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7905868-5BFA-4DC9-84C2-D25E23C3175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3742749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7905868-5BFA-4DC9-84C2-D25E23C3175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321833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7905868-5BFA-4DC9-84C2-D25E23C3175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263231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7905868-5BFA-4DC9-84C2-D25E23C3175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243843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C7905868-5BFA-4DC9-84C2-D25E23C31750}"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240115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7905868-5BFA-4DC9-84C2-D25E23C31750}"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250259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7905868-5BFA-4DC9-84C2-D25E23C31750}" type="datetimeFigureOut">
              <a:rPr lang="it-IT" smtClean="0"/>
              <a:t>14/09/2019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151149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7905868-5BFA-4DC9-84C2-D25E23C31750}" type="datetimeFigureOut">
              <a:rPr lang="it-IT" smtClean="0"/>
              <a:t>14/09/2019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408940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7905868-5BFA-4DC9-84C2-D25E23C31750}" type="datetimeFigureOut">
              <a:rPr lang="it-IT" smtClean="0"/>
              <a:t>14/09/2019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2563477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7905868-5BFA-4DC9-84C2-D25E23C31750}"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259325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C7905868-5BFA-4DC9-84C2-D25E23C31750}"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DCF00B-88E9-4BF6-AEEA-088C79CF7309}" type="slidenum">
              <a:rPr lang="it-IT" smtClean="0"/>
              <a:t>‹N›</a:t>
            </a:fld>
            <a:endParaRPr lang="it-IT"/>
          </a:p>
        </p:txBody>
      </p:sp>
    </p:spTree>
    <p:extLst>
      <p:ext uri="{BB962C8B-B14F-4D97-AF65-F5344CB8AC3E}">
        <p14:creationId xmlns:p14="http://schemas.microsoft.com/office/powerpoint/2010/main" val="266064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05868-5BFA-4DC9-84C2-D25E23C31750}" type="datetimeFigureOut">
              <a:rPr lang="it-IT" smtClean="0"/>
              <a:t>14/09/2019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CF00B-88E9-4BF6-AEEA-088C79CF7309}" type="slidenum">
              <a:rPr lang="it-IT" smtClean="0"/>
              <a:t>‹N›</a:t>
            </a:fld>
            <a:endParaRPr lang="it-IT"/>
          </a:p>
        </p:txBody>
      </p:sp>
    </p:spTree>
    <p:extLst>
      <p:ext uri="{BB962C8B-B14F-4D97-AF65-F5344CB8AC3E}">
        <p14:creationId xmlns:p14="http://schemas.microsoft.com/office/powerpoint/2010/main" val="308745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I</a:t>
            </a:r>
            <a:endParaRPr lang="it-IT" dirty="0"/>
          </a:p>
        </p:txBody>
      </p:sp>
      <p:sp>
        <p:nvSpPr>
          <p:cNvPr id="3" name="Sottotitolo 2"/>
          <p:cNvSpPr>
            <a:spLocks noGrp="1"/>
          </p:cNvSpPr>
          <p:nvPr>
            <p:ph type="subTitle" idx="1"/>
          </p:nvPr>
        </p:nvSpPr>
        <p:spPr/>
        <p:txBody>
          <a:bodyPr/>
          <a:lstStyle/>
          <a:p>
            <a:r>
              <a:rPr lang="it-IT" dirty="0" smtClean="0"/>
              <a:t>Fiscal and </a:t>
            </a:r>
            <a:r>
              <a:rPr lang="it-IT" dirty="0" err="1" smtClean="0"/>
              <a:t>Monetary</a:t>
            </a:r>
            <a:r>
              <a:rPr lang="it-IT" dirty="0" smtClean="0"/>
              <a:t> Policy in </a:t>
            </a:r>
            <a:r>
              <a:rPr lang="it-IT" smtClean="0"/>
              <a:t>the Eurozone</a:t>
            </a:r>
            <a:endParaRPr lang="it-IT" dirty="0" smtClean="0"/>
          </a:p>
          <a:p>
            <a:r>
              <a:rPr lang="it-IT" dirty="0" smtClean="0"/>
              <a:t>An </a:t>
            </a:r>
            <a:r>
              <a:rPr lang="it-IT" dirty="0" err="1" smtClean="0"/>
              <a:t>introduction</a:t>
            </a:r>
            <a:endParaRPr lang="it-IT" dirty="0"/>
          </a:p>
        </p:txBody>
      </p:sp>
    </p:spTree>
    <p:extLst>
      <p:ext uri="{BB962C8B-B14F-4D97-AF65-F5344CB8AC3E}">
        <p14:creationId xmlns:p14="http://schemas.microsoft.com/office/powerpoint/2010/main" val="342282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ECB </a:t>
            </a:r>
            <a:r>
              <a:rPr lang="it-IT" dirty="0" err="1" smtClean="0"/>
              <a:t>monetary</a:t>
            </a:r>
            <a:r>
              <a:rPr lang="it-IT" dirty="0" smtClean="0"/>
              <a:t> policy </a:t>
            </a:r>
            <a:r>
              <a:rPr lang="it-IT" dirty="0" err="1" smtClean="0"/>
              <a:t>strategy</a:t>
            </a:r>
            <a:endParaRPr lang="it-IT" dirty="0"/>
          </a:p>
        </p:txBody>
      </p:sp>
      <p:sp>
        <p:nvSpPr>
          <p:cNvPr id="3" name="Segnaposto contenuto 2"/>
          <p:cNvSpPr>
            <a:spLocks noGrp="1"/>
          </p:cNvSpPr>
          <p:nvPr>
            <p:ph idx="1"/>
          </p:nvPr>
        </p:nvSpPr>
        <p:spPr/>
        <p:txBody>
          <a:bodyPr>
            <a:normAutofit lnSpcReduction="10000"/>
          </a:bodyPr>
          <a:lstStyle/>
          <a:p>
            <a:pPr algn="just"/>
            <a:r>
              <a:rPr lang="en-US" dirty="0" smtClean="0"/>
              <a:t>the key basis of the central bank’s monetary policy on its way to pursue and preserve the internal and external stability of the purchasing power of money will be examined</a:t>
            </a:r>
          </a:p>
          <a:p>
            <a:pPr algn="just"/>
            <a:r>
              <a:rPr lang="en-US" dirty="0" smtClean="0"/>
              <a:t> Substantial elements of the monetary policy like objectives and strategies are not only generally introduced but also critically discussed according to their accuracy, suitability and reliability in the changing macroeconomic conditions. Brief overview of the Eurozone common monetary policy milestones and the past Eastern block countries experience with a variety of exchange rate regimes provides interesting empirical evidence on origins and implications of vital changes in the monetary policy conduction in Europe and the Eurozone.</a:t>
            </a:r>
            <a:endParaRPr lang="it-IT" dirty="0"/>
          </a:p>
        </p:txBody>
      </p:sp>
    </p:spTree>
    <p:extLst>
      <p:ext uri="{BB962C8B-B14F-4D97-AF65-F5344CB8AC3E}">
        <p14:creationId xmlns:p14="http://schemas.microsoft.com/office/powerpoint/2010/main" val="2511256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a:t>Policy Coordination in the Eurozone</a:t>
            </a:r>
            <a:endParaRPr lang="it-IT" dirty="0"/>
          </a:p>
        </p:txBody>
      </p:sp>
      <p:sp>
        <p:nvSpPr>
          <p:cNvPr id="3" name="Segnaposto contenuto 2"/>
          <p:cNvSpPr>
            <a:spLocks noGrp="1"/>
          </p:cNvSpPr>
          <p:nvPr>
            <p:ph idx="1"/>
          </p:nvPr>
        </p:nvSpPr>
        <p:spPr/>
        <p:txBody>
          <a:bodyPr/>
          <a:lstStyle/>
          <a:p>
            <a:pPr marL="0" indent="0" algn="just">
              <a:buNone/>
            </a:pPr>
            <a:r>
              <a:rPr lang="en-US" dirty="0" smtClean="0"/>
              <a:t>Policy coordination inside the Keynesian and present framework</a:t>
            </a:r>
          </a:p>
          <a:p>
            <a:pPr marL="0" indent="0" algn="just">
              <a:buNone/>
            </a:pPr>
            <a:endParaRPr lang="en-US" dirty="0"/>
          </a:p>
          <a:p>
            <a:pPr marL="0" indent="0" algn="just">
              <a:buNone/>
            </a:pPr>
            <a:r>
              <a:rPr lang="en-US" dirty="0" smtClean="0"/>
              <a:t>Inside the Eurozone the </a:t>
            </a:r>
            <a:r>
              <a:rPr lang="en-US" dirty="0"/>
              <a:t>fixed rules find their </a:t>
            </a:r>
            <a:r>
              <a:rPr lang="en-US" dirty="0" smtClean="0"/>
              <a:t>underpinnings </a:t>
            </a:r>
            <a:r>
              <a:rPr lang="en-US" dirty="0"/>
              <a:t>in the spillover effects associated to different debt and deficit levels inside a currency </a:t>
            </a:r>
            <a:r>
              <a:rPr lang="en-US" dirty="0" smtClean="0"/>
              <a:t>area</a:t>
            </a:r>
          </a:p>
          <a:p>
            <a:pPr marL="0" indent="0" algn="just">
              <a:buNone/>
            </a:pPr>
            <a:r>
              <a:rPr lang="en-US" dirty="0"/>
              <a:t>it emerges a marked subordination of national fiscal policies to the objective of the common monetary policy that in terms of the common currency represents a stability of price level and interest rates in the Eurozone. </a:t>
            </a:r>
            <a:endParaRPr lang="en-US" dirty="0" smtClean="0"/>
          </a:p>
          <a:p>
            <a:endParaRPr lang="it-IT" dirty="0"/>
          </a:p>
        </p:txBody>
      </p:sp>
    </p:spTree>
    <p:extLst>
      <p:ext uri="{BB962C8B-B14F-4D97-AF65-F5344CB8AC3E}">
        <p14:creationId xmlns:p14="http://schemas.microsoft.com/office/powerpoint/2010/main" val="3484949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Fragilities</a:t>
            </a:r>
            <a:r>
              <a:rPr lang="it-IT" dirty="0" smtClean="0"/>
              <a:t> and future </a:t>
            </a:r>
            <a:r>
              <a:rPr lang="it-IT" dirty="0" err="1" smtClean="0"/>
              <a:t>scenarios</a:t>
            </a:r>
            <a:endParaRPr lang="it-IT" dirty="0"/>
          </a:p>
        </p:txBody>
      </p:sp>
      <p:sp>
        <p:nvSpPr>
          <p:cNvPr id="3" name="Segnaposto contenuto 2"/>
          <p:cNvSpPr>
            <a:spLocks noGrp="1"/>
          </p:cNvSpPr>
          <p:nvPr>
            <p:ph idx="1"/>
          </p:nvPr>
        </p:nvSpPr>
        <p:spPr/>
        <p:txBody>
          <a:bodyPr/>
          <a:lstStyle/>
          <a:p>
            <a:r>
              <a:rPr lang="en-US" dirty="0"/>
              <a:t>the role assigned to financial </a:t>
            </a:r>
            <a:r>
              <a:rPr lang="en-US" dirty="0" smtClean="0"/>
              <a:t>markets</a:t>
            </a:r>
          </a:p>
          <a:p>
            <a:r>
              <a:rPr lang="en-US" dirty="0" smtClean="0"/>
              <a:t>the </a:t>
            </a:r>
            <a:r>
              <a:rPr lang="en-US" dirty="0"/>
              <a:t>presence of external imbalances</a:t>
            </a:r>
          </a:p>
          <a:p>
            <a:endParaRPr lang="en-US" dirty="0" smtClean="0"/>
          </a:p>
          <a:p>
            <a:pPr marL="0" indent="0" algn="just">
              <a:buNone/>
            </a:pPr>
            <a:r>
              <a:rPr lang="en-US" dirty="0"/>
              <a:t>Some reflections about the need to build up common policy institutions as a mean to grant stability and growth in the Eurozone are provided</a:t>
            </a:r>
          </a:p>
          <a:p>
            <a:endParaRPr lang="en-US" dirty="0" smtClean="0"/>
          </a:p>
          <a:p>
            <a:endParaRPr lang="it-IT" dirty="0"/>
          </a:p>
        </p:txBody>
      </p:sp>
    </p:spTree>
    <p:extLst>
      <p:ext uri="{BB962C8B-B14F-4D97-AF65-F5344CB8AC3E}">
        <p14:creationId xmlns:p14="http://schemas.microsoft.com/office/powerpoint/2010/main" val="3316266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Course </a:t>
            </a:r>
            <a:r>
              <a:rPr lang="it-IT" dirty="0" err="1" smtClean="0"/>
              <a:t>Outline</a:t>
            </a:r>
            <a:endParaRPr lang="it-IT" dirty="0"/>
          </a:p>
        </p:txBody>
      </p:sp>
      <p:sp>
        <p:nvSpPr>
          <p:cNvPr id="3" name="Segnaposto contenuto 2"/>
          <p:cNvSpPr>
            <a:spLocks noGrp="1"/>
          </p:cNvSpPr>
          <p:nvPr>
            <p:ph idx="1"/>
          </p:nvPr>
        </p:nvSpPr>
        <p:spPr/>
        <p:txBody>
          <a:bodyPr/>
          <a:lstStyle/>
          <a:p>
            <a:r>
              <a:rPr lang="en-US" dirty="0" smtClean="0"/>
              <a:t>The Policy Framework in the Eurozone</a:t>
            </a:r>
          </a:p>
          <a:p>
            <a:r>
              <a:rPr lang="en-US" dirty="0" smtClean="0"/>
              <a:t>Fiscal Policy in the Eurozone</a:t>
            </a:r>
          </a:p>
          <a:p>
            <a:r>
              <a:rPr lang="en-US" dirty="0" smtClean="0"/>
              <a:t>Monetary Policy in the Eurozone</a:t>
            </a:r>
          </a:p>
          <a:p>
            <a:r>
              <a:rPr lang="en-US" dirty="0" smtClean="0"/>
              <a:t>Policy coordination</a:t>
            </a:r>
          </a:p>
          <a:p>
            <a:endParaRPr lang="en-US" dirty="0"/>
          </a:p>
          <a:p>
            <a:pPr marL="0" indent="0">
              <a:buNone/>
            </a:pPr>
            <a:r>
              <a:rPr lang="en-US" dirty="0" smtClean="0"/>
              <a:t>Specific attention will be devoted to analytical and institutional insights related to international economic policy</a:t>
            </a:r>
            <a:endParaRPr lang="it-IT" dirty="0"/>
          </a:p>
        </p:txBody>
      </p:sp>
    </p:spTree>
    <p:extLst>
      <p:ext uri="{BB962C8B-B14F-4D97-AF65-F5344CB8AC3E}">
        <p14:creationId xmlns:p14="http://schemas.microsoft.com/office/powerpoint/2010/main" val="41011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Subject</a:t>
            </a:r>
            <a:r>
              <a:rPr lang="it-IT" dirty="0" smtClean="0"/>
              <a:t> and </a:t>
            </a:r>
            <a:r>
              <a:rPr lang="it-IT" dirty="0" err="1" smtClean="0"/>
              <a:t>Approach</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en-US" dirty="0" smtClean="0"/>
              <a:t>The course provides a theoretical and empirical reconstruction of economic paradigms that brought to the present institutional framework of the Eurozone through: </a:t>
            </a:r>
          </a:p>
          <a:p>
            <a:pPr marL="0" indent="0">
              <a:buNone/>
            </a:pPr>
            <a:r>
              <a:rPr lang="en-US" dirty="0" smtClean="0"/>
              <a:t>1)Merging  the evolution of the theory with the changes in facts</a:t>
            </a:r>
          </a:p>
          <a:p>
            <a:pPr marL="0" indent="0">
              <a:buNone/>
            </a:pPr>
            <a:r>
              <a:rPr lang="en-US" dirty="0" smtClean="0"/>
              <a:t>2) Presenting the competing economic paradigms</a:t>
            </a:r>
          </a:p>
          <a:p>
            <a:pPr marL="0" indent="0">
              <a:buNone/>
            </a:pPr>
            <a:endParaRPr lang="en-US" dirty="0"/>
          </a:p>
          <a:p>
            <a:pPr marL="0" indent="0" algn="just">
              <a:buNone/>
            </a:pPr>
            <a:r>
              <a:rPr lang="en-US" dirty="0" smtClean="0"/>
              <a:t>Special attention will be devoted to the policy framework of the so-called “macroeconomic consensus”, which in the light of the events occurred after the crisis, appear to be unable to incorporate in their analysis the real and financial fragility of modern economies.</a:t>
            </a:r>
          </a:p>
          <a:p>
            <a:pPr marL="0" indent="0">
              <a:buNone/>
            </a:pPr>
            <a:endParaRPr lang="en-US" dirty="0"/>
          </a:p>
        </p:txBody>
      </p:sp>
    </p:spTree>
    <p:extLst>
      <p:ext uri="{BB962C8B-B14F-4D97-AF65-F5344CB8AC3E}">
        <p14:creationId xmlns:p14="http://schemas.microsoft.com/office/powerpoint/2010/main" val="584108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The Policy Framework in the Eurozone</a:t>
            </a:r>
            <a:endParaRPr lang="it-IT" dirty="0"/>
          </a:p>
        </p:txBody>
      </p:sp>
      <p:sp>
        <p:nvSpPr>
          <p:cNvPr id="3" name="Segnaposto contenuto 2"/>
          <p:cNvSpPr>
            <a:spLocks noGrp="1"/>
          </p:cNvSpPr>
          <p:nvPr>
            <p:ph idx="1"/>
          </p:nvPr>
        </p:nvSpPr>
        <p:spPr/>
        <p:txBody>
          <a:bodyPr/>
          <a:lstStyle/>
          <a:p>
            <a:pPr marL="0" indent="0" algn="just">
              <a:buNone/>
            </a:pPr>
            <a:r>
              <a:rPr lang="en-US" dirty="0" smtClean="0"/>
              <a:t>This part of the course will be devoted to the historical and theoretical evolution of the policy framework in Europe and Eurozone in the chronological way starting from the abandonment of the Bretton Woods, via reviewing the crucial milestones of economic and monetary integration in Europe and until the creation of the common currency area with its key institutional and policy framework.</a:t>
            </a:r>
            <a:endParaRPr lang="it-IT" dirty="0"/>
          </a:p>
        </p:txBody>
      </p:sp>
    </p:spTree>
    <p:extLst>
      <p:ext uri="{BB962C8B-B14F-4D97-AF65-F5344CB8AC3E}">
        <p14:creationId xmlns:p14="http://schemas.microsoft.com/office/powerpoint/2010/main" val="2838222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Theory</a:t>
            </a:r>
            <a:r>
              <a:rPr lang="it-IT" dirty="0" smtClean="0"/>
              <a:t> </a:t>
            </a:r>
            <a:r>
              <a:rPr lang="it-IT" dirty="0" err="1" smtClean="0"/>
              <a:t>evolution</a:t>
            </a:r>
            <a:r>
              <a:rPr lang="it-IT" dirty="0" smtClean="0"/>
              <a:t> </a:t>
            </a:r>
            <a:r>
              <a:rPr lang="it-IT" dirty="0" err="1" smtClean="0"/>
              <a:t>through</a:t>
            </a:r>
            <a:r>
              <a:rPr lang="it-IT" dirty="0" smtClean="0"/>
              <a:t> the </a:t>
            </a:r>
            <a:r>
              <a:rPr lang="it-IT" dirty="0" err="1" smtClean="0"/>
              <a:t>lens</a:t>
            </a:r>
            <a:r>
              <a:rPr lang="it-IT" dirty="0" smtClean="0"/>
              <a:t> of the </a:t>
            </a:r>
            <a:r>
              <a:rPr lang="it-IT" dirty="0" err="1" smtClean="0"/>
              <a:t>history</a:t>
            </a:r>
            <a:endParaRPr lang="it-IT" dirty="0"/>
          </a:p>
        </p:txBody>
      </p:sp>
      <p:sp>
        <p:nvSpPr>
          <p:cNvPr id="3" name="Segnaposto contenuto 2"/>
          <p:cNvSpPr>
            <a:spLocks noGrp="1"/>
          </p:cNvSpPr>
          <p:nvPr>
            <p:ph idx="1"/>
          </p:nvPr>
        </p:nvSpPr>
        <p:spPr/>
        <p:txBody>
          <a:bodyPr>
            <a:normAutofit lnSpcReduction="10000"/>
          </a:bodyPr>
          <a:lstStyle/>
          <a:p>
            <a:pPr algn="just"/>
            <a:r>
              <a:rPr lang="en-US" dirty="0" smtClean="0"/>
              <a:t>It starts from the early steps guided by the general principles of the Keynesian theory in open economies, goes through its revision occurred after the seventies and the fall of the Bretton Woods agreements, the creation of the European monetary system and is completed presenting the theoretical underpinning that brought to the model on which the European monetary union was built on.</a:t>
            </a:r>
          </a:p>
          <a:p>
            <a:pPr algn="just"/>
            <a:r>
              <a:rPr lang="en-US" dirty="0" smtClean="0"/>
              <a:t>The evolution of the economic theory is pieced together (from Keynesian economics through neoclassical synthesis until New Keynesian economics), in the light of the main historical and political facts occurred. A first insight about the flaws of the Eurozone policy framework is provided.</a:t>
            </a:r>
            <a:endParaRPr lang="it-IT" dirty="0"/>
          </a:p>
        </p:txBody>
      </p:sp>
    </p:spTree>
    <p:extLst>
      <p:ext uri="{BB962C8B-B14F-4D97-AF65-F5344CB8AC3E}">
        <p14:creationId xmlns:p14="http://schemas.microsoft.com/office/powerpoint/2010/main" val="2368746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Fiscal Policy in the Eurozone</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The </a:t>
            </a:r>
            <a:r>
              <a:rPr lang="it-IT" dirty="0" err="1" smtClean="0"/>
              <a:t>second</a:t>
            </a:r>
            <a:r>
              <a:rPr lang="it-IT" dirty="0" smtClean="0"/>
              <a:t> </a:t>
            </a:r>
            <a:r>
              <a:rPr lang="it-IT" dirty="0" err="1" smtClean="0"/>
              <a:t>section</a:t>
            </a:r>
            <a:r>
              <a:rPr lang="it-IT" dirty="0" smtClean="0"/>
              <a:t> of the </a:t>
            </a:r>
            <a:r>
              <a:rPr lang="it-IT" dirty="0" err="1" smtClean="0"/>
              <a:t>course</a:t>
            </a:r>
            <a:r>
              <a:rPr lang="it-IT" dirty="0" smtClean="0"/>
              <a:t> </a:t>
            </a:r>
            <a:r>
              <a:rPr lang="it-IT" dirty="0" err="1" smtClean="0"/>
              <a:t>is</a:t>
            </a:r>
            <a:r>
              <a:rPr lang="it-IT" dirty="0" smtClean="0"/>
              <a:t> </a:t>
            </a:r>
            <a:r>
              <a:rPr lang="it-IT" dirty="0" err="1" smtClean="0"/>
              <a:t>devoted</a:t>
            </a:r>
            <a:r>
              <a:rPr lang="it-IT" dirty="0" smtClean="0"/>
              <a:t> to </a:t>
            </a:r>
            <a:r>
              <a:rPr lang="en-US" dirty="0" smtClean="0"/>
              <a:t>the </a:t>
            </a:r>
            <a:r>
              <a:rPr lang="en-US" dirty="0"/>
              <a:t>fiscal policy content and associated theoretical background considering its evolution that influenced the policy principles implemented from the end of the WWII to </a:t>
            </a:r>
            <a:r>
              <a:rPr lang="en-US" dirty="0" smtClean="0"/>
              <a:t>nowadays</a:t>
            </a:r>
          </a:p>
          <a:p>
            <a:pPr marL="0" indent="0" algn="just">
              <a:buNone/>
            </a:pPr>
            <a:r>
              <a:rPr lang="en-US" dirty="0" smtClean="0"/>
              <a:t>From Keynesian theory according to which public expenditure was conceived as an instrument to sustain aggregate demand and achieve full employment</a:t>
            </a:r>
          </a:p>
          <a:p>
            <a:pPr marL="0" indent="0" algn="just">
              <a:buNone/>
            </a:pPr>
            <a:r>
              <a:rPr lang="en-US" dirty="0" smtClean="0"/>
              <a:t>To present theoretical framework in which, following the intertemporal approach, fiscal policy has been downgraded to an external shock. </a:t>
            </a:r>
          </a:p>
          <a:p>
            <a:pPr marL="0" indent="0" algn="just">
              <a:buNone/>
            </a:pPr>
            <a:r>
              <a:rPr lang="en-US" dirty="0" smtClean="0"/>
              <a:t>The public debt issue is examined with the aim of explaining why sound public finance represents in the Eurozone a primary policy challenge.</a:t>
            </a:r>
            <a:endParaRPr lang="it-IT" dirty="0"/>
          </a:p>
        </p:txBody>
      </p:sp>
    </p:spTree>
    <p:extLst>
      <p:ext uri="{BB962C8B-B14F-4D97-AF65-F5344CB8AC3E}">
        <p14:creationId xmlns:p14="http://schemas.microsoft.com/office/powerpoint/2010/main" val="554598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FP from WWII to </a:t>
            </a:r>
            <a:r>
              <a:rPr lang="it-IT" dirty="0" err="1" smtClean="0"/>
              <a:t>nowadays</a:t>
            </a:r>
            <a:endParaRPr lang="it-IT" dirty="0"/>
          </a:p>
        </p:txBody>
      </p:sp>
      <p:sp>
        <p:nvSpPr>
          <p:cNvPr id="3" name="Segnaposto contenuto 2"/>
          <p:cNvSpPr>
            <a:spLocks noGrp="1"/>
          </p:cNvSpPr>
          <p:nvPr>
            <p:ph idx="1"/>
          </p:nvPr>
        </p:nvSpPr>
        <p:spPr/>
        <p:txBody>
          <a:bodyPr/>
          <a:lstStyle/>
          <a:p>
            <a:pPr algn="just"/>
            <a:r>
              <a:rPr lang="en-US" dirty="0" smtClean="0"/>
              <a:t>The objective of this section of the course is to delineate the policy framework as a result of the evolution of the economic theory in which the economic policy experienced a progressive reduction in its role in defining macroeconomic equilibrium.</a:t>
            </a:r>
          </a:p>
          <a:p>
            <a:pPr algn="just"/>
            <a:r>
              <a:rPr lang="en-US" dirty="0" smtClean="0"/>
              <a:t> Fiscal policy goes from the Keynesian paradigm whose core is the consumption theory of current income until the New Neoclassical synthesis in which the intertemporal optimization strategy and rational expectations allows underling the distortive contribution of government intervention to macroeconomic equilibrium.</a:t>
            </a:r>
            <a:endParaRPr lang="it-IT" dirty="0"/>
          </a:p>
        </p:txBody>
      </p:sp>
    </p:spTree>
    <p:extLst>
      <p:ext uri="{BB962C8B-B14F-4D97-AF65-F5344CB8AC3E}">
        <p14:creationId xmlns:p14="http://schemas.microsoft.com/office/powerpoint/2010/main" val="2428957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Monetary</a:t>
            </a:r>
            <a:r>
              <a:rPr lang="it-IT" dirty="0" smtClean="0"/>
              <a:t> Policy in the Eurozone</a:t>
            </a:r>
            <a:endParaRPr lang="it-IT" dirty="0"/>
          </a:p>
        </p:txBody>
      </p:sp>
      <p:sp>
        <p:nvSpPr>
          <p:cNvPr id="3" name="Segnaposto contenuto 2"/>
          <p:cNvSpPr>
            <a:spLocks noGrp="1"/>
          </p:cNvSpPr>
          <p:nvPr>
            <p:ph idx="1"/>
          </p:nvPr>
        </p:nvSpPr>
        <p:spPr/>
        <p:txBody>
          <a:bodyPr/>
          <a:lstStyle/>
          <a:p>
            <a:pPr marL="0" indent="0" algn="just">
              <a:buNone/>
            </a:pPr>
            <a:r>
              <a:rPr lang="en-US" dirty="0" smtClean="0"/>
              <a:t>Monetary policy goes from the complete accommodative conditions of the 1950s to the interest rate setting rule defined by the Taylor-rule. The Inflation targeting became the main central bank’s strategy with the aim of stabilize prices, and assure the convergence toward the rate of full employment. The events following the crisis caused a revision of these conclusions and brought back in the theoretical and empirical debate the role of economic policy, both in the short and in the long run. It will be shown that despite this changing path and the process of revisions, the institutional framework has not yet acquired these changes.</a:t>
            </a:r>
            <a:endParaRPr lang="it-IT" dirty="0"/>
          </a:p>
        </p:txBody>
      </p:sp>
    </p:spTree>
    <p:extLst>
      <p:ext uri="{BB962C8B-B14F-4D97-AF65-F5344CB8AC3E}">
        <p14:creationId xmlns:p14="http://schemas.microsoft.com/office/powerpoint/2010/main" val="3200634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MP from WWII to </a:t>
            </a:r>
            <a:r>
              <a:rPr lang="it-IT" dirty="0" err="1" smtClean="0"/>
              <a:t>nowadays</a:t>
            </a:r>
            <a:endParaRPr lang="it-IT" dirty="0"/>
          </a:p>
        </p:txBody>
      </p:sp>
      <p:sp>
        <p:nvSpPr>
          <p:cNvPr id="3" name="Segnaposto contenuto 2"/>
          <p:cNvSpPr>
            <a:spLocks noGrp="1"/>
          </p:cNvSpPr>
          <p:nvPr>
            <p:ph idx="1"/>
          </p:nvPr>
        </p:nvSpPr>
        <p:spPr/>
        <p:txBody>
          <a:bodyPr/>
          <a:lstStyle/>
          <a:p>
            <a:pPr algn="just"/>
            <a:r>
              <a:rPr lang="en-US" dirty="0" err="1" smtClean="0"/>
              <a:t>Globalisation</a:t>
            </a:r>
            <a:r>
              <a:rPr lang="en-US" dirty="0" smtClean="0"/>
              <a:t>, </a:t>
            </a:r>
            <a:r>
              <a:rPr lang="en-US" dirty="0" err="1" smtClean="0"/>
              <a:t>liberalisation</a:t>
            </a:r>
            <a:r>
              <a:rPr lang="en-US" dirty="0" smtClean="0"/>
              <a:t>, integration and transition processes generally shaped the crucial milestones of the macroeconomic development </a:t>
            </a:r>
          </a:p>
          <a:p>
            <a:endParaRPr lang="en-US" dirty="0" smtClean="0"/>
          </a:p>
          <a:p>
            <a:pPr algn="just"/>
            <a:r>
              <a:rPr lang="en-US" dirty="0" smtClean="0"/>
              <a:t>Policy driven changes together with variety of exogenous shocks significantly affected the key features of macroeconomic environment on the European continent that fashioned the framework and design of monetary policies.</a:t>
            </a:r>
          </a:p>
          <a:p>
            <a:endParaRPr lang="it-IT" dirty="0"/>
          </a:p>
        </p:txBody>
      </p:sp>
    </p:spTree>
    <p:extLst>
      <p:ext uri="{BB962C8B-B14F-4D97-AF65-F5344CB8AC3E}">
        <p14:creationId xmlns:p14="http://schemas.microsoft.com/office/powerpoint/2010/main" val="3383055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916</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Calibri</vt:lpstr>
      <vt:lpstr>Calibri Light</vt:lpstr>
      <vt:lpstr>Tema di Office</vt:lpstr>
      <vt:lpstr>Lesson I</vt:lpstr>
      <vt:lpstr>Course Outline</vt:lpstr>
      <vt:lpstr>Subject and Approach</vt:lpstr>
      <vt:lpstr>The Policy Framework in the Eurozone</vt:lpstr>
      <vt:lpstr>Theory evolution through the lens of the history</vt:lpstr>
      <vt:lpstr>Fiscal Policy in the Eurozone</vt:lpstr>
      <vt:lpstr>FP from WWII to nowadays</vt:lpstr>
      <vt:lpstr>Monetary Policy in the Eurozone</vt:lpstr>
      <vt:lpstr>MP from WWII to nowadays</vt:lpstr>
      <vt:lpstr>The ECB monetary policy strategy</vt:lpstr>
      <vt:lpstr>Policy Coordination in the Eurozone</vt:lpstr>
      <vt:lpstr>Fragilities and future scenarios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I</dc:title>
  <dc:creator>Rorita Canale</dc:creator>
  <cp:lastModifiedBy>Rorita Canale</cp:lastModifiedBy>
  <cp:revision>18</cp:revision>
  <dcterms:created xsi:type="dcterms:W3CDTF">2018-12-13T15:53:53Z</dcterms:created>
  <dcterms:modified xsi:type="dcterms:W3CDTF">2019-09-14T10:13:53Z</dcterms:modified>
</cp:coreProperties>
</file>