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17" Type="http://schemas.microsoft.com/office/2016/11/relationships/changesInfo" Target="changesInfos/changesInfo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rita Canale" userId="10906498_tp_dropbox" providerId="OAuth2" clId="{E9E538D8-3422-DB46-BD65-3A64D0480873}"/>
    <pc:docChg chg="custSel modSld">
      <pc:chgData name="Rorita Canale" userId="10906498_tp_dropbox" providerId="OAuth2" clId="{E9E538D8-3422-DB46-BD65-3A64D0480873}" dt="2020-09-17T10:01:12.546" v="0" actId="7634"/>
      <pc:docMkLst>
        <pc:docMk/>
      </pc:docMkLst>
      <pc:sldChg chg="addSp">
        <pc:chgData name="Rorita Canale" userId="10906498_tp_dropbox" providerId="OAuth2" clId="{E9E538D8-3422-DB46-BD65-3A64D0480873}" dt="2020-09-17T10:01:12.546" v="0" actId="7634"/>
        <pc:sldMkLst>
          <pc:docMk/>
          <pc:sldMk cId="2271883987" sldId="260"/>
        </pc:sldMkLst>
        <pc:inkChg chg="add">
          <ac:chgData name="Rorita Canale" userId="10906498_tp_dropbox" providerId="OAuth2" clId="{E9E538D8-3422-DB46-BD65-3A64D0480873}" dt="2020-09-17T10:01:12.546" v="0" actId="7634"/>
          <ac:inkMkLst>
            <pc:docMk/>
            <pc:sldMk cId="2271883987" sldId="260"/>
            <ac:inkMk id="3" creationId="{93F9E68E-2368-D742-A832-51B01F2FE518}"/>
          </ac:inkMkLst>
        </pc:inkChg>
      </pc:sldChg>
    </pc:docChg>
  </pc:docChgLst>
</pc:chgInfo>
</file>

<file path=ppt/ink/ink1.xml><?xml version="1.0" encoding="utf-8"?>
<inkml:ink xmlns:inkml="http://www.w3.org/2003/InkML">
  <inkml:definitions>
    <inkml:context xml:id="ctx0">
      <inkml:inkSource xml:id="inkSrc0">
        <inkml:traceFormat>
          <inkml:channel name="X" type="integer" min="-10000" max="10000" units="dev"/>
          <inkml:channel name="Y" type="integer" min="-10000" max="10000" units="dev"/>
          <inkml:channel name="F" type="integer" max="255" units="dev"/>
          <inkml:channel name="T" type="integer" units="dev"/>
        </inkml:traceFormat>
        <inkml:channelProperties>
          <inkml:channelProperty channel="X" name="resolution" value="1" units="1/dev"/>
          <inkml:channelProperty channel="Y" name="resolution" value="1" units="1/dev"/>
          <inkml:channelProperty channel="F" name="resolution" value="1" units="1/dev"/>
          <inkml:channelProperty channel="T" name="resolution" value="0" units="1/dev"/>
        </inkml:channelProperties>
      </inkml:inkSource>
    </inkml:context>
    <inkml:brush xml:id="br0">
      <inkml:brushProperty name="width" value="0.05292" units="cm"/>
      <inkml:brushProperty name="height" value="0.05292" units="cm"/>
      <inkml:brushProperty name="color" value="#FF0000"/>
      <inkml:brushProperty name="antiAliased" value="0"/>
    </inkml:brush>
  </inkml:definitions>
  <inkml:trace contextRef="#ctx0" brushRef="#br0">11708 9227 255 0,'-33'0'0'0,"1"15"0"0,14 3 0 0,3-3 0 0,-3 3 0 0,18-1 0 0,0-2 0 0,-17-15 0 0,-16 0 0 0,18 0 0 0,-20 35 0 0,2-19 0 0,-17-16 0 0,-15 0 0 0,32 0 0 0,-17-16 0 0,1-1 0 0,-1-1 0 0,2 18 0 0,31 0 0 0,-34 0 0 0,-32 0 0 0,18 0 0 0,-35 35 0 0,1-19 0 0,1 16 0 0,-18 18 0 0,-2-1 0 0,20 1 0 0,-18-17 0 0,33 0 0 0,-15-33 0 0,-3 17 0 0,-13-2 0 0,-1-15 0 0,14 0 0 0,1 0 0 0,2 0 0 0,-1 0 0 0,-17-15 0 0,16-2 0 0,-16 1 0 0,-15-1 0 0,33 17 0 0,-20-33 0 0,2 17 0 0,-15-18 0 0,0 1 0 0,-168-48 0 0,168 48 0 0,-35-17 0 0,-18 33 0 0,38 17 0 0,-20 0 0 0,15 0 0 0,3 0 0 0,34-18 0 0,-19 18 0 0,0 0 0 0,-31 18 0 0,13 32 0 0,35 0 0 0,-15-2 0 0,15 2 0 0,1 0 0 0,-18 16 0 0,1-18 0 0,16 20 0 0,-17-18 0 0,35-2 0 0,-2-48 0 0,18 0 0 0,0 0 0 0,-1 0 0 0,32 0 0 0,1-32 0 0,0 32 0 0,35-16 0 0,-3-1 0 0,36-51 0 0,-18 68 0 0</inkml:trace>
  <inkml:trace contextRef="#ctx0" brushRef="#br0">2778 9310 255 0,'0'0'0'0,"18"0"0"0,-3 15 0 0,18 36 0 0,0 80 0 0,-16 100 0 0,-17-15 0 0,16-84 0 0,-16-32 0 0,0-52 0 0,0-30 0 0,0-84 0 0,17-116 0 0,16-149 0 0,-16 34 0 0,-1 32 0 0,-16 84 0 0,0 98 0 0,0 66 0 0,33 1 0 0,32 82 0 0,68 65 0 0,33 35 0 0,-50-33 0 0,-50-17 0 0,-49-1 0 0,-100-16 0 0,-50-33 0 0,-49-49 0 0,49-67 0 0</inkml:trace>
  <inkml:trace contextRef="#ctx0" brushRef="#br0">21300 11311 255 0,'0'15'0'0,"0"3"0"0,0-18 0 0,-35 0 0 0,20 0 0 0,-18 0 0 0,15 0 0 0,-14 0 0 0,14 17 0 0,3-17 0 0,-18 0 0 0,-17 0 0 0,0 0 0 0,17 0 0 0,-48 0 0 0,13 0 0 0,3 0 0 0,-18 0 0 0,33 0 0 0,17 0 0 0,-83 0 0 0,33 0 0 0,35 0 0 0,-70 0 0 0,20 0 0 0,32 0 0 0,-32 0 0 0,30 0 0 0,-15 0 0 0,-50 0 0 0,19 0 0 0,-2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704F6-5898-4673-A812-DAA5533BA0AA}" type="datetimeFigureOut">
              <a:rPr lang="it-IT" smtClean="0"/>
              <a:t>17/09/2020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41F9A1-F618-4F61-A3AC-35DD836D549C}" type="slidenum">
              <a:rPr lang="it-IT" smtClean="0"/>
              <a:t>‹N›</a:t>
            </a:fld>
            <a:endParaRPr lang="it-IT"/>
          </a:p>
        </p:txBody>
      </p:sp>
    </p:spTree>
    <p:extLst>
      <p:ext uri="{BB962C8B-B14F-4D97-AF65-F5344CB8AC3E}">
        <p14:creationId xmlns:p14="http://schemas.microsoft.com/office/powerpoint/2010/main" val="5147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1F3319F-D05D-4E24-89B4-EAC9BBAB961B}" type="datetimeFigureOut">
              <a:rPr lang="it-IT" smtClean="0"/>
              <a:t>17/09/2020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51918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1F3319F-D05D-4E24-89B4-EAC9BBAB961B}" type="datetimeFigureOut">
              <a:rPr lang="it-IT" smtClean="0"/>
              <a:t>17/09/2020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318352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1F3319F-D05D-4E24-89B4-EAC9BBAB961B}" type="datetimeFigureOut">
              <a:rPr lang="it-IT" smtClean="0"/>
              <a:t>17/09/2020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110439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1F3319F-D05D-4E24-89B4-EAC9BBAB961B}" type="datetimeFigureOut">
              <a:rPr lang="it-IT" smtClean="0"/>
              <a:t>17/09/2020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425787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1F3319F-D05D-4E24-89B4-EAC9BBAB961B}" type="datetimeFigureOut">
              <a:rPr lang="it-IT" smtClean="0"/>
              <a:t>17/09/2020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276219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1F3319F-D05D-4E24-89B4-EAC9BBAB961B}" type="datetimeFigureOut">
              <a:rPr lang="it-IT" smtClean="0"/>
              <a:t>17/09/2020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203665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1F3319F-D05D-4E24-89B4-EAC9BBAB961B}" type="datetimeFigureOut">
              <a:rPr lang="it-IT" smtClean="0"/>
              <a:t>17/09/2020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136429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1F3319F-D05D-4E24-89B4-EAC9BBAB961B}" type="datetimeFigureOut">
              <a:rPr lang="it-IT" smtClean="0"/>
              <a:t>17/09/2020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337450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F3319F-D05D-4E24-89B4-EAC9BBAB961B}" type="datetimeFigureOut">
              <a:rPr lang="it-IT" smtClean="0"/>
              <a:t>17/09/2020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117757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1F3319F-D05D-4E24-89B4-EAC9BBAB961B}" type="datetimeFigureOut">
              <a:rPr lang="it-IT" smtClean="0"/>
              <a:t>17/09/2020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101672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1F3319F-D05D-4E24-89B4-EAC9BBAB961B}" type="datetimeFigureOut">
              <a:rPr lang="it-IT" smtClean="0"/>
              <a:t>17/09/2020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E7CAB0-3370-4191-8A3E-E7C4D251DC39}" type="slidenum">
              <a:rPr lang="it-IT" smtClean="0"/>
              <a:t>‹N›</a:t>
            </a:fld>
            <a:endParaRPr lang="it-IT"/>
          </a:p>
        </p:txBody>
      </p:sp>
    </p:spTree>
    <p:extLst>
      <p:ext uri="{BB962C8B-B14F-4D97-AF65-F5344CB8AC3E}">
        <p14:creationId xmlns:p14="http://schemas.microsoft.com/office/powerpoint/2010/main" val="292319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3319F-D05D-4E24-89B4-EAC9BBAB961B}" type="datetimeFigureOut">
              <a:rPr lang="it-IT" smtClean="0"/>
              <a:t>17/09/2020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7CAB0-3370-4191-8A3E-E7C4D251DC39}" type="slidenum">
              <a:rPr lang="it-IT" smtClean="0"/>
              <a:t>‹N›</a:t>
            </a:fld>
            <a:endParaRPr lang="it-IT"/>
          </a:p>
        </p:txBody>
      </p:sp>
    </p:spTree>
    <p:extLst>
      <p:ext uri="{BB962C8B-B14F-4D97-AF65-F5344CB8AC3E}">
        <p14:creationId xmlns:p14="http://schemas.microsoft.com/office/powerpoint/2010/main" val="252934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customXml" Target="../ink/ink1.xml" /><Relationship Id="rId2" Type="http://schemas.openxmlformats.org/officeDocument/2006/relationships/image" Target="../media/image1.emf"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t>Lesson</a:t>
            </a:r>
            <a:r>
              <a:rPr lang="it-IT" dirty="0"/>
              <a:t> 3</a:t>
            </a:r>
          </a:p>
        </p:txBody>
      </p:sp>
      <p:sp>
        <p:nvSpPr>
          <p:cNvPr id="3" name="Sottotitolo 2"/>
          <p:cNvSpPr>
            <a:spLocks noGrp="1"/>
          </p:cNvSpPr>
          <p:nvPr>
            <p:ph type="subTitle" idx="1"/>
          </p:nvPr>
        </p:nvSpPr>
        <p:spPr/>
        <p:txBody>
          <a:bodyPr>
            <a:normAutofit/>
          </a:bodyPr>
          <a:lstStyle/>
          <a:p>
            <a:r>
              <a:rPr lang="it-IT" sz="4000" dirty="0"/>
              <a:t>The </a:t>
            </a:r>
            <a:r>
              <a:rPr lang="it-IT" sz="4000" dirty="0" err="1"/>
              <a:t>optimal</a:t>
            </a:r>
            <a:r>
              <a:rPr lang="it-IT" sz="4000" dirty="0"/>
              <a:t> </a:t>
            </a:r>
            <a:r>
              <a:rPr lang="it-IT" sz="4000" dirty="0" err="1"/>
              <a:t>currency</a:t>
            </a:r>
            <a:r>
              <a:rPr lang="it-IT" sz="4000" dirty="0"/>
              <a:t> area (OCA) </a:t>
            </a:r>
            <a:r>
              <a:rPr lang="it-IT" sz="4000" dirty="0" err="1"/>
              <a:t>theory</a:t>
            </a:r>
            <a:endParaRPr lang="it-IT" sz="4000" dirty="0"/>
          </a:p>
        </p:txBody>
      </p:sp>
    </p:spTree>
    <p:extLst>
      <p:ext uri="{BB962C8B-B14F-4D97-AF65-F5344CB8AC3E}">
        <p14:creationId xmlns:p14="http://schemas.microsoft.com/office/powerpoint/2010/main" val="382848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 </a:t>
            </a:r>
            <a:r>
              <a:rPr lang="it-IT" dirty="0" err="1"/>
              <a:t>few</a:t>
            </a:r>
            <a:r>
              <a:rPr lang="it-IT" dirty="0"/>
              <a:t> </a:t>
            </a:r>
            <a:r>
              <a:rPr lang="it-IT" dirty="0" err="1"/>
              <a:t>words</a:t>
            </a:r>
            <a:r>
              <a:rPr lang="it-IT" dirty="0"/>
              <a:t>: </a:t>
            </a:r>
            <a:r>
              <a:rPr lang="it-IT" dirty="0" err="1"/>
              <a:t>real</a:t>
            </a:r>
            <a:r>
              <a:rPr lang="it-IT" dirty="0"/>
              <a:t> </a:t>
            </a:r>
            <a:r>
              <a:rPr lang="it-IT" dirty="0" err="1"/>
              <a:t>devaluation</a:t>
            </a:r>
            <a:endParaRPr lang="it-IT" dirty="0"/>
          </a:p>
        </p:txBody>
      </p:sp>
      <p:sp>
        <p:nvSpPr>
          <p:cNvPr id="3" name="Segnaposto contenuto 2"/>
          <p:cNvSpPr>
            <a:spLocks noGrp="1"/>
          </p:cNvSpPr>
          <p:nvPr>
            <p:ph idx="1"/>
          </p:nvPr>
        </p:nvSpPr>
        <p:spPr/>
        <p:txBody>
          <a:bodyPr/>
          <a:lstStyle/>
          <a:p>
            <a:pPr marL="0" indent="0" algn="just">
              <a:buNone/>
            </a:pPr>
            <a:r>
              <a:rPr lang="en-US" dirty="0"/>
              <a:t>These two mechanisms once again move the level of income of the two economies to the situation before the asymmetric shock occurred. It is easy to understand that this mechanism emphasizes the changes in the price level in the two economies. After the shift in aggregate supply, income levels in the two countries return to the same level before the asymmetric shock, but the overall price level, corresponding to this level of income, will be higher in country A and lower in country B. The new equilibrium is set through changes in relative prices or, as the countries belong to a monetary union, through devaluation of the real exchange rate.</a:t>
            </a:r>
            <a:endParaRPr lang="it-IT" dirty="0"/>
          </a:p>
        </p:txBody>
      </p:sp>
      <p:sp>
        <p:nvSpPr>
          <p:cNvPr id="4" name="Segnaposto numero diapositiva 3"/>
          <p:cNvSpPr>
            <a:spLocks noGrp="1"/>
          </p:cNvSpPr>
          <p:nvPr>
            <p:ph type="sldNum" sz="quarter" idx="12"/>
          </p:nvPr>
        </p:nvSpPr>
        <p:spPr/>
        <p:txBody>
          <a:bodyPr/>
          <a:lstStyle/>
          <a:p>
            <a:fld id="{B8E7CAB0-3370-4191-8A3E-E7C4D251DC39}" type="slidenum">
              <a:rPr lang="it-IT" smtClean="0"/>
              <a:t>10</a:t>
            </a:fld>
            <a:endParaRPr lang="it-IT"/>
          </a:p>
        </p:txBody>
      </p:sp>
    </p:spTree>
    <p:extLst>
      <p:ext uri="{BB962C8B-B14F-4D97-AF65-F5344CB8AC3E}">
        <p14:creationId xmlns:p14="http://schemas.microsoft.com/office/powerpoint/2010/main" val="221526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The </a:t>
            </a:r>
            <a:r>
              <a:rPr lang="it-IT" dirty="0" err="1"/>
              <a:t>aim</a:t>
            </a:r>
            <a:r>
              <a:rPr lang="it-IT" dirty="0"/>
              <a:t> of the OCA </a:t>
            </a:r>
            <a:r>
              <a:rPr lang="it-IT" dirty="0" err="1"/>
              <a:t>theory</a:t>
            </a:r>
            <a:endParaRPr lang="it-IT" dirty="0"/>
          </a:p>
        </p:txBody>
      </p:sp>
      <p:sp>
        <p:nvSpPr>
          <p:cNvPr id="3" name="Segnaposto contenuto 2"/>
          <p:cNvSpPr>
            <a:spLocks noGrp="1"/>
          </p:cNvSpPr>
          <p:nvPr>
            <p:ph idx="1"/>
          </p:nvPr>
        </p:nvSpPr>
        <p:spPr/>
        <p:txBody>
          <a:bodyPr>
            <a:normAutofit/>
          </a:bodyPr>
          <a:lstStyle/>
          <a:p>
            <a:pPr marL="0" indent="0">
              <a:buNone/>
            </a:pPr>
            <a:r>
              <a:rPr lang="en-US" sz="3900" dirty="0"/>
              <a:t>Identify the conditions under which it is convenient to join a currency area</a:t>
            </a:r>
          </a:p>
          <a:p>
            <a:pPr marL="0" indent="0" algn="just">
              <a:buNone/>
            </a:pPr>
            <a:r>
              <a:rPr lang="en-US" dirty="0"/>
              <a:t>Mundell was not concerned whether an irrevocably fixed exchange system was absolutely preferable to a flexible exchange rate system and vice-versa.</a:t>
            </a:r>
          </a:p>
          <a:p>
            <a:pPr marL="0" indent="0" algn="just">
              <a:buNone/>
            </a:pPr>
            <a:r>
              <a:rPr lang="en-US" dirty="0"/>
              <a:t>he considered that a fixed exchange rate system would be preferable only if national states were suitable units to benefit from it. </a:t>
            </a:r>
          </a:p>
          <a:p>
            <a:pPr marL="0" indent="0" algn="just">
              <a:buNone/>
            </a:pPr>
            <a:r>
              <a:rPr lang="en-US" dirty="0"/>
              <a:t>However, how was suitability of a country to be established?</a:t>
            </a:r>
            <a:endParaRPr lang="it-IT" dirty="0"/>
          </a:p>
        </p:txBody>
      </p:sp>
    </p:spTree>
    <p:extLst>
      <p:ext uri="{BB962C8B-B14F-4D97-AF65-F5344CB8AC3E}">
        <p14:creationId xmlns:p14="http://schemas.microsoft.com/office/powerpoint/2010/main" val="254878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Asymmetric shocks and automatic balancing mechanisms</a:t>
            </a:r>
            <a:endParaRPr lang="it-IT" dirty="0"/>
          </a:p>
        </p:txBody>
      </p:sp>
      <p:sp>
        <p:nvSpPr>
          <p:cNvPr id="3" name="Segnaposto contenuto 2"/>
          <p:cNvSpPr>
            <a:spLocks noGrp="1"/>
          </p:cNvSpPr>
          <p:nvPr>
            <p:ph idx="1"/>
          </p:nvPr>
        </p:nvSpPr>
        <p:spPr/>
        <p:txBody>
          <a:bodyPr>
            <a:normAutofit lnSpcReduction="10000"/>
          </a:bodyPr>
          <a:lstStyle/>
          <a:p>
            <a:pPr algn="just"/>
            <a:r>
              <a:rPr lang="en-US" dirty="0"/>
              <a:t>The presence of asymmetric shocks between two or more economies increases the costs of monetary union. An asymmetric shock is defined as an unexpected event that affects two economies in the opposite way.</a:t>
            </a:r>
          </a:p>
          <a:p>
            <a:pPr algn="just"/>
            <a:r>
              <a:rPr lang="en-US" dirty="0"/>
              <a:t>Consider the case where two countries (call them A and B) form a monetary union, thus renouncing their national currencies and relying on a single central bank. The two economies are represented through a common AS-AD scheme. A possible asymmetric shock occurs when an unexpected event expands aggregate demand in one country (A) and simultaneously reduces the aggregate demand in the other (B). This phenomenon is represented in Figure 1. </a:t>
            </a:r>
            <a:endParaRPr lang="it-IT" dirty="0"/>
          </a:p>
        </p:txBody>
      </p:sp>
    </p:spTree>
    <p:extLst>
      <p:ext uri="{BB962C8B-B14F-4D97-AF65-F5344CB8AC3E}">
        <p14:creationId xmlns:p14="http://schemas.microsoft.com/office/powerpoint/2010/main" val="175994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Asymmetric shock in two different countries belonging to a monetary union (figure 1)</a:t>
            </a:r>
            <a:endParaRPr lang="it-IT" dirty="0"/>
          </a:p>
        </p:txBody>
      </p:sp>
      <p:pic>
        <p:nvPicPr>
          <p:cNvPr id="4" name="Segnaposto contenuto 3"/>
          <p:cNvPicPr>
            <a:picLocks noGrp="1" noChangeAspect="1"/>
          </p:cNvPicPr>
          <p:nvPr>
            <p:ph idx="1"/>
          </p:nvPr>
        </p:nvPicPr>
        <p:blipFill>
          <a:blip r:embed="rId2"/>
          <a:stretch>
            <a:fillRect/>
          </a:stretch>
        </p:blipFill>
        <p:spPr>
          <a:xfrm>
            <a:off x="1149928" y="2019140"/>
            <a:ext cx="9379528" cy="4411115"/>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put penna 2">
                <a:extLst>
                  <a:ext uri="{FF2B5EF4-FFF2-40B4-BE49-F238E27FC236}">
                    <a16:creationId xmlns:a16="http://schemas.microsoft.com/office/drawing/2014/main" id="{93F9E68E-2368-D742-A832-51B01F2FE518}"/>
                  </a:ext>
                </a:extLst>
              </p14:cNvPr>
              <p14:cNvContentPartPr/>
              <p14:nvPr/>
            </p14:nvContentPartPr>
            <p14:xfrm>
              <a:off x="1000080" y="3173040"/>
              <a:ext cx="6668280" cy="917280"/>
            </p14:xfrm>
          </p:contentPart>
        </mc:Choice>
        <mc:Fallback>
          <p:pic>
            <p:nvPicPr>
              <p:cNvPr id="3" name="Input penna 2">
                <a:extLst>
                  <a:ext uri="{FF2B5EF4-FFF2-40B4-BE49-F238E27FC236}">
                    <a16:creationId xmlns:a16="http://schemas.microsoft.com/office/drawing/2014/main" id="{93F9E68E-2368-D742-A832-51B01F2FE518}"/>
                  </a:ext>
                </a:extLst>
              </p:cNvPr>
              <p:cNvPicPr/>
              <p:nvPr/>
            </p:nvPicPr>
            <p:blipFill>
              <a:blip r:embed="rId4"/>
              <a:stretch>
                <a:fillRect/>
              </a:stretch>
            </p:blipFill>
            <p:spPr>
              <a:xfrm>
                <a:off x="990720" y="3163680"/>
                <a:ext cx="6687000" cy="936000"/>
              </a:xfrm>
              <a:prstGeom prst="rect">
                <a:avLst/>
              </a:prstGeom>
            </p:spPr>
          </p:pic>
        </mc:Fallback>
      </mc:AlternateContent>
    </p:spTree>
    <p:extLst>
      <p:ext uri="{BB962C8B-B14F-4D97-AF65-F5344CB8AC3E}">
        <p14:creationId xmlns:p14="http://schemas.microsoft.com/office/powerpoint/2010/main" val="227188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lgn="just"/>
            <a:r>
              <a:rPr lang="en-US" dirty="0"/>
              <a:t>Assuming that these effects are permanent, the country positively hit by the shock (A) faces an expansion of production and price levels.</a:t>
            </a:r>
          </a:p>
          <a:p>
            <a:pPr marL="0" indent="0" algn="just">
              <a:buNone/>
            </a:pPr>
            <a:r>
              <a:rPr lang="en-US" dirty="0"/>
              <a:t>Graphically, this phenomenon is represented by a shift of the AD</a:t>
            </a:r>
            <a:r>
              <a:rPr lang="en-US" baseline="-25000" dirty="0"/>
              <a:t>A</a:t>
            </a:r>
            <a:r>
              <a:rPr lang="en-US" dirty="0"/>
              <a:t> curve upwards in AD</a:t>
            </a:r>
            <a:r>
              <a:rPr lang="en-US" baseline="-25000" dirty="0"/>
              <a:t>A</a:t>
            </a:r>
            <a:r>
              <a:rPr lang="en-US" dirty="0"/>
              <a:t> '. </a:t>
            </a:r>
          </a:p>
          <a:p>
            <a:pPr algn="just"/>
            <a:r>
              <a:rPr lang="en-US" dirty="0"/>
              <a:t>Conversely, the country negatively affected by the shock (B) sees production and the price level to decrease with an increase in unemployment.</a:t>
            </a:r>
          </a:p>
          <a:p>
            <a:pPr marL="0" indent="0" algn="just">
              <a:buNone/>
            </a:pPr>
            <a:r>
              <a:rPr lang="en-US" dirty="0"/>
              <a:t> This shock is represented by shifting the AD</a:t>
            </a:r>
            <a:r>
              <a:rPr lang="en-US" baseline="-25000" dirty="0"/>
              <a:t>B</a:t>
            </a:r>
            <a:r>
              <a:rPr lang="en-US" dirty="0"/>
              <a:t> curve downwards to AD’</a:t>
            </a:r>
            <a:r>
              <a:rPr lang="en-US" baseline="-25000" dirty="0"/>
              <a:t>B </a:t>
            </a:r>
            <a:r>
              <a:rPr lang="en-US" dirty="0"/>
              <a:t>'.</a:t>
            </a:r>
          </a:p>
          <a:p>
            <a:endParaRPr lang="it-IT" dirty="0"/>
          </a:p>
        </p:txBody>
      </p:sp>
    </p:spTree>
    <p:extLst>
      <p:ext uri="{BB962C8B-B14F-4D97-AF65-F5344CB8AC3E}">
        <p14:creationId xmlns:p14="http://schemas.microsoft.com/office/powerpoint/2010/main" val="178453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The </a:t>
            </a:r>
            <a:r>
              <a:rPr lang="it-IT" dirty="0" err="1"/>
              <a:t>Currency</a:t>
            </a:r>
            <a:r>
              <a:rPr lang="it-IT" dirty="0"/>
              <a:t> Union CB </a:t>
            </a:r>
            <a:r>
              <a:rPr lang="it-IT" dirty="0" err="1"/>
              <a:t>implements</a:t>
            </a:r>
            <a:r>
              <a:rPr lang="it-IT" dirty="0"/>
              <a:t> a </a:t>
            </a:r>
            <a:r>
              <a:rPr lang="it-IT" dirty="0" err="1"/>
              <a:t>monetary</a:t>
            </a:r>
            <a:r>
              <a:rPr lang="it-IT" dirty="0"/>
              <a:t> </a:t>
            </a:r>
            <a:r>
              <a:rPr lang="it-IT" dirty="0" err="1"/>
              <a:t>expansion</a:t>
            </a:r>
            <a:endParaRPr lang="it-IT" dirty="0"/>
          </a:p>
        </p:txBody>
      </p:sp>
      <p:sp>
        <p:nvSpPr>
          <p:cNvPr id="3" name="Segnaposto contenuto 2"/>
          <p:cNvSpPr>
            <a:spLocks noGrp="1"/>
          </p:cNvSpPr>
          <p:nvPr>
            <p:ph idx="1"/>
          </p:nvPr>
        </p:nvSpPr>
        <p:spPr/>
        <p:txBody>
          <a:bodyPr>
            <a:normAutofit fontScale="92500"/>
          </a:bodyPr>
          <a:lstStyle/>
          <a:p>
            <a:pPr algn="just"/>
            <a:r>
              <a:rPr lang="en-US" dirty="0"/>
              <a:t>In this situation, if the central bank of the monetary union implements an expansionary monetary policy to try to reduce unemployment in country B, at the same time it increases the inflationary pressure in country A. </a:t>
            </a:r>
          </a:p>
          <a:p>
            <a:pPr algn="just"/>
            <a:r>
              <a:rPr lang="en-US" dirty="0"/>
              <a:t>Thus, under the hypothesis of asymmetric shocks, the attempt to achieve full employment in country B will lead to inflationary distortion in the whole monetary union. This situation is also represented in Figure 1, where it is assumed that the central bank will maintain an expansive monetary policy so as to cancel out the effect of the negative shock in country B (this policy is represented by a shift in aggregate demand from AD</a:t>
            </a:r>
            <a:r>
              <a:rPr lang="en-US" baseline="-25000" dirty="0"/>
              <a:t>B</a:t>
            </a:r>
            <a:r>
              <a:rPr lang="en-US" dirty="0"/>
              <a:t>' in AD</a:t>
            </a:r>
            <a:r>
              <a:rPr lang="en-US" baseline="-25000" dirty="0"/>
              <a:t>B</a:t>
            </a:r>
            <a:r>
              <a:rPr lang="en-US" dirty="0"/>
              <a:t>''). </a:t>
            </a:r>
          </a:p>
          <a:p>
            <a:pPr algn="just"/>
            <a:r>
              <a:rPr lang="en-US" dirty="0"/>
              <a:t>Clearly, the effects of this policy in country A amplify those of the previous shock by shifting aggregate demand from AD</a:t>
            </a:r>
            <a:r>
              <a:rPr lang="en-US" baseline="-25000" dirty="0"/>
              <a:t>A</a:t>
            </a:r>
            <a:r>
              <a:rPr lang="en-US" dirty="0"/>
              <a:t>' to AD</a:t>
            </a:r>
            <a:r>
              <a:rPr lang="en-US" baseline="-25000" dirty="0"/>
              <a:t>A</a:t>
            </a:r>
            <a:r>
              <a:rPr lang="en-US" dirty="0"/>
              <a:t>''.</a:t>
            </a:r>
            <a:endParaRPr lang="it-IT" dirty="0"/>
          </a:p>
        </p:txBody>
      </p:sp>
    </p:spTree>
    <p:extLst>
      <p:ext uri="{BB962C8B-B14F-4D97-AF65-F5344CB8AC3E}">
        <p14:creationId xmlns:p14="http://schemas.microsoft.com/office/powerpoint/2010/main" val="165411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Under </a:t>
            </a:r>
            <a:r>
              <a:rPr lang="it-IT" dirty="0" err="1"/>
              <a:t>flexible</a:t>
            </a:r>
            <a:r>
              <a:rPr lang="it-IT" dirty="0"/>
              <a:t> </a:t>
            </a:r>
            <a:r>
              <a:rPr lang="it-IT" dirty="0" err="1"/>
              <a:t>exchange</a:t>
            </a:r>
            <a:r>
              <a:rPr lang="it-IT" dirty="0"/>
              <a:t> rate regime</a:t>
            </a:r>
          </a:p>
        </p:txBody>
      </p:sp>
      <p:sp>
        <p:nvSpPr>
          <p:cNvPr id="3" name="Segnaposto contenuto 2"/>
          <p:cNvSpPr>
            <a:spLocks noGrp="1"/>
          </p:cNvSpPr>
          <p:nvPr>
            <p:ph idx="1"/>
          </p:nvPr>
        </p:nvSpPr>
        <p:spPr/>
        <p:txBody>
          <a:bodyPr>
            <a:normAutofit fontScale="85000" lnSpcReduction="20000"/>
          </a:bodyPr>
          <a:lstStyle/>
          <a:p>
            <a:pPr marL="0" indent="0">
              <a:buNone/>
            </a:pPr>
            <a:r>
              <a:rPr lang="en-US" dirty="0"/>
              <a:t>Monetary policy action implemented by individual national authorities would reduce unemployment in country B and inflation in country A, restoring the situation prior to the asymmetric shock.</a:t>
            </a:r>
          </a:p>
          <a:p>
            <a:r>
              <a:rPr lang="en-US" dirty="0"/>
              <a:t> The central bank of country A may decide to raise the interest rate, thus making aggregate demand contract. </a:t>
            </a:r>
          </a:p>
          <a:p>
            <a:r>
              <a:rPr lang="en-US" dirty="0"/>
              <a:t>At the same time, central bank B could lower the interest rate to expand aggregate demand. </a:t>
            </a:r>
          </a:p>
          <a:p>
            <a:r>
              <a:rPr lang="en-US" dirty="0"/>
              <a:t>The combined effect of such policies would depreciate the currency of country B compared to country A, making the products of the former more competitive on the latter's markets. </a:t>
            </a:r>
          </a:p>
          <a:p>
            <a:r>
              <a:rPr lang="en-US" dirty="0"/>
              <a:t>These </a:t>
            </a:r>
            <a:r>
              <a:rPr lang="en-US" dirty="0" err="1"/>
              <a:t>manoeuvres</a:t>
            </a:r>
            <a:r>
              <a:rPr lang="en-US" dirty="0"/>
              <a:t> by individual central banks would expand demand in country B and contract it in country A, restoring the level of prices, production and employment to those occurring before the asymmetric shocks. </a:t>
            </a:r>
            <a:endParaRPr lang="it-IT" dirty="0"/>
          </a:p>
        </p:txBody>
      </p:sp>
    </p:spTree>
    <p:extLst>
      <p:ext uri="{BB962C8B-B14F-4D97-AF65-F5344CB8AC3E}">
        <p14:creationId xmlns:p14="http://schemas.microsoft.com/office/powerpoint/2010/main" val="206191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Alternative </a:t>
            </a:r>
            <a:r>
              <a:rPr lang="it-IT" dirty="0" err="1"/>
              <a:t>remedies</a:t>
            </a:r>
            <a:endParaRPr lang="it-IT" dirty="0"/>
          </a:p>
        </p:txBody>
      </p:sp>
      <p:sp>
        <p:nvSpPr>
          <p:cNvPr id="3" name="Segnaposto contenuto 2"/>
          <p:cNvSpPr>
            <a:spLocks noGrp="1"/>
          </p:cNvSpPr>
          <p:nvPr>
            <p:ph idx="1"/>
          </p:nvPr>
        </p:nvSpPr>
        <p:spPr/>
        <p:txBody>
          <a:bodyPr>
            <a:normAutofit fontScale="92500" lnSpcReduction="10000"/>
          </a:bodyPr>
          <a:lstStyle/>
          <a:p>
            <a:r>
              <a:rPr lang="en-US" dirty="0" err="1"/>
              <a:t>labour</a:t>
            </a:r>
            <a:r>
              <a:rPr lang="en-US" dirty="0"/>
              <a:t> mobility</a:t>
            </a:r>
          </a:p>
          <a:p>
            <a:pPr marL="0" indent="0" algn="just">
              <a:buNone/>
            </a:pPr>
            <a:r>
              <a:rPr lang="en-US" dirty="0"/>
              <a:t> The migratory flow of workers from country B to country A will offset the excess demand for </a:t>
            </a:r>
            <a:r>
              <a:rPr lang="en-US" dirty="0" err="1"/>
              <a:t>labour</a:t>
            </a:r>
            <a:r>
              <a:rPr lang="en-US" dirty="0"/>
              <a:t> in the latter and solve the problem of unemployment in country B. This mechanism also eliminates the need to increase wages in country A and to reduce them in country B: the problem of inflation in country A and the problem of unemployment in B disappear.</a:t>
            </a:r>
          </a:p>
          <a:p>
            <a:endParaRPr lang="en-US" dirty="0"/>
          </a:p>
          <a:p>
            <a:r>
              <a:rPr lang="en-US" dirty="0"/>
              <a:t>wage flexibility.</a:t>
            </a:r>
          </a:p>
          <a:p>
            <a:pPr marL="0" indent="0" algn="just">
              <a:buNone/>
            </a:pPr>
            <a:r>
              <a:rPr lang="en-US" dirty="0"/>
              <a:t>In the case of high wage flexibility, in country A excess </a:t>
            </a:r>
            <a:r>
              <a:rPr lang="en-US" dirty="0" err="1"/>
              <a:t>labour</a:t>
            </a:r>
            <a:r>
              <a:rPr lang="en-US" dirty="0"/>
              <a:t> demand will push up wages, while in country B unemployed workers will reduce their wage demand.</a:t>
            </a:r>
            <a:endParaRPr lang="it-IT" dirty="0"/>
          </a:p>
        </p:txBody>
      </p:sp>
    </p:spTree>
    <p:extLst>
      <p:ext uri="{BB962C8B-B14F-4D97-AF65-F5344CB8AC3E}">
        <p14:creationId xmlns:p14="http://schemas.microsoft.com/office/powerpoint/2010/main" val="246562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Automatic rebalancing through wage flexibility or </a:t>
            </a:r>
            <a:r>
              <a:rPr lang="en-US" dirty="0" err="1"/>
              <a:t>labour</a:t>
            </a:r>
            <a:r>
              <a:rPr lang="en-US" dirty="0"/>
              <a:t> mobility of an asymmetric shock</a:t>
            </a:r>
            <a:endParaRPr lang="it-IT" dirty="0"/>
          </a:p>
        </p:txBody>
      </p:sp>
      <p:pic>
        <p:nvPicPr>
          <p:cNvPr id="4" name="Segnaposto contenuto 3"/>
          <p:cNvPicPr>
            <a:picLocks noGrp="1" noChangeAspect="1"/>
          </p:cNvPicPr>
          <p:nvPr>
            <p:ph idx="1"/>
          </p:nvPr>
        </p:nvPicPr>
        <p:blipFill>
          <a:blip r:embed="rId2"/>
          <a:stretch>
            <a:fillRect/>
          </a:stretch>
        </p:blipFill>
        <p:spPr>
          <a:xfrm>
            <a:off x="838200" y="1956871"/>
            <a:ext cx="9954491" cy="4635354"/>
          </a:xfrm>
          <a:prstGeom prst="rect">
            <a:avLst/>
          </a:prstGeom>
        </p:spPr>
      </p:pic>
    </p:spTree>
    <p:extLst>
      <p:ext uri="{BB962C8B-B14F-4D97-AF65-F5344CB8AC3E}">
        <p14:creationId xmlns:p14="http://schemas.microsoft.com/office/powerpoint/2010/main" val="10912897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846</Words>
  <Application>Microsoft Office PowerPoint</Application>
  <PresentationFormat>Widescreen</PresentationFormat>
  <Paragraphs>35</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Lesson 3</vt:lpstr>
      <vt:lpstr>The aim of the OCA theory</vt:lpstr>
      <vt:lpstr>Asymmetric shocks and automatic balancing mechanisms</vt:lpstr>
      <vt:lpstr>Asymmetric shock in two different countries belonging to a monetary union (figure 1)</vt:lpstr>
      <vt:lpstr>Presentazione standard di PowerPoint</vt:lpstr>
      <vt:lpstr>The Currency Union CB implements a monetary expansion</vt:lpstr>
      <vt:lpstr>Under flexible exchange rate regime</vt:lpstr>
      <vt:lpstr>Alternative remedies</vt:lpstr>
      <vt:lpstr>Automatic rebalancing through wage flexibility or labour mobility of an asymmetric shock</vt:lpstr>
      <vt:lpstr>In few words: real devaluation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dc:title>
  <dc:creator>Rorita Canale</dc:creator>
  <cp:lastModifiedBy>Rorita Canale</cp:lastModifiedBy>
  <cp:revision>15</cp:revision>
  <dcterms:created xsi:type="dcterms:W3CDTF">2018-12-14T09:26:41Z</dcterms:created>
  <dcterms:modified xsi:type="dcterms:W3CDTF">2020-09-17T10:01:22Z</dcterms:modified>
</cp:coreProperties>
</file>