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0841E53-A04D-4645-9C53-5FB7ED9EDC3E}"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351621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0841E53-A04D-4645-9C53-5FB7ED9EDC3E}"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358789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0841E53-A04D-4645-9C53-5FB7ED9EDC3E}"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339731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0841E53-A04D-4645-9C53-5FB7ED9EDC3E}"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17415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C0841E53-A04D-4645-9C53-5FB7ED9EDC3E}"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386007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0841E53-A04D-4645-9C53-5FB7ED9EDC3E}"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75944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0841E53-A04D-4645-9C53-5FB7ED9EDC3E}" type="datetimeFigureOut">
              <a:rPr lang="it-IT" smtClean="0"/>
              <a:t>14/09/2019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228622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0841E53-A04D-4645-9C53-5FB7ED9EDC3E}" type="datetimeFigureOut">
              <a:rPr lang="it-IT" smtClean="0"/>
              <a:t>14/09/2019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3392923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0841E53-A04D-4645-9C53-5FB7ED9EDC3E}" type="datetimeFigureOut">
              <a:rPr lang="it-IT" smtClean="0"/>
              <a:t>14/09/2019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4270633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0841E53-A04D-4645-9C53-5FB7ED9EDC3E}"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3353066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0841E53-A04D-4645-9C53-5FB7ED9EDC3E}"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1C3DAAD-8CEE-4109-B102-B1A941BBFFE1}" type="slidenum">
              <a:rPr lang="it-IT" smtClean="0"/>
              <a:t>‹N›</a:t>
            </a:fld>
            <a:endParaRPr lang="it-IT"/>
          </a:p>
        </p:txBody>
      </p:sp>
    </p:spTree>
    <p:extLst>
      <p:ext uri="{BB962C8B-B14F-4D97-AF65-F5344CB8AC3E}">
        <p14:creationId xmlns:p14="http://schemas.microsoft.com/office/powerpoint/2010/main" val="9602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41E53-A04D-4645-9C53-5FB7ED9EDC3E}" type="datetimeFigureOut">
              <a:rPr lang="it-IT" smtClean="0"/>
              <a:t>14/09/2019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3DAAD-8CEE-4109-B102-B1A941BBFFE1}" type="slidenum">
              <a:rPr lang="it-IT" smtClean="0"/>
              <a:t>‹N›</a:t>
            </a:fld>
            <a:endParaRPr lang="it-IT"/>
          </a:p>
        </p:txBody>
      </p:sp>
    </p:spTree>
    <p:extLst>
      <p:ext uri="{BB962C8B-B14F-4D97-AF65-F5344CB8AC3E}">
        <p14:creationId xmlns:p14="http://schemas.microsoft.com/office/powerpoint/2010/main" val="1442139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2</a:t>
            </a:r>
            <a:endParaRPr lang="it-IT" dirty="0"/>
          </a:p>
        </p:txBody>
      </p:sp>
      <p:sp>
        <p:nvSpPr>
          <p:cNvPr id="3" name="Sottotitolo 2"/>
          <p:cNvSpPr>
            <a:spLocks noGrp="1"/>
          </p:cNvSpPr>
          <p:nvPr>
            <p:ph type="subTitle" idx="1"/>
          </p:nvPr>
        </p:nvSpPr>
        <p:spPr/>
        <p:txBody>
          <a:bodyPr/>
          <a:lstStyle/>
          <a:p>
            <a:r>
              <a:rPr lang="en-US" dirty="0" smtClean="0"/>
              <a:t>The European Monetary Union: historical roots and recent events</a:t>
            </a:r>
            <a:endParaRPr lang="it-IT" dirty="0"/>
          </a:p>
        </p:txBody>
      </p:sp>
    </p:spTree>
    <p:extLst>
      <p:ext uri="{BB962C8B-B14F-4D97-AF65-F5344CB8AC3E}">
        <p14:creationId xmlns:p14="http://schemas.microsoft.com/office/powerpoint/2010/main" val="4116877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Europe’s</a:t>
            </a:r>
            <a:r>
              <a:rPr lang="it-IT" dirty="0" smtClean="0"/>
              <a:t> </a:t>
            </a:r>
            <a:r>
              <a:rPr lang="it-IT" dirty="0" err="1" smtClean="0"/>
              <a:t>reply</a:t>
            </a:r>
            <a:endParaRPr lang="it-IT" dirty="0"/>
          </a:p>
        </p:txBody>
      </p:sp>
      <p:sp>
        <p:nvSpPr>
          <p:cNvPr id="3" name="Segnaposto contenuto 2"/>
          <p:cNvSpPr>
            <a:spLocks noGrp="1"/>
          </p:cNvSpPr>
          <p:nvPr>
            <p:ph idx="1"/>
          </p:nvPr>
        </p:nvSpPr>
        <p:spPr/>
        <p:txBody>
          <a:bodyPr/>
          <a:lstStyle/>
          <a:p>
            <a:r>
              <a:rPr lang="it-IT" dirty="0" err="1" smtClean="0"/>
              <a:t>Delor</a:t>
            </a:r>
            <a:r>
              <a:rPr lang="it-IT" dirty="0" smtClean="0"/>
              <a:t> report (1989)</a:t>
            </a:r>
          </a:p>
          <a:p>
            <a:pPr marL="0" indent="0">
              <a:buNone/>
            </a:pPr>
            <a:r>
              <a:rPr lang="en-US" dirty="0"/>
              <a:t>stringent conditions allowing the creation of the monetary union</a:t>
            </a:r>
            <a:r>
              <a:rPr lang="en-US" dirty="0" smtClean="0"/>
              <a:t>:</a:t>
            </a:r>
          </a:p>
          <a:p>
            <a:pPr marL="0" indent="0">
              <a:buNone/>
            </a:pPr>
            <a:r>
              <a:rPr lang="en-US" dirty="0" smtClean="0"/>
              <a:t> </a:t>
            </a:r>
            <a:r>
              <a:rPr lang="en-US" dirty="0"/>
              <a:t>1) the birth of a new institution, the European Central Bank (ECB) together with the European System of Central Banks (ESCB) formed by the Central Banks of countries adopting irrevocably fixed exchange </a:t>
            </a:r>
            <a:r>
              <a:rPr lang="en-US" dirty="0" smtClean="0"/>
              <a:t>rates</a:t>
            </a:r>
          </a:p>
          <a:p>
            <a:pPr marL="0" indent="0">
              <a:buNone/>
            </a:pPr>
            <a:r>
              <a:rPr lang="en-US" dirty="0" smtClean="0"/>
              <a:t>2</a:t>
            </a:r>
            <a:r>
              <a:rPr lang="en-US" dirty="0"/>
              <a:t>) the adoption of rules on national fiscal policies, whose surveillance </a:t>
            </a:r>
            <a:r>
              <a:rPr lang="en-US" dirty="0" smtClean="0"/>
              <a:t>was </a:t>
            </a:r>
            <a:r>
              <a:rPr lang="en-US" dirty="0"/>
              <a:t>entrusted to the </a:t>
            </a:r>
            <a:r>
              <a:rPr lang="en-US" dirty="0" smtClean="0"/>
              <a:t>ECOFIN</a:t>
            </a:r>
          </a:p>
        </p:txBody>
      </p:sp>
    </p:spTree>
    <p:extLst>
      <p:ext uri="{BB962C8B-B14F-4D97-AF65-F5344CB8AC3E}">
        <p14:creationId xmlns:p14="http://schemas.microsoft.com/office/powerpoint/2010/main" val="2010200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a:t>
            </a:r>
            <a:r>
              <a:rPr lang="en-US" dirty="0"/>
              <a:t>Maastricht treaty </a:t>
            </a:r>
            <a:r>
              <a:rPr lang="en-US" dirty="0" smtClean="0"/>
              <a:t>(1992)</a:t>
            </a:r>
            <a:endParaRPr lang="en-US" dirty="0"/>
          </a:p>
        </p:txBody>
      </p:sp>
      <p:sp>
        <p:nvSpPr>
          <p:cNvPr id="3" name="Segnaposto contenuto 2"/>
          <p:cNvSpPr>
            <a:spLocks noGrp="1"/>
          </p:cNvSpPr>
          <p:nvPr>
            <p:ph idx="1"/>
          </p:nvPr>
        </p:nvSpPr>
        <p:spPr/>
        <p:txBody>
          <a:bodyPr>
            <a:normAutofit fontScale="92500" lnSpcReduction="10000"/>
          </a:bodyPr>
          <a:lstStyle/>
          <a:p>
            <a:pPr marL="0" indent="0">
              <a:buNone/>
            </a:pPr>
            <a:r>
              <a:rPr lang="en-US" dirty="0"/>
              <a:t>1) a public deficit to GDP ratio no higher than 3%; </a:t>
            </a:r>
            <a:endParaRPr lang="en-US" dirty="0" smtClean="0"/>
          </a:p>
          <a:p>
            <a:pPr marL="0" indent="0">
              <a:buNone/>
            </a:pPr>
            <a:r>
              <a:rPr lang="en-US" dirty="0" smtClean="0"/>
              <a:t>2</a:t>
            </a:r>
            <a:r>
              <a:rPr lang="en-US" dirty="0"/>
              <a:t>) a public debt to GDP ratio not exceeding 60</a:t>
            </a:r>
            <a:r>
              <a:rPr lang="en-US" dirty="0" smtClean="0"/>
              <a:t>%;</a:t>
            </a:r>
          </a:p>
          <a:p>
            <a:pPr marL="0" indent="0">
              <a:buNone/>
            </a:pPr>
            <a:r>
              <a:rPr lang="en-US" dirty="0" smtClean="0"/>
              <a:t> </a:t>
            </a:r>
            <a:r>
              <a:rPr lang="en-US" dirty="0"/>
              <a:t>3) an inflation rate no more than 1.5% higher than that of the three best-performing countries</a:t>
            </a:r>
            <a:r>
              <a:rPr lang="en-US" dirty="0" smtClean="0"/>
              <a:t>;</a:t>
            </a:r>
          </a:p>
          <a:p>
            <a:pPr marL="0" indent="0">
              <a:buNone/>
            </a:pPr>
            <a:r>
              <a:rPr lang="en-US" dirty="0" smtClean="0"/>
              <a:t> </a:t>
            </a:r>
            <a:r>
              <a:rPr lang="en-US" dirty="0"/>
              <a:t>4) a long-term interest rate no more than 2% higher than the average rate of the three most virtuous countries</a:t>
            </a:r>
            <a:r>
              <a:rPr lang="en-US" dirty="0" smtClean="0"/>
              <a:t>;</a:t>
            </a:r>
          </a:p>
          <a:p>
            <a:pPr marL="0" indent="0">
              <a:buNone/>
            </a:pPr>
            <a:r>
              <a:rPr lang="en-US" dirty="0" smtClean="0"/>
              <a:t> </a:t>
            </a:r>
            <a:r>
              <a:rPr lang="en-US" dirty="0"/>
              <a:t>5) membership in the last two years of EMS without national currency </a:t>
            </a:r>
            <a:r>
              <a:rPr lang="en-US" dirty="0" smtClean="0"/>
              <a:t>fluctuations</a:t>
            </a:r>
          </a:p>
          <a:p>
            <a:pPr marL="0" indent="0">
              <a:buNone/>
            </a:pPr>
            <a:r>
              <a:rPr lang="en-US" dirty="0"/>
              <a:t>As in the case of the founding directions of EMS, the timing and nature of the constraints to be met in order to join the EMU reflected the German position</a:t>
            </a:r>
            <a:endParaRPr lang="it-IT" dirty="0"/>
          </a:p>
        </p:txBody>
      </p:sp>
    </p:spTree>
    <p:extLst>
      <p:ext uri="{BB962C8B-B14F-4D97-AF65-F5344CB8AC3E}">
        <p14:creationId xmlns:p14="http://schemas.microsoft.com/office/powerpoint/2010/main" val="2245256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birth</a:t>
            </a:r>
            <a:r>
              <a:rPr lang="it-IT" dirty="0" smtClean="0"/>
              <a:t> of the EMU(1999)</a:t>
            </a:r>
            <a:endParaRPr lang="it-IT" dirty="0"/>
          </a:p>
        </p:txBody>
      </p:sp>
      <p:sp>
        <p:nvSpPr>
          <p:cNvPr id="3" name="Segnaposto contenuto 2"/>
          <p:cNvSpPr>
            <a:spLocks noGrp="1"/>
          </p:cNvSpPr>
          <p:nvPr>
            <p:ph idx="1"/>
          </p:nvPr>
        </p:nvSpPr>
        <p:spPr/>
        <p:txBody>
          <a:bodyPr/>
          <a:lstStyle/>
          <a:p>
            <a:pPr algn="just"/>
            <a:r>
              <a:rPr lang="en-US" dirty="0"/>
              <a:t>In 1999 the European Monetary Union was born</a:t>
            </a:r>
            <a:r>
              <a:rPr lang="en-US" dirty="0" smtClean="0"/>
              <a:t>:</a:t>
            </a:r>
          </a:p>
          <a:p>
            <a:pPr marL="0" indent="0" algn="just">
              <a:buNone/>
            </a:pPr>
            <a:r>
              <a:rPr lang="en-US" dirty="0" smtClean="0"/>
              <a:t> </a:t>
            </a:r>
            <a:r>
              <a:rPr lang="en-US" dirty="0"/>
              <a:t>a currency union of great economic potential and of historical </a:t>
            </a:r>
            <a:r>
              <a:rPr lang="en-US" dirty="0" smtClean="0"/>
              <a:t>magnitude</a:t>
            </a:r>
          </a:p>
          <a:p>
            <a:pPr marL="0" indent="0" algn="just">
              <a:buNone/>
            </a:pPr>
            <a:r>
              <a:rPr lang="en-US" dirty="0" smtClean="0"/>
              <a:t>However</a:t>
            </a:r>
            <a:r>
              <a:rPr lang="en-US" dirty="0"/>
              <a:t>, its effective functioning, in the presence of exogenous shocks both on the demand side and on the supply side, is linked to very hesitant assumptions about the intrinsic characteristics of the countries belonging to the currency area. These limits are expressed in the Optimal Currency Area (OCA</a:t>
            </a:r>
            <a:r>
              <a:rPr lang="en-US" dirty="0" smtClean="0"/>
              <a:t>) theory (lesson 3), </a:t>
            </a:r>
            <a:r>
              <a:rPr lang="en-US" dirty="0"/>
              <a:t>Mundell (1961) had already </a:t>
            </a:r>
            <a:r>
              <a:rPr lang="en-US" dirty="0" smtClean="0"/>
              <a:t>revealed</a:t>
            </a:r>
            <a:endParaRPr lang="it-IT" dirty="0"/>
          </a:p>
        </p:txBody>
      </p:sp>
    </p:spTree>
    <p:extLst>
      <p:ext uri="{BB962C8B-B14F-4D97-AF65-F5344CB8AC3E}">
        <p14:creationId xmlns:p14="http://schemas.microsoft.com/office/powerpoint/2010/main" val="2128004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EMU </a:t>
            </a:r>
            <a:r>
              <a:rPr lang="it-IT" dirty="0" err="1" smtClean="0"/>
              <a:t>at</a:t>
            </a:r>
            <a:r>
              <a:rPr lang="it-IT" dirty="0" smtClean="0"/>
              <a:t> </a:t>
            </a:r>
            <a:r>
              <a:rPr lang="it-IT" dirty="0" err="1" smtClean="0"/>
              <a:t>present</a:t>
            </a:r>
            <a:endParaRPr lang="it-IT" dirty="0"/>
          </a:p>
        </p:txBody>
      </p:sp>
      <p:sp>
        <p:nvSpPr>
          <p:cNvPr id="3" name="Segnaposto contenuto 2"/>
          <p:cNvSpPr>
            <a:spLocks noGrp="1"/>
          </p:cNvSpPr>
          <p:nvPr>
            <p:ph idx="1"/>
          </p:nvPr>
        </p:nvSpPr>
        <p:spPr/>
        <p:txBody>
          <a:bodyPr/>
          <a:lstStyle/>
          <a:p>
            <a:pPr marL="0" indent="0" algn="just">
              <a:buNone/>
            </a:pPr>
            <a:r>
              <a:rPr lang="en-US" dirty="0"/>
              <a:t>The European Monetary Union (EMU) is now formed by 19 countries: </a:t>
            </a:r>
            <a:endParaRPr lang="en-US" dirty="0" smtClean="0"/>
          </a:p>
          <a:p>
            <a:pPr marL="0" indent="0" algn="just">
              <a:buNone/>
            </a:pPr>
            <a:endParaRPr lang="en-US" dirty="0" smtClean="0"/>
          </a:p>
          <a:p>
            <a:pPr marL="0" indent="0" algn="just">
              <a:buNone/>
            </a:pPr>
            <a:r>
              <a:rPr lang="en-US" dirty="0" smtClean="0"/>
              <a:t>1999 original members: Austria</a:t>
            </a:r>
            <a:r>
              <a:rPr lang="en-US" dirty="0"/>
              <a:t>, Belgium, Finland, France, Germany, Italy, Ireland, Luxembourg, Netherlands, Portugal and </a:t>
            </a:r>
            <a:r>
              <a:rPr lang="en-US" dirty="0" smtClean="0"/>
              <a:t>Spain. </a:t>
            </a:r>
          </a:p>
          <a:p>
            <a:pPr marL="0" indent="0" algn="just">
              <a:buNone/>
            </a:pPr>
            <a:endParaRPr lang="en-US" dirty="0" smtClean="0"/>
          </a:p>
          <a:p>
            <a:pPr marL="0" indent="0" algn="just">
              <a:buNone/>
            </a:pPr>
            <a:r>
              <a:rPr lang="en-US" dirty="0" smtClean="0"/>
              <a:t>Greece </a:t>
            </a:r>
            <a:r>
              <a:rPr lang="en-US" dirty="0"/>
              <a:t>entered the Eurozone in 2001, Slovenia in 2007, Malta and Cyprus in 2008, Slovakia in 2009, Estonia in 2011, Latvia in 2014 and finally Lithuania in 2015.</a:t>
            </a:r>
            <a:endParaRPr lang="it-IT" dirty="0"/>
          </a:p>
        </p:txBody>
      </p:sp>
    </p:spTree>
    <p:extLst>
      <p:ext uri="{BB962C8B-B14F-4D97-AF65-F5344CB8AC3E}">
        <p14:creationId xmlns:p14="http://schemas.microsoft.com/office/powerpoint/2010/main" val="274551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Reasons</a:t>
            </a:r>
            <a:r>
              <a:rPr lang="it-IT" dirty="0" smtClean="0"/>
              <a:t> </a:t>
            </a:r>
            <a:r>
              <a:rPr lang="it-IT" dirty="0" err="1" smtClean="0"/>
              <a:t>behind</a:t>
            </a:r>
            <a:r>
              <a:rPr lang="it-IT" dirty="0" smtClean="0"/>
              <a:t> the </a:t>
            </a:r>
            <a:r>
              <a:rPr lang="it-IT" dirty="0" err="1" smtClean="0"/>
              <a:t>integration</a:t>
            </a:r>
            <a:r>
              <a:rPr lang="it-IT" dirty="0" smtClean="0"/>
              <a:t> </a:t>
            </a:r>
            <a:r>
              <a:rPr lang="it-IT" dirty="0" err="1" smtClean="0"/>
              <a:t>process</a:t>
            </a:r>
            <a:endParaRPr lang="it-IT" dirty="0"/>
          </a:p>
        </p:txBody>
      </p:sp>
      <p:sp>
        <p:nvSpPr>
          <p:cNvPr id="3" name="Segnaposto contenuto 2"/>
          <p:cNvSpPr>
            <a:spLocks noGrp="1"/>
          </p:cNvSpPr>
          <p:nvPr>
            <p:ph idx="1"/>
          </p:nvPr>
        </p:nvSpPr>
        <p:spPr/>
        <p:txBody>
          <a:bodyPr>
            <a:normAutofit fontScale="92500" lnSpcReduction="10000"/>
          </a:bodyPr>
          <a:lstStyle/>
          <a:p>
            <a:r>
              <a:rPr lang="en-US" dirty="0"/>
              <a:t>1) the hegemony of the United States over Western </a:t>
            </a:r>
            <a:r>
              <a:rPr lang="en-US" dirty="0" smtClean="0"/>
              <a:t>economies</a:t>
            </a:r>
          </a:p>
          <a:p>
            <a:pPr marL="0" indent="0">
              <a:buNone/>
            </a:pPr>
            <a:endParaRPr lang="en-US" dirty="0" smtClean="0"/>
          </a:p>
          <a:p>
            <a:r>
              <a:rPr lang="en-US" dirty="0" smtClean="0"/>
              <a:t> </a:t>
            </a:r>
            <a:r>
              <a:rPr lang="en-US" dirty="0"/>
              <a:t>2) the existence of the Soviet bloc, whose political and economic systems were perceived as a destabilizing phenomenon for market </a:t>
            </a:r>
            <a:r>
              <a:rPr lang="en-US" dirty="0" smtClean="0"/>
              <a:t>economies.</a:t>
            </a:r>
          </a:p>
          <a:p>
            <a:endParaRPr lang="en-US" dirty="0"/>
          </a:p>
          <a:p>
            <a:r>
              <a:rPr lang="en-US" dirty="0"/>
              <a:t>European Recovery </a:t>
            </a:r>
            <a:r>
              <a:rPr lang="en-US" dirty="0" err="1"/>
              <a:t>Programme</a:t>
            </a:r>
            <a:r>
              <a:rPr lang="en-US" dirty="0"/>
              <a:t>, known as the “Marshall </a:t>
            </a:r>
            <a:r>
              <a:rPr lang="en-US" dirty="0" smtClean="0"/>
              <a:t>Plan”: funds </a:t>
            </a:r>
            <a:r>
              <a:rPr lang="en-US" dirty="0"/>
              <a:t>were conditionally assigned to European countries on the basis of mutual cooperation and a gradual liberalization of their trade</a:t>
            </a:r>
            <a:r>
              <a:rPr lang="en-US" dirty="0" smtClean="0"/>
              <a:t>.</a:t>
            </a:r>
          </a:p>
          <a:p>
            <a:r>
              <a:rPr lang="en-US" dirty="0" smtClean="0"/>
              <a:t>Aid </a:t>
            </a:r>
            <a:r>
              <a:rPr lang="en-US" dirty="0"/>
              <a:t>was assigned on a continental basis: </a:t>
            </a:r>
            <a:r>
              <a:rPr lang="en-US" dirty="0" smtClean="0"/>
              <a:t>creation of the </a:t>
            </a:r>
            <a:r>
              <a:rPr lang="en-US" dirty="0"/>
              <a:t>CEEC, the Commission of the European Economic Cooperation, with the aim of coordinating the granting and use of funds.</a:t>
            </a:r>
            <a:endParaRPr lang="it-IT" dirty="0"/>
          </a:p>
        </p:txBody>
      </p:sp>
    </p:spTree>
    <p:extLst>
      <p:ext uri="{BB962C8B-B14F-4D97-AF65-F5344CB8AC3E}">
        <p14:creationId xmlns:p14="http://schemas.microsoft.com/office/powerpoint/2010/main" val="124911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Toward</a:t>
            </a:r>
            <a:r>
              <a:rPr lang="it-IT" dirty="0" smtClean="0"/>
              <a:t> </a:t>
            </a:r>
            <a:r>
              <a:rPr lang="it-IT" dirty="0" err="1" smtClean="0"/>
              <a:t>institutional</a:t>
            </a:r>
            <a:r>
              <a:rPr lang="it-IT" dirty="0" smtClean="0"/>
              <a:t> </a:t>
            </a:r>
            <a:r>
              <a:rPr lang="it-IT" dirty="0" err="1" smtClean="0"/>
              <a:t>integration</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Union </a:t>
            </a:r>
            <a:r>
              <a:rPr lang="it-IT" dirty="0"/>
              <a:t>of </a:t>
            </a:r>
            <a:r>
              <a:rPr lang="it-IT" dirty="0" err="1"/>
              <a:t>European</a:t>
            </a:r>
            <a:r>
              <a:rPr lang="it-IT" dirty="0"/>
              <a:t> </a:t>
            </a:r>
            <a:r>
              <a:rPr lang="it-IT" dirty="0" err="1"/>
              <a:t>Federalists</a:t>
            </a:r>
            <a:r>
              <a:rPr lang="it-IT" dirty="0"/>
              <a:t> </a:t>
            </a:r>
            <a:r>
              <a:rPr lang="it-IT" dirty="0" smtClean="0"/>
              <a:t>(Spinelli and </a:t>
            </a:r>
            <a:r>
              <a:rPr lang="en-GB" dirty="0" smtClean="0"/>
              <a:t>Schumann)</a:t>
            </a:r>
            <a:r>
              <a:rPr lang="it-IT" dirty="0" smtClean="0"/>
              <a:t> </a:t>
            </a:r>
            <a:endParaRPr lang="it-IT" dirty="0"/>
          </a:p>
          <a:p>
            <a:pPr marL="0" indent="0">
              <a:buNone/>
            </a:pPr>
            <a:r>
              <a:rPr lang="it-IT" dirty="0" err="1" smtClean="0"/>
              <a:t>Acceptance</a:t>
            </a:r>
            <a:r>
              <a:rPr lang="it-IT" dirty="0" smtClean="0"/>
              <a:t> of the </a:t>
            </a:r>
            <a:r>
              <a:rPr lang="it-IT" dirty="0" err="1" smtClean="0"/>
              <a:t>principle</a:t>
            </a:r>
            <a:r>
              <a:rPr lang="it-IT" dirty="0" smtClean="0"/>
              <a:t> of </a:t>
            </a:r>
            <a:r>
              <a:rPr lang="it-IT" dirty="0" err="1" smtClean="0"/>
              <a:t>economic</a:t>
            </a:r>
            <a:r>
              <a:rPr lang="it-IT" dirty="0" smtClean="0"/>
              <a:t> </a:t>
            </a:r>
            <a:r>
              <a:rPr lang="it-IT" dirty="0" err="1" smtClean="0"/>
              <a:t>strenghtening</a:t>
            </a:r>
            <a:r>
              <a:rPr lang="it-IT" dirty="0" smtClean="0"/>
              <a:t> of the </a:t>
            </a:r>
            <a:r>
              <a:rPr lang="it-IT" dirty="0" err="1" smtClean="0"/>
              <a:t>German</a:t>
            </a:r>
            <a:r>
              <a:rPr lang="it-IT" dirty="0" smtClean="0"/>
              <a:t> </a:t>
            </a:r>
            <a:r>
              <a:rPr lang="it-IT" dirty="0" err="1" smtClean="0"/>
              <a:t>Nation</a:t>
            </a:r>
            <a:r>
              <a:rPr lang="it-IT" dirty="0" smtClean="0"/>
              <a:t> (</a:t>
            </a:r>
            <a:r>
              <a:rPr lang="it-IT" dirty="0" err="1" smtClean="0"/>
              <a:t>unlike</a:t>
            </a:r>
            <a:r>
              <a:rPr lang="it-IT" dirty="0" smtClean="0"/>
              <a:t> </a:t>
            </a:r>
            <a:r>
              <a:rPr lang="it-IT" dirty="0" err="1" smtClean="0"/>
              <a:t>what</a:t>
            </a:r>
            <a:r>
              <a:rPr lang="it-IT" dirty="0" smtClean="0"/>
              <a:t> </a:t>
            </a:r>
            <a:r>
              <a:rPr lang="it-IT" dirty="0" err="1" smtClean="0"/>
              <a:t>happened</a:t>
            </a:r>
            <a:r>
              <a:rPr lang="it-IT" dirty="0" smtClean="0"/>
              <a:t> </a:t>
            </a:r>
            <a:r>
              <a:rPr lang="it-IT" dirty="0" err="1" smtClean="0"/>
              <a:t>after</a:t>
            </a:r>
            <a:r>
              <a:rPr lang="it-IT" dirty="0" smtClean="0"/>
              <a:t> the WWI)</a:t>
            </a:r>
          </a:p>
          <a:p>
            <a:r>
              <a:rPr lang="en-US" dirty="0"/>
              <a:t>In 1952, </a:t>
            </a:r>
            <a:r>
              <a:rPr lang="en-US" dirty="0" smtClean="0"/>
              <a:t>the </a:t>
            </a:r>
            <a:r>
              <a:rPr lang="en-US" dirty="0"/>
              <a:t>European Coal and Steel Community (ECSC) was </a:t>
            </a:r>
            <a:r>
              <a:rPr lang="en-US" dirty="0" smtClean="0"/>
              <a:t>created</a:t>
            </a:r>
          </a:p>
          <a:p>
            <a:r>
              <a:rPr lang="en-US" dirty="0"/>
              <a:t>in 1957 </a:t>
            </a:r>
            <a:r>
              <a:rPr lang="en-US" dirty="0" smtClean="0"/>
              <a:t>the </a:t>
            </a:r>
            <a:r>
              <a:rPr lang="en-US" dirty="0"/>
              <a:t>Treaty of </a:t>
            </a:r>
            <a:r>
              <a:rPr lang="en-US" dirty="0" smtClean="0"/>
              <a:t>Rome was signed</a:t>
            </a:r>
          </a:p>
          <a:p>
            <a:pPr marL="0" indent="0">
              <a:buNone/>
            </a:pPr>
            <a:r>
              <a:rPr lang="en-US" dirty="0" smtClean="0"/>
              <a:t>- the </a:t>
            </a:r>
            <a:r>
              <a:rPr lang="en-US" dirty="0"/>
              <a:t>European Community of Atomic Energy (EURATOM) </a:t>
            </a:r>
            <a:endParaRPr lang="en-US" dirty="0" smtClean="0"/>
          </a:p>
          <a:p>
            <a:pPr marL="0" indent="0">
              <a:buNone/>
            </a:pPr>
            <a:r>
              <a:rPr lang="en-US" dirty="0" smtClean="0"/>
              <a:t>Short </a:t>
            </a:r>
            <a:r>
              <a:rPr lang="en-US" dirty="0"/>
              <a:t>life due to Member State unwillingness to finance additional research</a:t>
            </a:r>
            <a:endParaRPr lang="en-US" dirty="0" smtClean="0"/>
          </a:p>
          <a:p>
            <a:pPr marL="0" indent="0">
              <a:buNone/>
            </a:pPr>
            <a:r>
              <a:rPr lang="en-US" dirty="0" smtClean="0"/>
              <a:t>-the </a:t>
            </a:r>
            <a:r>
              <a:rPr lang="en-US" dirty="0"/>
              <a:t>European Economic Community (</a:t>
            </a:r>
            <a:r>
              <a:rPr lang="en-US" dirty="0" smtClean="0"/>
              <a:t>EEC)</a:t>
            </a:r>
          </a:p>
          <a:p>
            <a:pPr marL="0" indent="0">
              <a:buNone/>
            </a:pPr>
            <a:r>
              <a:rPr lang="en-US" dirty="0" smtClean="0"/>
              <a:t>the </a:t>
            </a:r>
            <a:r>
              <a:rPr lang="en-US" dirty="0"/>
              <a:t>first tangible step toward the creation of a single market for goods, </a:t>
            </a:r>
            <a:r>
              <a:rPr lang="en-US" dirty="0" err="1"/>
              <a:t>labour</a:t>
            </a:r>
            <a:r>
              <a:rPr lang="en-US" dirty="0"/>
              <a:t> and services</a:t>
            </a:r>
            <a:endParaRPr lang="it-IT" dirty="0"/>
          </a:p>
        </p:txBody>
      </p:sp>
    </p:spTree>
    <p:extLst>
      <p:ext uri="{BB962C8B-B14F-4D97-AF65-F5344CB8AC3E}">
        <p14:creationId xmlns:p14="http://schemas.microsoft.com/office/powerpoint/2010/main" val="3598464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Toward</a:t>
            </a:r>
            <a:r>
              <a:rPr lang="it-IT" dirty="0" smtClean="0"/>
              <a:t> </a:t>
            </a:r>
            <a:r>
              <a:rPr lang="it-IT" dirty="0" err="1" smtClean="0"/>
              <a:t>economic</a:t>
            </a:r>
            <a:r>
              <a:rPr lang="it-IT" dirty="0" smtClean="0"/>
              <a:t> </a:t>
            </a:r>
            <a:r>
              <a:rPr lang="it-IT" dirty="0" err="1" smtClean="0"/>
              <a:t>integration</a:t>
            </a:r>
            <a:r>
              <a:rPr lang="it-IT" dirty="0" smtClean="0"/>
              <a:t> (1944-1971)</a:t>
            </a:r>
            <a:endParaRPr lang="it-IT" dirty="0"/>
          </a:p>
        </p:txBody>
      </p:sp>
      <p:sp>
        <p:nvSpPr>
          <p:cNvPr id="3" name="Segnaposto contenuto 2"/>
          <p:cNvSpPr>
            <a:spLocks noGrp="1"/>
          </p:cNvSpPr>
          <p:nvPr>
            <p:ph idx="1"/>
          </p:nvPr>
        </p:nvSpPr>
        <p:spPr/>
        <p:txBody>
          <a:bodyPr>
            <a:normAutofit fontScale="62500" lnSpcReduction="20000"/>
          </a:bodyPr>
          <a:lstStyle/>
          <a:p>
            <a:r>
              <a:rPr lang="en-US" dirty="0" smtClean="0"/>
              <a:t>1944</a:t>
            </a:r>
            <a:r>
              <a:rPr lang="en-US" dirty="0"/>
              <a:t>, </a:t>
            </a:r>
            <a:r>
              <a:rPr lang="en-US" dirty="0" smtClean="0"/>
              <a:t>Bretton </a:t>
            </a:r>
            <a:r>
              <a:rPr lang="en-US" dirty="0"/>
              <a:t>Woods </a:t>
            </a:r>
            <a:r>
              <a:rPr lang="en-US" dirty="0" smtClean="0"/>
              <a:t>agreements </a:t>
            </a:r>
          </a:p>
          <a:p>
            <a:pPr marL="0" indent="0">
              <a:buNone/>
            </a:pPr>
            <a:r>
              <a:rPr lang="en-US" dirty="0" smtClean="0"/>
              <a:t>Many Western </a:t>
            </a:r>
            <a:r>
              <a:rPr lang="en-US" dirty="0"/>
              <a:t>countries adopted the Gold Exchange </a:t>
            </a:r>
            <a:r>
              <a:rPr lang="en-US" dirty="0" smtClean="0"/>
              <a:t>Standard: national </a:t>
            </a:r>
            <a:r>
              <a:rPr lang="en-US" dirty="0"/>
              <a:t>currencies were convertible at a fixed parity in respect to the dollar, which in turn was convertible at a given price into </a:t>
            </a:r>
            <a:r>
              <a:rPr lang="en-US" dirty="0" smtClean="0"/>
              <a:t>gold (fixed exchange rates)</a:t>
            </a:r>
          </a:p>
          <a:p>
            <a:r>
              <a:rPr lang="en-US" dirty="0" smtClean="0"/>
              <a:t>Policy goals: </a:t>
            </a:r>
          </a:p>
          <a:p>
            <a:pPr marL="0" indent="0">
              <a:buNone/>
            </a:pPr>
            <a:r>
              <a:rPr lang="en-US" dirty="0" smtClean="0"/>
              <a:t>prevent </a:t>
            </a:r>
            <a:r>
              <a:rPr lang="en-US" dirty="0"/>
              <a:t>competitive devaluation </a:t>
            </a:r>
            <a:endParaRPr lang="en-US" dirty="0" smtClean="0"/>
          </a:p>
          <a:p>
            <a:pPr marL="0" indent="0">
              <a:buNone/>
            </a:pPr>
            <a:r>
              <a:rPr lang="en-US" dirty="0" smtClean="0"/>
              <a:t>promote </a:t>
            </a:r>
            <a:r>
              <a:rPr lang="en-US" dirty="0"/>
              <a:t>economic growth in a coordinated policy environment. </a:t>
            </a:r>
            <a:endParaRPr lang="en-US" dirty="0" smtClean="0"/>
          </a:p>
          <a:p>
            <a:pPr marL="0" indent="0">
              <a:buNone/>
            </a:pPr>
            <a:endParaRPr lang="en-US" dirty="0" smtClean="0"/>
          </a:p>
          <a:p>
            <a:pPr marL="0" indent="0">
              <a:buNone/>
            </a:pPr>
            <a:r>
              <a:rPr lang="en-US" dirty="0"/>
              <a:t>Permanent deviations from the fixed parity were only allowed in the presence of changes in the underlying “fundamentals”.</a:t>
            </a:r>
          </a:p>
          <a:p>
            <a:pPr marL="0" indent="0">
              <a:buNone/>
            </a:pPr>
            <a:endParaRPr lang="en-US" dirty="0"/>
          </a:p>
          <a:p>
            <a:r>
              <a:rPr lang="en-US" dirty="0" smtClean="0"/>
              <a:t>Birth of the International </a:t>
            </a:r>
            <a:r>
              <a:rPr lang="en-US" dirty="0"/>
              <a:t>Monetary Fund (IMF</a:t>
            </a:r>
            <a:r>
              <a:rPr lang="en-US" dirty="0" smtClean="0"/>
              <a:t>)</a:t>
            </a:r>
          </a:p>
          <a:p>
            <a:pPr marL="0" indent="0">
              <a:buNone/>
            </a:pPr>
            <a:endParaRPr lang="en-US" dirty="0" smtClean="0"/>
          </a:p>
          <a:p>
            <a:pPr marL="0" indent="0">
              <a:buNone/>
            </a:pPr>
            <a:r>
              <a:rPr lang="en-US" dirty="0" smtClean="0"/>
              <a:t>a </a:t>
            </a:r>
            <a:r>
              <a:rPr lang="en-US" dirty="0"/>
              <a:t>kind of “global” financial institution created to finance temporary imbalances in the foreign accounts of single countries. Permanent deviations from the fixed parity were only allowed in the presence of changes in the underlying “fundamentals”.</a:t>
            </a:r>
            <a:endParaRPr lang="it-IT" dirty="0"/>
          </a:p>
        </p:txBody>
      </p:sp>
    </p:spTree>
    <p:extLst>
      <p:ext uri="{BB962C8B-B14F-4D97-AF65-F5344CB8AC3E}">
        <p14:creationId xmlns:p14="http://schemas.microsoft.com/office/powerpoint/2010/main" val="980569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Increasing integration….</a:t>
            </a:r>
            <a:endParaRPr lang="it-IT" dirty="0"/>
          </a:p>
        </p:txBody>
      </p:sp>
      <p:sp>
        <p:nvSpPr>
          <p:cNvPr id="3" name="Segnaposto contenuto 2"/>
          <p:cNvSpPr>
            <a:spLocks noGrp="1"/>
          </p:cNvSpPr>
          <p:nvPr>
            <p:ph idx="1"/>
          </p:nvPr>
        </p:nvSpPr>
        <p:spPr/>
        <p:txBody>
          <a:bodyPr>
            <a:normAutofit/>
          </a:bodyPr>
          <a:lstStyle/>
          <a:p>
            <a:r>
              <a:rPr lang="en-US" dirty="0"/>
              <a:t>During the life of the Bretton Woods agreements, </a:t>
            </a:r>
            <a:r>
              <a:rPr lang="en-US" dirty="0" smtClean="0"/>
              <a:t>the </a:t>
            </a:r>
            <a:r>
              <a:rPr lang="en-US" dirty="0"/>
              <a:t>process of integration was never weakened by the existence of </a:t>
            </a:r>
            <a:r>
              <a:rPr lang="en-US" dirty="0" smtClean="0"/>
              <a:t>asymmetries:</a:t>
            </a:r>
          </a:p>
          <a:p>
            <a:pPr marL="0" indent="0">
              <a:buNone/>
            </a:pPr>
            <a:r>
              <a:rPr lang="en-US" dirty="0" smtClean="0"/>
              <a:t>-Federal reserve behaving as a “global bank”</a:t>
            </a:r>
          </a:p>
          <a:p>
            <a:pPr marL="0" indent="0">
              <a:buNone/>
            </a:pPr>
            <a:r>
              <a:rPr lang="en-US" dirty="0" smtClean="0"/>
              <a:t>-reduced </a:t>
            </a:r>
            <a:r>
              <a:rPr lang="en-US" dirty="0"/>
              <a:t>capital mobility </a:t>
            </a:r>
            <a:endParaRPr lang="en-US" dirty="0" smtClean="0"/>
          </a:p>
          <a:p>
            <a:pPr marL="0" indent="0">
              <a:buNone/>
            </a:pPr>
            <a:r>
              <a:rPr lang="en-US" dirty="0" smtClean="0"/>
              <a:t>-fixed </a:t>
            </a:r>
            <a:r>
              <a:rPr lang="en-US" dirty="0"/>
              <a:t>exchange rate regime </a:t>
            </a:r>
            <a:r>
              <a:rPr lang="en-US" dirty="0" smtClean="0"/>
              <a:t>with a </a:t>
            </a:r>
            <a:r>
              <a:rPr lang="en-US" dirty="0"/>
              <a:t>certain degree of monetary autonomy.</a:t>
            </a:r>
          </a:p>
          <a:p>
            <a:pPr marL="0" indent="0">
              <a:buNone/>
            </a:pPr>
            <a:endParaRPr lang="en-US" dirty="0" smtClean="0"/>
          </a:p>
          <a:p>
            <a:pPr marL="0" indent="0">
              <a:buNone/>
            </a:pPr>
            <a:r>
              <a:rPr lang="en-US" dirty="0" smtClean="0"/>
              <a:t>At </a:t>
            </a:r>
            <a:r>
              <a:rPr lang="en-US" dirty="0"/>
              <a:t>the end of the 1960s the European countries had almost completed their commercial union. </a:t>
            </a:r>
            <a:endParaRPr lang="it-IT" dirty="0"/>
          </a:p>
        </p:txBody>
      </p:sp>
    </p:spTree>
    <p:extLst>
      <p:ext uri="{BB962C8B-B14F-4D97-AF65-F5344CB8AC3E}">
        <p14:creationId xmlns:p14="http://schemas.microsoft.com/office/powerpoint/2010/main" val="2902851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Fall of the </a:t>
            </a:r>
            <a:r>
              <a:rPr lang="it-IT" dirty="0" err="1" smtClean="0"/>
              <a:t>Bretton</a:t>
            </a:r>
            <a:r>
              <a:rPr lang="it-IT" dirty="0" smtClean="0"/>
              <a:t> Woods </a:t>
            </a:r>
            <a:r>
              <a:rPr lang="it-IT" dirty="0" err="1" smtClean="0"/>
              <a:t>agreements</a:t>
            </a:r>
            <a:endParaRPr lang="it-IT" dirty="0"/>
          </a:p>
        </p:txBody>
      </p:sp>
      <p:sp>
        <p:nvSpPr>
          <p:cNvPr id="3" name="Segnaposto contenuto 2"/>
          <p:cNvSpPr>
            <a:spLocks noGrp="1"/>
          </p:cNvSpPr>
          <p:nvPr>
            <p:ph idx="1"/>
          </p:nvPr>
        </p:nvSpPr>
        <p:spPr/>
        <p:txBody>
          <a:bodyPr>
            <a:normAutofit fontScale="92500" lnSpcReduction="10000"/>
          </a:bodyPr>
          <a:lstStyle/>
          <a:p>
            <a:r>
              <a:rPr lang="en-US" dirty="0"/>
              <a:t>USA's unwillingness to preserve parity with </a:t>
            </a:r>
            <a:r>
              <a:rPr lang="en-US" dirty="0" smtClean="0"/>
              <a:t>gold</a:t>
            </a:r>
          </a:p>
          <a:p>
            <a:r>
              <a:rPr lang="en-US" dirty="0" smtClean="0"/>
              <a:t>Collapse </a:t>
            </a:r>
            <a:r>
              <a:rPr lang="en-US" dirty="0"/>
              <a:t>of the international monetary </a:t>
            </a:r>
            <a:r>
              <a:rPr lang="en-US" dirty="0" smtClean="0"/>
              <a:t>system</a:t>
            </a:r>
          </a:p>
          <a:p>
            <a:pPr marL="0" indent="0">
              <a:buNone/>
            </a:pPr>
            <a:r>
              <a:rPr lang="en-US" dirty="0" smtClean="0"/>
              <a:t>-flexibility </a:t>
            </a:r>
            <a:r>
              <a:rPr lang="en-US" dirty="0"/>
              <a:t>of the exchange rate of the dollar, </a:t>
            </a:r>
            <a:endParaRPr lang="en-US" dirty="0" smtClean="0"/>
          </a:p>
          <a:p>
            <a:pPr>
              <a:buFontTx/>
              <a:buChar char="-"/>
            </a:pPr>
            <a:r>
              <a:rPr lang="en-US" dirty="0" smtClean="0"/>
              <a:t>general </a:t>
            </a:r>
            <a:r>
              <a:rPr lang="en-US" dirty="0"/>
              <a:t>increase in international capital </a:t>
            </a:r>
            <a:r>
              <a:rPr lang="en-US" dirty="0" smtClean="0"/>
              <a:t>mobility</a:t>
            </a:r>
          </a:p>
          <a:p>
            <a:pPr>
              <a:buFontTx/>
              <a:buChar char="-"/>
            </a:pPr>
            <a:r>
              <a:rPr lang="en-US" dirty="0" smtClean="0"/>
              <a:t>the </a:t>
            </a:r>
            <a:r>
              <a:rPr lang="en-US" dirty="0"/>
              <a:t>inability to manage internal monetary policy under fixed exchange </a:t>
            </a:r>
            <a:r>
              <a:rPr lang="en-US" dirty="0" smtClean="0"/>
              <a:t>rates</a:t>
            </a:r>
          </a:p>
          <a:p>
            <a:r>
              <a:rPr lang="en-US" dirty="0"/>
              <a:t>A wide-ranging debate started on how to steer a common </a:t>
            </a:r>
            <a:r>
              <a:rPr lang="en-US" dirty="0" smtClean="0"/>
              <a:t>course in Europe</a:t>
            </a:r>
          </a:p>
          <a:p>
            <a:pPr marL="0" indent="0" algn="just">
              <a:buNone/>
            </a:pPr>
            <a:r>
              <a:rPr lang="en-US" dirty="0"/>
              <a:t>Werner Report, although formally accepted by the European Council of Economic and Finance ministers (ECOFIN) in 1971, were never implemented: neither new common institutions nor centralized budgetary policy mechanisms emerged</a:t>
            </a:r>
            <a:endParaRPr lang="it-IT" dirty="0"/>
          </a:p>
        </p:txBody>
      </p:sp>
    </p:spTree>
    <p:extLst>
      <p:ext uri="{BB962C8B-B14F-4D97-AF65-F5344CB8AC3E}">
        <p14:creationId xmlns:p14="http://schemas.microsoft.com/office/powerpoint/2010/main" val="3771740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European</a:t>
            </a:r>
            <a:r>
              <a:rPr lang="it-IT" dirty="0" smtClean="0"/>
              <a:t> </a:t>
            </a:r>
            <a:r>
              <a:rPr lang="it-IT" dirty="0" err="1"/>
              <a:t>monetary</a:t>
            </a:r>
            <a:r>
              <a:rPr lang="it-IT" dirty="0"/>
              <a:t> </a:t>
            </a:r>
            <a:r>
              <a:rPr lang="it-IT" dirty="0" err="1"/>
              <a:t>snake</a:t>
            </a:r>
            <a:endParaRPr lang="it-IT" dirty="0"/>
          </a:p>
        </p:txBody>
      </p:sp>
      <p:sp>
        <p:nvSpPr>
          <p:cNvPr id="3" name="Segnaposto contenuto 2"/>
          <p:cNvSpPr>
            <a:spLocks noGrp="1"/>
          </p:cNvSpPr>
          <p:nvPr>
            <p:ph idx="1"/>
          </p:nvPr>
        </p:nvSpPr>
        <p:spPr/>
        <p:txBody>
          <a:bodyPr/>
          <a:lstStyle/>
          <a:p>
            <a:r>
              <a:rPr lang="en-US" dirty="0"/>
              <a:t>Basel </a:t>
            </a:r>
            <a:r>
              <a:rPr lang="en-US" dirty="0" smtClean="0"/>
              <a:t>agreements in 1972</a:t>
            </a:r>
          </a:p>
          <a:p>
            <a:pPr marL="0" indent="0">
              <a:buNone/>
            </a:pPr>
            <a:r>
              <a:rPr lang="en-US" dirty="0" smtClean="0"/>
              <a:t>Belgium</a:t>
            </a:r>
            <a:r>
              <a:rPr lang="en-US" dirty="0"/>
              <a:t>, France, Germany, Italy, Luxemburg and the Netherlands, soon after followed by Denmark, the UK and Norway. </a:t>
            </a:r>
            <a:endParaRPr lang="en-US" dirty="0" smtClean="0"/>
          </a:p>
          <a:p>
            <a:pPr marL="0" indent="0">
              <a:buNone/>
            </a:pPr>
            <a:r>
              <a:rPr lang="en-US" dirty="0" smtClean="0"/>
              <a:t>Following </a:t>
            </a:r>
            <a:r>
              <a:rPr lang="en-US" dirty="0"/>
              <a:t>this agreement, European currencies fluctuated jointly in respect of the dollar. However, the agreement was short-lived due to the rapid exit of Italy and the UK, showing the existence of a trade-off between monetary policy autonomy and the objective of parity with the German mark.</a:t>
            </a:r>
            <a:endParaRPr lang="it-IT" dirty="0"/>
          </a:p>
        </p:txBody>
      </p:sp>
    </p:spTree>
    <p:extLst>
      <p:ext uri="{BB962C8B-B14F-4D97-AF65-F5344CB8AC3E}">
        <p14:creationId xmlns:p14="http://schemas.microsoft.com/office/powerpoint/2010/main" val="2175960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European</a:t>
            </a:r>
            <a:r>
              <a:rPr lang="it-IT" dirty="0"/>
              <a:t> </a:t>
            </a:r>
            <a:r>
              <a:rPr lang="it-IT" dirty="0" err="1"/>
              <a:t>Monetary</a:t>
            </a:r>
            <a:r>
              <a:rPr lang="it-IT" dirty="0"/>
              <a:t> System (EMS</a:t>
            </a:r>
            <a:r>
              <a:rPr lang="it-IT" dirty="0" smtClean="0"/>
              <a:t>) (1979)</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smtClean="0"/>
              <a:t>1979 </a:t>
            </a:r>
            <a:r>
              <a:rPr lang="en-US" dirty="0" smtClean="0"/>
              <a:t>fixed bilateral </a:t>
            </a:r>
            <a:r>
              <a:rPr lang="en-US" dirty="0"/>
              <a:t>exchange rates, </a:t>
            </a:r>
            <a:endParaRPr lang="en-US" dirty="0" smtClean="0"/>
          </a:p>
          <a:p>
            <a:pPr marL="0" indent="0" algn="just">
              <a:buNone/>
            </a:pPr>
            <a:r>
              <a:rPr lang="en-US" dirty="0" smtClean="0"/>
              <a:t>Currencies were allowed </a:t>
            </a:r>
            <a:r>
              <a:rPr lang="en-US" dirty="0"/>
              <a:t>to fluctuate by +/- 2.5% around a central parity set as a weighted value of all the currencies involved</a:t>
            </a:r>
            <a:r>
              <a:rPr lang="en-US" dirty="0" smtClean="0"/>
              <a:t>.</a:t>
            </a:r>
          </a:p>
          <a:p>
            <a:pPr marL="0" indent="0" algn="just">
              <a:buNone/>
            </a:pPr>
            <a:r>
              <a:rPr lang="en-US" dirty="0" smtClean="0"/>
              <a:t> </a:t>
            </a:r>
            <a:r>
              <a:rPr lang="en-US" dirty="0"/>
              <a:t>A virtual currency – the ECU – was established in order to define the benchmark for divergences</a:t>
            </a:r>
            <a:r>
              <a:rPr lang="en-US" dirty="0" smtClean="0"/>
              <a:t>.</a:t>
            </a:r>
          </a:p>
          <a:p>
            <a:pPr marL="0" indent="0" algn="just">
              <a:buNone/>
            </a:pPr>
            <a:r>
              <a:rPr lang="en-US" dirty="0" smtClean="0"/>
              <a:t>Its </a:t>
            </a:r>
            <a:r>
              <a:rPr lang="en-US" dirty="0"/>
              <a:t>exchange rate with each national currency was set on the basis of the weight of each country in European trade. The greater the weight, the greater the power to set the value of the ECU. This feature explains why the EMS experienced the primacy of German monetary policy and its target of stable prices. </a:t>
            </a:r>
            <a:endParaRPr lang="en-US" dirty="0" smtClean="0"/>
          </a:p>
          <a:p>
            <a:pPr marL="0" indent="0" algn="just">
              <a:buNone/>
            </a:pPr>
            <a:r>
              <a:rPr lang="en-US" dirty="0" smtClean="0"/>
              <a:t>This </a:t>
            </a:r>
            <a:r>
              <a:rPr lang="en-US" dirty="0"/>
              <a:t>objective reduced national inflationary pressures but, at the same time, became a factor of deep instability within currency arrangements. During the period 1979- 1987, 11 realignments occurred defined on the basis of systematically higher inflation </a:t>
            </a:r>
            <a:r>
              <a:rPr lang="en-US" dirty="0" smtClean="0"/>
              <a:t>rates</a:t>
            </a:r>
            <a:endParaRPr lang="it-IT" dirty="0"/>
          </a:p>
        </p:txBody>
      </p:sp>
    </p:spTree>
    <p:extLst>
      <p:ext uri="{BB962C8B-B14F-4D97-AF65-F5344CB8AC3E}">
        <p14:creationId xmlns:p14="http://schemas.microsoft.com/office/powerpoint/2010/main" val="2592571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crisis</a:t>
            </a:r>
            <a:r>
              <a:rPr lang="it-IT" dirty="0" smtClean="0"/>
              <a:t> of the EMS (1992)</a:t>
            </a:r>
            <a:endParaRPr lang="it-IT" dirty="0"/>
          </a:p>
        </p:txBody>
      </p:sp>
      <p:sp>
        <p:nvSpPr>
          <p:cNvPr id="3" name="Segnaposto contenuto 2"/>
          <p:cNvSpPr>
            <a:spLocks noGrp="1"/>
          </p:cNvSpPr>
          <p:nvPr>
            <p:ph idx="1"/>
          </p:nvPr>
        </p:nvSpPr>
        <p:spPr/>
        <p:txBody>
          <a:bodyPr>
            <a:normAutofit fontScale="92500" lnSpcReduction="10000"/>
          </a:bodyPr>
          <a:lstStyle/>
          <a:p>
            <a:pPr algn="just"/>
            <a:r>
              <a:rPr lang="en-US" dirty="0"/>
              <a:t>Two out of ten currencies involved – the British pound and the Italian lira – abandoned the currency agreements, while the Spanish peseta and the Portuguese escudo experienced severe devaluation</a:t>
            </a:r>
            <a:r>
              <a:rPr lang="en-US" dirty="0" smtClean="0"/>
              <a:t>.</a:t>
            </a:r>
          </a:p>
          <a:p>
            <a:pPr algn="just"/>
            <a:r>
              <a:rPr lang="en-US" dirty="0" smtClean="0"/>
              <a:t> </a:t>
            </a:r>
            <a:r>
              <a:rPr lang="en-US" dirty="0"/>
              <a:t>German reunification, occurring in 1990, caused massive capital inflows and strong pressure on the other European currencies. Despite the line of credit and the increase in interest rates by the Italian and British Central Banks, investors remained convinced that a greater Germany would assure greater returns, continuously asking for marks in exchange for other currencies. </a:t>
            </a:r>
            <a:endParaRPr lang="en-US" dirty="0" smtClean="0"/>
          </a:p>
          <a:p>
            <a:pPr algn="just"/>
            <a:r>
              <a:rPr lang="en-US" dirty="0" smtClean="0"/>
              <a:t>When </a:t>
            </a:r>
            <a:r>
              <a:rPr lang="en-US" dirty="0"/>
              <a:t>the increase in interest rates became too costly for the internal equilibrium, the two countries abandoned the EMS and restored their monetary autonomy</a:t>
            </a:r>
            <a:endParaRPr lang="it-IT" dirty="0"/>
          </a:p>
        </p:txBody>
      </p:sp>
    </p:spTree>
    <p:extLst>
      <p:ext uri="{BB962C8B-B14F-4D97-AF65-F5344CB8AC3E}">
        <p14:creationId xmlns:p14="http://schemas.microsoft.com/office/powerpoint/2010/main" val="369313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1023</TotalTime>
  <Words>1249</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Calibri Light</vt:lpstr>
      <vt:lpstr>Tema di Office</vt:lpstr>
      <vt:lpstr>Lesson 2</vt:lpstr>
      <vt:lpstr>Reasons behind the integration process</vt:lpstr>
      <vt:lpstr>Toward institutional integration</vt:lpstr>
      <vt:lpstr>Toward economic integration (1944-1971)</vt:lpstr>
      <vt:lpstr>Increasing integration….</vt:lpstr>
      <vt:lpstr>Fall of the Bretton Woods agreements</vt:lpstr>
      <vt:lpstr>The European monetary snake</vt:lpstr>
      <vt:lpstr>European Monetary System (EMS) (1979)</vt:lpstr>
      <vt:lpstr>The crisis of the EMS (1992)</vt:lpstr>
      <vt:lpstr>Europe’s reply</vt:lpstr>
      <vt:lpstr>The Maastricht treaty (1992)</vt:lpstr>
      <vt:lpstr>The birth of the EMU(1999)</vt:lpstr>
      <vt:lpstr>The EMU at present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dc:title>
  <dc:creator>Rorita Canale</dc:creator>
  <cp:lastModifiedBy>Rorita Canale</cp:lastModifiedBy>
  <cp:revision>29</cp:revision>
  <dcterms:created xsi:type="dcterms:W3CDTF">2018-12-13T17:12:52Z</dcterms:created>
  <dcterms:modified xsi:type="dcterms:W3CDTF">2019-09-14T10:13:00Z</dcterms:modified>
</cp:coreProperties>
</file>