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9"/>
  </p:notesMasterIdLst>
  <p:handoutMasterIdLst>
    <p:handoutMasterId r:id="rId240"/>
  </p:handoutMasterIdLst>
  <p:sldIdLst>
    <p:sldId id="493" r:id="rId5"/>
    <p:sldId id="789" r:id="rId6"/>
    <p:sldId id="492" r:id="rId7"/>
    <p:sldId id="695" r:id="rId8"/>
    <p:sldId id="728" r:id="rId9"/>
    <p:sldId id="696" r:id="rId10"/>
    <p:sldId id="697" r:id="rId11"/>
    <p:sldId id="491" r:id="rId12"/>
    <p:sldId id="698" r:id="rId13"/>
    <p:sldId id="699" r:id="rId14"/>
    <p:sldId id="729" r:id="rId15"/>
    <p:sldId id="490" r:id="rId16"/>
    <p:sldId id="404" r:id="rId17"/>
    <p:sldId id="405" r:id="rId18"/>
    <p:sldId id="488" r:id="rId19"/>
    <p:sldId id="489" r:id="rId20"/>
    <p:sldId id="407" r:id="rId21"/>
    <p:sldId id="480" r:id="rId22"/>
    <p:sldId id="408"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8" r:id="rId37"/>
    <p:sldId id="509" r:id="rId38"/>
    <p:sldId id="510" r:id="rId39"/>
    <p:sldId id="511" r:id="rId40"/>
    <p:sldId id="512" r:id="rId41"/>
    <p:sldId id="513" r:id="rId42"/>
    <p:sldId id="514" r:id="rId43"/>
    <p:sldId id="515" r:id="rId44"/>
    <p:sldId id="516" r:id="rId45"/>
    <p:sldId id="517" r:id="rId46"/>
    <p:sldId id="518" r:id="rId47"/>
    <p:sldId id="519" r:id="rId48"/>
    <p:sldId id="520" r:id="rId49"/>
    <p:sldId id="521" r:id="rId50"/>
    <p:sldId id="522" r:id="rId51"/>
    <p:sldId id="523" r:id="rId52"/>
    <p:sldId id="524" r:id="rId53"/>
    <p:sldId id="525" r:id="rId54"/>
    <p:sldId id="526" r:id="rId55"/>
    <p:sldId id="527" r:id="rId56"/>
    <p:sldId id="528" r:id="rId57"/>
    <p:sldId id="529" r:id="rId58"/>
    <p:sldId id="530" r:id="rId59"/>
    <p:sldId id="531" r:id="rId60"/>
    <p:sldId id="700" r:id="rId61"/>
    <p:sldId id="730" r:id="rId62"/>
    <p:sldId id="702" r:id="rId63"/>
    <p:sldId id="766" r:id="rId64"/>
    <p:sldId id="703" r:id="rId65"/>
    <p:sldId id="764" r:id="rId66"/>
    <p:sldId id="765" r:id="rId67"/>
    <p:sldId id="704" r:id="rId68"/>
    <p:sldId id="705" r:id="rId69"/>
    <p:sldId id="706" r:id="rId70"/>
    <p:sldId id="708" r:id="rId71"/>
    <p:sldId id="767" r:id="rId72"/>
    <p:sldId id="709" r:id="rId73"/>
    <p:sldId id="710" r:id="rId74"/>
    <p:sldId id="711" r:id="rId75"/>
    <p:sldId id="712" r:id="rId76"/>
    <p:sldId id="713" r:id="rId77"/>
    <p:sldId id="714" r:id="rId78"/>
    <p:sldId id="715" r:id="rId79"/>
    <p:sldId id="771" r:id="rId80"/>
    <p:sldId id="772" r:id="rId81"/>
    <p:sldId id="717" r:id="rId82"/>
    <p:sldId id="768" r:id="rId83"/>
    <p:sldId id="718" r:id="rId84"/>
    <p:sldId id="719" r:id="rId85"/>
    <p:sldId id="720" r:id="rId86"/>
    <p:sldId id="721" r:id="rId87"/>
    <p:sldId id="722" r:id="rId88"/>
    <p:sldId id="769" r:id="rId89"/>
    <p:sldId id="770" r:id="rId90"/>
    <p:sldId id="723" r:id="rId91"/>
    <p:sldId id="724" r:id="rId92"/>
    <p:sldId id="725" r:id="rId93"/>
    <p:sldId id="726" r:id="rId94"/>
    <p:sldId id="727" r:id="rId95"/>
    <p:sldId id="773" r:id="rId96"/>
    <p:sldId id="774" r:id="rId97"/>
    <p:sldId id="731" r:id="rId98"/>
    <p:sldId id="532" r:id="rId99"/>
    <p:sldId id="533" r:id="rId100"/>
    <p:sldId id="534" r:id="rId101"/>
    <p:sldId id="779" r:id="rId102"/>
    <p:sldId id="780" r:id="rId103"/>
    <p:sldId id="535" r:id="rId104"/>
    <p:sldId id="536" r:id="rId105"/>
    <p:sldId id="537" r:id="rId106"/>
    <p:sldId id="538" r:id="rId107"/>
    <p:sldId id="539" r:id="rId108"/>
    <p:sldId id="540" r:id="rId109"/>
    <p:sldId id="541" r:id="rId110"/>
    <p:sldId id="542" r:id="rId111"/>
    <p:sldId id="543" r:id="rId112"/>
    <p:sldId id="544" r:id="rId113"/>
    <p:sldId id="545" r:id="rId114"/>
    <p:sldId id="546" r:id="rId115"/>
    <p:sldId id="547" r:id="rId116"/>
    <p:sldId id="548" r:id="rId117"/>
    <p:sldId id="549" r:id="rId118"/>
    <p:sldId id="550" r:id="rId119"/>
    <p:sldId id="551" r:id="rId120"/>
    <p:sldId id="552" r:id="rId121"/>
    <p:sldId id="553" r:id="rId122"/>
    <p:sldId id="554" r:id="rId123"/>
    <p:sldId id="555" r:id="rId124"/>
    <p:sldId id="556" r:id="rId125"/>
    <p:sldId id="557" r:id="rId126"/>
    <p:sldId id="558" r:id="rId127"/>
    <p:sldId id="559" r:id="rId128"/>
    <p:sldId id="560" r:id="rId129"/>
    <p:sldId id="561" r:id="rId130"/>
    <p:sldId id="562" r:id="rId131"/>
    <p:sldId id="563" r:id="rId132"/>
    <p:sldId id="564" r:id="rId133"/>
    <p:sldId id="565" r:id="rId134"/>
    <p:sldId id="566" r:id="rId135"/>
    <p:sldId id="567" r:id="rId136"/>
    <p:sldId id="568" r:id="rId137"/>
    <p:sldId id="569" r:id="rId138"/>
    <p:sldId id="781" r:id="rId139"/>
    <p:sldId id="571" r:id="rId140"/>
    <p:sldId id="580" r:id="rId141"/>
    <p:sldId id="573" r:id="rId142"/>
    <p:sldId id="574" r:id="rId143"/>
    <p:sldId id="575" r:id="rId144"/>
    <p:sldId id="576" r:id="rId145"/>
    <p:sldId id="577" r:id="rId146"/>
    <p:sldId id="578" r:id="rId147"/>
    <p:sldId id="579" r:id="rId148"/>
    <p:sldId id="581" r:id="rId149"/>
    <p:sldId id="582" r:id="rId150"/>
    <p:sldId id="583" r:id="rId151"/>
    <p:sldId id="584" r:id="rId152"/>
    <p:sldId id="585" r:id="rId153"/>
    <p:sldId id="586" r:id="rId154"/>
    <p:sldId id="587" r:id="rId155"/>
    <p:sldId id="588" r:id="rId156"/>
    <p:sldId id="589" r:id="rId157"/>
    <p:sldId id="732" r:id="rId158"/>
    <p:sldId id="733" r:id="rId159"/>
    <p:sldId id="734" r:id="rId160"/>
    <p:sldId id="783" r:id="rId161"/>
    <p:sldId id="735" r:id="rId162"/>
    <p:sldId id="736" r:id="rId163"/>
    <p:sldId id="737" r:id="rId164"/>
    <p:sldId id="738" r:id="rId165"/>
    <p:sldId id="784" r:id="rId166"/>
    <p:sldId id="739" r:id="rId167"/>
    <p:sldId id="740" r:id="rId168"/>
    <p:sldId id="742" r:id="rId169"/>
    <p:sldId id="743" r:id="rId170"/>
    <p:sldId id="744" r:id="rId171"/>
    <p:sldId id="745" r:id="rId172"/>
    <p:sldId id="746" r:id="rId173"/>
    <p:sldId id="747" r:id="rId174"/>
    <p:sldId id="786" r:id="rId175"/>
    <p:sldId id="787" r:id="rId176"/>
    <p:sldId id="785" r:id="rId177"/>
    <p:sldId id="788" r:id="rId178"/>
    <p:sldId id="748" r:id="rId179"/>
    <p:sldId id="778" r:id="rId180"/>
    <p:sldId id="776" r:id="rId181"/>
    <p:sldId id="749" r:id="rId182"/>
    <p:sldId id="777" r:id="rId183"/>
    <p:sldId id="775" r:id="rId184"/>
    <p:sldId id="750" r:id="rId185"/>
    <p:sldId id="751" r:id="rId186"/>
    <p:sldId id="752" r:id="rId187"/>
    <p:sldId id="753" r:id="rId188"/>
    <p:sldId id="754" r:id="rId189"/>
    <p:sldId id="755" r:id="rId190"/>
    <p:sldId id="756" r:id="rId191"/>
    <p:sldId id="757" r:id="rId192"/>
    <p:sldId id="758" r:id="rId193"/>
    <p:sldId id="759" r:id="rId194"/>
    <p:sldId id="760" r:id="rId195"/>
    <p:sldId id="761" r:id="rId196"/>
    <p:sldId id="762" r:id="rId197"/>
    <p:sldId id="763" r:id="rId198"/>
    <p:sldId id="590" r:id="rId199"/>
    <p:sldId id="591" r:id="rId200"/>
    <p:sldId id="592" r:id="rId201"/>
    <p:sldId id="593" r:id="rId202"/>
    <p:sldId id="594" r:id="rId203"/>
    <p:sldId id="595" r:id="rId204"/>
    <p:sldId id="596" r:id="rId205"/>
    <p:sldId id="597" r:id="rId206"/>
    <p:sldId id="598" r:id="rId207"/>
    <p:sldId id="599" r:id="rId208"/>
    <p:sldId id="600" r:id="rId209"/>
    <p:sldId id="601" r:id="rId210"/>
    <p:sldId id="602" r:id="rId211"/>
    <p:sldId id="603" r:id="rId212"/>
    <p:sldId id="604" r:id="rId213"/>
    <p:sldId id="605" r:id="rId214"/>
    <p:sldId id="606" r:id="rId215"/>
    <p:sldId id="607" r:id="rId216"/>
    <p:sldId id="608" r:id="rId217"/>
    <p:sldId id="609" r:id="rId218"/>
    <p:sldId id="610" r:id="rId219"/>
    <p:sldId id="611" r:id="rId220"/>
    <p:sldId id="612" r:id="rId221"/>
    <p:sldId id="613" r:id="rId222"/>
    <p:sldId id="614" r:id="rId223"/>
    <p:sldId id="615" r:id="rId224"/>
    <p:sldId id="616" r:id="rId225"/>
    <p:sldId id="617" r:id="rId226"/>
    <p:sldId id="782" r:id="rId227"/>
    <p:sldId id="684" r:id="rId228"/>
    <p:sldId id="685" r:id="rId229"/>
    <p:sldId id="686" r:id="rId230"/>
    <p:sldId id="687" r:id="rId231"/>
    <p:sldId id="688" r:id="rId232"/>
    <p:sldId id="689" r:id="rId233"/>
    <p:sldId id="690" r:id="rId234"/>
    <p:sldId id="691" r:id="rId235"/>
    <p:sldId id="692" r:id="rId236"/>
    <p:sldId id="693" r:id="rId237"/>
    <p:sldId id="694" r:id="rId238"/>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FFCC"/>
    <a:srgbClr val="0033CC"/>
    <a:srgbClr val="CCFFCC"/>
    <a:srgbClr val="FF3300"/>
    <a:srgbClr val="CCECFF"/>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56" autoAdjust="0"/>
    <p:restoredTop sz="97955" autoAdjust="0"/>
  </p:normalViewPr>
  <p:slideViewPr>
    <p:cSldViewPr>
      <p:cViewPr varScale="1">
        <p:scale>
          <a:sx n="73" d="100"/>
          <a:sy n="73" d="100"/>
        </p:scale>
        <p:origin x="72" y="720"/>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notesMaster" Target="notesMasters/notesMaster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handoutMaster" Target="handoutMasters/handoutMaster1.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viewProps" Target="viewProp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theme" Target="theme/theme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tableStyles" Target="tableStyle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44AF6-6B53-4F43-9FA6-BE5D79F68E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5B06E480-64FD-4BD7-90CD-74D24200C4BE}">
      <dgm:prSet phldrT="[Testo]" custT="1"/>
      <dgm:spPr>
        <a:solidFill>
          <a:schemeClr val="accent2"/>
        </a:solidFill>
      </dgm:spPr>
      <dgm:t>
        <a:bodyPr/>
        <a:lstStyle/>
        <a:p>
          <a:r>
            <a:rPr lang="it-IT" sz="2800" dirty="0" smtClean="0">
              <a:latin typeface="Times New Roman" panose="02020603050405020304" pitchFamily="18" charset="0"/>
              <a:cs typeface="Times New Roman" panose="02020603050405020304" pitchFamily="18" charset="0"/>
            </a:rPr>
            <a:t>Imprenditore/Soci/Manager</a:t>
          </a:r>
          <a:endParaRPr lang="it-IT" sz="2800" dirty="0">
            <a:latin typeface="Times New Roman" panose="02020603050405020304" pitchFamily="18" charset="0"/>
            <a:cs typeface="Times New Roman" panose="02020603050405020304" pitchFamily="18" charset="0"/>
          </a:endParaRPr>
        </a:p>
      </dgm:t>
    </dgm:pt>
    <dgm:pt modelId="{0A859EE4-8165-4DA1-B0DE-CDADBBE45030}" type="parTrans" cxnId="{A6E0C3D9-822D-4338-B89C-3DC08D4E706B}">
      <dgm:prSet/>
      <dgm:spPr/>
      <dgm:t>
        <a:bodyPr/>
        <a:lstStyle/>
        <a:p>
          <a:endParaRPr lang="it-IT"/>
        </a:p>
      </dgm:t>
    </dgm:pt>
    <dgm:pt modelId="{4A06660F-C348-4AC5-A2BA-86F72DFA4346}" type="sibTrans" cxnId="{A6E0C3D9-822D-4338-B89C-3DC08D4E706B}">
      <dgm:prSet/>
      <dgm:spPr/>
      <dgm:t>
        <a:bodyPr/>
        <a:lstStyle/>
        <a:p>
          <a:endParaRPr lang="it-IT"/>
        </a:p>
      </dgm:t>
    </dgm:pt>
    <dgm:pt modelId="{9373F531-71B8-4F8A-BA9D-80C1300BC167}">
      <dgm:prSet phldrT="[Testo]" custT="1"/>
      <dgm:spPr>
        <a:solidFill>
          <a:schemeClr val="accent2"/>
        </a:solidFill>
      </dgm:spPr>
      <dgm:t>
        <a:bodyPr/>
        <a:lstStyle/>
        <a:p>
          <a:r>
            <a:rPr lang="it-IT" sz="2800" dirty="0">
              <a:latin typeface="Times New Roman" panose="02020603050405020304" pitchFamily="18" charset="0"/>
              <a:cs typeface="Times New Roman" panose="02020603050405020304" pitchFamily="18" charset="0"/>
            </a:rPr>
            <a:t>Finanziatori </a:t>
          </a:r>
          <a:r>
            <a:rPr lang="it-IT" sz="2800" dirty="0" smtClean="0">
              <a:latin typeface="Times New Roman" panose="02020603050405020304" pitchFamily="18" charset="0"/>
              <a:cs typeface="Times New Roman" panose="02020603050405020304" pitchFamily="18" charset="0"/>
            </a:rPr>
            <a:t>«esterni»</a:t>
          </a:r>
          <a:endParaRPr lang="it-IT" sz="2800" dirty="0">
            <a:latin typeface="Times New Roman" panose="02020603050405020304" pitchFamily="18" charset="0"/>
            <a:cs typeface="Times New Roman" panose="02020603050405020304" pitchFamily="18" charset="0"/>
          </a:endParaRPr>
        </a:p>
      </dgm:t>
    </dgm:pt>
    <dgm:pt modelId="{56A86FA5-DFDD-4216-A7BF-73A8D5C64595}" type="parTrans" cxnId="{9AC316F3-8092-433B-9116-A690C9352F06}">
      <dgm:prSet/>
      <dgm:spPr/>
      <dgm:t>
        <a:bodyPr/>
        <a:lstStyle/>
        <a:p>
          <a:endParaRPr lang="it-IT"/>
        </a:p>
      </dgm:t>
    </dgm:pt>
    <dgm:pt modelId="{93C87230-0FD5-4BAE-BEFF-29FAE9459C7B}" type="sibTrans" cxnId="{9AC316F3-8092-433B-9116-A690C9352F06}">
      <dgm:prSet/>
      <dgm:spPr/>
      <dgm:t>
        <a:bodyPr/>
        <a:lstStyle/>
        <a:p>
          <a:endParaRPr lang="it-IT"/>
        </a:p>
      </dgm:t>
    </dgm:pt>
    <dgm:pt modelId="{D357D770-30BD-4500-A2E7-970C939B8A8A}">
      <dgm:prSet phldrT="[Testo]" custT="1"/>
      <dgm:spPr>
        <a:solidFill>
          <a:schemeClr val="accent2"/>
        </a:solidFill>
      </dgm:spPr>
      <dgm:t>
        <a:bodyPr/>
        <a:lstStyle/>
        <a:p>
          <a:r>
            <a:rPr lang="it-IT" sz="2800" dirty="0">
              <a:solidFill>
                <a:schemeClr val="bg1"/>
              </a:solidFill>
              <a:latin typeface="Times New Roman" panose="02020603050405020304" pitchFamily="18" charset="0"/>
              <a:cs typeface="Times New Roman" panose="02020603050405020304" pitchFamily="18" charset="0"/>
            </a:rPr>
            <a:t>Fornitori</a:t>
          </a:r>
        </a:p>
      </dgm:t>
    </dgm:pt>
    <dgm:pt modelId="{B9E36C74-C964-4FDF-8E34-39326AC57A58}" type="parTrans" cxnId="{4EAB8751-E49E-449D-968D-490E4D1014A7}">
      <dgm:prSet/>
      <dgm:spPr/>
      <dgm:t>
        <a:bodyPr/>
        <a:lstStyle/>
        <a:p>
          <a:endParaRPr lang="it-IT"/>
        </a:p>
      </dgm:t>
    </dgm:pt>
    <dgm:pt modelId="{CE704ED5-D6B1-4D9F-9E94-541C87283BEA}" type="sibTrans" cxnId="{4EAB8751-E49E-449D-968D-490E4D1014A7}">
      <dgm:prSet/>
      <dgm:spPr/>
      <dgm:t>
        <a:bodyPr/>
        <a:lstStyle/>
        <a:p>
          <a:endParaRPr lang="it-IT"/>
        </a:p>
      </dgm:t>
    </dgm:pt>
    <dgm:pt modelId="{F06A8BAC-3B45-4160-BFBC-6AC2C4E6D11A}">
      <dgm:prSet phldrT="[Testo]" custT="1"/>
      <dgm:spPr>
        <a:solidFill>
          <a:schemeClr val="accent2"/>
        </a:solidFill>
      </dgm:spPr>
      <dgm:t>
        <a:bodyPr/>
        <a:lstStyle/>
        <a:p>
          <a:r>
            <a:rPr lang="it-IT" sz="2800" dirty="0">
              <a:solidFill>
                <a:schemeClr val="bg1"/>
              </a:solidFill>
              <a:latin typeface="Times New Roman" panose="02020603050405020304" pitchFamily="18" charset="0"/>
              <a:cs typeface="Times New Roman" panose="02020603050405020304" pitchFamily="18" charset="0"/>
            </a:rPr>
            <a:t>Clienti</a:t>
          </a:r>
        </a:p>
      </dgm:t>
    </dgm:pt>
    <dgm:pt modelId="{5CE4FE2F-F87D-4B5C-930E-47A8658131DD}" type="parTrans" cxnId="{9E4988FA-9DAB-4E7B-A7F5-15FE8AE5C1DE}">
      <dgm:prSet/>
      <dgm:spPr/>
      <dgm:t>
        <a:bodyPr/>
        <a:lstStyle/>
        <a:p>
          <a:endParaRPr lang="it-IT"/>
        </a:p>
      </dgm:t>
    </dgm:pt>
    <dgm:pt modelId="{BEC2C468-4E2E-416B-A442-FDC9A33082FB}" type="sibTrans" cxnId="{9E4988FA-9DAB-4E7B-A7F5-15FE8AE5C1DE}">
      <dgm:prSet/>
      <dgm:spPr/>
      <dgm:t>
        <a:bodyPr/>
        <a:lstStyle/>
        <a:p>
          <a:endParaRPr lang="it-IT"/>
        </a:p>
      </dgm:t>
    </dgm:pt>
    <dgm:pt modelId="{66815957-C0FE-40D2-A137-10D7F6FB0A72}">
      <dgm:prSet phldrT="[Testo]" custT="1"/>
      <dgm:spPr>
        <a:solidFill>
          <a:schemeClr val="accent2"/>
        </a:solidFill>
      </dgm:spPr>
      <dgm:t>
        <a:bodyPr/>
        <a:lstStyle/>
        <a:p>
          <a:r>
            <a:rPr lang="it-IT" sz="2800" dirty="0">
              <a:solidFill>
                <a:schemeClr val="bg1"/>
              </a:solidFill>
              <a:latin typeface="Times New Roman" panose="02020603050405020304" pitchFamily="18" charset="0"/>
              <a:cs typeface="Times New Roman" panose="02020603050405020304" pitchFamily="18" charset="0"/>
            </a:rPr>
            <a:t>Concorrenti</a:t>
          </a:r>
        </a:p>
      </dgm:t>
    </dgm:pt>
    <dgm:pt modelId="{59695B6B-0C68-4A59-97DF-7396DEEFFF65}" type="parTrans" cxnId="{DCAE7A06-BE53-487D-826A-B6C6A17C12D1}">
      <dgm:prSet/>
      <dgm:spPr/>
      <dgm:t>
        <a:bodyPr/>
        <a:lstStyle/>
        <a:p>
          <a:endParaRPr lang="it-IT"/>
        </a:p>
      </dgm:t>
    </dgm:pt>
    <dgm:pt modelId="{FC512EF2-5498-4FCE-9774-18475F97BDEA}" type="sibTrans" cxnId="{DCAE7A06-BE53-487D-826A-B6C6A17C12D1}">
      <dgm:prSet/>
      <dgm:spPr/>
      <dgm:t>
        <a:bodyPr/>
        <a:lstStyle/>
        <a:p>
          <a:endParaRPr lang="it-IT"/>
        </a:p>
      </dgm:t>
    </dgm:pt>
    <dgm:pt modelId="{5728252E-8668-4527-9ECD-CE620C44385C}">
      <dgm:prSet phldrT="[Testo]" custT="1"/>
      <dgm:spPr>
        <a:solidFill>
          <a:schemeClr val="accent2"/>
        </a:solidFill>
      </dgm:spPr>
      <dgm:t>
        <a:bodyPr/>
        <a:lstStyle/>
        <a:p>
          <a:r>
            <a:rPr lang="it-IT" sz="2800" dirty="0">
              <a:solidFill>
                <a:schemeClr val="bg1"/>
              </a:solidFill>
              <a:latin typeface="Times New Roman" panose="02020603050405020304" pitchFamily="18" charset="0"/>
              <a:cs typeface="Times New Roman" panose="02020603050405020304" pitchFamily="18" charset="0"/>
            </a:rPr>
            <a:t>Dipendenti e sindacati</a:t>
          </a:r>
        </a:p>
      </dgm:t>
    </dgm:pt>
    <dgm:pt modelId="{03C3C603-D3F1-4FC3-9D72-C6C3AABC6E2C}" type="parTrans" cxnId="{F7601F1B-63F6-45A8-B4FC-EF8EBD453898}">
      <dgm:prSet/>
      <dgm:spPr/>
      <dgm:t>
        <a:bodyPr/>
        <a:lstStyle/>
        <a:p>
          <a:endParaRPr lang="it-IT"/>
        </a:p>
      </dgm:t>
    </dgm:pt>
    <dgm:pt modelId="{F71CDC5F-5AF4-484B-848E-88AB51525E75}" type="sibTrans" cxnId="{F7601F1B-63F6-45A8-B4FC-EF8EBD453898}">
      <dgm:prSet/>
      <dgm:spPr/>
      <dgm:t>
        <a:bodyPr/>
        <a:lstStyle/>
        <a:p>
          <a:endParaRPr lang="it-IT"/>
        </a:p>
      </dgm:t>
    </dgm:pt>
    <dgm:pt modelId="{053A56CC-B19C-4175-BC86-1FCCD97EAB21}">
      <dgm:prSet phldrT="[Testo]" custT="1"/>
      <dgm:spPr>
        <a:solidFill>
          <a:schemeClr val="accent2"/>
        </a:solidFill>
      </dgm:spPr>
      <dgm:t>
        <a:bodyPr/>
        <a:lstStyle/>
        <a:p>
          <a:r>
            <a:rPr lang="it-IT" sz="2800" dirty="0">
              <a:solidFill>
                <a:schemeClr val="bg1"/>
              </a:solidFill>
              <a:latin typeface="Times New Roman" panose="02020603050405020304" pitchFamily="18" charset="0"/>
              <a:cs typeface="Times New Roman" panose="02020603050405020304" pitchFamily="18" charset="0"/>
            </a:rPr>
            <a:t>Stampa e pubblica opinione</a:t>
          </a:r>
        </a:p>
      </dgm:t>
    </dgm:pt>
    <dgm:pt modelId="{03DF6C99-9F48-42B6-BAC5-C25AFE58A770}" type="parTrans" cxnId="{303E90AC-752D-4FA4-A830-003EF4B054ED}">
      <dgm:prSet/>
      <dgm:spPr/>
      <dgm:t>
        <a:bodyPr/>
        <a:lstStyle/>
        <a:p>
          <a:endParaRPr lang="it-IT"/>
        </a:p>
      </dgm:t>
    </dgm:pt>
    <dgm:pt modelId="{C287E423-B502-4F42-B53A-5F3403F47862}" type="sibTrans" cxnId="{303E90AC-752D-4FA4-A830-003EF4B054ED}">
      <dgm:prSet/>
      <dgm:spPr/>
      <dgm:t>
        <a:bodyPr/>
        <a:lstStyle/>
        <a:p>
          <a:endParaRPr lang="it-IT"/>
        </a:p>
      </dgm:t>
    </dgm:pt>
    <dgm:pt modelId="{01A249B9-06A2-4407-8794-CE9E6CFDD774}">
      <dgm:prSet phldrT="[Testo]"/>
      <dgm:spPr>
        <a:solidFill>
          <a:schemeClr val="accent2"/>
        </a:solidFill>
      </dgm:spPr>
      <dgm:t>
        <a:bodyPr/>
        <a:lstStyle/>
        <a:p>
          <a:r>
            <a:rPr lang="it-IT" dirty="0" smtClean="0">
              <a:solidFill>
                <a:schemeClr val="bg1"/>
              </a:solidFill>
              <a:latin typeface="Times New Roman" panose="02020603050405020304" pitchFamily="18" charset="0"/>
              <a:cs typeface="Times New Roman" panose="02020603050405020304" pitchFamily="18" charset="0"/>
            </a:rPr>
            <a:t>…</a:t>
          </a:r>
          <a:endParaRPr lang="it-IT" dirty="0">
            <a:solidFill>
              <a:schemeClr val="bg1"/>
            </a:solidFill>
            <a:latin typeface="Times New Roman" panose="02020603050405020304" pitchFamily="18" charset="0"/>
            <a:cs typeface="Times New Roman" panose="02020603050405020304" pitchFamily="18" charset="0"/>
          </a:endParaRPr>
        </a:p>
      </dgm:t>
    </dgm:pt>
    <dgm:pt modelId="{507C68E5-DE2A-44BD-A15E-741E324BDCAD}" type="parTrans" cxnId="{7EFB8AA9-64CC-4D19-95B9-DAD8DBFBD44A}">
      <dgm:prSet/>
      <dgm:spPr/>
      <dgm:t>
        <a:bodyPr/>
        <a:lstStyle/>
        <a:p>
          <a:endParaRPr lang="it-IT"/>
        </a:p>
      </dgm:t>
    </dgm:pt>
    <dgm:pt modelId="{BC90DAE5-7161-4E93-BEF2-5687D4E79278}" type="sibTrans" cxnId="{7EFB8AA9-64CC-4D19-95B9-DAD8DBFBD44A}">
      <dgm:prSet/>
      <dgm:spPr/>
      <dgm:t>
        <a:bodyPr/>
        <a:lstStyle/>
        <a:p>
          <a:endParaRPr lang="it-IT"/>
        </a:p>
      </dgm:t>
    </dgm:pt>
    <dgm:pt modelId="{958779D3-CE3A-415C-9089-87A3EBF1B118}" type="pres">
      <dgm:prSet presAssocID="{46344AF6-6B53-4F43-9FA6-BE5D79F68E0E}" presName="diagram" presStyleCnt="0">
        <dgm:presLayoutVars>
          <dgm:dir/>
          <dgm:resizeHandles val="exact"/>
        </dgm:presLayoutVars>
      </dgm:prSet>
      <dgm:spPr/>
      <dgm:t>
        <a:bodyPr/>
        <a:lstStyle/>
        <a:p>
          <a:endParaRPr lang="it-IT"/>
        </a:p>
      </dgm:t>
    </dgm:pt>
    <dgm:pt modelId="{9FF49DF0-B843-473C-9A10-9EC5AABE267D}" type="pres">
      <dgm:prSet presAssocID="{5B06E480-64FD-4BD7-90CD-74D24200C4BE}" presName="node" presStyleLbl="node1" presStyleIdx="0" presStyleCnt="8">
        <dgm:presLayoutVars>
          <dgm:bulletEnabled val="1"/>
        </dgm:presLayoutVars>
      </dgm:prSet>
      <dgm:spPr/>
      <dgm:t>
        <a:bodyPr/>
        <a:lstStyle/>
        <a:p>
          <a:endParaRPr lang="it-IT"/>
        </a:p>
      </dgm:t>
    </dgm:pt>
    <dgm:pt modelId="{F80865EB-5AF9-4F28-B242-5D971107D0D2}" type="pres">
      <dgm:prSet presAssocID="{4A06660F-C348-4AC5-A2BA-86F72DFA4346}" presName="sibTrans" presStyleCnt="0"/>
      <dgm:spPr/>
    </dgm:pt>
    <dgm:pt modelId="{B52663D4-5293-4B84-978D-8832C21BBC65}" type="pres">
      <dgm:prSet presAssocID="{9373F531-71B8-4F8A-BA9D-80C1300BC167}" presName="node" presStyleLbl="node1" presStyleIdx="1" presStyleCnt="8">
        <dgm:presLayoutVars>
          <dgm:bulletEnabled val="1"/>
        </dgm:presLayoutVars>
      </dgm:prSet>
      <dgm:spPr/>
      <dgm:t>
        <a:bodyPr/>
        <a:lstStyle/>
        <a:p>
          <a:endParaRPr lang="it-IT"/>
        </a:p>
      </dgm:t>
    </dgm:pt>
    <dgm:pt modelId="{64A132C7-9784-4628-AE7E-B6ADDD3DA2C3}" type="pres">
      <dgm:prSet presAssocID="{93C87230-0FD5-4BAE-BEFF-29FAE9459C7B}" presName="sibTrans" presStyleCnt="0"/>
      <dgm:spPr/>
    </dgm:pt>
    <dgm:pt modelId="{5210516D-EB9E-41B6-970B-FACB30E656E9}" type="pres">
      <dgm:prSet presAssocID="{D357D770-30BD-4500-A2E7-970C939B8A8A}" presName="node" presStyleLbl="node1" presStyleIdx="2" presStyleCnt="8">
        <dgm:presLayoutVars>
          <dgm:bulletEnabled val="1"/>
        </dgm:presLayoutVars>
      </dgm:prSet>
      <dgm:spPr/>
      <dgm:t>
        <a:bodyPr/>
        <a:lstStyle/>
        <a:p>
          <a:endParaRPr lang="it-IT"/>
        </a:p>
      </dgm:t>
    </dgm:pt>
    <dgm:pt modelId="{E2996825-3597-43AE-B6E8-01E1A797D05A}" type="pres">
      <dgm:prSet presAssocID="{CE704ED5-D6B1-4D9F-9E94-541C87283BEA}" presName="sibTrans" presStyleCnt="0"/>
      <dgm:spPr/>
    </dgm:pt>
    <dgm:pt modelId="{83DEEEB5-2398-4F83-95A2-01BBAED78258}" type="pres">
      <dgm:prSet presAssocID="{F06A8BAC-3B45-4160-BFBC-6AC2C4E6D11A}" presName="node" presStyleLbl="node1" presStyleIdx="3" presStyleCnt="8">
        <dgm:presLayoutVars>
          <dgm:bulletEnabled val="1"/>
        </dgm:presLayoutVars>
      </dgm:prSet>
      <dgm:spPr/>
      <dgm:t>
        <a:bodyPr/>
        <a:lstStyle/>
        <a:p>
          <a:endParaRPr lang="it-IT"/>
        </a:p>
      </dgm:t>
    </dgm:pt>
    <dgm:pt modelId="{7CA961E4-9CD4-4BC5-BF3D-A323E77BBF20}" type="pres">
      <dgm:prSet presAssocID="{BEC2C468-4E2E-416B-A442-FDC9A33082FB}" presName="sibTrans" presStyleCnt="0"/>
      <dgm:spPr/>
    </dgm:pt>
    <dgm:pt modelId="{B17D4544-7888-47CF-9F7E-442575A853F0}" type="pres">
      <dgm:prSet presAssocID="{66815957-C0FE-40D2-A137-10D7F6FB0A72}" presName="node" presStyleLbl="node1" presStyleIdx="4" presStyleCnt="8">
        <dgm:presLayoutVars>
          <dgm:bulletEnabled val="1"/>
        </dgm:presLayoutVars>
      </dgm:prSet>
      <dgm:spPr/>
      <dgm:t>
        <a:bodyPr/>
        <a:lstStyle/>
        <a:p>
          <a:endParaRPr lang="it-IT"/>
        </a:p>
      </dgm:t>
    </dgm:pt>
    <dgm:pt modelId="{C8F33034-4DB0-4C1A-A123-397F7A396980}" type="pres">
      <dgm:prSet presAssocID="{FC512EF2-5498-4FCE-9774-18475F97BDEA}" presName="sibTrans" presStyleCnt="0"/>
      <dgm:spPr/>
    </dgm:pt>
    <dgm:pt modelId="{70C0C8CC-8375-425C-B273-59BB9BFCEA9A}" type="pres">
      <dgm:prSet presAssocID="{5728252E-8668-4527-9ECD-CE620C44385C}" presName="node" presStyleLbl="node1" presStyleIdx="5" presStyleCnt="8">
        <dgm:presLayoutVars>
          <dgm:bulletEnabled val="1"/>
        </dgm:presLayoutVars>
      </dgm:prSet>
      <dgm:spPr/>
      <dgm:t>
        <a:bodyPr/>
        <a:lstStyle/>
        <a:p>
          <a:endParaRPr lang="it-IT"/>
        </a:p>
      </dgm:t>
    </dgm:pt>
    <dgm:pt modelId="{56F3FD6F-4ACE-4309-A698-3E902BDF554B}" type="pres">
      <dgm:prSet presAssocID="{F71CDC5F-5AF4-484B-848E-88AB51525E75}" presName="sibTrans" presStyleCnt="0"/>
      <dgm:spPr/>
    </dgm:pt>
    <dgm:pt modelId="{89D61797-978E-4B52-91C7-A846DF95C9E8}" type="pres">
      <dgm:prSet presAssocID="{053A56CC-B19C-4175-BC86-1FCCD97EAB21}" presName="node" presStyleLbl="node1" presStyleIdx="6" presStyleCnt="8">
        <dgm:presLayoutVars>
          <dgm:bulletEnabled val="1"/>
        </dgm:presLayoutVars>
      </dgm:prSet>
      <dgm:spPr/>
      <dgm:t>
        <a:bodyPr/>
        <a:lstStyle/>
        <a:p>
          <a:endParaRPr lang="it-IT"/>
        </a:p>
      </dgm:t>
    </dgm:pt>
    <dgm:pt modelId="{353D4E2B-05F6-437C-B6C6-91102BC75B9E}" type="pres">
      <dgm:prSet presAssocID="{C287E423-B502-4F42-B53A-5F3403F47862}" presName="sibTrans" presStyleCnt="0"/>
      <dgm:spPr/>
    </dgm:pt>
    <dgm:pt modelId="{B61F4138-3B52-434A-99E2-E2BB03CB902F}" type="pres">
      <dgm:prSet presAssocID="{01A249B9-06A2-4407-8794-CE9E6CFDD774}" presName="node" presStyleLbl="node1" presStyleIdx="7" presStyleCnt="8">
        <dgm:presLayoutVars>
          <dgm:bulletEnabled val="1"/>
        </dgm:presLayoutVars>
      </dgm:prSet>
      <dgm:spPr/>
      <dgm:t>
        <a:bodyPr/>
        <a:lstStyle/>
        <a:p>
          <a:endParaRPr lang="it-IT"/>
        </a:p>
      </dgm:t>
    </dgm:pt>
  </dgm:ptLst>
  <dgm:cxnLst>
    <dgm:cxn modelId="{4EAB8751-E49E-449D-968D-490E4D1014A7}" srcId="{46344AF6-6B53-4F43-9FA6-BE5D79F68E0E}" destId="{D357D770-30BD-4500-A2E7-970C939B8A8A}" srcOrd="2" destOrd="0" parTransId="{B9E36C74-C964-4FDF-8E34-39326AC57A58}" sibTransId="{CE704ED5-D6B1-4D9F-9E94-541C87283BEA}"/>
    <dgm:cxn modelId="{9AC316F3-8092-433B-9116-A690C9352F06}" srcId="{46344AF6-6B53-4F43-9FA6-BE5D79F68E0E}" destId="{9373F531-71B8-4F8A-BA9D-80C1300BC167}" srcOrd="1" destOrd="0" parTransId="{56A86FA5-DFDD-4216-A7BF-73A8D5C64595}" sibTransId="{93C87230-0FD5-4BAE-BEFF-29FAE9459C7B}"/>
    <dgm:cxn modelId="{303E90AC-752D-4FA4-A830-003EF4B054ED}" srcId="{46344AF6-6B53-4F43-9FA6-BE5D79F68E0E}" destId="{053A56CC-B19C-4175-BC86-1FCCD97EAB21}" srcOrd="6" destOrd="0" parTransId="{03DF6C99-9F48-42B6-BAC5-C25AFE58A770}" sibTransId="{C287E423-B502-4F42-B53A-5F3403F47862}"/>
    <dgm:cxn modelId="{652C200F-38A9-4B56-AD15-A689BB7EF18D}" type="presOf" srcId="{9373F531-71B8-4F8A-BA9D-80C1300BC167}" destId="{B52663D4-5293-4B84-978D-8832C21BBC65}" srcOrd="0" destOrd="0" presId="urn:microsoft.com/office/officeart/2005/8/layout/default"/>
    <dgm:cxn modelId="{F7601F1B-63F6-45A8-B4FC-EF8EBD453898}" srcId="{46344AF6-6B53-4F43-9FA6-BE5D79F68E0E}" destId="{5728252E-8668-4527-9ECD-CE620C44385C}" srcOrd="5" destOrd="0" parTransId="{03C3C603-D3F1-4FC3-9D72-C6C3AABC6E2C}" sibTransId="{F71CDC5F-5AF4-484B-848E-88AB51525E75}"/>
    <dgm:cxn modelId="{7D09A9ED-D817-4FFB-9ADC-EAC2B67F3524}" type="presOf" srcId="{5728252E-8668-4527-9ECD-CE620C44385C}" destId="{70C0C8CC-8375-425C-B273-59BB9BFCEA9A}" srcOrd="0" destOrd="0" presId="urn:microsoft.com/office/officeart/2005/8/layout/default"/>
    <dgm:cxn modelId="{7EFB8AA9-64CC-4D19-95B9-DAD8DBFBD44A}" srcId="{46344AF6-6B53-4F43-9FA6-BE5D79F68E0E}" destId="{01A249B9-06A2-4407-8794-CE9E6CFDD774}" srcOrd="7" destOrd="0" parTransId="{507C68E5-DE2A-44BD-A15E-741E324BDCAD}" sibTransId="{BC90DAE5-7161-4E93-BEF2-5687D4E79278}"/>
    <dgm:cxn modelId="{4D90C6C5-6891-4926-B636-F21C684F3ACC}" type="presOf" srcId="{5B06E480-64FD-4BD7-90CD-74D24200C4BE}" destId="{9FF49DF0-B843-473C-9A10-9EC5AABE267D}" srcOrd="0" destOrd="0" presId="urn:microsoft.com/office/officeart/2005/8/layout/default"/>
    <dgm:cxn modelId="{B967E078-4889-4337-9149-D26E25D1B3B1}" type="presOf" srcId="{053A56CC-B19C-4175-BC86-1FCCD97EAB21}" destId="{89D61797-978E-4B52-91C7-A846DF95C9E8}" srcOrd="0" destOrd="0" presId="urn:microsoft.com/office/officeart/2005/8/layout/default"/>
    <dgm:cxn modelId="{40EC887B-EE47-4E49-9AA1-75DCFBC9EB61}" type="presOf" srcId="{66815957-C0FE-40D2-A137-10D7F6FB0A72}" destId="{B17D4544-7888-47CF-9F7E-442575A853F0}" srcOrd="0" destOrd="0" presId="urn:microsoft.com/office/officeart/2005/8/layout/default"/>
    <dgm:cxn modelId="{88C68474-6185-493F-963F-79AB81076377}" type="presOf" srcId="{D357D770-30BD-4500-A2E7-970C939B8A8A}" destId="{5210516D-EB9E-41B6-970B-FACB30E656E9}" srcOrd="0" destOrd="0" presId="urn:microsoft.com/office/officeart/2005/8/layout/default"/>
    <dgm:cxn modelId="{1AA4C615-7C7A-403B-9FE6-8E97A212C029}" type="presOf" srcId="{01A249B9-06A2-4407-8794-CE9E6CFDD774}" destId="{B61F4138-3B52-434A-99E2-E2BB03CB902F}" srcOrd="0" destOrd="0" presId="urn:microsoft.com/office/officeart/2005/8/layout/default"/>
    <dgm:cxn modelId="{DCAE7A06-BE53-487D-826A-B6C6A17C12D1}" srcId="{46344AF6-6B53-4F43-9FA6-BE5D79F68E0E}" destId="{66815957-C0FE-40D2-A137-10D7F6FB0A72}" srcOrd="4" destOrd="0" parTransId="{59695B6B-0C68-4A59-97DF-7396DEEFFF65}" sibTransId="{FC512EF2-5498-4FCE-9774-18475F97BDEA}"/>
    <dgm:cxn modelId="{9E4988FA-9DAB-4E7B-A7F5-15FE8AE5C1DE}" srcId="{46344AF6-6B53-4F43-9FA6-BE5D79F68E0E}" destId="{F06A8BAC-3B45-4160-BFBC-6AC2C4E6D11A}" srcOrd="3" destOrd="0" parTransId="{5CE4FE2F-F87D-4B5C-930E-47A8658131DD}" sibTransId="{BEC2C468-4E2E-416B-A442-FDC9A33082FB}"/>
    <dgm:cxn modelId="{A6E0C3D9-822D-4338-B89C-3DC08D4E706B}" srcId="{46344AF6-6B53-4F43-9FA6-BE5D79F68E0E}" destId="{5B06E480-64FD-4BD7-90CD-74D24200C4BE}" srcOrd="0" destOrd="0" parTransId="{0A859EE4-8165-4DA1-B0DE-CDADBBE45030}" sibTransId="{4A06660F-C348-4AC5-A2BA-86F72DFA4346}"/>
    <dgm:cxn modelId="{7F669E68-61C8-4AEE-B244-6E45081756D5}" type="presOf" srcId="{F06A8BAC-3B45-4160-BFBC-6AC2C4E6D11A}" destId="{83DEEEB5-2398-4F83-95A2-01BBAED78258}" srcOrd="0" destOrd="0" presId="urn:microsoft.com/office/officeart/2005/8/layout/default"/>
    <dgm:cxn modelId="{5CD3C6F4-373B-49DA-A617-0B162B118639}" type="presOf" srcId="{46344AF6-6B53-4F43-9FA6-BE5D79F68E0E}" destId="{958779D3-CE3A-415C-9089-87A3EBF1B118}" srcOrd="0" destOrd="0" presId="urn:microsoft.com/office/officeart/2005/8/layout/default"/>
    <dgm:cxn modelId="{91DCDEA5-44B4-49BD-A587-183C5BB284D4}" type="presParOf" srcId="{958779D3-CE3A-415C-9089-87A3EBF1B118}" destId="{9FF49DF0-B843-473C-9A10-9EC5AABE267D}" srcOrd="0" destOrd="0" presId="urn:microsoft.com/office/officeart/2005/8/layout/default"/>
    <dgm:cxn modelId="{2678FE2C-6F54-4C34-A256-3AE1A2856CC3}" type="presParOf" srcId="{958779D3-CE3A-415C-9089-87A3EBF1B118}" destId="{F80865EB-5AF9-4F28-B242-5D971107D0D2}" srcOrd="1" destOrd="0" presId="urn:microsoft.com/office/officeart/2005/8/layout/default"/>
    <dgm:cxn modelId="{44921A18-F273-4ABB-90E3-A180849A8783}" type="presParOf" srcId="{958779D3-CE3A-415C-9089-87A3EBF1B118}" destId="{B52663D4-5293-4B84-978D-8832C21BBC65}" srcOrd="2" destOrd="0" presId="urn:microsoft.com/office/officeart/2005/8/layout/default"/>
    <dgm:cxn modelId="{A81663C6-FACB-46C0-A561-C62E8F4A58B1}" type="presParOf" srcId="{958779D3-CE3A-415C-9089-87A3EBF1B118}" destId="{64A132C7-9784-4628-AE7E-B6ADDD3DA2C3}" srcOrd="3" destOrd="0" presId="urn:microsoft.com/office/officeart/2005/8/layout/default"/>
    <dgm:cxn modelId="{8E34B13A-EFE0-483E-8582-AB60BF18511E}" type="presParOf" srcId="{958779D3-CE3A-415C-9089-87A3EBF1B118}" destId="{5210516D-EB9E-41B6-970B-FACB30E656E9}" srcOrd="4" destOrd="0" presId="urn:microsoft.com/office/officeart/2005/8/layout/default"/>
    <dgm:cxn modelId="{435AC55D-1763-41F4-85DE-16135BEF2E1A}" type="presParOf" srcId="{958779D3-CE3A-415C-9089-87A3EBF1B118}" destId="{E2996825-3597-43AE-B6E8-01E1A797D05A}" srcOrd="5" destOrd="0" presId="urn:microsoft.com/office/officeart/2005/8/layout/default"/>
    <dgm:cxn modelId="{1CA37E38-F7D9-47E9-9960-FE757B39A853}" type="presParOf" srcId="{958779D3-CE3A-415C-9089-87A3EBF1B118}" destId="{83DEEEB5-2398-4F83-95A2-01BBAED78258}" srcOrd="6" destOrd="0" presId="urn:microsoft.com/office/officeart/2005/8/layout/default"/>
    <dgm:cxn modelId="{8836833F-F100-49EF-99F5-7EAC1A9F0D25}" type="presParOf" srcId="{958779D3-CE3A-415C-9089-87A3EBF1B118}" destId="{7CA961E4-9CD4-4BC5-BF3D-A323E77BBF20}" srcOrd="7" destOrd="0" presId="urn:microsoft.com/office/officeart/2005/8/layout/default"/>
    <dgm:cxn modelId="{CCA22806-7A7D-4179-ACDF-2DE73617F1B1}" type="presParOf" srcId="{958779D3-CE3A-415C-9089-87A3EBF1B118}" destId="{B17D4544-7888-47CF-9F7E-442575A853F0}" srcOrd="8" destOrd="0" presId="urn:microsoft.com/office/officeart/2005/8/layout/default"/>
    <dgm:cxn modelId="{302922A4-BD9F-45C5-BD9B-9FDE736A67ED}" type="presParOf" srcId="{958779D3-CE3A-415C-9089-87A3EBF1B118}" destId="{C8F33034-4DB0-4C1A-A123-397F7A396980}" srcOrd="9" destOrd="0" presId="urn:microsoft.com/office/officeart/2005/8/layout/default"/>
    <dgm:cxn modelId="{AF34E168-D3AF-4C09-931F-6CD9DE76CB26}" type="presParOf" srcId="{958779D3-CE3A-415C-9089-87A3EBF1B118}" destId="{70C0C8CC-8375-425C-B273-59BB9BFCEA9A}" srcOrd="10" destOrd="0" presId="urn:microsoft.com/office/officeart/2005/8/layout/default"/>
    <dgm:cxn modelId="{0267AA7A-343F-444B-8B2B-4517933A5DDF}" type="presParOf" srcId="{958779D3-CE3A-415C-9089-87A3EBF1B118}" destId="{56F3FD6F-4ACE-4309-A698-3E902BDF554B}" srcOrd="11" destOrd="0" presId="urn:microsoft.com/office/officeart/2005/8/layout/default"/>
    <dgm:cxn modelId="{BDF2185F-594B-4625-BAF6-055208C497E7}" type="presParOf" srcId="{958779D3-CE3A-415C-9089-87A3EBF1B118}" destId="{89D61797-978E-4B52-91C7-A846DF95C9E8}" srcOrd="12" destOrd="0" presId="urn:microsoft.com/office/officeart/2005/8/layout/default"/>
    <dgm:cxn modelId="{E4288926-7D99-4462-864B-35136867ACAC}" type="presParOf" srcId="{958779D3-CE3A-415C-9089-87A3EBF1B118}" destId="{353D4E2B-05F6-437C-B6C6-91102BC75B9E}" srcOrd="13" destOrd="0" presId="urn:microsoft.com/office/officeart/2005/8/layout/default"/>
    <dgm:cxn modelId="{CCBAF07D-938D-4733-8C9E-66117FC4E1EF}" type="presParOf" srcId="{958779D3-CE3A-415C-9089-87A3EBF1B118}" destId="{B61F4138-3B52-434A-99E2-E2BB03CB902F}"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BF651-BE30-4962-A851-E2213DD9B1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B9D02C9E-6CB6-4575-91B2-199BFFDFC6CE}">
      <dgm:prSet phldrT="[Testo]" custT="1"/>
      <dgm:spPr>
        <a:solidFill>
          <a:schemeClr val="accent2"/>
        </a:solidFill>
      </dgm:spPr>
      <dgm:t>
        <a:bodyPr/>
        <a:lstStyle/>
        <a:p>
          <a:r>
            <a:rPr lang="it-IT" sz="1800" dirty="0"/>
            <a:t>Studio preliminare del mercato in cui opera l’impresa da analizzare</a:t>
          </a:r>
        </a:p>
      </dgm:t>
    </dgm:pt>
    <dgm:pt modelId="{A6199016-5908-4038-B56B-C58076F884C6}" type="parTrans" cxnId="{65175E21-B8CA-4DE9-8B0F-F4F14DAF906B}">
      <dgm:prSet/>
      <dgm:spPr/>
      <dgm:t>
        <a:bodyPr/>
        <a:lstStyle/>
        <a:p>
          <a:endParaRPr lang="it-IT"/>
        </a:p>
      </dgm:t>
    </dgm:pt>
    <dgm:pt modelId="{32DA0BCC-9B72-4187-8640-1C7C23DEAE08}" type="sibTrans" cxnId="{65175E21-B8CA-4DE9-8B0F-F4F14DAF906B}">
      <dgm:prSet/>
      <dgm:spPr/>
      <dgm:t>
        <a:bodyPr/>
        <a:lstStyle/>
        <a:p>
          <a:endParaRPr lang="it-IT"/>
        </a:p>
      </dgm:t>
    </dgm:pt>
    <dgm:pt modelId="{B0EEA25D-B3F9-479C-9621-FBBFAE5ADE77}">
      <dgm:prSet phldrT="[Testo]" custT="1"/>
      <dgm:spPr>
        <a:solidFill>
          <a:schemeClr val="accent2"/>
        </a:solidFill>
      </dgm:spPr>
      <dgm:t>
        <a:bodyPr/>
        <a:lstStyle/>
        <a:p>
          <a:r>
            <a:rPr lang="it-IT" sz="1800" dirty="0"/>
            <a:t>Reperimento della documentazione e valutazione sommaria della </a:t>
          </a:r>
          <a:r>
            <a:rPr lang="it-IT" sz="1800" dirty="0" smtClean="0"/>
            <a:t>sua attendibilità</a:t>
          </a:r>
          <a:endParaRPr lang="it-IT" sz="1800" dirty="0"/>
        </a:p>
      </dgm:t>
    </dgm:pt>
    <dgm:pt modelId="{7741BCFD-1A22-48F3-89FD-899F97BD7573}" type="parTrans" cxnId="{BB72492A-0600-4B2E-B731-4369DDB1E438}">
      <dgm:prSet/>
      <dgm:spPr/>
      <dgm:t>
        <a:bodyPr/>
        <a:lstStyle/>
        <a:p>
          <a:endParaRPr lang="it-IT"/>
        </a:p>
      </dgm:t>
    </dgm:pt>
    <dgm:pt modelId="{FD35178F-11E4-45E1-B491-452731E8755C}" type="sibTrans" cxnId="{BB72492A-0600-4B2E-B731-4369DDB1E438}">
      <dgm:prSet/>
      <dgm:spPr/>
      <dgm:t>
        <a:bodyPr/>
        <a:lstStyle/>
        <a:p>
          <a:endParaRPr lang="it-IT"/>
        </a:p>
      </dgm:t>
    </dgm:pt>
    <dgm:pt modelId="{C9ACB6B7-AE35-46F3-B080-74C89ADF5C5A}">
      <dgm:prSet phldrT="[Testo]" custT="1"/>
      <dgm:spPr>
        <a:solidFill>
          <a:schemeClr val="accent2"/>
        </a:solidFill>
      </dgm:spPr>
      <dgm:t>
        <a:bodyPr/>
        <a:lstStyle/>
        <a:p>
          <a:r>
            <a:rPr lang="it-IT" sz="1800" dirty="0"/>
            <a:t>Riclassificazione dei </a:t>
          </a:r>
          <a:r>
            <a:rPr lang="it-IT" sz="1800" dirty="0" smtClean="0"/>
            <a:t>bilanci</a:t>
          </a:r>
          <a:endParaRPr lang="it-IT" sz="1800" dirty="0"/>
        </a:p>
      </dgm:t>
    </dgm:pt>
    <dgm:pt modelId="{7E060AFC-FC54-4ED7-8757-99EA90B14C5A}" type="parTrans" cxnId="{7E552840-D35A-405C-8F40-AF2B5D04F69D}">
      <dgm:prSet/>
      <dgm:spPr/>
      <dgm:t>
        <a:bodyPr/>
        <a:lstStyle/>
        <a:p>
          <a:endParaRPr lang="it-IT"/>
        </a:p>
      </dgm:t>
    </dgm:pt>
    <dgm:pt modelId="{77692BF0-8512-4DF8-B993-F797A8623F63}" type="sibTrans" cxnId="{7E552840-D35A-405C-8F40-AF2B5D04F69D}">
      <dgm:prSet/>
      <dgm:spPr/>
      <dgm:t>
        <a:bodyPr/>
        <a:lstStyle/>
        <a:p>
          <a:endParaRPr lang="it-IT"/>
        </a:p>
      </dgm:t>
    </dgm:pt>
    <dgm:pt modelId="{B05B2DD1-1303-4A6A-A658-96FDC46B1A3E}">
      <dgm:prSet phldrT="[Testo]" custT="1"/>
      <dgm:spPr>
        <a:solidFill>
          <a:schemeClr val="accent2"/>
        </a:solidFill>
      </dgm:spPr>
      <dgm:t>
        <a:bodyPr/>
        <a:lstStyle/>
        <a:p>
          <a:r>
            <a:rPr lang="it-IT" sz="1800" dirty="0"/>
            <a:t>Calcolo degli indici</a:t>
          </a:r>
        </a:p>
      </dgm:t>
    </dgm:pt>
    <dgm:pt modelId="{98569F55-A62A-4979-89FB-42FE2BD4ACF6}" type="parTrans" cxnId="{75B73017-EDDA-435B-938D-5F31875D959C}">
      <dgm:prSet/>
      <dgm:spPr/>
      <dgm:t>
        <a:bodyPr/>
        <a:lstStyle/>
        <a:p>
          <a:endParaRPr lang="it-IT"/>
        </a:p>
      </dgm:t>
    </dgm:pt>
    <dgm:pt modelId="{BF7D56A7-AE9E-4C0E-BF42-1DD4B3664417}" type="sibTrans" cxnId="{75B73017-EDDA-435B-938D-5F31875D959C}">
      <dgm:prSet/>
      <dgm:spPr/>
      <dgm:t>
        <a:bodyPr/>
        <a:lstStyle/>
        <a:p>
          <a:endParaRPr lang="it-IT"/>
        </a:p>
      </dgm:t>
    </dgm:pt>
    <dgm:pt modelId="{6878FB76-F85D-420F-84BC-AE3D7F82B25D}">
      <dgm:prSet phldrT="[Testo]" custT="1"/>
      <dgm:spPr>
        <a:solidFill>
          <a:schemeClr val="accent2"/>
        </a:solidFill>
      </dgm:spPr>
      <dgm:t>
        <a:bodyPr/>
        <a:lstStyle/>
        <a:p>
          <a:r>
            <a:rPr lang="it-IT" sz="1800" dirty="0"/>
            <a:t>Interpretazione degli indici e formulazione del giudizio sullo stato di salute dell’impresa</a:t>
          </a:r>
        </a:p>
      </dgm:t>
    </dgm:pt>
    <dgm:pt modelId="{782CCCBB-7E19-4A18-B9A2-6310C1B025EB}" type="parTrans" cxnId="{D935F786-F855-4F99-9637-3B8B882B2AEE}">
      <dgm:prSet/>
      <dgm:spPr/>
      <dgm:t>
        <a:bodyPr/>
        <a:lstStyle/>
        <a:p>
          <a:endParaRPr lang="it-IT"/>
        </a:p>
      </dgm:t>
    </dgm:pt>
    <dgm:pt modelId="{179D75B9-8A10-4DCC-89EC-0B39D2FCD5F2}" type="sibTrans" cxnId="{D935F786-F855-4F99-9637-3B8B882B2AEE}">
      <dgm:prSet/>
      <dgm:spPr/>
      <dgm:t>
        <a:bodyPr/>
        <a:lstStyle/>
        <a:p>
          <a:endParaRPr lang="it-IT"/>
        </a:p>
      </dgm:t>
    </dgm:pt>
    <dgm:pt modelId="{AFD6C317-F2A4-4591-A2BD-8AE11A4BEADC}" type="pres">
      <dgm:prSet presAssocID="{0A3BF651-BE30-4962-A851-E2213DD9B19B}" presName="Name0" presStyleCnt="0">
        <dgm:presLayoutVars>
          <dgm:chMax val="7"/>
          <dgm:chPref val="7"/>
          <dgm:dir/>
        </dgm:presLayoutVars>
      </dgm:prSet>
      <dgm:spPr/>
      <dgm:t>
        <a:bodyPr/>
        <a:lstStyle/>
        <a:p>
          <a:endParaRPr lang="it-IT"/>
        </a:p>
      </dgm:t>
    </dgm:pt>
    <dgm:pt modelId="{3C6CF3A1-56CD-4472-B3B4-FB0CF319E419}" type="pres">
      <dgm:prSet presAssocID="{0A3BF651-BE30-4962-A851-E2213DD9B19B}" presName="Name1" presStyleCnt="0"/>
      <dgm:spPr/>
    </dgm:pt>
    <dgm:pt modelId="{00B12D51-DEB7-4A99-96CD-45F975E4BC35}" type="pres">
      <dgm:prSet presAssocID="{0A3BF651-BE30-4962-A851-E2213DD9B19B}" presName="cycle" presStyleCnt="0"/>
      <dgm:spPr/>
    </dgm:pt>
    <dgm:pt modelId="{B21DF271-AE1D-4699-B984-F4355719B797}" type="pres">
      <dgm:prSet presAssocID="{0A3BF651-BE30-4962-A851-E2213DD9B19B}" presName="srcNode" presStyleLbl="node1" presStyleIdx="0" presStyleCnt="5"/>
      <dgm:spPr/>
    </dgm:pt>
    <dgm:pt modelId="{D0C25D6E-42F3-4DA9-BEE4-B9312B394177}" type="pres">
      <dgm:prSet presAssocID="{0A3BF651-BE30-4962-A851-E2213DD9B19B}" presName="conn" presStyleLbl="parChTrans1D2" presStyleIdx="0" presStyleCnt="1"/>
      <dgm:spPr/>
      <dgm:t>
        <a:bodyPr/>
        <a:lstStyle/>
        <a:p>
          <a:endParaRPr lang="it-IT"/>
        </a:p>
      </dgm:t>
    </dgm:pt>
    <dgm:pt modelId="{BDEC579B-8A0E-4817-A993-0032A2345141}" type="pres">
      <dgm:prSet presAssocID="{0A3BF651-BE30-4962-A851-E2213DD9B19B}" presName="extraNode" presStyleLbl="node1" presStyleIdx="0" presStyleCnt="5"/>
      <dgm:spPr/>
    </dgm:pt>
    <dgm:pt modelId="{DB5B4B38-1DA8-4C3B-BB6E-FCF42882AFAE}" type="pres">
      <dgm:prSet presAssocID="{0A3BF651-BE30-4962-A851-E2213DD9B19B}" presName="dstNode" presStyleLbl="node1" presStyleIdx="0" presStyleCnt="5"/>
      <dgm:spPr/>
    </dgm:pt>
    <dgm:pt modelId="{56AA88F8-59F2-48BB-BCFC-BBFE8588FC21}" type="pres">
      <dgm:prSet presAssocID="{B9D02C9E-6CB6-4575-91B2-199BFFDFC6CE}" presName="text_1" presStyleLbl="node1" presStyleIdx="0" presStyleCnt="5">
        <dgm:presLayoutVars>
          <dgm:bulletEnabled val="1"/>
        </dgm:presLayoutVars>
      </dgm:prSet>
      <dgm:spPr/>
      <dgm:t>
        <a:bodyPr/>
        <a:lstStyle/>
        <a:p>
          <a:endParaRPr lang="it-IT"/>
        </a:p>
      </dgm:t>
    </dgm:pt>
    <dgm:pt modelId="{1F6FBD63-3DA7-454B-B481-E004C4046E73}" type="pres">
      <dgm:prSet presAssocID="{B9D02C9E-6CB6-4575-91B2-199BFFDFC6CE}" presName="accent_1" presStyleCnt="0"/>
      <dgm:spPr/>
    </dgm:pt>
    <dgm:pt modelId="{01D8505A-25A9-4E67-8549-17939CD6B7AB}" type="pres">
      <dgm:prSet presAssocID="{B9D02C9E-6CB6-4575-91B2-199BFFDFC6CE}" presName="accentRepeatNode" presStyleLbl="solidFgAcc1" presStyleIdx="0" presStyleCnt="5"/>
      <dgm:spPr/>
    </dgm:pt>
    <dgm:pt modelId="{6877CD0C-CD80-4644-8622-150A09897A84}" type="pres">
      <dgm:prSet presAssocID="{B0EEA25D-B3F9-479C-9621-FBBFAE5ADE77}" presName="text_2" presStyleLbl="node1" presStyleIdx="1" presStyleCnt="5">
        <dgm:presLayoutVars>
          <dgm:bulletEnabled val="1"/>
        </dgm:presLayoutVars>
      </dgm:prSet>
      <dgm:spPr/>
      <dgm:t>
        <a:bodyPr/>
        <a:lstStyle/>
        <a:p>
          <a:endParaRPr lang="it-IT"/>
        </a:p>
      </dgm:t>
    </dgm:pt>
    <dgm:pt modelId="{5359F509-0D89-48E4-8AB5-EE861BC59F88}" type="pres">
      <dgm:prSet presAssocID="{B0EEA25D-B3F9-479C-9621-FBBFAE5ADE77}" presName="accent_2" presStyleCnt="0"/>
      <dgm:spPr/>
    </dgm:pt>
    <dgm:pt modelId="{7A2CE8CE-700B-465D-8999-83491526847B}" type="pres">
      <dgm:prSet presAssocID="{B0EEA25D-B3F9-479C-9621-FBBFAE5ADE77}" presName="accentRepeatNode" presStyleLbl="solidFgAcc1" presStyleIdx="1" presStyleCnt="5"/>
      <dgm:spPr/>
    </dgm:pt>
    <dgm:pt modelId="{D7253744-7A4E-4787-AB2A-94DFF26859CE}" type="pres">
      <dgm:prSet presAssocID="{C9ACB6B7-AE35-46F3-B080-74C89ADF5C5A}" presName="text_3" presStyleLbl="node1" presStyleIdx="2" presStyleCnt="5">
        <dgm:presLayoutVars>
          <dgm:bulletEnabled val="1"/>
        </dgm:presLayoutVars>
      </dgm:prSet>
      <dgm:spPr/>
      <dgm:t>
        <a:bodyPr/>
        <a:lstStyle/>
        <a:p>
          <a:endParaRPr lang="it-IT"/>
        </a:p>
      </dgm:t>
    </dgm:pt>
    <dgm:pt modelId="{C09A11FD-D57C-49A3-A58A-6D1B88881D3E}" type="pres">
      <dgm:prSet presAssocID="{C9ACB6B7-AE35-46F3-B080-74C89ADF5C5A}" presName="accent_3" presStyleCnt="0"/>
      <dgm:spPr/>
    </dgm:pt>
    <dgm:pt modelId="{C39B04DE-7F52-425F-8749-E1426F5AEE9C}" type="pres">
      <dgm:prSet presAssocID="{C9ACB6B7-AE35-46F3-B080-74C89ADF5C5A}" presName="accentRepeatNode" presStyleLbl="solidFgAcc1" presStyleIdx="2" presStyleCnt="5"/>
      <dgm:spPr/>
    </dgm:pt>
    <dgm:pt modelId="{843A8B88-2BE6-4DD0-A183-5C3EA4A691EA}" type="pres">
      <dgm:prSet presAssocID="{B05B2DD1-1303-4A6A-A658-96FDC46B1A3E}" presName="text_4" presStyleLbl="node1" presStyleIdx="3" presStyleCnt="5">
        <dgm:presLayoutVars>
          <dgm:bulletEnabled val="1"/>
        </dgm:presLayoutVars>
      </dgm:prSet>
      <dgm:spPr/>
      <dgm:t>
        <a:bodyPr/>
        <a:lstStyle/>
        <a:p>
          <a:endParaRPr lang="it-IT"/>
        </a:p>
      </dgm:t>
    </dgm:pt>
    <dgm:pt modelId="{E44EA8CE-E371-41A7-9CA0-C333229A50EC}" type="pres">
      <dgm:prSet presAssocID="{B05B2DD1-1303-4A6A-A658-96FDC46B1A3E}" presName="accent_4" presStyleCnt="0"/>
      <dgm:spPr/>
    </dgm:pt>
    <dgm:pt modelId="{D3CEFE5A-5DA9-4D7B-AA23-5B1E30C2E63B}" type="pres">
      <dgm:prSet presAssocID="{B05B2DD1-1303-4A6A-A658-96FDC46B1A3E}" presName="accentRepeatNode" presStyleLbl="solidFgAcc1" presStyleIdx="3" presStyleCnt="5"/>
      <dgm:spPr/>
    </dgm:pt>
    <dgm:pt modelId="{7CCB624A-B53A-40AB-BC67-F821C920D56D}" type="pres">
      <dgm:prSet presAssocID="{6878FB76-F85D-420F-84BC-AE3D7F82B25D}" presName="text_5" presStyleLbl="node1" presStyleIdx="4" presStyleCnt="5">
        <dgm:presLayoutVars>
          <dgm:bulletEnabled val="1"/>
        </dgm:presLayoutVars>
      </dgm:prSet>
      <dgm:spPr/>
      <dgm:t>
        <a:bodyPr/>
        <a:lstStyle/>
        <a:p>
          <a:endParaRPr lang="it-IT"/>
        </a:p>
      </dgm:t>
    </dgm:pt>
    <dgm:pt modelId="{0467793B-DF59-41FB-ABED-AA55F8B6E717}" type="pres">
      <dgm:prSet presAssocID="{6878FB76-F85D-420F-84BC-AE3D7F82B25D}" presName="accent_5" presStyleCnt="0"/>
      <dgm:spPr/>
    </dgm:pt>
    <dgm:pt modelId="{A5700038-06A0-49E6-AC24-C92C9DFBF201}" type="pres">
      <dgm:prSet presAssocID="{6878FB76-F85D-420F-84BC-AE3D7F82B25D}" presName="accentRepeatNode" presStyleLbl="solidFgAcc1" presStyleIdx="4" presStyleCnt="5"/>
      <dgm:spPr/>
    </dgm:pt>
  </dgm:ptLst>
  <dgm:cxnLst>
    <dgm:cxn modelId="{CDEA0418-E69B-4989-9564-D42FC75074F3}" type="presOf" srcId="{0A3BF651-BE30-4962-A851-E2213DD9B19B}" destId="{AFD6C317-F2A4-4591-A2BD-8AE11A4BEADC}" srcOrd="0" destOrd="0" presId="urn:microsoft.com/office/officeart/2008/layout/VerticalCurvedList"/>
    <dgm:cxn modelId="{7E552840-D35A-405C-8F40-AF2B5D04F69D}" srcId="{0A3BF651-BE30-4962-A851-E2213DD9B19B}" destId="{C9ACB6B7-AE35-46F3-B080-74C89ADF5C5A}" srcOrd="2" destOrd="0" parTransId="{7E060AFC-FC54-4ED7-8757-99EA90B14C5A}" sibTransId="{77692BF0-8512-4DF8-B993-F797A8623F63}"/>
    <dgm:cxn modelId="{D935F786-F855-4F99-9637-3B8B882B2AEE}" srcId="{0A3BF651-BE30-4962-A851-E2213DD9B19B}" destId="{6878FB76-F85D-420F-84BC-AE3D7F82B25D}" srcOrd="4" destOrd="0" parTransId="{782CCCBB-7E19-4A18-B9A2-6310C1B025EB}" sibTransId="{179D75B9-8A10-4DCC-89EC-0B39D2FCD5F2}"/>
    <dgm:cxn modelId="{1A630DF0-0F15-4A50-AC34-B26E4B74DA81}" type="presOf" srcId="{B9D02C9E-6CB6-4575-91B2-199BFFDFC6CE}" destId="{56AA88F8-59F2-48BB-BCFC-BBFE8588FC21}" srcOrd="0" destOrd="0" presId="urn:microsoft.com/office/officeart/2008/layout/VerticalCurvedList"/>
    <dgm:cxn modelId="{78EC6512-3B26-4343-9F16-5EED1F70C779}" type="presOf" srcId="{32DA0BCC-9B72-4187-8640-1C7C23DEAE08}" destId="{D0C25D6E-42F3-4DA9-BEE4-B9312B394177}" srcOrd="0" destOrd="0" presId="urn:microsoft.com/office/officeart/2008/layout/VerticalCurvedList"/>
    <dgm:cxn modelId="{BB72492A-0600-4B2E-B731-4369DDB1E438}" srcId="{0A3BF651-BE30-4962-A851-E2213DD9B19B}" destId="{B0EEA25D-B3F9-479C-9621-FBBFAE5ADE77}" srcOrd="1" destOrd="0" parTransId="{7741BCFD-1A22-48F3-89FD-899F97BD7573}" sibTransId="{FD35178F-11E4-45E1-B491-452731E8755C}"/>
    <dgm:cxn modelId="{B9323822-FD17-4456-B00D-C676D122A5AB}" type="presOf" srcId="{C9ACB6B7-AE35-46F3-B080-74C89ADF5C5A}" destId="{D7253744-7A4E-4787-AB2A-94DFF26859CE}" srcOrd="0" destOrd="0" presId="urn:microsoft.com/office/officeart/2008/layout/VerticalCurvedList"/>
    <dgm:cxn modelId="{2B04AD31-661D-4526-AE36-3D57D73962C4}" type="presOf" srcId="{6878FB76-F85D-420F-84BC-AE3D7F82B25D}" destId="{7CCB624A-B53A-40AB-BC67-F821C920D56D}" srcOrd="0" destOrd="0" presId="urn:microsoft.com/office/officeart/2008/layout/VerticalCurvedList"/>
    <dgm:cxn modelId="{79B97913-D192-4265-96CB-3C952C824F6D}" type="presOf" srcId="{B05B2DD1-1303-4A6A-A658-96FDC46B1A3E}" destId="{843A8B88-2BE6-4DD0-A183-5C3EA4A691EA}" srcOrd="0" destOrd="0" presId="urn:microsoft.com/office/officeart/2008/layout/VerticalCurvedList"/>
    <dgm:cxn modelId="{75B73017-EDDA-435B-938D-5F31875D959C}" srcId="{0A3BF651-BE30-4962-A851-E2213DD9B19B}" destId="{B05B2DD1-1303-4A6A-A658-96FDC46B1A3E}" srcOrd="3" destOrd="0" parTransId="{98569F55-A62A-4979-89FB-42FE2BD4ACF6}" sibTransId="{BF7D56A7-AE9E-4C0E-BF42-1DD4B3664417}"/>
    <dgm:cxn modelId="{D8390C58-E756-4208-8EF1-A066E6034453}" type="presOf" srcId="{B0EEA25D-B3F9-479C-9621-FBBFAE5ADE77}" destId="{6877CD0C-CD80-4644-8622-150A09897A84}" srcOrd="0" destOrd="0" presId="urn:microsoft.com/office/officeart/2008/layout/VerticalCurvedList"/>
    <dgm:cxn modelId="{65175E21-B8CA-4DE9-8B0F-F4F14DAF906B}" srcId="{0A3BF651-BE30-4962-A851-E2213DD9B19B}" destId="{B9D02C9E-6CB6-4575-91B2-199BFFDFC6CE}" srcOrd="0" destOrd="0" parTransId="{A6199016-5908-4038-B56B-C58076F884C6}" sibTransId="{32DA0BCC-9B72-4187-8640-1C7C23DEAE08}"/>
    <dgm:cxn modelId="{5254DB86-796C-42C5-8749-22BBBAA7F21D}" type="presParOf" srcId="{AFD6C317-F2A4-4591-A2BD-8AE11A4BEADC}" destId="{3C6CF3A1-56CD-4472-B3B4-FB0CF319E419}" srcOrd="0" destOrd="0" presId="urn:microsoft.com/office/officeart/2008/layout/VerticalCurvedList"/>
    <dgm:cxn modelId="{924582F0-81A2-455B-AA76-889A22AFAC6A}" type="presParOf" srcId="{3C6CF3A1-56CD-4472-B3B4-FB0CF319E419}" destId="{00B12D51-DEB7-4A99-96CD-45F975E4BC35}" srcOrd="0" destOrd="0" presId="urn:microsoft.com/office/officeart/2008/layout/VerticalCurvedList"/>
    <dgm:cxn modelId="{C2477357-7A18-4A16-B627-D4336D46218B}" type="presParOf" srcId="{00B12D51-DEB7-4A99-96CD-45F975E4BC35}" destId="{B21DF271-AE1D-4699-B984-F4355719B797}" srcOrd="0" destOrd="0" presId="urn:microsoft.com/office/officeart/2008/layout/VerticalCurvedList"/>
    <dgm:cxn modelId="{B787636D-0D3E-4DA5-B597-3AAF0C794E66}" type="presParOf" srcId="{00B12D51-DEB7-4A99-96CD-45F975E4BC35}" destId="{D0C25D6E-42F3-4DA9-BEE4-B9312B394177}" srcOrd="1" destOrd="0" presId="urn:microsoft.com/office/officeart/2008/layout/VerticalCurvedList"/>
    <dgm:cxn modelId="{A6A5794A-00D7-47F8-A890-785DEDB7E13C}" type="presParOf" srcId="{00B12D51-DEB7-4A99-96CD-45F975E4BC35}" destId="{BDEC579B-8A0E-4817-A993-0032A2345141}" srcOrd="2" destOrd="0" presId="urn:microsoft.com/office/officeart/2008/layout/VerticalCurvedList"/>
    <dgm:cxn modelId="{B44D7781-6C82-4B75-AC94-CCBC4968E20F}" type="presParOf" srcId="{00B12D51-DEB7-4A99-96CD-45F975E4BC35}" destId="{DB5B4B38-1DA8-4C3B-BB6E-FCF42882AFAE}" srcOrd="3" destOrd="0" presId="urn:microsoft.com/office/officeart/2008/layout/VerticalCurvedList"/>
    <dgm:cxn modelId="{EAF118CB-555C-45E1-A02A-621A0379E33A}" type="presParOf" srcId="{3C6CF3A1-56CD-4472-B3B4-FB0CF319E419}" destId="{56AA88F8-59F2-48BB-BCFC-BBFE8588FC21}" srcOrd="1" destOrd="0" presId="urn:microsoft.com/office/officeart/2008/layout/VerticalCurvedList"/>
    <dgm:cxn modelId="{7D416657-9962-4C8A-9BC9-1A252C4270F3}" type="presParOf" srcId="{3C6CF3A1-56CD-4472-B3B4-FB0CF319E419}" destId="{1F6FBD63-3DA7-454B-B481-E004C4046E73}" srcOrd="2" destOrd="0" presId="urn:microsoft.com/office/officeart/2008/layout/VerticalCurvedList"/>
    <dgm:cxn modelId="{ACD62AF1-CB1C-4FE2-9AD3-0AD9DB5BD4B7}" type="presParOf" srcId="{1F6FBD63-3DA7-454B-B481-E004C4046E73}" destId="{01D8505A-25A9-4E67-8549-17939CD6B7AB}" srcOrd="0" destOrd="0" presId="urn:microsoft.com/office/officeart/2008/layout/VerticalCurvedList"/>
    <dgm:cxn modelId="{3EB3E490-78B0-403A-8A1B-0371A7350077}" type="presParOf" srcId="{3C6CF3A1-56CD-4472-B3B4-FB0CF319E419}" destId="{6877CD0C-CD80-4644-8622-150A09897A84}" srcOrd="3" destOrd="0" presId="urn:microsoft.com/office/officeart/2008/layout/VerticalCurvedList"/>
    <dgm:cxn modelId="{C44C7DF9-357A-46B1-940A-C86C4CE3FC23}" type="presParOf" srcId="{3C6CF3A1-56CD-4472-B3B4-FB0CF319E419}" destId="{5359F509-0D89-48E4-8AB5-EE861BC59F88}" srcOrd="4" destOrd="0" presId="urn:microsoft.com/office/officeart/2008/layout/VerticalCurvedList"/>
    <dgm:cxn modelId="{75AAB967-E69A-4E98-A81E-212D69783A67}" type="presParOf" srcId="{5359F509-0D89-48E4-8AB5-EE861BC59F88}" destId="{7A2CE8CE-700B-465D-8999-83491526847B}" srcOrd="0" destOrd="0" presId="urn:microsoft.com/office/officeart/2008/layout/VerticalCurvedList"/>
    <dgm:cxn modelId="{7DEC66AA-9633-4466-A535-5FC778C4C248}" type="presParOf" srcId="{3C6CF3A1-56CD-4472-B3B4-FB0CF319E419}" destId="{D7253744-7A4E-4787-AB2A-94DFF26859CE}" srcOrd="5" destOrd="0" presId="urn:microsoft.com/office/officeart/2008/layout/VerticalCurvedList"/>
    <dgm:cxn modelId="{B8EDE8C1-33F4-4849-86DE-2F92B75384F1}" type="presParOf" srcId="{3C6CF3A1-56CD-4472-B3B4-FB0CF319E419}" destId="{C09A11FD-D57C-49A3-A58A-6D1B88881D3E}" srcOrd="6" destOrd="0" presId="urn:microsoft.com/office/officeart/2008/layout/VerticalCurvedList"/>
    <dgm:cxn modelId="{0863EF97-3E74-4765-8EEA-BCE0ECC29EC5}" type="presParOf" srcId="{C09A11FD-D57C-49A3-A58A-6D1B88881D3E}" destId="{C39B04DE-7F52-425F-8749-E1426F5AEE9C}" srcOrd="0" destOrd="0" presId="urn:microsoft.com/office/officeart/2008/layout/VerticalCurvedList"/>
    <dgm:cxn modelId="{72E1A100-95D6-43EC-A23A-4CC5C96C98D8}" type="presParOf" srcId="{3C6CF3A1-56CD-4472-B3B4-FB0CF319E419}" destId="{843A8B88-2BE6-4DD0-A183-5C3EA4A691EA}" srcOrd="7" destOrd="0" presId="urn:microsoft.com/office/officeart/2008/layout/VerticalCurvedList"/>
    <dgm:cxn modelId="{DF581CA1-0EC0-4A6D-892C-DB385C773617}" type="presParOf" srcId="{3C6CF3A1-56CD-4472-B3B4-FB0CF319E419}" destId="{E44EA8CE-E371-41A7-9CA0-C333229A50EC}" srcOrd="8" destOrd="0" presId="urn:microsoft.com/office/officeart/2008/layout/VerticalCurvedList"/>
    <dgm:cxn modelId="{B045E3B8-70FF-4414-9CCD-D4ECEF621061}" type="presParOf" srcId="{E44EA8CE-E371-41A7-9CA0-C333229A50EC}" destId="{D3CEFE5A-5DA9-4D7B-AA23-5B1E30C2E63B}" srcOrd="0" destOrd="0" presId="urn:microsoft.com/office/officeart/2008/layout/VerticalCurvedList"/>
    <dgm:cxn modelId="{0A3660A6-6B47-4139-AF2C-9AA9220BA4AA}" type="presParOf" srcId="{3C6CF3A1-56CD-4472-B3B4-FB0CF319E419}" destId="{7CCB624A-B53A-40AB-BC67-F821C920D56D}" srcOrd="9" destOrd="0" presId="urn:microsoft.com/office/officeart/2008/layout/VerticalCurvedList"/>
    <dgm:cxn modelId="{F1A7BB1F-50C8-406C-B989-64498E83AAD6}" type="presParOf" srcId="{3C6CF3A1-56CD-4472-B3B4-FB0CF319E419}" destId="{0467793B-DF59-41FB-ABED-AA55F8B6E717}" srcOrd="10" destOrd="0" presId="urn:microsoft.com/office/officeart/2008/layout/VerticalCurvedList"/>
    <dgm:cxn modelId="{B2D4F656-B66E-4A4E-9AC9-B24435FA70D6}" type="presParOf" srcId="{0467793B-DF59-41FB-ABED-AA55F8B6E717}" destId="{A5700038-06A0-49E6-AC24-C92C9DFBF20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F65047-1A90-4A69-B7CF-10B16BB944A3}" type="doc">
      <dgm:prSet loTypeId="urn:microsoft.com/office/officeart/2005/8/layout/orgChart1" loCatId="hierarchy" qsTypeId="urn:microsoft.com/office/officeart/2005/8/quickstyle/simple3" qsCatId="simple" csTypeId="urn:microsoft.com/office/officeart/2005/8/colors/accent6_1" csCatId="accent6" phldr="1"/>
      <dgm:spPr/>
      <dgm:t>
        <a:bodyPr/>
        <a:lstStyle/>
        <a:p>
          <a:endParaRPr lang="it-IT"/>
        </a:p>
      </dgm:t>
    </dgm:pt>
    <dgm:pt modelId="{746449FD-FE82-46FD-AA3A-5A8C9635402E}">
      <dgm:prSet phldrT="[Testo]"/>
      <dgm:spPr/>
      <dgm:t>
        <a:bodyPr/>
        <a:lstStyle/>
        <a:p>
          <a:r>
            <a:rPr lang="it-IT" b="1" dirty="0">
              <a:latin typeface="Times New Roman" panose="02020603050405020304" pitchFamily="18" charset="0"/>
              <a:cs typeface="Times New Roman" panose="02020603050405020304" pitchFamily="18" charset="0"/>
            </a:rPr>
            <a:t>Indice di rigidità degli impieghi </a:t>
          </a:r>
        </a:p>
        <a:p>
          <a:r>
            <a:rPr lang="it-IT" b="1" dirty="0">
              <a:latin typeface="Times New Roman" panose="02020603050405020304" pitchFamily="18" charset="0"/>
              <a:cs typeface="Times New Roman" panose="02020603050405020304" pitchFamily="18" charset="0"/>
            </a:rPr>
            <a:t>Af/Ci</a:t>
          </a:r>
        </a:p>
      </dgm:t>
    </dgm:pt>
    <dgm:pt modelId="{3770492D-D474-49F1-86C8-09AA708D39A9}" type="parTrans" cxnId="{28EB033C-CF64-4DC8-802B-3C63BC313DF7}">
      <dgm:prSet/>
      <dgm:spPr/>
      <dgm:t>
        <a:bodyPr/>
        <a:lstStyle/>
        <a:p>
          <a:endParaRPr lang="it-IT"/>
        </a:p>
      </dgm:t>
    </dgm:pt>
    <dgm:pt modelId="{8D94D0C1-212F-4069-B1C4-79B06884D18F}" type="sibTrans" cxnId="{28EB033C-CF64-4DC8-802B-3C63BC313DF7}">
      <dgm:prSet/>
      <dgm:spPr/>
      <dgm:t>
        <a:bodyPr/>
        <a:lstStyle/>
        <a:p>
          <a:endParaRPr lang="it-IT"/>
        </a:p>
      </dgm:t>
    </dgm:pt>
    <dgm:pt modelId="{4DAB7B02-F9C2-44E3-AD74-FA686918E1D6}">
      <dgm:prSet phldrT="[Testo]"/>
      <dgm:spPr/>
      <dgm:t>
        <a:bodyPr/>
        <a:lstStyle/>
        <a:p>
          <a:r>
            <a:rPr lang="it-IT" dirty="0">
              <a:latin typeface="Times New Roman" panose="02020603050405020304" pitchFamily="18" charset="0"/>
              <a:cs typeface="Times New Roman" panose="02020603050405020304" pitchFamily="18" charset="0"/>
            </a:rPr>
            <a:t>Indice di immobilizzo (Materiale) </a:t>
          </a:r>
        </a:p>
        <a:p>
          <a:r>
            <a:rPr lang="it-IT" b="1" dirty="0" smtClean="0">
              <a:latin typeface="Times New Roman" panose="02020603050405020304" pitchFamily="18" charset="0"/>
              <a:cs typeface="Times New Roman" panose="02020603050405020304" pitchFamily="18" charset="0"/>
            </a:rPr>
            <a:t>Im/Ci</a:t>
          </a:r>
          <a:endParaRPr lang="it-IT" b="1" dirty="0">
            <a:latin typeface="Times New Roman" panose="02020603050405020304" pitchFamily="18" charset="0"/>
            <a:cs typeface="Times New Roman" panose="02020603050405020304" pitchFamily="18" charset="0"/>
          </a:endParaRPr>
        </a:p>
      </dgm:t>
    </dgm:pt>
    <dgm:pt modelId="{82262A5C-6092-4C5C-8104-938FF9F157A9}" type="parTrans" cxnId="{64E64AA2-B548-4051-90AF-3BF5CEEDDBA9}">
      <dgm:prSet/>
      <dgm:spPr/>
      <dgm:t>
        <a:bodyPr/>
        <a:lstStyle/>
        <a:p>
          <a:endParaRPr lang="it-IT"/>
        </a:p>
      </dgm:t>
    </dgm:pt>
    <dgm:pt modelId="{4AEB0575-6F38-486B-83E5-A2892118D0AF}" type="sibTrans" cxnId="{64E64AA2-B548-4051-90AF-3BF5CEEDDBA9}">
      <dgm:prSet/>
      <dgm:spPr/>
      <dgm:t>
        <a:bodyPr/>
        <a:lstStyle/>
        <a:p>
          <a:endParaRPr lang="it-IT"/>
        </a:p>
      </dgm:t>
    </dgm:pt>
    <dgm:pt modelId="{7B5A44B8-F767-41F4-98F2-4D65F3378446}">
      <dgm:prSet phldrT="[Testo]"/>
      <dgm:spPr/>
      <dgm:t>
        <a:bodyPr/>
        <a:lstStyle/>
        <a:p>
          <a:r>
            <a:rPr lang="it-IT" dirty="0">
              <a:latin typeface="Times New Roman" panose="02020603050405020304" pitchFamily="18" charset="0"/>
              <a:cs typeface="Times New Roman" panose="02020603050405020304" pitchFamily="18" charset="0"/>
            </a:rPr>
            <a:t>Indice di immobilizzo (Immateriale)</a:t>
          </a:r>
        </a:p>
        <a:p>
          <a:r>
            <a:rPr lang="it-IT" b="1" dirty="0" err="1" smtClean="0">
              <a:latin typeface="Times New Roman" panose="02020603050405020304" pitchFamily="18" charset="0"/>
              <a:cs typeface="Times New Roman" panose="02020603050405020304" pitchFamily="18" charset="0"/>
            </a:rPr>
            <a:t>Ii</a:t>
          </a:r>
          <a:r>
            <a:rPr lang="it-IT" b="1" dirty="0" smtClean="0">
              <a:latin typeface="Times New Roman" panose="02020603050405020304" pitchFamily="18" charset="0"/>
              <a:cs typeface="Times New Roman" panose="02020603050405020304" pitchFamily="18" charset="0"/>
            </a:rPr>
            <a:t>/Ci</a:t>
          </a:r>
          <a:endParaRPr lang="it-IT" b="1" dirty="0">
            <a:latin typeface="Times New Roman" panose="02020603050405020304" pitchFamily="18" charset="0"/>
            <a:cs typeface="Times New Roman" panose="02020603050405020304" pitchFamily="18" charset="0"/>
          </a:endParaRPr>
        </a:p>
      </dgm:t>
    </dgm:pt>
    <dgm:pt modelId="{DDE718B4-8AF6-40FA-924F-807837487F29}" type="parTrans" cxnId="{12158A54-B847-467A-A567-0A91E5A678D2}">
      <dgm:prSet/>
      <dgm:spPr/>
      <dgm:t>
        <a:bodyPr/>
        <a:lstStyle/>
        <a:p>
          <a:endParaRPr lang="it-IT"/>
        </a:p>
      </dgm:t>
    </dgm:pt>
    <dgm:pt modelId="{21E1E1CC-33CD-4AA9-A564-6D09718B88F7}" type="sibTrans" cxnId="{12158A54-B847-467A-A567-0A91E5A678D2}">
      <dgm:prSet/>
      <dgm:spPr/>
      <dgm:t>
        <a:bodyPr/>
        <a:lstStyle/>
        <a:p>
          <a:endParaRPr lang="it-IT"/>
        </a:p>
      </dgm:t>
    </dgm:pt>
    <dgm:pt modelId="{B02082E1-EEC6-464B-BE22-736624F89845}">
      <dgm:prSet phldrT="[Testo]"/>
      <dgm:spPr/>
      <dgm:t>
        <a:bodyPr/>
        <a:lstStyle/>
        <a:p>
          <a:r>
            <a:rPr lang="it-IT" b="0" dirty="0">
              <a:latin typeface="Times New Roman" panose="02020603050405020304" pitchFamily="18" charset="0"/>
              <a:cs typeface="Times New Roman" panose="02020603050405020304" pitchFamily="18" charset="0"/>
            </a:rPr>
            <a:t>Indice di immobilizzo (Finanziario</a:t>
          </a:r>
          <a:r>
            <a:rPr lang="it-IT" b="1" dirty="0">
              <a:latin typeface="Times New Roman" panose="02020603050405020304" pitchFamily="18" charset="0"/>
              <a:cs typeface="Times New Roman" panose="02020603050405020304" pitchFamily="18" charset="0"/>
            </a:rPr>
            <a:t>) </a:t>
          </a:r>
        </a:p>
        <a:p>
          <a:r>
            <a:rPr lang="it-IT" b="1" dirty="0" err="1">
              <a:latin typeface="Times New Roman" panose="02020603050405020304" pitchFamily="18" charset="0"/>
              <a:cs typeface="Times New Roman" panose="02020603050405020304" pitchFamily="18" charset="0"/>
            </a:rPr>
            <a:t>If</a:t>
          </a:r>
          <a:r>
            <a:rPr lang="it-IT" b="1" dirty="0">
              <a:latin typeface="Times New Roman" panose="02020603050405020304" pitchFamily="18" charset="0"/>
              <a:cs typeface="Times New Roman" panose="02020603050405020304" pitchFamily="18" charset="0"/>
            </a:rPr>
            <a:t>/Ci</a:t>
          </a:r>
        </a:p>
      </dgm:t>
    </dgm:pt>
    <dgm:pt modelId="{4C878557-60D7-459C-94DF-40381053C2A8}" type="parTrans" cxnId="{06D127FA-33E7-4350-95E7-D1DCDF2E96EF}">
      <dgm:prSet/>
      <dgm:spPr/>
      <dgm:t>
        <a:bodyPr/>
        <a:lstStyle/>
        <a:p>
          <a:endParaRPr lang="it-IT"/>
        </a:p>
      </dgm:t>
    </dgm:pt>
    <dgm:pt modelId="{D8088B20-FE7E-4DBE-8B34-4635F396702C}" type="sibTrans" cxnId="{06D127FA-33E7-4350-95E7-D1DCDF2E96EF}">
      <dgm:prSet/>
      <dgm:spPr/>
      <dgm:t>
        <a:bodyPr/>
        <a:lstStyle/>
        <a:p>
          <a:endParaRPr lang="it-IT"/>
        </a:p>
      </dgm:t>
    </dgm:pt>
    <dgm:pt modelId="{D6231159-C992-4C86-9960-5EBE31AA31BC}">
      <dgm:prSet phldrT="[Testo]"/>
      <dgm:spPr/>
      <dgm:t>
        <a:bodyPr/>
        <a:lstStyle/>
        <a:p>
          <a:r>
            <a:rPr lang="it-IT" b="0" dirty="0">
              <a:latin typeface="Times New Roman" panose="02020603050405020304" pitchFamily="18" charset="0"/>
              <a:cs typeface="Times New Roman" panose="02020603050405020304" pitchFamily="18" charset="0"/>
            </a:rPr>
            <a:t>Indice di immobilizzo </a:t>
          </a:r>
          <a:r>
            <a:rPr lang="it-IT" b="0" dirty="0" smtClean="0">
              <a:latin typeface="Times New Roman" panose="02020603050405020304" pitchFamily="18" charset="0"/>
              <a:cs typeface="Times New Roman" panose="02020603050405020304" pitchFamily="18" charset="0"/>
            </a:rPr>
            <a:t>(Patrimoniale</a:t>
          </a:r>
          <a:r>
            <a:rPr lang="it-IT" b="1" dirty="0" smtClean="0">
              <a:latin typeface="Times New Roman" panose="02020603050405020304" pitchFamily="18" charset="0"/>
              <a:cs typeface="Times New Roman" panose="02020603050405020304" pitchFamily="18" charset="0"/>
            </a:rPr>
            <a:t>) </a:t>
          </a:r>
          <a:endParaRPr lang="it-IT" b="1" dirty="0">
            <a:latin typeface="Times New Roman" panose="02020603050405020304" pitchFamily="18" charset="0"/>
            <a:cs typeface="Times New Roman" panose="02020603050405020304" pitchFamily="18" charset="0"/>
          </a:endParaRPr>
        </a:p>
        <a:p>
          <a:r>
            <a:rPr lang="it-IT" b="1" dirty="0" err="1" smtClean="0">
              <a:latin typeface="Times New Roman" panose="02020603050405020304" pitchFamily="18" charset="0"/>
              <a:cs typeface="Times New Roman" panose="02020603050405020304" pitchFamily="18" charset="0"/>
            </a:rPr>
            <a:t>Ip</a:t>
          </a:r>
          <a:r>
            <a:rPr lang="it-IT" b="1" dirty="0" smtClean="0">
              <a:latin typeface="Times New Roman" panose="02020603050405020304" pitchFamily="18" charset="0"/>
              <a:cs typeface="Times New Roman" panose="02020603050405020304" pitchFamily="18" charset="0"/>
            </a:rPr>
            <a:t>/Ci</a:t>
          </a:r>
          <a:endParaRPr lang="it-IT" b="1" dirty="0">
            <a:latin typeface="Times New Roman" panose="02020603050405020304" pitchFamily="18" charset="0"/>
            <a:cs typeface="Times New Roman" panose="02020603050405020304" pitchFamily="18" charset="0"/>
          </a:endParaRPr>
        </a:p>
      </dgm:t>
    </dgm:pt>
    <dgm:pt modelId="{40CA7197-1FE5-42A6-A0D2-465F5CA6C6AA}" type="parTrans" cxnId="{F3889584-0723-43AA-A8CD-8D54BBB0FBE3}">
      <dgm:prSet/>
      <dgm:spPr/>
      <dgm:t>
        <a:bodyPr/>
        <a:lstStyle/>
        <a:p>
          <a:endParaRPr lang="it-IT"/>
        </a:p>
      </dgm:t>
    </dgm:pt>
    <dgm:pt modelId="{8B710549-9262-42EE-8824-74A2D58B3255}" type="sibTrans" cxnId="{F3889584-0723-43AA-A8CD-8D54BBB0FBE3}">
      <dgm:prSet/>
      <dgm:spPr/>
      <dgm:t>
        <a:bodyPr/>
        <a:lstStyle/>
        <a:p>
          <a:endParaRPr lang="it-IT"/>
        </a:p>
      </dgm:t>
    </dgm:pt>
    <dgm:pt modelId="{B2FF73FB-AB43-4223-ADBC-0BA68AF066CC}">
      <dgm:prSet phldrT="[Testo]"/>
      <dgm:spPr/>
      <dgm:t>
        <a:bodyPr/>
        <a:lstStyle/>
        <a:p>
          <a:r>
            <a:rPr lang="it-IT" b="0" dirty="0">
              <a:latin typeface="Times New Roman" panose="02020603050405020304" pitchFamily="18" charset="0"/>
              <a:cs typeface="Times New Roman" panose="02020603050405020304" pitchFamily="18" charset="0"/>
            </a:rPr>
            <a:t>Indice di immobilizzo </a:t>
          </a:r>
          <a:r>
            <a:rPr lang="it-IT" b="0" dirty="0" smtClean="0">
              <a:latin typeface="Times New Roman" panose="02020603050405020304" pitchFamily="18" charset="0"/>
              <a:cs typeface="Times New Roman" panose="02020603050405020304" pitchFamily="18" charset="0"/>
            </a:rPr>
            <a:t>(Commerciale</a:t>
          </a:r>
          <a:r>
            <a:rPr lang="it-IT" b="1" dirty="0" smtClean="0">
              <a:latin typeface="Times New Roman" panose="02020603050405020304" pitchFamily="18" charset="0"/>
              <a:cs typeface="Times New Roman" panose="02020603050405020304" pitchFamily="18" charset="0"/>
            </a:rPr>
            <a:t>) </a:t>
          </a:r>
          <a:endParaRPr lang="it-IT" b="1" dirty="0">
            <a:latin typeface="Times New Roman" panose="02020603050405020304" pitchFamily="18" charset="0"/>
            <a:cs typeface="Times New Roman" panose="02020603050405020304" pitchFamily="18" charset="0"/>
          </a:endParaRPr>
        </a:p>
        <a:p>
          <a:r>
            <a:rPr lang="it-IT" b="1" dirty="0" err="1" smtClean="0">
              <a:latin typeface="Times New Roman" panose="02020603050405020304" pitchFamily="18" charset="0"/>
              <a:cs typeface="Times New Roman" panose="02020603050405020304" pitchFamily="18" charset="0"/>
            </a:rPr>
            <a:t>Ic</a:t>
          </a:r>
          <a:r>
            <a:rPr lang="it-IT" b="1" dirty="0" smtClean="0">
              <a:latin typeface="Times New Roman" panose="02020603050405020304" pitchFamily="18" charset="0"/>
              <a:cs typeface="Times New Roman" panose="02020603050405020304" pitchFamily="18" charset="0"/>
            </a:rPr>
            <a:t>/Ci</a:t>
          </a:r>
          <a:endParaRPr lang="it-IT" b="1" dirty="0">
            <a:latin typeface="Times New Roman" panose="02020603050405020304" pitchFamily="18" charset="0"/>
            <a:cs typeface="Times New Roman" panose="02020603050405020304" pitchFamily="18" charset="0"/>
          </a:endParaRPr>
        </a:p>
      </dgm:t>
    </dgm:pt>
    <dgm:pt modelId="{486C850C-336E-4187-8328-3A472F2D23BE}" type="parTrans" cxnId="{153552D8-A572-43DB-AEF4-4504A019E806}">
      <dgm:prSet/>
      <dgm:spPr/>
      <dgm:t>
        <a:bodyPr/>
        <a:lstStyle/>
        <a:p>
          <a:endParaRPr lang="it-IT"/>
        </a:p>
      </dgm:t>
    </dgm:pt>
    <dgm:pt modelId="{0466504E-4C86-42F9-AF1C-4F91ABDA7240}" type="sibTrans" cxnId="{153552D8-A572-43DB-AEF4-4504A019E806}">
      <dgm:prSet/>
      <dgm:spPr/>
      <dgm:t>
        <a:bodyPr/>
        <a:lstStyle/>
        <a:p>
          <a:endParaRPr lang="it-IT"/>
        </a:p>
      </dgm:t>
    </dgm:pt>
    <dgm:pt modelId="{C1D13D5C-D874-4C1E-A1F6-12D0DFAA9F7F}" type="pres">
      <dgm:prSet presAssocID="{DFF65047-1A90-4A69-B7CF-10B16BB944A3}" presName="hierChild1" presStyleCnt="0">
        <dgm:presLayoutVars>
          <dgm:orgChart val="1"/>
          <dgm:chPref val="1"/>
          <dgm:dir/>
          <dgm:animOne val="branch"/>
          <dgm:animLvl val="lvl"/>
          <dgm:resizeHandles/>
        </dgm:presLayoutVars>
      </dgm:prSet>
      <dgm:spPr/>
      <dgm:t>
        <a:bodyPr/>
        <a:lstStyle/>
        <a:p>
          <a:endParaRPr lang="it-IT"/>
        </a:p>
      </dgm:t>
    </dgm:pt>
    <dgm:pt modelId="{25D07DED-E4FB-4ED7-B30A-0F6B7F29151B}" type="pres">
      <dgm:prSet presAssocID="{746449FD-FE82-46FD-AA3A-5A8C9635402E}" presName="hierRoot1" presStyleCnt="0">
        <dgm:presLayoutVars>
          <dgm:hierBranch val="init"/>
        </dgm:presLayoutVars>
      </dgm:prSet>
      <dgm:spPr/>
    </dgm:pt>
    <dgm:pt modelId="{DA5AA5F7-F571-4074-A731-5106CC1087C1}" type="pres">
      <dgm:prSet presAssocID="{746449FD-FE82-46FD-AA3A-5A8C9635402E}" presName="rootComposite1" presStyleCnt="0"/>
      <dgm:spPr/>
    </dgm:pt>
    <dgm:pt modelId="{2B1F770F-BB31-40EF-A645-1354C664F7B5}" type="pres">
      <dgm:prSet presAssocID="{746449FD-FE82-46FD-AA3A-5A8C9635402E}" presName="rootText1" presStyleLbl="node0" presStyleIdx="0" presStyleCnt="1">
        <dgm:presLayoutVars>
          <dgm:chPref val="3"/>
        </dgm:presLayoutVars>
      </dgm:prSet>
      <dgm:spPr/>
      <dgm:t>
        <a:bodyPr/>
        <a:lstStyle/>
        <a:p>
          <a:endParaRPr lang="it-IT"/>
        </a:p>
      </dgm:t>
    </dgm:pt>
    <dgm:pt modelId="{5E04C5E0-59D5-46BD-9E56-49BB39E4C117}" type="pres">
      <dgm:prSet presAssocID="{746449FD-FE82-46FD-AA3A-5A8C9635402E}" presName="rootConnector1" presStyleLbl="node1" presStyleIdx="0" presStyleCnt="0"/>
      <dgm:spPr/>
      <dgm:t>
        <a:bodyPr/>
        <a:lstStyle/>
        <a:p>
          <a:endParaRPr lang="it-IT"/>
        </a:p>
      </dgm:t>
    </dgm:pt>
    <dgm:pt modelId="{FF432211-9898-4817-94B4-3E1B36FAEBC4}" type="pres">
      <dgm:prSet presAssocID="{746449FD-FE82-46FD-AA3A-5A8C9635402E}" presName="hierChild2" presStyleCnt="0"/>
      <dgm:spPr/>
    </dgm:pt>
    <dgm:pt modelId="{6AC3E184-0BD9-44E4-9D3F-C6018983D351}" type="pres">
      <dgm:prSet presAssocID="{82262A5C-6092-4C5C-8104-938FF9F157A9}" presName="Name37" presStyleLbl="parChTrans1D2" presStyleIdx="0" presStyleCnt="5"/>
      <dgm:spPr/>
      <dgm:t>
        <a:bodyPr/>
        <a:lstStyle/>
        <a:p>
          <a:endParaRPr lang="it-IT"/>
        </a:p>
      </dgm:t>
    </dgm:pt>
    <dgm:pt modelId="{5382005F-DA90-469D-9F53-F4F741BF064E}" type="pres">
      <dgm:prSet presAssocID="{4DAB7B02-F9C2-44E3-AD74-FA686918E1D6}" presName="hierRoot2" presStyleCnt="0">
        <dgm:presLayoutVars>
          <dgm:hierBranch val="init"/>
        </dgm:presLayoutVars>
      </dgm:prSet>
      <dgm:spPr/>
    </dgm:pt>
    <dgm:pt modelId="{5180EAA2-7BC1-4448-9E6F-C7F468BB116C}" type="pres">
      <dgm:prSet presAssocID="{4DAB7B02-F9C2-44E3-AD74-FA686918E1D6}" presName="rootComposite" presStyleCnt="0"/>
      <dgm:spPr/>
    </dgm:pt>
    <dgm:pt modelId="{949C6E35-C700-4917-B823-197F118DA6B9}" type="pres">
      <dgm:prSet presAssocID="{4DAB7B02-F9C2-44E3-AD74-FA686918E1D6}" presName="rootText" presStyleLbl="node2" presStyleIdx="0" presStyleCnt="5">
        <dgm:presLayoutVars>
          <dgm:chPref val="3"/>
        </dgm:presLayoutVars>
      </dgm:prSet>
      <dgm:spPr/>
      <dgm:t>
        <a:bodyPr/>
        <a:lstStyle/>
        <a:p>
          <a:endParaRPr lang="it-IT"/>
        </a:p>
      </dgm:t>
    </dgm:pt>
    <dgm:pt modelId="{93D196F6-55DC-44D4-B3F1-8DE5FFA1E43C}" type="pres">
      <dgm:prSet presAssocID="{4DAB7B02-F9C2-44E3-AD74-FA686918E1D6}" presName="rootConnector" presStyleLbl="node2" presStyleIdx="0" presStyleCnt="5"/>
      <dgm:spPr/>
      <dgm:t>
        <a:bodyPr/>
        <a:lstStyle/>
        <a:p>
          <a:endParaRPr lang="it-IT"/>
        </a:p>
      </dgm:t>
    </dgm:pt>
    <dgm:pt modelId="{B2915C4B-A870-4C1B-8756-A27D813E311C}" type="pres">
      <dgm:prSet presAssocID="{4DAB7B02-F9C2-44E3-AD74-FA686918E1D6}" presName="hierChild4" presStyleCnt="0"/>
      <dgm:spPr/>
    </dgm:pt>
    <dgm:pt modelId="{5D0F152A-7D9B-4128-B0D9-6B7BB84805ED}" type="pres">
      <dgm:prSet presAssocID="{4DAB7B02-F9C2-44E3-AD74-FA686918E1D6}" presName="hierChild5" presStyleCnt="0"/>
      <dgm:spPr/>
    </dgm:pt>
    <dgm:pt modelId="{49491061-B432-4FAB-8486-913E74E41E61}" type="pres">
      <dgm:prSet presAssocID="{DDE718B4-8AF6-40FA-924F-807837487F29}" presName="Name37" presStyleLbl="parChTrans1D2" presStyleIdx="1" presStyleCnt="5"/>
      <dgm:spPr/>
      <dgm:t>
        <a:bodyPr/>
        <a:lstStyle/>
        <a:p>
          <a:endParaRPr lang="it-IT"/>
        </a:p>
      </dgm:t>
    </dgm:pt>
    <dgm:pt modelId="{65332EFD-573F-44C1-BF41-42694C0304FE}" type="pres">
      <dgm:prSet presAssocID="{7B5A44B8-F767-41F4-98F2-4D65F3378446}" presName="hierRoot2" presStyleCnt="0">
        <dgm:presLayoutVars>
          <dgm:hierBranch val="init"/>
        </dgm:presLayoutVars>
      </dgm:prSet>
      <dgm:spPr/>
    </dgm:pt>
    <dgm:pt modelId="{51D9F44A-E68B-453D-94A0-41895CD85B23}" type="pres">
      <dgm:prSet presAssocID="{7B5A44B8-F767-41F4-98F2-4D65F3378446}" presName="rootComposite" presStyleCnt="0"/>
      <dgm:spPr/>
    </dgm:pt>
    <dgm:pt modelId="{72516D1E-9C03-4D00-A01C-51F1E9C1E35B}" type="pres">
      <dgm:prSet presAssocID="{7B5A44B8-F767-41F4-98F2-4D65F3378446}" presName="rootText" presStyleLbl="node2" presStyleIdx="1" presStyleCnt="5">
        <dgm:presLayoutVars>
          <dgm:chPref val="3"/>
        </dgm:presLayoutVars>
      </dgm:prSet>
      <dgm:spPr/>
      <dgm:t>
        <a:bodyPr/>
        <a:lstStyle/>
        <a:p>
          <a:endParaRPr lang="it-IT"/>
        </a:p>
      </dgm:t>
    </dgm:pt>
    <dgm:pt modelId="{80AC5091-EA2C-4C36-AB0D-89A30DF2AE8E}" type="pres">
      <dgm:prSet presAssocID="{7B5A44B8-F767-41F4-98F2-4D65F3378446}" presName="rootConnector" presStyleLbl="node2" presStyleIdx="1" presStyleCnt="5"/>
      <dgm:spPr/>
      <dgm:t>
        <a:bodyPr/>
        <a:lstStyle/>
        <a:p>
          <a:endParaRPr lang="it-IT"/>
        </a:p>
      </dgm:t>
    </dgm:pt>
    <dgm:pt modelId="{E8551147-3F12-4E67-AE62-CF314A36174A}" type="pres">
      <dgm:prSet presAssocID="{7B5A44B8-F767-41F4-98F2-4D65F3378446}" presName="hierChild4" presStyleCnt="0"/>
      <dgm:spPr/>
    </dgm:pt>
    <dgm:pt modelId="{381014C8-E54C-41AD-90FD-BEEC9BB11AD2}" type="pres">
      <dgm:prSet presAssocID="{7B5A44B8-F767-41F4-98F2-4D65F3378446}" presName="hierChild5" presStyleCnt="0"/>
      <dgm:spPr/>
    </dgm:pt>
    <dgm:pt modelId="{2F523A6B-85FE-477E-BE5F-9A8219642749}" type="pres">
      <dgm:prSet presAssocID="{4C878557-60D7-459C-94DF-40381053C2A8}" presName="Name37" presStyleLbl="parChTrans1D2" presStyleIdx="2" presStyleCnt="5"/>
      <dgm:spPr/>
      <dgm:t>
        <a:bodyPr/>
        <a:lstStyle/>
        <a:p>
          <a:endParaRPr lang="it-IT"/>
        </a:p>
      </dgm:t>
    </dgm:pt>
    <dgm:pt modelId="{20EE3E2C-C1E3-4468-9170-5A67FCEDF832}" type="pres">
      <dgm:prSet presAssocID="{B02082E1-EEC6-464B-BE22-736624F89845}" presName="hierRoot2" presStyleCnt="0">
        <dgm:presLayoutVars>
          <dgm:hierBranch val="init"/>
        </dgm:presLayoutVars>
      </dgm:prSet>
      <dgm:spPr/>
    </dgm:pt>
    <dgm:pt modelId="{9C5095EF-39F1-4108-A00A-3203FC845171}" type="pres">
      <dgm:prSet presAssocID="{B02082E1-EEC6-464B-BE22-736624F89845}" presName="rootComposite" presStyleCnt="0"/>
      <dgm:spPr/>
    </dgm:pt>
    <dgm:pt modelId="{D8F1BA9F-CEEB-4AA7-9FD7-4D6C647C6B3F}" type="pres">
      <dgm:prSet presAssocID="{B02082E1-EEC6-464B-BE22-736624F89845}" presName="rootText" presStyleLbl="node2" presStyleIdx="2" presStyleCnt="5">
        <dgm:presLayoutVars>
          <dgm:chPref val="3"/>
        </dgm:presLayoutVars>
      </dgm:prSet>
      <dgm:spPr/>
      <dgm:t>
        <a:bodyPr/>
        <a:lstStyle/>
        <a:p>
          <a:endParaRPr lang="it-IT"/>
        </a:p>
      </dgm:t>
    </dgm:pt>
    <dgm:pt modelId="{586F55E2-8FC3-4B2A-8452-E5D370B5B360}" type="pres">
      <dgm:prSet presAssocID="{B02082E1-EEC6-464B-BE22-736624F89845}" presName="rootConnector" presStyleLbl="node2" presStyleIdx="2" presStyleCnt="5"/>
      <dgm:spPr/>
      <dgm:t>
        <a:bodyPr/>
        <a:lstStyle/>
        <a:p>
          <a:endParaRPr lang="it-IT"/>
        </a:p>
      </dgm:t>
    </dgm:pt>
    <dgm:pt modelId="{ADD12111-F7B7-4D05-A859-BFBDFCE371A1}" type="pres">
      <dgm:prSet presAssocID="{B02082E1-EEC6-464B-BE22-736624F89845}" presName="hierChild4" presStyleCnt="0"/>
      <dgm:spPr/>
    </dgm:pt>
    <dgm:pt modelId="{17175691-DDCC-42D9-888B-AB0190E7ADFE}" type="pres">
      <dgm:prSet presAssocID="{B02082E1-EEC6-464B-BE22-736624F89845}" presName="hierChild5" presStyleCnt="0"/>
      <dgm:spPr/>
    </dgm:pt>
    <dgm:pt modelId="{31535B44-D020-497A-B1DB-0EAB9F87659C}" type="pres">
      <dgm:prSet presAssocID="{40CA7197-1FE5-42A6-A0D2-465F5CA6C6AA}" presName="Name37" presStyleLbl="parChTrans1D2" presStyleIdx="3" presStyleCnt="5"/>
      <dgm:spPr/>
      <dgm:t>
        <a:bodyPr/>
        <a:lstStyle/>
        <a:p>
          <a:endParaRPr lang="it-IT"/>
        </a:p>
      </dgm:t>
    </dgm:pt>
    <dgm:pt modelId="{6B0E11F2-8F53-4E21-BC1F-8E846A1BDB4F}" type="pres">
      <dgm:prSet presAssocID="{D6231159-C992-4C86-9960-5EBE31AA31BC}" presName="hierRoot2" presStyleCnt="0">
        <dgm:presLayoutVars>
          <dgm:hierBranch val="init"/>
        </dgm:presLayoutVars>
      </dgm:prSet>
      <dgm:spPr/>
    </dgm:pt>
    <dgm:pt modelId="{F788710A-723B-4459-A0EB-F933BF709619}" type="pres">
      <dgm:prSet presAssocID="{D6231159-C992-4C86-9960-5EBE31AA31BC}" presName="rootComposite" presStyleCnt="0"/>
      <dgm:spPr/>
    </dgm:pt>
    <dgm:pt modelId="{472B3E65-5111-45F9-AF0F-9F52F5E133FD}" type="pres">
      <dgm:prSet presAssocID="{D6231159-C992-4C86-9960-5EBE31AA31BC}" presName="rootText" presStyleLbl="node2" presStyleIdx="3" presStyleCnt="5">
        <dgm:presLayoutVars>
          <dgm:chPref val="3"/>
        </dgm:presLayoutVars>
      </dgm:prSet>
      <dgm:spPr/>
      <dgm:t>
        <a:bodyPr/>
        <a:lstStyle/>
        <a:p>
          <a:endParaRPr lang="it-IT"/>
        </a:p>
      </dgm:t>
    </dgm:pt>
    <dgm:pt modelId="{3017BC5A-361F-4E83-976E-DC2272050468}" type="pres">
      <dgm:prSet presAssocID="{D6231159-C992-4C86-9960-5EBE31AA31BC}" presName="rootConnector" presStyleLbl="node2" presStyleIdx="3" presStyleCnt="5"/>
      <dgm:spPr/>
      <dgm:t>
        <a:bodyPr/>
        <a:lstStyle/>
        <a:p>
          <a:endParaRPr lang="it-IT"/>
        </a:p>
      </dgm:t>
    </dgm:pt>
    <dgm:pt modelId="{E2EDED1B-6ABC-4411-9519-D8AAB988F538}" type="pres">
      <dgm:prSet presAssocID="{D6231159-C992-4C86-9960-5EBE31AA31BC}" presName="hierChild4" presStyleCnt="0"/>
      <dgm:spPr/>
    </dgm:pt>
    <dgm:pt modelId="{D5B25115-1017-4792-9B96-F3B57A3EF018}" type="pres">
      <dgm:prSet presAssocID="{D6231159-C992-4C86-9960-5EBE31AA31BC}" presName="hierChild5" presStyleCnt="0"/>
      <dgm:spPr/>
    </dgm:pt>
    <dgm:pt modelId="{5A305E30-E421-4B45-A857-40DCBCF4576F}" type="pres">
      <dgm:prSet presAssocID="{486C850C-336E-4187-8328-3A472F2D23BE}" presName="Name37" presStyleLbl="parChTrans1D2" presStyleIdx="4" presStyleCnt="5"/>
      <dgm:spPr/>
      <dgm:t>
        <a:bodyPr/>
        <a:lstStyle/>
        <a:p>
          <a:endParaRPr lang="it-IT"/>
        </a:p>
      </dgm:t>
    </dgm:pt>
    <dgm:pt modelId="{655A9644-5E63-4F14-B75F-3D2EBE257E15}" type="pres">
      <dgm:prSet presAssocID="{B2FF73FB-AB43-4223-ADBC-0BA68AF066CC}" presName="hierRoot2" presStyleCnt="0">
        <dgm:presLayoutVars>
          <dgm:hierBranch val="init"/>
        </dgm:presLayoutVars>
      </dgm:prSet>
      <dgm:spPr/>
    </dgm:pt>
    <dgm:pt modelId="{15C6FC3B-CFDA-4BEB-84A2-CDCEDEF82924}" type="pres">
      <dgm:prSet presAssocID="{B2FF73FB-AB43-4223-ADBC-0BA68AF066CC}" presName="rootComposite" presStyleCnt="0"/>
      <dgm:spPr/>
    </dgm:pt>
    <dgm:pt modelId="{5696801C-E159-4442-91F5-F7431794CD76}" type="pres">
      <dgm:prSet presAssocID="{B2FF73FB-AB43-4223-ADBC-0BA68AF066CC}" presName="rootText" presStyleLbl="node2" presStyleIdx="4" presStyleCnt="5">
        <dgm:presLayoutVars>
          <dgm:chPref val="3"/>
        </dgm:presLayoutVars>
      </dgm:prSet>
      <dgm:spPr/>
      <dgm:t>
        <a:bodyPr/>
        <a:lstStyle/>
        <a:p>
          <a:endParaRPr lang="it-IT"/>
        </a:p>
      </dgm:t>
    </dgm:pt>
    <dgm:pt modelId="{1B75E080-34E8-479A-AF6C-0B4D0590A952}" type="pres">
      <dgm:prSet presAssocID="{B2FF73FB-AB43-4223-ADBC-0BA68AF066CC}" presName="rootConnector" presStyleLbl="node2" presStyleIdx="4" presStyleCnt="5"/>
      <dgm:spPr/>
      <dgm:t>
        <a:bodyPr/>
        <a:lstStyle/>
        <a:p>
          <a:endParaRPr lang="it-IT"/>
        </a:p>
      </dgm:t>
    </dgm:pt>
    <dgm:pt modelId="{B985CA65-2572-49BC-B259-25363A12BC2A}" type="pres">
      <dgm:prSet presAssocID="{B2FF73FB-AB43-4223-ADBC-0BA68AF066CC}" presName="hierChild4" presStyleCnt="0"/>
      <dgm:spPr/>
    </dgm:pt>
    <dgm:pt modelId="{74FA0740-6711-4643-8F7B-5409C3D3A888}" type="pres">
      <dgm:prSet presAssocID="{B2FF73FB-AB43-4223-ADBC-0BA68AF066CC}" presName="hierChild5" presStyleCnt="0"/>
      <dgm:spPr/>
    </dgm:pt>
    <dgm:pt modelId="{9B246DFE-8A4B-4C11-BDF7-73DED1008B70}" type="pres">
      <dgm:prSet presAssocID="{746449FD-FE82-46FD-AA3A-5A8C9635402E}" presName="hierChild3" presStyleCnt="0"/>
      <dgm:spPr/>
    </dgm:pt>
  </dgm:ptLst>
  <dgm:cxnLst>
    <dgm:cxn modelId="{458250C2-BD41-4D77-B9E9-F46F9D4E2567}" type="presOf" srcId="{B2FF73FB-AB43-4223-ADBC-0BA68AF066CC}" destId="{1B75E080-34E8-479A-AF6C-0B4D0590A952}" srcOrd="1" destOrd="0" presId="urn:microsoft.com/office/officeart/2005/8/layout/orgChart1"/>
    <dgm:cxn modelId="{75E3792A-A2F6-483A-9901-650B0B84396E}" type="presOf" srcId="{B2FF73FB-AB43-4223-ADBC-0BA68AF066CC}" destId="{5696801C-E159-4442-91F5-F7431794CD76}" srcOrd="0" destOrd="0" presId="urn:microsoft.com/office/officeart/2005/8/layout/orgChart1"/>
    <dgm:cxn modelId="{9E868272-BEB5-4D2D-9B6E-F9A36646999C}" type="presOf" srcId="{B02082E1-EEC6-464B-BE22-736624F89845}" destId="{586F55E2-8FC3-4B2A-8452-E5D370B5B360}" srcOrd="1" destOrd="0" presId="urn:microsoft.com/office/officeart/2005/8/layout/orgChart1"/>
    <dgm:cxn modelId="{49BDC97B-485D-4B1C-A8AA-83B7BBAF15D0}" type="presOf" srcId="{4DAB7B02-F9C2-44E3-AD74-FA686918E1D6}" destId="{949C6E35-C700-4917-B823-197F118DA6B9}" srcOrd="0" destOrd="0" presId="urn:microsoft.com/office/officeart/2005/8/layout/orgChart1"/>
    <dgm:cxn modelId="{153552D8-A572-43DB-AEF4-4504A019E806}" srcId="{746449FD-FE82-46FD-AA3A-5A8C9635402E}" destId="{B2FF73FB-AB43-4223-ADBC-0BA68AF066CC}" srcOrd="4" destOrd="0" parTransId="{486C850C-336E-4187-8328-3A472F2D23BE}" sibTransId="{0466504E-4C86-42F9-AF1C-4F91ABDA7240}"/>
    <dgm:cxn modelId="{C444A011-51A5-4315-9E9A-6F348D1A16A2}" type="presOf" srcId="{DDE718B4-8AF6-40FA-924F-807837487F29}" destId="{49491061-B432-4FAB-8486-913E74E41E61}" srcOrd="0" destOrd="0" presId="urn:microsoft.com/office/officeart/2005/8/layout/orgChart1"/>
    <dgm:cxn modelId="{3BC6CFA4-8BAA-4BBE-B66D-51013E4E3D5A}" type="presOf" srcId="{4DAB7B02-F9C2-44E3-AD74-FA686918E1D6}" destId="{93D196F6-55DC-44D4-B3F1-8DE5FFA1E43C}" srcOrd="1" destOrd="0" presId="urn:microsoft.com/office/officeart/2005/8/layout/orgChart1"/>
    <dgm:cxn modelId="{28EB033C-CF64-4DC8-802B-3C63BC313DF7}" srcId="{DFF65047-1A90-4A69-B7CF-10B16BB944A3}" destId="{746449FD-FE82-46FD-AA3A-5A8C9635402E}" srcOrd="0" destOrd="0" parTransId="{3770492D-D474-49F1-86C8-09AA708D39A9}" sibTransId="{8D94D0C1-212F-4069-B1C4-79B06884D18F}"/>
    <dgm:cxn modelId="{4F1DDCEC-7B5E-4EBC-9851-C6EB6A0A2B69}" type="presOf" srcId="{746449FD-FE82-46FD-AA3A-5A8C9635402E}" destId="{2B1F770F-BB31-40EF-A645-1354C664F7B5}" srcOrd="0" destOrd="0" presId="urn:microsoft.com/office/officeart/2005/8/layout/orgChart1"/>
    <dgm:cxn modelId="{12158A54-B847-467A-A567-0A91E5A678D2}" srcId="{746449FD-FE82-46FD-AA3A-5A8C9635402E}" destId="{7B5A44B8-F767-41F4-98F2-4D65F3378446}" srcOrd="1" destOrd="0" parTransId="{DDE718B4-8AF6-40FA-924F-807837487F29}" sibTransId="{21E1E1CC-33CD-4AA9-A564-6D09718B88F7}"/>
    <dgm:cxn modelId="{F3889584-0723-43AA-A8CD-8D54BBB0FBE3}" srcId="{746449FD-FE82-46FD-AA3A-5A8C9635402E}" destId="{D6231159-C992-4C86-9960-5EBE31AA31BC}" srcOrd="3" destOrd="0" parTransId="{40CA7197-1FE5-42A6-A0D2-465F5CA6C6AA}" sibTransId="{8B710549-9262-42EE-8824-74A2D58B3255}"/>
    <dgm:cxn modelId="{EA991283-7EA0-4B77-A51C-844A6F60E848}" type="presOf" srcId="{486C850C-336E-4187-8328-3A472F2D23BE}" destId="{5A305E30-E421-4B45-A857-40DCBCF4576F}" srcOrd="0" destOrd="0" presId="urn:microsoft.com/office/officeart/2005/8/layout/orgChart1"/>
    <dgm:cxn modelId="{90EFACB8-7166-4852-9EE5-050EF83233E1}" type="presOf" srcId="{746449FD-FE82-46FD-AA3A-5A8C9635402E}" destId="{5E04C5E0-59D5-46BD-9E56-49BB39E4C117}" srcOrd="1" destOrd="0" presId="urn:microsoft.com/office/officeart/2005/8/layout/orgChart1"/>
    <dgm:cxn modelId="{64E64AA2-B548-4051-90AF-3BF5CEEDDBA9}" srcId="{746449FD-FE82-46FD-AA3A-5A8C9635402E}" destId="{4DAB7B02-F9C2-44E3-AD74-FA686918E1D6}" srcOrd="0" destOrd="0" parTransId="{82262A5C-6092-4C5C-8104-938FF9F157A9}" sibTransId="{4AEB0575-6F38-486B-83E5-A2892118D0AF}"/>
    <dgm:cxn modelId="{DCFA366D-6073-4807-BF46-C653544E55CE}" type="presOf" srcId="{7B5A44B8-F767-41F4-98F2-4D65F3378446}" destId="{80AC5091-EA2C-4C36-AB0D-89A30DF2AE8E}" srcOrd="1" destOrd="0" presId="urn:microsoft.com/office/officeart/2005/8/layout/orgChart1"/>
    <dgm:cxn modelId="{9AA135CA-6F04-47DF-8800-F8030559087F}" type="presOf" srcId="{D6231159-C992-4C86-9960-5EBE31AA31BC}" destId="{472B3E65-5111-45F9-AF0F-9F52F5E133FD}" srcOrd="0" destOrd="0" presId="urn:microsoft.com/office/officeart/2005/8/layout/orgChart1"/>
    <dgm:cxn modelId="{2A6DB667-FF9E-4FA2-B212-B0CCA0934AF7}" type="presOf" srcId="{82262A5C-6092-4C5C-8104-938FF9F157A9}" destId="{6AC3E184-0BD9-44E4-9D3F-C6018983D351}" srcOrd="0" destOrd="0" presId="urn:microsoft.com/office/officeart/2005/8/layout/orgChart1"/>
    <dgm:cxn modelId="{8F4D9F9E-13D4-4355-ADE6-A8F0C557CCF5}" type="presOf" srcId="{DFF65047-1A90-4A69-B7CF-10B16BB944A3}" destId="{C1D13D5C-D874-4C1E-A1F6-12D0DFAA9F7F}" srcOrd="0" destOrd="0" presId="urn:microsoft.com/office/officeart/2005/8/layout/orgChart1"/>
    <dgm:cxn modelId="{CBDC79E3-6F10-4A19-91AF-5E206CEDB185}" type="presOf" srcId="{40CA7197-1FE5-42A6-A0D2-465F5CA6C6AA}" destId="{31535B44-D020-497A-B1DB-0EAB9F87659C}" srcOrd="0" destOrd="0" presId="urn:microsoft.com/office/officeart/2005/8/layout/orgChart1"/>
    <dgm:cxn modelId="{108BA65F-3CB0-4689-81BE-AE2D24BE4E3A}" type="presOf" srcId="{7B5A44B8-F767-41F4-98F2-4D65F3378446}" destId="{72516D1E-9C03-4D00-A01C-51F1E9C1E35B}" srcOrd="0" destOrd="0" presId="urn:microsoft.com/office/officeart/2005/8/layout/orgChart1"/>
    <dgm:cxn modelId="{E69C8A7F-A66B-4F6F-BFDB-B3D939CD25E5}" type="presOf" srcId="{B02082E1-EEC6-464B-BE22-736624F89845}" destId="{D8F1BA9F-CEEB-4AA7-9FD7-4D6C647C6B3F}" srcOrd="0" destOrd="0" presId="urn:microsoft.com/office/officeart/2005/8/layout/orgChart1"/>
    <dgm:cxn modelId="{06D127FA-33E7-4350-95E7-D1DCDF2E96EF}" srcId="{746449FD-FE82-46FD-AA3A-5A8C9635402E}" destId="{B02082E1-EEC6-464B-BE22-736624F89845}" srcOrd="2" destOrd="0" parTransId="{4C878557-60D7-459C-94DF-40381053C2A8}" sibTransId="{D8088B20-FE7E-4DBE-8B34-4635F396702C}"/>
    <dgm:cxn modelId="{53440DAB-D9CC-4AE6-8B5D-652ED7A5DB7D}" type="presOf" srcId="{D6231159-C992-4C86-9960-5EBE31AA31BC}" destId="{3017BC5A-361F-4E83-976E-DC2272050468}" srcOrd="1" destOrd="0" presId="urn:microsoft.com/office/officeart/2005/8/layout/orgChart1"/>
    <dgm:cxn modelId="{32646B08-C481-446D-A82E-18D667C2DAEC}" type="presOf" srcId="{4C878557-60D7-459C-94DF-40381053C2A8}" destId="{2F523A6B-85FE-477E-BE5F-9A8219642749}" srcOrd="0" destOrd="0" presId="urn:microsoft.com/office/officeart/2005/8/layout/orgChart1"/>
    <dgm:cxn modelId="{697341A8-DAE9-4972-B586-9C04E7A14853}" type="presParOf" srcId="{C1D13D5C-D874-4C1E-A1F6-12D0DFAA9F7F}" destId="{25D07DED-E4FB-4ED7-B30A-0F6B7F29151B}" srcOrd="0" destOrd="0" presId="urn:microsoft.com/office/officeart/2005/8/layout/orgChart1"/>
    <dgm:cxn modelId="{90EDB102-AEEE-4938-8C4E-94C1FFA6405D}" type="presParOf" srcId="{25D07DED-E4FB-4ED7-B30A-0F6B7F29151B}" destId="{DA5AA5F7-F571-4074-A731-5106CC1087C1}" srcOrd="0" destOrd="0" presId="urn:microsoft.com/office/officeart/2005/8/layout/orgChart1"/>
    <dgm:cxn modelId="{C02C60A8-AEF7-4970-948D-3DA59592F554}" type="presParOf" srcId="{DA5AA5F7-F571-4074-A731-5106CC1087C1}" destId="{2B1F770F-BB31-40EF-A645-1354C664F7B5}" srcOrd="0" destOrd="0" presId="urn:microsoft.com/office/officeart/2005/8/layout/orgChart1"/>
    <dgm:cxn modelId="{20B5AEA3-3C0D-4210-B7A6-19BD554CC123}" type="presParOf" srcId="{DA5AA5F7-F571-4074-A731-5106CC1087C1}" destId="{5E04C5E0-59D5-46BD-9E56-49BB39E4C117}" srcOrd="1" destOrd="0" presId="urn:microsoft.com/office/officeart/2005/8/layout/orgChart1"/>
    <dgm:cxn modelId="{F11F9FE6-829C-4E65-A4F2-714E5F9EA761}" type="presParOf" srcId="{25D07DED-E4FB-4ED7-B30A-0F6B7F29151B}" destId="{FF432211-9898-4817-94B4-3E1B36FAEBC4}" srcOrd="1" destOrd="0" presId="urn:microsoft.com/office/officeart/2005/8/layout/orgChart1"/>
    <dgm:cxn modelId="{BD761920-4CE3-46A5-A806-868E0D4530E9}" type="presParOf" srcId="{FF432211-9898-4817-94B4-3E1B36FAEBC4}" destId="{6AC3E184-0BD9-44E4-9D3F-C6018983D351}" srcOrd="0" destOrd="0" presId="urn:microsoft.com/office/officeart/2005/8/layout/orgChart1"/>
    <dgm:cxn modelId="{DE6E5A6C-0ADC-4817-8D66-DC6EEEA5EBB2}" type="presParOf" srcId="{FF432211-9898-4817-94B4-3E1B36FAEBC4}" destId="{5382005F-DA90-469D-9F53-F4F741BF064E}" srcOrd="1" destOrd="0" presId="urn:microsoft.com/office/officeart/2005/8/layout/orgChart1"/>
    <dgm:cxn modelId="{165B3441-FEE7-408C-B88C-5D5C04558C7A}" type="presParOf" srcId="{5382005F-DA90-469D-9F53-F4F741BF064E}" destId="{5180EAA2-7BC1-4448-9E6F-C7F468BB116C}" srcOrd="0" destOrd="0" presId="urn:microsoft.com/office/officeart/2005/8/layout/orgChart1"/>
    <dgm:cxn modelId="{87302C54-8BB6-483A-B03E-317121312B13}" type="presParOf" srcId="{5180EAA2-7BC1-4448-9E6F-C7F468BB116C}" destId="{949C6E35-C700-4917-B823-197F118DA6B9}" srcOrd="0" destOrd="0" presId="urn:microsoft.com/office/officeart/2005/8/layout/orgChart1"/>
    <dgm:cxn modelId="{92C07F44-5047-4B49-ABFF-0B606FA518F9}" type="presParOf" srcId="{5180EAA2-7BC1-4448-9E6F-C7F468BB116C}" destId="{93D196F6-55DC-44D4-B3F1-8DE5FFA1E43C}" srcOrd="1" destOrd="0" presId="urn:microsoft.com/office/officeart/2005/8/layout/orgChart1"/>
    <dgm:cxn modelId="{1B7340D6-72DA-4E08-B9DA-E9F494E8809F}" type="presParOf" srcId="{5382005F-DA90-469D-9F53-F4F741BF064E}" destId="{B2915C4B-A870-4C1B-8756-A27D813E311C}" srcOrd="1" destOrd="0" presId="urn:microsoft.com/office/officeart/2005/8/layout/orgChart1"/>
    <dgm:cxn modelId="{0B0897C2-78BB-423D-B9B1-F2DFE7D85697}" type="presParOf" srcId="{5382005F-DA90-469D-9F53-F4F741BF064E}" destId="{5D0F152A-7D9B-4128-B0D9-6B7BB84805ED}" srcOrd="2" destOrd="0" presId="urn:microsoft.com/office/officeart/2005/8/layout/orgChart1"/>
    <dgm:cxn modelId="{F654053D-2BCC-4DAB-82D2-94E008BAE1C0}" type="presParOf" srcId="{FF432211-9898-4817-94B4-3E1B36FAEBC4}" destId="{49491061-B432-4FAB-8486-913E74E41E61}" srcOrd="2" destOrd="0" presId="urn:microsoft.com/office/officeart/2005/8/layout/orgChart1"/>
    <dgm:cxn modelId="{F23A204C-7574-42BC-B367-019AED7D761D}" type="presParOf" srcId="{FF432211-9898-4817-94B4-3E1B36FAEBC4}" destId="{65332EFD-573F-44C1-BF41-42694C0304FE}" srcOrd="3" destOrd="0" presId="urn:microsoft.com/office/officeart/2005/8/layout/orgChart1"/>
    <dgm:cxn modelId="{F3CA04D6-74EE-448E-9E78-5C99279B6823}" type="presParOf" srcId="{65332EFD-573F-44C1-BF41-42694C0304FE}" destId="{51D9F44A-E68B-453D-94A0-41895CD85B23}" srcOrd="0" destOrd="0" presId="urn:microsoft.com/office/officeart/2005/8/layout/orgChart1"/>
    <dgm:cxn modelId="{7A573F83-5AFF-40F2-83A2-A9036FEE85BE}" type="presParOf" srcId="{51D9F44A-E68B-453D-94A0-41895CD85B23}" destId="{72516D1E-9C03-4D00-A01C-51F1E9C1E35B}" srcOrd="0" destOrd="0" presId="urn:microsoft.com/office/officeart/2005/8/layout/orgChart1"/>
    <dgm:cxn modelId="{07417582-02BE-436A-B404-7E4268171886}" type="presParOf" srcId="{51D9F44A-E68B-453D-94A0-41895CD85B23}" destId="{80AC5091-EA2C-4C36-AB0D-89A30DF2AE8E}" srcOrd="1" destOrd="0" presId="urn:microsoft.com/office/officeart/2005/8/layout/orgChart1"/>
    <dgm:cxn modelId="{728CD092-2993-4C92-B80E-3DB763ACD28C}" type="presParOf" srcId="{65332EFD-573F-44C1-BF41-42694C0304FE}" destId="{E8551147-3F12-4E67-AE62-CF314A36174A}" srcOrd="1" destOrd="0" presId="urn:microsoft.com/office/officeart/2005/8/layout/orgChart1"/>
    <dgm:cxn modelId="{2806C52F-DB58-40B2-8614-C515BD852131}" type="presParOf" srcId="{65332EFD-573F-44C1-BF41-42694C0304FE}" destId="{381014C8-E54C-41AD-90FD-BEEC9BB11AD2}" srcOrd="2" destOrd="0" presId="urn:microsoft.com/office/officeart/2005/8/layout/orgChart1"/>
    <dgm:cxn modelId="{69B2CFC7-39E6-479A-91F2-99345F2C15A6}" type="presParOf" srcId="{FF432211-9898-4817-94B4-3E1B36FAEBC4}" destId="{2F523A6B-85FE-477E-BE5F-9A8219642749}" srcOrd="4" destOrd="0" presId="urn:microsoft.com/office/officeart/2005/8/layout/orgChart1"/>
    <dgm:cxn modelId="{356FA399-B50D-472B-B6FF-221A00DE5028}" type="presParOf" srcId="{FF432211-9898-4817-94B4-3E1B36FAEBC4}" destId="{20EE3E2C-C1E3-4468-9170-5A67FCEDF832}" srcOrd="5" destOrd="0" presId="urn:microsoft.com/office/officeart/2005/8/layout/orgChart1"/>
    <dgm:cxn modelId="{060D0C18-3E3D-43BE-BEE4-30DD2EB7FC15}" type="presParOf" srcId="{20EE3E2C-C1E3-4468-9170-5A67FCEDF832}" destId="{9C5095EF-39F1-4108-A00A-3203FC845171}" srcOrd="0" destOrd="0" presId="urn:microsoft.com/office/officeart/2005/8/layout/orgChart1"/>
    <dgm:cxn modelId="{366D798E-1A68-405E-9456-5C9FE154510E}" type="presParOf" srcId="{9C5095EF-39F1-4108-A00A-3203FC845171}" destId="{D8F1BA9F-CEEB-4AA7-9FD7-4D6C647C6B3F}" srcOrd="0" destOrd="0" presId="urn:microsoft.com/office/officeart/2005/8/layout/orgChart1"/>
    <dgm:cxn modelId="{9BC8DEA5-BE37-48A7-A0ED-0190D57BF019}" type="presParOf" srcId="{9C5095EF-39F1-4108-A00A-3203FC845171}" destId="{586F55E2-8FC3-4B2A-8452-E5D370B5B360}" srcOrd="1" destOrd="0" presId="urn:microsoft.com/office/officeart/2005/8/layout/orgChart1"/>
    <dgm:cxn modelId="{44955FB4-0F2A-4BDB-92F4-44429B49E57F}" type="presParOf" srcId="{20EE3E2C-C1E3-4468-9170-5A67FCEDF832}" destId="{ADD12111-F7B7-4D05-A859-BFBDFCE371A1}" srcOrd="1" destOrd="0" presId="urn:microsoft.com/office/officeart/2005/8/layout/orgChart1"/>
    <dgm:cxn modelId="{6A265775-2E1A-47D7-AA96-909154331AE8}" type="presParOf" srcId="{20EE3E2C-C1E3-4468-9170-5A67FCEDF832}" destId="{17175691-DDCC-42D9-888B-AB0190E7ADFE}" srcOrd="2" destOrd="0" presId="urn:microsoft.com/office/officeart/2005/8/layout/orgChart1"/>
    <dgm:cxn modelId="{A723B72A-4C55-4CAB-A0CB-B7CCA7433204}" type="presParOf" srcId="{FF432211-9898-4817-94B4-3E1B36FAEBC4}" destId="{31535B44-D020-497A-B1DB-0EAB9F87659C}" srcOrd="6" destOrd="0" presId="urn:microsoft.com/office/officeart/2005/8/layout/orgChart1"/>
    <dgm:cxn modelId="{FA4CBE85-50AB-44F3-810C-7E3690C9D83D}" type="presParOf" srcId="{FF432211-9898-4817-94B4-3E1B36FAEBC4}" destId="{6B0E11F2-8F53-4E21-BC1F-8E846A1BDB4F}" srcOrd="7" destOrd="0" presId="urn:microsoft.com/office/officeart/2005/8/layout/orgChart1"/>
    <dgm:cxn modelId="{123DBC8F-B9F6-4833-A9A5-B1045DE986C1}" type="presParOf" srcId="{6B0E11F2-8F53-4E21-BC1F-8E846A1BDB4F}" destId="{F788710A-723B-4459-A0EB-F933BF709619}" srcOrd="0" destOrd="0" presId="urn:microsoft.com/office/officeart/2005/8/layout/orgChart1"/>
    <dgm:cxn modelId="{44B8E64E-A156-470E-B63E-3C6324B12568}" type="presParOf" srcId="{F788710A-723B-4459-A0EB-F933BF709619}" destId="{472B3E65-5111-45F9-AF0F-9F52F5E133FD}" srcOrd="0" destOrd="0" presId="urn:microsoft.com/office/officeart/2005/8/layout/orgChart1"/>
    <dgm:cxn modelId="{A765517B-69FB-45A2-A670-5A64EBFE05AB}" type="presParOf" srcId="{F788710A-723B-4459-A0EB-F933BF709619}" destId="{3017BC5A-361F-4E83-976E-DC2272050468}" srcOrd="1" destOrd="0" presId="urn:microsoft.com/office/officeart/2005/8/layout/orgChart1"/>
    <dgm:cxn modelId="{0B5C8B62-7554-4123-B982-36D7BAFB51ED}" type="presParOf" srcId="{6B0E11F2-8F53-4E21-BC1F-8E846A1BDB4F}" destId="{E2EDED1B-6ABC-4411-9519-D8AAB988F538}" srcOrd="1" destOrd="0" presId="urn:microsoft.com/office/officeart/2005/8/layout/orgChart1"/>
    <dgm:cxn modelId="{AEAA9D9A-9995-44ED-96E8-0951B106E72A}" type="presParOf" srcId="{6B0E11F2-8F53-4E21-BC1F-8E846A1BDB4F}" destId="{D5B25115-1017-4792-9B96-F3B57A3EF018}" srcOrd="2" destOrd="0" presId="urn:microsoft.com/office/officeart/2005/8/layout/orgChart1"/>
    <dgm:cxn modelId="{F9DA6049-0EFF-407D-B5E4-0BA9A5AFFFB4}" type="presParOf" srcId="{FF432211-9898-4817-94B4-3E1B36FAEBC4}" destId="{5A305E30-E421-4B45-A857-40DCBCF4576F}" srcOrd="8" destOrd="0" presId="urn:microsoft.com/office/officeart/2005/8/layout/orgChart1"/>
    <dgm:cxn modelId="{2A10055C-3E4C-4B47-983F-4FC5C641B7E6}" type="presParOf" srcId="{FF432211-9898-4817-94B4-3E1B36FAEBC4}" destId="{655A9644-5E63-4F14-B75F-3D2EBE257E15}" srcOrd="9" destOrd="0" presId="urn:microsoft.com/office/officeart/2005/8/layout/orgChart1"/>
    <dgm:cxn modelId="{51CD4477-9C42-423F-A6A4-643995A0B514}" type="presParOf" srcId="{655A9644-5E63-4F14-B75F-3D2EBE257E15}" destId="{15C6FC3B-CFDA-4BEB-84A2-CDCEDEF82924}" srcOrd="0" destOrd="0" presId="urn:microsoft.com/office/officeart/2005/8/layout/orgChart1"/>
    <dgm:cxn modelId="{E74DA155-5F63-442A-AC71-9B535D3578B2}" type="presParOf" srcId="{15C6FC3B-CFDA-4BEB-84A2-CDCEDEF82924}" destId="{5696801C-E159-4442-91F5-F7431794CD76}" srcOrd="0" destOrd="0" presId="urn:microsoft.com/office/officeart/2005/8/layout/orgChart1"/>
    <dgm:cxn modelId="{08EE8505-4472-4432-AB16-71AA0EEBD454}" type="presParOf" srcId="{15C6FC3B-CFDA-4BEB-84A2-CDCEDEF82924}" destId="{1B75E080-34E8-479A-AF6C-0B4D0590A952}" srcOrd="1" destOrd="0" presId="urn:microsoft.com/office/officeart/2005/8/layout/orgChart1"/>
    <dgm:cxn modelId="{15CB48E7-1254-4E50-902F-565F4805A969}" type="presParOf" srcId="{655A9644-5E63-4F14-B75F-3D2EBE257E15}" destId="{B985CA65-2572-49BC-B259-25363A12BC2A}" srcOrd="1" destOrd="0" presId="urn:microsoft.com/office/officeart/2005/8/layout/orgChart1"/>
    <dgm:cxn modelId="{C3F2BB92-A570-4D7E-8986-58195BF677BB}" type="presParOf" srcId="{655A9644-5E63-4F14-B75F-3D2EBE257E15}" destId="{74FA0740-6711-4643-8F7B-5409C3D3A888}" srcOrd="2" destOrd="0" presId="urn:microsoft.com/office/officeart/2005/8/layout/orgChart1"/>
    <dgm:cxn modelId="{161808BD-A1AD-4A42-9248-4C4B406AA1FE}" type="presParOf" srcId="{25D07DED-E4FB-4ED7-B30A-0F6B7F29151B}" destId="{9B246DFE-8A4B-4C11-BDF7-73DED1008B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F65047-1A90-4A69-B7CF-10B16BB944A3}" type="doc">
      <dgm:prSet loTypeId="urn:microsoft.com/office/officeart/2005/8/layout/orgChart1" loCatId="hierarchy" qsTypeId="urn:microsoft.com/office/officeart/2005/8/quickstyle/simple3" qsCatId="simple" csTypeId="urn:microsoft.com/office/officeart/2005/8/colors/accent6_1" csCatId="accent6" phldr="1"/>
      <dgm:spPr/>
      <dgm:t>
        <a:bodyPr/>
        <a:lstStyle/>
        <a:p>
          <a:endParaRPr lang="it-IT"/>
        </a:p>
      </dgm:t>
    </dgm:pt>
    <dgm:pt modelId="{746449FD-FE82-46FD-AA3A-5A8C9635402E}">
      <dgm:prSet phldrT="[Testo]"/>
      <dgm:spPr/>
      <dgm:t>
        <a:bodyPr/>
        <a:lstStyle/>
        <a:p>
          <a:r>
            <a:rPr lang="it-IT" b="1" dirty="0">
              <a:latin typeface="Times New Roman" panose="02020603050405020304" pitchFamily="18" charset="0"/>
              <a:cs typeface="Times New Roman" panose="02020603050405020304" pitchFamily="18" charset="0"/>
            </a:rPr>
            <a:t>Indice di elasticità degli impieghi </a:t>
          </a:r>
        </a:p>
        <a:p>
          <a:r>
            <a:rPr lang="it-IT" b="1" dirty="0">
              <a:latin typeface="Times New Roman" panose="02020603050405020304" pitchFamily="18" charset="0"/>
              <a:cs typeface="Times New Roman" panose="02020603050405020304" pitchFamily="18" charset="0"/>
            </a:rPr>
            <a:t>Ac/Ci</a:t>
          </a:r>
        </a:p>
      </dgm:t>
    </dgm:pt>
    <dgm:pt modelId="{3770492D-D474-49F1-86C8-09AA708D39A9}" type="parTrans" cxnId="{28EB033C-CF64-4DC8-802B-3C63BC313DF7}">
      <dgm:prSet/>
      <dgm:spPr/>
      <dgm:t>
        <a:bodyPr/>
        <a:lstStyle/>
        <a:p>
          <a:endParaRPr lang="it-IT"/>
        </a:p>
      </dgm:t>
    </dgm:pt>
    <dgm:pt modelId="{8D94D0C1-212F-4069-B1C4-79B06884D18F}" type="sibTrans" cxnId="{28EB033C-CF64-4DC8-802B-3C63BC313DF7}">
      <dgm:prSet/>
      <dgm:spPr/>
      <dgm:t>
        <a:bodyPr/>
        <a:lstStyle/>
        <a:p>
          <a:endParaRPr lang="it-IT"/>
        </a:p>
      </dgm:t>
    </dgm:pt>
    <dgm:pt modelId="{4DAB7B02-F9C2-44E3-AD74-FA686918E1D6}">
      <dgm:prSet phldrT="[Testo]"/>
      <dgm:spPr/>
      <dgm:t>
        <a:bodyPr/>
        <a:lstStyle/>
        <a:p>
          <a:r>
            <a:rPr lang="it-IT" dirty="0">
              <a:latin typeface="Times New Roman" panose="02020603050405020304" pitchFamily="18" charset="0"/>
              <a:cs typeface="Times New Roman" panose="02020603050405020304" pitchFamily="18" charset="0"/>
            </a:rPr>
            <a:t>Indice di disponibilità del magazzino	</a:t>
          </a:r>
        </a:p>
        <a:p>
          <a:r>
            <a:rPr lang="it-IT" b="1" dirty="0">
              <a:latin typeface="Times New Roman" panose="02020603050405020304" pitchFamily="18" charset="0"/>
              <a:cs typeface="Times New Roman" panose="02020603050405020304" pitchFamily="18" charset="0"/>
            </a:rPr>
            <a:t>M/Ci</a:t>
          </a:r>
        </a:p>
      </dgm:t>
    </dgm:pt>
    <dgm:pt modelId="{82262A5C-6092-4C5C-8104-938FF9F157A9}" type="parTrans" cxnId="{64E64AA2-B548-4051-90AF-3BF5CEEDDBA9}">
      <dgm:prSet/>
      <dgm:spPr/>
      <dgm:t>
        <a:bodyPr/>
        <a:lstStyle/>
        <a:p>
          <a:endParaRPr lang="it-IT"/>
        </a:p>
      </dgm:t>
    </dgm:pt>
    <dgm:pt modelId="{4AEB0575-6F38-486B-83E5-A2892118D0AF}" type="sibTrans" cxnId="{64E64AA2-B548-4051-90AF-3BF5CEEDDBA9}">
      <dgm:prSet/>
      <dgm:spPr/>
      <dgm:t>
        <a:bodyPr/>
        <a:lstStyle/>
        <a:p>
          <a:endParaRPr lang="it-IT"/>
        </a:p>
      </dgm:t>
    </dgm:pt>
    <dgm:pt modelId="{7B5A44B8-F767-41F4-98F2-4D65F3378446}">
      <dgm:prSet phldrT="[Testo]"/>
      <dgm:spPr/>
      <dgm:t>
        <a:bodyPr/>
        <a:lstStyle/>
        <a:p>
          <a:r>
            <a:rPr lang="it-IT" dirty="0">
              <a:latin typeface="Times New Roman" panose="02020603050405020304" pitchFamily="18" charset="0"/>
              <a:cs typeface="Times New Roman" panose="02020603050405020304" pitchFamily="18" charset="0"/>
            </a:rPr>
            <a:t>Indice di liquidità totale</a:t>
          </a:r>
        </a:p>
        <a:p>
          <a:r>
            <a:rPr lang="it-IT" b="1" dirty="0">
              <a:latin typeface="Times New Roman" panose="02020603050405020304" pitchFamily="18" charset="0"/>
              <a:cs typeface="Times New Roman" panose="02020603050405020304" pitchFamily="18" charset="0"/>
            </a:rPr>
            <a:t>(</a:t>
          </a:r>
          <a:r>
            <a:rPr lang="it-IT" b="1" dirty="0" err="1">
              <a:latin typeface="Times New Roman" panose="02020603050405020304" pitchFamily="18" charset="0"/>
              <a:cs typeface="Times New Roman" panose="02020603050405020304" pitchFamily="18" charset="0"/>
            </a:rPr>
            <a:t>Ld+Li</a:t>
          </a:r>
          <a:r>
            <a:rPr lang="it-IT" b="1" dirty="0">
              <a:latin typeface="Times New Roman" panose="02020603050405020304" pitchFamily="18" charset="0"/>
              <a:cs typeface="Times New Roman" panose="02020603050405020304" pitchFamily="18" charset="0"/>
            </a:rPr>
            <a:t>)/Ci</a:t>
          </a:r>
        </a:p>
      </dgm:t>
    </dgm:pt>
    <dgm:pt modelId="{DDE718B4-8AF6-40FA-924F-807837487F29}" type="parTrans" cxnId="{12158A54-B847-467A-A567-0A91E5A678D2}">
      <dgm:prSet/>
      <dgm:spPr/>
      <dgm:t>
        <a:bodyPr/>
        <a:lstStyle/>
        <a:p>
          <a:endParaRPr lang="it-IT"/>
        </a:p>
      </dgm:t>
    </dgm:pt>
    <dgm:pt modelId="{21E1E1CC-33CD-4AA9-A564-6D09718B88F7}" type="sibTrans" cxnId="{12158A54-B847-467A-A567-0A91E5A678D2}">
      <dgm:prSet/>
      <dgm:spPr/>
      <dgm:t>
        <a:bodyPr/>
        <a:lstStyle/>
        <a:p>
          <a:endParaRPr lang="it-IT"/>
        </a:p>
      </dgm:t>
    </dgm:pt>
    <dgm:pt modelId="{B02082E1-EEC6-464B-BE22-736624F89845}">
      <dgm:prSet phldrT="[Testo]"/>
      <dgm:spPr/>
      <dgm:t>
        <a:bodyPr/>
        <a:lstStyle/>
        <a:p>
          <a:r>
            <a:rPr lang="it-IT" b="0" dirty="0">
              <a:latin typeface="Times New Roman" panose="02020603050405020304" pitchFamily="18" charset="0"/>
              <a:cs typeface="Times New Roman" panose="02020603050405020304" pitchFamily="18" charset="0"/>
            </a:rPr>
            <a:t>Indice di liquidità immediata</a:t>
          </a:r>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Li/Ci</a:t>
          </a:r>
        </a:p>
      </dgm:t>
    </dgm:pt>
    <dgm:pt modelId="{4C878557-60D7-459C-94DF-40381053C2A8}" type="parTrans" cxnId="{06D127FA-33E7-4350-95E7-D1DCDF2E96EF}">
      <dgm:prSet/>
      <dgm:spPr/>
      <dgm:t>
        <a:bodyPr/>
        <a:lstStyle/>
        <a:p>
          <a:endParaRPr lang="it-IT"/>
        </a:p>
      </dgm:t>
    </dgm:pt>
    <dgm:pt modelId="{D8088B20-FE7E-4DBE-8B34-4635F396702C}" type="sibTrans" cxnId="{06D127FA-33E7-4350-95E7-D1DCDF2E96EF}">
      <dgm:prSet/>
      <dgm:spPr/>
      <dgm:t>
        <a:bodyPr/>
        <a:lstStyle/>
        <a:p>
          <a:endParaRPr lang="it-IT"/>
        </a:p>
      </dgm:t>
    </dgm:pt>
    <dgm:pt modelId="{C1D13D5C-D874-4C1E-A1F6-12D0DFAA9F7F}" type="pres">
      <dgm:prSet presAssocID="{DFF65047-1A90-4A69-B7CF-10B16BB944A3}" presName="hierChild1" presStyleCnt="0">
        <dgm:presLayoutVars>
          <dgm:orgChart val="1"/>
          <dgm:chPref val="1"/>
          <dgm:dir/>
          <dgm:animOne val="branch"/>
          <dgm:animLvl val="lvl"/>
          <dgm:resizeHandles/>
        </dgm:presLayoutVars>
      </dgm:prSet>
      <dgm:spPr/>
      <dgm:t>
        <a:bodyPr/>
        <a:lstStyle/>
        <a:p>
          <a:endParaRPr lang="it-IT"/>
        </a:p>
      </dgm:t>
    </dgm:pt>
    <dgm:pt modelId="{25D07DED-E4FB-4ED7-B30A-0F6B7F29151B}" type="pres">
      <dgm:prSet presAssocID="{746449FD-FE82-46FD-AA3A-5A8C9635402E}" presName="hierRoot1" presStyleCnt="0">
        <dgm:presLayoutVars>
          <dgm:hierBranch val="init"/>
        </dgm:presLayoutVars>
      </dgm:prSet>
      <dgm:spPr/>
    </dgm:pt>
    <dgm:pt modelId="{DA5AA5F7-F571-4074-A731-5106CC1087C1}" type="pres">
      <dgm:prSet presAssocID="{746449FD-FE82-46FD-AA3A-5A8C9635402E}" presName="rootComposite1" presStyleCnt="0"/>
      <dgm:spPr/>
    </dgm:pt>
    <dgm:pt modelId="{2B1F770F-BB31-40EF-A645-1354C664F7B5}" type="pres">
      <dgm:prSet presAssocID="{746449FD-FE82-46FD-AA3A-5A8C9635402E}" presName="rootText1" presStyleLbl="node0" presStyleIdx="0" presStyleCnt="1">
        <dgm:presLayoutVars>
          <dgm:chPref val="3"/>
        </dgm:presLayoutVars>
      </dgm:prSet>
      <dgm:spPr/>
      <dgm:t>
        <a:bodyPr/>
        <a:lstStyle/>
        <a:p>
          <a:endParaRPr lang="it-IT"/>
        </a:p>
      </dgm:t>
    </dgm:pt>
    <dgm:pt modelId="{5E04C5E0-59D5-46BD-9E56-49BB39E4C117}" type="pres">
      <dgm:prSet presAssocID="{746449FD-FE82-46FD-AA3A-5A8C9635402E}" presName="rootConnector1" presStyleLbl="node1" presStyleIdx="0" presStyleCnt="0"/>
      <dgm:spPr/>
      <dgm:t>
        <a:bodyPr/>
        <a:lstStyle/>
        <a:p>
          <a:endParaRPr lang="it-IT"/>
        </a:p>
      </dgm:t>
    </dgm:pt>
    <dgm:pt modelId="{FF432211-9898-4817-94B4-3E1B36FAEBC4}" type="pres">
      <dgm:prSet presAssocID="{746449FD-FE82-46FD-AA3A-5A8C9635402E}" presName="hierChild2" presStyleCnt="0"/>
      <dgm:spPr/>
    </dgm:pt>
    <dgm:pt modelId="{6AC3E184-0BD9-44E4-9D3F-C6018983D351}" type="pres">
      <dgm:prSet presAssocID="{82262A5C-6092-4C5C-8104-938FF9F157A9}" presName="Name37" presStyleLbl="parChTrans1D2" presStyleIdx="0" presStyleCnt="3"/>
      <dgm:spPr/>
      <dgm:t>
        <a:bodyPr/>
        <a:lstStyle/>
        <a:p>
          <a:endParaRPr lang="it-IT"/>
        </a:p>
      </dgm:t>
    </dgm:pt>
    <dgm:pt modelId="{5382005F-DA90-469D-9F53-F4F741BF064E}" type="pres">
      <dgm:prSet presAssocID="{4DAB7B02-F9C2-44E3-AD74-FA686918E1D6}" presName="hierRoot2" presStyleCnt="0">
        <dgm:presLayoutVars>
          <dgm:hierBranch val="init"/>
        </dgm:presLayoutVars>
      </dgm:prSet>
      <dgm:spPr/>
    </dgm:pt>
    <dgm:pt modelId="{5180EAA2-7BC1-4448-9E6F-C7F468BB116C}" type="pres">
      <dgm:prSet presAssocID="{4DAB7B02-F9C2-44E3-AD74-FA686918E1D6}" presName="rootComposite" presStyleCnt="0"/>
      <dgm:spPr/>
    </dgm:pt>
    <dgm:pt modelId="{949C6E35-C700-4917-B823-197F118DA6B9}" type="pres">
      <dgm:prSet presAssocID="{4DAB7B02-F9C2-44E3-AD74-FA686918E1D6}" presName="rootText" presStyleLbl="node2" presStyleIdx="0" presStyleCnt="3">
        <dgm:presLayoutVars>
          <dgm:chPref val="3"/>
        </dgm:presLayoutVars>
      </dgm:prSet>
      <dgm:spPr/>
      <dgm:t>
        <a:bodyPr/>
        <a:lstStyle/>
        <a:p>
          <a:endParaRPr lang="it-IT"/>
        </a:p>
      </dgm:t>
    </dgm:pt>
    <dgm:pt modelId="{93D196F6-55DC-44D4-B3F1-8DE5FFA1E43C}" type="pres">
      <dgm:prSet presAssocID="{4DAB7B02-F9C2-44E3-AD74-FA686918E1D6}" presName="rootConnector" presStyleLbl="node2" presStyleIdx="0" presStyleCnt="3"/>
      <dgm:spPr/>
      <dgm:t>
        <a:bodyPr/>
        <a:lstStyle/>
        <a:p>
          <a:endParaRPr lang="it-IT"/>
        </a:p>
      </dgm:t>
    </dgm:pt>
    <dgm:pt modelId="{B2915C4B-A870-4C1B-8756-A27D813E311C}" type="pres">
      <dgm:prSet presAssocID="{4DAB7B02-F9C2-44E3-AD74-FA686918E1D6}" presName="hierChild4" presStyleCnt="0"/>
      <dgm:spPr/>
    </dgm:pt>
    <dgm:pt modelId="{5D0F152A-7D9B-4128-B0D9-6B7BB84805ED}" type="pres">
      <dgm:prSet presAssocID="{4DAB7B02-F9C2-44E3-AD74-FA686918E1D6}" presName="hierChild5" presStyleCnt="0"/>
      <dgm:spPr/>
    </dgm:pt>
    <dgm:pt modelId="{49491061-B432-4FAB-8486-913E74E41E61}" type="pres">
      <dgm:prSet presAssocID="{DDE718B4-8AF6-40FA-924F-807837487F29}" presName="Name37" presStyleLbl="parChTrans1D2" presStyleIdx="1" presStyleCnt="3"/>
      <dgm:spPr/>
      <dgm:t>
        <a:bodyPr/>
        <a:lstStyle/>
        <a:p>
          <a:endParaRPr lang="it-IT"/>
        </a:p>
      </dgm:t>
    </dgm:pt>
    <dgm:pt modelId="{65332EFD-573F-44C1-BF41-42694C0304FE}" type="pres">
      <dgm:prSet presAssocID="{7B5A44B8-F767-41F4-98F2-4D65F3378446}" presName="hierRoot2" presStyleCnt="0">
        <dgm:presLayoutVars>
          <dgm:hierBranch val="init"/>
        </dgm:presLayoutVars>
      </dgm:prSet>
      <dgm:spPr/>
    </dgm:pt>
    <dgm:pt modelId="{51D9F44A-E68B-453D-94A0-41895CD85B23}" type="pres">
      <dgm:prSet presAssocID="{7B5A44B8-F767-41F4-98F2-4D65F3378446}" presName="rootComposite" presStyleCnt="0"/>
      <dgm:spPr/>
    </dgm:pt>
    <dgm:pt modelId="{72516D1E-9C03-4D00-A01C-51F1E9C1E35B}" type="pres">
      <dgm:prSet presAssocID="{7B5A44B8-F767-41F4-98F2-4D65F3378446}" presName="rootText" presStyleLbl="node2" presStyleIdx="1" presStyleCnt="3">
        <dgm:presLayoutVars>
          <dgm:chPref val="3"/>
        </dgm:presLayoutVars>
      </dgm:prSet>
      <dgm:spPr/>
      <dgm:t>
        <a:bodyPr/>
        <a:lstStyle/>
        <a:p>
          <a:endParaRPr lang="it-IT"/>
        </a:p>
      </dgm:t>
    </dgm:pt>
    <dgm:pt modelId="{80AC5091-EA2C-4C36-AB0D-89A30DF2AE8E}" type="pres">
      <dgm:prSet presAssocID="{7B5A44B8-F767-41F4-98F2-4D65F3378446}" presName="rootConnector" presStyleLbl="node2" presStyleIdx="1" presStyleCnt="3"/>
      <dgm:spPr/>
      <dgm:t>
        <a:bodyPr/>
        <a:lstStyle/>
        <a:p>
          <a:endParaRPr lang="it-IT"/>
        </a:p>
      </dgm:t>
    </dgm:pt>
    <dgm:pt modelId="{E8551147-3F12-4E67-AE62-CF314A36174A}" type="pres">
      <dgm:prSet presAssocID="{7B5A44B8-F767-41F4-98F2-4D65F3378446}" presName="hierChild4" presStyleCnt="0"/>
      <dgm:spPr/>
    </dgm:pt>
    <dgm:pt modelId="{381014C8-E54C-41AD-90FD-BEEC9BB11AD2}" type="pres">
      <dgm:prSet presAssocID="{7B5A44B8-F767-41F4-98F2-4D65F3378446}" presName="hierChild5" presStyleCnt="0"/>
      <dgm:spPr/>
    </dgm:pt>
    <dgm:pt modelId="{2F523A6B-85FE-477E-BE5F-9A8219642749}" type="pres">
      <dgm:prSet presAssocID="{4C878557-60D7-459C-94DF-40381053C2A8}" presName="Name37" presStyleLbl="parChTrans1D2" presStyleIdx="2" presStyleCnt="3"/>
      <dgm:spPr/>
      <dgm:t>
        <a:bodyPr/>
        <a:lstStyle/>
        <a:p>
          <a:endParaRPr lang="it-IT"/>
        </a:p>
      </dgm:t>
    </dgm:pt>
    <dgm:pt modelId="{20EE3E2C-C1E3-4468-9170-5A67FCEDF832}" type="pres">
      <dgm:prSet presAssocID="{B02082E1-EEC6-464B-BE22-736624F89845}" presName="hierRoot2" presStyleCnt="0">
        <dgm:presLayoutVars>
          <dgm:hierBranch val="init"/>
        </dgm:presLayoutVars>
      </dgm:prSet>
      <dgm:spPr/>
    </dgm:pt>
    <dgm:pt modelId="{9C5095EF-39F1-4108-A00A-3203FC845171}" type="pres">
      <dgm:prSet presAssocID="{B02082E1-EEC6-464B-BE22-736624F89845}" presName="rootComposite" presStyleCnt="0"/>
      <dgm:spPr/>
    </dgm:pt>
    <dgm:pt modelId="{D8F1BA9F-CEEB-4AA7-9FD7-4D6C647C6B3F}" type="pres">
      <dgm:prSet presAssocID="{B02082E1-EEC6-464B-BE22-736624F89845}" presName="rootText" presStyleLbl="node2" presStyleIdx="2" presStyleCnt="3">
        <dgm:presLayoutVars>
          <dgm:chPref val="3"/>
        </dgm:presLayoutVars>
      </dgm:prSet>
      <dgm:spPr/>
      <dgm:t>
        <a:bodyPr/>
        <a:lstStyle/>
        <a:p>
          <a:endParaRPr lang="it-IT"/>
        </a:p>
      </dgm:t>
    </dgm:pt>
    <dgm:pt modelId="{586F55E2-8FC3-4B2A-8452-E5D370B5B360}" type="pres">
      <dgm:prSet presAssocID="{B02082E1-EEC6-464B-BE22-736624F89845}" presName="rootConnector" presStyleLbl="node2" presStyleIdx="2" presStyleCnt="3"/>
      <dgm:spPr/>
      <dgm:t>
        <a:bodyPr/>
        <a:lstStyle/>
        <a:p>
          <a:endParaRPr lang="it-IT"/>
        </a:p>
      </dgm:t>
    </dgm:pt>
    <dgm:pt modelId="{ADD12111-F7B7-4D05-A859-BFBDFCE371A1}" type="pres">
      <dgm:prSet presAssocID="{B02082E1-EEC6-464B-BE22-736624F89845}" presName="hierChild4" presStyleCnt="0"/>
      <dgm:spPr/>
    </dgm:pt>
    <dgm:pt modelId="{17175691-DDCC-42D9-888B-AB0190E7ADFE}" type="pres">
      <dgm:prSet presAssocID="{B02082E1-EEC6-464B-BE22-736624F89845}" presName="hierChild5" presStyleCnt="0"/>
      <dgm:spPr/>
    </dgm:pt>
    <dgm:pt modelId="{9B246DFE-8A4B-4C11-BDF7-73DED1008B70}" type="pres">
      <dgm:prSet presAssocID="{746449FD-FE82-46FD-AA3A-5A8C9635402E}" presName="hierChild3" presStyleCnt="0"/>
      <dgm:spPr/>
    </dgm:pt>
  </dgm:ptLst>
  <dgm:cxnLst>
    <dgm:cxn modelId="{12158A54-B847-467A-A567-0A91E5A678D2}" srcId="{746449FD-FE82-46FD-AA3A-5A8C9635402E}" destId="{7B5A44B8-F767-41F4-98F2-4D65F3378446}" srcOrd="1" destOrd="0" parTransId="{DDE718B4-8AF6-40FA-924F-807837487F29}" sibTransId="{21E1E1CC-33CD-4AA9-A564-6D09718B88F7}"/>
    <dgm:cxn modelId="{9E868272-BEB5-4D2D-9B6E-F9A36646999C}" type="presOf" srcId="{B02082E1-EEC6-464B-BE22-736624F89845}" destId="{586F55E2-8FC3-4B2A-8452-E5D370B5B360}" srcOrd="1" destOrd="0" presId="urn:microsoft.com/office/officeart/2005/8/layout/orgChart1"/>
    <dgm:cxn modelId="{64E64AA2-B548-4051-90AF-3BF5CEEDDBA9}" srcId="{746449FD-FE82-46FD-AA3A-5A8C9635402E}" destId="{4DAB7B02-F9C2-44E3-AD74-FA686918E1D6}" srcOrd="0" destOrd="0" parTransId="{82262A5C-6092-4C5C-8104-938FF9F157A9}" sibTransId="{4AEB0575-6F38-486B-83E5-A2892118D0AF}"/>
    <dgm:cxn modelId="{3BC6CFA4-8BAA-4BBE-B66D-51013E4E3D5A}" type="presOf" srcId="{4DAB7B02-F9C2-44E3-AD74-FA686918E1D6}" destId="{93D196F6-55DC-44D4-B3F1-8DE5FFA1E43C}" srcOrd="1" destOrd="0" presId="urn:microsoft.com/office/officeart/2005/8/layout/orgChart1"/>
    <dgm:cxn modelId="{28EB033C-CF64-4DC8-802B-3C63BC313DF7}" srcId="{DFF65047-1A90-4A69-B7CF-10B16BB944A3}" destId="{746449FD-FE82-46FD-AA3A-5A8C9635402E}" srcOrd="0" destOrd="0" parTransId="{3770492D-D474-49F1-86C8-09AA708D39A9}" sibTransId="{8D94D0C1-212F-4069-B1C4-79B06884D18F}"/>
    <dgm:cxn modelId="{90EFACB8-7166-4852-9EE5-050EF83233E1}" type="presOf" srcId="{746449FD-FE82-46FD-AA3A-5A8C9635402E}" destId="{5E04C5E0-59D5-46BD-9E56-49BB39E4C117}" srcOrd="1" destOrd="0" presId="urn:microsoft.com/office/officeart/2005/8/layout/orgChart1"/>
    <dgm:cxn modelId="{4F1DDCEC-7B5E-4EBC-9851-C6EB6A0A2B69}" type="presOf" srcId="{746449FD-FE82-46FD-AA3A-5A8C9635402E}" destId="{2B1F770F-BB31-40EF-A645-1354C664F7B5}" srcOrd="0" destOrd="0" presId="urn:microsoft.com/office/officeart/2005/8/layout/orgChart1"/>
    <dgm:cxn modelId="{108BA65F-3CB0-4689-81BE-AE2D24BE4E3A}" type="presOf" srcId="{7B5A44B8-F767-41F4-98F2-4D65F3378446}" destId="{72516D1E-9C03-4D00-A01C-51F1E9C1E35B}" srcOrd="0" destOrd="0" presId="urn:microsoft.com/office/officeart/2005/8/layout/orgChart1"/>
    <dgm:cxn modelId="{06D127FA-33E7-4350-95E7-D1DCDF2E96EF}" srcId="{746449FD-FE82-46FD-AA3A-5A8C9635402E}" destId="{B02082E1-EEC6-464B-BE22-736624F89845}" srcOrd="2" destOrd="0" parTransId="{4C878557-60D7-459C-94DF-40381053C2A8}" sibTransId="{D8088B20-FE7E-4DBE-8B34-4635F396702C}"/>
    <dgm:cxn modelId="{49BDC97B-485D-4B1C-A8AA-83B7BBAF15D0}" type="presOf" srcId="{4DAB7B02-F9C2-44E3-AD74-FA686918E1D6}" destId="{949C6E35-C700-4917-B823-197F118DA6B9}" srcOrd="0" destOrd="0" presId="urn:microsoft.com/office/officeart/2005/8/layout/orgChart1"/>
    <dgm:cxn modelId="{C444A011-51A5-4315-9E9A-6F348D1A16A2}" type="presOf" srcId="{DDE718B4-8AF6-40FA-924F-807837487F29}" destId="{49491061-B432-4FAB-8486-913E74E41E61}" srcOrd="0" destOrd="0" presId="urn:microsoft.com/office/officeart/2005/8/layout/orgChart1"/>
    <dgm:cxn modelId="{2A6DB667-FF9E-4FA2-B212-B0CCA0934AF7}" type="presOf" srcId="{82262A5C-6092-4C5C-8104-938FF9F157A9}" destId="{6AC3E184-0BD9-44E4-9D3F-C6018983D351}" srcOrd="0" destOrd="0" presId="urn:microsoft.com/office/officeart/2005/8/layout/orgChart1"/>
    <dgm:cxn modelId="{8F4D9F9E-13D4-4355-ADE6-A8F0C557CCF5}" type="presOf" srcId="{DFF65047-1A90-4A69-B7CF-10B16BB944A3}" destId="{C1D13D5C-D874-4C1E-A1F6-12D0DFAA9F7F}" srcOrd="0" destOrd="0" presId="urn:microsoft.com/office/officeart/2005/8/layout/orgChart1"/>
    <dgm:cxn modelId="{DCFA366D-6073-4807-BF46-C653544E55CE}" type="presOf" srcId="{7B5A44B8-F767-41F4-98F2-4D65F3378446}" destId="{80AC5091-EA2C-4C36-AB0D-89A30DF2AE8E}" srcOrd="1" destOrd="0" presId="urn:microsoft.com/office/officeart/2005/8/layout/orgChart1"/>
    <dgm:cxn modelId="{E69C8A7F-A66B-4F6F-BFDB-B3D939CD25E5}" type="presOf" srcId="{B02082E1-EEC6-464B-BE22-736624F89845}" destId="{D8F1BA9F-CEEB-4AA7-9FD7-4D6C647C6B3F}" srcOrd="0" destOrd="0" presId="urn:microsoft.com/office/officeart/2005/8/layout/orgChart1"/>
    <dgm:cxn modelId="{32646B08-C481-446D-A82E-18D667C2DAEC}" type="presOf" srcId="{4C878557-60D7-459C-94DF-40381053C2A8}" destId="{2F523A6B-85FE-477E-BE5F-9A8219642749}" srcOrd="0" destOrd="0" presId="urn:microsoft.com/office/officeart/2005/8/layout/orgChart1"/>
    <dgm:cxn modelId="{697341A8-DAE9-4972-B586-9C04E7A14853}" type="presParOf" srcId="{C1D13D5C-D874-4C1E-A1F6-12D0DFAA9F7F}" destId="{25D07DED-E4FB-4ED7-B30A-0F6B7F29151B}" srcOrd="0" destOrd="0" presId="urn:microsoft.com/office/officeart/2005/8/layout/orgChart1"/>
    <dgm:cxn modelId="{90EDB102-AEEE-4938-8C4E-94C1FFA6405D}" type="presParOf" srcId="{25D07DED-E4FB-4ED7-B30A-0F6B7F29151B}" destId="{DA5AA5F7-F571-4074-A731-5106CC1087C1}" srcOrd="0" destOrd="0" presId="urn:microsoft.com/office/officeart/2005/8/layout/orgChart1"/>
    <dgm:cxn modelId="{C02C60A8-AEF7-4970-948D-3DA59592F554}" type="presParOf" srcId="{DA5AA5F7-F571-4074-A731-5106CC1087C1}" destId="{2B1F770F-BB31-40EF-A645-1354C664F7B5}" srcOrd="0" destOrd="0" presId="urn:microsoft.com/office/officeart/2005/8/layout/orgChart1"/>
    <dgm:cxn modelId="{20B5AEA3-3C0D-4210-B7A6-19BD554CC123}" type="presParOf" srcId="{DA5AA5F7-F571-4074-A731-5106CC1087C1}" destId="{5E04C5E0-59D5-46BD-9E56-49BB39E4C117}" srcOrd="1" destOrd="0" presId="urn:microsoft.com/office/officeart/2005/8/layout/orgChart1"/>
    <dgm:cxn modelId="{F11F9FE6-829C-4E65-A4F2-714E5F9EA761}" type="presParOf" srcId="{25D07DED-E4FB-4ED7-B30A-0F6B7F29151B}" destId="{FF432211-9898-4817-94B4-3E1B36FAEBC4}" srcOrd="1" destOrd="0" presId="urn:microsoft.com/office/officeart/2005/8/layout/orgChart1"/>
    <dgm:cxn modelId="{BD761920-4CE3-46A5-A806-868E0D4530E9}" type="presParOf" srcId="{FF432211-9898-4817-94B4-3E1B36FAEBC4}" destId="{6AC3E184-0BD9-44E4-9D3F-C6018983D351}" srcOrd="0" destOrd="0" presId="urn:microsoft.com/office/officeart/2005/8/layout/orgChart1"/>
    <dgm:cxn modelId="{DE6E5A6C-0ADC-4817-8D66-DC6EEEA5EBB2}" type="presParOf" srcId="{FF432211-9898-4817-94B4-3E1B36FAEBC4}" destId="{5382005F-DA90-469D-9F53-F4F741BF064E}" srcOrd="1" destOrd="0" presId="urn:microsoft.com/office/officeart/2005/8/layout/orgChart1"/>
    <dgm:cxn modelId="{165B3441-FEE7-408C-B88C-5D5C04558C7A}" type="presParOf" srcId="{5382005F-DA90-469D-9F53-F4F741BF064E}" destId="{5180EAA2-7BC1-4448-9E6F-C7F468BB116C}" srcOrd="0" destOrd="0" presId="urn:microsoft.com/office/officeart/2005/8/layout/orgChart1"/>
    <dgm:cxn modelId="{87302C54-8BB6-483A-B03E-317121312B13}" type="presParOf" srcId="{5180EAA2-7BC1-4448-9E6F-C7F468BB116C}" destId="{949C6E35-C700-4917-B823-197F118DA6B9}" srcOrd="0" destOrd="0" presId="urn:microsoft.com/office/officeart/2005/8/layout/orgChart1"/>
    <dgm:cxn modelId="{92C07F44-5047-4B49-ABFF-0B606FA518F9}" type="presParOf" srcId="{5180EAA2-7BC1-4448-9E6F-C7F468BB116C}" destId="{93D196F6-55DC-44D4-B3F1-8DE5FFA1E43C}" srcOrd="1" destOrd="0" presId="urn:microsoft.com/office/officeart/2005/8/layout/orgChart1"/>
    <dgm:cxn modelId="{1B7340D6-72DA-4E08-B9DA-E9F494E8809F}" type="presParOf" srcId="{5382005F-DA90-469D-9F53-F4F741BF064E}" destId="{B2915C4B-A870-4C1B-8756-A27D813E311C}" srcOrd="1" destOrd="0" presId="urn:microsoft.com/office/officeart/2005/8/layout/orgChart1"/>
    <dgm:cxn modelId="{0B0897C2-78BB-423D-B9B1-F2DFE7D85697}" type="presParOf" srcId="{5382005F-DA90-469D-9F53-F4F741BF064E}" destId="{5D0F152A-7D9B-4128-B0D9-6B7BB84805ED}" srcOrd="2" destOrd="0" presId="urn:microsoft.com/office/officeart/2005/8/layout/orgChart1"/>
    <dgm:cxn modelId="{F654053D-2BCC-4DAB-82D2-94E008BAE1C0}" type="presParOf" srcId="{FF432211-9898-4817-94B4-3E1B36FAEBC4}" destId="{49491061-B432-4FAB-8486-913E74E41E61}" srcOrd="2" destOrd="0" presId="urn:microsoft.com/office/officeart/2005/8/layout/orgChart1"/>
    <dgm:cxn modelId="{F23A204C-7574-42BC-B367-019AED7D761D}" type="presParOf" srcId="{FF432211-9898-4817-94B4-3E1B36FAEBC4}" destId="{65332EFD-573F-44C1-BF41-42694C0304FE}" srcOrd="3" destOrd="0" presId="urn:microsoft.com/office/officeart/2005/8/layout/orgChart1"/>
    <dgm:cxn modelId="{F3CA04D6-74EE-448E-9E78-5C99279B6823}" type="presParOf" srcId="{65332EFD-573F-44C1-BF41-42694C0304FE}" destId="{51D9F44A-E68B-453D-94A0-41895CD85B23}" srcOrd="0" destOrd="0" presId="urn:microsoft.com/office/officeart/2005/8/layout/orgChart1"/>
    <dgm:cxn modelId="{7A573F83-5AFF-40F2-83A2-A9036FEE85BE}" type="presParOf" srcId="{51D9F44A-E68B-453D-94A0-41895CD85B23}" destId="{72516D1E-9C03-4D00-A01C-51F1E9C1E35B}" srcOrd="0" destOrd="0" presId="urn:microsoft.com/office/officeart/2005/8/layout/orgChart1"/>
    <dgm:cxn modelId="{07417582-02BE-436A-B404-7E4268171886}" type="presParOf" srcId="{51D9F44A-E68B-453D-94A0-41895CD85B23}" destId="{80AC5091-EA2C-4C36-AB0D-89A30DF2AE8E}" srcOrd="1" destOrd="0" presId="urn:microsoft.com/office/officeart/2005/8/layout/orgChart1"/>
    <dgm:cxn modelId="{728CD092-2993-4C92-B80E-3DB763ACD28C}" type="presParOf" srcId="{65332EFD-573F-44C1-BF41-42694C0304FE}" destId="{E8551147-3F12-4E67-AE62-CF314A36174A}" srcOrd="1" destOrd="0" presId="urn:microsoft.com/office/officeart/2005/8/layout/orgChart1"/>
    <dgm:cxn modelId="{2806C52F-DB58-40B2-8614-C515BD852131}" type="presParOf" srcId="{65332EFD-573F-44C1-BF41-42694C0304FE}" destId="{381014C8-E54C-41AD-90FD-BEEC9BB11AD2}" srcOrd="2" destOrd="0" presId="urn:microsoft.com/office/officeart/2005/8/layout/orgChart1"/>
    <dgm:cxn modelId="{69B2CFC7-39E6-479A-91F2-99345F2C15A6}" type="presParOf" srcId="{FF432211-9898-4817-94B4-3E1B36FAEBC4}" destId="{2F523A6B-85FE-477E-BE5F-9A8219642749}" srcOrd="4" destOrd="0" presId="urn:microsoft.com/office/officeart/2005/8/layout/orgChart1"/>
    <dgm:cxn modelId="{356FA399-B50D-472B-B6FF-221A00DE5028}" type="presParOf" srcId="{FF432211-9898-4817-94B4-3E1B36FAEBC4}" destId="{20EE3E2C-C1E3-4468-9170-5A67FCEDF832}" srcOrd="5" destOrd="0" presId="urn:microsoft.com/office/officeart/2005/8/layout/orgChart1"/>
    <dgm:cxn modelId="{060D0C18-3E3D-43BE-BEE4-30DD2EB7FC15}" type="presParOf" srcId="{20EE3E2C-C1E3-4468-9170-5A67FCEDF832}" destId="{9C5095EF-39F1-4108-A00A-3203FC845171}" srcOrd="0" destOrd="0" presId="urn:microsoft.com/office/officeart/2005/8/layout/orgChart1"/>
    <dgm:cxn modelId="{366D798E-1A68-405E-9456-5C9FE154510E}" type="presParOf" srcId="{9C5095EF-39F1-4108-A00A-3203FC845171}" destId="{D8F1BA9F-CEEB-4AA7-9FD7-4D6C647C6B3F}" srcOrd="0" destOrd="0" presId="urn:microsoft.com/office/officeart/2005/8/layout/orgChart1"/>
    <dgm:cxn modelId="{9BC8DEA5-BE37-48A7-A0ED-0190D57BF019}" type="presParOf" srcId="{9C5095EF-39F1-4108-A00A-3203FC845171}" destId="{586F55E2-8FC3-4B2A-8452-E5D370B5B360}" srcOrd="1" destOrd="0" presId="urn:microsoft.com/office/officeart/2005/8/layout/orgChart1"/>
    <dgm:cxn modelId="{44955FB4-0F2A-4BDB-92F4-44429B49E57F}" type="presParOf" srcId="{20EE3E2C-C1E3-4468-9170-5A67FCEDF832}" destId="{ADD12111-F7B7-4D05-A859-BFBDFCE371A1}" srcOrd="1" destOrd="0" presId="urn:microsoft.com/office/officeart/2005/8/layout/orgChart1"/>
    <dgm:cxn modelId="{6A265775-2E1A-47D7-AA96-909154331AE8}" type="presParOf" srcId="{20EE3E2C-C1E3-4468-9170-5A67FCEDF832}" destId="{17175691-DDCC-42D9-888B-AB0190E7ADFE}" srcOrd="2" destOrd="0" presId="urn:microsoft.com/office/officeart/2005/8/layout/orgChart1"/>
    <dgm:cxn modelId="{161808BD-A1AD-4A42-9248-4C4B406AA1FE}" type="presParOf" srcId="{25D07DED-E4FB-4ED7-B30A-0F6B7F29151B}" destId="{9B246DFE-8A4B-4C11-BDF7-73DED1008B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49DF0-B843-473C-9A10-9EC5AABE267D}">
      <dsp:nvSpPr>
        <dsp:cNvPr id="0" name=""/>
        <dsp:cNvSpPr/>
      </dsp:nvSpPr>
      <dsp:spPr>
        <a:xfrm>
          <a:off x="22621" y="2444"/>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latin typeface="Times New Roman" panose="02020603050405020304" pitchFamily="18" charset="0"/>
              <a:cs typeface="Times New Roman" panose="02020603050405020304" pitchFamily="18" charset="0"/>
            </a:rPr>
            <a:t>Imprenditore/Soci/Manager</a:t>
          </a:r>
          <a:endParaRPr lang="it-IT" sz="2800" kern="1200" dirty="0">
            <a:latin typeface="Times New Roman" panose="02020603050405020304" pitchFamily="18" charset="0"/>
            <a:cs typeface="Times New Roman" panose="02020603050405020304" pitchFamily="18" charset="0"/>
          </a:endParaRPr>
        </a:p>
      </dsp:txBody>
      <dsp:txXfrm>
        <a:off x="22621" y="2444"/>
        <a:ext cx="2248048" cy="1348829"/>
      </dsp:txXfrm>
    </dsp:sp>
    <dsp:sp modelId="{B52663D4-5293-4B84-978D-8832C21BBC65}">
      <dsp:nvSpPr>
        <dsp:cNvPr id="0" name=""/>
        <dsp:cNvSpPr/>
      </dsp:nvSpPr>
      <dsp:spPr>
        <a:xfrm>
          <a:off x="2495475" y="2444"/>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latin typeface="Times New Roman" panose="02020603050405020304" pitchFamily="18" charset="0"/>
              <a:cs typeface="Times New Roman" panose="02020603050405020304" pitchFamily="18" charset="0"/>
            </a:rPr>
            <a:t>Finanziatori </a:t>
          </a:r>
          <a:r>
            <a:rPr lang="it-IT" sz="2800" kern="1200" dirty="0" smtClean="0">
              <a:latin typeface="Times New Roman" panose="02020603050405020304" pitchFamily="18" charset="0"/>
              <a:cs typeface="Times New Roman" panose="02020603050405020304" pitchFamily="18" charset="0"/>
            </a:rPr>
            <a:t>«esterni»</a:t>
          </a:r>
          <a:endParaRPr lang="it-IT" sz="2800" kern="1200" dirty="0">
            <a:latin typeface="Times New Roman" panose="02020603050405020304" pitchFamily="18" charset="0"/>
            <a:cs typeface="Times New Roman" panose="02020603050405020304" pitchFamily="18" charset="0"/>
          </a:endParaRPr>
        </a:p>
      </dsp:txBody>
      <dsp:txXfrm>
        <a:off x="2495475" y="2444"/>
        <a:ext cx="2248048" cy="1348829"/>
      </dsp:txXfrm>
    </dsp:sp>
    <dsp:sp modelId="{5210516D-EB9E-41B6-970B-FACB30E656E9}">
      <dsp:nvSpPr>
        <dsp:cNvPr id="0" name=""/>
        <dsp:cNvSpPr/>
      </dsp:nvSpPr>
      <dsp:spPr>
        <a:xfrm>
          <a:off x="4968329" y="2444"/>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solidFill>
                <a:schemeClr val="bg1"/>
              </a:solidFill>
              <a:latin typeface="Times New Roman" panose="02020603050405020304" pitchFamily="18" charset="0"/>
              <a:cs typeface="Times New Roman" panose="02020603050405020304" pitchFamily="18" charset="0"/>
            </a:rPr>
            <a:t>Fornitori</a:t>
          </a:r>
        </a:p>
      </dsp:txBody>
      <dsp:txXfrm>
        <a:off x="4968329" y="2444"/>
        <a:ext cx="2248048" cy="1348829"/>
      </dsp:txXfrm>
    </dsp:sp>
    <dsp:sp modelId="{83DEEEB5-2398-4F83-95A2-01BBAED78258}">
      <dsp:nvSpPr>
        <dsp:cNvPr id="0" name=""/>
        <dsp:cNvSpPr/>
      </dsp:nvSpPr>
      <dsp:spPr>
        <a:xfrm>
          <a:off x="22621" y="1576078"/>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solidFill>
                <a:schemeClr val="bg1"/>
              </a:solidFill>
              <a:latin typeface="Times New Roman" panose="02020603050405020304" pitchFamily="18" charset="0"/>
              <a:cs typeface="Times New Roman" panose="02020603050405020304" pitchFamily="18" charset="0"/>
            </a:rPr>
            <a:t>Clienti</a:t>
          </a:r>
        </a:p>
      </dsp:txBody>
      <dsp:txXfrm>
        <a:off x="22621" y="1576078"/>
        <a:ext cx="2248048" cy="1348829"/>
      </dsp:txXfrm>
    </dsp:sp>
    <dsp:sp modelId="{B17D4544-7888-47CF-9F7E-442575A853F0}">
      <dsp:nvSpPr>
        <dsp:cNvPr id="0" name=""/>
        <dsp:cNvSpPr/>
      </dsp:nvSpPr>
      <dsp:spPr>
        <a:xfrm>
          <a:off x="2495475" y="1576078"/>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solidFill>
                <a:schemeClr val="bg1"/>
              </a:solidFill>
              <a:latin typeface="Times New Roman" panose="02020603050405020304" pitchFamily="18" charset="0"/>
              <a:cs typeface="Times New Roman" panose="02020603050405020304" pitchFamily="18" charset="0"/>
            </a:rPr>
            <a:t>Concorrenti</a:t>
          </a:r>
        </a:p>
      </dsp:txBody>
      <dsp:txXfrm>
        <a:off x="2495475" y="1576078"/>
        <a:ext cx="2248048" cy="1348829"/>
      </dsp:txXfrm>
    </dsp:sp>
    <dsp:sp modelId="{70C0C8CC-8375-425C-B273-59BB9BFCEA9A}">
      <dsp:nvSpPr>
        <dsp:cNvPr id="0" name=""/>
        <dsp:cNvSpPr/>
      </dsp:nvSpPr>
      <dsp:spPr>
        <a:xfrm>
          <a:off x="4968329" y="1576078"/>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solidFill>
                <a:schemeClr val="bg1"/>
              </a:solidFill>
              <a:latin typeface="Times New Roman" panose="02020603050405020304" pitchFamily="18" charset="0"/>
              <a:cs typeface="Times New Roman" panose="02020603050405020304" pitchFamily="18" charset="0"/>
            </a:rPr>
            <a:t>Dipendenti e sindacati</a:t>
          </a:r>
        </a:p>
      </dsp:txBody>
      <dsp:txXfrm>
        <a:off x="4968329" y="1576078"/>
        <a:ext cx="2248048" cy="1348829"/>
      </dsp:txXfrm>
    </dsp:sp>
    <dsp:sp modelId="{89D61797-978E-4B52-91C7-A846DF95C9E8}">
      <dsp:nvSpPr>
        <dsp:cNvPr id="0" name=""/>
        <dsp:cNvSpPr/>
      </dsp:nvSpPr>
      <dsp:spPr>
        <a:xfrm>
          <a:off x="1259048" y="3149712"/>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solidFill>
                <a:schemeClr val="bg1"/>
              </a:solidFill>
              <a:latin typeface="Times New Roman" panose="02020603050405020304" pitchFamily="18" charset="0"/>
              <a:cs typeface="Times New Roman" panose="02020603050405020304" pitchFamily="18" charset="0"/>
            </a:rPr>
            <a:t>Stampa e pubblica opinione</a:t>
          </a:r>
        </a:p>
      </dsp:txBody>
      <dsp:txXfrm>
        <a:off x="1259048" y="3149712"/>
        <a:ext cx="2248048" cy="1348829"/>
      </dsp:txXfrm>
    </dsp:sp>
    <dsp:sp modelId="{B61F4138-3B52-434A-99E2-E2BB03CB902F}">
      <dsp:nvSpPr>
        <dsp:cNvPr id="0" name=""/>
        <dsp:cNvSpPr/>
      </dsp:nvSpPr>
      <dsp:spPr>
        <a:xfrm>
          <a:off x="3731902" y="3149712"/>
          <a:ext cx="2248048" cy="134882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it-IT" sz="6400" kern="1200" dirty="0" smtClean="0">
              <a:solidFill>
                <a:schemeClr val="bg1"/>
              </a:solidFill>
              <a:latin typeface="Times New Roman" panose="02020603050405020304" pitchFamily="18" charset="0"/>
              <a:cs typeface="Times New Roman" panose="02020603050405020304" pitchFamily="18" charset="0"/>
            </a:rPr>
            <a:t>…</a:t>
          </a:r>
          <a:endParaRPr lang="it-IT" sz="6400" kern="1200" dirty="0">
            <a:solidFill>
              <a:schemeClr val="bg1"/>
            </a:solidFill>
            <a:latin typeface="Times New Roman" panose="02020603050405020304" pitchFamily="18" charset="0"/>
            <a:cs typeface="Times New Roman" panose="02020603050405020304" pitchFamily="18" charset="0"/>
          </a:endParaRPr>
        </a:p>
      </dsp:txBody>
      <dsp:txXfrm>
        <a:off x="3731902" y="3149712"/>
        <a:ext cx="2248048" cy="1348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25D6E-42F3-4DA9-BEE4-B9312B394177}">
      <dsp:nvSpPr>
        <dsp:cNvPr id="0" name=""/>
        <dsp:cNvSpPr/>
      </dsp:nvSpPr>
      <dsp:spPr>
        <a:xfrm>
          <a:off x="-6102523" y="-933692"/>
          <a:ext cx="7264433" cy="7264433"/>
        </a:xfrm>
        <a:prstGeom prst="blockArc">
          <a:avLst>
            <a:gd name="adj1" fmla="val 18900000"/>
            <a:gd name="adj2" fmla="val 2700000"/>
            <a:gd name="adj3" fmla="val 29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A88F8-59F2-48BB-BCFC-BBFE8588FC21}">
      <dsp:nvSpPr>
        <dsp:cNvPr id="0" name=""/>
        <dsp:cNvSpPr/>
      </dsp:nvSpPr>
      <dsp:spPr>
        <a:xfrm>
          <a:off x="507720" y="337207"/>
          <a:ext cx="7230361" cy="6748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660" tIns="45720" rIns="45720" bIns="45720" numCol="1" spcCol="1270" anchor="ctr" anchorCtr="0">
          <a:noAutofit/>
        </a:bodyPr>
        <a:lstStyle/>
        <a:p>
          <a:pPr lvl="0" algn="l" defTabSz="800100">
            <a:lnSpc>
              <a:spcPct val="90000"/>
            </a:lnSpc>
            <a:spcBef>
              <a:spcPct val="0"/>
            </a:spcBef>
            <a:spcAft>
              <a:spcPct val="35000"/>
            </a:spcAft>
          </a:pPr>
          <a:r>
            <a:rPr lang="it-IT" sz="1800" kern="1200" dirty="0"/>
            <a:t>Studio preliminare del mercato in cui opera l’impresa da analizzare</a:t>
          </a:r>
        </a:p>
      </dsp:txBody>
      <dsp:txXfrm>
        <a:off x="507720" y="337207"/>
        <a:ext cx="7230361" cy="674847"/>
      </dsp:txXfrm>
    </dsp:sp>
    <dsp:sp modelId="{01D8505A-25A9-4E67-8549-17939CD6B7AB}">
      <dsp:nvSpPr>
        <dsp:cNvPr id="0" name=""/>
        <dsp:cNvSpPr/>
      </dsp:nvSpPr>
      <dsp:spPr>
        <a:xfrm>
          <a:off x="85940" y="252851"/>
          <a:ext cx="843558" cy="843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7CD0C-CD80-4644-8622-150A09897A84}">
      <dsp:nvSpPr>
        <dsp:cNvPr id="0" name=""/>
        <dsp:cNvSpPr/>
      </dsp:nvSpPr>
      <dsp:spPr>
        <a:xfrm>
          <a:off x="991295" y="1349154"/>
          <a:ext cx="6746785" cy="6748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660" tIns="45720" rIns="45720" bIns="45720" numCol="1" spcCol="1270" anchor="ctr" anchorCtr="0">
          <a:noAutofit/>
        </a:bodyPr>
        <a:lstStyle/>
        <a:p>
          <a:pPr lvl="0" algn="l" defTabSz="800100">
            <a:lnSpc>
              <a:spcPct val="90000"/>
            </a:lnSpc>
            <a:spcBef>
              <a:spcPct val="0"/>
            </a:spcBef>
            <a:spcAft>
              <a:spcPct val="35000"/>
            </a:spcAft>
          </a:pPr>
          <a:r>
            <a:rPr lang="it-IT" sz="1800" kern="1200" dirty="0"/>
            <a:t>Reperimento della documentazione e valutazione sommaria della </a:t>
          </a:r>
          <a:r>
            <a:rPr lang="it-IT" sz="1800" kern="1200" dirty="0" smtClean="0"/>
            <a:t>sua attendibilità</a:t>
          </a:r>
          <a:endParaRPr lang="it-IT" sz="1800" kern="1200" dirty="0"/>
        </a:p>
      </dsp:txBody>
      <dsp:txXfrm>
        <a:off x="991295" y="1349154"/>
        <a:ext cx="6746785" cy="674847"/>
      </dsp:txXfrm>
    </dsp:sp>
    <dsp:sp modelId="{7A2CE8CE-700B-465D-8999-83491526847B}">
      <dsp:nvSpPr>
        <dsp:cNvPr id="0" name=""/>
        <dsp:cNvSpPr/>
      </dsp:nvSpPr>
      <dsp:spPr>
        <a:xfrm>
          <a:off x="569516" y="1264798"/>
          <a:ext cx="843558" cy="843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253744-7A4E-4787-AB2A-94DFF26859CE}">
      <dsp:nvSpPr>
        <dsp:cNvPr id="0" name=""/>
        <dsp:cNvSpPr/>
      </dsp:nvSpPr>
      <dsp:spPr>
        <a:xfrm>
          <a:off x="1139714" y="2361100"/>
          <a:ext cx="6598366" cy="6748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660" tIns="45720" rIns="45720" bIns="45720" numCol="1" spcCol="1270" anchor="ctr" anchorCtr="0">
          <a:noAutofit/>
        </a:bodyPr>
        <a:lstStyle/>
        <a:p>
          <a:pPr lvl="0" algn="l" defTabSz="800100">
            <a:lnSpc>
              <a:spcPct val="90000"/>
            </a:lnSpc>
            <a:spcBef>
              <a:spcPct val="0"/>
            </a:spcBef>
            <a:spcAft>
              <a:spcPct val="35000"/>
            </a:spcAft>
          </a:pPr>
          <a:r>
            <a:rPr lang="it-IT" sz="1800" kern="1200" dirty="0"/>
            <a:t>Riclassificazione dei </a:t>
          </a:r>
          <a:r>
            <a:rPr lang="it-IT" sz="1800" kern="1200" dirty="0" smtClean="0"/>
            <a:t>bilanci</a:t>
          </a:r>
          <a:endParaRPr lang="it-IT" sz="1800" kern="1200" dirty="0"/>
        </a:p>
      </dsp:txBody>
      <dsp:txXfrm>
        <a:off x="1139714" y="2361100"/>
        <a:ext cx="6598366" cy="674847"/>
      </dsp:txXfrm>
    </dsp:sp>
    <dsp:sp modelId="{C39B04DE-7F52-425F-8749-E1426F5AEE9C}">
      <dsp:nvSpPr>
        <dsp:cNvPr id="0" name=""/>
        <dsp:cNvSpPr/>
      </dsp:nvSpPr>
      <dsp:spPr>
        <a:xfrm>
          <a:off x="717935" y="2276745"/>
          <a:ext cx="843558" cy="843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A8B88-2BE6-4DD0-A183-5C3EA4A691EA}">
      <dsp:nvSpPr>
        <dsp:cNvPr id="0" name=""/>
        <dsp:cNvSpPr/>
      </dsp:nvSpPr>
      <dsp:spPr>
        <a:xfrm>
          <a:off x="991295" y="3373047"/>
          <a:ext cx="6746785" cy="6748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660" tIns="45720" rIns="45720" bIns="45720" numCol="1" spcCol="1270" anchor="ctr" anchorCtr="0">
          <a:noAutofit/>
        </a:bodyPr>
        <a:lstStyle/>
        <a:p>
          <a:pPr lvl="0" algn="l" defTabSz="800100">
            <a:lnSpc>
              <a:spcPct val="90000"/>
            </a:lnSpc>
            <a:spcBef>
              <a:spcPct val="0"/>
            </a:spcBef>
            <a:spcAft>
              <a:spcPct val="35000"/>
            </a:spcAft>
          </a:pPr>
          <a:r>
            <a:rPr lang="it-IT" sz="1800" kern="1200" dirty="0"/>
            <a:t>Calcolo degli indici</a:t>
          </a:r>
        </a:p>
      </dsp:txBody>
      <dsp:txXfrm>
        <a:off x="991295" y="3373047"/>
        <a:ext cx="6746785" cy="674847"/>
      </dsp:txXfrm>
    </dsp:sp>
    <dsp:sp modelId="{D3CEFE5A-5DA9-4D7B-AA23-5B1E30C2E63B}">
      <dsp:nvSpPr>
        <dsp:cNvPr id="0" name=""/>
        <dsp:cNvSpPr/>
      </dsp:nvSpPr>
      <dsp:spPr>
        <a:xfrm>
          <a:off x="569516" y="3288691"/>
          <a:ext cx="843558" cy="843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CB624A-B53A-40AB-BC67-F821C920D56D}">
      <dsp:nvSpPr>
        <dsp:cNvPr id="0" name=""/>
        <dsp:cNvSpPr/>
      </dsp:nvSpPr>
      <dsp:spPr>
        <a:xfrm>
          <a:off x="507720" y="4384994"/>
          <a:ext cx="7230361" cy="6748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5660" tIns="45720" rIns="45720" bIns="45720" numCol="1" spcCol="1270" anchor="ctr" anchorCtr="0">
          <a:noAutofit/>
        </a:bodyPr>
        <a:lstStyle/>
        <a:p>
          <a:pPr lvl="0" algn="l" defTabSz="800100">
            <a:lnSpc>
              <a:spcPct val="90000"/>
            </a:lnSpc>
            <a:spcBef>
              <a:spcPct val="0"/>
            </a:spcBef>
            <a:spcAft>
              <a:spcPct val="35000"/>
            </a:spcAft>
          </a:pPr>
          <a:r>
            <a:rPr lang="it-IT" sz="1800" kern="1200" dirty="0"/>
            <a:t>Interpretazione degli indici e formulazione del giudizio sullo stato di salute dell’impresa</a:t>
          </a:r>
        </a:p>
      </dsp:txBody>
      <dsp:txXfrm>
        <a:off x="507720" y="4384994"/>
        <a:ext cx="7230361" cy="674847"/>
      </dsp:txXfrm>
    </dsp:sp>
    <dsp:sp modelId="{A5700038-06A0-49E6-AC24-C92C9DFBF201}">
      <dsp:nvSpPr>
        <dsp:cNvPr id="0" name=""/>
        <dsp:cNvSpPr/>
      </dsp:nvSpPr>
      <dsp:spPr>
        <a:xfrm>
          <a:off x="85940" y="4300638"/>
          <a:ext cx="843558" cy="8435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05E30-E421-4B45-A857-40DCBCF4576F}">
      <dsp:nvSpPr>
        <dsp:cNvPr id="0" name=""/>
        <dsp:cNvSpPr/>
      </dsp:nvSpPr>
      <dsp:spPr>
        <a:xfrm>
          <a:off x="4114800" y="2368973"/>
          <a:ext cx="3409628" cy="295876"/>
        </a:xfrm>
        <a:custGeom>
          <a:avLst/>
          <a:gdLst/>
          <a:ahLst/>
          <a:cxnLst/>
          <a:rect l="0" t="0" r="0" b="0"/>
          <a:pathLst>
            <a:path>
              <a:moveTo>
                <a:pt x="0" y="0"/>
              </a:moveTo>
              <a:lnTo>
                <a:pt x="0" y="147938"/>
              </a:lnTo>
              <a:lnTo>
                <a:pt x="3409628" y="147938"/>
              </a:lnTo>
              <a:lnTo>
                <a:pt x="3409628" y="295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535B44-D020-497A-B1DB-0EAB9F87659C}">
      <dsp:nvSpPr>
        <dsp:cNvPr id="0" name=""/>
        <dsp:cNvSpPr/>
      </dsp:nvSpPr>
      <dsp:spPr>
        <a:xfrm>
          <a:off x="4114800" y="2368973"/>
          <a:ext cx="1704814" cy="295876"/>
        </a:xfrm>
        <a:custGeom>
          <a:avLst/>
          <a:gdLst/>
          <a:ahLst/>
          <a:cxnLst/>
          <a:rect l="0" t="0" r="0" b="0"/>
          <a:pathLst>
            <a:path>
              <a:moveTo>
                <a:pt x="0" y="0"/>
              </a:moveTo>
              <a:lnTo>
                <a:pt x="0" y="147938"/>
              </a:lnTo>
              <a:lnTo>
                <a:pt x="1704814" y="147938"/>
              </a:lnTo>
              <a:lnTo>
                <a:pt x="1704814" y="295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523A6B-85FE-477E-BE5F-9A8219642749}">
      <dsp:nvSpPr>
        <dsp:cNvPr id="0" name=""/>
        <dsp:cNvSpPr/>
      </dsp:nvSpPr>
      <dsp:spPr>
        <a:xfrm>
          <a:off x="4069080" y="2368973"/>
          <a:ext cx="91440" cy="295876"/>
        </a:xfrm>
        <a:custGeom>
          <a:avLst/>
          <a:gdLst/>
          <a:ahLst/>
          <a:cxnLst/>
          <a:rect l="0" t="0" r="0" b="0"/>
          <a:pathLst>
            <a:path>
              <a:moveTo>
                <a:pt x="45720" y="0"/>
              </a:moveTo>
              <a:lnTo>
                <a:pt x="45720" y="295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91061-B432-4FAB-8486-913E74E41E61}">
      <dsp:nvSpPr>
        <dsp:cNvPr id="0" name=""/>
        <dsp:cNvSpPr/>
      </dsp:nvSpPr>
      <dsp:spPr>
        <a:xfrm>
          <a:off x="2409985" y="2368973"/>
          <a:ext cx="1704814" cy="295876"/>
        </a:xfrm>
        <a:custGeom>
          <a:avLst/>
          <a:gdLst/>
          <a:ahLst/>
          <a:cxnLst/>
          <a:rect l="0" t="0" r="0" b="0"/>
          <a:pathLst>
            <a:path>
              <a:moveTo>
                <a:pt x="1704814" y="0"/>
              </a:moveTo>
              <a:lnTo>
                <a:pt x="1704814" y="147938"/>
              </a:lnTo>
              <a:lnTo>
                <a:pt x="0" y="147938"/>
              </a:lnTo>
              <a:lnTo>
                <a:pt x="0" y="295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3E184-0BD9-44E4-9D3F-C6018983D351}">
      <dsp:nvSpPr>
        <dsp:cNvPr id="0" name=""/>
        <dsp:cNvSpPr/>
      </dsp:nvSpPr>
      <dsp:spPr>
        <a:xfrm>
          <a:off x="705171" y="2368973"/>
          <a:ext cx="3409628" cy="295876"/>
        </a:xfrm>
        <a:custGeom>
          <a:avLst/>
          <a:gdLst/>
          <a:ahLst/>
          <a:cxnLst/>
          <a:rect l="0" t="0" r="0" b="0"/>
          <a:pathLst>
            <a:path>
              <a:moveTo>
                <a:pt x="3409628" y="0"/>
              </a:moveTo>
              <a:lnTo>
                <a:pt x="3409628" y="147938"/>
              </a:lnTo>
              <a:lnTo>
                <a:pt x="0" y="147938"/>
              </a:lnTo>
              <a:lnTo>
                <a:pt x="0" y="2958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1F770F-BB31-40EF-A645-1354C664F7B5}">
      <dsp:nvSpPr>
        <dsp:cNvPr id="0" name=""/>
        <dsp:cNvSpPr/>
      </dsp:nvSpPr>
      <dsp:spPr>
        <a:xfrm>
          <a:off x="3410331" y="1664504"/>
          <a:ext cx="1408937" cy="70446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Indice di rigidità degli impieghi </a:t>
          </a:r>
        </a:p>
        <a:p>
          <a:pPr lvl="0" algn="ctr" defTabSz="533400">
            <a:lnSpc>
              <a:spcPct val="90000"/>
            </a:lnSpc>
            <a:spcBef>
              <a:spcPct val="0"/>
            </a:spcBef>
            <a:spcAft>
              <a:spcPct val="35000"/>
            </a:spcAft>
          </a:pPr>
          <a:r>
            <a:rPr lang="it-IT" sz="1200" b="1" kern="1200" dirty="0">
              <a:latin typeface="Times New Roman" panose="02020603050405020304" pitchFamily="18" charset="0"/>
              <a:cs typeface="Times New Roman" panose="02020603050405020304" pitchFamily="18" charset="0"/>
            </a:rPr>
            <a:t>Af/Ci</a:t>
          </a:r>
        </a:p>
      </dsp:txBody>
      <dsp:txXfrm>
        <a:off x="3410331" y="1664504"/>
        <a:ext cx="1408937" cy="704468"/>
      </dsp:txXfrm>
    </dsp:sp>
    <dsp:sp modelId="{949C6E35-C700-4917-B823-197F118DA6B9}">
      <dsp:nvSpPr>
        <dsp:cNvPr id="0" name=""/>
        <dsp:cNvSpPr/>
      </dsp:nvSpPr>
      <dsp:spPr>
        <a:xfrm>
          <a:off x="703" y="2664850"/>
          <a:ext cx="1408937" cy="70446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latin typeface="Times New Roman" panose="02020603050405020304" pitchFamily="18" charset="0"/>
              <a:cs typeface="Times New Roman" panose="02020603050405020304" pitchFamily="18" charset="0"/>
            </a:rPr>
            <a:t>Indice di immobilizzo (Materiale) </a:t>
          </a:r>
        </a:p>
        <a:p>
          <a:pPr lvl="0" algn="ctr" defTabSz="533400">
            <a:lnSpc>
              <a:spcPct val="90000"/>
            </a:lnSpc>
            <a:spcBef>
              <a:spcPct val="0"/>
            </a:spcBef>
            <a:spcAft>
              <a:spcPct val="35000"/>
            </a:spcAft>
          </a:pPr>
          <a:r>
            <a:rPr lang="it-IT" sz="1200" b="1" kern="1200" dirty="0" smtClean="0">
              <a:latin typeface="Times New Roman" panose="02020603050405020304" pitchFamily="18" charset="0"/>
              <a:cs typeface="Times New Roman" panose="02020603050405020304" pitchFamily="18" charset="0"/>
            </a:rPr>
            <a:t>Im/Ci</a:t>
          </a:r>
          <a:endParaRPr lang="it-IT" sz="1200" b="1" kern="1200" dirty="0">
            <a:latin typeface="Times New Roman" panose="02020603050405020304" pitchFamily="18" charset="0"/>
            <a:cs typeface="Times New Roman" panose="02020603050405020304" pitchFamily="18" charset="0"/>
          </a:endParaRPr>
        </a:p>
      </dsp:txBody>
      <dsp:txXfrm>
        <a:off x="703" y="2664850"/>
        <a:ext cx="1408937" cy="704468"/>
      </dsp:txXfrm>
    </dsp:sp>
    <dsp:sp modelId="{72516D1E-9C03-4D00-A01C-51F1E9C1E35B}">
      <dsp:nvSpPr>
        <dsp:cNvPr id="0" name=""/>
        <dsp:cNvSpPr/>
      </dsp:nvSpPr>
      <dsp:spPr>
        <a:xfrm>
          <a:off x="1705517" y="2664850"/>
          <a:ext cx="1408937" cy="70446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a:latin typeface="Times New Roman" panose="02020603050405020304" pitchFamily="18" charset="0"/>
              <a:cs typeface="Times New Roman" panose="02020603050405020304" pitchFamily="18" charset="0"/>
            </a:rPr>
            <a:t>Indice di immobilizzo (Immateriale)</a:t>
          </a:r>
        </a:p>
        <a:p>
          <a:pPr lvl="0" algn="ctr" defTabSz="533400">
            <a:lnSpc>
              <a:spcPct val="90000"/>
            </a:lnSpc>
            <a:spcBef>
              <a:spcPct val="0"/>
            </a:spcBef>
            <a:spcAft>
              <a:spcPct val="35000"/>
            </a:spcAft>
          </a:pPr>
          <a:r>
            <a:rPr lang="it-IT" sz="1200" b="1" kern="1200" dirty="0" err="1" smtClean="0">
              <a:latin typeface="Times New Roman" panose="02020603050405020304" pitchFamily="18" charset="0"/>
              <a:cs typeface="Times New Roman" panose="02020603050405020304" pitchFamily="18" charset="0"/>
            </a:rPr>
            <a:t>Ii</a:t>
          </a:r>
          <a:r>
            <a:rPr lang="it-IT" sz="1200" b="1" kern="1200" dirty="0" smtClean="0">
              <a:latin typeface="Times New Roman" panose="02020603050405020304" pitchFamily="18" charset="0"/>
              <a:cs typeface="Times New Roman" panose="02020603050405020304" pitchFamily="18" charset="0"/>
            </a:rPr>
            <a:t>/Ci</a:t>
          </a:r>
          <a:endParaRPr lang="it-IT" sz="1200" b="1" kern="1200" dirty="0">
            <a:latin typeface="Times New Roman" panose="02020603050405020304" pitchFamily="18" charset="0"/>
            <a:cs typeface="Times New Roman" panose="02020603050405020304" pitchFamily="18" charset="0"/>
          </a:endParaRPr>
        </a:p>
      </dsp:txBody>
      <dsp:txXfrm>
        <a:off x="1705517" y="2664850"/>
        <a:ext cx="1408937" cy="704468"/>
      </dsp:txXfrm>
    </dsp:sp>
    <dsp:sp modelId="{D8F1BA9F-CEEB-4AA7-9FD7-4D6C647C6B3F}">
      <dsp:nvSpPr>
        <dsp:cNvPr id="0" name=""/>
        <dsp:cNvSpPr/>
      </dsp:nvSpPr>
      <dsp:spPr>
        <a:xfrm>
          <a:off x="3410331" y="2664850"/>
          <a:ext cx="1408937" cy="70446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latin typeface="Times New Roman" panose="02020603050405020304" pitchFamily="18" charset="0"/>
              <a:cs typeface="Times New Roman" panose="02020603050405020304" pitchFamily="18" charset="0"/>
            </a:rPr>
            <a:t>Indice di immobilizzo (Finanziario</a:t>
          </a:r>
          <a:r>
            <a:rPr lang="it-IT" sz="1200" b="1" kern="1200" dirty="0">
              <a:latin typeface="Times New Roman" panose="02020603050405020304" pitchFamily="18" charset="0"/>
              <a:cs typeface="Times New Roman" panose="02020603050405020304" pitchFamily="18" charset="0"/>
            </a:rPr>
            <a:t>) </a:t>
          </a:r>
        </a:p>
        <a:p>
          <a:pPr lvl="0" algn="ctr" defTabSz="533400">
            <a:lnSpc>
              <a:spcPct val="90000"/>
            </a:lnSpc>
            <a:spcBef>
              <a:spcPct val="0"/>
            </a:spcBef>
            <a:spcAft>
              <a:spcPct val="35000"/>
            </a:spcAft>
          </a:pPr>
          <a:r>
            <a:rPr lang="it-IT" sz="1200" b="1" kern="1200" dirty="0" err="1">
              <a:latin typeface="Times New Roman" panose="02020603050405020304" pitchFamily="18" charset="0"/>
              <a:cs typeface="Times New Roman" panose="02020603050405020304" pitchFamily="18" charset="0"/>
            </a:rPr>
            <a:t>If</a:t>
          </a:r>
          <a:r>
            <a:rPr lang="it-IT" sz="1200" b="1" kern="1200" dirty="0">
              <a:latin typeface="Times New Roman" panose="02020603050405020304" pitchFamily="18" charset="0"/>
              <a:cs typeface="Times New Roman" panose="02020603050405020304" pitchFamily="18" charset="0"/>
            </a:rPr>
            <a:t>/Ci</a:t>
          </a:r>
        </a:p>
      </dsp:txBody>
      <dsp:txXfrm>
        <a:off x="3410331" y="2664850"/>
        <a:ext cx="1408937" cy="704468"/>
      </dsp:txXfrm>
    </dsp:sp>
    <dsp:sp modelId="{472B3E65-5111-45F9-AF0F-9F52F5E133FD}">
      <dsp:nvSpPr>
        <dsp:cNvPr id="0" name=""/>
        <dsp:cNvSpPr/>
      </dsp:nvSpPr>
      <dsp:spPr>
        <a:xfrm>
          <a:off x="5115145" y="2664850"/>
          <a:ext cx="1408937" cy="70446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latin typeface="Times New Roman" panose="02020603050405020304" pitchFamily="18" charset="0"/>
              <a:cs typeface="Times New Roman" panose="02020603050405020304" pitchFamily="18" charset="0"/>
            </a:rPr>
            <a:t>Indice di immobilizzo </a:t>
          </a:r>
          <a:r>
            <a:rPr lang="it-IT" sz="1200" b="0" kern="1200" dirty="0" smtClean="0">
              <a:latin typeface="Times New Roman" panose="02020603050405020304" pitchFamily="18" charset="0"/>
              <a:cs typeface="Times New Roman" panose="02020603050405020304" pitchFamily="18" charset="0"/>
            </a:rPr>
            <a:t>(Patrimoniale</a:t>
          </a:r>
          <a:r>
            <a:rPr lang="it-IT" sz="1200" b="1" kern="1200" dirty="0" smtClean="0">
              <a:latin typeface="Times New Roman" panose="02020603050405020304" pitchFamily="18" charset="0"/>
              <a:cs typeface="Times New Roman" panose="02020603050405020304" pitchFamily="18" charset="0"/>
            </a:rPr>
            <a:t>) </a:t>
          </a:r>
          <a:endParaRPr lang="it-IT" sz="1200" b="1"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it-IT" sz="1200" b="1" kern="1200" dirty="0" err="1" smtClean="0">
              <a:latin typeface="Times New Roman" panose="02020603050405020304" pitchFamily="18" charset="0"/>
              <a:cs typeface="Times New Roman" panose="02020603050405020304" pitchFamily="18" charset="0"/>
            </a:rPr>
            <a:t>Ip</a:t>
          </a:r>
          <a:r>
            <a:rPr lang="it-IT" sz="1200" b="1" kern="1200" dirty="0" smtClean="0">
              <a:latin typeface="Times New Roman" panose="02020603050405020304" pitchFamily="18" charset="0"/>
              <a:cs typeface="Times New Roman" panose="02020603050405020304" pitchFamily="18" charset="0"/>
            </a:rPr>
            <a:t>/Ci</a:t>
          </a:r>
          <a:endParaRPr lang="it-IT" sz="1200" b="1" kern="1200" dirty="0">
            <a:latin typeface="Times New Roman" panose="02020603050405020304" pitchFamily="18" charset="0"/>
            <a:cs typeface="Times New Roman" panose="02020603050405020304" pitchFamily="18" charset="0"/>
          </a:endParaRPr>
        </a:p>
      </dsp:txBody>
      <dsp:txXfrm>
        <a:off x="5115145" y="2664850"/>
        <a:ext cx="1408937" cy="704468"/>
      </dsp:txXfrm>
    </dsp:sp>
    <dsp:sp modelId="{5696801C-E159-4442-91F5-F7431794CD76}">
      <dsp:nvSpPr>
        <dsp:cNvPr id="0" name=""/>
        <dsp:cNvSpPr/>
      </dsp:nvSpPr>
      <dsp:spPr>
        <a:xfrm>
          <a:off x="6819959" y="2664850"/>
          <a:ext cx="1408937" cy="70446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b="0" kern="1200" dirty="0">
              <a:latin typeface="Times New Roman" panose="02020603050405020304" pitchFamily="18" charset="0"/>
              <a:cs typeface="Times New Roman" panose="02020603050405020304" pitchFamily="18" charset="0"/>
            </a:rPr>
            <a:t>Indice di immobilizzo </a:t>
          </a:r>
          <a:r>
            <a:rPr lang="it-IT" sz="1200" b="0" kern="1200" dirty="0" smtClean="0">
              <a:latin typeface="Times New Roman" panose="02020603050405020304" pitchFamily="18" charset="0"/>
              <a:cs typeface="Times New Roman" panose="02020603050405020304" pitchFamily="18" charset="0"/>
            </a:rPr>
            <a:t>(Commerciale</a:t>
          </a:r>
          <a:r>
            <a:rPr lang="it-IT" sz="1200" b="1" kern="1200" dirty="0" smtClean="0">
              <a:latin typeface="Times New Roman" panose="02020603050405020304" pitchFamily="18" charset="0"/>
              <a:cs typeface="Times New Roman" panose="02020603050405020304" pitchFamily="18" charset="0"/>
            </a:rPr>
            <a:t>) </a:t>
          </a:r>
          <a:endParaRPr lang="it-IT" sz="1200" b="1"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it-IT" sz="1200" b="1" kern="1200" dirty="0" err="1" smtClean="0">
              <a:latin typeface="Times New Roman" panose="02020603050405020304" pitchFamily="18" charset="0"/>
              <a:cs typeface="Times New Roman" panose="02020603050405020304" pitchFamily="18" charset="0"/>
            </a:rPr>
            <a:t>Ic</a:t>
          </a:r>
          <a:r>
            <a:rPr lang="it-IT" sz="1200" b="1" kern="1200" dirty="0" smtClean="0">
              <a:latin typeface="Times New Roman" panose="02020603050405020304" pitchFamily="18" charset="0"/>
              <a:cs typeface="Times New Roman" panose="02020603050405020304" pitchFamily="18" charset="0"/>
            </a:rPr>
            <a:t>/Ci</a:t>
          </a:r>
          <a:endParaRPr lang="it-IT" sz="1200" b="1" kern="1200" dirty="0">
            <a:latin typeface="Times New Roman" panose="02020603050405020304" pitchFamily="18" charset="0"/>
            <a:cs typeface="Times New Roman" panose="02020603050405020304" pitchFamily="18" charset="0"/>
          </a:endParaRPr>
        </a:p>
      </dsp:txBody>
      <dsp:txXfrm>
        <a:off x="6819959" y="2664850"/>
        <a:ext cx="1408937" cy="704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23A6B-85FE-477E-BE5F-9A8219642749}">
      <dsp:nvSpPr>
        <dsp:cNvPr id="0" name=""/>
        <dsp:cNvSpPr/>
      </dsp:nvSpPr>
      <dsp:spPr>
        <a:xfrm>
          <a:off x="3670300" y="1853227"/>
          <a:ext cx="2596764" cy="450678"/>
        </a:xfrm>
        <a:custGeom>
          <a:avLst/>
          <a:gdLst/>
          <a:ahLst/>
          <a:cxnLst/>
          <a:rect l="0" t="0" r="0" b="0"/>
          <a:pathLst>
            <a:path>
              <a:moveTo>
                <a:pt x="0" y="0"/>
              </a:moveTo>
              <a:lnTo>
                <a:pt x="0" y="225339"/>
              </a:lnTo>
              <a:lnTo>
                <a:pt x="2596764" y="225339"/>
              </a:lnTo>
              <a:lnTo>
                <a:pt x="2596764" y="45067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91061-B432-4FAB-8486-913E74E41E61}">
      <dsp:nvSpPr>
        <dsp:cNvPr id="0" name=""/>
        <dsp:cNvSpPr/>
      </dsp:nvSpPr>
      <dsp:spPr>
        <a:xfrm>
          <a:off x="3624580" y="1853227"/>
          <a:ext cx="91440" cy="450678"/>
        </a:xfrm>
        <a:custGeom>
          <a:avLst/>
          <a:gdLst/>
          <a:ahLst/>
          <a:cxnLst/>
          <a:rect l="0" t="0" r="0" b="0"/>
          <a:pathLst>
            <a:path>
              <a:moveTo>
                <a:pt x="45720" y="0"/>
              </a:moveTo>
              <a:lnTo>
                <a:pt x="45720" y="45067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3E184-0BD9-44E4-9D3F-C6018983D351}">
      <dsp:nvSpPr>
        <dsp:cNvPr id="0" name=""/>
        <dsp:cNvSpPr/>
      </dsp:nvSpPr>
      <dsp:spPr>
        <a:xfrm>
          <a:off x="1073535" y="1853227"/>
          <a:ext cx="2596764" cy="450678"/>
        </a:xfrm>
        <a:custGeom>
          <a:avLst/>
          <a:gdLst/>
          <a:ahLst/>
          <a:cxnLst/>
          <a:rect l="0" t="0" r="0" b="0"/>
          <a:pathLst>
            <a:path>
              <a:moveTo>
                <a:pt x="2596764" y="0"/>
              </a:moveTo>
              <a:lnTo>
                <a:pt x="2596764" y="225339"/>
              </a:lnTo>
              <a:lnTo>
                <a:pt x="0" y="225339"/>
              </a:lnTo>
              <a:lnTo>
                <a:pt x="0" y="45067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1F770F-BB31-40EF-A645-1354C664F7B5}">
      <dsp:nvSpPr>
        <dsp:cNvPr id="0" name=""/>
        <dsp:cNvSpPr/>
      </dsp:nvSpPr>
      <dsp:spPr>
        <a:xfrm>
          <a:off x="2597256" y="780184"/>
          <a:ext cx="2146086" cy="107304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b="1" kern="1200" dirty="0">
              <a:latin typeface="Times New Roman" panose="02020603050405020304" pitchFamily="18" charset="0"/>
              <a:cs typeface="Times New Roman" panose="02020603050405020304" pitchFamily="18" charset="0"/>
            </a:rPr>
            <a:t>Indice di elasticità degli impieghi </a:t>
          </a:r>
        </a:p>
        <a:p>
          <a:pPr lvl="0" algn="ctr" defTabSz="844550">
            <a:lnSpc>
              <a:spcPct val="90000"/>
            </a:lnSpc>
            <a:spcBef>
              <a:spcPct val="0"/>
            </a:spcBef>
            <a:spcAft>
              <a:spcPct val="35000"/>
            </a:spcAft>
          </a:pPr>
          <a:r>
            <a:rPr lang="it-IT" sz="1900" b="1" kern="1200" dirty="0">
              <a:latin typeface="Times New Roman" panose="02020603050405020304" pitchFamily="18" charset="0"/>
              <a:cs typeface="Times New Roman" panose="02020603050405020304" pitchFamily="18" charset="0"/>
            </a:rPr>
            <a:t>Ac/Ci</a:t>
          </a:r>
        </a:p>
      </dsp:txBody>
      <dsp:txXfrm>
        <a:off x="2597256" y="780184"/>
        <a:ext cx="2146086" cy="1073043"/>
      </dsp:txXfrm>
    </dsp:sp>
    <dsp:sp modelId="{949C6E35-C700-4917-B823-197F118DA6B9}">
      <dsp:nvSpPr>
        <dsp:cNvPr id="0" name=""/>
        <dsp:cNvSpPr/>
      </dsp:nvSpPr>
      <dsp:spPr>
        <a:xfrm>
          <a:off x="492" y="2303905"/>
          <a:ext cx="2146086" cy="107304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a:latin typeface="Times New Roman" panose="02020603050405020304" pitchFamily="18" charset="0"/>
              <a:cs typeface="Times New Roman" panose="02020603050405020304" pitchFamily="18" charset="0"/>
            </a:rPr>
            <a:t>Indice di disponibilità del magazzino	</a:t>
          </a:r>
        </a:p>
        <a:p>
          <a:pPr lvl="0" algn="ctr" defTabSz="844550">
            <a:lnSpc>
              <a:spcPct val="90000"/>
            </a:lnSpc>
            <a:spcBef>
              <a:spcPct val="0"/>
            </a:spcBef>
            <a:spcAft>
              <a:spcPct val="35000"/>
            </a:spcAft>
          </a:pPr>
          <a:r>
            <a:rPr lang="it-IT" sz="1900" b="1" kern="1200" dirty="0">
              <a:latin typeface="Times New Roman" panose="02020603050405020304" pitchFamily="18" charset="0"/>
              <a:cs typeface="Times New Roman" panose="02020603050405020304" pitchFamily="18" charset="0"/>
            </a:rPr>
            <a:t>M/Ci</a:t>
          </a:r>
        </a:p>
      </dsp:txBody>
      <dsp:txXfrm>
        <a:off x="492" y="2303905"/>
        <a:ext cx="2146086" cy="1073043"/>
      </dsp:txXfrm>
    </dsp:sp>
    <dsp:sp modelId="{72516D1E-9C03-4D00-A01C-51F1E9C1E35B}">
      <dsp:nvSpPr>
        <dsp:cNvPr id="0" name=""/>
        <dsp:cNvSpPr/>
      </dsp:nvSpPr>
      <dsp:spPr>
        <a:xfrm>
          <a:off x="2597256" y="2303905"/>
          <a:ext cx="2146086" cy="107304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a:latin typeface="Times New Roman" panose="02020603050405020304" pitchFamily="18" charset="0"/>
              <a:cs typeface="Times New Roman" panose="02020603050405020304" pitchFamily="18" charset="0"/>
            </a:rPr>
            <a:t>Indice di liquidità totale</a:t>
          </a:r>
        </a:p>
        <a:p>
          <a:pPr lvl="0" algn="ctr" defTabSz="844550">
            <a:lnSpc>
              <a:spcPct val="90000"/>
            </a:lnSpc>
            <a:spcBef>
              <a:spcPct val="0"/>
            </a:spcBef>
            <a:spcAft>
              <a:spcPct val="35000"/>
            </a:spcAft>
          </a:pPr>
          <a:r>
            <a:rPr lang="it-IT" sz="1900" b="1" kern="1200" dirty="0">
              <a:latin typeface="Times New Roman" panose="02020603050405020304" pitchFamily="18" charset="0"/>
              <a:cs typeface="Times New Roman" panose="02020603050405020304" pitchFamily="18" charset="0"/>
            </a:rPr>
            <a:t>(</a:t>
          </a:r>
          <a:r>
            <a:rPr lang="it-IT" sz="1900" b="1" kern="1200" dirty="0" err="1">
              <a:latin typeface="Times New Roman" panose="02020603050405020304" pitchFamily="18" charset="0"/>
              <a:cs typeface="Times New Roman" panose="02020603050405020304" pitchFamily="18" charset="0"/>
            </a:rPr>
            <a:t>Ld+Li</a:t>
          </a:r>
          <a:r>
            <a:rPr lang="it-IT" sz="1900" b="1" kern="1200" dirty="0">
              <a:latin typeface="Times New Roman" panose="02020603050405020304" pitchFamily="18" charset="0"/>
              <a:cs typeface="Times New Roman" panose="02020603050405020304" pitchFamily="18" charset="0"/>
            </a:rPr>
            <a:t>)/Ci</a:t>
          </a:r>
        </a:p>
      </dsp:txBody>
      <dsp:txXfrm>
        <a:off x="2597256" y="2303905"/>
        <a:ext cx="2146086" cy="1073043"/>
      </dsp:txXfrm>
    </dsp:sp>
    <dsp:sp modelId="{D8F1BA9F-CEEB-4AA7-9FD7-4D6C647C6B3F}">
      <dsp:nvSpPr>
        <dsp:cNvPr id="0" name=""/>
        <dsp:cNvSpPr/>
      </dsp:nvSpPr>
      <dsp:spPr>
        <a:xfrm>
          <a:off x="5194021" y="2303905"/>
          <a:ext cx="2146086" cy="107304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b="0" kern="1200" dirty="0">
              <a:latin typeface="Times New Roman" panose="02020603050405020304" pitchFamily="18" charset="0"/>
              <a:cs typeface="Times New Roman" panose="02020603050405020304" pitchFamily="18" charset="0"/>
            </a:rPr>
            <a:t>Indice di liquidità immediata</a:t>
          </a:r>
          <a:endParaRPr lang="it-IT" sz="1900" b="1" kern="1200" dirty="0">
            <a:latin typeface="Times New Roman" panose="02020603050405020304" pitchFamily="18" charset="0"/>
            <a:cs typeface="Times New Roman" panose="02020603050405020304" pitchFamily="18" charset="0"/>
          </a:endParaRPr>
        </a:p>
        <a:p>
          <a:pPr lvl="0" algn="ctr" defTabSz="844550">
            <a:lnSpc>
              <a:spcPct val="90000"/>
            </a:lnSpc>
            <a:spcBef>
              <a:spcPct val="0"/>
            </a:spcBef>
            <a:spcAft>
              <a:spcPct val="35000"/>
            </a:spcAft>
          </a:pPr>
          <a:r>
            <a:rPr lang="it-IT" sz="1900" b="1" kern="1200" dirty="0">
              <a:latin typeface="Times New Roman" panose="02020603050405020304" pitchFamily="18" charset="0"/>
              <a:cs typeface="Times New Roman" panose="02020603050405020304" pitchFamily="18" charset="0"/>
            </a:rPr>
            <a:t>Li/Ci</a:t>
          </a:r>
        </a:p>
      </dsp:txBody>
      <dsp:txXfrm>
        <a:off x="5194021" y="2303905"/>
        <a:ext cx="2146086" cy="10730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2946400" cy="495300"/>
          </a:xfrm>
          <a:prstGeom prst="rect">
            <a:avLst/>
          </a:prstGeom>
          <a:noFill/>
          <a:ln>
            <a:noFill/>
          </a:ln>
          <a:effectLst/>
          <a:extLst/>
        </p:spPr>
        <p:txBody>
          <a:bodyPr vert="horz" wrap="square" lIns="95556" tIns="47778" rIns="95556" bIns="47778" numCol="1" anchor="t" anchorCtr="0" compatLnSpc="1">
            <a:prstTxWarp prst="textNoShape">
              <a:avLst/>
            </a:prstTxWarp>
          </a:bodyPr>
          <a:lstStyle>
            <a:lvl1pPr defTabSz="955675" eaLnBrk="1" hangingPunct="1">
              <a:defRPr sz="1300">
                <a:latin typeface="Arial" panose="020B0604020202020204" pitchFamily="34" charset="0"/>
              </a:defRPr>
            </a:lvl1pPr>
          </a:lstStyle>
          <a:p>
            <a:pPr>
              <a:defRPr/>
            </a:pPr>
            <a:endParaRPr lang="it-IT" altLang="it-IT"/>
          </a:p>
        </p:txBody>
      </p:sp>
      <p:sp>
        <p:nvSpPr>
          <p:cNvPr id="221187" name="Rectangle 3"/>
          <p:cNvSpPr>
            <a:spLocks noGrp="1" noChangeArrowheads="1"/>
          </p:cNvSpPr>
          <p:nvPr>
            <p:ph type="dt" sz="quarter" idx="1"/>
          </p:nvPr>
        </p:nvSpPr>
        <p:spPr bwMode="auto">
          <a:xfrm>
            <a:off x="3849688" y="0"/>
            <a:ext cx="2946400" cy="495300"/>
          </a:xfrm>
          <a:prstGeom prst="rect">
            <a:avLst/>
          </a:prstGeom>
          <a:noFill/>
          <a:ln>
            <a:noFill/>
          </a:ln>
          <a:effectLst/>
          <a:extLst/>
        </p:spPr>
        <p:txBody>
          <a:bodyPr vert="horz" wrap="square" lIns="95556" tIns="47778" rIns="95556" bIns="47778" numCol="1" anchor="t" anchorCtr="0" compatLnSpc="1">
            <a:prstTxWarp prst="textNoShape">
              <a:avLst/>
            </a:prstTxWarp>
          </a:bodyPr>
          <a:lstStyle>
            <a:lvl1pPr algn="r" defTabSz="955675" eaLnBrk="1" hangingPunct="1">
              <a:defRPr sz="1300">
                <a:latin typeface="Arial" panose="020B0604020202020204" pitchFamily="34" charset="0"/>
              </a:defRPr>
            </a:lvl1pPr>
          </a:lstStyle>
          <a:p>
            <a:pPr>
              <a:defRPr/>
            </a:pPr>
            <a:endParaRPr lang="it-IT" altLang="it-IT"/>
          </a:p>
        </p:txBody>
      </p:sp>
      <p:sp>
        <p:nvSpPr>
          <p:cNvPr id="221188" name="Rectangle 4"/>
          <p:cNvSpPr>
            <a:spLocks noGrp="1" noChangeArrowheads="1"/>
          </p:cNvSpPr>
          <p:nvPr>
            <p:ph type="ftr" sz="quarter" idx="2"/>
          </p:nvPr>
        </p:nvSpPr>
        <p:spPr bwMode="auto">
          <a:xfrm>
            <a:off x="0" y="9429750"/>
            <a:ext cx="2946400" cy="495300"/>
          </a:xfrm>
          <a:prstGeom prst="rect">
            <a:avLst/>
          </a:prstGeom>
          <a:noFill/>
          <a:ln>
            <a:noFill/>
          </a:ln>
          <a:effectLst/>
          <a:extLst/>
        </p:spPr>
        <p:txBody>
          <a:bodyPr vert="horz" wrap="square" lIns="95556" tIns="47778" rIns="95556" bIns="47778" numCol="1" anchor="b" anchorCtr="0" compatLnSpc="1">
            <a:prstTxWarp prst="textNoShape">
              <a:avLst/>
            </a:prstTxWarp>
          </a:bodyPr>
          <a:lstStyle>
            <a:lvl1pPr defTabSz="955675" eaLnBrk="1" hangingPunct="1">
              <a:defRPr sz="1300">
                <a:latin typeface="Arial" panose="020B0604020202020204" pitchFamily="34" charset="0"/>
              </a:defRPr>
            </a:lvl1pPr>
          </a:lstStyle>
          <a:p>
            <a:pPr>
              <a:defRPr/>
            </a:pPr>
            <a:endParaRPr lang="it-IT" altLang="it-IT"/>
          </a:p>
        </p:txBody>
      </p:sp>
      <p:sp>
        <p:nvSpPr>
          <p:cNvPr id="221189" name="Rectangle 5"/>
          <p:cNvSpPr>
            <a:spLocks noGrp="1" noChangeArrowheads="1"/>
          </p:cNvSpPr>
          <p:nvPr>
            <p:ph type="sldNum" sz="quarter" idx="3"/>
          </p:nvPr>
        </p:nvSpPr>
        <p:spPr bwMode="auto">
          <a:xfrm>
            <a:off x="3849688" y="9429750"/>
            <a:ext cx="2946400" cy="495300"/>
          </a:xfrm>
          <a:prstGeom prst="rect">
            <a:avLst/>
          </a:prstGeom>
          <a:noFill/>
          <a:ln>
            <a:noFill/>
          </a:ln>
          <a:effectLst/>
          <a:extLst/>
        </p:spPr>
        <p:txBody>
          <a:bodyPr vert="horz" wrap="square" lIns="95556" tIns="47778" rIns="95556" bIns="47778" numCol="1" anchor="b" anchorCtr="0" compatLnSpc="1">
            <a:prstTxWarp prst="textNoShape">
              <a:avLst/>
            </a:prstTxWarp>
          </a:bodyPr>
          <a:lstStyle>
            <a:lvl1pPr algn="r" defTabSz="955675" eaLnBrk="1" hangingPunct="1">
              <a:defRPr sz="1300" smtClean="0">
                <a:latin typeface="Arial" panose="020B0604020202020204" pitchFamily="34" charset="0"/>
              </a:defRPr>
            </a:lvl1pPr>
          </a:lstStyle>
          <a:p>
            <a:pPr>
              <a:defRPr/>
            </a:pPr>
            <a:fld id="{E0FAE209-DBF4-4D05-BA59-18663CF8E75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1-03-11T15:43:49.09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46400" cy="495300"/>
          </a:xfrm>
          <a:prstGeom prst="rect">
            <a:avLst/>
          </a:prstGeom>
          <a:noFill/>
          <a:ln>
            <a:noFill/>
          </a:ln>
          <a:effectLst/>
          <a:extLst/>
        </p:spPr>
        <p:txBody>
          <a:bodyPr vert="horz" wrap="square" lIns="95556" tIns="47778" rIns="95556" bIns="47778" numCol="1" anchor="t" anchorCtr="0" compatLnSpc="1">
            <a:prstTxWarp prst="textNoShape">
              <a:avLst/>
            </a:prstTxWarp>
          </a:bodyPr>
          <a:lstStyle>
            <a:lvl1pPr defTabSz="955675" eaLnBrk="1" hangingPunct="1">
              <a:defRPr sz="1300">
                <a:latin typeface="Arial" panose="020B0604020202020204" pitchFamily="34" charset="0"/>
              </a:defRPr>
            </a:lvl1pPr>
          </a:lstStyle>
          <a:p>
            <a:pPr>
              <a:defRPr/>
            </a:pPr>
            <a:endParaRPr lang="it-IT" altLang="it-IT"/>
          </a:p>
        </p:txBody>
      </p:sp>
      <p:sp>
        <p:nvSpPr>
          <p:cNvPr id="139267" name="Rectangle 3"/>
          <p:cNvSpPr>
            <a:spLocks noGrp="1" noChangeArrowheads="1"/>
          </p:cNvSpPr>
          <p:nvPr>
            <p:ph type="dt" idx="1"/>
          </p:nvPr>
        </p:nvSpPr>
        <p:spPr bwMode="auto">
          <a:xfrm>
            <a:off x="3849688" y="0"/>
            <a:ext cx="2946400" cy="495300"/>
          </a:xfrm>
          <a:prstGeom prst="rect">
            <a:avLst/>
          </a:prstGeom>
          <a:noFill/>
          <a:ln>
            <a:noFill/>
          </a:ln>
          <a:effectLst/>
          <a:extLst/>
        </p:spPr>
        <p:txBody>
          <a:bodyPr vert="horz" wrap="square" lIns="95556" tIns="47778" rIns="95556" bIns="47778" numCol="1" anchor="t" anchorCtr="0" compatLnSpc="1">
            <a:prstTxWarp prst="textNoShape">
              <a:avLst/>
            </a:prstTxWarp>
          </a:bodyPr>
          <a:lstStyle>
            <a:lvl1pPr algn="r" defTabSz="955675" eaLnBrk="1" hangingPunct="1">
              <a:defRPr sz="1300">
                <a:latin typeface="Arial" panose="020B0604020202020204" pitchFamily="34" charset="0"/>
              </a:defRPr>
            </a:lvl1pPr>
          </a:lstStyle>
          <a:p>
            <a:pPr>
              <a:defRPr/>
            </a:pPr>
            <a:endParaRPr lang="it-IT" altLang="it-IT"/>
          </a:p>
        </p:txBody>
      </p:sp>
      <p:sp>
        <p:nvSpPr>
          <p:cNvPr id="614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9"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5556" tIns="47778" rIns="95556" bIns="47778"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39270" name="Rectangle 6"/>
          <p:cNvSpPr>
            <a:spLocks noGrp="1" noChangeArrowheads="1"/>
          </p:cNvSpPr>
          <p:nvPr>
            <p:ph type="ftr" sz="quarter" idx="4"/>
          </p:nvPr>
        </p:nvSpPr>
        <p:spPr bwMode="auto">
          <a:xfrm>
            <a:off x="0" y="9429750"/>
            <a:ext cx="2946400" cy="495300"/>
          </a:xfrm>
          <a:prstGeom prst="rect">
            <a:avLst/>
          </a:prstGeom>
          <a:noFill/>
          <a:ln>
            <a:noFill/>
          </a:ln>
          <a:effectLst/>
          <a:extLst/>
        </p:spPr>
        <p:txBody>
          <a:bodyPr vert="horz" wrap="square" lIns="95556" tIns="47778" rIns="95556" bIns="47778" numCol="1" anchor="b" anchorCtr="0" compatLnSpc="1">
            <a:prstTxWarp prst="textNoShape">
              <a:avLst/>
            </a:prstTxWarp>
          </a:bodyPr>
          <a:lstStyle>
            <a:lvl1pPr defTabSz="955675" eaLnBrk="1" hangingPunct="1">
              <a:defRPr sz="1300">
                <a:latin typeface="Arial" panose="020B0604020202020204" pitchFamily="34" charset="0"/>
              </a:defRPr>
            </a:lvl1pPr>
          </a:lstStyle>
          <a:p>
            <a:pPr>
              <a:defRPr/>
            </a:pPr>
            <a:endParaRPr lang="it-IT" altLang="it-IT"/>
          </a:p>
        </p:txBody>
      </p:sp>
      <p:sp>
        <p:nvSpPr>
          <p:cNvPr id="139271" name="Rectangle 7"/>
          <p:cNvSpPr>
            <a:spLocks noGrp="1" noChangeArrowheads="1"/>
          </p:cNvSpPr>
          <p:nvPr>
            <p:ph type="sldNum" sz="quarter" idx="5"/>
          </p:nvPr>
        </p:nvSpPr>
        <p:spPr bwMode="auto">
          <a:xfrm>
            <a:off x="3849688" y="9429750"/>
            <a:ext cx="2946400" cy="495300"/>
          </a:xfrm>
          <a:prstGeom prst="rect">
            <a:avLst/>
          </a:prstGeom>
          <a:noFill/>
          <a:ln>
            <a:noFill/>
          </a:ln>
          <a:effectLst/>
          <a:extLst/>
        </p:spPr>
        <p:txBody>
          <a:bodyPr vert="horz" wrap="square" lIns="95556" tIns="47778" rIns="95556" bIns="47778" numCol="1" anchor="b" anchorCtr="0" compatLnSpc="1">
            <a:prstTxWarp prst="textNoShape">
              <a:avLst/>
            </a:prstTxWarp>
          </a:bodyPr>
          <a:lstStyle>
            <a:lvl1pPr algn="r" defTabSz="955675" eaLnBrk="1" hangingPunct="1">
              <a:defRPr sz="1300" smtClean="0">
                <a:latin typeface="Arial" panose="020B0604020202020204" pitchFamily="34" charset="0"/>
              </a:defRPr>
            </a:lvl1pPr>
          </a:lstStyle>
          <a:p>
            <a:pPr>
              <a:defRPr/>
            </a:pPr>
            <a:fld id="{712273C7-AC25-4AB5-81AF-7F54E54E754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8EE714B5-205F-4C6E-9945-F175AD065D63}" type="slidenum">
              <a:rPr lang="it-IT" altLang="it-IT">
                <a:latin typeface="Arial" panose="020B0604020202020204" pitchFamily="34" charset="0"/>
              </a:rPr>
              <a:pPr/>
              <a:t>1</a:t>
            </a:fld>
            <a:endParaRPr lang="it-IT" altLang="it-IT">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200B785-3C60-42B5-9189-67C1BDCDAA18}" type="slidenum">
              <a:rPr lang="it-IT" altLang="it-IT">
                <a:latin typeface="Arial" panose="020B0604020202020204" pitchFamily="34" charset="0"/>
              </a:rPr>
              <a:pPr/>
              <a:t>10</a:t>
            </a:fld>
            <a:endParaRPr lang="it-IT" altLang="it-IT">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158875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egnaposto immagine diapositiva 1"/>
          <p:cNvSpPr>
            <a:spLocks noGrp="1" noRot="1" noChangeAspect="1" noTextEdit="1"/>
          </p:cNvSpPr>
          <p:nvPr>
            <p:ph type="sldImg"/>
          </p:nvPr>
        </p:nvSpPr>
        <p:spPr>
          <a:ln/>
        </p:spPr>
      </p:sp>
      <p:sp>
        <p:nvSpPr>
          <p:cNvPr id="23552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3552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67C9D0B-4633-4807-B38C-CB372D30BDA2}" type="slidenum">
              <a:rPr lang="it-IT" altLang="it-IT">
                <a:latin typeface="Arial" panose="020B0604020202020204" pitchFamily="34" charset="0"/>
              </a:rPr>
              <a:pPr/>
              <a:t>11</a:t>
            </a:fld>
            <a:endParaRPr lang="it-IT" altLang="it-IT">
              <a:latin typeface="Arial" panose="020B0604020202020204" pitchFamily="34" charset="0"/>
            </a:endParaRPr>
          </a:p>
        </p:txBody>
      </p:sp>
    </p:spTree>
    <p:extLst>
      <p:ext uri="{BB962C8B-B14F-4D97-AF65-F5344CB8AC3E}">
        <p14:creationId xmlns:p14="http://schemas.microsoft.com/office/powerpoint/2010/main" val="376526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F6CCFED7-332E-48F2-A331-FE5BA4C4613C}" type="slidenum">
              <a:rPr lang="it-IT" altLang="it-IT">
                <a:latin typeface="Arial" panose="020B0604020202020204" pitchFamily="34" charset="0"/>
              </a:rPr>
              <a:pPr/>
              <a:t>12</a:t>
            </a:fld>
            <a:endParaRPr lang="it-IT" altLang="it-IT">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443045D2-516A-4668-8A89-6580CA0EFDF4}" type="slidenum">
              <a:rPr lang="it-IT" altLang="it-IT">
                <a:latin typeface="Arial" panose="020B0604020202020204" pitchFamily="34" charset="0"/>
              </a:rPr>
              <a:pPr/>
              <a:t>47</a:t>
            </a:fld>
            <a:endParaRPr lang="it-IT" altLang="it-IT">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0EB8C279-7036-4725-BA65-B40708465902}" type="slidenum">
              <a:rPr lang="it-IT" altLang="it-IT">
                <a:latin typeface="Arial" panose="020B0604020202020204" pitchFamily="34" charset="0"/>
              </a:rPr>
              <a:pPr/>
              <a:t>48</a:t>
            </a:fld>
            <a:endParaRPr lang="it-IT" altLang="it-IT">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11AA5ACE-D98F-4CF6-A7D0-6AB68E9BA6F4}" type="slidenum">
              <a:rPr lang="it-IT" altLang="it-IT">
                <a:latin typeface="Arial" panose="020B0604020202020204" pitchFamily="34" charset="0"/>
              </a:rPr>
              <a:pPr/>
              <a:t>49</a:t>
            </a:fld>
            <a:endParaRPr lang="it-IT" altLang="it-IT">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1D463F96-AC79-42B4-A31E-E3793BCDAC31}" type="slidenum">
              <a:rPr lang="it-IT" altLang="it-IT">
                <a:latin typeface="Arial" panose="020B0604020202020204" pitchFamily="34" charset="0"/>
              </a:rPr>
              <a:pPr/>
              <a:t>50</a:t>
            </a:fld>
            <a:endParaRPr lang="it-IT" altLang="it-IT">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70E02508-AFEE-47FE-B851-8D34D63DBF99}" type="slidenum">
              <a:rPr lang="it-IT" altLang="it-IT">
                <a:latin typeface="Arial" panose="020B0604020202020204" pitchFamily="34" charset="0"/>
              </a:rPr>
              <a:pPr/>
              <a:t>51</a:t>
            </a:fld>
            <a:endParaRPr lang="it-IT" altLang="it-IT">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6C268C53-8BE7-451C-8BB5-E5BBDA6BB4BC}" type="slidenum">
              <a:rPr lang="it-IT" altLang="it-IT">
                <a:latin typeface="Arial" panose="020B0604020202020204" pitchFamily="34" charset="0"/>
              </a:rPr>
              <a:pPr/>
              <a:t>52</a:t>
            </a:fld>
            <a:endParaRPr lang="it-IT" altLang="it-IT">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609FA49F-F50C-42BE-82FF-CF2A88ED1132}" type="slidenum">
              <a:rPr lang="it-IT" altLang="it-IT">
                <a:latin typeface="Arial" panose="020B0604020202020204" pitchFamily="34" charset="0"/>
              </a:rPr>
              <a:pPr/>
              <a:t>53</a:t>
            </a:fld>
            <a:endParaRPr lang="it-IT" altLang="it-IT">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200B785-3C60-42B5-9189-67C1BDCDAA18}" type="slidenum">
              <a:rPr lang="it-IT" altLang="it-IT">
                <a:latin typeface="Arial" panose="020B0604020202020204" pitchFamily="34" charset="0"/>
              </a:rPr>
              <a:pPr/>
              <a:t>2</a:t>
            </a:fld>
            <a:endParaRPr lang="it-IT" altLang="it-IT">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2818912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7C3E951A-088D-4A5D-8D59-75E5AEF37D0F}" type="slidenum">
              <a:rPr lang="it-IT" altLang="it-IT">
                <a:latin typeface="Arial" panose="020B0604020202020204" pitchFamily="34" charset="0"/>
              </a:rPr>
              <a:pPr/>
              <a:t>54</a:t>
            </a:fld>
            <a:endParaRPr lang="it-IT" altLang="it-IT">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F420EE5-B35C-4B82-8014-36F3B0F145AC}" type="slidenum">
              <a:rPr lang="it-IT" altLang="it-IT">
                <a:latin typeface="Arial" panose="020B0604020202020204" pitchFamily="34" charset="0"/>
              </a:rPr>
              <a:pPr/>
              <a:t>55</a:t>
            </a:fld>
            <a:endParaRPr lang="it-IT" altLang="it-IT">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E21323F1-8407-4E81-9971-2DDBF3C523F3}" type="slidenum">
              <a:rPr lang="it-IT" altLang="it-IT">
                <a:latin typeface="Arial" panose="020B0604020202020204" pitchFamily="34" charset="0"/>
              </a:rPr>
              <a:pPr/>
              <a:t>56</a:t>
            </a:fld>
            <a:endParaRPr lang="it-IT" altLang="it-IT">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E21323F1-8407-4E81-9971-2DDBF3C523F3}" type="slidenum">
              <a:rPr lang="it-IT" altLang="it-IT">
                <a:latin typeface="Arial" panose="020B0604020202020204" pitchFamily="34" charset="0"/>
              </a:rPr>
              <a:pPr/>
              <a:t>57</a:t>
            </a:fld>
            <a:endParaRPr lang="it-IT" altLang="it-IT">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3381809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egnaposto immagine diapositiva 1"/>
          <p:cNvSpPr>
            <a:spLocks noGrp="1" noRot="1" noChangeAspect="1" noTextEdit="1"/>
          </p:cNvSpPr>
          <p:nvPr>
            <p:ph type="sldImg"/>
          </p:nvPr>
        </p:nvSpPr>
        <p:spPr>
          <a:ln/>
        </p:spPr>
      </p:sp>
      <p:sp>
        <p:nvSpPr>
          <p:cNvPr id="23552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3552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67C9D0B-4633-4807-B38C-CB372D30BDA2}" type="slidenum">
              <a:rPr lang="it-IT" altLang="it-IT">
                <a:latin typeface="Arial" panose="020B0604020202020204" pitchFamily="34" charset="0"/>
              </a:rPr>
              <a:pPr/>
              <a:t>58</a:t>
            </a:fld>
            <a:endParaRPr lang="it-IT" altLang="it-IT">
              <a:latin typeface="Arial" panose="020B0604020202020204" pitchFamily="34" charset="0"/>
            </a:endParaRPr>
          </a:p>
        </p:txBody>
      </p:sp>
    </p:spTree>
    <p:extLst>
      <p:ext uri="{BB962C8B-B14F-4D97-AF65-F5344CB8AC3E}">
        <p14:creationId xmlns:p14="http://schemas.microsoft.com/office/powerpoint/2010/main" val="396404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egnaposto immagine diapositiva 1"/>
          <p:cNvSpPr>
            <a:spLocks noGrp="1" noRot="1" noChangeAspect="1" noTextEdit="1"/>
          </p:cNvSpPr>
          <p:nvPr>
            <p:ph type="sldImg"/>
          </p:nvPr>
        </p:nvSpPr>
        <p:spPr>
          <a:ln/>
        </p:spPr>
      </p:sp>
      <p:sp>
        <p:nvSpPr>
          <p:cNvPr id="23552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3552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67C9D0B-4633-4807-B38C-CB372D30BDA2}" type="slidenum">
              <a:rPr lang="it-IT" altLang="it-IT">
                <a:latin typeface="Arial" panose="020B0604020202020204" pitchFamily="34" charset="0"/>
              </a:rPr>
              <a:pPr/>
              <a:t>94</a:t>
            </a:fld>
            <a:endParaRPr lang="it-IT" altLang="it-IT">
              <a:latin typeface="Arial" panose="020B0604020202020204" pitchFamily="34" charset="0"/>
            </a:endParaRPr>
          </a:p>
        </p:txBody>
      </p:sp>
    </p:spTree>
    <p:extLst>
      <p:ext uri="{BB962C8B-B14F-4D97-AF65-F5344CB8AC3E}">
        <p14:creationId xmlns:p14="http://schemas.microsoft.com/office/powerpoint/2010/main" val="2887864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544F285C-36A7-49A6-992B-6FC63D321A4D}" type="slidenum">
              <a:rPr lang="it-IT" altLang="it-IT">
                <a:latin typeface="Arial" panose="020B0604020202020204" pitchFamily="34" charset="0"/>
              </a:rPr>
              <a:pPr/>
              <a:t>106</a:t>
            </a:fld>
            <a:endParaRPr lang="it-IT" altLang="it-IT">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CD6724F4-365C-4895-9EB5-AAE38B94763F}" type="slidenum">
              <a:rPr lang="it-IT" altLang="it-IT">
                <a:latin typeface="Arial" panose="020B0604020202020204" pitchFamily="34" charset="0"/>
              </a:rPr>
              <a:pPr/>
              <a:t>145</a:t>
            </a:fld>
            <a:endParaRPr lang="it-IT" altLang="it-IT">
              <a:latin typeface="Arial" panose="020B060402020202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462B191-9277-4750-857F-5B8CAFA1716A}" type="slidenum">
              <a:rPr lang="it-IT" altLang="it-IT">
                <a:latin typeface="Arial" panose="020B0604020202020204" pitchFamily="34" charset="0"/>
              </a:rPr>
              <a:pPr/>
              <a:t>146</a:t>
            </a:fld>
            <a:endParaRPr lang="it-IT" altLang="it-IT">
              <a:latin typeface="Arial" panose="020B0604020202020204"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AFE9FE0D-CD1C-48A9-A411-FB7B9C7FE01F}" type="slidenum">
              <a:rPr lang="it-IT" altLang="it-IT">
                <a:latin typeface="Arial" panose="020B0604020202020204" pitchFamily="34" charset="0"/>
              </a:rPr>
              <a:pPr/>
              <a:t>147</a:t>
            </a:fld>
            <a:endParaRPr lang="it-IT" altLang="it-IT">
              <a:latin typeface="Arial" panose="020B0604020202020204"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200B785-3C60-42B5-9189-67C1BDCDAA18}" type="slidenum">
              <a:rPr lang="it-IT" altLang="it-IT">
                <a:latin typeface="Arial" panose="020B0604020202020204" pitchFamily="34" charset="0"/>
              </a:rPr>
              <a:pPr/>
              <a:t>3</a:t>
            </a:fld>
            <a:endParaRPr lang="it-IT" altLang="it-IT">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CB3A6659-AD47-4900-8D23-DDDAF26A84C8}" type="slidenum">
              <a:rPr lang="it-IT" altLang="it-IT">
                <a:latin typeface="Arial" panose="020B0604020202020204" pitchFamily="34" charset="0"/>
              </a:rPr>
              <a:pPr/>
              <a:t>148</a:t>
            </a:fld>
            <a:endParaRPr lang="it-IT" altLang="it-IT">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6EA80BC8-F890-4049-A594-2BFFC7C397A8}" type="slidenum">
              <a:rPr lang="it-IT" altLang="it-IT">
                <a:latin typeface="Arial" panose="020B0604020202020204" pitchFamily="34" charset="0"/>
              </a:rPr>
              <a:pPr/>
              <a:t>149</a:t>
            </a:fld>
            <a:endParaRPr lang="it-IT" altLang="it-IT">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5FF17FD-7FC1-4880-A46D-9D25283E3F30}" type="slidenum">
              <a:rPr lang="it-IT" altLang="it-IT">
                <a:latin typeface="Arial" panose="020B0604020202020204" pitchFamily="34" charset="0"/>
              </a:rPr>
              <a:pPr/>
              <a:t>150</a:t>
            </a:fld>
            <a:endParaRPr lang="it-IT" altLang="it-IT">
              <a:latin typeface="Arial" panose="020B060402020202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F9FE71E0-283C-4822-8D64-BA01598B90DC}" type="slidenum">
              <a:rPr lang="it-IT" altLang="it-IT">
                <a:latin typeface="Arial" panose="020B0604020202020204" pitchFamily="34" charset="0"/>
              </a:rPr>
              <a:pPr/>
              <a:t>151</a:t>
            </a:fld>
            <a:endParaRPr lang="it-IT" altLang="it-IT">
              <a:latin typeface="Arial" panose="020B0604020202020204"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B5CF544C-AC2A-4041-8789-437897BA839F}" type="slidenum">
              <a:rPr lang="it-IT" altLang="it-IT">
                <a:latin typeface="Arial" panose="020B0604020202020204" pitchFamily="34" charset="0"/>
              </a:rPr>
              <a:pPr/>
              <a:t>152</a:t>
            </a:fld>
            <a:endParaRPr lang="it-IT" altLang="it-IT">
              <a:latin typeface="Arial" panose="020B0604020202020204"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A6F6861E-8B59-4C7A-8354-2CAE02036EB7}" type="slidenum">
              <a:rPr lang="it-IT" altLang="it-IT">
                <a:latin typeface="Arial" panose="020B0604020202020204" pitchFamily="34" charset="0"/>
              </a:rPr>
              <a:pPr/>
              <a:t>153</a:t>
            </a:fld>
            <a:endParaRPr lang="it-IT" altLang="it-IT">
              <a:latin typeface="Arial" panose="020B0604020202020204"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egnaposto immagine diapositiva 1"/>
          <p:cNvSpPr>
            <a:spLocks noGrp="1" noRot="1" noChangeAspect="1" noTextEdit="1"/>
          </p:cNvSpPr>
          <p:nvPr>
            <p:ph type="sldImg"/>
          </p:nvPr>
        </p:nvSpPr>
        <p:spPr>
          <a:ln/>
        </p:spPr>
      </p:sp>
      <p:sp>
        <p:nvSpPr>
          <p:cNvPr id="23552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3552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67C9D0B-4633-4807-B38C-CB372D30BDA2}" type="slidenum">
              <a:rPr lang="it-IT" altLang="it-IT">
                <a:latin typeface="Arial" panose="020B0604020202020204" pitchFamily="34" charset="0"/>
              </a:rPr>
              <a:pPr/>
              <a:t>154</a:t>
            </a:fld>
            <a:endParaRPr lang="it-IT" altLang="it-IT">
              <a:latin typeface="Arial" panose="020B0604020202020204" pitchFamily="34" charset="0"/>
            </a:endParaRPr>
          </a:p>
        </p:txBody>
      </p:sp>
    </p:spTree>
    <p:extLst>
      <p:ext uri="{BB962C8B-B14F-4D97-AF65-F5344CB8AC3E}">
        <p14:creationId xmlns:p14="http://schemas.microsoft.com/office/powerpoint/2010/main" val="2377321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egnaposto immagine diapositiva 1"/>
          <p:cNvSpPr>
            <a:spLocks noGrp="1" noRot="1" noChangeAspect="1" noTextEdit="1"/>
          </p:cNvSpPr>
          <p:nvPr>
            <p:ph type="sldImg"/>
          </p:nvPr>
        </p:nvSpPr>
        <p:spPr>
          <a:ln/>
        </p:spPr>
      </p:sp>
      <p:sp>
        <p:nvSpPr>
          <p:cNvPr id="25702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5702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73AF396-361A-4EF6-BBB6-CBCFD3DD5584}" type="slidenum">
              <a:rPr lang="it-IT" altLang="it-IT">
                <a:latin typeface="Arial" panose="020B0604020202020204" pitchFamily="34" charset="0"/>
              </a:rPr>
              <a:pPr/>
              <a:t>181</a:t>
            </a:fld>
            <a:endParaRPr lang="it-IT" altLang="it-IT">
              <a:latin typeface="Arial" panose="020B0604020202020204" pitchFamily="34" charset="0"/>
            </a:endParaRPr>
          </a:p>
        </p:txBody>
      </p:sp>
    </p:spTree>
    <p:extLst>
      <p:ext uri="{BB962C8B-B14F-4D97-AF65-F5344CB8AC3E}">
        <p14:creationId xmlns:p14="http://schemas.microsoft.com/office/powerpoint/2010/main" val="1596588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87FC3E2C-412C-40EB-9052-66C51381621D}" type="slidenum">
              <a:rPr lang="it-IT" altLang="it-IT">
                <a:latin typeface="Arial" panose="020B0604020202020204" pitchFamily="34" charset="0"/>
              </a:rPr>
              <a:pPr/>
              <a:t>195</a:t>
            </a:fld>
            <a:endParaRPr lang="it-IT" altLang="it-IT">
              <a:latin typeface="Arial" panose="020B0604020202020204"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1034FF5C-5D56-4B47-957E-E3876AB9B0C9}" type="slidenum">
              <a:rPr lang="it-IT" altLang="it-IT">
                <a:latin typeface="Arial" panose="020B0604020202020204" pitchFamily="34" charset="0"/>
              </a:rPr>
              <a:pPr/>
              <a:t>196</a:t>
            </a:fld>
            <a:endParaRPr lang="it-IT" altLang="it-IT">
              <a:latin typeface="Arial" panose="020B060402020202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200B785-3C60-42B5-9189-67C1BDCDAA18}" type="slidenum">
              <a:rPr lang="it-IT" altLang="it-IT">
                <a:latin typeface="Arial" panose="020B0604020202020204" pitchFamily="34" charset="0"/>
              </a:rPr>
              <a:pPr/>
              <a:t>4</a:t>
            </a:fld>
            <a:endParaRPr lang="it-IT" altLang="it-IT">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4230499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8E142903-02F6-4372-825C-EE4BD57F305B}" type="slidenum">
              <a:rPr lang="it-IT" altLang="it-IT">
                <a:latin typeface="Arial" panose="020B0604020202020204" pitchFamily="34" charset="0"/>
              </a:rPr>
              <a:pPr/>
              <a:t>197</a:t>
            </a:fld>
            <a:endParaRPr lang="it-IT" altLang="it-IT">
              <a:latin typeface="Arial" panose="020B0604020202020204"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B9D0795C-8AEA-4ECA-BB71-E270B7A2027A}" type="slidenum">
              <a:rPr lang="it-IT" altLang="it-IT">
                <a:latin typeface="Arial" panose="020B0604020202020204" pitchFamily="34" charset="0"/>
              </a:rPr>
              <a:pPr/>
              <a:t>198</a:t>
            </a:fld>
            <a:endParaRPr lang="it-IT" altLang="it-IT">
              <a:latin typeface="Arial" panose="020B0604020202020204"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00783733-5AEE-4687-8805-B680C0231EEB}" type="slidenum">
              <a:rPr lang="it-IT" altLang="it-IT">
                <a:latin typeface="Arial" panose="020B0604020202020204" pitchFamily="34" charset="0"/>
              </a:rPr>
              <a:pPr/>
              <a:t>199</a:t>
            </a:fld>
            <a:endParaRPr lang="it-IT" altLang="it-IT">
              <a:latin typeface="Arial" panose="020B0604020202020204"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C7F80F5F-C54E-404E-B8F6-A6075EB116F5}" type="slidenum">
              <a:rPr lang="it-IT" altLang="it-IT">
                <a:latin typeface="Arial" panose="020B0604020202020204" pitchFamily="34" charset="0"/>
              </a:rPr>
              <a:pPr/>
              <a:t>200</a:t>
            </a:fld>
            <a:endParaRPr lang="it-IT" altLang="it-IT">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FC7BA802-8AC3-40EB-A760-5D504932149A}" type="slidenum">
              <a:rPr lang="it-IT" altLang="it-IT">
                <a:latin typeface="Arial" panose="020B0604020202020204" pitchFamily="34" charset="0"/>
              </a:rPr>
              <a:pPr/>
              <a:t>201</a:t>
            </a:fld>
            <a:endParaRPr lang="it-IT" altLang="it-IT">
              <a:latin typeface="Arial" panose="020B0604020202020204"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A23441DF-9E5F-4F02-B3E8-BD9EEDC8FC91}" type="slidenum">
              <a:rPr lang="it-IT" altLang="it-IT">
                <a:latin typeface="Arial" panose="020B0604020202020204" pitchFamily="34" charset="0"/>
              </a:rPr>
              <a:pPr/>
              <a:t>202</a:t>
            </a:fld>
            <a:endParaRPr lang="it-IT" altLang="it-IT">
              <a:latin typeface="Arial" panose="020B060402020202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6FF6071-1F3C-48FF-B72E-99B7A1BF9479}" type="slidenum">
              <a:rPr lang="it-IT" altLang="it-IT">
                <a:latin typeface="Arial" panose="020B0604020202020204" pitchFamily="34" charset="0"/>
              </a:rPr>
              <a:pPr/>
              <a:t>203</a:t>
            </a:fld>
            <a:endParaRPr lang="it-IT" altLang="it-IT">
              <a:latin typeface="Arial" panose="020B0604020202020204"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67EA406C-B344-4D47-B461-D6D1A53D9478}" type="slidenum">
              <a:rPr lang="it-IT" altLang="it-IT">
                <a:latin typeface="Arial" panose="020B0604020202020204" pitchFamily="34" charset="0"/>
              </a:rPr>
              <a:pPr/>
              <a:t>204</a:t>
            </a:fld>
            <a:endParaRPr lang="it-IT" altLang="it-IT">
              <a:latin typeface="Arial" panose="020B0604020202020204"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65E4A388-E3BB-4F86-9936-5D64748EB2C4}" type="slidenum">
              <a:rPr lang="it-IT" altLang="it-IT">
                <a:latin typeface="Arial" panose="020B0604020202020204" pitchFamily="34" charset="0"/>
              </a:rPr>
              <a:pPr/>
              <a:t>205</a:t>
            </a:fld>
            <a:endParaRPr lang="it-IT" altLang="it-IT">
              <a:latin typeface="Arial" panose="020B0604020202020204"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AF393FB7-74E2-4B25-8492-650D0488FE45}" type="slidenum">
              <a:rPr lang="it-IT" altLang="it-IT">
                <a:latin typeface="Arial" panose="020B0604020202020204" pitchFamily="34" charset="0"/>
              </a:rPr>
              <a:pPr/>
              <a:t>206</a:t>
            </a:fld>
            <a:endParaRPr lang="it-IT" altLang="it-IT">
              <a:latin typeface="Arial" panose="020B0604020202020204"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egnaposto immagine diapositiva 1"/>
          <p:cNvSpPr>
            <a:spLocks noGrp="1" noRot="1" noChangeAspect="1" noTextEdit="1"/>
          </p:cNvSpPr>
          <p:nvPr>
            <p:ph type="sldImg"/>
          </p:nvPr>
        </p:nvSpPr>
        <p:spPr>
          <a:ln/>
        </p:spPr>
      </p:sp>
      <p:sp>
        <p:nvSpPr>
          <p:cNvPr id="23552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3552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967C9D0B-4633-4807-B38C-CB372D30BDA2}" type="slidenum">
              <a:rPr lang="it-IT" altLang="it-IT">
                <a:latin typeface="Arial" panose="020B0604020202020204" pitchFamily="34" charset="0"/>
              </a:rPr>
              <a:pPr/>
              <a:t>5</a:t>
            </a:fld>
            <a:endParaRPr lang="it-IT" altLang="it-IT">
              <a:latin typeface="Arial" panose="020B0604020202020204" pitchFamily="34" charset="0"/>
            </a:endParaRPr>
          </a:p>
        </p:txBody>
      </p:sp>
    </p:spTree>
    <p:extLst>
      <p:ext uri="{BB962C8B-B14F-4D97-AF65-F5344CB8AC3E}">
        <p14:creationId xmlns:p14="http://schemas.microsoft.com/office/powerpoint/2010/main" val="207557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E240E29E-65E3-470D-BBF6-9E98DB43D4A0}" type="slidenum">
              <a:rPr lang="it-IT" altLang="it-IT">
                <a:latin typeface="Arial" panose="020B0604020202020204" pitchFamily="34" charset="0"/>
              </a:rPr>
              <a:pPr/>
              <a:t>207</a:t>
            </a:fld>
            <a:endParaRPr lang="it-IT" altLang="it-IT">
              <a:latin typeface="Arial" panose="020B0604020202020204"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78636867-5E21-4B40-9D2A-CA40E4600030}" type="slidenum">
              <a:rPr lang="it-IT" altLang="it-IT">
                <a:latin typeface="Arial" panose="020B0604020202020204" pitchFamily="34" charset="0"/>
              </a:rPr>
              <a:pPr/>
              <a:t>208</a:t>
            </a:fld>
            <a:endParaRPr lang="it-IT" altLang="it-IT">
              <a:latin typeface="Arial" panose="020B0604020202020204"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08E357DC-05D8-4057-B61C-574FB38526AD}" type="slidenum">
              <a:rPr lang="it-IT" altLang="it-IT">
                <a:latin typeface="Arial" panose="020B0604020202020204" pitchFamily="34" charset="0"/>
              </a:rPr>
              <a:pPr/>
              <a:t>209</a:t>
            </a:fld>
            <a:endParaRPr lang="it-IT" altLang="it-IT">
              <a:latin typeface="Arial" panose="020B0604020202020204"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589FD9C8-6179-48F3-8B58-FEC8406DAA71}" type="slidenum">
              <a:rPr lang="it-IT" altLang="it-IT">
                <a:latin typeface="Arial" panose="020B0604020202020204" pitchFamily="34" charset="0"/>
              </a:rPr>
              <a:pPr/>
              <a:t>210</a:t>
            </a:fld>
            <a:endParaRPr lang="it-IT" altLang="it-IT">
              <a:latin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956F318-6554-4BD5-B420-AA815EB57C13}" type="slidenum">
              <a:rPr lang="it-IT" altLang="it-IT">
                <a:latin typeface="Arial" panose="020B0604020202020204" pitchFamily="34" charset="0"/>
              </a:rPr>
              <a:pPr/>
              <a:t>211</a:t>
            </a:fld>
            <a:endParaRPr lang="it-IT" altLang="it-IT">
              <a:latin typeface="Arial" panose="020B0604020202020204"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50441AB6-9ACD-484A-B515-F7AA4AAB4EE2}" type="slidenum">
              <a:rPr lang="it-IT" altLang="it-IT">
                <a:latin typeface="Arial" panose="020B0604020202020204" pitchFamily="34" charset="0"/>
              </a:rPr>
              <a:pPr/>
              <a:t>212</a:t>
            </a:fld>
            <a:endParaRPr lang="it-IT" altLang="it-IT">
              <a:latin typeface="Arial" panose="020B0604020202020204"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5D77B536-4220-4480-8E31-82833D8F5086}" type="slidenum">
              <a:rPr lang="it-IT" altLang="it-IT">
                <a:latin typeface="Arial" panose="020B0604020202020204" pitchFamily="34" charset="0"/>
              </a:rPr>
              <a:pPr/>
              <a:t>213</a:t>
            </a:fld>
            <a:endParaRPr lang="it-IT" altLang="it-IT">
              <a:latin typeface="Arial" panose="020B0604020202020204" pitchFamily="34"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11644697-9302-420A-8F04-2E7986992593}" type="slidenum">
              <a:rPr lang="it-IT" altLang="it-IT">
                <a:latin typeface="Arial" panose="020B0604020202020204" pitchFamily="34" charset="0"/>
              </a:rPr>
              <a:pPr/>
              <a:t>214</a:t>
            </a:fld>
            <a:endParaRPr lang="it-IT" altLang="it-IT">
              <a:latin typeface="Arial" panose="020B0604020202020204"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B6A2E2AF-108B-4DA6-A9A2-BA5044C4277F}" type="slidenum">
              <a:rPr lang="it-IT" altLang="it-IT">
                <a:latin typeface="Arial" panose="020B0604020202020204" pitchFamily="34" charset="0"/>
              </a:rPr>
              <a:pPr/>
              <a:t>215</a:t>
            </a:fld>
            <a:endParaRPr lang="it-IT" altLang="it-IT">
              <a:latin typeface="Arial" panose="020B0604020202020204"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FA739D50-59DA-4970-8D41-7F9620EA4371}" type="slidenum">
              <a:rPr lang="it-IT" altLang="it-IT">
                <a:latin typeface="Arial" panose="020B0604020202020204" pitchFamily="34" charset="0"/>
              </a:rPr>
              <a:pPr/>
              <a:t>216</a:t>
            </a:fld>
            <a:endParaRPr lang="it-IT" altLang="it-IT">
              <a:latin typeface="Arial" panose="020B0604020202020204"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200B785-3C60-42B5-9189-67C1BDCDAA18}" type="slidenum">
              <a:rPr lang="it-IT" altLang="it-IT">
                <a:latin typeface="Arial" panose="020B0604020202020204" pitchFamily="34" charset="0"/>
              </a:rPr>
              <a:pPr/>
              <a:t>6</a:t>
            </a:fld>
            <a:endParaRPr lang="it-IT" altLang="it-IT">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559326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1E938CFA-74E6-4808-AB58-09D6CC22B96C}" type="slidenum">
              <a:rPr lang="it-IT" altLang="it-IT">
                <a:latin typeface="Arial" panose="020B0604020202020204" pitchFamily="34" charset="0"/>
              </a:rPr>
              <a:pPr/>
              <a:t>217</a:t>
            </a:fld>
            <a:endParaRPr lang="it-IT" altLang="it-IT">
              <a:latin typeface="Arial" panose="020B0604020202020204"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16FF713B-E1AD-4591-BFAF-F576FAEA75D2}" type="slidenum">
              <a:rPr lang="it-IT" altLang="it-IT">
                <a:latin typeface="Arial" panose="020B0604020202020204" pitchFamily="34" charset="0"/>
              </a:rPr>
              <a:pPr/>
              <a:t>218</a:t>
            </a:fld>
            <a:endParaRPr lang="it-IT" altLang="it-IT">
              <a:latin typeface="Arial" panose="020B0604020202020204" pitchFamily="34"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EEF12A0B-E2C2-4254-933F-2C85F96B636F}" type="slidenum">
              <a:rPr lang="it-IT" altLang="it-IT">
                <a:latin typeface="Arial" panose="020B0604020202020204" pitchFamily="34" charset="0"/>
              </a:rPr>
              <a:pPr/>
              <a:t>219</a:t>
            </a:fld>
            <a:endParaRPr lang="it-IT" altLang="it-IT">
              <a:latin typeface="Arial" panose="020B0604020202020204" pitchFamily="34"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F2985261-A964-4E54-9242-773A0D20B4CC}" type="slidenum">
              <a:rPr lang="it-IT" altLang="it-IT">
                <a:latin typeface="Arial" panose="020B0604020202020204" pitchFamily="34" charset="0"/>
              </a:rPr>
              <a:pPr/>
              <a:t>220</a:t>
            </a:fld>
            <a:endParaRPr lang="it-IT" altLang="it-IT">
              <a:latin typeface="Arial" panose="020B0604020202020204"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A8D72C0C-A342-4B8E-B6D8-1630F169D4AE}" type="slidenum">
              <a:rPr lang="it-IT" altLang="it-IT">
                <a:latin typeface="Arial" panose="020B0604020202020204" pitchFamily="34" charset="0"/>
              </a:rPr>
              <a:pPr/>
              <a:t>221</a:t>
            </a:fld>
            <a:endParaRPr lang="it-IT" altLang="it-IT">
              <a:latin typeface="Arial" panose="020B0604020202020204"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1CAC305C-880E-4F0D-B81B-4830904EFA57}" type="slidenum">
              <a:rPr lang="it-IT" altLang="it-IT">
                <a:latin typeface="Arial" panose="020B0604020202020204" pitchFamily="34" charset="0"/>
              </a:rPr>
              <a:pPr/>
              <a:t>222</a:t>
            </a:fld>
            <a:endParaRPr lang="it-IT" altLang="it-IT">
              <a:latin typeface="Arial" panose="020B0604020202020204"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200B785-3C60-42B5-9189-67C1BDCDAA18}" type="slidenum">
              <a:rPr lang="it-IT" altLang="it-IT">
                <a:latin typeface="Arial" panose="020B0604020202020204" pitchFamily="34" charset="0"/>
              </a:rPr>
              <a:pPr/>
              <a:t>7</a:t>
            </a:fld>
            <a:endParaRPr lang="it-IT" altLang="it-IT">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333014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05E79183-819C-4B2F-95B2-E974E4562AB4}" type="slidenum">
              <a:rPr lang="it-IT" altLang="it-IT">
                <a:latin typeface="Arial" panose="020B0604020202020204" pitchFamily="34" charset="0"/>
              </a:rPr>
              <a:pPr/>
              <a:t>8</a:t>
            </a:fld>
            <a:endParaRPr lang="it-IT" altLang="it-IT">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imes New Roman" panose="02020603050405020304" pitchFamily="18" charset="0"/>
              </a:defRPr>
            </a:lvl1pPr>
            <a:lvl2pPr marL="742950" indent="-285750" defTabSz="955675">
              <a:defRPr>
                <a:solidFill>
                  <a:schemeClr val="tx1"/>
                </a:solidFill>
                <a:latin typeface="Times New Roman" panose="02020603050405020304" pitchFamily="18" charset="0"/>
              </a:defRPr>
            </a:lvl2pPr>
            <a:lvl3pPr marL="1143000" indent="-228600" defTabSz="955675">
              <a:defRPr>
                <a:solidFill>
                  <a:schemeClr val="tx1"/>
                </a:solidFill>
                <a:latin typeface="Times New Roman" panose="02020603050405020304" pitchFamily="18" charset="0"/>
              </a:defRPr>
            </a:lvl3pPr>
            <a:lvl4pPr marL="1600200" indent="-228600" defTabSz="955675">
              <a:defRPr>
                <a:solidFill>
                  <a:schemeClr val="tx1"/>
                </a:solidFill>
                <a:latin typeface="Times New Roman" panose="02020603050405020304" pitchFamily="18" charset="0"/>
              </a:defRPr>
            </a:lvl4pPr>
            <a:lvl5pPr marL="2057400" indent="-228600" defTabSz="955675">
              <a:defRPr>
                <a:solidFill>
                  <a:schemeClr val="tx1"/>
                </a:solidFill>
                <a:latin typeface="Times New Roman" panose="02020603050405020304" pitchFamily="18" charset="0"/>
              </a:defRPr>
            </a:lvl5pPr>
            <a:lvl6pPr marL="2514600" indent="-228600" defTabSz="9556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56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56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5675" eaLnBrk="0" fontAlgn="base" hangingPunct="0">
              <a:spcBef>
                <a:spcPct val="0"/>
              </a:spcBef>
              <a:spcAft>
                <a:spcPct val="0"/>
              </a:spcAft>
              <a:defRPr>
                <a:solidFill>
                  <a:schemeClr val="tx1"/>
                </a:solidFill>
                <a:latin typeface="Times New Roman" panose="02020603050405020304" pitchFamily="18" charset="0"/>
              </a:defRPr>
            </a:lvl9pPr>
          </a:lstStyle>
          <a:p>
            <a:fld id="{D200B785-3C60-42B5-9189-67C1BDCDAA18}" type="slidenum">
              <a:rPr lang="it-IT" altLang="it-IT">
                <a:latin typeface="Arial" panose="020B0604020202020204" pitchFamily="34" charset="0"/>
              </a:rPr>
              <a:pPr/>
              <a:t>9</a:t>
            </a:fld>
            <a:endParaRPr lang="it-IT" altLang="it-IT">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53856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0D5011D0-F270-4AF7-81A1-F8D57A0CC81F}" type="slidenum">
              <a:rPr lang="it-IT" altLang="it-IT"/>
              <a:pPr>
                <a:defRPr/>
              </a:pPr>
              <a:t>‹N›</a:t>
            </a:fld>
            <a:endParaRPr lang="it-IT" altLang="it-IT"/>
          </a:p>
        </p:txBody>
      </p:sp>
    </p:spTree>
    <p:extLst>
      <p:ext uri="{BB962C8B-B14F-4D97-AF65-F5344CB8AC3E}">
        <p14:creationId xmlns:p14="http://schemas.microsoft.com/office/powerpoint/2010/main" val="338151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EC6BF2F-233B-462F-BBCF-01805E790CD2}" type="slidenum">
              <a:rPr lang="it-IT" altLang="it-IT"/>
              <a:pPr>
                <a:defRPr/>
              </a:pPr>
              <a:t>‹N›</a:t>
            </a:fld>
            <a:endParaRPr lang="it-IT" altLang="it-IT"/>
          </a:p>
        </p:txBody>
      </p:sp>
    </p:spTree>
    <p:extLst>
      <p:ext uri="{BB962C8B-B14F-4D97-AF65-F5344CB8AC3E}">
        <p14:creationId xmlns:p14="http://schemas.microsoft.com/office/powerpoint/2010/main" val="357880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9524ED1-C972-47A4-B51F-712BB340B448}" type="slidenum">
              <a:rPr lang="it-IT" altLang="it-IT"/>
              <a:pPr>
                <a:defRPr/>
              </a:pPr>
              <a:t>‹N›</a:t>
            </a:fld>
            <a:endParaRPr lang="it-IT" altLang="it-IT"/>
          </a:p>
        </p:txBody>
      </p:sp>
    </p:spTree>
    <p:extLst>
      <p:ext uri="{BB962C8B-B14F-4D97-AF65-F5344CB8AC3E}">
        <p14:creationId xmlns:p14="http://schemas.microsoft.com/office/powerpoint/2010/main" val="391587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47211CEA-F872-4710-8F44-54BAC7B9254E}" type="slidenum">
              <a:rPr lang="it-IT" altLang="it-IT"/>
              <a:pPr>
                <a:defRPr/>
              </a:pPr>
              <a:t>‹N›</a:t>
            </a:fld>
            <a:endParaRPr lang="it-IT" altLang="it-IT"/>
          </a:p>
        </p:txBody>
      </p:sp>
    </p:spTree>
    <p:extLst>
      <p:ext uri="{BB962C8B-B14F-4D97-AF65-F5344CB8AC3E}">
        <p14:creationId xmlns:p14="http://schemas.microsoft.com/office/powerpoint/2010/main" val="283426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201590D8-E8E9-431E-A2B3-6EFD32C3B7D7}" type="slidenum">
              <a:rPr lang="it-IT"/>
              <a:pPr>
                <a:defRPr/>
              </a:pPr>
              <a:t>‹N›</a:t>
            </a:fld>
            <a:endParaRPr lang="it-IT"/>
          </a:p>
        </p:txBody>
      </p:sp>
    </p:spTree>
    <p:extLst>
      <p:ext uri="{BB962C8B-B14F-4D97-AF65-F5344CB8AC3E}">
        <p14:creationId xmlns:p14="http://schemas.microsoft.com/office/powerpoint/2010/main" val="116476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0CA6D165-8B8A-4726-BCB8-CE655CC85FE9}" type="slidenum">
              <a:rPr lang="it-IT"/>
              <a:pPr>
                <a:defRPr/>
              </a:pPr>
              <a:t>‹N›</a:t>
            </a:fld>
            <a:endParaRPr lang="it-IT"/>
          </a:p>
        </p:txBody>
      </p:sp>
    </p:spTree>
    <p:extLst>
      <p:ext uri="{BB962C8B-B14F-4D97-AF65-F5344CB8AC3E}">
        <p14:creationId xmlns:p14="http://schemas.microsoft.com/office/powerpoint/2010/main" val="333510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4AF0476E-2894-4E3F-8C28-BF193EDA3DBC}" type="slidenum">
              <a:rPr lang="it-IT"/>
              <a:pPr>
                <a:defRPr/>
              </a:pPr>
              <a:t>‹N›</a:t>
            </a:fld>
            <a:endParaRPr lang="it-IT"/>
          </a:p>
        </p:txBody>
      </p:sp>
    </p:spTree>
    <p:extLst>
      <p:ext uri="{BB962C8B-B14F-4D97-AF65-F5344CB8AC3E}">
        <p14:creationId xmlns:p14="http://schemas.microsoft.com/office/powerpoint/2010/main" val="309158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p:txBody>
          <a:bodyPr/>
          <a:lstStyle>
            <a:lvl1pPr>
              <a:defRPr/>
            </a:lvl1pPr>
          </a:lstStyle>
          <a:p>
            <a:pPr>
              <a:defRPr/>
            </a:pPr>
            <a:endParaRPr lang="it-IT"/>
          </a:p>
        </p:txBody>
      </p:sp>
      <p:sp>
        <p:nvSpPr>
          <p:cNvPr id="7" name="Rectangle 5"/>
          <p:cNvSpPr>
            <a:spLocks noGrp="1" noChangeArrowheads="1"/>
          </p:cNvSpPr>
          <p:nvPr>
            <p:ph type="ftr" sz="quarter" idx="11"/>
          </p:nvPr>
        </p:nvSpPr>
        <p:spPr/>
        <p:txBody>
          <a:bodyPr/>
          <a:lstStyle>
            <a:lvl1pPr>
              <a:defRPr/>
            </a:lvl1pPr>
          </a:lstStyle>
          <a:p>
            <a:pPr>
              <a:defRPr/>
            </a:pPr>
            <a:endParaRPr lang="it-IT"/>
          </a:p>
        </p:txBody>
      </p:sp>
      <p:sp>
        <p:nvSpPr>
          <p:cNvPr id="8" name="Rectangle 6"/>
          <p:cNvSpPr>
            <a:spLocks noGrp="1" noChangeArrowheads="1"/>
          </p:cNvSpPr>
          <p:nvPr>
            <p:ph type="sldNum" sz="quarter" idx="12"/>
          </p:nvPr>
        </p:nvSpPr>
        <p:spPr/>
        <p:txBody>
          <a:bodyPr/>
          <a:lstStyle>
            <a:lvl1pPr>
              <a:defRPr/>
            </a:lvl1pPr>
          </a:lstStyle>
          <a:p>
            <a:pPr>
              <a:defRPr/>
            </a:pPr>
            <a:fld id="{10FB75ED-CB0C-40BF-8261-D22A5250A93D}" type="slidenum">
              <a:rPr lang="it-IT"/>
              <a:pPr>
                <a:defRPr/>
              </a:pPr>
              <a:t>‹N›</a:t>
            </a:fld>
            <a:endParaRPr lang="it-IT"/>
          </a:p>
        </p:txBody>
      </p:sp>
    </p:spTree>
    <p:extLst>
      <p:ext uri="{BB962C8B-B14F-4D97-AF65-F5344CB8AC3E}">
        <p14:creationId xmlns:p14="http://schemas.microsoft.com/office/powerpoint/2010/main" val="12783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807D573-2F25-4F5A-8FF8-3FF89D0DC829}" type="slidenum">
              <a:rPr lang="it-IT" altLang="it-IT"/>
              <a:pPr>
                <a:defRPr/>
              </a:pPr>
              <a:t>‹N›</a:t>
            </a:fld>
            <a:endParaRPr lang="it-IT" altLang="it-IT"/>
          </a:p>
        </p:txBody>
      </p:sp>
    </p:spTree>
    <p:extLst>
      <p:ext uri="{BB962C8B-B14F-4D97-AF65-F5344CB8AC3E}">
        <p14:creationId xmlns:p14="http://schemas.microsoft.com/office/powerpoint/2010/main" val="109804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B8948680-2CC9-4468-B808-9DF9123509C1}" type="slidenum">
              <a:rPr lang="it-IT" altLang="it-IT"/>
              <a:pPr>
                <a:defRPr/>
              </a:pPr>
              <a:t>‹N›</a:t>
            </a:fld>
            <a:endParaRPr lang="it-IT" altLang="it-IT"/>
          </a:p>
        </p:txBody>
      </p:sp>
    </p:spTree>
    <p:extLst>
      <p:ext uri="{BB962C8B-B14F-4D97-AF65-F5344CB8AC3E}">
        <p14:creationId xmlns:p14="http://schemas.microsoft.com/office/powerpoint/2010/main" val="340698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1B21DF1D-C377-49AF-8A46-ECB304B5727D}" type="slidenum">
              <a:rPr lang="it-IT" altLang="it-IT"/>
              <a:pPr>
                <a:defRPr/>
              </a:pPr>
              <a:t>‹N›</a:t>
            </a:fld>
            <a:endParaRPr lang="it-IT" altLang="it-IT"/>
          </a:p>
        </p:txBody>
      </p:sp>
    </p:spTree>
    <p:extLst>
      <p:ext uri="{BB962C8B-B14F-4D97-AF65-F5344CB8AC3E}">
        <p14:creationId xmlns:p14="http://schemas.microsoft.com/office/powerpoint/2010/main" val="152068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E6494DA7-0783-4070-A6C6-627EFF2698DA}" type="slidenum">
              <a:rPr lang="it-IT" altLang="it-IT"/>
              <a:pPr>
                <a:defRPr/>
              </a:pPr>
              <a:t>‹N›</a:t>
            </a:fld>
            <a:endParaRPr lang="it-IT" altLang="it-IT"/>
          </a:p>
        </p:txBody>
      </p:sp>
    </p:spTree>
    <p:extLst>
      <p:ext uri="{BB962C8B-B14F-4D97-AF65-F5344CB8AC3E}">
        <p14:creationId xmlns:p14="http://schemas.microsoft.com/office/powerpoint/2010/main" val="324433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6A9C5686-ED9B-4B66-A7E9-2E90D9D32190}" type="slidenum">
              <a:rPr lang="it-IT" altLang="it-IT"/>
              <a:pPr>
                <a:defRPr/>
              </a:pPr>
              <a:t>‹N›</a:t>
            </a:fld>
            <a:endParaRPr lang="it-IT" altLang="it-IT"/>
          </a:p>
        </p:txBody>
      </p:sp>
    </p:spTree>
    <p:extLst>
      <p:ext uri="{BB962C8B-B14F-4D97-AF65-F5344CB8AC3E}">
        <p14:creationId xmlns:p14="http://schemas.microsoft.com/office/powerpoint/2010/main" val="158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47804917-198E-44F5-A4C5-839612F2D3BE}" type="slidenum">
              <a:rPr lang="it-IT" altLang="it-IT"/>
              <a:pPr>
                <a:defRPr/>
              </a:pPr>
              <a:t>‹N›</a:t>
            </a:fld>
            <a:endParaRPr lang="it-IT" altLang="it-IT"/>
          </a:p>
        </p:txBody>
      </p:sp>
    </p:spTree>
    <p:extLst>
      <p:ext uri="{BB962C8B-B14F-4D97-AF65-F5344CB8AC3E}">
        <p14:creationId xmlns:p14="http://schemas.microsoft.com/office/powerpoint/2010/main" val="160267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0321F50-9677-4498-A60A-68D851A8C941}" type="slidenum">
              <a:rPr lang="it-IT" altLang="it-IT"/>
              <a:pPr>
                <a:defRPr/>
              </a:pPr>
              <a:t>‹N›</a:t>
            </a:fld>
            <a:endParaRPr lang="it-IT" altLang="it-IT"/>
          </a:p>
        </p:txBody>
      </p:sp>
    </p:spTree>
    <p:extLst>
      <p:ext uri="{BB962C8B-B14F-4D97-AF65-F5344CB8AC3E}">
        <p14:creationId xmlns:p14="http://schemas.microsoft.com/office/powerpoint/2010/main" val="18585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9D28366C-66E1-4363-B292-9555BBBE8292}" type="slidenum">
              <a:rPr lang="it-IT" altLang="it-IT"/>
              <a:pPr>
                <a:defRPr/>
              </a:pPr>
              <a:t>‹N›</a:t>
            </a:fld>
            <a:endParaRPr lang="it-IT" altLang="it-IT"/>
          </a:p>
        </p:txBody>
      </p:sp>
    </p:spTree>
    <p:extLst>
      <p:ext uri="{BB962C8B-B14F-4D97-AF65-F5344CB8AC3E}">
        <p14:creationId xmlns:p14="http://schemas.microsoft.com/office/powerpoint/2010/main" val="59652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E6533DFB-28FA-47DE-8169-3E43A0493D8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8194" name="CasellaDiTesto 17"/>
          <p:cNvSpPr txBox="1">
            <a:spLocks noChangeArrowheads="1"/>
          </p:cNvSpPr>
          <p:nvPr/>
        </p:nvSpPr>
        <p:spPr bwMode="auto">
          <a:xfrm>
            <a:off x="914400" y="2743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4000" i="1" dirty="0" smtClean="0">
                <a:solidFill>
                  <a:srgbClr val="C00000"/>
                </a:solidFill>
                <a:latin typeface="Times New Roman" panose="02020603050405020304" pitchFamily="18" charset="0"/>
              </a:rPr>
              <a:t>Analisi </a:t>
            </a:r>
            <a:r>
              <a:rPr lang="it-IT" altLang="it-IT" sz="4000" i="1" dirty="0">
                <a:solidFill>
                  <a:srgbClr val="C00000"/>
                </a:solidFill>
                <a:latin typeface="Times New Roman" panose="02020603050405020304" pitchFamily="18" charset="0"/>
              </a:rPr>
              <a:t>della dinamica aziendale</a:t>
            </a:r>
          </a:p>
        </p:txBody>
      </p:sp>
      <p:sp>
        <p:nvSpPr>
          <p:cNvPr id="8195" name="CasellaDiTesto 18"/>
          <p:cNvSpPr txBox="1">
            <a:spLocks noChangeArrowheads="1"/>
          </p:cNvSpPr>
          <p:nvPr/>
        </p:nvSpPr>
        <p:spPr bwMode="auto">
          <a:xfrm>
            <a:off x="1447800" y="4916488"/>
            <a:ext cx="632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a:solidFill>
                  <a:srgbClr val="000099"/>
                </a:solidFill>
                <a:latin typeface="Times New Roman" panose="02020603050405020304" pitchFamily="18" charset="0"/>
              </a:rPr>
              <a:t>Prof. Stefano Coronella</a:t>
            </a:r>
          </a:p>
        </p:txBody>
      </p:sp>
      <p:sp>
        <p:nvSpPr>
          <p:cNvPr id="819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0EAA4D-D9A2-42B0-8130-6BD137DCF283}" type="slidenum">
              <a:rPr lang="it-IT" altLang="it-IT" sz="1400"/>
              <a:pPr>
                <a:spcBef>
                  <a:spcPct val="0"/>
                </a:spcBef>
                <a:buFontTx/>
                <a:buNone/>
              </a:pPr>
              <a:t>1</a:t>
            </a:fld>
            <a:endParaRPr lang="it-IT" altLang="it-IT" sz="140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6268" y="457197"/>
            <a:ext cx="1524003" cy="1524003"/>
          </a:xfrm>
          <a:prstGeom prst="rect">
            <a:avLst/>
          </a:prstGeom>
          <a:ln>
            <a:solidFill>
              <a:schemeClr val="tx1"/>
            </a:solidFill>
          </a:ln>
        </p:spPr>
      </p:pic>
    </p:spTree>
  </p:cSld>
  <p:clrMapOvr>
    <a:masterClrMapping/>
  </p:clrMapOvr>
  <p:transition advTm="718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9BE59-618F-4F52-B093-2662E16611A0}" type="slidenum">
              <a:rPr lang="it-IT" altLang="it-IT" sz="1400"/>
              <a:pPr>
                <a:spcBef>
                  <a:spcPct val="0"/>
                </a:spcBef>
                <a:buFontTx/>
                <a:buNone/>
              </a:pPr>
              <a:t>10</a:t>
            </a:fld>
            <a:endParaRPr lang="it-IT" altLang="it-IT" sz="1400"/>
          </a:p>
        </p:txBody>
      </p:sp>
      <p:sp>
        <p:nvSpPr>
          <p:cNvPr id="10243" name="AutoShape 2"/>
          <p:cNvSpPr>
            <a:spLocks noChangeArrowheads="1"/>
          </p:cNvSpPr>
          <p:nvPr/>
        </p:nvSpPr>
        <p:spPr bwMode="auto">
          <a:xfrm>
            <a:off x="198438" y="715963"/>
            <a:ext cx="8640762"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dirty="0" smtClean="0"/>
              <a:t>Le fasi</a:t>
            </a:r>
            <a:endParaRPr lang="it-IT" altLang="it-IT" sz="1600" b="1" u="sng" dirty="0"/>
          </a:p>
        </p:txBody>
      </p:sp>
      <p:sp>
        <p:nvSpPr>
          <p:cNvPr id="10244" name="WordArt 11"/>
          <p:cNvSpPr>
            <a:spLocks noChangeArrowheads="1" noChangeShapeType="1" noTextEdit="1"/>
          </p:cNvSpPr>
          <p:nvPr/>
        </p:nvSpPr>
        <p:spPr bwMode="auto">
          <a:xfrm>
            <a:off x="381000" y="166688"/>
            <a:ext cx="8686800" cy="428625"/>
          </a:xfrm>
          <a:prstGeom prst="rect">
            <a:avLst/>
          </a:prstGeom>
        </p:spPr>
        <p:txBody>
          <a:bodyPr wrap="none" fromWordArt="1">
            <a:prstTxWarp prst="textPlain">
              <a:avLst>
                <a:gd name="adj" fmla="val 50000"/>
              </a:avLst>
            </a:prstTxWarp>
          </a:bodyPr>
          <a:lstStyle/>
          <a:p>
            <a:pPr algn="ct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L’analisi di bilancio</a:t>
            </a:r>
          </a:p>
        </p:txBody>
      </p:sp>
      <p:graphicFrame>
        <p:nvGraphicFramePr>
          <p:cNvPr id="13" name="Diagramma 12">
            <a:extLst>
              <a:ext uri="{FF2B5EF4-FFF2-40B4-BE49-F238E27FC236}">
                <a16:creationId xmlns:a16="http://schemas.microsoft.com/office/drawing/2014/main" id="{D58A33ED-F5C6-424F-AE22-387F50C40E26}"/>
              </a:ext>
            </a:extLst>
          </p:cNvPr>
          <p:cNvGraphicFramePr/>
          <p:nvPr>
            <p:extLst>
              <p:ext uri="{D42A27DB-BD31-4B8C-83A1-F6EECF244321}">
                <p14:modId xmlns:p14="http://schemas.microsoft.com/office/powerpoint/2010/main" val="2280426040"/>
              </p:ext>
            </p:extLst>
          </p:nvPr>
        </p:nvGraphicFramePr>
        <p:xfrm>
          <a:off x="664839" y="1308551"/>
          <a:ext cx="7814322" cy="5397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68718183"/>
      </p:ext>
    </p:extLst>
  </p:cSld>
  <p:clrMapOvr>
    <a:masterClrMapping/>
  </p:clrMapOvr>
  <p:transition advTm="110771"/>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numero diapositiva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C5068D6-50D7-4FE0-8E9B-6D301A369E9A}" type="slidenum">
              <a:rPr lang="it-IT" altLang="it-IT">
                <a:latin typeface="Arial" panose="020B0604020202020204" pitchFamily="34" charset="0"/>
              </a:rPr>
              <a:pPr/>
              <a:t>100</a:t>
            </a:fld>
            <a:endParaRPr lang="it-IT" altLang="it-IT">
              <a:latin typeface="Arial" panose="020B0604020202020204" pitchFamily="34" charset="0"/>
            </a:endParaRPr>
          </a:p>
        </p:txBody>
      </p:sp>
      <p:sp>
        <p:nvSpPr>
          <p:cNvPr id="75779" name="AutoShape 5"/>
          <p:cNvSpPr>
            <a:spLocks noChangeArrowheads="1"/>
          </p:cNvSpPr>
          <p:nvPr/>
        </p:nvSpPr>
        <p:spPr bwMode="auto">
          <a:xfrm>
            <a:off x="684213" y="333375"/>
            <a:ext cx="7772400" cy="1143000"/>
          </a:xfrm>
          <a:prstGeom prst="flowChartAlternateProcess">
            <a:avLst/>
          </a:prstGeom>
          <a:gradFill rotWithShape="1">
            <a:gsLst>
              <a:gs pos="0">
                <a:srgbClr val="CCFFFF"/>
              </a:gs>
              <a:gs pos="100000">
                <a:schemeClr val="bg1"/>
              </a:gs>
            </a:gsLst>
            <a:lin ang="5400000" scaled="1"/>
          </a:gradFill>
          <a:ln w="9525">
            <a:solidFill>
              <a:schemeClr val="tx1"/>
            </a:solidFill>
            <a:miter lim="800000"/>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solidFill>
                  <a:schemeClr val="tx2"/>
                </a:solidFill>
              </a:rPr>
              <a:t>LA RICLASSIFICAZIONE DEL CONTO ECONOMICO</a:t>
            </a:r>
          </a:p>
        </p:txBody>
      </p:sp>
      <p:sp>
        <p:nvSpPr>
          <p:cNvPr id="75780" name="AutoShape 6"/>
          <p:cNvSpPr>
            <a:spLocks noChangeArrowheads="1"/>
          </p:cNvSpPr>
          <p:nvPr/>
        </p:nvSpPr>
        <p:spPr bwMode="auto">
          <a:xfrm>
            <a:off x="2051050" y="1628775"/>
            <a:ext cx="4751388" cy="1223963"/>
          </a:xfrm>
          <a:prstGeom prst="bevel">
            <a:avLst>
              <a:gd name="adj" fmla="val 12500"/>
            </a:avLst>
          </a:prstGeom>
          <a:solidFill>
            <a:srgbClr val="FFFFFF"/>
          </a:solidFill>
          <a:ln w="28575">
            <a:solidFill>
              <a:srgbClr val="0000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Si sviluppa attraverso tre tappe fondamentali:</a:t>
            </a:r>
          </a:p>
        </p:txBody>
      </p:sp>
      <p:sp>
        <p:nvSpPr>
          <p:cNvPr id="75781" name="Rectangle 7"/>
          <p:cNvSpPr>
            <a:spLocks noChangeArrowheads="1"/>
          </p:cNvSpPr>
          <p:nvPr/>
        </p:nvSpPr>
        <p:spPr bwMode="auto">
          <a:xfrm>
            <a:off x="1908175" y="3068638"/>
            <a:ext cx="3816350" cy="1152525"/>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200" b="1" u="sng"/>
              <a:t>STRUTTURA</a:t>
            </a:r>
            <a:r>
              <a:rPr lang="it-IT" altLang="it-IT" sz="2200" b="1"/>
              <a:t>:da”costi ricavi e rimanenze” a “costi e ricavi”</a:t>
            </a:r>
          </a:p>
        </p:txBody>
      </p:sp>
      <p:sp>
        <p:nvSpPr>
          <p:cNvPr id="75782" name="Rectangle 8"/>
          <p:cNvSpPr>
            <a:spLocks noChangeArrowheads="1"/>
          </p:cNvSpPr>
          <p:nvPr/>
        </p:nvSpPr>
        <p:spPr bwMode="auto">
          <a:xfrm>
            <a:off x="4211638" y="5516563"/>
            <a:ext cx="3816350" cy="1081087"/>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200" b="1" u="sng"/>
              <a:t>FORMA</a:t>
            </a:r>
            <a:r>
              <a:rPr lang="it-IT" altLang="it-IT" sz="2200" b="1"/>
              <a:t>:da sezioni contrapposte a “scalare”</a:t>
            </a:r>
          </a:p>
        </p:txBody>
      </p:sp>
      <p:sp>
        <p:nvSpPr>
          <p:cNvPr id="75783" name="Rectangle 9"/>
          <p:cNvSpPr>
            <a:spLocks noChangeArrowheads="1"/>
          </p:cNvSpPr>
          <p:nvPr/>
        </p:nvSpPr>
        <p:spPr bwMode="auto">
          <a:xfrm>
            <a:off x="2700338" y="4581525"/>
            <a:ext cx="4537075" cy="720725"/>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200" b="1" u="sng"/>
              <a:t>CLASSIFICAZIONE</a:t>
            </a:r>
            <a:r>
              <a:rPr lang="it-IT" altLang="it-IT" sz="2200" b="1"/>
              <a:t>:da “naturale” a “funzionale”</a:t>
            </a:r>
          </a:p>
        </p:txBody>
      </p:sp>
      <p:sp>
        <p:nvSpPr>
          <p:cNvPr id="75784" name="AutoShape 11"/>
          <p:cNvSpPr>
            <a:spLocks noChangeArrowheads="1"/>
          </p:cNvSpPr>
          <p:nvPr/>
        </p:nvSpPr>
        <p:spPr bwMode="auto">
          <a:xfrm rot="-453424">
            <a:off x="885825" y="2357438"/>
            <a:ext cx="912813" cy="4092575"/>
          </a:xfrm>
          <a:prstGeom prst="curvedRightArrow">
            <a:avLst>
              <a:gd name="adj1" fmla="val 89670"/>
              <a:gd name="adj2" fmla="val 179339"/>
              <a:gd name="adj3" fmla="val 19667"/>
            </a:avLst>
          </a:prstGeom>
          <a:solidFill>
            <a:srgbClr val="C0C0C0"/>
          </a:solidFill>
          <a:ln w="9525">
            <a:solidFill>
              <a:schemeClr val="tx1"/>
            </a:solidFill>
            <a:miter lim="800000"/>
            <a:headEnd/>
            <a:tailEnd/>
          </a:ln>
          <a:effectLst>
            <a:outerShdw dist="35921" dir="2700000" algn="ctr" rotWithShape="0">
              <a:schemeClr val="bg2"/>
            </a:outerShdw>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7615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numero diapositiva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B8F9693-95CF-48B7-B5D3-ECAC221070D9}" type="slidenum">
              <a:rPr lang="it-IT" altLang="it-IT" smtClean="0">
                <a:latin typeface="Arial" panose="020B0604020202020204" pitchFamily="34" charset="0"/>
              </a:rPr>
              <a:pPr/>
              <a:t>101</a:t>
            </a:fld>
            <a:endParaRPr lang="it-IT" altLang="it-IT" smtClean="0">
              <a:latin typeface="Arial" panose="020B0604020202020204" pitchFamily="34" charset="0"/>
            </a:endParaRPr>
          </a:p>
        </p:txBody>
      </p:sp>
      <p:sp>
        <p:nvSpPr>
          <p:cNvPr id="76803" name="AutoShape 2"/>
          <p:cNvSpPr>
            <a:spLocks noGrp="1" noChangeArrowheads="1"/>
          </p:cNvSpPr>
          <p:nvPr>
            <p:ph type="title"/>
          </p:nvPr>
        </p:nvSpPr>
        <p:spPr>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LA STRUTTURA A COSTI E RICAVI</a:t>
            </a:r>
          </a:p>
        </p:txBody>
      </p:sp>
      <p:sp>
        <p:nvSpPr>
          <p:cNvPr id="76804" name="Rectangle 16"/>
          <p:cNvSpPr>
            <a:spLocks noChangeArrowheads="1"/>
          </p:cNvSpPr>
          <p:nvPr/>
        </p:nvSpPr>
        <p:spPr bwMode="auto">
          <a:xfrm>
            <a:off x="2198688" y="2057400"/>
            <a:ext cx="51816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Rende omogenei i valori</a:t>
            </a:r>
            <a:endParaRPr lang="it-IT" altLang="it-IT" b="1"/>
          </a:p>
        </p:txBody>
      </p:sp>
      <p:sp>
        <p:nvSpPr>
          <p:cNvPr id="76805" name="Rectangle 19"/>
          <p:cNvSpPr>
            <a:spLocks noChangeArrowheads="1"/>
          </p:cNvSpPr>
          <p:nvPr/>
        </p:nvSpPr>
        <p:spPr bwMode="auto">
          <a:xfrm>
            <a:off x="5175250" y="3795713"/>
            <a:ext cx="3816350" cy="1081087"/>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200" b="1" dirty="0"/>
              <a:t>a</a:t>
            </a:r>
            <a:r>
              <a:rPr lang="it-IT" altLang="it-IT" sz="2200" b="1" dirty="0" smtClean="0"/>
              <a:t>gisce sul </a:t>
            </a:r>
            <a:r>
              <a:rPr lang="it-IT" altLang="it-IT" sz="2200" b="1" dirty="0"/>
              <a:t>MAGAZZINO MATERIE e PRODOTTI</a:t>
            </a:r>
          </a:p>
        </p:txBody>
      </p:sp>
      <p:sp>
        <p:nvSpPr>
          <p:cNvPr id="76806" name="Rectangle 20"/>
          <p:cNvSpPr>
            <a:spLocks noChangeArrowheads="1"/>
          </p:cNvSpPr>
          <p:nvPr/>
        </p:nvSpPr>
        <p:spPr bwMode="auto">
          <a:xfrm>
            <a:off x="457200" y="3795713"/>
            <a:ext cx="4419600" cy="1081087"/>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200" b="1"/>
              <a:t>converte</a:t>
            </a:r>
          </a:p>
          <a:p>
            <a:pPr algn="ctr"/>
            <a:r>
              <a:rPr lang="it-IT" altLang="it-IT" sz="2200" b="1"/>
              <a:t>i costi di ACQUISIZIONE</a:t>
            </a:r>
          </a:p>
          <a:p>
            <a:pPr algn="ctr"/>
            <a:r>
              <a:rPr lang="it-IT" altLang="it-IT" sz="2200" b="1"/>
              <a:t>in costi di UTILIZZAZIONE</a:t>
            </a:r>
          </a:p>
        </p:txBody>
      </p:sp>
      <p:sp>
        <p:nvSpPr>
          <p:cNvPr id="76807" name="AutoShape 21"/>
          <p:cNvSpPr>
            <a:spLocks noChangeArrowheads="1"/>
          </p:cNvSpPr>
          <p:nvPr/>
        </p:nvSpPr>
        <p:spPr bwMode="auto">
          <a:xfrm>
            <a:off x="2427288" y="3124200"/>
            <a:ext cx="457200" cy="533400"/>
          </a:xfrm>
          <a:prstGeom prst="downArrow">
            <a:avLst>
              <a:gd name="adj1" fmla="val 50000"/>
              <a:gd name="adj2" fmla="val 291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76808" name="AutoShape 22"/>
          <p:cNvSpPr>
            <a:spLocks noChangeArrowheads="1"/>
          </p:cNvSpPr>
          <p:nvPr/>
        </p:nvSpPr>
        <p:spPr bwMode="auto">
          <a:xfrm>
            <a:off x="6770688" y="3124200"/>
            <a:ext cx="457200" cy="533400"/>
          </a:xfrm>
          <a:prstGeom prst="downArrow">
            <a:avLst>
              <a:gd name="adj1" fmla="val 50000"/>
              <a:gd name="adj2" fmla="val 291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graphicFrame>
        <p:nvGraphicFramePr>
          <p:cNvPr id="10" name="Tabella 9">
            <a:extLst>
              <a:ext uri="{FF2B5EF4-FFF2-40B4-BE49-F238E27FC236}">
                <a16:creationId xmlns:a16="http://schemas.microsoft.com/office/drawing/2014/main" id="{20EEC1F3-6EC0-4117-925B-738EC994E7F9}"/>
              </a:ext>
            </a:extLst>
          </p:cNvPr>
          <p:cNvGraphicFramePr>
            <a:graphicFrameLocks noGrp="1"/>
          </p:cNvGraphicFramePr>
          <p:nvPr>
            <p:extLst>
              <p:ext uri="{D42A27DB-BD31-4B8C-83A1-F6EECF244321}">
                <p14:modId xmlns:p14="http://schemas.microsoft.com/office/powerpoint/2010/main" val="3745883354"/>
              </p:ext>
            </p:extLst>
          </p:nvPr>
        </p:nvGraphicFramePr>
        <p:xfrm>
          <a:off x="2861260" y="5059980"/>
          <a:ext cx="4366628" cy="1546860"/>
        </p:xfrm>
        <a:graphic>
          <a:graphicData uri="http://schemas.openxmlformats.org/drawingml/2006/table">
            <a:tbl>
              <a:tblPr/>
              <a:tblGrid>
                <a:gridCol w="1765480">
                  <a:extLst>
                    <a:ext uri="{9D8B030D-6E8A-4147-A177-3AD203B41FA5}">
                      <a16:colId xmlns:a16="http://schemas.microsoft.com/office/drawing/2014/main" val="1556408266"/>
                    </a:ext>
                  </a:extLst>
                </a:gridCol>
                <a:gridCol w="2601148">
                  <a:extLst>
                    <a:ext uri="{9D8B030D-6E8A-4147-A177-3AD203B41FA5}">
                      <a16:colId xmlns:a16="http://schemas.microsoft.com/office/drawing/2014/main" val="3682007821"/>
                    </a:ext>
                  </a:extLst>
                </a:gridCol>
              </a:tblGrid>
              <a:tr h="191302">
                <a:tc gridSpan="2">
                  <a:txBody>
                    <a:bodyPr/>
                    <a:lstStyle/>
                    <a:p>
                      <a:pPr algn="l" fontAlgn="b"/>
                      <a:r>
                        <a:rPr lang="it-IT" sz="1400" b="0" i="0" u="none" strike="noStrike">
                          <a:solidFill>
                            <a:srgbClr val="000000"/>
                          </a:solidFill>
                          <a:effectLst/>
                          <a:latin typeface="Times New Roman" panose="02020603050405020304" pitchFamily="18" charset="0"/>
                        </a:rPr>
                        <a:t>Esistenze iniziali di materie</a:t>
                      </a:r>
                    </a:p>
                  </a:txBody>
                  <a:tcPr marL="7620" marR="7620" marT="7620"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1988599992"/>
                  </a:ext>
                </a:extLst>
              </a:tr>
              <a:tr h="191302">
                <a:tc>
                  <a:txBody>
                    <a:bodyPr/>
                    <a:lstStyle/>
                    <a:p>
                      <a:pPr algn="l" fontAlgn="b"/>
                      <a:r>
                        <a:rPr lang="it-IT" sz="1400" b="0" i="0" u="none" strike="noStrike" dirty="0">
                          <a:solidFill>
                            <a:srgbClr val="000000"/>
                          </a:solidFill>
                          <a:effectLst/>
                          <a:latin typeface="Times New Roman" panose="02020603050405020304" pitchFamily="18" charset="0"/>
                        </a:rPr>
                        <a:t>+Materie </a:t>
                      </a:r>
                      <a:r>
                        <a:rPr lang="it-IT" sz="1400" b="0" i="0" u="none" strike="noStrike" dirty="0" smtClean="0">
                          <a:solidFill>
                            <a:srgbClr val="000000"/>
                          </a:solidFill>
                          <a:effectLst/>
                          <a:latin typeface="Times New Roman" panose="02020603050405020304" pitchFamily="18" charset="0"/>
                        </a:rPr>
                        <a:t>acquistate</a:t>
                      </a:r>
                      <a:endParaRPr lang="it-IT" sz="1400" b="0" i="0" u="none" strike="noStrike" dirty="0">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it-IT" sz="14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723504683"/>
                  </a:ext>
                </a:extLst>
              </a:tr>
              <a:tr h="191302">
                <a:tc>
                  <a:txBody>
                    <a:bodyPr/>
                    <a:lstStyle/>
                    <a:p>
                      <a:pPr algn="l" fontAlgn="b"/>
                      <a:endParaRPr lang="it-IT" sz="1400" b="0" i="0" u="none" strike="noStrike" dirty="0">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it-IT" sz="1400" b="1" i="0" u="none" strike="noStrike" dirty="0">
                          <a:solidFill>
                            <a:srgbClr val="000000"/>
                          </a:solidFill>
                          <a:effectLst/>
                          <a:latin typeface="Times New Roman" panose="02020603050405020304" pitchFamily="18" charset="0"/>
                        </a:rPr>
                        <a:t>Materie disponibili</a:t>
                      </a:r>
                    </a:p>
                  </a:txBody>
                  <a:tcPr marL="7620" marR="7620" marT="7620" marB="0" anchor="b">
                    <a:lnL>
                      <a:noFill/>
                    </a:lnL>
                    <a:lnR>
                      <a:noFill/>
                    </a:lnR>
                    <a:lnT>
                      <a:noFill/>
                    </a:lnT>
                    <a:lnB>
                      <a:noFill/>
                    </a:lnB>
                  </a:tcPr>
                </a:tc>
                <a:extLst>
                  <a:ext uri="{0D108BD9-81ED-4DB2-BD59-A6C34878D82A}">
                    <a16:rowId xmlns:a16="http://schemas.microsoft.com/office/drawing/2014/main" val="2206080134"/>
                  </a:ext>
                </a:extLst>
              </a:tr>
              <a:tr h="191302">
                <a:tc>
                  <a:txBody>
                    <a:bodyPr/>
                    <a:lstStyle/>
                    <a:p>
                      <a:pPr algn="l" fontAlgn="b"/>
                      <a:endParaRPr lang="it-IT" sz="14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it-IT" sz="14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2950737667"/>
                  </a:ext>
                </a:extLst>
              </a:tr>
              <a:tr h="191302">
                <a:tc gridSpan="2">
                  <a:txBody>
                    <a:bodyPr/>
                    <a:lstStyle/>
                    <a:p>
                      <a:pPr algn="l" fontAlgn="b"/>
                      <a:r>
                        <a:rPr lang="it-IT" sz="1400" b="0" i="0" u="none" strike="noStrike" dirty="0">
                          <a:solidFill>
                            <a:srgbClr val="000000"/>
                          </a:solidFill>
                          <a:effectLst/>
                          <a:latin typeface="Times New Roman" panose="02020603050405020304" pitchFamily="18" charset="0"/>
                        </a:rPr>
                        <a:t>-Rimanenze finali di materie</a:t>
                      </a:r>
                    </a:p>
                  </a:txBody>
                  <a:tcPr marL="7620" marR="7620" marT="7620"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836994196"/>
                  </a:ext>
                </a:extLst>
              </a:tr>
              <a:tr h="191302">
                <a:tc>
                  <a:txBody>
                    <a:bodyPr/>
                    <a:lstStyle/>
                    <a:p>
                      <a:pPr algn="l" fontAlgn="b"/>
                      <a:endParaRPr lang="it-IT" sz="14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it-IT" sz="14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3774217835"/>
                  </a:ext>
                </a:extLst>
              </a:tr>
              <a:tr h="191302">
                <a:tc>
                  <a:txBody>
                    <a:bodyPr/>
                    <a:lstStyle/>
                    <a:p>
                      <a:pPr algn="l" fontAlgn="b"/>
                      <a:endParaRPr lang="it-IT" sz="14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r>
                        <a:rPr lang="it-IT" sz="1400" b="1" i="0" u="none" strike="noStrike" dirty="0">
                          <a:solidFill>
                            <a:srgbClr val="000000"/>
                          </a:solidFill>
                          <a:effectLst/>
                          <a:latin typeface="Times New Roman" panose="02020603050405020304" pitchFamily="18" charset="0"/>
                        </a:rPr>
                        <a:t>Materie utilizzate</a:t>
                      </a:r>
                    </a:p>
                  </a:txBody>
                  <a:tcPr marL="7620" marR="7620" marT="7620" marB="0" anchor="b">
                    <a:lnL>
                      <a:noFill/>
                    </a:lnL>
                    <a:lnR>
                      <a:noFill/>
                    </a:lnR>
                    <a:lnT>
                      <a:noFill/>
                    </a:lnT>
                    <a:lnB>
                      <a:noFill/>
                    </a:lnB>
                  </a:tcPr>
                </a:tc>
                <a:extLst>
                  <a:ext uri="{0D108BD9-81ED-4DB2-BD59-A6C34878D82A}">
                    <a16:rowId xmlns:a16="http://schemas.microsoft.com/office/drawing/2014/main" val="2778481659"/>
                  </a:ext>
                </a:extLst>
              </a:tr>
            </a:tbl>
          </a:graphicData>
        </a:graphic>
      </p:graphicFrame>
      <p:sp>
        <p:nvSpPr>
          <p:cNvPr id="11" name="Rettangolo 10">
            <a:extLst>
              <a:ext uri="{FF2B5EF4-FFF2-40B4-BE49-F238E27FC236}">
                <a16:creationId xmlns:a16="http://schemas.microsoft.com/office/drawing/2014/main" id="{88E02E49-C241-47BA-952C-622783FA64FE}"/>
              </a:ext>
            </a:extLst>
          </p:cNvPr>
          <p:cNvSpPr/>
          <p:nvPr/>
        </p:nvSpPr>
        <p:spPr>
          <a:xfrm>
            <a:off x="2650856" y="5044798"/>
            <a:ext cx="3817399" cy="16766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Tm="56015"/>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386C3A6-8316-4003-AF92-70323131813E}" type="slidenum">
              <a:rPr lang="it-IT" altLang="it-IT" smtClean="0">
                <a:latin typeface="Arial" panose="020B0604020202020204" pitchFamily="34" charset="0"/>
              </a:rPr>
              <a:pPr/>
              <a:t>102</a:t>
            </a:fld>
            <a:endParaRPr lang="it-IT" altLang="it-IT" smtClean="0">
              <a:latin typeface="Arial" panose="020B0604020202020204" pitchFamily="34" charset="0"/>
            </a:endParaRPr>
          </a:p>
        </p:txBody>
      </p:sp>
      <p:sp>
        <p:nvSpPr>
          <p:cNvPr id="77827" name="AutoShape 4"/>
          <p:cNvSpPr>
            <a:spLocks noGrp="1" noChangeArrowheads="1"/>
          </p:cNvSpPr>
          <p:nvPr>
            <p:ph type="title"/>
          </p:nvPr>
        </p:nvSpPr>
        <p:spPr>
          <a:xfrm>
            <a:off x="539750" y="260350"/>
            <a:ext cx="7772400" cy="88265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LA CONVERSIONE DEI COSTI</a:t>
            </a:r>
          </a:p>
        </p:txBody>
      </p:sp>
      <p:graphicFrame>
        <p:nvGraphicFramePr>
          <p:cNvPr id="8266" name="Group 74"/>
          <p:cNvGraphicFramePr>
            <a:graphicFrameLocks noGrp="1"/>
          </p:cNvGraphicFramePr>
          <p:nvPr>
            <p:ph type="tbl" idx="1"/>
            <p:extLst>
              <p:ext uri="{D42A27DB-BD31-4B8C-83A1-F6EECF244321}">
                <p14:modId xmlns:p14="http://schemas.microsoft.com/office/powerpoint/2010/main" val="984674420"/>
              </p:ext>
            </p:extLst>
          </p:nvPr>
        </p:nvGraphicFramePr>
        <p:xfrm>
          <a:off x="179388" y="2667000"/>
          <a:ext cx="8713787" cy="3521395"/>
        </p:xfrm>
        <a:graphic>
          <a:graphicData uri="http://schemas.openxmlformats.org/drawingml/2006/table">
            <a:tbl>
              <a:tblPr/>
              <a:tblGrid>
                <a:gridCol w="7200900">
                  <a:extLst>
                    <a:ext uri="{9D8B030D-6E8A-4147-A177-3AD203B41FA5}">
                      <a16:colId xmlns:a16="http://schemas.microsoft.com/office/drawing/2014/main" val="20000"/>
                    </a:ext>
                  </a:extLst>
                </a:gridCol>
                <a:gridCol w="1512887">
                  <a:extLst>
                    <a:ext uri="{9D8B030D-6E8A-4147-A177-3AD203B41FA5}">
                      <a16:colId xmlns:a16="http://schemas.microsoft.com/office/drawing/2014/main" val="20001"/>
                    </a:ext>
                  </a:extLst>
                </a:gridCol>
              </a:tblGrid>
              <a:tr h="576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Esistenze</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iniziali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di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materie</a:t>
                      </a:r>
                      <a:endParaRPr lang="it-IT" dirty="0"/>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Verdana" pitchFamily="34" charset="0"/>
                        </a:rPr>
                        <a:t>+ 2.000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Acquisti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di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materie</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dell’esercizio</a:t>
                      </a:r>
                      <a:endParaRPr kumimoji="1" lang="en-US" sz="1800" b="1" i="0" u="none" strike="noStrike" cap="none" normalizeH="0" baseline="0" dirty="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Verdana" pitchFamily="34" charset="0"/>
                        </a:rPr>
                        <a:t>+ 10.000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7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resi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su</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acquisti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abbuoni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attivi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sconti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attivi</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e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vendite</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di </a:t>
                      </a:r>
                      <a:r>
                        <a:rPr kumimoji="1" lang="en-US" sz="1800" b="1" i="0" u="none" strike="noStrike" cap="none" normalizeH="0" baseline="0" dirty="0" err="1" smtClean="0">
                          <a:ln>
                            <a:noFill/>
                          </a:ln>
                          <a:solidFill>
                            <a:schemeClr val="tx1"/>
                          </a:solidFill>
                          <a:effectLst/>
                          <a:latin typeface="Verdana" pitchFamily="34" charset="0"/>
                          <a:cs typeface="Times New Roman" pitchFamily="18" charset="0"/>
                        </a:rPr>
                        <a:t>materie</a:t>
                      </a: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Verdana" pitchFamily="34" charset="0"/>
                        </a:rPr>
                        <a:t>- 800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smtClean="0">
                          <a:ln>
                            <a:noFill/>
                          </a:ln>
                          <a:solidFill>
                            <a:schemeClr val="tx1"/>
                          </a:solidFill>
                          <a:effectLst/>
                          <a:latin typeface="Verdana" pitchFamily="34" charset="0"/>
                          <a:cs typeface="Times New Roman" pitchFamily="18" charset="0"/>
                        </a:rPr>
                        <a:t>= </a:t>
                      </a:r>
                      <a:r>
                        <a:rPr kumimoji="1" lang="en-US" sz="1800" b="1" i="0" u="sng" strike="noStrike" cap="none" normalizeH="0" baseline="0" dirty="0" smtClean="0">
                          <a:ln>
                            <a:noFill/>
                          </a:ln>
                          <a:solidFill>
                            <a:schemeClr val="tx1"/>
                          </a:solidFill>
                          <a:effectLst/>
                          <a:latin typeface="Verdana" pitchFamily="34" charset="0"/>
                          <a:cs typeface="Times New Roman" pitchFamily="18" charset="0"/>
                        </a:rPr>
                        <a:t>MATERIE DISPONIBILI</a:t>
                      </a:r>
                      <a:endParaRPr kumimoji="1" lang="en-US" sz="1800" b="1" i="0" u="none" strike="noStrike" cap="none" normalizeH="0" baseline="0" dirty="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11.200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smtClean="0">
                          <a:ln>
                            <a:noFill/>
                          </a:ln>
                          <a:solidFill>
                            <a:schemeClr val="tx1"/>
                          </a:solidFill>
                          <a:effectLst/>
                          <a:latin typeface="Verdana" pitchFamily="34" charset="0"/>
                          <a:cs typeface="Times New Roman" pitchFamily="18" charset="0"/>
                        </a:rPr>
                        <a:t>- Rimanenze finali di materie</a:t>
                      </a:r>
                      <a:endParaRPr kumimoji="1" lang="en-US" sz="1800" b="1" i="0" u="none" strike="noStrike" cap="none" normalizeH="0" baseline="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- 4.000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smtClean="0">
                          <a:ln>
                            <a:noFill/>
                          </a:ln>
                          <a:solidFill>
                            <a:schemeClr val="tx1"/>
                          </a:solidFill>
                          <a:effectLst/>
                          <a:latin typeface="Verdana" pitchFamily="34" charset="0"/>
                          <a:cs typeface="Times New Roman" pitchFamily="18" charset="0"/>
                        </a:rPr>
                        <a:t>= </a:t>
                      </a:r>
                      <a:r>
                        <a:rPr kumimoji="1" lang="en-US" sz="1800" b="1" i="0" u="sng" strike="noStrike" cap="none" normalizeH="0" baseline="0" smtClean="0">
                          <a:ln>
                            <a:noFill/>
                          </a:ln>
                          <a:solidFill>
                            <a:schemeClr val="tx1"/>
                          </a:solidFill>
                          <a:effectLst/>
                          <a:latin typeface="Verdana" pitchFamily="34" charset="0"/>
                          <a:cs typeface="Times New Roman" pitchFamily="18" charset="0"/>
                        </a:rPr>
                        <a:t>CONSUMO DI MATERIE </a:t>
                      </a:r>
                      <a:r>
                        <a:rPr kumimoji="1" lang="en-US" sz="1800" b="1" i="0" u="none" strike="noStrike" cap="none" normalizeH="0" baseline="0" smtClean="0">
                          <a:ln>
                            <a:noFill/>
                          </a:ln>
                          <a:solidFill>
                            <a:schemeClr val="tx1"/>
                          </a:solidFill>
                          <a:effectLst/>
                          <a:latin typeface="Verdana" pitchFamily="34" charset="0"/>
                          <a:cs typeface="Times New Roman" pitchFamily="18" charset="0"/>
                        </a:rPr>
                        <a:t>(COSTO DI UTILIZZAZIONE)</a:t>
                      </a:r>
                      <a:endParaRPr kumimoji="1" lang="en-US" sz="1800" b="1" i="0" u="none" strike="noStrike" cap="none" normalizeH="0" baseline="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7.200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7851" name="Rectangle 30"/>
          <p:cNvSpPr>
            <a:spLocks noChangeArrowheads="1"/>
          </p:cNvSpPr>
          <p:nvPr/>
        </p:nvSpPr>
        <p:spPr bwMode="auto">
          <a:xfrm>
            <a:off x="755650" y="1412875"/>
            <a:ext cx="7416800" cy="792163"/>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Ad esempio, per le materie si applica la seguente formula:</a:t>
            </a:r>
          </a:p>
        </p:txBody>
      </p:sp>
    </p:spTree>
  </p:cSld>
  <p:clrMapOvr>
    <a:masterClrMapping/>
  </p:clrMapOvr>
  <p:transition advTm="125288"/>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A13611B-CC3B-4848-8739-C8E0B924C334}" type="slidenum">
              <a:rPr lang="it-IT" altLang="it-IT">
                <a:latin typeface="Arial" panose="020B0604020202020204" pitchFamily="34" charset="0"/>
              </a:rPr>
              <a:pPr/>
              <a:t>103</a:t>
            </a:fld>
            <a:endParaRPr lang="it-IT" altLang="it-IT">
              <a:latin typeface="Arial" panose="020B0604020202020204" pitchFamily="34" charset="0"/>
            </a:endParaRPr>
          </a:p>
        </p:txBody>
      </p:sp>
      <p:sp>
        <p:nvSpPr>
          <p:cNvPr id="78851" name="AutoShape 4"/>
          <p:cNvSpPr>
            <a:spLocks noGrp="1" noChangeArrowheads="1"/>
          </p:cNvSpPr>
          <p:nvPr>
            <p:ph type="title"/>
          </p:nvPr>
        </p:nvSpPr>
        <p:spPr>
          <a:xfrm>
            <a:off x="831850" y="549275"/>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MAGAZZINO PRODOTTI</a:t>
            </a:r>
          </a:p>
        </p:txBody>
      </p:sp>
      <p:sp>
        <p:nvSpPr>
          <p:cNvPr id="78852" name="AutoShape 8"/>
          <p:cNvSpPr>
            <a:spLocks noChangeArrowheads="1"/>
          </p:cNvSpPr>
          <p:nvPr/>
        </p:nvSpPr>
        <p:spPr bwMode="auto">
          <a:xfrm>
            <a:off x="539750" y="1844675"/>
            <a:ext cx="8280400" cy="1584325"/>
          </a:xfrm>
          <a:prstGeom prst="downArrowCallout">
            <a:avLst>
              <a:gd name="adj1" fmla="val 130661"/>
              <a:gd name="adj2" fmla="val 130661"/>
              <a:gd name="adj3" fmla="val 16667"/>
              <a:gd name="adj4" fmla="val 66667"/>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sz="2400" b="1"/>
          </a:p>
          <a:p>
            <a:pPr algn="ctr"/>
            <a:r>
              <a:rPr lang="it-IT" altLang="it-IT" sz="2400" b="1"/>
              <a:t>Esistono distinti modelli di Conto Economico</a:t>
            </a:r>
            <a:endParaRPr lang="it-IT" altLang="it-IT" b="1" i="1"/>
          </a:p>
        </p:txBody>
      </p:sp>
      <p:sp>
        <p:nvSpPr>
          <p:cNvPr id="78853" name="AutoShape 9"/>
          <p:cNvSpPr>
            <a:spLocks noChangeArrowheads="1"/>
          </p:cNvSpPr>
          <p:nvPr/>
        </p:nvSpPr>
        <p:spPr bwMode="auto">
          <a:xfrm>
            <a:off x="468313" y="3789363"/>
            <a:ext cx="8424862" cy="2852737"/>
          </a:xfrm>
          <a:prstGeom prst="horizontalScroll">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2400" b="1"/>
          </a:p>
          <a:p>
            <a:pPr>
              <a:buFontTx/>
              <a:buChar char="•"/>
            </a:pPr>
            <a:r>
              <a:rPr lang="it-IT" altLang="it-IT" b="1" i="1"/>
              <a:t>A COSTI E RICAVI DELLA PRODUZIONE OTTENUTA</a:t>
            </a:r>
          </a:p>
          <a:p>
            <a:pPr>
              <a:buFontTx/>
              <a:buChar char="•"/>
            </a:pPr>
            <a:endParaRPr lang="it-IT" altLang="it-IT" b="1" i="1"/>
          </a:p>
          <a:p>
            <a:pPr>
              <a:buFontTx/>
              <a:buChar char="•"/>
            </a:pPr>
            <a:r>
              <a:rPr lang="it-IT" altLang="it-IT" b="1" i="1"/>
              <a:t>A COSTI E RICAVI DELLA PRODUZIONE VENDUTA</a:t>
            </a:r>
          </a:p>
        </p:txBody>
      </p:sp>
    </p:spTree>
  </p:cSld>
  <p:clrMapOvr>
    <a:masterClrMapping/>
  </p:clrMapOvr>
  <p:transition advTm="72595"/>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numero diapositiva 6"/>
          <p:cNvSpPr>
            <a:spLocks noGrp="1"/>
          </p:cNvSpPr>
          <p:nvPr>
            <p:ph type="sldNum" sz="quarter" idx="12"/>
          </p:nvPr>
        </p:nvSpPr>
        <p:spPr>
          <a:xfrm>
            <a:off x="7010400" y="6402024"/>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E7EABA9-4BCC-435B-8778-6B950DA96FCD}" type="slidenum">
              <a:rPr lang="it-IT" altLang="it-IT">
                <a:latin typeface="Arial" panose="020B0604020202020204" pitchFamily="34" charset="0"/>
              </a:rPr>
              <a:pPr/>
              <a:t>104</a:t>
            </a:fld>
            <a:endParaRPr lang="it-IT" altLang="it-IT" dirty="0">
              <a:latin typeface="Arial" panose="020B0604020202020204" pitchFamily="34" charset="0"/>
            </a:endParaRPr>
          </a:p>
        </p:txBody>
      </p:sp>
      <p:sp>
        <p:nvSpPr>
          <p:cNvPr id="79875" name="AutoShape 2"/>
          <p:cNvSpPr>
            <a:spLocks noGrp="1" noChangeArrowheads="1"/>
          </p:cNvSpPr>
          <p:nvPr>
            <p:ph type="title"/>
          </p:nvPr>
        </p:nvSpPr>
        <p:spPr>
          <a:xfrm>
            <a:off x="685800" y="333375"/>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CONTO ECONOMICO DELLA PRODUZIONE OTTENUTA</a:t>
            </a:r>
          </a:p>
        </p:txBody>
      </p:sp>
      <p:sp>
        <p:nvSpPr>
          <p:cNvPr id="79876" name="AutoShape 3"/>
          <p:cNvSpPr>
            <a:spLocks noChangeArrowheads="1"/>
          </p:cNvSpPr>
          <p:nvPr/>
        </p:nvSpPr>
        <p:spPr bwMode="auto">
          <a:xfrm>
            <a:off x="755650" y="1628775"/>
            <a:ext cx="7561263" cy="936625"/>
          </a:xfrm>
          <a:prstGeom prst="flowChartAlternate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sz="1200" b="1" dirty="0">
              <a:latin typeface="Arial" panose="020B0604020202020204" pitchFamily="34" charset="0"/>
            </a:endParaRPr>
          </a:p>
          <a:p>
            <a:pPr algn="ctr"/>
            <a:r>
              <a:rPr lang="it-IT" altLang="it-IT" b="1" i="1" dirty="0"/>
              <a:t>LA VARIAZIONE DEL MAGAZZINO PRODOTTI SI SOMMA ALGEBRICAMENTE AI RICAVI DI VENDITA</a:t>
            </a:r>
          </a:p>
          <a:p>
            <a:pPr algn="ctr"/>
            <a:endParaRPr lang="it-IT" altLang="it-IT" b="1" i="1" dirty="0"/>
          </a:p>
        </p:txBody>
      </p:sp>
      <p:graphicFrame>
        <p:nvGraphicFramePr>
          <p:cNvPr id="20694" name="Group 214"/>
          <p:cNvGraphicFramePr>
            <a:graphicFrameLocks noGrp="1"/>
          </p:cNvGraphicFramePr>
          <p:nvPr>
            <p:ph sz="half" idx="2"/>
            <p:extLst>
              <p:ext uri="{D42A27DB-BD31-4B8C-83A1-F6EECF244321}">
                <p14:modId xmlns:p14="http://schemas.microsoft.com/office/powerpoint/2010/main" val="3249805004"/>
              </p:ext>
            </p:extLst>
          </p:nvPr>
        </p:nvGraphicFramePr>
        <p:xfrm>
          <a:off x="250825" y="2743200"/>
          <a:ext cx="8642350" cy="3210195"/>
        </p:xfrm>
        <a:graphic>
          <a:graphicData uri="http://schemas.openxmlformats.org/drawingml/2006/table">
            <a:tbl>
              <a:tblPr/>
              <a:tblGrid>
                <a:gridCol w="7178675">
                  <a:extLst>
                    <a:ext uri="{9D8B030D-6E8A-4147-A177-3AD203B41FA5}">
                      <a16:colId xmlns:a16="http://schemas.microsoft.com/office/drawing/2014/main" val="20000"/>
                    </a:ext>
                  </a:extLst>
                </a:gridCol>
                <a:gridCol w="1463675">
                  <a:extLst>
                    <a:ext uri="{9D8B030D-6E8A-4147-A177-3AD203B41FA5}">
                      <a16:colId xmlns:a16="http://schemas.microsoft.com/office/drawing/2014/main" val="20001"/>
                    </a:ext>
                  </a:extLst>
                </a:gridCol>
              </a:tblGrid>
              <a:tr h="468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Vendite di prodotti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+ 25.000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(resi su vendite, abbuoni passivi, sconti passivi e acquisti di prodotti)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it-IT" sz="1800" b="1" i="0" u="none" strike="noStrike" cap="none" normalizeH="0" baseline="0" smtClean="0">
                          <a:ln>
                            <a:noFill/>
                          </a:ln>
                          <a:solidFill>
                            <a:schemeClr val="tx1"/>
                          </a:solidFill>
                          <a:effectLst/>
                          <a:latin typeface="Verdana" pitchFamily="34" charset="0"/>
                        </a:rPr>
                        <a:t> 400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99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Vendite nette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24.600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Rimanenze finali di prodotti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+ 3.000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8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Esistenze iniziali di prodotti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5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a:t>
                      </a:r>
                      <a:r>
                        <a:rPr kumimoji="0" lang="it-IT" sz="1800" b="1" i="0" u="sng" strike="noStrike" cap="none" normalizeH="0" baseline="0" smtClean="0">
                          <a:ln>
                            <a:noFill/>
                          </a:ln>
                          <a:solidFill>
                            <a:schemeClr val="tx1"/>
                          </a:solidFill>
                          <a:effectLst/>
                          <a:latin typeface="Verdana" pitchFamily="34" charset="0"/>
                        </a:rPr>
                        <a:t>PRODOTTO DI ESERCIZIO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smtClean="0">
                        <a:ln>
                          <a:noFill/>
                        </a:ln>
                        <a:solidFill>
                          <a:schemeClr val="tx1"/>
                        </a:solidFill>
                        <a:effectLst/>
                        <a:latin typeface="Verdana"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26.600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Rectangle 16"/>
          <p:cNvSpPr>
            <a:spLocks noChangeArrowheads="1"/>
          </p:cNvSpPr>
          <p:nvPr/>
        </p:nvSpPr>
        <p:spPr bwMode="auto">
          <a:xfrm>
            <a:off x="1981200" y="6096000"/>
            <a:ext cx="5181600" cy="527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dirty="0" smtClean="0">
                <a:solidFill>
                  <a:srgbClr val="C00000"/>
                </a:solidFill>
              </a:rPr>
              <a:t>N.B. Il ragionamento vale anche per i semilavorati, lavori in corso e similari,</a:t>
            </a:r>
            <a:r>
              <a:rPr lang="it-IT" altLang="it-IT" b="1" i="1" dirty="0" smtClean="0">
                <a:solidFill>
                  <a:srgbClr val="C00000"/>
                </a:solidFill>
              </a:rPr>
              <a:t> </a:t>
            </a:r>
          </a:p>
          <a:p>
            <a:pPr algn="ctr"/>
            <a:r>
              <a:rPr lang="it-IT" altLang="it-IT" b="1" i="1" dirty="0" smtClean="0">
                <a:solidFill>
                  <a:srgbClr val="C00000"/>
                </a:solidFill>
              </a:rPr>
              <a:t>ovvero per tutto ciò che ha subito una lavorazione/trasformazione</a:t>
            </a:r>
            <a:endParaRPr lang="it-IT" altLang="it-IT" b="1" dirty="0">
              <a:solidFill>
                <a:srgbClr val="C00000"/>
              </a:solidFill>
            </a:endParaRPr>
          </a:p>
        </p:txBody>
      </p:sp>
    </p:spTree>
  </p:cSld>
  <p:clrMapOvr>
    <a:masterClrMapping/>
  </p:clrMapOvr>
  <p:transition advTm="163465"/>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2A2E785-5312-4979-95FE-C3AB9F1F523F}" type="slidenum">
              <a:rPr lang="it-IT" altLang="it-IT">
                <a:latin typeface="Arial" panose="020B0604020202020204" pitchFamily="34" charset="0"/>
              </a:rPr>
              <a:pPr/>
              <a:t>105</a:t>
            </a:fld>
            <a:endParaRPr lang="it-IT" altLang="it-IT">
              <a:latin typeface="Arial" panose="020B0604020202020204" pitchFamily="34" charset="0"/>
            </a:endParaRPr>
          </a:p>
        </p:txBody>
      </p:sp>
      <p:sp>
        <p:nvSpPr>
          <p:cNvPr id="80899" name="AutoShape 2"/>
          <p:cNvSpPr>
            <a:spLocks noGrp="1" noChangeArrowheads="1"/>
          </p:cNvSpPr>
          <p:nvPr>
            <p:ph type="title"/>
          </p:nvPr>
        </p:nvSpPr>
        <p:spPr>
          <a:xfrm>
            <a:off x="684213" y="260350"/>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IL CONTO ECONOMICO DELLA PRODUZIONE OTTENUTA</a:t>
            </a:r>
          </a:p>
        </p:txBody>
      </p:sp>
      <p:sp>
        <p:nvSpPr>
          <p:cNvPr id="80900" name="AutoShape 19"/>
          <p:cNvSpPr>
            <a:spLocks noGrp="1" noChangeArrowheads="1"/>
          </p:cNvSpPr>
          <p:nvPr>
            <p:ph type="body" idx="1"/>
          </p:nvPr>
        </p:nvSpPr>
        <p:spPr>
          <a:xfrm>
            <a:off x="685800" y="1628775"/>
            <a:ext cx="7772400" cy="4824413"/>
          </a:xfrm>
          <a:prstGeom prst="foldedCorner">
            <a:avLst>
              <a:gd name="adj" fmla="val 12500"/>
            </a:avLst>
          </a:prstGeom>
          <a:solidFill>
            <a:schemeClr val="bg1"/>
          </a:soli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marL="0" indent="0" algn="ctr" eaLnBrk="1" hangingPunct="1">
              <a:buFontTx/>
              <a:buNone/>
            </a:pPr>
            <a:r>
              <a:rPr lang="it-IT" altLang="it-IT" sz="2200" dirty="0" smtClean="0"/>
              <a:t>È un conto economico a costi e ricavi integrali. </a:t>
            </a:r>
          </a:p>
          <a:p>
            <a:pPr marL="0" indent="0" algn="ctr" eaLnBrk="1" hangingPunct="1">
              <a:buFontTx/>
              <a:buNone/>
            </a:pPr>
            <a:endParaRPr lang="it-IT" altLang="it-IT" sz="2200" dirty="0" smtClean="0"/>
          </a:p>
          <a:p>
            <a:pPr marL="0" indent="0" algn="ctr" eaLnBrk="1" hangingPunct="1">
              <a:buFontTx/>
              <a:buNone/>
            </a:pPr>
            <a:r>
              <a:rPr lang="it-IT" altLang="it-IT" sz="2200" dirty="0" smtClean="0"/>
              <a:t>I valori sono però eterogenei perché il </a:t>
            </a:r>
            <a:r>
              <a:rPr lang="it-IT" altLang="it-IT" sz="2200" i="1" dirty="0" smtClean="0"/>
              <a:t>prodotto di esercizio</a:t>
            </a:r>
            <a:r>
              <a:rPr lang="it-IT" altLang="it-IT" sz="2200" dirty="0" smtClean="0"/>
              <a:t> deriva dalla somma di due differenti classi di ricavi</a:t>
            </a:r>
          </a:p>
          <a:p>
            <a:pPr marL="0" indent="0" eaLnBrk="1" hangingPunct="1">
              <a:buFontTx/>
              <a:buNone/>
            </a:pPr>
            <a:endParaRPr lang="it-IT" altLang="it-IT" sz="2400" dirty="0" smtClean="0"/>
          </a:p>
          <a:p>
            <a:pPr marL="0" indent="0" eaLnBrk="1" hangingPunct="1">
              <a:buFontTx/>
              <a:buNone/>
            </a:pPr>
            <a:endParaRPr lang="it-IT" altLang="it-IT" sz="2400" dirty="0" smtClean="0"/>
          </a:p>
          <a:p>
            <a:pPr marL="0" indent="0" eaLnBrk="1" hangingPunct="1">
              <a:buFontTx/>
              <a:buNone/>
            </a:pPr>
            <a:endParaRPr lang="it-IT" altLang="it-IT" dirty="0" smtClean="0"/>
          </a:p>
          <a:p>
            <a:pPr marL="0" indent="0" eaLnBrk="1" hangingPunct="1">
              <a:buFontTx/>
              <a:buNone/>
            </a:pPr>
            <a:endParaRPr lang="it-IT" altLang="it-IT" dirty="0" smtClean="0"/>
          </a:p>
          <a:p>
            <a:pPr marL="0" indent="0" eaLnBrk="1" hangingPunct="1">
              <a:buFontTx/>
              <a:buNone/>
            </a:pPr>
            <a:endParaRPr lang="it-IT" altLang="it-IT" dirty="0" smtClean="0"/>
          </a:p>
        </p:txBody>
      </p:sp>
      <p:sp>
        <p:nvSpPr>
          <p:cNvPr id="80901" name="Rectangle 24"/>
          <p:cNvSpPr>
            <a:spLocks noChangeArrowheads="1"/>
          </p:cNvSpPr>
          <p:nvPr/>
        </p:nvSpPr>
        <p:spPr bwMode="auto">
          <a:xfrm>
            <a:off x="1187450" y="4437063"/>
            <a:ext cx="2743200" cy="1096962"/>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20000"/>
              </a:spcBef>
            </a:pPr>
            <a:r>
              <a:rPr lang="it-IT" altLang="it-IT" b="1"/>
              <a:t>RICAVI EFFETTIVI:</a:t>
            </a:r>
          </a:p>
          <a:p>
            <a:pPr algn="ctr">
              <a:spcBef>
                <a:spcPct val="20000"/>
              </a:spcBef>
            </a:pPr>
            <a:r>
              <a:rPr lang="it-IT" altLang="it-IT" b="1"/>
              <a:t> LE VENDITE</a:t>
            </a:r>
            <a:endParaRPr lang="it-IT" altLang="it-IT" sz="2800" b="1"/>
          </a:p>
        </p:txBody>
      </p:sp>
      <p:sp>
        <p:nvSpPr>
          <p:cNvPr id="80902" name="Rectangle 25"/>
          <p:cNvSpPr>
            <a:spLocks noChangeArrowheads="1"/>
          </p:cNvSpPr>
          <p:nvPr/>
        </p:nvSpPr>
        <p:spPr bwMode="auto">
          <a:xfrm>
            <a:off x="4953000" y="4437063"/>
            <a:ext cx="3290888" cy="1096962"/>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20000"/>
              </a:spcBef>
            </a:pPr>
            <a:r>
              <a:rPr lang="it-IT" altLang="it-IT" dirty="0"/>
              <a:t>    </a:t>
            </a:r>
            <a:r>
              <a:rPr lang="it-IT" altLang="it-IT" b="1" dirty="0"/>
              <a:t>RICAVI VIRTUALI: L’INCREMENTO DEL </a:t>
            </a:r>
            <a:r>
              <a:rPr lang="it-IT" altLang="it-IT" b="1" dirty="0" smtClean="0"/>
              <a:t>MAGAZZINO PRODOTTI</a:t>
            </a:r>
            <a:endParaRPr lang="it-IT" altLang="it-IT" sz="2800" b="1" dirty="0"/>
          </a:p>
        </p:txBody>
      </p:sp>
      <p:sp>
        <p:nvSpPr>
          <p:cNvPr id="80903" name="AutoShape 37"/>
          <p:cNvSpPr>
            <a:spLocks noChangeArrowheads="1"/>
          </p:cNvSpPr>
          <p:nvPr/>
        </p:nvSpPr>
        <p:spPr bwMode="auto">
          <a:xfrm>
            <a:off x="2057400" y="3733800"/>
            <a:ext cx="990600" cy="457200"/>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80904" name="AutoShape 38"/>
          <p:cNvSpPr>
            <a:spLocks noChangeArrowheads="1"/>
          </p:cNvSpPr>
          <p:nvPr/>
        </p:nvSpPr>
        <p:spPr bwMode="auto">
          <a:xfrm>
            <a:off x="6248400" y="3733800"/>
            <a:ext cx="990600" cy="457200"/>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55315"/>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82A236E-9B86-4EB8-BB75-DCE2402AA356}" type="slidenum">
              <a:rPr lang="it-IT" altLang="it-IT" smtClean="0">
                <a:latin typeface="Arial" panose="020B0604020202020204" pitchFamily="34" charset="0"/>
              </a:rPr>
              <a:pPr/>
              <a:t>106</a:t>
            </a:fld>
            <a:endParaRPr lang="it-IT" altLang="it-IT" smtClean="0">
              <a:latin typeface="Arial" panose="020B0604020202020204" pitchFamily="34" charset="0"/>
            </a:endParaRPr>
          </a:p>
        </p:txBody>
      </p:sp>
      <p:sp>
        <p:nvSpPr>
          <p:cNvPr id="81923" name="AutoShape 2"/>
          <p:cNvSpPr>
            <a:spLocks noGrp="1" noChangeArrowheads="1"/>
          </p:cNvSpPr>
          <p:nvPr>
            <p:ph type="title"/>
          </p:nvPr>
        </p:nvSpPr>
        <p:spPr>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CONTO ECONOMICO DELLA PRODUZIONE OTTENUTA</a:t>
            </a:r>
          </a:p>
        </p:txBody>
      </p:sp>
      <p:sp>
        <p:nvSpPr>
          <p:cNvPr id="81924" name="AutoShape 123"/>
          <p:cNvSpPr>
            <a:spLocks noChangeArrowheads="1"/>
          </p:cNvSpPr>
          <p:nvPr/>
        </p:nvSpPr>
        <p:spPr bwMode="auto">
          <a:xfrm>
            <a:off x="744538" y="1882775"/>
            <a:ext cx="7561262" cy="936625"/>
          </a:xfrm>
          <a:prstGeom prst="flowChartAlternate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sz="1200" b="1" dirty="0">
              <a:latin typeface="Arial" panose="020B0604020202020204" pitchFamily="34" charset="0"/>
            </a:endParaRPr>
          </a:p>
          <a:p>
            <a:pPr algn="ctr"/>
            <a:r>
              <a:rPr lang="it-IT" altLang="it-IT" b="1" i="1" dirty="0"/>
              <a:t>LA VARIAZIONE DEL MAGAZZINO PRODOTTI SI SOMMA ALGEBRICAMENTE AI RICAVI DI </a:t>
            </a:r>
            <a:r>
              <a:rPr lang="it-IT" altLang="it-IT" b="1" i="1" dirty="0" smtClean="0"/>
              <a:t>VENDITA </a:t>
            </a:r>
          </a:p>
          <a:p>
            <a:pPr algn="ctr"/>
            <a:r>
              <a:rPr lang="it-IT" altLang="it-IT" b="1" i="1" dirty="0" smtClean="0">
                <a:solidFill>
                  <a:srgbClr val="C00000"/>
                </a:solidFill>
              </a:rPr>
              <a:t>mentre il Consumo Materie si riporta al di sotto del Prodotto di Esercizio</a:t>
            </a:r>
            <a:endParaRPr lang="it-IT" altLang="it-IT" b="1" i="1" dirty="0">
              <a:solidFill>
                <a:srgbClr val="C00000"/>
              </a:solidFill>
            </a:endParaRPr>
          </a:p>
          <a:p>
            <a:pPr algn="ctr"/>
            <a:endParaRPr lang="it-IT" altLang="it-IT" b="1" i="1" dirty="0"/>
          </a:p>
        </p:txBody>
      </p:sp>
      <p:graphicFrame>
        <p:nvGraphicFramePr>
          <p:cNvPr id="81926" name="Object 159"/>
          <p:cNvGraphicFramePr>
            <a:graphicFrameLocks noChangeAspect="1"/>
          </p:cNvGraphicFramePr>
          <p:nvPr/>
        </p:nvGraphicFramePr>
        <p:xfrm>
          <a:off x="323850" y="3270250"/>
          <a:ext cx="8458200" cy="4416425"/>
        </p:xfrm>
        <a:graphic>
          <a:graphicData uri="http://schemas.openxmlformats.org/presentationml/2006/ole">
            <mc:AlternateContent xmlns:mc="http://schemas.openxmlformats.org/markup-compatibility/2006">
              <mc:Choice xmlns:v="urn:schemas-microsoft-com:vml" Requires="v">
                <p:oleObj spid="_x0000_s82061" name="Documento" r:id="rId4" imgW="8136767" imgH="4249075" progId="Word.Document.8">
                  <p:embed/>
                </p:oleObj>
              </mc:Choice>
              <mc:Fallback>
                <p:oleObj name="Documento" r:id="rId4" imgW="8136767" imgH="4249075" progId="Word.Document.8">
                  <p:embed/>
                  <p:pic>
                    <p:nvPicPr>
                      <p:cNvPr id="0" name="Object 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270250"/>
                        <a:ext cx="84582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72869"/>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A631CE9-C0D2-4C58-A2FD-6C3856E7D32B}" type="slidenum">
              <a:rPr lang="it-IT" altLang="it-IT" smtClean="0">
                <a:latin typeface="Arial" panose="020B0604020202020204" pitchFamily="34" charset="0"/>
              </a:rPr>
              <a:pPr/>
              <a:t>107</a:t>
            </a:fld>
            <a:endParaRPr lang="it-IT" altLang="it-IT" smtClean="0">
              <a:latin typeface="Arial" panose="020B0604020202020204" pitchFamily="34" charset="0"/>
            </a:endParaRPr>
          </a:p>
        </p:txBody>
      </p:sp>
      <p:sp>
        <p:nvSpPr>
          <p:cNvPr id="83971" name="AutoShape 1026"/>
          <p:cNvSpPr>
            <a:spLocks noGrp="1" noChangeArrowheads="1"/>
          </p:cNvSpPr>
          <p:nvPr>
            <p:ph type="title"/>
          </p:nvPr>
        </p:nvSpPr>
        <p:spPr>
          <a:xfrm>
            <a:off x="684213" y="188913"/>
            <a:ext cx="7772400" cy="954087"/>
          </a:xfrm>
          <a:prstGeom prst="flowChartAlternateProcess">
            <a:avLst/>
          </a:prstGeom>
          <a:gradFill rotWithShape="0">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CONTO ECONOMICO DELLA PRODUZIONE VENDUTA</a:t>
            </a:r>
          </a:p>
        </p:txBody>
      </p:sp>
      <p:sp>
        <p:nvSpPr>
          <p:cNvPr id="83972" name="AutoShape 1027"/>
          <p:cNvSpPr>
            <a:spLocks noChangeArrowheads="1"/>
          </p:cNvSpPr>
          <p:nvPr/>
        </p:nvSpPr>
        <p:spPr bwMode="auto">
          <a:xfrm>
            <a:off x="609600" y="1577975"/>
            <a:ext cx="7931150" cy="936625"/>
          </a:xfrm>
          <a:prstGeom prst="flowChartAlternate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sz="1200" b="1" dirty="0">
              <a:latin typeface="Arial" panose="020B0604020202020204" pitchFamily="34" charset="0"/>
            </a:endParaRPr>
          </a:p>
          <a:p>
            <a:pPr algn="ctr"/>
            <a:r>
              <a:rPr lang="it-IT" altLang="it-IT" b="1" i="1" dirty="0"/>
              <a:t>LA VARIAZIONE DEL MAGAZZINO PRODOTTI RETTIFICA I COSTI DELLA </a:t>
            </a:r>
            <a:r>
              <a:rPr lang="it-IT" altLang="it-IT" b="1" i="1" dirty="0" smtClean="0"/>
              <a:t>PRODUZIONE</a:t>
            </a:r>
          </a:p>
          <a:p>
            <a:pPr algn="ctr"/>
            <a:r>
              <a:rPr lang="it-IT" altLang="it-IT" b="1" i="1" dirty="0" smtClean="0">
                <a:solidFill>
                  <a:srgbClr val="C00000"/>
                </a:solidFill>
              </a:rPr>
              <a:t>quindi si riporta insieme al </a:t>
            </a:r>
            <a:r>
              <a:rPr lang="it-IT" altLang="it-IT" b="1" i="1" dirty="0">
                <a:solidFill>
                  <a:srgbClr val="C00000"/>
                </a:solidFill>
              </a:rPr>
              <a:t>Consumo Materie </a:t>
            </a:r>
            <a:r>
              <a:rPr lang="it-IT" altLang="it-IT" b="1" i="1" dirty="0" smtClean="0">
                <a:solidFill>
                  <a:srgbClr val="C00000"/>
                </a:solidFill>
              </a:rPr>
              <a:t>al </a:t>
            </a:r>
            <a:r>
              <a:rPr lang="it-IT" altLang="it-IT" b="1" i="1" dirty="0">
                <a:solidFill>
                  <a:srgbClr val="C00000"/>
                </a:solidFill>
              </a:rPr>
              <a:t>di sotto del Prodotto di Esercizio</a:t>
            </a:r>
          </a:p>
          <a:p>
            <a:pPr algn="ctr"/>
            <a:endParaRPr lang="it-IT" altLang="it-IT" b="1" i="1" dirty="0"/>
          </a:p>
        </p:txBody>
      </p:sp>
      <p:graphicFrame>
        <p:nvGraphicFramePr>
          <p:cNvPr id="61507" name="Group 1091"/>
          <p:cNvGraphicFramePr>
            <a:graphicFrameLocks noGrp="1"/>
          </p:cNvGraphicFramePr>
          <p:nvPr>
            <p:ph idx="1"/>
            <p:extLst>
              <p:ext uri="{D42A27DB-BD31-4B8C-83A1-F6EECF244321}">
                <p14:modId xmlns:p14="http://schemas.microsoft.com/office/powerpoint/2010/main" val="1708566752"/>
              </p:ext>
            </p:extLst>
          </p:nvPr>
        </p:nvGraphicFramePr>
        <p:xfrm>
          <a:off x="250825" y="3500438"/>
          <a:ext cx="8713788" cy="1568450"/>
        </p:xfrm>
        <a:graphic>
          <a:graphicData uri="http://schemas.openxmlformats.org/drawingml/2006/table">
            <a:tbl>
              <a:tblPr/>
              <a:tblGrid>
                <a:gridCol w="6985000">
                  <a:extLst>
                    <a:ext uri="{9D8B030D-6E8A-4147-A177-3AD203B41FA5}">
                      <a16:colId xmlns:a16="http://schemas.microsoft.com/office/drawing/2014/main" val="20000"/>
                    </a:ext>
                  </a:extLst>
                </a:gridCol>
                <a:gridCol w="1728788">
                  <a:extLst>
                    <a:ext uri="{9D8B030D-6E8A-4147-A177-3AD203B41FA5}">
                      <a16:colId xmlns:a16="http://schemas.microsoft.com/office/drawing/2014/main" val="20001"/>
                    </a:ext>
                  </a:extLst>
                </a:gridCol>
              </a:tblGrid>
              <a:tr h="433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 Vendite di prodotti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+ 25.000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3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Verdana" pitchFamily="34" charset="0"/>
                        </a:rPr>
                        <a:t>- (resi su vendite, abbuoni passivi, sconti passivi e acquisti di prodotti)</a:t>
                      </a:r>
                    </a:p>
                  </a:txBody>
                  <a:tcPr marL="90000" marR="90000" marT="46802" marB="468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it-IT" sz="2000" b="1" i="0" u="none" strike="noStrike" cap="none" normalizeH="0" baseline="0" smtClean="0">
                          <a:ln>
                            <a:noFill/>
                          </a:ln>
                          <a:solidFill>
                            <a:schemeClr val="tx1"/>
                          </a:solidFill>
                          <a:effectLst/>
                          <a:latin typeface="Verdana" pitchFamily="34" charset="0"/>
                        </a:rPr>
                        <a:t> 400</a:t>
                      </a:r>
                    </a:p>
                  </a:txBody>
                  <a:tcPr marL="90000" marR="90000" marT="46802" marB="468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i="1" u="none" strike="noStrike" cap="none" normalizeH="0" baseline="0" smtClean="0">
                          <a:ln>
                            <a:noFill/>
                          </a:ln>
                          <a:solidFill>
                            <a:schemeClr val="tx1"/>
                          </a:solidFill>
                          <a:effectLst/>
                          <a:latin typeface="Verdana" pitchFamily="34" charset="0"/>
                          <a:cs typeface="Times New Roman" pitchFamily="18" charset="0"/>
                        </a:rPr>
                        <a:t>= </a:t>
                      </a:r>
                      <a:r>
                        <a:rPr kumimoji="1" lang="en-US" sz="2000" b="1" i="1" u="sng" strike="noStrike" cap="none" normalizeH="0" baseline="0" smtClean="0">
                          <a:ln>
                            <a:noFill/>
                          </a:ln>
                          <a:solidFill>
                            <a:schemeClr val="tx1"/>
                          </a:solidFill>
                          <a:effectLst/>
                          <a:latin typeface="Verdana" pitchFamily="34" charset="0"/>
                          <a:cs typeface="Times New Roman" pitchFamily="18" charset="0"/>
                        </a:rPr>
                        <a:t>VENDITE NETTE</a:t>
                      </a:r>
                      <a:endParaRPr kumimoji="1" lang="it-IT" sz="2000" b="1" i="1" u="sng" strike="noStrike" cap="none" normalizeH="0" baseline="0" smtClean="0">
                        <a:ln>
                          <a:noFill/>
                        </a:ln>
                        <a:solidFill>
                          <a:schemeClr val="tx1"/>
                        </a:solidFill>
                        <a:effectLst/>
                        <a:latin typeface="Verdana" pitchFamily="34" charset="0"/>
                        <a:cs typeface="Times New Roman"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Verdana" pitchFamily="34" charset="0"/>
                        </a:rPr>
                        <a:t>= 24.600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advTm="53192"/>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numero diapositiva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DBD4DB9-388B-4747-9ECA-7098AEDA0D56}" type="slidenum">
              <a:rPr lang="it-IT" altLang="it-IT" smtClean="0">
                <a:latin typeface="Arial" panose="020B0604020202020204" pitchFamily="34" charset="0"/>
              </a:rPr>
              <a:pPr/>
              <a:t>108</a:t>
            </a:fld>
            <a:endParaRPr lang="it-IT" altLang="it-IT" smtClean="0">
              <a:latin typeface="Arial" panose="020B0604020202020204" pitchFamily="34" charset="0"/>
            </a:endParaRPr>
          </a:p>
        </p:txBody>
      </p:sp>
      <p:sp>
        <p:nvSpPr>
          <p:cNvPr id="84995" name="AutoShape 2"/>
          <p:cNvSpPr>
            <a:spLocks noGrp="1" noChangeArrowheads="1"/>
          </p:cNvSpPr>
          <p:nvPr>
            <p:ph type="title"/>
          </p:nvPr>
        </p:nvSpPr>
        <p:spPr>
          <a:xfrm>
            <a:off x="684213" y="333375"/>
            <a:ext cx="7772400" cy="1143000"/>
          </a:xfrm>
          <a:prstGeom prst="flowChartAlternateProcess">
            <a:avLst/>
          </a:prstGeom>
          <a:gradFill rotWithShape="0">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IL METODO DELLA PRODUZIONE VENDUTA</a:t>
            </a:r>
          </a:p>
        </p:txBody>
      </p:sp>
      <p:sp>
        <p:nvSpPr>
          <p:cNvPr id="84996" name="AutoShape 3"/>
          <p:cNvSpPr>
            <a:spLocks noGrp="1" noChangeArrowheads="1"/>
          </p:cNvSpPr>
          <p:nvPr>
            <p:ph type="body" sz="half" idx="1"/>
          </p:nvPr>
        </p:nvSpPr>
        <p:spPr>
          <a:xfrm>
            <a:off x="914400" y="1773238"/>
            <a:ext cx="7391400" cy="741362"/>
          </a:xfrm>
          <a:prstGeom prst="roundRect">
            <a:avLst>
              <a:gd name="adj" fmla="val 16667"/>
            </a:avLst>
          </a:prstGeom>
          <a:solidFill>
            <a:schemeClr val="bg1"/>
          </a:solidFill>
          <a:ln w="28575">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algn="ctr" eaLnBrk="1" hangingPunct="1">
              <a:buFontTx/>
              <a:buNone/>
            </a:pPr>
            <a:r>
              <a:rPr lang="it-IT" altLang="it-IT" sz="1800" i="1" smtClean="0"/>
              <a:t>LA VARIAZIONE DEL MAGAZZINO PRODOTTI RETTIFICA I COSTI DELLA PRODUZIONE OTTENUTA</a:t>
            </a:r>
          </a:p>
        </p:txBody>
      </p:sp>
      <p:graphicFrame>
        <p:nvGraphicFramePr>
          <p:cNvPr id="60601" name="Group 185"/>
          <p:cNvGraphicFramePr>
            <a:graphicFrameLocks noGrp="1"/>
          </p:cNvGraphicFramePr>
          <p:nvPr>
            <p:ph sz="half" idx="2"/>
          </p:nvPr>
        </p:nvGraphicFramePr>
        <p:xfrm>
          <a:off x="250825" y="3141663"/>
          <a:ext cx="8569325" cy="2773610"/>
        </p:xfrm>
        <a:graphic>
          <a:graphicData uri="http://schemas.openxmlformats.org/drawingml/2006/table">
            <a:tbl>
              <a:tblPr/>
              <a:tblGrid>
                <a:gridCol w="5834063">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tblGrid>
              <a:tr h="396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1" u="sng" strike="noStrike" cap="none" normalizeH="0" baseline="0" smtClean="0">
                          <a:ln>
                            <a:noFill/>
                          </a:ln>
                          <a:solidFill>
                            <a:srgbClr val="000000"/>
                          </a:solidFill>
                          <a:effectLst/>
                          <a:latin typeface="Verdana" pitchFamily="34" charset="0"/>
                          <a:cs typeface="Times New Roman" pitchFamily="18" charset="0"/>
                        </a:rPr>
                        <a:t>VENDITE NETTE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24.600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000000"/>
                          </a:solidFill>
                          <a:effectLst/>
                          <a:latin typeface="Verdana" pitchFamily="34" charset="0"/>
                          <a:cs typeface="Times New Roman" pitchFamily="18" charset="0"/>
                        </a:rPr>
                        <a:t>  Consumo di materie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7.200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  Rimanenze finali di prodotti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 - 3.000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   Esistenze iniziali di prodotti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  Altri costi operativi industriali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sng" strike="noStrike" cap="none" normalizeH="0" baseline="0" smtClean="0">
                          <a:ln>
                            <a:noFill/>
                          </a:ln>
                          <a:solidFill>
                            <a:schemeClr val="tx1"/>
                          </a:solidFill>
                          <a:effectLst/>
                          <a:latin typeface="Verdana" pitchFamily="34" charset="0"/>
                        </a:rPr>
                        <a:t> 13.000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  COSTO DELLA PRODUZIONE VENDUTA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18.200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9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it-IT" sz="2000" b="1" i="0" u="sng" strike="noStrike" cap="none" normalizeH="0" baseline="0" smtClean="0">
                          <a:ln>
                            <a:noFill/>
                          </a:ln>
                          <a:solidFill>
                            <a:schemeClr val="tx1"/>
                          </a:solidFill>
                          <a:effectLst/>
                          <a:latin typeface="Verdana" pitchFamily="34" charset="0"/>
                        </a:rPr>
                        <a:t>DIFFERENZA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6.400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advTm="206995"/>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567C999-5D6C-4FC1-83CD-C63B0047A321}" type="slidenum">
              <a:rPr lang="it-IT" altLang="it-IT">
                <a:latin typeface="Arial" panose="020B0604020202020204" pitchFamily="34" charset="0"/>
              </a:rPr>
              <a:pPr/>
              <a:t>109</a:t>
            </a:fld>
            <a:endParaRPr lang="it-IT" altLang="it-IT">
              <a:latin typeface="Arial" panose="020B0604020202020204" pitchFamily="34" charset="0"/>
            </a:endParaRPr>
          </a:p>
        </p:txBody>
      </p:sp>
      <p:sp>
        <p:nvSpPr>
          <p:cNvPr id="86019" name="AutoShape 2"/>
          <p:cNvSpPr>
            <a:spLocks noGrp="1" noChangeArrowheads="1"/>
          </p:cNvSpPr>
          <p:nvPr>
            <p:ph type="title"/>
          </p:nvPr>
        </p:nvSpPr>
        <p:spPr>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LA CLASSIFICAZIONE PER NATURA</a:t>
            </a:r>
          </a:p>
        </p:txBody>
      </p:sp>
      <p:sp>
        <p:nvSpPr>
          <p:cNvPr id="86020" name="AutoShape 46"/>
          <p:cNvSpPr>
            <a:spLocks noGrp="1" noChangeArrowheads="1"/>
          </p:cNvSpPr>
          <p:nvPr>
            <p:ph type="body" idx="1"/>
          </p:nvPr>
        </p:nvSpPr>
        <p:spPr>
          <a:xfrm>
            <a:off x="611188" y="3644900"/>
            <a:ext cx="7772400" cy="2667000"/>
          </a:xfrm>
          <a:prstGeom prst="foldedCorner">
            <a:avLst>
              <a:gd name="adj" fmla="val 12500"/>
            </a:avLst>
          </a:prstGeom>
          <a:solidFill>
            <a:schemeClr val="bg1"/>
          </a:soli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buFontTx/>
              <a:buNone/>
            </a:pPr>
            <a:r>
              <a:rPr lang="it-IT" altLang="it-IT" sz="2400" smtClean="0"/>
              <a:t>Si individuano costi:</a:t>
            </a:r>
          </a:p>
          <a:p>
            <a:pPr eaLnBrk="1" hangingPunct="1">
              <a:buFont typeface="Wingdings" panose="05000000000000000000" pitchFamily="2" charset="2"/>
              <a:buChar char="Ø"/>
            </a:pPr>
            <a:r>
              <a:rPr lang="it-IT" altLang="it-IT" sz="2800" i="1" smtClean="0"/>
              <a:t>DELLE IMMOBILIZZAZIONI</a:t>
            </a:r>
          </a:p>
          <a:p>
            <a:pPr eaLnBrk="1" hangingPunct="1">
              <a:buFont typeface="Wingdings" panose="05000000000000000000" pitchFamily="2" charset="2"/>
              <a:buChar char="Ø"/>
            </a:pPr>
            <a:r>
              <a:rPr lang="it-IT" altLang="it-IT" sz="2800" i="1" smtClean="0"/>
              <a:t>DELLE MATERIE</a:t>
            </a:r>
          </a:p>
          <a:p>
            <a:pPr eaLnBrk="1" hangingPunct="1">
              <a:buFont typeface="Wingdings" panose="05000000000000000000" pitchFamily="2" charset="2"/>
              <a:buChar char="Ø"/>
            </a:pPr>
            <a:r>
              <a:rPr lang="it-IT" altLang="it-IT" sz="2800" i="1" smtClean="0"/>
              <a:t>DEL LAVORO</a:t>
            </a:r>
          </a:p>
          <a:p>
            <a:pPr eaLnBrk="1" hangingPunct="1">
              <a:buFont typeface="Wingdings" panose="05000000000000000000" pitchFamily="2" charset="2"/>
              <a:buChar char="Ø"/>
            </a:pPr>
            <a:r>
              <a:rPr lang="it-IT" altLang="it-IT" sz="2800" i="1" smtClean="0"/>
              <a:t>DEI SERVIZI GENERALI</a:t>
            </a:r>
          </a:p>
        </p:txBody>
      </p:sp>
      <p:sp>
        <p:nvSpPr>
          <p:cNvPr id="86021" name="AutoShape 48"/>
          <p:cNvSpPr>
            <a:spLocks noChangeArrowheads="1"/>
          </p:cNvSpPr>
          <p:nvPr/>
        </p:nvSpPr>
        <p:spPr bwMode="auto">
          <a:xfrm>
            <a:off x="611188" y="1989138"/>
            <a:ext cx="7772400" cy="782637"/>
          </a:xfrm>
          <a:prstGeom prst="flowChartAlternateProcess">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solidFill>
                  <a:schemeClr val="tx2"/>
                </a:solidFill>
              </a:rPr>
              <a:t>Si basa sulla particolare natura del fattore produttivo o del prodotto</a:t>
            </a:r>
          </a:p>
        </p:txBody>
      </p:sp>
      <p:grpSp>
        <p:nvGrpSpPr>
          <p:cNvPr id="86022" name="Group 49"/>
          <p:cNvGrpSpPr>
            <a:grpSpLocks/>
          </p:cNvGrpSpPr>
          <p:nvPr/>
        </p:nvGrpSpPr>
        <p:grpSpPr bwMode="auto">
          <a:xfrm>
            <a:off x="6084888" y="4221163"/>
            <a:ext cx="1439862" cy="1439862"/>
            <a:chOff x="1824" y="633"/>
            <a:chExt cx="2834" cy="2849"/>
          </a:xfrm>
        </p:grpSpPr>
        <p:sp>
          <p:nvSpPr>
            <p:cNvPr id="86024" name="Puzzle3"/>
            <p:cNvSpPr>
              <a:spLocks noEditPoints="1" noChangeArrowheads="1"/>
            </p:cNvSpPr>
            <p:nvPr/>
          </p:nvSpPr>
          <p:spPr bwMode="auto">
            <a:xfrm>
              <a:off x="3204" y="633"/>
              <a:ext cx="1114" cy="1514"/>
            </a:xfrm>
            <a:custGeom>
              <a:avLst/>
              <a:gdLst>
                <a:gd name="T0" fmla="*/ 28 w 21600"/>
                <a:gd name="T1" fmla="*/ 78 h 21600"/>
                <a:gd name="T2" fmla="*/ 55 w 21600"/>
                <a:gd name="T3" fmla="*/ 104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4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it-IT"/>
            </a:p>
          </p:txBody>
        </p:sp>
        <p:sp>
          <p:nvSpPr>
            <p:cNvPr id="86025" name="Puzzle2"/>
            <p:cNvSpPr>
              <a:spLocks noEditPoints="1" noChangeArrowheads="1"/>
            </p:cNvSpPr>
            <p:nvPr/>
          </p:nvSpPr>
          <p:spPr bwMode="auto">
            <a:xfrm>
              <a:off x="2880" y="1736"/>
              <a:ext cx="1778" cy="1379"/>
            </a:xfrm>
            <a:custGeom>
              <a:avLst/>
              <a:gdLst>
                <a:gd name="T0" fmla="*/ 0 w 21600"/>
                <a:gd name="T1" fmla="*/ 55 h 21600"/>
                <a:gd name="T2" fmla="*/ 28 w 21600"/>
                <a:gd name="T3" fmla="*/ 86 h 21600"/>
                <a:gd name="T4" fmla="*/ 70 w 21600"/>
                <a:gd name="T5" fmla="*/ 57 h 21600"/>
                <a:gd name="T6" fmla="*/ 114 w 21600"/>
                <a:gd name="T7" fmla="*/ 86 h 21600"/>
                <a:gd name="T8" fmla="*/ 146 w 21600"/>
                <a:gd name="T9" fmla="*/ 61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it-IT"/>
            </a:p>
          </p:txBody>
        </p:sp>
        <p:sp>
          <p:nvSpPr>
            <p:cNvPr id="86026" name="Puzzle4"/>
            <p:cNvSpPr>
              <a:spLocks noEditPoints="1" noChangeArrowheads="1"/>
            </p:cNvSpPr>
            <p:nvPr/>
          </p:nvSpPr>
          <p:spPr bwMode="auto">
            <a:xfrm>
              <a:off x="2192" y="1719"/>
              <a:ext cx="1072" cy="1763"/>
            </a:xfrm>
            <a:custGeom>
              <a:avLst/>
              <a:gdLst>
                <a:gd name="T0" fmla="*/ 20 w 21600"/>
                <a:gd name="T1" fmla="*/ 77 h 21600"/>
                <a:gd name="T2" fmla="*/ 1 w 21600"/>
                <a:gd name="T3" fmla="*/ 113 h 21600"/>
                <a:gd name="T4" fmla="*/ 28 w 21600"/>
                <a:gd name="T5" fmla="*/ 144 h 21600"/>
                <a:gd name="T6" fmla="*/ 52 w 21600"/>
                <a:gd name="T7" fmla="*/ 112 h 21600"/>
                <a:gd name="T8" fmla="*/ 34 w 21600"/>
                <a:gd name="T9" fmla="*/ 73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it-IT"/>
            </a:p>
          </p:txBody>
        </p:sp>
        <p:sp>
          <p:nvSpPr>
            <p:cNvPr id="86027" name="Puzzle1"/>
            <p:cNvSpPr>
              <a:spLocks noEditPoints="1" noChangeArrowheads="1"/>
            </p:cNvSpPr>
            <p:nvPr/>
          </p:nvSpPr>
          <p:spPr bwMode="auto">
            <a:xfrm>
              <a:off x="1824" y="1091"/>
              <a:ext cx="1800" cy="1051"/>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1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it-IT"/>
            </a:p>
          </p:txBody>
        </p:sp>
      </p:grpSp>
      <p:sp>
        <p:nvSpPr>
          <p:cNvPr id="86023" name="AutoShape 54"/>
          <p:cNvSpPr>
            <a:spLocks noChangeArrowheads="1"/>
          </p:cNvSpPr>
          <p:nvPr/>
        </p:nvSpPr>
        <p:spPr bwMode="auto">
          <a:xfrm>
            <a:off x="3995738" y="2852738"/>
            <a:ext cx="649287" cy="647700"/>
          </a:xfrm>
          <a:prstGeom prst="downArrow">
            <a:avLst>
              <a:gd name="adj1" fmla="val 50000"/>
              <a:gd name="adj2" fmla="val 25000"/>
            </a:avLst>
          </a:prstGeom>
          <a:gradFill rotWithShape="1">
            <a:gsLst>
              <a:gs pos="0">
                <a:srgbClr val="99CCFF"/>
              </a:gs>
              <a:gs pos="100000">
                <a:srgbClr val="475E76"/>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7618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34" name="Group 22"/>
          <p:cNvGraphicFramePr>
            <a:graphicFrameLocks noGrp="1"/>
          </p:cNvGraphicFramePr>
          <p:nvPr>
            <p:extLst>
              <p:ext uri="{D42A27DB-BD31-4B8C-83A1-F6EECF244321}">
                <p14:modId xmlns:p14="http://schemas.microsoft.com/office/powerpoint/2010/main" val="1654123603"/>
              </p:ext>
            </p:extLst>
          </p:nvPr>
        </p:nvGraphicFramePr>
        <p:xfrm>
          <a:off x="152400" y="573900"/>
          <a:ext cx="8812213" cy="6055500"/>
        </p:xfrm>
        <a:graphic>
          <a:graphicData uri="http://schemas.openxmlformats.org/drawingml/2006/table">
            <a:tbl>
              <a:tblPr/>
              <a:tblGrid>
                <a:gridCol w="8812213">
                  <a:extLst>
                    <a:ext uri="{9D8B030D-6E8A-4147-A177-3AD203B41FA5}">
                      <a16:colId xmlns:a16="http://schemas.microsoft.com/office/drawing/2014/main" val="20000"/>
                    </a:ext>
                  </a:extLst>
                </a:gridCol>
              </a:tblGrid>
              <a:tr h="92961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it-IT" sz="2500" b="1" i="1" u="none" strike="noStrike" cap="none" normalizeH="0" baseline="0" dirty="0" smtClean="0">
                          <a:ln>
                            <a:noFill/>
                          </a:ln>
                          <a:solidFill>
                            <a:schemeClr val="tx1"/>
                          </a:solidFill>
                          <a:effectLst/>
                          <a:latin typeface="Times New Roman" pitchFamily="18" charset="0"/>
                        </a:rPr>
                        <a:t>L’Analisi di bilancio PER INDICI</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81">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0) Introduzione all’analisi di bilancio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1) La riclassificazione dello Stato Patrimoniale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89600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2) Gli indici </a:t>
                      </a:r>
                      <a:r>
                        <a:rPr kumimoji="0" lang="it-IT" sz="2400" b="1" i="0" u="none" strike="noStrike" cap="none" normalizeH="0" baseline="0" dirty="0" err="1" smtClean="0">
                          <a:ln>
                            <a:noFill/>
                          </a:ln>
                          <a:solidFill>
                            <a:schemeClr val="tx1"/>
                          </a:solidFill>
                          <a:effectLst/>
                          <a:latin typeface="Times New Roman" pitchFamily="18" charset="0"/>
                        </a:rPr>
                        <a:t>patrimonial</a:t>
                      </a:r>
                      <a:r>
                        <a:rPr kumimoji="0" lang="it-IT" sz="2400" b="1" i="0" u="none" strike="noStrike" cap="none" normalizeH="0" baseline="0" dirty="0" smtClean="0">
                          <a:ln>
                            <a:noFill/>
                          </a:ln>
                          <a:solidFill>
                            <a:schemeClr val="tx1"/>
                          </a:solidFill>
                          <a:effectLst/>
                          <a:latin typeface="Times New Roman" pitchFamily="18" charset="0"/>
                        </a:rPr>
                        <a:t>-finanziari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3) La riclassificazione del Conto Economico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4) Gli indici economici, la leva finanziaria e gli indici di durata/rotazione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95322">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5) Il giudizio sullo stato di salute dell’azienda e le strategie evolutive</a:t>
                      </a:r>
                      <a:endParaRPr kumimoji="0" lang="it-IT" sz="1800" b="0" i="1"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16" name="CasellaDiTesto 3"/>
          <p:cNvSpPr txBox="1">
            <a:spLocks noChangeArrowheads="1"/>
          </p:cNvSpPr>
          <p:nvPr/>
        </p:nvSpPr>
        <p:spPr bwMode="auto">
          <a:xfrm>
            <a:off x="2653723" y="0"/>
            <a:ext cx="37174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dirty="0">
                <a:solidFill>
                  <a:srgbClr val="FF0000"/>
                </a:solidFill>
              </a:rPr>
              <a:t>A che punto siamo? </a:t>
            </a:r>
          </a:p>
        </p:txBody>
      </p:sp>
      <p:sp>
        <p:nvSpPr>
          <p:cNvPr id="234517" name="Segnaposto numero diapositiva 4"/>
          <p:cNvSpPr>
            <a:spLocks noGrp="1"/>
          </p:cNvSpPr>
          <p:nvPr>
            <p:ph type="sldNum" sz="quarter" idx="12"/>
          </p:nvPr>
        </p:nvSpPr>
        <p:spPr>
          <a:xfrm>
            <a:off x="7065963" y="65436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503E2EE-8A7C-4B1E-A37F-BE44BB132AE7}" type="slidenum">
              <a:rPr lang="it-IT" altLang="it-IT">
                <a:latin typeface="Arial" panose="020B0604020202020204" pitchFamily="34" charset="0"/>
              </a:rPr>
              <a:pPr/>
              <a:t>11</a:t>
            </a:fld>
            <a:endParaRPr lang="it-IT" altLang="it-IT">
              <a:latin typeface="Arial" panose="020B0604020202020204" pitchFamily="34" charset="0"/>
            </a:endParaRPr>
          </a:p>
        </p:txBody>
      </p:sp>
    </p:spTree>
    <p:extLst>
      <p:ext uri="{BB962C8B-B14F-4D97-AF65-F5344CB8AC3E}">
        <p14:creationId xmlns:p14="http://schemas.microsoft.com/office/powerpoint/2010/main" val="2475025776"/>
      </p:ext>
    </p:extLst>
  </p:cSld>
  <p:clrMapOvr>
    <a:masterClrMapping/>
  </p:clrMapOvr>
  <p:transition advTm="24178"/>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F770928-8761-409E-9C4A-189EE0C21BC2}" type="slidenum">
              <a:rPr lang="it-IT" altLang="it-IT">
                <a:latin typeface="Arial" panose="020B0604020202020204" pitchFamily="34" charset="0"/>
              </a:rPr>
              <a:pPr/>
              <a:t>110</a:t>
            </a:fld>
            <a:endParaRPr lang="it-IT" altLang="it-IT">
              <a:latin typeface="Arial" panose="020B0604020202020204" pitchFamily="34" charset="0"/>
            </a:endParaRPr>
          </a:p>
        </p:txBody>
      </p:sp>
      <p:sp>
        <p:nvSpPr>
          <p:cNvPr id="87043" name="AutoShape 2"/>
          <p:cNvSpPr>
            <a:spLocks noGrp="1" noChangeArrowheads="1"/>
          </p:cNvSpPr>
          <p:nvPr>
            <p:ph type="title"/>
          </p:nvPr>
        </p:nvSpPr>
        <p:spPr>
          <a:xfrm>
            <a:off x="755650" y="260350"/>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mtClean="0"/>
              <a:t>LA CLASSIFICAZIONE PER NATURA</a:t>
            </a:r>
          </a:p>
        </p:txBody>
      </p:sp>
      <p:sp>
        <p:nvSpPr>
          <p:cNvPr id="87044" name="AutoShape 4"/>
          <p:cNvSpPr>
            <a:spLocks noChangeArrowheads="1"/>
          </p:cNvSpPr>
          <p:nvPr/>
        </p:nvSpPr>
        <p:spPr bwMode="auto">
          <a:xfrm>
            <a:off x="755650" y="1557338"/>
            <a:ext cx="7772400" cy="1009650"/>
          </a:xfrm>
          <a:prstGeom prst="flowChartAlternateProcess">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solidFill>
                  <a:schemeClr val="tx2"/>
                </a:solidFill>
              </a:rPr>
              <a:t>IN ESTREMA SINTESI, LA COLONNA DEI COSTI SI SVILUPPA NEL SEGUENTE MODO:</a:t>
            </a:r>
          </a:p>
        </p:txBody>
      </p:sp>
      <p:sp>
        <p:nvSpPr>
          <p:cNvPr id="87045" name="AutoShape 11"/>
          <p:cNvSpPr>
            <a:spLocks noChangeArrowheads="1"/>
          </p:cNvSpPr>
          <p:nvPr/>
        </p:nvSpPr>
        <p:spPr bwMode="auto">
          <a:xfrm rot="5400000">
            <a:off x="1474787" y="3717926"/>
            <a:ext cx="1370013" cy="1223962"/>
          </a:xfrm>
          <a:custGeom>
            <a:avLst/>
            <a:gdLst>
              <a:gd name="T0" fmla="*/ 978608 w 21600"/>
              <a:gd name="T1" fmla="*/ 0 h 21600"/>
              <a:gd name="T2" fmla="*/ 587139 w 21600"/>
              <a:gd name="T3" fmla="*/ 407987 h 21600"/>
              <a:gd name="T4" fmla="*/ 0 w 21600"/>
              <a:gd name="T5" fmla="*/ 1020025 h 21600"/>
              <a:gd name="T6" fmla="*/ 587139 w 21600"/>
              <a:gd name="T7" fmla="*/ 1223962 h 21600"/>
              <a:gd name="T8" fmla="*/ 1174279 w 21600"/>
              <a:gd name="T9" fmla="*/ 849974 h 21600"/>
              <a:gd name="T10" fmla="*/ 1370013 w 21600"/>
              <a:gd name="T11" fmla="*/ 40798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99CCFF"/>
              </a:gs>
              <a:gs pos="100000">
                <a:srgbClr val="FFFFFF"/>
              </a:gs>
            </a:gsLst>
            <a:lin ang="5400000" scaled="1"/>
          </a:gradFill>
          <a:ln w="1905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87046" name="AutoShape 16"/>
          <p:cNvSpPr>
            <a:spLocks noChangeArrowheads="1"/>
          </p:cNvSpPr>
          <p:nvPr/>
        </p:nvSpPr>
        <p:spPr bwMode="auto">
          <a:xfrm>
            <a:off x="2987675" y="2708275"/>
            <a:ext cx="5400675" cy="3889375"/>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i="1"/>
              <a:t>COSTI</a:t>
            </a:r>
          </a:p>
          <a:p>
            <a:r>
              <a:rPr lang="it-IT" altLang="it-IT" sz="1400" b="1"/>
              <a:t>Quote di ammortamento</a:t>
            </a:r>
          </a:p>
          <a:p>
            <a:r>
              <a:rPr lang="it-IT" altLang="it-IT" sz="1400" b="1"/>
              <a:t>Fitti passivi</a:t>
            </a:r>
          </a:p>
          <a:p>
            <a:r>
              <a:rPr lang="it-IT" altLang="it-IT" sz="1400" b="1"/>
              <a:t>Assicurazioni su immobili</a:t>
            </a:r>
          </a:p>
          <a:p>
            <a:r>
              <a:rPr lang="it-IT" altLang="it-IT" sz="1400" b="1"/>
              <a:t>Minusvalenze</a:t>
            </a:r>
          </a:p>
          <a:p>
            <a:r>
              <a:rPr lang="it-IT" altLang="it-IT" sz="1400" b="1"/>
              <a:t>Acquisto materie</a:t>
            </a:r>
          </a:p>
          <a:p>
            <a:r>
              <a:rPr lang="it-IT" altLang="it-IT" sz="1400" b="1"/>
              <a:t>Salari e stipendi</a:t>
            </a:r>
          </a:p>
          <a:p>
            <a:r>
              <a:rPr lang="it-IT" altLang="it-IT" sz="1400" b="1"/>
              <a:t>Contributi previdenziali</a:t>
            </a:r>
          </a:p>
          <a:p>
            <a:r>
              <a:rPr lang="it-IT" altLang="it-IT" sz="1400" b="1"/>
              <a:t>Quota TFR</a:t>
            </a:r>
          </a:p>
          <a:p>
            <a:r>
              <a:rPr lang="it-IT" altLang="it-IT" sz="1400" b="1"/>
              <a:t>Interessi passivi</a:t>
            </a:r>
          </a:p>
          <a:p>
            <a:r>
              <a:rPr lang="it-IT" altLang="it-IT" sz="1400" b="1"/>
              <a:t>Energia elettrica</a:t>
            </a:r>
          </a:p>
          <a:p>
            <a:r>
              <a:rPr lang="it-IT" altLang="it-IT" sz="1400" b="1"/>
              <a:t>….</a:t>
            </a:r>
          </a:p>
          <a:p>
            <a:endParaRPr lang="it-IT" altLang="it-IT" sz="1400" b="1"/>
          </a:p>
        </p:txBody>
      </p:sp>
      <p:grpSp>
        <p:nvGrpSpPr>
          <p:cNvPr id="87047" name="Group 18"/>
          <p:cNvGrpSpPr>
            <a:grpSpLocks/>
          </p:cNvGrpSpPr>
          <p:nvPr/>
        </p:nvGrpSpPr>
        <p:grpSpPr bwMode="auto">
          <a:xfrm>
            <a:off x="6011863" y="4365625"/>
            <a:ext cx="1481137" cy="1454150"/>
            <a:chOff x="1632" y="1248"/>
            <a:chExt cx="2682" cy="2286"/>
          </a:xfrm>
        </p:grpSpPr>
        <p:sp>
          <p:nvSpPr>
            <p:cNvPr id="87048" name="Gear"/>
            <p:cNvSpPr>
              <a:spLocks noEditPoints="1" noChangeArrowheads="1"/>
            </p:cNvSpPr>
            <p:nvPr/>
          </p:nvSpPr>
          <p:spPr bwMode="auto">
            <a:xfrm>
              <a:off x="3119" y="1248"/>
              <a:ext cx="1195" cy="1048"/>
            </a:xfrm>
            <a:custGeom>
              <a:avLst/>
              <a:gdLst>
                <a:gd name="T0" fmla="*/ 33 w 21600"/>
                <a:gd name="T1" fmla="*/ 0 h 21600"/>
                <a:gd name="T2" fmla="*/ 66 w 21600"/>
                <a:gd name="T3" fmla="*/ 25 h 21600"/>
                <a:gd name="T4" fmla="*/ 33 w 21600"/>
                <a:gd name="T5" fmla="*/ 51 h 21600"/>
                <a:gd name="T6" fmla="*/ 0 w 21600"/>
                <a:gd name="T7" fmla="*/ 25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it-IT"/>
            </a:p>
          </p:txBody>
        </p:sp>
        <p:sp>
          <p:nvSpPr>
            <p:cNvPr id="87049" name="AutoShape 20"/>
            <p:cNvSpPr>
              <a:spLocks noEditPoints="1" noChangeArrowheads="1"/>
            </p:cNvSpPr>
            <p:nvPr/>
          </p:nvSpPr>
          <p:spPr bwMode="auto">
            <a:xfrm>
              <a:off x="1632" y="1680"/>
              <a:ext cx="1429" cy="1253"/>
            </a:xfrm>
            <a:custGeom>
              <a:avLst/>
              <a:gdLst>
                <a:gd name="T0" fmla="*/ 47 w 21600"/>
                <a:gd name="T1" fmla="*/ 0 h 21600"/>
                <a:gd name="T2" fmla="*/ 95 w 21600"/>
                <a:gd name="T3" fmla="*/ 36 h 21600"/>
                <a:gd name="T4" fmla="*/ 47 w 21600"/>
                <a:gd name="T5" fmla="*/ 73 h 21600"/>
                <a:gd name="T6" fmla="*/ 0 w 21600"/>
                <a:gd name="T7" fmla="*/ 36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it-IT"/>
            </a:p>
          </p:txBody>
        </p:sp>
        <p:sp>
          <p:nvSpPr>
            <p:cNvPr id="87050" name="AutoShape 21"/>
            <p:cNvSpPr>
              <a:spLocks noEditPoints="1" noChangeArrowheads="1"/>
            </p:cNvSpPr>
            <p:nvPr/>
          </p:nvSpPr>
          <p:spPr bwMode="auto">
            <a:xfrm>
              <a:off x="2559" y="2142"/>
              <a:ext cx="1588" cy="1392"/>
            </a:xfrm>
            <a:custGeom>
              <a:avLst/>
              <a:gdLst>
                <a:gd name="T0" fmla="*/ 58 w 21600"/>
                <a:gd name="T1" fmla="*/ 0 h 21600"/>
                <a:gd name="T2" fmla="*/ 117 w 21600"/>
                <a:gd name="T3" fmla="*/ 45 h 21600"/>
                <a:gd name="T4" fmla="*/ 58 w 21600"/>
                <a:gd name="T5" fmla="*/ 90 h 21600"/>
                <a:gd name="T6" fmla="*/ 0 w 21600"/>
                <a:gd name="T7" fmla="*/ 45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96"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it-IT"/>
            </a:p>
          </p:txBody>
        </p:sp>
      </p:grpSp>
    </p:spTree>
  </p:cSld>
  <p:clrMapOvr>
    <a:masterClrMapping/>
  </p:clrMapOvr>
  <p:transition advTm="82388"/>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numero diapositiva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0A90F18-C205-4985-A324-805FEE4DA7DC}" type="slidenum">
              <a:rPr lang="it-IT" altLang="it-IT" smtClean="0">
                <a:latin typeface="Arial" panose="020B0604020202020204" pitchFamily="34" charset="0"/>
              </a:rPr>
              <a:pPr/>
              <a:t>111</a:t>
            </a:fld>
            <a:endParaRPr lang="it-IT" altLang="it-IT" smtClean="0">
              <a:latin typeface="Arial" panose="020B0604020202020204" pitchFamily="34" charset="0"/>
            </a:endParaRPr>
          </a:p>
        </p:txBody>
      </p:sp>
      <p:sp>
        <p:nvSpPr>
          <p:cNvPr id="88067" name="AutoShape 2"/>
          <p:cNvSpPr>
            <a:spLocks noGrp="1" noChangeArrowheads="1"/>
          </p:cNvSpPr>
          <p:nvPr>
            <p:ph type="title"/>
          </p:nvPr>
        </p:nvSpPr>
        <p:spPr>
          <a:xfrm>
            <a:off x="755650" y="333375"/>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LA CLASSIFICAZIONE PER NATURA</a:t>
            </a:r>
          </a:p>
        </p:txBody>
      </p:sp>
      <p:sp>
        <p:nvSpPr>
          <p:cNvPr id="88068" name="AutoShape 6"/>
          <p:cNvSpPr>
            <a:spLocks noGrp="1" noChangeArrowheads="1"/>
          </p:cNvSpPr>
          <p:nvPr>
            <p:ph type="body" sz="half" idx="1"/>
          </p:nvPr>
        </p:nvSpPr>
        <p:spPr>
          <a:xfrm>
            <a:off x="323850" y="1700213"/>
            <a:ext cx="8569325" cy="4832350"/>
          </a:xfrm>
          <a:prstGeom prst="foldedCorner">
            <a:avLst>
              <a:gd name="adj" fmla="val 12500"/>
            </a:avLst>
          </a:prstGeom>
          <a:solidFill>
            <a:schemeClr val="bg1"/>
          </a:soli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buFontTx/>
              <a:buNone/>
            </a:pPr>
            <a:r>
              <a:rPr lang="it-IT" altLang="it-IT" sz="1800" b="1" smtClean="0"/>
              <a:t>PRESENTA:</a:t>
            </a:r>
          </a:p>
          <a:p>
            <a:pPr eaLnBrk="1" hangingPunct="1">
              <a:buFont typeface="Wingdings" panose="05000000000000000000" pitchFamily="2" charset="2"/>
              <a:buChar char="Ø"/>
            </a:pPr>
            <a:r>
              <a:rPr lang="it-IT" altLang="it-IT" i="1" smtClean="0"/>
              <a:t>ASPETTI POSITIVI</a:t>
            </a:r>
          </a:p>
          <a:p>
            <a:pPr eaLnBrk="1" hangingPunct="1">
              <a:buFont typeface="Wingdings" panose="05000000000000000000" pitchFamily="2" charset="2"/>
              <a:buChar char="Ø"/>
            </a:pPr>
            <a:endParaRPr lang="it-IT" altLang="it-IT" i="1" smtClean="0"/>
          </a:p>
          <a:p>
            <a:pPr eaLnBrk="1" hangingPunct="1">
              <a:buFont typeface="Wingdings" panose="05000000000000000000" pitchFamily="2" charset="2"/>
              <a:buChar char="Ø"/>
            </a:pPr>
            <a:endParaRPr lang="it-IT" altLang="it-IT" smtClean="0"/>
          </a:p>
          <a:p>
            <a:pPr eaLnBrk="1" hangingPunct="1">
              <a:buFont typeface="Wingdings" panose="05000000000000000000" pitchFamily="2" charset="2"/>
              <a:buChar char="Ø"/>
            </a:pPr>
            <a:r>
              <a:rPr lang="it-IT" altLang="it-IT" i="1" smtClean="0"/>
              <a:t>ASPETTI NEGATIVI</a:t>
            </a:r>
          </a:p>
          <a:p>
            <a:pPr eaLnBrk="1" hangingPunct="1">
              <a:buFont typeface="Wingdings" panose="05000000000000000000" pitchFamily="2" charset="2"/>
              <a:buChar char="Ø"/>
            </a:pPr>
            <a:endParaRPr lang="it-IT" altLang="it-IT" i="1" smtClean="0"/>
          </a:p>
        </p:txBody>
      </p:sp>
      <p:sp>
        <p:nvSpPr>
          <p:cNvPr id="88069" name="AutoShape 7"/>
          <p:cNvSpPr>
            <a:spLocks noChangeArrowheads="1"/>
          </p:cNvSpPr>
          <p:nvPr/>
        </p:nvSpPr>
        <p:spPr bwMode="auto">
          <a:xfrm rot="5400000">
            <a:off x="1655762" y="2671763"/>
            <a:ext cx="684213" cy="757238"/>
          </a:xfrm>
          <a:custGeom>
            <a:avLst/>
            <a:gdLst>
              <a:gd name="T0" fmla="*/ 488737 w 21600"/>
              <a:gd name="T1" fmla="*/ 0 h 21600"/>
              <a:gd name="T2" fmla="*/ 293230 w 21600"/>
              <a:gd name="T3" fmla="*/ 252413 h 21600"/>
              <a:gd name="T4" fmla="*/ 0 w 21600"/>
              <a:gd name="T5" fmla="*/ 631067 h 21600"/>
              <a:gd name="T6" fmla="*/ 293230 w 21600"/>
              <a:gd name="T7" fmla="*/ 757238 h 21600"/>
              <a:gd name="T8" fmla="*/ 586459 w 21600"/>
              <a:gd name="T9" fmla="*/ 525860 h 21600"/>
              <a:gd name="T10" fmla="*/ 684213 w 21600"/>
              <a:gd name="T11" fmla="*/ 2524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33CCCC"/>
              </a:gs>
              <a:gs pos="100000">
                <a:srgbClr val="185E5E"/>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88070" name="AutoShape 8"/>
          <p:cNvSpPr>
            <a:spLocks noChangeArrowheads="1"/>
          </p:cNvSpPr>
          <p:nvPr/>
        </p:nvSpPr>
        <p:spPr bwMode="auto">
          <a:xfrm>
            <a:off x="2987675" y="2578100"/>
            <a:ext cx="5400675" cy="1295400"/>
          </a:xfrm>
          <a:prstGeom prst="roundRect">
            <a:avLst>
              <a:gd name="adj" fmla="val 16667"/>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Si creano minori incertezze di imputazione in quanto i costi sono registrati in base al titolo originario del loro sostenimento</a:t>
            </a:r>
          </a:p>
        </p:txBody>
      </p:sp>
      <p:sp>
        <p:nvSpPr>
          <p:cNvPr id="88071" name="AutoShape 10"/>
          <p:cNvSpPr>
            <a:spLocks noChangeArrowheads="1"/>
          </p:cNvSpPr>
          <p:nvPr/>
        </p:nvSpPr>
        <p:spPr bwMode="auto">
          <a:xfrm>
            <a:off x="2771775" y="4538663"/>
            <a:ext cx="5616575" cy="1079500"/>
          </a:xfrm>
          <a:prstGeom prst="roundRect">
            <a:avLst>
              <a:gd name="adj" fmla="val 16667"/>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Non è adatta agli scopi dell’analisi di bilancio in quanto non sono evidenziati i risultati parziali di area</a:t>
            </a:r>
          </a:p>
        </p:txBody>
      </p:sp>
      <p:sp>
        <p:nvSpPr>
          <p:cNvPr id="88072" name="AutoShape 11"/>
          <p:cNvSpPr>
            <a:spLocks noChangeArrowheads="1"/>
          </p:cNvSpPr>
          <p:nvPr/>
        </p:nvSpPr>
        <p:spPr bwMode="auto">
          <a:xfrm rot="5400000">
            <a:off x="1764507" y="4364831"/>
            <a:ext cx="684212" cy="828675"/>
          </a:xfrm>
          <a:custGeom>
            <a:avLst/>
            <a:gdLst>
              <a:gd name="T0" fmla="*/ 488736 w 21600"/>
              <a:gd name="T1" fmla="*/ 0 h 21600"/>
              <a:gd name="T2" fmla="*/ 293229 w 21600"/>
              <a:gd name="T3" fmla="*/ 276225 h 21600"/>
              <a:gd name="T4" fmla="*/ 0 w 21600"/>
              <a:gd name="T5" fmla="*/ 690601 h 21600"/>
              <a:gd name="T6" fmla="*/ 293229 w 21600"/>
              <a:gd name="T7" fmla="*/ 828675 h 21600"/>
              <a:gd name="T8" fmla="*/ 586458 w 21600"/>
              <a:gd name="T9" fmla="*/ 575469 h 21600"/>
              <a:gd name="T10" fmla="*/ 684212 w 21600"/>
              <a:gd name="T11" fmla="*/ 27622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33CCCC"/>
              </a:gs>
              <a:gs pos="100000">
                <a:srgbClr val="185E5E"/>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pic>
        <p:nvPicPr>
          <p:cNvPr id="88073" name="Picture 12" descr="BD04914_"/>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971550" y="5373688"/>
            <a:ext cx="1584325" cy="1079500"/>
          </a:xfrm>
        </p:spPr>
      </p:pic>
    </p:spTree>
  </p:cSld>
  <p:clrMapOvr>
    <a:masterClrMapping/>
  </p:clrMapOvr>
  <p:transition advTm="145829"/>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322ACDB-A9C0-4FB1-9E3B-A4B3B2BB202F}" type="slidenum">
              <a:rPr lang="it-IT" altLang="it-IT">
                <a:latin typeface="Arial" panose="020B0604020202020204" pitchFamily="34" charset="0"/>
              </a:rPr>
              <a:pPr/>
              <a:t>112</a:t>
            </a:fld>
            <a:endParaRPr lang="it-IT" altLang="it-IT">
              <a:latin typeface="Arial" panose="020B0604020202020204" pitchFamily="34" charset="0"/>
            </a:endParaRPr>
          </a:p>
        </p:txBody>
      </p:sp>
      <p:sp>
        <p:nvSpPr>
          <p:cNvPr id="89091" name="AutoShape 2"/>
          <p:cNvSpPr>
            <a:spLocks noGrp="1" noChangeArrowheads="1"/>
          </p:cNvSpPr>
          <p:nvPr>
            <p:ph type="title"/>
          </p:nvPr>
        </p:nvSpPr>
        <p:spPr>
          <a:xfrm>
            <a:off x="755650" y="188913"/>
            <a:ext cx="7772400" cy="7921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LA CLASSIFICAZIONE PER FUNZIONE</a:t>
            </a:r>
          </a:p>
        </p:txBody>
      </p:sp>
      <p:sp>
        <p:nvSpPr>
          <p:cNvPr id="89092" name="AutoShape 8"/>
          <p:cNvSpPr>
            <a:spLocks noChangeArrowheads="1"/>
          </p:cNvSpPr>
          <p:nvPr/>
        </p:nvSpPr>
        <p:spPr bwMode="auto">
          <a:xfrm>
            <a:off x="323850" y="1125538"/>
            <a:ext cx="8569325" cy="936625"/>
          </a:xfrm>
          <a:prstGeom prst="bevel">
            <a:avLst>
              <a:gd name="adj" fmla="val 12500"/>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solidFill>
                  <a:schemeClr val="tx2"/>
                </a:solidFill>
              </a:rPr>
              <a:t>Si basa sulla funzione svolta dai fattori nell’ambito del sistema produttivo</a:t>
            </a:r>
          </a:p>
        </p:txBody>
      </p:sp>
      <p:sp>
        <p:nvSpPr>
          <p:cNvPr id="89093" name="AutoShape 9"/>
          <p:cNvSpPr>
            <a:spLocks noChangeArrowheads="1"/>
          </p:cNvSpPr>
          <p:nvPr/>
        </p:nvSpPr>
        <p:spPr bwMode="auto">
          <a:xfrm>
            <a:off x="250825" y="2349500"/>
            <a:ext cx="8497888" cy="4032250"/>
          </a:xfrm>
          <a:prstGeom prst="foldedCorner">
            <a:avLst>
              <a:gd name="adj" fmla="val 12500"/>
            </a:avLst>
          </a:prstGeom>
          <a:solidFill>
            <a:srgbClr val="FFFFFF"/>
          </a:soli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sz="1200" b="1">
              <a:latin typeface="Arial" panose="020B0604020202020204" pitchFamily="34" charset="0"/>
            </a:endParaRPr>
          </a:p>
          <a:p>
            <a:r>
              <a:rPr lang="it-IT" altLang="it-IT" sz="2400" b="1"/>
              <a:t>Si individuano la seguenti aree:</a:t>
            </a:r>
          </a:p>
          <a:p>
            <a:endParaRPr lang="it-IT" altLang="it-IT" sz="2400" b="1"/>
          </a:p>
          <a:p>
            <a:pPr>
              <a:buFont typeface="Wingdings" panose="05000000000000000000" pitchFamily="2" charset="2"/>
              <a:buChar char="§"/>
            </a:pPr>
            <a:r>
              <a:rPr lang="it-IT" altLang="it-IT" b="1" i="1"/>
              <a:t>AREA OPERATIVA</a:t>
            </a:r>
            <a:r>
              <a:rPr lang="it-IT" altLang="it-IT" b="1"/>
              <a:t> o CARATTERISTICA (industriale, commerciale ed amministrativa)</a:t>
            </a:r>
          </a:p>
          <a:p>
            <a:pPr>
              <a:buFont typeface="Wingdings" panose="05000000000000000000" pitchFamily="2" charset="2"/>
              <a:buChar char="§"/>
            </a:pPr>
            <a:endParaRPr lang="it-IT" altLang="it-IT" b="1"/>
          </a:p>
          <a:p>
            <a:pPr>
              <a:buFont typeface="Wingdings" panose="05000000000000000000" pitchFamily="2" charset="2"/>
              <a:buChar char="§"/>
            </a:pPr>
            <a:r>
              <a:rPr lang="it-IT" altLang="it-IT" b="1" i="1"/>
              <a:t>AREA FINANZIARIA</a:t>
            </a:r>
          </a:p>
          <a:p>
            <a:pPr>
              <a:buFont typeface="Wingdings" panose="05000000000000000000" pitchFamily="2" charset="2"/>
              <a:buChar char="§"/>
            </a:pPr>
            <a:endParaRPr lang="it-IT" altLang="it-IT" b="1" i="1"/>
          </a:p>
          <a:p>
            <a:pPr>
              <a:buFont typeface="Wingdings" panose="05000000000000000000" pitchFamily="2" charset="2"/>
              <a:buChar char="§"/>
            </a:pPr>
            <a:r>
              <a:rPr lang="it-IT" altLang="it-IT" b="1" i="1"/>
              <a:t>AREA STRAORDINARIA</a:t>
            </a:r>
          </a:p>
          <a:p>
            <a:pPr>
              <a:buFont typeface="Wingdings" panose="05000000000000000000" pitchFamily="2" charset="2"/>
              <a:buChar char="§"/>
            </a:pPr>
            <a:endParaRPr lang="it-IT" altLang="it-IT" b="1" i="1"/>
          </a:p>
          <a:p>
            <a:pPr>
              <a:buFont typeface="Wingdings" panose="05000000000000000000" pitchFamily="2" charset="2"/>
              <a:buChar char="§"/>
            </a:pPr>
            <a:r>
              <a:rPr lang="it-IT" altLang="it-IT" b="1" i="1"/>
              <a:t>AREA EXTRA-CARATTERISTICA</a:t>
            </a:r>
          </a:p>
          <a:p>
            <a:pPr>
              <a:buFont typeface="Wingdings" panose="05000000000000000000" pitchFamily="2" charset="2"/>
              <a:buChar char="§"/>
            </a:pPr>
            <a:endParaRPr lang="it-IT" altLang="it-IT" b="1" i="1"/>
          </a:p>
          <a:p>
            <a:endParaRPr lang="it-IT" altLang="it-IT" b="1" i="1"/>
          </a:p>
          <a:p>
            <a:pPr algn="ctr"/>
            <a:endParaRPr lang="it-IT" altLang="it-IT" b="1" i="1"/>
          </a:p>
        </p:txBody>
      </p:sp>
      <p:pic>
        <p:nvPicPr>
          <p:cNvPr id="89094" name="Picture 11" descr="BS00580_"/>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80063" y="4830763"/>
            <a:ext cx="1698625" cy="1431925"/>
          </a:xfrm>
        </p:spPr>
      </p:pic>
    </p:spTree>
  </p:cSld>
  <p:clrMapOvr>
    <a:masterClrMapping/>
  </p:clrMapOvr>
  <p:transition advTm="16572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243A13F-4598-4C10-A21F-0A11A5750080}" type="slidenum">
              <a:rPr lang="it-IT" altLang="it-IT" smtClean="0">
                <a:latin typeface="Arial" panose="020B0604020202020204" pitchFamily="34" charset="0"/>
              </a:rPr>
              <a:pPr/>
              <a:t>113</a:t>
            </a:fld>
            <a:endParaRPr lang="it-IT" altLang="it-IT" smtClean="0">
              <a:latin typeface="Arial" panose="020B0604020202020204" pitchFamily="34" charset="0"/>
            </a:endParaRPr>
          </a:p>
        </p:txBody>
      </p:sp>
      <p:sp>
        <p:nvSpPr>
          <p:cNvPr id="90115" name="AutoShape 2"/>
          <p:cNvSpPr>
            <a:spLocks noGrp="1" noChangeArrowheads="1"/>
          </p:cNvSpPr>
          <p:nvPr>
            <p:ph type="title"/>
          </p:nvPr>
        </p:nvSpPr>
        <p:spPr>
          <a:xfrm>
            <a:off x="395288" y="381000"/>
            <a:ext cx="8208962" cy="60007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AREA OPERATIVA o CARATTERISTICA</a:t>
            </a:r>
          </a:p>
        </p:txBody>
      </p:sp>
      <p:sp>
        <p:nvSpPr>
          <p:cNvPr id="90116" name="Rectangle 5"/>
          <p:cNvSpPr>
            <a:spLocks noChangeArrowheads="1"/>
          </p:cNvSpPr>
          <p:nvPr/>
        </p:nvSpPr>
        <p:spPr bwMode="auto">
          <a:xfrm>
            <a:off x="611188" y="1557338"/>
            <a:ext cx="7345362" cy="86360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comprende tutti i costi necessari per ottenere la produzione (in senso stretto) e i ricavi relativi alla stessa</a:t>
            </a:r>
          </a:p>
        </p:txBody>
      </p:sp>
      <p:sp>
        <p:nvSpPr>
          <p:cNvPr id="90117" name="AutoShape 18"/>
          <p:cNvSpPr>
            <a:spLocks noChangeArrowheads="1"/>
          </p:cNvSpPr>
          <p:nvPr/>
        </p:nvSpPr>
        <p:spPr bwMode="auto">
          <a:xfrm>
            <a:off x="3924300" y="1196975"/>
            <a:ext cx="863600" cy="2159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0118" name="AutoShape 19"/>
          <p:cNvSpPr>
            <a:spLocks noChangeArrowheads="1"/>
          </p:cNvSpPr>
          <p:nvPr/>
        </p:nvSpPr>
        <p:spPr bwMode="auto">
          <a:xfrm>
            <a:off x="3924300" y="2565400"/>
            <a:ext cx="863600" cy="287338"/>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0119" name="Rectangle 20"/>
          <p:cNvSpPr>
            <a:spLocks noChangeArrowheads="1"/>
          </p:cNvSpPr>
          <p:nvPr/>
        </p:nvSpPr>
        <p:spPr bwMode="auto">
          <a:xfrm>
            <a:off x="539750" y="2997200"/>
            <a:ext cx="7848600" cy="1873250"/>
          </a:xfrm>
          <a:prstGeom prst="rect">
            <a:avLst/>
          </a:prstGeom>
          <a:solidFill>
            <a:srgbClr val="FFFFFF"/>
          </a:solidFill>
          <a:ln w="28575">
            <a:solidFill>
              <a:srgbClr val="000000"/>
            </a:solidFill>
            <a:miter lim="800000"/>
            <a:headEnd/>
            <a:tailEnd/>
          </a:ln>
        </p:spPr>
        <p:txBody>
          <a:bodyPr anchor="ctr"/>
          <a:lstStyle>
            <a:lvl1pPr marL="895350" indent="-8953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it-IT" altLang="it-IT" b="1"/>
              <a:t>RICAVI: vendita prodotti, vendita semilavorati, rimanenze di prodotti …</a:t>
            </a:r>
          </a:p>
          <a:p>
            <a:pPr algn="just"/>
            <a:endParaRPr lang="it-IT" altLang="it-IT" b="1"/>
          </a:p>
          <a:p>
            <a:pPr algn="just"/>
            <a:r>
              <a:rPr lang="it-IT" altLang="it-IT" b="1"/>
              <a:t>COSTI: acquisto materie, energia elettrica, fitti passivi, personale, ammortamenti …</a:t>
            </a:r>
          </a:p>
        </p:txBody>
      </p:sp>
      <p:sp>
        <p:nvSpPr>
          <p:cNvPr id="90120" name="Rectangle 21"/>
          <p:cNvSpPr>
            <a:spLocks noChangeArrowheads="1"/>
          </p:cNvSpPr>
          <p:nvPr/>
        </p:nvSpPr>
        <p:spPr bwMode="auto">
          <a:xfrm>
            <a:off x="539750" y="5157788"/>
            <a:ext cx="7848600" cy="1079500"/>
          </a:xfrm>
          <a:prstGeom prst="rect">
            <a:avLst/>
          </a:prstGeom>
          <a:solidFill>
            <a:srgbClr val="FFFFFF"/>
          </a:solidFill>
          <a:ln w="28575">
            <a:solidFill>
              <a:srgbClr val="000000"/>
            </a:solidFill>
            <a:miter lim="800000"/>
            <a:headEnd/>
            <a:tailEnd/>
          </a:ln>
        </p:spPr>
        <p:txBody>
          <a:bodyPr anchor="ctr"/>
          <a:lstStyle>
            <a:lvl1pPr marL="895350" indent="-8953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Il saldo dell’area operativa (o caratteristica) </a:t>
            </a:r>
          </a:p>
          <a:p>
            <a:pPr algn="ctr"/>
            <a:r>
              <a:rPr lang="it-IT" altLang="it-IT" b="1"/>
              <a:t>viene chiamato: </a:t>
            </a:r>
          </a:p>
          <a:p>
            <a:pPr algn="ctr"/>
            <a:r>
              <a:rPr lang="it-IT" altLang="it-IT" sz="2400" b="1"/>
              <a:t>REDDITO OPERATIVO</a:t>
            </a:r>
          </a:p>
        </p:txBody>
      </p:sp>
    </p:spTree>
  </p:cSld>
  <p:clrMapOvr>
    <a:masterClrMapping/>
  </p:clrMapOvr>
  <p:transition advTm="288813"/>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1FAD9E3-5FB8-4157-90CA-B06CA5B10FDA}" type="slidenum">
              <a:rPr lang="it-IT" altLang="it-IT" smtClean="0">
                <a:latin typeface="Arial" panose="020B0604020202020204" pitchFamily="34" charset="0"/>
              </a:rPr>
              <a:pPr/>
              <a:t>114</a:t>
            </a:fld>
            <a:endParaRPr lang="it-IT" altLang="it-IT" smtClean="0">
              <a:latin typeface="Arial" panose="020B0604020202020204" pitchFamily="34" charset="0"/>
            </a:endParaRPr>
          </a:p>
        </p:txBody>
      </p:sp>
      <p:sp>
        <p:nvSpPr>
          <p:cNvPr id="91139" name="AutoShape 2"/>
          <p:cNvSpPr>
            <a:spLocks noGrp="1" noChangeArrowheads="1"/>
          </p:cNvSpPr>
          <p:nvPr>
            <p:ph type="title"/>
          </p:nvPr>
        </p:nvSpPr>
        <p:spPr>
          <a:xfrm>
            <a:off x="395288" y="381000"/>
            <a:ext cx="8208962" cy="60007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AREA FINANZIARIA</a:t>
            </a:r>
          </a:p>
        </p:txBody>
      </p:sp>
      <p:sp>
        <p:nvSpPr>
          <p:cNvPr id="91140" name="Rectangle 3"/>
          <p:cNvSpPr>
            <a:spLocks noChangeArrowheads="1"/>
          </p:cNvSpPr>
          <p:nvPr/>
        </p:nvSpPr>
        <p:spPr bwMode="auto">
          <a:xfrm>
            <a:off x="611188" y="1844675"/>
            <a:ext cx="7345362" cy="86360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comprende tutti i costi e ricavi derivanti dal finanziamento</a:t>
            </a:r>
          </a:p>
        </p:txBody>
      </p:sp>
      <p:sp>
        <p:nvSpPr>
          <p:cNvPr id="91141" name="AutoShape 4"/>
          <p:cNvSpPr>
            <a:spLocks noChangeArrowheads="1"/>
          </p:cNvSpPr>
          <p:nvPr/>
        </p:nvSpPr>
        <p:spPr bwMode="auto">
          <a:xfrm>
            <a:off x="3924300" y="1196975"/>
            <a:ext cx="863600" cy="503238"/>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1142" name="AutoShape 5"/>
          <p:cNvSpPr>
            <a:spLocks noChangeArrowheads="1"/>
          </p:cNvSpPr>
          <p:nvPr/>
        </p:nvSpPr>
        <p:spPr bwMode="auto">
          <a:xfrm>
            <a:off x="3924300" y="2924175"/>
            <a:ext cx="863600" cy="719138"/>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1143" name="Rectangle 6"/>
          <p:cNvSpPr>
            <a:spLocks noChangeArrowheads="1"/>
          </p:cNvSpPr>
          <p:nvPr/>
        </p:nvSpPr>
        <p:spPr bwMode="auto">
          <a:xfrm>
            <a:off x="323850" y="3733800"/>
            <a:ext cx="8064500" cy="2540000"/>
          </a:xfrm>
          <a:prstGeom prst="rect">
            <a:avLst/>
          </a:prstGeom>
          <a:solidFill>
            <a:srgbClr val="FFFFFF"/>
          </a:solidFill>
          <a:ln w="28575">
            <a:solidFill>
              <a:srgbClr val="000000"/>
            </a:solidFill>
            <a:miter lim="800000"/>
            <a:headEnd/>
            <a:tailEnd/>
          </a:ln>
        </p:spPr>
        <p:txBody>
          <a:bodyPr anchor="ctr"/>
          <a:lstStyle>
            <a:lvl1pPr marL="1085850" indent="-10858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it-IT" altLang="it-IT" b="1" dirty="0"/>
              <a:t>RICAVI: interessi attivi su conto corrente, proventi da </a:t>
            </a:r>
            <a:r>
              <a:rPr lang="it-IT" altLang="it-IT" b="1" dirty="0" smtClean="0"/>
              <a:t>partecipazioni, </a:t>
            </a:r>
            <a:r>
              <a:rPr lang="it-IT" altLang="it-IT" b="1" dirty="0"/>
              <a:t>interessi su titoli di </a:t>
            </a:r>
            <a:r>
              <a:rPr lang="it-IT" altLang="it-IT" b="1" dirty="0" smtClean="0"/>
              <a:t>stato (</a:t>
            </a:r>
            <a:r>
              <a:rPr lang="it-IT" altLang="it-IT" b="1" dirty="0" smtClean="0">
                <a:solidFill>
                  <a:srgbClr val="7030A0"/>
                </a:solidFill>
              </a:rPr>
              <a:t>N.B. gli interessi su titoli di stato e i proventi da partecipazioni – se speculative – potrebbero essere inseriti anche nell’area </a:t>
            </a:r>
            <a:r>
              <a:rPr lang="it-IT" altLang="it-IT" b="1" dirty="0" err="1" smtClean="0">
                <a:solidFill>
                  <a:srgbClr val="7030A0"/>
                </a:solidFill>
              </a:rPr>
              <a:t>extracaratteristica</a:t>
            </a:r>
            <a:r>
              <a:rPr lang="it-IT" altLang="it-IT" b="1" dirty="0" smtClean="0">
                <a:solidFill>
                  <a:srgbClr val="7030A0"/>
                </a:solidFill>
              </a:rPr>
              <a:t> in quanto relativi appunto ad investimenti speculativi, quindi «</a:t>
            </a:r>
            <a:r>
              <a:rPr lang="it-IT" altLang="it-IT" b="1" dirty="0" err="1" smtClean="0">
                <a:solidFill>
                  <a:srgbClr val="7030A0"/>
                </a:solidFill>
              </a:rPr>
              <a:t>extracaratteristici</a:t>
            </a:r>
            <a:r>
              <a:rPr lang="it-IT" altLang="it-IT" b="1" dirty="0" smtClean="0">
                <a:solidFill>
                  <a:srgbClr val="7030A0"/>
                </a:solidFill>
              </a:rPr>
              <a:t>»</a:t>
            </a:r>
            <a:r>
              <a:rPr lang="it-IT" altLang="it-IT" b="1" dirty="0" smtClean="0"/>
              <a:t>) </a:t>
            </a:r>
            <a:r>
              <a:rPr lang="it-IT" altLang="it-IT" b="1" dirty="0"/>
              <a:t>…</a:t>
            </a:r>
          </a:p>
          <a:p>
            <a:pPr algn="just"/>
            <a:endParaRPr lang="it-IT" altLang="it-IT" b="1" dirty="0"/>
          </a:p>
          <a:p>
            <a:pPr algn="just"/>
            <a:r>
              <a:rPr lang="it-IT" altLang="it-IT" b="1" dirty="0"/>
              <a:t>COSTI: interessi passivi su </a:t>
            </a:r>
            <a:r>
              <a:rPr lang="it-IT" altLang="it-IT" b="1" dirty="0" smtClean="0"/>
              <a:t>conto corrente, interessi passivi su mutuo</a:t>
            </a:r>
            <a:r>
              <a:rPr lang="it-IT" altLang="it-IT" b="1" dirty="0"/>
              <a:t>, interessi passivi su prestito obbligazionario, oneri  da altri finanziatori …</a:t>
            </a:r>
          </a:p>
        </p:txBody>
      </p:sp>
    </p:spTree>
  </p:cSld>
  <p:clrMapOvr>
    <a:masterClrMapping/>
  </p:clrMapOvr>
  <p:transition advTm="147007"/>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749736D-BFEC-4C24-AD32-8BC8574ADA3B}" type="slidenum">
              <a:rPr lang="it-IT" altLang="it-IT" smtClean="0">
                <a:latin typeface="Arial" panose="020B0604020202020204" pitchFamily="34" charset="0"/>
              </a:rPr>
              <a:pPr/>
              <a:t>115</a:t>
            </a:fld>
            <a:endParaRPr lang="it-IT" altLang="it-IT" smtClean="0">
              <a:latin typeface="Arial" panose="020B0604020202020204" pitchFamily="34" charset="0"/>
            </a:endParaRPr>
          </a:p>
        </p:txBody>
      </p:sp>
      <p:sp>
        <p:nvSpPr>
          <p:cNvPr id="92163" name="AutoShape 2"/>
          <p:cNvSpPr>
            <a:spLocks noGrp="1" noChangeArrowheads="1"/>
          </p:cNvSpPr>
          <p:nvPr>
            <p:ph type="title"/>
          </p:nvPr>
        </p:nvSpPr>
        <p:spPr>
          <a:xfrm>
            <a:off x="395288" y="381000"/>
            <a:ext cx="8208962" cy="60007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AREA STRAORDINARIA</a:t>
            </a:r>
          </a:p>
        </p:txBody>
      </p:sp>
      <p:sp>
        <p:nvSpPr>
          <p:cNvPr id="92164" name="Rectangle 3"/>
          <p:cNvSpPr>
            <a:spLocks noChangeArrowheads="1"/>
          </p:cNvSpPr>
          <p:nvPr/>
        </p:nvSpPr>
        <p:spPr bwMode="auto">
          <a:xfrm>
            <a:off x="611188" y="1844675"/>
            <a:ext cx="7345362" cy="86360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comprende tutti i costi e ricavi legati ad eventi particolari, eccezionale, non ricorrenti </a:t>
            </a:r>
          </a:p>
        </p:txBody>
      </p:sp>
      <p:sp>
        <p:nvSpPr>
          <p:cNvPr id="92165" name="AutoShape 4"/>
          <p:cNvSpPr>
            <a:spLocks noChangeArrowheads="1"/>
          </p:cNvSpPr>
          <p:nvPr/>
        </p:nvSpPr>
        <p:spPr bwMode="auto">
          <a:xfrm>
            <a:off x="3924300" y="1196975"/>
            <a:ext cx="863600" cy="503238"/>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2166" name="AutoShape 5"/>
          <p:cNvSpPr>
            <a:spLocks noChangeArrowheads="1"/>
          </p:cNvSpPr>
          <p:nvPr/>
        </p:nvSpPr>
        <p:spPr bwMode="auto">
          <a:xfrm>
            <a:off x="3924300" y="2924175"/>
            <a:ext cx="863600" cy="719138"/>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2167" name="Rectangle 6"/>
          <p:cNvSpPr>
            <a:spLocks noChangeArrowheads="1"/>
          </p:cNvSpPr>
          <p:nvPr/>
        </p:nvSpPr>
        <p:spPr bwMode="auto">
          <a:xfrm>
            <a:off x="323850" y="3860800"/>
            <a:ext cx="8064500" cy="1873250"/>
          </a:xfrm>
          <a:prstGeom prst="rect">
            <a:avLst/>
          </a:prstGeom>
          <a:solidFill>
            <a:srgbClr val="FFFFFF"/>
          </a:solidFill>
          <a:ln w="28575">
            <a:solidFill>
              <a:srgbClr val="000000"/>
            </a:solidFill>
            <a:miter lim="800000"/>
            <a:headEnd/>
            <a:tailEnd/>
          </a:ln>
        </p:spPr>
        <p:txBody>
          <a:bodyPr anchor="ctr"/>
          <a:lstStyle>
            <a:lvl1pPr marL="1085850" indent="-10858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it-IT" altLang="it-IT" b="1"/>
              <a:t>RICAVI: plusvalenze, sopravvenienze di attivo, rivalutazioni  …</a:t>
            </a:r>
          </a:p>
          <a:p>
            <a:pPr algn="just"/>
            <a:endParaRPr lang="it-IT" altLang="it-IT" b="1"/>
          </a:p>
          <a:p>
            <a:pPr algn="just"/>
            <a:r>
              <a:rPr lang="it-IT" altLang="it-IT" b="1"/>
              <a:t>COSTI: minusvalenze, sopravvenienze di passivo, svalutazioni  …</a:t>
            </a:r>
          </a:p>
        </p:txBody>
      </p:sp>
    </p:spTree>
  </p:cSld>
  <p:clrMapOvr>
    <a:masterClrMapping/>
  </p:clrMapOvr>
  <p:transition advTm="39772"/>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77B7472-AB09-4440-9BF6-D5BCED1612D1}" type="slidenum">
              <a:rPr lang="it-IT" altLang="it-IT" smtClean="0">
                <a:latin typeface="Arial" panose="020B0604020202020204" pitchFamily="34" charset="0"/>
              </a:rPr>
              <a:pPr/>
              <a:t>116</a:t>
            </a:fld>
            <a:endParaRPr lang="it-IT" altLang="it-IT" smtClean="0">
              <a:latin typeface="Arial" panose="020B0604020202020204" pitchFamily="34" charset="0"/>
            </a:endParaRPr>
          </a:p>
        </p:txBody>
      </p:sp>
      <p:sp>
        <p:nvSpPr>
          <p:cNvPr id="93187" name="AutoShape 2"/>
          <p:cNvSpPr>
            <a:spLocks noGrp="1" noChangeArrowheads="1"/>
          </p:cNvSpPr>
          <p:nvPr>
            <p:ph type="title"/>
          </p:nvPr>
        </p:nvSpPr>
        <p:spPr>
          <a:xfrm>
            <a:off x="395288" y="381000"/>
            <a:ext cx="8208962" cy="60007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AREA EXTRA-CARATTERISTICA</a:t>
            </a:r>
          </a:p>
        </p:txBody>
      </p:sp>
      <p:sp>
        <p:nvSpPr>
          <p:cNvPr id="93188" name="Rectangle 3"/>
          <p:cNvSpPr>
            <a:spLocks noChangeArrowheads="1"/>
          </p:cNvSpPr>
          <p:nvPr/>
        </p:nvSpPr>
        <p:spPr bwMode="auto">
          <a:xfrm>
            <a:off x="611188" y="1844675"/>
            <a:ext cx="7345362" cy="936625"/>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comprende tutti i costi e ricavi che, seppur ricorrenti, sono estranei all’attività caratteristica. Hanno una “vita propria”</a:t>
            </a:r>
          </a:p>
        </p:txBody>
      </p:sp>
      <p:sp>
        <p:nvSpPr>
          <p:cNvPr id="93189" name="AutoShape 4"/>
          <p:cNvSpPr>
            <a:spLocks noChangeArrowheads="1"/>
          </p:cNvSpPr>
          <p:nvPr/>
        </p:nvSpPr>
        <p:spPr bwMode="auto">
          <a:xfrm>
            <a:off x="3924300" y="1196975"/>
            <a:ext cx="863600" cy="503238"/>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3190" name="AutoShape 5"/>
          <p:cNvSpPr>
            <a:spLocks noChangeArrowheads="1"/>
          </p:cNvSpPr>
          <p:nvPr/>
        </p:nvSpPr>
        <p:spPr bwMode="auto">
          <a:xfrm>
            <a:off x="3924300" y="2924175"/>
            <a:ext cx="863600" cy="719138"/>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3191" name="Rectangle 6"/>
          <p:cNvSpPr>
            <a:spLocks noChangeArrowheads="1"/>
          </p:cNvSpPr>
          <p:nvPr/>
        </p:nvSpPr>
        <p:spPr bwMode="auto">
          <a:xfrm>
            <a:off x="323850" y="3860800"/>
            <a:ext cx="8064500" cy="1873250"/>
          </a:xfrm>
          <a:prstGeom prst="rect">
            <a:avLst/>
          </a:prstGeom>
          <a:solidFill>
            <a:srgbClr val="FFFFFF"/>
          </a:solidFill>
          <a:ln w="28575">
            <a:solidFill>
              <a:srgbClr val="000000"/>
            </a:solidFill>
            <a:miter lim="800000"/>
            <a:headEnd/>
            <a:tailEnd/>
          </a:ln>
        </p:spPr>
        <p:txBody>
          <a:bodyPr anchor="ctr"/>
          <a:lstStyle>
            <a:lvl1pPr marL="1085850" indent="-10858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it-IT" altLang="it-IT" b="1" dirty="0"/>
              <a:t>RICAVI: fitti attivi da immobili civili, proventi da investimenti speculativi </a:t>
            </a:r>
            <a:r>
              <a:rPr lang="it-IT" altLang="it-IT" b="1" dirty="0" smtClean="0"/>
              <a:t>(</a:t>
            </a:r>
            <a:r>
              <a:rPr lang="it-IT" altLang="it-IT" b="1" dirty="0" smtClean="0">
                <a:solidFill>
                  <a:srgbClr val="7030A0"/>
                </a:solidFill>
              </a:rPr>
              <a:t>questi ultimi li possiamo inserire qui – in alternativa –</a:t>
            </a:r>
            <a:r>
              <a:rPr lang="it-IT" altLang="it-IT" b="1" dirty="0">
                <a:solidFill>
                  <a:srgbClr val="7030A0"/>
                </a:solidFill>
              </a:rPr>
              <a:t> </a:t>
            </a:r>
            <a:r>
              <a:rPr lang="it-IT" altLang="it-IT" b="1" dirty="0" smtClean="0">
                <a:solidFill>
                  <a:srgbClr val="7030A0"/>
                </a:solidFill>
              </a:rPr>
              <a:t>invece che nell’area finanziaria in quanto «</a:t>
            </a:r>
            <a:r>
              <a:rPr lang="it-IT" altLang="it-IT" b="1" dirty="0" err="1" smtClean="0">
                <a:solidFill>
                  <a:srgbClr val="7030A0"/>
                </a:solidFill>
              </a:rPr>
              <a:t>extracaratteristici</a:t>
            </a:r>
            <a:r>
              <a:rPr lang="it-IT" altLang="it-IT" b="1" dirty="0" smtClean="0">
                <a:solidFill>
                  <a:srgbClr val="7030A0"/>
                </a:solidFill>
              </a:rPr>
              <a:t>»</a:t>
            </a:r>
            <a:r>
              <a:rPr lang="it-IT" altLang="it-IT" b="1" dirty="0" smtClean="0"/>
              <a:t>)…</a:t>
            </a:r>
            <a:endParaRPr lang="it-IT" altLang="it-IT" b="1" dirty="0"/>
          </a:p>
          <a:p>
            <a:pPr algn="just"/>
            <a:endParaRPr lang="it-IT" altLang="it-IT" b="1" dirty="0"/>
          </a:p>
          <a:p>
            <a:pPr algn="just"/>
            <a:r>
              <a:rPr lang="it-IT" altLang="it-IT" b="1" dirty="0"/>
              <a:t>COSTI: spese di </a:t>
            </a:r>
            <a:r>
              <a:rPr lang="it-IT" altLang="it-IT" b="1" dirty="0" smtClean="0"/>
              <a:t>gestione (ammortamenti, </a:t>
            </a:r>
            <a:r>
              <a:rPr lang="it-IT" altLang="it-IT" b="1" dirty="0" err="1" smtClean="0"/>
              <a:t>manuntenzioni</a:t>
            </a:r>
            <a:r>
              <a:rPr lang="it-IT" altLang="it-IT" b="1" dirty="0" smtClean="0"/>
              <a:t>, tasse, ecc.) </a:t>
            </a:r>
            <a:r>
              <a:rPr lang="it-IT" altLang="it-IT" b="1" dirty="0" err="1" smtClean="0"/>
              <a:t>ienerenti</a:t>
            </a:r>
            <a:r>
              <a:rPr lang="it-IT" altLang="it-IT" b="1" dirty="0" smtClean="0"/>
              <a:t> immobili </a:t>
            </a:r>
            <a:r>
              <a:rPr lang="it-IT" altLang="it-IT" b="1" dirty="0"/>
              <a:t>civili, oneri da investimenti speculativi  …</a:t>
            </a:r>
          </a:p>
        </p:txBody>
      </p:sp>
    </p:spTree>
  </p:cSld>
  <p:clrMapOvr>
    <a:masterClrMapping/>
  </p:clrMapOvr>
  <p:transition advTm="132663"/>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4C1F568-5F3F-4086-84A0-BFCC7EE15811}" type="slidenum">
              <a:rPr lang="it-IT" altLang="it-IT">
                <a:latin typeface="Arial" panose="020B0604020202020204" pitchFamily="34" charset="0"/>
              </a:rPr>
              <a:pPr/>
              <a:t>117</a:t>
            </a:fld>
            <a:endParaRPr lang="it-IT" altLang="it-IT">
              <a:latin typeface="Arial" panose="020B0604020202020204" pitchFamily="34" charset="0"/>
            </a:endParaRPr>
          </a:p>
        </p:txBody>
      </p:sp>
      <p:sp>
        <p:nvSpPr>
          <p:cNvPr id="94211" name="AutoShape 1026"/>
          <p:cNvSpPr>
            <a:spLocks noGrp="1" noChangeArrowheads="1"/>
          </p:cNvSpPr>
          <p:nvPr>
            <p:ph type="title"/>
          </p:nvPr>
        </p:nvSpPr>
        <p:spPr>
          <a:xfrm>
            <a:off x="323850" y="188913"/>
            <a:ext cx="8496300" cy="809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LA CLASSIFICAZIONE FUNZIONALE</a:t>
            </a:r>
          </a:p>
        </p:txBody>
      </p:sp>
      <p:sp>
        <p:nvSpPr>
          <p:cNvPr id="94212" name="AutoShape 1032"/>
          <p:cNvSpPr>
            <a:spLocks noChangeArrowheads="1"/>
          </p:cNvSpPr>
          <p:nvPr/>
        </p:nvSpPr>
        <p:spPr bwMode="auto">
          <a:xfrm>
            <a:off x="250825" y="1412875"/>
            <a:ext cx="8569325" cy="4832350"/>
          </a:xfrm>
          <a:prstGeom prst="foldedCorner">
            <a:avLst>
              <a:gd name="adj" fmla="val 12500"/>
            </a:avLst>
          </a:prstGeom>
          <a:solidFill>
            <a:schemeClr val="bg1"/>
          </a:solidFill>
          <a:ln w="9525">
            <a:solidFill>
              <a:schemeClr val="tx1"/>
            </a:solidFill>
            <a:round/>
            <a:headEnd/>
            <a:tailEnd/>
          </a:ln>
          <a:effectLst>
            <a:outerShdw dist="107763" dir="18900000" algn="ctr" rotWithShape="0">
              <a:schemeClr val="bg2">
                <a:alpha val="50000"/>
              </a:schemeClr>
            </a:outerShdw>
          </a:effec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it-IT" altLang="it-IT" b="1"/>
              <a:t>PRESENTA:</a:t>
            </a:r>
          </a:p>
          <a:p>
            <a:pPr>
              <a:spcBef>
                <a:spcPct val="20000"/>
              </a:spcBef>
              <a:buFont typeface="Wingdings" panose="05000000000000000000" pitchFamily="2" charset="2"/>
              <a:buChar char="Ø"/>
            </a:pPr>
            <a:r>
              <a:rPr lang="it-IT" altLang="it-IT" b="1" i="1"/>
              <a:t>ASPETTI POSITIVI</a:t>
            </a:r>
          </a:p>
          <a:p>
            <a:pPr>
              <a:spcBef>
                <a:spcPct val="20000"/>
              </a:spcBef>
              <a:buFont typeface="Wingdings" panose="05000000000000000000" pitchFamily="2" charset="2"/>
              <a:buChar char="Ø"/>
            </a:pPr>
            <a:endParaRPr lang="it-IT" altLang="it-IT" b="1" i="1"/>
          </a:p>
          <a:p>
            <a:pPr>
              <a:spcBef>
                <a:spcPct val="20000"/>
              </a:spcBef>
              <a:buFont typeface="Wingdings" panose="05000000000000000000" pitchFamily="2" charset="2"/>
              <a:buChar char="Ø"/>
            </a:pPr>
            <a:endParaRPr lang="it-IT" altLang="it-IT" b="1" i="1"/>
          </a:p>
          <a:p>
            <a:pPr>
              <a:spcBef>
                <a:spcPct val="20000"/>
              </a:spcBef>
              <a:buFont typeface="Wingdings" panose="05000000000000000000" pitchFamily="2" charset="2"/>
              <a:buChar char="Ø"/>
            </a:pPr>
            <a:endParaRPr lang="it-IT" altLang="it-IT" b="1"/>
          </a:p>
          <a:p>
            <a:pPr>
              <a:spcBef>
                <a:spcPct val="20000"/>
              </a:spcBef>
              <a:buFont typeface="Wingdings" panose="05000000000000000000" pitchFamily="2" charset="2"/>
              <a:buChar char="Ø"/>
            </a:pPr>
            <a:endParaRPr lang="it-IT" altLang="it-IT" b="1"/>
          </a:p>
          <a:p>
            <a:pPr>
              <a:spcBef>
                <a:spcPct val="20000"/>
              </a:spcBef>
              <a:buFont typeface="Wingdings" panose="05000000000000000000" pitchFamily="2" charset="2"/>
              <a:buChar char="Ø"/>
            </a:pPr>
            <a:endParaRPr lang="it-IT" altLang="it-IT" b="1"/>
          </a:p>
          <a:p>
            <a:pPr>
              <a:spcBef>
                <a:spcPct val="20000"/>
              </a:spcBef>
              <a:buFont typeface="Wingdings" panose="05000000000000000000" pitchFamily="2" charset="2"/>
              <a:buChar char="Ø"/>
            </a:pPr>
            <a:r>
              <a:rPr lang="it-IT" altLang="it-IT" b="1" i="1"/>
              <a:t>ASPETTI NEGATIVI</a:t>
            </a:r>
          </a:p>
          <a:p>
            <a:pPr>
              <a:spcBef>
                <a:spcPct val="20000"/>
              </a:spcBef>
              <a:buFont typeface="Wingdings" panose="05000000000000000000" pitchFamily="2" charset="2"/>
              <a:buChar char="Ø"/>
            </a:pPr>
            <a:endParaRPr lang="it-IT" altLang="it-IT" b="1" i="1"/>
          </a:p>
        </p:txBody>
      </p:sp>
      <p:sp>
        <p:nvSpPr>
          <p:cNvPr id="94213" name="AutoShape 1033"/>
          <p:cNvSpPr>
            <a:spLocks noChangeArrowheads="1"/>
          </p:cNvSpPr>
          <p:nvPr/>
        </p:nvSpPr>
        <p:spPr bwMode="auto">
          <a:xfrm>
            <a:off x="3276600" y="2420938"/>
            <a:ext cx="4967288" cy="1295400"/>
          </a:xfrm>
          <a:prstGeom prst="roundRect">
            <a:avLst>
              <a:gd name="adj" fmla="val 16667"/>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Si ottengono maggiori informazioni ai fini dell’analisi grazie all’evidenziazione dei risultati di ogni area</a:t>
            </a:r>
          </a:p>
        </p:txBody>
      </p:sp>
      <p:sp>
        <p:nvSpPr>
          <p:cNvPr id="94214" name="AutoShape 1034"/>
          <p:cNvSpPr>
            <a:spLocks noChangeArrowheads="1"/>
          </p:cNvSpPr>
          <p:nvPr/>
        </p:nvSpPr>
        <p:spPr bwMode="auto">
          <a:xfrm>
            <a:off x="3348038" y="4292600"/>
            <a:ext cx="4967287" cy="1296988"/>
          </a:xfrm>
          <a:prstGeom prst="roundRect">
            <a:avLst>
              <a:gd name="adj" fmla="val 16667"/>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Si creano maggiori incertezze di imputazione dei costi in parte superabili con l’ausilio della contabilità analitica</a:t>
            </a:r>
          </a:p>
        </p:txBody>
      </p:sp>
      <p:sp>
        <p:nvSpPr>
          <p:cNvPr id="94215" name="AutoShape 1035"/>
          <p:cNvSpPr>
            <a:spLocks noChangeArrowheads="1"/>
          </p:cNvSpPr>
          <p:nvPr/>
        </p:nvSpPr>
        <p:spPr bwMode="auto">
          <a:xfrm rot="5400000">
            <a:off x="1800225" y="2671763"/>
            <a:ext cx="684213" cy="757237"/>
          </a:xfrm>
          <a:custGeom>
            <a:avLst/>
            <a:gdLst>
              <a:gd name="T0" fmla="*/ 488737 w 21600"/>
              <a:gd name="T1" fmla="*/ 0 h 21600"/>
              <a:gd name="T2" fmla="*/ 293230 w 21600"/>
              <a:gd name="T3" fmla="*/ 252412 h 21600"/>
              <a:gd name="T4" fmla="*/ 0 w 21600"/>
              <a:gd name="T5" fmla="*/ 631066 h 21600"/>
              <a:gd name="T6" fmla="*/ 293230 w 21600"/>
              <a:gd name="T7" fmla="*/ 757237 h 21600"/>
              <a:gd name="T8" fmla="*/ 586459 w 21600"/>
              <a:gd name="T9" fmla="*/ 525859 h 21600"/>
              <a:gd name="T10" fmla="*/ 684213 w 21600"/>
              <a:gd name="T11" fmla="*/ 25241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99CCFF"/>
              </a:gs>
              <a:gs pos="100000">
                <a:srgbClr val="475E76"/>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94216" name="AutoShape 1037"/>
          <p:cNvSpPr>
            <a:spLocks noChangeArrowheads="1"/>
          </p:cNvSpPr>
          <p:nvPr/>
        </p:nvSpPr>
        <p:spPr bwMode="auto">
          <a:xfrm rot="5400000">
            <a:off x="1944687" y="4545013"/>
            <a:ext cx="684213" cy="757238"/>
          </a:xfrm>
          <a:custGeom>
            <a:avLst/>
            <a:gdLst>
              <a:gd name="T0" fmla="*/ 488737 w 21600"/>
              <a:gd name="T1" fmla="*/ 0 h 21600"/>
              <a:gd name="T2" fmla="*/ 293230 w 21600"/>
              <a:gd name="T3" fmla="*/ 252413 h 21600"/>
              <a:gd name="T4" fmla="*/ 0 w 21600"/>
              <a:gd name="T5" fmla="*/ 631067 h 21600"/>
              <a:gd name="T6" fmla="*/ 293230 w 21600"/>
              <a:gd name="T7" fmla="*/ 757238 h 21600"/>
              <a:gd name="T8" fmla="*/ 586459 w 21600"/>
              <a:gd name="T9" fmla="*/ 525860 h 21600"/>
              <a:gd name="T10" fmla="*/ 684213 w 21600"/>
              <a:gd name="T11" fmla="*/ 2524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99CCFF"/>
              </a:gs>
              <a:gs pos="100000">
                <a:srgbClr val="475E76"/>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Tree>
  </p:cSld>
  <p:clrMapOvr>
    <a:masterClrMapping/>
  </p:clrMapOvr>
  <p:transition advTm="89072"/>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A189CE3-EA56-4DFF-B24F-CE8A8EE011D4}" type="slidenum">
              <a:rPr lang="it-IT" altLang="it-IT">
                <a:latin typeface="Arial" panose="020B0604020202020204" pitchFamily="34" charset="0"/>
              </a:rPr>
              <a:pPr/>
              <a:t>118</a:t>
            </a:fld>
            <a:endParaRPr lang="it-IT" altLang="it-IT">
              <a:latin typeface="Arial" panose="020B0604020202020204" pitchFamily="34" charset="0"/>
            </a:endParaRPr>
          </a:p>
        </p:txBody>
      </p:sp>
      <p:sp>
        <p:nvSpPr>
          <p:cNvPr id="95235" name="AutoShape 1026"/>
          <p:cNvSpPr>
            <a:spLocks noGrp="1" noChangeArrowheads="1"/>
          </p:cNvSpPr>
          <p:nvPr>
            <p:ph type="title"/>
          </p:nvPr>
        </p:nvSpPr>
        <p:spPr>
          <a:xfrm>
            <a:off x="793750" y="331788"/>
            <a:ext cx="7772400" cy="936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LA FORMA DEL CONTO ECONOMICO</a:t>
            </a:r>
          </a:p>
        </p:txBody>
      </p:sp>
      <p:sp>
        <p:nvSpPr>
          <p:cNvPr id="95236" name="AutoShape 1027"/>
          <p:cNvSpPr>
            <a:spLocks noChangeArrowheads="1"/>
          </p:cNvSpPr>
          <p:nvPr/>
        </p:nvSpPr>
        <p:spPr bwMode="auto">
          <a:xfrm>
            <a:off x="827088" y="1700213"/>
            <a:ext cx="7772400" cy="1150937"/>
          </a:xfrm>
          <a:prstGeom prst="bevel">
            <a:avLst>
              <a:gd name="adj" fmla="val 12500"/>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solidFill>
                  <a:schemeClr val="tx2"/>
                </a:solidFill>
              </a:rPr>
              <a:t>La forma a SEZIONI CONTRAPPOSTE</a:t>
            </a:r>
            <a:br>
              <a:rPr lang="it-IT" altLang="it-IT" b="1">
                <a:solidFill>
                  <a:schemeClr val="tx2"/>
                </a:solidFill>
              </a:rPr>
            </a:br>
            <a:r>
              <a:rPr lang="it-IT" altLang="it-IT" b="1">
                <a:solidFill>
                  <a:schemeClr val="tx2"/>
                </a:solidFill>
              </a:rPr>
              <a:t>NON è adeguata all’analisi</a:t>
            </a:r>
          </a:p>
        </p:txBody>
      </p:sp>
      <p:sp>
        <p:nvSpPr>
          <p:cNvPr id="51204" name="AutoShape 1028"/>
          <p:cNvSpPr>
            <a:spLocks noChangeArrowheads="1"/>
          </p:cNvSpPr>
          <p:nvPr/>
        </p:nvSpPr>
        <p:spPr bwMode="auto">
          <a:xfrm rot="5400000">
            <a:off x="4355307" y="2997993"/>
            <a:ext cx="647700" cy="5762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hlink"/>
              </a:gs>
              <a:gs pos="100000">
                <a:schemeClr val="hlink">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it-IT"/>
          </a:p>
        </p:txBody>
      </p:sp>
      <p:sp>
        <p:nvSpPr>
          <p:cNvPr id="95238" name="AutoShape 1029"/>
          <p:cNvSpPr>
            <a:spLocks noChangeArrowheads="1"/>
          </p:cNvSpPr>
          <p:nvPr/>
        </p:nvSpPr>
        <p:spPr bwMode="auto">
          <a:xfrm>
            <a:off x="827088" y="3716338"/>
            <a:ext cx="7772400" cy="720725"/>
          </a:xfrm>
          <a:prstGeom prst="flowChartAlternateProcess">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solidFill>
                  <a:schemeClr val="tx2"/>
                </a:solidFill>
              </a:rPr>
              <a:t>mancano i RISULTATI PARZIALI di area</a:t>
            </a:r>
          </a:p>
        </p:txBody>
      </p:sp>
      <p:sp>
        <p:nvSpPr>
          <p:cNvPr id="95239" name="AutoShape 1031"/>
          <p:cNvSpPr>
            <a:spLocks noChangeArrowheads="1"/>
          </p:cNvSpPr>
          <p:nvPr/>
        </p:nvSpPr>
        <p:spPr bwMode="auto">
          <a:xfrm>
            <a:off x="900113" y="5300663"/>
            <a:ext cx="7772400" cy="720725"/>
          </a:xfrm>
          <a:prstGeom prst="flowChartAlternateProcess">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solidFill>
                  <a:schemeClr val="tx2"/>
                </a:solidFill>
              </a:rPr>
              <a:t>a tale scopo è necessaria la forma a SCALARE</a:t>
            </a:r>
          </a:p>
        </p:txBody>
      </p:sp>
      <p:sp>
        <p:nvSpPr>
          <p:cNvPr id="51208" name="AutoShape 1032"/>
          <p:cNvSpPr>
            <a:spLocks noChangeArrowheads="1"/>
          </p:cNvSpPr>
          <p:nvPr/>
        </p:nvSpPr>
        <p:spPr bwMode="auto">
          <a:xfrm rot="5400000">
            <a:off x="4391819" y="4544219"/>
            <a:ext cx="647700"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hlink"/>
              </a:gs>
              <a:gs pos="100000">
                <a:schemeClr val="hlink">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advTm="181131"/>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numero diapositiva 6"/>
          <p:cNvSpPr>
            <a:spLocks noGrp="1"/>
          </p:cNvSpPr>
          <p:nvPr>
            <p:ph type="sldNum" sz="quarter" idx="12"/>
          </p:nvPr>
        </p:nvSpPr>
        <p:spPr>
          <a:xfrm>
            <a:off x="6934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38B7A47-A800-41DC-8620-02D893676688}" type="slidenum">
              <a:rPr lang="it-IT" altLang="it-IT">
                <a:latin typeface="Arial" panose="020B0604020202020204" pitchFamily="34" charset="0"/>
              </a:rPr>
              <a:pPr/>
              <a:t>119</a:t>
            </a:fld>
            <a:endParaRPr lang="it-IT" altLang="it-IT" dirty="0">
              <a:latin typeface="Arial" panose="020B0604020202020204" pitchFamily="34" charset="0"/>
            </a:endParaRPr>
          </a:p>
        </p:txBody>
      </p:sp>
      <p:sp>
        <p:nvSpPr>
          <p:cNvPr id="96259" name="AutoShape 2"/>
          <p:cNvSpPr>
            <a:spLocks noGrp="1" noChangeArrowheads="1"/>
          </p:cNvSpPr>
          <p:nvPr>
            <p:ph type="title"/>
          </p:nvPr>
        </p:nvSpPr>
        <p:spPr>
          <a:xfrm>
            <a:off x="684213" y="228600"/>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LA FORMA SCALARE DEL CONTO ECONOMICO</a:t>
            </a:r>
          </a:p>
        </p:txBody>
      </p:sp>
      <p:graphicFrame>
        <p:nvGraphicFramePr>
          <p:cNvPr id="37996" name="Group 108"/>
          <p:cNvGraphicFramePr>
            <a:graphicFrameLocks noGrp="1"/>
          </p:cNvGraphicFramePr>
          <p:nvPr>
            <p:ph sz="half" idx="2"/>
            <p:extLst>
              <p:ext uri="{D42A27DB-BD31-4B8C-83A1-F6EECF244321}">
                <p14:modId xmlns:p14="http://schemas.microsoft.com/office/powerpoint/2010/main" val="1844039124"/>
              </p:ext>
            </p:extLst>
          </p:nvPr>
        </p:nvGraphicFramePr>
        <p:xfrm>
          <a:off x="502444" y="1514457"/>
          <a:ext cx="8135938" cy="5132391"/>
        </p:xfrm>
        <a:graphic>
          <a:graphicData uri="http://schemas.openxmlformats.org/drawingml/2006/table">
            <a:tbl>
              <a:tblPr/>
              <a:tblGrid>
                <a:gridCol w="8135938">
                  <a:extLst>
                    <a:ext uri="{9D8B030D-6E8A-4147-A177-3AD203B41FA5}">
                      <a16:colId xmlns:a16="http://schemas.microsoft.com/office/drawing/2014/main" val="20000"/>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Ricavi operativi netti (prodotto di esercizio)</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Costi operativi netti</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REDDITO OPERATIVO</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 SALDO DELL’AREA FINANZIARIA</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3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 SALDO DELL’AREA STRAORDINARIA</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 SALDO DELL’AREA EXTRA-CARATTERISTICA</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Verdana" pitchFamily="34" charset="0"/>
                        </a:rPr>
                        <a:t>= REDDITO LORDO</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Oneri Tributari</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7623393"/>
                  </a:ext>
                </a:extLst>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Verdana" pitchFamily="34" charset="0"/>
                        </a:rPr>
                        <a:t>= REDDITO NETTO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1316939"/>
                  </a:ext>
                </a:extLst>
              </a:tr>
            </a:tbl>
          </a:graphicData>
        </a:graphic>
      </p:graphicFrame>
    </p:spTree>
  </p:cSld>
  <p:clrMapOvr>
    <a:masterClrMapping/>
  </p:clrMapOvr>
  <p:transition advTm="8996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5"/>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E9ABEF-AAFC-49A0-8F6D-C0235CC51058}" type="slidenum">
              <a:rPr lang="it-IT" altLang="it-IT" sz="1400"/>
              <a:pPr>
                <a:spcBef>
                  <a:spcPct val="0"/>
                </a:spcBef>
                <a:buFontTx/>
                <a:buNone/>
              </a:pPr>
              <a:t>12</a:t>
            </a:fld>
            <a:endParaRPr lang="it-IT" altLang="it-IT" sz="1400"/>
          </a:p>
        </p:txBody>
      </p:sp>
      <p:sp>
        <p:nvSpPr>
          <p:cNvPr id="14339" name="AutoShape 2"/>
          <p:cNvSpPr>
            <a:spLocks noChangeArrowheads="1"/>
          </p:cNvSpPr>
          <p:nvPr/>
        </p:nvSpPr>
        <p:spPr bwMode="auto">
          <a:xfrm>
            <a:off x="198438" y="639763"/>
            <a:ext cx="8640762"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La riclassificazione in termini generali</a:t>
            </a:r>
            <a:endParaRPr lang="it-IT" altLang="it-IT" sz="1600" b="1" u="sng"/>
          </a:p>
        </p:txBody>
      </p:sp>
      <p:sp>
        <p:nvSpPr>
          <p:cNvPr id="14340"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
        <p:nvSpPr>
          <p:cNvPr id="14341" name="Rectangle 13"/>
          <p:cNvSpPr>
            <a:spLocks noChangeArrowheads="1"/>
          </p:cNvSpPr>
          <p:nvPr/>
        </p:nvSpPr>
        <p:spPr bwMode="auto">
          <a:xfrm>
            <a:off x="381000" y="1600200"/>
            <a:ext cx="8382000" cy="9906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a:latin typeface="Times New Roman" panose="02020603050405020304" pitchFamily="18" charset="0"/>
                <a:cs typeface="Times New Roman" panose="02020603050405020304" pitchFamily="18" charset="0"/>
              </a:rPr>
              <a:t>La riclassificazione si rende necessaria sia per </a:t>
            </a:r>
          </a:p>
          <a:p>
            <a:pPr algn="ctr">
              <a:spcBef>
                <a:spcPct val="0"/>
              </a:spcBef>
              <a:buFontTx/>
              <a:buNone/>
            </a:pPr>
            <a:r>
              <a:rPr lang="it-IT" altLang="it-IT" sz="2800">
                <a:latin typeface="Times New Roman" panose="02020603050405020304" pitchFamily="18" charset="0"/>
                <a:cs typeface="Times New Roman" panose="02020603050405020304" pitchFamily="18" charset="0"/>
              </a:rPr>
              <a:t>lo Stato Patrimoniale che per il Conto Economico</a:t>
            </a:r>
            <a:endParaRPr lang="it-IT" altLang="it-IT" sz="2800">
              <a:latin typeface="Times New Roman" panose="02020603050405020304" pitchFamily="18" charset="0"/>
            </a:endParaRPr>
          </a:p>
        </p:txBody>
      </p:sp>
      <p:sp>
        <p:nvSpPr>
          <p:cNvPr id="14342" name="Rectangle 13"/>
          <p:cNvSpPr>
            <a:spLocks noChangeArrowheads="1"/>
          </p:cNvSpPr>
          <p:nvPr/>
        </p:nvSpPr>
        <p:spPr bwMode="auto">
          <a:xfrm>
            <a:off x="76200" y="2743200"/>
            <a:ext cx="8839200" cy="38100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b="1" i="1">
                <a:latin typeface="Times New Roman" panose="02020603050405020304" pitchFamily="18" charset="0"/>
                <a:cs typeface="Times New Roman" panose="02020603050405020304" pitchFamily="18" charset="0"/>
              </a:rPr>
              <a:t>Attenzione:</a:t>
            </a:r>
            <a:r>
              <a:rPr lang="it-IT" altLang="it-IT" sz="2800">
                <a:latin typeface="Times New Roman" panose="02020603050405020304" pitchFamily="18" charset="0"/>
                <a:cs typeface="Times New Roman" panose="02020603050405020304" pitchFamily="18" charset="0"/>
              </a:rPr>
              <a:t> la riclassificazione si rende necessaria nel caso di bilancio “contabile” poiché tale documento le singole poste non sono accorpate secondo specifiche logiche</a:t>
            </a:r>
            <a:endParaRPr lang="it-IT" altLang="it-IT" sz="2000">
              <a:latin typeface="Times New Roman" panose="02020603050405020304" pitchFamily="18" charset="0"/>
              <a:cs typeface="Times New Roman" panose="02020603050405020304" pitchFamily="18" charset="0"/>
            </a:endParaRPr>
          </a:p>
          <a:p>
            <a:pPr algn="ctr">
              <a:spcBef>
                <a:spcPct val="0"/>
              </a:spcBef>
              <a:buFontTx/>
              <a:buNone/>
            </a:pPr>
            <a:r>
              <a:rPr lang="it-IT" altLang="it-IT" sz="2800" b="1">
                <a:latin typeface="Times New Roman" panose="02020603050405020304" pitchFamily="18" charset="0"/>
                <a:cs typeface="Times New Roman" panose="02020603050405020304" pitchFamily="18" charset="0"/>
              </a:rPr>
              <a:t>MA</a:t>
            </a:r>
          </a:p>
          <a:p>
            <a:pPr algn="ctr">
              <a:spcBef>
                <a:spcPct val="0"/>
              </a:spcBef>
              <a:buFontTx/>
              <a:buNone/>
            </a:pPr>
            <a:r>
              <a:rPr lang="it-IT" altLang="it-IT" sz="2600">
                <a:latin typeface="Times New Roman" panose="02020603050405020304" pitchFamily="18" charset="0"/>
                <a:cs typeface="Times New Roman" panose="02020603050405020304" pitchFamily="18" charset="0"/>
              </a:rPr>
              <a:t>si rende necessaria anche in caso di bilancio civilistico in quanto anche in questo caso è spesso indispensabile riesporre le voci – seppure esse siano già all’interno di specifiche “classi” – in modo diverso per agevolare l’applicazione degli “indici” per le finalità conoscitive che stanno alla base dell’analisi</a:t>
            </a:r>
            <a:endParaRPr lang="it-IT" altLang="it-IT" sz="2600">
              <a:latin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72173D-762B-4B1D-962C-E6E5BE897FA0}" type="slidenum">
              <a:rPr lang="it-IT" altLang="it-IT">
                <a:latin typeface="Arial" panose="020B0604020202020204" pitchFamily="34" charset="0"/>
              </a:rPr>
              <a:pPr/>
              <a:t>120</a:t>
            </a:fld>
            <a:endParaRPr lang="it-IT" altLang="it-IT">
              <a:latin typeface="Arial" panose="020B0604020202020204" pitchFamily="34" charset="0"/>
            </a:endParaRPr>
          </a:p>
        </p:txBody>
      </p:sp>
      <p:sp>
        <p:nvSpPr>
          <p:cNvPr id="97283" name="AutoShape 2"/>
          <p:cNvSpPr>
            <a:spLocks noGrp="1" noChangeArrowheads="1"/>
          </p:cNvSpPr>
          <p:nvPr>
            <p:ph type="title"/>
          </p:nvPr>
        </p:nvSpPr>
        <p:spPr>
          <a:xfrm>
            <a:off x="152400" y="260350"/>
            <a:ext cx="88392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600" dirty="0" smtClean="0"/>
              <a:t>LA SCOMPOSIZIONE DEI COSTI DELL’AREA OPERATIVA</a:t>
            </a:r>
          </a:p>
        </p:txBody>
      </p:sp>
      <p:sp>
        <p:nvSpPr>
          <p:cNvPr id="97284" name="Rectangle 8"/>
          <p:cNvSpPr>
            <a:spLocks noChangeArrowheads="1"/>
          </p:cNvSpPr>
          <p:nvPr/>
        </p:nvSpPr>
        <p:spPr bwMode="auto">
          <a:xfrm>
            <a:off x="808038" y="1617663"/>
            <a:ext cx="7816850" cy="94138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può avvenire seguendo due criteri differenti</a:t>
            </a:r>
          </a:p>
          <a:p>
            <a:pPr algn="ctr"/>
            <a:r>
              <a:rPr lang="it-IT" altLang="it-IT" sz="2400" b="1"/>
              <a:t>(due configurazioni diverse)</a:t>
            </a:r>
          </a:p>
        </p:txBody>
      </p:sp>
      <p:sp>
        <p:nvSpPr>
          <p:cNvPr id="97285" name="AutoShape 9"/>
          <p:cNvSpPr>
            <a:spLocks noChangeArrowheads="1"/>
          </p:cNvSpPr>
          <p:nvPr/>
        </p:nvSpPr>
        <p:spPr bwMode="auto">
          <a:xfrm>
            <a:off x="2555875" y="2628900"/>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7286" name="AutoShape 10"/>
          <p:cNvSpPr>
            <a:spLocks noChangeArrowheads="1"/>
          </p:cNvSpPr>
          <p:nvPr/>
        </p:nvSpPr>
        <p:spPr bwMode="auto">
          <a:xfrm>
            <a:off x="6661150" y="2628900"/>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7287" name="Rectangle 11"/>
          <p:cNvSpPr>
            <a:spLocks noChangeArrowheads="1"/>
          </p:cNvSpPr>
          <p:nvPr/>
        </p:nvSpPr>
        <p:spPr bwMode="auto">
          <a:xfrm>
            <a:off x="1476375" y="3132138"/>
            <a:ext cx="2663825" cy="108108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Ø"/>
            </a:pPr>
            <a:r>
              <a:rPr lang="it-IT" altLang="it-IT" sz="2400" b="1"/>
              <a:t>costi variabili</a:t>
            </a:r>
          </a:p>
          <a:p>
            <a:pPr>
              <a:buFont typeface="Wingdings" panose="05000000000000000000" pitchFamily="2" charset="2"/>
              <a:buChar char="Ø"/>
            </a:pPr>
            <a:r>
              <a:rPr lang="it-IT" altLang="it-IT" sz="2400" b="1"/>
              <a:t>costi costanti</a:t>
            </a:r>
          </a:p>
        </p:txBody>
      </p:sp>
      <p:sp>
        <p:nvSpPr>
          <p:cNvPr id="97288" name="Rectangle 13"/>
          <p:cNvSpPr>
            <a:spLocks noChangeArrowheads="1"/>
          </p:cNvSpPr>
          <p:nvPr/>
        </p:nvSpPr>
        <p:spPr bwMode="auto">
          <a:xfrm>
            <a:off x="5580063" y="3132138"/>
            <a:ext cx="2663825" cy="10080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Ø"/>
            </a:pPr>
            <a:r>
              <a:rPr lang="it-IT" altLang="it-IT" sz="2400" b="1"/>
              <a:t>costi esterni</a:t>
            </a:r>
          </a:p>
          <a:p>
            <a:pPr>
              <a:buFont typeface="Wingdings" panose="05000000000000000000" pitchFamily="2" charset="2"/>
              <a:buChar char="Ø"/>
            </a:pPr>
            <a:r>
              <a:rPr lang="it-IT" altLang="it-IT" sz="2400" b="1"/>
              <a:t>costi interni</a:t>
            </a:r>
          </a:p>
        </p:txBody>
      </p:sp>
      <p:sp>
        <p:nvSpPr>
          <p:cNvPr id="97289" name="AutoShape 14"/>
          <p:cNvSpPr>
            <a:spLocks noChangeArrowheads="1"/>
          </p:cNvSpPr>
          <p:nvPr/>
        </p:nvSpPr>
        <p:spPr bwMode="auto">
          <a:xfrm>
            <a:off x="2555875" y="4357688"/>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7290" name="AutoShape 15"/>
          <p:cNvSpPr>
            <a:spLocks noChangeArrowheads="1"/>
          </p:cNvSpPr>
          <p:nvPr/>
        </p:nvSpPr>
        <p:spPr bwMode="auto">
          <a:xfrm>
            <a:off x="6661150" y="4284663"/>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7291" name="Rectangle 16"/>
          <p:cNvSpPr>
            <a:spLocks noChangeArrowheads="1"/>
          </p:cNvSpPr>
          <p:nvPr/>
        </p:nvSpPr>
        <p:spPr bwMode="auto">
          <a:xfrm>
            <a:off x="558800" y="5013325"/>
            <a:ext cx="4518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MARGINE DI CONTRIBUZIONE</a:t>
            </a:r>
          </a:p>
        </p:txBody>
      </p:sp>
      <p:sp>
        <p:nvSpPr>
          <p:cNvPr id="97292" name="Rectangle 17"/>
          <p:cNvSpPr>
            <a:spLocks noChangeArrowheads="1"/>
          </p:cNvSpPr>
          <p:nvPr/>
        </p:nvSpPr>
        <p:spPr bwMode="auto">
          <a:xfrm>
            <a:off x="5435600" y="5013325"/>
            <a:ext cx="296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VALORE AGGIUNTO</a:t>
            </a:r>
          </a:p>
        </p:txBody>
      </p:sp>
      <p:sp>
        <p:nvSpPr>
          <p:cNvPr id="97293" name="AutoShape 15"/>
          <p:cNvSpPr>
            <a:spLocks noChangeArrowheads="1"/>
          </p:cNvSpPr>
          <p:nvPr/>
        </p:nvSpPr>
        <p:spPr bwMode="auto">
          <a:xfrm>
            <a:off x="2586038" y="5437188"/>
            <a:ext cx="503237"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7294" name="Rectangle 17"/>
          <p:cNvSpPr>
            <a:spLocks noChangeArrowheads="1"/>
          </p:cNvSpPr>
          <p:nvPr/>
        </p:nvSpPr>
        <p:spPr bwMode="auto">
          <a:xfrm>
            <a:off x="1946275" y="5942013"/>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solidFill>
                  <a:srgbClr val="C00000"/>
                </a:solidFill>
              </a:rPr>
              <a:t>Vediamolo!</a:t>
            </a:r>
          </a:p>
        </p:txBody>
      </p:sp>
    </p:spTree>
  </p:cSld>
  <p:clrMapOvr>
    <a:masterClrMapping/>
  </p:clrMapOvr>
  <p:transition advTm="139764"/>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4095222-C82A-4A75-8DCD-921607247552}" type="slidenum">
              <a:rPr lang="it-IT" altLang="it-IT">
                <a:latin typeface="Arial" panose="020B0604020202020204" pitchFamily="34" charset="0"/>
              </a:rPr>
              <a:pPr/>
              <a:t>121</a:t>
            </a:fld>
            <a:endParaRPr lang="it-IT" altLang="it-IT">
              <a:latin typeface="Arial" panose="020B0604020202020204" pitchFamily="34" charset="0"/>
            </a:endParaRPr>
          </a:p>
        </p:txBody>
      </p:sp>
      <p:sp>
        <p:nvSpPr>
          <p:cNvPr id="98307" name="AutoShape 2"/>
          <p:cNvSpPr>
            <a:spLocks noGrp="1" noChangeArrowheads="1"/>
          </p:cNvSpPr>
          <p:nvPr>
            <p:ph type="title"/>
          </p:nvPr>
        </p:nvSpPr>
        <p:spPr>
          <a:xfrm>
            <a:off x="323850" y="260350"/>
            <a:ext cx="84963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dirty="0" smtClean="0"/>
              <a:t>LA SCOMPOSIZIONE DEI COSTI </a:t>
            </a:r>
            <a:br>
              <a:rPr lang="it-IT" altLang="it-IT" sz="3000" dirty="0" smtClean="0"/>
            </a:br>
            <a:r>
              <a:rPr lang="it-IT" altLang="it-IT" sz="3000" dirty="0" smtClean="0"/>
              <a:t>DELL’AREA OPERATIVA</a:t>
            </a:r>
          </a:p>
        </p:txBody>
      </p:sp>
      <p:sp>
        <p:nvSpPr>
          <p:cNvPr id="98308" name="AutoShape 14"/>
          <p:cNvSpPr>
            <a:spLocks noChangeArrowheads="1"/>
          </p:cNvSpPr>
          <p:nvPr/>
        </p:nvSpPr>
        <p:spPr bwMode="auto">
          <a:xfrm>
            <a:off x="2555875" y="3213100"/>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8309" name="AutoShape 15"/>
          <p:cNvSpPr>
            <a:spLocks noChangeArrowheads="1"/>
          </p:cNvSpPr>
          <p:nvPr/>
        </p:nvSpPr>
        <p:spPr bwMode="auto">
          <a:xfrm>
            <a:off x="6372225" y="3213100"/>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8310" name="Rectangle 16"/>
          <p:cNvSpPr>
            <a:spLocks noChangeArrowheads="1"/>
          </p:cNvSpPr>
          <p:nvPr/>
        </p:nvSpPr>
        <p:spPr bwMode="auto">
          <a:xfrm>
            <a:off x="180975" y="5294313"/>
            <a:ext cx="475138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Alcuni rimangono “insensibili”, </a:t>
            </a:r>
          </a:p>
          <a:p>
            <a:pPr algn="ctr"/>
            <a:r>
              <a:rPr lang="it-IT" altLang="it-IT" b="1" i="1"/>
              <a:t>almeno fino ad un certo punto, </a:t>
            </a:r>
          </a:p>
          <a:p>
            <a:pPr algn="ctr"/>
            <a:r>
              <a:rPr lang="it-IT" altLang="it-IT" b="1" i="1"/>
              <a:t>al variare della produzione</a:t>
            </a:r>
          </a:p>
        </p:txBody>
      </p:sp>
      <p:sp>
        <p:nvSpPr>
          <p:cNvPr id="98311" name="Rectangle 17"/>
          <p:cNvSpPr>
            <a:spLocks noChangeArrowheads="1"/>
          </p:cNvSpPr>
          <p:nvPr/>
        </p:nvSpPr>
        <p:spPr bwMode="auto">
          <a:xfrm>
            <a:off x="4913313" y="5157788"/>
            <a:ext cx="3979862"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Altri dimostrano invece</a:t>
            </a:r>
          </a:p>
          <a:p>
            <a:pPr algn="ctr"/>
            <a:r>
              <a:rPr lang="it-IT" altLang="it-IT" b="1" i="1"/>
              <a:t>una sensibilità più o meno</a:t>
            </a:r>
          </a:p>
          <a:p>
            <a:pPr algn="ctr"/>
            <a:r>
              <a:rPr lang="it-IT" altLang="it-IT" b="1" i="1"/>
              <a:t>intensa rispetto al variare</a:t>
            </a:r>
          </a:p>
          <a:p>
            <a:pPr algn="ctr"/>
            <a:r>
              <a:rPr lang="it-IT" altLang="it-IT" b="1" i="1"/>
              <a:t>della produzione</a:t>
            </a:r>
          </a:p>
        </p:txBody>
      </p:sp>
      <p:sp>
        <p:nvSpPr>
          <p:cNvPr id="98312" name="Rectangle 8"/>
          <p:cNvSpPr>
            <a:spLocks noChangeArrowheads="1"/>
          </p:cNvSpPr>
          <p:nvPr/>
        </p:nvSpPr>
        <p:spPr bwMode="auto">
          <a:xfrm>
            <a:off x="53975" y="1609725"/>
            <a:ext cx="8970963" cy="14589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La distinzione tra </a:t>
            </a:r>
            <a:r>
              <a:rPr lang="it-IT" altLang="it-IT" sz="2400" b="1">
                <a:solidFill>
                  <a:srgbClr val="C00000"/>
                </a:solidFill>
              </a:rPr>
              <a:t>costi variabili </a:t>
            </a:r>
            <a:r>
              <a:rPr lang="it-IT" altLang="it-IT" sz="2400" b="1"/>
              <a:t>e </a:t>
            </a:r>
            <a:r>
              <a:rPr lang="it-IT" altLang="it-IT" sz="2400" b="1">
                <a:solidFill>
                  <a:srgbClr val="C00000"/>
                </a:solidFill>
              </a:rPr>
              <a:t>costi costanti</a:t>
            </a:r>
          </a:p>
          <a:p>
            <a:pPr algn="ctr"/>
            <a:r>
              <a:rPr lang="it-IT" altLang="it-IT" sz="2400" b="1"/>
              <a:t>si basa sul </a:t>
            </a:r>
            <a:r>
              <a:rPr lang="it-IT" altLang="it-IT" sz="2400" b="1">
                <a:solidFill>
                  <a:srgbClr val="C00000"/>
                </a:solidFill>
              </a:rPr>
              <a:t>rapporto dinamico </a:t>
            </a:r>
            <a:r>
              <a:rPr lang="it-IT" altLang="it-IT" sz="2400" b="1"/>
              <a:t>esistente tra i fattori </a:t>
            </a:r>
          </a:p>
          <a:p>
            <a:pPr algn="ctr"/>
            <a:r>
              <a:rPr lang="it-IT" altLang="it-IT" sz="2400" b="1"/>
              <a:t>della produzione e la produzione stessa</a:t>
            </a:r>
          </a:p>
        </p:txBody>
      </p:sp>
      <p:sp>
        <p:nvSpPr>
          <p:cNvPr id="98313" name="Rectangle 16"/>
          <p:cNvSpPr>
            <a:spLocks noChangeArrowheads="1"/>
          </p:cNvSpPr>
          <p:nvPr/>
        </p:nvSpPr>
        <p:spPr bwMode="auto">
          <a:xfrm>
            <a:off x="273050" y="3711575"/>
            <a:ext cx="85471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i="1">
                <a:solidFill>
                  <a:srgbClr val="C00000"/>
                </a:solidFill>
              </a:rPr>
              <a:t>Le variazioni della produzione non determinano </a:t>
            </a:r>
          </a:p>
          <a:p>
            <a:pPr algn="ctr"/>
            <a:r>
              <a:rPr lang="it-IT" altLang="it-IT" sz="2400" b="1" i="1">
                <a:solidFill>
                  <a:srgbClr val="C00000"/>
                </a:solidFill>
              </a:rPr>
              <a:t>effetti uguali su tutti i fattori produttivi</a:t>
            </a:r>
          </a:p>
        </p:txBody>
      </p:sp>
      <p:sp>
        <p:nvSpPr>
          <p:cNvPr id="98314" name="AutoShape 14"/>
          <p:cNvSpPr>
            <a:spLocks noChangeArrowheads="1"/>
          </p:cNvSpPr>
          <p:nvPr/>
        </p:nvSpPr>
        <p:spPr bwMode="auto">
          <a:xfrm>
            <a:off x="2555875" y="4724400"/>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8315" name="AutoShape 15"/>
          <p:cNvSpPr>
            <a:spLocks noChangeArrowheads="1"/>
          </p:cNvSpPr>
          <p:nvPr/>
        </p:nvSpPr>
        <p:spPr bwMode="auto">
          <a:xfrm>
            <a:off x="6372225" y="4725988"/>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313854"/>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B92A968-ACA9-4AD5-ABCB-65D5E5C4BD57}" type="slidenum">
              <a:rPr lang="it-IT" altLang="it-IT">
                <a:latin typeface="Arial" panose="020B0604020202020204" pitchFamily="34" charset="0"/>
              </a:rPr>
              <a:pPr/>
              <a:t>122</a:t>
            </a:fld>
            <a:endParaRPr lang="it-IT" altLang="it-IT">
              <a:latin typeface="Arial" panose="020B0604020202020204" pitchFamily="34" charset="0"/>
            </a:endParaRPr>
          </a:p>
        </p:txBody>
      </p:sp>
      <p:sp>
        <p:nvSpPr>
          <p:cNvPr id="99331" name="AutoShape 2"/>
          <p:cNvSpPr>
            <a:spLocks noGrp="1" noChangeArrowheads="1"/>
          </p:cNvSpPr>
          <p:nvPr>
            <p:ph type="title"/>
          </p:nvPr>
        </p:nvSpPr>
        <p:spPr>
          <a:xfrm>
            <a:off x="323850" y="260350"/>
            <a:ext cx="84963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dirty="0" smtClean="0"/>
              <a:t>LA SCOMPOSIZIONE DEI COSTI</a:t>
            </a:r>
            <a:br>
              <a:rPr lang="it-IT" altLang="it-IT" sz="3000" dirty="0" smtClean="0"/>
            </a:br>
            <a:r>
              <a:rPr lang="it-IT" altLang="it-IT" sz="3000" dirty="0" smtClean="0"/>
              <a:t>DELL’AREA OPERATIVA</a:t>
            </a:r>
          </a:p>
        </p:txBody>
      </p:sp>
      <p:sp>
        <p:nvSpPr>
          <p:cNvPr id="99332" name="AutoShape 14"/>
          <p:cNvSpPr>
            <a:spLocks noChangeArrowheads="1"/>
          </p:cNvSpPr>
          <p:nvPr/>
        </p:nvSpPr>
        <p:spPr bwMode="auto">
          <a:xfrm>
            <a:off x="2195513" y="2636838"/>
            <a:ext cx="503237"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9333" name="Rectangle 16"/>
          <p:cNvSpPr>
            <a:spLocks noChangeArrowheads="1"/>
          </p:cNvSpPr>
          <p:nvPr/>
        </p:nvSpPr>
        <p:spPr bwMode="auto">
          <a:xfrm>
            <a:off x="107950" y="1773238"/>
            <a:ext cx="467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I fattori produttivi </a:t>
            </a:r>
            <a:r>
              <a:rPr lang="it-IT" altLang="it-IT" b="1" i="1">
                <a:solidFill>
                  <a:srgbClr val="C00000"/>
                </a:solidFill>
              </a:rPr>
              <a:t>“insensibili”</a:t>
            </a:r>
          </a:p>
          <a:p>
            <a:pPr algn="ctr"/>
            <a:r>
              <a:rPr lang="it-IT" altLang="it-IT" b="1" i="1"/>
              <a:t> al variare della produzione</a:t>
            </a:r>
          </a:p>
        </p:txBody>
      </p:sp>
      <p:sp>
        <p:nvSpPr>
          <p:cNvPr id="99334" name="Rectangle 17"/>
          <p:cNvSpPr>
            <a:spLocks noChangeArrowheads="1"/>
          </p:cNvSpPr>
          <p:nvPr/>
        </p:nvSpPr>
        <p:spPr bwMode="auto">
          <a:xfrm>
            <a:off x="4716463" y="1765300"/>
            <a:ext cx="44973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I fattori produttivi </a:t>
            </a:r>
            <a:r>
              <a:rPr lang="it-IT" altLang="it-IT" b="1" i="1">
                <a:solidFill>
                  <a:srgbClr val="C00000"/>
                </a:solidFill>
              </a:rPr>
              <a:t>“sensibili”</a:t>
            </a:r>
          </a:p>
          <a:p>
            <a:pPr algn="ctr"/>
            <a:r>
              <a:rPr lang="it-IT" altLang="it-IT" b="1" i="1"/>
              <a:t> al variare della produzione</a:t>
            </a:r>
          </a:p>
        </p:txBody>
      </p:sp>
      <p:sp>
        <p:nvSpPr>
          <p:cNvPr id="99335" name="Rectangle 16"/>
          <p:cNvSpPr>
            <a:spLocks noChangeArrowheads="1"/>
          </p:cNvSpPr>
          <p:nvPr/>
        </p:nvSpPr>
        <p:spPr bwMode="auto">
          <a:xfrm>
            <a:off x="271463" y="3284538"/>
            <a:ext cx="4370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producono </a:t>
            </a:r>
            <a:r>
              <a:rPr lang="it-IT" altLang="it-IT" b="1" i="1">
                <a:solidFill>
                  <a:srgbClr val="C00000"/>
                </a:solidFill>
              </a:rPr>
              <a:t>costi “COSTANTI”</a:t>
            </a:r>
          </a:p>
        </p:txBody>
      </p:sp>
      <p:sp>
        <p:nvSpPr>
          <p:cNvPr id="99336" name="AutoShape 14"/>
          <p:cNvSpPr>
            <a:spLocks noChangeArrowheads="1"/>
          </p:cNvSpPr>
          <p:nvPr/>
        </p:nvSpPr>
        <p:spPr bwMode="auto">
          <a:xfrm>
            <a:off x="6659563" y="2636838"/>
            <a:ext cx="503237"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9337" name="Rectangle 16"/>
          <p:cNvSpPr>
            <a:spLocks noChangeArrowheads="1"/>
          </p:cNvSpPr>
          <p:nvPr/>
        </p:nvSpPr>
        <p:spPr bwMode="auto">
          <a:xfrm>
            <a:off x="4695825" y="3284538"/>
            <a:ext cx="445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producono </a:t>
            </a:r>
            <a:r>
              <a:rPr lang="it-IT" altLang="it-IT" b="1" i="1">
                <a:solidFill>
                  <a:srgbClr val="C00000"/>
                </a:solidFill>
              </a:rPr>
              <a:t>costi “VARIABILI”</a:t>
            </a:r>
          </a:p>
        </p:txBody>
      </p:sp>
      <p:sp>
        <p:nvSpPr>
          <p:cNvPr id="99338" name="AutoShape 14"/>
          <p:cNvSpPr>
            <a:spLocks noChangeArrowheads="1"/>
          </p:cNvSpPr>
          <p:nvPr/>
        </p:nvSpPr>
        <p:spPr bwMode="auto">
          <a:xfrm>
            <a:off x="2174875" y="3708400"/>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99339" name="Rectangle 16"/>
          <p:cNvSpPr>
            <a:spLocks noChangeArrowheads="1"/>
          </p:cNvSpPr>
          <p:nvPr/>
        </p:nvSpPr>
        <p:spPr bwMode="auto">
          <a:xfrm>
            <a:off x="138113" y="4221163"/>
            <a:ext cx="5946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Si parla anche di </a:t>
            </a:r>
            <a:r>
              <a:rPr lang="it-IT" altLang="it-IT" b="1" i="1">
                <a:solidFill>
                  <a:srgbClr val="C00000"/>
                </a:solidFill>
              </a:rPr>
              <a:t>costi indipendenti</a:t>
            </a:r>
          </a:p>
          <a:p>
            <a:pPr algn="ctr"/>
            <a:r>
              <a:rPr lang="it-IT" altLang="it-IT" b="1" i="1"/>
              <a:t>rispetto all’andamento della produzione</a:t>
            </a:r>
          </a:p>
        </p:txBody>
      </p:sp>
      <p:sp>
        <p:nvSpPr>
          <p:cNvPr id="99340" name="AutoShape 14"/>
          <p:cNvSpPr>
            <a:spLocks noChangeArrowheads="1"/>
          </p:cNvSpPr>
          <p:nvPr/>
        </p:nvSpPr>
        <p:spPr bwMode="auto">
          <a:xfrm>
            <a:off x="2174875" y="5067300"/>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4" name="Rectangle 16"/>
          <p:cNvSpPr>
            <a:spLocks noChangeArrowheads="1"/>
          </p:cNvSpPr>
          <p:nvPr/>
        </p:nvSpPr>
        <p:spPr bwMode="auto">
          <a:xfrm>
            <a:off x="73025" y="5653088"/>
            <a:ext cx="7307263" cy="800100"/>
          </a:xfrm>
          <a:prstGeom prst="rect">
            <a:avLst/>
          </a:prstGeom>
          <a:noFill/>
          <a:ln w="9525" algn="ctr">
            <a:noFill/>
            <a:miter lim="800000"/>
            <a:headEnd/>
            <a:tailEnd/>
          </a:ln>
        </p:spPr>
        <p:txBody>
          <a:bodyPr wrap="none" anchor="ctr">
            <a:spAutoFit/>
          </a:bodyPr>
          <a:lstStyle/>
          <a:p>
            <a:pPr algn="ctr">
              <a:defRPr/>
            </a:pPr>
            <a:r>
              <a:rPr lang="it-IT" b="1" i="1" dirty="0">
                <a:solidFill>
                  <a:srgbClr val="C00000"/>
                </a:solidFill>
              </a:rPr>
              <a:t>ATTENZIONE: </a:t>
            </a:r>
            <a:r>
              <a:rPr lang="it-IT" b="1" i="1" dirty="0">
                <a:solidFill>
                  <a:schemeClr val="accent6"/>
                </a:solidFill>
              </a:rPr>
              <a:t>oltre un certo livello di produzione </a:t>
            </a:r>
          </a:p>
          <a:p>
            <a:pPr algn="ctr">
              <a:defRPr/>
            </a:pPr>
            <a:r>
              <a:rPr lang="it-IT" b="1" i="1" dirty="0">
                <a:solidFill>
                  <a:schemeClr val="accent6"/>
                </a:solidFill>
              </a:rPr>
              <a:t>i costi “costanti” possono subire uno “scatto”</a:t>
            </a:r>
          </a:p>
        </p:txBody>
      </p:sp>
    </p:spTree>
  </p:cSld>
  <p:clrMapOvr>
    <a:masterClrMapping/>
  </p:clrMapOvr>
  <p:transition advTm="100541"/>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B0C79B2-8FD5-4FAF-87C8-A667489082B0}" type="slidenum">
              <a:rPr lang="it-IT" altLang="it-IT">
                <a:latin typeface="Arial" panose="020B0604020202020204" pitchFamily="34" charset="0"/>
              </a:rPr>
              <a:pPr/>
              <a:t>123</a:t>
            </a:fld>
            <a:endParaRPr lang="it-IT" altLang="it-IT">
              <a:latin typeface="Arial" panose="020B0604020202020204" pitchFamily="34" charset="0"/>
            </a:endParaRPr>
          </a:p>
        </p:txBody>
      </p:sp>
      <p:sp>
        <p:nvSpPr>
          <p:cNvPr id="100355" name="AutoShape 2"/>
          <p:cNvSpPr>
            <a:spLocks noGrp="1" noChangeArrowheads="1"/>
          </p:cNvSpPr>
          <p:nvPr>
            <p:ph type="title"/>
          </p:nvPr>
        </p:nvSpPr>
        <p:spPr>
          <a:xfrm>
            <a:off x="684213" y="404813"/>
            <a:ext cx="7772400" cy="6477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MARGINE DI CONTRIBUZIONE</a:t>
            </a:r>
          </a:p>
        </p:txBody>
      </p:sp>
      <p:sp>
        <p:nvSpPr>
          <p:cNvPr id="100356" name="AutoShape 3"/>
          <p:cNvSpPr>
            <a:spLocks noChangeArrowheads="1"/>
          </p:cNvSpPr>
          <p:nvPr/>
        </p:nvSpPr>
        <p:spPr bwMode="auto">
          <a:xfrm>
            <a:off x="684213" y="1484313"/>
            <a:ext cx="8064500" cy="5040312"/>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2400" b="1"/>
          </a:p>
          <a:p>
            <a:pPr>
              <a:buFont typeface="Wingdings" panose="05000000000000000000" pitchFamily="2" charset="2"/>
              <a:buChar char="§"/>
            </a:pPr>
            <a:r>
              <a:rPr lang="it-IT" altLang="it-IT" b="1">
                <a:latin typeface="Arial" panose="020B0604020202020204" pitchFamily="34" charset="0"/>
              </a:rPr>
              <a:t> </a:t>
            </a:r>
            <a:r>
              <a:rPr lang="it-IT" altLang="it-IT" b="1" i="1"/>
              <a:t>COSTI VARIABILI</a:t>
            </a: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r>
              <a:rPr lang="it-IT" altLang="it-IT" b="1">
                <a:latin typeface="Arial" panose="020B0604020202020204" pitchFamily="34" charset="0"/>
              </a:rPr>
              <a:t> </a:t>
            </a:r>
            <a:r>
              <a:rPr lang="it-IT" altLang="it-IT" b="1" i="1"/>
              <a:t>COSTI COSTANTI</a:t>
            </a:r>
          </a:p>
          <a:p>
            <a:endParaRPr lang="it-IT" altLang="it-IT" b="1" i="1"/>
          </a:p>
          <a:p>
            <a:endParaRPr lang="it-IT" altLang="it-IT" sz="1400" b="1"/>
          </a:p>
          <a:p>
            <a:endParaRPr lang="it-IT" altLang="it-IT" b="1" i="1"/>
          </a:p>
        </p:txBody>
      </p:sp>
      <p:sp>
        <p:nvSpPr>
          <p:cNvPr id="100357" name="Rectangle 4"/>
          <p:cNvSpPr>
            <a:spLocks noChangeArrowheads="1"/>
          </p:cNvSpPr>
          <p:nvPr/>
        </p:nvSpPr>
        <p:spPr bwMode="auto">
          <a:xfrm>
            <a:off x="3708400" y="1844675"/>
            <a:ext cx="4679950" cy="143986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it-IT" altLang="it-IT" b="1"/>
              <a:t>consumo materie</a:t>
            </a:r>
          </a:p>
          <a:p>
            <a:pPr>
              <a:buFontTx/>
              <a:buChar char="•"/>
            </a:pPr>
            <a:r>
              <a:rPr lang="it-IT" altLang="it-IT" b="1"/>
              <a:t>spese “dirette” del personale</a:t>
            </a:r>
          </a:p>
          <a:p>
            <a:pPr>
              <a:buFontTx/>
              <a:buChar char="•"/>
            </a:pPr>
            <a:r>
              <a:rPr lang="it-IT" altLang="it-IT" b="1"/>
              <a:t>altri costi operativi</a:t>
            </a:r>
          </a:p>
        </p:txBody>
      </p:sp>
      <p:sp>
        <p:nvSpPr>
          <p:cNvPr id="100358" name="AutoShape 5"/>
          <p:cNvSpPr>
            <a:spLocks noChangeArrowheads="1"/>
          </p:cNvSpPr>
          <p:nvPr/>
        </p:nvSpPr>
        <p:spPr bwMode="auto">
          <a:xfrm rot="5400000">
            <a:off x="2124076" y="2132012"/>
            <a:ext cx="863600" cy="1152525"/>
          </a:xfrm>
          <a:custGeom>
            <a:avLst/>
            <a:gdLst>
              <a:gd name="T0" fmla="*/ 616874 w 21600"/>
              <a:gd name="T1" fmla="*/ 0 h 21600"/>
              <a:gd name="T2" fmla="*/ 370109 w 21600"/>
              <a:gd name="T3" fmla="*/ 384175 h 21600"/>
              <a:gd name="T4" fmla="*/ 0 w 21600"/>
              <a:gd name="T5" fmla="*/ 960491 h 21600"/>
              <a:gd name="T6" fmla="*/ 370109 w 21600"/>
              <a:gd name="T7" fmla="*/ 1152525 h 21600"/>
              <a:gd name="T8" fmla="*/ 740217 w 21600"/>
              <a:gd name="T9" fmla="*/ 800365 h 21600"/>
              <a:gd name="T10" fmla="*/ 863600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3366FF"/>
              </a:gs>
              <a:gs pos="100000">
                <a:srgbClr val="FFFFFF"/>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100359" name="AutoShape 6"/>
          <p:cNvSpPr>
            <a:spLocks noChangeArrowheads="1"/>
          </p:cNvSpPr>
          <p:nvPr/>
        </p:nvSpPr>
        <p:spPr bwMode="auto">
          <a:xfrm rot="5400000">
            <a:off x="2195513" y="4508500"/>
            <a:ext cx="863600" cy="1152525"/>
          </a:xfrm>
          <a:custGeom>
            <a:avLst/>
            <a:gdLst>
              <a:gd name="T0" fmla="*/ 616874 w 21600"/>
              <a:gd name="T1" fmla="*/ 0 h 21600"/>
              <a:gd name="T2" fmla="*/ 370109 w 21600"/>
              <a:gd name="T3" fmla="*/ 384175 h 21600"/>
              <a:gd name="T4" fmla="*/ 0 w 21600"/>
              <a:gd name="T5" fmla="*/ 960491 h 21600"/>
              <a:gd name="T6" fmla="*/ 370109 w 21600"/>
              <a:gd name="T7" fmla="*/ 1152525 h 21600"/>
              <a:gd name="T8" fmla="*/ 740217 w 21600"/>
              <a:gd name="T9" fmla="*/ 800365 h 21600"/>
              <a:gd name="T10" fmla="*/ 863600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0000FF"/>
              </a:gs>
              <a:gs pos="100000">
                <a:srgbClr val="FFFFFF"/>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100360" name="Rectangle 7"/>
          <p:cNvSpPr>
            <a:spLocks noChangeArrowheads="1"/>
          </p:cNvSpPr>
          <p:nvPr/>
        </p:nvSpPr>
        <p:spPr bwMode="auto">
          <a:xfrm>
            <a:off x="3708400" y="4365625"/>
            <a:ext cx="4895850" cy="1462088"/>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it-IT" altLang="it-IT" b="1"/>
              <a:t>spese “indirette” del personale</a:t>
            </a:r>
          </a:p>
          <a:p>
            <a:pPr>
              <a:buFontTx/>
              <a:buChar char="•"/>
            </a:pPr>
            <a:r>
              <a:rPr lang="it-IT" altLang="it-IT" b="1"/>
              <a:t>quote di ammortamento</a:t>
            </a:r>
          </a:p>
          <a:p>
            <a:pPr>
              <a:buFontTx/>
              <a:buChar char="•"/>
            </a:pPr>
            <a:r>
              <a:rPr lang="it-IT" altLang="it-IT" b="1"/>
              <a:t>altri costi operativi</a:t>
            </a:r>
          </a:p>
          <a:p>
            <a:pPr>
              <a:buFontTx/>
              <a:buChar char="•"/>
            </a:pPr>
            <a:endParaRPr lang="it-IT" altLang="it-IT" b="1"/>
          </a:p>
        </p:txBody>
      </p:sp>
    </p:spTree>
  </p:cSld>
  <p:clrMapOvr>
    <a:masterClrMapping/>
  </p:clrMapOvr>
  <p:transition advTm="215122"/>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0BC6D3-9D71-484D-BEB4-32BA6B2C51A8}" type="slidenum">
              <a:rPr lang="it-IT" altLang="it-IT">
                <a:latin typeface="Arial" panose="020B0604020202020204" pitchFamily="34" charset="0"/>
              </a:rPr>
              <a:pPr/>
              <a:t>124</a:t>
            </a:fld>
            <a:endParaRPr lang="it-IT" altLang="it-IT">
              <a:latin typeface="Arial" panose="020B0604020202020204" pitchFamily="34" charset="0"/>
            </a:endParaRPr>
          </a:p>
        </p:txBody>
      </p:sp>
      <p:sp>
        <p:nvSpPr>
          <p:cNvPr id="101379" name="AutoShape 2"/>
          <p:cNvSpPr>
            <a:spLocks noGrp="1" noChangeArrowheads="1"/>
          </p:cNvSpPr>
          <p:nvPr>
            <p:ph type="title"/>
          </p:nvPr>
        </p:nvSpPr>
        <p:spPr>
          <a:xfrm>
            <a:off x="827088" y="333375"/>
            <a:ext cx="7772400" cy="6477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MARGINE DI CONTRIBUZIONE</a:t>
            </a:r>
          </a:p>
        </p:txBody>
      </p:sp>
      <p:sp>
        <p:nvSpPr>
          <p:cNvPr id="101380" name="Rectangle 3"/>
          <p:cNvSpPr>
            <a:spLocks noChangeArrowheads="1"/>
          </p:cNvSpPr>
          <p:nvPr/>
        </p:nvSpPr>
        <p:spPr bwMode="auto">
          <a:xfrm>
            <a:off x="1763713" y="1195388"/>
            <a:ext cx="5545137" cy="361950"/>
          </a:xfrm>
          <a:prstGeom prst="rect">
            <a:avLst/>
          </a:prstGeom>
          <a:solidFill>
            <a:srgbClr val="FFFFFF"/>
          </a:solidFill>
          <a:ln w="9525">
            <a:solidFill>
              <a:srgbClr val="0000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PRODOTTO DI ESERCIZIO</a:t>
            </a:r>
          </a:p>
        </p:txBody>
      </p:sp>
      <p:sp>
        <p:nvSpPr>
          <p:cNvPr id="101381" name="Rectangle 4"/>
          <p:cNvSpPr>
            <a:spLocks noChangeArrowheads="1"/>
          </p:cNvSpPr>
          <p:nvPr/>
        </p:nvSpPr>
        <p:spPr bwMode="auto">
          <a:xfrm>
            <a:off x="1763713" y="2492375"/>
            <a:ext cx="5545137" cy="431800"/>
          </a:xfrm>
          <a:prstGeom prst="rect">
            <a:avLst/>
          </a:prstGeom>
          <a:solidFill>
            <a:srgbClr val="FFFFFF"/>
          </a:solidFill>
          <a:ln w="9525">
            <a:solidFill>
              <a:srgbClr val="0000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MARGINE DI CONTRIBUZIONE</a:t>
            </a:r>
          </a:p>
        </p:txBody>
      </p:sp>
      <p:sp>
        <p:nvSpPr>
          <p:cNvPr id="101382" name="Rectangle 5"/>
          <p:cNvSpPr>
            <a:spLocks noChangeArrowheads="1"/>
          </p:cNvSpPr>
          <p:nvPr/>
        </p:nvSpPr>
        <p:spPr bwMode="auto">
          <a:xfrm>
            <a:off x="1763713" y="1854200"/>
            <a:ext cx="5545137" cy="431800"/>
          </a:xfrm>
          <a:prstGeom prst="rect">
            <a:avLst/>
          </a:prstGeom>
          <a:solidFill>
            <a:srgbClr val="FFFFFF"/>
          </a:solidFill>
          <a:ln w="9525">
            <a:solidFill>
              <a:srgbClr val="0000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COSTI VARIABILI</a:t>
            </a:r>
          </a:p>
        </p:txBody>
      </p:sp>
      <p:sp>
        <p:nvSpPr>
          <p:cNvPr id="101383" name="Rectangle 8"/>
          <p:cNvSpPr>
            <a:spLocks noChangeArrowheads="1"/>
          </p:cNvSpPr>
          <p:nvPr/>
        </p:nvSpPr>
        <p:spPr bwMode="auto">
          <a:xfrm>
            <a:off x="4427538" y="1466850"/>
            <a:ext cx="342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600" b="1"/>
              <a:t>-</a:t>
            </a:r>
          </a:p>
        </p:txBody>
      </p:sp>
      <p:sp>
        <p:nvSpPr>
          <p:cNvPr id="101384" name="Text Box 11"/>
          <p:cNvSpPr txBox="1">
            <a:spLocks noChangeArrowheads="1"/>
          </p:cNvSpPr>
          <p:nvPr/>
        </p:nvSpPr>
        <p:spPr bwMode="auto">
          <a:xfrm>
            <a:off x="4356100" y="2116138"/>
            <a:ext cx="5032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600" b="1"/>
              <a:t>=</a:t>
            </a:r>
          </a:p>
        </p:txBody>
      </p:sp>
      <p:sp>
        <p:nvSpPr>
          <p:cNvPr id="101385" name="Rectangle 15"/>
          <p:cNvSpPr>
            <a:spLocks noChangeArrowheads="1"/>
          </p:cNvSpPr>
          <p:nvPr/>
        </p:nvSpPr>
        <p:spPr bwMode="auto">
          <a:xfrm>
            <a:off x="4427538" y="2835275"/>
            <a:ext cx="342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600" b="1"/>
              <a:t>-</a:t>
            </a:r>
          </a:p>
        </p:txBody>
      </p:sp>
      <p:sp>
        <p:nvSpPr>
          <p:cNvPr id="101386" name="Rectangle 16"/>
          <p:cNvSpPr>
            <a:spLocks noChangeArrowheads="1"/>
          </p:cNvSpPr>
          <p:nvPr/>
        </p:nvSpPr>
        <p:spPr bwMode="auto">
          <a:xfrm>
            <a:off x="1763713" y="3222625"/>
            <a:ext cx="5545137" cy="358775"/>
          </a:xfrm>
          <a:prstGeom prst="rect">
            <a:avLst/>
          </a:prstGeom>
          <a:solidFill>
            <a:srgbClr val="FFFFFF"/>
          </a:solidFill>
          <a:ln w="9525">
            <a:solidFill>
              <a:srgbClr val="0000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COSTI COSTANTI</a:t>
            </a:r>
          </a:p>
        </p:txBody>
      </p:sp>
      <p:sp>
        <p:nvSpPr>
          <p:cNvPr id="101387" name="Text Box 18"/>
          <p:cNvSpPr txBox="1">
            <a:spLocks noChangeArrowheads="1"/>
          </p:cNvSpPr>
          <p:nvPr/>
        </p:nvSpPr>
        <p:spPr bwMode="auto">
          <a:xfrm>
            <a:off x="4356100" y="3429000"/>
            <a:ext cx="5032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600" b="1"/>
              <a:t>=</a:t>
            </a:r>
          </a:p>
        </p:txBody>
      </p:sp>
      <p:sp>
        <p:nvSpPr>
          <p:cNvPr id="101388" name="Rectangle 19"/>
          <p:cNvSpPr>
            <a:spLocks noChangeArrowheads="1"/>
          </p:cNvSpPr>
          <p:nvPr/>
        </p:nvSpPr>
        <p:spPr bwMode="auto">
          <a:xfrm>
            <a:off x="1763713" y="3860800"/>
            <a:ext cx="5545137" cy="431800"/>
          </a:xfrm>
          <a:prstGeom prst="rect">
            <a:avLst/>
          </a:prstGeom>
          <a:solidFill>
            <a:srgbClr val="FFFFFF"/>
          </a:solidFill>
          <a:ln w="9525">
            <a:solidFill>
              <a:srgbClr val="000000"/>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REDDITO OPERATIVO</a:t>
            </a:r>
          </a:p>
        </p:txBody>
      </p:sp>
      <p:sp>
        <p:nvSpPr>
          <p:cNvPr id="101389" name="AutoShape 21"/>
          <p:cNvSpPr>
            <a:spLocks noChangeArrowheads="1"/>
          </p:cNvSpPr>
          <p:nvPr/>
        </p:nvSpPr>
        <p:spPr bwMode="auto">
          <a:xfrm>
            <a:off x="231775" y="4718487"/>
            <a:ext cx="8670925" cy="1472327"/>
          </a:xfrm>
          <a:prstGeom prst="horizontalScroll">
            <a:avLst>
              <a:gd name="adj" fmla="val 125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200" b="1" dirty="0"/>
              <a:t>Il MARGINE DI CONTRIBUZIONE è quella parte del prodotto di esercizio che, coperti i fattori produttivi  “variabili”, residua per la copertura dei fattori costanti e degli oneri delle altre </a:t>
            </a:r>
            <a:r>
              <a:rPr lang="it-IT" altLang="it-IT" sz="2200" b="1" dirty="0" smtClean="0"/>
              <a:t>aree di gestione</a:t>
            </a:r>
            <a:endParaRPr lang="it-IT" altLang="it-IT" sz="2200" b="1" dirty="0"/>
          </a:p>
        </p:txBody>
      </p:sp>
    </p:spTree>
  </p:cSld>
  <p:clrMapOvr>
    <a:masterClrMapping/>
  </p:clrMapOvr>
  <p:transition advTm="125471"/>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18B47A4-649D-445B-9516-FC124719FE05}" type="slidenum">
              <a:rPr lang="it-IT" altLang="it-IT">
                <a:latin typeface="Arial" panose="020B0604020202020204" pitchFamily="34" charset="0"/>
              </a:rPr>
              <a:pPr/>
              <a:t>125</a:t>
            </a:fld>
            <a:endParaRPr lang="it-IT" altLang="it-IT">
              <a:latin typeface="Arial" panose="020B0604020202020204" pitchFamily="34" charset="0"/>
            </a:endParaRPr>
          </a:p>
        </p:txBody>
      </p:sp>
      <p:sp>
        <p:nvSpPr>
          <p:cNvPr id="102403" name="AutoShape 2"/>
          <p:cNvSpPr>
            <a:spLocks noGrp="1" noChangeArrowheads="1"/>
          </p:cNvSpPr>
          <p:nvPr>
            <p:ph type="title"/>
          </p:nvPr>
        </p:nvSpPr>
        <p:spPr>
          <a:xfrm>
            <a:off x="827088" y="188913"/>
            <a:ext cx="7772400" cy="936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IL SIGNIFICATO DEL MARGINE DI CONTRIBUZIONE</a:t>
            </a:r>
          </a:p>
        </p:txBody>
      </p:sp>
      <p:sp>
        <p:nvSpPr>
          <p:cNvPr id="102404" name="AutoShape 13"/>
          <p:cNvSpPr>
            <a:spLocks noChangeArrowheads="1"/>
          </p:cNvSpPr>
          <p:nvPr/>
        </p:nvSpPr>
        <p:spPr bwMode="auto">
          <a:xfrm>
            <a:off x="395288" y="1412875"/>
            <a:ext cx="8424862" cy="4968875"/>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In altri termini, il margine di contribuzione esprime ciò che residua del prodotto di esercizio dopo aver provveduto alla copertura dei costi variabili, ovvero dei costi dei fattori produttivi la cui utilizzazione è dipendente rispetto all’aumentare o al diminuire della produzione</a:t>
            </a:r>
          </a:p>
          <a:p>
            <a:pPr algn="ctr"/>
            <a:endParaRPr lang="it-IT" altLang="it-IT" sz="2400" b="1"/>
          </a:p>
          <a:p>
            <a:pPr algn="ctr"/>
            <a:endParaRPr lang="it-IT" altLang="it-IT" sz="2400" b="1"/>
          </a:p>
          <a:p>
            <a:pPr algn="ctr"/>
            <a:endParaRPr lang="it-IT" altLang="it-IT" sz="2400" b="1"/>
          </a:p>
          <a:p>
            <a:pPr algn="ctr"/>
            <a:r>
              <a:rPr lang="it-IT" altLang="it-IT" sz="2400" b="1"/>
              <a:t>Ne consegue che il margine di contribuzione è un valore estremamente utile per formulare giudizi di merito sulle variazioni del volume della produzione</a:t>
            </a:r>
          </a:p>
        </p:txBody>
      </p:sp>
      <p:sp>
        <p:nvSpPr>
          <p:cNvPr id="9" name="AutoShape 1028"/>
          <p:cNvSpPr>
            <a:spLocks noChangeArrowheads="1"/>
          </p:cNvSpPr>
          <p:nvPr/>
        </p:nvSpPr>
        <p:spPr bwMode="auto">
          <a:xfrm rot="5400000">
            <a:off x="4262437" y="3486151"/>
            <a:ext cx="690563"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hlink"/>
              </a:gs>
              <a:gs pos="100000">
                <a:schemeClr val="hlink">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it-IT"/>
          </a:p>
        </p:txBody>
      </p:sp>
    </p:spTree>
  </p:cSld>
  <p:clrMapOvr>
    <a:masterClrMapping/>
  </p:clrMapOvr>
  <p:transition advTm="9534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800EEB3-9300-4AF0-B13E-46F647A2F98B}" type="slidenum">
              <a:rPr lang="it-IT" altLang="it-IT">
                <a:latin typeface="Arial" panose="020B0604020202020204" pitchFamily="34" charset="0"/>
              </a:rPr>
              <a:pPr/>
              <a:t>126</a:t>
            </a:fld>
            <a:endParaRPr lang="it-IT" altLang="it-IT">
              <a:latin typeface="Arial" panose="020B0604020202020204" pitchFamily="34" charset="0"/>
            </a:endParaRPr>
          </a:p>
        </p:txBody>
      </p:sp>
      <p:sp>
        <p:nvSpPr>
          <p:cNvPr id="103427" name="AutoShape 1026"/>
          <p:cNvSpPr>
            <a:spLocks noGrp="1" noChangeArrowheads="1"/>
          </p:cNvSpPr>
          <p:nvPr>
            <p:ph type="title"/>
          </p:nvPr>
        </p:nvSpPr>
        <p:spPr>
          <a:xfrm>
            <a:off x="827088" y="188913"/>
            <a:ext cx="7772400" cy="936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IL SIGNIFICATO DEL MARGINE DI CONTRIBUZIONE</a:t>
            </a:r>
          </a:p>
        </p:txBody>
      </p:sp>
      <p:sp>
        <p:nvSpPr>
          <p:cNvPr id="44035" name="AutoShape 1027"/>
          <p:cNvSpPr>
            <a:spLocks noChangeArrowheads="1"/>
          </p:cNvSpPr>
          <p:nvPr/>
        </p:nvSpPr>
        <p:spPr bwMode="auto">
          <a:xfrm>
            <a:off x="827088" y="1341438"/>
            <a:ext cx="7848600" cy="4968875"/>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p>
            <a:pPr>
              <a:defRPr/>
            </a:pPr>
            <a:endParaRPr lang="it-IT" sz="600" b="1" dirty="0"/>
          </a:p>
          <a:p>
            <a:pPr>
              <a:defRPr/>
            </a:pPr>
            <a:r>
              <a:rPr lang="it-IT" sz="2400" b="1" dirty="0"/>
              <a:t>Fra l’altro, il margine di contribuzione ci dice pertanto:</a:t>
            </a:r>
          </a:p>
          <a:p>
            <a:pPr>
              <a:defRPr/>
            </a:pPr>
            <a:endParaRPr lang="it-IT" sz="900" b="1" dirty="0"/>
          </a:p>
          <a:p>
            <a:pPr>
              <a:lnSpc>
                <a:spcPct val="200000"/>
              </a:lnSpc>
              <a:buFont typeface="Wingdings" pitchFamily="2" charset="2"/>
              <a:buChar char="Ø"/>
              <a:defRPr/>
            </a:pPr>
            <a:r>
              <a:rPr lang="it-IT" b="1" i="1" dirty="0"/>
              <a:t> se l’azienda è in grado di coprire i costi variabili</a:t>
            </a:r>
          </a:p>
          <a:p>
            <a:pPr>
              <a:lnSpc>
                <a:spcPct val="200000"/>
              </a:lnSpc>
              <a:buFont typeface="Wingdings" pitchFamily="2" charset="2"/>
              <a:buChar char="Ø"/>
              <a:defRPr/>
            </a:pPr>
            <a:r>
              <a:rPr lang="it-IT" b="1" i="1" dirty="0"/>
              <a:t> di conseguenza, se può essere conveniente aumentare la produzione (salvo che ciò non richieda altri investimenti “fissi”)</a:t>
            </a:r>
          </a:p>
          <a:p>
            <a:pPr>
              <a:lnSpc>
                <a:spcPct val="200000"/>
              </a:lnSpc>
              <a:buFont typeface="Wingdings" pitchFamily="2" charset="2"/>
              <a:buChar char="Ø"/>
              <a:defRPr/>
            </a:pPr>
            <a:r>
              <a:rPr lang="it-IT" b="1" i="1" dirty="0"/>
              <a:t> ancora, se l’azienda può avere convenienza ad acquisire commesse “sotto costo”, in considerazione del fatto che riesce comunque a remunerare i costi variabili (e sempre salvo che l’acquisizione di tali commesse non comporti uno “scatto” negli investimenti fissi)</a:t>
            </a:r>
          </a:p>
          <a:p>
            <a:pPr>
              <a:buFont typeface="Wingdings" pitchFamily="2" charset="2"/>
              <a:buChar char="Ø"/>
              <a:defRPr/>
            </a:pPr>
            <a:endParaRPr lang="it-IT" b="1" i="1" dirty="0"/>
          </a:p>
          <a:p>
            <a:pPr marL="266700" indent="-266700">
              <a:buFont typeface="Wingdings" pitchFamily="2" charset="2"/>
              <a:buChar char="v"/>
              <a:tabLst>
                <a:tab pos="266700" algn="l"/>
              </a:tabLst>
              <a:defRPr/>
            </a:pPr>
            <a:endParaRPr lang="it-IT" b="1" i="1" dirty="0"/>
          </a:p>
          <a:p>
            <a:pPr marL="266700" indent="-266700">
              <a:buFont typeface="Wingdings" pitchFamily="2" charset="2"/>
              <a:buChar char="Ø"/>
              <a:tabLst>
                <a:tab pos="266700" algn="l"/>
              </a:tabLst>
              <a:defRPr/>
            </a:pPr>
            <a:endParaRPr lang="it-IT" b="1" dirty="0"/>
          </a:p>
          <a:p>
            <a:pPr marL="266700" indent="-266700">
              <a:buFont typeface="Wingdings" pitchFamily="2" charset="2"/>
              <a:buChar char="Ø"/>
              <a:tabLst>
                <a:tab pos="266700" algn="l"/>
              </a:tabLst>
              <a:defRPr/>
            </a:pPr>
            <a:endParaRPr lang="it-IT" b="1" dirty="0"/>
          </a:p>
        </p:txBody>
      </p:sp>
    </p:spTree>
  </p:cSld>
  <p:clrMapOvr>
    <a:masterClrMapping/>
  </p:clrMapOvr>
  <p:transition advTm="156079"/>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numero diapositiva 6"/>
          <p:cNvSpPr>
            <a:spLocks noGrp="1"/>
          </p:cNvSpPr>
          <p:nvPr>
            <p:ph type="sldNum" sz="quarter" idx="12"/>
          </p:nvPr>
        </p:nvSpPr>
        <p:spPr>
          <a:xfrm>
            <a:off x="69342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259962D-AC38-4D6D-9AA2-10935F6902E5}" type="slidenum">
              <a:rPr lang="it-IT" altLang="it-IT">
                <a:latin typeface="Arial" panose="020B0604020202020204" pitchFamily="34" charset="0"/>
              </a:rPr>
              <a:pPr/>
              <a:t>127</a:t>
            </a:fld>
            <a:endParaRPr lang="it-IT" altLang="it-IT" dirty="0">
              <a:latin typeface="Arial" panose="020B0604020202020204" pitchFamily="34" charset="0"/>
            </a:endParaRPr>
          </a:p>
        </p:txBody>
      </p:sp>
      <p:sp>
        <p:nvSpPr>
          <p:cNvPr id="104451" name="AutoShape 2"/>
          <p:cNvSpPr>
            <a:spLocks noGrp="1" noChangeArrowheads="1"/>
          </p:cNvSpPr>
          <p:nvPr>
            <p:ph type="title"/>
          </p:nvPr>
        </p:nvSpPr>
        <p:spPr>
          <a:xfrm>
            <a:off x="684213" y="152400"/>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LA FORMA SCALARE DEL CONTO ECONOMICO</a:t>
            </a:r>
          </a:p>
        </p:txBody>
      </p:sp>
      <p:graphicFrame>
        <p:nvGraphicFramePr>
          <p:cNvPr id="3" name="Tabella 2"/>
          <p:cNvGraphicFramePr>
            <a:graphicFrameLocks noGrp="1"/>
          </p:cNvGraphicFramePr>
          <p:nvPr>
            <p:extLst>
              <p:ext uri="{D42A27DB-BD31-4B8C-83A1-F6EECF244321}">
                <p14:modId xmlns:p14="http://schemas.microsoft.com/office/powerpoint/2010/main" val="3627945915"/>
              </p:ext>
            </p:extLst>
          </p:nvPr>
        </p:nvGraphicFramePr>
        <p:xfrm>
          <a:off x="457200" y="1447800"/>
          <a:ext cx="8135938" cy="5132391"/>
        </p:xfrm>
        <a:graphic>
          <a:graphicData uri="http://schemas.openxmlformats.org/drawingml/2006/table">
            <a:tbl>
              <a:tblPr/>
              <a:tblGrid>
                <a:gridCol w="8135938">
                  <a:extLst>
                    <a:ext uri="{9D8B030D-6E8A-4147-A177-3AD203B41FA5}">
                      <a16:colId xmlns:a16="http://schemas.microsoft.com/office/drawing/2014/main" val="3485332217"/>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Ricavi operativi netti (Prodotto di esercizio)</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4019265"/>
                  </a:ext>
                </a:extLst>
              </a:tr>
              <a:tr h="598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Costi operativi netti</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562918"/>
                  </a:ext>
                </a:extLst>
              </a:tr>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REDDITO OPERATIVO</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091310"/>
                  </a:ext>
                </a:extLst>
              </a:tr>
              <a:tr h="573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 SALDO DELL’AREA FINANZIARIA</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495615"/>
                  </a:ext>
                </a:extLst>
              </a:tr>
              <a:tr h="573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 SALDO DELL’AREA STRAORDINARIA</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0007733"/>
                  </a:ext>
                </a:extLst>
              </a:tr>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2000" b="1" i="0" u="none" strike="noStrike" cap="none" normalizeH="0" baseline="0" dirty="0" smtClean="0">
                          <a:ln>
                            <a:noFill/>
                          </a:ln>
                          <a:solidFill>
                            <a:schemeClr val="tx1"/>
                          </a:solidFill>
                          <a:effectLst/>
                          <a:latin typeface="Verdana" pitchFamily="34" charset="0"/>
                        </a:rPr>
                        <a:t>+- SALDO DELL’AREA EXTRA-CARATTERISTICA</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5536192"/>
                  </a:ext>
                </a:extLst>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Verdana" pitchFamily="34" charset="0"/>
                        </a:rPr>
                        <a:t>= REDDITO LORDO</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24486"/>
                  </a:ext>
                </a:extLst>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Oneri Tributari</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5229510"/>
                  </a:ext>
                </a:extLst>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800" b="1" i="0" u="none" strike="noStrike" cap="none" normalizeH="0" baseline="0" dirty="0" smtClean="0">
                          <a:ln>
                            <a:noFill/>
                          </a:ln>
                          <a:solidFill>
                            <a:schemeClr val="tx1"/>
                          </a:solidFill>
                          <a:effectLst/>
                          <a:latin typeface="Verdana" pitchFamily="34" charset="0"/>
                        </a:rPr>
                        <a:t>= REDDITO NETTO </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1966817"/>
                  </a:ext>
                </a:extLst>
              </a:tr>
            </a:tbl>
          </a:graphicData>
        </a:graphic>
      </p:graphicFrame>
    </p:spTree>
  </p:cSld>
  <p:clrMapOvr>
    <a:masterClrMapping/>
  </p:clrMapOvr>
  <p:transition advTm="50388"/>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B9F316C-62B5-4079-ABEE-1B5BF081394E}" type="slidenum">
              <a:rPr lang="it-IT" altLang="it-IT">
                <a:latin typeface="Arial" panose="020B0604020202020204" pitchFamily="34" charset="0"/>
              </a:rPr>
              <a:pPr/>
              <a:t>128</a:t>
            </a:fld>
            <a:endParaRPr lang="it-IT" altLang="it-IT">
              <a:latin typeface="Arial" panose="020B0604020202020204" pitchFamily="34" charset="0"/>
            </a:endParaRPr>
          </a:p>
        </p:txBody>
      </p:sp>
      <p:sp>
        <p:nvSpPr>
          <p:cNvPr id="105475" name="AutoShape 2"/>
          <p:cNvSpPr>
            <a:spLocks noGrp="1" noChangeArrowheads="1"/>
          </p:cNvSpPr>
          <p:nvPr>
            <p:ph type="title"/>
          </p:nvPr>
        </p:nvSpPr>
        <p:spPr>
          <a:xfrm>
            <a:off x="323850" y="260350"/>
            <a:ext cx="84963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dirty="0" smtClean="0"/>
              <a:t>LA SCOMPOSIZIONE DEI COSTI</a:t>
            </a:r>
            <a:br>
              <a:rPr lang="it-IT" altLang="it-IT" sz="3000" dirty="0" smtClean="0"/>
            </a:br>
            <a:r>
              <a:rPr lang="it-IT" altLang="it-IT" sz="3000" dirty="0" smtClean="0"/>
              <a:t>DELL’AREA OPERATIVA</a:t>
            </a:r>
          </a:p>
        </p:txBody>
      </p:sp>
      <p:sp>
        <p:nvSpPr>
          <p:cNvPr id="105476" name="Rectangle 8"/>
          <p:cNvSpPr>
            <a:spLocks noChangeArrowheads="1"/>
          </p:cNvSpPr>
          <p:nvPr/>
        </p:nvSpPr>
        <p:spPr bwMode="auto">
          <a:xfrm>
            <a:off x="684213" y="1625600"/>
            <a:ext cx="7815262" cy="9413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può avvenire seguendo due criteri differenti</a:t>
            </a:r>
          </a:p>
          <a:p>
            <a:pPr algn="ctr"/>
            <a:r>
              <a:rPr lang="it-IT" altLang="it-IT" sz="2400" b="1"/>
              <a:t>(due configurazioni diverse)</a:t>
            </a:r>
          </a:p>
        </p:txBody>
      </p:sp>
      <p:sp>
        <p:nvSpPr>
          <p:cNvPr id="105477" name="AutoShape 9"/>
          <p:cNvSpPr>
            <a:spLocks noChangeArrowheads="1"/>
          </p:cNvSpPr>
          <p:nvPr/>
        </p:nvSpPr>
        <p:spPr bwMode="auto">
          <a:xfrm>
            <a:off x="2266950" y="2708275"/>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105478" name="AutoShape 10"/>
          <p:cNvSpPr>
            <a:spLocks noChangeArrowheads="1"/>
          </p:cNvSpPr>
          <p:nvPr/>
        </p:nvSpPr>
        <p:spPr bwMode="auto">
          <a:xfrm>
            <a:off x="6732588" y="2708275"/>
            <a:ext cx="503237"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105479" name="Rectangle 11"/>
          <p:cNvSpPr>
            <a:spLocks noChangeArrowheads="1"/>
          </p:cNvSpPr>
          <p:nvPr/>
        </p:nvSpPr>
        <p:spPr bwMode="auto">
          <a:xfrm>
            <a:off x="1187450" y="3355975"/>
            <a:ext cx="2735263" cy="1081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Ø"/>
            </a:pPr>
            <a:r>
              <a:rPr lang="it-IT" altLang="it-IT" sz="2400" b="1"/>
              <a:t>costi variabili</a:t>
            </a:r>
          </a:p>
          <a:p>
            <a:pPr>
              <a:buFont typeface="Wingdings" panose="05000000000000000000" pitchFamily="2" charset="2"/>
              <a:buChar char="Ø"/>
            </a:pPr>
            <a:r>
              <a:rPr lang="it-IT" altLang="it-IT" sz="2400" b="1"/>
              <a:t>costi costanti</a:t>
            </a:r>
          </a:p>
        </p:txBody>
      </p:sp>
      <p:sp>
        <p:nvSpPr>
          <p:cNvPr id="105480" name="Rectangle 13"/>
          <p:cNvSpPr>
            <a:spLocks noChangeArrowheads="1"/>
          </p:cNvSpPr>
          <p:nvPr/>
        </p:nvSpPr>
        <p:spPr bwMode="auto">
          <a:xfrm>
            <a:off x="5651500" y="3355975"/>
            <a:ext cx="2663825" cy="10080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Ø"/>
            </a:pPr>
            <a:r>
              <a:rPr lang="it-IT" altLang="it-IT" sz="2400" b="1"/>
              <a:t>costi esterni</a:t>
            </a:r>
          </a:p>
          <a:p>
            <a:pPr>
              <a:buFont typeface="Wingdings" panose="05000000000000000000" pitchFamily="2" charset="2"/>
              <a:buChar char="Ø"/>
            </a:pPr>
            <a:r>
              <a:rPr lang="it-IT" altLang="it-IT" sz="2400" b="1"/>
              <a:t>costi interni</a:t>
            </a:r>
          </a:p>
        </p:txBody>
      </p:sp>
      <p:sp>
        <p:nvSpPr>
          <p:cNvPr id="105481" name="AutoShape 14"/>
          <p:cNvSpPr>
            <a:spLocks noChangeArrowheads="1"/>
          </p:cNvSpPr>
          <p:nvPr/>
        </p:nvSpPr>
        <p:spPr bwMode="auto">
          <a:xfrm>
            <a:off x="2266950" y="4510088"/>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105482" name="AutoShape 15"/>
          <p:cNvSpPr>
            <a:spLocks noChangeArrowheads="1"/>
          </p:cNvSpPr>
          <p:nvPr/>
        </p:nvSpPr>
        <p:spPr bwMode="auto">
          <a:xfrm>
            <a:off x="6731000" y="4510088"/>
            <a:ext cx="503238"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105483" name="Rectangle 16"/>
          <p:cNvSpPr>
            <a:spLocks noChangeArrowheads="1"/>
          </p:cNvSpPr>
          <p:nvPr/>
        </p:nvSpPr>
        <p:spPr bwMode="auto">
          <a:xfrm>
            <a:off x="400050" y="5014913"/>
            <a:ext cx="451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MARGINE DI CONTRIBUZIONE</a:t>
            </a:r>
          </a:p>
        </p:txBody>
      </p:sp>
      <p:sp>
        <p:nvSpPr>
          <p:cNvPr id="105484" name="Rectangle 17"/>
          <p:cNvSpPr>
            <a:spLocks noChangeArrowheads="1"/>
          </p:cNvSpPr>
          <p:nvPr/>
        </p:nvSpPr>
        <p:spPr bwMode="auto">
          <a:xfrm>
            <a:off x="5508625" y="5014913"/>
            <a:ext cx="296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t>VALORE AGGIUNTO</a:t>
            </a:r>
          </a:p>
        </p:txBody>
      </p:sp>
      <p:sp>
        <p:nvSpPr>
          <p:cNvPr id="105485" name="AutoShape 15"/>
          <p:cNvSpPr>
            <a:spLocks noChangeArrowheads="1"/>
          </p:cNvSpPr>
          <p:nvPr/>
        </p:nvSpPr>
        <p:spPr bwMode="auto">
          <a:xfrm>
            <a:off x="6786563" y="5437188"/>
            <a:ext cx="503237" cy="431800"/>
          </a:xfrm>
          <a:prstGeom prst="downArrow">
            <a:avLst>
              <a:gd name="adj1" fmla="val 50000"/>
              <a:gd name="adj2" fmla="val 25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105486" name="Rectangle 17"/>
          <p:cNvSpPr>
            <a:spLocks noChangeArrowheads="1"/>
          </p:cNvSpPr>
          <p:nvPr/>
        </p:nvSpPr>
        <p:spPr bwMode="auto">
          <a:xfrm>
            <a:off x="6146800" y="5942013"/>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i="1">
                <a:solidFill>
                  <a:srgbClr val="C00000"/>
                </a:solidFill>
              </a:rPr>
              <a:t>Vediamolo!</a:t>
            </a:r>
          </a:p>
        </p:txBody>
      </p:sp>
    </p:spTree>
  </p:cSld>
  <p:clrMapOvr>
    <a:masterClrMapping/>
  </p:clrMapOvr>
  <p:transition advTm="28079"/>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429FE63-D24C-4780-913C-4A27CE9DD7A8}" type="slidenum">
              <a:rPr lang="it-IT" altLang="it-IT">
                <a:latin typeface="Arial" panose="020B0604020202020204" pitchFamily="34" charset="0"/>
              </a:rPr>
              <a:pPr/>
              <a:t>129</a:t>
            </a:fld>
            <a:endParaRPr lang="it-IT" altLang="it-IT">
              <a:latin typeface="Arial" panose="020B0604020202020204" pitchFamily="34" charset="0"/>
            </a:endParaRPr>
          </a:p>
        </p:txBody>
      </p:sp>
      <p:sp>
        <p:nvSpPr>
          <p:cNvPr id="106499" name="AutoShape 2"/>
          <p:cNvSpPr>
            <a:spLocks noGrp="1" noChangeArrowheads="1"/>
          </p:cNvSpPr>
          <p:nvPr>
            <p:ph type="title"/>
          </p:nvPr>
        </p:nvSpPr>
        <p:spPr>
          <a:xfrm>
            <a:off x="684213" y="404813"/>
            <a:ext cx="7772400" cy="6477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VALORE AGGIUNTO</a:t>
            </a:r>
          </a:p>
        </p:txBody>
      </p:sp>
      <p:sp>
        <p:nvSpPr>
          <p:cNvPr id="106500" name="AutoShape 24"/>
          <p:cNvSpPr>
            <a:spLocks noChangeArrowheads="1"/>
          </p:cNvSpPr>
          <p:nvPr/>
        </p:nvSpPr>
        <p:spPr bwMode="auto">
          <a:xfrm>
            <a:off x="684213" y="1484313"/>
            <a:ext cx="7777162" cy="5040312"/>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2400" b="1"/>
          </a:p>
          <a:p>
            <a:pPr>
              <a:buFont typeface="Wingdings" panose="05000000000000000000" pitchFamily="2" charset="2"/>
              <a:buChar char="§"/>
            </a:pPr>
            <a:r>
              <a:rPr lang="it-IT" altLang="it-IT" b="1">
                <a:latin typeface="Arial" panose="020B0604020202020204" pitchFamily="34" charset="0"/>
              </a:rPr>
              <a:t> </a:t>
            </a:r>
            <a:r>
              <a:rPr lang="it-IT" altLang="it-IT" b="1" i="1"/>
              <a:t>COSTI ESTERNI</a:t>
            </a: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r>
              <a:rPr lang="it-IT" altLang="it-IT" b="1">
                <a:latin typeface="Arial" panose="020B0604020202020204" pitchFamily="34" charset="0"/>
              </a:rPr>
              <a:t> </a:t>
            </a:r>
            <a:r>
              <a:rPr lang="it-IT" altLang="it-IT" b="1" i="1"/>
              <a:t>COSTI INTERNI</a:t>
            </a:r>
          </a:p>
          <a:p>
            <a:endParaRPr lang="it-IT" altLang="it-IT" b="1" i="1"/>
          </a:p>
          <a:p>
            <a:endParaRPr lang="it-IT" altLang="it-IT" sz="1400" b="1"/>
          </a:p>
          <a:p>
            <a:endParaRPr lang="it-IT" altLang="it-IT" b="1" i="1"/>
          </a:p>
        </p:txBody>
      </p:sp>
      <p:sp>
        <p:nvSpPr>
          <p:cNvPr id="106501" name="Rectangle 25"/>
          <p:cNvSpPr>
            <a:spLocks noChangeArrowheads="1"/>
          </p:cNvSpPr>
          <p:nvPr/>
        </p:nvSpPr>
        <p:spPr bwMode="auto">
          <a:xfrm>
            <a:off x="3492500" y="2133600"/>
            <a:ext cx="4392613" cy="143986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relativi a fattori  CONTESTUALI rispetto alla produzione, acquisiti all’ESTERNO dell’azienda</a:t>
            </a:r>
          </a:p>
        </p:txBody>
      </p:sp>
      <p:sp>
        <p:nvSpPr>
          <p:cNvPr id="106502" name="AutoShape 26"/>
          <p:cNvSpPr>
            <a:spLocks noChangeArrowheads="1"/>
          </p:cNvSpPr>
          <p:nvPr/>
        </p:nvSpPr>
        <p:spPr bwMode="auto">
          <a:xfrm rot="5400000">
            <a:off x="2124076" y="2276475"/>
            <a:ext cx="863600" cy="1152525"/>
          </a:xfrm>
          <a:custGeom>
            <a:avLst/>
            <a:gdLst>
              <a:gd name="T0" fmla="*/ 616874 w 21600"/>
              <a:gd name="T1" fmla="*/ 0 h 21600"/>
              <a:gd name="T2" fmla="*/ 370109 w 21600"/>
              <a:gd name="T3" fmla="*/ 384175 h 21600"/>
              <a:gd name="T4" fmla="*/ 0 w 21600"/>
              <a:gd name="T5" fmla="*/ 960491 h 21600"/>
              <a:gd name="T6" fmla="*/ 370109 w 21600"/>
              <a:gd name="T7" fmla="*/ 1152525 h 21600"/>
              <a:gd name="T8" fmla="*/ 740217 w 21600"/>
              <a:gd name="T9" fmla="*/ 800365 h 21600"/>
              <a:gd name="T10" fmla="*/ 863600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3366FF"/>
              </a:gs>
              <a:gs pos="100000">
                <a:srgbClr val="FFFFFF"/>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106503" name="AutoShape 27"/>
          <p:cNvSpPr>
            <a:spLocks noChangeArrowheads="1"/>
          </p:cNvSpPr>
          <p:nvPr/>
        </p:nvSpPr>
        <p:spPr bwMode="auto">
          <a:xfrm rot="5400000">
            <a:off x="2195513" y="4579937"/>
            <a:ext cx="863600" cy="1152525"/>
          </a:xfrm>
          <a:custGeom>
            <a:avLst/>
            <a:gdLst>
              <a:gd name="T0" fmla="*/ 616874 w 21600"/>
              <a:gd name="T1" fmla="*/ 0 h 21600"/>
              <a:gd name="T2" fmla="*/ 370109 w 21600"/>
              <a:gd name="T3" fmla="*/ 384175 h 21600"/>
              <a:gd name="T4" fmla="*/ 0 w 21600"/>
              <a:gd name="T5" fmla="*/ 960491 h 21600"/>
              <a:gd name="T6" fmla="*/ 370109 w 21600"/>
              <a:gd name="T7" fmla="*/ 1152525 h 21600"/>
              <a:gd name="T8" fmla="*/ 740217 w 21600"/>
              <a:gd name="T9" fmla="*/ 800365 h 21600"/>
              <a:gd name="T10" fmla="*/ 863600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0000FF"/>
              </a:gs>
              <a:gs pos="100000">
                <a:srgbClr val="FFFFFF"/>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106504" name="Rectangle 28"/>
          <p:cNvSpPr>
            <a:spLocks noChangeArrowheads="1"/>
          </p:cNvSpPr>
          <p:nvPr/>
        </p:nvSpPr>
        <p:spPr bwMode="auto">
          <a:xfrm>
            <a:off x="3492500" y="4437063"/>
            <a:ext cx="4392613" cy="1462087"/>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relativi a fattori  PREESISTENTI rispetto alla produzione, FACENTI PARTE dell’azienda</a:t>
            </a:r>
          </a:p>
        </p:txBody>
      </p:sp>
    </p:spTree>
  </p:cSld>
  <p:clrMapOvr>
    <a:masterClrMapping/>
  </p:clrMapOvr>
  <p:transition advTm="20879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BB17F4-17F6-4915-87F3-965FA5C6D095}" type="slidenum">
              <a:rPr lang="it-IT" altLang="it-IT" sz="1400"/>
              <a:pPr>
                <a:spcBef>
                  <a:spcPct val="0"/>
                </a:spcBef>
                <a:buFontTx/>
                <a:buNone/>
              </a:pPr>
              <a:t>13</a:t>
            </a:fld>
            <a:endParaRPr lang="it-IT" altLang="it-IT" sz="1400"/>
          </a:p>
        </p:txBody>
      </p:sp>
      <p:sp>
        <p:nvSpPr>
          <p:cNvPr id="16387" name="AutoShape 2"/>
          <p:cNvSpPr>
            <a:spLocks noChangeArrowheads="1"/>
          </p:cNvSpPr>
          <p:nvPr/>
        </p:nvSpPr>
        <p:spPr bwMode="auto">
          <a:xfrm>
            <a:off x="107950" y="981075"/>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LA RICLASSIFICAZIONE DELLO STATO PATRIMONIALE</a:t>
            </a:r>
          </a:p>
          <a:p>
            <a:endParaRPr lang="it-IT" altLang="it-IT" sz="2400"/>
          </a:p>
          <a:p>
            <a:endParaRPr lang="it-IT" altLang="it-IT" sz="1200"/>
          </a:p>
          <a:p>
            <a:pPr algn="ctr"/>
            <a:endParaRPr lang="it-IT" altLang="it-IT" sz="1400" b="1" u="sng"/>
          </a:p>
        </p:txBody>
      </p:sp>
      <p:sp>
        <p:nvSpPr>
          <p:cNvPr id="16388" name="Rectangle 3"/>
          <p:cNvSpPr>
            <a:spLocks noChangeArrowheads="1"/>
          </p:cNvSpPr>
          <p:nvPr/>
        </p:nvSpPr>
        <p:spPr bwMode="auto">
          <a:xfrm>
            <a:off x="381000" y="1730375"/>
            <a:ext cx="5410200" cy="1241425"/>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b="1">
                <a:latin typeface="Times New Roman" panose="02020603050405020304" pitchFamily="18" charset="0"/>
                <a:cs typeface="Times New Roman" panose="02020603050405020304" pitchFamily="18" charset="0"/>
              </a:rPr>
              <a:t>SI SVILUPPA ATTRAVERSO DUE TAPPE FONDAMENTALI:</a:t>
            </a:r>
            <a:endParaRPr lang="it-IT" altLang="it-IT" sz="2800">
              <a:latin typeface="Times New Roman" panose="02020603050405020304" pitchFamily="18" charset="0"/>
            </a:endParaRPr>
          </a:p>
        </p:txBody>
      </p:sp>
      <p:sp>
        <p:nvSpPr>
          <p:cNvPr id="16389" name="Line 4"/>
          <p:cNvSpPr>
            <a:spLocks noChangeShapeType="1"/>
          </p:cNvSpPr>
          <p:nvPr/>
        </p:nvSpPr>
        <p:spPr bwMode="auto">
          <a:xfrm flipH="1">
            <a:off x="2771775" y="2982913"/>
            <a:ext cx="15875" cy="31099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390" name="Line 5"/>
          <p:cNvSpPr>
            <a:spLocks noChangeShapeType="1"/>
          </p:cNvSpPr>
          <p:nvPr/>
        </p:nvSpPr>
        <p:spPr bwMode="auto">
          <a:xfrm>
            <a:off x="2787650" y="6092825"/>
            <a:ext cx="13716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391" name="Line 6"/>
          <p:cNvSpPr>
            <a:spLocks noChangeShapeType="1"/>
          </p:cNvSpPr>
          <p:nvPr/>
        </p:nvSpPr>
        <p:spPr bwMode="auto">
          <a:xfrm>
            <a:off x="2787650" y="4005263"/>
            <a:ext cx="13716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392" name="Rectangle 7"/>
          <p:cNvSpPr>
            <a:spLocks noChangeArrowheads="1"/>
          </p:cNvSpPr>
          <p:nvPr/>
        </p:nvSpPr>
        <p:spPr bwMode="auto">
          <a:xfrm>
            <a:off x="4140200" y="3448050"/>
            <a:ext cx="4089400" cy="106680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a:cs typeface="Times New Roman" panose="02020603050405020304" pitchFamily="18" charset="0"/>
              </a:rPr>
              <a:t>SPOSTAMENTO DELLE VOCI FUORI POSTO</a:t>
            </a:r>
            <a:endParaRPr lang="it-IT" altLang="it-IT" sz="2800"/>
          </a:p>
        </p:txBody>
      </p:sp>
      <p:sp>
        <p:nvSpPr>
          <p:cNvPr id="16393" name="Rectangle 8"/>
          <p:cNvSpPr>
            <a:spLocks noChangeArrowheads="1"/>
          </p:cNvSpPr>
          <p:nvPr/>
        </p:nvSpPr>
        <p:spPr bwMode="auto">
          <a:xfrm>
            <a:off x="4159250" y="5516563"/>
            <a:ext cx="4222750" cy="109696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a:cs typeface="Times New Roman" panose="02020603050405020304" pitchFamily="18" charset="0"/>
              </a:rPr>
              <a:t>FORMAZIONE DI CLASSI OMOGENEE DI VOCI, SECONDO IDONEI CRITERI</a:t>
            </a:r>
            <a:endParaRPr lang="it-IT" altLang="it-IT" sz="2400"/>
          </a:p>
        </p:txBody>
      </p:sp>
      <p:sp>
        <p:nvSpPr>
          <p:cNvPr id="16394" name="Rectangle 9"/>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16395" name="Rectangle 10"/>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6396" name="Rectangle 11"/>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6397" name="WordArt 14"/>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Tree>
    <p:custDataLst>
      <p:tags r:id="rId1"/>
    </p:custData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AC2FD5D-BC2A-4BF6-8373-48889157AB96}" type="slidenum">
              <a:rPr lang="it-IT" altLang="it-IT">
                <a:latin typeface="Arial" panose="020B0604020202020204" pitchFamily="34" charset="0"/>
              </a:rPr>
              <a:pPr/>
              <a:t>130</a:t>
            </a:fld>
            <a:endParaRPr lang="it-IT" altLang="it-IT">
              <a:latin typeface="Arial" panose="020B0604020202020204" pitchFamily="34" charset="0"/>
            </a:endParaRPr>
          </a:p>
        </p:txBody>
      </p:sp>
      <p:sp>
        <p:nvSpPr>
          <p:cNvPr id="107523" name="AutoShape 2"/>
          <p:cNvSpPr>
            <a:spLocks noGrp="1" noChangeArrowheads="1"/>
          </p:cNvSpPr>
          <p:nvPr>
            <p:ph type="title"/>
          </p:nvPr>
        </p:nvSpPr>
        <p:spPr>
          <a:xfrm>
            <a:off x="684213" y="404813"/>
            <a:ext cx="7772400" cy="6477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VALORE AGGIUNTO</a:t>
            </a:r>
          </a:p>
        </p:txBody>
      </p:sp>
      <p:sp>
        <p:nvSpPr>
          <p:cNvPr id="107524" name="AutoShape 3"/>
          <p:cNvSpPr>
            <a:spLocks noChangeArrowheads="1"/>
          </p:cNvSpPr>
          <p:nvPr/>
        </p:nvSpPr>
        <p:spPr bwMode="auto">
          <a:xfrm>
            <a:off x="684213" y="1484313"/>
            <a:ext cx="8064500" cy="5040312"/>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2400" b="1"/>
          </a:p>
          <a:p>
            <a:pPr>
              <a:buFont typeface="Wingdings" panose="05000000000000000000" pitchFamily="2" charset="2"/>
              <a:buChar char="§"/>
            </a:pPr>
            <a:r>
              <a:rPr lang="it-IT" altLang="it-IT" b="1">
                <a:latin typeface="Arial" panose="020B0604020202020204" pitchFamily="34" charset="0"/>
              </a:rPr>
              <a:t> </a:t>
            </a:r>
            <a:r>
              <a:rPr lang="it-IT" altLang="it-IT" b="1" i="1"/>
              <a:t>COSTI ESTERNI</a:t>
            </a: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endParaRPr lang="it-IT" altLang="it-IT" b="1">
              <a:latin typeface="Arial" panose="020B0604020202020204" pitchFamily="34" charset="0"/>
            </a:endParaRPr>
          </a:p>
          <a:p>
            <a:pPr>
              <a:buFont typeface="Wingdings" panose="05000000000000000000" pitchFamily="2" charset="2"/>
              <a:buChar char="§"/>
            </a:pPr>
            <a:endParaRPr lang="it-IT" altLang="it-IT" b="1">
              <a:latin typeface="Arial" panose="020B0604020202020204" pitchFamily="34" charset="0"/>
            </a:endParaRPr>
          </a:p>
          <a:p>
            <a:pPr>
              <a:buFont typeface="Wingdings" panose="05000000000000000000" pitchFamily="2" charset="2"/>
              <a:buChar char="§"/>
            </a:pPr>
            <a:r>
              <a:rPr lang="it-IT" altLang="it-IT" b="1">
                <a:latin typeface="Arial" panose="020B0604020202020204" pitchFamily="34" charset="0"/>
              </a:rPr>
              <a:t> </a:t>
            </a:r>
            <a:r>
              <a:rPr lang="it-IT" altLang="it-IT" b="1" i="1"/>
              <a:t>COSTI INTERNI</a:t>
            </a:r>
          </a:p>
          <a:p>
            <a:endParaRPr lang="it-IT" altLang="it-IT" b="1" i="1"/>
          </a:p>
          <a:p>
            <a:endParaRPr lang="it-IT" altLang="it-IT" sz="1400" b="1"/>
          </a:p>
          <a:p>
            <a:endParaRPr lang="it-IT" altLang="it-IT" b="1" i="1"/>
          </a:p>
        </p:txBody>
      </p:sp>
      <p:sp>
        <p:nvSpPr>
          <p:cNvPr id="107525" name="Rectangle 4"/>
          <p:cNvSpPr>
            <a:spLocks noChangeArrowheads="1"/>
          </p:cNvSpPr>
          <p:nvPr/>
        </p:nvSpPr>
        <p:spPr bwMode="auto">
          <a:xfrm>
            <a:off x="3276600" y="1844675"/>
            <a:ext cx="5327650" cy="143986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it-IT" altLang="it-IT" b="1"/>
              <a:t>consumo materie</a:t>
            </a:r>
          </a:p>
          <a:p>
            <a:pPr algn="just">
              <a:buFontTx/>
              <a:buChar char="•"/>
            </a:pPr>
            <a:r>
              <a:rPr lang="it-IT" altLang="it-IT" b="1"/>
              <a:t>costi operativi (assicurazioni, pubblicità, energia elettrica, spese amministrative …)</a:t>
            </a:r>
          </a:p>
        </p:txBody>
      </p:sp>
      <p:sp>
        <p:nvSpPr>
          <p:cNvPr id="107526" name="AutoShape 5"/>
          <p:cNvSpPr>
            <a:spLocks noChangeArrowheads="1"/>
          </p:cNvSpPr>
          <p:nvPr/>
        </p:nvSpPr>
        <p:spPr bwMode="auto">
          <a:xfrm rot="5400000">
            <a:off x="1908176" y="2132012"/>
            <a:ext cx="863600" cy="1152525"/>
          </a:xfrm>
          <a:custGeom>
            <a:avLst/>
            <a:gdLst>
              <a:gd name="T0" fmla="*/ 616874 w 21600"/>
              <a:gd name="T1" fmla="*/ 0 h 21600"/>
              <a:gd name="T2" fmla="*/ 370109 w 21600"/>
              <a:gd name="T3" fmla="*/ 384175 h 21600"/>
              <a:gd name="T4" fmla="*/ 0 w 21600"/>
              <a:gd name="T5" fmla="*/ 960491 h 21600"/>
              <a:gd name="T6" fmla="*/ 370109 w 21600"/>
              <a:gd name="T7" fmla="*/ 1152525 h 21600"/>
              <a:gd name="T8" fmla="*/ 740217 w 21600"/>
              <a:gd name="T9" fmla="*/ 800365 h 21600"/>
              <a:gd name="T10" fmla="*/ 863600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3366FF"/>
              </a:gs>
              <a:gs pos="100000">
                <a:srgbClr val="FFFFFF"/>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107527" name="AutoShape 6"/>
          <p:cNvSpPr>
            <a:spLocks noChangeArrowheads="1"/>
          </p:cNvSpPr>
          <p:nvPr/>
        </p:nvSpPr>
        <p:spPr bwMode="auto">
          <a:xfrm rot="5400000">
            <a:off x="1979613" y="4508500"/>
            <a:ext cx="863600" cy="1152525"/>
          </a:xfrm>
          <a:custGeom>
            <a:avLst/>
            <a:gdLst>
              <a:gd name="T0" fmla="*/ 616874 w 21600"/>
              <a:gd name="T1" fmla="*/ 0 h 21600"/>
              <a:gd name="T2" fmla="*/ 370109 w 21600"/>
              <a:gd name="T3" fmla="*/ 384175 h 21600"/>
              <a:gd name="T4" fmla="*/ 0 w 21600"/>
              <a:gd name="T5" fmla="*/ 960491 h 21600"/>
              <a:gd name="T6" fmla="*/ 370109 w 21600"/>
              <a:gd name="T7" fmla="*/ 1152525 h 21600"/>
              <a:gd name="T8" fmla="*/ 740217 w 21600"/>
              <a:gd name="T9" fmla="*/ 800365 h 21600"/>
              <a:gd name="T10" fmla="*/ 863600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0000FF"/>
              </a:gs>
              <a:gs pos="100000">
                <a:srgbClr val="FFFFFF"/>
              </a:gs>
            </a:gsLst>
            <a:lin ang="5400000" scaled="1"/>
          </a:gradFill>
          <a:ln w="12700"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107528" name="Rectangle 7"/>
          <p:cNvSpPr>
            <a:spLocks noChangeArrowheads="1"/>
          </p:cNvSpPr>
          <p:nvPr/>
        </p:nvSpPr>
        <p:spPr bwMode="auto">
          <a:xfrm>
            <a:off x="3276600" y="4799013"/>
            <a:ext cx="4895850" cy="935037"/>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it-IT" altLang="it-IT" b="1"/>
              <a:t>spese del personale</a:t>
            </a:r>
          </a:p>
          <a:p>
            <a:pPr>
              <a:buFontTx/>
              <a:buChar char="•"/>
            </a:pPr>
            <a:r>
              <a:rPr lang="it-IT" altLang="it-IT" b="1"/>
              <a:t>quote di ammortamento</a:t>
            </a:r>
          </a:p>
          <a:p>
            <a:pPr>
              <a:buFontTx/>
              <a:buChar char="•"/>
            </a:pPr>
            <a:endParaRPr lang="it-IT" altLang="it-IT" b="1"/>
          </a:p>
        </p:txBody>
      </p:sp>
    </p:spTree>
  </p:cSld>
  <p:clrMapOvr>
    <a:masterClrMapping/>
  </p:clrMapOvr>
  <p:transition advTm="164846"/>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numero diapositiva 5"/>
          <p:cNvSpPr>
            <a:spLocks noGrp="1"/>
          </p:cNvSpPr>
          <p:nvPr>
            <p:ph type="sldNum" sz="quarter" idx="12"/>
          </p:nvPr>
        </p:nvSpPr>
        <p:spPr>
          <a:xfrm>
            <a:off x="68580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1E73952-EC59-42E6-9861-AB68AB65AC69}" type="slidenum">
              <a:rPr lang="it-IT" altLang="it-IT">
                <a:latin typeface="Arial" panose="020B0604020202020204" pitchFamily="34" charset="0"/>
              </a:rPr>
              <a:pPr/>
              <a:t>131</a:t>
            </a:fld>
            <a:endParaRPr lang="it-IT" altLang="it-IT" dirty="0">
              <a:latin typeface="Arial" panose="020B0604020202020204" pitchFamily="34" charset="0"/>
            </a:endParaRPr>
          </a:p>
        </p:txBody>
      </p:sp>
      <p:sp>
        <p:nvSpPr>
          <p:cNvPr id="108547" name="AutoShape 2"/>
          <p:cNvSpPr>
            <a:spLocks noGrp="1" noChangeArrowheads="1"/>
          </p:cNvSpPr>
          <p:nvPr>
            <p:ph type="title"/>
          </p:nvPr>
        </p:nvSpPr>
        <p:spPr>
          <a:xfrm>
            <a:off x="827088" y="333375"/>
            <a:ext cx="7772400" cy="1143000"/>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VALORE AGGIUNTO</a:t>
            </a:r>
          </a:p>
        </p:txBody>
      </p:sp>
      <p:sp>
        <p:nvSpPr>
          <p:cNvPr id="108548" name="Rectangle 4"/>
          <p:cNvSpPr>
            <a:spLocks noChangeArrowheads="1"/>
          </p:cNvSpPr>
          <p:nvPr/>
        </p:nvSpPr>
        <p:spPr bwMode="auto">
          <a:xfrm>
            <a:off x="2890838" y="1628775"/>
            <a:ext cx="3168650" cy="7207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PRODOTTO DI ESERCIZIO</a:t>
            </a:r>
          </a:p>
        </p:txBody>
      </p:sp>
      <p:sp>
        <p:nvSpPr>
          <p:cNvPr id="108549" name="Rectangle 7"/>
          <p:cNvSpPr>
            <a:spLocks noChangeArrowheads="1"/>
          </p:cNvSpPr>
          <p:nvPr/>
        </p:nvSpPr>
        <p:spPr bwMode="auto">
          <a:xfrm>
            <a:off x="2819400" y="3500438"/>
            <a:ext cx="3384550" cy="1081087"/>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MARGINE INDUSTRIALE LORDO</a:t>
            </a:r>
          </a:p>
          <a:p>
            <a:pPr algn="ctr"/>
            <a:r>
              <a:rPr lang="it-IT" altLang="it-IT" b="1"/>
              <a:t>(M.I.L.)</a:t>
            </a:r>
          </a:p>
        </p:txBody>
      </p:sp>
      <p:sp>
        <p:nvSpPr>
          <p:cNvPr id="108550" name="Rectangle 8"/>
          <p:cNvSpPr>
            <a:spLocks noChangeArrowheads="1"/>
          </p:cNvSpPr>
          <p:nvPr/>
        </p:nvSpPr>
        <p:spPr bwMode="auto">
          <a:xfrm>
            <a:off x="2890838" y="2636838"/>
            <a:ext cx="3168650" cy="36036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CONSUMO MATERIE</a:t>
            </a:r>
          </a:p>
        </p:txBody>
      </p:sp>
      <p:sp>
        <p:nvSpPr>
          <p:cNvPr id="108551" name="Rectangle 9"/>
          <p:cNvSpPr>
            <a:spLocks noChangeArrowheads="1"/>
          </p:cNvSpPr>
          <p:nvPr/>
        </p:nvSpPr>
        <p:spPr bwMode="auto">
          <a:xfrm>
            <a:off x="2890838" y="4941888"/>
            <a:ext cx="3095625" cy="503237"/>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COSTI OPERATIVI  ESTERNI</a:t>
            </a:r>
          </a:p>
        </p:txBody>
      </p:sp>
      <p:sp>
        <p:nvSpPr>
          <p:cNvPr id="108552" name="Rectangle 10"/>
          <p:cNvSpPr>
            <a:spLocks noChangeArrowheads="1"/>
          </p:cNvSpPr>
          <p:nvPr/>
        </p:nvSpPr>
        <p:spPr bwMode="auto">
          <a:xfrm>
            <a:off x="2890838" y="5805488"/>
            <a:ext cx="3095625" cy="503237"/>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VALORE AGGIUNTO</a:t>
            </a:r>
          </a:p>
        </p:txBody>
      </p:sp>
      <p:sp>
        <p:nvSpPr>
          <p:cNvPr id="108553" name="Rectangle 15"/>
          <p:cNvSpPr>
            <a:spLocks noChangeArrowheads="1"/>
          </p:cNvSpPr>
          <p:nvPr/>
        </p:nvSpPr>
        <p:spPr bwMode="auto">
          <a:xfrm>
            <a:off x="4259263" y="2349500"/>
            <a:ext cx="293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08554" name="Rectangle 22"/>
          <p:cNvSpPr>
            <a:spLocks noChangeArrowheads="1"/>
          </p:cNvSpPr>
          <p:nvPr/>
        </p:nvSpPr>
        <p:spPr bwMode="auto">
          <a:xfrm>
            <a:off x="4259263" y="4581525"/>
            <a:ext cx="293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08555" name="Rectangle 23"/>
          <p:cNvSpPr>
            <a:spLocks noChangeArrowheads="1"/>
          </p:cNvSpPr>
          <p:nvPr/>
        </p:nvSpPr>
        <p:spPr bwMode="auto">
          <a:xfrm>
            <a:off x="4475163" y="2565400"/>
            <a:ext cx="293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08556" name="Text Box 25"/>
          <p:cNvSpPr txBox="1">
            <a:spLocks noChangeArrowheads="1"/>
          </p:cNvSpPr>
          <p:nvPr/>
        </p:nvSpPr>
        <p:spPr bwMode="auto">
          <a:xfrm>
            <a:off x="4259263" y="3141663"/>
            <a:ext cx="503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08557" name="Text Box 26"/>
          <p:cNvSpPr txBox="1">
            <a:spLocks noChangeArrowheads="1"/>
          </p:cNvSpPr>
          <p:nvPr/>
        </p:nvSpPr>
        <p:spPr bwMode="auto">
          <a:xfrm>
            <a:off x="4187825" y="5516563"/>
            <a:ext cx="503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2" name="Freccia a destra 1"/>
          <p:cNvSpPr/>
          <p:nvPr/>
        </p:nvSpPr>
        <p:spPr>
          <a:xfrm>
            <a:off x="6119786" y="5070475"/>
            <a:ext cx="249237" cy="3397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3" name="CasellaDiTesto 2"/>
          <p:cNvSpPr txBox="1"/>
          <p:nvPr/>
        </p:nvSpPr>
        <p:spPr>
          <a:xfrm>
            <a:off x="6369024" y="4191000"/>
            <a:ext cx="2722630" cy="2154436"/>
          </a:xfrm>
          <a:prstGeom prst="rect">
            <a:avLst/>
          </a:prstGeom>
          <a:noFill/>
          <a:ln>
            <a:solidFill>
              <a:schemeClr val="tx1"/>
            </a:solidFill>
            <a:prstDash val="dash"/>
          </a:ln>
        </p:spPr>
        <p:txBody>
          <a:bodyPr wrap="square" rtlCol="0">
            <a:spAutoFit/>
          </a:bodyPr>
          <a:lstStyle/>
          <a:p>
            <a:pPr algn="ctr"/>
            <a:r>
              <a:rPr lang="it-IT" sz="1700" dirty="0" smtClean="0">
                <a:solidFill>
                  <a:srgbClr val="C00000"/>
                </a:solidFill>
              </a:rPr>
              <a:t>In questa categoria si possono inserire gli accantonamenti a fondi spese e rischi in quanto si trasformeranno o si potranno trasformare in futuro in costi esterni </a:t>
            </a:r>
            <a:r>
              <a:rPr lang="it-IT" sz="1500" i="1" dirty="0" smtClean="0">
                <a:solidFill>
                  <a:srgbClr val="C00000"/>
                </a:solidFill>
              </a:rPr>
              <a:t>(ma vedi anche il lucido successivo)</a:t>
            </a:r>
            <a:endParaRPr lang="it-IT" sz="1500" i="1" dirty="0">
              <a:solidFill>
                <a:srgbClr val="C00000"/>
              </a:solidFill>
            </a:endParaRPr>
          </a:p>
        </p:txBody>
      </p:sp>
    </p:spTree>
  </p:cSld>
  <p:clrMapOvr>
    <a:masterClrMapping/>
  </p:clrMapOvr>
  <p:transition advTm="76191"/>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2A37B1C-A878-4CD0-A9D9-36B74A6A3363}" type="slidenum">
              <a:rPr lang="it-IT" altLang="it-IT">
                <a:latin typeface="Arial" panose="020B0604020202020204" pitchFamily="34" charset="0"/>
              </a:rPr>
              <a:pPr/>
              <a:t>132</a:t>
            </a:fld>
            <a:endParaRPr lang="it-IT" altLang="it-IT">
              <a:latin typeface="Arial" panose="020B0604020202020204" pitchFamily="34" charset="0"/>
            </a:endParaRPr>
          </a:p>
        </p:txBody>
      </p:sp>
      <p:sp>
        <p:nvSpPr>
          <p:cNvPr id="109571" name="AutoShape 2"/>
          <p:cNvSpPr>
            <a:spLocks noGrp="1" noChangeArrowheads="1"/>
          </p:cNvSpPr>
          <p:nvPr>
            <p:ph type="title"/>
          </p:nvPr>
        </p:nvSpPr>
        <p:spPr>
          <a:xfrm>
            <a:off x="827088" y="188913"/>
            <a:ext cx="7772400" cy="936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smtClean="0"/>
              <a:t>VALORE AGGIUNTO</a:t>
            </a:r>
          </a:p>
        </p:txBody>
      </p:sp>
      <p:sp>
        <p:nvSpPr>
          <p:cNvPr id="109572" name="Rectangle 3"/>
          <p:cNvSpPr>
            <a:spLocks noChangeArrowheads="1"/>
          </p:cNvSpPr>
          <p:nvPr/>
        </p:nvSpPr>
        <p:spPr bwMode="auto">
          <a:xfrm>
            <a:off x="2830513" y="1341438"/>
            <a:ext cx="3168650" cy="5048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VALORE AGGIUNTO</a:t>
            </a:r>
          </a:p>
        </p:txBody>
      </p:sp>
      <p:sp>
        <p:nvSpPr>
          <p:cNvPr id="109573" name="Rectangle 4"/>
          <p:cNvSpPr>
            <a:spLocks noChangeArrowheads="1"/>
          </p:cNvSpPr>
          <p:nvPr/>
        </p:nvSpPr>
        <p:spPr bwMode="auto">
          <a:xfrm>
            <a:off x="2830513" y="2276475"/>
            <a:ext cx="3168650" cy="7207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COSTI DEL PERSONALE</a:t>
            </a:r>
          </a:p>
        </p:txBody>
      </p:sp>
      <p:sp>
        <p:nvSpPr>
          <p:cNvPr id="109574" name="Rectangle 5"/>
          <p:cNvSpPr>
            <a:spLocks noChangeArrowheads="1"/>
          </p:cNvSpPr>
          <p:nvPr/>
        </p:nvSpPr>
        <p:spPr bwMode="auto">
          <a:xfrm>
            <a:off x="2743200" y="4581525"/>
            <a:ext cx="3255963" cy="9366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dirty="0"/>
              <a:t>AMMORTAMENTI </a:t>
            </a:r>
            <a:r>
              <a:rPr lang="it-IT" altLang="it-IT" b="1" dirty="0" smtClean="0"/>
              <a:t>(E </a:t>
            </a:r>
            <a:r>
              <a:rPr lang="it-IT" altLang="it-IT" b="1" dirty="0"/>
              <a:t>ALTRI </a:t>
            </a:r>
            <a:r>
              <a:rPr lang="it-IT" altLang="it-IT" b="1" dirty="0" smtClean="0"/>
              <a:t>ACCANTONAMENTI)</a:t>
            </a:r>
            <a:endParaRPr lang="it-IT" altLang="it-IT" b="1" dirty="0"/>
          </a:p>
        </p:txBody>
      </p:sp>
      <p:sp>
        <p:nvSpPr>
          <p:cNvPr id="109575" name="Rectangle 6"/>
          <p:cNvSpPr>
            <a:spLocks noChangeArrowheads="1"/>
          </p:cNvSpPr>
          <p:nvPr/>
        </p:nvSpPr>
        <p:spPr bwMode="auto">
          <a:xfrm>
            <a:off x="2830513" y="3357563"/>
            <a:ext cx="3168650" cy="935037"/>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MARGINE OPERATIVO LORDO</a:t>
            </a:r>
          </a:p>
          <a:p>
            <a:pPr algn="ctr"/>
            <a:r>
              <a:rPr lang="it-IT" altLang="it-IT" b="1"/>
              <a:t>(M.O.L.)</a:t>
            </a:r>
          </a:p>
        </p:txBody>
      </p:sp>
      <p:sp>
        <p:nvSpPr>
          <p:cNvPr id="109576" name="Rectangle 7"/>
          <p:cNvSpPr>
            <a:spLocks noChangeArrowheads="1"/>
          </p:cNvSpPr>
          <p:nvPr/>
        </p:nvSpPr>
        <p:spPr bwMode="auto">
          <a:xfrm>
            <a:off x="2830513" y="5876925"/>
            <a:ext cx="3168650" cy="5746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REDDITO OPERATIVO</a:t>
            </a:r>
          </a:p>
        </p:txBody>
      </p:sp>
      <p:sp>
        <p:nvSpPr>
          <p:cNvPr id="109577" name="Rectangle 8"/>
          <p:cNvSpPr>
            <a:spLocks noChangeArrowheads="1"/>
          </p:cNvSpPr>
          <p:nvPr/>
        </p:nvSpPr>
        <p:spPr bwMode="auto">
          <a:xfrm>
            <a:off x="4198938" y="1916113"/>
            <a:ext cx="293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09578" name="Rectangle 9"/>
          <p:cNvSpPr>
            <a:spLocks noChangeArrowheads="1"/>
          </p:cNvSpPr>
          <p:nvPr/>
        </p:nvSpPr>
        <p:spPr bwMode="auto">
          <a:xfrm>
            <a:off x="4271963" y="4292600"/>
            <a:ext cx="293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09579" name="Rectangle 10"/>
          <p:cNvSpPr>
            <a:spLocks noChangeArrowheads="1"/>
          </p:cNvSpPr>
          <p:nvPr/>
        </p:nvSpPr>
        <p:spPr bwMode="auto">
          <a:xfrm>
            <a:off x="4198938" y="3068638"/>
            <a:ext cx="382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09580" name="Rectangle 11"/>
          <p:cNvSpPr>
            <a:spLocks noChangeArrowheads="1"/>
          </p:cNvSpPr>
          <p:nvPr/>
        </p:nvSpPr>
        <p:spPr bwMode="auto">
          <a:xfrm>
            <a:off x="4198938" y="5516563"/>
            <a:ext cx="382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a:t>
            </a:r>
          </a:p>
        </p:txBody>
      </p:sp>
      <p:sp>
        <p:nvSpPr>
          <p:cNvPr id="13" name="Freccia a destra 12"/>
          <p:cNvSpPr/>
          <p:nvPr/>
        </p:nvSpPr>
        <p:spPr>
          <a:xfrm>
            <a:off x="6096000" y="4918075"/>
            <a:ext cx="249237" cy="3397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4" name="CasellaDiTesto 13"/>
          <p:cNvSpPr txBox="1"/>
          <p:nvPr/>
        </p:nvSpPr>
        <p:spPr>
          <a:xfrm>
            <a:off x="6389633" y="4038600"/>
            <a:ext cx="2678167" cy="2154436"/>
          </a:xfrm>
          <a:prstGeom prst="rect">
            <a:avLst/>
          </a:prstGeom>
          <a:noFill/>
          <a:ln>
            <a:solidFill>
              <a:schemeClr val="tx1"/>
            </a:solidFill>
            <a:prstDash val="dash"/>
          </a:ln>
        </p:spPr>
        <p:txBody>
          <a:bodyPr wrap="square" rtlCol="0">
            <a:spAutoFit/>
          </a:bodyPr>
          <a:lstStyle/>
          <a:p>
            <a:pPr algn="ctr"/>
            <a:r>
              <a:rPr lang="it-IT" sz="1700" dirty="0" smtClean="0">
                <a:solidFill>
                  <a:srgbClr val="C00000"/>
                </a:solidFill>
              </a:rPr>
              <a:t>In questa categoria troviamo gli accantonamenti a fondi spese e rischi (in quanto, come gli ammortamenti, sono costi «non monetari») a meno che non li abbiamo inseriti tra i costi esterni </a:t>
            </a:r>
            <a:r>
              <a:rPr lang="it-IT" sz="1500" i="1" dirty="0" smtClean="0">
                <a:solidFill>
                  <a:srgbClr val="C00000"/>
                </a:solidFill>
              </a:rPr>
              <a:t>(vedi il lucido precedente)</a:t>
            </a:r>
            <a:endParaRPr lang="it-IT" sz="1500" i="1" dirty="0">
              <a:solidFill>
                <a:srgbClr val="C00000"/>
              </a:solidFill>
            </a:endParaRPr>
          </a:p>
        </p:txBody>
      </p:sp>
    </p:spTree>
  </p:cSld>
  <p:clrMapOvr>
    <a:masterClrMapping/>
  </p:clrMapOvr>
  <p:transition advTm="121875"/>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87765A3-D514-405E-A9FC-49BBBB98748C}" type="slidenum">
              <a:rPr lang="it-IT" altLang="it-IT">
                <a:latin typeface="Arial" panose="020B0604020202020204" pitchFamily="34" charset="0"/>
              </a:rPr>
              <a:pPr/>
              <a:t>133</a:t>
            </a:fld>
            <a:endParaRPr lang="it-IT" altLang="it-IT">
              <a:latin typeface="Arial" panose="020B0604020202020204" pitchFamily="34" charset="0"/>
            </a:endParaRPr>
          </a:p>
        </p:txBody>
      </p:sp>
      <p:sp>
        <p:nvSpPr>
          <p:cNvPr id="110595" name="AutoShape 2"/>
          <p:cNvSpPr>
            <a:spLocks noGrp="1" noChangeArrowheads="1"/>
          </p:cNvSpPr>
          <p:nvPr>
            <p:ph type="title"/>
          </p:nvPr>
        </p:nvSpPr>
        <p:spPr>
          <a:xfrm>
            <a:off x="827088" y="188913"/>
            <a:ext cx="7772400" cy="936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IL SIGNIFICATO DEL M.I.L.</a:t>
            </a:r>
          </a:p>
        </p:txBody>
      </p:sp>
      <p:sp>
        <p:nvSpPr>
          <p:cNvPr id="110596" name="AutoShape 13"/>
          <p:cNvSpPr>
            <a:spLocks noChangeArrowheads="1"/>
          </p:cNvSpPr>
          <p:nvPr/>
        </p:nvSpPr>
        <p:spPr bwMode="auto">
          <a:xfrm>
            <a:off x="2362200" y="1412875"/>
            <a:ext cx="6457950" cy="4968875"/>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400" b="1" dirty="0"/>
              <a:t>Ha lo scopo fondamentale di evidenziare l’incidenza dei costi delle materie prime sulla redditività </a:t>
            </a:r>
            <a:r>
              <a:rPr lang="it-IT" altLang="it-IT" sz="2400" b="1" dirty="0" smtClean="0"/>
              <a:t>operativa</a:t>
            </a:r>
          </a:p>
          <a:p>
            <a:endParaRPr lang="it-IT" altLang="it-IT" sz="2400" b="1" dirty="0" smtClean="0"/>
          </a:p>
          <a:p>
            <a:endParaRPr lang="it-IT" altLang="it-IT" sz="2400" b="1" dirty="0"/>
          </a:p>
          <a:p>
            <a:pPr algn="just"/>
            <a:r>
              <a:rPr lang="it-IT" sz="2400" dirty="0">
                <a:cs typeface="Times New Roman" panose="02020603050405020304" pitchFamily="18" charset="0"/>
              </a:rPr>
              <a:t>È la parte del </a:t>
            </a:r>
            <a:r>
              <a:rPr lang="it-IT" sz="2400" dirty="0" smtClean="0">
                <a:cs typeface="Times New Roman" panose="02020603050405020304" pitchFamily="18" charset="0"/>
              </a:rPr>
              <a:t>Prodotto di esercizio che </a:t>
            </a:r>
            <a:r>
              <a:rPr lang="it-IT" sz="2400" dirty="0">
                <a:cs typeface="Times New Roman" panose="02020603050405020304" pitchFamily="18" charset="0"/>
              </a:rPr>
              <a:t>residua dopo aver rimunerato </a:t>
            </a:r>
            <a:r>
              <a:rPr lang="it-IT" sz="2400" dirty="0" smtClean="0">
                <a:cs typeface="Times New Roman" panose="02020603050405020304" pitchFamily="18" charset="0"/>
              </a:rPr>
              <a:t>le materie</a:t>
            </a:r>
            <a:endParaRPr lang="it-IT" sz="2400" dirty="0">
              <a:cs typeface="Times New Roman" panose="02020603050405020304" pitchFamily="18" charset="0"/>
            </a:endParaRPr>
          </a:p>
          <a:p>
            <a:pPr algn="just"/>
            <a:endParaRPr lang="it-IT" sz="2400" dirty="0" smtClean="0">
              <a:cs typeface="Times New Roman" panose="02020603050405020304" pitchFamily="18" charset="0"/>
            </a:endParaRPr>
          </a:p>
          <a:p>
            <a:pPr algn="just"/>
            <a:r>
              <a:rPr lang="it-IT" sz="2400" dirty="0" smtClean="0">
                <a:cs typeface="Times New Roman" panose="02020603050405020304" pitchFamily="18" charset="0"/>
              </a:rPr>
              <a:t>È </a:t>
            </a:r>
            <a:r>
              <a:rPr lang="it-IT" sz="2400" dirty="0">
                <a:cs typeface="Times New Roman" panose="02020603050405020304" pitchFamily="18" charset="0"/>
              </a:rPr>
              <a:t>il </a:t>
            </a:r>
            <a:r>
              <a:rPr lang="it-IT" sz="2400" dirty="0" smtClean="0">
                <a:cs typeface="Times New Roman" panose="02020603050405020304" pitchFamily="18" charset="0"/>
              </a:rPr>
              <a:t>margine a disposizione prima di sostenere tutte le altre spese operative</a:t>
            </a:r>
            <a:endParaRPr lang="it-IT" sz="2400" dirty="0">
              <a:cs typeface="Times New Roman" panose="02020603050405020304" pitchFamily="18" charset="0"/>
            </a:endParaRPr>
          </a:p>
          <a:p>
            <a:endParaRPr lang="it-IT" altLang="it-IT" sz="2400" b="1" dirty="0"/>
          </a:p>
        </p:txBody>
      </p:sp>
      <p:graphicFrame>
        <p:nvGraphicFramePr>
          <p:cNvPr id="10" name="Tabella 9"/>
          <p:cNvGraphicFramePr>
            <a:graphicFrameLocks noGrp="1"/>
          </p:cNvGraphicFramePr>
          <p:nvPr>
            <p:extLst>
              <p:ext uri="{D42A27DB-BD31-4B8C-83A1-F6EECF244321}">
                <p14:modId xmlns:p14="http://schemas.microsoft.com/office/powerpoint/2010/main" val="2630818901"/>
              </p:ext>
            </p:extLst>
          </p:nvPr>
        </p:nvGraphicFramePr>
        <p:xfrm>
          <a:off x="189081" y="2133600"/>
          <a:ext cx="2096919" cy="2423160"/>
        </p:xfrm>
        <a:graphic>
          <a:graphicData uri="http://schemas.openxmlformats.org/drawingml/2006/table">
            <a:tbl>
              <a:tblPr/>
              <a:tblGrid>
                <a:gridCol w="2096919">
                  <a:extLst>
                    <a:ext uri="{9D8B030D-6E8A-4147-A177-3AD203B41FA5}">
                      <a16:colId xmlns:a16="http://schemas.microsoft.com/office/drawing/2014/main" val="1181863863"/>
                    </a:ext>
                  </a:extLst>
                </a:gridCol>
              </a:tblGrid>
              <a:tr h="214605">
                <a:tc>
                  <a:txBody>
                    <a:bodyPr/>
                    <a:lstStyle/>
                    <a:p>
                      <a:pPr algn="l" fontAlgn="b"/>
                      <a:r>
                        <a:rPr lang="it-IT" sz="1400" b="1" i="0" u="none" strike="noStrike" dirty="0">
                          <a:solidFill>
                            <a:srgbClr val="000000"/>
                          </a:solidFill>
                          <a:effectLst/>
                          <a:latin typeface="Times New Roman" panose="02020603050405020304" pitchFamily="18" charset="0"/>
                        </a:rPr>
                        <a:t>Prodotto di esercizio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810371522"/>
                  </a:ext>
                </a:extLst>
              </a:tr>
              <a:tr h="2146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dirty="0" smtClean="0">
                          <a:solidFill>
                            <a:srgbClr val="000000"/>
                          </a:solidFill>
                          <a:effectLst/>
                          <a:latin typeface="Times New Roman" panose="02020603050405020304" pitchFamily="18" charset="0"/>
                        </a:rPr>
                        <a:t>Costi esterni</a:t>
                      </a:r>
                      <a:endParaRPr lang="it-IT"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0079772"/>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Consumo materie</a:t>
                      </a:r>
                      <a:endParaRPr lang="it-IT"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7464760"/>
                  </a:ext>
                </a:extLst>
              </a:tr>
              <a:tr h="214605">
                <a:tc>
                  <a:txBody>
                    <a:bodyPr/>
                    <a:lstStyle/>
                    <a:p>
                      <a:pPr algn="l" fontAlgn="b"/>
                      <a:r>
                        <a:rPr lang="it-IT" sz="1400" b="1" i="0" u="none" strike="noStrike" dirty="0" smtClean="0">
                          <a:solidFill>
                            <a:srgbClr val="C00000"/>
                          </a:solidFill>
                          <a:effectLst/>
                          <a:latin typeface="Times New Roman" panose="02020603050405020304" pitchFamily="18" charset="0"/>
                        </a:rPr>
                        <a:t>Margine industriale lordo</a:t>
                      </a:r>
                      <a:endParaRPr lang="it-IT" sz="1400" b="1" i="0" u="none" strike="noStrike" dirty="0">
                        <a:solidFill>
                          <a:srgbClr val="C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7598180"/>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Altre spese operative</a:t>
                      </a:r>
                      <a:r>
                        <a:rPr lang="it-IT" sz="1400" b="1" i="0" u="none" strike="noStrike" dirty="0">
                          <a:solidFill>
                            <a:srgbClr val="000000"/>
                          </a:solidFill>
                          <a:effectLst/>
                          <a:latin typeface="Times New Roman" panose="02020603050405020304" pitchFamily="18"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9444163"/>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1" i="0" u="none" strike="noStrike" dirty="0" smtClean="0">
                          <a:solidFill>
                            <a:schemeClr val="tx1"/>
                          </a:solidFill>
                          <a:effectLst/>
                          <a:latin typeface="Times New Roman" panose="02020603050405020304" pitchFamily="18" charset="0"/>
                        </a:rPr>
                        <a:t>Valore aggiunto</a:t>
                      </a:r>
                      <a:endParaRPr lang="it-IT" sz="1400" b="1" i="0" u="none" strike="noStrike" dirty="0">
                        <a:solidFill>
                          <a:schemeClr val="tx1"/>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2639407"/>
                  </a:ext>
                </a:extLst>
              </a:tr>
              <a:tr h="2146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dirty="0" smtClean="0">
                          <a:solidFill>
                            <a:srgbClr val="000000"/>
                          </a:solidFill>
                          <a:effectLst/>
                          <a:latin typeface="Times New Roman" panose="02020603050405020304" pitchFamily="18" charset="0"/>
                        </a:rPr>
                        <a:t>Costi interni</a:t>
                      </a:r>
                      <a:endParaRPr lang="it-IT"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9559619"/>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Spese di personale</a:t>
                      </a:r>
                    </a:p>
                    <a:p>
                      <a:pPr algn="l" fontAlgn="b"/>
                      <a:r>
                        <a:rPr lang="it-IT" sz="1400" b="1" i="0" u="none" strike="noStrike" dirty="0" smtClean="0">
                          <a:solidFill>
                            <a:srgbClr val="000000"/>
                          </a:solidFill>
                          <a:effectLst/>
                          <a:latin typeface="Times New Roman" panose="02020603050405020304" pitchFamily="18" charset="0"/>
                        </a:rPr>
                        <a:t>Margine </a:t>
                      </a:r>
                      <a:r>
                        <a:rPr lang="it-IT" sz="1400" b="1" i="0" u="none" strike="noStrike" dirty="0">
                          <a:solidFill>
                            <a:srgbClr val="000000"/>
                          </a:solidFill>
                          <a:effectLst/>
                          <a:latin typeface="Times New Roman" panose="02020603050405020304" pitchFamily="18" charset="0"/>
                        </a:rPr>
                        <a:t>operativo lordo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1931179"/>
                  </a:ext>
                </a:extLst>
              </a:tr>
              <a:tr h="214605">
                <a:tc>
                  <a:txBody>
                    <a:bodyPr/>
                    <a:lstStyle/>
                    <a:p>
                      <a:pPr algn="l" fontAlgn="b"/>
                      <a:r>
                        <a:rPr lang="it-IT" sz="1400" b="0" i="0" u="none" strike="noStrike" dirty="0">
                          <a:solidFill>
                            <a:srgbClr val="000000"/>
                          </a:solidFill>
                          <a:effectLst/>
                          <a:latin typeface="Times New Roman" panose="02020603050405020304" pitchFamily="18" charset="0"/>
                        </a:rPr>
                        <a:t>Quote di ammortamento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8632096"/>
                  </a:ext>
                </a:extLst>
              </a:tr>
              <a:tr h="214605">
                <a:tc>
                  <a:txBody>
                    <a:bodyPr/>
                    <a:lstStyle/>
                    <a:p>
                      <a:pPr algn="l" fontAlgn="b"/>
                      <a:r>
                        <a:rPr lang="it-IT" sz="1400" b="1" i="0" u="none" strike="noStrike" dirty="0">
                          <a:solidFill>
                            <a:srgbClr val="000000"/>
                          </a:solidFill>
                          <a:effectLst/>
                          <a:latin typeface="Times New Roman" panose="02020603050405020304" pitchFamily="18" charset="0"/>
                        </a:rPr>
                        <a:t>Reddito operativo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954910"/>
                  </a:ext>
                </a:extLst>
              </a:tr>
            </a:tbl>
          </a:graphicData>
        </a:graphic>
      </p:graphicFrame>
    </p:spTree>
  </p:cSld>
  <p:clrMapOvr>
    <a:masterClrMapping/>
  </p:clrMapOvr>
  <p:transition advTm="54004"/>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38191A2-06F0-49CC-9996-BBB6AD2E3DC4}" type="slidenum">
              <a:rPr lang="it-IT" altLang="it-IT">
                <a:latin typeface="Arial" panose="020B0604020202020204" pitchFamily="34" charset="0"/>
              </a:rPr>
              <a:pPr/>
              <a:t>134</a:t>
            </a:fld>
            <a:endParaRPr lang="it-IT" altLang="it-IT">
              <a:latin typeface="Arial" panose="020B0604020202020204" pitchFamily="34" charset="0"/>
            </a:endParaRPr>
          </a:p>
        </p:txBody>
      </p:sp>
      <p:sp>
        <p:nvSpPr>
          <p:cNvPr id="111619" name="AutoShape 1026"/>
          <p:cNvSpPr>
            <a:spLocks noGrp="1" noChangeArrowheads="1"/>
          </p:cNvSpPr>
          <p:nvPr>
            <p:ph type="title"/>
          </p:nvPr>
        </p:nvSpPr>
        <p:spPr>
          <a:xfrm>
            <a:off x="914400" y="228600"/>
            <a:ext cx="7772400" cy="936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000" smtClean="0"/>
              <a:t>IL SIGNIFICATO DEL VALORE AGGIUNTO</a:t>
            </a:r>
          </a:p>
        </p:txBody>
      </p:sp>
      <p:sp>
        <p:nvSpPr>
          <p:cNvPr id="111620" name="AutoShape 1027"/>
          <p:cNvSpPr>
            <a:spLocks noChangeArrowheads="1"/>
          </p:cNvSpPr>
          <p:nvPr/>
        </p:nvSpPr>
        <p:spPr bwMode="auto">
          <a:xfrm>
            <a:off x="2503941" y="1295399"/>
            <a:ext cx="6161088" cy="5426075"/>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marL="266700" indent="-266700">
              <a:tabLst>
                <a:tab pos="266700" algn="l"/>
              </a:tabLst>
              <a:defRPr>
                <a:solidFill>
                  <a:schemeClr val="tx1"/>
                </a:solidFill>
                <a:latin typeface="Times New Roman" panose="02020603050405020304" pitchFamily="18" charset="0"/>
              </a:defRPr>
            </a:lvl1pPr>
            <a:lvl2pPr marL="742950" indent="-285750">
              <a:tabLst>
                <a:tab pos="266700" algn="l"/>
              </a:tabLst>
              <a:defRPr>
                <a:solidFill>
                  <a:schemeClr val="tx1"/>
                </a:solidFill>
                <a:latin typeface="Times New Roman" panose="02020603050405020304" pitchFamily="18" charset="0"/>
              </a:defRPr>
            </a:lvl2pPr>
            <a:lvl3pPr marL="1143000" indent="-228600">
              <a:tabLst>
                <a:tab pos="266700" algn="l"/>
              </a:tabLst>
              <a:defRPr>
                <a:solidFill>
                  <a:schemeClr val="tx1"/>
                </a:solidFill>
                <a:latin typeface="Times New Roman" panose="02020603050405020304" pitchFamily="18" charset="0"/>
              </a:defRPr>
            </a:lvl3pPr>
            <a:lvl4pPr marL="1600200" indent="-228600">
              <a:tabLst>
                <a:tab pos="266700" algn="l"/>
              </a:tabLst>
              <a:defRPr>
                <a:solidFill>
                  <a:schemeClr val="tx1"/>
                </a:solidFill>
                <a:latin typeface="Times New Roman" panose="02020603050405020304" pitchFamily="18" charset="0"/>
              </a:defRPr>
            </a:lvl4pPr>
            <a:lvl5pPr marL="2057400" indent="-228600">
              <a:tabLst>
                <a:tab pos="26670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9pPr>
          </a:lstStyle>
          <a:p>
            <a:endParaRPr lang="it-IT" altLang="it-IT" b="1" dirty="0"/>
          </a:p>
          <a:p>
            <a:r>
              <a:rPr lang="it-IT" altLang="it-IT" sz="2400" b="1" dirty="0"/>
              <a:t>Ha la duplice funzione di:</a:t>
            </a:r>
          </a:p>
          <a:p>
            <a:pPr>
              <a:buFont typeface="Wingdings" panose="05000000000000000000" pitchFamily="2" charset="2"/>
              <a:buChar char="v"/>
            </a:pPr>
            <a:endParaRPr lang="it-IT" altLang="it-IT" sz="2400" b="1" dirty="0"/>
          </a:p>
          <a:p>
            <a:pPr>
              <a:buFont typeface="Wingdings" panose="05000000000000000000" pitchFamily="2" charset="2"/>
              <a:buChar char="v"/>
            </a:pPr>
            <a:r>
              <a:rPr lang="it-IT" altLang="it-IT" b="1" i="1" dirty="0"/>
              <a:t>INDIVIDUARE IL MAGGIOR VALORE CONFERITO AI FATTORI PRODUTTIVI ESTERNI PER EFFETTO DEL PROCESSO DI TRASFORMAZIONE</a:t>
            </a:r>
          </a:p>
          <a:p>
            <a:pPr>
              <a:buFont typeface="Wingdings" panose="05000000000000000000" pitchFamily="2" charset="2"/>
              <a:buChar char="v"/>
            </a:pPr>
            <a:endParaRPr lang="it-IT" altLang="it-IT" b="1" i="1" dirty="0"/>
          </a:p>
          <a:p>
            <a:pPr>
              <a:buFont typeface="Wingdings" panose="05000000000000000000" pitchFamily="2" charset="2"/>
              <a:buChar char="v"/>
            </a:pPr>
            <a:endParaRPr lang="it-IT" altLang="it-IT" b="1" i="1" dirty="0"/>
          </a:p>
          <a:p>
            <a:pPr>
              <a:buFont typeface="Wingdings" panose="05000000000000000000" pitchFamily="2" charset="2"/>
              <a:buChar char="v"/>
            </a:pPr>
            <a:endParaRPr lang="it-IT" altLang="it-IT" b="1" i="1" dirty="0"/>
          </a:p>
          <a:p>
            <a:pPr>
              <a:buFont typeface="Wingdings" panose="05000000000000000000" pitchFamily="2" charset="2"/>
              <a:buChar char="v"/>
            </a:pPr>
            <a:r>
              <a:rPr lang="it-IT" altLang="it-IT" b="1" i="1" dirty="0"/>
              <a:t>INDIVIDUARE LA SOMMA DEI COMPENSI CHE VENGONO ASSEGNATI AI FATTORI PRODUTTIVI INTERNI: LAVORO, IMPIANTI E CAPITALE DI RISCHIO E DI CREDITO</a:t>
            </a:r>
            <a:endParaRPr lang="it-IT" altLang="it-IT" b="1" dirty="0"/>
          </a:p>
          <a:p>
            <a:pPr>
              <a:buFont typeface="Wingdings" panose="05000000000000000000" pitchFamily="2" charset="2"/>
              <a:buChar char="Ø"/>
            </a:pPr>
            <a:endParaRPr lang="it-IT" altLang="it-IT" b="1" dirty="0"/>
          </a:p>
          <a:p>
            <a:pPr>
              <a:buFont typeface="Wingdings" panose="05000000000000000000" pitchFamily="2" charset="2"/>
              <a:buChar char="Ø"/>
            </a:pPr>
            <a:endParaRPr lang="it-IT" altLang="it-IT" b="1" dirty="0"/>
          </a:p>
        </p:txBody>
      </p:sp>
      <p:sp>
        <p:nvSpPr>
          <p:cNvPr id="6" name="CasellaDiTesto 5">
            <a:extLst>
              <a:ext uri="{FF2B5EF4-FFF2-40B4-BE49-F238E27FC236}">
                <a16:creationId xmlns:a16="http://schemas.microsoft.com/office/drawing/2014/main" id="{AC2020DC-81AA-424A-AFC7-A3593369C0F2}"/>
              </a:ext>
            </a:extLst>
          </p:cNvPr>
          <p:cNvSpPr txBox="1"/>
          <p:nvPr/>
        </p:nvSpPr>
        <p:spPr>
          <a:xfrm>
            <a:off x="3556000" y="5159911"/>
            <a:ext cx="4343400" cy="1323439"/>
          </a:xfrm>
          <a:prstGeom prst="rect">
            <a:avLst/>
          </a:prstGeom>
          <a:noFill/>
        </p:spPr>
        <p:txBody>
          <a:bodyPr wrap="square" rtlCol="0">
            <a:spAutoFit/>
          </a:bodyPr>
          <a:lstStyle/>
          <a:p>
            <a:pPr algn="just"/>
            <a:r>
              <a:rPr lang="it-IT" sz="1600" dirty="0" smtClean="0">
                <a:latin typeface="Times New Roman" panose="02020603050405020304" pitchFamily="18" charset="0"/>
                <a:cs typeface="Times New Roman" panose="02020603050405020304" pitchFamily="18" charset="0"/>
              </a:rPr>
              <a:t>In altri termini: il VA rappresenta la parte </a:t>
            </a:r>
            <a:r>
              <a:rPr lang="it-IT" sz="1600" dirty="0">
                <a:latin typeface="Times New Roman" panose="02020603050405020304" pitchFamily="18" charset="0"/>
                <a:cs typeface="Times New Roman" panose="02020603050405020304" pitchFamily="18" charset="0"/>
              </a:rPr>
              <a:t>del prodotto di esercizio che, coperti i costi relativi ai fattori produttivi esterni, serve per la copertura dei costi relativi ai fattori produttivi interni e dei successivi oneri delle altre aree di gestione</a:t>
            </a:r>
          </a:p>
        </p:txBody>
      </p:sp>
      <p:sp>
        <p:nvSpPr>
          <p:cNvPr id="7" name="CasellaDiTesto 6">
            <a:extLst>
              <a:ext uri="{FF2B5EF4-FFF2-40B4-BE49-F238E27FC236}">
                <a16:creationId xmlns:a16="http://schemas.microsoft.com/office/drawing/2014/main" id="{41371593-6884-48FF-B177-8847C9CDDD1A}"/>
              </a:ext>
            </a:extLst>
          </p:cNvPr>
          <p:cNvSpPr txBox="1"/>
          <p:nvPr/>
        </p:nvSpPr>
        <p:spPr>
          <a:xfrm>
            <a:off x="3556000" y="3259243"/>
            <a:ext cx="4673600" cy="830997"/>
          </a:xfrm>
          <a:prstGeom prst="rect">
            <a:avLst/>
          </a:prstGeom>
          <a:noFill/>
        </p:spPr>
        <p:txBody>
          <a:bodyPr wrap="square" rtlCol="0">
            <a:spAutoFit/>
          </a:bodyPr>
          <a:lstStyle/>
          <a:p>
            <a:pPr algn="just"/>
            <a:r>
              <a:rPr lang="it-IT" sz="1600" dirty="0" smtClean="0">
                <a:latin typeface="Times New Roman" panose="02020603050405020304" pitchFamily="18" charset="0"/>
                <a:cs typeface="Times New Roman" panose="02020603050405020304" pitchFamily="18" charset="0"/>
              </a:rPr>
              <a:t>In altri termini: il </a:t>
            </a:r>
            <a:r>
              <a:rPr lang="it-IT" sz="1600" dirty="0">
                <a:latin typeface="Times New Roman" panose="02020603050405020304" pitchFamily="18" charset="0"/>
                <a:cs typeface="Times New Roman" panose="02020603050405020304" pitchFamily="18" charset="0"/>
              </a:rPr>
              <a:t>valore aggiunto è il </a:t>
            </a:r>
            <a:r>
              <a:rPr lang="it-IT" sz="1600" i="1" dirty="0">
                <a:latin typeface="Times New Roman" panose="02020603050405020304" pitchFamily="18" charset="0"/>
                <a:cs typeface="Times New Roman" panose="02020603050405020304" pitchFamily="18" charset="0"/>
              </a:rPr>
              <a:t>margine lordo </a:t>
            </a:r>
            <a:r>
              <a:rPr lang="it-IT" sz="1600" dirty="0">
                <a:latin typeface="Times New Roman" panose="02020603050405020304" pitchFamily="18" charset="0"/>
                <a:cs typeface="Times New Roman" panose="02020603050405020304" pitchFamily="18" charset="0"/>
              </a:rPr>
              <a:t>che residua dopo la </a:t>
            </a:r>
            <a:r>
              <a:rPr lang="it-IT" sz="1600" b="1" dirty="0">
                <a:latin typeface="Times New Roman" panose="02020603050405020304" pitchFamily="18" charset="0"/>
                <a:cs typeface="Times New Roman" panose="02020603050405020304" pitchFamily="18" charset="0"/>
              </a:rPr>
              <a:t>copertura dei </a:t>
            </a:r>
            <a:r>
              <a:rPr lang="it-IT" sz="1600" b="1" i="1" dirty="0">
                <a:latin typeface="Times New Roman" panose="02020603050405020304" pitchFamily="18" charset="0"/>
                <a:cs typeface="Times New Roman" panose="02020603050405020304" pitchFamily="18" charset="0"/>
              </a:rPr>
              <a:t>costi esterni</a:t>
            </a:r>
            <a:r>
              <a:rPr lang="it-IT" sz="1600" i="1" dirty="0">
                <a:latin typeface="Times New Roman" panose="02020603050405020304" pitchFamily="18" charset="0"/>
                <a:cs typeface="Times New Roman" panose="02020603050405020304" pitchFamily="18" charset="0"/>
              </a:rPr>
              <a:t>	</a:t>
            </a:r>
          </a:p>
        </p:txBody>
      </p:sp>
      <p:graphicFrame>
        <p:nvGraphicFramePr>
          <p:cNvPr id="2" name="Tabella 1"/>
          <p:cNvGraphicFramePr>
            <a:graphicFrameLocks noGrp="1"/>
          </p:cNvGraphicFramePr>
          <p:nvPr>
            <p:extLst>
              <p:ext uri="{D42A27DB-BD31-4B8C-83A1-F6EECF244321}">
                <p14:modId xmlns:p14="http://schemas.microsoft.com/office/powerpoint/2010/main" val="4014026365"/>
              </p:ext>
            </p:extLst>
          </p:nvPr>
        </p:nvGraphicFramePr>
        <p:xfrm>
          <a:off x="189081" y="2133600"/>
          <a:ext cx="2096919" cy="2423160"/>
        </p:xfrm>
        <a:graphic>
          <a:graphicData uri="http://schemas.openxmlformats.org/drawingml/2006/table">
            <a:tbl>
              <a:tblPr/>
              <a:tblGrid>
                <a:gridCol w="2096919">
                  <a:extLst>
                    <a:ext uri="{9D8B030D-6E8A-4147-A177-3AD203B41FA5}">
                      <a16:colId xmlns:a16="http://schemas.microsoft.com/office/drawing/2014/main" val="1181863863"/>
                    </a:ext>
                  </a:extLst>
                </a:gridCol>
              </a:tblGrid>
              <a:tr h="214605">
                <a:tc>
                  <a:txBody>
                    <a:bodyPr/>
                    <a:lstStyle/>
                    <a:p>
                      <a:pPr algn="l" fontAlgn="b"/>
                      <a:r>
                        <a:rPr lang="it-IT" sz="1400" b="1" i="0" u="none" strike="noStrike" dirty="0">
                          <a:solidFill>
                            <a:srgbClr val="000000"/>
                          </a:solidFill>
                          <a:effectLst/>
                          <a:latin typeface="Times New Roman" panose="02020603050405020304" pitchFamily="18" charset="0"/>
                        </a:rPr>
                        <a:t>Prodotto di esercizio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810371522"/>
                  </a:ext>
                </a:extLst>
              </a:tr>
              <a:tr h="2146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1" u="none" strike="noStrike" dirty="0" smtClean="0">
                          <a:solidFill>
                            <a:srgbClr val="000000"/>
                          </a:solidFill>
                          <a:effectLst/>
                          <a:latin typeface="Times New Roman" panose="02020603050405020304" pitchFamily="18" charset="0"/>
                        </a:rPr>
                        <a:t>Costi esterni</a:t>
                      </a:r>
                      <a:endParaRPr lang="it-IT" sz="1400" b="0" i="1"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0079772"/>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Consumo materie</a:t>
                      </a:r>
                      <a:endParaRPr lang="it-IT"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7464760"/>
                  </a:ext>
                </a:extLst>
              </a:tr>
              <a:tr h="214605">
                <a:tc>
                  <a:txBody>
                    <a:bodyPr/>
                    <a:lstStyle/>
                    <a:p>
                      <a:pPr algn="l" fontAlgn="b"/>
                      <a:r>
                        <a:rPr lang="it-IT" sz="1400" b="1" i="0" u="none" strike="noStrike" dirty="0" smtClean="0">
                          <a:solidFill>
                            <a:schemeClr val="tx1"/>
                          </a:solidFill>
                          <a:effectLst/>
                          <a:latin typeface="Times New Roman" panose="02020603050405020304" pitchFamily="18" charset="0"/>
                        </a:rPr>
                        <a:t>Margine industriale lordo</a:t>
                      </a:r>
                      <a:endParaRPr lang="it-IT" sz="1400" b="1" i="0" u="none" strike="noStrike" dirty="0">
                        <a:solidFill>
                          <a:schemeClr val="tx1"/>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7598180"/>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Altre spese operative</a:t>
                      </a:r>
                      <a:r>
                        <a:rPr lang="it-IT" sz="1400" b="1" i="0" u="none" strike="noStrike" dirty="0">
                          <a:solidFill>
                            <a:srgbClr val="000000"/>
                          </a:solidFill>
                          <a:effectLst/>
                          <a:latin typeface="Times New Roman" panose="02020603050405020304" pitchFamily="18"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9444163"/>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1" i="0" u="none" strike="noStrike" dirty="0" smtClean="0">
                          <a:solidFill>
                            <a:srgbClr val="C00000"/>
                          </a:solidFill>
                          <a:effectLst/>
                          <a:latin typeface="Times New Roman" panose="02020603050405020304" pitchFamily="18" charset="0"/>
                        </a:rPr>
                        <a:t>Valore aggiunto</a:t>
                      </a:r>
                      <a:endParaRPr lang="it-IT" sz="1400" b="1"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2639407"/>
                  </a:ext>
                </a:extLst>
              </a:tr>
              <a:tr h="2146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1" u="none" strike="noStrike" dirty="0" smtClean="0">
                          <a:solidFill>
                            <a:srgbClr val="000000"/>
                          </a:solidFill>
                          <a:effectLst/>
                          <a:latin typeface="Times New Roman" panose="02020603050405020304" pitchFamily="18" charset="0"/>
                        </a:rPr>
                        <a:t>Costi interni</a:t>
                      </a:r>
                      <a:endParaRPr lang="it-IT" sz="1400" b="0" i="1"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9559619"/>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Spese di personale</a:t>
                      </a:r>
                    </a:p>
                    <a:p>
                      <a:pPr algn="l" fontAlgn="b"/>
                      <a:r>
                        <a:rPr lang="it-IT" sz="1400" b="1" i="0" u="none" strike="noStrike" dirty="0" smtClean="0">
                          <a:solidFill>
                            <a:srgbClr val="000000"/>
                          </a:solidFill>
                          <a:effectLst/>
                          <a:latin typeface="Times New Roman" panose="02020603050405020304" pitchFamily="18" charset="0"/>
                        </a:rPr>
                        <a:t>Margine </a:t>
                      </a:r>
                      <a:r>
                        <a:rPr lang="it-IT" sz="1400" b="1" i="0" u="none" strike="noStrike" dirty="0">
                          <a:solidFill>
                            <a:srgbClr val="000000"/>
                          </a:solidFill>
                          <a:effectLst/>
                          <a:latin typeface="Times New Roman" panose="02020603050405020304" pitchFamily="18" charset="0"/>
                        </a:rPr>
                        <a:t>operativo lordo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1931179"/>
                  </a:ext>
                </a:extLst>
              </a:tr>
              <a:tr h="214605">
                <a:tc>
                  <a:txBody>
                    <a:bodyPr/>
                    <a:lstStyle/>
                    <a:p>
                      <a:pPr algn="l" fontAlgn="b"/>
                      <a:r>
                        <a:rPr lang="it-IT" sz="1400" b="0" i="0" u="none" strike="noStrike" dirty="0">
                          <a:solidFill>
                            <a:srgbClr val="000000"/>
                          </a:solidFill>
                          <a:effectLst/>
                          <a:latin typeface="Times New Roman" panose="02020603050405020304" pitchFamily="18" charset="0"/>
                        </a:rPr>
                        <a:t>Quote di ammortamento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8632096"/>
                  </a:ext>
                </a:extLst>
              </a:tr>
              <a:tr h="214605">
                <a:tc>
                  <a:txBody>
                    <a:bodyPr/>
                    <a:lstStyle/>
                    <a:p>
                      <a:pPr algn="l" fontAlgn="b"/>
                      <a:r>
                        <a:rPr lang="it-IT" sz="1400" b="1" i="0" u="none" strike="noStrike" dirty="0">
                          <a:solidFill>
                            <a:srgbClr val="000000"/>
                          </a:solidFill>
                          <a:effectLst/>
                          <a:latin typeface="Times New Roman" panose="02020603050405020304" pitchFamily="18" charset="0"/>
                        </a:rPr>
                        <a:t>Reddito operativo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954910"/>
                  </a:ext>
                </a:extLst>
              </a:tr>
            </a:tbl>
          </a:graphicData>
        </a:graphic>
      </p:graphicFrame>
    </p:spTree>
  </p:cSld>
  <p:clrMapOvr>
    <a:masterClrMapping/>
  </p:clrMapOvr>
  <p:transition advTm="100216"/>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8A12110-062C-4A95-9456-821DE19E6677}" type="slidenum">
              <a:rPr lang="it-IT" altLang="it-IT">
                <a:latin typeface="Arial" panose="020B0604020202020204" pitchFamily="34" charset="0"/>
              </a:rPr>
              <a:pPr/>
              <a:t>135</a:t>
            </a:fld>
            <a:endParaRPr lang="it-IT" altLang="it-IT">
              <a:latin typeface="Arial" panose="020B0604020202020204" pitchFamily="34" charset="0"/>
            </a:endParaRPr>
          </a:p>
        </p:txBody>
      </p:sp>
      <p:sp>
        <p:nvSpPr>
          <p:cNvPr id="112643" name="AutoShape 2"/>
          <p:cNvSpPr>
            <a:spLocks noGrp="1" noChangeArrowheads="1"/>
          </p:cNvSpPr>
          <p:nvPr>
            <p:ph type="title"/>
          </p:nvPr>
        </p:nvSpPr>
        <p:spPr>
          <a:xfrm>
            <a:off x="762000" y="152400"/>
            <a:ext cx="7772400" cy="936625"/>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IL SIGNIFICATO DEL M.O.L.</a:t>
            </a:r>
          </a:p>
        </p:txBody>
      </p:sp>
      <p:sp>
        <p:nvSpPr>
          <p:cNvPr id="112644" name="AutoShape 13"/>
          <p:cNvSpPr>
            <a:spLocks noChangeArrowheads="1"/>
          </p:cNvSpPr>
          <p:nvPr/>
        </p:nvSpPr>
        <p:spPr bwMode="auto">
          <a:xfrm>
            <a:off x="2362200" y="1295401"/>
            <a:ext cx="6234113" cy="5426074"/>
          </a:xfrm>
          <a:prstGeom prst="foldedCorner">
            <a:avLst>
              <a:gd name="adj" fmla="val 12500"/>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marL="266700" indent="-266700">
              <a:tabLst>
                <a:tab pos="266700" algn="l"/>
              </a:tabLst>
              <a:defRPr>
                <a:solidFill>
                  <a:schemeClr val="tx1"/>
                </a:solidFill>
                <a:latin typeface="Times New Roman" panose="02020603050405020304" pitchFamily="18" charset="0"/>
              </a:defRPr>
            </a:lvl1pPr>
            <a:lvl2pPr marL="742950" indent="-285750">
              <a:tabLst>
                <a:tab pos="266700" algn="l"/>
              </a:tabLst>
              <a:defRPr>
                <a:solidFill>
                  <a:schemeClr val="tx1"/>
                </a:solidFill>
                <a:latin typeface="Times New Roman" panose="02020603050405020304" pitchFamily="18" charset="0"/>
              </a:defRPr>
            </a:lvl2pPr>
            <a:lvl3pPr marL="1143000" indent="-228600">
              <a:tabLst>
                <a:tab pos="266700" algn="l"/>
              </a:tabLst>
              <a:defRPr>
                <a:solidFill>
                  <a:schemeClr val="tx1"/>
                </a:solidFill>
                <a:latin typeface="Times New Roman" panose="02020603050405020304" pitchFamily="18" charset="0"/>
              </a:defRPr>
            </a:lvl3pPr>
            <a:lvl4pPr marL="1600200" indent="-228600">
              <a:tabLst>
                <a:tab pos="266700" algn="l"/>
              </a:tabLst>
              <a:defRPr>
                <a:solidFill>
                  <a:schemeClr val="tx1"/>
                </a:solidFill>
                <a:latin typeface="Times New Roman" panose="02020603050405020304" pitchFamily="18" charset="0"/>
              </a:defRPr>
            </a:lvl4pPr>
            <a:lvl5pPr marL="2057400" indent="-228600">
              <a:tabLst>
                <a:tab pos="266700"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66700" algn="l"/>
              </a:tabLst>
              <a:defRPr>
                <a:solidFill>
                  <a:schemeClr val="tx1"/>
                </a:solidFill>
                <a:latin typeface="Times New Roman" panose="02020603050405020304" pitchFamily="18" charset="0"/>
              </a:defRPr>
            </a:lvl9pPr>
          </a:lstStyle>
          <a:p>
            <a:pPr>
              <a:buFont typeface="Wingdings" panose="05000000000000000000" pitchFamily="2" charset="2"/>
              <a:buChar char="v"/>
            </a:pPr>
            <a:endParaRPr lang="it-IT" altLang="it-IT" sz="2400" b="1" dirty="0"/>
          </a:p>
          <a:p>
            <a:pPr marL="0" indent="0"/>
            <a:endParaRPr lang="it-IT" altLang="it-IT" b="1" i="1" dirty="0"/>
          </a:p>
        </p:txBody>
      </p:sp>
      <p:sp>
        <p:nvSpPr>
          <p:cNvPr id="8" name="CasellaDiTesto 7">
            <a:extLst>
              <a:ext uri="{FF2B5EF4-FFF2-40B4-BE49-F238E27FC236}">
                <a16:creationId xmlns:a16="http://schemas.microsoft.com/office/drawing/2014/main" id="{76CE179B-21C5-4605-A905-206784977606}"/>
              </a:ext>
            </a:extLst>
          </p:cNvPr>
          <p:cNvSpPr txBox="1"/>
          <p:nvPr/>
        </p:nvSpPr>
        <p:spPr>
          <a:xfrm>
            <a:off x="2540212" y="3276600"/>
            <a:ext cx="5827501" cy="3139321"/>
          </a:xfrm>
          <a:prstGeom prst="rect">
            <a:avLst/>
          </a:prstGeom>
          <a:noFill/>
        </p:spPr>
        <p:txBody>
          <a:bodyPr wrap="square" rtlCol="0">
            <a:spAutoFit/>
          </a:bodyPr>
          <a:lstStyle/>
          <a:p>
            <a:pPr algn="just"/>
            <a:r>
              <a:rPr lang="it-IT" dirty="0">
                <a:cs typeface="Times New Roman" panose="02020603050405020304" pitchFamily="18" charset="0"/>
              </a:rPr>
              <a:t>È la parte del Valore aggiunto che residua dopo aver rimunerato il capitale umano, a disposizione per rimunerare il capitale tecnico e finanziario</a:t>
            </a:r>
          </a:p>
          <a:p>
            <a:pPr marL="342900" indent="-342900" algn="just">
              <a:buAutoNum type="arabicPeriod"/>
            </a:pPr>
            <a:endParaRPr lang="it-IT" dirty="0">
              <a:cs typeface="Times New Roman" panose="02020603050405020304" pitchFamily="18" charset="0"/>
            </a:endParaRPr>
          </a:p>
          <a:p>
            <a:pPr algn="just"/>
            <a:r>
              <a:rPr lang="it-IT" dirty="0" smtClean="0">
                <a:cs typeface="Times New Roman" panose="02020603050405020304" pitchFamily="18" charset="0"/>
              </a:rPr>
              <a:t>È </a:t>
            </a:r>
            <a:r>
              <a:rPr lang="it-IT" dirty="0">
                <a:cs typeface="Times New Roman" panose="02020603050405020304" pitchFamily="18" charset="0"/>
              </a:rPr>
              <a:t>il margine ante costi non monetari (ammortamenti e accantonamenti) atto ad esprimere l’autofinanziamento generato dalla gestione </a:t>
            </a:r>
            <a:r>
              <a:rPr lang="it-IT" dirty="0" smtClean="0">
                <a:cs typeface="Times New Roman" panose="02020603050405020304" pitchFamily="18" charset="0"/>
              </a:rPr>
              <a:t>operativa</a:t>
            </a:r>
            <a:endParaRPr lang="it-IT" dirty="0">
              <a:cs typeface="Times New Roman" panose="02020603050405020304" pitchFamily="18" charset="0"/>
            </a:endParaRPr>
          </a:p>
          <a:p>
            <a:pPr algn="just"/>
            <a:endParaRPr lang="it-IT" dirty="0">
              <a:cs typeface="Times New Roman" panose="02020603050405020304" pitchFamily="18" charset="0"/>
            </a:endParaRPr>
          </a:p>
          <a:p>
            <a:pPr algn="just"/>
            <a:r>
              <a:rPr lang="it-IT" dirty="0" smtClean="0">
                <a:cs typeface="Times New Roman" panose="02020603050405020304" pitchFamily="18" charset="0"/>
              </a:rPr>
              <a:t>È </a:t>
            </a:r>
            <a:r>
              <a:rPr lang="it-IT" dirty="0">
                <a:cs typeface="Times New Roman" panose="02020603050405020304" pitchFamily="18" charset="0"/>
              </a:rPr>
              <a:t>il margine ante costi discrezionali (ammortamenti e accantonamenti) atto ad esprimere un risultato economico maggiormente oggettivo dell’Utile operativo</a:t>
            </a:r>
          </a:p>
        </p:txBody>
      </p:sp>
      <p:sp>
        <p:nvSpPr>
          <p:cNvPr id="10" name="CasellaDiTesto 9">
            <a:extLst>
              <a:ext uri="{FF2B5EF4-FFF2-40B4-BE49-F238E27FC236}">
                <a16:creationId xmlns:a16="http://schemas.microsoft.com/office/drawing/2014/main" id="{AC2020DC-81AA-424A-AFC7-A3593369C0F2}"/>
              </a:ext>
            </a:extLst>
          </p:cNvPr>
          <p:cNvSpPr txBox="1"/>
          <p:nvPr/>
        </p:nvSpPr>
        <p:spPr>
          <a:xfrm>
            <a:off x="2540212" y="1371600"/>
            <a:ext cx="5827501" cy="1754326"/>
          </a:xfrm>
          <a:prstGeom prst="rect">
            <a:avLst/>
          </a:prstGeom>
          <a:noFill/>
        </p:spPr>
        <p:txBody>
          <a:bodyPr wrap="square" rtlCol="0">
            <a:spAutoFit/>
          </a:bodyPr>
          <a:lstStyle/>
          <a:p>
            <a:pPr algn="just"/>
            <a:r>
              <a:rPr lang="it-IT" dirty="0">
                <a:latin typeface="Times New Roman" panose="02020603050405020304" pitchFamily="18" charset="0"/>
                <a:cs typeface="Times New Roman" panose="02020603050405020304" pitchFamily="18" charset="0"/>
              </a:rPr>
              <a:t>Esprime la parte che residua dopo la rimunerazione del costo del personale</a:t>
            </a:r>
          </a:p>
          <a:p>
            <a:pPr algn="just"/>
            <a:endParaRPr lang="it-IT" dirty="0">
              <a:latin typeface="Times New Roman" panose="02020603050405020304" pitchFamily="18" charset="0"/>
              <a:cs typeface="Times New Roman" panose="02020603050405020304" pitchFamily="18" charset="0"/>
            </a:endParaRPr>
          </a:p>
          <a:p>
            <a:pPr algn="just"/>
            <a:r>
              <a:rPr lang="it-IT" dirty="0" smtClean="0">
                <a:cs typeface="Times New Roman" panose="02020603050405020304" pitchFamily="18" charset="0"/>
              </a:rPr>
              <a:t>È</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 parte di Valore aggiunto a disposizione per la rimunerazione del capitale tecnico e del capitale di finanziamento</a:t>
            </a:r>
          </a:p>
        </p:txBody>
      </p:sp>
      <p:sp>
        <p:nvSpPr>
          <p:cNvPr id="2" name="Rettangolo 1"/>
          <p:cNvSpPr/>
          <p:nvPr/>
        </p:nvSpPr>
        <p:spPr>
          <a:xfrm>
            <a:off x="152400" y="4648200"/>
            <a:ext cx="2057400" cy="1754326"/>
          </a:xfrm>
          <a:prstGeom prst="rect">
            <a:avLst/>
          </a:prstGeom>
        </p:spPr>
        <p:txBody>
          <a:bodyPr wrap="square">
            <a:spAutoFit/>
          </a:bodyPr>
          <a:lstStyle/>
          <a:p>
            <a:pPr marL="0" indent="0"/>
            <a:r>
              <a:rPr lang="it-IT" altLang="it-IT" b="1" i="1" dirty="0"/>
              <a:t>È noto anche con il nome di </a:t>
            </a:r>
            <a:r>
              <a:rPr lang="it-IT" altLang="it-IT" b="1" i="1" dirty="0">
                <a:solidFill>
                  <a:srgbClr val="C00000"/>
                </a:solidFill>
              </a:rPr>
              <a:t>EBITDA</a:t>
            </a:r>
            <a:r>
              <a:rPr lang="it-IT" altLang="it-IT" b="1" i="1" dirty="0"/>
              <a:t> (</a:t>
            </a:r>
            <a:r>
              <a:rPr lang="en-US" b="1" i="1" dirty="0"/>
              <a:t>Earnings Before Interests Taxes Depreciation and Amortization)</a:t>
            </a:r>
            <a:endParaRPr lang="it-IT" altLang="it-IT" b="1" i="1" dirty="0"/>
          </a:p>
        </p:txBody>
      </p:sp>
      <p:graphicFrame>
        <p:nvGraphicFramePr>
          <p:cNvPr id="11" name="Tabella 10"/>
          <p:cNvGraphicFramePr>
            <a:graphicFrameLocks noGrp="1"/>
          </p:cNvGraphicFramePr>
          <p:nvPr>
            <p:extLst>
              <p:ext uri="{D42A27DB-BD31-4B8C-83A1-F6EECF244321}">
                <p14:modId xmlns:p14="http://schemas.microsoft.com/office/powerpoint/2010/main" val="715557457"/>
              </p:ext>
            </p:extLst>
          </p:nvPr>
        </p:nvGraphicFramePr>
        <p:xfrm>
          <a:off x="174794" y="1628003"/>
          <a:ext cx="2096919" cy="2423160"/>
        </p:xfrm>
        <a:graphic>
          <a:graphicData uri="http://schemas.openxmlformats.org/drawingml/2006/table">
            <a:tbl>
              <a:tblPr/>
              <a:tblGrid>
                <a:gridCol w="2096919">
                  <a:extLst>
                    <a:ext uri="{9D8B030D-6E8A-4147-A177-3AD203B41FA5}">
                      <a16:colId xmlns:a16="http://schemas.microsoft.com/office/drawing/2014/main" val="1181863863"/>
                    </a:ext>
                  </a:extLst>
                </a:gridCol>
              </a:tblGrid>
              <a:tr h="214605">
                <a:tc>
                  <a:txBody>
                    <a:bodyPr/>
                    <a:lstStyle/>
                    <a:p>
                      <a:pPr algn="l" fontAlgn="b"/>
                      <a:r>
                        <a:rPr lang="it-IT" sz="1400" b="1" i="0" u="none" strike="noStrike" dirty="0">
                          <a:solidFill>
                            <a:srgbClr val="000000"/>
                          </a:solidFill>
                          <a:effectLst/>
                          <a:latin typeface="Times New Roman" panose="02020603050405020304" pitchFamily="18" charset="0"/>
                        </a:rPr>
                        <a:t>Prodotto di esercizio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810371522"/>
                  </a:ext>
                </a:extLst>
              </a:tr>
              <a:tr h="2146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dirty="0" smtClean="0">
                          <a:solidFill>
                            <a:srgbClr val="000000"/>
                          </a:solidFill>
                          <a:effectLst/>
                          <a:latin typeface="Times New Roman" panose="02020603050405020304" pitchFamily="18" charset="0"/>
                        </a:rPr>
                        <a:t>Costi esterni</a:t>
                      </a:r>
                      <a:endParaRPr lang="it-IT"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0079772"/>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Consumo materie</a:t>
                      </a:r>
                      <a:endParaRPr lang="it-IT"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7464760"/>
                  </a:ext>
                </a:extLst>
              </a:tr>
              <a:tr h="214605">
                <a:tc>
                  <a:txBody>
                    <a:bodyPr/>
                    <a:lstStyle/>
                    <a:p>
                      <a:pPr algn="l" fontAlgn="b"/>
                      <a:r>
                        <a:rPr lang="it-IT" sz="1400" b="1" i="0" u="none" strike="noStrike" dirty="0" smtClean="0">
                          <a:solidFill>
                            <a:schemeClr val="tx1"/>
                          </a:solidFill>
                          <a:effectLst/>
                          <a:latin typeface="Times New Roman" panose="02020603050405020304" pitchFamily="18" charset="0"/>
                        </a:rPr>
                        <a:t>Margine industriale lordo</a:t>
                      </a:r>
                      <a:endParaRPr lang="it-IT" sz="1400" b="1" i="0" u="none" strike="noStrike" dirty="0">
                        <a:solidFill>
                          <a:schemeClr val="tx1"/>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7598180"/>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Altre spese operative</a:t>
                      </a:r>
                      <a:r>
                        <a:rPr lang="it-IT" sz="1400" b="1" i="0" u="none" strike="noStrike" dirty="0">
                          <a:solidFill>
                            <a:srgbClr val="000000"/>
                          </a:solidFill>
                          <a:effectLst/>
                          <a:latin typeface="Times New Roman" panose="02020603050405020304" pitchFamily="18"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9444163"/>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1" i="0" u="none" strike="noStrike" dirty="0" smtClean="0">
                          <a:solidFill>
                            <a:schemeClr val="tx1"/>
                          </a:solidFill>
                          <a:effectLst/>
                          <a:latin typeface="Times New Roman" panose="02020603050405020304" pitchFamily="18" charset="0"/>
                        </a:rPr>
                        <a:t>Valore aggiunto</a:t>
                      </a:r>
                      <a:endParaRPr lang="it-IT" sz="1400" b="1" i="0" u="none" strike="noStrike" dirty="0">
                        <a:solidFill>
                          <a:schemeClr val="tx1"/>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2639407"/>
                  </a:ext>
                </a:extLst>
              </a:tr>
              <a:tr h="21460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dirty="0" smtClean="0">
                          <a:solidFill>
                            <a:srgbClr val="000000"/>
                          </a:solidFill>
                          <a:effectLst/>
                          <a:latin typeface="Times New Roman" panose="02020603050405020304" pitchFamily="18" charset="0"/>
                        </a:rPr>
                        <a:t>Costi interni</a:t>
                      </a:r>
                      <a:endParaRPr lang="it-IT"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9559619"/>
                  </a:ext>
                </a:extLst>
              </a:tr>
              <a:tr h="214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effectLst/>
                          <a:latin typeface="Times New Roman" panose="02020603050405020304" pitchFamily="18" charset="0"/>
                        </a:rPr>
                        <a:t>Spese di personale</a:t>
                      </a:r>
                    </a:p>
                    <a:p>
                      <a:pPr algn="l" fontAlgn="b"/>
                      <a:r>
                        <a:rPr lang="it-IT" sz="1400" b="1" i="0" u="none" strike="noStrike" dirty="0" smtClean="0">
                          <a:solidFill>
                            <a:srgbClr val="C00000"/>
                          </a:solidFill>
                          <a:effectLst/>
                          <a:latin typeface="Times New Roman" panose="02020603050405020304" pitchFamily="18" charset="0"/>
                        </a:rPr>
                        <a:t>Margine </a:t>
                      </a:r>
                      <a:r>
                        <a:rPr lang="it-IT" sz="1400" b="1" i="0" u="none" strike="noStrike" dirty="0">
                          <a:solidFill>
                            <a:srgbClr val="C00000"/>
                          </a:solidFill>
                          <a:effectLst/>
                          <a:latin typeface="Times New Roman" panose="02020603050405020304" pitchFamily="18" charset="0"/>
                        </a:rPr>
                        <a:t>operativo lordo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1931179"/>
                  </a:ext>
                </a:extLst>
              </a:tr>
              <a:tr h="214605">
                <a:tc>
                  <a:txBody>
                    <a:bodyPr/>
                    <a:lstStyle/>
                    <a:p>
                      <a:pPr algn="l" fontAlgn="b"/>
                      <a:r>
                        <a:rPr lang="it-IT" sz="1400" b="0" i="0" u="none" strike="noStrike" dirty="0">
                          <a:solidFill>
                            <a:srgbClr val="000000"/>
                          </a:solidFill>
                          <a:effectLst/>
                          <a:latin typeface="Times New Roman" panose="02020603050405020304" pitchFamily="18" charset="0"/>
                        </a:rPr>
                        <a:t>Quote di ammortamento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8632096"/>
                  </a:ext>
                </a:extLst>
              </a:tr>
              <a:tr h="214605">
                <a:tc>
                  <a:txBody>
                    <a:bodyPr/>
                    <a:lstStyle/>
                    <a:p>
                      <a:pPr algn="l" fontAlgn="b"/>
                      <a:r>
                        <a:rPr lang="it-IT" sz="1400" b="1" i="0" u="none" strike="noStrike" dirty="0">
                          <a:solidFill>
                            <a:srgbClr val="000000"/>
                          </a:solidFill>
                          <a:effectLst/>
                          <a:latin typeface="Times New Roman" panose="02020603050405020304" pitchFamily="18" charset="0"/>
                        </a:rPr>
                        <a:t>Reddito operativo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954910"/>
                  </a:ext>
                </a:extLst>
              </a:tr>
            </a:tbl>
          </a:graphicData>
        </a:graphic>
      </p:graphicFrame>
    </p:spTree>
    <p:extLst>
      <p:ext uri="{BB962C8B-B14F-4D97-AF65-F5344CB8AC3E}">
        <p14:creationId xmlns:p14="http://schemas.microsoft.com/office/powerpoint/2010/main" val="1905781795"/>
      </p:ext>
    </p:extLst>
  </p:cSld>
  <p:clrMapOvr>
    <a:masterClrMapping/>
  </p:clrMapOvr>
  <p:transition advTm="109044"/>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D6F79C0-5557-4F35-ACA5-CF1B92089A54}" type="slidenum">
              <a:rPr lang="it-IT" altLang="it-IT" smtClean="0">
                <a:latin typeface="Arial" panose="020B0604020202020204" pitchFamily="34" charset="0"/>
              </a:rPr>
              <a:pPr/>
              <a:t>136</a:t>
            </a:fld>
            <a:endParaRPr lang="it-IT" altLang="it-IT" smtClean="0">
              <a:latin typeface="Arial" panose="020B0604020202020204" pitchFamily="34" charset="0"/>
            </a:endParaRPr>
          </a:p>
        </p:txBody>
      </p:sp>
      <p:sp>
        <p:nvSpPr>
          <p:cNvPr id="113667" name="AutoShape 2"/>
          <p:cNvSpPr>
            <a:spLocks noGrp="1" noChangeArrowheads="1"/>
          </p:cNvSpPr>
          <p:nvPr>
            <p:ph type="title"/>
          </p:nvPr>
        </p:nvSpPr>
        <p:spPr>
          <a:xfrm>
            <a:off x="250825" y="188913"/>
            <a:ext cx="8497888" cy="844550"/>
          </a:xfrm>
          <a:prstGeom prst="roundRect">
            <a:avLst>
              <a:gd name="adj" fmla="val 16667"/>
            </a:avLst>
          </a:prstGeom>
          <a:gradFill rotWithShape="1">
            <a:gsLst>
              <a:gs pos="0">
                <a:schemeClr val="accent1"/>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spAutoFit/>
          </a:bodyPr>
          <a:lstStyle/>
          <a:p>
            <a:pPr eaLnBrk="1" hangingPunct="1"/>
            <a:r>
              <a:rPr lang="it-IT" altLang="it-IT" sz="2200" smtClean="0"/>
              <a:t>Conto economico a costi e ricavi della produzione ottenuta con esposizione del valore aggiunto</a:t>
            </a:r>
          </a:p>
        </p:txBody>
      </p:sp>
      <p:graphicFrame>
        <p:nvGraphicFramePr>
          <p:cNvPr id="82984" name="Group 40"/>
          <p:cNvGraphicFramePr>
            <a:graphicFrameLocks noGrp="1"/>
          </p:cNvGraphicFramePr>
          <p:nvPr>
            <p:ph type="tbl" idx="1"/>
          </p:nvPr>
        </p:nvGraphicFramePr>
        <p:xfrm>
          <a:off x="1836738" y="1331913"/>
          <a:ext cx="5040312" cy="5264176"/>
        </p:xfrm>
        <a:graphic>
          <a:graphicData uri="http://schemas.openxmlformats.org/drawingml/2006/table">
            <a:tbl>
              <a:tblPr/>
              <a:tblGrid>
                <a:gridCol w="5040312">
                  <a:extLst>
                    <a:ext uri="{9D8B030D-6E8A-4147-A177-3AD203B41FA5}">
                      <a16:colId xmlns:a16="http://schemas.microsoft.com/office/drawing/2014/main" val="20000"/>
                    </a:ext>
                  </a:extLst>
                </a:gridCol>
              </a:tblGrid>
              <a:tr h="3657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PRODOTTO DI ESERCIZIO</a:t>
                      </a:r>
                      <a:r>
                        <a:rPr kumimoji="0" lang="it-IT" sz="1800" b="1" i="0" u="none" strike="noStrike" cap="none" normalizeH="0" baseline="0" smtClean="0">
                          <a:ln>
                            <a:noFill/>
                          </a:ln>
                          <a:solidFill>
                            <a:schemeClr val="tx1"/>
                          </a:solidFill>
                          <a:effectLst/>
                          <a:latin typeface="Verdana" pitchFamily="34" charset="0"/>
                        </a:rPr>
                        <a:t> </a:t>
                      </a:r>
                    </a:p>
                  </a:txBody>
                  <a:tcPr marT="45719" marB="457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84408">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it-IT" sz="1800" b="1" i="0" u="none" strike="noStrike" cap="none" normalizeH="0" baseline="0" dirty="0" smtClean="0">
                          <a:ln>
                            <a:noFill/>
                          </a:ln>
                          <a:solidFill>
                            <a:schemeClr val="tx1"/>
                          </a:solidFill>
                          <a:effectLst/>
                          <a:latin typeface="Verdana" pitchFamily="34" charset="0"/>
                        </a:rPr>
                        <a:t>Consumo materie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MARGINE INDUSTRIALE LORDO</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it-IT" sz="1800" b="1" i="0" u="none" strike="noStrike" cap="none" normalizeH="0" baseline="0" dirty="0" smtClean="0">
                          <a:ln>
                            <a:noFill/>
                          </a:ln>
                          <a:solidFill>
                            <a:schemeClr val="tx1"/>
                          </a:solidFill>
                          <a:effectLst/>
                          <a:latin typeface="Verdana" pitchFamily="34" charset="0"/>
                        </a:rPr>
                        <a:t>Altre spese operative esterne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VALORE AGGIUNTO </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it-IT" sz="1800" b="1" i="0" u="none" strike="noStrike" cap="none" normalizeH="0" baseline="0" dirty="0" smtClean="0">
                          <a:ln>
                            <a:noFill/>
                          </a:ln>
                          <a:solidFill>
                            <a:schemeClr val="tx1"/>
                          </a:solidFill>
                          <a:effectLst/>
                          <a:latin typeface="Verdana" pitchFamily="34" charset="0"/>
                        </a:rPr>
                        <a:t>Spese del personale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MARGINE OPERATIVO LORDO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 Quote di ammortamento</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RISULTATO OPERATIVO</a:t>
                      </a:r>
                      <a:r>
                        <a:rPr kumimoji="0" lang="it-IT" sz="1800" b="1" i="0" u="none" strike="noStrike" cap="none" normalizeH="0" baseline="0" smtClean="0">
                          <a:ln>
                            <a:noFill/>
                          </a:ln>
                          <a:solidFill>
                            <a:schemeClr val="tx1"/>
                          </a:solidFill>
                          <a:effectLst/>
                          <a:latin typeface="Verdana" pitchFamily="34" charset="0"/>
                        </a:rPr>
                        <a:t> </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82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saldo area Finanziaria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saldo area Straordinaria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saldo area Extracaratteristica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RISULTATO LORDO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Oneri tributari</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RISULTATO NETTO</a:t>
                      </a:r>
                      <a:endParaRPr kumimoji="0" lang="it-IT" sz="1800" b="1" i="0" u="none" strike="noStrike" cap="none" normalizeH="0" baseline="0" dirty="0" smtClean="0">
                        <a:ln>
                          <a:noFill/>
                        </a:ln>
                        <a:solidFill>
                          <a:schemeClr val="tx1"/>
                        </a:solidFill>
                        <a:effectLst/>
                        <a:latin typeface="Verdana" pitchFamily="34"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advTm="314372"/>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7E3A5E9-EF78-479C-BB49-90E0C530D756}" type="slidenum">
              <a:rPr lang="it-IT" altLang="it-IT">
                <a:latin typeface="Arial" panose="020B0604020202020204" pitchFamily="34" charset="0"/>
              </a:rPr>
              <a:pPr/>
              <a:t>137</a:t>
            </a:fld>
            <a:endParaRPr lang="it-IT" altLang="it-IT">
              <a:latin typeface="Arial" panose="020B0604020202020204" pitchFamily="34" charset="0"/>
            </a:endParaRPr>
          </a:p>
        </p:txBody>
      </p:sp>
      <p:sp>
        <p:nvSpPr>
          <p:cNvPr id="114691" name="AutoShape 2"/>
          <p:cNvSpPr>
            <a:spLocks noGrp="1" noChangeArrowheads="1"/>
          </p:cNvSpPr>
          <p:nvPr>
            <p:ph type="title"/>
          </p:nvPr>
        </p:nvSpPr>
        <p:spPr>
          <a:xfrm>
            <a:off x="760413" y="344488"/>
            <a:ext cx="7772400" cy="5635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Prodotto di Esercizio</a:t>
            </a:r>
          </a:p>
        </p:txBody>
      </p:sp>
      <p:sp>
        <p:nvSpPr>
          <p:cNvPr id="114692" name="AutoShape 4"/>
          <p:cNvSpPr>
            <a:spLocks noChangeArrowheads="1"/>
          </p:cNvSpPr>
          <p:nvPr/>
        </p:nvSpPr>
        <p:spPr bwMode="auto">
          <a:xfrm>
            <a:off x="1835150" y="1628775"/>
            <a:ext cx="5400675" cy="4092041"/>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Vendite </a:t>
            </a:r>
            <a:r>
              <a:rPr lang="it-IT" altLang="it-IT" sz="1400" b="1" dirty="0" smtClean="0">
                <a:latin typeface="Verdana" panose="020B0604030504040204" pitchFamily="34" charset="0"/>
              </a:rPr>
              <a:t>prodotti (e servizi)</a:t>
            </a:r>
            <a:endParaRPr lang="it-IT" altLang="it-IT" sz="1400" b="1" dirty="0">
              <a:latin typeface="Verdana" panose="020B0604030504040204" pitchFamily="34" charset="0"/>
            </a:endParaRPr>
          </a:p>
          <a:p>
            <a:pPr eaLnBrk="1" hangingPunct="1">
              <a:lnSpc>
                <a:spcPct val="90000"/>
              </a:lnSpc>
              <a:spcBef>
                <a:spcPct val="50000"/>
              </a:spcBef>
            </a:pPr>
            <a:r>
              <a:rPr lang="it-IT" altLang="it-IT" sz="1400" b="1" dirty="0">
                <a:latin typeface="Verdana" panose="020B0604030504040204" pitchFamily="34" charset="0"/>
              </a:rPr>
              <a:t>- Abbuoni e sconti a clienti</a:t>
            </a:r>
          </a:p>
          <a:p>
            <a:pPr eaLnBrk="1" hangingPunct="1">
              <a:lnSpc>
                <a:spcPct val="90000"/>
              </a:lnSpc>
              <a:spcBef>
                <a:spcPct val="50000"/>
              </a:spcBef>
            </a:pPr>
            <a:r>
              <a:rPr lang="it-IT" altLang="it-IT" sz="1400" b="1" dirty="0">
                <a:latin typeface="Verdana" panose="020B0604030504040204" pitchFamily="34" charset="0"/>
              </a:rPr>
              <a:t>- Resi su vendite</a:t>
            </a:r>
          </a:p>
          <a:p>
            <a:pPr eaLnBrk="1" hangingPunct="1">
              <a:lnSpc>
                <a:spcPct val="90000"/>
              </a:lnSpc>
              <a:spcBef>
                <a:spcPct val="50000"/>
              </a:spcBef>
            </a:pPr>
            <a:r>
              <a:rPr lang="it-IT" altLang="it-IT" sz="1400" b="1" dirty="0">
                <a:latin typeface="Verdana" panose="020B0604030504040204" pitchFamily="34" charset="0"/>
              </a:rPr>
              <a:t>- Premi di fedeltà ai clienti</a:t>
            </a:r>
          </a:p>
          <a:p>
            <a:pPr eaLnBrk="1" hangingPunct="1">
              <a:lnSpc>
                <a:spcPct val="90000"/>
              </a:lnSpc>
              <a:spcBef>
                <a:spcPct val="50000"/>
              </a:spcBef>
            </a:pPr>
            <a:r>
              <a:rPr lang="it-IT" altLang="it-IT" sz="1400" b="1" dirty="0">
                <a:latin typeface="Verdana" panose="020B0604030504040204" pitchFamily="34" charset="0"/>
              </a:rPr>
              <a:t>- Acquisto prodotti finiti </a:t>
            </a:r>
          </a:p>
          <a:p>
            <a:pPr eaLnBrk="1" hangingPunct="1">
              <a:lnSpc>
                <a:spcPct val="90000"/>
              </a:lnSpc>
              <a:spcBef>
                <a:spcPct val="50000"/>
              </a:spcBef>
            </a:pPr>
            <a:r>
              <a:rPr lang="it-IT" altLang="it-IT" sz="1400" b="1" dirty="0">
                <a:latin typeface="Verdana" panose="020B0604030504040204" pitchFamily="34" charset="0"/>
              </a:rPr>
              <a:t>+ Risarcimenti assicurativi per prodotti</a:t>
            </a:r>
          </a:p>
          <a:p>
            <a:pPr eaLnBrk="1" hangingPunct="1">
              <a:lnSpc>
                <a:spcPct val="90000"/>
              </a:lnSpc>
              <a:spcBef>
                <a:spcPct val="50000"/>
              </a:spcBef>
            </a:pPr>
            <a:r>
              <a:rPr lang="it-IT" altLang="it-IT" sz="1400" b="1" dirty="0">
                <a:latin typeface="Verdana" panose="020B0604030504040204" pitchFamily="34" charset="0"/>
              </a:rPr>
              <a:t>+ Altri </a:t>
            </a:r>
            <a:r>
              <a:rPr lang="it-IT" altLang="it-IT" sz="1400" b="1" dirty="0" smtClean="0">
                <a:latin typeface="Verdana" panose="020B0604030504040204" pitchFamily="34" charset="0"/>
              </a:rPr>
              <a:t>ricavi operativi</a:t>
            </a:r>
            <a:endParaRPr lang="it-IT" altLang="it-IT" sz="1400" b="1" dirty="0">
              <a:latin typeface="Verdana" panose="020B0604030504040204" pitchFamily="34" charset="0"/>
            </a:endParaRPr>
          </a:p>
          <a:p>
            <a:pPr eaLnBrk="1" hangingPunct="1">
              <a:lnSpc>
                <a:spcPct val="90000"/>
              </a:lnSpc>
              <a:spcBef>
                <a:spcPct val="50000"/>
              </a:spcBef>
            </a:pPr>
            <a:r>
              <a:rPr lang="it-IT" altLang="it-IT" sz="1400" b="1" dirty="0">
                <a:latin typeface="Verdana" panose="020B0604030504040204" pitchFamily="34" charset="0"/>
              </a:rPr>
              <a:t>+ Contributi in conto </a:t>
            </a:r>
            <a:r>
              <a:rPr lang="it-IT" altLang="it-IT" sz="1400" b="1" dirty="0" smtClean="0">
                <a:latin typeface="Verdana" panose="020B0604030504040204" pitchFamily="34" charset="0"/>
              </a:rPr>
              <a:t>esercizio (in conto ricavi)</a:t>
            </a:r>
            <a:endParaRPr lang="it-IT" altLang="it-IT" sz="1400" b="1" dirty="0">
              <a:latin typeface="Verdana" panose="020B0604030504040204" pitchFamily="34" charset="0"/>
            </a:endParaRPr>
          </a:p>
          <a:p>
            <a:pPr eaLnBrk="1" hangingPunct="1">
              <a:lnSpc>
                <a:spcPct val="90000"/>
              </a:lnSpc>
              <a:spcBef>
                <a:spcPct val="50000"/>
              </a:spcBef>
            </a:pPr>
            <a:r>
              <a:rPr lang="it-IT" altLang="it-IT" sz="1400" b="1" dirty="0">
                <a:latin typeface="Verdana" panose="020B0604030504040204" pitchFamily="34" charset="0"/>
              </a:rPr>
              <a:t>+ Costruzioni in economia</a:t>
            </a:r>
          </a:p>
          <a:p>
            <a:pPr eaLnBrk="1" hangingPunct="1">
              <a:lnSpc>
                <a:spcPct val="90000"/>
              </a:lnSpc>
              <a:spcBef>
                <a:spcPct val="50000"/>
              </a:spcBef>
            </a:pPr>
            <a:r>
              <a:rPr lang="it-IT" altLang="it-IT" sz="1400" b="1" dirty="0">
                <a:latin typeface="Verdana" panose="020B0604030504040204" pitchFamily="34" charset="0"/>
              </a:rPr>
              <a:t>+ Rimanenze finali di </a:t>
            </a:r>
            <a:r>
              <a:rPr lang="it-IT" altLang="it-IT" sz="1400" b="1" dirty="0" smtClean="0">
                <a:latin typeface="Verdana" panose="020B0604030504040204" pitchFamily="34" charset="0"/>
              </a:rPr>
              <a:t>semilavorati e prodotti </a:t>
            </a:r>
            <a:r>
              <a:rPr lang="it-IT" altLang="it-IT" sz="1400" b="1" dirty="0">
                <a:latin typeface="Verdana" panose="020B0604030504040204" pitchFamily="34" charset="0"/>
              </a:rPr>
              <a:t>finiti</a:t>
            </a:r>
          </a:p>
          <a:p>
            <a:pPr eaLnBrk="1" hangingPunct="1">
              <a:lnSpc>
                <a:spcPct val="90000"/>
              </a:lnSpc>
              <a:spcBef>
                <a:spcPct val="50000"/>
              </a:spcBef>
              <a:buFontTx/>
              <a:buChar char="-"/>
            </a:pPr>
            <a:r>
              <a:rPr lang="it-IT" altLang="it-IT" sz="1400" b="1" dirty="0">
                <a:latin typeface="Verdana" panose="020B0604030504040204" pitchFamily="34" charset="0"/>
              </a:rPr>
              <a:t> Esistenze iniziali di </a:t>
            </a:r>
            <a:r>
              <a:rPr lang="it-IT" altLang="it-IT" sz="1400" b="1" dirty="0" smtClean="0">
                <a:latin typeface="Verdana" panose="020B0604030504040204" pitchFamily="34" charset="0"/>
              </a:rPr>
              <a:t>semilavorati e prodotti </a:t>
            </a:r>
            <a:r>
              <a:rPr lang="it-IT" altLang="it-IT" sz="1400" b="1" dirty="0">
                <a:latin typeface="Verdana" panose="020B0604030504040204" pitchFamily="34" charset="0"/>
              </a:rPr>
              <a:t>finiti</a:t>
            </a:r>
          </a:p>
          <a:p>
            <a:pPr eaLnBrk="1" hangingPunct="1">
              <a:lnSpc>
                <a:spcPct val="90000"/>
              </a:lnSpc>
              <a:spcBef>
                <a:spcPct val="50000"/>
              </a:spcBef>
            </a:pPr>
            <a:r>
              <a:rPr lang="it-IT" altLang="it-IT" sz="1400" b="1" dirty="0">
                <a:latin typeface="Verdana" panose="020B0604030504040204" pitchFamily="34" charset="0"/>
              </a:rPr>
              <a:t>…..</a:t>
            </a:r>
          </a:p>
        </p:txBody>
      </p:sp>
      <p:sp>
        <p:nvSpPr>
          <p:cNvPr id="114693" name="AutoShape 5"/>
          <p:cNvSpPr>
            <a:spLocks noChangeArrowheads="1"/>
          </p:cNvSpPr>
          <p:nvPr/>
        </p:nvSpPr>
        <p:spPr bwMode="auto">
          <a:xfrm>
            <a:off x="4211638" y="1052513"/>
            <a:ext cx="504825" cy="288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8D25D1C-0D14-4D17-8909-96F03FF41CFC}" type="slidenum">
              <a:rPr lang="it-IT" altLang="it-IT">
                <a:latin typeface="Arial" panose="020B0604020202020204" pitchFamily="34" charset="0"/>
              </a:rPr>
              <a:pPr/>
              <a:t>138</a:t>
            </a:fld>
            <a:endParaRPr lang="it-IT" altLang="it-IT">
              <a:latin typeface="Arial" panose="020B0604020202020204" pitchFamily="34" charset="0"/>
            </a:endParaRPr>
          </a:p>
        </p:txBody>
      </p:sp>
      <p:sp>
        <p:nvSpPr>
          <p:cNvPr id="115715" name="AutoShape 2"/>
          <p:cNvSpPr>
            <a:spLocks noGrp="1" noChangeArrowheads="1"/>
          </p:cNvSpPr>
          <p:nvPr>
            <p:ph type="title"/>
          </p:nvPr>
        </p:nvSpPr>
        <p:spPr>
          <a:xfrm>
            <a:off x="760413" y="344488"/>
            <a:ext cx="7772400" cy="5635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Consumo materie</a:t>
            </a:r>
          </a:p>
        </p:txBody>
      </p:sp>
      <p:sp>
        <p:nvSpPr>
          <p:cNvPr id="115716" name="AutoShape 4"/>
          <p:cNvSpPr>
            <a:spLocks noChangeArrowheads="1"/>
          </p:cNvSpPr>
          <p:nvPr/>
        </p:nvSpPr>
        <p:spPr bwMode="auto">
          <a:xfrm>
            <a:off x="1835150" y="1700213"/>
            <a:ext cx="5400675" cy="3407122"/>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Acquisti materie prime e sussidiarie</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Abbuoni e sconti da fornitori</a:t>
            </a:r>
          </a:p>
          <a:p>
            <a:pPr eaLnBrk="1" hangingPunct="1">
              <a:lnSpc>
                <a:spcPct val="90000"/>
              </a:lnSpc>
              <a:spcBef>
                <a:spcPct val="50000"/>
              </a:spcBef>
              <a:buFontTx/>
              <a:buChar char="-"/>
            </a:pPr>
            <a:r>
              <a:rPr lang="it-IT" altLang="it-IT" sz="1400" b="1" dirty="0">
                <a:latin typeface="Verdana" panose="020B0604030504040204" pitchFamily="34" charset="0"/>
              </a:rPr>
              <a:t> Resi su acquisti</a:t>
            </a:r>
          </a:p>
          <a:p>
            <a:pPr eaLnBrk="1" hangingPunct="1">
              <a:lnSpc>
                <a:spcPct val="90000"/>
              </a:lnSpc>
              <a:spcBef>
                <a:spcPct val="50000"/>
              </a:spcBef>
              <a:buFontTx/>
              <a:buChar char="-"/>
            </a:pPr>
            <a:r>
              <a:rPr lang="it-IT" altLang="it-IT" sz="1400" b="1" dirty="0">
                <a:latin typeface="Verdana" panose="020B0604030504040204" pitchFamily="34" charset="0"/>
              </a:rPr>
              <a:t> Premi di fedeltà dai fornitori</a:t>
            </a:r>
          </a:p>
          <a:p>
            <a:pPr eaLnBrk="1" hangingPunct="1">
              <a:lnSpc>
                <a:spcPct val="90000"/>
              </a:lnSpc>
              <a:spcBef>
                <a:spcPct val="50000"/>
              </a:spcBef>
              <a:buFontTx/>
              <a:buChar char="-"/>
            </a:pPr>
            <a:r>
              <a:rPr lang="it-IT" altLang="it-IT" sz="1400" b="1" dirty="0">
                <a:latin typeface="Verdana" panose="020B0604030504040204" pitchFamily="34" charset="0"/>
              </a:rPr>
              <a:t> Vendita materie prime</a:t>
            </a:r>
          </a:p>
          <a:p>
            <a:pPr eaLnBrk="1" hangingPunct="1">
              <a:lnSpc>
                <a:spcPct val="90000"/>
              </a:lnSpc>
              <a:spcBef>
                <a:spcPct val="50000"/>
              </a:spcBef>
              <a:buFontTx/>
              <a:buChar char="-"/>
            </a:pPr>
            <a:r>
              <a:rPr lang="it-IT" altLang="it-IT" sz="1400" b="1" dirty="0">
                <a:latin typeface="Verdana" panose="020B0604030504040204" pitchFamily="34" charset="0"/>
              </a:rPr>
              <a:t> Risarcimenti assicurativi per materie prime</a:t>
            </a:r>
          </a:p>
          <a:p>
            <a:pPr eaLnBrk="1" hangingPunct="1">
              <a:lnSpc>
                <a:spcPct val="90000"/>
              </a:lnSpc>
              <a:spcBef>
                <a:spcPct val="50000"/>
              </a:spcBef>
            </a:pPr>
            <a:r>
              <a:rPr lang="it-IT" altLang="it-IT" sz="1400" b="1" dirty="0">
                <a:latin typeface="Verdana" panose="020B0604030504040204" pitchFamily="34" charset="0"/>
              </a:rPr>
              <a:t>+ Esistenze iniziali di materie </a:t>
            </a:r>
            <a:r>
              <a:rPr lang="it-IT" altLang="it-IT" sz="1400" b="1" dirty="0" smtClean="0">
                <a:latin typeface="Verdana" panose="020B0604030504040204" pitchFamily="34" charset="0"/>
              </a:rPr>
              <a:t>prime e sussidiarie</a:t>
            </a:r>
            <a:endParaRPr lang="it-IT" altLang="it-IT" sz="1400" b="1" dirty="0">
              <a:latin typeface="Verdana" panose="020B0604030504040204" pitchFamily="34" charset="0"/>
            </a:endParaRPr>
          </a:p>
          <a:p>
            <a:pPr eaLnBrk="1" hangingPunct="1">
              <a:lnSpc>
                <a:spcPct val="90000"/>
              </a:lnSpc>
              <a:spcBef>
                <a:spcPct val="50000"/>
              </a:spcBef>
              <a:buFontTx/>
              <a:buChar char="-"/>
            </a:pPr>
            <a:r>
              <a:rPr lang="it-IT" altLang="it-IT" sz="1400" b="1" dirty="0">
                <a:latin typeface="Verdana" panose="020B0604030504040204" pitchFamily="34" charset="0"/>
              </a:rPr>
              <a:t> Rimanenze finali di materie </a:t>
            </a:r>
            <a:r>
              <a:rPr lang="it-IT" altLang="it-IT" sz="1400" b="1" dirty="0" smtClean="0">
                <a:latin typeface="Verdana" panose="020B0604030504040204" pitchFamily="34" charset="0"/>
              </a:rPr>
              <a:t>prime e sussidiarie</a:t>
            </a:r>
            <a:endParaRPr lang="it-IT" altLang="it-IT" sz="1400" b="1" dirty="0">
              <a:latin typeface="Verdana" panose="020B0604030504040204" pitchFamily="34" charset="0"/>
            </a:endParaRPr>
          </a:p>
          <a:p>
            <a:pPr eaLnBrk="1" hangingPunct="1">
              <a:lnSpc>
                <a:spcPct val="90000"/>
              </a:lnSpc>
              <a:spcBef>
                <a:spcPct val="50000"/>
              </a:spcBef>
            </a:pPr>
            <a:r>
              <a:rPr lang="it-IT" altLang="it-IT" sz="1400" b="1" dirty="0">
                <a:latin typeface="Verdana" panose="020B0604030504040204" pitchFamily="34" charset="0"/>
              </a:rPr>
              <a:t>…..</a:t>
            </a:r>
          </a:p>
          <a:p>
            <a:pPr eaLnBrk="1" hangingPunct="1">
              <a:lnSpc>
                <a:spcPct val="90000"/>
              </a:lnSpc>
              <a:spcBef>
                <a:spcPct val="50000"/>
              </a:spcBef>
            </a:pPr>
            <a:endParaRPr lang="it-IT" altLang="it-IT" sz="1400" b="1" dirty="0">
              <a:latin typeface="Verdana" panose="020B0604030504040204" pitchFamily="34" charset="0"/>
            </a:endParaRPr>
          </a:p>
        </p:txBody>
      </p:sp>
      <p:sp>
        <p:nvSpPr>
          <p:cNvPr id="115717" name="AutoShape 5"/>
          <p:cNvSpPr>
            <a:spLocks noChangeArrowheads="1"/>
          </p:cNvSpPr>
          <p:nvPr/>
        </p:nvSpPr>
        <p:spPr bwMode="auto">
          <a:xfrm>
            <a:off x="4211638" y="1125538"/>
            <a:ext cx="504825" cy="288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A96E46A-49AA-4791-BE0B-D00DE44C9C94}" type="slidenum">
              <a:rPr lang="it-IT" altLang="it-IT">
                <a:latin typeface="Arial" panose="020B0604020202020204" pitchFamily="34" charset="0"/>
              </a:rPr>
              <a:pPr/>
              <a:t>139</a:t>
            </a:fld>
            <a:endParaRPr lang="it-IT" altLang="it-IT">
              <a:latin typeface="Arial" panose="020B0604020202020204" pitchFamily="34" charset="0"/>
            </a:endParaRPr>
          </a:p>
        </p:txBody>
      </p:sp>
      <p:sp>
        <p:nvSpPr>
          <p:cNvPr id="116739" name="AutoShape 2"/>
          <p:cNvSpPr>
            <a:spLocks noGrp="1" noChangeArrowheads="1"/>
          </p:cNvSpPr>
          <p:nvPr>
            <p:ph type="title"/>
          </p:nvPr>
        </p:nvSpPr>
        <p:spPr>
          <a:xfrm>
            <a:off x="760413" y="200025"/>
            <a:ext cx="7772400" cy="852488"/>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Altre spese operative esterne</a:t>
            </a:r>
          </a:p>
        </p:txBody>
      </p:sp>
      <p:sp>
        <p:nvSpPr>
          <p:cNvPr id="116740" name="AutoShape 4"/>
          <p:cNvSpPr>
            <a:spLocks noChangeArrowheads="1"/>
          </p:cNvSpPr>
          <p:nvPr/>
        </p:nvSpPr>
        <p:spPr bwMode="auto">
          <a:xfrm>
            <a:off x="1835150" y="1628775"/>
            <a:ext cx="5400675" cy="4532346"/>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Spese per energia elettrica</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Spese di trasporto</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Spese di consulenza</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Spese telefoniche</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Spese postali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Spese di pubblicità</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Canoni leasing</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Fitti passivi</a:t>
            </a:r>
          </a:p>
          <a:p>
            <a:pPr eaLnBrk="1" hangingPunct="1">
              <a:lnSpc>
                <a:spcPct val="90000"/>
              </a:lnSpc>
              <a:spcBef>
                <a:spcPct val="50000"/>
              </a:spcBef>
              <a:buFont typeface="Wingdings" panose="05000000000000000000" pitchFamily="2" charset="2"/>
              <a:buNone/>
            </a:pPr>
            <a:r>
              <a:rPr lang="it-IT" altLang="it-IT" sz="1400" b="1" dirty="0" smtClean="0">
                <a:latin typeface="Verdana" panose="020B0604030504040204" pitchFamily="34" charset="0"/>
              </a:rPr>
              <a:t>Premi assicurativi su beni operativi</a:t>
            </a:r>
            <a:endParaRPr lang="it-IT" altLang="it-IT" sz="1400" b="1" dirty="0">
              <a:latin typeface="Verdana" panose="020B0604030504040204" pitchFamily="34" charset="0"/>
            </a:endParaRPr>
          </a:p>
          <a:p>
            <a:pPr eaLnBrk="1" hangingPunct="1">
              <a:lnSpc>
                <a:spcPct val="90000"/>
              </a:lnSpc>
              <a:spcBef>
                <a:spcPct val="50000"/>
              </a:spcBef>
            </a:pPr>
            <a:r>
              <a:rPr lang="it-IT" altLang="it-IT" sz="1400" b="1" dirty="0">
                <a:latin typeface="Verdana" panose="020B0604030504040204" pitchFamily="34" charset="0"/>
              </a:rPr>
              <a:t>Spese di manutenzione e riparazione</a:t>
            </a:r>
          </a:p>
          <a:p>
            <a:pPr eaLnBrk="1" hangingPunct="1">
              <a:lnSpc>
                <a:spcPct val="90000"/>
              </a:lnSpc>
              <a:spcBef>
                <a:spcPct val="50000"/>
              </a:spcBef>
            </a:pPr>
            <a:r>
              <a:rPr lang="it-IT" altLang="it-IT" sz="1400" b="1" dirty="0">
                <a:latin typeface="Verdana" panose="020B0604030504040204" pitchFamily="34" charset="0"/>
              </a:rPr>
              <a:t>Accantonamenti </a:t>
            </a:r>
            <a:r>
              <a:rPr lang="it-IT" altLang="it-IT" sz="1400" b="1" dirty="0" smtClean="0">
                <a:latin typeface="Verdana" panose="020B0604030504040204" pitchFamily="34" charset="0"/>
              </a:rPr>
              <a:t>a fondi spese, rischi e svalutazione crediti </a:t>
            </a:r>
            <a:r>
              <a:rPr lang="it-IT" altLang="it-IT" sz="1400" b="1" dirty="0" smtClean="0">
                <a:solidFill>
                  <a:srgbClr val="7030A0"/>
                </a:solidFill>
                <a:latin typeface="Verdana" panose="020B0604030504040204" pitchFamily="34" charset="0"/>
              </a:rPr>
              <a:t>(se non li inserisco insieme agli ammortamenti)</a:t>
            </a:r>
            <a:endParaRPr lang="it-IT" altLang="it-IT" sz="1400" b="1" dirty="0">
              <a:solidFill>
                <a:srgbClr val="7030A0"/>
              </a:solidFill>
              <a:latin typeface="Verdana" panose="020B0604030504040204" pitchFamily="34" charset="0"/>
            </a:endParaRPr>
          </a:p>
          <a:p>
            <a:pPr eaLnBrk="1" hangingPunct="1">
              <a:lnSpc>
                <a:spcPct val="90000"/>
              </a:lnSpc>
              <a:spcBef>
                <a:spcPct val="50000"/>
              </a:spcBef>
            </a:pPr>
            <a:r>
              <a:rPr lang="it-IT" altLang="it-IT" sz="1400" b="1" dirty="0" smtClean="0">
                <a:latin typeface="Verdana" panose="020B0604030504040204" pitchFamily="34" charset="0"/>
              </a:rPr>
              <a:t>…</a:t>
            </a:r>
            <a:endParaRPr lang="it-IT" altLang="it-IT" sz="1400" b="1" dirty="0">
              <a:latin typeface="Verdana" panose="020B0604030504040204" pitchFamily="34" charset="0"/>
            </a:endParaRPr>
          </a:p>
        </p:txBody>
      </p:sp>
      <p:sp>
        <p:nvSpPr>
          <p:cNvPr id="116741" name="AutoShape 5"/>
          <p:cNvSpPr>
            <a:spLocks noChangeArrowheads="1"/>
          </p:cNvSpPr>
          <p:nvPr/>
        </p:nvSpPr>
        <p:spPr bwMode="auto">
          <a:xfrm>
            <a:off x="4211638" y="1125538"/>
            <a:ext cx="504825" cy="288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5"/>
          <p:cNvSpPr>
            <a:spLocks noGrp="1"/>
          </p:cNvSpPr>
          <p:nvPr>
            <p:ph type="sldNum" sz="quarter" idx="12"/>
          </p:nvPr>
        </p:nvSpPr>
        <p:spPr>
          <a:xfrm>
            <a:off x="6934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4F70D1-5484-48D9-9DF5-B892FE937691}" type="slidenum">
              <a:rPr lang="it-IT" altLang="it-IT" sz="1400"/>
              <a:pPr>
                <a:spcBef>
                  <a:spcPct val="0"/>
                </a:spcBef>
                <a:buFontTx/>
                <a:buNone/>
              </a:pPr>
              <a:t>14</a:t>
            </a:fld>
            <a:endParaRPr lang="it-IT" altLang="it-IT" sz="1400"/>
          </a:p>
        </p:txBody>
      </p:sp>
      <p:sp>
        <p:nvSpPr>
          <p:cNvPr id="17411" name="AutoShape 2"/>
          <p:cNvSpPr>
            <a:spLocks noChangeArrowheads="1"/>
          </p:cNvSpPr>
          <p:nvPr/>
        </p:nvSpPr>
        <p:spPr bwMode="auto">
          <a:xfrm>
            <a:off x="107950" y="981075"/>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LO SPOSTAMENTO DELLE VOCI FUORI POSTO</a:t>
            </a:r>
            <a:endParaRPr lang="it-IT" altLang="it-IT" sz="1600" b="1" u="sng"/>
          </a:p>
        </p:txBody>
      </p:sp>
      <p:sp>
        <p:nvSpPr>
          <p:cNvPr id="17412" name="Rectangle 3"/>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17413" name="Rectangle 4"/>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7414" name="Rectangle 5"/>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7415" name="Rectangle 6"/>
          <p:cNvSpPr>
            <a:spLocks noChangeArrowheads="1"/>
          </p:cNvSpPr>
          <p:nvPr/>
        </p:nvSpPr>
        <p:spPr bwMode="auto">
          <a:xfrm>
            <a:off x="2554288" y="1628775"/>
            <a:ext cx="4022725" cy="5492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a:cs typeface="Times New Roman" panose="02020603050405020304" pitchFamily="18" charset="0"/>
              </a:rPr>
              <a:t>AL FINE DI EVIDENZIARE:</a:t>
            </a:r>
            <a:endParaRPr lang="it-IT" altLang="it-IT" sz="2400"/>
          </a:p>
        </p:txBody>
      </p:sp>
      <p:sp>
        <p:nvSpPr>
          <p:cNvPr id="17416" name="Line 7"/>
          <p:cNvSpPr>
            <a:spLocks noChangeShapeType="1"/>
          </p:cNvSpPr>
          <p:nvPr/>
        </p:nvSpPr>
        <p:spPr bwMode="auto">
          <a:xfrm>
            <a:off x="4473575" y="2165350"/>
            <a:ext cx="0" cy="549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7" name="Line 8"/>
          <p:cNvSpPr>
            <a:spLocks noChangeShapeType="1"/>
          </p:cNvSpPr>
          <p:nvPr/>
        </p:nvSpPr>
        <p:spPr bwMode="auto">
          <a:xfrm flipH="1">
            <a:off x="3011488" y="2701925"/>
            <a:ext cx="146208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8" name="Line 9"/>
          <p:cNvSpPr>
            <a:spLocks noChangeShapeType="1"/>
          </p:cNvSpPr>
          <p:nvPr/>
        </p:nvSpPr>
        <p:spPr bwMode="auto">
          <a:xfrm>
            <a:off x="5387975" y="270192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9" name="Line 10"/>
          <p:cNvSpPr>
            <a:spLocks noChangeShapeType="1"/>
          </p:cNvSpPr>
          <p:nvPr/>
        </p:nvSpPr>
        <p:spPr bwMode="auto">
          <a:xfrm>
            <a:off x="4473575" y="2701925"/>
            <a:ext cx="14636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20" name="Line 11"/>
          <p:cNvSpPr>
            <a:spLocks noChangeShapeType="1"/>
          </p:cNvSpPr>
          <p:nvPr/>
        </p:nvSpPr>
        <p:spPr bwMode="auto">
          <a:xfrm>
            <a:off x="3011488" y="2701925"/>
            <a:ext cx="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421" name="Line 12"/>
          <p:cNvSpPr>
            <a:spLocks noChangeShapeType="1"/>
          </p:cNvSpPr>
          <p:nvPr/>
        </p:nvSpPr>
        <p:spPr bwMode="auto">
          <a:xfrm>
            <a:off x="5937250" y="2701925"/>
            <a:ext cx="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422" name="Rectangle 13"/>
          <p:cNvSpPr>
            <a:spLocks noChangeArrowheads="1"/>
          </p:cNvSpPr>
          <p:nvPr/>
        </p:nvSpPr>
        <p:spPr bwMode="auto">
          <a:xfrm>
            <a:off x="533400" y="3149600"/>
            <a:ext cx="3849688" cy="9652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a:latin typeface="Times New Roman" panose="02020603050405020304" pitchFamily="18" charset="0"/>
                <a:cs typeface="Times New Roman" panose="02020603050405020304" pitchFamily="18" charset="0"/>
              </a:rPr>
              <a:t>La </a:t>
            </a:r>
            <a:r>
              <a:rPr lang="it-IT" altLang="it-IT" sz="2800" i="1" u="sng">
                <a:latin typeface="Times New Roman" panose="02020603050405020304" pitchFamily="18" charset="0"/>
                <a:cs typeface="Times New Roman" panose="02020603050405020304" pitchFamily="18" charset="0"/>
              </a:rPr>
              <a:t>DESTINAZIONE</a:t>
            </a:r>
            <a:r>
              <a:rPr lang="it-IT" altLang="it-IT" sz="2800">
                <a:latin typeface="Times New Roman" panose="02020603050405020304" pitchFamily="18" charset="0"/>
                <a:cs typeface="Times New Roman" panose="02020603050405020304" pitchFamily="18" charset="0"/>
              </a:rPr>
              <a:t> dei</a:t>
            </a:r>
            <a:endParaRPr lang="it-IT" altLang="it-IT" sz="2800">
              <a:latin typeface="Times New Roman" panose="02020603050405020304" pitchFamily="18" charset="0"/>
            </a:endParaRPr>
          </a:p>
          <a:p>
            <a:pPr algn="ctr">
              <a:spcBef>
                <a:spcPct val="0"/>
              </a:spcBef>
              <a:buFontTx/>
              <a:buNone/>
            </a:pPr>
            <a:r>
              <a:rPr lang="it-IT" altLang="it-IT" sz="2800">
                <a:latin typeface="Times New Roman" panose="02020603050405020304" pitchFamily="18" charset="0"/>
                <a:cs typeface="Times New Roman" panose="02020603050405020304" pitchFamily="18" charset="0"/>
              </a:rPr>
              <a:t>mezzi monetari</a:t>
            </a:r>
            <a:endParaRPr lang="it-IT" altLang="it-IT" sz="2800">
              <a:latin typeface="Times New Roman" panose="02020603050405020304" pitchFamily="18" charset="0"/>
            </a:endParaRPr>
          </a:p>
        </p:txBody>
      </p:sp>
      <p:sp>
        <p:nvSpPr>
          <p:cNvPr id="17423" name="Rectangle 14"/>
          <p:cNvSpPr>
            <a:spLocks noChangeArrowheads="1"/>
          </p:cNvSpPr>
          <p:nvPr/>
        </p:nvSpPr>
        <p:spPr bwMode="auto">
          <a:xfrm>
            <a:off x="4565650" y="3149600"/>
            <a:ext cx="4121150" cy="9652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a:latin typeface="Times New Roman" panose="02020603050405020304" pitchFamily="18" charset="0"/>
                <a:cs typeface="Times New Roman" panose="02020603050405020304" pitchFamily="18" charset="0"/>
              </a:rPr>
              <a:t>La </a:t>
            </a:r>
            <a:r>
              <a:rPr lang="it-IT" altLang="it-IT" sz="2800" i="1" u="sng">
                <a:latin typeface="Times New Roman" panose="02020603050405020304" pitchFamily="18" charset="0"/>
                <a:cs typeface="Times New Roman" panose="02020603050405020304" pitchFamily="18" charset="0"/>
              </a:rPr>
              <a:t>PROVENIENZA</a:t>
            </a:r>
            <a:r>
              <a:rPr lang="it-IT" altLang="it-IT" sz="2800">
                <a:latin typeface="Times New Roman" panose="02020603050405020304" pitchFamily="18" charset="0"/>
                <a:cs typeface="Times New Roman" panose="02020603050405020304" pitchFamily="18" charset="0"/>
              </a:rPr>
              <a:t> dei</a:t>
            </a:r>
            <a:r>
              <a:rPr lang="it-IT" altLang="it-IT" sz="2800" u="sng">
                <a:latin typeface="Times New Roman" panose="02020603050405020304" pitchFamily="18" charset="0"/>
                <a:cs typeface="Times New Roman" panose="02020603050405020304" pitchFamily="18" charset="0"/>
              </a:rPr>
              <a:t> </a:t>
            </a:r>
            <a:r>
              <a:rPr lang="it-IT" altLang="it-IT" sz="2800">
                <a:latin typeface="Times New Roman" panose="02020603050405020304" pitchFamily="18" charset="0"/>
                <a:cs typeface="Times New Roman" panose="02020603050405020304" pitchFamily="18" charset="0"/>
              </a:rPr>
              <a:t>mezzi monetari</a:t>
            </a:r>
            <a:endParaRPr lang="it-IT" altLang="it-IT" sz="2800">
              <a:latin typeface="Times New Roman" panose="02020603050405020304" pitchFamily="18" charset="0"/>
            </a:endParaRPr>
          </a:p>
        </p:txBody>
      </p:sp>
      <p:sp>
        <p:nvSpPr>
          <p:cNvPr id="17424" name="Rectangle 20"/>
          <p:cNvSpPr>
            <a:spLocks noChangeArrowheads="1"/>
          </p:cNvSpPr>
          <p:nvPr/>
        </p:nvSpPr>
        <p:spPr bwMode="auto">
          <a:xfrm>
            <a:off x="3870325" y="4419600"/>
            <a:ext cx="1279525" cy="4572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a:latin typeface="Times New Roman" panose="02020603050405020304" pitchFamily="18" charset="0"/>
                <a:cs typeface="Times New Roman" panose="02020603050405020304" pitchFamily="18" charset="0"/>
              </a:rPr>
              <a:t>QUINDI</a:t>
            </a:r>
            <a:endParaRPr lang="it-IT" altLang="it-IT" sz="2400">
              <a:latin typeface="Times New Roman" panose="02020603050405020304" pitchFamily="18" charset="0"/>
            </a:endParaRPr>
          </a:p>
        </p:txBody>
      </p:sp>
      <p:sp>
        <p:nvSpPr>
          <p:cNvPr id="17425" name="Line 21"/>
          <p:cNvSpPr>
            <a:spLocks noChangeShapeType="1"/>
          </p:cNvSpPr>
          <p:nvPr/>
        </p:nvSpPr>
        <p:spPr bwMode="auto">
          <a:xfrm>
            <a:off x="4473575" y="566102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26" name="Rectangle 22"/>
          <p:cNvSpPr>
            <a:spLocks noChangeArrowheads="1"/>
          </p:cNvSpPr>
          <p:nvPr/>
        </p:nvSpPr>
        <p:spPr bwMode="auto">
          <a:xfrm>
            <a:off x="762000" y="5616575"/>
            <a:ext cx="3562350" cy="9366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a:cs typeface="Times New Roman" panose="02020603050405020304" pitchFamily="18" charset="0"/>
              </a:rPr>
              <a:t>GLI </a:t>
            </a:r>
            <a:r>
              <a:rPr lang="it-IT" altLang="it-IT" sz="2800" u="sng">
                <a:cs typeface="Times New Roman" panose="02020603050405020304" pitchFamily="18" charset="0"/>
              </a:rPr>
              <a:t>IMPIEGHI</a:t>
            </a:r>
            <a:endParaRPr lang="it-IT" altLang="it-IT" sz="2800">
              <a:cs typeface="Times New Roman" panose="02020603050405020304" pitchFamily="18" charset="0"/>
            </a:endParaRPr>
          </a:p>
          <a:p>
            <a:pPr algn="ctr"/>
            <a:r>
              <a:rPr lang="it-IT" altLang="it-IT" sz="2800">
                <a:cs typeface="Times New Roman" panose="02020603050405020304" pitchFamily="18" charset="0"/>
              </a:rPr>
              <a:t>DEL CAPITALE</a:t>
            </a:r>
            <a:endParaRPr lang="it-IT" altLang="it-IT" sz="2800"/>
          </a:p>
        </p:txBody>
      </p:sp>
      <p:sp>
        <p:nvSpPr>
          <p:cNvPr id="17427" name="Rectangle 23"/>
          <p:cNvSpPr>
            <a:spLocks noChangeArrowheads="1"/>
          </p:cNvSpPr>
          <p:nvPr/>
        </p:nvSpPr>
        <p:spPr bwMode="auto">
          <a:xfrm>
            <a:off x="4675188" y="5616575"/>
            <a:ext cx="3554412" cy="9366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a:cs typeface="Times New Roman" panose="02020603050405020304" pitchFamily="18" charset="0"/>
              </a:rPr>
              <a:t>LE </a:t>
            </a:r>
            <a:r>
              <a:rPr lang="it-IT" altLang="it-IT" sz="2800" u="sng">
                <a:cs typeface="Times New Roman" panose="02020603050405020304" pitchFamily="18" charset="0"/>
              </a:rPr>
              <a:t>FONTI</a:t>
            </a:r>
            <a:endParaRPr lang="it-IT" altLang="it-IT" sz="2800">
              <a:cs typeface="Times New Roman" panose="02020603050405020304" pitchFamily="18" charset="0"/>
            </a:endParaRPr>
          </a:p>
          <a:p>
            <a:pPr algn="ctr"/>
            <a:r>
              <a:rPr lang="it-IT" altLang="it-IT" sz="2800">
                <a:cs typeface="Times New Roman" panose="02020603050405020304" pitchFamily="18" charset="0"/>
              </a:rPr>
              <a:t>DEL CAPITALE</a:t>
            </a:r>
            <a:endParaRPr lang="it-IT" altLang="it-IT" sz="2800"/>
          </a:p>
        </p:txBody>
      </p:sp>
      <p:grpSp>
        <p:nvGrpSpPr>
          <p:cNvPr id="17428" name="Group 24"/>
          <p:cNvGrpSpPr>
            <a:grpSpLocks/>
          </p:cNvGrpSpPr>
          <p:nvPr/>
        </p:nvGrpSpPr>
        <p:grpSpPr bwMode="auto">
          <a:xfrm>
            <a:off x="2987675" y="5257800"/>
            <a:ext cx="2952750" cy="287338"/>
            <a:chOff x="1882" y="3577"/>
            <a:chExt cx="1860" cy="181"/>
          </a:xfrm>
        </p:grpSpPr>
        <p:sp>
          <p:nvSpPr>
            <p:cNvPr id="17432" name="Line 25"/>
            <p:cNvSpPr>
              <a:spLocks noChangeShapeType="1"/>
            </p:cNvSpPr>
            <p:nvPr/>
          </p:nvSpPr>
          <p:spPr bwMode="auto">
            <a:xfrm>
              <a:off x="1897" y="3577"/>
              <a:ext cx="184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33" name="Line 26"/>
            <p:cNvSpPr>
              <a:spLocks noChangeShapeType="1"/>
            </p:cNvSpPr>
            <p:nvPr/>
          </p:nvSpPr>
          <p:spPr bwMode="auto">
            <a:xfrm>
              <a:off x="3740" y="3577"/>
              <a:ext cx="2" cy="18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434" name="Line 27"/>
            <p:cNvSpPr>
              <a:spLocks noChangeShapeType="1"/>
            </p:cNvSpPr>
            <p:nvPr/>
          </p:nvSpPr>
          <p:spPr bwMode="auto">
            <a:xfrm flipH="1">
              <a:off x="1882" y="3577"/>
              <a:ext cx="15" cy="18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7429" name="Text Box 30"/>
          <p:cNvSpPr txBox="1">
            <a:spLocks noChangeArrowheads="1"/>
          </p:cNvSpPr>
          <p:nvPr/>
        </p:nvSpPr>
        <p:spPr bwMode="auto">
          <a:xfrm>
            <a:off x="-76200" y="1600200"/>
            <a:ext cx="32337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400" b="1" i="1" u="sng">
                <a:solidFill>
                  <a:srgbClr val="C00000"/>
                </a:solidFill>
                <a:latin typeface="Times New Roman" panose="02020603050405020304" pitchFamily="18" charset="0"/>
              </a:rPr>
              <a:t>Esempi:</a:t>
            </a:r>
          </a:p>
          <a:p>
            <a:pPr algn="ctr">
              <a:spcBef>
                <a:spcPct val="50000"/>
              </a:spcBef>
              <a:buFontTx/>
              <a:buNone/>
            </a:pPr>
            <a:r>
              <a:rPr lang="it-IT" altLang="it-IT" sz="2400" i="1">
                <a:solidFill>
                  <a:srgbClr val="C00000"/>
                </a:solidFill>
                <a:latin typeface="Times New Roman" panose="02020603050405020304" pitchFamily="18" charset="0"/>
              </a:rPr>
              <a:t>Fondi di ammortamento</a:t>
            </a:r>
          </a:p>
          <a:p>
            <a:pPr algn="ctr">
              <a:spcBef>
                <a:spcPct val="50000"/>
              </a:spcBef>
              <a:buFontTx/>
              <a:buNone/>
            </a:pPr>
            <a:r>
              <a:rPr lang="it-IT" altLang="it-IT" sz="2400" i="1">
                <a:solidFill>
                  <a:srgbClr val="C00000"/>
                </a:solidFill>
                <a:latin typeface="Times New Roman" panose="02020603050405020304" pitchFamily="18" charset="0"/>
              </a:rPr>
              <a:t>Fondo rischi su crediti</a:t>
            </a:r>
            <a:endParaRPr lang="it-IT" altLang="it-IT" sz="2000" i="1">
              <a:solidFill>
                <a:srgbClr val="C00000"/>
              </a:solidFill>
              <a:latin typeface="Times New Roman" panose="02020603050405020304" pitchFamily="18" charset="0"/>
            </a:endParaRPr>
          </a:p>
        </p:txBody>
      </p:sp>
      <p:sp>
        <p:nvSpPr>
          <p:cNvPr id="17430" name="WordArt 36"/>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
        <p:nvSpPr>
          <p:cNvPr id="17431" name="Line 7"/>
          <p:cNvSpPr>
            <a:spLocks noChangeShapeType="1"/>
          </p:cNvSpPr>
          <p:nvPr/>
        </p:nvSpPr>
        <p:spPr bwMode="auto">
          <a:xfrm>
            <a:off x="4495800" y="4876800"/>
            <a:ext cx="0" cy="381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Tree>
    <p:custDataLst>
      <p:tags r:id="rId1"/>
    </p:custData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22C6595-775E-4E61-B450-40BE7829002E}" type="slidenum">
              <a:rPr lang="it-IT" altLang="it-IT">
                <a:latin typeface="Arial" panose="020B0604020202020204" pitchFamily="34" charset="0"/>
              </a:rPr>
              <a:pPr/>
              <a:t>140</a:t>
            </a:fld>
            <a:endParaRPr lang="it-IT" altLang="it-IT">
              <a:latin typeface="Arial" panose="020B0604020202020204" pitchFamily="34" charset="0"/>
            </a:endParaRPr>
          </a:p>
        </p:txBody>
      </p:sp>
      <p:sp>
        <p:nvSpPr>
          <p:cNvPr id="117763" name="AutoShape 2"/>
          <p:cNvSpPr>
            <a:spLocks noGrp="1" noChangeArrowheads="1"/>
          </p:cNvSpPr>
          <p:nvPr>
            <p:ph type="title"/>
          </p:nvPr>
        </p:nvSpPr>
        <p:spPr>
          <a:xfrm>
            <a:off x="760413" y="344488"/>
            <a:ext cx="7772400" cy="5635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Spese per il personale</a:t>
            </a:r>
          </a:p>
        </p:txBody>
      </p:sp>
      <p:sp>
        <p:nvSpPr>
          <p:cNvPr id="117764" name="AutoShape 4"/>
          <p:cNvSpPr>
            <a:spLocks noChangeArrowheads="1"/>
          </p:cNvSpPr>
          <p:nvPr/>
        </p:nvSpPr>
        <p:spPr bwMode="auto">
          <a:xfrm>
            <a:off x="1763713" y="1628775"/>
            <a:ext cx="5400675" cy="2309813"/>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Salari e stipendi</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Premi produttività dipendenti</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Corsi di addestramento e formazione del personale</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Oneri sociali</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Quota T.F.R.</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Rivalutazione T.F.R.</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a:t>
            </a:r>
          </a:p>
        </p:txBody>
      </p:sp>
      <p:sp>
        <p:nvSpPr>
          <p:cNvPr id="117765" name="AutoShape 5"/>
          <p:cNvSpPr>
            <a:spLocks noChangeArrowheads="1"/>
          </p:cNvSpPr>
          <p:nvPr/>
        </p:nvSpPr>
        <p:spPr bwMode="auto">
          <a:xfrm>
            <a:off x="4211638" y="1125538"/>
            <a:ext cx="504825" cy="288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7B0E57A-AC97-42EF-9ACA-5C27F3474A70}" type="slidenum">
              <a:rPr lang="it-IT" altLang="it-IT">
                <a:latin typeface="Arial" panose="020B0604020202020204" pitchFamily="34" charset="0"/>
              </a:rPr>
              <a:pPr/>
              <a:t>141</a:t>
            </a:fld>
            <a:endParaRPr lang="it-IT" altLang="it-IT">
              <a:latin typeface="Arial" panose="020B0604020202020204" pitchFamily="34" charset="0"/>
            </a:endParaRPr>
          </a:p>
        </p:txBody>
      </p:sp>
      <p:sp>
        <p:nvSpPr>
          <p:cNvPr id="118787" name="AutoShape 2"/>
          <p:cNvSpPr>
            <a:spLocks noGrp="1" noChangeArrowheads="1"/>
          </p:cNvSpPr>
          <p:nvPr>
            <p:ph type="title"/>
          </p:nvPr>
        </p:nvSpPr>
        <p:spPr>
          <a:xfrm>
            <a:off x="760413" y="344488"/>
            <a:ext cx="7772400" cy="5635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Ammortamenti</a:t>
            </a:r>
          </a:p>
        </p:txBody>
      </p:sp>
      <p:sp>
        <p:nvSpPr>
          <p:cNvPr id="118788" name="AutoShape 4"/>
          <p:cNvSpPr>
            <a:spLocks noChangeArrowheads="1"/>
          </p:cNvSpPr>
          <p:nvPr/>
        </p:nvSpPr>
        <p:spPr bwMode="auto">
          <a:xfrm>
            <a:off x="1835150" y="1844675"/>
            <a:ext cx="5400675" cy="1792670"/>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Ammortamenti immobilizzazioni immateriali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Ammortamenti immobilizzazioni </a:t>
            </a:r>
            <a:r>
              <a:rPr lang="it-IT" altLang="it-IT" sz="1400" b="1" dirty="0" smtClean="0">
                <a:latin typeface="Verdana" panose="020B0604030504040204" pitchFamily="34" charset="0"/>
              </a:rPr>
              <a:t>materiali</a:t>
            </a:r>
          </a:p>
          <a:p>
            <a:pPr eaLnBrk="1" hangingPunct="1">
              <a:lnSpc>
                <a:spcPct val="90000"/>
              </a:lnSpc>
              <a:spcBef>
                <a:spcPct val="50000"/>
              </a:spcBef>
            </a:pPr>
            <a:r>
              <a:rPr lang="it-IT" altLang="it-IT" sz="1400" b="1" dirty="0">
                <a:latin typeface="Verdana" panose="020B0604030504040204" pitchFamily="34" charset="0"/>
              </a:rPr>
              <a:t>Accantonamenti a fondi spese, rischi e svalutazione crediti </a:t>
            </a:r>
            <a:r>
              <a:rPr lang="it-IT" altLang="it-IT" sz="1400" b="1" dirty="0">
                <a:solidFill>
                  <a:srgbClr val="7030A0"/>
                </a:solidFill>
                <a:latin typeface="Verdana" panose="020B0604030504040204" pitchFamily="34" charset="0"/>
              </a:rPr>
              <a:t>(se non li inserisco </a:t>
            </a:r>
            <a:r>
              <a:rPr lang="it-IT" altLang="it-IT" sz="1400" b="1" dirty="0" smtClean="0">
                <a:solidFill>
                  <a:srgbClr val="7030A0"/>
                </a:solidFill>
                <a:latin typeface="Verdana" panose="020B0604030504040204" pitchFamily="34" charset="0"/>
              </a:rPr>
              <a:t>tra i costi operativi esterni)</a:t>
            </a:r>
            <a:endParaRPr lang="it-IT" altLang="it-IT" sz="1400" b="1" dirty="0">
              <a:latin typeface="Verdana" panose="020B0604030504040204" pitchFamily="34" charset="0"/>
            </a:endParaRP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a:t>
            </a:r>
          </a:p>
        </p:txBody>
      </p:sp>
      <p:sp>
        <p:nvSpPr>
          <p:cNvPr id="118789" name="AutoShape 5"/>
          <p:cNvSpPr>
            <a:spLocks noChangeArrowheads="1"/>
          </p:cNvSpPr>
          <p:nvPr/>
        </p:nvSpPr>
        <p:spPr bwMode="auto">
          <a:xfrm>
            <a:off x="4211638" y="1125538"/>
            <a:ext cx="504825" cy="288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62E20B0-9254-4469-919B-291E66E999C8}" type="slidenum">
              <a:rPr lang="it-IT" altLang="it-IT">
                <a:latin typeface="Arial" panose="020B0604020202020204" pitchFamily="34" charset="0"/>
              </a:rPr>
              <a:pPr/>
              <a:t>142</a:t>
            </a:fld>
            <a:endParaRPr lang="it-IT" altLang="it-IT">
              <a:latin typeface="Arial" panose="020B0604020202020204" pitchFamily="34" charset="0"/>
            </a:endParaRPr>
          </a:p>
        </p:txBody>
      </p:sp>
      <p:sp>
        <p:nvSpPr>
          <p:cNvPr id="119811" name="AutoShape 2"/>
          <p:cNvSpPr>
            <a:spLocks noGrp="1" noChangeArrowheads="1"/>
          </p:cNvSpPr>
          <p:nvPr>
            <p:ph type="title"/>
          </p:nvPr>
        </p:nvSpPr>
        <p:spPr>
          <a:xfrm>
            <a:off x="760413" y="344488"/>
            <a:ext cx="7772400" cy="5635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Area Finanziaria</a:t>
            </a:r>
          </a:p>
        </p:txBody>
      </p:sp>
      <p:sp>
        <p:nvSpPr>
          <p:cNvPr id="119812" name="AutoShape 3"/>
          <p:cNvSpPr>
            <a:spLocks noChangeArrowheads="1"/>
          </p:cNvSpPr>
          <p:nvPr/>
        </p:nvSpPr>
        <p:spPr bwMode="auto">
          <a:xfrm>
            <a:off x="1835150" y="1557338"/>
            <a:ext cx="5400675" cy="3749582"/>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Interessi attivi bancari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Interessi attivi su obbligazioni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Interessi attivi su crediti finanziari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Proventi da </a:t>
            </a:r>
            <a:r>
              <a:rPr lang="it-IT" altLang="it-IT" sz="1400" b="1" dirty="0" smtClean="0">
                <a:latin typeface="Verdana" panose="020B0604030504040204" pitchFamily="34" charset="0"/>
              </a:rPr>
              <a:t>partecipazioni</a:t>
            </a:r>
            <a:endParaRPr lang="it-IT" altLang="it-IT" sz="1400" b="1" dirty="0">
              <a:latin typeface="Verdana" panose="020B0604030504040204" pitchFamily="34" charset="0"/>
            </a:endParaRP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a:t>
            </a:r>
          </a:p>
          <a:p>
            <a:pPr eaLnBrk="1" hangingPunct="1">
              <a:lnSpc>
                <a:spcPct val="90000"/>
              </a:lnSpc>
              <a:spcBef>
                <a:spcPct val="50000"/>
              </a:spcBef>
              <a:buFontTx/>
              <a:buChar char="-"/>
            </a:pPr>
            <a:r>
              <a:rPr lang="it-IT" altLang="it-IT" sz="1400" b="1" dirty="0">
                <a:latin typeface="Verdana" panose="020B0604030504040204" pitchFamily="34" charset="0"/>
              </a:rPr>
              <a:t> Interessi passivi su mutui</a:t>
            </a:r>
          </a:p>
          <a:p>
            <a:pPr eaLnBrk="1" hangingPunct="1">
              <a:lnSpc>
                <a:spcPct val="90000"/>
              </a:lnSpc>
              <a:spcBef>
                <a:spcPct val="50000"/>
              </a:spcBef>
              <a:buFontTx/>
              <a:buChar char="-"/>
            </a:pPr>
            <a:r>
              <a:rPr lang="it-IT" altLang="it-IT" sz="1400" b="1" dirty="0">
                <a:latin typeface="Verdana" panose="020B0604030504040204" pitchFamily="34" charset="0"/>
              </a:rPr>
              <a:t> Interessi passivi su obbligazioni</a:t>
            </a:r>
          </a:p>
          <a:p>
            <a:pPr eaLnBrk="1" hangingPunct="1">
              <a:lnSpc>
                <a:spcPct val="90000"/>
              </a:lnSpc>
              <a:spcBef>
                <a:spcPct val="50000"/>
              </a:spcBef>
              <a:buFontTx/>
              <a:buChar char="-"/>
            </a:pPr>
            <a:r>
              <a:rPr lang="it-IT" altLang="it-IT" sz="1400" b="1" dirty="0">
                <a:latin typeface="Verdana" panose="020B0604030504040204" pitchFamily="34" charset="0"/>
              </a:rPr>
              <a:t> Interessi passivi bancari</a:t>
            </a:r>
          </a:p>
          <a:p>
            <a:pPr eaLnBrk="1" hangingPunct="1">
              <a:lnSpc>
                <a:spcPct val="90000"/>
              </a:lnSpc>
              <a:spcBef>
                <a:spcPct val="50000"/>
              </a:spcBef>
              <a:buFontTx/>
              <a:buChar char="-"/>
            </a:pPr>
            <a:r>
              <a:rPr lang="it-IT" altLang="it-IT" sz="1400" b="1" dirty="0">
                <a:latin typeface="Verdana" panose="020B0604030504040204" pitchFamily="34" charset="0"/>
              </a:rPr>
              <a:t> Ammortamento disaggio di emissione</a:t>
            </a:r>
          </a:p>
          <a:p>
            <a:pPr eaLnBrk="1" hangingPunct="1">
              <a:lnSpc>
                <a:spcPct val="90000"/>
              </a:lnSpc>
              <a:spcBef>
                <a:spcPct val="50000"/>
              </a:spcBef>
              <a:buFontTx/>
              <a:buChar char="-"/>
            </a:pPr>
            <a:r>
              <a:rPr lang="it-IT" altLang="it-IT" sz="1400" b="1" dirty="0">
                <a:latin typeface="Verdana" panose="020B0604030504040204" pitchFamily="34" charset="0"/>
              </a:rPr>
              <a:t> Sconti passivi bancari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a:t>
            </a:r>
          </a:p>
        </p:txBody>
      </p:sp>
      <p:sp>
        <p:nvSpPr>
          <p:cNvPr id="119813" name="AutoShape 4"/>
          <p:cNvSpPr>
            <a:spLocks noChangeArrowheads="1"/>
          </p:cNvSpPr>
          <p:nvPr/>
        </p:nvSpPr>
        <p:spPr bwMode="auto">
          <a:xfrm>
            <a:off x="4211638" y="1123950"/>
            <a:ext cx="504825" cy="288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 name="CasellaDiTesto 1"/>
          <p:cNvSpPr txBox="1"/>
          <p:nvPr/>
        </p:nvSpPr>
        <p:spPr>
          <a:xfrm>
            <a:off x="403699" y="5181600"/>
            <a:ext cx="8295861" cy="1754326"/>
          </a:xfrm>
          <a:prstGeom prst="rect">
            <a:avLst/>
          </a:prstGeom>
          <a:noFill/>
        </p:spPr>
        <p:txBody>
          <a:bodyPr wrap="none" rtlCol="0">
            <a:spAutoFit/>
          </a:bodyPr>
          <a:lstStyle/>
          <a:p>
            <a:r>
              <a:rPr lang="it-IT" b="1" dirty="0" smtClean="0">
                <a:solidFill>
                  <a:srgbClr val="7030A0"/>
                </a:solidFill>
              </a:rPr>
              <a:t>N.B. </a:t>
            </a:r>
          </a:p>
          <a:p>
            <a:r>
              <a:rPr lang="it-IT" dirty="0" smtClean="0">
                <a:solidFill>
                  <a:srgbClr val="7030A0"/>
                </a:solidFill>
              </a:rPr>
              <a:t>A stretto rigore dovrebbero essere inseriti in quest’area </a:t>
            </a:r>
            <a:r>
              <a:rPr lang="it-IT" smtClean="0">
                <a:solidFill>
                  <a:srgbClr val="7030A0"/>
                </a:solidFill>
              </a:rPr>
              <a:t>i proventi finanziari </a:t>
            </a:r>
            <a:endParaRPr lang="it-IT" dirty="0" smtClean="0">
              <a:solidFill>
                <a:srgbClr val="7030A0"/>
              </a:solidFill>
            </a:endParaRPr>
          </a:p>
          <a:p>
            <a:r>
              <a:rPr lang="it-IT" dirty="0" smtClean="0">
                <a:solidFill>
                  <a:srgbClr val="7030A0"/>
                </a:solidFill>
              </a:rPr>
              <a:t>di carattere «strutturale» e non su quelli di carattere «speculativo» anche se non di rado,</a:t>
            </a:r>
          </a:p>
          <a:p>
            <a:r>
              <a:rPr lang="it-IT" dirty="0" smtClean="0">
                <a:solidFill>
                  <a:srgbClr val="7030A0"/>
                </a:solidFill>
              </a:rPr>
              <a:t>per semplicità, in molti collocano qui ogni tipo di provento ed onere «finanziario» </a:t>
            </a:r>
          </a:p>
          <a:p>
            <a:r>
              <a:rPr lang="it-IT" dirty="0" smtClean="0">
                <a:solidFill>
                  <a:srgbClr val="7030A0"/>
                </a:solidFill>
              </a:rPr>
              <a:t>(strutturale o operativo che sia)</a:t>
            </a:r>
          </a:p>
          <a:p>
            <a:endParaRPr lang="it-IT"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2580907-BEE1-4FC8-9799-21028A0E82AB}" type="slidenum">
              <a:rPr lang="it-IT" altLang="it-IT">
                <a:latin typeface="Arial" panose="020B0604020202020204" pitchFamily="34" charset="0"/>
              </a:rPr>
              <a:pPr/>
              <a:t>143</a:t>
            </a:fld>
            <a:endParaRPr lang="it-IT" altLang="it-IT">
              <a:latin typeface="Arial" panose="020B0604020202020204" pitchFamily="34" charset="0"/>
            </a:endParaRPr>
          </a:p>
        </p:txBody>
      </p:sp>
      <p:sp>
        <p:nvSpPr>
          <p:cNvPr id="120835" name="AutoShape 2"/>
          <p:cNvSpPr>
            <a:spLocks noGrp="1" noChangeArrowheads="1"/>
          </p:cNvSpPr>
          <p:nvPr>
            <p:ph type="title"/>
          </p:nvPr>
        </p:nvSpPr>
        <p:spPr>
          <a:xfrm>
            <a:off x="760413" y="344488"/>
            <a:ext cx="7772400" cy="5635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Area Straordinaria</a:t>
            </a:r>
          </a:p>
        </p:txBody>
      </p:sp>
      <p:sp>
        <p:nvSpPr>
          <p:cNvPr id="120836" name="AutoShape 4"/>
          <p:cNvSpPr>
            <a:spLocks noChangeArrowheads="1"/>
          </p:cNvSpPr>
          <p:nvPr/>
        </p:nvSpPr>
        <p:spPr bwMode="auto">
          <a:xfrm>
            <a:off x="1979613" y="1557338"/>
            <a:ext cx="5400675" cy="2641600"/>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 Plusvalenze</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 Sopravvenienze attive</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 Insussistenze di passivo</a:t>
            </a:r>
          </a:p>
          <a:p>
            <a:pPr eaLnBrk="1" hangingPunct="1">
              <a:lnSpc>
                <a:spcPct val="90000"/>
              </a:lnSpc>
              <a:spcBef>
                <a:spcPct val="50000"/>
              </a:spcBef>
              <a:buFont typeface="Wingdings" panose="05000000000000000000" pitchFamily="2" charset="2"/>
              <a:buNone/>
            </a:pPr>
            <a:r>
              <a:rPr lang="it-IT" altLang="it-IT" sz="1400" b="1">
                <a:latin typeface="Verdana" panose="020B0604030504040204" pitchFamily="34" charset="0"/>
              </a:rPr>
              <a:t>…</a:t>
            </a:r>
          </a:p>
          <a:p>
            <a:pPr eaLnBrk="1" hangingPunct="1">
              <a:lnSpc>
                <a:spcPct val="90000"/>
              </a:lnSpc>
              <a:spcBef>
                <a:spcPct val="50000"/>
              </a:spcBef>
              <a:buFontTx/>
              <a:buChar char="-"/>
            </a:pPr>
            <a:r>
              <a:rPr lang="it-IT" altLang="it-IT" sz="1400" b="1">
                <a:latin typeface="Verdana" panose="020B0604030504040204" pitchFamily="34" charset="0"/>
              </a:rPr>
              <a:t> Minusvalenze</a:t>
            </a:r>
          </a:p>
          <a:p>
            <a:pPr eaLnBrk="1" hangingPunct="1">
              <a:lnSpc>
                <a:spcPct val="90000"/>
              </a:lnSpc>
              <a:spcBef>
                <a:spcPct val="50000"/>
              </a:spcBef>
              <a:buFontTx/>
              <a:buChar char="-"/>
            </a:pPr>
            <a:r>
              <a:rPr lang="it-IT" altLang="it-IT" sz="1400" b="1">
                <a:latin typeface="Verdana" panose="020B0604030504040204" pitchFamily="34" charset="0"/>
              </a:rPr>
              <a:t> Sopravvenienze passive</a:t>
            </a:r>
          </a:p>
          <a:p>
            <a:pPr eaLnBrk="1" hangingPunct="1">
              <a:lnSpc>
                <a:spcPct val="90000"/>
              </a:lnSpc>
              <a:spcBef>
                <a:spcPct val="50000"/>
              </a:spcBef>
              <a:buFontTx/>
              <a:buChar char="-"/>
            </a:pPr>
            <a:r>
              <a:rPr lang="it-IT" altLang="it-IT" sz="1400" b="1">
                <a:latin typeface="Verdana" panose="020B0604030504040204" pitchFamily="34" charset="0"/>
              </a:rPr>
              <a:t> Insussistenze di attivo</a:t>
            </a:r>
          </a:p>
          <a:p>
            <a:pPr eaLnBrk="1" hangingPunct="1">
              <a:lnSpc>
                <a:spcPct val="90000"/>
              </a:lnSpc>
              <a:spcBef>
                <a:spcPct val="50000"/>
              </a:spcBef>
            </a:pPr>
            <a:r>
              <a:rPr lang="it-IT" altLang="it-IT" sz="1400" b="1">
                <a:latin typeface="Verdana" panose="020B0604030504040204" pitchFamily="34" charset="0"/>
              </a:rPr>
              <a: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8157515-63BD-487D-8C10-C735C4A544C2}" type="slidenum">
              <a:rPr lang="it-IT" altLang="it-IT">
                <a:latin typeface="Arial" panose="020B0604020202020204" pitchFamily="34" charset="0"/>
              </a:rPr>
              <a:pPr/>
              <a:t>144</a:t>
            </a:fld>
            <a:endParaRPr lang="it-IT" altLang="it-IT">
              <a:latin typeface="Arial" panose="020B0604020202020204" pitchFamily="34" charset="0"/>
            </a:endParaRPr>
          </a:p>
        </p:txBody>
      </p:sp>
      <p:sp>
        <p:nvSpPr>
          <p:cNvPr id="121859" name="AutoShape 2"/>
          <p:cNvSpPr>
            <a:spLocks noGrp="1" noChangeArrowheads="1"/>
          </p:cNvSpPr>
          <p:nvPr>
            <p:ph type="title"/>
          </p:nvPr>
        </p:nvSpPr>
        <p:spPr>
          <a:xfrm>
            <a:off x="760413" y="344488"/>
            <a:ext cx="7772400" cy="563562"/>
          </a:xfrm>
          <a:prstGeom prst="flowChartAlternateProcess">
            <a:avLst/>
          </a:prstGeom>
          <a:gradFill rotWithShape="1">
            <a:gsLst>
              <a:gs pos="0">
                <a:srgbClr val="CCFFFF"/>
              </a:gs>
              <a:gs pos="100000">
                <a:schemeClr val="bg1"/>
              </a:gs>
            </a:gsLst>
            <a:lin ang="5400000" scaled="1"/>
          </a:gra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spAutoFit/>
          </a:bodyPr>
          <a:lstStyle/>
          <a:p>
            <a:r>
              <a:rPr lang="it-IT" altLang="it-IT" smtClean="0"/>
              <a:t>Area Extracaratteristica</a:t>
            </a:r>
          </a:p>
        </p:txBody>
      </p:sp>
      <p:sp>
        <p:nvSpPr>
          <p:cNvPr id="121860" name="AutoShape 4"/>
          <p:cNvSpPr>
            <a:spLocks noChangeArrowheads="1"/>
          </p:cNvSpPr>
          <p:nvPr/>
        </p:nvSpPr>
        <p:spPr bwMode="auto">
          <a:xfrm>
            <a:off x="1979613" y="1628775"/>
            <a:ext cx="5400675" cy="2722203"/>
          </a:xfrm>
          <a:prstGeom prst="foldedCorner">
            <a:avLst>
              <a:gd name="adj" fmla="val 12500"/>
            </a:avLst>
          </a:prstGeom>
          <a:solidFill>
            <a:schemeClr val="bg1"/>
          </a:solidFill>
          <a:ln w="9525" algn="ctr">
            <a:solidFill>
              <a:schemeClr val="tx1"/>
            </a:solidFill>
            <a:round/>
            <a:headEnd/>
            <a:tailEnd/>
          </a:ln>
          <a:effectLst>
            <a:outerShdw dist="107763" dir="18900000" algn="ctr" rotWithShape="0">
              <a:schemeClr val="bg2">
                <a:alpha val="50000"/>
              </a:schemeClr>
            </a:outerShdw>
          </a:effec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Fitti attivi su immobili civili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 Proventi da investimenti speculativi</a:t>
            </a:r>
          </a:p>
          <a:p>
            <a:pPr eaLnBrk="1" hangingPunct="1">
              <a:lnSpc>
                <a:spcPct val="90000"/>
              </a:lnSpc>
              <a:spcBef>
                <a:spcPct val="50000"/>
              </a:spcBef>
              <a:buFont typeface="Wingdings" panose="05000000000000000000" pitchFamily="2" charset="2"/>
              <a:buNone/>
            </a:pPr>
            <a:r>
              <a:rPr lang="it-IT" altLang="it-IT" sz="1400" b="1" dirty="0">
                <a:latin typeface="Verdana" panose="020B0604030504040204" pitchFamily="34" charset="0"/>
              </a:rPr>
              <a:t>…</a:t>
            </a:r>
          </a:p>
          <a:p>
            <a:pPr eaLnBrk="1" hangingPunct="1">
              <a:lnSpc>
                <a:spcPct val="90000"/>
              </a:lnSpc>
              <a:spcBef>
                <a:spcPct val="50000"/>
              </a:spcBef>
              <a:buFont typeface="Wingdings" panose="05000000000000000000" pitchFamily="2" charset="2"/>
              <a:buNone/>
            </a:pPr>
            <a:endParaRPr lang="it-IT" altLang="it-IT" sz="1400" b="1" dirty="0">
              <a:latin typeface="Verdana" panose="020B0604030504040204" pitchFamily="34" charset="0"/>
            </a:endParaRPr>
          </a:p>
          <a:p>
            <a:pPr eaLnBrk="1" hangingPunct="1">
              <a:lnSpc>
                <a:spcPct val="90000"/>
              </a:lnSpc>
              <a:spcBef>
                <a:spcPct val="50000"/>
              </a:spcBef>
              <a:buFontTx/>
              <a:buChar char="-"/>
            </a:pPr>
            <a:r>
              <a:rPr lang="it-IT" altLang="it-IT" sz="1400" b="1" dirty="0">
                <a:latin typeface="Verdana" panose="020B0604030504040204" pitchFamily="34" charset="0"/>
              </a:rPr>
              <a:t> Premi assicurativi su immobili </a:t>
            </a:r>
            <a:r>
              <a:rPr lang="it-IT" altLang="it-IT" sz="1400" b="1" dirty="0" smtClean="0">
                <a:latin typeface="Verdana" panose="020B0604030504040204" pitchFamily="34" charset="0"/>
              </a:rPr>
              <a:t>civili</a:t>
            </a:r>
          </a:p>
          <a:p>
            <a:pPr eaLnBrk="1" hangingPunct="1">
              <a:lnSpc>
                <a:spcPct val="90000"/>
              </a:lnSpc>
              <a:spcBef>
                <a:spcPct val="50000"/>
              </a:spcBef>
              <a:buFontTx/>
              <a:buChar char="-"/>
            </a:pPr>
            <a:r>
              <a:rPr lang="it-IT" altLang="it-IT" sz="1400" b="1" dirty="0" smtClean="0">
                <a:latin typeface="Verdana" panose="020B0604030504040204" pitchFamily="34" charset="0"/>
              </a:rPr>
              <a:t> Costi (ad es: manutenzioni) su immobili civili</a:t>
            </a:r>
            <a:endParaRPr lang="it-IT" altLang="it-IT" sz="1400" b="1" dirty="0">
              <a:latin typeface="Verdana" panose="020B0604030504040204" pitchFamily="34" charset="0"/>
            </a:endParaRPr>
          </a:p>
          <a:p>
            <a:pPr eaLnBrk="1" hangingPunct="1">
              <a:lnSpc>
                <a:spcPct val="90000"/>
              </a:lnSpc>
              <a:spcBef>
                <a:spcPct val="50000"/>
              </a:spcBef>
              <a:buFontTx/>
              <a:buChar char="-"/>
            </a:pPr>
            <a:r>
              <a:rPr lang="it-IT" altLang="it-IT" sz="1400" b="1" dirty="0">
                <a:latin typeface="Verdana" panose="020B0604030504040204" pitchFamily="34" charset="0"/>
              </a:rPr>
              <a:t> </a:t>
            </a:r>
            <a:r>
              <a:rPr lang="it-IT" altLang="it-IT" sz="1400" b="1" dirty="0" smtClean="0">
                <a:latin typeface="Verdana" panose="020B0604030504040204" pitchFamily="34" charset="0"/>
              </a:rPr>
              <a:t>Oneri </a:t>
            </a:r>
            <a:r>
              <a:rPr lang="it-IT" altLang="it-IT" sz="1400" b="1" dirty="0">
                <a:latin typeface="Verdana" panose="020B0604030504040204" pitchFamily="34" charset="0"/>
              </a:rPr>
              <a:t>da investimenti speculativi</a:t>
            </a:r>
          </a:p>
          <a:p>
            <a:pPr eaLnBrk="1" hangingPunct="1">
              <a:lnSpc>
                <a:spcPct val="90000"/>
              </a:lnSpc>
              <a:spcBef>
                <a:spcPct val="50000"/>
              </a:spcBef>
            </a:pPr>
            <a:r>
              <a:rPr lang="it-IT" altLang="it-IT" sz="1400" b="1" dirty="0">
                <a:latin typeface="Verdana" panose="020B0604030504040204" pitchFamily="34" charset="0"/>
              </a:rPr>
              <a:t>…</a:t>
            </a:r>
          </a:p>
        </p:txBody>
      </p:sp>
      <p:sp>
        <p:nvSpPr>
          <p:cNvPr id="121861" name="AutoShape 5"/>
          <p:cNvSpPr>
            <a:spLocks noChangeArrowheads="1"/>
          </p:cNvSpPr>
          <p:nvPr/>
        </p:nvSpPr>
        <p:spPr bwMode="auto">
          <a:xfrm>
            <a:off x="4211638" y="1125538"/>
            <a:ext cx="504825" cy="288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6" name="CasellaDiTesto 5"/>
          <p:cNvSpPr txBox="1"/>
          <p:nvPr/>
        </p:nvSpPr>
        <p:spPr>
          <a:xfrm>
            <a:off x="152400" y="4419600"/>
            <a:ext cx="8943474" cy="2031325"/>
          </a:xfrm>
          <a:prstGeom prst="rect">
            <a:avLst/>
          </a:prstGeom>
          <a:noFill/>
        </p:spPr>
        <p:txBody>
          <a:bodyPr wrap="none" rtlCol="0">
            <a:spAutoFit/>
          </a:bodyPr>
          <a:lstStyle/>
          <a:p>
            <a:r>
              <a:rPr lang="it-IT" b="1" dirty="0" smtClean="0">
                <a:solidFill>
                  <a:srgbClr val="7030A0"/>
                </a:solidFill>
              </a:rPr>
              <a:t>N.B. </a:t>
            </a:r>
          </a:p>
          <a:p>
            <a:r>
              <a:rPr lang="it-IT" dirty="0" smtClean="0">
                <a:solidFill>
                  <a:srgbClr val="7030A0"/>
                </a:solidFill>
              </a:rPr>
              <a:t>A stretto rigore dovrebbero essere inseriti in quest’area i proventi finanziari </a:t>
            </a:r>
          </a:p>
          <a:p>
            <a:r>
              <a:rPr lang="it-IT" dirty="0" smtClean="0">
                <a:solidFill>
                  <a:srgbClr val="7030A0"/>
                </a:solidFill>
              </a:rPr>
              <a:t>di carattere «speculativo» (come gli interessi su titoli di stato e su titoli di mero investimento,</a:t>
            </a:r>
          </a:p>
          <a:p>
            <a:r>
              <a:rPr lang="it-IT" dirty="0">
                <a:solidFill>
                  <a:srgbClr val="7030A0"/>
                </a:solidFill>
              </a:rPr>
              <a:t>i</a:t>
            </a:r>
            <a:r>
              <a:rPr lang="it-IT" dirty="0" smtClean="0">
                <a:solidFill>
                  <a:srgbClr val="7030A0"/>
                </a:solidFill>
              </a:rPr>
              <a:t> dividendi da partecipazioni speculative, e similari) anche se non di rado, per semplicità, </a:t>
            </a:r>
          </a:p>
          <a:p>
            <a:r>
              <a:rPr lang="it-IT" dirty="0" smtClean="0">
                <a:solidFill>
                  <a:srgbClr val="7030A0"/>
                </a:solidFill>
              </a:rPr>
              <a:t>in molti collocano ogni tipo di provento ed onere «finanziario» (strutturale o operativo che sia)</a:t>
            </a:r>
          </a:p>
          <a:p>
            <a:r>
              <a:rPr lang="it-IT" dirty="0" smtClean="0">
                <a:solidFill>
                  <a:srgbClr val="7030A0"/>
                </a:solidFill>
              </a:rPr>
              <a:t>nell’area finanziaria</a:t>
            </a:r>
          </a:p>
          <a:p>
            <a:endParaRPr lang="it-IT"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9B84530-0C8C-4663-8447-CBECE70B54C7}" type="slidenum">
              <a:rPr lang="it-IT" altLang="it-IT">
                <a:latin typeface="Arial" panose="020B0604020202020204" pitchFamily="34" charset="0"/>
              </a:rPr>
              <a:pPr/>
              <a:t>145</a:t>
            </a:fld>
            <a:endParaRPr lang="it-IT" altLang="it-IT">
              <a:latin typeface="Arial" panose="020B0604020202020204" pitchFamily="34" charset="0"/>
            </a:endParaRPr>
          </a:p>
        </p:txBody>
      </p:sp>
      <p:sp>
        <p:nvSpPr>
          <p:cNvPr id="122883"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 CE: approfondimenti</a:t>
            </a:r>
          </a:p>
        </p:txBody>
      </p:sp>
      <p:sp>
        <p:nvSpPr>
          <p:cNvPr id="122884" name="CasellaDiTesto 18"/>
          <p:cNvSpPr txBox="1">
            <a:spLocks noChangeArrowheads="1"/>
          </p:cNvSpPr>
          <p:nvPr/>
        </p:nvSpPr>
        <p:spPr bwMode="auto">
          <a:xfrm>
            <a:off x="533400" y="12192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4000">
                <a:solidFill>
                  <a:srgbClr val="000099"/>
                </a:solidFill>
              </a:rPr>
              <a:t>Partiremo da un caso operativo di riclassificazione dello CE (a costi e ricavi della produzione ottenuta, con evidenziazione del valore aggiunto) per giungere a formulare alcune utili riflessioni ai fini dell’analisi ed arrivando a costruire il CE “percentualizzato”</a:t>
            </a:r>
          </a:p>
        </p:txBody>
      </p:sp>
    </p:spTree>
  </p:cSld>
  <p:clrMapOvr>
    <a:masterClrMapping/>
  </p:clrMapOvr>
  <p:transition advTm="95046"/>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D02CFCB-C939-486F-A12B-D8C5413497D6}" type="slidenum">
              <a:rPr lang="it-IT" altLang="it-IT">
                <a:latin typeface="Arial" panose="020B0604020202020204" pitchFamily="34" charset="0"/>
              </a:rPr>
              <a:pPr/>
              <a:t>146</a:t>
            </a:fld>
            <a:endParaRPr lang="it-IT" altLang="it-IT">
              <a:latin typeface="Arial" panose="020B0604020202020204" pitchFamily="34" charset="0"/>
            </a:endParaRPr>
          </a:p>
        </p:txBody>
      </p:sp>
      <p:sp>
        <p:nvSpPr>
          <p:cNvPr id="124931"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 CE: un esempio concreto</a:t>
            </a:r>
          </a:p>
        </p:txBody>
      </p:sp>
      <p:graphicFrame>
        <p:nvGraphicFramePr>
          <p:cNvPr id="6" name="Tabella 5"/>
          <p:cNvGraphicFramePr>
            <a:graphicFrameLocks noGrp="1"/>
          </p:cNvGraphicFramePr>
          <p:nvPr>
            <p:extLst>
              <p:ext uri="{D42A27DB-BD31-4B8C-83A1-F6EECF244321}">
                <p14:modId xmlns:p14="http://schemas.microsoft.com/office/powerpoint/2010/main" val="4019688587"/>
              </p:ext>
            </p:extLst>
          </p:nvPr>
        </p:nvGraphicFramePr>
        <p:xfrm>
          <a:off x="457200" y="533400"/>
          <a:ext cx="8305800" cy="6261555"/>
        </p:xfrm>
        <a:graphic>
          <a:graphicData uri="http://schemas.openxmlformats.org/drawingml/2006/table">
            <a:tbl>
              <a:tblPr/>
              <a:tblGrid>
                <a:gridCol w="3528304">
                  <a:extLst>
                    <a:ext uri="{9D8B030D-6E8A-4147-A177-3AD203B41FA5}">
                      <a16:colId xmlns:a16="http://schemas.microsoft.com/office/drawing/2014/main" val="20000"/>
                    </a:ext>
                  </a:extLst>
                </a:gridCol>
                <a:gridCol w="858819">
                  <a:extLst>
                    <a:ext uri="{9D8B030D-6E8A-4147-A177-3AD203B41FA5}">
                      <a16:colId xmlns:a16="http://schemas.microsoft.com/office/drawing/2014/main" val="20001"/>
                    </a:ext>
                  </a:extLst>
                </a:gridCol>
                <a:gridCol w="3015006">
                  <a:extLst>
                    <a:ext uri="{9D8B030D-6E8A-4147-A177-3AD203B41FA5}">
                      <a16:colId xmlns:a16="http://schemas.microsoft.com/office/drawing/2014/main" val="20002"/>
                    </a:ext>
                  </a:extLst>
                </a:gridCol>
                <a:gridCol w="903671">
                  <a:extLst>
                    <a:ext uri="{9D8B030D-6E8A-4147-A177-3AD203B41FA5}">
                      <a16:colId xmlns:a16="http://schemas.microsoft.com/office/drawing/2014/main" val="20003"/>
                    </a:ext>
                  </a:extLst>
                </a:gridCol>
              </a:tblGrid>
              <a:tr h="226429">
                <a:tc gridSpan="2">
                  <a:txBody>
                    <a:bodyPr/>
                    <a:lstStyle/>
                    <a:p>
                      <a:pPr algn="ctr">
                        <a:spcAft>
                          <a:spcPts val="0"/>
                        </a:spcAft>
                      </a:pPr>
                      <a:r>
                        <a:rPr lang="it-IT" sz="1400" b="1" dirty="0">
                          <a:latin typeface="Arial Narrow" pitchFamily="34" charset="0"/>
                          <a:ea typeface="Times New Roman"/>
                          <a:cs typeface="Times New Roman"/>
                        </a:rPr>
                        <a:t>COSTI</a:t>
                      </a:r>
                      <a:endParaRPr lang="it-IT" sz="1400" dirty="0">
                        <a:latin typeface="Arial Narrow" pitchFamily="34" charset="0"/>
                        <a:ea typeface="Times New Roman"/>
                        <a:cs typeface="Times New Roman"/>
                      </a:endParaRPr>
                    </a:p>
                  </a:txBody>
                  <a:tcPr marL="39511" marR="3951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a:spcAft>
                          <a:spcPts val="0"/>
                        </a:spcAft>
                      </a:pPr>
                      <a:r>
                        <a:rPr lang="it-IT" sz="1400" b="1">
                          <a:latin typeface="Arial Narrow" pitchFamily="34" charset="0"/>
                          <a:ea typeface="Times New Roman"/>
                          <a:cs typeface="Times New Roman"/>
                        </a:rPr>
                        <a:t>RICAVI</a:t>
                      </a:r>
                      <a:endParaRPr lang="it-IT" sz="1400">
                        <a:latin typeface="Arial Narrow" pitchFamily="34" charset="0"/>
                        <a:ea typeface="Times New Roman"/>
                        <a:cs typeface="Times New Roman"/>
                      </a:endParaRPr>
                    </a:p>
                  </a:txBody>
                  <a:tcPr marL="39511" marR="395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235199">
                <a:tc>
                  <a:txBody>
                    <a:bodyPr/>
                    <a:lstStyle/>
                    <a:p>
                      <a:pPr>
                        <a:spcAft>
                          <a:spcPts val="0"/>
                        </a:spcAft>
                      </a:pPr>
                      <a:r>
                        <a:rPr lang="it-IT" sz="1400" dirty="0">
                          <a:latin typeface="Arial Narrow" pitchFamily="34" charset="0"/>
                          <a:ea typeface="Times New Roman"/>
                          <a:cs typeface="Times New Roman"/>
                        </a:rPr>
                        <a:t>Accantonamento rischi su crediti </a:t>
                      </a:r>
                    </a:p>
                  </a:txBody>
                  <a:tcPr marL="60960" marR="6096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400">
                          <a:latin typeface="Arial Narrow" pitchFamily="34" charset="0"/>
                          <a:ea typeface="Times New Roman"/>
                          <a:cs typeface="Times New Roman"/>
                        </a:rPr>
                        <a:t>95</a:t>
                      </a:r>
                    </a:p>
                  </a:txBody>
                  <a:tcPr marL="60960" marR="6096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it-IT" sz="1400">
                          <a:latin typeface="Arial Narrow" pitchFamily="34" charset="0"/>
                          <a:ea typeface="Times New Roman"/>
                          <a:cs typeface="Times New Roman"/>
                        </a:rPr>
                        <a:t>Fitti attivi </a:t>
                      </a:r>
                    </a:p>
                  </a:txBody>
                  <a:tcPr marL="60960" marR="6096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400">
                          <a:latin typeface="Arial Narrow" pitchFamily="34" charset="0"/>
                          <a:ea typeface="Times New Roman"/>
                          <a:cs typeface="Times New Roman"/>
                        </a:rPr>
                        <a:t>324</a:t>
                      </a:r>
                    </a:p>
                  </a:txBody>
                  <a:tcPr marL="60960" marR="6096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3341">
                <a:tc>
                  <a:txBody>
                    <a:bodyPr/>
                    <a:lstStyle/>
                    <a:p>
                      <a:pPr>
                        <a:spcAft>
                          <a:spcPts val="0"/>
                        </a:spcAft>
                      </a:pPr>
                      <a:r>
                        <a:rPr lang="it-IT" sz="1400" dirty="0">
                          <a:latin typeface="Arial Narrow" pitchFamily="34" charset="0"/>
                          <a:ea typeface="Times New Roman"/>
                          <a:cs typeface="Times New Roman"/>
                        </a:rPr>
                        <a:t>Acquisto materie </a:t>
                      </a:r>
                    </a:p>
                  </a:txBody>
                  <a:tcPr marL="60960" marR="6096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24.210</a:t>
                      </a:r>
                    </a:p>
                  </a:txBody>
                  <a:tcPr marL="60960" marR="6096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Insussistenze di passivo </a:t>
                      </a:r>
                    </a:p>
                  </a:txBody>
                  <a:tcPr marL="60960" marR="6096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8</a:t>
                      </a:r>
                    </a:p>
                  </a:txBody>
                  <a:tcPr marL="60960" marR="60960" marT="0" marB="0" anchor="ctr">
                    <a:lnL>
                      <a:noFill/>
                    </a:lnL>
                    <a:lnR>
                      <a:noFill/>
                    </a:lnR>
                    <a:lnT>
                      <a:noFill/>
                    </a:lnT>
                    <a:lnB>
                      <a:noFill/>
                    </a:lnB>
                  </a:tcPr>
                </a:tc>
                <a:extLst>
                  <a:ext uri="{0D108BD9-81ED-4DB2-BD59-A6C34878D82A}">
                    <a16:rowId xmlns:a16="http://schemas.microsoft.com/office/drawing/2014/main" val="10002"/>
                  </a:ext>
                </a:extLst>
              </a:tr>
              <a:tr h="213341">
                <a:tc>
                  <a:txBody>
                    <a:bodyPr/>
                    <a:lstStyle/>
                    <a:p>
                      <a:pPr>
                        <a:spcAft>
                          <a:spcPts val="0"/>
                        </a:spcAft>
                      </a:pPr>
                      <a:r>
                        <a:rPr lang="it-IT" sz="1400">
                          <a:latin typeface="Arial Narrow" pitchFamily="34" charset="0"/>
                          <a:ea typeface="Times New Roman"/>
                          <a:cs typeface="Times New Roman"/>
                        </a:rPr>
                        <a:t>Amm.to attrezzature industriali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500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Interessi attivi su c/c bancario </a:t>
                      </a: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40</a:t>
                      </a:r>
                    </a:p>
                  </a:txBody>
                  <a:tcPr marL="60960" marR="60960" marT="0" marB="0">
                    <a:lnL>
                      <a:noFill/>
                    </a:lnL>
                    <a:lnR>
                      <a:noFill/>
                    </a:lnR>
                    <a:lnT>
                      <a:noFill/>
                    </a:lnT>
                    <a:lnB>
                      <a:noFill/>
                    </a:lnB>
                  </a:tcPr>
                </a:tc>
                <a:extLst>
                  <a:ext uri="{0D108BD9-81ED-4DB2-BD59-A6C34878D82A}">
                    <a16:rowId xmlns:a16="http://schemas.microsoft.com/office/drawing/2014/main" val="10003"/>
                  </a:ext>
                </a:extLst>
              </a:tr>
              <a:tr h="213341">
                <a:tc>
                  <a:txBody>
                    <a:bodyPr/>
                    <a:lstStyle/>
                    <a:p>
                      <a:pPr>
                        <a:spcAft>
                          <a:spcPts val="0"/>
                        </a:spcAft>
                      </a:pPr>
                      <a:r>
                        <a:rPr lang="it-IT" sz="1400" dirty="0" err="1">
                          <a:latin typeface="Arial Narrow" pitchFamily="34" charset="0"/>
                          <a:ea typeface="Times New Roman"/>
                          <a:cs typeface="Times New Roman"/>
                        </a:rPr>
                        <a:t>Amm.to</a:t>
                      </a:r>
                      <a:r>
                        <a:rPr lang="it-IT" sz="1400" dirty="0">
                          <a:latin typeface="Arial Narrow" pitchFamily="34" charset="0"/>
                          <a:ea typeface="Times New Roman"/>
                          <a:cs typeface="Times New Roman"/>
                        </a:rPr>
                        <a:t> automezzi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1.131</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Interessi su B.O.T. </a:t>
                      </a: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20</a:t>
                      </a:r>
                    </a:p>
                  </a:txBody>
                  <a:tcPr marL="60960" marR="60960" marT="0" marB="0">
                    <a:lnL>
                      <a:noFill/>
                    </a:lnL>
                    <a:lnR>
                      <a:noFill/>
                    </a:lnR>
                    <a:lnT>
                      <a:noFill/>
                    </a:lnT>
                    <a:lnB>
                      <a:noFill/>
                    </a:lnB>
                  </a:tcPr>
                </a:tc>
                <a:extLst>
                  <a:ext uri="{0D108BD9-81ED-4DB2-BD59-A6C34878D82A}">
                    <a16:rowId xmlns:a16="http://schemas.microsoft.com/office/drawing/2014/main" val="10004"/>
                  </a:ext>
                </a:extLst>
              </a:tr>
              <a:tr h="213341">
                <a:tc>
                  <a:txBody>
                    <a:bodyPr/>
                    <a:lstStyle/>
                    <a:p>
                      <a:pPr>
                        <a:spcAft>
                          <a:spcPts val="0"/>
                        </a:spcAft>
                      </a:pPr>
                      <a:r>
                        <a:rPr lang="it-IT" sz="1400" dirty="0" err="1">
                          <a:latin typeface="Arial Narrow" pitchFamily="34" charset="0"/>
                          <a:ea typeface="Times New Roman"/>
                          <a:cs typeface="Times New Roman"/>
                        </a:rPr>
                        <a:t>Amm.to</a:t>
                      </a:r>
                      <a:r>
                        <a:rPr lang="it-IT" sz="1400" dirty="0">
                          <a:latin typeface="Arial Narrow" pitchFamily="34" charset="0"/>
                          <a:ea typeface="Times New Roman"/>
                          <a:cs typeface="Times New Roman"/>
                        </a:rPr>
                        <a:t> brevetti </a:t>
                      </a:r>
                    </a:p>
                  </a:txBody>
                  <a:tcPr marL="60960" marR="6096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602</a:t>
                      </a:r>
                    </a:p>
                  </a:txBody>
                  <a:tcPr marL="60960" marR="6096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Magazzino rimanenze finali </a:t>
                      </a:r>
                    </a:p>
                  </a:txBody>
                  <a:tcPr marL="60960" marR="6096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1.220</a:t>
                      </a:r>
                    </a:p>
                  </a:txBody>
                  <a:tcPr marL="60960" marR="60960" marT="0" marB="0" anchor="ctr">
                    <a:lnL>
                      <a:noFill/>
                    </a:lnL>
                    <a:lnR>
                      <a:noFill/>
                    </a:lnR>
                    <a:lnT>
                      <a:noFill/>
                    </a:lnT>
                    <a:lnB>
                      <a:noFill/>
                    </a:lnB>
                  </a:tcPr>
                </a:tc>
                <a:extLst>
                  <a:ext uri="{0D108BD9-81ED-4DB2-BD59-A6C34878D82A}">
                    <a16:rowId xmlns:a16="http://schemas.microsoft.com/office/drawing/2014/main" val="10005"/>
                  </a:ext>
                </a:extLst>
              </a:tr>
              <a:tr h="213341">
                <a:tc>
                  <a:txBody>
                    <a:bodyPr/>
                    <a:lstStyle/>
                    <a:p>
                      <a:pPr>
                        <a:spcAft>
                          <a:spcPts val="0"/>
                        </a:spcAft>
                      </a:pPr>
                      <a:r>
                        <a:rPr lang="it-IT" sz="1400">
                          <a:latin typeface="Arial Narrow" pitchFamily="34" charset="0"/>
                          <a:ea typeface="Times New Roman"/>
                          <a:cs typeface="Times New Roman"/>
                        </a:rPr>
                        <a:t>Amm.to disaggio di emissione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2</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Resi su acquisti </a:t>
                      </a: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40</a:t>
                      </a:r>
                    </a:p>
                  </a:txBody>
                  <a:tcPr marL="60960" marR="60960" marT="0" marB="0">
                    <a:lnL>
                      <a:noFill/>
                    </a:lnL>
                    <a:lnR>
                      <a:noFill/>
                    </a:lnR>
                    <a:lnT>
                      <a:noFill/>
                    </a:lnT>
                    <a:lnB>
                      <a:noFill/>
                    </a:lnB>
                  </a:tcPr>
                </a:tc>
                <a:extLst>
                  <a:ext uri="{0D108BD9-81ED-4DB2-BD59-A6C34878D82A}">
                    <a16:rowId xmlns:a16="http://schemas.microsoft.com/office/drawing/2014/main" val="10006"/>
                  </a:ext>
                </a:extLst>
              </a:tr>
              <a:tr h="213341">
                <a:tc>
                  <a:txBody>
                    <a:bodyPr/>
                    <a:lstStyle/>
                    <a:p>
                      <a:pPr>
                        <a:spcAft>
                          <a:spcPts val="0"/>
                        </a:spcAft>
                      </a:pPr>
                      <a:r>
                        <a:rPr lang="it-IT" sz="1400" dirty="0" err="1">
                          <a:latin typeface="Arial Narrow" pitchFamily="34" charset="0"/>
                          <a:ea typeface="Times New Roman"/>
                          <a:cs typeface="Times New Roman"/>
                        </a:rPr>
                        <a:t>Amm.to</a:t>
                      </a:r>
                      <a:r>
                        <a:rPr lang="it-IT" sz="1400" dirty="0">
                          <a:latin typeface="Arial Narrow" pitchFamily="34" charset="0"/>
                          <a:ea typeface="Times New Roman"/>
                          <a:cs typeface="Times New Roman"/>
                        </a:rPr>
                        <a:t> fabbricati industriali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1.263</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Sopravvenienze attive </a:t>
                      </a: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80</a:t>
                      </a:r>
                    </a:p>
                  </a:txBody>
                  <a:tcPr marL="60960" marR="60960" marT="0" marB="0">
                    <a:lnL>
                      <a:noFill/>
                    </a:lnL>
                    <a:lnR>
                      <a:noFill/>
                    </a:lnR>
                    <a:lnT>
                      <a:noFill/>
                    </a:lnT>
                    <a:lnB>
                      <a:noFill/>
                    </a:lnB>
                  </a:tcPr>
                </a:tc>
                <a:extLst>
                  <a:ext uri="{0D108BD9-81ED-4DB2-BD59-A6C34878D82A}">
                    <a16:rowId xmlns:a16="http://schemas.microsoft.com/office/drawing/2014/main" val="10007"/>
                  </a:ext>
                </a:extLst>
              </a:tr>
              <a:tr h="213341">
                <a:tc>
                  <a:txBody>
                    <a:bodyPr/>
                    <a:lstStyle/>
                    <a:p>
                      <a:pPr>
                        <a:spcAft>
                          <a:spcPts val="0"/>
                        </a:spcAft>
                      </a:pPr>
                      <a:r>
                        <a:rPr lang="it-IT" sz="1400">
                          <a:latin typeface="Arial Narrow" pitchFamily="34" charset="0"/>
                          <a:ea typeface="Times New Roman"/>
                          <a:cs typeface="Times New Roman"/>
                        </a:rPr>
                        <a:t>Amm.to impianti e macchinari </a:t>
                      </a:r>
                    </a:p>
                  </a:txBody>
                  <a:tcPr marL="60960" marR="60960" marT="0" marB="0">
                    <a:lnL>
                      <a:noFill/>
                    </a:lnL>
                    <a:lnR>
                      <a:noFill/>
                    </a:lnR>
                    <a:lnT>
                      <a:noFill/>
                    </a:lnT>
                    <a:lnB>
                      <a:noFill/>
                    </a:lnB>
                  </a:tcPr>
                </a:tc>
                <a:tc>
                  <a:txBody>
                    <a:bodyPr/>
                    <a:lstStyle/>
                    <a:p>
                      <a:pPr algn="r">
                        <a:spcAft>
                          <a:spcPts val="0"/>
                        </a:spcAft>
                      </a:pPr>
                      <a:r>
                        <a:rPr lang="it-IT" sz="1400" dirty="0">
                          <a:latin typeface="Arial Narrow" pitchFamily="34" charset="0"/>
                          <a:ea typeface="Times New Roman"/>
                          <a:cs typeface="Times New Roman"/>
                        </a:rPr>
                        <a:t>554</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Sconti e abbuoni attivi </a:t>
                      </a: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10</a:t>
                      </a:r>
                    </a:p>
                  </a:txBody>
                  <a:tcPr marL="60960" marR="60960" marT="0" marB="0">
                    <a:lnL>
                      <a:noFill/>
                    </a:lnL>
                    <a:lnR>
                      <a:noFill/>
                    </a:lnR>
                    <a:lnT>
                      <a:noFill/>
                    </a:lnT>
                    <a:lnB>
                      <a:noFill/>
                    </a:lnB>
                  </a:tcPr>
                </a:tc>
                <a:extLst>
                  <a:ext uri="{0D108BD9-81ED-4DB2-BD59-A6C34878D82A}">
                    <a16:rowId xmlns:a16="http://schemas.microsoft.com/office/drawing/2014/main" val="10008"/>
                  </a:ext>
                </a:extLst>
              </a:tr>
              <a:tr h="213341">
                <a:tc>
                  <a:txBody>
                    <a:bodyPr/>
                    <a:lstStyle/>
                    <a:p>
                      <a:pPr>
                        <a:spcAft>
                          <a:spcPts val="0"/>
                        </a:spcAft>
                      </a:pPr>
                      <a:r>
                        <a:rPr lang="it-IT" sz="1400">
                          <a:latin typeface="Arial Narrow" pitchFamily="34" charset="0"/>
                          <a:ea typeface="Times New Roman"/>
                          <a:cs typeface="Times New Roman"/>
                        </a:rPr>
                        <a:t>Amm.to mobili e arredi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550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Vendite prodotti </a:t>
                      </a: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66.100</a:t>
                      </a:r>
                    </a:p>
                  </a:txBody>
                  <a:tcPr marL="60960" marR="60960" marT="0" marB="0">
                    <a:lnL>
                      <a:noFill/>
                    </a:lnL>
                    <a:lnR>
                      <a:noFill/>
                    </a:lnR>
                    <a:lnT>
                      <a:noFill/>
                    </a:lnT>
                    <a:lnB>
                      <a:noFill/>
                    </a:lnB>
                  </a:tcPr>
                </a:tc>
                <a:extLst>
                  <a:ext uri="{0D108BD9-81ED-4DB2-BD59-A6C34878D82A}">
                    <a16:rowId xmlns:a16="http://schemas.microsoft.com/office/drawing/2014/main" val="10009"/>
                  </a:ext>
                </a:extLst>
              </a:tr>
              <a:tr h="213341">
                <a:tc>
                  <a:txBody>
                    <a:bodyPr/>
                    <a:lstStyle/>
                    <a:p>
                      <a:pPr>
                        <a:spcAft>
                          <a:spcPts val="0"/>
                        </a:spcAft>
                      </a:pPr>
                      <a:r>
                        <a:rPr lang="it-IT" sz="1400" dirty="0">
                          <a:latin typeface="Arial Narrow" pitchFamily="34" charset="0"/>
                          <a:ea typeface="Times New Roman"/>
                          <a:cs typeface="Times New Roman"/>
                        </a:rPr>
                        <a:t>Amm.to spese </a:t>
                      </a:r>
                      <a:r>
                        <a:rPr lang="it-IT" sz="1400" dirty="0" smtClean="0">
                          <a:latin typeface="Arial Narrow" pitchFamily="34" charset="0"/>
                          <a:ea typeface="Times New Roman"/>
                          <a:cs typeface="Times New Roman"/>
                        </a:rPr>
                        <a:t>di sviluppo </a:t>
                      </a:r>
                      <a:r>
                        <a:rPr lang="it-IT" sz="1400" dirty="0">
                          <a:latin typeface="Arial Narrow" pitchFamily="34" charset="0"/>
                          <a:ea typeface="Times New Roman"/>
                          <a:cs typeface="Times New Roman"/>
                        </a:rPr>
                        <a:t>da </a:t>
                      </a:r>
                      <a:r>
                        <a:rPr lang="it-IT" sz="1400" dirty="0" smtClean="0">
                          <a:latin typeface="Arial Narrow" pitchFamily="34" charset="0"/>
                          <a:ea typeface="Times New Roman"/>
                          <a:cs typeface="Times New Roman"/>
                        </a:rPr>
                        <a:t>ammortizzare </a:t>
                      </a:r>
                      <a:endParaRPr lang="it-IT" sz="1400" dirty="0">
                        <a:latin typeface="Arial Narrow" pitchFamily="34" charset="0"/>
                        <a:ea typeface="Times New Roman"/>
                        <a:cs typeface="Times New Roman"/>
                      </a:endParaRP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600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400">
                          <a:latin typeface="Arial Narrow" pitchFamily="34" charset="0"/>
                          <a:ea typeface="Times New Roman"/>
                          <a:cs typeface="Times New Roman"/>
                        </a:rPr>
                        <a:t>Vendite materie </a:t>
                      </a: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250</a:t>
                      </a:r>
                    </a:p>
                  </a:txBody>
                  <a:tcPr marL="60960" marR="60960" marT="0" marB="0">
                    <a:lnL>
                      <a:noFill/>
                    </a:lnL>
                    <a:lnR>
                      <a:noFill/>
                    </a:lnR>
                    <a:lnT>
                      <a:noFill/>
                    </a:lnT>
                    <a:lnB>
                      <a:noFill/>
                    </a:lnB>
                  </a:tcPr>
                </a:tc>
                <a:extLst>
                  <a:ext uri="{0D108BD9-81ED-4DB2-BD59-A6C34878D82A}">
                    <a16:rowId xmlns:a16="http://schemas.microsoft.com/office/drawing/2014/main" val="10010"/>
                  </a:ext>
                </a:extLst>
              </a:tr>
              <a:tr h="213341">
                <a:tc>
                  <a:txBody>
                    <a:bodyPr/>
                    <a:lstStyle/>
                    <a:p>
                      <a:pPr>
                        <a:spcAft>
                          <a:spcPts val="0"/>
                        </a:spcAft>
                      </a:pPr>
                      <a:r>
                        <a:rPr lang="it-IT" sz="1400">
                          <a:latin typeface="Arial Narrow" pitchFamily="34" charset="0"/>
                          <a:ea typeface="Times New Roman"/>
                          <a:cs typeface="Times New Roman"/>
                        </a:rPr>
                        <a:t>Contributi previdenziali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2.150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1"/>
                  </a:ext>
                </a:extLst>
              </a:tr>
              <a:tr h="213341">
                <a:tc>
                  <a:txBody>
                    <a:bodyPr/>
                    <a:lstStyle/>
                    <a:p>
                      <a:pPr>
                        <a:spcAft>
                          <a:spcPts val="0"/>
                        </a:spcAft>
                      </a:pPr>
                      <a:r>
                        <a:rPr lang="it-IT" sz="1400">
                          <a:latin typeface="Arial Narrow" pitchFamily="34" charset="0"/>
                          <a:ea typeface="Times New Roman"/>
                          <a:cs typeface="Times New Roman"/>
                        </a:rPr>
                        <a:t>Fitti passivi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375</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2"/>
                  </a:ext>
                </a:extLst>
              </a:tr>
              <a:tr h="213341">
                <a:tc>
                  <a:txBody>
                    <a:bodyPr/>
                    <a:lstStyle/>
                    <a:p>
                      <a:pPr>
                        <a:spcAft>
                          <a:spcPts val="0"/>
                        </a:spcAft>
                      </a:pPr>
                      <a:r>
                        <a:rPr lang="it-IT" sz="1400">
                          <a:latin typeface="Arial Narrow" pitchFamily="34" charset="0"/>
                          <a:ea typeface="Times New Roman"/>
                          <a:cs typeface="Times New Roman"/>
                        </a:rPr>
                        <a:t>Imposte sul reddito dell’esercizio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6.000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3"/>
                  </a:ext>
                </a:extLst>
              </a:tr>
              <a:tr h="213341">
                <a:tc>
                  <a:txBody>
                    <a:bodyPr/>
                    <a:lstStyle/>
                    <a:p>
                      <a:pPr>
                        <a:spcAft>
                          <a:spcPts val="0"/>
                        </a:spcAft>
                      </a:pPr>
                      <a:r>
                        <a:rPr lang="it-IT" sz="1400">
                          <a:latin typeface="Arial Narrow" pitchFamily="34" charset="0"/>
                          <a:ea typeface="Times New Roman"/>
                          <a:cs typeface="Times New Roman"/>
                        </a:rPr>
                        <a:t>Interessi passivi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900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4"/>
                  </a:ext>
                </a:extLst>
              </a:tr>
              <a:tr h="213341">
                <a:tc>
                  <a:txBody>
                    <a:bodyPr/>
                    <a:lstStyle/>
                    <a:p>
                      <a:pPr>
                        <a:spcAft>
                          <a:spcPts val="0"/>
                        </a:spcAft>
                      </a:pPr>
                      <a:r>
                        <a:rPr lang="it-IT" sz="1400">
                          <a:latin typeface="Arial Narrow" pitchFamily="34" charset="0"/>
                          <a:ea typeface="Times New Roman"/>
                          <a:cs typeface="Times New Roman"/>
                        </a:rPr>
                        <a:t>Magazzino esistenze iniziali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1.070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5"/>
                  </a:ext>
                </a:extLst>
              </a:tr>
              <a:tr h="213341">
                <a:tc>
                  <a:txBody>
                    <a:bodyPr/>
                    <a:lstStyle/>
                    <a:p>
                      <a:pPr>
                        <a:spcAft>
                          <a:spcPts val="0"/>
                        </a:spcAft>
                      </a:pPr>
                      <a:r>
                        <a:rPr lang="it-IT" sz="1400">
                          <a:latin typeface="Arial Narrow" pitchFamily="34" charset="0"/>
                          <a:ea typeface="Times New Roman"/>
                          <a:cs typeface="Times New Roman"/>
                        </a:rPr>
                        <a:t>Minusvalenze di alienaz. impianti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350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6"/>
                  </a:ext>
                </a:extLst>
              </a:tr>
              <a:tr h="213341">
                <a:tc>
                  <a:txBody>
                    <a:bodyPr/>
                    <a:lstStyle/>
                    <a:p>
                      <a:pPr>
                        <a:spcAft>
                          <a:spcPts val="0"/>
                        </a:spcAft>
                      </a:pPr>
                      <a:r>
                        <a:rPr lang="it-IT" sz="1400">
                          <a:latin typeface="Arial Narrow" pitchFamily="34" charset="0"/>
                          <a:ea typeface="Times New Roman"/>
                          <a:cs typeface="Times New Roman"/>
                        </a:rPr>
                        <a:t>Premi di assicurazione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330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7"/>
                  </a:ext>
                </a:extLst>
              </a:tr>
              <a:tr h="213341">
                <a:tc>
                  <a:txBody>
                    <a:bodyPr/>
                    <a:lstStyle/>
                    <a:p>
                      <a:pPr>
                        <a:spcAft>
                          <a:spcPts val="0"/>
                        </a:spcAft>
                      </a:pPr>
                      <a:r>
                        <a:rPr lang="it-IT" sz="1400">
                          <a:latin typeface="Arial Narrow" pitchFamily="34" charset="0"/>
                          <a:ea typeface="Times New Roman"/>
                          <a:cs typeface="Times New Roman"/>
                        </a:rPr>
                        <a:t>Quota T.F.R. </a:t>
                      </a:r>
                    </a:p>
                  </a:txBody>
                  <a:tcPr marL="60960" marR="6096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250</a:t>
                      </a:r>
                    </a:p>
                  </a:txBody>
                  <a:tcPr marL="60960" marR="6096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8"/>
                  </a:ext>
                </a:extLst>
              </a:tr>
              <a:tr h="213341">
                <a:tc>
                  <a:txBody>
                    <a:bodyPr/>
                    <a:lstStyle/>
                    <a:p>
                      <a:pPr>
                        <a:spcAft>
                          <a:spcPts val="0"/>
                        </a:spcAft>
                      </a:pPr>
                      <a:r>
                        <a:rPr lang="it-IT" sz="1400">
                          <a:latin typeface="Arial Narrow" pitchFamily="34" charset="0"/>
                          <a:ea typeface="Times New Roman"/>
                          <a:cs typeface="Times New Roman"/>
                        </a:rPr>
                        <a:t>Resi su vendite </a:t>
                      </a:r>
                    </a:p>
                  </a:txBody>
                  <a:tcPr marL="60960" marR="6096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45</a:t>
                      </a:r>
                    </a:p>
                  </a:txBody>
                  <a:tcPr marL="60960" marR="6096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19"/>
                  </a:ext>
                </a:extLst>
              </a:tr>
              <a:tr h="213341">
                <a:tc>
                  <a:txBody>
                    <a:bodyPr/>
                    <a:lstStyle/>
                    <a:p>
                      <a:pPr>
                        <a:spcAft>
                          <a:spcPts val="0"/>
                        </a:spcAft>
                      </a:pPr>
                      <a:r>
                        <a:rPr lang="it-IT" sz="1400">
                          <a:latin typeface="Arial Narrow" pitchFamily="34" charset="0"/>
                          <a:ea typeface="Times New Roman"/>
                          <a:cs typeface="Times New Roman"/>
                        </a:rPr>
                        <a:t>Rivalutazione f.do T.F.R. </a:t>
                      </a:r>
                    </a:p>
                  </a:txBody>
                  <a:tcPr marL="60960" marR="6096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100</a:t>
                      </a:r>
                    </a:p>
                  </a:txBody>
                  <a:tcPr marL="60960" marR="6096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20"/>
                  </a:ext>
                </a:extLst>
              </a:tr>
              <a:tr h="213341">
                <a:tc>
                  <a:txBody>
                    <a:bodyPr/>
                    <a:lstStyle/>
                    <a:p>
                      <a:pPr>
                        <a:spcAft>
                          <a:spcPts val="0"/>
                        </a:spcAft>
                      </a:pPr>
                      <a:r>
                        <a:rPr lang="it-IT" sz="1400">
                          <a:latin typeface="Arial Narrow" pitchFamily="34" charset="0"/>
                          <a:ea typeface="Times New Roman"/>
                          <a:cs typeface="Times New Roman"/>
                        </a:rPr>
                        <a:t>Salari e stipendi </a:t>
                      </a:r>
                    </a:p>
                  </a:txBody>
                  <a:tcPr marL="60960" marR="6096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4.450</a:t>
                      </a:r>
                    </a:p>
                  </a:txBody>
                  <a:tcPr marL="60960" marR="6096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21"/>
                  </a:ext>
                </a:extLst>
              </a:tr>
              <a:tr h="213341">
                <a:tc>
                  <a:txBody>
                    <a:bodyPr/>
                    <a:lstStyle/>
                    <a:p>
                      <a:pPr>
                        <a:spcAft>
                          <a:spcPts val="0"/>
                        </a:spcAft>
                      </a:pPr>
                      <a:r>
                        <a:rPr lang="it-IT" sz="1400">
                          <a:latin typeface="Arial Narrow" pitchFamily="34" charset="0"/>
                          <a:ea typeface="Times New Roman"/>
                          <a:cs typeface="Times New Roman"/>
                        </a:rPr>
                        <a:t>Sconti e abbuoni passivi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55</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22"/>
                  </a:ext>
                </a:extLst>
              </a:tr>
              <a:tr h="213341">
                <a:tc>
                  <a:txBody>
                    <a:bodyPr/>
                    <a:lstStyle/>
                    <a:p>
                      <a:pPr>
                        <a:spcAft>
                          <a:spcPts val="0"/>
                        </a:spcAft>
                      </a:pPr>
                      <a:r>
                        <a:rPr lang="it-IT" sz="1400">
                          <a:latin typeface="Arial Narrow" pitchFamily="34" charset="0"/>
                          <a:ea typeface="Times New Roman"/>
                          <a:cs typeface="Times New Roman"/>
                        </a:rPr>
                        <a:t>Spese amministrative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8.560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23"/>
                  </a:ext>
                </a:extLst>
              </a:tr>
              <a:tr h="213341">
                <a:tc>
                  <a:txBody>
                    <a:bodyPr/>
                    <a:lstStyle/>
                    <a:p>
                      <a:pPr>
                        <a:spcAft>
                          <a:spcPts val="0"/>
                        </a:spcAft>
                      </a:pPr>
                      <a:r>
                        <a:rPr lang="it-IT" sz="1400">
                          <a:latin typeface="Arial Narrow" pitchFamily="34" charset="0"/>
                          <a:ea typeface="Times New Roman"/>
                          <a:cs typeface="Times New Roman"/>
                        </a:rPr>
                        <a:t>Spese commerciali </a:t>
                      </a:r>
                    </a:p>
                  </a:txBody>
                  <a:tcPr marL="60960" marR="60960" marT="0" marB="0">
                    <a:lnL>
                      <a:noFill/>
                    </a:lnL>
                    <a:lnR>
                      <a:noFill/>
                    </a:lnR>
                    <a:lnT>
                      <a:noFill/>
                    </a:lnT>
                    <a:lnB>
                      <a:noFill/>
                    </a:lnB>
                  </a:tcPr>
                </a:tc>
                <a:tc>
                  <a:txBody>
                    <a:bodyPr/>
                    <a:lstStyle/>
                    <a:p>
                      <a:pPr algn="r">
                        <a:spcAft>
                          <a:spcPts val="0"/>
                        </a:spcAft>
                      </a:pPr>
                      <a:r>
                        <a:rPr lang="it-IT" sz="1400">
                          <a:latin typeface="Arial Narrow" pitchFamily="34" charset="0"/>
                          <a:ea typeface="Times New Roman"/>
                          <a:cs typeface="Times New Roman"/>
                        </a:rPr>
                        <a:t>8.750</a:t>
                      </a:r>
                    </a:p>
                  </a:txBody>
                  <a:tcPr marL="60960" marR="6096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a:noFill/>
                    </a:lnB>
                  </a:tcPr>
                </a:tc>
                <a:extLst>
                  <a:ext uri="{0D108BD9-81ED-4DB2-BD59-A6C34878D82A}">
                    <a16:rowId xmlns:a16="http://schemas.microsoft.com/office/drawing/2014/main" val="10024"/>
                  </a:ext>
                </a:extLst>
              </a:tr>
              <a:tr h="213341">
                <a:tc>
                  <a:txBody>
                    <a:bodyPr/>
                    <a:lstStyle/>
                    <a:p>
                      <a:pP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400" dirty="0">
                        <a:latin typeface="Arial Narrow" pitchFamily="34" charset="0"/>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400">
                        <a:latin typeface="Arial Narrow" pitchFamily="34" charset="0"/>
                        <a:ea typeface="Times New Roman"/>
                        <a:cs typeface="Times New Roman"/>
                      </a:endParaRPr>
                    </a:p>
                  </a:txBody>
                  <a:tcPr marL="60960" marR="6096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26429">
                <a:tc>
                  <a:txBody>
                    <a:bodyPr/>
                    <a:lstStyle/>
                    <a:p>
                      <a:pPr>
                        <a:spcAft>
                          <a:spcPts val="0"/>
                        </a:spcAft>
                      </a:pPr>
                      <a:r>
                        <a:rPr lang="it-IT" sz="1400" b="1">
                          <a:latin typeface="Arial Narrow" pitchFamily="34" charset="0"/>
                          <a:ea typeface="Times New Roman"/>
                          <a:cs typeface="Times New Roman"/>
                        </a:rPr>
                        <a:t>Totale costi</a:t>
                      </a:r>
                      <a:endParaRPr lang="it-IT" sz="1400">
                        <a:latin typeface="Arial Narrow" pitchFamily="34" charset="0"/>
                        <a:ea typeface="Times New Roman"/>
                        <a:cs typeface="Times New Roman"/>
                      </a:endParaRPr>
                    </a:p>
                  </a:txBody>
                  <a:tcPr marL="60960" marR="609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400" b="1">
                          <a:latin typeface="Arial Narrow" pitchFamily="34" charset="0"/>
                          <a:ea typeface="Times New Roman"/>
                          <a:cs typeface="Times New Roman"/>
                        </a:rPr>
                        <a:t>62.892</a:t>
                      </a:r>
                      <a:endParaRPr lang="it-IT" sz="1400">
                        <a:latin typeface="Arial Narrow" pitchFamily="34" charset="0"/>
                        <a:ea typeface="Times New Roman"/>
                        <a:cs typeface="Times New Roman"/>
                      </a:endParaRPr>
                    </a:p>
                  </a:txBody>
                  <a:tcPr marL="60960" marR="609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it-IT" sz="1400">
                        <a:latin typeface="Arial Narrow" pitchFamily="34" charset="0"/>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it-IT" sz="1400" dirty="0">
                        <a:latin typeface="Arial Narrow" pitchFamily="34" charset="0"/>
                        <a:ea typeface="Times New Roman"/>
                        <a:cs typeface="Times New Roman"/>
                      </a:endParaRPr>
                    </a:p>
                  </a:txBody>
                  <a:tcPr marL="60960" marR="609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226429">
                <a:tc>
                  <a:txBody>
                    <a:bodyPr/>
                    <a:lstStyle/>
                    <a:p>
                      <a:pPr>
                        <a:spcAft>
                          <a:spcPts val="0"/>
                        </a:spcAft>
                      </a:pPr>
                      <a:r>
                        <a:rPr lang="it-IT" sz="1400" b="1">
                          <a:latin typeface="Arial Narrow" pitchFamily="34" charset="0"/>
                          <a:ea typeface="Times New Roman"/>
                          <a:cs typeface="Times New Roman"/>
                        </a:rPr>
                        <a:t>Utile di esercizio</a:t>
                      </a:r>
                      <a:endParaRPr lang="it-IT" sz="1400">
                        <a:latin typeface="Arial Narrow" pitchFamily="34" charset="0"/>
                        <a:ea typeface="Times New Roman"/>
                        <a:cs typeface="Times New Roman"/>
                      </a:endParaRPr>
                    </a:p>
                  </a:txBody>
                  <a:tcPr marL="60960" marR="60960" marT="0" marB="0" anchor="ctr">
                    <a:lnL>
                      <a:noFill/>
                    </a:lnL>
                    <a:lnR>
                      <a:noFill/>
                    </a:lnR>
                    <a:lnT>
                      <a:noFill/>
                    </a:lnT>
                    <a:lnB>
                      <a:noFill/>
                    </a:lnB>
                  </a:tcPr>
                </a:tc>
                <a:tc>
                  <a:txBody>
                    <a:bodyPr/>
                    <a:lstStyle/>
                    <a:p>
                      <a:pPr algn="r">
                        <a:spcAft>
                          <a:spcPts val="0"/>
                        </a:spcAft>
                      </a:pPr>
                      <a:r>
                        <a:rPr lang="it-IT" sz="1400" b="1">
                          <a:latin typeface="Arial Narrow" pitchFamily="34" charset="0"/>
                          <a:ea typeface="Times New Roman"/>
                          <a:cs typeface="Times New Roman"/>
                        </a:rPr>
                        <a:t>5.200</a:t>
                      </a:r>
                      <a:endParaRPr lang="it-IT" sz="1400">
                        <a:latin typeface="Arial Narrow" pitchFamily="34" charset="0"/>
                        <a:ea typeface="Times New Roman"/>
                        <a:cs typeface="Times New Roman"/>
                      </a:endParaRPr>
                    </a:p>
                  </a:txBody>
                  <a:tcPr marL="60960" marR="6096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400">
                        <a:latin typeface="Arial Narrow" pitchFamily="34" charset="0"/>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400" dirty="0">
                        <a:latin typeface="Arial Narrow" pitchFamily="34" charset="0"/>
                        <a:ea typeface="Times New Roman"/>
                        <a:cs typeface="Times New Roman"/>
                      </a:endParaRPr>
                    </a:p>
                  </a:txBody>
                  <a:tcPr marL="60960" marR="60960" marT="0" marB="0" anchor="ctr">
                    <a:lnL>
                      <a:noFill/>
                    </a:lnL>
                    <a:lnR>
                      <a:noFill/>
                    </a:lnR>
                    <a:lnT>
                      <a:noFill/>
                    </a:lnT>
                    <a:lnB>
                      <a:noFill/>
                    </a:lnB>
                  </a:tcPr>
                </a:tc>
                <a:extLst>
                  <a:ext uri="{0D108BD9-81ED-4DB2-BD59-A6C34878D82A}">
                    <a16:rowId xmlns:a16="http://schemas.microsoft.com/office/drawing/2014/main" val="10027"/>
                  </a:ext>
                </a:extLst>
              </a:tr>
              <a:tr h="226429">
                <a:tc>
                  <a:txBody>
                    <a:bodyPr/>
                    <a:lstStyle/>
                    <a:p>
                      <a:pPr>
                        <a:spcAft>
                          <a:spcPts val="0"/>
                        </a:spcAft>
                      </a:pPr>
                      <a:r>
                        <a:rPr lang="it-IT" sz="1400" b="1">
                          <a:latin typeface="Arial Narrow" pitchFamily="34" charset="0"/>
                          <a:ea typeface="Times New Roman"/>
                          <a:cs typeface="Times New Roman"/>
                        </a:rPr>
                        <a:t>Totale</a:t>
                      </a:r>
                      <a:endParaRPr lang="it-IT" sz="1400">
                        <a:latin typeface="Arial Narrow" pitchFamily="34" charset="0"/>
                        <a:ea typeface="Times New Roman"/>
                        <a:cs typeface="Times New Roman"/>
                      </a:endParaRPr>
                    </a:p>
                  </a:txBody>
                  <a:tcPr marL="60960" marR="609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400" b="1">
                          <a:latin typeface="Arial Narrow" pitchFamily="34" charset="0"/>
                          <a:ea typeface="Times New Roman"/>
                          <a:cs typeface="Times New Roman"/>
                        </a:rPr>
                        <a:t>68.092</a:t>
                      </a:r>
                      <a:endParaRPr lang="it-IT" sz="1400">
                        <a:latin typeface="Arial Narrow" pitchFamily="34" charset="0"/>
                        <a:ea typeface="Times New Roman"/>
                        <a:cs typeface="Times New Roman"/>
                      </a:endParaRPr>
                    </a:p>
                  </a:txBody>
                  <a:tcPr marL="60960" marR="6096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1">
                          <a:latin typeface="Arial Narrow" pitchFamily="34" charset="0"/>
                          <a:ea typeface="Times New Roman"/>
                          <a:cs typeface="Times New Roman"/>
                        </a:rPr>
                        <a:t>Totale ricavi</a:t>
                      </a:r>
                      <a:endParaRPr lang="it-IT" sz="1400">
                        <a:latin typeface="Arial Narrow" pitchFamily="34" charset="0"/>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400" b="1" dirty="0">
                          <a:latin typeface="Arial Narrow" pitchFamily="34" charset="0"/>
                          <a:ea typeface="Times New Roman"/>
                          <a:cs typeface="Times New Roman"/>
                        </a:rPr>
                        <a:t>68.092</a:t>
                      </a:r>
                      <a:endParaRPr lang="it-IT" sz="1400" dirty="0">
                        <a:latin typeface="Arial Narrow" pitchFamily="34" charset="0"/>
                        <a:ea typeface="Times New Roman"/>
                        <a:cs typeface="Times New Roman"/>
                      </a:endParaRPr>
                    </a:p>
                  </a:txBody>
                  <a:tcPr marL="60960" marR="609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bl>
          </a:graphicData>
        </a:graphic>
      </p:graphicFrame>
    </p:spTree>
  </p:cSld>
  <p:clrMapOvr>
    <a:masterClrMapping/>
  </p:clrMapOvr>
  <p:transition advTm="90047"/>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80A5115-D3AC-44AC-A45A-2069C58EFF85}" type="slidenum">
              <a:rPr lang="it-IT" altLang="it-IT">
                <a:latin typeface="Arial" panose="020B0604020202020204" pitchFamily="34" charset="0"/>
              </a:rPr>
              <a:pPr/>
              <a:t>147</a:t>
            </a:fld>
            <a:endParaRPr lang="it-IT" altLang="it-IT">
              <a:latin typeface="Arial" panose="020B0604020202020204" pitchFamily="34" charset="0"/>
            </a:endParaRPr>
          </a:p>
        </p:txBody>
      </p:sp>
      <p:sp>
        <p:nvSpPr>
          <p:cNvPr id="126979"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CE: svolgimento</a:t>
            </a:r>
          </a:p>
        </p:txBody>
      </p:sp>
      <p:sp>
        <p:nvSpPr>
          <p:cNvPr id="6" name="Rectangle 1"/>
          <p:cNvSpPr>
            <a:spLocks noChangeArrowheads="1"/>
          </p:cNvSpPr>
          <p:nvPr/>
        </p:nvSpPr>
        <p:spPr bwMode="auto">
          <a:xfrm>
            <a:off x="457200" y="1100138"/>
            <a:ext cx="8293100" cy="4524375"/>
          </a:xfrm>
          <a:prstGeom prst="rect">
            <a:avLst/>
          </a:prstGeom>
          <a:noFill/>
          <a:ln w="9525">
            <a:noFill/>
            <a:miter lim="800000"/>
            <a:headEnd/>
            <a:tailEnd/>
          </a:ln>
          <a:effectLst/>
        </p:spPr>
        <p:txBody>
          <a:bodyPr anchor="ctr">
            <a:spAutoFit/>
          </a:bodyPr>
          <a:lstStyle/>
          <a:p>
            <a:pPr>
              <a:tabLst>
                <a:tab pos="215900" algn="l"/>
              </a:tabLst>
              <a:defRPr/>
            </a:pPr>
            <a:r>
              <a:rPr lang="it-IT" sz="2400" dirty="0">
                <a:ea typeface="Times New Roman" pitchFamily="18" charset="0"/>
              </a:rPr>
              <a:t>Ai fini della riclassificazione del conto economico si tenga conto delle seguenti informazioni:</a:t>
            </a:r>
          </a:p>
          <a:p>
            <a:pPr>
              <a:lnSpc>
                <a:spcPct val="150000"/>
              </a:lnSpc>
              <a:tabLst>
                <a:tab pos="215900" algn="l"/>
              </a:tabLst>
              <a:defRPr/>
            </a:pPr>
            <a:endParaRPr lang="it-IT" sz="2000" dirty="0">
              <a:ea typeface="Times New Roman" pitchFamily="18" charset="0"/>
            </a:endParaRPr>
          </a:p>
          <a:p>
            <a:pPr marL="177800" indent="-177800">
              <a:lnSpc>
                <a:spcPct val="150000"/>
              </a:lnSpc>
              <a:defRPr/>
            </a:pPr>
            <a:r>
              <a:rPr lang="it-IT" sz="2000" dirty="0"/>
              <a:t>1.  Le esistenze iniziali di magazzino sono così composte: materie € 420, prodotti in corso lavorazione € 100, semilavorati € 175, prodotti finiti € 375.</a:t>
            </a:r>
          </a:p>
          <a:p>
            <a:pPr marL="177800" indent="-177800">
              <a:lnSpc>
                <a:spcPct val="150000"/>
              </a:lnSpc>
              <a:defRPr/>
            </a:pPr>
            <a:r>
              <a:rPr lang="it-IT" sz="2000" dirty="0"/>
              <a:t>2.  Le rimanenze finali di magazzino sono così composte: materie € 400, prodotti in corso lavorazione € 80, semilavorati € 210, prodotti finiti € 530.</a:t>
            </a:r>
          </a:p>
          <a:p>
            <a:pPr marL="177800" indent="-177800">
              <a:lnSpc>
                <a:spcPct val="150000"/>
              </a:lnSpc>
              <a:defRPr/>
            </a:pPr>
            <a:r>
              <a:rPr lang="it-IT" sz="2000" dirty="0"/>
              <a:t>3.  I premi di assicurazione devono suddividersi come segue:</a:t>
            </a:r>
          </a:p>
          <a:p>
            <a:pPr marL="355600">
              <a:lnSpc>
                <a:spcPct val="150000"/>
              </a:lnSpc>
              <a:defRPr/>
            </a:pPr>
            <a:r>
              <a:rPr lang="it-IT" sz="2000" dirty="0"/>
              <a:t>- incendio e danni a fabbricati industriali, € 310;</a:t>
            </a:r>
          </a:p>
          <a:p>
            <a:pPr marL="355600">
              <a:lnSpc>
                <a:spcPct val="150000"/>
              </a:lnSpc>
              <a:defRPr/>
            </a:pPr>
            <a:r>
              <a:rPr lang="it-IT" sz="2000" dirty="0"/>
              <a:t>- incendio e danni ad immobili civili, € 20.</a:t>
            </a:r>
            <a:endParaRPr lang="it-IT" sz="2000" dirty="0">
              <a:ea typeface="Times New Roman" pitchFamily="18" charset="0"/>
            </a:endParaRPr>
          </a:p>
        </p:txBody>
      </p:sp>
    </p:spTree>
  </p:cSld>
  <p:clrMapOvr>
    <a:masterClrMapping/>
  </p:clrMapOvr>
  <p:transition advTm="150929"/>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2D85FA2-6C0E-4EA6-AA17-89F2EDB8E098}" type="slidenum">
              <a:rPr lang="it-IT" altLang="it-IT">
                <a:latin typeface="Arial" panose="020B0604020202020204" pitchFamily="34" charset="0"/>
              </a:rPr>
              <a:pPr/>
              <a:t>148</a:t>
            </a:fld>
            <a:endParaRPr lang="it-IT" altLang="it-IT">
              <a:latin typeface="Arial" panose="020B0604020202020204" pitchFamily="34" charset="0"/>
            </a:endParaRPr>
          </a:p>
        </p:txBody>
      </p:sp>
      <p:sp>
        <p:nvSpPr>
          <p:cNvPr id="129027"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 CE: svolgimento</a:t>
            </a:r>
          </a:p>
        </p:txBody>
      </p:sp>
      <p:sp>
        <p:nvSpPr>
          <p:cNvPr id="7" name="Rettangolo 6"/>
          <p:cNvSpPr/>
          <p:nvPr/>
        </p:nvSpPr>
        <p:spPr>
          <a:xfrm>
            <a:off x="533400" y="838200"/>
            <a:ext cx="8001000" cy="646113"/>
          </a:xfrm>
          <a:prstGeom prst="rect">
            <a:avLst/>
          </a:prstGeom>
        </p:spPr>
        <p:txBody>
          <a:bodyPr>
            <a:spAutoFit/>
          </a:bodyPr>
          <a:lstStyle/>
          <a:p>
            <a:pPr algn="ctr">
              <a:defRPr/>
            </a:pPr>
            <a:r>
              <a:rPr lang="it-IT" b="1" cap="all" dirty="0"/>
              <a:t>Prospetto di interpretazione delle INFORMAZIONI AI FINI DELLA riclassificazione</a:t>
            </a:r>
            <a:endParaRPr lang="it-IT" dirty="0"/>
          </a:p>
        </p:txBody>
      </p:sp>
      <p:graphicFrame>
        <p:nvGraphicFramePr>
          <p:cNvPr id="8" name="Tabella 7"/>
          <p:cNvGraphicFramePr>
            <a:graphicFrameLocks noGrp="1"/>
          </p:cNvGraphicFramePr>
          <p:nvPr/>
        </p:nvGraphicFramePr>
        <p:xfrm>
          <a:off x="568325" y="1752600"/>
          <a:ext cx="8042275" cy="4024313"/>
        </p:xfrm>
        <a:graphic>
          <a:graphicData uri="http://schemas.openxmlformats.org/drawingml/2006/table">
            <a:tbl>
              <a:tblPr/>
              <a:tblGrid>
                <a:gridCol w="3902075">
                  <a:extLst>
                    <a:ext uri="{9D8B030D-6E8A-4147-A177-3AD203B41FA5}">
                      <a16:colId xmlns:a16="http://schemas.microsoft.com/office/drawing/2014/main" val="20000"/>
                    </a:ext>
                  </a:extLst>
                </a:gridCol>
                <a:gridCol w="4140200">
                  <a:extLst>
                    <a:ext uri="{9D8B030D-6E8A-4147-A177-3AD203B41FA5}">
                      <a16:colId xmlns:a16="http://schemas.microsoft.com/office/drawing/2014/main" val="20001"/>
                    </a:ext>
                  </a:extLst>
                </a:gridCol>
              </a:tblGrid>
              <a:tr h="366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Narrow" pitchFamily="34" charset="0"/>
                          <a:cs typeface="Times New Roman" pitchFamily="18" charset="0"/>
                        </a:rPr>
                        <a:t>Informazioni</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chemeClr val="tx1"/>
                          </a:solidFill>
                          <a:effectLst/>
                          <a:latin typeface="Arial Narrow" pitchFamily="34" charset="0"/>
                          <a:cs typeface="Times New Roman" pitchFamily="18" charset="0"/>
                        </a:rPr>
                        <a:t>Riflessi sulla riclassificazione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15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09850" algn="r"/>
                          <a:tab pos="4140200" algn="r"/>
                        </a:tabLst>
                      </a:pPr>
                      <a:r>
                        <a:rPr kumimoji="0" lang="it-IT" sz="2000" b="1" i="0" u="none" strike="noStrike" cap="none" normalizeH="0" baseline="0" smtClean="0">
                          <a:ln>
                            <a:noFill/>
                          </a:ln>
                          <a:solidFill>
                            <a:schemeClr val="tx1"/>
                          </a:solidFill>
                          <a:effectLst/>
                          <a:latin typeface="Arial Narrow" pitchFamily="34" charset="0"/>
                          <a:cs typeface="Times New Roman" pitchFamily="18" charset="0"/>
                        </a:rPr>
                        <a:t>1-2</a:t>
                      </a:r>
                      <a:endParaRPr kumimoji="0" lang="it-IT" sz="2000" b="0" i="0" u="none" strike="noStrike" cap="none" normalizeH="0" baseline="0" smtClean="0">
                        <a:ln>
                          <a:noFill/>
                        </a:ln>
                        <a:solidFill>
                          <a:schemeClr val="tx1"/>
                        </a:solidFill>
                        <a:effectLst/>
                        <a:latin typeface="Arial Narrow" pitchFamily="34"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717675" algn="l"/>
                          <a:tab pos="2609850" algn="r"/>
                          <a:tab pos="4140200" algn="r"/>
                        </a:tabLst>
                      </a:pPr>
                      <a:r>
                        <a:rPr kumimoji="0" lang="it-IT" sz="2000" b="0" i="0" u="none" strike="noStrike" cap="none" normalizeH="0" baseline="0" dirty="0" smtClean="0">
                          <a:ln>
                            <a:noFill/>
                          </a:ln>
                          <a:solidFill>
                            <a:schemeClr val="tx1"/>
                          </a:solidFill>
                          <a:effectLst/>
                          <a:latin typeface="Arial Narrow" pitchFamily="34" charset="0"/>
                          <a:cs typeface="Times New Roman" pitchFamily="18" charset="0"/>
                        </a:rPr>
                        <a:t>Occorre calcolare la variazione delle rimanenze per le materie (420 – 400 = 20), da inserire nel consumo materie (con il segno + in quanto incremento di costi) e dei prodotti in corso, semilavorati e finiti (80 + 210 + 530 – 100 – 175 – 375 = 170) da inserire nel prodotto di esercizio (con il segno + in quanto incremento di ricavi)</a:t>
                      </a: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09850" algn="r"/>
                          <a:tab pos="4140200" algn="r"/>
                        </a:tabLst>
                      </a:pPr>
                      <a:r>
                        <a:rPr kumimoji="0" lang="it-IT" sz="2000" b="1" i="0" u="none" strike="noStrike" cap="none" normalizeH="0" baseline="0" dirty="0" smtClean="0">
                          <a:ln>
                            <a:noFill/>
                          </a:ln>
                          <a:solidFill>
                            <a:schemeClr val="tx1"/>
                          </a:solidFill>
                          <a:effectLst/>
                          <a:latin typeface="Arial Narrow" pitchFamily="34" charset="0"/>
                          <a:cs typeface="Times New Roman" pitchFamily="18" charset="0"/>
                        </a:rPr>
                        <a:t>3</a:t>
                      </a:r>
                      <a:endParaRPr kumimoji="0" lang="it-IT" sz="2000" b="0" i="0" u="none" strike="noStrike" cap="none" normalizeH="0" baseline="0" dirty="0" smtClean="0">
                        <a:ln>
                          <a:noFill/>
                        </a:ln>
                        <a:solidFill>
                          <a:schemeClr val="tx1"/>
                        </a:solidFill>
                        <a:effectLst/>
                        <a:latin typeface="Arial Narrow" pitchFamily="34"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717675" algn="l"/>
                          <a:tab pos="2609850" algn="r"/>
                          <a:tab pos="4140200" algn="r"/>
                        </a:tabLst>
                      </a:pPr>
                      <a:r>
                        <a:rPr kumimoji="0" lang="it-IT" sz="2000" b="0" i="0" u="none" strike="noStrike" cap="none" normalizeH="0" baseline="0" dirty="0" smtClean="0">
                          <a:ln>
                            <a:noFill/>
                          </a:ln>
                          <a:solidFill>
                            <a:schemeClr val="tx1"/>
                          </a:solidFill>
                          <a:effectLst/>
                          <a:latin typeface="Arial Narrow" pitchFamily="34" charset="0"/>
                          <a:cs typeface="Times New Roman" pitchFamily="18" charset="0"/>
                        </a:rPr>
                        <a:t>I premi di assicurazione per 310 devono essere inseriti tra i costi operativi esterni e per 20 nell’area extracaratteristica con il segno negativo </a:t>
                      </a: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advTm="31879"/>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6E7C381-597C-484D-B3B2-1E2BBAB106BC}" type="slidenum">
              <a:rPr lang="it-IT" altLang="it-IT">
                <a:latin typeface="Arial" panose="020B0604020202020204" pitchFamily="34" charset="0"/>
              </a:rPr>
              <a:pPr/>
              <a:t>149</a:t>
            </a:fld>
            <a:endParaRPr lang="it-IT" altLang="it-IT">
              <a:latin typeface="Arial" panose="020B0604020202020204" pitchFamily="34" charset="0"/>
            </a:endParaRPr>
          </a:p>
        </p:txBody>
      </p:sp>
      <p:sp>
        <p:nvSpPr>
          <p:cNvPr id="131075"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CE: svolgimento</a:t>
            </a:r>
          </a:p>
        </p:txBody>
      </p:sp>
      <p:sp>
        <p:nvSpPr>
          <p:cNvPr id="7" name="Rettangolo 6"/>
          <p:cNvSpPr/>
          <p:nvPr/>
        </p:nvSpPr>
        <p:spPr>
          <a:xfrm>
            <a:off x="381000" y="311150"/>
            <a:ext cx="8229600" cy="677863"/>
          </a:xfrm>
          <a:prstGeom prst="rect">
            <a:avLst/>
          </a:prstGeom>
        </p:spPr>
        <p:txBody>
          <a:bodyPr>
            <a:spAutoFit/>
          </a:bodyPr>
          <a:lstStyle/>
          <a:p>
            <a:pPr algn="ctr">
              <a:defRPr/>
            </a:pPr>
            <a:r>
              <a:rPr lang="it-IT" b="1" dirty="0"/>
              <a:t/>
            </a:r>
            <a:br>
              <a:rPr lang="it-IT" b="1" dirty="0"/>
            </a:br>
            <a:r>
              <a:rPr lang="it-IT" sz="2000" b="1" cap="all" dirty="0"/>
              <a:t>CONTO ECONOMICO RICLASSIFICATO </a:t>
            </a:r>
            <a:r>
              <a:rPr lang="it-IT" sz="2000" b="1" dirty="0">
                <a:solidFill>
                  <a:srgbClr val="FF0000"/>
                </a:solidFill>
              </a:rPr>
              <a:t>(segue alla pag. successiva)</a:t>
            </a:r>
            <a:endParaRPr lang="it-IT" dirty="0">
              <a:solidFill>
                <a:srgbClr val="FF0000"/>
              </a:solidFill>
            </a:endParaRPr>
          </a:p>
        </p:txBody>
      </p:sp>
      <p:graphicFrame>
        <p:nvGraphicFramePr>
          <p:cNvPr id="9" name="Tabella 8"/>
          <p:cNvGraphicFramePr>
            <a:graphicFrameLocks noGrp="1"/>
          </p:cNvGraphicFramePr>
          <p:nvPr>
            <p:extLst>
              <p:ext uri="{D42A27DB-BD31-4B8C-83A1-F6EECF244321}">
                <p14:modId xmlns:p14="http://schemas.microsoft.com/office/powerpoint/2010/main" val="3082548756"/>
              </p:ext>
            </p:extLst>
          </p:nvPr>
        </p:nvGraphicFramePr>
        <p:xfrm>
          <a:off x="457200" y="1016000"/>
          <a:ext cx="8305800" cy="5761044"/>
        </p:xfrm>
        <a:graphic>
          <a:graphicData uri="http://schemas.openxmlformats.org/drawingml/2006/table">
            <a:tbl>
              <a:tblPr/>
              <a:tblGrid>
                <a:gridCol w="5945292">
                  <a:extLst>
                    <a:ext uri="{9D8B030D-6E8A-4147-A177-3AD203B41FA5}">
                      <a16:colId xmlns:a16="http://schemas.microsoft.com/office/drawing/2014/main" val="20000"/>
                    </a:ext>
                  </a:extLst>
                </a:gridCol>
                <a:gridCol w="1074770">
                  <a:extLst>
                    <a:ext uri="{9D8B030D-6E8A-4147-A177-3AD203B41FA5}">
                      <a16:colId xmlns:a16="http://schemas.microsoft.com/office/drawing/2014/main" val="20001"/>
                    </a:ext>
                  </a:extLst>
                </a:gridCol>
                <a:gridCol w="1285738">
                  <a:extLst>
                    <a:ext uri="{9D8B030D-6E8A-4147-A177-3AD203B41FA5}">
                      <a16:colId xmlns:a16="http://schemas.microsoft.com/office/drawing/2014/main" val="20002"/>
                    </a:ext>
                  </a:extLst>
                </a:gridCol>
              </a:tblGrid>
              <a:tr h="213372">
                <a:tc gridSpan="2">
                  <a:txBody>
                    <a:bodyPr/>
                    <a:lstStyle/>
                    <a:p>
                      <a:pPr>
                        <a:spcAft>
                          <a:spcPts val="0"/>
                        </a:spcAft>
                      </a:pPr>
                      <a:r>
                        <a:rPr lang="it-IT" sz="1400" b="1" dirty="0">
                          <a:solidFill>
                            <a:srgbClr val="0070C0"/>
                          </a:solidFill>
                          <a:latin typeface="Arial Narrow" pitchFamily="34" charset="0"/>
                          <a:ea typeface="Times New Roman"/>
                        </a:rPr>
                        <a:t>Prodotto </a:t>
                      </a:r>
                      <a:r>
                        <a:rPr lang="it-IT" sz="1400" b="1" dirty="0" smtClean="0">
                          <a:solidFill>
                            <a:srgbClr val="0070C0"/>
                          </a:solidFill>
                          <a:latin typeface="Arial Narrow" pitchFamily="34" charset="0"/>
                          <a:ea typeface="Times New Roman"/>
                        </a:rPr>
                        <a:t>d’esercizio (P.E.)</a:t>
                      </a:r>
                      <a:endParaRPr lang="it-IT" sz="1400" dirty="0">
                        <a:solidFill>
                          <a:srgbClr val="0070C0"/>
                        </a:solidFill>
                        <a:latin typeface="Arial Narrow" pitchFamily="34" charset="0"/>
                        <a:ea typeface="Times New Roman"/>
                      </a:endParaRPr>
                    </a:p>
                  </a:txBody>
                  <a:tcPr marL="33778" marR="33778"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r">
                        <a:spcAft>
                          <a:spcPts val="0"/>
                        </a:spcAft>
                      </a:pPr>
                      <a:r>
                        <a:rPr lang="it-IT" sz="1400" b="1" dirty="0">
                          <a:solidFill>
                            <a:srgbClr val="0070C0"/>
                          </a:solidFill>
                          <a:latin typeface="Arial Narrow" pitchFamily="34" charset="0"/>
                          <a:ea typeface="Times New Roman"/>
                        </a:rPr>
                        <a:t>66.170</a:t>
                      </a:r>
                      <a:endParaRPr lang="it-IT" sz="1400" dirty="0">
                        <a:solidFill>
                          <a:srgbClr val="0070C0"/>
                        </a:solidFill>
                        <a:latin typeface="Arial Narrow" pitchFamily="34" charset="0"/>
                        <a:ea typeface="Times New Roman"/>
                      </a:endParaRPr>
                    </a:p>
                  </a:txBody>
                  <a:tcPr marL="33778" marR="33778"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13372">
                <a:tc>
                  <a:txBody>
                    <a:bodyPr/>
                    <a:lstStyle/>
                    <a:p>
                      <a:pPr marL="73025">
                        <a:spcAft>
                          <a:spcPts val="0"/>
                        </a:spcAft>
                      </a:pPr>
                      <a:r>
                        <a:rPr lang="it-IT" sz="1400" dirty="0">
                          <a:latin typeface="Arial Narrow" pitchFamily="34" charset="0"/>
                          <a:ea typeface="Times New Roman"/>
                        </a:rPr>
                        <a:t>Vendite prodotti </a:t>
                      </a:r>
                    </a:p>
                  </a:txBody>
                  <a:tcPr marL="33778" marR="33778"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rPr>
                        <a:t>66.100</a:t>
                      </a:r>
                    </a:p>
                  </a:txBody>
                  <a:tcPr marL="33778" marR="33778" marT="0" marB="0">
                    <a:lnL>
                      <a:noFill/>
                    </a:lnL>
                    <a:lnR>
                      <a:noFill/>
                    </a:lnR>
                    <a:lnT>
                      <a:noFill/>
                    </a:lnT>
                    <a:lnB>
                      <a:noFill/>
                    </a:lnB>
                  </a:tcPr>
                </a:tc>
                <a:tc>
                  <a:txBody>
                    <a:bodyPr/>
                    <a:lstStyle/>
                    <a:p>
                      <a:pP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1"/>
                  </a:ext>
                </a:extLst>
              </a:tr>
              <a:tr h="213372">
                <a:tc>
                  <a:txBody>
                    <a:bodyPr/>
                    <a:lstStyle/>
                    <a:p>
                      <a:pPr marL="73025">
                        <a:spcAft>
                          <a:spcPts val="0"/>
                        </a:spcAft>
                      </a:pPr>
                      <a:r>
                        <a:rPr lang="it-IT" sz="1400" dirty="0">
                          <a:latin typeface="Arial Narrow" pitchFamily="34" charset="0"/>
                          <a:ea typeface="Times New Roman"/>
                        </a:rPr>
                        <a:t>– resi su vendite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- 45</a:t>
                      </a:r>
                    </a:p>
                  </a:txBody>
                  <a:tcPr marL="33778" marR="33778" marT="0" marB="0">
                    <a:lnL>
                      <a:noFill/>
                    </a:lnL>
                    <a:lnR>
                      <a:noFill/>
                    </a:lnR>
                    <a:lnT>
                      <a:noFill/>
                    </a:lnT>
                    <a:lnB>
                      <a:noFill/>
                    </a:lnB>
                  </a:tcPr>
                </a:tc>
                <a:tc>
                  <a:txBody>
                    <a:bodyPr/>
                    <a:lstStyle/>
                    <a:p>
                      <a:pP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2"/>
                  </a:ext>
                </a:extLst>
              </a:tr>
              <a:tr h="213372">
                <a:tc>
                  <a:txBody>
                    <a:bodyPr/>
                    <a:lstStyle/>
                    <a:p>
                      <a:pPr marL="73025">
                        <a:spcAft>
                          <a:spcPts val="0"/>
                        </a:spcAft>
                      </a:pPr>
                      <a:r>
                        <a:rPr lang="it-IT" sz="1400" dirty="0">
                          <a:latin typeface="Arial Narrow" pitchFamily="34" charset="0"/>
                          <a:ea typeface="Times New Roman"/>
                        </a:rPr>
                        <a:t>– sconti e abbuoni passivi </a:t>
                      </a:r>
                    </a:p>
                  </a:txBody>
                  <a:tcPr marL="33778" marR="33778" marT="0" marB="0" anchor="ctr">
                    <a:lnL>
                      <a:noFill/>
                    </a:lnL>
                    <a:lnR>
                      <a:noFill/>
                    </a:lnR>
                    <a:lnT>
                      <a:noFill/>
                    </a:lnT>
                    <a:lnB>
                      <a:noFill/>
                    </a:lnB>
                  </a:tcPr>
                </a:tc>
                <a:tc>
                  <a:txBody>
                    <a:bodyPr/>
                    <a:lstStyle/>
                    <a:p>
                      <a:pPr indent="-34290" algn="r">
                        <a:spcAft>
                          <a:spcPts val="0"/>
                        </a:spcAft>
                      </a:pPr>
                      <a:r>
                        <a:rPr lang="it-IT" sz="1400">
                          <a:latin typeface="Arial Narrow" pitchFamily="34" charset="0"/>
                          <a:ea typeface="Times New Roman"/>
                        </a:rPr>
                        <a:t>- 55</a:t>
                      </a:r>
                    </a:p>
                  </a:txBody>
                  <a:tcPr marL="33778" marR="33778" marT="0" marB="0">
                    <a:lnL>
                      <a:noFill/>
                    </a:lnL>
                    <a:lnR>
                      <a:noFill/>
                    </a:lnR>
                    <a:lnT>
                      <a:noFill/>
                    </a:lnT>
                    <a:lnB>
                      <a:noFill/>
                    </a:lnB>
                  </a:tcPr>
                </a:tc>
                <a:tc>
                  <a:txBody>
                    <a:bodyPr/>
                    <a:lstStyle/>
                    <a:p>
                      <a:pPr marL="55880">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3"/>
                  </a:ext>
                </a:extLst>
              </a:tr>
              <a:tr h="213372">
                <a:tc>
                  <a:txBody>
                    <a:bodyPr/>
                    <a:lstStyle/>
                    <a:p>
                      <a:pPr marL="73025">
                        <a:spcAft>
                          <a:spcPts val="0"/>
                        </a:spcAft>
                      </a:pPr>
                      <a:r>
                        <a:rPr lang="it-IT" sz="1400" dirty="0" err="1">
                          <a:latin typeface="Arial Narrow" pitchFamily="34" charset="0"/>
                          <a:ea typeface="Times New Roman"/>
                        </a:rPr>
                        <a:t>Incr.to</a:t>
                      </a:r>
                      <a:r>
                        <a:rPr lang="it-IT" sz="1400" dirty="0">
                          <a:latin typeface="Arial Narrow" pitchFamily="34" charset="0"/>
                          <a:ea typeface="Times New Roman"/>
                        </a:rPr>
                        <a:t> mag. </a:t>
                      </a:r>
                      <a:r>
                        <a:rPr lang="it-IT" sz="1400" dirty="0" err="1">
                          <a:latin typeface="Arial Narrow" pitchFamily="34" charset="0"/>
                          <a:ea typeface="Times New Roman"/>
                        </a:rPr>
                        <a:t>prod</a:t>
                      </a:r>
                      <a:r>
                        <a:rPr lang="it-IT" sz="1400" dirty="0">
                          <a:latin typeface="Arial Narrow" pitchFamily="34" charset="0"/>
                          <a:ea typeface="Times New Roman"/>
                        </a:rPr>
                        <a:t>. in corso, semilavorati, </a:t>
                      </a:r>
                      <a:r>
                        <a:rPr lang="it-IT" sz="1400" dirty="0" err="1">
                          <a:latin typeface="Arial Narrow" pitchFamily="34" charset="0"/>
                          <a:ea typeface="Times New Roman"/>
                        </a:rPr>
                        <a:t>prod</a:t>
                      </a:r>
                      <a:r>
                        <a:rPr lang="it-IT" sz="1400" dirty="0">
                          <a:latin typeface="Arial Narrow" pitchFamily="34" charset="0"/>
                          <a:ea typeface="Times New Roman"/>
                        </a:rPr>
                        <a:t>. finiti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170</a:t>
                      </a:r>
                    </a:p>
                  </a:txBody>
                  <a:tcPr marL="33778" marR="33778" marT="0" marB="0">
                    <a:lnL>
                      <a:noFill/>
                    </a:lnL>
                    <a:lnR>
                      <a:noFill/>
                    </a:lnR>
                    <a:lnT>
                      <a:noFill/>
                    </a:lnT>
                    <a:lnB>
                      <a:noFill/>
                    </a:lnB>
                  </a:tcPr>
                </a:tc>
                <a:tc>
                  <a:txBody>
                    <a:bodyPr/>
                    <a:lstStyle/>
                    <a:p>
                      <a:pP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4"/>
                  </a:ext>
                </a:extLst>
              </a:tr>
              <a:tr h="213372">
                <a:tc>
                  <a:txBody>
                    <a:bodyPr/>
                    <a:lstStyle/>
                    <a:p>
                      <a:pPr>
                        <a:spcAft>
                          <a:spcPts val="0"/>
                        </a:spcAft>
                      </a:pPr>
                      <a:r>
                        <a:rPr lang="it-IT" sz="1400" b="1" dirty="0">
                          <a:solidFill>
                            <a:srgbClr val="C00000"/>
                          </a:solidFill>
                          <a:latin typeface="Arial Narrow" pitchFamily="34" charset="0"/>
                          <a:ea typeface="Times New Roman"/>
                        </a:rPr>
                        <a:t>Consumo materie: </a:t>
                      </a:r>
                      <a:endParaRPr lang="it-IT" sz="1400" dirty="0">
                        <a:solidFill>
                          <a:srgbClr val="C00000"/>
                        </a:solidFill>
                        <a:latin typeface="Arial Narrow" pitchFamily="34" charset="0"/>
                        <a:ea typeface="Times New Roman"/>
                      </a:endParaRPr>
                    </a:p>
                  </a:txBody>
                  <a:tcPr marL="33778" marR="33778" marT="0" marB="0" anchor="ctr">
                    <a:lnL>
                      <a:noFill/>
                    </a:lnL>
                    <a:lnR>
                      <a:noFill/>
                    </a:lnR>
                    <a:lnT>
                      <a:noFill/>
                    </a:lnT>
                    <a:lnB>
                      <a:noFill/>
                    </a:lnB>
                  </a:tcPr>
                </a:tc>
                <a:tc>
                  <a:txBody>
                    <a:bodyPr/>
                    <a:lstStyle/>
                    <a:p>
                      <a:pPr algn="r">
                        <a:spcAft>
                          <a:spcPts val="0"/>
                        </a:spcAft>
                      </a:pPr>
                      <a:endParaRPr lang="it-IT" sz="1400">
                        <a:solidFill>
                          <a:srgbClr val="C00000"/>
                        </a:solidFill>
                        <a:latin typeface="Arial Narrow" pitchFamily="34" charset="0"/>
                        <a:ea typeface="Times New Roman"/>
                      </a:endParaRPr>
                    </a:p>
                  </a:txBody>
                  <a:tcPr marL="33778" marR="33778" marT="0" marB="0">
                    <a:lnL>
                      <a:noFill/>
                    </a:lnL>
                    <a:lnR>
                      <a:noFill/>
                    </a:lnR>
                    <a:lnT>
                      <a:noFill/>
                    </a:lnT>
                    <a:lnB>
                      <a:noFill/>
                    </a:lnB>
                  </a:tcPr>
                </a:tc>
                <a:tc>
                  <a:txBody>
                    <a:bodyPr/>
                    <a:lstStyle/>
                    <a:p>
                      <a:pPr algn="r">
                        <a:spcAft>
                          <a:spcPts val="0"/>
                        </a:spcAft>
                      </a:pPr>
                      <a:r>
                        <a:rPr lang="it-IT" sz="1400" dirty="0">
                          <a:solidFill>
                            <a:srgbClr val="C00000"/>
                          </a:solidFill>
                          <a:latin typeface="Arial Narrow" pitchFamily="34" charset="0"/>
                          <a:ea typeface="Times New Roman"/>
                        </a:rPr>
                        <a:t>- 23.930</a:t>
                      </a:r>
                    </a:p>
                  </a:txBody>
                  <a:tcPr marL="33778" marR="33778" marT="0" marB="0">
                    <a:lnL>
                      <a:noFill/>
                    </a:lnL>
                    <a:lnR>
                      <a:noFill/>
                    </a:lnR>
                    <a:lnT>
                      <a:noFill/>
                    </a:lnT>
                    <a:lnB>
                      <a:noFill/>
                    </a:lnB>
                  </a:tcPr>
                </a:tc>
                <a:extLst>
                  <a:ext uri="{0D108BD9-81ED-4DB2-BD59-A6C34878D82A}">
                    <a16:rowId xmlns:a16="http://schemas.microsoft.com/office/drawing/2014/main" val="10005"/>
                  </a:ext>
                </a:extLst>
              </a:tr>
              <a:tr h="213372">
                <a:tc>
                  <a:txBody>
                    <a:bodyPr/>
                    <a:lstStyle/>
                    <a:p>
                      <a:pPr marL="73025">
                        <a:spcAft>
                          <a:spcPts val="0"/>
                        </a:spcAft>
                      </a:pPr>
                      <a:r>
                        <a:rPr lang="it-IT" sz="1400" dirty="0">
                          <a:latin typeface="Arial Narrow" pitchFamily="34" charset="0"/>
                          <a:ea typeface="Times New Roman"/>
                        </a:rPr>
                        <a:t>Acquisto materie </a:t>
                      </a:r>
                    </a:p>
                  </a:txBody>
                  <a:tcPr marL="33778" marR="33778"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rPr>
                        <a:t>24.210</a:t>
                      </a:r>
                    </a:p>
                  </a:txBody>
                  <a:tcPr marL="33778" marR="33778" marT="0" marB="0">
                    <a:lnL>
                      <a:noFill/>
                    </a:lnL>
                    <a:lnR>
                      <a:noFill/>
                    </a:lnR>
                    <a:lnT>
                      <a:noFill/>
                    </a:lnT>
                    <a:lnB>
                      <a:noFill/>
                    </a:lnB>
                  </a:tcPr>
                </a:tc>
                <a:tc>
                  <a:txBody>
                    <a:bodyPr/>
                    <a:lstStyle/>
                    <a:p>
                      <a:pP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6"/>
                  </a:ext>
                </a:extLst>
              </a:tr>
              <a:tr h="213372">
                <a:tc>
                  <a:txBody>
                    <a:bodyPr/>
                    <a:lstStyle/>
                    <a:p>
                      <a:pPr marL="73025">
                        <a:spcAft>
                          <a:spcPts val="0"/>
                        </a:spcAft>
                      </a:pPr>
                      <a:r>
                        <a:rPr lang="it-IT" sz="1400" dirty="0">
                          <a:latin typeface="Arial Narrow" pitchFamily="34" charset="0"/>
                          <a:ea typeface="Times New Roman"/>
                        </a:rPr>
                        <a:t>– resi su acquisti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- 40</a:t>
                      </a:r>
                    </a:p>
                  </a:txBody>
                  <a:tcPr marL="33778" marR="33778" marT="0" marB="0">
                    <a:lnL>
                      <a:noFill/>
                    </a:lnL>
                    <a:lnR>
                      <a:noFill/>
                    </a:lnR>
                    <a:lnT>
                      <a:noFill/>
                    </a:lnT>
                    <a:lnB>
                      <a:noFill/>
                    </a:lnB>
                  </a:tcPr>
                </a:tc>
                <a:tc>
                  <a:txBody>
                    <a:bodyPr/>
                    <a:lstStyle/>
                    <a:p>
                      <a:pP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7"/>
                  </a:ext>
                </a:extLst>
              </a:tr>
              <a:tr h="213372">
                <a:tc>
                  <a:txBody>
                    <a:bodyPr/>
                    <a:lstStyle/>
                    <a:p>
                      <a:pPr marL="73025">
                        <a:spcAft>
                          <a:spcPts val="0"/>
                        </a:spcAft>
                      </a:pPr>
                      <a:r>
                        <a:rPr lang="it-IT" sz="1400" dirty="0">
                          <a:latin typeface="Arial Narrow" pitchFamily="34" charset="0"/>
                          <a:ea typeface="Times New Roman"/>
                        </a:rPr>
                        <a:t>– sconti e abbuoni attivi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- 10</a:t>
                      </a:r>
                    </a:p>
                  </a:txBody>
                  <a:tcPr marL="33778" marR="33778" marT="0" marB="0">
                    <a:lnL>
                      <a:noFill/>
                    </a:lnL>
                    <a:lnR>
                      <a:noFill/>
                    </a:lnR>
                    <a:lnT>
                      <a:noFill/>
                    </a:lnT>
                    <a:lnB>
                      <a:noFill/>
                    </a:lnB>
                  </a:tcPr>
                </a:tc>
                <a:tc>
                  <a:txBody>
                    <a:bodyPr/>
                    <a:lstStyle/>
                    <a:p>
                      <a:pP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8"/>
                  </a:ext>
                </a:extLst>
              </a:tr>
              <a:tr h="213372">
                <a:tc>
                  <a:txBody>
                    <a:bodyPr/>
                    <a:lstStyle/>
                    <a:p>
                      <a:pPr marL="73025">
                        <a:spcAft>
                          <a:spcPts val="0"/>
                        </a:spcAft>
                      </a:pPr>
                      <a:r>
                        <a:rPr lang="it-IT" sz="1400" dirty="0">
                          <a:latin typeface="Arial Narrow" pitchFamily="34" charset="0"/>
                          <a:ea typeface="Times New Roman"/>
                        </a:rPr>
                        <a:t>– vendite materie </a:t>
                      </a:r>
                    </a:p>
                  </a:txBody>
                  <a:tcPr marL="33778" marR="33778"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rPr>
                        <a:t>- 250</a:t>
                      </a:r>
                    </a:p>
                  </a:txBody>
                  <a:tcPr marL="33778" marR="33778" marT="0" marB="0">
                    <a:lnL>
                      <a:noFill/>
                    </a:lnL>
                    <a:lnR>
                      <a:noFill/>
                    </a:lnR>
                    <a:lnT>
                      <a:noFill/>
                    </a:lnT>
                    <a:lnB>
                      <a:noFill/>
                    </a:lnB>
                  </a:tcPr>
                </a:tc>
                <a:tc>
                  <a:txBody>
                    <a:bodyPr/>
                    <a:lstStyle/>
                    <a:p>
                      <a:pP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09"/>
                  </a:ext>
                </a:extLst>
              </a:tr>
              <a:tr h="213372">
                <a:tc>
                  <a:txBody>
                    <a:bodyPr/>
                    <a:lstStyle/>
                    <a:p>
                      <a:pPr marL="73025">
                        <a:spcAft>
                          <a:spcPts val="0"/>
                        </a:spcAft>
                      </a:pPr>
                      <a:r>
                        <a:rPr lang="it-IT" sz="1400" dirty="0">
                          <a:latin typeface="Arial Narrow" pitchFamily="34" charset="0"/>
                          <a:ea typeface="Times New Roman"/>
                        </a:rPr>
                        <a:t>Decremento magazzino materie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20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0"/>
                  </a:ext>
                </a:extLst>
              </a:tr>
              <a:tr h="213372">
                <a:tc gridSpan="2">
                  <a:txBody>
                    <a:bodyPr/>
                    <a:lstStyle/>
                    <a:p>
                      <a:pPr>
                        <a:spcAft>
                          <a:spcPts val="0"/>
                        </a:spcAft>
                      </a:pPr>
                      <a:r>
                        <a:rPr lang="it-IT" sz="1400" b="1" dirty="0" smtClean="0">
                          <a:solidFill>
                            <a:srgbClr val="0070C0"/>
                          </a:solidFill>
                          <a:latin typeface="Arial Narrow" pitchFamily="34" charset="0"/>
                          <a:ea typeface="Times New Roman"/>
                        </a:rPr>
                        <a:t>Margine</a:t>
                      </a:r>
                      <a:r>
                        <a:rPr lang="it-IT" sz="1400" b="1" baseline="0" dirty="0" smtClean="0">
                          <a:solidFill>
                            <a:srgbClr val="0070C0"/>
                          </a:solidFill>
                          <a:latin typeface="Arial Narrow" pitchFamily="34" charset="0"/>
                          <a:ea typeface="Times New Roman"/>
                        </a:rPr>
                        <a:t> Industriale Lordo (M.</a:t>
                      </a:r>
                      <a:r>
                        <a:rPr lang="it-IT" sz="1400" b="1" dirty="0" smtClean="0">
                          <a:solidFill>
                            <a:srgbClr val="0070C0"/>
                          </a:solidFill>
                          <a:latin typeface="Arial Narrow" pitchFamily="34" charset="0"/>
                          <a:ea typeface="Times New Roman"/>
                        </a:rPr>
                        <a:t>I.L.)</a:t>
                      </a:r>
                      <a:endParaRPr lang="it-IT" sz="1400" dirty="0">
                        <a:solidFill>
                          <a:srgbClr val="0070C0"/>
                        </a:solidFill>
                        <a:latin typeface="Arial Narrow" pitchFamily="34" charset="0"/>
                        <a:ea typeface="Times New Roman"/>
                      </a:endParaRPr>
                    </a:p>
                  </a:txBody>
                  <a:tcPr marL="33778" marR="33778" marT="0" marB="0">
                    <a:lnL>
                      <a:noFill/>
                    </a:lnL>
                    <a:lnR>
                      <a:noFill/>
                    </a:lnR>
                    <a:lnT>
                      <a:noFill/>
                    </a:lnT>
                    <a:lnB>
                      <a:noFill/>
                    </a:lnB>
                  </a:tcPr>
                </a:tc>
                <a:tc hMerge="1">
                  <a:txBody>
                    <a:bodyPr/>
                    <a:lstStyle/>
                    <a:p>
                      <a:endParaRPr lang="it-IT"/>
                    </a:p>
                  </a:txBody>
                  <a:tcPr/>
                </a:tc>
                <a:tc>
                  <a:txBody>
                    <a:bodyPr/>
                    <a:lstStyle/>
                    <a:p>
                      <a:pPr algn="r">
                        <a:spcAft>
                          <a:spcPts val="0"/>
                        </a:spcAft>
                      </a:pPr>
                      <a:r>
                        <a:rPr lang="it-IT" sz="1400" b="1" dirty="0">
                          <a:solidFill>
                            <a:srgbClr val="0070C0"/>
                          </a:solidFill>
                          <a:latin typeface="Arial Narrow" pitchFamily="34" charset="0"/>
                          <a:ea typeface="Times New Roman"/>
                        </a:rPr>
                        <a:t>42.240</a:t>
                      </a:r>
                      <a:endParaRPr lang="it-IT" sz="1400" dirty="0">
                        <a:solidFill>
                          <a:srgbClr val="0070C0"/>
                        </a:solidFill>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1"/>
                  </a:ext>
                </a:extLst>
              </a:tr>
              <a:tr h="213372">
                <a:tc>
                  <a:txBody>
                    <a:bodyPr/>
                    <a:lstStyle/>
                    <a:p>
                      <a:pPr>
                        <a:spcAft>
                          <a:spcPts val="0"/>
                        </a:spcAft>
                      </a:pPr>
                      <a:r>
                        <a:rPr lang="it-IT" sz="1400" b="1" dirty="0">
                          <a:solidFill>
                            <a:srgbClr val="C00000"/>
                          </a:solidFill>
                          <a:latin typeface="Arial Narrow" pitchFamily="34" charset="0"/>
                          <a:ea typeface="Times New Roman"/>
                        </a:rPr>
                        <a:t>Altre spese operative esterne: </a:t>
                      </a:r>
                    </a:p>
                  </a:txBody>
                  <a:tcPr marL="33778" marR="33778" marT="0" marB="0" anchor="b">
                    <a:lnL>
                      <a:noFill/>
                    </a:lnL>
                    <a:lnR>
                      <a:noFill/>
                    </a:lnR>
                    <a:lnT>
                      <a:noFill/>
                    </a:lnT>
                    <a:lnB>
                      <a:noFill/>
                    </a:lnB>
                  </a:tcPr>
                </a:tc>
                <a:tc>
                  <a:txBody>
                    <a:bodyPr/>
                    <a:lstStyle/>
                    <a:p>
                      <a:pPr>
                        <a:spcAft>
                          <a:spcPts val="0"/>
                        </a:spcAft>
                      </a:pPr>
                      <a:endParaRPr lang="it-IT" sz="1400">
                        <a:solidFill>
                          <a:srgbClr val="C00000"/>
                        </a:solidFill>
                        <a:latin typeface="Arial Narrow" pitchFamily="34" charset="0"/>
                        <a:ea typeface="Times New Roman"/>
                      </a:endParaRPr>
                    </a:p>
                  </a:txBody>
                  <a:tcPr marL="33778" marR="33778" marT="0" marB="0">
                    <a:lnL>
                      <a:noFill/>
                    </a:lnL>
                    <a:lnR>
                      <a:noFill/>
                    </a:lnR>
                    <a:lnT>
                      <a:noFill/>
                    </a:lnT>
                    <a:lnB>
                      <a:noFill/>
                    </a:lnB>
                  </a:tcPr>
                </a:tc>
                <a:tc>
                  <a:txBody>
                    <a:bodyPr/>
                    <a:lstStyle/>
                    <a:p>
                      <a:pPr algn="r">
                        <a:spcAft>
                          <a:spcPts val="0"/>
                        </a:spcAft>
                      </a:pPr>
                      <a:r>
                        <a:rPr lang="it-IT" sz="1400" dirty="0">
                          <a:solidFill>
                            <a:srgbClr val="C00000"/>
                          </a:solidFill>
                          <a:latin typeface="Arial Narrow" pitchFamily="34" charset="0"/>
                          <a:ea typeface="Times New Roman"/>
                        </a:rPr>
                        <a:t>- 18.090</a:t>
                      </a:r>
                    </a:p>
                  </a:txBody>
                  <a:tcPr marL="33778" marR="33778" marT="0" marB="0">
                    <a:lnL>
                      <a:noFill/>
                    </a:lnL>
                    <a:lnR>
                      <a:noFill/>
                    </a:lnR>
                    <a:lnT>
                      <a:noFill/>
                    </a:lnT>
                    <a:lnB>
                      <a:noFill/>
                    </a:lnB>
                  </a:tcPr>
                </a:tc>
                <a:extLst>
                  <a:ext uri="{0D108BD9-81ED-4DB2-BD59-A6C34878D82A}">
                    <a16:rowId xmlns:a16="http://schemas.microsoft.com/office/drawing/2014/main" val="10012"/>
                  </a:ext>
                </a:extLst>
              </a:tr>
              <a:tr h="213372">
                <a:tc>
                  <a:txBody>
                    <a:bodyPr/>
                    <a:lstStyle/>
                    <a:p>
                      <a:pPr marL="73025">
                        <a:spcAft>
                          <a:spcPts val="0"/>
                        </a:spcAft>
                      </a:pPr>
                      <a:r>
                        <a:rPr lang="it-IT" sz="1400" dirty="0">
                          <a:latin typeface="Arial Narrow" pitchFamily="34" charset="0"/>
                          <a:ea typeface="Times New Roman"/>
                        </a:rPr>
                        <a:t>Fitti passivi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375</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3"/>
                  </a:ext>
                </a:extLst>
              </a:tr>
              <a:tr h="213372">
                <a:tc>
                  <a:txBody>
                    <a:bodyPr/>
                    <a:lstStyle/>
                    <a:p>
                      <a:pPr marL="73025">
                        <a:spcAft>
                          <a:spcPts val="0"/>
                        </a:spcAft>
                      </a:pPr>
                      <a:r>
                        <a:rPr lang="it-IT" sz="1400" dirty="0">
                          <a:latin typeface="Arial Narrow" pitchFamily="34" charset="0"/>
                          <a:ea typeface="Times New Roman"/>
                        </a:rPr>
                        <a:t>Premi di assicurazione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310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4"/>
                  </a:ext>
                </a:extLst>
              </a:tr>
              <a:tr h="213372">
                <a:tc>
                  <a:txBody>
                    <a:bodyPr/>
                    <a:lstStyle/>
                    <a:p>
                      <a:pPr marL="73025">
                        <a:spcAft>
                          <a:spcPts val="0"/>
                        </a:spcAft>
                      </a:pPr>
                      <a:r>
                        <a:rPr lang="it-IT" sz="1400" dirty="0">
                          <a:latin typeface="Arial Narrow" pitchFamily="34" charset="0"/>
                          <a:ea typeface="Times New Roman"/>
                        </a:rPr>
                        <a:t>Spese amministrative </a:t>
                      </a:r>
                    </a:p>
                  </a:txBody>
                  <a:tcPr marL="33778" marR="33778"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rPr>
                        <a:t>8.560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5"/>
                  </a:ext>
                </a:extLst>
              </a:tr>
              <a:tr h="213372">
                <a:tc>
                  <a:txBody>
                    <a:bodyPr/>
                    <a:lstStyle/>
                    <a:p>
                      <a:pPr marL="73025">
                        <a:spcAft>
                          <a:spcPts val="0"/>
                        </a:spcAft>
                      </a:pPr>
                      <a:r>
                        <a:rPr lang="it-IT" sz="1400" dirty="0">
                          <a:latin typeface="Arial Narrow" pitchFamily="34" charset="0"/>
                          <a:ea typeface="Times New Roman"/>
                        </a:rPr>
                        <a:t>Spese commerciali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8.750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6"/>
                  </a:ext>
                </a:extLst>
              </a:tr>
              <a:tr h="213372">
                <a:tc>
                  <a:txBody>
                    <a:bodyPr/>
                    <a:lstStyle/>
                    <a:p>
                      <a:pPr marL="73025">
                        <a:spcAft>
                          <a:spcPts val="0"/>
                        </a:spcAft>
                      </a:pPr>
                      <a:r>
                        <a:rPr lang="it-IT" sz="1400" dirty="0">
                          <a:latin typeface="Arial Narrow" pitchFamily="34" charset="0"/>
                          <a:ea typeface="Times New Roman"/>
                        </a:rPr>
                        <a:t>Accantonamento per rischi su crediti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95</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7"/>
                  </a:ext>
                </a:extLst>
              </a:tr>
              <a:tr h="213372">
                <a:tc gridSpan="2">
                  <a:txBody>
                    <a:bodyPr/>
                    <a:lstStyle/>
                    <a:p>
                      <a:pPr>
                        <a:spcAft>
                          <a:spcPts val="0"/>
                        </a:spcAft>
                      </a:pPr>
                      <a:r>
                        <a:rPr lang="it-IT" sz="1400" b="1" dirty="0">
                          <a:solidFill>
                            <a:srgbClr val="0070C0"/>
                          </a:solidFill>
                          <a:latin typeface="Arial Narrow" pitchFamily="34" charset="0"/>
                          <a:ea typeface="Times New Roman"/>
                        </a:rPr>
                        <a:t>Valore </a:t>
                      </a:r>
                      <a:r>
                        <a:rPr lang="it-IT" sz="1400" b="1" dirty="0" smtClean="0">
                          <a:solidFill>
                            <a:srgbClr val="0070C0"/>
                          </a:solidFill>
                          <a:latin typeface="Arial Narrow" pitchFamily="34" charset="0"/>
                          <a:ea typeface="Times New Roman"/>
                        </a:rPr>
                        <a:t>aggiunto (V.A.)</a:t>
                      </a:r>
                      <a:endParaRPr lang="it-IT" sz="1400" dirty="0">
                        <a:solidFill>
                          <a:srgbClr val="0070C0"/>
                        </a:solidFill>
                        <a:latin typeface="Arial Narrow" pitchFamily="34" charset="0"/>
                        <a:ea typeface="Times New Roman"/>
                      </a:endParaRPr>
                    </a:p>
                  </a:txBody>
                  <a:tcPr marL="33778" marR="33778" marT="0" marB="0">
                    <a:lnL>
                      <a:noFill/>
                    </a:lnL>
                    <a:lnR>
                      <a:noFill/>
                    </a:lnR>
                    <a:lnT>
                      <a:noFill/>
                    </a:lnT>
                    <a:lnB>
                      <a:noFill/>
                    </a:lnB>
                  </a:tcPr>
                </a:tc>
                <a:tc hMerge="1">
                  <a:txBody>
                    <a:bodyPr/>
                    <a:lstStyle/>
                    <a:p>
                      <a:endParaRPr lang="it-IT"/>
                    </a:p>
                  </a:txBody>
                  <a:tcPr/>
                </a:tc>
                <a:tc>
                  <a:txBody>
                    <a:bodyPr/>
                    <a:lstStyle/>
                    <a:p>
                      <a:pPr algn="r">
                        <a:spcAft>
                          <a:spcPts val="0"/>
                        </a:spcAft>
                      </a:pPr>
                      <a:r>
                        <a:rPr lang="it-IT" sz="1400" b="1">
                          <a:latin typeface="Arial Narrow" pitchFamily="34" charset="0"/>
                          <a:ea typeface="Times New Roman"/>
                        </a:rPr>
                        <a:t>24.150</a:t>
                      </a: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18"/>
                  </a:ext>
                </a:extLst>
              </a:tr>
              <a:tr h="213372">
                <a:tc>
                  <a:txBody>
                    <a:bodyPr/>
                    <a:lstStyle/>
                    <a:p>
                      <a:pPr>
                        <a:spcAft>
                          <a:spcPts val="0"/>
                        </a:spcAft>
                      </a:pPr>
                      <a:r>
                        <a:rPr lang="it-IT" sz="1400" b="1" dirty="0">
                          <a:solidFill>
                            <a:srgbClr val="C00000"/>
                          </a:solidFill>
                          <a:latin typeface="Arial Narrow" pitchFamily="34" charset="0"/>
                          <a:ea typeface="Times New Roman"/>
                        </a:rPr>
                        <a:t>Spese del personale: </a:t>
                      </a:r>
                    </a:p>
                  </a:txBody>
                  <a:tcPr marL="33778" marR="33778" marT="0" marB="0" anchor="ctr">
                    <a:lnL>
                      <a:noFill/>
                    </a:lnL>
                    <a:lnR>
                      <a:noFill/>
                    </a:lnR>
                    <a:lnT>
                      <a:noFill/>
                    </a:lnT>
                    <a:lnB>
                      <a:noFill/>
                    </a:lnB>
                  </a:tcPr>
                </a:tc>
                <a:tc>
                  <a:txBody>
                    <a:bodyPr/>
                    <a:lstStyle/>
                    <a:p>
                      <a:pPr algn="r">
                        <a:spcAft>
                          <a:spcPts val="0"/>
                        </a:spcAft>
                      </a:pPr>
                      <a:endParaRPr lang="it-IT" sz="1400">
                        <a:solidFill>
                          <a:srgbClr val="C00000"/>
                        </a:solidFill>
                        <a:latin typeface="Arial Narrow" pitchFamily="34" charset="0"/>
                        <a:ea typeface="Times New Roman"/>
                      </a:endParaRPr>
                    </a:p>
                  </a:txBody>
                  <a:tcPr marL="33778" marR="33778" marT="0" marB="0">
                    <a:lnL>
                      <a:noFill/>
                    </a:lnL>
                    <a:lnR>
                      <a:noFill/>
                    </a:lnR>
                    <a:lnT>
                      <a:noFill/>
                    </a:lnT>
                    <a:lnB>
                      <a:noFill/>
                    </a:lnB>
                  </a:tcPr>
                </a:tc>
                <a:tc>
                  <a:txBody>
                    <a:bodyPr/>
                    <a:lstStyle/>
                    <a:p>
                      <a:pPr algn="r">
                        <a:spcAft>
                          <a:spcPts val="0"/>
                        </a:spcAft>
                      </a:pPr>
                      <a:r>
                        <a:rPr lang="it-IT" sz="1400" dirty="0">
                          <a:solidFill>
                            <a:srgbClr val="C00000"/>
                          </a:solidFill>
                          <a:latin typeface="Arial Narrow" pitchFamily="34" charset="0"/>
                          <a:ea typeface="Times New Roman"/>
                        </a:rPr>
                        <a:t>- 6.950</a:t>
                      </a:r>
                    </a:p>
                  </a:txBody>
                  <a:tcPr marL="33778" marR="33778" marT="0" marB="0">
                    <a:lnL>
                      <a:noFill/>
                    </a:lnL>
                    <a:lnR>
                      <a:noFill/>
                    </a:lnR>
                    <a:lnT>
                      <a:noFill/>
                    </a:lnT>
                    <a:lnB>
                      <a:noFill/>
                    </a:lnB>
                  </a:tcPr>
                </a:tc>
                <a:extLst>
                  <a:ext uri="{0D108BD9-81ED-4DB2-BD59-A6C34878D82A}">
                    <a16:rowId xmlns:a16="http://schemas.microsoft.com/office/drawing/2014/main" val="10019"/>
                  </a:ext>
                </a:extLst>
              </a:tr>
              <a:tr h="213372">
                <a:tc>
                  <a:txBody>
                    <a:bodyPr/>
                    <a:lstStyle/>
                    <a:p>
                      <a:pPr marL="73025">
                        <a:spcAft>
                          <a:spcPts val="0"/>
                        </a:spcAft>
                      </a:pPr>
                      <a:r>
                        <a:rPr lang="it-IT" sz="1400" dirty="0">
                          <a:latin typeface="Arial Narrow" pitchFamily="34" charset="0"/>
                          <a:ea typeface="Times New Roman"/>
                        </a:rPr>
                        <a:t>Contributi previdenziali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2.150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20"/>
                  </a:ext>
                </a:extLst>
              </a:tr>
              <a:tr h="213372">
                <a:tc>
                  <a:txBody>
                    <a:bodyPr/>
                    <a:lstStyle/>
                    <a:p>
                      <a:pPr marL="73025">
                        <a:spcAft>
                          <a:spcPts val="0"/>
                        </a:spcAft>
                      </a:pPr>
                      <a:r>
                        <a:rPr lang="it-IT" sz="1400" dirty="0">
                          <a:latin typeface="Arial Narrow" pitchFamily="34" charset="0"/>
                          <a:ea typeface="Times New Roman"/>
                        </a:rPr>
                        <a:t>Salari e stipendi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4.450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21"/>
                  </a:ext>
                </a:extLst>
              </a:tr>
              <a:tr h="213372">
                <a:tc>
                  <a:txBody>
                    <a:bodyPr/>
                    <a:lstStyle/>
                    <a:p>
                      <a:pPr marL="73025">
                        <a:spcAft>
                          <a:spcPts val="0"/>
                        </a:spcAft>
                      </a:pPr>
                      <a:r>
                        <a:rPr lang="it-IT" sz="1400" dirty="0">
                          <a:latin typeface="Arial Narrow" pitchFamily="34" charset="0"/>
                          <a:ea typeface="Times New Roman"/>
                        </a:rPr>
                        <a:t>Quota </a:t>
                      </a:r>
                      <a:r>
                        <a:rPr lang="it-IT" sz="1400" dirty="0" err="1">
                          <a:latin typeface="Arial Narrow" pitchFamily="34" charset="0"/>
                          <a:ea typeface="Times New Roman"/>
                        </a:rPr>
                        <a:t>T.F.R.</a:t>
                      </a:r>
                      <a:r>
                        <a:rPr lang="it-IT" sz="1400" dirty="0">
                          <a:latin typeface="Arial Narrow" pitchFamily="34" charset="0"/>
                          <a:ea typeface="Times New Roman"/>
                        </a:rPr>
                        <a:t>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250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22"/>
                  </a:ext>
                </a:extLst>
              </a:tr>
              <a:tr h="213372">
                <a:tc>
                  <a:txBody>
                    <a:bodyPr/>
                    <a:lstStyle/>
                    <a:p>
                      <a:pPr marL="73025">
                        <a:spcAft>
                          <a:spcPts val="0"/>
                        </a:spcAft>
                      </a:pPr>
                      <a:r>
                        <a:rPr lang="it-IT" sz="1400" dirty="0">
                          <a:latin typeface="Arial Narrow" pitchFamily="34" charset="0"/>
                          <a:ea typeface="Times New Roman"/>
                        </a:rPr>
                        <a:t>Rivalutazione fondo </a:t>
                      </a:r>
                      <a:r>
                        <a:rPr lang="it-IT" sz="1400" dirty="0" err="1">
                          <a:latin typeface="Arial Narrow" pitchFamily="34" charset="0"/>
                          <a:ea typeface="Times New Roman"/>
                        </a:rPr>
                        <a:t>T.F.R.</a:t>
                      </a:r>
                      <a:r>
                        <a:rPr lang="it-IT" sz="1400" dirty="0">
                          <a:latin typeface="Arial Narrow" pitchFamily="34" charset="0"/>
                          <a:ea typeface="Times New Roman"/>
                        </a:rPr>
                        <a:t> </a:t>
                      </a:r>
                    </a:p>
                  </a:txBody>
                  <a:tcPr marL="33778" marR="33778"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100</a:t>
                      </a:r>
                    </a:p>
                  </a:txBody>
                  <a:tcPr marL="33778" marR="33778"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23"/>
                  </a:ext>
                </a:extLst>
              </a:tr>
              <a:tr h="213372">
                <a:tc gridSpan="2">
                  <a:txBody>
                    <a:bodyPr/>
                    <a:lstStyle/>
                    <a:p>
                      <a:pPr>
                        <a:spcAft>
                          <a:spcPts val="0"/>
                        </a:spcAft>
                      </a:pPr>
                      <a:r>
                        <a:rPr lang="it-IT" sz="1400" b="1" dirty="0" smtClean="0">
                          <a:solidFill>
                            <a:srgbClr val="0070C0"/>
                          </a:solidFill>
                          <a:latin typeface="Arial Narrow" pitchFamily="34" charset="0"/>
                          <a:ea typeface="Times New Roman"/>
                        </a:rPr>
                        <a:t>Margine Operativo</a:t>
                      </a:r>
                      <a:r>
                        <a:rPr lang="it-IT" sz="1400" b="1" baseline="0" dirty="0" smtClean="0">
                          <a:solidFill>
                            <a:srgbClr val="0070C0"/>
                          </a:solidFill>
                          <a:latin typeface="Arial Narrow" pitchFamily="34" charset="0"/>
                          <a:ea typeface="Times New Roman"/>
                        </a:rPr>
                        <a:t> Lordo (</a:t>
                      </a:r>
                      <a:r>
                        <a:rPr lang="it-IT" sz="1400" b="1" dirty="0" smtClean="0">
                          <a:solidFill>
                            <a:srgbClr val="0070C0"/>
                          </a:solidFill>
                          <a:latin typeface="Arial Narrow" pitchFamily="34" charset="0"/>
                          <a:ea typeface="Times New Roman"/>
                        </a:rPr>
                        <a:t>M.O.L.)</a:t>
                      </a:r>
                      <a:endParaRPr lang="it-IT" sz="1400" dirty="0">
                        <a:solidFill>
                          <a:srgbClr val="0070C0"/>
                        </a:solidFill>
                        <a:latin typeface="Arial Narrow" pitchFamily="34" charset="0"/>
                        <a:ea typeface="Times New Roman"/>
                      </a:endParaRPr>
                    </a:p>
                  </a:txBody>
                  <a:tcPr marL="33778" marR="33778" marT="0" marB="0">
                    <a:lnL>
                      <a:noFill/>
                    </a:lnL>
                    <a:lnR>
                      <a:noFill/>
                    </a:lnR>
                    <a:lnT>
                      <a:noFill/>
                    </a:lnT>
                    <a:lnB>
                      <a:noFill/>
                    </a:lnB>
                  </a:tcPr>
                </a:tc>
                <a:tc hMerge="1">
                  <a:txBody>
                    <a:bodyPr/>
                    <a:lstStyle/>
                    <a:p>
                      <a:endParaRPr lang="it-IT"/>
                    </a:p>
                  </a:txBody>
                  <a:tcPr/>
                </a:tc>
                <a:tc>
                  <a:txBody>
                    <a:bodyPr/>
                    <a:lstStyle/>
                    <a:p>
                      <a:pPr algn="r">
                        <a:spcAft>
                          <a:spcPts val="0"/>
                        </a:spcAft>
                      </a:pPr>
                      <a:r>
                        <a:rPr lang="it-IT" sz="1400" b="1" dirty="0">
                          <a:solidFill>
                            <a:srgbClr val="0070C0"/>
                          </a:solidFill>
                          <a:latin typeface="Arial Narrow" pitchFamily="34" charset="0"/>
                          <a:ea typeface="Times New Roman"/>
                        </a:rPr>
                        <a:t>17.200</a:t>
                      </a:r>
                      <a:endParaRPr lang="it-IT" sz="1400" dirty="0">
                        <a:solidFill>
                          <a:srgbClr val="0070C0"/>
                        </a:solidFill>
                        <a:latin typeface="Arial Narrow" pitchFamily="34" charset="0"/>
                        <a:ea typeface="Times New Roman"/>
                      </a:endParaRPr>
                    </a:p>
                  </a:txBody>
                  <a:tcPr marL="33778" marR="33778" marT="0" marB="0">
                    <a:lnL>
                      <a:noFill/>
                    </a:lnL>
                    <a:lnR>
                      <a:noFill/>
                    </a:lnR>
                    <a:lnT>
                      <a:noFill/>
                    </a:lnT>
                    <a:lnB>
                      <a:noFill/>
                    </a:lnB>
                  </a:tcPr>
                </a:tc>
                <a:extLst>
                  <a:ext uri="{0D108BD9-81ED-4DB2-BD59-A6C34878D82A}">
                    <a16:rowId xmlns:a16="http://schemas.microsoft.com/office/drawing/2014/main" val="10024"/>
                  </a:ext>
                </a:extLst>
              </a:tr>
              <a:tr h="213372">
                <a:tc>
                  <a:txBody>
                    <a:bodyPr/>
                    <a:lstStyle/>
                    <a:p>
                      <a:pPr>
                        <a:spcAft>
                          <a:spcPts val="0"/>
                        </a:spcAft>
                      </a:pPr>
                      <a:r>
                        <a:rPr lang="it-IT" sz="1400" b="1" dirty="0">
                          <a:solidFill>
                            <a:srgbClr val="C00000"/>
                          </a:solidFill>
                          <a:latin typeface="Arial Narrow" pitchFamily="34" charset="0"/>
                          <a:ea typeface="Times New Roman"/>
                        </a:rPr>
                        <a:t>Quote di </a:t>
                      </a:r>
                      <a:r>
                        <a:rPr lang="it-IT" sz="1400" b="1" dirty="0" smtClean="0">
                          <a:solidFill>
                            <a:srgbClr val="C00000"/>
                          </a:solidFill>
                          <a:latin typeface="Arial Narrow" pitchFamily="34" charset="0"/>
                          <a:ea typeface="Times New Roman"/>
                        </a:rPr>
                        <a:t>ammortamento </a:t>
                      </a:r>
                      <a:r>
                        <a:rPr lang="it-IT" sz="1400" dirty="0" smtClean="0">
                          <a:solidFill>
                            <a:srgbClr val="00B050"/>
                          </a:solidFill>
                          <a:latin typeface="Arial Narrow" pitchFamily="34" charset="0"/>
                          <a:ea typeface="Times New Roman"/>
                        </a:rPr>
                        <a:t>[attenzione: no quota ammortamento disaggio</a:t>
                      </a:r>
                      <a:r>
                        <a:rPr lang="it-IT" sz="1400" baseline="0" dirty="0" smtClean="0">
                          <a:solidFill>
                            <a:srgbClr val="00B050"/>
                          </a:solidFill>
                          <a:latin typeface="Arial Narrow" pitchFamily="34" charset="0"/>
                          <a:ea typeface="Times New Roman"/>
                        </a:rPr>
                        <a:t> di emissione]</a:t>
                      </a:r>
                      <a:endParaRPr lang="it-IT" sz="1400" dirty="0">
                        <a:solidFill>
                          <a:srgbClr val="00B050"/>
                        </a:solidFill>
                        <a:latin typeface="Arial Narrow" pitchFamily="34" charset="0"/>
                        <a:ea typeface="Times New Roman"/>
                      </a:endParaRPr>
                    </a:p>
                  </a:txBody>
                  <a:tcPr marL="33778" marR="33778" marT="0" marB="0">
                    <a:lnL>
                      <a:noFill/>
                    </a:lnL>
                    <a:lnR>
                      <a:noFill/>
                    </a:lnR>
                    <a:lnT>
                      <a:noFill/>
                    </a:lnT>
                    <a:lnB>
                      <a:noFill/>
                    </a:lnB>
                  </a:tcPr>
                </a:tc>
                <a:tc>
                  <a:txBody>
                    <a:bodyPr/>
                    <a:lstStyle/>
                    <a:p>
                      <a:pPr algn="r">
                        <a:spcAft>
                          <a:spcPts val="0"/>
                        </a:spcAft>
                      </a:pPr>
                      <a:endParaRPr lang="it-IT" sz="1400" dirty="0">
                        <a:latin typeface="Arial Narrow" pitchFamily="34" charset="0"/>
                        <a:ea typeface="Times New Roman"/>
                      </a:endParaRPr>
                    </a:p>
                  </a:txBody>
                  <a:tcPr marL="33778" marR="33778" marT="0" marB="0">
                    <a:lnL>
                      <a:noFill/>
                    </a:lnL>
                    <a:lnR>
                      <a:noFill/>
                    </a:lnR>
                    <a:lnT>
                      <a:noFill/>
                    </a:lnT>
                    <a:lnB>
                      <a:noFill/>
                    </a:lnB>
                  </a:tcPr>
                </a:tc>
                <a:tc>
                  <a:txBody>
                    <a:bodyPr/>
                    <a:lstStyle/>
                    <a:p>
                      <a:pPr algn="r">
                        <a:spcAft>
                          <a:spcPts val="0"/>
                        </a:spcAft>
                      </a:pPr>
                      <a:r>
                        <a:rPr lang="it-IT" sz="1400" dirty="0">
                          <a:solidFill>
                            <a:srgbClr val="C00000"/>
                          </a:solidFill>
                          <a:latin typeface="Arial Narrow" pitchFamily="34" charset="0"/>
                          <a:ea typeface="Times New Roman"/>
                        </a:rPr>
                        <a:t>- 5.200</a:t>
                      </a:r>
                    </a:p>
                  </a:txBody>
                  <a:tcPr marL="33778" marR="33778" marT="0" marB="0">
                    <a:lnL>
                      <a:noFill/>
                    </a:lnL>
                    <a:lnR>
                      <a:noFill/>
                    </a:lnR>
                    <a:lnT>
                      <a:noFill/>
                    </a:lnT>
                    <a:lnB>
                      <a:noFill/>
                    </a:lnB>
                  </a:tcPr>
                </a:tc>
                <a:extLst>
                  <a:ext uri="{0D108BD9-81ED-4DB2-BD59-A6C34878D82A}">
                    <a16:rowId xmlns:a16="http://schemas.microsoft.com/office/drawing/2014/main" val="10025"/>
                  </a:ext>
                </a:extLst>
              </a:tr>
              <a:tr h="213372">
                <a:tc gridSpan="2">
                  <a:txBody>
                    <a:bodyPr/>
                    <a:lstStyle/>
                    <a:p>
                      <a:pPr>
                        <a:spcAft>
                          <a:spcPts val="0"/>
                        </a:spcAft>
                      </a:pPr>
                      <a:r>
                        <a:rPr lang="it-IT" sz="1400" b="1" dirty="0">
                          <a:solidFill>
                            <a:srgbClr val="0070C0"/>
                          </a:solidFill>
                          <a:latin typeface="Arial Narrow" pitchFamily="34" charset="0"/>
                          <a:ea typeface="Times New Roman"/>
                        </a:rPr>
                        <a:t>Risultato </a:t>
                      </a:r>
                      <a:r>
                        <a:rPr lang="it-IT" sz="1400" b="1" dirty="0" smtClean="0">
                          <a:solidFill>
                            <a:srgbClr val="0070C0"/>
                          </a:solidFill>
                          <a:latin typeface="Arial Narrow" pitchFamily="34" charset="0"/>
                          <a:ea typeface="Times New Roman"/>
                        </a:rPr>
                        <a:t>operativo (R.O.)</a:t>
                      </a:r>
                      <a:endParaRPr lang="it-IT" sz="1400" dirty="0">
                        <a:solidFill>
                          <a:srgbClr val="0070C0"/>
                        </a:solidFill>
                        <a:latin typeface="Arial Narrow" pitchFamily="34" charset="0"/>
                        <a:ea typeface="Times New Roman"/>
                      </a:endParaRPr>
                    </a:p>
                  </a:txBody>
                  <a:tcPr marL="33778" marR="3377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spcAft>
                          <a:spcPts val="0"/>
                        </a:spcAft>
                      </a:pPr>
                      <a:r>
                        <a:rPr lang="it-IT" sz="1400" b="1" dirty="0">
                          <a:solidFill>
                            <a:srgbClr val="0070C0"/>
                          </a:solidFill>
                          <a:latin typeface="Arial Narrow" pitchFamily="34" charset="0"/>
                          <a:ea typeface="Times New Roman"/>
                        </a:rPr>
                        <a:t>12.000</a:t>
                      </a:r>
                      <a:endParaRPr lang="it-IT" sz="1400" dirty="0">
                        <a:solidFill>
                          <a:srgbClr val="0070C0"/>
                        </a:solidFill>
                        <a:latin typeface="Arial Narrow" pitchFamily="34" charset="0"/>
                        <a:ea typeface="Times New Roman"/>
                      </a:endParaRPr>
                    </a:p>
                  </a:txBody>
                  <a:tcPr marL="33778" marR="3377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Tree>
  </p:cSld>
  <p:clrMapOvr>
    <a:masterClrMapping/>
  </p:clrMapOvr>
  <p:transition advTm="25208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223B5E-CA29-47B6-B2DB-051AD002A3C5}" type="slidenum">
              <a:rPr lang="it-IT" altLang="it-IT" sz="1400"/>
              <a:pPr>
                <a:spcBef>
                  <a:spcPct val="0"/>
                </a:spcBef>
                <a:buFontTx/>
                <a:buNone/>
              </a:pPr>
              <a:t>15</a:t>
            </a:fld>
            <a:endParaRPr lang="it-IT" altLang="it-IT" sz="1400"/>
          </a:p>
        </p:txBody>
      </p:sp>
      <p:sp>
        <p:nvSpPr>
          <p:cNvPr id="18435" name="AutoShape 2"/>
          <p:cNvSpPr>
            <a:spLocks noChangeArrowheads="1"/>
          </p:cNvSpPr>
          <p:nvPr/>
        </p:nvSpPr>
        <p:spPr bwMode="auto">
          <a:xfrm>
            <a:off x="107950" y="981075"/>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LO SPOSTAMENTO DELLE VOCI FUORI POSTO</a:t>
            </a:r>
            <a:endParaRPr lang="it-IT" altLang="it-IT" sz="1600" b="1" u="sng"/>
          </a:p>
        </p:txBody>
      </p:sp>
      <p:sp>
        <p:nvSpPr>
          <p:cNvPr id="18436" name="Rectangle 3"/>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18437" name="Rectangle 4"/>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8438" name="Rectangle 5"/>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8439" name="Text Box 6"/>
          <p:cNvSpPr txBox="1">
            <a:spLocks noChangeArrowheads="1"/>
          </p:cNvSpPr>
          <p:nvPr/>
        </p:nvSpPr>
        <p:spPr bwMode="auto">
          <a:xfrm>
            <a:off x="2286000" y="1660525"/>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800" b="1" i="1" u="sng">
                <a:solidFill>
                  <a:srgbClr val="C00000"/>
                </a:solidFill>
                <a:latin typeface="Times New Roman" panose="02020603050405020304" pitchFamily="18" charset="0"/>
              </a:rPr>
              <a:t>Esempi:</a:t>
            </a:r>
          </a:p>
          <a:p>
            <a:pPr algn="ctr">
              <a:spcBef>
                <a:spcPct val="50000"/>
              </a:spcBef>
              <a:buFontTx/>
              <a:buNone/>
            </a:pPr>
            <a:r>
              <a:rPr lang="it-IT" altLang="it-IT" sz="2800" i="1">
                <a:solidFill>
                  <a:srgbClr val="C00000"/>
                </a:solidFill>
                <a:latin typeface="Times New Roman" panose="02020603050405020304" pitchFamily="18" charset="0"/>
              </a:rPr>
              <a:t>Fondi di ammortamento</a:t>
            </a:r>
          </a:p>
          <a:p>
            <a:pPr algn="ctr">
              <a:spcBef>
                <a:spcPct val="50000"/>
              </a:spcBef>
              <a:buFontTx/>
              <a:buNone/>
            </a:pPr>
            <a:r>
              <a:rPr lang="it-IT" altLang="it-IT" sz="2800" i="1">
                <a:solidFill>
                  <a:srgbClr val="C00000"/>
                </a:solidFill>
                <a:latin typeface="Times New Roman" panose="02020603050405020304" pitchFamily="18" charset="0"/>
              </a:rPr>
              <a:t>Fondo rischi su crediti</a:t>
            </a:r>
          </a:p>
        </p:txBody>
      </p:sp>
      <p:graphicFrame>
        <p:nvGraphicFramePr>
          <p:cNvPr id="286728" name="Group 8"/>
          <p:cNvGraphicFramePr>
            <a:graphicFrameLocks noGrp="1"/>
          </p:cNvGraphicFramePr>
          <p:nvPr>
            <p:ph/>
          </p:nvPr>
        </p:nvGraphicFramePr>
        <p:xfrm>
          <a:off x="381000" y="3581400"/>
          <a:ext cx="8610600" cy="2376488"/>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6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IMPIEGHI</a:t>
                      </a:r>
                    </a:p>
                  </a:txBody>
                  <a:tcPr horzOverflow="overflow">
                    <a:lnL cap="flat">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FONTI</a:t>
                      </a:r>
                    </a:p>
                  </a:txBody>
                  <a:tcPr horzOverflow="overflow">
                    <a:lnL w="38100" cap="flat" cmpd="sng" algn="ctr">
                      <a:solidFill>
                        <a:schemeClr val="tx1"/>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61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Immobilizzazioni Materiali </a:t>
                      </a:r>
                    </a:p>
                  </a:txBody>
                  <a:tcPr horzOverflow="overflow">
                    <a:lnL cap="flat">
                      <a:noFill/>
                    </a:lnL>
                    <a:lnR w="381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447" name="Text Box 21"/>
          <p:cNvSpPr txBox="1">
            <a:spLocks noChangeArrowheads="1"/>
          </p:cNvSpPr>
          <p:nvPr/>
        </p:nvSpPr>
        <p:spPr bwMode="auto">
          <a:xfrm>
            <a:off x="4724400" y="4343400"/>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a:latin typeface="Times New Roman" panose="02020603050405020304" pitchFamily="18" charset="0"/>
              </a:rPr>
              <a:t>F.do Amm.to Imm. Mat.</a:t>
            </a:r>
          </a:p>
        </p:txBody>
      </p:sp>
      <p:sp>
        <p:nvSpPr>
          <p:cNvPr id="18448" name="AutoShape 22"/>
          <p:cNvSpPr>
            <a:spLocks noChangeArrowheads="1"/>
          </p:cNvSpPr>
          <p:nvPr/>
        </p:nvSpPr>
        <p:spPr bwMode="auto">
          <a:xfrm rot="10800000">
            <a:off x="3505200" y="5638800"/>
            <a:ext cx="2209800" cy="685800"/>
          </a:xfrm>
          <a:prstGeom prst="curvedDownArrow">
            <a:avLst>
              <a:gd name="adj1" fmla="val 64444"/>
              <a:gd name="adj2" fmla="val 128889"/>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18449" name="Text Box 23"/>
          <p:cNvSpPr txBox="1">
            <a:spLocks noChangeArrowheads="1"/>
          </p:cNvSpPr>
          <p:nvPr/>
        </p:nvSpPr>
        <p:spPr bwMode="auto">
          <a:xfrm>
            <a:off x="457200" y="5043488"/>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i="1">
                <a:solidFill>
                  <a:srgbClr val="FF3300"/>
                </a:solidFill>
                <a:latin typeface="Times New Roman" panose="02020603050405020304" pitchFamily="18" charset="0"/>
              </a:rPr>
              <a:t>- F.do Amm.to Imm. Mat.</a:t>
            </a:r>
          </a:p>
        </p:txBody>
      </p:sp>
      <p:sp>
        <p:nvSpPr>
          <p:cNvPr id="18450" name="WordArt 24"/>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Tree>
    <p:custDataLst>
      <p:tags r:id="rId1"/>
    </p:custData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0295086-1143-4508-AC05-B31830D1AFFD}" type="slidenum">
              <a:rPr lang="it-IT" altLang="it-IT">
                <a:latin typeface="Arial" panose="020B0604020202020204" pitchFamily="34" charset="0"/>
              </a:rPr>
              <a:pPr/>
              <a:t>150</a:t>
            </a:fld>
            <a:endParaRPr lang="it-IT" altLang="it-IT">
              <a:latin typeface="Arial" panose="020B0604020202020204" pitchFamily="34" charset="0"/>
            </a:endParaRPr>
          </a:p>
        </p:txBody>
      </p:sp>
      <p:sp>
        <p:nvSpPr>
          <p:cNvPr id="133123"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CE: svolgimento</a:t>
            </a:r>
          </a:p>
        </p:txBody>
      </p:sp>
      <p:sp>
        <p:nvSpPr>
          <p:cNvPr id="11" name="Rettangolo 10"/>
          <p:cNvSpPr/>
          <p:nvPr/>
        </p:nvSpPr>
        <p:spPr>
          <a:xfrm>
            <a:off x="381000" y="311150"/>
            <a:ext cx="8229600" cy="676275"/>
          </a:xfrm>
          <a:prstGeom prst="rect">
            <a:avLst/>
          </a:prstGeom>
        </p:spPr>
        <p:txBody>
          <a:bodyPr>
            <a:spAutoFit/>
          </a:bodyPr>
          <a:lstStyle/>
          <a:p>
            <a:pPr algn="ctr">
              <a:defRPr/>
            </a:pPr>
            <a:r>
              <a:rPr lang="it-IT" b="1" dirty="0"/>
              <a:t/>
            </a:r>
            <a:br>
              <a:rPr lang="it-IT" b="1" dirty="0"/>
            </a:br>
            <a:r>
              <a:rPr lang="it-IT" sz="2000" b="1" cap="all" dirty="0"/>
              <a:t>CONTO ECONOMICO RICLASSIFICATO (segue)</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3857206843"/>
              </p:ext>
            </p:extLst>
          </p:nvPr>
        </p:nvGraphicFramePr>
        <p:xfrm>
          <a:off x="381000" y="1066800"/>
          <a:ext cx="8305800" cy="5181604"/>
        </p:xfrm>
        <a:graphic>
          <a:graphicData uri="http://schemas.openxmlformats.org/drawingml/2006/table">
            <a:tbl>
              <a:tblPr/>
              <a:tblGrid>
                <a:gridCol w="5945292">
                  <a:extLst>
                    <a:ext uri="{9D8B030D-6E8A-4147-A177-3AD203B41FA5}">
                      <a16:colId xmlns:a16="http://schemas.microsoft.com/office/drawing/2014/main" val="20000"/>
                    </a:ext>
                  </a:extLst>
                </a:gridCol>
                <a:gridCol w="1074770">
                  <a:extLst>
                    <a:ext uri="{9D8B030D-6E8A-4147-A177-3AD203B41FA5}">
                      <a16:colId xmlns:a16="http://schemas.microsoft.com/office/drawing/2014/main" val="20001"/>
                    </a:ext>
                  </a:extLst>
                </a:gridCol>
                <a:gridCol w="1285738">
                  <a:extLst>
                    <a:ext uri="{9D8B030D-6E8A-4147-A177-3AD203B41FA5}">
                      <a16:colId xmlns:a16="http://schemas.microsoft.com/office/drawing/2014/main" val="20002"/>
                    </a:ext>
                  </a:extLst>
                </a:gridCol>
              </a:tblGrid>
              <a:tr h="287867">
                <a:tc>
                  <a:txBody>
                    <a:bodyPr/>
                    <a:lstStyle/>
                    <a:p>
                      <a:pPr>
                        <a:spcAft>
                          <a:spcPts val="0"/>
                        </a:spcAft>
                      </a:pPr>
                      <a:r>
                        <a:rPr lang="it-IT" sz="1400" dirty="0">
                          <a:solidFill>
                            <a:srgbClr val="C00000"/>
                          </a:solidFill>
                          <a:latin typeface="Arial Narrow" pitchFamily="34" charset="0"/>
                          <a:ea typeface="Times New Roman"/>
                        </a:rPr>
                        <a:t>Saldo area finanziaria: </a:t>
                      </a:r>
                    </a:p>
                  </a:txBody>
                  <a:tcPr marL="34290" marR="3429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it-IT" sz="1400">
                        <a:solidFill>
                          <a:srgbClr val="C00000"/>
                        </a:solidFill>
                        <a:latin typeface="Arial Narrow" pitchFamily="34" charset="0"/>
                        <a:ea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400" dirty="0">
                          <a:solidFill>
                            <a:srgbClr val="C00000"/>
                          </a:solidFill>
                          <a:latin typeface="Arial Narrow" pitchFamily="34" charset="0"/>
                          <a:ea typeface="Times New Roman"/>
                        </a:rPr>
                        <a:t>-862</a:t>
                      </a: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87867">
                <a:tc>
                  <a:txBody>
                    <a:bodyPr/>
                    <a:lstStyle/>
                    <a:p>
                      <a:pPr marL="73660">
                        <a:spcAft>
                          <a:spcPts val="0"/>
                        </a:spcAft>
                      </a:pPr>
                      <a:r>
                        <a:rPr lang="it-IT" sz="1400" dirty="0">
                          <a:latin typeface="Arial Narrow" pitchFamily="34" charset="0"/>
                          <a:ea typeface="Times New Roman"/>
                        </a:rPr>
                        <a:t>Interessi passivi </a:t>
                      </a:r>
                    </a:p>
                  </a:txBody>
                  <a:tcPr marL="34290" marR="3429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rPr>
                        <a:t>-900</a:t>
                      </a: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1"/>
                  </a:ext>
                </a:extLst>
              </a:tr>
              <a:tr h="287867">
                <a:tc>
                  <a:txBody>
                    <a:bodyPr/>
                    <a:lstStyle/>
                    <a:p>
                      <a:pPr marL="73660">
                        <a:spcAft>
                          <a:spcPts val="0"/>
                        </a:spcAft>
                      </a:pPr>
                      <a:r>
                        <a:rPr lang="it-IT" sz="1400" dirty="0">
                          <a:latin typeface="Arial Narrow" pitchFamily="34" charset="0"/>
                          <a:ea typeface="Times New Roman"/>
                        </a:rPr>
                        <a:t>Interessi attivi su c/</a:t>
                      </a:r>
                      <a:r>
                        <a:rPr lang="it-IT" sz="1400" dirty="0" err="1">
                          <a:latin typeface="Arial Narrow" pitchFamily="34" charset="0"/>
                          <a:ea typeface="Times New Roman"/>
                        </a:rPr>
                        <a:t>c</a:t>
                      </a:r>
                      <a:r>
                        <a:rPr lang="it-IT" sz="1400" dirty="0">
                          <a:latin typeface="Arial Narrow" pitchFamily="34" charset="0"/>
                          <a:ea typeface="Times New Roman"/>
                        </a:rPr>
                        <a:t> bancario </a:t>
                      </a:r>
                    </a:p>
                  </a:txBody>
                  <a:tcPr marL="34290" marR="34290"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40</a:t>
                      </a: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2"/>
                  </a:ext>
                </a:extLst>
              </a:tr>
              <a:tr h="287867">
                <a:tc>
                  <a:txBody>
                    <a:bodyPr/>
                    <a:lstStyle/>
                    <a:p>
                      <a:pPr marL="73660">
                        <a:spcAft>
                          <a:spcPts val="0"/>
                        </a:spcAft>
                      </a:pPr>
                      <a:r>
                        <a:rPr lang="it-IT" sz="1400" dirty="0">
                          <a:latin typeface="Arial Narrow" pitchFamily="34" charset="0"/>
                          <a:ea typeface="Times New Roman"/>
                        </a:rPr>
                        <a:t>Quota ammortamento disaggio di emissione </a:t>
                      </a:r>
                    </a:p>
                  </a:txBody>
                  <a:tcPr marL="34290" marR="34290"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-2</a:t>
                      </a: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3"/>
                  </a:ext>
                </a:extLst>
              </a:tr>
              <a:tr h="287867">
                <a:tc>
                  <a:txBody>
                    <a:bodyPr/>
                    <a:lstStyle/>
                    <a:p>
                      <a:pPr>
                        <a:spcAft>
                          <a:spcPts val="0"/>
                        </a:spcAft>
                      </a:pPr>
                      <a:endParaRPr lang="it-IT" sz="1400" dirty="0">
                        <a:latin typeface="Arial Narrow" pitchFamily="34" charset="0"/>
                        <a:ea typeface="Times New Roman"/>
                      </a:endParaRP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4"/>
                  </a:ext>
                </a:extLst>
              </a:tr>
              <a:tr h="287867">
                <a:tc>
                  <a:txBody>
                    <a:bodyPr/>
                    <a:lstStyle/>
                    <a:p>
                      <a:pPr>
                        <a:spcAft>
                          <a:spcPts val="0"/>
                        </a:spcAft>
                      </a:pPr>
                      <a:r>
                        <a:rPr lang="it-IT" sz="1400" dirty="0">
                          <a:solidFill>
                            <a:srgbClr val="C00000"/>
                          </a:solidFill>
                          <a:latin typeface="Arial Narrow" pitchFamily="34" charset="0"/>
                          <a:ea typeface="Times New Roman"/>
                        </a:rPr>
                        <a:t>Saldo area extracaratteristica: </a:t>
                      </a:r>
                    </a:p>
                  </a:txBody>
                  <a:tcPr marL="34290" marR="34290" marT="0" marB="0" anchor="b">
                    <a:lnL>
                      <a:noFill/>
                    </a:lnL>
                    <a:lnR>
                      <a:noFill/>
                    </a:lnR>
                    <a:lnT>
                      <a:noFill/>
                    </a:lnT>
                    <a:lnB>
                      <a:noFill/>
                    </a:lnB>
                  </a:tcPr>
                </a:tc>
                <a:tc>
                  <a:txBody>
                    <a:bodyPr/>
                    <a:lstStyle/>
                    <a:p>
                      <a:pPr algn="r">
                        <a:spcAft>
                          <a:spcPts val="0"/>
                        </a:spcAft>
                      </a:pPr>
                      <a:endParaRPr lang="it-IT" sz="1400">
                        <a:solidFill>
                          <a:srgbClr val="C00000"/>
                        </a:solidFill>
                        <a:latin typeface="Arial Narrow" pitchFamily="34" charset="0"/>
                        <a:ea typeface="Times New Roman"/>
                      </a:endParaRPr>
                    </a:p>
                  </a:txBody>
                  <a:tcPr marL="34290" marR="34290" marT="0" marB="0">
                    <a:lnL>
                      <a:noFill/>
                    </a:lnL>
                    <a:lnR>
                      <a:noFill/>
                    </a:lnR>
                    <a:lnT>
                      <a:noFill/>
                    </a:lnT>
                    <a:lnB>
                      <a:noFill/>
                    </a:lnB>
                  </a:tcPr>
                </a:tc>
                <a:tc>
                  <a:txBody>
                    <a:bodyPr/>
                    <a:lstStyle/>
                    <a:p>
                      <a:pPr algn="r">
                        <a:spcAft>
                          <a:spcPts val="0"/>
                        </a:spcAft>
                      </a:pPr>
                      <a:r>
                        <a:rPr lang="it-IT" sz="1400" dirty="0">
                          <a:solidFill>
                            <a:srgbClr val="C00000"/>
                          </a:solidFill>
                          <a:latin typeface="Arial Narrow" pitchFamily="34" charset="0"/>
                          <a:ea typeface="Times New Roman"/>
                        </a:rPr>
                        <a:t>324</a:t>
                      </a:r>
                    </a:p>
                  </a:txBody>
                  <a:tcPr marL="34290" marR="34290" marT="0" marB="0">
                    <a:lnL>
                      <a:noFill/>
                    </a:lnL>
                    <a:lnR>
                      <a:noFill/>
                    </a:lnR>
                    <a:lnT>
                      <a:noFill/>
                    </a:lnT>
                    <a:lnB>
                      <a:noFill/>
                    </a:lnB>
                  </a:tcPr>
                </a:tc>
                <a:extLst>
                  <a:ext uri="{0D108BD9-81ED-4DB2-BD59-A6C34878D82A}">
                    <a16:rowId xmlns:a16="http://schemas.microsoft.com/office/drawing/2014/main" val="10005"/>
                  </a:ext>
                </a:extLst>
              </a:tr>
              <a:tr h="287867">
                <a:tc>
                  <a:txBody>
                    <a:bodyPr/>
                    <a:lstStyle/>
                    <a:p>
                      <a:pPr marL="90170">
                        <a:spcAft>
                          <a:spcPts val="0"/>
                        </a:spcAft>
                      </a:pPr>
                      <a:r>
                        <a:rPr lang="it-IT" sz="1400" dirty="0">
                          <a:latin typeface="Arial Narrow" pitchFamily="34" charset="0"/>
                          <a:ea typeface="Times New Roman"/>
                        </a:rPr>
                        <a:t>Fitti attivi </a:t>
                      </a:r>
                    </a:p>
                  </a:txBody>
                  <a:tcPr marL="34290" marR="3429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rPr>
                        <a:t>324</a:t>
                      </a: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6"/>
                  </a:ext>
                </a:extLst>
              </a:tr>
              <a:tr h="287867">
                <a:tc>
                  <a:txBody>
                    <a:bodyPr/>
                    <a:lstStyle/>
                    <a:p>
                      <a:pPr marL="90170">
                        <a:spcAft>
                          <a:spcPts val="0"/>
                        </a:spcAft>
                      </a:pPr>
                      <a:r>
                        <a:rPr lang="it-IT" sz="1400" dirty="0">
                          <a:latin typeface="Arial Narrow" pitchFamily="34" charset="0"/>
                          <a:ea typeface="Times New Roman"/>
                        </a:rPr>
                        <a:t>Premi di assicurazione </a:t>
                      </a:r>
                    </a:p>
                  </a:txBody>
                  <a:tcPr marL="34290" marR="34290" marT="0" marB="0" anchor="ctr">
                    <a:lnL>
                      <a:noFill/>
                    </a:lnL>
                    <a:lnR>
                      <a:noFill/>
                    </a:lnR>
                    <a:lnT>
                      <a:noFill/>
                    </a:lnT>
                    <a:lnB>
                      <a:noFill/>
                    </a:lnB>
                  </a:tcPr>
                </a:tc>
                <a:tc>
                  <a:txBody>
                    <a:bodyPr/>
                    <a:lstStyle/>
                    <a:p>
                      <a:pPr algn="r">
                        <a:spcAft>
                          <a:spcPts val="0"/>
                        </a:spcAft>
                      </a:pPr>
                      <a:r>
                        <a:rPr lang="it-IT" sz="1400">
                          <a:latin typeface="Arial Narrow" pitchFamily="34" charset="0"/>
                          <a:ea typeface="Times New Roman"/>
                        </a:rPr>
                        <a:t>-20</a:t>
                      </a: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7"/>
                  </a:ext>
                </a:extLst>
              </a:tr>
              <a:tr h="287867">
                <a:tc>
                  <a:txBody>
                    <a:bodyPr/>
                    <a:lstStyle/>
                    <a:p>
                      <a:pPr marL="90170">
                        <a:spcAft>
                          <a:spcPts val="0"/>
                        </a:spcAft>
                      </a:pPr>
                      <a:r>
                        <a:rPr lang="it-IT" sz="1400" dirty="0">
                          <a:latin typeface="Arial Narrow" pitchFamily="34" charset="0"/>
                          <a:ea typeface="Times New Roman"/>
                        </a:rPr>
                        <a:t>Interessi su B.O.T. </a:t>
                      </a:r>
                    </a:p>
                  </a:txBody>
                  <a:tcPr marL="34290" marR="34290"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20</a:t>
                      </a: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8"/>
                  </a:ext>
                </a:extLst>
              </a:tr>
              <a:tr h="287867">
                <a:tc gridSpan="2">
                  <a:txBody>
                    <a:bodyPr/>
                    <a:lstStyle/>
                    <a:p>
                      <a:pPr algn="r">
                        <a:spcAft>
                          <a:spcPts val="0"/>
                        </a:spcAft>
                      </a:pPr>
                      <a:endParaRPr lang="it-IT" sz="1400" dirty="0">
                        <a:latin typeface="Arial Narrow" pitchFamily="34" charset="0"/>
                        <a:ea typeface="Times New Roman"/>
                      </a:endParaRPr>
                    </a:p>
                  </a:txBody>
                  <a:tcPr marL="34290" marR="34290" marT="0" marB="0">
                    <a:lnL>
                      <a:noFill/>
                    </a:lnL>
                    <a:lnR>
                      <a:noFill/>
                    </a:lnR>
                    <a:lnT>
                      <a:noFill/>
                    </a:lnT>
                    <a:lnB>
                      <a:noFill/>
                    </a:lnB>
                  </a:tcPr>
                </a:tc>
                <a:tc hMerge="1">
                  <a:txBody>
                    <a:bodyPr/>
                    <a:lstStyle/>
                    <a:p>
                      <a:endParaRPr lang="it-IT"/>
                    </a:p>
                  </a:txBody>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9"/>
                  </a:ext>
                </a:extLst>
              </a:tr>
              <a:tr h="287867">
                <a:tc>
                  <a:txBody>
                    <a:bodyPr/>
                    <a:lstStyle/>
                    <a:p>
                      <a:pPr>
                        <a:spcAft>
                          <a:spcPts val="0"/>
                        </a:spcAft>
                      </a:pPr>
                      <a:r>
                        <a:rPr lang="it-IT" sz="1400" dirty="0">
                          <a:solidFill>
                            <a:srgbClr val="C00000"/>
                          </a:solidFill>
                          <a:latin typeface="Arial Narrow" pitchFamily="34" charset="0"/>
                          <a:ea typeface="Times New Roman"/>
                        </a:rPr>
                        <a:t>Saldo area straordinaria: </a:t>
                      </a:r>
                    </a:p>
                  </a:txBody>
                  <a:tcPr marL="34290" marR="34290" marT="0" marB="0" anchor="b">
                    <a:lnL>
                      <a:noFill/>
                    </a:lnL>
                    <a:lnR>
                      <a:noFill/>
                    </a:lnR>
                    <a:lnT>
                      <a:noFill/>
                    </a:lnT>
                    <a:lnB>
                      <a:noFill/>
                    </a:lnB>
                  </a:tcPr>
                </a:tc>
                <a:tc>
                  <a:txBody>
                    <a:bodyPr/>
                    <a:lstStyle/>
                    <a:p>
                      <a:pPr algn="r">
                        <a:spcAft>
                          <a:spcPts val="0"/>
                        </a:spcAft>
                      </a:pPr>
                      <a:endParaRPr lang="it-IT" sz="1400">
                        <a:solidFill>
                          <a:srgbClr val="C00000"/>
                        </a:solidFill>
                        <a:latin typeface="Arial Narrow" pitchFamily="34" charset="0"/>
                        <a:ea typeface="Times New Roman"/>
                      </a:endParaRPr>
                    </a:p>
                  </a:txBody>
                  <a:tcPr marL="34290" marR="34290" marT="0" marB="0">
                    <a:lnL>
                      <a:noFill/>
                    </a:lnL>
                    <a:lnR>
                      <a:noFill/>
                    </a:lnR>
                    <a:lnT>
                      <a:noFill/>
                    </a:lnT>
                    <a:lnB>
                      <a:noFill/>
                    </a:lnB>
                  </a:tcPr>
                </a:tc>
                <a:tc>
                  <a:txBody>
                    <a:bodyPr/>
                    <a:lstStyle/>
                    <a:p>
                      <a:pPr algn="r">
                        <a:spcAft>
                          <a:spcPts val="0"/>
                        </a:spcAft>
                      </a:pPr>
                      <a:r>
                        <a:rPr lang="it-IT" sz="1400" dirty="0">
                          <a:solidFill>
                            <a:srgbClr val="C00000"/>
                          </a:solidFill>
                          <a:latin typeface="Arial Narrow" pitchFamily="34" charset="0"/>
                          <a:ea typeface="Times New Roman"/>
                        </a:rPr>
                        <a:t>-262</a:t>
                      </a:r>
                    </a:p>
                  </a:txBody>
                  <a:tcPr marL="34290" marR="34290" marT="0" marB="0">
                    <a:lnL>
                      <a:noFill/>
                    </a:lnL>
                    <a:lnR>
                      <a:noFill/>
                    </a:lnR>
                    <a:lnT>
                      <a:noFill/>
                    </a:lnT>
                    <a:lnB>
                      <a:noFill/>
                    </a:lnB>
                  </a:tcPr>
                </a:tc>
                <a:extLst>
                  <a:ext uri="{0D108BD9-81ED-4DB2-BD59-A6C34878D82A}">
                    <a16:rowId xmlns:a16="http://schemas.microsoft.com/office/drawing/2014/main" val="10010"/>
                  </a:ext>
                </a:extLst>
              </a:tr>
              <a:tr h="287867">
                <a:tc>
                  <a:txBody>
                    <a:bodyPr/>
                    <a:lstStyle/>
                    <a:p>
                      <a:pPr marL="90170">
                        <a:spcAft>
                          <a:spcPts val="0"/>
                        </a:spcAft>
                      </a:pPr>
                      <a:r>
                        <a:rPr lang="it-IT" sz="1400" dirty="0">
                          <a:latin typeface="Arial Narrow" pitchFamily="34" charset="0"/>
                          <a:ea typeface="Times New Roman"/>
                        </a:rPr>
                        <a:t>Sopravvenienze attive </a:t>
                      </a:r>
                    </a:p>
                  </a:txBody>
                  <a:tcPr marL="34290" marR="34290" marT="0" marB="0" anchor="ctr">
                    <a:lnL>
                      <a:noFill/>
                    </a:lnL>
                    <a:lnR>
                      <a:noFill/>
                    </a:lnR>
                    <a:lnT>
                      <a:noFill/>
                    </a:lnT>
                    <a:lnB>
                      <a:noFill/>
                    </a:lnB>
                  </a:tcPr>
                </a:tc>
                <a:tc>
                  <a:txBody>
                    <a:bodyPr/>
                    <a:lstStyle/>
                    <a:p>
                      <a:pPr algn="r">
                        <a:spcAft>
                          <a:spcPts val="0"/>
                        </a:spcAft>
                      </a:pPr>
                      <a:r>
                        <a:rPr lang="it-IT" sz="1400" dirty="0">
                          <a:latin typeface="Arial Narrow" pitchFamily="34" charset="0"/>
                          <a:ea typeface="Times New Roman"/>
                        </a:rPr>
                        <a:t>80</a:t>
                      </a:r>
                    </a:p>
                  </a:txBody>
                  <a:tcPr marL="34290" marR="34290" marT="0" marB="0">
                    <a:lnL>
                      <a:noFill/>
                    </a:lnL>
                    <a:lnR>
                      <a:noFill/>
                    </a:lnR>
                    <a:lnT>
                      <a:noFill/>
                    </a:lnT>
                    <a:lnB>
                      <a:noFill/>
                    </a:lnB>
                  </a:tcPr>
                </a:tc>
                <a:tc>
                  <a:txBody>
                    <a:bodyPr/>
                    <a:lstStyle/>
                    <a:p>
                      <a:pPr algn="r">
                        <a:spcAft>
                          <a:spcPts val="0"/>
                        </a:spcAft>
                      </a:pPr>
                      <a:endParaRPr lang="it-IT" sz="140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11"/>
                  </a:ext>
                </a:extLst>
              </a:tr>
              <a:tr h="287867">
                <a:tc>
                  <a:txBody>
                    <a:bodyPr/>
                    <a:lstStyle/>
                    <a:p>
                      <a:pPr marL="90170">
                        <a:spcAft>
                          <a:spcPts val="0"/>
                        </a:spcAft>
                      </a:pPr>
                      <a:r>
                        <a:rPr lang="it-IT" sz="1400">
                          <a:latin typeface="Arial Narrow" pitchFamily="34" charset="0"/>
                          <a:ea typeface="Times New Roman"/>
                        </a:rPr>
                        <a:t>Insussistenze di passivo </a:t>
                      </a:r>
                    </a:p>
                  </a:txBody>
                  <a:tcPr marL="34290" marR="34290"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8</a:t>
                      </a:r>
                    </a:p>
                  </a:txBody>
                  <a:tcPr marL="34290" marR="34290" marT="0" marB="0">
                    <a:lnL>
                      <a:noFill/>
                    </a:lnL>
                    <a:lnR>
                      <a:noFill/>
                    </a:lnR>
                    <a:lnT>
                      <a:noFill/>
                    </a:lnT>
                    <a:lnB>
                      <a:noFill/>
                    </a:lnB>
                  </a:tcPr>
                </a:tc>
                <a:tc>
                  <a:txBody>
                    <a:bodyPr/>
                    <a:lstStyle/>
                    <a:p>
                      <a:pPr algn="r">
                        <a:spcAft>
                          <a:spcPts val="0"/>
                        </a:spcAft>
                      </a:pPr>
                      <a:endParaRPr lang="it-IT" sz="1400" dirty="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12"/>
                  </a:ext>
                </a:extLst>
              </a:tr>
              <a:tr h="287867">
                <a:tc>
                  <a:txBody>
                    <a:bodyPr/>
                    <a:lstStyle/>
                    <a:p>
                      <a:pPr marL="90170">
                        <a:spcAft>
                          <a:spcPts val="0"/>
                        </a:spcAft>
                      </a:pPr>
                      <a:r>
                        <a:rPr lang="it-IT" sz="1400">
                          <a:latin typeface="Arial Narrow" pitchFamily="34" charset="0"/>
                          <a:ea typeface="Times New Roman"/>
                        </a:rPr>
                        <a:t>Minusvalenze di alienazione impianti </a:t>
                      </a:r>
                    </a:p>
                  </a:txBody>
                  <a:tcPr marL="34290" marR="34290" marT="0" marB="0">
                    <a:lnL>
                      <a:noFill/>
                    </a:lnL>
                    <a:lnR>
                      <a:noFill/>
                    </a:lnR>
                    <a:lnT>
                      <a:noFill/>
                    </a:lnT>
                    <a:lnB>
                      <a:noFill/>
                    </a:lnB>
                  </a:tcPr>
                </a:tc>
                <a:tc>
                  <a:txBody>
                    <a:bodyPr/>
                    <a:lstStyle/>
                    <a:p>
                      <a:pPr algn="r">
                        <a:spcAft>
                          <a:spcPts val="0"/>
                        </a:spcAft>
                      </a:pPr>
                      <a:r>
                        <a:rPr lang="it-IT" sz="1400">
                          <a:latin typeface="Arial Narrow" pitchFamily="34" charset="0"/>
                          <a:ea typeface="Times New Roman"/>
                        </a:rPr>
                        <a:t>-350</a:t>
                      </a:r>
                    </a:p>
                  </a:txBody>
                  <a:tcPr marL="34290" marR="34290" marT="0" marB="0">
                    <a:lnL>
                      <a:noFill/>
                    </a:lnL>
                    <a:lnR>
                      <a:noFill/>
                    </a:lnR>
                    <a:lnT>
                      <a:noFill/>
                    </a:lnT>
                    <a:lnB>
                      <a:noFill/>
                    </a:lnB>
                  </a:tcPr>
                </a:tc>
                <a:tc>
                  <a:txBody>
                    <a:bodyPr/>
                    <a:lstStyle/>
                    <a:p>
                      <a:pPr algn="r">
                        <a:spcAft>
                          <a:spcPts val="0"/>
                        </a:spcAft>
                      </a:pPr>
                      <a:endParaRPr lang="it-IT" sz="1400" dirty="0">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13"/>
                  </a:ext>
                </a:extLst>
              </a:tr>
              <a:tr h="575732">
                <a:tc gridSpan="2">
                  <a:txBody>
                    <a:bodyPr/>
                    <a:lstStyle/>
                    <a:p>
                      <a:pPr>
                        <a:spcAft>
                          <a:spcPts val="0"/>
                        </a:spcAft>
                      </a:pPr>
                      <a:endParaRPr lang="it-IT" sz="1400" i="1" dirty="0">
                        <a:solidFill>
                          <a:srgbClr val="0070C0"/>
                        </a:solidFill>
                        <a:latin typeface="Arial Narrow" pitchFamily="34" charset="0"/>
                        <a:ea typeface="Times New Roman"/>
                      </a:endParaRPr>
                    </a:p>
                    <a:p>
                      <a:pPr>
                        <a:spcAft>
                          <a:spcPts val="0"/>
                        </a:spcAft>
                      </a:pPr>
                      <a:r>
                        <a:rPr lang="it-IT" sz="1400" b="1" dirty="0">
                          <a:solidFill>
                            <a:srgbClr val="0070C0"/>
                          </a:solidFill>
                          <a:latin typeface="Arial Narrow" pitchFamily="34" charset="0"/>
                          <a:ea typeface="Times New Roman"/>
                        </a:rPr>
                        <a:t>Risultato al lordo delle </a:t>
                      </a:r>
                      <a:r>
                        <a:rPr lang="it-IT" sz="1400" b="1" dirty="0" smtClean="0">
                          <a:solidFill>
                            <a:srgbClr val="0070C0"/>
                          </a:solidFill>
                          <a:latin typeface="Arial Narrow" pitchFamily="34" charset="0"/>
                          <a:ea typeface="Times New Roman"/>
                        </a:rPr>
                        <a:t>imposte (R.L.)</a:t>
                      </a:r>
                      <a:endParaRPr lang="it-IT" sz="1400" dirty="0">
                        <a:solidFill>
                          <a:srgbClr val="0070C0"/>
                        </a:solidFill>
                        <a:latin typeface="Arial Narrow" pitchFamily="34" charset="0"/>
                        <a:ea typeface="Times New Roman"/>
                      </a:endParaRPr>
                    </a:p>
                  </a:txBody>
                  <a:tcPr marL="34290" marR="34290" marT="0" marB="0">
                    <a:lnL>
                      <a:noFill/>
                    </a:lnL>
                    <a:lnR>
                      <a:noFill/>
                    </a:lnR>
                    <a:lnT>
                      <a:noFill/>
                    </a:lnT>
                    <a:lnB>
                      <a:noFill/>
                    </a:lnB>
                  </a:tcPr>
                </a:tc>
                <a:tc hMerge="1">
                  <a:txBody>
                    <a:bodyPr/>
                    <a:lstStyle/>
                    <a:p>
                      <a:endParaRPr lang="it-IT"/>
                    </a:p>
                  </a:txBody>
                  <a:tcPr/>
                </a:tc>
                <a:tc>
                  <a:txBody>
                    <a:bodyPr/>
                    <a:lstStyle/>
                    <a:p>
                      <a:pPr algn="r">
                        <a:spcAft>
                          <a:spcPts val="0"/>
                        </a:spcAft>
                      </a:pPr>
                      <a:endParaRPr lang="it-IT" sz="1400" dirty="0">
                        <a:solidFill>
                          <a:srgbClr val="0070C0"/>
                        </a:solidFill>
                        <a:latin typeface="Arial Narrow" pitchFamily="34" charset="0"/>
                        <a:ea typeface="Times New Roman"/>
                      </a:endParaRPr>
                    </a:p>
                    <a:p>
                      <a:pPr algn="r">
                        <a:spcAft>
                          <a:spcPts val="0"/>
                        </a:spcAft>
                      </a:pPr>
                      <a:r>
                        <a:rPr lang="it-IT" sz="1400" b="1" dirty="0">
                          <a:solidFill>
                            <a:srgbClr val="0070C0"/>
                          </a:solidFill>
                          <a:latin typeface="Arial Narrow" pitchFamily="34" charset="0"/>
                          <a:ea typeface="Times New Roman"/>
                        </a:rPr>
                        <a:t>11.200</a:t>
                      </a:r>
                      <a:endParaRPr lang="it-IT" sz="1400" dirty="0">
                        <a:solidFill>
                          <a:srgbClr val="0070C0"/>
                        </a:solidFill>
                        <a:latin typeface="Arial Narrow" pitchFamily="34" charset="0"/>
                        <a:ea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14"/>
                  </a:ext>
                </a:extLst>
              </a:tr>
              <a:tr h="287867">
                <a:tc>
                  <a:txBody>
                    <a:bodyPr/>
                    <a:lstStyle/>
                    <a:p>
                      <a:pPr>
                        <a:spcAft>
                          <a:spcPts val="0"/>
                        </a:spcAft>
                      </a:pPr>
                      <a:r>
                        <a:rPr lang="it-IT" sz="1400" dirty="0">
                          <a:solidFill>
                            <a:srgbClr val="C00000"/>
                          </a:solidFill>
                          <a:latin typeface="Arial Narrow" pitchFamily="34" charset="0"/>
                          <a:ea typeface="Times New Roman"/>
                        </a:rPr>
                        <a:t>Oneri tributari </a:t>
                      </a:r>
                    </a:p>
                  </a:txBody>
                  <a:tcPr marL="34290" marR="34290" marT="0" marB="0">
                    <a:lnL>
                      <a:noFill/>
                    </a:lnL>
                    <a:lnR>
                      <a:noFill/>
                    </a:lnR>
                    <a:lnT>
                      <a:noFill/>
                    </a:lnT>
                    <a:lnB>
                      <a:noFill/>
                    </a:lnB>
                  </a:tcPr>
                </a:tc>
                <a:tc>
                  <a:txBody>
                    <a:bodyPr/>
                    <a:lstStyle/>
                    <a:p>
                      <a:pPr>
                        <a:spcAft>
                          <a:spcPts val="0"/>
                        </a:spcAft>
                      </a:pPr>
                      <a:endParaRPr lang="it-IT" sz="1400" dirty="0">
                        <a:solidFill>
                          <a:srgbClr val="C00000"/>
                        </a:solidFill>
                        <a:latin typeface="Arial Narrow" pitchFamily="34" charset="0"/>
                        <a:ea typeface="Times New Roman"/>
                      </a:endParaRPr>
                    </a:p>
                  </a:txBody>
                  <a:tcPr marL="34290" marR="34290" marT="0" marB="0">
                    <a:lnL>
                      <a:noFill/>
                    </a:lnL>
                    <a:lnR>
                      <a:noFill/>
                    </a:lnR>
                    <a:lnT>
                      <a:noFill/>
                    </a:lnT>
                    <a:lnB>
                      <a:noFill/>
                    </a:lnB>
                  </a:tcPr>
                </a:tc>
                <a:tc>
                  <a:txBody>
                    <a:bodyPr/>
                    <a:lstStyle/>
                    <a:p>
                      <a:pPr algn="r">
                        <a:spcAft>
                          <a:spcPts val="0"/>
                        </a:spcAft>
                      </a:pPr>
                      <a:r>
                        <a:rPr lang="it-IT" sz="1400" dirty="0">
                          <a:solidFill>
                            <a:srgbClr val="C00000"/>
                          </a:solidFill>
                          <a:latin typeface="Arial Narrow" pitchFamily="34" charset="0"/>
                          <a:ea typeface="Times New Roman"/>
                        </a:rPr>
                        <a:t>6.000</a:t>
                      </a:r>
                    </a:p>
                  </a:txBody>
                  <a:tcPr marL="34290" marR="34290" marT="0" marB="0">
                    <a:lnL>
                      <a:noFill/>
                    </a:lnL>
                    <a:lnR>
                      <a:noFill/>
                    </a:lnR>
                    <a:lnT>
                      <a:noFill/>
                    </a:lnT>
                    <a:lnB>
                      <a:noFill/>
                    </a:lnB>
                  </a:tcPr>
                </a:tc>
                <a:extLst>
                  <a:ext uri="{0D108BD9-81ED-4DB2-BD59-A6C34878D82A}">
                    <a16:rowId xmlns:a16="http://schemas.microsoft.com/office/drawing/2014/main" val="10015"/>
                  </a:ext>
                </a:extLst>
              </a:tr>
              <a:tr h="287867">
                <a:tc gridSpan="2">
                  <a:txBody>
                    <a:bodyPr/>
                    <a:lstStyle/>
                    <a:p>
                      <a:pPr>
                        <a:spcAft>
                          <a:spcPts val="0"/>
                        </a:spcAft>
                      </a:pPr>
                      <a:r>
                        <a:rPr lang="it-IT" sz="1400" b="1" dirty="0">
                          <a:solidFill>
                            <a:srgbClr val="0070C0"/>
                          </a:solidFill>
                          <a:latin typeface="Arial Narrow" pitchFamily="34" charset="0"/>
                          <a:ea typeface="Times New Roman"/>
                        </a:rPr>
                        <a:t>Risultato netto </a:t>
                      </a:r>
                      <a:r>
                        <a:rPr lang="it-IT" sz="1400" b="1" dirty="0" smtClean="0">
                          <a:solidFill>
                            <a:srgbClr val="0070C0"/>
                          </a:solidFill>
                          <a:latin typeface="Arial Narrow" pitchFamily="34" charset="0"/>
                          <a:ea typeface="Times New Roman"/>
                        </a:rPr>
                        <a:t>(R.N.)</a:t>
                      </a:r>
                      <a:endParaRPr lang="it-IT" sz="1400" dirty="0">
                        <a:solidFill>
                          <a:srgbClr val="0070C0"/>
                        </a:solidFill>
                        <a:latin typeface="Arial Narrow" pitchFamily="34" charset="0"/>
                        <a:ea typeface="Times New Roman"/>
                      </a:endParaRPr>
                    </a:p>
                  </a:txBody>
                  <a:tcPr marL="34290" marR="3429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spcAft>
                          <a:spcPts val="0"/>
                        </a:spcAft>
                      </a:pPr>
                      <a:r>
                        <a:rPr lang="it-IT" sz="1400" b="1" dirty="0">
                          <a:solidFill>
                            <a:srgbClr val="0070C0"/>
                          </a:solidFill>
                          <a:latin typeface="Arial Narrow" pitchFamily="34" charset="0"/>
                          <a:ea typeface="Times New Roman"/>
                        </a:rPr>
                        <a:t>5.200</a:t>
                      </a:r>
                      <a:endParaRPr lang="it-IT" sz="1400" dirty="0">
                        <a:solidFill>
                          <a:srgbClr val="0070C0"/>
                        </a:solidFill>
                        <a:latin typeface="Arial Narrow" pitchFamily="34" charset="0"/>
                        <a:ea typeface="Times New Roman"/>
                      </a:endParaRPr>
                    </a:p>
                  </a:txBody>
                  <a:tcPr marL="34290" marR="3429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Sld>
  <p:clrMapOvr>
    <a:masterClrMapping/>
  </p:clrMapOvr>
  <p:transition advTm="125999"/>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D052F21-B917-4BDC-8178-B6A2238A8E4A}" type="slidenum">
              <a:rPr lang="it-IT" altLang="it-IT">
                <a:latin typeface="Arial" panose="020B0604020202020204" pitchFamily="34" charset="0"/>
              </a:rPr>
              <a:pPr/>
              <a:t>151</a:t>
            </a:fld>
            <a:endParaRPr lang="it-IT" altLang="it-IT">
              <a:latin typeface="Arial" panose="020B0604020202020204" pitchFamily="34" charset="0"/>
            </a:endParaRPr>
          </a:p>
        </p:txBody>
      </p:sp>
      <p:sp>
        <p:nvSpPr>
          <p:cNvPr id="135171"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 CE: svolgimento</a:t>
            </a:r>
          </a:p>
        </p:txBody>
      </p:sp>
      <p:sp>
        <p:nvSpPr>
          <p:cNvPr id="11" name="Rettangolo 10"/>
          <p:cNvSpPr/>
          <p:nvPr/>
        </p:nvSpPr>
        <p:spPr>
          <a:xfrm>
            <a:off x="381000" y="285750"/>
            <a:ext cx="8229600" cy="676275"/>
          </a:xfrm>
          <a:prstGeom prst="rect">
            <a:avLst/>
          </a:prstGeom>
        </p:spPr>
        <p:txBody>
          <a:bodyPr>
            <a:spAutoFit/>
          </a:bodyPr>
          <a:lstStyle/>
          <a:p>
            <a:pPr algn="ctr">
              <a:defRPr/>
            </a:pPr>
            <a:r>
              <a:rPr lang="it-IT" b="1" dirty="0"/>
              <a:t/>
            </a:r>
            <a:br>
              <a:rPr lang="it-IT" b="1" dirty="0"/>
            </a:br>
            <a:r>
              <a:rPr lang="it-IT" sz="2000" b="1" cap="all" dirty="0"/>
              <a:t>CONTO ECONOMICO RICLASSIFICATO SINTETICO</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408538710"/>
              </p:ext>
            </p:extLst>
          </p:nvPr>
        </p:nvGraphicFramePr>
        <p:xfrm>
          <a:off x="2133600" y="939800"/>
          <a:ext cx="4724400" cy="5852160"/>
        </p:xfrm>
        <a:graphic>
          <a:graphicData uri="http://schemas.openxmlformats.org/drawingml/2006/table">
            <a:tbl>
              <a:tblPr/>
              <a:tblGrid>
                <a:gridCol w="2108027">
                  <a:extLst>
                    <a:ext uri="{9D8B030D-6E8A-4147-A177-3AD203B41FA5}">
                      <a16:colId xmlns:a16="http://schemas.microsoft.com/office/drawing/2014/main" val="20000"/>
                    </a:ext>
                  </a:extLst>
                </a:gridCol>
                <a:gridCol w="1081888">
                  <a:extLst>
                    <a:ext uri="{9D8B030D-6E8A-4147-A177-3AD203B41FA5}">
                      <a16:colId xmlns:a16="http://schemas.microsoft.com/office/drawing/2014/main" val="20001"/>
                    </a:ext>
                  </a:extLst>
                </a:gridCol>
                <a:gridCol w="1534485">
                  <a:extLst>
                    <a:ext uri="{9D8B030D-6E8A-4147-A177-3AD203B41FA5}">
                      <a16:colId xmlns:a16="http://schemas.microsoft.com/office/drawing/2014/main" val="20002"/>
                    </a:ext>
                  </a:extLst>
                </a:gridCol>
              </a:tblGrid>
              <a:tr h="243814">
                <a:tc>
                  <a:txBody>
                    <a:bodyPr/>
                    <a:lstStyle/>
                    <a:p>
                      <a:pPr>
                        <a:spcAft>
                          <a:spcPts val="0"/>
                        </a:spcAft>
                      </a:pPr>
                      <a:r>
                        <a:rPr lang="it-IT" sz="1600" dirty="0">
                          <a:solidFill>
                            <a:srgbClr val="000000"/>
                          </a:solidFill>
                          <a:latin typeface="Arial Narrow" pitchFamily="34" charset="0"/>
                          <a:ea typeface="Times New Roman"/>
                        </a:rPr>
                        <a:t>Vendite (e assimilati)</a:t>
                      </a:r>
                      <a:endParaRPr lang="it-IT" sz="16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600">
                          <a:solidFill>
                            <a:srgbClr val="000000"/>
                          </a:solidFill>
                          <a:latin typeface="Arial Narrow" pitchFamily="34" charset="0"/>
                          <a:ea typeface="Times New Roman"/>
                        </a:rPr>
                        <a:t>66.000</a:t>
                      </a:r>
                      <a:endParaRPr lang="it-IT" sz="160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Arial Narrow" pitchFamily="34" charset="0"/>
                          <a:ea typeface="Times New Roman"/>
                        </a:rPr>
                        <a:t>Vn</a:t>
                      </a:r>
                      <a:endParaRPr lang="it-IT" sz="160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43814">
                <a:tc>
                  <a:txBody>
                    <a:bodyPr/>
                    <a:lstStyle/>
                    <a:p>
                      <a:pPr>
                        <a:spcAft>
                          <a:spcPts val="0"/>
                        </a:spcAft>
                      </a:pPr>
                      <a:r>
                        <a:rPr lang="it-IT" sz="1600" dirty="0">
                          <a:solidFill>
                            <a:srgbClr val="000000"/>
                          </a:solidFill>
                          <a:latin typeface="Arial Narrow" pitchFamily="34" charset="0"/>
                          <a:ea typeface="Times New Roman"/>
                        </a:rPr>
                        <a:t>Variazione mag. Prodotti</a:t>
                      </a:r>
                      <a:endParaRPr lang="it-IT" sz="1600" dirty="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a:solidFill>
                            <a:srgbClr val="000000"/>
                          </a:solidFill>
                          <a:latin typeface="Arial Narrow" pitchFamily="34" charset="0"/>
                          <a:ea typeface="Times New Roman"/>
                        </a:rPr>
                        <a:t>170</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1"/>
                  </a:ext>
                </a:extLst>
              </a:tr>
              <a:tr h="243814">
                <a:tc>
                  <a:txBody>
                    <a:bodyPr/>
                    <a:lstStyle/>
                    <a:p>
                      <a:pPr algn="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0070C0"/>
                          </a:solidFill>
                          <a:latin typeface="Arial Narrow" pitchFamily="34" charset="0"/>
                          <a:ea typeface="Times New Roman"/>
                        </a:rPr>
                        <a:t>66.170</a:t>
                      </a:r>
                    </a:p>
                  </a:txBody>
                  <a:tcPr marL="19050" marR="19050" marT="0" marB="0">
                    <a:lnL>
                      <a:noFill/>
                    </a:lnL>
                    <a:lnR>
                      <a:noFill/>
                    </a:lnR>
                    <a:lnT>
                      <a:noFill/>
                    </a:lnT>
                    <a:lnB>
                      <a:noFill/>
                    </a:lnB>
                  </a:tcPr>
                </a:tc>
                <a:tc>
                  <a:txBody>
                    <a:bodyPr/>
                    <a:lstStyle/>
                    <a:p>
                      <a:pPr algn="ctr">
                        <a:spcAft>
                          <a:spcPts val="0"/>
                        </a:spcAft>
                      </a:pPr>
                      <a:r>
                        <a:rPr lang="it-IT" sz="1600" dirty="0">
                          <a:solidFill>
                            <a:srgbClr val="0070C0"/>
                          </a:solidFill>
                          <a:latin typeface="Arial Narrow" pitchFamily="34" charset="0"/>
                          <a:ea typeface="Times New Roman"/>
                        </a:rPr>
                        <a:t>PE</a:t>
                      </a:r>
                    </a:p>
                  </a:txBody>
                  <a:tcPr marL="19050" marR="19050" marT="0" marB="0">
                    <a:lnL>
                      <a:noFill/>
                    </a:lnL>
                    <a:lnR>
                      <a:noFill/>
                    </a:lnR>
                    <a:lnT>
                      <a:noFill/>
                    </a:lnT>
                    <a:lnB>
                      <a:noFill/>
                    </a:lnB>
                  </a:tcPr>
                </a:tc>
                <a:extLst>
                  <a:ext uri="{0D108BD9-81ED-4DB2-BD59-A6C34878D82A}">
                    <a16:rowId xmlns:a16="http://schemas.microsoft.com/office/drawing/2014/main" val="10002"/>
                  </a:ext>
                </a:extLst>
              </a:tr>
              <a:tr h="243814">
                <a:tc>
                  <a:txBody>
                    <a:bodyPr/>
                    <a:lstStyle/>
                    <a:p>
                      <a:pPr algn="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3"/>
                  </a:ext>
                </a:extLst>
              </a:tr>
              <a:tr h="243814">
                <a:tc>
                  <a:txBody>
                    <a:bodyPr/>
                    <a:lstStyle/>
                    <a:p>
                      <a:pPr>
                        <a:spcAft>
                          <a:spcPts val="0"/>
                        </a:spcAft>
                      </a:pPr>
                      <a:r>
                        <a:rPr lang="it-IT" sz="1600" dirty="0">
                          <a:solidFill>
                            <a:srgbClr val="000000"/>
                          </a:solidFill>
                          <a:latin typeface="Arial Narrow" pitchFamily="34" charset="0"/>
                          <a:ea typeface="Times New Roman"/>
                        </a:rPr>
                        <a:t>Consumo materie</a:t>
                      </a:r>
                      <a:endParaRPr lang="it-IT" sz="1600" dirty="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23.930</a:t>
                      </a: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4"/>
                  </a:ext>
                </a:extLst>
              </a:tr>
              <a:tr h="243814">
                <a:tc>
                  <a:txBody>
                    <a:bodyPr/>
                    <a:lstStyle/>
                    <a:p>
                      <a:pPr algn="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0070C0"/>
                          </a:solidFill>
                          <a:latin typeface="Arial Narrow" pitchFamily="34" charset="0"/>
                          <a:ea typeface="Times New Roman"/>
                        </a:rPr>
                        <a:t>42.240</a:t>
                      </a:r>
                    </a:p>
                  </a:txBody>
                  <a:tcPr marL="19050" marR="19050" marT="0" marB="0">
                    <a:lnL>
                      <a:noFill/>
                    </a:lnL>
                    <a:lnR>
                      <a:noFill/>
                    </a:lnR>
                    <a:lnT>
                      <a:noFill/>
                    </a:lnT>
                    <a:lnB>
                      <a:noFill/>
                    </a:lnB>
                  </a:tcPr>
                </a:tc>
                <a:tc>
                  <a:txBody>
                    <a:bodyPr/>
                    <a:lstStyle/>
                    <a:p>
                      <a:pPr algn="ctr">
                        <a:spcAft>
                          <a:spcPts val="0"/>
                        </a:spcAft>
                      </a:pPr>
                      <a:r>
                        <a:rPr lang="it-IT" sz="1600" dirty="0">
                          <a:solidFill>
                            <a:srgbClr val="0070C0"/>
                          </a:solidFill>
                          <a:latin typeface="Arial Narrow" pitchFamily="34" charset="0"/>
                          <a:ea typeface="Times New Roman"/>
                        </a:rPr>
                        <a:t>MIL</a:t>
                      </a:r>
                    </a:p>
                  </a:txBody>
                  <a:tcPr marL="19050" marR="19050" marT="0" marB="0">
                    <a:lnL>
                      <a:noFill/>
                    </a:lnL>
                    <a:lnR>
                      <a:noFill/>
                    </a:lnR>
                    <a:lnT>
                      <a:noFill/>
                    </a:lnT>
                    <a:lnB>
                      <a:noFill/>
                    </a:lnB>
                  </a:tcPr>
                </a:tc>
                <a:extLst>
                  <a:ext uri="{0D108BD9-81ED-4DB2-BD59-A6C34878D82A}">
                    <a16:rowId xmlns:a16="http://schemas.microsoft.com/office/drawing/2014/main" val="10005"/>
                  </a:ext>
                </a:extLst>
              </a:tr>
              <a:tr h="243814">
                <a:tc>
                  <a:txBody>
                    <a:bodyPr/>
                    <a:lstStyle/>
                    <a:p>
                      <a:pPr algn="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6"/>
                  </a:ext>
                </a:extLst>
              </a:tr>
              <a:tr h="243814">
                <a:tc>
                  <a:txBody>
                    <a:bodyPr/>
                    <a:lstStyle/>
                    <a:p>
                      <a:pPr>
                        <a:spcAft>
                          <a:spcPts val="0"/>
                        </a:spcAft>
                      </a:pPr>
                      <a:r>
                        <a:rPr lang="it-IT" sz="1600">
                          <a:solidFill>
                            <a:srgbClr val="000000"/>
                          </a:solidFill>
                          <a:latin typeface="Arial Narrow" pitchFamily="34" charset="0"/>
                          <a:ea typeface="Times New Roman"/>
                        </a:rPr>
                        <a:t>Altre spese operative</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18.090</a:t>
                      </a: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7"/>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0070C0"/>
                          </a:solidFill>
                          <a:latin typeface="Arial Narrow" pitchFamily="34" charset="0"/>
                          <a:ea typeface="Times New Roman"/>
                        </a:rPr>
                        <a:t>24.150</a:t>
                      </a:r>
                    </a:p>
                  </a:txBody>
                  <a:tcPr marL="19050" marR="19050" marT="0" marB="0">
                    <a:lnL>
                      <a:noFill/>
                    </a:lnL>
                    <a:lnR>
                      <a:noFill/>
                    </a:lnR>
                    <a:lnT>
                      <a:noFill/>
                    </a:lnT>
                    <a:lnB>
                      <a:noFill/>
                    </a:lnB>
                  </a:tcPr>
                </a:tc>
                <a:tc>
                  <a:txBody>
                    <a:bodyPr/>
                    <a:lstStyle/>
                    <a:p>
                      <a:pPr algn="ctr">
                        <a:spcAft>
                          <a:spcPts val="0"/>
                        </a:spcAft>
                      </a:pPr>
                      <a:r>
                        <a:rPr lang="it-IT" sz="1600" dirty="0">
                          <a:solidFill>
                            <a:srgbClr val="0070C0"/>
                          </a:solidFill>
                          <a:latin typeface="Arial Narrow" pitchFamily="34" charset="0"/>
                          <a:ea typeface="Times New Roman"/>
                        </a:rPr>
                        <a:t>VA</a:t>
                      </a:r>
                    </a:p>
                  </a:txBody>
                  <a:tcPr marL="19050" marR="19050" marT="0" marB="0">
                    <a:lnL>
                      <a:noFill/>
                    </a:lnL>
                    <a:lnR>
                      <a:noFill/>
                    </a:lnR>
                    <a:lnT>
                      <a:noFill/>
                    </a:lnT>
                    <a:lnB>
                      <a:noFill/>
                    </a:lnB>
                  </a:tcPr>
                </a:tc>
                <a:extLst>
                  <a:ext uri="{0D108BD9-81ED-4DB2-BD59-A6C34878D82A}">
                    <a16:rowId xmlns:a16="http://schemas.microsoft.com/office/drawing/2014/main" val="10008"/>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9"/>
                  </a:ext>
                </a:extLst>
              </a:tr>
              <a:tr h="243814">
                <a:tc>
                  <a:txBody>
                    <a:bodyPr/>
                    <a:lstStyle/>
                    <a:p>
                      <a:pPr>
                        <a:spcAft>
                          <a:spcPts val="0"/>
                        </a:spcAft>
                      </a:pPr>
                      <a:r>
                        <a:rPr lang="it-IT" sz="1600">
                          <a:solidFill>
                            <a:srgbClr val="000000"/>
                          </a:solidFill>
                          <a:latin typeface="Arial Narrow" pitchFamily="34" charset="0"/>
                          <a:ea typeface="Times New Roman"/>
                        </a:rPr>
                        <a:t>Spese per personale</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6.950</a:t>
                      </a: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0"/>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0070C0"/>
                          </a:solidFill>
                          <a:latin typeface="Arial Narrow" pitchFamily="34" charset="0"/>
                          <a:ea typeface="Times New Roman"/>
                        </a:rPr>
                        <a:t>17.200</a:t>
                      </a:r>
                    </a:p>
                  </a:txBody>
                  <a:tcPr marL="19050" marR="19050" marT="0" marB="0">
                    <a:lnL>
                      <a:noFill/>
                    </a:lnL>
                    <a:lnR>
                      <a:noFill/>
                    </a:lnR>
                    <a:lnT>
                      <a:noFill/>
                    </a:lnT>
                    <a:lnB>
                      <a:noFill/>
                    </a:lnB>
                  </a:tcPr>
                </a:tc>
                <a:tc>
                  <a:txBody>
                    <a:bodyPr/>
                    <a:lstStyle/>
                    <a:p>
                      <a:pPr algn="ctr">
                        <a:spcAft>
                          <a:spcPts val="0"/>
                        </a:spcAft>
                      </a:pPr>
                      <a:r>
                        <a:rPr lang="it-IT" sz="1600" dirty="0">
                          <a:solidFill>
                            <a:srgbClr val="0070C0"/>
                          </a:solidFill>
                          <a:latin typeface="Arial Narrow" pitchFamily="34" charset="0"/>
                          <a:ea typeface="Times New Roman"/>
                        </a:rPr>
                        <a:t>MOL</a:t>
                      </a:r>
                    </a:p>
                  </a:txBody>
                  <a:tcPr marL="19050" marR="19050" marT="0" marB="0">
                    <a:lnL>
                      <a:noFill/>
                    </a:lnL>
                    <a:lnR>
                      <a:noFill/>
                    </a:lnR>
                    <a:lnT>
                      <a:noFill/>
                    </a:lnT>
                    <a:lnB>
                      <a:noFill/>
                    </a:lnB>
                  </a:tcPr>
                </a:tc>
                <a:extLst>
                  <a:ext uri="{0D108BD9-81ED-4DB2-BD59-A6C34878D82A}">
                    <a16:rowId xmlns:a16="http://schemas.microsoft.com/office/drawing/2014/main" val="10011"/>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2"/>
                  </a:ext>
                </a:extLst>
              </a:tr>
              <a:tr h="243814">
                <a:tc>
                  <a:txBody>
                    <a:bodyPr/>
                    <a:lstStyle/>
                    <a:p>
                      <a:pPr>
                        <a:spcAft>
                          <a:spcPts val="0"/>
                        </a:spcAft>
                      </a:pPr>
                      <a:r>
                        <a:rPr lang="it-IT" sz="1600">
                          <a:solidFill>
                            <a:srgbClr val="000000"/>
                          </a:solidFill>
                          <a:latin typeface="Arial Narrow" pitchFamily="34" charset="0"/>
                          <a:ea typeface="Times New Roman"/>
                        </a:rPr>
                        <a:t>Ammortamenti</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5.200</a:t>
                      </a: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3"/>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0070C0"/>
                          </a:solidFill>
                          <a:latin typeface="Arial Narrow" pitchFamily="34" charset="0"/>
                          <a:ea typeface="Times New Roman"/>
                        </a:rPr>
                        <a:t>12.000</a:t>
                      </a:r>
                    </a:p>
                  </a:txBody>
                  <a:tcPr marL="19050" marR="19050" marT="0" marB="0">
                    <a:lnL>
                      <a:noFill/>
                    </a:lnL>
                    <a:lnR>
                      <a:noFill/>
                    </a:lnR>
                    <a:lnT>
                      <a:noFill/>
                    </a:lnT>
                    <a:lnB>
                      <a:noFill/>
                    </a:lnB>
                  </a:tcPr>
                </a:tc>
                <a:tc>
                  <a:txBody>
                    <a:bodyPr/>
                    <a:lstStyle/>
                    <a:p>
                      <a:pPr algn="ctr">
                        <a:spcAft>
                          <a:spcPts val="0"/>
                        </a:spcAft>
                      </a:pPr>
                      <a:r>
                        <a:rPr lang="it-IT" sz="1600" dirty="0">
                          <a:solidFill>
                            <a:srgbClr val="0070C0"/>
                          </a:solidFill>
                          <a:latin typeface="Arial Narrow" pitchFamily="34" charset="0"/>
                          <a:ea typeface="Times New Roman"/>
                        </a:rPr>
                        <a:t>RO</a:t>
                      </a:r>
                    </a:p>
                  </a:txBody>
                  <a:tcPr marL="19050" marR="19050" marT="0" marB="0">
                    <a:lnL>
                      <a:noFill/>
                    </a:lnL>
                    <a:lnR>
                      <a:noFill/>
                    </a:lnR>
                    <a:lnT>
                      <a:noFill/>
                    </a:lnT>
                    <a:lnB>
                      <a:noFill/>
                    </a:lnB>
                  </a:tcPr>
                </a:tc>
                <a:extLst>
                  <a:ext uri="{0D108BD9-81ED-4DB2-BD59-A6C34878D82A}">
                    <a16:rowId xmlns:a16="http://schemas.microsoft.com/office/drawing/2014/main" val="10014"/>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5"/>
                  </a:ext>
                </a:extLst>
              </a:tr>
              <a:tr h="243814">
                <a:tc>
                  <a:txBody>
                    <a:bodyPr/>
                    <a:lstStyle/>
                    <a:p>
                      <a:pPr>
                        <a:spcAft>
                          <a:spcPts val="0"/>
                        </a:spcAft>
                      </a:pPr>
                      <a:r>
                        <a:rPr lang="it-IT" sz="1600">
                          <a:solidFill>
                            <a:srgbClr val="000000"/>
                          </a:solidFill>
                          <a:latin typeface="Arial Narrow" pitchFamily="34" charset="0"/>
                          <a:ea typeface="Times New Roman"/>
                        </a:rPr>
                        <a:t>Saldo area finanziaria</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- 862</a:t>
                      </a: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6"/>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7"/>
                  </a:ext>
                </a:extLst>
              </a:tr>
              <a:tr h="243814">
                <a:tc>
                  <a:txBody>
                    <a:bodyPr/>
                    <a:lstStyle/>
                    <a:p>
                      <a:pPr>
                        <a:spcAft>
                          <a:spcPts val="0"/>
                        </a:spcAft>
                      </a:pPr>
                      <a:r>
                        <a:rPr lang="it-IT" sz="1600">
                          <a:solidFill>
                            <a:srgbClr val="000000"/>
                          </a:solidFill>
                          <a:latin typeface="Arial Narrow" pitchFamily="34" charset="0"/>
                          <a:ea typeface="Times New Roman"/>
                        </a:rPr>
                        <a:t>Saldo area extracaratterist.</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324</a:t>
                      </a:r>
                    </a:p>
                  </a:txBody>
                  <a:tcPr marL="19050" marR="19050" marT="0" marB="0">
                    <a:lnL>
                      <a:noFill/>
                    </a:lnL>
                    <a:lnR>
                      <a:noFill/>
                    </a:lnR>
                    <a:lnT>
                      <a:noFill/>
                    </a:lnT>
                    <a:lnB>
                      <a:noFill/>
                    </a:lnB>
                  </a:tcPr>
                </a:tc>
                <a:tc>
                  <a:txBody>
                    <a:bodyPr/>
                    <a:lstStyle/>
                    <a:p>
                      <a:pPr algn="ctr">
                        <a:spcAft>
                          <a:spcPts val="0"/>
                        </a:spcAft>
                      </a:pPr>
                      <a:endParaRPr lang="it-IT" sz="160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8"/>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9"/>
                  </a:ext>
                </a:extLst>
              </a:tr>
              <a:tr h="243814">
                <a:tc>
                  <a:txBody>
                    <a:bodyPr/>
                    <a:lstStyle/>
                    <a:p>
                      <a:pPr>
                        <a:spcAft>
                          <a:spcPts val="0"/>
                        </a:spcAft>
                      </a:pPr>
                      <a:r>
                        <a:rPr lang="it-IT" sz="1600">
                          <a:solidFill>
                            <a:srgbClr val="000000"/>
                          </a:solidFill>
                          <a:latin typeface="Arial Narrow" pitchFamily="34" charset="0"/>
                          <a:ea typeface="Times New Roman"/>
                        </a:rPr>
                        <a:t>Saldo area straordinaria</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- 262</a:t>
                      </a:r>
                    </a:p>
                  </a:txBody>
                  <a:tcPr marL="19050" marR="19050" marT="0" marB="0">
                    <a:lnL>
                      <a:noFill/>
                    </a:lnL>
                    <a:lnR>
                      <a:noFill/>
                    </a:lnR>
                    <a:lnT>
                      <a:noFill/>
                    </a:lnT>
                    <a:lnB>
                      <a:noFill/>
                    </a:lnB>
                  </a:tcPr>
                </a:tc>
                <a:tc>
                  <a:txBody>
                    <a:bodyPr/>
                    <a:lstStyle/>
                    <a:p>
                      <a:pPr algn="ctr">
                        <a:spcAft>
                          <a:spcPts val="0"/>
                        </a:spcAft>
                      </a:pPr>
                      <a:endParaRPr lang="it-IT" sz="1600" dirty="0">
                        <a:solidFill>
                          <a:srgbClr val="C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20"/>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0070C0"/>
                          </a:solidFill>
                          <a:latin typeface="Arial Narrow" pitchFamily="34" charset="0"/>
                          <a:ea typeface="Times New Roman"/>
                        </a:rPr>
                        <a:t>11.200</a:t>
                      </a:r>
                    </a:p>
                  </a:txBody>
                  <a:tcPr marL="19050" marR="19050" marT="0" marB="0">
                    <a:lnL>
                      <a:noFill/>
                    </a:lnL>
                    <a:lnR>
                      <a:noFill/>
                    </a:lnR>
                    <a:lnT>
                      <a:noFill/>
                    </a:lnT>
                    <a:lnB>
                      <a:noFill/>
                    </a:lnB>
                  </a:tcPr>
                </a:tc>
                <a:tc>
                  <a:txBody>
                    <a:bodyPr/>
                    <a:lstStyle/>
                    <a:p>
                      <a:pPr algn="ctr">
                        <a:spcAft>
                          <a:spcPts val="0"/>
                        </a:spcAft>
                      </a:pPr>
                      <a:r>
                        <a:rPr lang="it-IT" sz="1600" dirty="0">
                          <a:solidFill>
                            <a:srgbClr val="0070C0"/>
                          </a:solidFill>
                          <a:latin typeface="Arial Narrow" pitchFamily="34" charset="0"/>
                          <a:ea typeface="Times New Roman"/>
                        </a:rPr>
                        <a:t>RL</a:t>
                      </a:r>
                    </a:p>
                  </a:txBody>
                  <a:tcPr marL="19050" marR="19050" marT="0" marB="0">
                    <a:lnL>
                      <a:noFill/>
                    </a:lnL>
                    <a:lnR>
                      <a:noFill/>
                    </a:lnR>
                    <a:lnT>
                      <a:noFill/>
                    </a:lnT>
                    <a:lnB>
                      <a:noFill/>
                    </a:lnB>
                  </a:tcPr>
                </a:tc>
                <a:extLst>
                  <a:ext uri="{0D108BD9-81ED-4DB2-BD59-A6C34878D82A}">
                    <a16:rowId xmlns:a16="http://schemas.microsoft.com/office/drawing/2014/main" val="10021"/>
                  </a:ext>
                </a:extLst>
              </a:tr>
              <a:tr h="243814">
                <a:tc>
                  <a:txBody>
                    <a:bodyPr/>
                    <a:lstStyle/>
                    <a:p>
                      <a:pPr>
                        <a:spcAft>
                          <a:spcPts val="0"/>
                        </a:spcAft>
                      </a:pPr>
                      <a:r>
                        <a:rPr lang="it-IT" sz="1600">
                          <a:solidFill>
                            <a:srgbClr val="000000"/>
                          </a:solidFill>
                          <a:latin typeface="Arial Narrow" pitchFamily="34" charset="0"/>
                          <a:ea typeface="Times New Roman"/>
                        </a:rPr>
                        <a:t>Oneri tributari</a:t>
                      </a:r>
                      <a:endParaRPr lang="it-IT" sz="1600">
                        <a:latin typeface="Arial Narrow" pitchFamily="34" charset="0"/>
                        <a:ea typeface="Times New Roman"/>
                      </a:endParaRPr>
                    </a:p>
                  </a:txBody>
                  <a:tcPr marL="19050" marR="19050" marT="0" marB="0">
                    <a:lnL>
                      <a:noFill/>
                    </a:lnL>
                    <a:lnR>
                      <a:noFill/>
                    </a:lnR>
                    <a:lnT>
                      <a:noFill/>
                    </a:lnT>
                    <a:lnB>
                      <a:noFill/>
                    </a:lnB>
                  </a:tcPr>
                </a:tc>
                <a:tc>
                  <a:txBody>
                    <a:bodyPr/>
                    <a:lstStyle/>
                    <a:p>
                      <a:pPr algn="r">
                        <a:spcAft>
                          <a:spcPts val="0"/>
                        </a:spcAft>
                      </a:pPr>
                      <a:r>
                        <a:rPr lang="it-IT" sz="1600" dirty="0">
                          <a:solidFill>
                            <a:srgbClr val="C00000"/>
                          </a:solidFill>
                          <a:latin typeface="Arial Narrow" pitchFamily="34" charset="0"/>
                          <a:ea typeface="Times New Roman"/>
                        </a:rPr>
                        <a:t>6.000</a:t>
                      </a:r>
                    </a:p>
                  </a:txBody>
                  <a:tcPr marL="19050" marR="19050" marT="0" marB="0">
                    <a:lnL>
                      <a:noFill/>
                    </a:lnL>
                    <a:lnR>
                      <a:noFill/>
                    </a:lnR>
                    <a:lnT>
                      <a:noFill/>
                    </a:lnT>
                    <a:lnB>
                      <a:noFill/>
                    </a:lnB>
                  </a:tcPr>
                </a:tc>
                <a:tc>
                  <a:txBody>
                    <a:bodyPr/>
                    <a:lstStyle/>
                    <a:p>
                      <a:pPr algn="ctr">
                        <a:spcAft>
                          <a:spcPts val="0"/>
                        </a:spcAft>
                      </a:pPr>
                      <a:endParaRPr lang="it-IT" sz="1600" dirty="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22"/>
                  </a:ext>
                </a:extLst>
              </a:tr>
              <a:tr h="243814">
                <a:tc>
                  <a:txBody>
                    <a:bodyPr/>
                    <a:lstStyle/>
                    <a:p>
                      <a:pPr algn="r">
                        <a:spcAft>
                          <a:spcPts val="0"/>
                        </a:spcAft>
                      </a:pPr>
                      <a:endParaRPr lang="it-IT" sz="1600">
                        <a:solidFill>
                          <a:srgbClr val="000000"/>
                        </a:solidFill>
                        <a:latin typeface="Arial Narrow" pitchFamily="34" charset="0"/>
                        <a:ea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solidFill>
                            <a:srgbClr val="0070C0"/>
                          </a:solidFill>
                          <a:latin typeface="Arial Narrow" pitchFamily="34" charset="0"/>
                          <a:ea typeface="Times New Roman"/>
                        </a:rPr>
                        <a:t>5.200</a:t>
                      </a: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dirty="0">
                          <a:solidFill>
                            <a:srgbClr val="0070C0"/>
                          </a:solidFill>
                          <a:latin typeface="Arial Narrow" pitchFamily="34" charset="0"/>
                          <a:ea typeface="Times New Roman"/>
                        </a:rPr>
                        <a:t>RN</a:t>
                      </a: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cSld>
  <p:clrMapOvr>
    <a:masterClrMapping/>
  </p:clrMapOvr>
  <p:transition advTm="112376"/>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5686495-429C-49B6-AB0E-1FBC94758E3C}" type="slidenum">
              <a:rPr lang="it-IT" altLang="it-IT">
                <a:latin typeface="Arial" panose="020B0604020202020204" pitchFamily="34" charset="0"/>
              </a:rPr>
              <a:pPr/>
              <a:t>152</a:t>
            </a:fld>
            <a:endParaRPr lang="it-IT" altLang="it-IT">
              <a:latin typeface="Arial" panose="020B0604020202020204" pitchFamily="34" charset="0"/>
            </a:endParaRPr>
          </a:p>
        </p:txBody>
      </p:sp>
      <p:sp>
        <p:nvSpPr>
          <p:cNvPr id="137219"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IL CONTO ECONOMICO “PERCENTUALIZZATO”</a:t>
            </a:r>
          </a:p>
        </p:txBody>
      </p:sp>
      <p:sp>
        <p:nvSpPr>
          <p:cNvPr id="11" name="Rettangolo 10"/>
          <p:cNvSpPr/>
          <p:nvPr/>
        </p:nvSpPr>
        <p:spPr>
          <a:xfrm>
            <a:off x="0" y="617538"/>
            <a:ext cx="8991600" cy="677862"/>
          </a:xfrm>
          <a:prstGeom prst="rect">
            <a:avLst/>
          </a:prstGeom>
        </p:spPr>
        <p:txBody>
          <a:bodyPr>
            <a:spAutoFit/>
          </a:bodyPr>
          <a:lstStyle/>
          <a:p>
            <a:pPr algn="ctr">
              <a:defRPr/>
            </a:pPr>
            <a:r>
              <a:rPr lang="it-IT" b="1" dirty="0"/>
              <a:t/>
            </a:r>
            <a:br>
              <a:rPr lang="it-IT" b="1" dirty="0"/>
            </a:br>
            <a:r>
              <a:rPr lang="it-IT" b="1" dirty="0"/>
              <a:t>IL CONTO ECONOMICO </a:t>
            </a:r>
            <a:r>
              <a:rPr lang="it-IT" sz="2000" b="1" cap="all" dirty="0"/>
              <a:t>“PERCENTUALIZZATO”</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2483773064"/>
              </p:ext>
            </p:extLst>
          </p:nvPr>
        </p:nvGraphicFramePr>
        <p:xfrm>
          <a:off x="1828800" y="1447800"/>
          <a:ext cx="3276600" cy="4953001"/>
        </p:xfrm>
        <a:graphic>
          <a:graphicData uri="http://schemas.openxmlformats.org/drawingml/2006/table">
            <a:tbl>
              <a:tblPr/>
              <a:tblGrid>
                <a:gridCol w="1975134">
                  <a:extLst>
                    <a:ext uri="{9D8B030D-6E8A-4147-A177-3AD203B41FA5}">
                      <a16:colId xmlns:a16="http://schemas.microsoft.com/office/drawing/2014/main" val="20000"/>
                    </a:ext>
                  </a:extLst>
                </a:gridCol>
                <a:gridCol w="1301466">
                  <a:extLst>
                    <a:ext uri="{9D8B030D-6E8A-4147-A177-3AD203B41FA5}">
                      <a16:colId xmlns:a16="http://schemas.microsoft.com/office/drawing/2014/main" val="20001"/>
                    </a:ext>
                  </a:extLst>
                </a:gridCol>
              </a:tblGrid>
              <a:tr h="291353">
                <a:tc>
                  <a:txBody>
                    <a:bodyPr/>
                    <a:lstStyle/>
                    <a:p>
                      <a:pPr algn="ctr">
                        <a:spcAft>
                          <a:spcPts val="0"/>
                        </a:spcAft>
                        <a:tabLst>
                          <a:tab pos="2610485" algn="r"/>
                          <a:tab pos="4140835" algn="r"/>
                        </a:tabLst>
                      </a:pPr>
                      <a:r>
                        <a:rPr lang="en-US" sz="1600" dirty="0" err="1">
                          <a:latin typeface="Arial Narrow" pitchFamily="34" charset="0"/>
                          <a:ea typeface="Times New Roman"/>
                        </a:rPr>
                        <a:t>Vn</a:t>
                      </a:r>
                      <a:r>
                        <a:rPr lang="en-US" sz="1600" dirty="0">
                          <a:latin typeface="Arial Narrow" pitchFamily="34" charset="0"/>
                          <a:ea typeface="Times New Roman"/>
                        </a:rPr>
                        <a:t> </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r>
                        <a:rPr lang="en-US" sz="1600">
                          <a:latin typeface="Arial Narrow" pitchFamily="34" charset="0"/>
                          <a:ea typeface="Times New Roman"/>
                        </a:rPr>
                        <a:t>99,74%</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91353">
                <a:tc>
                  <a:txBody>
                    <a:bodyPr/>
                    <a:lstStyle/>
                    <a:p>
                      <a:pPr algn="ctr">
                        <a:spcAft>
                          <a:spcPts val="0"/>
                        </a:spcAft>
                        <a:tabLst>
                          <a:tab pos="2610485" algn="r"/>
                          <a:tab pos="4140835" algn="r"/>
                        </a:tabLst>
                      </a:pPr>
                      <a:r>
                        <a:rPr lang="en-US" sz="1600" dirty="0">
                          <a:latin typeface="Arial Narrow" pitchFamily="34" charset="0"/>
                          <a:ea typeface="Times New Roman"/>
                        </a:rPr>
                        <a:t>Var. Mag. Prod.</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600">
                          <a:latin typeface="Arial Narrow" pitchFamily="34" charset="0"/>
                          <a:ea typeface="Times New Roman"/>
                        </a:rPr>
                        <a:t>0,26%</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91353">
                <a:tc>
                  <a:txBody>
                    <a:bodyPr/>
                    <a:lstStyle/>
                    <a:p>
                      <a:pPr algn="ctr">
                        <a:spcAft>
                          <a:spcPts val="0"/>
                        </a:spcAft>
                        <a:tabLst>
                          <a:tab pos="2610485" algn="r"/>
                          <a:tab pos="4140835" algn="r"/>
                        </a:tabLst>
                      </a:pPr>
                      <a:r>
                        <a:rPr lang="fr-FR" sz="1800" b="1" dirty="0">
                          <a:solidFill>
                            <a:srgbClr val="0070C0"/>
                          </a:solidFill>
                          <a:latin typeface="Arial Narrow" pitchFamily="34" charset="0"/>
                          <a:ea typeface="Times New Roman"/>
                        </a:rPr>
                        <a:t>PE</a:t>
                      </a:r>
                      <a:endParaRPr lang="it-IT" sz="1800" b="1" dirty="0">
                        <a:solidFill>
                          <a:srgbClr val="0070C0"/>
                        </a:solidFill>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a:spcAft>
                          <a:spcPts val="0"/>
                        </a:spcAft>
                        <a:tabLst>
                          <a:tab pos="2610485" algn="r"/>
                          <a:tab pos="4140835" algn="r"/>
                        </a:tabLst>
                      </a:pPr>
                      <a:r>
                        <a:rPr lang="fr-FR" sz="1800" b="1" dirty="0">
                          <a:solidFill>
                            <a:srgbClr val="0070C0"/>
                          </a:solidFill>
                          <a:latin typeface="Arial Narrow" pitchFamily="34" charset="0"/>
                          <a:ea typeface="Times New Roman"/>
                        </a:rPr>
                        <a:t>100%</a:t>
                      </a:r>
                      <a:endParaRPr lang="it-IT" sz="1800" b="1" dirty="0">
                        <a:solidFill>
                          <a:srgbClr val="0070C0"/>
                        </a:solidFill>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02"/>
                  </a:ext>
                </a:extLst>
              </a:tr>
              <a:tr h="291353">
                <a:tc>
                  <a:txBody>
                    <a:bodyPr/>
                    <a:lstStyle/>
                    <a:p>
                      <a:pPr algn="ctr">
                        <a:spcAft>
                          <a:spcPts val="0"/>
                        </a:spcAft>
                        <a:tabLst>
                          <a:tab pos="2610485" algn="r"/>
                          <a:tab pos="4140835" algn="r"/>
                        </a:tabLst>
                      </a:pPr>
                      <a:r>
                        <a:rPr lang="fr-FR" sz="1600" dirty="0">
                          <a:latin typeface="Arial Narrow" pitchFamily="34" charset="0"/>
                          <a:ea typeface="Times New Roman"/>
                        </a:rPr>
                        <a:t>Cons. </a:t>
                      </a:r>
                      <a:r>
                        <a:rPr lang="fr-FR" sz="1600" dirty="0" err="1">
                          <a:latin typeface="Arial Narrow" pitchFamily="34" charset="0"/>
                          <a:ea typeface="Times New Roman"/>
                        </a:rPr>
                        <a:t>materie</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600">
                          <a:latin typeface="Arial Narrow" pitchFamily="34" charset="0"/>
                          <a:ea typeface="Times New Roman"/>
                        </a:rPr>
                        <a:t>36,16%</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1353">
                <a:tc>
                  <a:txBody>
                    <a:bodyPr/>
                    <a:lstStyle/>
                    <a:p>
                      <a:pPr algn="ctr">
                        <a:spcAft>
                          <a:spcPts val="0"/>
                        </a:spcAft>
                        <a:tabLst>
                          <a:tab pos="2610485" algn="r"/>
                          <a:tab pos="4140835" algn="r"/>
                        </a:tabLst>
                      </a:pPr>
                      <a:r>
                        <a:rPr lang="it-IT" sz="1600" dirty="0" err="1">
                          <a:solidFill>
                            <a:srgbClr val="0070C0"/>
                          </a:solidFill>
                          <a:latin typeface="Arial Narrow" pitchFamily="34" charset="0"/>
                          <a:ea typeface="Times New Roman"/>
                        </a:rPr>
                        <a:t>MIL</a:t>
                      </a:r>
                      <a:endParaRPr lang="it-IT" sz="1600" dirty="0">
                        <a:solidFill>
                          <a:srgbClr val="0070C0"/>
                        </a:solidFill>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63,84%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91353">
                <a:tc>
                  <a:txBody>
                    <a:bodyPr/>
                    <a:lstStyle/>
                    <a:p>
                      <a:pPr algn="ctr">
                        <a:spcAft>
                          <a:spcPts val="0"/>
                        </a:spcAft>
                        <a:tabLst>
                          <a:tab pos="2610485" algn="r"/>
                          <a:tab pos="4140835" algn="r"/>
                        </a:tabLst>
                      </a:pPr>
                      <a:r>
                        <a:rPr lang="it-IT" sz="1600" dirty="0">
                          <a:latin typeface="Arial Narrow" pitchFamily="34" charset="0"/>
                          <a:ea typeface="Times New Roman"/>
                        </a:rPr>
                        <a:t>Altre sp. op.</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27,34%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91353">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VA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36,5%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91353">
                <a:tc>
                  <a:txBody>
                    <a:bodyPr/>
                    <a:lstStyle/>
                    <a:p>
                      <a:pPr algn="ctr">
                        <a:spcAft>
                          <a:spcPts val="0"/>
                        </a:spcAft>
                        <a:tabLst>
                          <a:tab pos="2610485" algn="r"/>
                          <a:tab pos="4140835" algn="r"/>
                        </a:tabLst>
                      </a:pPr>
                      <a:r>
                        <a:rPr lang="it-IT" sz="1600" dirty="0">
                          <a:latin typeface="Arial Narrow" pitchFamily="34" charset="0"/>
                          <a:ea typeface="Times New Roman"/>
                        </a:rPr>
                        <a:t>Sp. personale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a:latin typeface="Arial Narrow" pitchFamily="34" charset="0"/>
                          <a:ea typeface="Times New Roman"/>
                        </a:rPr>
                        <a:t>10,5%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1353">
                <a:tc>
                  <a:txBody>
                    <a:bodyPr/>
                    <a:lstStyle/>
                    <a:p>
                      <a:pPr algn="ctr">
                        <a:spcAft>
                          <a:spcPts val="0"/>
                        </a:spcAft>
                        <a:tabLst>
                          <a:tab pos="2610485" algn="r"/>
                          <a:tab pos="4140835" algn="r"/>
                        </a:tabLst>
                      </a:pPr>
                      <a:r>
                        <a:rPr lang="it-IT" sz="1600" dirty="0" err="1">
                          <a:solidFill>
                            <a:srgbClr val="0070C0"/>
                          </a:solidFill>
                          <a:latin typeface="Arial Narrow" pitchFamily="34" charset="0"/>
                          <a:ea typeface="Times New Roman"/>
                        </a:rPr>
                        <a:t>MOL</a:t>
                      </a:r>
                      <a:endParaRPr lang="it-IT" sz="1600" dirty="0">
                        <a:solidFill>
                          <a:srgbClr val="0070C0"/>
                        </a:solidFill>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26%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91353">
                <a:tc>
                  <a:txBody>
                    <a:bodyPr/>
                    <a:lstStyle/>
                    <a:p>
                      <a:pPr algn="ctr">
                        <a:spcAft>
                          <a:spcPts val="0"/>
                        </a:spcAft>
                        <a:tabLst>
                          <a:tab pos="2610485" algn="r"/>
                          <a:tab pos="4140835" algn="r"/>
                        </a:tabLst>
                      </a:pPr>
                      <a:r>
                        <a:rPr lang="it-IT" sz="1600" dirty="0">
                          <a:latin typeface="Arial Narrow" pitchFamily="34" charset="0"/>
                          <a:ea typeface="Times New Roman"/>
                        </a:rPr>
                        <a:t>Ammortamenti</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7,86%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91353">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RO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18,14%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91353">
                <a:tc>
                  <a:txBody>
                    <a:bodyPr/>
                    <a:lstStyle/>
                    <a:p>
                      <a:pPr algn="ctr">
                        <a:spcAft>
                          <a:spcPts val="0"/>
                        </a:spcAft>
                        <a:tabLst>
                          <a:tab pos="2610485" algn="r"/>
                          <a:tab pos="4140835" algn="r"/>
                        </a:tabLst>
                      </a:pPr>
                      <a:r>
                        <a:rPr lang="it-IT" sz="1600">
                          <a:latin typeface="Arial Narrow" pitchFamily="34" charset="0"/>
                          <a:ea typeface="Times New Roman"/>
                        </a:rPr>
                        <a:t>Area finanziar.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-1,3%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91353">
                <a:tc>
                  <a:txBody>
                    <a:bodyPr/>
                    <a:lstStyle/>
                    <a:p>
                      <a:pPr algn="ctr">
                        <a:spcAft>
                          <a:spcPts val="0"/>
                        </a:spcAft>
                        <a:tabLst>
                          <a:tab pos="2610485" algn="r"/>
                          <a:tab pos="4140835" algn="r"/>
                        </a:tabLst>
                      </a:pPr>
                      <a:r>
                        <a:rPr lang="en-US" sz="1600">
                          <a:latin typeface="Arial Narrow" pitchFamily="34" charset="0"/>
                          <a:ea typeface="Times New Roman"/>
                        </a:rPr>
                        <a:t>Area extracaratt.</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US" sz="1600" dirty="0">
                          <a:latin typeface="Arial Narrow" pitchFamily="34" charset="0"/>
                          <a:ea typeface="Times New Roman"/>
                        </a:rPr>
                        <a:t>0,49%</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91353">
                <a:tc>
                  <a:txBody>
                    <a:bodyPr/>
                    <a:lstStyle/>
                    <a:p>
                      <a:pPr algn="ctr">
                        <a:spcAft>
                          <a:spcPts val="0"/>
                        </a:spcAft>
                        <a:tabLst>
                          <a:tab pos="2610485" algn="r"/>
                          <a:tab pos="4140835" algn="r"/>
                        </a:tabLst>
                      </a:pPr>
                      <a:r>
                        <a:rPr lang="en-US" sz="1600">
                          <a:latin typeface="Arial Narrow" pitchFamily="34" charset="0"/>
                          <a:ea typeface="Times New Roman"/>
                        </a:rPr>
                        <a:t>Area straordin.</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US" sz="1600" dirty="0">
                          <a:latin typeface="Arial Narrow" pitchFamily="34" charset="0"/>
                          <a:ea typeface="Times New Roman"/>
                        </a:rPr>
                        <a:t>-0,39%</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91353">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RL</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16,93%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91353">
                <a:tc>
                  <a:txBody>
                    <a:bodyPr/>
                    <a:lstStyle/>
                    <a:p>
                      <a:pPr algn="ctr">
                        <a:spcAft>
                          <a:spcPts val="0"/>
                        </a:spcAft>
                        <a:tabLst>
                          <a:tab pos="2610485" algn="r"/>
                          <a:tab pos="4140835" algn="r"/>
                        </a:tabLst>
                      </a:pPr>
                      <a:r>
                        <a:rPr lang="it-IT" sz="1600">
                          <a:latin typeface="Arial Narrow" pitchFamily="34" charset="0"/>
                          <a:ea typeface="Times New Roman"/>
                        </a:rPr>
                        <a:t>Oneri tributari</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9,07%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91353">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RN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r>
                        <a:rPr lang="it-IT" sz="1600" dirty="0">
                          <a:solidFill>
                            <a:srgbClr val="0070C0"/>
                          </a:solidFill>
                          <a:latin typeface="Arial Narrow" pitchFamily="34" charset="0"/>
                          <a:ea typeface="Times New Roman"/>
                        </a:rPr>
                        <a:t>7,86%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9" name="Freccia a destra 8"/>
          <p:cNvSpPr/>
          <p:nvPr/>
        </p:nvSpPr>
        <p:spPr>
          <a:xfrm>
            <a:off x="5181600" y="1981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7262" name="CasellaDiTesto 9"/>
          <p:cNvSpPr txBox="1">
            <a:spLocks noChangeArrowheads="1"/>
          </p:cNvSpPr>
          <p:nvPr/>
        </p:nvSpPr>
        <p:spPr bwMode="auto">
          <a:xfrm>
            <a:off x="5867400" y="15875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solidFill>
                  <a:srgbClr val="C00000"/>
                </a:solidFill>
              </a:rPr>
              <a:t>Fatto pari a 100 il Prodotto di Esercizio (PE) tutte le altre classi di esprimono in termini percentuali</a:t>
            </a:r>
          </a:p>
        </p:txBody>
      </p:sp>
    </p:spTree>
  </p:cSld>
  <p:clrMapOvr>
    <a:masterClrMapping/>
  </p:clrMapOvr>
  <p:transition advTm="187094"/>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E8319AD-9E97-42DE-891F-AD03A3AAB3EE}" type="slidenum">
              <a:rPr lang="it-IT" altLang="it-IT">
                <a:latin typeface="Arial" panose="020B0604020202020204" pitchFamily="34" charset="0"/>
              </a:rPr>
              <a:pPr/>
              <a:t>153</a:t>
            </a:fld>
            <a:endParaRPr lang="it-IT" altLang="it-IT">
              <a:latin typeface="Arial" panose="020B0604020202020204" pitchFamily="34" charset="0"/>
            </a:endParaRPr>
          </a:p>
        </p:txBody>
      </p:sp>
      <p:sp>
        <p:nvSpPr>
          <p:cNvPr id="139267" name="Rettangolo 7"/>
          <p:cNvSpPr>
            <a:spLocks noChangeArrowheads="1"/>
          </p:cNvSpPr>
          <p:nvPr/>
        </p:nvSpPr>
        <p:spPr bwMode="auto">
          <a:xfrm>
            <a:off x="4876800" y="781050"/>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
            </a:r>
            <a:br>
              <a:rPr lang="it-IT" altLang="it-IT" b="1"/>
            </a:br>
            <a:r>
              <a:rPr lang="it-IT" altLang="it-IT" b="1"/>
              <a:t>Come si è visto dal conto economico sintetico si può giungere al conto economico PERCENTUALIZZATO</a:t>
            </a:r>
            <a:endParaRPr lang="it-IT" altLang="it-IT"/>
          </a:p>
        </p:txBody>
      </p:sp>
      <p:sp>
        <p:nvSpPr>
          <p:cNvPr id="139268" name="Rettangolo 8"/>
          <p:cNvSpPr>
            <a:spLocks noChangeArrowheads="1"/>
          </p:cNvSpPr>
          <p:nvPr/>
        </p:nvSpPr>
        <p:spPr bwMode="auto">
          <a:xfrm>
            <a:off x="4864100" y="2362200"/>
            <a:ext cx="396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
            </a:r>
            <a:br>
              <a:rPr lang="it-IT" altLang="it-IT" b="1"/>
            </a:br>
            <a:r>
              <a:rPr lang="it-IT" altLang="it-IT" b="1"/>
              <a:t>Questo prospetto è estremamente utile per un primo colpo d’occhio sulla situazione economica dell’azienda e di come “si forma” il reddito dell’esercizio e di come “si formano” i vari risultati intermedi</a:t>
            </a:r>
          </a:p>
          <a:p>
            <a:pPr algn="ctr"/>
            <a:endParaRPr lang="it-IT" altLang="it-IT" b="1"/>
          </a:p>
          <a:p>
            <a:pPr algn="ctr"/>
            <a:endParaRPr lang="it-IT" altLang="it-IT" b="1"/>
          </a:p>
          <a:p>
            <a:pPr algn="ctr"/>
            <a:r>
              <a:rPr lang="it-IT" altLang="it-IT" b="1"/>
              <a:t>Ovviamente tutte queste informazioni  sono utili in chiave “comparativa”, nello spazio e/o nel tempo</a:t>
            </a:r>
            <a:endParaRPr lang="it-IT" altLang="it-IT"/>
          </a:p>
        </p:txBody>
      </p:sp>
      <p:sp>
        <p:nvSpPr>
          <p:cNvPr id="139269" name="WordArt 11"/>
          <p:cNvSpPr>
            <a:spLocks noChangeArrowheads="1" noChangeShapeType="1" noTextEdit="1"/>
          </p:cNvSpPr>
          <p:nvPr/>
        </p:nvSpPr>
        <p:spPr bwMode="auto">
          <a:xfrm>
            <a:off x="304800" y="152400"/>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IL CONTO ECONOMICO “PERCENTUALIZZATO”</a:t>
            </a:r>
          </a:p>
        </p:txBody>
      </p:sp>
      <p:graphicFrame>
        <p:nvGraphicFramePr>
          <p:cNvPr id="9" name="Tabella 8"/>
          <p:cNvGraphicFramePr>
            <a:graphicFrameLocks noGrp="1"/>
          </p:cNvGraphicFramePr>
          <p:nvPr/>
        </p:nvGraphicFramePr>
        <p:xfrm>
          <a:off x="838200" y="1066800"/>
          <a:ext cx="3276600" cy="4953001"/>
        </p:xfrm>
        <a:graphic>
          <a:graphicData uri="http://schemas.openxmlformats.org/drawingml/2006/table">
            <a:tbl>
              <a:tblPr/>
              <a:tblGrid>
                <a:gridCol w="1975134">
                  <a:extLst>
                    <a:ext uri="{9D8B030D-6E8A-4147-A177-3AD203B41FA5}">
                      <a16:colId xmlns:a16="http://schemas.microsoft.com/office/drawing/2014/main" val="20000"/>
                    </a:ext>
                  </a:extLst>
                </a:gridCol>
                <a:gridCol w="1301466">
                  <a:extLst>
                    <a:ext uri="{9D8B030D-6E8A-4147-A177-3AD203B41FA5}">
                      <a16:colId xmlns:a16="http://schemas.microsoft.com/office/drawing/2014/main" val="20001"/>
                    </a:ext>
                  </a:extLst>
                </a:gridCol>
              </a:tblGrid>
              <a:tr h="291353">
                <a:tc>
                  <a:txBody>
                    <a:bodyPr/>
                    <a:lstStyle/>
                    <a:p>
                      <a:pPr algn="ctr">
                        <a:spcAft>
                          <a:spcPts val="0"/>
                        </a:spcAft>
                        <a:tabLst>
                          <a:tab pos="2610485" algn="r"/>
                          <a:tab pos="4140835" algn="r"/>
                        </a:tabLst>
                      </a:pPr>
                      <a:r>
                        <a:rPr lang="en-US" sz="1600" dirty="0" err="1">
                          <a:latin typeface="Arial Narrow" pitchFamily="34" charset="0"/>
                          <a:ea typeface="Times New Roman"/>
                        </a:rPr>
                        <a:t>Vn</a:t>
                      </a:r>
                      <a:r>
                        <a:rPr lang="en-US" sz="1600" dirty="0">
                          <a:latin typeface="Arial Narrow" pitchFamily="34" charset="0"/>
                          <a:ea typeface="Times New Roman"/>
                        </a:rPr>
                        <a:t> </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r>
                        <a:rPr lang="en-US" sz="1600">
                          <a:latin typeface="Arial Narrow" pitchFamily="34" charset="0"/>
                          <a:ea typeface="Times New Roman"/>
                        </a:rPr>
                        <a:t>99,74%</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91353">
                <a:tc>
                  <a:txBody>
                    <a:bodyPr/>
                    <a:lstStyle/>
                    <a:p>
                      <a:pPr algn="ctr">
                        <a:spcAft>
                          <a:spcPts val="0"/>
                        </a:spcAft>
                        <a:tabLst>
                          <a:tab pos="2610485" algn="r"/>
                          <a:tab pos="4140835" algn="r"/>
                        </a:tabLst>
                      </a:pPr>
                      <a:r>
                        <a:rPr lang="en-US" sz="1600" dirty="0">
                          <a:latin typeface="Arial Narrow" pitchFamily="34" charset="0"/>
                          <a:ea typeface="Times New Roman"/>
                        </a:rPr>
                        <a:t>Var. Mag. Prod.</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600">
                          <a:latin typeface="Arial Narrow" pitchFamily="34" charset="0"/>
                          <a:ea typeface="Times New Roman"/>
                        </a:rPr>
                        <a:t>0,26%</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91353">
                <a:tc>
                  <a:txBody>
                    <a:bodyPr/>
                    <a:lstStyle/>
                    <a:p>
                      <a:pPr algn="ctr">
                        <a:spcAft>
                          <a:spcPts val="0"/>
                        </a:spcAft>
                        <a:tabLst>
                          <a:tab pos="2610485" algn="r"/>
                          <a:tab pos="4140835" algn="r"/>
                        </a:tabLst>
                      </a:pPr>
                      <a:r>
                        <a:rPr lang="fr-FR" sz="1800" b="1" dirty="0">
                          <a:latin typeface="Arial Narrow" pitchFamily="34" charset="0"/>
                          <a:ea typeface="Times New Roman"/>
                        </a:rPr>
                        <a:t>PE</a:t>
                      </a:r>
                      <a:endParaRPr lang="it-IT" sz="1800" b="1"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3300"/>
                    </a:solidFill>
                  </a:tcPr>
                </a:tc>
                <a:tc>
                  <a:txBody>
                    <a:bodyPr/>
                    <a:lstStyle/>
                    <a:p>
                      <a:pPr algn="ctr">
                        <a:spcAft>
                          <a:spcPts val="0"/>
                        </a:spcAft>
                        <a:tabLst>
                          <a:tab pos="2610485" algn="r"/>
                          <a:tab pos="4140835" algn="r"/>
                        </a:tabLst>
                      </a:pPr>
                      <a:r>
                        <a:rPr lang="fr-FR" sz="1800" b="1" dirty="0">
                          <a:latin typeface="Arial Narrow" pitchFamily="34" charset="0"/>
                          <a:ea typeface="Times New Roman"/>
                        </a:rPr>
                        <a:t>100%</a:t>
                      </a:r>
                      <a:endParaRPr lang="it-IT" sz="1800" b="1"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3300"/>
                    </a:solidFill>
                  </a:tcPr>
                </a:tc>
                <a:extLst>
                  <a:ext uri="{0D108BD9-81ED-4DB2-BD59-A6C34878D82A}">
                    <a16:rowId xmlns:a16="http://schemas.microsoft.com/office/drawing/2014/main" val="10002"/>
                  </a:ext>
                </a:extLst>
              </a:tr>
              <a:tr h="291353">
                <a:tc>
                  <a:txBody>
                    <a:bodyPr/>
                    <a:lstStyle/>
                    <a:p>
                      <a:pPr algn="ctr">
                        <a:spcAft>
                          <a:spcPts val="0"/>
                        </a:spcAft>
                        <a:tabLst>
                          <a:tab pos="2610485" algn="r"/>
                          <a:tab pos="4140835" algn="r"/>
                        </a:tabLst>
                      </a:pPr>
                      <a:r>
                        <a:rPr lang="fr-FR" sz="1600" dirty="0">
                          <a:latin typeface="Arial Narrow" pitchFamily="34" charset="0"/>
                          <a:ea typeface="Times New Roman"/>
                        </a:rPr>
                        <a:t>Cons. </a:t>
                      </a:r>
                      <a:r>
                        <a:rPr lang="fr-FR" sz="1600" dirty="0" err="1">
                          <a:latin typeface="Arial Narrow" pitchFamily="34" charset="0"/>
                          <a:ea typeface="Times New Roman"/>
                        </a:rPr>
                        <a:t>materie</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600" dirty="0">
                          <a:latin typeface="Arial Narrow" pitchFamily="34" charset="0"/>
                          <a:ea typeface="Times New Roman"/>
                        </a:rPr>
                        <a:t>36,16%</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1353">
                <a:tc>
                  <a:txBody>
                    <a:bodyPr/>
                    <a:lstStyle/>
                    <a:p>
                      <a:pPr algn="ctr">
                        <a:spcAft>
                          <a:spcPts val="0"/>
                        </a:spcAft>
                        <a:tabLst>
                          <a:tab pos="2610485" algn="r"/>
                          <a:tab pos="4140835" algn="r"/>
                        </a:tabLst>
                      </a:pPr>
                      <a:r>
                        <a:rPr lang="it-IT" sz="1800" b="1" dirty="0" err="1">
                          <a:latin typeface="Arial Narrow" pitchFamily="34" charset="0"/>
                          <a:ea typeface="Times New Roman"/>
                        </a:rPr>
                        <a:t>MIL</a:t>
                      </a:r>
                      <a:endParaRPr lang="it-IT" sz="1800" b="1"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CCFF"/>
                    </a:solidFill>
                  </a:tcPr>
                </a:tc>
                <a:tc>
                  <a:txBody>
                    <a:bodyPr/>
                    <a:lstStyle/>
                    <a:p>
                      <a:pPr algn="ctr">
                        <a:spcAft>
                          <a:spcPts val="0"/>
                        </a:spcAft>
                        <a:tabLst>
                          <a:tab pos="2610485" algn="r"/>
                          <a:tab pos="4140835" algn="r"/>
                        </a:tabLst>
                      </a:pPr>
                      <a:r>
                        <a:rPr lang="it-IT" sz="1800" b="1" dirty="0">
                          <a:latin typeface="Arial Narrow" pitchFamily="34" charset="0"/>
                          <a:ea typeface="Times New Roman"/>
                        </a:rPr>
                        <a:t>63,84%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CCFF"/>
                    </a:solidFill>
                  </a:tcPr>
                </a:tc>
                <a:extLst>
                  <a:ext uri="{0D108BD9-81ED-4DB2-BD59-A6C34878D82A}">
                    <a16:rowId xmlns:a16="http://schemas.microsoft.com/office/drawing/2014/main" val="10004"/>
                  </a:ext>
                </a:extLst>
              </a:tr>
              <a:tr h="291353">
                <a:tc>
                  <a:txBody>
                    <a:bodyPr/>
                    <a:lstStyle/>
                    <a:p>
                      <a:pPr algn="ctr">
                        <a:spcAft>
                          <a:spcPts val="0"/>
                        </a:spcAft>
                        <a:tabLst>
                          <a:tab pos="2610485" algn="r"/>
                          <a:tab pos="4140835" algn="r"/>
                        </a:tabLst>
                      </a:pPr>
                      <a:r>
                        <a:rPr lang="it-IT" sz="1600" dirty="0">
                          <a:latin typeface="Arial Narrow" pitchFamily="34" charset="0"/>
                          <a:ea typeface="Times New Roman"/>
                        </a:rPr>
                        <a:t>Altre sp. op.</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27,34%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91353">
                <a:tc>
                  <a:txBody>
                    <a:bodyPr/>
                    <a:lstStyle/>
                    <a:p>
                      <a:pPr algn="ctr">
                        <a:spcAft>
                          <a:spcPts val="0"/>
                        </a:spcAft>
                        <a:tabLst>
                          <a:tab pos="2610485" algn="r"/>
                          <a:tab pos="4140835" algn="r"/>
                        </a:tabLst>
                      </a:pPr>
                      <a:r>
                        <a:rPr lang="it-IT" sz="1800" b="1" dirty="0">
                          <a:latin typeface="Arial Narrow" pitchFamily="34" charset="0"/>
                          <a:ea typeface="Times New Roman"/>
                        </a:rPr>
                        <a:t>VA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a:spcAft>
                          <a:spcPts val="0"/>
                        </a:spcAft>
                        <a:tabLst>
                          <a:tab pos="2610485" algn="r"/>
                          <a:tab pos="4140835" algn="r"/>
                        </a:tabLst>
                      </a:pPr>
                      <a:r>
                        <a:rPr lang="it-IT" sz="1800" b="1" dirty="0">
                          <a:latin typeface="Arial Narrow" pitchFamily="34" charset="0"/>
                          <a:ea typeface="Times New Roman"/>
                        </a:rPr>
                        <a:t>36,5%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10006"/>
                  </a:ext>
                </a:extLst>
              </a:tr>
              <a:tr h="291353">
                <a:tc>
                  <a:txBody>
                    <a:bodyPr/>
                    <a:lstStyle/>
                    <a:p>
                      <a:pPr algn="ctr">
                        <a:spcAft>
                          <a:spcPts val="0"/>
                        </a:spcAft>
                        <a:tabLst>
                          <a:tab pos="2610485" algn="r"/>
                          <a:tab pos="4140835" algn="r"/>
                        </a:tabLst>
                      </a:pPr>
                      <a:r>
                        <a:rPr lang="it-IT" sz="1600" dirty="0">
                          <a:latin typeface="Arial Narrow" pitchFamily="34" charset="0"/>
                          <a:ea typeface="Times New Roman"/>
                        </a:rPr>
                        <a:t>Sp. personale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10,5%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1353">
                <a:tc>
                  <a:txBody>
                    <a:bodyPr/>
                    <a:lstStyle/>
                    <a:p>
                      <a:pPr algn="ctr">
                        <a:spcAft>
                          <a:spcPts val="0"/>
                        </a:spcAft>
                        <a:tabLst>
                          <a:tab pos="2610485" algn="r"/>
                          <a:tab pos="4140835" algn="r"/>
                        </a:tabLst>
                      </a:pPr>
                      <a:r>
                        <a:rPr lang="it-IT" sz="1800" b="1" dirty="0" err="1">
                          <a:latin typeface="Arial Narrow" pitchFamily="34" charset="0"/>
                          <a:ea typeface="Times New Roman"/>
                        </a:rPr>
                        <a:t>MOL</a:t>
                      </a:r>
                      <a:endParaRPr lang="it-IT" sz="1800" b="1"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a:spcAft>
                          <a:spcPts val="0"/>
                        </a:spcAft>
                        <a:tabLst>
                          <a:tab pos="2610485" algn="r"/>
                          <a:tab pos="4140835" algn="r"/>
                        </a:tabLst>
                      </a:pPr>
                      <a:r>
                        <a:rPr lang="it-IT" sz="1800" b="1" dirty="0">
                          <a:latin typeface="Arial Narrow" pitchFamily="34" charset="0"/>
                          <a:ea typeface="Times New Roman"/>
                        </a:rPr>
                        <a:t>26%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10008"/>
                  </a:ext>
                </a:extLst>
              </a:tr>
              <a:tr h="291353">
                <a:tc>
                  <a:txBody>
                    <a:bodyPr/>
                    <a:lstStyle/>
                    <a:p>
                      <a:pPr algn="ctr">
                        <a:spcAft>
                          <a:spcPts val="0"/>
                        </a:spcAft>
                        <a:tabLst>
                          <a:tab pos="2610485" algn="r"/>
                          <a:tab pos="4140835" algn="r"/>
                        </a:tabLst>
                      </a:pPr>
                      <a:r>
                        <a:rPr lang="it-IT" sz="1600" dirty="0">
                          <a:latin typeface="Arial Narrow" pitchFamily="34" charset="0"/>
                          <a:ea typeface="Times New Roman"/>
                        </a:rPr>
                        <a:t>Ammortamenti</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7,86%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91353">
                <a:tc>
                  <a:txBody>
                    <a:bodyPr/>
                    <a:lstStyle/>
                    <a:p>
                      <a:pPr algn="ctr">
                        <a:spcAft>
                          <a:spcPts val="0"/>
                        </a:spcAft>
                        <a:tabLst>
                          <a:tab pos="2610485" algn="r"/>
                          <a:tab pos="4140835" algn="r"/>
                        </a:tabLst>
                      </a:pPr>
                      <a:r>
                        <a:rPr lang="it-IT" sz="1800" b="1" dirty="0">
                          <a:latin typeface="Arial Narrow" pitchFamily="34" charset="0"/>
                          <a:ea typeface="Times New Roman"/>
                        </a:rPr>
                        <a:t>RO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spcAft>
                          <a:spcPts val="0"/>
                        </a:spcAft>
                        <a:tabLst>
                          <a:tab pos="2610485" algn="r"/>
                          <a:tab pos="4140835" algn="r"/>
                        </a:tabLst>
                      </a:pPr>
                      <a:r>
                        <a:rPr lang="it-IT" sz="1800" b="1" dirty="0">
                          <a:latin typeface="Arial Narrow" pitchFamily="34" charset="0"/>
                          <a:ea typeface="Times New Roman"/>
                        </a:rPr>
                        <a:t>18,14%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10010"/>
                  </a:ext>
                </a:extLst>
              </a:tr>
              <a:tr h="291353">
                <a:tc>
                  <a:txBody>
                    <a:bodyPr/>
                    <a:lstStyle/>
                    <a:p>
                      <a:pPr algn="ctr">
                        <a:spcAft>
                          <a:spcPts val="0"/>
                        </a:spcAft>
                        <a:tabLst>
                          <a:tab pos="2610485" algn="r"/>
                          <a:tab pos="4140835" algn="r"/>
                        </a:tabLst>
                      </a:pPr>
                      <a:r>
                        <a:rPr lang="it-IT" sz="1600">
                          <a:latin typeface="Arial Narrow" pitchFamily="34" charset="0"/>
                          <a:ea typeface="Times New Roman"/>
                        </a:rPr>
                        <a:t>Area finanziar.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-1,3%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91353">
                <a:tc>
                  <a:txBody>
                    <a:bodyPr/>
                    <a:lstStyle/>
                    <a:p>
                      <a:pPr algn="ctr">
                        <a:spcAft>
                          <a:spcPts val="0"/>
                        </a:spcAft>
                        <a:tabLst>
                          <a:tab pos="2610485" algn="r"/>
                          <a:tab pos="4140835" algn="r"/>
                        </a:tabLst>
                      </a:pPr>
                      <a:r>
                        <a:rPr lang="en-US" sz="1600">
                          <a:latin typeface="Arial Narrow" pitchFamily="34" charset="0"/>
                          <a:ea typeface="Times New Roman"/>
                        </a:rPr>
                        <a:t>Area extracaratt.</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US" sz="1600" dirty="0">
                          <a:latin typeface="Arial Narrow" pitchFamily="34" charset="0"/>
                          <a:ea typeface="Times New Roman"/>
                        </a:rPr>
                        <a:t>0,49%</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91353">
                <a:tc>
                  <a:txBody>
                    <a:bodyPr/>
                    <a:lstStyle/>
                    <a:p>
                      <a:pPr algn="ctr">
                        <a:spcAft>
                          <a:spcPts val="0"/>
                        </a:spcAft>
                        <a:tabLst>
                          <a:tab pos="2610485" algn="r"/>
                          <a:tab pos="4140835" algn="r"/>
                        </a:tabLst>
                      </a:pPr>
                      <a:r>
                        <a:rPr lang="en-US" sz="1600">
                          <a:latin typeface="Arial Narrow" pitchFamily="34" charset="0"/>
                          <a:ea typeface="Times New Roman"/>
                        </a:rPr>
                        <a:t>Area straordin.</a:t>
                      </a:r>
                      <a:endParaRPr lang="it-IT" sz="160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US" sz="1600" dirty="0">
                          <a:latin typeface="Arial Narrow" pitchFamily="34" charset="0"/>
                          <a:ea typeface="Times New Roman"/>
                        </a:rPr>
                        <a:t>-0,39%</a:t>
                      </a:r>
                      <a:endParaRPr lang="it-IT" sz="1600" dirty="0">
                        <a:latin typeface="Arial Narrow" pitchFamily="34"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91353">
                <a:tc>
                  <a:txBody>
                    <a:bodyPr/>
                    <a:lstStyle/>
                    <a:p>
                      <a:pPr algn="ctr">
                        <a:spcAft>
                          <a:spcPts val="0"/>
                        </a:spcAft>
                        <a:tabLst>
                          <a:tab pos="2610485" algn="r"/>
                          <a:tab pos="4140835" algn="r"/>
                        </a:tabLst>
                      </a:pPr>
                      <a:r>
                        <a:rPr lang="it-IT" sz="1800" b="1" dirty="0">
                          <a:latin typeface="Arial Narrow" pitchFamily="34" charset="0"/>
                          <a:ea typeface="Times New Roman"/>
                        </a:rPr>
                        <a:t>RL</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75000"/>
                      </a:schemeClr>
                    </a:solidFill>
                  </a:tcPr>
                </a:tc>
                <a:tc>
                  <a:txBody>
                    <a:bodyPr/>
                    <a:lstStyle/>
                    <a:p>
                      <a:pPr algn="ctr">
                        <a:spcAft>
                          <a:spcPts val="0"/>
                        </a:spcAft>
                        <a:tabLst>
                          <a:tab pos="2610485" algn="r"/>
                          <a:tab pos="4140835" algn="r"/>
                        </a:tabLst>
                      </a:pPr>
                      <a:r>
                        <a:rPr lang="it-IT" sz="1800" b="1" dirty="0">
                          <a:latin typeface="Arial Narrow" pitchFamily="34" charset="0"/>
                          <a:ea typeface="Times New Roman"/>
                        </a:rPr>
                        <a:t>16,93%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75000"/>
                      </a:schemeClr>
                    </a:solidFill>
                  </a:tcPr>
                </a:tc>
                <a:extLst>
                  <a:ext uri="{0D108BD9-81ED-4DB2-BD59-A6C34878D82A}">
                    <a16:rowId xmlns:a16="http://schemas.microsoft.com/office/drawing/2014/main" val="10014"/>
                  </a:ext>
                </a:extLst>
              </a:tr>
              <a:tr h="291353">
                <a:tc>
                  <a:txBody>
                    <a:bodyPr/>
                    <a:lstStyle/>
                    <a:p>
                      <a:pPr algn="ctr">
                        <a:spcAft>
                          <a:spcPts val="0"/>
                        </a:spcAft>
                        <a:tabLst>
                          <a:tab pos="2610485" algn="r"/>
                          <a:tab pos="4140835" algn="r"/>
                        </a:tabLst>
                      </a:pPr>
                      <a:r>
                        <a:rPr lang="it-IT" sz="1600">
                          <a:latin typeface="Arial Narrow" pitchFamily="34" charset="0"/>
                          <a:ea typeface="Times New Roman"/>
                        </a:rPr>
                        <a:t>Oneri tributari</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dirty="0">
                          <a:latin typeface="Arial Narrow" pitchFamily="34" charset="0"/>
                          <a:ea typeface="Times New Roman"/>
                        </a:rPr>
                        <a:t>9,07%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91353">
                <a:tc>
                  <a:txBody>
                    <a:bodyPr/>
                    <a:lstStyle/>
                    <a:p>
                      <a:pPr algn="ctr">
                        <a:spcAft>
                          <a:spcPts val="0"/>
                        </a:spcAft>
                        <a:tabLst>
                          <a:tab pos="2610485" algn="r"/>
                          <a:tab pos="4140835" algn="r"/>
                        </a:tabLst>
                      </a:pPr>
                      <a:r>
                        <a:rPr lang="it-IT" sz="1800" b="1" dirty="0">
                          <a:latin typeface="Arial Narrow" pitchFamily="34" charset="0"/>
                          <a:ea typeface="Times New Roman"/>
                        </a:rPr>
                        <a:t>RN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8B8B"/>
                    </a:solidFill>
                  </a:tcPr>
                </a:tc>
                <a:tc>
                  <a:txBody>
                    <a:bodyPr/>
                    <a:lstStyle/>
                    <a:p>
                      <a:pPr algn="ctr">
                        <a:spcAft>
                          <a:spcPts val="0"/>
                        </a:spcAft>
                        <a:tabLst>
                          <a:tab pos="2610485" algn="r"/>
                          <a:tab pos="4140835" algn="r"/>
                        </a:tabLst>
                      </a:pPr>
                      <a:r>
                        <a:rPr lang="it-IT" sz="1800" b="1" dirty="0">
                          <a:latin typeface="Arial Narrow" pitchFamily="34" charset="0"/>
                          <a:ea typeface="Times New Roman"/>
                        </a:rPr>
                        <a:t>7,86%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8B8B"/>
                    </a:solidFill>
                  </a:tcPr>
                </a:tc>
                <a:extLst>
                  <a:ext uri="{0D108BD9-81ED-4DB2-BD59-A6C34878D82A}">
                    <a16:rowId xmlns:a16="http://schemas.microsoft.com/office/drawing/2014/main" val="10016"/>
                  </a:ext>
                </a:extLst>
              </a:tr>
            </a:tbl>
          </a:graphicData>
        </a:graphic>
      </p:graphicFrame>
    </p:spTree>
  </p:cSld>
  <p:clrMapOvr>
    <a:masterClrMapping/>
  </p:clrMapOvr>
  <p:transition advTm="100846"/>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34" name="Group 22"/>
          <p:cNvGraphicFramePr>
            <a:graphicFrameLocks noGrp="1"/>
          </p:cNvGraphicFramePr>
          <p:nvPr>
            <p:extLst>
              <p:ext uri="{D42A27DB-BD31-4B8C-83A1-F6EECF244321}">
                <p14:modId xmlns:p14="http://schemas.microsoft.com/office/powerpoint/2010/main" val="3190253453"/>
              </p:ext>
            </p:extLst>
          </p:nvPr>
        </p:nvGraphicFramePr>
        <p:xfrm>
          <a:off x="152400" y="533400"/>
          <a:ext cx="8812213" cy="6055500"/>
        </p:xfrm>
        <a:graphic>
          <a:graphicData uri="http://schemas.openxmlformats.org/drawingml/2006/table">
            <a:tbl>
              <a:tblPr/>
              <a:tblGrid>
                <a:gridCol w="8812213">
                  <a:extLst>
                    <a:ext uri="{9D8B030D-6E8A-4147-A177-3AD203B41FA5}">
                      <a16:colId xmlns:a16="http://schemas.microsoft.com/office/drawing/2014/main" val="20000"/>
                    </a:ext>
                  </a:extLst>
                </a:gridCol>
              </a:tblGrid>
              <a:tr h="92961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it-IT" sz="2500" b="1" i="1" u="none" strike="noStrike" cap="none" normalizeH="0" baseline="0" dirty="0" smtClean="0">
                          <a:ln>
                            <a:noFill/>
                          </a:ln>
                          <a:solidFill>
                            <a:schemeClr val="tx1"/>
                          </a:solidFill>
                          <a:effectLst/>
                          <a:latin typeface="Times New Roman" pitchFamily="18" charset="0"/>
                        </a:rPr>
                        <a:t>L’Analisi di bilancio PER INDICI</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81">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0) Introduzione all’analisi di bilancio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1) La riclassificazione dello Stato Patrimoniale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600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4) La riclassificazione del Conto Economico</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3) Gli indici </a:t>
                      </a:r>
                      <a:r>
                        <a:rPr kumimoji="0" lang="it-IT" sz="2400" b="1" i="0" u="none" strike="noStrike" cap="none" normalizeH="0" baseline="0" dirty="0" err="1" smtClean="0">
                          <a:ln>
                            <a:noFill/>
                          </a:ln>
                          <a:solidFill>
                            <a:schemeClr val="tx1"/>
                          </a:solidFill>
                          <a:effectLst/>
                          <a:latin typeface="Times New Roman" pitchFamily="18" charset="0"/>
                        </a:rPr>
                        <a:t>patrimonial</a:t>
                      </a:r>
                      <a:r>
                        <a:rPr kumimoji="0" lang="it-IT" sz="2400" b="1" i="0" u="none" strike="noStrike" cap="none" normalizeH="0" baseline="0" dirty="0" smtClean="0">
                          <a:ln>
                            <a:noFill/>
                          </a:ln>
                          <a:solidFill>
                            <a:schemeClr val="tx1"/>
                          </a:solidFill>
                          <a:effectLst/>
                          <a:latin typeface="Times New Roman" pitchFamily="18" charset="0"/>
                        </a:rPr>
                        <a:t>-finanziari</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4) Gli indici economici, la leva finanziaria e gli indici di durata/rotazione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5"/>
                  </a:ext>
                </a:extLst>
              </a:tr>
              <a:tr h="895322">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5) Il giudizio sullo stato di salute dell’azienda e le strategie evolutive</a:t>
                      </a:r>
                      <a:endParaRPr kumimoji="0" lang="it-IT" sz="1800" b="0" i="1"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16" name="CasellaDiTesto 3"/>
          <p:cNvSpPr txBox="1">
            <a:spLocks noChangeArrowheads="1"/>
          </p:cNvSpPr>
          <p:nvPr/>
        </p:nvSpPr>
        <p:spPr bwMode="auto">
          <a:xfrm>
            <a:off x="2653723" y="-76200"/>
            <a:ext cx="37174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dirty="0">
                <a:solidFill>
                  <a:srgbClr val="FF0000"/>
                </a:solidFill>
              </a:rPr>
              <a:t>A che punto siamo? </a:t>
            </a:r>
          </a:p>
        </p:txBody>
      </p:sp>
      <p:sp>
        <p:nvSpPr>
          <p:cNvPr id="234517" name="Segnaposto numero diapositiva 4"/>
          <p:cNvSpPr>
            <a:spLocks noGrp="1"/>
          </p:cNvSpPr>
          <p:nvPr>
            <p:ph type="sldNum" sz="quarter" idx="12"/>
          </p:nvPr>
        </p:nvSpPr>
        <p:spPr>
          <a:xfrm>
            <a:off x="7065963" y="65436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503E2EE-8A7C-4B1E-A37F-BE44BB132AE7}" type="slidenum">
              <a:rPr lang="it-IT" altLang="it-IT">
                <a:latin typeface="Arial" panose="020B0604020202020204" pitchFamily="34" charset="0"/>
              </a:rPr>
              <a:pPr/>
              <a:t>154</a:t>
            </a:fld>
            <a:endParaRPr lang="it-IT" altLang="it-IT">
              <a:latin typeface="Arial" panose="020B0604020202020204" pitchFamily="34" charset="0"/>
            </a:endParaRPr>
          </a:p>
        </p:txBody>
      </p:sp>
    </p:spTree>
    <p:extLst>
      <p:ext uri="{BB962C8B-B14F-4D97-AF65-F5344CB8AC3E}">
        <p14:creationId xmlns:p14="http://schemas.microsoft.com/office/powerpoint/2010/main" val="1182703934"/>
      </p:ext>
    </p:extLst>
  </p:cSld>
  <p:clrMapOvr>
    <a:masterClrMapping/>
  </p:clrMapOvr>
  <p:transition advTm="24178"/>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F5F6FEE-BEBA-41A2-A1D6-2BE514619449}" type="slidenum">
              <a:rPr lang="it-IT" altLang="it-IT">
                <a:latin typeface="Arial" panose="020B0604020202020204" pitchFamily="34" charset="0"/>
              </a:rPr>
              <a:pPr/>
              <a:t>155</a:t>
            </a:fld>
            <a:endParaRPr lang="it-IT" altLang="it-IT">
              <a:latin typeface="Arial" panose="020B0604020202020204" pitchFamily="34" charset="0"/>
            </a:endParaRPr>
          </a:p>
        </p:txBody>
      </p:sp>
      <p:sp>
        <p:nvSpPr>
          <p:cNvPr id="236547" name="AutoShape 2"/>
          <p:cNvSpPr>
            <a:spLocks noGrp="1" noChangeArrowheads="1"/>
          </p:cNvSpPr>
          <p:nvPr>
            <p:ph type="title"/>
          </p:nvPr>
        </p:nvSpPr>
        <p:spPr>
          <a:xfrm>
            <a:off x="457200" y="274638"/>
            <a:ext cx="8229600" cy="99377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L’ANALISI DELLA REDDITIVIT</a:t>
            </a:r>
            <a:r>
              <a:rPr lang="en-US" altLang="it-IT" sz="3400" smtClean="0">
                <a:cs typeface="Times New Roman" panose="02020603050405020304" pitchFamily="18" charset="0"/>
              </a:rPr>
              <a:t>À</a:t>
            </a:r>
          </a:p>
        </p:txBody>
      </p:sp>
      <p:sp>
        <p:nvSpPr>
          <p:cNvPr id="236548" name="AutoShape 3"/>
          <p:cNvSpPr>
            <a:spLocks noGrp="1" noChangeArrowheads="1"/>
          </p:cNvSpPr>
          <p:nvPr>
            <p:ph type="body" idx="1"/>
          </p:nvPr>
        </p:nvSpPr>
        <p:spPr>
          <a:xfrm>
            <a:off x="457200" y="1600200"/>
            <a:ext cx="8435975" cy="4724400"/>
          </a:xfrm>
          <a:prstGeom prst="foldedCorner">
            <a:avLst>
              <a:gd name="adj" fmla="val 12500"/>
            </a:avLst>
          </a:prstGeom>
          <a:solidFill>
            <a:schemeClr val="bg1"/>
          </a:solidFill>
          <a:ln>
            <a:solidFill>
              <a:schemeClr val="tx1"/>
            </a:solidFill>
            <a:round/>
            <a:headEnd type="none" w="med" len="med"/>
            <a:tailEnd type="none" w="med" len="med"/>
          </a:ln>
        </p:spPr>
        <p:txBody>
          <a:bodyPr/>
          <a:lstStyle/>
          <a:p>
            <a:pPr eaLnBrk="1" hangingPunct="1">
              <a:buFontTx/>
              <a:buNone/>
            </a:pPr>
            <a:r>
              <a:rPr lang="it-IT" altLang="it-IT" sz="1800" dirty="0" smtClean="0"/>
              <a:t>LA REDDITIVITA’ AZIENDALE PU</a:t>
            </a:r>
            <a:r>
              <a:rPr lang="en-US" altLang="it-IT" sz="1800" dirty="0" smtClean="0"/>
              <a:t>Ò</a:t>
            </a:r>
            <a:r>
              <a:rPr lang="it-IT" altLang="it-IT" sz="1800" dirty="0" smtClean="0"/>
              <a:t> ESSERE STUDIATA:</a:t>
            </a:r>
          </a:p>
          <a:p>
            <a:pPr eaLnBrk="1" hangingPunct="1">
              <a:buFontTx/>
              <a:buNone/>
            </a:pPr>
            <a:endParaRPr lang="it-IT" altLang="it-IT" sz="1800" dirty="0" smtClean="0"/>
          </a:p>
          <a:p>
            <a:pPr eaLnBrk="1" hangingPunct="1">
              <a:buFont typeface="Wingdings" panose="05000000000000000000" pitchFamily="2" charset="2"/>
              <a:buChar char="v"/>
            </a:pPr>
            <a:r>
              <a:rPr lang="it-IT" altLang="it-IT" sz="1800" dirty="0" smtClean="0"/>
              <a:t>in relazione alla </a:t>
            </a:r>
            <a:r>
              <a:rPr lang="it-IT" altLang="it-IT" sz="1800" i="1" dirty="0" smtClean="0"/>
              <a:t>gestione nel suo complesso,</a:t>
            </a:r>
            <a:r>
              <a:rPr lang="it-IT" altLang="it-IT" sz="1800" dirty="0" smtClean="0"/>
              <a:t> attraverso il calcolo del R.O.E.</a:t>
            </a:r>
          </a:p>
          <a:p>
            <a:pPr eaLnBrk="1" hangingPunct="1">
              <a:buFont typeface="Wingdings" panose="05000000000000000000" pitchFamily="2" charset="2"/>
              <a:buChar char="v"/>
            </a:pPr>
            <a:endParaRPr lang="it-IT" altLang="it-IT" sz="1800" dirty="0" smtClean="0"/>
          </a:p>
          <a:p>
            <a:pPr eaLnBrk="1" hangingPunct="1">
              <a:buFont typeface="Wingdings" panose="05000000000000000000" pitchFamily="2" charset="2"/>
              <a:buChar char="v"/>
            </a:pPr>
            <a:endParaRPr lang="it-IT" altLang="it-IT" sz="1800" dirty="0" smtClean="0"/>
          </a:p>
          <a:p>
            <a:pPr eaLnBrk="1" hangingPunct="1">
              <a:buFont typeface="Wingdings" panose="05000000000000000000" pitchFamily="2" charset="2"/>
              <a:buChar char="v"/>
            </a:pPr>
            <a:endParaRPr lang="it-IT" altLang="it-IT" sz="1800" dirty="0" smtClean="0"/>
          </a:p>
          <a:p>
            <a:pPr eaLnBrk="1" hangingPunct="1">
              <a:buFont typeface="Wingdings" panose="05000000000000000000" pitchFamily="2" charset="2"/>
              <a:buChar char="v"/>
            </a:pPr>
            <a:endParaRPr lang="it-IT" altLang="it-IT" sz="1800" dirty="0" smtClean="0"/>
          </a:p>
          <a:p>
            <a:pPr eaLnBrk="1" hangingPunct="1">
              <a:buFont typeface="Wingdings" panose="05000000000000000000" pitchFamily="2" charset="2"/>
              <a:buChar char="v"/>
            </a:pPr>
            <a:endParaRPr lang="it-IT" altLang="it-IT" sz="1800" dirty="0" smtClean="0"/>
          </a:p>
          <a:p>
            <a:pPr eaLnBrk="1" hangingPunct="1">
              <a:buFont typeface="Wingdings" panose="05000000000000000000" pitchFamily="2" charset="2"/>
              <a:buChar char="v"/>
            </a:pPr>
            <a:r>
              <a:rPr lang="it-IT" altLang="it-IT" sz="1800" dirty="0" smtClean="0"/>
              <a:t>In relazione alla sola </a:t>
            </a:r>
            <a:r>
              <a:rPr lang="it-IT" altLang="it-IT" sz="1800" i="1" dirty="0" smtClean="0"/>
              <a:t>gestione caratteristica,</a:t>
            </a:r>
            <a:r>
              <a:rPr lang="it-IT" altLang="it-IT" sz="1800" dirty="0" smtClean="0"/>
              <a:t> attraverso il calcolo del R.O.I.</a:t>
            </a:r>
          </a:p>
        </p:txBody>
      </p:sp>
      <p:sp>
        <p:nvSpPr>
          <p:cNvPr id="236549" name="Rectangle 6"/>
          <p:cNvSpPr>
            <a:spLocks noChangeArrowheads="1"/>
          </p:cNvSpPr>
          <p:nvPr/>
        </p:nvSpPr>
        <p:spPr bwMode="auto">
          <a:xfrm>
            <a:off x="1828800" y="3030538"/>
            <a:ext cx="5943600" cy="1008062"/>
          </a:xfrm>
          <a:prstGeom prst="rect">
            <a:avLst/>
          </a:prstGeom>
          <a:solidFill>
            <a:srgbClr val="FFFFFF"/>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indica la redditività del capitale di rischio</a:t>
            </a:r>
          </a:p>
        </p:txBody>
      </p:sp>
      <p:sp>
        <p:nvSpPr>
          <p:cNvPr id="236550" name="AutoShape 7"/>
          <p:cNvSpPr>
            <a:spLocks noChangeArrowheads="1"/>
          </p:cNvSpPr>
          <p:nvPr/>
        </p:nvSpPr>
        <p:spPr bwMode="auto">
          <a:xfrm rot="5400000">
            <a:off x="854869" y="4936331"/>
            <a:ext cx="852488" cy="733425"/>
          </a:xfrm>
          <a:custGeom>
            <a:avLst/>
            <a:gdLst>
              <a:gd name="T0" fmla="*/ 608937 w 21600"/>
              <a:gd name="T1" fmla="*/ 0 h 21600"/>
              <a:gd name="T2" fmla="*/ 365346 w 21600"/>
              <a:gd name="T3" fmla="*/ 244475 h 21600"/>
              <a:gd name="T4" fmla="*/ 0 w 21600"/>
              <a:gd name="T5" fmla="*/ 611221 h 21600"/>
              <a:gd name="T6" fmla="*/ 365346 w 21600"/>
              <a:gd name="T7" fmla="*/ 733425 h 21600"/>
              <a:gd name="T8" fmla="*/ 730693 w 21600"/>
              <a:gd name="T9" fmla="*/ 509323 h 21600"/>
              <a:gd name="T10" fmla="*/ 852488 w 21600"/>
              <a:gd name="T11" fmla="*/ 2444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0">
            <a:gsLst>
              <a:gs pos="0">
                <a:srgbClr val="3366FF"/>
              </a:gs>
              <a:gs pos="100000">
                <a:srgbClr val="182F76"/>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it-IT"/>
          </a:p>
        </p:txBody>
      </p:sp>
      <p:sp>
        <p:nvSpPr>
          <p:cNvPr id="236551" name="Rectangle 16"/>
          <p:cNvSpPr>
            <a:spLocks noChangeArrowheads="1"/>
          </p:cNvSpPr>
          <p:nvPr/>
        </p:nvSpPr>
        <p:spPr bwMode="auto">
          <a:xfrm>
            <a:off x="1828800" y="5087938"/>
            <a:ext cx="5943600" cy="1008062"/>
          </a:xfrm>
          <a:prstGeom prst="rect">
            <a:avLst/>
          </a:prstGeom>
          <a:solidFill>
            <a:srgbClr val="FFFFFF"/>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indica la redditività del capitale investito </a:t>
            </a:r>
          </a:p>
          <a:p>
            <a:pPr algn="ctr"/>
            <a:r>
              <a:rPr lang="it-IT" altLang="it-IT" dirty="0"/>
              <a:t>INDIPENDENTEMENTE dalle fonti che lo hanno originato</a:t>
            </a:r>
          </a:p>
        </p:txBody>
      </p:sp>
      <p:sp>
        <p:nvSpPr>
          <p:cNvPr id="236552" name="AutoShape 18"/>
          <p:cNvSpPr>
            <a:spLocks noChangeArrowheads="1"/>
          </p:cNvSpPr>
          <p:nvPr/>
        </p:nvSpPr>
        <p:spPr bwMode="auto">
          <a:xfrm rot="5400000">
            <a:off x="854869" y="3093244"/>
            <a:ext cx="852487" cy="733425"/>
          </a:xfrm>
          <a:custGeom>
            <a:avLst/>
            <a:gdLst>
              <a:gd name="T0" fmla="*/ 608936 w 21600"/>
              <a:gd name="T1" fmla="*/ 0 h 21600"/>
              <a:gd name="T2" fmla="*/ 365346 w 21600"/>
              <a:gd name="T3" fmla="*/ 244475 h 21600"/>
              <a:gd name="T4" fmla="*/ 0 w 21600"/>
              <a:gd name="T5" fmla="*/ 611221 h 21600"/>
              <a:gd name="T6" fmla="*/ 365346 w 21600"/>
              <a:gd name="T7" fmla="*/ 733425 h 21600"/>
              <a:gd name="T8" fmla="*/ 730692 w 21600"/>
              <a:gd name="T9" fmla="*/ 509323 h 21600"/>
              <a:gd name="T10" fmla="*/ 852487 w 21600"/>
              <a:gd name="T11" fmla="*/ 2444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0">
            <a:gsLst>
              <a:gs pos="0">
                <a:srgbClr val="3366FF"/>
              </a:gs>
              <a:gs pos="100000">
                <a:srgbClr val="182F76"/>
              </a:gs>
            </a:gsLst>
            <a:lin ang="5400000" scaled="1"/>
          </a:gra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endParaRPr lang="it-IT"/>
          </a:p>
        </p:txBody>
      </p:sp>
    </p:spTree>
    <p:extLst>
      <p:ext uri="{BB962C8B-B14F-4D97-AF65-F5344CB8AC3E}">
        <p14:creationId xmlns:p14="http://schemas.microsoft.com/office/powerpoint/2010/main" val="3425327426"/>
      </p:ext>
    </p:extLst>
  </p:cSld>
  <p:clrMapOvr>
    <a:masterClrMapping/>
  </p:clrMapOvr>
  <p:transition advTm="139043"/>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7A3405B-8CE6-4EA2-AA6C-1DFB644CE217}" type="slidenum">
              <a:rPr lang="it-IT" altLang="it-IT">
                <a:latin typeface="Arial" panose="020B0604020202020204" pitchFamily="34" charset="0"/>
              </a:rPr>
              <a:pPr/>
              <a:t>156</a:t>
            </a:fld>
            <a:endParaRPr lang="it-IT" altLang="it-IT">
              <a:latin typeface="Arial" panose="020B0604020202020204" pitchFamily="34" charset="0"/>
            </a:endParaRPr>
          </a:p>
        </p:txBody>
      </p:sp>
      <p:sp>
        <p:nvSpPr>
          <p:cNvPr id="237571" name="AutoShape 2"/>
          <p:cNvSpPr>
            <a:spLocks noGrp="1" noChangeArrowheads="1"/>
          </p:cNvSpPr>
          <p:nvPr>
            <p:ph type="title"/>
          </p:nvPr>
        </p:nvSpPr>
        <p:spPr>
          <a:xfrm>
            <a:off x="468313" y="260350"/>
            <a:ext cx="8229600" cy="1081088"/>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dirty="0" smtClean="0"/>
              <a:t>IL R.O.E. (netto)</a:t>
            </a:r>
          </a:p>
        </p:txBody>
      </p:sp>
      <p:sp>
        <p:nvSpPr>
          <p:cNvPr id="237572" name="Rectangle 3"/>
          <p:cNvSpPr>
            <a:spLocks noChangeArrowheads="1"/>
          </p:cNvSpPr>
          <p:nvPr/>
        </p:nvSpPr>
        <p:spPr bwMode="auto">
          <a:xfrm>
            <a:off x="4572000" y="2349500"/>
            <a:ext cx="4032250" cy="433388"/>
          </a:xfrm>
          <a:prstGeom prst="rect">
            <a:avLst/>
          </a:prstGeom>
          <a:solidFill>
            <a:schemeClr val="bg1"/>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1700">
                <a:latin typeface="Arial" panose="020B0604020202020204" pitchFamily="34" charset="0"/>
              </a:rPr>
              <a:t> </a:t>
            </a:r>
            <a:r>
              <a:rPr lang="it-IT" altLang="it-IT" sz="2400"/>
              <a:t>Rn = Risultato netto</a:t>
            </a:r>
          </a:p>
        </p:txBody>
      </p:sp>
      <p:sp>
        <p:nvSpPr>
          <p:cNvPr id="237573" name="Rectangle 4"/>
          <p:cNvSpPr>
            <a:spLocks noChangeArrowheads="1"/>
          </p:cNvSpPr>
          <p:nvPr/>
        </p:nvSpPr>
        <p:spPr bwMode="auto">
          <a:xfrm>
            <a:off x="4572000" y="3357563"/>
            <a:ext cx="4103688" cy="431800"/>
          </a:xfrm>
          <a:prstGeom prst="rect">
            <a:avLst/>
          </a:prstGeom>
          <a:solidFill>
            <a:schemeClr val="bg1"/>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r>
              <a:rPr lang="it-IT" altLang="it-IT" sz="2400"/>
              <a:t>Mp = Mezzi propri</a:t>
            </a:r>
          </a:p>
        </p:txBody>
      </p:sp>
      <p:sp>
        <p:nvSpPr>
          <p:cNvPr id="237574" name="Rectangle 5"/>
          <p:cNvSpPr>
            <a:spLocks noChangeArrowheads="1"/>
          </p:cNvSpPr>
          <p:nvPr/>
        </p:nvSpPr>
        <p:spPr bwMode="auto">
          <a:xfrm>
            <a:off x="395288" y="5229225"/>
            <a:ext cx="5257800" cy="1223963"/>
          </a:xfrm>
          <a:prstGeom prst="rect">
            <a:avLst/>
          </a:prstGeom>
          <a:solidFill>
            <a:schemeClr val="bg1"/>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dirty="0"/>
              <a:t>IL R.O.E. INDICA LA REDDITIVITA' </a:t>
            </a:r>
          </a:p>
          <a:p>
            <a:pPr algn="ctr"/>
            <a:r>
              <a:rPr lang="it-IT" altLang="it-IT" sz="2400" dirty="0"/>
              <a:t>DEL CAPITALE DI RISCHIO</a:t>
            </a:r>
          </a:p>
        </p:txBody>
      </p:sp>
      <p:sp>
        <p:nvSpPr>
          <p:cNvPr id="237575" name="Line 6"/>
          <p:cNvSpPr>
            <a:spLocks noChangeShapeType="1"/>
          </p:cNvSpPr>
          <p:nvPr/>
        </p:nvSpPr>
        <p:spPr bwMode="auto">
          <a:xfrm flipV="1">
            <a:off x="3348038" y="2636838"/>
            <a:ext cx="1150937" cy="431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7576" name="Line 7"/>
          <p:cNvSpPr>
            <a:spLocks noChangeShapeType="1"/>
          </p:cNvSpPr>
          <p:nvPr/>
        </p:nvSpPr>
        <p:spPr bwMode="auto">
          <a:xfrm>
            <a:off x="3348038" y="3068638"/>
            <a:ext cx="1152525" cy="5762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7577" name="AutoShape 8"/>
          <p:cNvSpPr>
            <a:spLocks noChangeArrowheads="1"/>
          </p:cNvSpPr>
          <p:nvPr/>
        </p:nvSpPr>
        <p:spPr bwMode="auto">
          <a:xfrm rot="5400000">
            <a:off x="1223169" y="3969544"/>
            <a:ext cx="973137" cy="612775"/>
          </a:xfrm>
          <a:custGeom>
            <a:avLst/>
            <a:gdLst>
              <a:gd name="T0" fmla="*/ 1481411997 w 21600"/>
              <a:gd name="T1" fmla="*/ 0 h 21600"/>
              <a:gd name="T2" fmla="*/ 0 w 21600"/>
              <a:gd name="T3" fmla="*/ 246584830 h 21600"/>
              <a:gd name="T4" fmla="*/ 1481411997 w 21600"/>
              <a:gd name="T5" fmla="*/ 493168838 h 21600"/>
              <a:gd name="T6" fmla="*/ 1975215139 w 21600"/>
              <a:gd name="T7" fmla="*/ 2465848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p>
            <a:endParaRPr lang="it-IT"/>
          </a:p>
        </p:txBody>
      </p:sp>
      <p:pic>
        <p:nvPicPr>
          <p:cNvPr id="237578" name="Picture 9" descr="PE01616_"/>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27763" y="4149725"/>
            <a:ext cx="1778000" cy="1668463"/>
          </a:xfrm>
        </p:spPr>
      </p:pic>
      <p:sp>
        <p:nvSpPr>
          <p:cNvPr id="237579" name="Rectangle 10"/>
          <p:cNvSpPr>
            <a:spLocks noChangeArrowheads="1"/>
          </p:cNvSpPr>
          <p:nvPr/>
        </p:nvSpPr>
        <p:spPr bwMode="auto">
          <a:xfrm>
            <a:off x="304800" y="2743200"/>
            <a:ext cx="2590800" cy="722313"/>
          </a:xfrm>
          <a:prstGeom prst="rect">
            <a:avLst/>
          </a:prstGeom>
          <a:solidFill>
            <a:schemeClr val="bg1"/>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1700" dirty="0">
                <a:latin typeface="Arial" panose="020B0604020202020204" pitchFamily="34" charset="0"/>
              </a:rPr>
              <a:t> </a:t>
            </a:r>
            <a:r>
              <a:rPr lang="it-IT" altLang="it-IT" sz="2400" dirty="0"/>
              <a:t>R.O.E</a:t>
            </a:r>
            <a:r>
              <a:rPr lang="it-IT" altLang="it-IT" sz="2400" dirty="0" smtClean="0"/>
              <a:t>. netto </a:t>
            </a:r>
            <a:r>
              <a:rPr lang="it-IT" altLang="it-IT" sz="2400" dirty="0"/>
              <a:t>= </a:t>
            </a:r>
            <a:r>
              <a:rPr lang="it-IT" altLang="it-IT" sz="2400" u="sng" dirty="0" err="1"/>
              <a:t>Rn</a:t>
            </a:r>
            <a:endParaRPr lang="it-IT" altLang="it-IT" sz="2400" dirty="0"/>
          </a:p>
          <a:p>
            <a:r>
              <a:rPr lang="it-IT" altLang="it-IT" sz="2400" dirty="0"/>
              <a:t>	   </a:t>
            </a:r>
            <a:r>
              <a:rPr lang="it-IT" altLang="it-IT" sz="2400" dirty="0" smtClean="0"/>
              <a:t>          </a:t>
            </a:r>
            <a:r>
              <a:rPr lang="it-IT" altLang="it-IT" sz="2400" dirty="0"/>
              <a:t>Mp</a:t>
            </a:r>
          </a:p>
        </p:txBody>
      </p:sp>
    </p:spTree>
    <p:extLst>
      <p:ext uri="{BB962C8B-B14F-4D97-AF65-F5344CB8AC3E}">
        <p14:creationId xmlns:p14="http://schemas.microsoft.com/office/powerpoint/2010/main" val="1990872084"/>
      </p:ext>
    </p:extLst>
  </p:cSld>
  <p:clrMapOvr>
    <a:masterClrMapping/>
  </p:clrMapOvr>
  <p:transition advTm="159015"/>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7A3405B-8CE6-4EA2-AA6C-1DFB644CE217}" type="slidenum">
              <a:rPr lang="it-IT" altLang="it-IT">
                <a:latin typeface="Arial" panose="020B0604020202020204" pitchFamily="34" charset="0"/>
              </a:rPr>
              <a:pPr/>
              <a:t>157</a:t>
            </a:fld>
            <a:endParaRPr lang="it-IT" altLang="it-IT">
              <a:latin typeface="Arial" panose="020B0604020202020204" pitchFamily="34" charset="0"/>
            </a:endParaRPr>
          </a:p>
        </p:txBody>
      </p:sp>
      <p:sp>
        <p:nvSpPr>
          <p:cNvPr id="237571" name="AutoShape 2"/>
          <p:cNvSpPr>
            <a:spLocks noGrp="1" noChangeArrowheads="1"/>
          </p:cNvSpPr>
          <p:nvPr>
            <p:ph type="title"/>
          </p:nvPr>
        </p:nvSpPr>
        <p:spPr>
          <a:xfrm>
            <a:off x="468313" y="260350"/>
            <a:ext cx="8229600" cy="1081088"/>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dirty="0" smtClean="0"/>
              <a:t>IL R.O.E. (lordo)</a:t>
            </a:r>
          </a:p>
        </p:txBody>
      </p:sp>
      <p:sp>
        <p:nvSpPr>
          <p:cNvPr id="237572" name="Rectangle 3"/>
          <p:cNvSpPr>
            <a:spLocks noChangeArrowheads="1"/>
          </p:cNvSpPr>
          <p:nvPr/>
        </p:nvSpPr>
        <p:spPr bwMode="auto">
          <a:xfrm>
            <a:off x="4351337" y="2349500"/>
            <a:ext cx="4564063" cy="433388"/>
          </a:xfrm>
          <a:prstGeom prst="rect">
            <a:avLst/>
          </a:prstGeom>
          <a:solidFill>
            <a:schemeClr val="bg1"/>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1700" dirty="0">
                <a:latin typeface="Arial" panose="020B0604020202020204" pitchFamily="34" charset="0"/>
              </a:rPr>
              <a:t> </a:t>
            </a:r>
            <a:r>
              <a:rPr lang="it-IT" altLang="it-IT" sz="2400" dirty="0" err="1"/>
              <a:t>Rn</a:t>
            </a:r>
            <a:r>
              <a:rPr lang="it-IT" altLang="it-IT" sz="2400" dirty="0"/>
              <a:t> = Risultato </a:t>
            </a:r>
            <a:r>
              <a:rPr lang="it-IT" altLang="it-IT" sz="2400" dirty="0" smtClean="0"/>
              <a:t>lordo (ante imposte)</a:t>
            </a:r>
            <a:endParaRPr lang="it-IT" altLang="it-IT" sz="2400" dirty="0"/>
          </a:p>
        </p:txBody>
      </p:sp>
      <p:sp>
        <p:nvSpPr>
          <p:cNvPr id="237573" name="Rectangle 4"/>
          <p:cNvSpPr>
            <a:spLocks noChangeArrowheads="1"/>
          </p:cNvSpPr>
          <p:nvPr/>
        </p:nvSpPr>
        <p:spPr bwMode="auto">
          <a:xfrm>
            <a:off x="4351337" y="3357563"/>
            <a:ext cx="4564063" cy="431800"/>
          </a:xfrm>
          <a:prstGeom prst="rect">
            <a:avLst/>
          </a:prstGeom>
          <a:solidFill>
            <a:schemeClr val="bg1"/>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r>
              <a:rPr lang="it-IT" altLang="it-IT" sz="2400"/>
              <a:t>Mp = Mezzi propri</a:t>
            </a:r>
          </a:p>
        </p:txBody>
      </p:sp>
      <p:sp>
        <p:nvSpPr>
          <p:cNvPr id="237574" name="Rectangle 5"/>
          <p:cNvSpPr>
            <a:spLocks noChangeArrowheads="1"/>
          </p:cNvSpPr>
          <p:nvPr/>
        </p:nvSpPr>
        <p:spPr bwMode="auto">
          <a:xfrm>
            <a:off x="395288" y="5229225"/>
            <a:ext cx="5257800" cy="1223963"/>
          </a:xfrm>
          <a:prstGeom prst="rect">
            <a:avLst/>
          </a:prstGeom>
          <a:solidFill>
            <a:schemeClr val="bg1"/>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dirty="0"/>
              <a:t>IL R.O.E. INDICA LA REDDITIVITA' </a:t>
            </a:r>
          </a:p>
          <a:p>
            <a:pPr algn="ctr"/>
            <a:r>
              <a:rPr lang="it-IT" altLang="it-IT" sz="2400" dirty="0"/>
              <a:t>DEL CAPITALE DI RISCHIO</a:t>
            </a:r>
          </a:p>
        </p:txBody>
      </p:sp>
      <p:sp>
        <p:nvSpPr>
          <p:cNvPr id="237575" name="Line 6"/>
          <p:cNvSpPr>
            <a:spLocks noChangeShapeType="1"/>
          </p:cNvSpPr>
          <p:nvPr/>
        </p:nvSpPr>
        <p:spPr bwMode="auto">
          <a:xfrm flipV="1">
            <a:off x="3048000" y="2636838"/>
            <a:ext cx="1150937" cy="431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7576" name="Line 7"/>
          <p:cNvSpPr>
            <a:spLocks noChangeShapeType="1"/>
          </p:cNvSpPr>
          <p:nvPr/>
        </p:nvSpPr>
        <p:spPr bwMode="auto">
          <a:xfrm>
            <a:off x="3048000" y="3068638"/>
            <a:ext cx="1152525" cy="5762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7577" name="AutoShape 8"/>
          <p:cNvSpPr>
            <a:spLocks noChangeArrowheads="1"/>
          </p:cNvSpPr>
          <p:nvPr/>
        </p:nvSpPr>
        <p:spPr bwMode="auto">
          <a:xfrm rot="5400000">
            <a:off x="1223169" y="3969544"/>
            <a:ext cx="973137" cy="612775"/>
          </a:xfrm>
          <a:custGeom>
            <a:avLst/>
            <a:gdLst>
              <a:gd name="T0" fmla="*/ 1481411997 w 21600"/>
              <a:gd name="T1" fmla="*/ 0 h 21600"/>
              <a:gd name="T2" fmla="*/ 0 w 21600"/>
              <a:gd name="T3" fmla="*/ 246584830 h 21600"/>
              <a:gd name="T4" fmla="*/ 1481411997 w 21600"/>
              <a:gd name="T5" fmla="*/ 493168838 h 21600"/>
              <a:gd name="T6" fmla="*/ 1975215139 w 21600"/>
              <a:gd name="T7" fmla="*/ 2465848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C0C0C0"/>
              </a:gs>
              <a:gs pos="100000">
                <a:srgbClr val="595959"/>
              </a:gs>
            </a:gsLst>
            <a:lin ang="5400000" scaled="1"/>
          </a:gradFill>
          <a:ln w="9525">
            <a:solidFill>
              <a:schemeClr val="tx1"/>
            </a:solidFill>
            <a:miter lim="800000"/>
            <a:headEnd/>
            <a:tailEnd/>
          </a:ln>
        </p:spPr>
        <p:txBody>
          <a:bodyPr wrap="none" anchor="ctr"/>
          <a:lstStyle/>
          <a:p>
            <a:endParaRPr lang="it-IT"/>
          </a:p>
        </p:txBody>
      </p:sp>
      <p:pic>
        <p:nvPicPr>
          <p:cNvPr id="237578" name="Picture 9" descr="PE01616_"/>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27763" y="4149725"/>
            <a:ext cx="1778000" cy="1668463"/>
          </a:xfrm>
        </p:spPr>
      </p:pic>
      <p:sp>
        <p:nvSpPr>
          <p:cNvPr id="237579" name="Rectangle 10"/>
          <p:cNvSpPr>
            <a:spLocks noChangeArrowheads="1"/>
          </p:cNvSpPr>
          <p:nvPr/>
        </p:nvSpPr>
        <p:spPr bwMode="auto">
          <a:xfrm>
            <a:off x="304800" y="2743200"/>
            <a:ext cx="2590800" cy="722313"/>
          </a:xfrm>
          <a:prstGeom prst="rect">
            <a:avLst/>
          </a:prstGeom>
          <a:solidFill>
            <a:schemeClr val="bg1"/>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1700" dirty="0">
                <a:latin typeface="Arial" panose="020B0604020202020204" pitchFamily="34" charset="0"/>
              </a:rPr>
              <a:t> </a:t>
            </a:r>
            <a:r>
              <a:rPr lang="it-IT" altLang="it-IT" sz="2400" dirty="0"/>
              <a:t>R.O.E</a:t>
            </a:r>
            <a:r>
              <a:rPr lang="it-IT" altLang="it-IT" sz="2400" dirty="0" smtClean="0"/>
              <a:t>. lordo </a:t>
            </a:r>
            <a:r>
              <a:rPr lang="it-IT" altLang="it-IT" sz="2400" dirty="0"/>
              <a:t>= </a:t>
            </a:r>
            <a:r>
              <a:rPr lang="it-IT" altLang="it-IT" sz="2400" u="sng" dirty="0" err="1" smtClean="0"/>
              <a:t>Rl</a:t>
            </a:r>
            <a:endParaRPr lang="it-IT" altLang="it-IT" sz="2400" dirty="0"/>
          </a:p>
          <a:p>
            <a:r>
              <a:rPr lang="it-IT" altLang="it-IT" sz="2400" dirty="0"/>
              <a:t>	     </a:t>
            </a:r>
            <a:r>
              <a:rPr lang="it-IT" altLang="it-IT" sz="2400" dirty="0" smtClean="0"/>
              <a:t>        Mp</a:t>
            </a:r>
            <a:endParaRPr lang="it-IT" altLang="it-IT" sz="2400" dirty="0"/>
          </a:p>
        </p:txBody>
      </p:sp>
    </p:spTree>
    <p:extLst>
      <p:ext uri="{BB962C8B-B14F-4D97-AF65-F5344CB8AC3E}">
        <p14:creationId xmlns:p14="http://schemas.microsoft.com/office/powerpoint/2010/main" val="652509281"/>
      </p:ext>
    </p:extLst>
  </p:cSld>
  <p:clrMapOvr>
    <a:masterClrMapping/>
  </p:clrMapOvr>
  <p:transition advTm="159015"/>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egnaposto numero diapositiva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A873434-7BB0-4CF6-91C9-FF5DD6DBDEB6}" type="slidenum">
              <a:rPr lang="it-IT" altLang="it-IT">
                <a:latin typeface="Arial" panose="020B0604020202020204" pitchFamily="34" charset="0"/>
              </a:rPr>
              <a:pPr/>
              <a:t>158</a:t>
            </a:fld>
            <a:endParaRPr lang="it-IT" altLang="it-IT">
              <a:latin typeface="Arial" panose="020B0604020202020204" pitchFamily="34" charset="0"/>
            </a:endParaRPr>
          </a:p>
        </p:txBody>
      </p:sp>
      <p:sp>
        <p:nvSpPr>
          <p:cNvPr id="238595" name="AutoShape 2"/>
          <p:cNvSpPr>
            <a:spLocks noChangeArrowheads="1"/>
          </p:cNvSpPr>
          <p:nvPr/>
        </p:nvSpPr>
        <p:spPr bwMode="auto">
          <a:xfrm>
            <a:off x="539750" y="188913"/>
            <a:ext cx="8229600" cy="792162"/>
          </a:xfrm>
          <a:prstGeom prst="roundRect">
            <a:avLst>
              <a:gd name="adj" fmla="val 16667"/>
            </a:avLst>
          </a:prstGeom>
          <a:gradFill rotWithShape="1">
            <a:gsLst>
              <a:gs pos="0">
                <a:srgbClr val="CCFFFF"/>
              </a:gs>
              <a:gs pos="100000">
                <a:schemeClr val="bg1"/>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a:solidFill>
                  <a:schemeClr val="tx2"/>
                </a:solidFill>
              </a:rPr>
              <a:t>IL R.O.E.</a:t>
            </a:r>
          </a:p>
        </p:txBody>
      </p:sp>
      <p:sp>
        <p:nvSpPr>
          <p:cNvPr id="238596" name="Rectangle 3"/>
          <p:cNvSpPr>
            <a:spLocks noChangeArrowheads="1"/>
          </p:cNvSpPr>
          <p:nvPr/>
        </p:nvSpPr>
        <p:spPr bwMode="auto">
          <a:xfrm>
            <a:off x="3492500" y="6092825"/>
            <a:ext cx="2735263" cy="576263"/>
          </a:xfrm>
          <a:prstGeom prst="rect">
            <a:avLst/>
          </a:prstGeom>
          <a:solidFill>
            <a:schemeClr val="bg1"/>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ROE = </a:t>
            </a:r>
            <a:r>
              <a:rPr lang="it-IT" altLang="it-IT" dirty="0" err="1"/>
              <a:t>Rn</a:t>
            </a:r>
            <a:r>
              <a:rPr lang="it-IT" altLang="it-IT" dirty="0"/>
              <a:t>/Mp =</a:t>
            </a:r>
          </a:p>
          <a:p>
            <a:pPr algn="ctr"/>
            <a:r>
              <a:rPr lang="it-IT" altLang="it-IT" dirty="0"/>
              <a:t>150/1.000 = 15%</a:t>
            </a:r>
          </a:p>
        </p:txBody>
      </p:sp>
      <p:graphicFrame>
        <p:nvGraphicFramePr>
          <p:cNvPr id="37939" name="Group 51"/>
          <p:cNvGraphicFramePr>
            <a:graphicFrameLocks noGrp="1"/>
          </p:cNvGraphicFramePr>
          <p:nvPr/>
        </p:nvGraphicFramePr>
        <p:xfrm>
          <a:off x="228600" y="1238250"/>
          <a:ext cx="3406775" cy="4135439"/>
        </p:xfrm>
        <a:graphic>
          <a:graphicData uri="http://schemas.openxmlformats.org/drawingml/2006/table">
            <a:tbl>
              <a:tblPr/>
              <a:tblGrid>
                <a:gridCol w="1733550">
                  <a:extLst>
                    <a:ext uri="{9D8B030D-6E8A-4147-A177-3AD203B41FA5}">
                      <a16:colId xmlns:a16="http://schemas.microsoft.com/office/drawing/2014/main" val="20000"/>
                    </a:ext>
                  </a:extLst>
                </a:gridCol>
                <a:gridCol w="1673225">
                  <a:extLst>
                    <a:ext uri="{9D8B030D-6E8A-4147-A177-3AD203B41FA5}">
                      <a16:colId xmlns:a16="http://schemas.microsoft.com/office/drawing/2014/main" val="20001"/>
                    </a:ext>
                  </a:extLst>
                </a:gridCol>
              </a:tblGrid>
              <a:tr h="15446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A</a:t>
                      </a:r>
                      <a:r>
                        <a:rPr kumimoji="0" lang="it-IT" sz="2000" b="1" i="0" u="none" strike="noStrike" cap="none" normalizeH="0" baseline="-25000" smtClean="0">
                          <a:ln>
                            <a:noFill/>
                          </a:ln>
                          <a:solidFill>
                            <a:schemeClr val="tx1"/>
                          </a:solidFill>
                          <a:effectLst/>
                          <a:latin typeface="Verdana" pitchFamily="34" charset="0"/>
                        </a:rPr>
                        <a:t>f</a:t>
                      </a:r>
                      <a:r>
                        <a:rPr kumimoji="0" lang="it-IT" sz="2000" b="1" i="0" u="none" strike="noStrike" cap="none" normalizeH="0" baseline="0" smtClean="0">
                          <a:ln>
                            <a:noFill/>
                          </a:ln>
                          <a:solidFill>
                            <a:schemeClr val="tx1"/>
                          </a:solidFill>
                          <a:effectLst/>
                          <a:latin typeface="Verdana" pitchFamily="34" charset="0"/>
                        </a:rPr>
                        <a:t>= 1.500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M</a:t>
                      </a:r>
                      <a:r>
                        <a:rPr kumimoji="0" lang="it-IT" sz="2000" b="1" i="0" u="none" strike="noStrike" cap="none" normalizeH="0" baseline="-25000" smtClean="0">
                          <a:ln>
                            <a:noFill/>
                          </a:ln>
                          <a:solidFill>
                            <a:schemeClr val="tx1"/>
                          </a:solidFill>
                          <a:effectLst/>
                          <a:latin typeface="Verdana" pitchFamily="34" charset="0"/>
                        </a:rPr>
                        <a:t>p</a:t>
                      </a:r>
                      <a:r>
                        <a:rPr kumimoji="0" lang="it-IT" sz="2000" b="1" i="0" u="none" strike="noStrike" cap="none" normalizeH="0" baseline="0" smtClean="0">
                          <a:ln>
                            <a:noFill/>
                          </a:ln>
                          <a:solidFill>
                            <a:schemeClr val="tx1"/>
                          </a:solidFill>
                          <a:effectLst/>
                          <a:latin typeface="Verdana" pitchFamily="34" charset="0"/>
                        </a:rPr>
                        <a:t>= 1.000</a:t>
                      </a:r>
                      <a:endParaRPr kumimoji="0" lang="it-IT" sz="2000" b="1" i="0" u="none" strike="noStrike" cap="none" normalizeH="0" baseline="-2500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3113">
                <a:tc vMerge="1">
                  <a:txBody>
                    <a:bodyPr/>
                    <a:lstStyle/>
                    <a:p>
                      <a:endParaRPr lang="it-IT"/>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P</a:t>
                      </a:r>
                      <a:r>
                        <a:rPr kumimoji="0" lang="it-IT" sz="2000" b="1" i="0" u="none" strike="noStrike" cap="none" normalizeH="0" baseline="-25000" smtClean="0">
                          <a:ln>
                            <a:noFill/>
                          </a:ln>
                          <a:solidFill>
                            <a:schemeClr val="tx1"/>
                          </a:solidFill>
                          <a:effectLst/>
                          <a:latin typeface="Verdana" pitchFamily="34" charset="0"/>
                        </a:rPr>
                        <a:t>cons</a:t>
                      </a:r>
                      <a:r>
                        <a:rPr kumimoji="0" lang="it-IT" sz="2000" b="1" i="0" u="none" strike="noStrike" cap="none" normalizeH="0" baseline="0" smtClean="0">
                          <a:ln>
                            <a:noFill/>
                          </a:ln>
                          <a:solidFill>
                            <a:schemeClr val="tx1"/>
                          </a:solidFill>
                          <a:effectLst/>
                          <a:latin typeface="Verdana" pitchFamily="34" charset="0"/>
                        </a:rPr>
                        <a:t>= 600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P</a:t>
                      </a:r>
                      <a:r>
                        <a:rPr kumimoji="0" lang="it-IT" sz="2000" b="1" i="0" u="none" strike="noStrike" cap="none" normalizeH="0" baseline="-25000" smtClean="0">
                          <a:ln>
                            <a:noFill/>
                          </a:ln>
                          <a:solidFill>
                            <a:schemeClr val="tx1"/>
                          </a:solidFill>
                          <a:effectLst/>
                          <a:latin typeface="Verdana" pitchFamily="34" charset="0"/>
                        </a:rPr>
                        <a:t>corr</a:t>
                      </a:r>
                      <a:r>
                        <a:rPr kumimoji="0" lang="it-IT" sz="2000" b="1" i="0" u="none" strike="noStrike" cap="none" normalizeH="0" baseline="0" smtClean="0">
                          <a:ln>
                            <a:noFill/>
                          </a:ln>
                          <a:solidFill>
                            <a:schemeClr val="tx1"/>
                          </a:solidFill>
                          <a:effectLst/>
                          <a:latin typeface="Verdana" pitchFamily="34" charset="0"/>
                        </a:rPr>
                        <a:t>= 400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3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A</a:t>
                      </a:r>
                      <a:r>
                        <a:rPr kumimoji="0" lang="it-IT" sz="2000" b="1" i="0" u="none" strike="noStrike" cap="none" normalizeH="0" baseline="-25000" smtClean="0">
                          <a:ln>
                            <a:noFill/>
                          </a:ln>
                          <a:solidFill>
                            <a:schemeClr val="tx1"/>
                          </a:solidFill>
                          <a:effectLst/>
                          <a:latin typeface="Verdana" pitchFamily="34" charset="0"/>
                        </a:rPr>
                        <a:t>c</a:t>
                      </a:r>
                      <a:r>
                        <a:rPr kumimoji="0" lang="it-IT" sz="2000" b="1" i="0" u="none" strike="noStrike" cap="none" normalizeH="0" baseline="0" smtClean="0">
                          <a:ln>
                            <a:noFill/>
                          </a:ln>
                          <a:solidFill>
                            <a:schemeClr val="tx1"/>
                          </a:solidFill>
                          <a:effectLst/>
                          <a:latin typeface="Verdana" pitchFamily="34" charset="0"/>
                        </a:rPr>
                        <a:t>= 500</a:t>
                      </a:r>
                      <a:endParaRPr kumimoji="0" lang="it-IT" sz="2000" b="1" i="0" u="none" strike="noStrike" cap="none" normalizeH="0" baseline="-2500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2"/>
                  </a:ext>
                </a:extLst>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2.000</a:t>
                      </a:r>
                      <a:endParaRPr kumimoji="0" lang="it-IT" sz="2000" b="1" i="0" u="none" strike="noStrike" cap="none" normalizeH="0" baseline="-2500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2.000</a:t>
                      </a:r>
                      <a:endParaRPr kumimoji="0" lang="it-IT" sz="2000" b="1" i="0" u="none" strike="noStrike" cap="none" normalizeH="0" baseline="-2500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7907" name="Group 19"/>
          <p:cNvGraphicFramePr>
            <a:graphicFrameLocks noGrp="1"/>
          </p:cNvGraphicFramePr>
          <p:nvPr/>
        </p:nvGraphicFramePr>
        <p:xfrm>
          <a:off x="3995738" y="1219200"/>
          <a:ext cx="4919662" cy="4657727"/>
        </p:xfrm>
        <a:graphic>
          <a:graphicData uri="http://schemas.openxmlformats.org/drawingml/2006/table">
            <a:tbl>
              <a:tblPr/>
              <a:tblGrid>
                <a:gridCol w="3600450">
                  <a:extLst>
                    <a:ext uri="{9D8B030D-6E8A-4147-A177-3AD203B41FA5}">
                      <a16:colId xmlns:a16="http://schemas.microsoft.com/office/drawing/2014/main" val="20000"/>
                    </a:ext>
                  </a:extLst>
                </a:gridCol>
                <a:gridCol w="1319212">
                  <a:extLst>
                    <a:ext uri="{9D8B030D-6E8A-4147-A177-3AD203B41FA5}">
                      <a16:colId xmlns:a16="http://schemas.microsoft.com/office/drawing/2014/main" val="20001"/>
                    </a:ext>
                  </a:extLst>
                </a:gridCol>
              </a:tblGrid>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PRODOTTO D’ESERCIZIO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1.200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Consumo materie 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Spese operative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- 300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VALORE AGGIUNTO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 900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Spese del personale e ammortamento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- 420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RISULTATO OPERATIVO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 = 480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Oneri finanziari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-180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RISULTATO LORDO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300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Oneri tributari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RISULTATO NETTO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 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cxnSp>
        <p:nvCxnSpPr>
          <p:cNvPr id="238644" name="AutoShape 52"/>
          <p:cNvCxnSpPr>
            <a:cxnSpLocks noChangeShapeType="1"/>
          </p:cNvCxnSpPr>
          <p:nvPr/>
        </p:nvCxnSpPr>
        <p:spPr bwMode="auto">
          <a:xfrm>
            <a:off x="1962150" y="3851275"/>
            <a:ext cx="167322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82215935"/>
      </p:ext>
    </p:extLst>
  </p:cSld>
  <p:clrMapOvr>
    <a:masterClrMapping/>
  </p:clrMapOvr>
  <p:transition advTm="71579"/>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8522FDB-D2D8-428D-B464-39825F313FE0}" type="slidenum">
              <a:rPr lang="it-IT" altLang="it-IT">
                <a:latin typeface="Arial" panose="020B0604020202020204" pitchFamily="34" charset="0"/>
              </a:rPr>
              <a:pPr/>
              <a:t>159</a:t>
            </a:fld>
            <a:endParaRPr lang="it-IT" altLang="it-IT">
              <a:latin typeface="Arial" panose="020B0604020202020204" pitchFamily="34" charset="0"/>
            </a:endParaRPr>
          </a:p>
        </p:txBody>
      </p:sp>
      <p:sp>
        <p:nvSpPr>
          <p:cNvPr id="239619" name="AutoShape 2"/>
          <p:cNvSpPr>
            <a:spLocks noGrp="1" noChangeArrowheads="1"/>
          </p:cNvSpPr>
          <p:nvPr>
            <p:ph type="title" idx="4294967295"/>
          </p:nvPr>
        </p:nvSpPr>
        <p:spPr>
          <a:xfrm>
            <a:off x="539750" y="260350"/>
            <a:ext cx="8229600" cy="1143000"/>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mtClean="0"/>
              <a:t>IL R.O.I.</a:t>
            </a:r>
          </a:p>
        </p:txBody>
      </p:sp>
      <p:sp>
        <p:nvSpPr>
          <p:cNvPr id="239620" name="Rectangle 10"/>
          <p:cNvSpPr>
            <a:spLocks noChangeArrowheads="1"/>
          </p:cNvSpPr>
          <p:nvPr/>
        </p:nvSpPr>
        <p:spPr bwMode="auto">
          <a:xfrm>
            <a:off x="4038600" y="2020888"/>
            <a:ext cx="5029200" cy="722312"/>
          </a:xfrm>
          <a:prstGeom prst="rect">
            <a:avLst/>
          </a:prstGeom>
          <a:solidFill>
            <a:schemeClr val="bg1"/>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1700" dirty="0">
                <a:latin typeface="Arial" panose="020B0604020202020204" pitchFamily="34" charset="0"/>
              </a:rPr>
              <a:t> </a:t>
            </a:r>
            <a:r>
              <a:rPr lang="it-IT" altLang="it-IT" sz="2400" dirty="0"/>
              <a:t>Ro = Risultato operativo</a:t>
            </a:r>
          </a:p>
        </p:txBody>
      </p:sp>
      <p:sp>
        <p:nvSpPr>
          <p:cNvPr id="239621" name="Rectangle 11"/>
          <p:cNvSpPr>
            <a:spLocks noChangeArrowheads="1"/>
          </p:cNvSpPr>
          <p:nvPr/>
        </p:nvSpPr>
        <p:spPr bwMode="auto">
          <a:xfrm>
            <a:off x="4010025" y="3628509"/>
            <a:ext cx="5057775" cy="369332"/>
          </a:xfrm>
          <a:prstGeom prst="rect">
            <a:avLst/>
          </a:prstGeom>
          <a:solidFill>
            <a:schemeClr val="bg1"/>
          </a:solidFill>
          <a:ln w="25400">
            <a:solidFill>
              <a:srgbClr val="000000"/>
            </a:solidFill>
            <a:miter lim="800000"/>
            <a:headEnd/>
            <a:tailEnd/>
          </a:ln>
        </p:spPr>
        <p:txBody>
          <a:bodyPr wrap="square" lIns="0" tIns="0" rIns="0" bIns="0"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 </a:t>
            </a:r>
            <a:r>
              <a:rPr lang="it-IT" altLang="it-IT" sz="2400" dirty="0" err="1"/>
              <a:t>C.I.car</a:t>
            </a:r>
            <a:r>
              <a:rPr lang="it-IT" altLang="it-IT" sz="2400" dirty="0"/>
              <a:t> = Capitale </a:t>
            </a:r>
            <a:r>
              <a:rPr lang="it-IT" altLang="it-IT" sz="2400" dirty="0" smtClean="0"/>
              <a:t>investito caratteristico</a:t>
            </a:r>
            <a:endParaRPr lang="it-IT" altLang="it-IT" sz="2400" dirty="0"/>
          </a:p>
        </p:txBody>
      </p:sp>
      <p:sp>
        <p:nvSpPr>
          <p:cNvPr id="239622" name="Rectangle 12"/>
          <p:cNvSpPr>
            <a:spLocks noChangeArrowheads="1"/>
          </p:cNvSpPr>
          <p:nvPr/>
        </p:nvSpPr>
        <p:spPr bwMode="auto">
          <a:xfrm>
            <a:off x="2916238" y="4953000"/>
            <a:ext cx="5903912" cy="935038"/>
          </a:xfrm>
          <a:prstGeom prst="rect">
            <a:avLst/>
          </a:prstGeom>
          <a:solidFill>
            <a:schemeClr val="bg1"/>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Il capitale investito deve essere “depurato” dagli impieghi non caratteristici</a:t>
            </a:r>
          </a:p>
        </p:txBody>
      </p:sp>
      <p:sp>
        <p:nvSpPr>
          <p:cNvPr id="239623" name="AutoShape 18"/>
          <p:cNvSpPr>
            <a:spLocks noChangeArrowheads="1"/>
          </p:cNvSpPr>
          <p:nvPr/>
        </p:nvSpPr>
        <p:spPr bwMode="auto">
          <a:xfrm>
            <a:off x="5940425" y="4191000"/>
            <a:ext cx="503238" cy="533400"/>
          </a:xfrm>
          <a:prstGeom prst="downArrow">
            <a:avLst>
              <a:gd name="adj1" fmla="val 50000"/>
              <a:gd name="adj2" fmla="val 26498"/>
            </a:avLst>
          </a:prstGeom>
          <a:gradFill rotWithShape="1">
            <a:gsLst>
              <a:gs pos="0">
                <a:srgbClr val="3366FF"/>
              </a:gs>
              <a:gs pos="100000">
                <a:srgbClr val="182F76"/>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pic>
        <p:nvPicPr>
          <p:cNvPr id="239624" name="Picture 19" descr="BS00975_"/>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5181600"/>
            <a:ext cx="1787525" cy="1103313"/>
          </a:xfrm>
        </p:spPr>
      </p:pic>
      <p:sp>
        <p:nvSpPr>
          <p:cNvPr id="239625" name="Rectangle 22"/>
          <p:cNvSpPr>
            <a:spLocks noChangeArrowheads="1"/>
          </p:cNvSpPr>
          <p:nvPr/>
        </p:nvSpPr>
        <p:spPr bwMode="auto">
          <a:xfrm>
            <a:off x="250825" y="2895600"/>
            <a:ext cx="2881313" cy="722313"/>
          </a:xfrm>
          <a:prstGeom prst="rect">
            <a:avLst/>
          </a:prstGeom>
          <a:solidFill>
            <a:schemeClr val="bg1"/>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400"/>
              <a:t>R.O.I. = </a:t>
            </a:r>
            <a:r>
              <a:rPr lang="it-IT" altLang="it-IT" sz="2400" u="sng"/>
              <a:t>Ro    </a:t>
            </a:r>
          </a:p>
          <a:p>
            <a:r>
              <a:rPr lang="it-IT" altLang="it-IT" sz="2400"/>
              <a:t>             C.I.car</a:t>
            </a:r>
          </a:p>
        </p:txBody>
      </p:sp>
      <p:cxnSp>
        <p:nvCxnSpPr>
          <p:cNvPr id="239626" name="AutoShape 26"/>
          <p:cNvCxnSpPr>
            <a:cxnSpLocks noChangeShapeType="1"/>
            <a:stCxn id="239625" idx="3"/>
            <a:endCxn id="239620" idx="1"/>
          </p:cNvCxnSpPr>
          <p:nvPr/>
        </p:nvCxnSpPr>
        <p:spPr bwMode="auto">
          <a:xfrm flipV="1">
            <a:off x="3132138" y="2382044"/>
            <a:ext cx="906462" cy="8747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9627" name="AutoShape 27"/>
          <p:cNvCxnSpPr>
            <a:cxnSpLocks noChangeShapeType="1"/>
            <a:stCxn id="239625" idx="3"/>
            <a:endCxn id="239621" idx="1"/>
          </p:cNvCxnSpPr>
          <p:nvPr/>
        </p:nvCxnSpPr>
        <p:spPr bwMode="auto">
          <a:xfrm>
            <a:off x="3132138" y="3256757"/>
            <a:ext cx="877887" cy="55641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4180206"/>
      </p:ext>
    </p:extLst>
  </p:cSld>
  <p:clrMapOvr>
    <a:masterClrMapping/>
  </p:clrMapOvr>
  <p:transition advTm="6065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4"/>
          <p:cNvSpPr>
            <a:spLocks noGrp="1"/>
          </p:cNvSpPr>
          <p:nvPr>
            <p:ph type="sldNum" sz="quarter" idx="12"/>
          </p:nvPr>
        </p:nvSpPr>
        <p:spPr>
          <a:xfrm>
            <a:off x="6629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A88508-C12F-42B2-8F6D-24A728CF479C}" type="slidenum">
              <a:rPr lang="it-IT" altLang="it-IT" sz="1400"/>
              <a:pPr>
                <a:spcBef>
                  <a:spcPct val="0"/>
                </a:spcBef>
                <a:buFontTx/>
                <a:buNone/>
              </a:pPr>
              <a:t>16</a:t>
            </a:fld>
            <a:endParaRPr lang="it-IT" altLang="it-IT" sz="1400"/>
          </a:p>
        </p:txBody>
      </p:sp>
      <p:sp>
        <p:nvSpPr>
          <p:cNvPr id="19459" name="AutoShape 2"/>
          <p:cNvSpPr>
            <a:spLocks noChangeArrowheads="1"/>
          </p:cNvSpPr>
          <p:nvPr/>
        </p:nvSpPr>
        <p:spPr bwMode="auto">
          <a:xfrm>
            <a:off x="107950" y="981075"/>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LO SPOSTAMENTO DELLE VOCI FUORI POSTO</a:t>
            </a:r>
            <a:endParaRPr lang="it-IT" altLang="it-IT" sz="1600" b="1" u="sng"/>
          </a:p>
        </p:txBody>
      </p:sp>
      <p:sp>
        <p:nvSpPr>
          <p:cNvPr id="19460" name="Rectangle 3"/>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19461" name="Rectangle 4"/>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9462" name="Rectangle 5"/>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19463" name="Text Box 6"/>
          <p:cNvSpPr txBox="1">
            <a:spLocks noChangeArrowheads="1"/>
          </p:cNvSpPr>
          <p:nvPr/>
        </p:nvSpPr>
        <p:spPr bwMode="auto">
          <a:xfrm>
            <a:off x="1828800" y="1676400"/>
            <a:ext cx="5410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it-IT" altLang="it-IT" sz="2800" b="1" i="1" u="sng">
                <a:solidFill>
                  <a:srgbClr val="C00000"/>
                </a:solidFill>
                <a:latin typeface="Times New Roman" panose="02020603050405020304" pitchFamily="18" charset="0"/>
              </a:rPr>
              <a:t>Esempi:</a:t>
            </a:r>
          </a:p>
          <a:p>
            <a:pPr algn="ctr">
              <a:spcBef>
                <a:spcPct val="50000"/>
              </a:spcBef>
              <a:buFontTx/>
              <a:buNone/>
            </a:pPr>
            <a:r>
              <a:rPr lang="it-IT" altLang="it-IT" sz="2800" i="1">
                <a:solidFill>
                  <a:srgbClr val="C00000"/>
                </a:solidFill>
                <a:latin typeface="Times New Roman" panose="02020603050405020304" pitchFamily="18" charset="0"/>
              </a:rPr>
              <a:t>Fondi di ammortamento</a:t>
            </a:r>
          </a:p>
          <a:p>
            <a:pPr algn="ctr">
              <a:spcBef>
                <a:spcPct val="50000"/>
              </a:spcBef>
              <a:buFontTx/>
              <a:buNone/>
            </a:pPr>
            <a:r>
              <a:rPr lang="it-IT" altLang="it-IT" sz="2800" i="1">
                <a:solidFill>
                  <a:srgbClr val="C00000"/>
                </a:solidFill>
                <a:latin typeface="Times New Roman" panose="02020603050405020304" pitchFamily="18" charset="0"/>
              </a:rPr>
              <a:t>Fondo rischi su crediti</a:t>
            </a:r>
          </a:p>
        </p:txBody>
      </p:sp>
      <p:graphicFrame>
        <p:nvGraphicFramePr>
          <p:cNvPr id="287752" name="Group 8"/>
          <p:cNvGraphicFramePr>
            <a:graphicFrameLocks noGrp="1"/>
          </p:cNvGraphicFramePr>
          <p:nvPr>
            <p:ph/>
          </p:nvPr>
        </p:nvGraphicFramePr>
        <p:xfrm>
          <a:off x="381000" y="3657600"/>
          <a:ext cx="8610600" cy="2376488"/>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6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IMPIEGHI</a:t>
                      </a:r>
                    </a:p>
                  </a:txBody>
                  <a:tcPr horzOverflow="overflow">
                    <a:lnL cap="flat">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FONTI</a:t>
                      </a:r>
                    </a:p>
                  </a:txBody>
                  <a:tcPr horzOverflow="overflow">
                    <a:lnL w="38100" cap="flat" cmpd="sng" algn="ctr">
                      <a:solidFill>
                        <a:schemeClr val="tx1"/>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614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Crediti </a:t>
                      </a:r>
                    </a:p>
                  </a:txBody>
                  <a:tcPr horzOverflow="overflow">
                    <a:lnL cap="flat">
                      <a:noFill/>
                    </a:lnL>
                    <a:lnR w="381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471" name="Text Box 21"/>
          <p:cNvSpPr txBox="1">
            <a:spLocks noChangeArrowheads="1"/>
          </p:cNvSpPr>
          <p:nvPr/>
        </p:nvSpPr>
        <p:spPr bwMode="auto">
          <a:xfrm>
            <a:off x="4724400" y="4419600"/>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a:latin typeface="Times New Roman" panose="02020603050405020304" pitchFamily="18" charset="0"/>
              </a:rPr>
              <a:t>F.do Rischi su crediti</a:t>
            </a:r>
          </a:p>
        </p:txBody>
      </p:sp>
      <p:sp>
        <p:nvSpPr>
          <p:cNvPr id="19472" name="AutoShape 22"/>
          <p:cNvSpPr>
            <a:spLocks noChangeArrowheads="1"/>
          </p:cNvSpPr>
          <p:nvPr/>
        </p:nvSpPr>
        <p:spPr bwMode="auto">
          <a:xfrm rot="10800000">
            <a:off x="3505200" y="5715000"/>
            <a:ext cx="2209800" cy="685800"/>
          </a:xfrm>
          <a:prstGeom prst="curvedDownArrow">
            <a:avLst>
              <a:gd name="adj1" fmla="val 64444"/>
              <a:gd name="adj2" fmla="val 128889"/>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19473" name="Text Box 23"/>
          <p:cNvSpPr txBox="1">
            <a:spLocks noChangeArrowheads="1"/>
          </p:cNvSpPr>
          <p:nvPr/>
        </p:nvSpPr>
        <p:spPr bwMode="auto">
          <a:xfrm>
            <a:off x="457200" y="5119688"/>
            <a:ext cx="396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i="1">
                <a:solidFill>
                  <a:srgbClr val="FF3300"/>
                </a:solidFill>
                <a:latin typeface="Times New Roman" panose="02020603050405020304" pitchFamily="18" charset="0"/>
              </a:rPr>
              <a:t>- F.do Rischi su crediti</a:t>
            </a:r>
          </a:p>
        </p:txBody>
      </p:sp>
      <p:sp>
        <p:nvSpPr>
          <p:cNvPr id="19474" name="WordArt 24"/>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Tree>
    <p:custDataLst>
      <p:tags r:id="rId1"/>
    </p:custData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egnaposto numero diapositiva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140C9F6-A697-4AA5-9F62-78B50643D996}" type="slidenum">
              <a:rPr lang="it-IT" altLang="it-IT">
                <a:latin typeface="Arial" panose="020B0604020202020204" pitchFamily="34" charset="0"/>
              </a:rPr>
              <a:pPr/>
              <a:t>160</a:t>
            </a:fld>
            <a:endParaRPr lang="it-IT" altLang="it-IT">
              <a:latin typeface="Arial" panose="020B0604020202020204" pitchFamily="34" charset="0"/>
            </a:endParaRPr>
          </a:p>
        </p:txBody>
      </p:sp>
      <p:graphicFrame>
        <p:nvGraphicFramePr>
          <p:cNvPr id="16539" name="Group 1179"/>
          <p:cNvGraphicFramePr>
            <a:graphicFrameLocks noGrp="1"/>
          </p:cNvGraphicFramePr>
          <p:nvPr>
            <p:ph sz="half" idx="1"/>
          </p:nvPr>
        </p:nvGraphicFramePr>
        <p:xfrm>
          <a:off x="228600" y="1238250"/>
          <a:ext cx="3479800" cy="4078288"/>
        </p:xfrm>
        <a:graphic>
          <a:graphicData uri="http://schemas.openxmlformats.org/drawingml/2006/table">
            <a:tbl>
              <a:tblPr/>
              <a:tblGrid>
                <a:gridCol w="1770063">
                  <a:extLst>
                    <a:ext uri="{9D8B030D-6E8A-4147-A177-3AD203B41FA5}">
                      <a16:colId xmlns:a16="http://schemas.microsoft.com/office/drawing/2014/main" val="20000"/>
                    </a:ext>
                  </a:extLst>
                </a:gridCol>
                <a:gridCol w="1709737">
                  <a:extLst>
                    <a:ext uri="{9D8B030D-6E8A-4147-A177-3AD203B41FA5}">
                      <a16:colId xmlns:a16="http://schemas.microsoft.com/office/drawing/2014/main" val="20001"/>
                    </a:ext>
                  </a:extLst>
                </a:gridCol>
              </a:tblGrid>
              <a:tr h="154487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A</a:t>
                      </a:r>
                      <a:r>
                        <a:rPr kumimoji="0" lang="it-IT" sz="2000" b="1" i="0" u="none" strike="noStrike" cap="none" normalizeH="0" baseline="-25000" smtClean="0">
                          <a:ln>
                            <a:noFill/>
                          </a:ln>
                          <a:solidFill>
                            <a:schemeClr val="tx1"/>
                          </a:solidFill>
                          <a:effectLst/>
                          <a:latin typeface="Verdana" pitchFamily="34" charset="0"/>
                        </a:rPr>
                        <a:t>f</a:t>
                      </a:r>
                      <a:r>
                        <a:rPr kumimoji="0" lang="it-IT" sz="2000" b="1" i="0" u="none" strike="noStrike" cap="none" normalizeH="0" baseline="0" smtClean="0">
                          <a:ln>
                            <a:noFill/>
                          </a:ln>
                          <a:solidFill>
                            <a:schemeClr val="tx1"/>
                          </a:solidFill>
                          <a:effectLst/>
                          <a:latin typeface="Verdana" pitchFamily="34" charset="0"/>
                        </a:rPr>
                        <a:t>= 1.500</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M</a:t>
                      </a:r>
                      <a:r>
                        <a:rPr kumimoji="0" lang="it-IT" sz="2000" b="1" i="0" u="none" strike="noStrike" cap="none" normalizeH="0" baseline="-25000" smtClean="0">
                          <a:ln>
                            <a:noFill/>
                          </a:ln>
                          <a:solidFill>
                            <a:schemeClr val="tx1"/>
                          </a:solidFill>
                          <a:effectLst/>
                          <a:latin typeface="Verdana" pitchFamily="34" charset="0"/>
                        </a:rPr>
                        <a:t>p</a:t>
                      </a:r>
                      <a:r>
                        <a:rPr kumimoji="0" lang="it-IT" sz="2000" b="1" i="0" u="none" strike="noStrike" cap="none" normalizeH="0" baseline="0" smtClean="0">
                          <a:ln>
                            <a:noFill/>
                          </a:ln>
                          <a:solidFill>
                            <a:schemeClr val="tx1"/>
                          </a:solidFill>
                          <a:effectLst/>
                          <a:latin typeface="Verdana" pitchFamily="34" charset="0"/>
                        </a:rPr>
                        <a:t>= 1.000</a:t>
                      </a:r>
                      <a:endParaRPr kumimoji="0" lang="it-IT" sz="2000" b="1" i="0" u="none" strike="noStrike" cap="none" normalizeH="0" baseline="-25000" smtClean="0">
                        <a:ln>
                          <a:noFill/>
                        </a:ln>
                        <a:solidFill>
                          <a:schemeClr val="tx1"/>
                        </a:solidFill>
                        <a:effectLst/>
                        <a:latin typeface="Verdana" pitchFamily="34"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3233">
                <a:tc vMerge="1">
                  <a:txBody>
                    <a:bodyPr/>
                    <a:lstStyle/>
                    <a:p>
                      <a:endParaRPr lang="it-IT"/>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P</a:t>
                      </a:r>
                      <a:r>
                        <a:rPr kumimoji="0" lang="it-IT" sz="2000" b="1" i="0" u="none" strike="noStrike" cap="none" normalizeH="0" baseline="-25000" smtClean="0">
                          <a:ln>
                            <a:noFill/>
                          </a:ln>
                          <a:solidFill>
                            <a:schemeClr val="tx1"/>
                          </a:solidFill>
                          <a:effectLst/>
                          <a:latin typeface="Verdana" pitchFamily="34" charset="0"/>
                        </a:rPr>
                        <a:t>cons</a:t>
                      </a:r>
                      <a:r>
                        <a:rPr kumimoji="0" lang="it-IT" sz="2000" b="1" i="0" u="none" strike="noStrike" cap="none" normalizeH="0" baseline="0" smtClean="0">
                          <a:ln>
                            <a:noFill/>
                          </a:ln>
                          <a:solidFill>
                            <a:schemeClr val="tx1"/>
                          </a:solidFill>
                          <a:effectLst/>
                          <a:latin typeface="Verdana" pitchFamily="34" charset="0"/>
                        </a:rPr>
                        <a:t>= 600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P</a:t>
                      </a:r>
                      <a:r>
                        <a:rPr kumimoji="0" lang="it-IT" sz="2000" b="1" i="0" u="none" strike="noStrike" cap="none" normalizeH="0" baseline="-25000" smtClean="0">
                          <a:ln>
                            <a:noFill/>
                          </a:ln>
                          <a:solidFill>
                            <a:schemeClr val="tx1"/>
                          </a:solidFill>
                          <a:effectLst/>
                          <a:latin typeface="Verdana" pitchFamily="34" charset="0"/>
                        </a:rPr>
                        <a:t>corr</a:t>
                      </a:r>
                      <a:r>
                        <a:rPr kumimoji="0" lang="it-IT" sz="2000" b="1" i="0" u="none" strike="noStrike" cap="none" normalizeH="0" baseline="0" smtClean="0">
                          <a:ln>
                            <a:noFill/>
                          </a:ln>
                          <a:solidFill>
                            <a:schemeClr val="tx1"/>
                          </a:solidFill>
                          <a:effectLst/>
                          <a:latin typeface="Verdana" pitchFamily="34" charset="0"/>
                        </a:rPr>
                        <a:t>= 400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A</a:t>
                      </a:r>
                      <a:r>
                        <a:rPr kumimoji="0" lang="it-IT" sz="2000" b="1" i="0" u="none" strike="noStrike" cap="none" normalizeH="0" baseline="-25000" smtClean="0">
                          <a:ln>
                            <a:noFill/>
                          </a:ln>
                          <a:solidFill>
                            <a:schemeClr val="tx1"/>
                          </a:solidFill>
                          <a:effectLst/>
                          <a:latin typeface="Verdana" pitchFamily="34" charset="0"/>
                        </a:rPr>
                        <a:t>c</a:t>
                      </a:r>
                      <a:r>
                        <a:rPr kumimoji="0" lang="it-IT" sz="2000" b="1" i="0" u="none" strike="noStrike" cap="none" normalizeH="0" baseline="0" smtClean="0">
                          <a:ln>
                            <a:noFill/>
                          </a:ln>
                          <a:solidFill>
                            <a:schemeClr val="tx1"/>
                          </a:solidFill>
                          <a:effectLst/>
                          <a:latin typeface="Verdana" pitchFamily="34" charset="0"/>
                        </a:rPr>
                        <a:t>= 500</a:t>
                      </a:r>
                      <a:endParaRPr kumimoji="0" lang="it-IT" sz="2000" b="1" i="0" u="none" strike="noStrike" cap="none" normalizeH="0" baseline="-25000" smtClean="0">
                        <a:ln>
                          <a:noFill/>
                        </a:ln>
                        <a:solidFill>
                          <a:schemeClr val="tx1"/>
                        </a:solidFill>
                        <a:effectLst/>
                        <a:latin typeface="Verdana" pitchFamily="34"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2"/>
                  </a:ext>
                </a:extLst>
              </a:tr>
              <a:tr h="3963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2.000</a:t>
                      </a:r>
                      <a:endParaRPr kumimoji="0" lang="it-IT" sz="2000" b="1" i="0" u="none" strike="noStrike" cap="none" normalizeH="0" baseline="-25000" smtClean="0">
                        <a:ln>
                          <a:noFill/>
                        </a:ln>
                        <a:solidFill>
                          <a:schemeClr val="tx1"/>
                        </a:solidFill>
                        <a:effectLst/>
                        <a:latin typeface="Verdana" pitchFamily="34"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2.000</a:t>
                      </a:r>
                      <a:endParaRPr kumimoji="0" lang="it-IT" sz="2000" b="1" i="0" u="none" strike="noStrike" cap="none" normalizeH="0" baseline="-25000" smtClean="0">
                        <a:ln>
                          <a:noFill/>
                        </a:ln>
                        <a:solidFill>
                          <a:schemeClr val="tx1"/>
                        </a:solidFill>
                        <a:effectLst/>
                        <a:latin typeface="Verdana" pitchFamily="34"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0658" name="AutoShape 1026"/>
          <p:cNvSpPr>
            <a:spLocks noGrp="1" noChangeArrowheads="1"/>
          </p:cNvSpPr>
          <p:nvPr>
            <p:ph type="title" idx="4294967295"/>
          </p:nvPr>
        </p:nvSpPr>
        <p:spPr>
          <a:xfrm>
            <a:off x="539750" y="188913"/>
            <a:ext cx="8229600" cy="954087"/>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mtClean="0"/>
              <a:t>IL R.O.I.</a:t>
            </a:r>
          </a:p>
        </p:txBody>
      </p:sp>
      <p:graphicFrame>
        <p:nvGraphicFramePr>
          <p:cNvPr id="16537" name="Group 1177"/>
          <p:cNvGraphicFramePr>
            <a:graphicFrameLocks noGrp="1"/>
          </p:cNvGraphicFramePr>
          <p:nvPr>
            <p:ph sz="half" idx="2"/>
          </p:nvPr>
        </p:nvGraphicFramePr>
        <p:xfrm>
          <a:off x="3995738" y="1219200"/>
          <a:ext cx="4919662" cy="4657727"/>
        </p:xfrm>
        <a:graphic>
          <a:graphicData uri="http://schemas.openxmlformats.org/drawingml/2006/table">
            <a:tbl>
              <a:tblPr/>
              <a:tblGrid>
                <a:gridCol w="3600450">
                  <a:extLst>
                    <a:ext uri="{9D8B030D-6E8A-4147-A177-3AD203B41FA5}">
                      <a16:colId xmlns:a16="http://schemas.microsoft.com/office/drawing/2014/main" val="20000"/>
                    </a:ext>
                  </a:extLst>
                </a:gridCol>
                <a:gridCol w="1319212">
                  <a:extLst>
                    <a:ext uri="{9D8B030D-6E8A-4147-A177-3AD203B41FA5}">
                      <a16:colId xmlns:a16="http://schemas.microsoft.com/office/drawing/2014/main" val="20001"/>
                    </a:ext>
                  </a:extLst>
                </a:gridCol>
              </a:tblGrid>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PRODOTTO D’ESERCIZIO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1.200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Consumo materie 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Spese operative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- 300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VALORE AGGIUNTO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 900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Spese del personale e ammortamento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- 420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RISULTATO OPERATIVO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 = 480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Oneri finanziari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-180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RISULTATO LORDO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 300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Oneri tributari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smtClean="0">
                          <a:ln>
                            <a:noFill/>
                          </a:ln>
                          <a:solidFill>
                            <a:schemeClr val="tx1"/>
                          </a:solidFill>
                          <a:effectLst/>
                          <a:latin typeface="Verdana" pitchFamily="34" charset="0"/>
                        </a:rPr>
                        <a:t>-150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smtClean="0">
                          <a:ln>
                            <a:noFill/>
                          </a:ln>
                          <a:solidFill>
                            <a:schemeClr val="tx1"/>
                          </a:solidFill>
                          <a:effectLst/>
                          <a:latin typeface="Verdana" pitchFamily="34" charset="0"/>
                        </a:rPr>
                        <a:t>RISULTATO NETTO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 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40691" name="Rectangle 1131"/>
          <p:cNvSpPr>
            <a:spLocks noChangeArrowheads="1"/>
          </p:cNvSpPr>
          <p:nvPr/>
        </p:nvSpPr>
        <p:spPr bwMode="auto">
          <a:xfrm>
            <a:off x="3208338" y="6092825"/>
            <a:ext cx="2735262" cy="620713"/>
          </a:xfrm>
          <a:prstGeom prst="rect">
            <a:avLst/>
          </a:prstGeom>
          <a:solidFill>
            <a:schemeClr val="bg1"/>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ROI = Ro/</a:t>
            </a:r>
            <a:r>
              <a:rPr lang="it-IT" altLang="it-IT" dirty="0" err="1"/>
              <a:t>C.I.car</a:t>
            </a:r>
            <a:r>
              <a:rPr lang="it-IT" altLang="it-IT" dirty="0"/>
              <a:t> =</a:t>
            </a:r>
          </a:p>
          <a:p>
            <a:pPr algn="ctr"/>
            <a:r>
              <a:rPr lang="it-IT" altLang="it-IT" dirty="0"/>
              <a:t>480/2.000 = 24%</a:t>
            </a:r>
          </a:p>
        </p:txBody>
      </p:sp>
      <p:cxnSp>
        <p:nvCxnSpPr>
          <p:cNvPr id="240692" name="AutoShape 1171"/>
          <p:cNvCxnSpPr>
            <a:cxnSpLocks noChangeShapeType="1"/>
          </p:cNvCxnSpPr>
          <p:nvPr/>
        </p:nvCxnSpPr>
        <p:spPr bwMode="auto">
          <a:xfrm>
            <a:off x="1998663" y="3851275"/>
            <a:ext cx="170973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06903492"/>
      </p:ext>
    </p:extLst>
  </p:cSld>
  <p:clrMapOvr>
    <a:masterClrMapping/>
  </p:clrMapOvr>
  <p:transition advTm="109522"/>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5C64A92-D0B5-43E0-BFAA-ED6920B61E62}" type="slidenum">
              <a:rPr lang="it-IT" altLang="it-IT">
                <a:latin typeface="Arial" panose="020B0604020202020204" pitchFamily="34" charset="0"/>
              </a:rPr>
              <a:pPr/>
              <a:t>161</a:t>
            </a:fld>
            <a:endParaRPr lang="it-IT" altLang="it-IT">
              <a:latin typeface="Arial" panose="020B0604020202020204" pitchFamily="34" charset="0"/>
            </a:endParaRPr>
          </a:p>
        </p:txBody>
      </p:sp>
      <p:sp>
        <p:nvSpPr>
          <p:cNvPr id="241667" name="AutoShape 2"/>
          <p:cNvSpPr>
            <a:spLocks noGrp="1" noChangeArrowheads="1"/>
          </p:cNvSpPr>
          <p:nvPr>
            <p:ph type="title"/>
          </p:nvPr>
        </p:nvSpPr>
        <p:spPr>
          <a:xfrm>
            <a:off x="468313" y="188913"/>
            <a:ext cx="8229600" cy="93662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mtClean="0"/>
              <a:t>SCOMPOSIZIONE DEL R.O.I.</a:t>
            </a:r>
          </a:p>
        </p:txBody>
      </p:sp>
      <p:sp>
        <p:nvSpPr>
          <p:cNvPr id="241668" name="Rectangle 3"/>
          <p:cNvSpPr>
            <a:spLocks noGrp="1" noChangeArrowheads="1"/>
          </p:cNvSpPr>
          <p:nvPr>
            <p:ph type="body" idx="1"/>
          </p:nvPr>
        </p:nvSpPr>
        <p:spPr>
          <a:xfrm>
            <a:off x="76200" y="1296987"/>
            <a:ext cx="8929687" cy="5424487"/>
          </a:xfrm>
          <a:solidFill>
            <a:schemeClr val="bg1"/>
          </a:solidFill>
          <a:ln>
            <a:solidFill>
              <a:schemeClr val="tx1"/>
            </a:solidFill>
            <a:miter lim="800000"/>
            <a:headEnd type="none" w="med" len="med"/>
            <a:tailEnd type="none" w="med" len="med"/>
          </a:ln>
        </p:spPr>
        <p:txBody>
          <a:bodyPr/>
          <a:lstStyle/>
          <a:p>
            <a:pPr eaLnBrk="1" hangingPunct="1">
              <a:buFontTx/>
              <a:buNone/>
            </a:pPr>
            <a:endParaRPr lang="it-IT" altLang="it-IT" sz="2000" dirty="0" smtClean="0"/>
          </a:p>
          <a:p>
            <a:pPr eaLnBrk="1" hangingPunct="1">
              <a:buFontTx/>
              <a:buNone/>
            </a:pPr>
            <a:endParaRPr lang="it-IT" altLang="it-IT" sz="2000" dirty="0" smtClean="0"/>
          </a:p>
          <a:p>
            <a:pPr eaLnBrk="1" hangingPunct="1">
              <a:buFontTx/>
              <a:buNone/>
            </a:pPr>
            <a:endParaRPr lang="it-IT" altLang="it-IT" sz="2000" dirty="0" smtClean="0"/>
          </a:p>
          <a:p>
            <a:pPr eaLnBrk="1" hangingPunct="1">
              <a:buFontTx/>
              <a:buNone/>
            </a:pPr>
            <a:endParaRPr lang="it-IT" altLang="it-IT" sz="2000" dirty="0" smtClean="0"/>
          </a:p>
          <a:p>
            <a:pPr eaLnBrk="1" hangingPunct="1">
              <a:buFontTx/>
              <a:buNone/>
            </a:pPr>
            <a:endParaRPr lang="it-IT" altLang="it-IT" sz="2000" dirty="0" smtClean="0"/>
          </a:p>
          <a:p>
            <a:pPr eaLnBrk="1" hangingPunct="1">
              <a:buFontTx/>
              <a:buNone/>
            </a:pPr>
            <a:r>
              <a:rPr lang="it-IT" altLang="it-IT" sz="2000" dirty="0" smtClean="0"/>
              <a:t>            	     </a:t>
            </a:r>
          </a:p>
          <a:p>
            <a:pPr eaLnBrk="1" hangingPunct="1">
              <a:buFontTx/>
              <a:buNone/>
            </a:pPr>
            <a:r>
              <a:rPr lang="it-IT" altLang="it-IT" sz="2000" dirty="0" smtClean="0"/>
              <a:t>			     R.O.I.   =  </a:t>
            </a:r>
            <a:r>
              <a:rPr lang="it-IT" altLang="it-IT" sz="2000" dirty="0" smtClean="0">
                <a:solidFill>
                  <a:srgbClr val="C00000"/>
                </a:solidFill>
              </a:rPr>
              <a:t>R.O.S.</a:t>
            </a:r>
            <a:r>
              <a:rPr lang="it-IT" altLang="it-IT" sz="2000" dirty="0" smtClean="0"/>
              <a:t> </a:t>
            </a:r>
            <a:r>
              <a:rPr lang="en-GB" altLang="it-IT" sz="2000" dirty="0" smtClean="0"/>
              <a:t> X   </a:t>
            </a:r>
            <a:r>
              <a:rPr lang="it-IT" altLang="it-IT" sz="2000" dirty="0" smtClean="0"/>
              <a:t>  </a:t>
            </a:r>
            <a:r>
              <a:rPr lang="it-IT" altLang="it-IT" sz="2000" dirty="0" err="1" smtClean="0">
                <a:solidFill>
                  <a:srgbClr val="C00000"/>
                </a:solidFill>
              </a:rPr>
              <a:t>P.c.i</a:t>
            </a:r>
            <a:r>
              <a:rPr lang="it-IT" altLang="it-IT" sz="2000" dirty="0" smtClean="0">
                <a:solidFill>
                  <a:srgbClr val="C00000"/>
                </a:solidFill>
              </a:rPr>
              <a:t>.</a:t>
            </a:r>
            <a:r>
              <a:rPr lang="it-IT" altLang="it-IT" sz="2000" dirty="0" smtClean="0"/>
              <a:t> </a:t>
            </a:r>
            <a:r>
              <a:rPr lang="it-IT" altLang="it-IT" sz="1400" dirty="0" smtClean="0"/>
              <a:t>(Produttività del Cap. Investito, </a:t>
            </a:r>
            <a:r>
              <a:rPr lang="it-IT" altLang="it-IT" sz="1400" i="1" dirty="0" smtClean="0">
                <a:solidFill>
                  <a:srgbClr val="C00000"/>
                </a:solidFill>
              </a:rPr>
              <a:t>ovvero la 						capacità del C.I. </a:t>
            </a:r>
            <a:r>
              <a:rPr lang="it-IT" altLang="it-IT" sz="1400" i="1" dirty="0" err="1" smtClean="0">
                <a:solidFill>
                  <a:srgbClr val="C00000"/>
                </a:solidFill>
              </a:rPr>
              <a:t>caratt</a:t>
            </a:r>
            <a:r>
              <a:rPr lang="it-IT" altLang="it-IT" sz="1400" i="1" dirty="0" smtClean="0">
                <a:solidFill>
                  <a:srgbClr val="C00000"/>
                </a:solidFill>
              </a:rPr>
              <a:t>. di produrre ricavi</a:t>
            </a:r>
            <a:r>
              <a:rPr lang="it-IT" altLang="it-IT" sz="1400" dirty="0" smtClean="0"/>
              <a:t>)   </a:t>
            </a:r>
            <a:r>
              <a:rPr lang="it-IT" altLang="it-IT" sz="2000" dirty="0" smtClean="0"/>
              <a:t> </a:t>
            </a:r>
          </a:p>
          <a:p>
            <a:pPr eaLnBrk="1" hangingPunct="1">
              <a:buFontTx/>
              <a:buNone/>
            </a:pPr>
            <a:r>
              <a:rPr lang="en-GB" altLang="it-IT" sz="2000" dirty="0" smtClean="0"/>
              <a:t> </a:t>
            </a:r>
            <a:endParaRPr lang="it-IT" altLang="it-IT" sz="2000" dirty="0" smtClean="0"/>
          </a:p>
        </p:txBody>
      </p:sp>
      <p:sp>
        <p:nvSpPr>
          <p:cNvPr id="241669" name="Text Box 4"/>
          <p:cNvSpPr txBox="1">
            <a:spLocks noChangeArrowheads="1"/>
          </p:cNvSpPr>
          <p:nvPr/>
        </p:nvSpPr>
        <p:spPr bwMode="auto">
          <a:xfrm>
            <a:off x="539750" y="4318000"/>
            <a:ext cx="4032250" cy="1152526"/>
          </a:xfrm>
          <a:prstGeom prst="rect">
            <a:avLst/>
          </a:prstGeom>
          <a:solidFill>
            <a:srgbClr val="FFFFFF"/>
          </a:solidFill>
          <a:ln w="9525">
            <a:solidFill>
              <a:srgbClr val="000000"/>
            </a:solidFill>
            <a:miter lim="800000"/>
            <a:headEnd/>
            <a:tailEnd/>
          </a:ln>
        </p:spPr>
        <p:txBody>
          <a:bodyPr lIns="18000" tIns="10800" rIns="18000" bIns="1080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Misura l'entità del "ricarico" sulle vendite o, in altre parole, la "profittabilità delle </a:t>
            </a:r>
            <a:r>
              <a:rPr lang="it-IT" altLang="it-IT" dirty="0" smtClean="0"/>
              <a:t>vendite", ovvero </a:t>
            </a:r>
            <a:r>
              <a:rPr lang="it-IT" altLang="it-IT" dirty="0" smtClean="0">
                <a:cs typeface="Times New Roman" panose="02020603050405020304" pitchFamily="18" charset="0"/>
              </a:rPr>
              <a:t>il r</a:t>
            </a:r>
            <a:r>
              <a:rPr lang="it-IT" dirty="0" smtClean="0">
                <a:cs typeface="Times New Roman" panose="02020603050405020304" pitchFamily="18" charset="0"/>
              </a:rPr>
              <a:t>endimento </a:t>
            </a:r>
            <a:r>
              <a:rPr lang="it-IT" dirty="0">
                <a:cs typeface="Times New Roman" panose="02020603050405020304" pitchFamily="18" charset="0"/>
              </a:rPr>
              <a:t>percentuale </a:t>
            </a:r>
            <a:r>
              <a:rPr lang="it-IT" dirty="0" smtClean="0">
                <a:cs typeface="Times New Roman" panose="02020603050405020304" pitchFamily="18" charset="0"/>
              </a:rPr>
              <a:t>delle vendite nell’esercizio considerato</a:t>
            </a:r>
            <a:endParaRPr lang="it-IT" altLang="it-IT" dirty="0"/>
          </a:p>
        </p:txBody>
      </p:sp>
      <p:sp>
        <p:nvSpPr>
          <p:cNvPr id="241670" name="Text Box 5"/>
          <p:cNvSpPr txBox="1">
            <a:spLocks noChangeArrowheads="1"/>
          </p:cNvSpPr>
          <p:nvPr/>
        </p:nvSpPr>
        <p:spPr bwMode="auto">
          <a:xfrm>
            <a:off x="5791200" y="4343400"/>
            <a:ext cx="2438400" cy="762000"/>
          </a:xfrm>
          <a:prstGeom prst="rect">
            <a:avLst/>
          </a:prstGeom>
          <a:solidFill>
            <a:srgbClr val="FFFFFF"/>
          </a:solidFill>
          <a:ln w="9525">
            <a:solidFill>
              <a:srgbClr val="000000"/>
            </a:solidFill>
            <a:miter lim="800000"/>
            <a:headEnd/>
            <a:tailEnd/>
          </a:ln>
        </p:spPr>
        <p:txBody>
          <a:bodyPr lIns="18000" tIns="10800" rIns="18000" bIns="1080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Misura l'«intensità di vendita»</a:t>
            </a:r>
          </a:p>
        </p:txBody>
      </p:sp>
      <p:sp>
        <p:nvSpPr>
          <p:cNvPr id="241671" name="Rectangle 11"/>
          <p:cNvSpPr>
            <a:spLocks noChangeArrowheads="1"/>
          </p:cNvSpPr>
          <p:nvPr/>
        </p:nvSpPr>
        <p:spPr bwMode="auto">
          <a:xfrm>
            <a:off x="733425" y="1676400"/>
            <a:ext cx="7572375" cy="457200"/>
          </a:xfrm>
          <a:prstGeom prst="rect">
            <a:avLst/>
          </a:prstGeom>
          <a:solidFill>
            <a:srgbClr val="FFFFFF"/>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Il R.O.I. può scomporsi in </a:t>
            </a:r>
          </a:p>
        </p:txBody>
      </p:sp>
      <p:sp>
        <p:nvSpPr>
          <p:cNvPr id="241672" name="Rectangle 13"/>
          <p:cNvSpPr>
            <a:spLocks noChangeArrowheads="1"/>
          </p:cNvSpPr>
          <p:nvPr/>
        </p:nvSpPr>
        <p:spPr bwMode="auto">
          <a:xfrm>
            <a:off x="4038600" y="2362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R.O.</a:t>
            </a:r>
            <a:endParaRPr lang="it-IT" altLang="it-IT" dirty="0"/>
          </a:p>
          <a:p>
            <a:r>
              <a:rPr lang="it-IT" altLang="it-IT" dirty="0" err="1"/>
              <a:t>Vn</a:t>
            </a:r>
            <a:endParaRPr lang="it-IT" altLang="it-IT" dirty="0"/>
          </a:p>
        </p:txBody>
      </p:sp>
      <p:sp>
        <p:nvSpPr>
          <p:cNvPr id="241673" name="Rectangle 14"/>
          <p:cNvSpPr>
            <a:spLocks noChangeArrowheads="1"/>
          </p:cNvSpPr>
          <p:nvPr/>
        </p:nvSpPr>
        <p:spPr bwMode="auto">
          <a:xfrm>
            <a:off x="4953000" y="2286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X</a:t>
            </a:r>
          </a:p>
        </p:txBody>
      </p:sp>
      <p:sp>
        <p:nvSpPr>
          <p:cNvPr id="241674" name="Rectangle 15"/>
          <p:cNvSpPr>
            <a:spLocks noChangeArrowheads="1"/>
          </p:cNvSpPr>
          <p:nvPr/>
        </p:nvSpPr>
        <p:spPr bwMode="auto">
          <a:xfrm>
            <a:off x="5410200" y="23622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 </a:t>
            </a:r>
            <a:r>
              <a:rPr lang="it-IT" altLang="it-IT" u="sng" dirty="0" err="1"/>
              <a:t>V.n</a:t>
            </a:r>
            <a:r>
              <a:rPr lang="it-IT" altLang="it-IT" u="sng" dirty="0"/>
              <a:t>  </a:t>
            </a:r>
            <a:endParaRPr lang="it-IT" altLang="it-IT" dirty="0"/>
          </a:p>
          <a:p>
            <a:r>
              <a:rPr lang="it-IT" altLang="it-IT" dirty="0" err="1"/>
              <a:t>C.I.car</a:t>
            </a:r>
            <a:endParaRPr lang="it-IT" altLang="it-IT" dirty="0"/>
          </a:p>
        </p:txBody>
      </p:sp>
      <p:sp>
        <p:nvSpPr>
          <p:cNvPr id="241675" name="Rectangle 16"/>
          <p:cNvSpPr>
            <a:spLocks noChangeArrowheads="1"/>
          </p:cNvSpPr>
          <p:nvPr/>
        </p:nvSpPr>
        <p:spPr bwMode="auto">
          <a:xfrm>
            <a:off x="2438400" y="23622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a:t>  R.O. </a:t>
            </a:r>
          </a:p>
          <a:p>
            <a:r>
              <a:rPr lang="it-IT" altLang="it-IT"/>
              <a:t>C.I.car</a:t>
            </a:r>
          </a:p>
        </p:txBody>
      </p:sp>
      <p:sp>
        <p:nvSpPr>
          <p:cNvPr id="241676" name="Rectangle 17"/>
          <p:cNvSpPr>
            <a:spLocks noChangeArrowheads="1"/>
          </p:cNvSpPr>
          <p:nvPr/>
        </p:nvSpPr>
        <p:spPr bwMode="auto">
          <a:xfrm>
            <a:off x="3581400" y="2286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41677" name="Rectangle 20"/>
          <p:cNvSpPr>
            <a:spLocks noChangeArrowheads="1"/>
          </p:cNvSpPr>
          <p:nvPr/>
        </p:nvSpPr>
        <p:spPr bwMode="auto">
          <a:xfrm>
            <a:off x="609600" y="6096000"/>
            <a:ext cx="3810000" cy="533400"/>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Return On Sales</a:t>
            </a:r>
          </a:p>
        </p:txBody>
      </p:sp>
      <p:sp>
        <p:nvSpPr>
          <p:cNvPr id="241678" name="Rectangle 21"/>
          <p:cNvSpPr>
            <a:spLocks noChangeArrowheads="1"/>
          </p:cNvSpPr>
          <p:nvPr/>
        </p:nvSpPr>
        <p:spPr bwMode="auto">
          <a:xfrm>
            <a:off x="5105400" y="6096000"/>
            <a:ext cx="3498850" cy="533400"/>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Turnover</a:t>
            </a:r>
          </a:p>
        </p:txBody>
      </p:sp>
      <p:sp>
        <p:nvSpPr>
          <p:cNvPr id="241679" name="AutoShape 22"/>
          <p:cNvSpPr>
            <a:spLocks noChangeArrowheads="1"/>
          </p:cNvSpPr>
          <p:nvPr/>
        </p:nvSpPr>
        <p:spPr bwMode="auto">
          <a:xfrm>
            <a:off x="1981200" y="5562600"/>
            <a:ext cx="1143000" cy="457200"/>
          </a:xfrm>
          <a:prstGeom prst="downArrow">
            <a:avLst>
              <a:gd name="adj1" fmla="val 50000"/>
              <a:gd name="adj2" fmla="val 25000"/>
            </a:avLst>
          </a:prstGeom>
          <a:solidFill>
            <a:srgbClr val="00FF00"/>
          </a:solidFill>
          <a:ln w="28575">
            <a:solidFill>
              <a:srgbClr val="000000"/>
            </a:solidFill>
            <a:miter lim="800000"/>
            <a:headEnd/>
            <a:tailEnd/>
          </a:ln>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41680" name="AutoShape 23"/>
          <p:cNvSpPr>
            <a:spLocks noChangeArrowheads="1"/>
          </p:cNvSpPr>
          <p:nvPr/>
        </p:nvSpPr>
        <p:spPr bwMode="auto">
          <a:xfrm>
            <a:off x="6477000" y="5562600"/>
            <a:ext cx="1143000" cy="457200"/>
          </a:xfrm>
          <a:prstGeom prst="downArrow">
            <a:avLst>
              <a:gd name="adj1" fmla="val 50000"/>
              <a:gd name="adj2" fmla="val 25000"/>
            </a:avLst>
          </a:prstGeom>
          <a:solidFill>
            <a:srgbClr val="00FF00"/>
          </a:solidFill>
          <a:ln w="28575">
            <a:solidFill>
              <a:srgbClr val="000000"/>
            </a:solidFill>
            <a:miter lim="800000"/>
            <a:headEnd/>
            <a:tailEnd/>
          </a:ln>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41681" name="Line 25"/>
          <p:cNvSpPr>
            <a:spLocks noChangeShapeType="1"/>
          </p:cNvSpPr>
          <p:nvPr/>
        </p:nvSpPr>
        <p:spPr bwMode="auto">
          <a:xfrm flipH="1">
            <a:off x="3200400" y="3962400"/>
            <a:ext cx="457200" cy="2286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41682" name="Line 26"/>
          <p:cNvSpPr>
            <a:spLocks noChangeShapeType="1"/>
          </p:cNvSpPr>
          <p:nvPr/>
        </p:nvSpPr>
        <p:spPr bwMode="auto">
          <a:xfrm>
            <a:off x="5181600" y="3962400"/>
            <a:ext cx="533400" cy="3556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41683" name="Segnaposto numero diapositiva 6"/>
          <p:cNvSpPr txBox="1">
            <a:spLocks/>
          </p:cNvSpPr>
          <p:nvPr/>
        </p:nvSpPr>
        <p:spPr bwMode="auto">
          <a:xfrm>
            <a:off x="6975475" y="6524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09A66553-1757-433B-A2C1-CEA350612CC2}" type="slidenum">
              <a:rPr lang="it-IT" altLang="it-IT" sz="1400">
                <a:latin typeface="Arial" panose="020B0604020202020204" pitchFamily="34" charset="0"/>
              </a:rPr>
              <a:pPr algn="r" eaLnBrk="1" hangingPunct="1"/>
              <a:t>161</a:t>
            </a:fld>
            <a:endParaRPr lang="it-IT" altLang="it-IT" sz="1400">
              <a:latin typeface="Arial" panose="020B0604020202020204" pitchFamily="34" charset="0"/>
            </a:endParaRPr>
          </a:p>
        </p:txBody>
      </p:sp>
    </p:spTree>
    <p:extLst>
      <p:ext uri="{BB962C8B-B14F-4D97-AF65-F5344CB8AC3E}">
        <p14:creationId xmlns:p14="http://schemas.microsoft.com/office/powerpoint/2010/main" val="3840189108"/>
      </p:ext>
    </p:extLst>
  </p:cSld>
  <p:clrMapOvr>
    <a:masterClrMapping/>
  </p:clrMapOvr>
  <p:transition advTm="366588"/>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AutoShape 2"/>
          <p:cNvSpPr>
            <a:spLocks noGrp="1" noChangeArrowheads="1"/>
          </p:cNvSpPr>
          <p:nvPr>
            <p:ph type="title"/>
          </p:nvPr>
        </p:nvSpPr>
        <p:spPr>
          <a:xfrm>
            <a:off x="468313" y="188913"/>
            <a:ext cx="8229600" cy="93662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mtClean="0"/>
              <a:t>SCOMPOSIZIONE DEL R.O.I.</a:t>
            </a:r>
          </a:p>
        </p:txBody>
      </p:sp>
      <p:sp>
        <p:nvSpPr>
          <p:cNvPr id="241683" name="Segnaposto numero diapositiva 6"/>
          <p:cNvSpPr txBox="1">
            <a:spLocks/>
          </p:cNvSpPr>
          <p:nvPr/>
        </p:nvSpPr>
        <p:spPr bwMode="auto">
          <a:xfrm>
            <a:off x="6975475" y="6524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09A66553-1757-433B-A2C1-CEA350612CC2}" type="slidenum">
              <a:rPr lang="it-IT" altLang="it-IT" sz="1400">
                <a:latin typeface="Arial" panose="020B0604020202020204" pitchFamily="34" charset="0"/>
              </a:rPr>
              <a:pPr algn="r" eaLnBrk="1" hangingPunct="1"/>
              <a:t>162</a:t>
            </a:fld>
            <a:endParaRPr lang="it-IT" altLang="it-IT" sz="1400">
              <a:latin typeface="Arial" panose="020B060402020202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857202084"/>
              </p:ext>
            </p:extLst>
          </p:nvPr>
        </p:nvGraphicFramePr>
        <p:xfrm>
          <a:off x="1295400" y="1447800"/>
          <a:ext cx="2209800" cy="1603376"/>
        </p:xfrm>
        <a:graphic>
          <a:graphicData uri="http://schemas.openxmlformats.org/drawingml/2006/table">
            <a:tbl>
              <a:tblPr/>
              <a:tblGrid>
                <a:gridCol w="1196975">
                  <a:extLst>
                    <a:ext uri="{9D8B030D-6E8A-4147-A177-3AD203B41FA5}">
                      <a16:colId xmlns:a16="http://schemas.microsoft.com/office/drawing/2014/main" val="2260683751"/>
                    </a:ext>
                  </a:extLst>
                </a:gridCol>
                <a:gridCol w="1012825">
                  <a:extLst>
                    <a:ext uri="{9D8B030D-6E8A-4147-A177-3AD203B41FA5}">
                      <a16:colId xmlns:a16="http://schemas.microsoft.com/office/drawing/2014/main" val="1276560682"/>
                    </a:ext>
                  </a:extLst>
                </a:gridCol>
              </a:tblGrid>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err="1" smtClean="0">
                          <a:ln>
                            <a:noFill/>
                          </a:ln>
                          <a:solidFill>
                            <a:schemeClr val="tx1"/>
                          </a:solidFill>
                          <a:effectLst/>
                          <a:latin typeface="Verdana" pitchFamily="34" charset="0"/>
                        </a:rPr>
                        <a:t>Vn</a:t>
                      </a:r>
                      <a:endParaRPr kumimoji="0" lang="it-IT" sz="1800" b="1" i="1" u="none" strike="noStrike" cap="none" normalizeH="0" baseline="0" dirty="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1.200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2275837"/>
                  </a:ext>
                </a:extLst>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Ro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480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4617643"/>
                  </a:ext>
                </a:extLst>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Ci car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2.000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8940655"/>
                  </a:ext>
                </a:extLst>
              </a:tr>
            </a:tbl>
          </a:graphicData>
        </a:graphic>
      </p:graphicFrame>
      <p:graphicFrame>
        <p:nvGraphicFramePr>
          <p:cNvPr id="15" name="Tabella 14"/>
          <p:cNvGraphicFramePr>
            <a:graphicFrameLocks noGrp="1"/>
          </p:cNvGraphicFramePr>
          <p:nvPr>
            <p:extLst>
              <p:ext uri="{D42A27DB-BD31-4B8C-83A1-F6EECF244321}">
                <p14:modId xmlns:p14="http://schemas.microsoft.com/office/powerpoint/2010/main" val="1917915133"/>
              </p:ext>
            </p:extLst>
          </p:nvPr>
        </p:nvGraphicFramePr>
        <p:xfrm>
          <a:off x="5410200" y="1447800"/>
          <a:ext cx="2209800" cy="1603376"/>
        </p:xfrm>
        <a:graphic>
          <a:graphicData uri="http://schemas.openxmlformats.org/drawingml/2006/table">
            <a:tbl>
              <a:tblPr/>
              <a:tblGrid>
                <a:gridCol w="1196975">
                  <a:extLst>
                    <a:ext uri="{9D8B030D-6E8A-4147-A177-3AD203B41FA5}">
                      <a16:colId xmlns:a16="http://schemas.microsoft.com/office/drawing/2014/main" val="2260683751"/>
                    </a:ext>
                  </a:extLst>
                </a:gridCol>
                <a:gridCol w="1012825">
                  <a:extLst>
                    <a:ext uri="{9D8B030D-6E8A-4147-A177-3AD203B41FA5}">
                      <a16:colId xmlns:a16="http://schemas.microsoft.com/office/drawing/2014/main" val="1276560682"/>
                    </a:ext>
                  </a:extLst>
                </a:gridCol>
              </a:tblGrid>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err="1" smtClean="0">
                          <a:ln>
                            <a:noFill/>
                          </a:ln>
                          <a:solidFill>
                            <a:schemeClr val="tx1"/>
                          </a:solidFill>
                          <a:effectLst/>
                          <a:latin typeface="Verdana" pitchFamily="34" charset="0"/>
                        </a:rPr>
                        <a:t>Vn</a:t>
                      </a:r>
                      <a:endParaRPr kumimoji="0" lang="it-IT" sz="1800" b="1" i="1" u="none" strike="noStrike" cap="none" normalizeH="0" baseline="0" dirty="0" smtClean="0">
                        <a:ln>
                          <a:noFill/>
                        </a:ln>
                        <a:solidFill>
                          <a:schemeClr val="tx1"/>
                        </a:solidFill>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1.200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2275837"/>
                  </a:ext>
                </a:extLst>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Ro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chemeClr val="tx1"/>
                          </a:solidFill>
                          <a:effectLst/>
                          <a:latin typeface="Verdana" pitchFamily="34" charset="0"/>
                        </a:rPr>
                        <a:t>240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4617643"/>
                  </a:ext>
                </a:extLst>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Ci car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1" i="1" u="none" strike="noStrike" cap="none" normalizeH="0" baseline="0" dirty="0" smtClean="0">
                          <a:ln>
                            <a:noFill/>
                          </a:ln>
                          <a:solidFill>
                            <a:schemeClr val="tx1"/>
                          </a:solidFill>
                          <a:effectLst/>
                          <a:latin typeface="Verdana" pitchFamily="34" charset="0"/>
                        </a:rPr>
                        <a:t>1.000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8940655"/>
                  </a:ext>
                </a:extLst>
              </a:tr>
            </a:tbl>
          </a:graphicData>
        </a:graphic>
      </p:graphicFrame>
      <p:sp>
        <p:nvSpPr>
          <p:cNvPr id="3" name="Rettangolo 2"/>
          <p:cNvSpPr/>
          <p:nvPr/>
        </p:nvSpPr>
        <p:spPr>
          <a:xfrm>
            <a:off x="1447800" y="3431272"/>
            <a:ext cx="838200" cy="646331"/>
          </a:xfrm>
          <a:prstGeom prst="rect">
            <a:avLst/>
          </a:prstGeom>
        </p:spPr>
        <p:txBody>
          <a:bodyPr wrap="square">
            <a:spAutoFit/>
          </a:bodyPr>
          <a:lstStyle/>
          <a:p>
            <a:r>
              <a:rPr lang="it-IT" altLang="it-IT" u="sng" dirty="0" smtClean="0"/>
              <a:t>R.O</a:t>
            </a:r>
            <a:r>
              <a:rPr lang="it-IT" altLang="it-IT" u="sng" dirty="0"/>
              <a:t>.</a:t>
            </a:r>
            <a:endParaRPr lang="it-IT" altLang="it-IT" dirty="0"/>
          </a:p>
          <a:p>
            <a:r>
              <a:rPr lang="it-IT" altLang="it-IT" dirty="0" err="1"/>
              <a:t>Vn</a:t>
            </a:r>
            <a:endParaRPr lang="it-IT" altLang="it-IT" dirty="0"/>
          </a:p>
        </p:txBody>
      </p:sp>
      <p:sp>
        <p:nvSpPr>
          <p:cNvPr id="17" name="Rettangolo 16"/>
          <p:cNvSpPr/>
          <p:nvPr/>
        </p:nvSpPr>
        <p:spPr>
          <a:xfrm>
            <a:off x="2400300" y="3434068"/>
            <a:ext cx="838200" cy="646331"/>
          </a:xfrm>
          <a:prstGeom prst="rect">
            <a:avLst/>
          </a:prstGeom>
        </p:spPr>
        <p:txBody>
          <a:bodyPr wrap="square">
            <a:spAutoFit/>
          </a:bodyPr>
          <a:lstStyle/>
          <a:p>
            <a:r>
              <a:rPr lang="it-IT" altLang="it-IT" u="sng" dirty="0" smtClean="0"/>
              <a:t>   480</a:t>
            </a:r>
            <a:endParaRPr lang="it-IT" altLang="it-IT" dirty="0"/>
          </a:p>
          <a:p>
            <a:r>
              <a:rPr lang="it-IT" altLang="it-IT" dirty="0" smtClean="0"/>
              <a:t>1.200</a:t>
            </a:r>
            <a:endParaRPr lang="it-IT" altLang="it-IT" dirty="0"/>
          </a:p>
        </p:txBody>
      </p:sp>
      <p:sp>
        <p:nvSpPr>
          <p:cNvPr id="18" name="Rettangolo 17"/>
          <p:cNvSpPr/>
          <p:nvPr/>
        </p:nvSpPr>
        <p:spPr>
          <a:xfrm>
            <a:off x="3336372" y="3434068"/>
            <a:ext cx="838200" cy="369332"/>
          </a:xfrm>
          <a:prstGeom prst="rect">
            <a:avLst/>
          </a:prstGeom>
        </p:spPr>
        <p:txBody>
          <a:bodyPr wrap="square">
            <a:spAutoFit/>
          </a:bodyPr>
          <a:lstStyle/>
          <a:p>
            <a:r>
              <a:rPr lang="it-IT" altLang="it-IT" dirty="0" smtClean="0"/>
              <a:t>  40%</a:t>
            </a:r>
            <a:endParaRPr lang="it-IT" altLang="it-IT" dirty="0"/>
          </a:p>
        </p:txBody>
      </p:sp>
      <p:sp>
        <p:nvSpPr>
          <p:cNvPr id="19" name="Rettangolo 18"/>
          <p:cNvSpPr/>
          <p:nvPr/>
        </p:nvSpPr>
        <p:spPr>
          <a:xfrm>
            <a:off x="533400" y="3505200"/>
            <a:ext cx="838200" cy="369332"/>
          </a:xfrm>
          <a:prstGeom prst="rect">
            <a:avLst/>
          </a:prstGeom>
        </p:spPr>
        <p:txBody>
          <a:bodyPr wrap="square">
            <a:spAutoFit/>
          </a:bodyPr>
          <a:lstStyle/>
          <a:p>
            <a:r>
              <a:rPr lang="it-IT" altLang="it-IT" dirty="0" smtClean="0"/>
              <a:t>   ROS</a:t>
            </a:r>
            <a:endParaRPr lang="it-IT" altLang="it-IT" dirty="0"/>
          </a:p>
        </p:txBody>
      </p:sp>
      <p:sp>
        <p:nvSpPr>
          <p:cNvPr id="20" name="Rettangolo 19"/>
          <p:cNvSpPr/>
          <p:nvPr/>
        </p:nvSpPr>
        <p:spPr>
          <a:xfrm>
            <a:off x="5603875" y="3428476"/>
            <a:ext cx="838200" cy="646331"/>
          </a:xfrm>
          <a:prstGeom prst="rect">
            <a:avLst/>
          </a:prstGeom>
        </p:spPr>
        <p:txBody>
          <a:bodyPr wrap="square">
            <a:spAutoFit/>
          </a:bodyPr>
          <a:lstStyle/>
          <a:p>
            <a:r>
              <a:rPr lang="it-IT" altLang="it-IT" u="sng" dirty="0" smtClean="0"/>
              <a:t>R.O</a:t>
            </a:r>
            <a:r>
              <a:rPr lang="it-IT" altLang="it-IT" u="sng" dirty="0"/>
              <a:t>.</a:t>
            </a:r>
            <a:endParaRPr lang="it-IT" altLang="it-IT" dirty="0"/>
          </a:p>
          <a:p>
            <a:r>
              <a:rPr lang="it-IT" altLang="it-IT" dirty="0" err="1"/>
              <a:t>Vn</a:t>
            </a:r>
            <a:endParaRPr lang="it-IT" altLang="it-IT" dirty="0"/>
          </a:p>
        </p:txBody>
      </p:sp>
      <p:sp>
        <p:nvSpPr>
          <p:cNvPr id="21" name="Rettangolo 20"/>
          <p:cNvSpPr/>
          <p:nvPr/>
        </p:nvSpPr>
        <p:spPr>
          <a:xfrm>
            <a:off x="6556375" y="3431272"/>
            <a:ext cx="838200" cy="646331"/>
          </a:xfrm>
          <a:prstGeom prst="rect">
            <a:avLst/>
          </a:prstGeom>
        </p:spPr>
        <p:txBody>
          <a:bodyPr wrap="square">
            <a:spAutoFit/>
          </a:bodyPr>
          <a:lstStyle/>
          <a:p>
            <a:r>
              <a:rPr lang="it-IT" altLang="it-IT" u="sng" dirty="0" smtClean="0"/>
              <a:t>   240</a:t>
            </a:r>
            <a:endParaRPr lang="it-IT" altLang="it-IT" dirty="0"/>
          </a:p>
          <a:p>
            <a:r>
              <a:rPr lang="it-IT" altLang="it-IT" dirty="0" smtClean="0"/>
              <a:t>1.200</a:t>
            </a:r>
            <a:endParaRPr lang="it-IT" altLang="it-IT" dirty="0"/>
          </a:p>
        </p:txBody>
      </p:sp>
      <p:sp>
        <p:nvSpPr>
          <p:cNvPr id="32" name="Rettangolo 31"/>
          <p:cNvSpPr/>
          <p:nvPr/>
        </p:nvSpPr>
        <p:spPr>
          <a:xfrm>
            <a:off x="7492447" y="3431272"/>
            <a:ext cx="838200" cy="369332"/>
          </a:xfrm>
          <a:prstGeom prst="rect">
            <a:avLst/>
          </a:prstGeom>
        </p:spPr>
        <p:txBody>
          <a:bodyPr wrap="square">
            <a:spAutoFit/>
          </a:bodyPr>
          <a:lstStyle/>
          <a:p>
            <a:r>
              <a:rPr lang="it-IT" altLang="it-IT" dirty="0" smtClean="0"/>
              <a:t>  20%</a:t>
            </a:r>
            <a:endParaRPr lang="it-IT" altLang="it-IT" dirty="0"/>
          </a:p>
        </p:txBody>
      </p:sp>
      <p:sp>
        <p:nvSpPr>
          <p:cNvPr id="33" name="Rettangolo 32"/>
          <p:cNvSpPr/>
          <p:nvPr/>
        </p:nvSpPr>
        <p:spPr>
          <a:xfrm>
            <a:off x="4689475" y="3502404"/>
            <a:ext cx="838200" cy="369332"/>
          </a:xfrm>
          <a:prstGeom prst="rect">
            <a:avLst/>
          </a:prstGeom>
        </p:spPr>
        <p:txBody>
          <a:bodyPr wrap="square">
            <a:spAutoFit/>
          </a:bodyPr>
          <a:lstStyle/>
          <a:p>
            <a:r>
              <a:rPr lang="it-IT" altLang="it-IT" dirty="0" smtClean="0"/>
              <a:t>   ROS</a:t>
            </a:r>
            <a:endParaRPr lang="it-IT" altLang="it-IT" dirty="0"/>
          </a:p>
        </p:txBody>
      </p:sp>
      <p:sp>
        <p:nvSpPr>
          <p:cNvPr id="34" name="Rettangolo 33"/>
          <p:cNvSpPr/>
          <p:nvPr/>
        </p:nvSpPr>
        <p:spPr>
          <a:xfrm>
            <a:off x="1447800" y="4271439"/>
            <a:ext cx="838200" cy="646331"/>
          </a:xfrm>
          <a:prstGeom prst="rect">
            <a:avLst/>
          </a:prstGeom>
        </p:spPr>
        <p:txBody>
          <a:bodyPr wrap="square">
            <a:spAutoFit/>
          </a:bodyPr>
          <a:lstStyle/>
          <a:p>
            <a:r>
              <a:rPr lang="it-IT" altLang="it-IT" u="sng" dirty="0" err="1" smtClean="0"/>
              <a:t>Vn</a:t>
            </a:r>
            <a:endParaRPr lang="it-IT" altLang="it-IT" dirty="0"/>
          </a:p>
          <a:p>
            <a:r>
              <a:rPr lang="it-IT" altLang="it-IT" dirty="0" smtClean="0"/>
              <a:t>Ci</a:t>
            </a:r>
            <a:endParaRPr lang="it-IT" altLang="it-IT" dirty="0"/>
          </a:p>
        </p:txBody>
      </p:sp>
      <p:sp>
        <p:nvSpPr>
          <p:cNvPr id="35" name="Rettangolo 34"/>
          <p:cNvSpPr/>
          <p:nvPr/>
        </p:nvSpPr>
        <p:spPr>
          <a:xfrm>
            <a:off x="2400300" y="4274235"/>
            <a:ext cx="838200" cy="923330"/>
          </a:xfrm>
          <a:prstGeom prst="rect">
            <a:avLst/>
          </a:prstGeom>
        </p:spPr>
        <p:txBody>
          <a:bodyPr wrap="square">
            <a:spAutoFit/>
          </a:bodyPr>
          <a:lstStyle/>
          <a:p>
            <a:r>
              <a:rPr lang="it-IT" altLang="it-IT" u="sng" dirty="0" smtClean="0"/>
              <a:t>1.200</a:t>
            </a:r>
          </a:p>
          <a:p>
            <a:r>
              <a:rPr lang="it-IT" altLang="it-IT" dirty="0" smtClean="0"/>
              <a:t>2.000</a:t>
            </a:r>
          </a:p>
          <a:p>
            <a:endParaRPr lang="it-IT" altLang="it-IT" dirty="0"/>
          </a:p>
        </p:txBody>
      </p:sp>
      <p:sp>
        <p:nvSpPr>
          <p:cNvPr id="36" name="Rettangolo 35"/>
          <p:cNvSpPr/>
          <p:nvPr/>
        </p:nvSpPr>
        <p:spPr>
          <a:xfrm>
            <a:off x="3336371" y="4274235"/>
            <a:ext cx="1217131" cy="369332"/>
          </a:xfrm>
          <a:prstGeom prst="rect">
            <a:avLst/>
          </a:prstGeom>
        </p:spPr>
        <p:txBody>
          <a:bodyPr wrap="square">
            <a:spAutoFit/>
          </a:bodyPr>
          <a:lstStyle/>
          <a:p>
            <a:r>
              <a:rPr lang="it-IT" altLang="it-IT" dirty="0" smtClean="0"/>
              <a:t>  0,6 (60%)</a:t>
            </a:r>
            <a:endParaRPr lang="it-IT" altLang="it-IT" dirty="0"/>
          </a:p>
        </p:txBody>
      </p:sp>
      <p:sp>
        <p:nvSpPr>
          <p:cNvPr id="37" name="Rettangolo 36"/>
          <p:cNvSpPr/>
          <p:nvPr/>
        </p:nvSpPr>
        <p:spPr>
          <a:xfrm>
            <a:off x="533400" y="4345367"/>
            <a:ext cx="838200" cy="369332"/>
          </a:xfrm>
          <a:prstGeom prst="rect">
            <a:avLst/>
          </a:prstGeom>
        </p:spPr>
        <p:txBody>
          <a:bodyPr wrap="square">
            <a:spAutoFit/>
          </a:bodyPr>
          <a:lstStyle/>
          <a:p>
            <a:r>
              <a:rPr lang="it-IT" altLang="it-IT" dirty="0" smtClean="0"/>
              <a:t>   Pci</a:t>
            </a:r>
            <a:endParaRPr lang="it-IT" altLang="it-IT" dirty="0"/>
          </a:p>
        </p:txBody>
      </p:sp>
      <p:sp>
        <p:nvSpPr>
          <p:cNvPr id="38" name="Rettangolo 37"/>
          <p:cNvSpPr/>
          <p:nvPr/>
        </p:nvSpPr>
        <p:spPr>
          <a:xfrm>
            <a:off x="5603875" y="4268643"/>
            <a:ext cx="838200" cy="646331"/>
          </a:xfrm>
          <a:prstGeom prst="rect">
            <a:avLst/>
          </a:prstGeom>
        </p:spPr>
        <p:txBody>
          <a:bodyPr wrap="square">
            <a:spAutoFit/>
          </a:bodyPr>
          <a:lstStyle/>
          <a:p>
            <a:r>
              <a:rPr lang="it-IT" altLang="it-IT" u="sng" dirty="0" err="1"/>
              <a:t>Vn</a:t>
            </a:r>
            <a:endParaRPr lang="it-IT" altLang="it-IT" dirty="0"/>
          </a:p>
          <a:p>
            <a:r>
              <a:rPr lang="it-IT" altLang="it-IT" dirty="0"/>
              <a:t>Ci</a:t>
            </a:r>
          </a:p>
        </p:txBody>
      </p:sp>
      <p:sp>
        <p:nvSpPr>
          <p:cNvPr id="39" name="Rettangolo 38"/>
          <p:cNvSpPr/>
          <p:nvPr/>
        </p:nvSpPr>
        <p:spPr>
          <a:xfrm>
            <a:off x="6556375" y="4271439"/>
            <a:ext cx="838200" cy="646331"/>
          </a:xfrm>
          <a:prstGeom prst="rect">
            <a:avLst/>
          </a:prstGeom>
        </p:spPr>
        <p:txBody>
          <a:bodyPr wrap="square">
            <a:spAutoFit/>
          </a:bodyPr>
          <a:lstStyle/>
          <a:p>
            <a:r>
              <a:rPr lang="it-IT" altLang="it-IT" u="sng" dirty="0"/>
              <a:t>1.200</a:t>
            </a:r>
          </a:p>
          <a:p>
            <a:r>
              <a:rPr lang="it-IT" altLang="it-IT" dirty="0" smtClean="0"/>
              <a:t>1.000</a:t>
            </a:r>
            <a:endParaRPr lang="it-IT" altLang="it-IT" dirty="0"/>
          </a:p>
        </p:txBody>
      </p:sp>
      <p:sp>
        <p:nvSpPr>
          <p:cNvPr id="40" name="Rettangolo 39"/>
          <p:cNvSpPr/>
          <p:nvPr/>
        </p:nvSpPr>
        <p:spPr>
          <a:xfrm>
            <a:off x="7492446" y="4271439"/>
            <a:ext cx="1422954" cy="369332"/>
          </a:xfrm>
          <a:prstGeom prst="rect">
            <a:avLst/>
          </a:prstGeom>
        </p:spPr>
        <p:txBody>
          <a:bodyPr wrap="square">
            <a:spAutoFit/>
          </a:bodyPr>
          <a:lstStyle/>
          <a:p>
            <a:r>
              <a:rPr lang="it-IT" altLang="it-IT" dirty="0" smtClean="0"/>
              <a:t>  1,2 (120%)</a:t>
            </a:r>
            <a:endParaRPr lang="it-IT" altLang="it-IT" dirty="0"/>
          </a:p>
        </p:txBody>
      </p:sp>
      <p:sp>
        <p:nvSpPr>
          <p:cNvPr id="41" name="Rettangolo 40"/>
          <p:cNvSpPr/>
          <p:nvPr/>
        </p:nvSpPr>
        <p:spPr>
          <a:xfrm>
            <a:off x="4689475" y="4342571"/>
            <a:ext cx="838200" cy="369332"/>
          </a:xfrm>
          <a:prstGeom prst="rect">
            <a:avLst/>
          </a:prstGeom>
        </p:spPr>
        <p:txBody>
          <a:bodyPr wrap="square">
            <a:spAutoFit/>
          </a:bodyPr>
          <a:lstStyle/>
          <a:p>
            <a:r>
              <a:rPr lang="it-IT" altLang="it-IT" dirty="0" smtClean="0"/>
              <a:t>   Pci</a:t>
            </a:r>
            <a:endParaRPr lang="it-IT" altLang="it-IT" dirty="0"/>
          </a:p>
        </p:txBody>
      </p:sp>
      <p:sp>
        <p:nvSpPr>
          <p:cNvPr id="42" name="Rettangolo 41"/>
          <p:cNvSpPr/>
          <p:nvPr/>
        </p:nvSpPr>
        <p:spPr>
          <a:xfrm>
            <a:off x="1447800" y="5043270"/>
            <a:ext cx="838200" cy="646331"/>
          </a:xfrm>
          <a:prstGeom prst="rect">
            <a:avLst/>
          </a:prstGeom>
        </p:spPr>
        <p:txBody>
          <a:bodyPr wrap="square">
            <a:spAutoFit/>
          </a:bodyPr>
          <a:lstStyle/>
          <a:p>
            <a:r>
              <a:rPr lang="it-IT" altLang="it-IT" u="sng" dirty="0" smtClean="0"/>
              <a:t>R.O</a:t>
            </a:r>
            <a:r>
              <a:rPr lang="it-IT" altLang="it-IT" u="sng" dirty="0"/>
              <a:t>.</a:t>
            </a:r>
            <a:endParaRPr lang="it-IT" altLang="it-IT" dirty="0"/>
          </a:p>
          <a:p>
            <a:r>
              <a:rPr lang="it-IT" altLang="it-IT" dirty="0" smtClean="0"/>
              <a:t>Ci</a:t>
            </a:r>
            <a:endParaRPr lang="it-IT" altLang="it-IT" dirty="0"/>
          </a:p>
        </p:txBody>
      </p:sp>
      <p:sp>
        <p:nvSpPr>
          <p:cNvPr id="43" name="Rettangolo 42"/>
          <p:cNvSpPr/>
          <p:nvPr/>
        </p:nvSpPr>
        <p:spPr>
          <a:xfrm>
            <a:off x="2400300" y="5046066"/>
            <a:ext cx="838200" cy="646331"/>
          </a:xfrm>
          <a:prstGeom prst="rect">
            <a:avLst/>
          </a:prstGeom>
        </p:spPr>
        <p:txBody>
          <a:bodyPr wrap="square">
            <a:spAutoFit/>
          </a:bodyPr>
          <a:lstStyle/>
          <a:p>
            <a:r>
              <a:rPr lang="it-IT" altLang="it-IT" u="sng" dirty="0" smtClean="0"/>
              <a:t>   480</a:t>
            </a:r>
            <a:endParaRPr lang="it-IT" altLang="it-IT" dirty="0"/>
          </a:p>
          <a:p>
            <a:r>
              <a:rPr lang="it-IT" altLang="it-IT" dirty="0" smtClean="0"/>
              <a:t>2.000</a:t>
            </a:r>
            <a:endParaRPr lang="it-IT" altLang="it-IT" dirty="0"/>
          </a:p>
        </p:txBody>
      </p:sp>
      <p:sp>
        <p:nvSpPr>
          <p:cNvPr id="44" name="Rettangolo 43"/>
          <p:cNvSpPr/>
          <p:nvPr/>
        </p:nvSpPr>
        <p:spPr>
          <a:xfrm>
            <a:off x="3336372" y="5046066"/>
            <a:ext cx="838200" cy="369332"/>
          </a:xfrm>
          <a:prstGeom prst="rect">
            <a:avLst/>
          </a:prstGeom>
        </p:spPr>
        <p:txBody>
          <a:bodyPr wrap="square">
            <a:spAutoFit/>
          </a:bodyPr>
          <a:lstStyle/>
          <a:p>
            <a:r>
              <a:rPr lang="it-IT" altLang="it-IT" dirty="0" smtClean="0">
                <a:solidFill>
                  <a:srgbClr val="C00000"/>
                </a:solidFill>
              </a:rPr>
              <a:t>  24%</a:t>
            </a:r>
            <a:endParaRPr lang="it-IT" altLang="it-IT" dirty="0">
              <a:solidFill>
                <a:srgbClr val="C00000"/>
              </a:solidFill>
            </a:endParaRPr>
          </a:p>
        </p:txBody>
      </p:sp>
      <p:sp>
        <p:nvSpPr>
          <p:cNvPr id="45" name="Rettangolo 44"/>
          <p:cNvSpPr/>
          <p:nvPr/>
        </p:nvSpPr>
        <p:spPr>
          <a:xfrm>
            <a:off x="533400" y="5117198"/>
            <a:ext cx="838200" cy="369332"/>
          </a:xfrm>
          <a:prstGeom prst="rect">
            <a:avLst/>
          </a:prstGeom>
        </p:spPr>
        <p:txBody>
          <a:bodyPr wrap="square">
            <a:spAutoFit/>
          </a:bodyPr>
          <a:lstStyle/>
          <a:p>
            <a:r>
              <a:rPr lang="it-IT" altLang="it-IT" dirty="0" smtClean="0"/>
              <a:t>   </a:t>
            </a:r>
            <a:r>
              <a:rPr lang="it-IT" altLang="it-IT" dirty="0" smtClean="0">
                <a:solidFill>
                  <a:srgbClr val="C00000"/>
                </a:solidFill>
              </a:rPr>
              <a:t>ROI</a:t>
            </a:r>
            <a:endParaRPr lang="it-IT" altLang="it-IT" dirty="0">
              <a:solidFill>
                <a:srgbClr val="C00000"/>
              </a:solidFill>
            </a:endParaRPr>
          </a:p>
        </p:txBody>
      </p:sp>
      <p:sp>
        <p:nvSpPr>
          <p:cNvPr id="46" name="Rettangolo 45"/>
          <p:cNvSpPr/>
          <p:nvPr/>
        </p:nvSpPr>
        <p:spPr>
          <a:xfrm>
            <a:off x="5603875" y="5040474"/>
            <a:ext cx="838200" cy="646331"/>
          </a:xfrm>
          <a:prstGeom prst="rect">
            <a:avLst/>
          </a:prstGeom>
        </p:spPr>
        <p:txBody>
          <a:bodyPr wrap="square">
            <a:spAutoFit/>
          </a:bodyPr>
          <a:lstStyle/>
          <a:p>
            <a:r>
              <a:rPr lang="it-IT" altLang="it-IT" u="sng" dirty="0" smtClean="0"/>
              <a:t>R.O</a:t>
            </a:r>
            <a:r>
              <a:rPr lang="it-IT" altLang="it-IT" u="sng" dirty="0"/>
              <a:t>.</a:t>
            </a:r>
            <a:endParaRPr lang="it-IT" altLang="it-IT" dirty="0"/>
          </a:p>
          <a:p>
            <a:r>
              <a:rPr lang="it-IT" altLang="it-IT" dirty="0" smtClean="0"/>
              <a:t>Ci</a:t>
            </a:r>
            <a:endParaRPr lang="it-IT" altLang="it-IT" dirty="0"/>
          </a:p>
        </p:txBody>
      </p:sp>
      <p:sp>
        <p:nvSpPr>
          <p:cNvPr id="47" name="Rettangolo 46"/>
          <p:cNvSpPr/>
          <p:nvPr/>
        </p:nvSpPr>
        <p:spPr>
          <a:xfrm>
            <a:off x="6556375" y="5043270"/>
            <a:ext cx="838200" cy="646331"/>
          </a:xfrm>
          <a:prstGeom prst="rect">
            <a:avLst/>
          </a:prstGeom>
        </p:spPr>
        <p:txBody>
          <a:bodyPr wrap="square">
            <a:spAutoFit/>
          </a:bodyPr>
          <a:lstStyle/>
          <a:p>
            <a:r>
              <a:rPr lang="it-IT" altLang="it-IT" u="sng" dirty="0" smtClean="0"/>
              <a:t>   240</a:t>
            </a:r>
            <a:endParaRPr lang="it-IT" altLang="it-IT" dirty="0"/>
          </a:p>
          <a:p>
            <a:r>
              <a:rPr lang="it-IT" altLang="it-IT" dirty="0" smtClean="0"/>
              <a:t>1.000</a:t>
            </a:r>
            <a:endParaRPr lang="it-IT" altLang="it-IT" dirty="0"/>
          </a:p>
        </p:txBody>
      </p:sp>
      <p:sp>
        <p:nvSpPr>
          <p:cNvPr id="48" name="Rettangolo 47"/>
          <p:cNvSpPr/>
          <p:nvPr/>
        </p:nvSpPr>
        <p:spPr>
          <a:xfrm>
            <a:off x="7492447" y="5043270"/>
            <a:ext cx="838200" cy="369332"/>
          </a:xfrm>
          <a:prstGeom prst="rect">
            <a:avLst/>
          </a:prstGeom>
        </p:spPr>
        <p:txBody>
          <a:bodyPr wrap="square">
            <a:spAutoFit/>
          </a:bodyPr>
          <a:lstStyle/>
          <a:p>
            <a:r>
              <a:rPr lang="it-IT" altLang="it-IT" dirty="0" smtClean="0">
                <a:solidFill>
                  <a:srgbClr val="C00000"/>
                </a:solidFill>
              </a:rPr>
              <a:t>  24%</a:t>
            </a:r>
            <a:endParaRPr lang="it-IT" altLang="it-IT" dirty="0">
              <a:solidFill>
                <a:srgbClr val="C00000"/>
              </a:solidFill>
            </a:endParaRPr>
          </a:p>
        </p:txBody>
      </p:sp>
      <p:sp>
        <p:nvSpPr>
          <p:cNvPr id="49" name="Rettangolo 48"/>
          <p:cNvSpPr/>
          <p:nvPr/>
        </p:nvSpPr>
        <p:spPr>
          <a:xfrm>
            <a:off x="4689475" y="5114402"/>
            <a:ext cx="838200" cy="369332"/>
          </a:xfrm>
          <a:prstGeom prst="rect">
            <a:avLst/>
          </a:prstGeom>
        </p:spPr>
        <p:txBody>
          <a:bodyPr wrap="square">
            <a:spAutoFit/>
          </a:bodyPr>
          <a:lstStyle/>
          <a:p>
            <a:r>
              <a:rPr lang="it-IT" altLang="it-IT" dirty="0" smtClean="0"/>
              <a:t>   </a:t>
            </a:r>
            <a:r>
              <a:rPr lang="it-IT" altLang="it-IT" dirty="0" smtClean="0">
                <a:solidFill>
                  <a:srgbClr val="C00000"/>
                </a:solidFill>
              </a:rPr>
              <a:t>ROI</a:t>
            </a:r>
            <a:endParaRPr lang="it-IT" altLang="it-IT" dirty="0">
              <a:solidFill>
                <a:srgbClr val="C00000"/>
              </a:solidFill>
            </a:endParaRPr>
          </a:p>
        </p:txBody>
      </p:sp>
      <p:sp>
        <p:nvSpPr>
          <p:cNvPr id="50" name="Text Box 4"/>
          <p:cNvSpPr txBox="1">
            <a:spLocks noChangeArrowheads="1"/>
          </p:cNvSpPr>
          <p:nvPr/>
        </p:nvSpPr>
        <p:spPr bwMode="auto">
          <a:xfrm>
            <a:off x="155574" y="5671918"/>
            <a:ext cx="8531226" cy="1152526"/>
          </a:xfrm>
          <a:prstGeom prst="rect">
            <a:avLst/>
          </a:prstGeom>
          <a:solidFill>
            <a:srgbClr val="FFFFFF"/>
          </a:solidFill>
          <a:ln w="9525">
            <a:solidFill>
              <a:srgbClr val="000000"/>
            </a:solidFill>
            <a:miter lim="800000"/>
            <a:headEnd/>
            <a:tailEnd/>
          </a:ln>
        </p:spPr>
        <p:txBody>
          <a:bodyPr lIns="18000" tIns="10800" rIns="18000" bIns="1080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smtClean="0"/>
              <a:t>Le due situazioni conducono allo stesso ROI ma sono completamente differenti. La prima ha un ROS doppio rispetto alla seconda ma un Pci pari alla metà. Quindi la prima guadagna più sul «ricarico» che sul volume delle vendite, mentre per la seconda vale il contrario</a:t>
            </a:r>
            <a:endParaRPr lang="it-IT" altLang="it-IT" dirty="0"/>
          </a:p>
        </p:txBody>
      </p:sp>
    </p:spTree>
    <p:extLst>
      <p:ext uri="{BB962C8B-B14F-4D97-AF65-F5344CB8AC3E}">
        <p14:creationId xmlns:p14="http://schemas.microsoft.com/office/powerpoint/2010/main" val="559342148"/>
      </p:ext>
    </p:extLst>
  </p:cSld>
  <p:clrMapOvr>
    <a:masterClrMapping/>
  </p:clrMapOvr>
  <p:transition advTm="366588"/>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711C8A7-C00C-4D1C-A2EC-60522A816934}" type="slidenum">
              <a:rPr lang="it-IT" altLang="it-IT">
                <a:latin typeface="Arial" panose="020B0604020202020204" pitchFamily="34" charset="0"/>
              </a:rPr>
              <a:pPr/>
              <a:t>163</a:t>
            </a:fld>
            <a:endParaRPr lang="it-IT" altLang="it-IT">
              <a:latin typeface="Arial" panose="020B0604020202020204" pitchFamily="34" charset="0"/>
            </a:endParaRPr>
          </a:p>
        </p:txBody>
      </p:sp>
      <p:sp>
        <p:nvSpPr>
          <p:cNvPr id="242691"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smtClean="0"/>
              <a:t>LA RELAZIONE TRA R.O.I. E R.O.E.</a:t>
            </a:r>
          </a:p>
        </p:txBody>
      </p:sp>
      <p:sp>
        <p:nvSpPr>
          <p:cNvPr id="242692" name="Rectangle 10"/>
          <p:cNvSpPr>
            <a:spLocks noChangeArrowheads="1"/>
          </p:cNvSpPr>
          <p:nvPr/>
        </p:nvSpPr>
        <p:spPr bwMode="auto">
          <a:xfrm>
            <a:off x="611188" y="1700213"/>
            <a:ext cx="7993062" cy="576262"/>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600" dirty="0"/>
          </a:p>
          <a:p>
            <a:pPr algn="ctr"/>
            <a:r>
              <a:rPr lang="it-IT" altLang="it-IT" sz="2400" dirty="0"/>
              <a:t>Il R.O.E</a:t>
            </a:r>
            <a:r>
              <a:rPr lang="it-IT" altLang="it-IT" sz="2400" dirty="0" smtClean="0"/>
              <a:t>. (lordo) è </a:t>
            </a:r>
            <a:r>
              <a:rPr lang="it-IT" altLang="it-IT" sz="2400" dirty="0"/>
              <a:t>influenzato dalle seguenti variabili:</a:t>
            </a:r>
          </a:p>
        </p:txBody>
      </p:sp>
      <p:sp>
        <p:nvSpPr>
          <p:cNvPr id="242693" name="Rectangle 11"/>
          <p:cNvSpPr>
            <a:spLocks noChangeArrowheads="1"/>
          </p:cNvSpPr>
          <p:nvPr/>
        </p:nvSpPr>
        <p:spPr bwMode="auto">
          <a:xfrm>
            <a:off x="3132138" y="2492375"/>
            <a:ext cx="5097462"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REDDITIVITA' DELL'AREA CARATTERISTICA ESPRESSA DAL R.O.I.</a:t>
            </a:r>
          </a:p>
        </p:txBody>
      </p:sp>
      <p:sp>
        <p:nvSpPr>
          <p:cNvPr id="242694" name="Rectangle 12"/>
          <p:cNvSpPr>
            <a:spLocks noChangeArrowheads="1"/>
          </p:cNvSpPr>
          <p:nvPr/>
        </p:nvSpPr>
        <p:spPr bwMode="auto">
          <a:xfrm>
            <a:off x="3132138" y="3716338"/>
            <a:ext cx="5097462" cy="68262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smtClean="0"/>
              <a:t>DALL’ONEROSITÀ DEL CAPITALE DI CREDITO (ovvero dal tasso di interesse medio sui finanziamenti)</a:t>
            </a:r>
            <a:endParaRPr lang="it-IT" altLang="it-IT" i="1" dirty="0"/>
          </a:p>
        </p:txBody>
      </p:sp>
      <p:sp>
        <p:nvSpPr>
          <p:cNvPr id="242695" name="Rectangle 13"/>
          <p:cNvSpPr>
            <a:spLocks noChangeArrowheads="1"/>
          </p:cNvSpPr>
          <p:nvPr/>
        </p:nvSpPr>
        <p:spPr bwMode="auto">
          <a:xfrm>
            <a:off x="3132138" y="4581525"/>
            <a:ext cx="5097462" cy="63182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QUOZIENTE DI </a:t>
            </a:r>
            <a:r>
              <a:rPr lang="it-IT" altLang="it-IT" i="1" dirty="0" smtClean="0"/>
              <a:t>INDEBITAMENTO</a:t>
            </a:r>
          </a:p>
          <a:p>
            <a:pPr algn="ctr"/>
            <a:r>
              <a:rPr lang="it-IT" altLang="it-IT" i="1" dirty="0" smtClean="0"/>
              <a:t>(ovvero dalla struttura finanziaria)</a:t>
            </a:r>
            <a:endParaRPr lang="it-IT" altLang="it-IT" i="1" dirty="0"/>
          </a:p>
        </p:txBody>
      </p:sp>
      <p:sp>
        <p:nvSpPr>
          <p:cNvPr id="242696" name="Line 14"/>
          <p:cNvSpPr>
            <a:spLocks noChangeShapeType="1"/>
          </p:cNvSpPr>
          <p:nvPr/>
        </p:nvSpPr>
        <p:spPr bwMode="auto">
          <a:xfrm>
            <a:off x="2124075" y="2276475"/>
            <a:ext cx="0" cy="26654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2697" name="Line 15"/>
          <p:cNvSpPr>
            <a:spLocks noChangeShapeType="1"/>
          </p:cNvSpPr>
          <p:nvPr/>
        </p:nvSpPr>
        <p:spPr bwMode="auto">
          <a:xfrm>
            <a:off x="2124075" y="2997200"/>
            <a:ext cx="9921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2698" name="Line 16"/>
          <p:cNvSpPr>
            <a:spLocks noChangeShapeType="1"/>
          </p:cNvSpPr>
          <p:nvPr/>
        </p:nvSpPr>
        <p:spPr bwMode="auto">
          <a:xfrm>
            <a:off x="2124075" y="4076700"/>
            <a:ext cx="9921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2699" name="Line 17"/>
          <p:cNvSpPr>
            <a:spLocks noChangeShapeType="1"/>
          </p:cNvSpPr>
          <p:nvPr/>
        </p:nvSpPr>
        <p:spPr bwMode="auto">
          <a:xfrm>
            <a:off x="2124075" y="4941888"/>
            <a:ext cx="9921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242700" name="Picture 18" descr="PE07677_"/>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4941888"/>
            <a:ext cx="1427163" cy="1430337"/>
          </a:xfrm>
        </p:spPr>
      </p:pic>
      <p:sp>
        <p:nvSpPr>
          <p:cNvPr id="14" name="CasellaDiTesto 13">
            <a:extLst>
              <a:ext uri="{FF2B5EF4-FFF2-40B4-BE49-F238E27FC236}">
                <a16:creationId xmlns:a16="http://schemas.microsoft.com/office/drawing/2014/main" id="{46A2A7A3-811E-4BA6-88F2-EA0D1FE68B47}"/>
              </a:ext>
            </a:extLst>
          </p:cNvPr>
          <p:cNvSpPr txBox="1"/>
          <p:nvPr/>
        </p:nvSpPr>
        <p:spPr>
          <a:xfrm>
            <a:off x="2153104" y="5382161"/>
            <a:ext cx="6228895" cy="1323439"/>
          </a:xfrm>
          <a:prstGeom prst="rect">
            <a:avLst/>
          </a:prstGeom>
          <a:noFill/>
        </p:spPr>
        <p:txBody>
          <a:bodyPr wrap="square" rtlCol="0">
            <a:spAutoFit/>
          </a:bodyPr>
          <a:lstStyle/>
          <a:p>
            <a:r>
              <a:rPr lang="it-IT" sz="1600" b="1" dirty="0">
                <a:solidFill>
                  <a:srgbClr val="C00000"/>
                </a:solidFill>
                <a:latin typeface="Times New Roman" panose="02020603050405020304" pitchFamily="18" charset="0"/>
                <a:cs typeface="Times New Roman" panose="02020603050405020304" pitchFamily="18" charset="0"/>
              </a:rPr>
              <a:t>Il R.O.E</a:t>
            </a:r>
            <a:r>
              <a:rPr lang="it-IT" sz="1600" b="1" dirty="0" smtClean="0">
                <a:solidFill>
                  <a:srgbClr val="C00000"/>
                </a:solidFill>
                <a:latin typeface="Times New Roman" panose="02020603050405020304" pitchFamily="18" charset="0"/>
                <a:cs typeface="Times New Roman" panose="02020603050405020304" pitchFamily="18" charset="0"/>
              </a:rPr>
              <a:t>. (lordo… </a:t>
            </a:r>
            <a:r>
              <a:rPr lang="it-IT" sz="1600" i="1" dirty="0" smtClean="0">
                <a:solidFill>
                  <a:schemeClr val="accent2"/>
                </a:solidFill>
                <a:latin typeface="Times New Roman" panose="02020603050405020304" pitchFamily="18" charset="0"/>
                <a:cs typeface="Times New Roman" panose="02020603050405020304" pitchFamily="18" charset="0"/>
              </a:rPr>
              <a:t>per adesso non consideriamo la variabile fiscale</a:t>
            </a:r>
            <a:r>
              <a:rPr lang="it-IT" sz="1600" b="1" dirty="0" smtClean="0">
                <a:solidFill>
                  <a:srgbClr val="C00000"/>
                </a:solidFill>
                <a:latin typeface="Times New Roman" panose="02020603050405020304" pitchFamily="18" charset="0"/>
                <a:cs typeface="Times New Roman" panose="02020603050405020304" pitchFamily="18" charset="0"/>
              </a:rPr>
              <a:t>)</a:t>
            </a:r>
            <a:endParaRPr lang="it-IT" sz="1600" b="1"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it-IT" sz="1600" b="1" i="1" dirty="0" smtClean="0">
                <a:solidFill>
                  <a:srgbClr val="C00000"/>
                </a:solidFill>
                <a:latin typeface="Times New Roman" panose="02020603050405020304" pitchFamily="18" charset="0"/>
                <a:cs typeface="Times New Roman" panose="02020603050405020304" pitchFamily="18" charset="0"/>
              </a:rPr>
              <a:t>aumenta</a:t>
            </a:r>
            <a:r>
              <a:rPr lang="it-IT" sz="1600" dirty="0" smtClean="0">
                <a:solidFill>
                  <a:srgbClr val="C00000"/>
                </a:solidFill>
                <a:latin typeface="Times New Roman" panose="02020603050405020304" pitchFamily="18" charset="0"/>
                <a:cs typeface="Times New Roman" panose="02020603050405020304" pitchFamily="18" charset="0"/>
              </a:rPr>
              <a:t> </a:t>
            </a:r>
            <a:r>
              <a:rPr lang="it-IT" sz="1600" dirty="0">
                <a:solidFill>
                  <a:srgbClr val="C00000"/>
                </a:solidFill>
                <a:latin typeface="Times New Roman" panose="02020603050405020304" pitchFamily="18" charset="0"/>
                <a:cs typeface="Times New Roman" panose="02020603050405020304" pitchFamily="18" charset="0"/>
              </a:rPr>
              <a:t>con l’aumentare del </a:t>
            </a:r>
            <a:r>
              <a:rPr lang="it-IT" sz="1600" b="1" dirty="0">
                <a:solidFill>
                  <a:srgbClr val="C00000"/>
                </a:solidFill>
                <a:latin typeface="Times New Roman" panose="02020603050405020304" pitchFamily="18" charset="0"/>
                <a:cs typeface="Times New Roman" panose="02020603050405020304" pitchFamily="18" charset="0"/>
              </a:rPr>
              <a:t>R.O.I</a:t>
            </a:r>
            <a:r>
              <a:rPr lang="it-IT" sz="1600" dirty="0">
                <a:solidFill>
                  <a:srgbClr val="C0000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q"/>
            </a:pPr>
            <a:r>
              <a:rPr lang="it-IT" sz="1600" b="1" i="1" dirty="0">
                <a:solidFill>
                  <a:srgbClr val="C00000"/>
                </a:solidFill>
                <a:latin typeface="Times New Roman" panose="02020603050405020304" pitchFamily="18" charset="0"/>
                <a:cs typeface="Times New Roman" panose="02020603050405020304" pitchFamily="18" charset="0"/>
              </a:rPr>
              <a:t>Diminuisce</a:t>
            </a:r>
            <a:r>
              <a:rPr lang="it-IT" sz="1600" dirty="0">
                <a:solidFill>
                  <a:srgbClr val="C00000"/>
                </a:solidFill>
                <a:latin typeface="Times New Roman" panose="02020603050405020304" pitchFamily="18" charset="0"/>
                <a:cs typeface="Times New Roman" panose="02020603050405020304" pitchFamily="18" charset="0"/>
              </a:rPr>
              <a:t> con l’aumentare del </a:t>
            </a:r>
            <a:r>
              <a:rPr lang="it-IT" sz="1600" b="1" dirty="0">
                <a:solidFill>
                  <a:srgbClr val="C00000"/>
                </a:solidFill>
                <a:latin typeface="Times New Roman" panose="02020603050405020304" pitchFamily="18" charset="0"/>
                <a:cs typeface="Times New Roman" panose="02020603050405020304" pitchFamily="18" charset="0"/>
              </a:rPr>
              <a:t>tasso medio dei finanziamenti</a:t>
            </a:r>
          </a:p>
          <a:p>
            <a:pPr marL="285750" indent="-285750">
              <a:buFont typeface="Wingdings" panose="05000000000000000000" pitchFamily="2" charset="2"/>
              <a:buChar char="q"/>
            </a:pPr>
            <a:r>
              <a:rPr lang="it-IT" sz="1600" b="1" i="1" dirty="0">
                <a:solidFill>
                  <a:srgbClr val="C00000"/>
                </a:solidFill>
                <a:latin typeface="Times New Roman" panose="02020603050405020304" pitchFamily="18" charset="0"/>
                <a:cs typeface="Times New Roman" panose="02020603050405020304" pitchFamily="18" charset="0"/>
              </a:rPr>
              <a:t>Varia</a:t>
            </a:r>
            <a:r>
              <a:rPr lang="it-IT" sz="1600" dirty="0">
                <a:solidFill>
                  <a:srgbClr val="C00000"/>
                </a:solidFill>
                <a:latin typeface="Times New Roman" panose="02020603050405020304" pitchFamily="18" charset="0"/>
                <a:cs typeface="Times New Roman" panose="02020603050405020304" pitchFamily="18" charset="0"/>
              </a:rPr>
              <a:t> a seconda del diverso </a:t>
            </a:r>
            <a:r>
              <a:rPr lang="it-IT" sz="1600" b="1" dirty="0">
                <a:solidFill>
                  <a:srgbClr val="C00000"/>
                </a:solidFill>
                <a:latin typeface="Times New Roman" panose="02020603050405020304" pitchFamily="18" charset="0"/>
                <a:cs typeface="Times New Roman" panose="02020603050405020304" pitchFamily="18" charset="0"/>
              </a:rPr>
              <a:t>rapporto fra il capitale di rischio ed il capitale di credito</a:t>
            </a:r>
          </a:p>
        </p:txBody>
      </p:sp>
    </p:spTree>
    <p:extLst>
      <p:ext uri="{BB962C8B-B14F-4D97-AF65-F5344CB8AC3E}">
        <p14:creationId xmlns:p14="http://schemas.microsoft.com/office/powerpoint/2010/main" val="4202398080"/>
      </p:ext>
    </p:extLst>
  </p:cSld>
  <p:clrMapOvr>
    <a:masterClrMapping/>
  </p:clrMapOvr>
  <p:transition advTm="66814"/>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9D7F481-AF98-4ABB-96A9-EB91A804DB94}" type="slidenum">
              <a:rPr lang="it-IT" altLang="it-IT">
                <a:latin typeface="Arial" panose="020B0604020202020204" pitchFamily="34" charset="0"/>
              </a:rPr>
              <a:pPr/>
              <a:t>164</a:t>
            </a:fld>
            <a:endParaRPr lang="it-IT" altLang="it-IT">
              <a:latin typeface="Arial" panose="020B0604020202020204" pitchFamily="34" charset="0"/>
            </a:endParaRPr>
          </a:p>
        </p:txBody>
      </p:sp>
      <p:sp>
        <p:nvSpPr>
          <p:cNvPr id="243715" name="AutoShape 2"/>
          <p:cNvSpPr>
            <a:spLocks noGrp="1" noChangeArrowheads="1"/>
          </p:cNvSpPr>
          <p:nvPr>
            <p:ph type="title"/>
          </p:nvPr>
        </p:nvSpPr>
        <p:spPr>
          <a:xfrm>
            <a:off x="468313" y="260350"/>
            <a:ext cx="8229600" cy="1143000"/>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a:t>LA RELAZIONE TRA R.O.I. E R.O.E</a:t>
            </a:r>
            <a:r>
              <a:rPr lang="it-IT" altLang="it-IT" sz="3400" dirty="0" smtClean="0"/>
              <a:t>.</a:t>
            </a:r>
            <a:br>
              <a:rPr lang="it-IT" altLang="it-IT" sz="3400" dirty="0" smtClean="0"/>
            </a:br>
            <a:r>
              <a:rPr lang="it-IT" altLang="it-IT" sz="3400" i="1" dirty="0" smtClean="0"/>
              <a:t>LA LEVA FINANZIARIA</a:t>
            </a:r>
          </a:p>
        </p:txBody>
      </p:sp>
      <p:sp>
        <p:nvSpPr>
          <p:cNvPr id="243716" name="AutoShape 3"/>
          <p:cNvSpPr>
            <a:spLocks noChangeArrowheads="1"/>
          </p:cNvSpPr>
          <p:nvPr/>
        </p:nvSpPr>
        <p:spPr bwMode="auto">
          <a:xfrm>
            <a:off x="1258888" y="2884488"/>
            <a:ext cx="6911975" cy="992187"/>
          </a:xfrm>
          <a:prstGeom prst="bevel">
            <a:avLst>
              <a:gd name="adj" fmla="val 12500"/>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dirty="0"/>
              <a:t>R.O.E</a:t>
            </a:r>
            <a:r>
              <a:rPr lang="it-IT" altLang="it-IT" sz="2800" dirty="0" smtClean="0"/>
              <a:t>. lordo </a:t>
            </a:r>
            <a:r>
              <a:rPr lang="it-IT" altLang="it-IT" sz="2800" dirty="0"/>
              <a:t>= [R.O.I. + (R.O.I. - </a:t>
            </a:r>
            <a:r>
              <a:rPr lang="it-IT" altLang="it-IT" sz="2800" dirty="0" err="1"/>
              <a:t>Tf</a:t>
            </a:r>
            <a:r>
              <a:rPr lang="it-IT" altLang="it-IT" sz="2800" dirty="0"/>
              <a:t>)q]</a:t>
            </a:r>
            <a:endParaRPr lang="it-IT" altLang="it-IT" dirty="0"/>
          </a:p>
        </p:txBody>
      </p:sp>
      <p:sp>
        <p:nvSpPr>
          <p:cNvPr id="243717" name="Rectangle 4"/>
          <p:cNvSpPr>
            <a:spLocks noChangeArrowheads="1"/>
          </p:cNvSpPr>
          <p:nvPr/>
        </p:nvSpPr>
        <p:spPr bwMode="auto">
          <a:xfrm>
            <a:off x="1258888" y="5019675"/>
            <a:ext cx="6665912" cy="115252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dirty="0">
                <a:latin typeface="Arial" panose="020B0604020202020204" pitchFamily="34" charset="0"/>
              </a:rPr>
              <a:t>Quindi, posto </a:t>
            </a:r>
            <a:r>
              <a:rPr lang="it-IT" altLang="it-IT" sz="2800" i="1" dirty="0">
                <a:latin typeface="Arial" panose="020B0604020202020204" pitchFamily="34" charset="0"/>
              </a:rPr>
              <a:t>R.O.I.&gt;</a:t>
            </a:r>
            <a:r>
              <a:rPr lang="it-IT" altLang="it-IT" sz="2800" i="1" dirty="0" err="1">
                <a:latin typeface="Arial" panose="020B0604020202020204" pitchFamily="34" charset="0"/>
              </a:rPr>
              <a:t>Tf</a:t>
            </a:r>
            <a:r>
              <a:rPr lang="it-IT" altLang="it-IT" sz="2800" i="1" dirty="0">
                <a:latin typeface="Arial" panose="020B0604020202020204" pitchFamily="34" charset="0"/>
              </a:rPr>
              <a:t>:</a:t>
            </a:r>
            <a:endParaRPr lang="it-IT" altLang="it-IT" sz="2800" dirty="0">
              <a:latin typeface="Arial" panose="020B0604020202020204" pitchFamily="34" charset="0"/>
            </a:endParaRPr>
          </a:p>
          <a:p>
            <a:pPr algn="ctr"/>
            <a:endParaRPr lang="it-IT" altLang="it-IT" sz="1200" dirty="0">
              <a:latin typeface="Arial" panose="020B0604020202020204" pitchFamily="34" charset="0"/>
            </a:endParaRPr>
          </a:p>
          <a:p>
            <a:pPr algn="ctr"/>
            <a:r>
              <a:rPr lang="it-IT" altLang="it-IT" sz="2800" u="sng" dirty="0">
                <a:latin typeface="Arial" panose="020B0604020202020204" pitchFamily="34" charset="0"/>
              </a:rPr>
              <a:t>Il R.O.E</a:t>
            </a:r>
            <a:r>
              <a:rPr lang="it-IT" altLang="it-IT" sz="2800" u="sng" dirty="0" smtClean="0">
                <a:latin typeface="Arial" panose="020B0604020202020204" pitchFamily="34" charset="0"/>
              </a:rPr>
              <a:t>. lordo </a:t>
            </a:r>
            <a:r>
              <a:rPr lang="it-IT" altLang="it-IT" sz="2800" u="sng" dirty="0">
                <a:latin typeface="Arial" panose="020B0604020202020204" pitchFamily="34" charset="0"/>
              </a:rPr>
              <a:t>cresce con l'aumento di </a:t>
            </a:r>
            <a:r>
              <a:rPr lang="it-IT" altLang="it-IT" sz="2800" i="1" u="sng" dirty="0">
                <a:latin typeface="Arial" panose="020B0604020202020204" pitchFamily="34" charset="0"/>
              </a:rPr>
              <a:t>q</a:t>
            </a:r>
            <a:endParaRPr lang="it-IT" altLang="it-IT" sz="2800" u="sng" dirty="0">
              <a:latin typeface="Arial" panose="020B0604020202020204" pitchFamily="34" charset="0"/>
            </a:endParaRPr>
          </a:p>
          <a:p>
            <a:endParaRPr lang="it-IT" altLang="it-IT" sz="1200" dirty="0">
              <a:latin typeface="Arial" panose="020B0604020202020204" pitchFamily="34" charset="0"/>
            </a:endParaRPr>
          </a:p>
          <a:p>
            <a:endParaRPr lang="it-IT" altLang="it-IT" dirty="0">
              <a:latin typeface="Arial" panose="020B0604020202020204" pitchFamily="34" charset="0"/>
            </a:endParaRPr>
          </a:p>
        </p:txBody>
      </p:sp>
      <p:sp>
        <p:nvSpPr>
          <p:cNvPr id="6" name="CasellaDiTesto 5">
            <a:extLst>
              <a:ext uri="{FF2B5EF4-FFF2-40B4-BE49-F238E27FC236}">
                <a16:creationId xmlns:a16="http://schemas.microsoft.com/office/drawing/2014/main" id="{46A2A7A3-811E-4BA6-88F2-EA0D1FE68B47}"/>
              </a:ext>
            </a:extLst>
          </p:cNvPr>
          <p:cNvSpPr txBox="1"/>
          <p:nvPr/>
        </p:nvSpPr>
        <p:spPr>
          <a:xfrm>
            <a:off x="2457904" y="1931313"/>
            <a:ext cx="5847896" cy="430887"/>
          </a:xfrm>
          <a:prstGeom prst="rect">
            <a:avLst/>
          </a:prstGeom>
          <a:noFill/>
        </p:spPr>
        <p:txBody>
          <a:bodyPr wrap="square" rtlCol="0">
            <a:spAutoFit/>
          </a:bodyPr>
          <a:lstStyle/>
          <a:p>
            <a:r>
              <a:rPr lang="it-IT" sz="2200" b="1" dirty="0" smtClean="0">
                <a:solidFill>
                  <a:srgbClr val="C00000"/>
                </a:solidFill>
                <a:latin typeface="Times New Roman" panose="02020603050405020304" pitchFamily="18" charset="0"/>
                <a:cs typeface="Times New Roman" panose="02020603050405020304" pitchFamily="18" charset="0"/>
              </a:rPr>
              <a:t>LA FORMULA GENERALE</a:t>
            </a:r>
            <a:endParaRPr lang="it-IT" sz="2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824511"/>
      </p:ext>
    </p:extLst>
  </p:cSld>
  <p:clrMapOvr>
    <a:masterClrMapping/>
  </p:clrMapOvr>
  <p:transition advTm="232148"/>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C5BB832-75DE-43D9-B7BA-3859BC9C1EBA}" type="slidenum">
              <a:rPr lang="it-IT" altLang="it-IT">
                <a:latin typeface="Arial" panose="020B0604020202020204" pitchFamily="34" charset="0"/>
              </a:rPr>
              <a:pPr/>
              <a:t>165</a:t>
            </a:fld>
            <a:endParaRPr lang="it-IT" altLang="it-IT">
              <a:latin typeface="Arial" panose="020B0604020202020204" pitchFamily="34" charset="0"/>
            </a:endParaRPr>
          </a:p>
        </p:txBody>
      </p:sp>
      <p:sp>
        <p:nvSpPr>
          <p:cNvPr id="247811"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a:t>LA RELAZIONE TRA R.O.I. E R.O.E.</a:t>
            </a:r>
            <a:br>
              <a:rPr lang="it-IT" altLang="it-IT" sz="3400" dirty="0"/>
            </a:br>
            <a:r>
              <a:rPr lang="it-IT" altLang="it-IT" sz="3400" i="1" dirty="0"/>
              <a:t>LA LEVA FINANZIARIA</a:t>
            </a:r>
            <a:endParaRPr lang="it-IT" altLang="it-IT" sz="3400" dirty="0" smtClean="0"/>
          </a:p>
        </p:txBody>
      </p:sp>
      <p:sp>
        <p:nvSpPr>
          <p:cNvPr id="247812" name="AutoShape 11"/>
          <p:cNvSpPr>
            <a:spLocks noChangeArrowheads="1"/>
          </p:cNvSpPr>
          <p:nvPr/>
        </p:nvSpPr>
        <p:spPr bwMode="auto">
          <a:xfrm>
            <a:off x="611188" y="1700213"/>
            <a:ext cx="8064500" cy="1584325"/>
          </a:xfrm>
          <a:prstGeom prst="downArrowCallout">
            <a:avLst>
              <a:gd name="adj1" fmla="val 127255"/>
              <a:gd name="adj2" fmla="val 127255"/>
              <a:gd name="adj3" fmla="val 16667"/>
              <a:gd name="adj4" fmla="val 66667"/>
            </a:avLst>
          </a:prstGeom>
          <a:solidFill>
            <a:schemeClr val="bg1"/>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ts val="1200"/>
              </a:spcBef>
            </a:pPr>
            <a:r>
              <a:rPr lang="it-IT" altLang="it-IT" sz="2400" dirty="0"/>
              <a:t>Ciò premesso, posto un R.O.I. del 25%, si ipotizzano le tre seguenti strutture finanziarie:</a:t>
            </a:r>
          </a:p>
        </p:txBody>
      </p:sp>
      <p:sp>
        <p:nvSpPr>
          <p:cNvPr id="247813" name="Rectangle 12"/>
          <p:cNvSpPr>
            <a:spLocks noChangeArrowheads="1"/>
          </p:cNvSpPr>
          <p:nvPr/>
        </p:nvSpPr>
        <p:spPr bwMode="auto">
          <a:xfrm>
            <a:off x="1187450" y="3500438"/>
            <a:ext cx="6624638" cy="647700"/>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800" dirty="0">
              <a:latin typeface="Arial" panose="020B0604020202020204" pitchFamily="34" charset="0"/>
            </a:endParaRPr>
          </a:p>
          <a:p>
            <a:pPr algn="ctr"/>
            <a:r>
              <a:rPr lang="it-IT" altLang="it-IT" sz="2400" dirty="0">
                <a:latin typeface="Arial" panose="020B0604020202020204" pitchFamily="34" charset="0"/>
              </a:rPr>
              <a:t>con tre diversi quozienti di indebitamento</a:t>
            </a:r>
          </a:p>
        </p:txBody>
      </p:sp>
      <p:sp>
        <p:nvSpPr>
          <p:cNvPr id="247814" name="Rectangle 13"/>
          <p:cNvSpPr>
            <a:spLocks noChangeArrowheads="1"/>
          </p:cNvSpPr>
          <p:nvPr/>
        </p:nvSpPr>
        <p:spPr bwMode="auto">
          <a:xfrm>
            <a:off x="1187450" y="5084763"/>
            <a:ext cx="1803400" cy="108267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1200" dirty="0">
              <a:latin typeface="Arial" panose="020B0604020202020204" pitchFamily="34" charset="0"/>
            </a:endParaRPr>
          </a:p>
          <a:p>
            <a:pPr algn="ctr"/>
            <a:r>
              <a:rPr lang="it-IT" altLang="it-IT" sz="3000" dirty="0"/>
              <a:t>q = 0</a:t>
            </a:r>
            <a:endParaRPr lang="it-IT" altLang="it-IT" dirty="0"/>
          </a:p>
        </p:txBody>
      </p:sp>
      <p:sp>
        <p:nvSpPr>
          <p:cNvPr id="247815" name="Rectangle 14"/>
          <p:cNvSpPr>
            <a:spLocks noChangeArrowheads="1"/>
          </p:cNvSpPr>
          <p:nvPr/>
        </p:nvSpPr>
        <p:spPr bwMode="auto">
          <a:xfrm>
            <a:off x="3563938" y="5084763"/>
            <a:ext cx="1803400" cy="108267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1200" dirty="0">
              <a:latin typeface="Arial" panose="020B0604020202020204" pitchFamily="34" charset="0"/>
            </a:endParaRPr>
          </a:p>
          <a:p>
            <a:pPr algn="ctr"/>
            <a:r>
              <a:rPr lang="it-IT" altLang="it-IT" sz="3000" dirty="0"/>
              <a:t>q = 1</a:t>
            </a:r>
            <a:endParaRPr lang="it-IT" altLang="it-IT" dirty="0"/>
          </a:p>
        </p:txBody>
      </p:sp>
      <p:sp>
        <p:nvSpPr>
          <p:cNvPr id="247816" name="Rectangle 15"/>
          <p:cNvSpPr>
            <a:spLocks noChangeArrowheads="1"/>
          </p:cNvSpPr>
          <p:nvPr/>
        </p:nvSpPr>
        <p:spPr bwMode="auto">
          <a:xfrm>
            <a:off x="6084888" y="5013325"/>
            <a:ext cx="1803400" cy="108267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1200" dirty="0">
              <a:latin typeface="Arial" panose="020B0604020202020204" pitchFamily="34" charset="0"/>
            </a:endParaRPr>
          </a:p>
          <a:p>
            <a:pPr algn="ctr"/>
            <a:r>
              <a:rPr lang="it-IT" altLang="it-IT" sz="3000" dirty="0"/>
              <a:t>q = 2</a:t>
            </a:r>
            <a:endParaRPr lang="it-IT" altLang="it-IT" dirty="0"/>
          </a:p>
        </p:txBody>
      </p:sp>
      <p:sp>
        <p:nvSpPr>
          <p:cNvPr id="247817" name="Line 16"/>
          <p:cNvSpPr>
            <a:spLocks noChangeShapeType="1"/>
          </p:cNvSpPr>
          <p:nvPr/>
        </p:nvSpPr>
        <p:spPr bwMode="auto">
          <a:xfrm>
            <a:off x="4500563" y="4149725"/>
            <a:ext cx="2519362" cy="7921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47818" name="Line 17"/>
          <p:cNvSpPr>
            <a:spLocks noChangeShapeType="1"/>
          </p:cNvSpPr>
          <p:nvPr/>
        </p:nvSpPr>
        <p:spPr bwMode="auto">
          <a:xfrm>
            <a:off x="4500563" y="4149725"/>
            <a:ext cx="0" cy="86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47819" name="Line 18"/>
          <p:cNvSpPr>
            <a:spLocks noChangeShapeType="1"/>
          </p:cNvSpPr>
          <p:nvPr/>
        </p:nvSpPr>
        <p:spPr bwMode="auto">
          <a:xfrm flipH="1">
            <a:off x="2051050" y="4149725"/>
            <a:ext cx="2449513" cy="7921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674002279"/>
      </p:ext>
    </p:extLst>
  </p:cSld>
  <p:clrMapOvr>
    <a:masterClrMapping/>
  </p:clrMapOvr>
  <p:transition advTm="56117"/>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egnaposto numero diapositiva 7"/>
          <p:cNvSpPr>
            <a:spLocks noGrp="1"/>
          </p:cNvSpPr>
          <p:nvPr>
            <p:ph type="sldNum" sz="quarter" idx="12"/>
          </p:nvPr>
        </p:nvSpPr>
        <p:spPr>
          <a:xfrm>
            <a:off x="6587455" y="60166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9401946-F78E-4017-A60E-2158747D439F}" type="slidenum">
              <a:rPr lang="it-IT" altLang="it-IT" smtClean="0">
                <a:latin typeface="Arial" panose="020B0604020202020204" pitchFamily="34" charset="0"/>
              </a:rPr>
              <a:pPr/>
              <a:t>166</a:t>
            </a:fld>
            <a:endParaRPr lang="it-IT" altLang="it-IT" smtClean="0">
              <a:latin typeface="Arial" panose="020B0604020202020204" pitchFamily="34" charset="0"/>
            </a:endParaRPr>
          </a:p>
        </p:txBody>
      </p:sp>
      <p:sp>
        <p:nvSpPr>
          <p:cNvPr id="248835" name="Rectangle 2"/>
          <p:cNvSpPr>
            <a:spLocks noGrp="1" noChangeArrowheads="1"/>
          </p:cNvSpPr>
          <p:nvPr>
            <p:ph type="body" sz="half" idx="1"/>
          </p:nvPr>
        </p:nvSpPr>
        <p:spPr>
          <a:xfrm>
            <a:off x="457200" y="1316038"/>
            <a:ext cx="8382000" cy="5281612"/>
          </a:xfrm>
          <a:solidFill>
            <a:schemeClr val="bg1"/>
          </a:solidFill>
          <a:ln>
            <a:solidFill>
              <a:schemeClr val="tx1"/>
            </a:solidFill>
            <a:miter lim="800000"/>
            <a:headEnd type="none" w="med" len="med"/>
            <a:tailEnd type="none" w="med" len="med"/>
          </a:ln>
          <a:effectLst>
            <a:outerShdw dist="107763" dir="18900000" algn="ctr" rotWithShape="0">
              <a:schemeClr val="bg2">
                <a:alpha val="50000"/>
              </a:schemeClr>
            </a:outerShdw>
          </a:effectLst>
        </p:spPr>
        <p:txBody>
          <a:bodyPr/>
          <a:lstStyle/>
          <a:p>
            <a:pPr algn="ctr" eaLnBrk="1" hangingPunct="1">
              <a:lnSpc>
                <a:spcPct val="90000"/>
              </a:lnSpc>
              <a:buFontTx/>
              <a:buNone/>
            </a:pPr>
            <a:r>
              <a:rPr lang="it-IT" altLang="it-IT" sz="2200" dirty="0" smtClean="0"/>
              <a:t>A) </a:t>
            </a:r>
            <a:r>
              <a:rPr lang="it-IT" altLang="it-IT" sz="2200" u="sng" dirty="0" smtClean="0"/>
              <a:t>FINANZIAMENTO INTEGRALE CON </a:t>
            </a:r>
          </a:p>
          <a:p>
            <a:pPr algn="ctr" eaLnBrk="1" hangingPunct="1">
              <a:lnSpc>
                <a:spcPct val="90000"/>
              </a:lnSpc>
              <a:buFontTx/>
              <a:buNone/>
            </a:pPr>
            <a:r>
              <a:rPr lang="it-IT" altLang="it-IT" sz="2200" u="sng" dirty="0" smtClean="0"/>
              <a:t>CAPITALE DI RISCHIO:</a:t>
            </a:r>
            <a:endParaRPr lang="it-IT" altLang="it-IT" sz="2200" dirty="0" smtClean="0"/>
          </a:p>
          <a:p>
            <a:pPr algn="ctr" eaLnBrk="1" hangingPunct="1">
              <a:lnSpc>
                <a:spcPct val="90000"/>
              </a:lnSpc>
              <a:buFontTx/>
              <a:buNone/>
            </a:pPr>
            <a:r>
              <a:rPr lang="it-IT" altLang="it-IT" sz="2200" dirty="0" smtClean="0"/>
              <a:t>q = 0</a:t>
            </a:r>
          </a:p>
          <a:p>
            <a:pPr eaLnBrk="1" hangingPunct="1">
              <a:lnSpc>
                <a:spcPct val="90000"/>
              </a:lnSpc>
              <a:buFontTx/>
              <a:buNone/>
            </a:pPr>
            <a:r>
              <a:rPr lang="it-IT" altLang="it-IT" sz="1800" dirty="0" smtClean="0"/>
              <a:t>Mp = </a:t>
            </a:r>
            <a:r>
              <a:rPr lang="it-IT" altLang="it-IT" sz="1800" dirty="0" err="1" smtClean="0"/>
              <a:t>Cf</a:t>
            </a:r>
            <a:r>
              <a:rPr lang="it-IT" altLang="it-IT" sz="1800" dirty="0" smtClean="0"/>
              <a:t> = 200 = Ci = 200		 	 QUOZIENTE DI </a:t>
            </a:r>
          </a:p>
          <a:p>
            <a:pPr eaLnBrk="1" hangingPunct="1">
              <a:lnSpc>
                <a:spcPct val="90000"/>
              </a:lnSpc>
              <a:buFontTx/>
              <a:buNone/>
            </a:pPr>
            <a:r>
              <a:rPr lang="it-IT" altLang="it-IT" sz="1800" dirty="0" smtClean="0"/>
              <a:t>P = 0					 INDEBITAMENTO</a:t>
            </a:r>
          </a:p>
          <a:p>
            <a:pPr eaLnBrk="1" hangingPunct="1">
              <a:lnSpc>
                <a:spcPct val="90000"/>
              </a:lnSpc>
              <a:buFontTx/>
              <a:buNone/>
            </a:pPr>
            <a:r>
              <a:rPr lang="it-IT" altLang="it-IT" sz="1800" dirty="0" smtClean="0"/>
              <a:t>Ro = RL (reddito lordo) = 50		 q = P/Mp = 0</a:t>
            </a:r>
            <a:endParaRPr lang="en-GB" altLang="it-IT" sz="1800" dirty="0" smtClean="0"/>
          </a:p>
          <a:p>
            <a:pPr eaLnBrk="1" hangingPunct="1">
              <a:lnSpc>
                <a:spcPct val="90000"/>
              </a:lnSpc>
              <a:buFontTx/>
              <a:buNone/>
            </a:pPr>
            <a:endParaRPr lang="it-IT" altLang="it-IT" sz="1800" dirty="0" smtClean="0"/>
          </a:p>
          <a:p>
            <a:pPr eaLnBrk="1" hangingPunct="1">
              <a:lnSpc>
                <a:spcPct val="90000"/>
              </a:lnSpc>
              <a:buFontTx/>
              <a:buNone/>
            </a:pPr>
            <a:endParaRPr lang="it-IT" altLang="it-IT" sz="1800" dirty="0" smtClean="0"/>
          </a:p>
          <a:p>
            <a:pPr eaLnBrk="1" hangingPunct="1">
              <a:lnSpc>
                <a:spcPct val="90000"/>
              </a:lnSpc>
              <a:buFontTx/>
              <a:buNone/>
            </a:pPr>
            <a:endParaRPr lang="it-IT" altLang="it-IT" sz="1400" dirty="0" smtClean="0"/>
          </a:p>
          <a:p>
            <a:pPr algn="ctr" eaLnBrk="1" hangingPunct="1">
              <a:lnSpc>
                <a:spcPct val="90000"/>
              </a:lnSpc>
              <a:buFontTx/>
              <a:buNone/>
            </a:pPr>
            <a:endParaRPr lang="it-IT" altLang="it-IT" sz="1600" dirty="0" smtClean="0"/>
          </a:p>
          <a:p>
            <a:pPr algn="ctr" eaLnBrk="1" hangingPunct="1">
              <a:lnSpc>
                <a:spcPct val="90000"/>
              </a:lnSpc>
              <a:buFontTx/>
              <a:buNone/>
            </a:pPr>
            <a:endParaRPr lang="it-IT" altLang="it-IT" sz="1600" dirty="0" smtClean="0"/>
          </a:p>
          <a:p>
            <a:pPr algn="ctr" eaLnBrk="1" hangingPunct="1">
              <a:lnSpc>
                <a:spcPct val="90000"/>
              </a:lnSpc>
              <a:buFontTx/>
              <a:buNone/>
            </a:pPr>
            <a:endParaRPr lang="it-IT" altLang="it-IT" sz="1600" dirty="0" smtClean="0"/>
          </a:p>
          <a:p>
            <a:pPr algn="ctr" eaLnBrk="1" hangingPunct="1">
              <a:lnSpc>
                <a:spcPct val="90000"/>
              </a:lnSpc>
              <a:buFontTx/>
              <a:buNone/>
            </a:pPr>
            <a:endParaRPr lang="it-IT" altLang="it-IT" sz="1600" dirty="0" smtClean="0"/>
          </a:p>
          <a:p>
            <a:pPr algn="ctr" eaLnBrk="1" hangingPunct="1">
              <a:lnSpc>
                <a:spcPct val="90000"/>
              </a:lnSpc>
              <a:buFontTx/>
              <a:buNone/>
            </a:pPr>
            <a:endParaRPr lang="it-IT" altLang="it-IT" sz="1800" dirty="0" smtClean="0"/>
          </a:p>
          <a:p>
            <a:pPr algn="ctr" eaLnBrk="1" hangingPunct="1">
              <a:lnSpc>
                <a:spcPct val="90000"/>
              </a:lnSpc>
              <a:buFontTx/>
              <a:buNone/>
            </a:pPr>
            <a:endParaRPr lang="it-IT" altLang="it-IT" sz="1800" dirty="0" smtClean="0"/>
          </a:p>
        </p:txBody>
      </p:sp>
      <p:graphicFrame>
        <p:nvGraphicFramePr>
          <p:cNvPr id="44036" name="Group 4"/>
          <p:cNvGraphicFramePr>
            <a:graphicFrameLocks noGrp="1"/>
          </p:cNvGraphicFramePr>
          <p:nvPr>
            <p:extLst>
              <p:ext uri="{D42A27DB-BD31-4B8C-83A1-F6EECF244321}">
                <p14:modId xmlns:p14="http://schemas.microsoft.com/office/powerpoint/2010/main" val="3398297186"/>
              </p:ext>
            </p:extLst>
          </p:nvPr>
        </p:nvGraphicFramePr>
        <p:xfrm>
          <a:off x="5435600" y="3352800"/>
          <a:ext cx="2232025" cy="1512888"/>
        </p:xfrm>
        <a:graphic>
          <a:graphicData uri="http://schemas.openxmlformats.org/drawingml/2006/table">
            <a:tbl>
              <a:tblPr/>
              <a:tblGrid>
                <a:gridCol w="1152525">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tblGrid>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Attivo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4044" name="Group 12"/>
          <p:cNvGraphicFramePr>
            <a:graphicFrameLocks noGrp="1"/>
          </p:cNvGraphicFramePr>
          <p:nvPr>
            <p:ph sz="quarter" idx="2"/>
            <p:extLst>
              <p:ext uri="{D42A27DB-BD31-4B8C-83A1-F6EECF244321}">
                <p14:modId xmlns:p14="http://schemas.microsoft.com/office/powerpoint/2010/main" val="569632044"/>
              </p:ext>
            </p:extLst>
          </p:nvPr>
        </p:nvGraphicFramePr>
        <p:xfrm>
          <a:off x="827088" y="3425825"/>
          <a:ext cx="2808287" cy="1512888"/>
        </p:xfrm>
        <a:graphic>
          <a:graphicData uri="http://schemas.openxmlformats.org/drawingml/2006/table">
            <a:tbl>
              <a:tblPr/>
              <a:tblGrid>
                <a:gridCol w="1449387">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tblGrid>
              <a:tr h="151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Ro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Verdana" pitchFamily="34" charset="0"/>
                        </a:rPr>
                        <a:t>RL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Verdana" pitchFamily="34" charset="0"/>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48853" name="AutoShape 20"/>
          <p:cNvSpPr>
            <a:spLocks noChangeArrowheads="1"/>
          </p:cNvSpPr>
          <p:nvPr/>
        </p:nvSpPr>
        <p:spPr bwMode="auto">
          <a:xfrm>
            <a:off x="395288" y="333375"/>
            <a:ext cx="8229600" cy="792163"/>
          </a:xfrm>
          <a:prstGeom prst="roundRect">
            <a:avLst>
              <a:gd name="adj" fmla="val 16667"/>
            </a:avLst>
          </a:prstGeom>
          <a:gradFill rotWithShape="1">
            <a:gsLst>
              <a:gs pos="0">
                <a:srgbClr val="CCFFFF"/>
              </a:gs>
              <a:gs pos="100000">
                <a:schemeClr val="bg1"/>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000" dirty="0" smtClean="0">
                <a:solidFill>
                  <a:schemeClr val="tx2"/>
                </a:solidFill>
              </a:rPr>
              <a:t>LA LEVA FINANZIARIA</a:t>
            </a:r>
            <a:br>
              <a:rPr lang="it-IT" altLang="it-IT" sz="3000" dirty="0" smtClean="0">
                <a:solidFill>
                  <a:schemeClr val="tx2"/>
                </a:solidFill>
              </a:rPr>
            </a:br>
            <a:r>
              <a:rPr lang="it-IT" altLang="it-IT" sz="3000" dirty="0" smtClean="0">
                <a:solidFill>
                  <a:schemeClr val="tx2"/>
                </a:solidFill>
              </a:rPr>
              <a:t>(la relazione tra R.O.I. E R.O.E.)</a:t>
            </a:r>
            <a:endParaRPr lang="it-IT" altLang="it-IT" sz="3000" dirty="0">
              <a:solidFill>
                <a:schemeClr val="tx2"/>
              </a:solidFill>
            </a:endParaRPr>
          </a:p>
        </p:txBody>
      </p:sp>
      <p:sp>
        <p:nvSpPr>
          <p:cNvPr id="248854" name="Segnaposto numero diapositiva 6"/>
          <p:cNvSpPr txBox="1">
            <a:spLocks/>
          </p:cNvSpPr>
          <p:nvPr/>
        </p:nvSpPr>
        <p:spPr bwMode="auto">
          <a:xfrm>
            <a:off x="690245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26096D7A-00E3-40D6-AC36-C8F6224A0E78}" type="slidenum">
              <a:rPr lang="it-IT" altLang="it-IT" sz="1400">
                <a:latin typeface="Arial" panose="020B0604020202020204" pitchFamily="34" charset="0"/>
              </a:rPr>
              <a:pPr algn="r" eaLnBrk="1" hangingPunct="1"/>
              <a:t>166</a:t>
            </a:fld>
            <a:endParaRPr lang="it-IT" altLang="it-IT" sz="1400" dirty="0">
              <a:latin typeface="Arial" panose="020B0604020202020204" pitchFamily="34" charset="0"/>
            </a:endParaRPr>
          </a:p>
        </p:txBody>
      </p:sp>
      <p:sp>
        <p:nvSpPr>
          <p:cNvPr id="9" name="Text Box 14"/>
          <p:cNvSpPr txBox="1">
            <a:spLocks noChangeArrowheads="1"/>
          </p:cNvSpPr>
          <p:nvPr/>
        </p:nvSpPr>
        <p:spPr bwMode="auto">
          <a:xfrm>
            <a:off x="502568" y="5168811"/>
            <a:ext cx="3529012" cy="1200329"/>
          </a:xfrm>
          <a:prstGeom prst="rect">
            <a:avLst/>
          </a:prstGeom>
          <a:solidFill>
            <a:schemeClr val="bg1"/>
          </a:solidFill>
          <a:ln w="28575">
            <a:solidFill>
              <a:schemeClr val="tx1"/>
            </a:solidFill>
            <a:miter lim="800000"/>
            <a:headEnd/>
            <a:tailEnd/>
          </a:ln>
          <a:effectLst>
            <a:outerShdw dist="107763" dir="18900000" algn="ctr" rotWithShape="0">
              <a:schemeClr val="bg2">
                <a:alpha val="50000"/>
              </a:schemeClr>
            </a:outerShdw>
          </a:effec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it-IT" dirty="0"/>
              <a:t>ROI = </a:t>
            </a:r>
            <a:r>
              <a:rPr lang="fr-FR" altLang="it-IT" dirty="0" smtClean="0"/>
              <a:t>50/200 </a:t>
            </a:r>
            <a:r>
              <a:rPr lang="fr-FR" altLang="it-IT" dirty="0"/>
              <a:t>= 25%</a:t>
            </a:r>
          </a:p>
          <a:p>
            <a:r>
              <a:rPr lang="fr-FR" altLang="it-IT" dirty="0"/>
              <a:t>Tf = </a:t>
            </a:r>
            <a:r>
              <a:rPr lang="fr-FR" altLang="it-IT" dirty="0" smtClean="0"/>
              <a:t>0 </a:t>
            </a:r>
          </a:p>
          <a:p>
            <a:r>
              <a:rPr lang="fr-FR" altLang="it-IT" dirty="0" smtClean="0"/>
              <a:t>q </a:t>
            </a:r>
            <a:r>
              <a:rPr lang="fr-FR" altLang="it-IT" dirty="0"/>
              <a:t>= </a:t>
            </a:r>
            <a:r>
              <a:rPr lang="it-IT" altLang="it-IT" dirty="0" smtClean="0"/>
              <a:t>0</a:t>
            </a:r>
            <a:endParaRPr lang="it-IT" altLang="it-IT" dirty="0"/>
          </a:p>
          <a:p>
            <a:r>
              <a:rPr lang="it-IT" altLang="it-IT" dirty="0" smtClean="0"/>
              <a:t>ROE lordo </a:t>
            </a:r>
            <a:r>
              <a:rPr lang="it-IT" altLang="it-IT" dirty="0"/>
              <a:t>= </a:t>
            </a:r>
            <a:r>
              <a:rPr lang="it-IT" altLang="it-IT" dirty="0" smtClean="0"/>
              <a:t>50/200 </a:t>
            </a:r>
            <a:r>
              <a:rPr lang="it-IT" altLang="it-IT" dirty="0"/>
              <a:t>= </a:t>
            </a:r>
            <a:r>
              <a:rPr lang="it-IT" altLang="it-IT" dirty="0" smtClean="0"/>
              <a:t>25% </a:t>
            </a:r>
            <a:endParaRPr lang="it-IT" altLang="it-IT" dirty="0"/>
          </a:p>
        </p:txBody>
      </p:sp>
      <p:sp>
        <p:nvSpPr>
          <p:cNvPr id="10" name="Rectangle 15"/>
          <p:cNvSpPr>
            <a:spLocks noChangeArrowheads="1"/>
          </p:cNvSpPr>
          <p:nvPr/>
        </p:nvSpPr>
        <p:spPr bwMode="auto">
          <a:xfrm>
            <a:off x="4569742" y="5105400"/>
            <a:ext cx="4151313" cy="720725"/>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ROE </a:t>
            </a:r>
            <a:r>
              <a:rPr lang="it-IT" altLang="it-IT" dirty="0" smtClean="0"/>
              <a:t>lordo = </a:t>
            </a:r>
            <a:r>
              <a:rPr lang="it-IT" altLang="it-IT" dirty="0"/>
              <a:t>ROI + (ROI - </a:t>
            </a:r>
            <a:r>
              <a:rPr lang="it-IT" altLang="it-IT" dirty="0" err="1"/>
              <a:t>Tf</a:t>
            </a:r>
            <a:r>
              <a:rPr lang="it-IT" altLang="it-IT" dirty="0"/>
              <a:t>) X q</a:t>
            </a:r>
          </a:p>
          <a:p>
            <a:pPr algn="ctr"/>
            <a:r>
              <a:rPr lang="it-IT" altLang="it-IT" dirty="0"/>
              <a:t>25 + (25 - </a:t>
            </a:r>
            <a:r>
              <a:rPr lang="it-IT" altLang="it-IT" dirty="0" smtClean="0"/>
              <a:t>0</a:t>
            </a:r>
            <a:r>
              <a:rPr lang="it-IT" altLang="it-IT" dirty="0"/>
              <a:t>) X </a:t>
            </a:r>
            <a:r>
              <a:rPr lang="it-IT" altLang="it-IT" dirty="0" smtClean="0"/>
              <a:t>0 =25%</a:t>
            </a:r>
            <a:endParaRPr lang="it-IT" altLang="it-IT" dirty="0"/>
          </a:p>
        </p:txBody>
      </p:sp>
      <p:sp>
        <p:nvSpPr>
          <p:cNvPr id="12" name="Freccia a destra 11"/>
          <p:cNvSpPr/>
          <p:nvPr/>
        </p:nvSpPr>
        <p:spPr>
          <a:xfrm>
            <a:off x="4031580" y="5301158"/>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Text Box 5"/>
          <p:cNvSpPr txBox="1">
            <a:spLocks noChangeArrowheads="1"/>
          </p:cNvSpPr>
          <p:nvPr/>
        </p:nvSpPr>
        <p:spPr bwMode="auto">
          <a:xfrm>
            <a:off x="4585952" y="5930900"/>
            <a:ext cx="4038936" cy="561975"/>
          </a:xfrm>
          <a:prstGeom prst="rect">
            <a:avLst/>
          </a:prstGeom>
          <a:solidFill>
            <a:srgbClr val="FFFF00"/>
          </a:solidFill>
          <a:ln w="9525">
            <a:solidFill>
              <a:schemeClr val="tx1"/>
            </a:solidFill>
            <a:miter lim="800000"/>
            <a:headEnd/>
            <a:tailEnd/>
          </a:ln>
        </p:spPr>
        <p:txBody>
          <a:bodyPr lIns="18000" tIns="10800" rIns="18000" bIns="1080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smtClean="0">
                <a:solidFill>
                  <a:srgbClr val="C00000"/>
                </a:solidFill>
              </a:rPr>
              <a:t>ROE lordo = ROI</a:t>
            </a:r>
            <a:endParaRPr lang="it-IT" altLang="it-IT" dirty="0">
              <a:solidFill>
                <a:srgbClr val="C00000"/>
              </a:solidFill>
            </a:endParaRPr>
          </a:p>
        </p:txBody>
      </p:sp>
    </p:spTree>
    <p:extLst>
      <p:ext uri="{BB962C8B-B14F-4D97-AF65-F5344CB8AC3E}">
        <p14:creationId xmlns:p14="http://schemas.microsoft.com/office/powerpoint/2010/main" val="2932647326"/>
      </p:ext>
    </p:extLst>
  </p:cSld>
  <p:clrMapOvr>
    <a:masterClrMapping/>
  </p:clrMapOvr>
  <p:transition advTm="16701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egnaposto numero diapositiva 7"/>
          <p:cNvSpPr>
            <a:spLocks noGrp="1"/>
          </p:cNvSpPr>
          <p:nvPr>
            <p:ph type="sldNum" sz="quarter" idx="12"/>
          </p:nvPr>
        </p:nvSpPr>
        <p:spPr>
          <a:xfrm>
            <a:off x="67818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3865E6C-9841-4B76-8DC4-315F9E1FEF3F}" type="slidenum">
              <a:rPr lang="it-IT" altLang="it-IT" smtClean="0">
                <a:latin typeface="Arial" panose="020B0604020202020204" pitchFamily="34" charset="0"/>
              </a:rPr>
              <a:pPr/>
              <a:t>167</a:t>
            </a:fld>
            <a:endParaRPr lang="it-IT" altLang="it-IT" dirty="0" smtClean="0">
              <a:latin typeface="Arial" panose="020B0604020202020204" pitchFamily="34" charset="0"/>
            </a:endParaRPr>
          </a:p>
        </p:txBody>
      </p:sp>
      <p:sp>
        <p:nvSpPr>
          <p:cNvPr id="249859" name="AutoShape 2"/>
          <p:cNvSpPr>
            <a:spLocks noGrp="1" noChangeArrowheads="1"/>
          </p:cNvSpPr>
          <p:nvPr>
            <p:ph type="body" sz="half" idx="1"/>
          </p:nvPr>
        </p:nvSpPr>
        <p:spPr>
          <a:xfrm>
            <a:off x="323850" y="1268413"/>
            <a:ext cx="8569325" cy="5284787"/>
          </a:xfrm>
          <a:prstGeom prst="foldedCorner">
            <a:avLst>
              <a:gd name="adj" fmla="val 12500"/>
            </a:avLst>
          </a:prstGeom>
          <a:solidFill>
            <a:schemeClr val="bg1"/>
          </a:solidFill>
          <a:ln w="28575">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algn="ctr" eaLnBrk="1" hangingPunct="1">
              <a:buFontTx/>
              <a:buNone/>
            </a:pPr>
            <a:r>
              <a:rPr lang="it-IT" altLang="it-IT" sz="2200" dirty="0" smtClean="0"/>
              <a:t>B) </a:t>
            </a:r>
            <a:r>
              <a:rPr lang="it-IT" altLang="it-IT" sz="2200" u="sng" dirty="0" smtClean="0"/>
              <a:t>FINANZIAMENTO CON </a:t>
            </a:r>
          </a:p>
          <a:p>
            <a:pPr algn="ctr" eaLnBrk="1" hangingPunct="1">
              <a:buFontTx/>
              <a:buNone/>
            </a:pPr>
            <a:r>
              <a:rPr lang="it-IT" altLang="it-IT" sz="2200" u="sng" dirty="0" smtClean="0"/>
              <a:t>CAPITALE DI RISCHIO E DI CREDITO:</a:t>
            </a:r>
            <a:endParaRPr lang="it-IT" altLang="it-IT" sz="2200" dirty="0" smtClean="0"/>
          </a:p>
          <a:p>
            <a:pPr algn="ctr" eaLnBrk="1" hangingPunct="1">
              <a:buFontTx/>
              <a:buNone/>
            </a:pPr>
            <a:r>
              <a:rPr lang="it-IT" altLang="it-IT" sz="2200" dirty="0" smtClean="0"/>
              <a:t>q = 1</a:t>
            </a:r>
          </a:p>
          <a:p>
            <a:pPr eaLnBrk="1" hangingPunct="1">
              <a:buFontTx/>
              <a:buNone/>
            </a:pPr>
            <a:endParaRPr lang="it-IT" altLang="it-IT" sz="2200" dirty="0" smtClean="0"/>
          </a:p>
          <a:p>
            <a:pPr algn="ctr" eaLnBrk="1" hangingPunct="1">
              <a:buFontTx/>
              <a:buNone/>
            </a:pPr>
            <a:endParaRPr lang="it-IT" altLang="it-IT" sz="2200" dirty="0" smtClean="0"/>
          </a:p>
          <a:p>
            <a:pPr algn="ctr" eaLnBrk="1" hangingPunct="1">
              <a:buFontTx/>
              <a:buNone/>
            </a:pPr>
            <a:endParaRPr lang="it-IT" altLang="it-IT" sz="1800" dirty="0" smtClean="0"/>
          </a:p>
          <a:p>
            <a:pPr algn="ctr" eaLnBrk="1" hangingPunct="1">
              <a:buFontTx/>
              <a:buNone/>
            </a:pPr>
            <a:endParaRPr lang="it-IT" altLang="it-IT" sz="1800" dirty="0" smtClean="0"/>
          </a:p>
          <a:p>
            <a:pPr algn="ctr" eaLnBrk="1" hangingPunct="1">
              <a:buFontTx/>
              <a:buNone/>
            </a:pPr>
            <a:endParaRPr lang="it-IT" altLang="it-IT" sz="1800" dirty="0" smtClean="0"/>
          </a:p>
          <a:p>
            <a:pPr algn="ctr" eaLnBrk="1" hangingPunct="1">
              <a:buFontTx/>
              <a:buNone/>
            </a:pPr>
            <a:endParaRPr lang="it-IT" altLang="it-IT" sz="2000" dirty="0" smtClean="0"/>
          </a:p>
        </p:txBody>
      </p:sp>
      <p:graphicFrame>
        <p:nvGraphicFramePr>
          <p:cNvPr id="45059" name="Group 3"/>
          <p:cNvGraphicFramePr>
            <a:graphicFrameLocks noGrp="1"/>
          </p:cNvGraphicFramePr>
          <p:nvPr>
            <p:ph sz="quarter" idx="3"/>
          </p:nvPr>
        </p:nvGraphicFramePr>
        <p:xfrm>
          <a:off x="5364163" y="2420938"/>
          <a:ext cx="2592387" cy="1524000"/>
        </p:xfrm>
        <a:graphic>
          <a:graphicData uri="http://schemas.openxmlformats.org/drawingml/2006/table">
            <a:tbl>
              <a:tblPr/>
              <a:tblGrid>
                <a:gridCol w="129698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7254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Attivo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400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525">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9870" name="Text Box 13"/>
          <p:cNvSpPr txBox="1">
            <a:spLocks noChangeArrowheads="1"/>
          </p:cNvSpPr>
          <p:nvPr/>
        </p:nvSpPr>
        <p:spPr bwMode="auto">
          <a:xfrm>
            <a:off x="1187450" y="47244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it-IT" altLang="it-IT">
              <a:latin typeface="Arial" panose="020B0604020202020204" pitchFamily="34" charset="0"/>
            </a:endParaRPr>
          </a:p>
        </p:txBody>
      </p:sp>
      <p:sp>
        <p:nvSpPr>
          <p:cNvPr id="249871" name="Text Box 14"/>
          <p:cNvSpPr txBox="1">
            <a:spLocks noChangeArrowheads="1"/>
          </p:cNvSpPr>
          <p:nvPr/>
        </p:nvSpPr>
        <p:spPr bwMode="auto">
          <a:xfrm>
            <a:off x="468313" y="4149725"/>
            <a:ext cx="3529012" cy="1219200"/>
          </a:xfrm>
          <a:prstGeom prst="rect">
            <a:avLst/>
          </a:prstGeom>
          <a:solidFill>
            <a:schemeClr val="bg1"/>
          </a:solidFill>
          <a:ln w="28575">
            <a:solidFill>
              <a:schemeClr val="tx1"/>
            </a:solidFill>
            <a:miter lim="800000"/>
            <a:headEnd/>
            <a:tailEnd/>
          </a:ln>
          <a:effectLst>
            <a:outerShdw dist="107763" dir="18900000" algn="ctr" rotWithShape="0">
              <a:schemeClr val="bg2">
                <a:alpha val="50000"/>
              </a:schemeClr>
            </a:outerShdw>
          </a:effec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it-IT" dirty="0"/>
              <a:t>ROI = 100/400 = 25%</a:t>
            </a:r>
          </a:p>
          <a:p>
            <a:r>
              <a:rPr lang="fr-FR" altLang="it-IT" dirty="0"/>
              <a:t>Tf = 40/200 = 20%</a:t>
            </a:r>
          </a:p>
          <a:p>
            <a:r>
              <a:rPr lang="fr-FR" altLang="it-IT" dirty="0"/>
              <a:t>q = 200/200 = 1</a:t>
            </a:r>
            <a:endParaRPr lang="it-IT" altLang="it-IT" dirty="0"/>
          </a:p>
          <a:p>
            <a:r>
              <a:rPr lang="it-IT" altLang="it-IT" dirty="0" smtClean="0"/>
              <a:t>ROE lordo </a:t>
            </a:r>
            <a:r>
              <a:rPr lang="it-IT" altLang="it-IT" dirty="0"/>
              <a:t>= 60/200 = 30% </a:t>
            </a:r>
          </a:p>
        </p:txBody>
      </p:sp>
      <p:sp>
        <p:nvSpPr>
          <p:cNvPr id="249872" name="Rectangle 15"/>
          <p:cNvSpPr>
            <a:spLocks noChangeArrowheads="1"/>
          </p:cNvSpPr>
          <p:nvPr/>
        </p:nvSpPr>
        <p:spPr bwMode="auto">
          <a:xfrm>
            <a:off x="3505200" y="5661025"/>
            <a:ext cx="4151313" cy="720725"/>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ROE </a:t>
            </a:r>
            <a:r>
              <a:rPr lang="it-IT" altLang="it-IT" dirty="0" smtClean="0"/>
              <a:t>lordo = </a:t>
            </a:r>
            <a:r>
              <a:rPr lang="it-IT" altLang="it-IT" dirty="0"/>
              <a:t>ROI + (ROI - </a:t>
            </a:r>
            <a:r>
              <a:rPr lang="it-IT" altLang="it-IT" dirty="0" err="1"/>
              <a:t>Tf</a:t>
            </a:r>
            <a:r>
              <a:rPr lang="it-IT" altLang="it-IT" dirty="0"/>
              <a:t>) X q</a:t>
            </a:r>
          </a:p>
          <a:p>
            <a:pPr algn="ctr"/>
            <a:r>
              <a:rPr lang="it-IT" altLang="it-IT" dirty="0"/>
              <a:t>25 + (25 - 20) X 1 =30%</a:t>
            </a:r>
          </a:p>
        </p:txBody>
      </p:sp>
      <p:sp>
        <p:nvSpPr>
          <p:cNvPr id="249873" name="AutoShape 16"/>
          <p:cNvSpPr>
            <a:spLocks noChangeArrowheads="1"/>
          </p:cNvSpPr>
          <p:nvPr/>
        </p:nvSpPr>
        <p:spPr bwMode="auto">
          <a:xfrm rot="5400000">
            <a:off x="2309813" y="5264150"/>
            <a:ext cx="647700" cy="1152525"/>
          </a:xfrm>
          <a:custGeom>
            <a:avLst/>
            <a:gdLst>
              <a:gd name="T0" fmla="*/ 462656 w 21600"/>
              <a:gd name="T1" fmla="*/ 0 h 21600"/>
              <a:gd name="T2" fmla="*/ 277581 w 21600"/>
              <a:gd name="T3" fmla="*/ 384175 h 21600"/>
              <a:gd name="T4" fmla="*/ 0 w 21600"/>
              <a:gd name="T5" fmla="*/ 960491 h 21600"/>
              <a:gd name="T6" fmla="*/ 277581 w 21600"/>
              <a:gd name="T7" fmla="*/ 1152525 h 21600"/>
              <a:gd name="T8" fmla="*/ 555163 w 21600"/>
              <a:gd name="T9" fmla="*/ 800365 h 21600"/>
              <a:gd name="T10" fmla="*/ 647700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000076"/>
              </a:gs>
              <a:gs pos="50000">
                <a:srgbClr val="0000FF"/>
              </a:gs>
              <a:gs pos="100000">
                <a:srgbClr val="000076"/>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it-IT"/>
          </a:p>
        </p:txBody>
      </p:sp>
      <p:graphicFrame>
        <p:nvGraphicFramePr>
          <p:cNvPr id="45073" name="Group 17"/>
          <p:cNvGraphicFramePr>
            <a:graphicFrameLocks noGrp="1"/>
          </p:cNvGraphicFramePr>
          <p:nvPr>
            <p:extLst>
              <p:ext uri="{D42A27DB-BD31-4B8C-83A1-F6EECF244321}">
                <p14:modId xmlns:p14="http://schemas.microsoft.com/office/powerpoint/2010/main" val="2114373181"/>
              </p:ext>
            </p:extLst>
          </p:nvPr>
        </p:nvGraphicFramePr>
        <p:xfrm>
          <a:off x="900113" y="2457450"/>
          <a:ext cx="2592387" cy="1476375"/>
        </p:xfrm>
        <a:graphic>
          <a:graphicData uri="http://schemas.openxmlformats.org/drawingml/2006/table">
            <a:tbl>
              <a:tblPr/>
              <a:tblGrid>
                <a:gridCol w="129698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111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Ro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100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Of 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5187">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Verdana" pitchFamily="34" charset="0"/>
                        </a:rPr>
                        <a:t>RL 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9884" name="AutoShape 27"/>
          <p:cNvSpPr>
            <a:spLocks noChangeArrowheads="1"/>
          </p:cNvSpPr>
          <p:nvPr/>
        </p:nvSpPr>
        <p:spPr bwMode="auto">
          <a:xfrm>
            <a:off x="395288" y="333375"/>
            <a:ext cx="8229600" cy="792163"/>
          </a:xfrm>
          <a:prstGeom prst="roundRect">
            <a:avLst>
              <a:gd name="adj" fmla="val 16667"/>
            </a:avLst>
          </a:prstGeom>
          <a:gradFill rotWithShape="1">
            <a:gsLst>
              <a:gs pos="0">
                <a:srgbClr val="CCFFFF"/>
              </a:gs>
              <a:gs pos="100000">
                <a:schemeClr val="bg1"/>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000">
                <a:solidFill>
                  <a:schemeClr val="tx2"/>
                </a:solidFill>
              </a:rPr>
              <a:t>LA LEVA FINANZIARIA</a:t>
            </a:r>
            <a:br>
              <a:rPr lang="it-IT" altLang="it-IT" sz="3000">
                <a:solidFill>
                  <a:schemeClr val="tx2"/>
                </a:solidFill>
              </a:rPr>
            </a:br>
            <a:r>
              <a:rPr lang="it-IT" altLang="it-IT" sz="3000">
                <a:solidFill>
                  <a:schemeClr val="tx2"/>
                </a:solidFill>
              </a:rPr>
              <a:t>(la relazione tra R.O.I. E R.O.E.)</a:t>
            </a:r>
          </a:p>
        </p:txBody>
      </p:sp>
      <p:sp>
        <p:nvSpPr>
          <p:cNvPr id="11" name="Text Box 5"/>
          <p:cNvSpPr txBox="1">
            <a:spLocks noChangeArrowheads="1"/>
          </p:cNvSpPr>
          <p:nvPr/>
        </p:nvSpPr>
        <p:spPr bwMode="auto">
          <a:xfrm>
            <a:off x="4677225" y="4539682"/>
            <a:ext cx="4038936" cy="561975"/>
          </a:xfrm>
          <a:prstGeom prst="rect">
            <a:avLst/>
          </a:prstGeom>
          <a:solidFill>
            <a:srgbClr val="FFFF00"/>
          </a:solidFill>
          <a:ln w="9525">
            <a:solidFill>
              <a:schemeClr val="tx1"/>
            </a:solidFill>
            <a:miter lim="800000"/>
            <a:headEnd/>
            <a:tailEnd/>
          </a:ln>
        </p:spPr>
        <p:txBody>
          <a:bodyPr lIns="18000" tIns="10800" rIns="18000" bIns="1080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smtClean="0">
                <a:solidFill>
                  <a:srgbClr val="C00000"/>
                </a:solidFill>
              </a:rPr>
              <a:t>ROE lordo &gt; ROI</a:t>
            </a:r>
            <a:endParaRPr lang="it-IT" altLang="it-IT" dirty="0">
              <a:solidFill>
                <a:srgbClr val="C00000"/>
              </a:solidFill>
            </a:endParaRPr>
          </a:p>
        </p:txBody>
      </p:sp>
    </p:spTree>
    <p:extLst>
      <p:ext uri="{BB962C8B-B14F-4D97-AF65-F5344CB8AC3E}">
        <p14:creationId xmlns:p14="http://schemas.microsoft.com/office/powerpoint/2010/main" val="1189185013"/>
      </p:ext>
    </p:extLst>
  </p:cSld>
  <p:clrMapOvr>
    <a:masterClrMapping/>
  </p:clrMapOvr>
  <p:transition advTm="174792"/>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41CE288-DD3B-4127-A71D-3B1D770F630B}" type="slidenum">
              <a:rPr lang="it-IT" altLang="it-IT" smtClean="0">
                <a:latin typeface="Arial" panose="020B0604020202020204" pitchFamily="34" charset="0"/>
              </a:rPr>
              <a:pPr/>
              <a:t>168</a:t>
            </a:fld>
            <a:endParaRPr lang="it-IT" altLang="it-IT" smtClean="0">
              <a:latin typeface="Arial" panose="020B0604020202020204" pitchFamily="34" charset="0"/>
            </a:endParaRPr>
          </a:p>
        </p:txBody>
      </p:sp>
      <p:sp>
        <p:nvSpPr>
          <p:cNvPr id="250883" name="AutoShape 2"/>
          <p:cNvSpPr>
            <a:spLocks noGrp="1" noChangeArrowheads="1"/>
          </p:cNvSpPr>
          <p:nvPr>
            <p:ph type="body" sz="half" idx="1"/>
          </p:nvPr>
        </p:nvSpPr>
        <p:spPr>
          <a:xfrm>
            <a:off x="395288" y="1412875"/>
            <a:ext cx="8353425" cy="5068888"/>
          </a:xfrm>
          <a:prstGeom prst="foldedCorner">
            <a:avLst>
              <a:gd name="adj" fmla="val 12500"/>
            </a:avLst>
          </a:prstGeom>
          <a:solidFill>
            <a:schemeClr val="bg1"/>
          </a:solidFill>
          <a:ln w="28575">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algn="ctr" eaLnBrk="1" hangingPunct="1">
              <a:buFontTx/>
              <a:buNone/>
            </a:pPr>
            <a:r>
              <a:rPr lang="it-IT" altLang="it-IT" sz="2200" dirty="0" smtClean="0"/>
              <a:t>C) </a:t>
            </a:r>
            <a:r>
              <a:rPr lang="it-IT" altLang="it-IT" sz="2200" u="sng" dirty="0" smtClean="0"/>
              <a:t>FINANZIAMENTO CON </a:t>
            </a:r>
          </a:p>
          <a:p>
            <a:pPr algn="ctr" eaLnBrk="1" hangingPunct="1">
              <a:buFontTx/>
              <a:buNone/>
            </a:pPr>
            <a:r>
              <a:rPr lang="it-IT" altLang="it-IT" sz="2200" u="sng" dirty="0" smtClean="0"/>
              <a:t>CAPITALE DI RISCHIO E DI CREDITO:</a:t>
            </a:r>
            <a:endParaRPr lang="it-IT" altLang="it-IT" sz="2200" dirty="0" smtClean="0"/>
          </a:p>
          <a:p>
            <a:pPr algn="ctr" eaLnBrk="1" hangingPunct="1">
              <a:buFontTx/>
              <a:buNone/>
            </a:pPr>
            <a:r>
              <a:rPr lang="it-IT" altLang="it-IT" sz="2200" dirty="0" smtClean="0"/>
              <a:t>q = 2</a:t>
            </a:r>
          </a:p>
          <a:p>
            <a:pPr eaLnBrk="1" hangingPunct="1">
              <a:buFontTx/>
              <a:buNone/>
            </a:pPr>
            <a:endParaRPr lang="it-IT" altLang="it-IT" sz="2200" dirty="0" smtClean="0"/>
          </a:p>
          <a:p>
            <a:pPr algn="ctr" eaLnBrk="1" hangingPunct="1">
              <a:buFontTx/>
              <a:buNone/>
            </a:pPr>
            <a:endParaRPr lang="it-IT" altLang="it-IT" sz="1800" dirty="0" smtClean="0"/>
          </a:p>
          <a:p>
            <a:pPr algn="ctr" eaLnBrk="1" hangingPunct="1">
              <a:buFontTx/>
              <a:buNone/>
            </a:pPr>
            <a:endParaRPr lang="it-IT" altLang="it-IT" sz="1800" dirty="0" smtClean="0"/>
          </a:p>
          <a:p>
            <a:pPr algn="ctr" eaLnBrk="1" hangingPunct="1">
              <a:buFontTx/>
              <a:buNone/>
            </a:pPr>
            <a:endParaRPr lang="it-IT" altLang="it-IT" sz="1800" dirty="0" smtClean="0"/>
          </a:p>
          <a:p>
            <a:pPr algn="ctr" eaLnBrk="1" hangingPunct="1">
              <a:buFontTx/>
              <a:buNone/>
            </a:pPr>
            <a:endParaRPr lang="it-IT" altLang="it-IT" sz="1800" dirty="0" smtClean="0"/>
          </a:p>
          <a:p>
            <a:pPr algn="ctr" eaLnBrk="1" hangingPunct="1">
              <a:buFontTx/>
              <a:buNone/>
            </a:pPr>
            <a:endParaRPr lang="it-IT" altLang="it-IT" sz="2000" dirty="0" smtClean="0"/>
          </a:p>
        </p:txBody>
      </p:sp>
      <p:graphicFrame>
        <p:nvGraphicFramePr>
          <p:cNvPr id="46083" name="Group 3"/>
          <p:cNvGraphicFramePr>
            <a:graphicFrameLocks noGrp="1"/>
          </p:cNvGraphicFramePr>
          <p:nvPr>
            <p:ph sz="quarter" idx="3"/>
          </p:nvPr>
        </p:nvGraphicFramePr>
        <p:xfrm>
          <a:off x="5219700" y="2362200"/>
          <a:ext cx="2592388" cy="1787525"/>
        </p:xfrm>
        <a:graphic>
          <a:graphicData uri="http://schemas.openxmlformats.org/drawingml/2006/table">
            <a:tbl>
              <a:tblPr/>
              <a:tblGrid>
                <a:gridCol w="1296988">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477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Attivo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600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5525">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400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0894" name="Text Box 13"/>
          <p:cNvSpPr txBox="1">
            <a:spLocks noChangeArrowheads="1"/>
          </p:cNvSpPr>
          <p:nvPr/>
        </p:nvSpPr>
        <p:spPr bwMode="auto">
          <a:xfrm>
            <a:off x="1187450" y="4724400"/>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it-IT" altLang="it-IT">
              <a:latin typeface="Arial" panose="020B0604020202020204" pitchFamily="34" charset="0"/>
            </a:endParaRPr>
          </a:p>
        </p:txBody>
      </p:sp>
      <p:sp>
        <p:nvSpPr>
          <p:cNvPr id="250895" name="Text Box 14"/>
          <p:cNvSpPr txBox="1">
            <a:spLocks noChangeArrowheads="1"/>
          </p:cNvSpPr>
          <p:nvPr/>
        </p:nvSpPr>
        <p:spPr bwMode="auto">
          <a:xfrm>
            <a:off x="684213" y="4267200"/>
            <a:ext cx="3168650" cy="1219200"/>
          </a:xfrm>
          <a:prstGeom prst="rect">
            <a:avLst/>
          </a:prstGeom>
          <a:solidFill>
            <a:schemeClr val="bg1"/>
          </a:solidFill>
          <a:ln w="28575">
            <a:solidFill>
              <a:schemeClr val="tx1"/>
            </a:solidFill>
            <a:miter lim="800000"/>
            <a:headEnd/>
            <a:tailEnd/>
          </a:ln>
          <a:effectLst>
            <a:outerShdw dist="107763" dir="18900000" algn="ctr" rotWithShape="0">
              <a:schemeClr val="bg2">
                <a:alpha val="50000"/>
              </a:schemeClr>
            </a:outerShdw>
          </a:effec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it-IT" dirty="0"/>
              <a:t>ROI = 150/600 = 25%</a:t>
            </a:r>
          </a:p>
          <a:p>
            <a:r>
              <a:rPr lang="fr-FR" altLang="it-IT" dirty="0"/>
              <a:t>Tf = 80/400 = 20%</a:t>
            </a:r>
          </a:p>
          <a:p>
            <a:r>
              <a:rPr lang="fr-FR" altLang="it-IT" dirty="0"/>
              <a:t>q = 400/200 = 2</a:t>
            </a:r>
            <a:endParaRPr lang="it-IT" altLang="it-IT" dirty="0"/>
          </a:p>
          <a:p>
            <a:r>
              <a:rPr lang="it-IT" altLang="it-IT" dirty="0" smtClean="0"/>
              <a:t>ROE lordo </a:t>
            </a:r>
            <a:r>
              <a:rPr lang="it-IT" altLang="it-IT" dirty="0"/>
              <a:t>= 70/200 = 35% </a:t>
            </a:r>
          </a:p>
        </p:txBody>
      </p:sp>
      <p:sp>
        <p:nvSpPr>
          <p:cNvPr id="250896" name="Rectangle 15"/>
          <p:cNvSpPr>
            <a:spLocks noChangeArrowheads="1"/>
          </p:cNvSpPr>
          <p:nvPr/>
        </p:nvSpPr>
        <p:spPr bwMode="auto">
          <a:xfrm>
            <a:off x="3124200" y="5638800"/>
            <a:ext cx="4319588" cy="762000"/>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smtClean="0"/>
              <a:t>ROE lordo </a:t>
            </a:r>
            <a:r>
              <a:rPr lang="it-IT" altLang="it-IT" dirty="0"/>
              <a:t>= ROI + (ROI - </a:t>
            </a:r>
            <a:r>
              <a:rPr lang="it-IT" altLang="it-IT" dirty="0" err="1"/>
              <a:t>Tf</a:t>
            </a:r>
            <a:r>
              <a:rPr lang="it-IT" altLang="it-IT" dirty="0"/>
              <a:t>) X q</a:t>
            </a:r>
          </a:p>
          <a:p>
            <a:pPr algn="ctr"/>
            <a:r>
              <a:rPr lang="it-IT" altLang="it-IT" dirty="0"/>
              <a:t>25 + (25 - 20) X 2 =35</a:t>
            </a:r>
          </a:p>
        </p:txBody>
      </p:sp>
      <p:sp>
        <p:nvSpPr>
          <p:cNvPr id="250897" name="AutoShape 16"/>
          <p:cNvSpPr>
            <a:spLocks noChangeArrowheads="1"/>
          </p:cNvSpPr>
          <p:nvPr/>
        </p:nvSpPr>
        <p:spPr bwMode="auto">
          <a:xfrm rot="5400000">
            <a:off x="1965325" y="5384800"/>
            <a:ext cx="574675" cy="1152525"/>
          </a:xfrm>
          <a:custGeom>
            <a:avLst/>
            <a:gdLst>
              <a:gd name="T0" fmla="*/ 410494 w 21600"/>
              <a:gd name="T1" fmla="*/ 0 h 21600"/>
              <a:gd name="T2" fmla="*/ 246285 w 21600"/>
              <a:gd name="T3" fmla="*/ 384175 h 21600"/>
              <a:gd name="T4" fmla="*/ 0 w 21600"/>
              <a:gd name="T5" fmla="*/ 960491 h 21600"/>
              <a:gd name="T6" fmla="*/ 246285 w 21600"/>
              <a:gd name="T7" fmla="*/ 1152525 h 21600"/>
              <a:gd name="T8" fmla="*/ 492571 w 21600"/>
              <a:gd name="T9" fmla="*/ 800365 h 21600"/>
              <a:gd name="T10" fmla="*/ 574675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C0C0C0"/>
              </a:gs>
              <a:gs pos="100000">
                <a:srgbClr val="595959"/>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endParaRPr lang="it-IT"/>
          </a:p>
        </p:txBody>
      </p:sp>
      <p:graphicFrame>
        <p:nvGraphicFramePr>
          <p:cNvPr id="46097" name="Group 17"/>
          <p:cNvGraphicFramePr>
            <a:graphicFrameLocks noGrp="1"/>
          </p:cNvGraphicFramePr>
          <p:nvPr>
            <p:extLst>
              <p:ext uri="{D42A27DB-BD31-4B8C-83A1-F6EECF244321}">
                <p14:modId xmlns:p14="http://schemas.microsoft.com/office/powerpoint/2010/main" val="3515520457"/>
              </p:ext>
            </p:extLst>
          </p:nvPr>
        </p:nvGraphicFramePr>
        <p:xfrm>
          <a:off x="900113" y="2457450"/>
          <a:ext cx="2592387" cy="1547813"/>
        </p:xfrm>
        <a:graphic>
          <a:graphicData uri="http://schemas.openxmlformats.org/drawingml/2006/table">
            <a:tbl>
              <a:tblPr/>
              <a:tblGrid>
                <a:gridCol w="129698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9001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Ro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150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Verdana" pitchFamily="34" charset="0"/>
                        </a:rPr>
                        <a:t>Of 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Verdana" pitchFamily="34" charset="0"/>
                        </a:rPr>
                        <a:t>RL 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0908" name="AutoShape 27"/>
          <p:cNvSpPr>
            <a:spLocks noChangeArrowheads="1"/>
          </p:cNvSpPr>
          <p:nvPr/>
        </p:nvSpPr>
        <p:spPr bwMode="auto">
          <a:xfrm>
            <a:off x="395288" y="333375"/>
            <a:ext cx="8229600" cy="792163"/>
          </a:xfrm>
          <a:prstGeom prst="roundRect">
            <a:avLst>
              <a:gd name="adj" fmla="val 16667"/>
            </a:avLst>
          </a:prstGeom>
          <a:gradFill rotWithShape="1">
            <a:gsLst>
              <a:gs pos="0">
                <a:srgbClr val="CCFFFF"/>
              </a:gs>
              <a:gs pos="100000">
                <a:schemeClr val="bg1"/>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000">
                <a:solidFill>
                  <a:schemeClr val="tx2"/>
                </a:solidFill>
              </a:rPr>
              <a:t>LA LEVA FINANZIARIA</a:t>
            </a:r>
            <a:br>
              <a:rPr lang="it-IT" altLang="it-IT" sz="3000">
                <a:solidFill>
                  <a:schemeClr val="tx2"/>
                </a:solidFill>
              </a:rPr>
            </a:br>
            <a:r>
              <a:rPr lang="it-IT" altLang="it-IT" sz="3000">
                <a:solidFill>
                  <a:schemeClr val="tx2"/>
                </a:solidFill>
              </a:rPr>
              <a:t>(la relazione tra R.O.I. E R.O.E.)</a:t>
            </a:r>
          </a:p>
        </p:txBody>
      </p:sp>
      <p:sp>
        <p:nvSpPr>
          <p:cNvPr id="11" name="Text Box 5"/>
          <p:cNvSpPr txBox="1">
            <a:spLocks noChangeArrowheads="1"/>
          </p:cNvSpPr>
          <p:nvPr/>
        </p:nvSpPr>
        <p:spPr bwMode="auto">
          <a:xfrm>
            <a:off x="4495800" y="4543425"/>
            <a:ext cx="4038936" cy="561975"/>
          </a:xfrm>
          <a:prstGeom prst="rect">
            <a:avLst/>
          </a:prstGeom>
          <a:solidFill>
            <a:srgbClr val="FFFF00"/>
          </a:solidFill>
          <a:ln w="9525">
            <a:solidFill>
              <a:schemeClr val="tx1"/>
            </a:solidFill>
            <a:miter lim="800000"/>
            <a:headEnd/>
            <a:tailEnd/>
          </a:ln>
        </p:spPr>
        <p:txBody>
          <a:bodyPr lIns="18000" tIns="10800" rIns="18000" bIns="1080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smtClean="0">
                <a:solidFill>
                  <a:srgbClr val="C00000"/>
                </a:solidFill>
              </a:rPr>
              <a:t>ROE lordo &gt;&gt; ROI</a:t>
            </a:r>
            <a:endParaRPr lang="it-IT" altLang="it-IT" dirty="0">
              <a:solidFill>
                <a:srgbClr val="C00000"/>
              </a:solidFill>
            </a:endParaRPr>
          </a:p>
        </p:txBody>
      </p:sp>
    </p:spTree>
    <p:extLst>
      <p:ext uri="{BB962C8B-B14F-4D97-AF65-F5344CB8AC3E}">
        <p14:creationId xmlns:p14="http://schemas.microsoft.com/office/powerpoint/2010/main" val="3492760298"/>
      </p:ext>
    </p:extLst>
  </p:cSld>
  <p:clrMapOvr>
    <a:masterClrMapping/>
  </p:clrMapOvr>
  <p:transition advTm="39104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egnaposto numero diapositiva 5"/>
          <p:cNvSpPr>
            <a:spLocks noGrp="1"/>
          </p:cNvSpPr>
          <p:nvPr>
            <p:ph type="sldNum" sz="quarter" idx="12"/>
          </p:nvPr>
        </p:nvSpPr>
        <p:spPr>
          <a:xfrm>
            <a:off x="67818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F97D90E-71A7-406A-B0CB-2F1D951EB97A}" type="slidenum">
              <a:rPr lang="it-IT" altLang="it-IT">
                <a:latin typeface="Arial" panose="020B0604020202020204" pitchFamily="34" charset="0"/>
              </a:rPr>
              <a:pPr/>
              <a:t>169</a:t>
            </a:fld>
            <a:endParaRPr lang="it-IT" altLang="it-IT" dirty="0">
              <a:latin typeface="Arial" panose="020B0604020202020204" pitchFamily="34" charset="0"/>
            </a:endParaRPr>
          </a:p>
        </p:txBody>
      </p:sp>
      <p:sp>
        <p:nvSpPr>
          <p:cNvPr id="251907" name="AutoShape 2"/>
          <p:cNvSpPr>
            <a:spLocks noGrp="1" noChangeArrowheads="1"/>
          </p:cNvSpPr>
          <p:nvPr>
            <p:ph type="title"/>
          </p:nvPr>
        </p:nvSpPr>
        <p:spPr>
          <a:xfrm>
            <a:off x="468313" y="188913"/>
            <a:ext cx="8229600" cy="936625"/>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dirty="0" smtClean="0"/>
              <a:t>LA LEVA FINANZIARIA</a:t>
            </a:r>
          </a:p>
        </p:txBody>
      </p:sp>
      <p:sp>
        <p:nvSpPr>
          <p:cNvPr id="251908" name="Rectangle 3"/>
          <p:cNvSpPr>
            <a:spLocks noGrp="1" noChangeArrowheads="1"/>
          </p:cNvSpPr>
          <p:nvPr>
            <p:ph type="body" idx="1"/>
          </p:nvPr>
        </p:nvSpPr>
        <p:spPr>
          <a:xfrm>
            <a:off x="457200" y="1341438"/>
            <a:ext cx="8229600" cy="4784725"/>
          </a:xfrm>
        </p:spPr>
        <p:txBody>
          <a:bodyPr/>
          <a:lstStyle/>
          <a:p>
            <a:pPr eaLnBrk="1" hangingPunct="1">
              <a:buFontTx/>
              <a:buNone/>
            </a:pPr>
            <a:r>
              <a:rPr lang="it-IT" altLang="it-IT" sz="1800" smtClean="0"/>
              <a:t>Peraltro la leva può assumere un valore:</a:t>
            </a:r>
          </a:p>
          <a:p>
            <a:pPr eaLnBrk="1" hangingPunct="1">
              <a:buFontTx/>
              <a:buNone/>
            </a:pPr>
            <a:endParaRPr lang="it-IT" altLang="it-IT" sz="1800" smtClean="0"/>
          </a:p>
          <a:p>
            <a:pPr eaLnBrk="1" hangingPunct="1">
              <a:buFont typeface="Wingdings" panose="05000000000000000000" pitchFamily="2" charset="2"/>
              <a:buNone/>
            </a:pPr>
            <a:endParaRPr lang="it-IT" altLang="it-IT" sz="1800" smtClean="0"/>
          </a:p>
          <a:p>
            <a:pPr eaLnBrk="1" hangingPunct="1">
              <a:buFont typeface="Wingdings" panose="05000000000000000000" pitchFamily="2" charset="2"/>
              <a:buNone/>
            </a:pPr>
            <a:endParaRPr lang="it-IT" altLang="it-IT" sz="1800" smtClean="0"/>
          </a:p>
          <a:p>
            <a:pPr eaLnBrk="1" hangingPunct="1">
              <a:buFont typeface="Wingdings" panose="05000000000000000000" pitchFamily="2" charset="2"/>
              <a:buChar char="v"/>
            </a:pPr>
            <a:endParaRPr lang="it-IT" altLang="it-IT" sz="1800" smtClean="0"/>
          </a:p>
          <a:p>
            <a:pPr eaLnBrk="1" hangingPunct="1">
              <a:buFont typeface="Wingdings" panose="05000000000000000000" pitchFamily="2" charset="2"/>
              <a:buChar char="v"/>
            </a:pPr>
            <a:endParaRPr lang="it-IT" altLang="it-IT" sz="1800" smtClean="0"/>
          </a:p>
          <a:p>
            <a:pPr eaLnBrk="1" hangingPunct="1">
              <a:buFont typeface="Wingdings" panose="05000000000000000000" pitchFamily="2" charset="2"/>
              <a:buChar char="v"/>
            </a:pPr>
            <a:endParaRPr lang="it-IT" altLang="it-IT" sz="1800" smtClean="0"/>
          </a:p>
          <a:p>
            <a:pPr eaLnBrk="1" hangingPunct="1">
              <a:buFont typeface="Wingdings" panose="05000000000000000000" pitchFamily="2" charset="2"/>
              <a:buNone/>
            </a:pPr>
            <a:endParaRPr lang="it-IT" altLang="it-IT" sz="1800" smtClean="0"/>
          </a:p>
        </p:txBody>
      </p:sp>
      <p:sp>
        <p:nvSpPr>
          <p:cNvPr id="251909" name="Rectangle 4"/>
          <p:cNvSpPr>
            <a:spLocks noChangeArrowheads="1"/>
          </p:cNvSpPr>
          <p:nvPr/>
        </p:nvSpPr>
        <p:spPr bwMode="auto">
          <a:xfrm>
            <a:off x="827088" y="2708275"/>
            <a:ext cx="3175000" cy="649288"/>
          </a:xfrm>
          <a:prstGeom prst="rect">
            <a:avLst/>
          </a:prstGeom>
          <a:solidFill>
            <a:srgbClr val="FFFFFF"/>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agisce da </a:t>
            </a:r>
            <a:r>
              <a:rPr lang="it-IT" altLang="it-IT" u="sng" dirty="0"/>
              <a:t>moltiplicatore</a:t>
            </a:r>
            <a:r>
              <a:rPr lang="it-IT" altLang="it-IT" dirty="0"/>
              <a:t> del R.O.E.</a:t>
            </a:r>
          </a:p>
        </p:txBody>
      </p:sp>
      <p:sp>
        <p:nvSpPr>
          <p:cNvPr id="251910" name="AutoShape 5"/>
          <p:cNvSpPr>
            <a:spLocks noChangeArrowheads="1"/>
          </p:cNvSpPr>
          <p:nvPr/>
        </p:nvSpPr>
        <p:spPr bwMode="auto">
          <a:xfrm>
            <a:off x="827088" y="4076700"/>
            <a:ext cx="3167062" cy="936625"/>
          </a:xfrm>
          <a:prstGeom prst="foldedCorner">
            <a:avLst>
              <a:gd name="adj" fmla="val 12500"/>
            </a:avLst>
          </a:prstGeom>
          <a:solidFill>
            <a:srgbClr val="FFFFFF"/>
          </a:solidFill>
          <a:ln w="25400">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u="sng" dirty="0"/>
              <a:t>R.O.I.&gt;</a:t>
            </a:r>
            <a:r>
              <a:rPr lang="it-IT" altLang="it-IT" u="sng" dirty="0" err="1"/>
              <a:t>Tf</a:t>
            </a:r>
            <a:endParaRPr lang="it-IT" altLang="it-IT" u="sng" dirty="0"/>
          </a:p>
          <a:p>
            <a:pPr algn="ctr"/>
            <a:r>
              <a:rPr lang="it-IT" altLang="it-IT" dirty="0"/>
              <a:t>Il R.O.E. cresce all'aumentare di </a:t>
            </a:r>
            <a:r>
              <a:rPr lang="it-IT" altLang="it-IT" i="1" dirty="0"/>
              <a:t>q</a:t>
            </a:r>
            <a:endParaRPr lang="it-IT" altLang="it-IT" dirty="0"/>
          </a:p>
        </p:txBody>
      </p:sp>
      <p:sp>
        <p:nvSpPr>
          <p:cNvPr id="251911" name="Rectangle 6"/>
          <p:cNvSpPr>
            <a:spLocks noChangeArrowheads="1"/>
          </p:cNvSpPr>
          <p:nvPr/>
        </p:nvSpPr>
        <p:spPr bwMode="auto">
          <a:xfrm>
            <a:off x="5292725" y="2636838"/>
            <a:ext cx="3024188" cy="720725"/>
          </a:xfrm>
          <a:prstGeom prst="rect">
            <a:avLst/>
          </a:prstGeom>
          <a:solidFill>
            <a:srgbClr val="FFFFFF"/>
          </a:solidFill>
          <a:ln w="25400">
            <a:solidFill>
              <a:srgbClr val="000000"/>
            </a:solidFill>
            <a:miter lim="800000"/>
            <a:headEnd/>
            <a:tailEnd/>
          </a:ln>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agisce da </a:t>
            </a:r>
            <a:r>
              <a:rPr lang="it-IT" altLang="it-IT" u="sng" dirty="0"/>
              <a:t>riduttore</a:t>
            </a:r>
            <a:r>
              <a:rPr lang="it-IT" altLang="it-IT" dirty="0"/>
              <a:t> del R.O.E.</a:t>
            </a:r>
          </a:p>
          <a:p>
            <a:endParaRPr lang="it-IT" altLang="it-IT" dirty="0"/>
          </a:p>
        </p:txBody>
      </p:sp>
      <p:sp>
        <p:nvSpPr>
          <p:cNvPr id="251912" name="AutoShape 7"/>
          <p:cNvSpPr>
            <a:spLocks noChangeArrowheads="1"/>
          </p:cNvSpPr>
          <p:nvPr/>
        </p:nvSpPr>
        <p:spPr bwMode="auto">
          <a:xfrm>
            <a:off x="5292725" y="4005263"/>
            <a:ext cx="3167063" cy="936625"/>
          </a:xfrm>
          <a:prstGeom prst="foldedCorner">
            <a:avLst>
              <a:gd name="adj" fmla="val 12500"/>
            </a:avLst>
          </a:prstGeom>
          <a:solidFill>
            <a:srgbClr val="FFFFFF"/>
          </a:solidFill>
          <a:ln w="25400">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u="sng" dirty="0"/>
          </a:p>
          <a:p>
            <a:pPr algn="ctr"/>
            <a:r>
              <a:rPr lang="it-IT" altLang="it-IT" u="sng" dirty="0"/>
              <a:t>R.O.I.&lt;</a:t>
            </a:r>
            <a:r>
              <a:rPr lang="it-IT" altLang="it-IT" u="sng" dirty="0" err="1"/>
              <a:t>Tf</a:t>
            </a:r>
            <a:endParaRPr lang="it-IT" altLang="it-IT" u="sng" dirty="0"/>
          </a:p>
          <a:p>
            <a:pPr algn="ctr"/>
            <a:r>
              <a:rPr lang="it-IT" altLang="it-IT" dirty="0"/>
              <a:t>Il R.O.E. decresce all'aumentare di </a:t>
            </a:r>
            <a:r>
              <a:rPr lang="it-IT" altLang="it-IT" i="1" dirty="0"/>
              <a:t>q</a:t>
            </a:r>
            <a:endParaRPr lang="it-IT" altLang="it-IT" dirty="0"/>
          </a:p>
          <a:p>
            <a:endParaRPr lang="it-IT" altLang="it-IT" dirty="0"/>
          </a:p>
        </p:txBody>
      </p:sp>
      <p:sp>
        <p:nvSpPr>
          <p:cNvPr id="251913" name="AutoShape 8"/>
          <p:cNvSpPr>
            <a:spLocks noChangeArrowheads="1"/>
          </p:cNvSpPr>
          <p:nvPr/>
        </p:nvSpPr>
        <p:spPr bwMode="auto">
          <a:xfrm>
            <a:off x="611188" y="5661025"/>
            <a:ext cx="7734300" cy="1008063"/>
          </a:xfrm>
          <a:prstGeom prst="flowChartAlternateProcess">
            <a:avLst/>
          </a:prstGeom>
          <a:solidFill>
            <a:srgbClr val="FFFFFF"/>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Si può quindi ottenere un miglioramento del R.O.E. anche facendo leva sulla struttura finanziaria (evitando però pericolosi eccessi)</a:t>
            </a:r>
          </a:p>
        </p:txBody>
      </p:sp>
      <p:sp>
        <p:nvSpPr>
          <p:cNvPr id="251914" name="AutoShape 9"/>
          <p:cNvSpPr>
            <a:spLocks noChangeArrowheads="1"/>
          </p:cNvSpPr>
          <p:nvPr/>
        </p:nvSpPr>
        <p:spPr bwMode="auto">
          <a:xfrm>
            <a:off x="1042988" y="1844675"/>
            <a:ext cx="2743200" cy="765175"/>
          </a:xfrm>
          <a:prstGeom prst="downArrowCallout">
            <a:avLst>
              <a:gd name="adj1" fmla="val 89627"/>
              <a:gd name="adj2" fmla="val 89627"/>
              <a:gd name="adj3" fmla="val 16667"/>
              <a:gd name="adj4" fmla="val 66667"/>
            </a:avLst>
          </a:prstGeom>
          <a:solidFill>
            <a:schemeClr val="bg1"/>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buFont typeface="Wingdings" panose="05000000000000000000" pitchFamily="2" charset="2"/>
              <a:buNone/>
            </a:pPr>
            <a:r>
              <a:rPr lang="it-IT" altLang="it-IT" i="1" dirty="0"/>
              <a:t>Positivo</a:t>
            </a:r>
            <a:endParaRPr lang="it-IT" altLang="it-IT" dirty="0"/>
          </a:p>
        </p:txBody>
      </p:sp>
      <p:sp>
        <p:nvSpPr>
          <p:cNvPr id="251915" name="AutoShape 10"/>
          <p:cNvSpPr>
            <a:spLocks noChangeArrowheads="1"/>
          </p:cNvSpPr>
          <p:nvPr/>
        </p:nvSpPr>
        <p:spPr bwMode="auto">
          <a:xfrm>
            <a:off x="5435600" y="1773238"/>
            <a:ext cx="2743200" cy="765175"/>
          </a:xfrm>
          <a:prstGeom prst="downArrowCallout">
            <a:avLst>
              <a:gd name="adj1" fmla="val 89627"/>
              <a:gd name="adj2" fmla="val 89627"/>
              <a:gd name="adj3" fmla="val 16667"/>
              <a:gd name="adj4" fmla="val 66667"/>
            </a:avLst>
          </a:prstGeom>
          <a:solidFill>
            <a:schemeClr val="bg1"/>
          </a:solidFill>
          <a:ln w="25400">
            <a:solidFill>
              <a:srgbClr val="000000"/>
            </a:solidFill>
            <a:miter lim="800000"/>
            <a:headEnd/>
            <a:tailEnd/>
          </a:ln>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Negativo</a:t>
            </a:r>
            <a:endParaRPr lang="it-IT" altLang="it-IT" dirty="0"/>
          </a:p>
        </p:txBody>
      </p:sp>
      <p:sp>
        <p:nvSpPr>
          <p:cNvPr id="251916" name="AutoShape 12"/>
          <p:cNvSpPr>
            <a:spLocks noChangeArrowheads="1"/>
          </p:cNvSpPr>
          <p:nvPr/>
        </p:nvSpPr>
        <p:spPr bwMode="auto">
          <a:xfrm rot="5400000">
            <a:off x="4285457" y="4796631"/>
            <a:ext cx="647700" cy="649287"/>
          </a:xfrm>
          <a:custGeom>
            <a:avLst/>
            <a:gdLst>
              <a:gd name="T0" fmla="*/ 436792747 w 21600"/>
              <a:gd name="T1" fmla="*/ 0 h 21600"/>
              <a:gd name="T2" fmla="*/ 0 w 21600"/>
              <a:gd name="T3" fmla="*/ 293341374 h 21600"/>
              <a:gd name="T4" fmla="*/ 436792747 w 21600"/>
              <a:gd name="T5" fmla="*/ 586681816 h 21600"/>
              <a:gd name="T6" fmla="*/ 582390400 w 21600"/>
              <a:gd name="T7" fmla="*/ 29334137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00CCFF"/>
              </a:gs>
              <a:gs pos="100000">
                <a:srgbClr val="005E76"/>
              </a:gs>
            </a:gsLst>
            <a:lin ang="5400000" scaled="1"/>
          </a:gradFill>
          <a:ln w="9525">
            <a:solidFill>
              <a:schemeClr val="tx1"/>
            </a:solidFill>
            <a:miter lim="800000"/>
            <a:headEnd/>
            <a:tailEnd/>
          </a:ln>
        </p:spPr>
        <p:txBody>
          <a:bodyPr wrap="none" anchor="ctr"/>
          <a:lstStyle/>
          <a:p>
            <a:endParaRPr lang="it-IT"/>
          </a:p>
        </p:txBody>
      </p:sp>
      <p:sp>
        <p:nvSpPr>
          <p:cNvPr id="251917" name="AutoShape 15"/>
          <p:cNvSpPr>
            <a:spLocks noChangeArrowheads="1"/>
          </p:cNvSpPr>
          <p:nvPr/>
        </p:nvSpPr>
        <p:spPr bwMode="auto">
          <a:xfrm>
            <a:off x="6732588" y="3429000"/>
            <a:ext cx="361950" cy="433388"/>
          </a:xfrm>
          <a:prstGeom prst="downArrow">
            <a:avLst>
              <a:gd name="adj1" fmla="val 50000"/>
              <a:gd name="adj2" fmla="val 29934"/>
            </a:avLst>
          </a:prstGeom>
          <a:gradFill rotWithShape="1">
            <a:gsLst>
              <a:gs pos="0">
                <a:srgbClr val="00CCFF">
                  <a:alpha val="96999"/>
                </a:srgbClr>
              </a:gs>
              <a:gs pos="100000">
                <a:srgbClr val="005E76"/>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51918" name="AutoShape 16"/>
          <p:cNvSpPr>
            <a:spLocks noChangeArrowheads="1"/>
          </p:cNvSpPr>
          <p:nvPr/>
        </p:nvSpPr>
        <p:spPr bwMode="auto">
          <a:xfrm>
            <a:off x="2195513" y="3429000"/>
            <a:ext cx="361950" cy="433388"/>
          </a:xfrm>
          <a:prstGeom prst="downArrow">
            <a:avLst>
              <a:gd name="adj1" fmla="val 50000"/>
              <a:gd name="adj2" fmla="val 29934"/>
            </a:avLst>
          </a:prstGeom>
          <a:gradFill rotWithShape="1">
            <a:gsLst>
              <a:gs pos="0">
                <a:srgbClr val="00CCFF"/>
              </a:gs>
              <a:gs pos="100000">
                <a:srgbClr val="005E76"/>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extLst>
      <p:ext uri="{BB962C8B-B14F-4D97-AF65-F5344CB8AC3E}">
        <p14:creationId xmlns:p14="http://schemas.microsoft.com/office/powerpoint/2010/main" val="1770997518"/>
      </p:ext>
    </p:extLst>
  </p:cSld>
  <p:clrMapOvr>
    <a:masterClrMapping/>
  </p:clrMapOvr>
  <p:transition advTm="8619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xfrm>
            <a:off x="6629400" y="63246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90405A-6688-4A90-A94F-756CFCB20295}" type="slidenum">
              <a:rPr lang="it-IT" altLang="it-IT" sz="1400"/>
              <a:pPr>
                <a:spcBef>
                  <a:spcPct val="0"/>
                </a:spcBef>
                <a:buFontTx/>
                <a:buNone/>
              </a:pPr>
              <a:t>17</a:t>
            </a:fld>
            <a:endParaRPr lang="it-IT" altLang="it-IT" sz="1400"/>
          </a:p>
        </p:txBody>
      </p:sp>
      <p:sp>
        <p:nvSpPr>
          <p:cNvPr id="20483" name="AutoShape 2"/>
          <p:cNvSpPr>
            <a:spLocks noChangeArrowheads="1"/>
          </p:cNvSpPr>
          <p:nvPr/>
        </p:nvSpPr>
        <p:spPr bwMode="auto">
          <a:xfrm>
            <a:off x="107950" y="981075"/>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LA FORMAZIONE DI CLASSI OMOGENEE DI VOCI</a:t>
            </a:r>
          </a:p>
          <a:p>
            <a:endParaRPr lang="it-IT" altLang="it-IT" sz="2400"/>
          </a:p>
          <a:p>
            <a:endParaRPr lang="it-IT" altLang="it-IT" sz="1200"/>
          </a:p>
          <a:p>
            <a:pPr algn="ctr"/>
            <a:endParaRPr lang="it-IT" altLang="it-IT" sz="1400" b="1" u="sng"/>
          </a:p>
        </p:txBody>
      </p:sp>
      <p:sp>
        <p:nvSpPr>
          <p:cNvPr id="20484" name="Rectangle 3"/>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20485" name="Rectangle 4"/>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0486" name="Rectangle 5"/>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0487" name="Rectangle 6"/>
          <p:cNvSpPr>
            <a:spLocks noChangeArrowheads="1"/>
          </p:cNvSpPr>
          <p:nvPr/>
        </p:nvSpPr>
        <p:spPr bwMode="auto">
          <a:xfrm>
            <a:off x="0"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0488" name="Rectangle 7"/>
          <p:cNvSpPr>
            <a:spLocks noChangeArrowheads="1"/>
          </p:cNvSpPr>
          <p:nvPr/>
        </p:nvSpPr>
        <p:spPr bwMode="auto">
          <a:xfrm>
            <a:off x="0"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0489" name="Line 8"/>
          <p:cNvSpPr>
            <a:spLocks noChangeShapeType="1"/>
          </p:cNvSpPr>
          <p:nvPr/>
        </p:nvSpPr>
        <p:spPr bwMode="auto">
          <a:xfrm>
            <a:off x="4525963" y="2757488"/>
            <a:ext cx="0" cy="1006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90" name="Rectangle 9"/>
          <p:cNvSpPr>
            <a:spLocks noChangeArrowheads="1"/>
          </p:cNvSpPr>
          <p:nvPr/>
        </p:nvSpPr>
        <p:spPr bwMode="auto">
          <a:xfrm>
            <a:off x="3336925" y="1774825"/>
            <a:ext cx="2286000" cy="1006475"/>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b="1">
                <a:latin typeface="Times New Roman" panose="02020603050405020304" pitchFamily="18" charset="0"/>
              </a:rPr>
              <a:t>IMPIEGHI</a:t>
            </a:r>
            <a:endParaRPr lang="it-IT" altLang="it-IT" b="1">
              <a:latin typeface="Times New Roman" panose="02020603050405020304" pitchFamily="18" charset="0"/>
              <a:cs typeface="Times New Roman" panose="02020603050405020304" pitchFamily="18" charset="0"/>
            </a:endParaRPr>
          </a:p>
          <a:p>
            <a:pPr algn="ctr">
              <a:spcBef>
                <a:spcPct val="0"/>
              </a:spcBef>
              <a:buFontTx/>
              <a:buNone/>
            </a:pPr>
            <a:endParaRPr lang="it-IT" altLang="it-IT" sz="2800" b="1">
              <a:latin typeface="Times New Roman" panose="02020603050405020304" pitchFamily="18" charset="0"/>
            </a:endParaRPr>
          </a:p>
        </p:txBody>
      </p:sp>
      <p:sp>
        <p:nvSpPr>
          <p:cNvPr id="20491" name="Line 10"/>
          <p:cNvSpPr>
            <a:spLocks noChangeShapeType="1"/>
          </p:cNvSpPr>
          <p:nvPr/>
        </p:nvSpPr>
        <p:spPr bwMode="auto">
          <a:xfrm>
            <a:off x="2879725" y="3744913"/>
            <a:ext cx="33829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92" name="Line 11"/>
          <p:cNvSpPr>
            <a:spLocks noChangeShapeType="1"/>
          </p:cNvSpPr>
          <p:nvPr/>
        </p:nvSpPr>
        <p:spPr bwMode="auto">
          <a:xfrm>
            <a:off x="2879725" y="3744913"/>
            <a:ext cx="0" cy="731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3" name="Line 12"/>
          <p:cNvSpPr>
            <a:spLocks noChangeShapeType="1"/>
          </p:cNvSpPr>
          <p:nvPr/>
        </p:nvSpPr>
        <p:spPr bwMode="auto">
          <a:xfrm>
            <a:off x="6262688" y="3744913"/>
            <a:ext cx="0" cy="731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4" name="Rectangle 13"/>
          <p:cNvSpPr>
            <a:spLocks noChangeArrowheads="1"/>
          </p:cNvSpPr>
          <p:nvPr/>
        </p:nvSpPr>
        <p:spPr bwMode="auto">
          <a:xfrm>
            <a:off x="762000" y="4460875"/>
            <a:ext cx="3489325" cy="19208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cs typeface="Times New Roman" panose="02020603050405020304" pitchFamily="18" charset="0"/>
              </a:rPr>
              <a:t>NATURA</a:t>
            </a:r>
          </a:p>
          <a:p>
            <a:pPr algn="ctr"/>
            <a:endParaRPr lang="it-IT" altLang="it-IT" sz="2800" b="1"/>
          </a:p>
          <a:p>
            <a:pPr algn="ctr"/>
            <a:r>
              <a:rPr lang="it-IT" altLang="it-IT" sz="2800" b="1"/>
              <a:t>DELL’IMPIEGO</a:t>
            </a:r>
            <a:endParaRPr lang="it-IT" altLang="it-IT" sz="2400" b="1"/>
          </a:p>
        </p:txBody>
      </p:sp>
      <p:sp>
        <p:nvSpPr>
          <p:cNvPr id="20495" name="Rectangle 14"/>
          <p:cNvSpPr>
            <a:spLocks noChangeArrowheads="1"/>
          </p:cNvSpPr>
          <p:nvPr/>
        </p:nvSpPr>
        <p:spPr bwMode="auto">
          <a:xfrm>
            <a:off x="4572000" y="4460875"/>
            <a:ext cx="3733800" cy="19208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cs typeface="Times New Roman" panose="02020603050405020304" pitchFamily="18" charset="0"/>
              </a:rPr>
              <a:t>TEMPO DI</a:t>
            </a:r>
          </a:p>
          <a:p>
            <a:pPr algn="ctr"/>
            <a:r>
              <a:rPr lang="it-IT" altLang="it-IT" sz="2800" b="1">
                <a:cs typeface="Times New Roman" panose="02020603050405020304" pitchFamily="18" charset="0"/>
              </a:rPr>
              <a:t>RITORNO</a:t>
            </a:r>
          </a:p>
          <a:p>
            <a:pPr algn="ctr"/>
            <a:r>
              <a:rPr lang="it-IT" altLang="it-IT" sz="2800" b="1">
                <a:cs typeface="Times New Roman" panose="02020603050405020304" pitchFamily="18" charset="0"/>
              </a:rPr>
              <a:t>IN FORMA</a:t>
            </a:r>
          </a:p>
          <a:p>
            <a:pPr algn="ctr"/>
            <a:r>
              <a:rPr lang="it-IT" altLang="it-IT" sz="2800" b="1">
                <a:cs typeface="Times New Roman" panose="02020603050405020304" pitchFamily="18" charset="0"/>
              </a:rPr>
              <a:t>LIQUIDA</a:t>
            </a:r>
            <a:endParaRPr lang="it-IT" altLang="it-IT" sz="2800" b="1"/>
          </a:p>
        </p:txBody>
      </p:sp>
      <p:sp>
        <p:nvSpPr>
          <p:cNvPr id="20496" name="WordArt 19"/>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Tree>
    <p:custDataLst>
      <p:tags r:id="rId1"/>
    </p:custData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F174028-240C-4D81-BFB6-4DE81451D6EF}" type="slidenum">
              <a:rPr lang="it-IT" altLang="it-IT">
                <a:latin typeface="Arial" panose="020B0604020202020204" pitchFamily="34" charset="0"/>
              </a:rPr>
              <a:pPr/>
              <a:t>170</a:t>
            </a:fld>
            <a:endParaRPr lang="it-IT" altLang="it-IT">
              <a:latin typeface="Arial" panose="020B0604020202020204" pitchFamily="34" charset="0"/>
            </a:endParaRPr>
          </a:p>
        </p:txBody>
      </p:sp>
      <p:sp>
        <p:nvSpPr>
          <p:cNvPr id="252931"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LE COMPONENTI DELL’EFFETTO DI LEVA</a:t>
            </a:r>
          </a:p>
        </p:txBody>
      </p:sp>
      <p:sp>
        <p:nvSpPr>
          <p:cNvPr id="252932" name="AutoShape 6"/>
          <p:cNvSpPr>
            <a:spLocks noChangeArrowheads="1"/>
          </p:cNvSpPr>
          <p:nvPr/>
        </p:nvSpPr>
        <p:spPr bwMode="auto">
          <a:xfrm>
            <a:off x="468313" y="2205038"/>
            <a:ext cx="2924175" cy="792162"/>
          </a:xfrm>
          <a:prstGeom prst="roundRect">
            <a:avLst>
              <a:gd name="adj" fmla="val 16667"/>
            </a:avLst>
          </a:prstGeom>
          <a:solidFill>
            <a:srgbClr val="FFFFFF"/>
          </a:solidFill>
          <a:ln w="25400">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 </a:t>
            </a:r>
            <a:r>
              <a:rPr lang="it-IT" altLang="it-IT" i="1" dirty="0"/>
              <a:t>R.O.I.</a:t>
            </a:r>
          </a:p>
        </p:txBody>
      </p:sp>
      <p:sp>
        <p:nvSpPr>
          <p:cNvPr id="252933" name="AutoShape 7"/>
          <p:cNvSpPr>
            <a:spLocks noChangeArrowheads="1"/>
          </p:cNvSpPr>
          <p:nvPr/>
        </p:nvSpPr>
        <p:spPr bwMode="auto">
          <a:xfrm>
            <a:off x="468313" y="3789363"/>
            <a:ext cx="2924175" cy="647700"/>
          </a:xfrm>
          <a:prstGeom prst="roundRect">
            <a:avLst>
              <a:gd name="adj" fmla="val 16667"/>
            </a:avLst>
          </a:prstGeom>
          <a:solidFill>
            <a:srgbClr val="FFFFFF"/>
          </a:solidFill>
          <a:ln w="25400">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i="1"/>
              <a:t>Tasso medio sui finanziamenti</a:t>
            </a:r>
          </a:p>
        </p:txBody>
      </p:sp>
      <p:sp>
        <p:nvSpPr>
          <p:cNvPr id="252934" name="AutoShape 8"/>
          <p:cNvSpPr>
            <a:spLocks noChangeArrowheads="1"/>
          </p:cNvSpPr>
          <p:nvPr/>
        </p:nvSpPr>
        <p:spPr bwMode="auto">
          <a:xfrm>
            <a:off x="468313" y="5229225"/>
            <a:ext cx="2924175" cy="792163"/>
          </a:xfrm>
          <a:prstGeom prst="roundRect">
            <a:avLst>
              <a:gd name="adj" fmla="val 16667"/>
            </a:avLst>
          </a:prstGeom>
          <a:solidFill>
            <a:srgbClr val="FFFFFF"/>
          </a:solidFill>
          <a:ln w="25400">
            <a:solidFill>
              <a:srgbClr val="000000"/>
            </a:solidFill>
            <a:round/>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r>
              <a:rPr lang="it-IT" altLang="it-IT" i="1"/>
              <a:t>Quoziente di indebitamento</a:t>
            </a:r>
          </a:p>
        </p:txBody>
      </p:sp>
      <p:sp>
        <p:nvSpPr>
          <p:cNvPr id="252935" name="Rectangle 9"/>
          <p:cNvSpPr>
            <a:spLocks noChangeArrowheads="1"/>
          </p:cNvSpPr>
          <p:nvPr/>
        </p:nvSpPr>
        <p:spPr bwMode="auto">
          <a:xfrm>
            <a:off x="4716463" y="5084763"/>
            <a:ext cx="3527425" cy="93662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Variabile dipendente dalle scelte interne di politica finanziaria</a:t>
            </a:r>
          </a:p>
        </p:txBody>
      </p:sp>
      <p:sp>
        <p:nvSpPr>
          <p:cNvPr id="252936" name="Rectangle 10"/>
          <p:cNvSpPr>
            <a:spLocks noChangeArrowheads="1"/>
          </p:cNvSpPr>
          <p:nvPr/>
        </p:nvSpPr>
        <p:spPr bwMode="auto">
          <a:xfrm>
            <a:off x="4716463" y="3717925"/>
            <a:ext cx="3527425" cy="647700"/>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 Variabile esterna indipendente</a:t>
            </a:r>
          </a:p>
        </p:txBody>
      </p:sp>
      <p:sp>
        <p:nvSpPr>
          <p:cNvPr id="252937" name="Rectangle 11"/>
          <p:cNvSpPr>
            <a:spLocks noChangeArrowheads="1"/>
          </p:cNvSpPr>
          <p:nvPr/>
        </p:nvSpPr>
        <p:spPr bwMode="auto">
          <a:xfrm>
            <a:off x="4716463" y="2060575"/>
            <a:ext cx="3455987" cy="93662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dirty="0"/>
              <a:t> Variabile dipendente dalla capacità di governo del management</a:t>
            </a:r>
          </a:p>
        </p:txBody>
      </p:sp>
      <p:sp>
        <p:nvSpPr>
          <p:cNvPr id="252938" name="Rectangle 14"/>
          <p:cNvSpPr>
            <a:spLocks noGrp="1" noChangeArrowheads="1"/>
          </p:cNvSpPr>
          <p:nvPr>
            <p:ph type="body" idx="1"/>
          </p:nvPr>
        </p:nvSpPr>
        <p:spPr>
          <a:xfrm>
            <a:off x="457200" y="1600200"/>
            <a:ext cx="8229600" cy="4924425"/>
          </a:xfrm>
        </p:spPr>
        <p:txBody>
          <a:bodyPr/>
          <a:lstStyle/>
          <a:p>
            <a:pPr algn="ctr" eaLnBrk="1" hangingPunct="1">
              <a:buFontTx/>
              <a:buNone/>
            </a:pPr>
            <a:r>
              <a:rPr lang="it-IT" altLang="it-IT" sz="2000" dirty="0" smtClean="0"/>
              <a:t>Il R.O.E. dipende da:</a:t>
            </a:r>
          </a:p>
        </p:txBody>
      </p:sp>
      <p:sp>
        <p:nvSpPr>
          <p:cNvPr id="252939" name="AutoShape 16"/>
          <p:cNvSpPr>
            <a:spLocks noChangeArrowheads="1"/>
          </p:cNvSpPr>
          <p:nvPr/>
        </p:nvSpPr>
        <p:spPr bwMode="auto">
          <a:xfrm>
            <a:off x="3635375" y="2349500"/>
            <a:ext cx="936625" cy="431800"/>
          </a:xfrm>
          <a:prstGeom prst="rightArrow">
            <a:avLst>
              <a:gd name="adj1" fmla="val 50000"/>
              <a:gd name="adj2" fmla="val 54228"/>
            </a:avLst>
          </a:prstGeom>
          <a:gradFill rotWithShape="1">
            <a:gsLst>
              <a:gs pos="0">
                <a:srgbClr val="0000FF"/>
              </a:gs>
              <a:gs pos="100000">
                <a:srgbClr val="000076"/>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52940" name="AutoShape 17"/>
          <p:cNvSpPr>
            <a:spLocks noChangeArrowheads="1"/>
          </p:cNvSpPr>
          <p:nvPr/>
        </p:nvSpPr>
        <p:spPr bwMode="auto">
          <a:xfrm>
            <a:off x="3635375" y="3860800"/>
            <a:ext cx="936625" cy="431800"/>
          </a:xfrm>
          <a:prstGeom prst="rightArrow">
            <a:avLst>
              <a:gd name="adj1" fmla="val 50000"/>
              <a:gd name="adj2" fmla="val 54228"/>
            </a:avLst>
          </a:prstGeom>
          <a:gradFill rotWithShape="1">
            <a:gsLst>
              <a:gs pos="0">
                <a:srgbClr val="0000FF"/>
              </a:gs>
              <a:gs pos="100000">
                <a:srgbClr val="000076"/>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52941" name="AutoShape 18"/>
          <p:cNvSpPr>
            <a:spLocks noChangeArrowheads="1"/>
          </p:cNvSpPr>
          <p:nvPr/>
        </p:nvSpPr>
        <p:spPr bwMode="auto">
          <a:xfrm>
            <a:off x="3635375" y="5302250"/>
            <a:ext cx="936625" cy="431800"/>
          </a:xfrm>
          <a:prstGeom prst="rightArrow">
            <a:avLst>
              <a:gd name="adj1" fmla="val 50000"/>
              <a:gd name="adj2" fmla="val 54228"/>
            </a:avLst>
          </a:prstGeom>
          <a:gradFill rotWithShape="1">
            <a:gsLst>
              <a:gs pos="0">
                <a:srgbClr val="0000FF"/>
              </a:gs>
              <a:gs pos="100000">
                <a:srgbClr val="000076"/>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extLst>
      <p:ext uri="{BB962C8B-B14F-4D97-AF65-F5344CB8AC3E}">
        <p14:creationId xmlns:p14="http://schemas.microsoft.com/office/powerpoint/2010/main" val="1900833853"/>
      </p:ext>
    </p:extLst>
  </p:cSld>
  <p:clrMapOvr>
    <a:masterClrMapping/>
  </p:clrMapOvr>
  <p:transition advTm="251124"/>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F174028-240C-4D81-BFB6-4DE81451D6EF}" type="slidenum">
              <a:rPr lang="it-IT" altLang="it-IT">
                <a:latin typeface="Arial" panose="020B0604020202020204" pitchFamily="34" charset="0"/>
              </a:rPr>
              <a:pPr/>
              <a:t>171</a:t>
            </a:fld>
            <a:endParaRPr lang="it-IT" altLang="it-IT">
              <a:latin typeface="Arial" panose="020B0604020202020204" pitchFamily="34" charset="0"/>
            </a:endParaRPr>
          </a:p>
        </p:txBody>
      </p:sp>
      <p:sp>
        <p:nvSpPr>
          <p:cNvPr id="252931"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smtClean="0"/>
              <a:t>RIFLESSIONI SULL’EFFETTO DI LEVA</a:t>
            </a:r>
          </a:p>
        </p:txBody>
      </p:sp>
      <p:sp>
        <p:nvSpPr>
          <p:cNvPr id="252938" name="Rectangle 14"/>
          <p:cNvSpPr>
            <a:spLocks noGrp="1" noChangeArrowheads="1"/>
          </p:cNvSpPr>
          <p:nvPr>
            <p:ph type="body" idx="1"/>
          </p:nvPr>
        </p:nvSpPr>
        <p:spPr>
          <a:xfrm>
            <a:off x="228600" y="1600200"/>
            <a:ext cx="8686800" cy="4924425"/>
          </a:xfrm>
        </p:spPr>
        <p:txBody>
          <a:bodyPr/>
          <a:lstStyle/>
          <a:p>
            <a:pPr algn="ctr" eaLnBrk="1" hangingPunct="1">
              <a:buFontTx/>
              <a:buNone/>
            </a:pPr>
            <a:r>
              <a:rPr lang="it-IT" altLang="it-IT" sz="2000" dirty="0" smtClean="0"/>
              <a:t>Se alla formula generale della Leva Finanziaria aggiungiamo il coefficiente di defiscalizzazione </a:t>
            </a:r>
            <a:r>
              <a:rPr lang="it-IT" sz="2000" b="1" dirty="0"/>
              <a:t>(1-</a:t>
            </a:r>
            <a:r>
              <a:rPr lang="el-GR" sz="2000" b="1" dirty="0"/>
              <a:t>α</a:t>
            </a:r>
            <a:r>
              <a:rPr lang="it-IT" sz="2000" b="1" dirty="0"/>
              <a:t>) </a:t>
            </a:r>
            <a:r>
              <a:rPr lang="it-IT" altLang="it-IT" sz="2000" dirty="0" smtClean="0"/>
              <a:t>introduciamo anche l’incidenza fiscale</a:t>
            </a:r>
          </a:p>
          <a:p>
            <a:pPr algn="ctr" eaLnBrk="1" hangingPunct="1">
              <a:buFontTx/>
              <a:buNone/>
            </a:pPr>
            <a:endParaRPr lang="it-IT" altLang="it-IT" sz="2000" dirty="0" smtClean="0"/>
          </a:p>
          <a:p>
            <a:pPr algn="ctr" eaLnBrk="1" hangingPunct="1">
              <a:buFontTx/>
              <a:buNone/>
            </a:pPr>
            <a:endParaRPr lang="it-IT" altLang="it-IT" sz="2000" dirty="0"/>
          </a:p>
          <a:p>
            <a:pPr eaLnBrk="1" hangingPunct="1">
              <a:buFontTx/>
              <a:buNone/>
            </a:pPr>
            <a:r>
              <a:rPr lang="it-IT" altLang="it-IT" sz="2000" dirty="0" smtClean="0"/>
              <a:t>Ovvero:</a:t>
            </a:r>
          </a:p>
          <a:p>
            <a:pPr eaLnBrk="1" hangingPunct="1">
              <a:buFontTx/>
              <a:buNone/>
            </a:pPr>
            <a:endParaRPr lang="it-IT" altLang="it-IT" sz="2000" dirty="0"/>
          </a:p>
          <a:p>
            <a:pPr eaLnBrk="1" hangingPunct="1">
              <a:buFontTx/>
              <a:buNone/>
            </a:pPr>
            <a:endParaRPr lang="it-IT" altLang="it-IT" sz="2000" dirty="0" smtClean="0"/>
          </a:p>
          <a:p>
            <a:pPr eaLnBrk="1" hangingPunct="1">
              <a:buFontTx/>
              <a:buNone/>
            </a:pPr>
            <a:r>
              <a:rPr lang="it-IT" altLang="it-IT" sz="2000" dirty="0" smtClean="0"/>
              <a:t>Ne consegue che:</a:t>
            </a:r>
          </a:p>
          <a:p>
            <a:pPr algn="ctr" eaLnBrk="1" hangingPunct="1">
              <a:buFontTx/>
              <a:buNone/>
            </a:pPr>
            <a:endParaRPr lang="it-IT" altLang="it-IT" sz="2000" dirty="0" smtClean="0"/>
          </a:p>
          <a:p>
            <a:pPr algn="ctr" eaLnBrk="1" hangingPunct="1">
              <a:buFontTx/>
              <a:buNone/>
            </a:pPr>
            <a:endParaRPr lang="it-IT" altLang="it-IT" sz="2000" dirty="0" smtClean="0"/>
          </a:p>
          <a:p>
            <a:pPr algn="ctr" eaLnBrk="1" hangingPunct="1">
              <a:buFontTx/>
              <a:buNone/>
            </a:pPr>
            <a:endParaRPr lang="it-IT" altLang="it-IT" sz="2000" dirty="0" smtClean="0"/>
          </a:p>
          <a:p>
            <a:pPr algn="ctr" eaLnBrk="1" hangingPunct="1">
              <a:buFontTx/>
              <a:buNone/>
            </a:pPr>
            <a:endParaRPr lang="it-IT" altLang="it-IT" sz="2000" dirty="0" smtClean="0"/>
          </a:p>
        </p:txBody>
      </p:sp>
      <p:sp>
        <p:nvSpPr>
          <p:cNvPr id="6" name="CasellaDiTesto 5">
            <a:extLst>
              <a:ext uri="{FF2B5EF4-FFF2-40B4-BE49-F238E27FC236}">
                <a16:creationId xmlns:a16="http://schemas.microsoft.com/office/drawing/2014/main" id="{59D0D3A0-7FD1-4D66-AC61-420F41DA7223}"/>
              </a:ext>
            </a:extLst>
          </p:cNvPr>
          <p:cNvSpPr txBox="1"/>
          <p:nvPr/>
        </p:nvSpPr>
        <p:spPr>
          <a:xfrm>
            <a:off x="1478445" y="3429000"/>
            <a:ext cx="6293955" cy="400110"/>
          </a:xfrm>
          <a:prstGeom prst="rect">
            <a:avLst/>
          </a:prstGeom>
          <a:noFill/>
        </p:spPr>
        <p:txBody>
          <a:bodyPr wrap="square" rtlCol="0">
            <a:spAutoFit/>
          </a:bodyPr>
          <a:lstStyle/>
          <a:p>
            <a:r>
              <a:rPr lang="it-IT" dirty="0"/>
              <a:t> </a:t>
            </a:r>
            <a:r>
              <a:rPr lang="it-IT" sz="2000" b="1" dirty="0"/>
              <a:t>R.O.E</a:t>
            </a:r>
            <a:r>
              <a:rPr lang="it-IT" sz="2000" b="1" dirty="0" smtClean="0"/>
              <a:t>. netto </a:t>
            </a:r>
            <a:r>
              <a:rPr lang="it-IT" sz="2000" b="1" dirty="0"/>
              <a:t>= [ R.O.I. + (R.O.I. –  </a:t>
            </a:r>
            <a:r>
              <a:rPr lang="it-IT" sz="2000" b="1" dirty="0" err="1" smtClean="0"/>
              <a:t>Tf</a:t>
            </a:r>
            <a:r>
              <a:rPr lang="it-IT" sz="2000" b="1" dirty="0" smtClean="0"/>
              <a:t>)q</a:t>
            </a:r>
            <a:r>
              <a:rPr lang="it-IT" sz="2000" b="1" dirty="0"/>
              <a:t>] (1-</a:t>
            </a:r>
            <a:r>
              <a:rPr lang="el-GR" sz="2000" b="1" dirty="0"/>
              <a:t>α</a:t>
            </a:r>
            <a:r>
              <a:rPr lang="it-IT" sz="2000" b="1" dirty="0"/>
              <a:t>) </a:t>
            </a:r>
          </a:p>
        </p:txBody>
      </p:sp>
      <p:sp>
        <p:nvSpPr>
          <p:cNvPr id="7" name="CasellaDiTesto 6">
            <a:extLst>
              <a:ext uri="{FF2B5EF4-FFF2-40B4-BE49-F238E27FC236}">
                <a16:creationId xmlns:a16="http://schemas.microsoft.com/office/drawing/2014/main" id="{E5040922-D5DD-4F5D-B2AB-F619AEE7F0A3}"/>
              </a:ext>
            </a:extLst>
          </p:cNvPr>
          <p:cNvSpPr txBox="1"/>
          <p:nvPr/>
        </p:nvSpPr>
        <p:spPr>
          <a:xfrm>
            <a:off x="1461150" y="4615696"/>
            <a:ext cx="7222021" cy="1785104"/>
          </a:xfrm>
          <a:prstGeom prst="rect">
            <a:avLst/>
          </a:prstGeom>
          <a:noFill/>
        </p:spPr>
        <p:txBody>
          <a:bodyPr wrap="square" rtlCol="0">
            <a:spAutoFit/>
          </a:bodyPr>
          <a:lstStyle/>
          <a:p>
            <a:r>
              <a:rPr lang="it-IT" sz="2200" dirty="0">
                <a:latin typeface="Times New Roman" panose="02020603050405020304" pitchFamily="18" charset="0"/>
                <a:cs typeface="Times New Roman" panose="02020603050405020304" pitchFamily="18" charset="0"/>
              </a:rPr>
              <a:t>Il R.O.E</a:t>
            </a:r>
            <a:r>
              <a:rPr lang="it-IT" sz="2200" dirty="0" smtClean="0">
                <a:latin typeface="Times New Roman" panose="02020603050405020304" pitchFamily="18" charset="0"/>
                <a:cs typeface="Times New Roman" panose="02020603050405020304" pitchFamily="18" charset="0"/>
              </a:rPr>
              <a:t>. </a:t>
            </a:r>
            <a:r>
              <a:rPr lang="it-IT" sz="2200" dirty="0" smtClean="0">
                <a:solidFill>
                  <a:srgbClr val="C00000"/>
                </a:solidFill>
                <a:latin typeface="Times New Roman" panose="02020603050405020304" pitchFamily="18" charset="0"/>
                <a:cs typeface="Times New Roman" panose="02020603050405020304" pitchFamily="18" charset="0"/>
              </a:rPr>
              <a:t>netto</a:t>
            </a:r>
            <a:r>
              <a:rPr lang="it-IT" sz="2200" dirty="0" smtClean="0">
                <a:latin typeface="Times New Roman" panose="02020603050405020304" pitchFamily="18" charset="0"/>
                <a:cs typeface="Times New Roman" panose="02020603050405020304" pitchFamily="18" charset="0"/>
              </a:rPr>
              <a:t> è </a:t>
            </a:r>
            <a:r>
              <a:rPr lang="it-IT" sz="2200" dirty="0">
                <a:latin typeface="Times New Roman" panose="02020603050405020304" pitchFamily="18" charset="0"/>
                <a:cs typeface="Times New Roman" panose="02020603050405020304" pitchFamily="18" charset="0"/>
              </a:rPr>
              <a:t>funzione </a:t>
            </a:r>
          </a:p>
          <a:p>
            <a:endParaRPr lang="it-IT" sz="2200" dirty="0">
              <a:latin typeface="Times New Roman" panose="02020603050405020304" pitchFamily="18" charset="0"/>
              <a:cs typeface="Times New Roman" panose="02020603050405020304" pitchFamily="18" charset="0"/>
            </a:endParaRPr>
          </a:p>
          <a:p>
            <a:pPr marL="342900" indent="-342900">
              <a:buAutoNum type="arabicParenR"/>
            </a:pPr>
            <a:r>
              <a:rPr lang="it-IT" sz="2200" dirty="0">
                <a:latin typeface="Times New Roman" panose="02020603050405020304" pitchFamily="18" charset="0"/>
                <a:cs typeface="Times New Roman" panose="02020603050405020304" pitchFamily="18" charset="0"/>
              </a:rPr>
              <a:t>del </a:t>
            </a:r>
            <a:r>
              <a:rPr lang="it-IT" sz="2200" b="1" dirty="0">
                <a:latin typeface="Times New Roman" panose="02020603050405020304" pitchFamily="18" charset="0"/>
                <a:cs typeface="Times New Roman" panose="02020603050405020304" pitchFamily="18" charset="0"/>
              </a:rPr>
              <a:t>R.O.I.</a:t>
            </a:r>
          </a:p>
          <a:p>
            <a:pPr marL="342900" indent="-342900">
              <a:buAutoNum type="arabicParenR"/>
            </a:pPr>
            <a:r>
              <a:rPr lang="it-IT" sz="2200" dirty="0">
                <a:latin typeface="Times New Roman" panose="02020603050405020304" pitchFamily="18" charset="0"/>
                <a:cs typeface="Times New Roman" panose="02020603050405020304" pitchFamily="18" charset="0"/>
              </a:rPr>
              <a:t>della </a:t>
            </a:r>
            <a:r>
              <a:rPr lang="it-IT" sz="2200" b="1" dirty="0">
                <a:latin typeface="Times New Roman" panose="02020603050405020304" pitchFamily="18" charset="0"/>
                <a:cs typeface="Times New Roman" panose="02020603050405020304" pitchFamily="18" charset="0"/>
              </a:rPr>
              <a:t>struttura finanziaria</a:t>
            </a:r>
          </a:p>
          <a:p>
            <a:pPr marL="342900" indent="-342900">
              <a:buAutoNum type="arabicParenR"/>
            </a:pPr>
            <a:r>
              <a:rPr lang="it-IT" sz="2200" dirty="0">
                <a:latin typeface="Times New Roman" panose="02020603050405020304" pitchFamily="18" charset="0"/>
                <a:cs typeface="Times New Roman" panose="02020603050405020304" pitchFamily="18" charset="0"/>
              </a:rPr>
              <a:t>della </a:t>
            </a:r>
            <a:r>
              <a:rPr lang="it-IT" sz="2200" b="1" dirty="0">
                <a:latin typeface="Times New Roman" panose="02020603050405020304" pitchFamily="18" charset="0"/>
                <a:cs typeface="Times New Roman" panose="02020603050405020304" pitchFamily="18" charset="0"/>
              </a:rPr>
              <a:t>pressione tributaria</a:t>
            </a:r>
          </a:p>
        </p:txBody>
      </p:sp>
      <p:sp>
        <p:nvSpPr>
          <p:cNvPr id="8" name="CasellaDiTesto 7">
            <a:extLst>
              <a:ext uri="{FF2B5EF4-FFF2-40B4-BE49-F238E27FC236}">
                <a16:creationId xmlns:a16="http://schemas.microsoft.com/office/drawing/2014/main" id="{59D0D3A0-7FD1-4D66-AC61-420F41DA7223}"/>
              </a:ext>
            </a:extLst>
          </p:cNvPr>
          <p:cNvSpPr txBox="1"/>
          <p:nvPr/>
        </p:nvSpPr>
        <p:spPr>
          <a:xfrm>
            <a:off x="2389215" y="2571690"/>
            <a:ext cx="6293955" cy="400110"/>
          </a:xfrm>
          <a:prstGeom prst="rect">
            <a:avLst/>
          </a:prstGeom>
          <a:noFill/>
        </p:spPr>
        <p:txBody>
          <a:bodyPr wrap="square" rtlCol="0">
            <a:spAutoFit/>
          </a:bodyPr>
          <a:lstStyle/>
          <a:p>
            <a:r>
              <a:rPr lang="it-IT" dirty="0"/>
              <a:t> </a:t>
            </a:r>
            <a:r>
              <a:rPr lang="it-IT" sz="2000" b="1" dirty="0"/>
              <a:t>R.O.E</a:t>
            </a:r>
            <a:r>
              <a:rPr lang="it-IT" sz="2000" b="1" dirty="0" smtClean="0"/>
              <a:t>. netto </a:t>
            </a:r>
            <a:r>
              <a:rPr lang="it-IT" sz="2000" b="1" dirty="0"/>
              <a:t>= </a:t>
            </a:r>
            <a:r>
              <a:rPr lang="it-IT" sz="2000" b="1" dirty="0" smtClean="0"/>
              <a:t>R.O.E. lordo x </a:t>
            </a:r>
            <a:r>
              <a:rPr lang="it-IT" sz="2000" b="1" dirty="0"/>
              <a:t>(1-</a:t>
            </a:r>
            <a:r>
              <a:rPr lang="el-GR" sz="2000" b="1" dirty="0"/>
              <a:t>α</a:t>
            </a:r>
            <a:r>
              <a:rPr lang="it-IT" sz="2000" b="1" dirty="0"/>
              <a:t>) </a:t>
            </a:r>
          </a:p>
        </p:txBody>
      </p:sp>
    </p:spTree>
    <p:extLst>
      <p:ext uri="{BB962C8B-B14F-4D97-AF65-F5344CB8AC3E}">
        <p14:creationId xmlns:p14="http://schemas.microsoft.com/office/powerpoint/2010/main" val="3871587369"/>
      </p:ext>
    </p:extLst>
  </p:cSld>
  <p:clrMapOvr>
    <a:masterClrMapping/>
  </p:clrMapOvr>
  <p:transition advTm="251124"/>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F174028-240C-4D81-BFB6-4DE81451D6EF}" type="slidenum">
              <a:rPr lang="it-IT" altLang="it-IT">
                <a:latin typeface="Arial" panose="020B0604020202020204" pitchFamily="34" charset="0"/>
              </a:rPr>
              <a:pPr/>
              <a:t>172</a:t>
            </a:fld>
            <a:endParaRPr lang="it-IT" altLang="it-IT">
              <a:latin typeface="Arial" panose="020B0604020202020204" pitchFamily="34" charset="0"/>
            </a:endParaRPr>
          </a:p>
        </p:txBody>
      </p:sp>
      <p:sp>
        <p:nvSpPr>
          <p:cNvPr id="252931"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smtClean="0"/>
              <a:t>RIFLESSIONI SULL’EFFETTO DI LEVA</a:t>
            </a:r>
          </a:p>
        </p:txBody>
      </p:sp>
      <p:sp>
        <p:nvSpPr>
          <p:cNvPr id="252938" name="Rectangle 14"/>
          <p:cNvSpPr>
            <a:spLocks noGrp="1" noChangeArrowheads="1"/>
          </p:cNvSpPr>
          <p:nvPr>
            <p:ph type="body" idx="1"/>
          </p:nvPr>
        </p:nvSpPr>
        <p:spPr>
          <a:xfrm>
            <a:off x="228600" y="1600200"/>
            <a:ext cx="8686800" cy="4924425"/>
          </a:xfrm>
        </p:spPr>
        <p:txBody>
          <a:bodyPr/>
          <a:lstStyle/>
          <a:p>
            <a:pPr algn="ctr" eaLnBrk="1" hangingPunct="1">
              <a:buFontTx/>
              <a:buNone/>
            </a:pPr>
            <a:r>
              <a:rPr lang="it-IT" altLang="it-IT" sz="2000" dirty="0" smtClean="0"/>
              <a:t>Ricapitolando:</a:t>
            </a:r>
          </a:p>
          <a:p>
            <a:pPr algn="ctr" eaLnBrk="1" hangingPunct="1">
              <a:buFontTx/>
              <a:buNone/>
            </a:pPr>
            <a:endParaRPr lang="it-IT" altLang="it-IT" sz="2000" dirty="0" smtClean="0"/>
          </a:p>
          <a:p>
            <a:pPr algn="ctr" eaLnBrk="1" hangingPunct="1">
              <a:buFontTx/>
              <a:buNone/>
            </a:pPr>
            <a:endParaRPr lang="it-IT" altLang="it-IT" sz="2000" dirty="0"/>
          </a:p>
        </p:txBody>
      </p:sp>
      <p:sp>
        <p:nvSpPr>
          <p:cNvPr id="8" name="CasellaDiTesto 7">
            <a:extLst>
              <a:ext uri="{FF2B5EF4-FFF2-40B4-BE49-F238E27FC236}">
                <a16:creationId xmlns:a16="http://schemas.microsoft.com/office/drawing/2014/main" id="{9994CB84-7FC2-4489-8CEE-7553AC9F3BBB}"/>
              </a:ext>
            </a:extLst>
          </p:cNvPr>
          <p:cNvSpPr txBox="1"/>
          <p:nvPr/>
        </p:nvSpPr>
        <p:spPr>
          <a:xfrm>
            <a:off x="304800" y="2209800"/>
            <a:ext cx="8458200" cy="2554545"/>
          </a:xfrm>
          <a:prstGeom prst="rect">
            <a:avLst/>
          </a:prstGeom>
          <a:noFill/>
        </p:spPr>
        <p:txBody>
          <a:bodyPr wrap="square" rtlCol="0">
            <a:spAutoFit/>
          </a:bodyPr>
          <a:lstStyle/>
          <a:p>
            <a:pPr marL="342900" indent="-342900" algn="just">
              <a:buAutoNum type="arabicParenR"/>
            </a:pPr>
            <a:r>
              <a:rPr lang="it-IT" sz="1600" dirty="0">
                <a:latin typeface="Times New Roman" panose="02020603050405020304" pitchFamily="18" charset="0"/>
                <a:cs typeface="Times New Roman" panose="02020603050405020304" pitchFamily="18" charset="0"/>
              </a:rPr>
              <a:t>Il </a:t>
            </a:r>
            <a:r>
              <a:rPr lang="it-IT" sz="1600" dirty="0" smtClean="0">
                <a:latin typeface="Times New Roman" panose="02020603050405020304" pitchFamily="18" charset="0"/>
                <a:cs typeface="Times New Roman" panose="02020603050405020304" pitchFamily="18" charset="0"/>
              </a:rPr>
              <a:t>livello del R.O.E. dipende </a:t>
            </a:r>
            <a:r>
              <a:rPr lang="it-IT" sz="1600" dirty="0">
                <a:latin typeface="Times New Roman" panose="02020603050405020304" pitchFamily="18" charset="0"/>
                <a:cs typeface="Times New Roman" panose="02020603050405020304" pitchFamily="18" charset="0"/>
              </a:rPr>
              <a:t>dall’altezza del </a:t>
            </a:r>
            <a:r>
              <a:rPr lang="it-IT" sz="1600" b="1" dirty="0">
                <a:latin typeface="Times New Roman" panose="02020603050405020304" pitchFamily="18" charset="0"/>
                <a:cs typeface="Times New Roman" panose="02020603050405020304" pitchFamily="18" charset="0"/>
              </a:rPr>
              <a:t>«ritorno» </a:t>
            </a:r>
            <a:r>
              <a:rPr lang="it-IT" sz="1600" dirty="0">
                <a:latin typeface="Times New Roman" panose="02020603050405020304" pitchFamily="18" charset="0"/>
                <a:cs typeface="Times New Roman" panose="02020603050405020304" pitchFamily="18" charset="0"/>
              </a:rPr>
              <a:t>espresso nell’area caratteristica: a parità di altre condizioni, quanto più alto è il R.O.I. tanto più sarà, di conseguenza, il R.O.E.</a:t>
            </a:r>
          </a:p>
          <a:p>
            <a:pPr marL="342900" indent="-342900" algn="just">
              <a:buAutoNum type="arabicParenR"/>
            </a:pPr>
            <a:endParaRPr lang="it-IT" sz="1600" dirty="0">
              <a:latin typeface="Times New Roman" panose="02020603050405020304" pitchFamily="18" charset="0"/>
              <a:cs typeface="Times New Roman" panose="02020603050405020304" pitchFamily="18" charset="0"/>
            </a:endParaRPr>
          </a:p>
          <a:p>
            <a:pPr marL="342900" indent="-342900" algn="just">
              <a:buAutoNum type="arabicParenR"/>
            </a:pPr>
            <a:r>
              <a:rPr lang="it-IT" sz="1600" dirty="0">
                <a:latin typeface="Times New Roman" panose="02020603050405020304" pitchFamily="18" charset="0"/>
                <a:cs typeface="Times New Roman" panose="02020603050405020304" pitchFamily="18" charset="0"/>
              </a:rPr>
              <a:t>Il </a:t>
            </a:r>
            <a:r>
              <a:rPr lang="it-IT" sz="1600" dirty="0" smtClean="0">
                <a:latin typeface="Times New Roman" panose="02020603050405020304" pitchFamily="18" charset="0"/>
                <a:cs typeface="Times New Roman" panose="02020603050405020304" pitchFamily="18" charset="0"/>
              </a:rPr>
              <a:t>livello del R.O.E. dipende </a:t>
            </a:r>
            <a:r>
              <a:rPr lang="it-IT" sz="1600" dirty="0">
                <a:latin typeface="Times New Roman" panose="02020603050405020304" pitchFamily="18" charset="0"/>
                <a:cs typeface="Times New Roman" panose="02020603050405020304" pitchFamily="18" charset="0"/>
              </a:rPr>
              <a:t>dalla </a:t>
            </a:r>
            <a:r>
              <a:rPr lang="it-IT" sz="1600" b="1" dirty="0">
                <a:latin typeface="Times New Roman" panose="02020603050405020304" pitchFamily="18" charset="0"/>
                <a:cs typeface="Times New Roman" panose="02020603050405020304" pitchFamily="18" charset="0"/>
              </a:rPr>
              <a:t>struttura finanziaria</a:t>
            </a:r>
            <a:r>
              <a:rPr lang="it-IT" sz="1600" dirty="0">
                <a:latin typeface="Times New Roman" panose="02020603050405020304" pitchFamily="18" charset="0"/>
                <a:cs typeface="Times New Roman" panose="02020603050405020304" pitchFamily="18" charset="0"/>
              </a:rPr>
              <a:t>: in caso di leva positiva la prevalenza del capitale di credito sul capitale di rischio determina, a parità di altre condizioni, un innalzamento del R.O.E. mentre in caso di leva negativa conseguenze opposte</a:t>
            </a:r>
          </a:p>
          <a:p>
            <a:pPr marL="342900" indent="-342900" algn="just">
              <a:buAutoNum type="arabicParenR"/>
            </a:pPr>
            <a:endParaRPr lang="it-IT" sz="1600" dirty="0">
              <a:latin typeface="Times New Roman" panose="02020603050405020304" pitchFamily="18" charset="0"/>
              <a:cs typeface="Times New Roman" panose="02020603050405020304" pitchFamily="18" charset="0"/>
            </a:endParaRPr>
          </a:p>
          <a:p>
            <a:pPr marL="342900" indent="-342900" algn="just">
              <a:buAutoNum type="arabicParenR"/>
            </a:pPr>
            <a:r>
              <a:rPr lang="it-IT" sz="1600" dirty="0">
                <a:latin typeface="Times New Roman" panose="02020603050405020304" pitchFamily="18" charset="0"/>
                <a:cs typeface="Times New Roman" panose="02020603050405020304" pitchFamily="18" charset="0"/>
              </a:rPr>
              <a:t>Il </a:t>
            </a:r>
            <a:r>
              <a:rPr lang="it-IT" sz="1600" dirty="0" smtClean="0">
                <a:latin typeface="Times New Roman" panose="02020603050405020304" pitchFamily="18" charset="0"/>
                <a:cs typeface="Times New Roman" panose="02020603050405020304" pitchFamily="18" charset="0"/>
              </a:rPr>
              <a:t>livello del R.O.E. dipende </a:t>
            </a:r>
            <a:r>
              <a:rPr lang="it-IT" sz="1600" dirty="0">
                <a:latin typeface="Times New Roman" panose="02020603050405020304" pitchFamily="18" charset="0"/>
                <a:cs typeface="Times New Roman" panose="02020603050405020304" pitchFamily="18" charset="0"/>
              </a:rPr>
              <a:t>dalla </a:t>
            </a:r>
            <a:r>
              <a:rPr lang="it-IT" sz="1600" b="1" dirty="0">
                <a:latin typeface="Times New Roman" panose="02020603050405020304" pitchFamily="18" charset="0"/>
                <a:cs typeface="Times New Roman" panose="02020603050405020304" pitchFamily="18" charset="0"/>
              </a:rPr>
              <a:t>pressione tributaria</a:t>
            </a:r>
            <a:r>
              <a:rPr lang="it-IT" sz="1600" dirty="0">
                <a:latin typeface="Times New Roman" panose="02020603050405020304" pitchFamily="18" charset="0"/>
                <a:cs typeface="Times New Roman" panose="02020603050405020304" pitchFamily="18" charset="0"/>
              </a:rPr>
              <a:t>: a parità di altre condizioni quanto è più basso il coefficiente fiscale tanto più alto sarà di conseguenza il R.O.E.</a:t>
            </a:r>
          </a:p>
          <a:p>
            <a:pPr marL="342900" indent="-342900" algn="just">
              <a:buAutoNum type="arabicParenR"/>
            </a:pPr>
            <a:endParaRPr lang="it-IT" sz="1600" dirty="0">
              <a:latin typeface="Times New Roman" panose="02020603050405020304" pitchFamily="18" charset="0"/>
              <a:cs typeface="Times New Roman" panose="02020603050405020304" pitchFamily="18" charset="0"/>
            </a:endParaRPr>
          </a:p>
        </p:txBody>
      </p:sp>
      <p:sp>
        <p:nvSpPr>
          <p:cNvPr id="2" name="Rettangolo 1"/>
          <p:cNvSpPr/>
          <p:nvPr/>
        </p:nvSpPr>
        <p:spPr>
          <a:xfrm>
            <a:off x="381000" y="5486400"/>
            <a:ext cx="8077200" cy="1200329"/>
          </a:xfrm>
          <a:prstGeom prst="rect">
            <a:avLst/>
          </a:prstGeom>
        </p:spPr>
        <p:txBody>
          <a:bodyPr wrap="square">
            <a:spAutoFit/>
          </a:bodyPr>
          <a:lstStyle/>
          <a:p>
            <a:pPr algn="just"/>
            <a:r>
              <a:rPr lang="it-IT" dirty="0" smtClean="0">
                <a:cs typeface="Times New Roman" panose="02020603050405020304" pitchFamily="18" charset="0"/>
              </a:rPr>
              <a:t>1) Si può incidere sul R.O.I. mediante </a:t>
            </a:r>
            <a:r>
              <a:rPr lang="it-IT" dirty="0">
                <a:cs typeface="Times New Roman" panose="02020603050405020304" pitchFamily="18" charset="0"/>
              </a:rPr>
              <a:t>la politica industriale dell’azienda</a:t>
            </a:r>
          </a:p>
          <a:p>
            <a:pPr algn="just"/>
            <a:r>
              <a:rPr lang="it-IT" dirty="0" smtClean="0">
                <a:cs typeface="Times New Roman" panose="02020603050405020304" pitchFamily="18" charset="0"/>
              </a:rPr>
              <a:t>2) Si può agire sulla struttura finanziaria mediante </a:t>
            </a:r>
            <a:r>
              <a:rPr lang="it-IT" dirty="0">
                <a:cs typeface="Times New Roman" panose="02020603050405020304" pitchFamily="18" charset="0"/>
              </a:rPr>
              <a:t>la politica finanziaria </a:t>
            </a:r>
            <a:r>
              <a:rPr lang="it-IT" dirty="0" smtClean="0">
                <a:cs typeface="Times New Roman" panose="02020603050405020304" pitchFamily="18" charset="0"/>
              </a:rPr>
              <a:t>dell’azienda</a:t>
            </a:r>
          </a:p>
          <a:p>
            <a:pPr algn="just"/>
            <a:r>
              <a:rPr lang="it-IT" dirty="0" smtClean="0">
                <a:cs typeface="Times New Roman" panose="02020603050405020304" pitchFamily="18" charset="0"/>
              </a:rPr>
              <a:t>3) La </a:t>
            </a:r>
            <a:r>
              <a:rPr lang="it-IT" dirty="0">
                <a:cs typeface="Times New Roman" panose="02020603050405020304" pitchFamily="18" charset="0"/>
              </a:rPr>
              <a:t>pressione tributaria è una variabile indipendente</a:t>
            </a:r>
            <a:r>
              <a:rPr lang="it-IT" dirty="0" smtClean="0">
                <a:cs typeface="Times New Roman" panose="02020603050405020304" pitchFamily="18" charset="0"/>
              </a:rPr>
              <a:t>, quindi ingovernabile</a:t>
            </a:r>
            <a:endParaRPr lang="it-IT" dirty="0">
              <a:cs typeface="Times New Roman" panose="02020603050405020304" pitchFamily="18" charset="0"/>
            </a:endParaRPr>
          </a:p>
          <a:p>
            <a:pPr algn="just"/>
            <a:endParaRPr lang="it-IT" dirty="0">
              <a:cs typeface="Times New Roman" panose="02020603050405020304" pitchFamily="18" charset="0"/>
            </a:endParaRPr>
          </a:p>
        </p:txBody>
      </p:sp>
      <p:sp>
        <p:nvSpPr>
          <p:cNvPr id="3" name="Freccia in giù 2"/>
          <p:cNvSpPr/>
          <p:nvPr/>
        </p:nvSpPr>
        <p:spPr>
          <a:xfrm>
            <a:off x="3962400" y="4572000"/>
            <a:ext cx="10287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08341381"/>
      </p:ext>
    </p:extLst>
  </p:cSld>
  <p:clrMapOvr>
    <a:masterClrMapping/>
  </p:clrMapOvr>
  <p:transition advTm="251124"/>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F174028-240C-4D81-BFB6-4DE81451D6EF}" type="slidenum">
              <a:rPr lang="it-IT" altLang="it-IT">
                <a:latin typeface="Arial" panose="020B0604020202020204" pitchFamily="34" charset="0"/>
              </a:rPr>
              <a:pPr/>
              <a:t>173</a:t>
            </a:fld>
            <a:endParaRPr lang="it-IT" altLang="it-IT">
              <a:latin typeface="Arial" panose="020B0604020202020204" pitchFamily="34" charset="0"/>
            </a:endParaRPr>
          </a:p>
        </p:txBody>
      </p:sp>
      <p:sp>
        <p:nvSpPr>
          <p:cNvPr id="252931"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smtClean="0"/>
              <a:t>RIFLESSIONI SULL’EFFETTO DI LEVA</a:t>
            </a:r>
          </a:p>
        </p:txBody>
      </p:sp>
      <p:sp>
        <p:nvSpPr>
          <p:cNvPr id="252938" name="Rectangle 14"/>
          <p:cNvSpPr>
            <a:spLocks noGrp="1" noChangeArrowheads="1"/>
          </p:cNvSpPr>
          <p:nvPr>
            <p:ph type="body" idx="1"/>
          </p:nvPr>
        </p:nvSpPr>
        <p:spPr>
          <a:xfrm>
            <a:off x="457200" y="2162175"/>
            <a:ext cx="8229600" cy="4924425"/>
          </a:xfrm>
        </p:spPr>
        <p:txBody>
          <a:bodyPr/>
          <a:lstStyle/>
          <a:p>
            <a:pPr algn="ctr" eaLnBrk="1" hangingPunct="1">
              <a:buFontTx/>
              <a:buNone/>
            </a:pPr>
            <a:r>
              <a:rPr lang="it-IT" altLang="it-IT" sz="2000" dirty="0" smtClean="0"/>
              <a:t>La formula della Leva Finanziaria presuppone che non vi sia alcuna incidenza delle altre aree complementari della gestione (area straordinaria e area </a:t>
            </a:r>
            <a:r>
              <a:rPr lang="it-IT" altLang="it-IT" sz="2000" dirty="0" err="1" smtClean="0"/>
              <a:t>extracaratteristica</a:t>
            </a:r>
            <a:r>
              <a:rPr lang="it-IT" altLang="it-IT" sz="2000" dirty="0" smtClean="0"/>
              <a:t>), ma solo dell’area finanziaria. </a:t>
            </a:r>
          </a:p>
          <a:p>
            <a:pPr algn="ctr" eaLnBrk="1" hangingPunct="1">
              <a:buFontTx/>
              <a:buNone/>
            </a:pPr>
            <a:endParaRPr lang="it-IT" altLang="it-IT" sz="2000" dirty="0"/>
          </a:p>
          <a:p>
            <a:pPr algn="ctr" eaLnBrk="1" hangingPunct="1">
              <a:buFontTx/>
              <a:buNone/>
            </a:pPr>
            <a:r>
              <a:rPr lang="it-IT" altLang="it-IT" sz="2000" dirty="0" smtClean="0"/>
              <a:t>Si tratta, evidentemente, di un’ipotesi di difficile realizzazione.</a:t>
            </a:r>
          </a:p>
          <a:p>
            <a:pPr algn="ctr" eaLnBrk="1" hangingPunct="1">
              <a:buFontTx/>
              <a:buNone/>
            </a:pPr>
            <a:endParaRPr lang="it-IT" altLang="it-IT" sz="2000" dirty="0" smtClean="0"/>
          </a:p>
          <a:p>
            <a:pPr algn="ctr" eaLnBrk="1" hangingPunct="1">
              <a:buFontTx/>
              <a:buNone/>
            </a:pPr>
            <a:r>
              <a:rPr lang="it-IT" altLang="it-IT" sz="2000" dirty="0" smtClean="0"/>
              <a:t>Tuttavia, grazie a questo ragionamento siamo in grado di capire chiaramente la relazione esistente tra la redditività generale (espressa dal ROE) e la redditività operativa (espressa dal ROI)</a:t>
            </a:r>
          </a:p>
          <a:p>
            <a:pPr algn="ctr" eaLnBrk="1" hangingPunct="1">
              <a:buFontTx/>
              <a:buNone/>
            </a:pPr>
            <a:endParaRPr lang="it-IT" altLang="it-IT" sz="2000" dirty="0"/>
          </a:p>
          <a:p>
            <a:pPr algn="ctr" eaLnBrk="1" hangingPunct="1">
              <a:buFontTx/>
              <a:buNone/>
            </a:pPr>
            <a:endParaRPr lang="it-IT" altLang="it-IT" sz="2000" dirty="0" smtClean="0"/>
          </a:p>
        </p:txBody>
      </p:sp>
    </p:spTree>
    <p:extLst>
      <p:ext uri="{BB962C8B-B14F-4D97-AF65-F5344CB8AC3E}">
        <p14:creationId xmlns:p14="http://schemas.microsoft.com/office/powerpoint/2010/main" val="1954863120"/>
      </p:ext>
    </p:extLst>
  </p:cSld>
  <p:clrMapOvr>
    <a:masterClrMapping/>
  </p:clrMapOvr>
  <p:transition advTm="251124"/>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F174028-240C-4D81-BFB6-4DE81451D6EF}" type="slidenum">
              <a:rPr lang="it-IT" altLang="it-IT">
                <a:latin typeface="Arial" panose="020B0604020202020204" pitchFamily="34" charset="0"/>
              </a:rPr>
              <a:pPr/>
              <a:t>174</a:t>
            </a:fld>
            <a:endParaRPr lang="it-IT" altLang="it-IT">
              <a:latin typeface="Arial" panose="020B0604020202020204" pitchFamily="34" charset="0"/>
            </a:endParaRPr>
          </a:p>
        </p:txBody>
      </p:sp>
      <p:sp>
        <p:nvSpPr>
          <p:cNvPr id="252931" name="AutoShape 2"/>
          <p:cNvSpPr>
            <a:spLocks noGrp="1" noChangeArrowheads="1"/>
          </p:cNvSpPr>
          <p:nvPr>
            <p:ph type="title"/>
          </p:nvPr>
        </p:nvSpPr>
        <p:spPr>
          <a:xfrm>
            <a:off x="457200" y="274638"/>
            <a:ext cx="8229600" cy="563562"/>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smtClean="0"/>
              <a:t>RIFLESSIONI SULL’EFFETTO DI LEVA</a:t>
            </a:r>
          </a:p>
        </p:txBody>
      </p:sp>
      <p:sp>
        <p:nvSpPr>
          <p:cNvPr id="252938" name="Rectangle 14"/>
          <p:cNvSpPr>
            <a:spLocks noGrp="1" noChangeArrowheads="1"/>
          </p:cNvSpPr>
          <p:nvPr>
            <p:ph type="body" idx="1"/>
          </p:nvPr>
        </p:nvSpPr>
        <p:spPr>
          <a:xfrm>
            <a:off x="228600" y="969904"/>
            <a:ext cx="8686800" cy="5554722"/>
          </a:xfrm>
        </p:spPr>
        <p:txBody>
          <a:bodyPr/>
          <a:lstStyle/>
          <a:p>
            <a:pPr algn="ctr" eaLnBrk="1" hangingPunct="1">
              <a:buFontTx/>
              <a:buNone/>
            </a:pPr>
            <a:r>
              <a:rPr lang="it-IT" altLang="it-IT" sz="2000" dirty="0" smtClean="0"/>
              <a:t>Vi sono ulteriori indici che possono essere calcolati e che servono a mettere in evidenza l’incidenza anche delle altre aree complementari</a:t>
            </a:r>
          </a:p>
          <a:p>
            <a:pPr algn="ctr" eaLnBrk="1" hangingPunct="1">
              <a:buFontTx/>
              <a:buNone/>
            </a:pPr>
            <a:endParaRPr lang="it-IT" altLang="it-IT" sz="1000" dirty="0" smtClean="0"/>
          </a:p>
          <a:p>
            <a:pPr algn="ctr" eaLnBrk="1" hangingPunct="1">
              <a:buFontTx/>
              <a:buNone/>
            </a:pPr>
            <a:r>
              <a:rPr lang="it-IT" altLang="it-IT" sz="1800" dirty="0" smtClean="0"/>
              <a:t>È comunque ormai chiaro che il R.O.E. dipende da una numerosa serie di fattori, su alcuni dei quali l’azienda è in grado di incidere (più o meno agevolmente) e su alcuni dei quali non è invece assolutamente in grado di incidere</a:t>
            </a:r>
          </a:p>
          <a:p>
            <a:pPr algn="ctr" eaLnBrk="1" hangingPunct="1">
              <a:buFontTx/>
              <a:buNone/>
            </a:pPr>
            <a:endParaRPr lang="it-IT" altLang="it-IT" sz="1000" dirty="0" smtClean="0"/>
          </a:p>
          <a:p>
            <a:pPr algn="ctr" eaLnBrk="1" hangingPunct="1">
              <a:buFontTx/>
              <a:buNone/>
            </a:pPr>
            <a:r>
              <a:rPr lang="it-IT" altLang="it-IT" sz="2000" dirty="0" smtClean="0">
                <a:solidFill>
                  <a:srgbClr val="C00000"/>
                </a:solidFill>
              </a:rPr>
              <a:t>In definitiva, il R.O.E. (netto) dipende:</a:t>
            </a:r>
          </a:p>
          <a:p>
            <a:pPr algn="ctr" eaLnBrk="1" hangingPunct="1">
              <a:buFontTx/>
              <a:buNone/>
            </a:pPr>
            <a:endParaRPr lang="it-IT" altLang="it-IT" sz="2000" dirty="0" smtClean="0"/>
          </a:p>
        </p:txBody>
      </p:sp>
      <p:sp>
        <p:nvSpPr>
          <p:cNvPr id="8" name="CasellaDiTesto 7">
            <a:extLst>
              <a:ext uri="{FF2B5EF4-FFF2-40B4-BE49-F238E27FC236}">
                <a16:creationId xmlns:a16="http://schemas.microsoft.com/office/drawing/2014/main" id="{65EA72CB-B354-4645-AED0-59EC75B5CDCA}"/>
              </a:ext>
            </a:extLst>
          </p:cNvPr>
          <p:cNvSpPr txBox="1"/>
          <p:nvPr/>
        </p:nvSpPr>
        <p:spPr>
          <a:xfrm>
            <a:off x="489527" y="3340656"/>
            <a:ext cx="7816273" cy="3139321"/>
          </a:xfrm>
          <a:prstGeom prst="rect">
            <a:avLst/>
          </a:prstGeom>
          <a:noFill/>
        </p:spPr>
        <p:txBody>
          <a:bodyPr wrap="square" rtlCol="0">
            <a:spAutoFit/>
          </a:bodyPr>
          <a:lstStyle/>
          <a:p>
            <a:r>
              <a:rPr lang="it-IT" sz="2000" dirty="0" smtClean="0">
                <a:cs typeface="Times New Roman" panose="02020603050405020304" pitchFamily="18" charset="0"/>
              </a:rPr>
              <a:t>a)  dalla redditività operativa (espressa dal R.O.I.), e quindi</a:t>
            </a:r>
          </a:p>
          <a:p>
            <a:r>
              <a:rPr lang="it-IT" sz="2000" dirty="0" smtClean="0">
                <a:cs typeface="Times New Roman" panose="02020603050405020304" pitchFamily="18" charset="0"/>
              </a:rPr>
              <a:t>      a.1) dalla </a:t>
            </a:r>
            <a:r>
              <a:rPr lang="it-IT" sz="2000" dirty="0">
                <a:cs typeface="Times New Roman" panose="02020603050405020304" pitchFamily="18" charset="0"/>
              </a:rPr>
              <a:t>redditività delle </a:t>
            </a:r>
            <a:r>
              <a:rPr lang="it-IT" sz="2000" dirty="0" smtClean="0">
                <a:cs typeface="Times New Roman" panose="02020603050405020304" pitchFamily="18" charset="0"/>
              </a:rPr>
              <a:t>vendite (espressa dal R.O.S.)</a:t>
            </a:r>
          </a:p>
          <a:p>
            <a:r>
              <a:rPr lang="it-IT" sz="2000" dirty="0">
                <a:cs typeface="Times New Roman" panose="02020603050405020304" pitchFamily="18" charset="0"/>
              </a:rPr>
              <a:t> </a:t>
            </a:r>
            <a:r>
              <a:rPr lang="it-IT" sz="2000" dirty="0" smtClean="0">
                <a:cs typeface="Times New Roman" panose="02020603050405020304" pitchFamily="18" charset="0"/>
              </a:rPr>
              <a:t>     a.2) dalla </a:t>
            </a:r>
            <a:r>
              <a:rPr lang="it-IT" sz="2000" dirty="0">
                <a:cs typeface="Times New Roman" panose="02020603050405020304" pitchFamily="18" charset="0"/>
              </a:rPr>
              <a:t>produttività del capitale investito (espressa dal </a:t>
            </a:r>
            <a:r>
              <a:rPr lang="it-IT" sz="2000" dirty="0" err="1" smtClean="0">
                <a:cs typeface="Times New Roman" panose="02020603050405020304" pitchFamily="18" charset="0"/>
              </a:rPr>
              <a:t>P.c.i</a:t>
            </a:r>
            <a:r>
              <a:rPr lang="it-IT" sz="2000" dirty="0" smtClean="0">
                <a:cs typeface="Times New Roman" panose="02020603050405020304" pitchFamily="18" charset="0"/>
              </a:rPr>
              <a:t>.)</a:t>
            </a:r>
            <a:endParaRPr lang="it-IT" sz="2000" dirty="0">
              <a:cs typeface="Times New Roman" panose="02020603050405020304" pitchFamily="18" charset="0"/>
            </a:endParaRPr>
          </a:p>
          <a:p>
            <a:r>
              <a:rPr lang="it-IT" sz="2000" dirty="0" smtClean="0">
                <a:cs typeface="Times New Roman" panose="02020603050405020304" pitchFamily="18" charset="0"/>
              </a:rPr>
              <a:t>b)  dalla leva finanziaria, e quindi</a:t>
            </a:r>
          </a:p>
          <a:p>
            <a:r>
              <a:rPr lang="it-IT" sz="2000" dirty="0">
                <a:cs typeface="Times New Roman" panose="02020603050405020304" pitchFamily="18" charset="0"/>
              </a:rPr>
              <a:t> </a:t>
            </a:r>
            <a:r>
              <a:rPr lang="it-IT" sz="2000" dirty="0" smtClean="0">
                <a:cs typeface="Times New Roman" panose="02020603050405020304" pitchFamily="18" charset="0"/>
              </a:rPr>
              <a:t>     b.1) dal peso </a:t>
            </a:r>
            <a:r>
              <a:rPr lang="it-IT" sz="2000" dirty="0">
                <a:cs typeface="Times New Roman" panose="02020603050405020304" pitchFamily="18" charset="0"/>
              </a:rPr>
              <a:t>degli oneri finanziari</a:t>
            </a:r>
          </a:p>
          <a:p>
            <a:r>
              <a:rPr lang="it-IT" sz="2000" dirty="0" smtClean="0">
                <a:cs typeface="Times New Roman" panose="02020603050405020304" pitchFamily="18" charset="0"/>
              </a:rPr>
              <a:t>      b.2) </a:t>
            </a:r>
            <a:r>
              <a:rPr lang="it-IT" sz="2000" dirty="0">
                <a:cs typeface="Times New Roman" panose="02020603050405020304" pitchFamily="18" charset="0"/>
              </a:rPr>
              <a:t>dalla struttura dei finanziamenti</a:t>
            </a:r>
            <a:endParaRPr lang="it-IT" sz="2000" dirty="0" smtClean="0">
              <a:cs typeface="Times New Roman" panose="02020603050405020304" pitchFamily="18" charset="0"/>
            </a:endParaRPr>
          </a:p>
          <a:p>
            <a:r>
              <a:rPr lang="it-IT" sz="2000" dirty="0" smtClean="0">
                <a:cs typeface="Times New Roman" panose="02020603050405020304" pitchFamily="18" charset="0"/>
              </a:rPr>
              <a:t>c)  dalla </a:t>
            </a:r>
            <a:r>
              <a:rPr lang="it-IT" sz="2000" dirty="0">
                <a:cs typeface="Times New Roman" panose="02020603050405020304" pitchFamily="18" charset="0"/>
              </a:rPr>
              <a:t>gestione extra </a:t>
            </a:r>
            <a:r>
              <a:rPr lang="it-IT" sz="2000" dirty="0" smtClean="0">
                <a:cs typeface="Times New Roman" panose="02020603050405020304" pitchFamily="18" charset="0"/>
              </a:rPr>
              <a:t>caratteristica</a:t>
            </a:r>
            <a:endParaRPr lang="it-IT" sz="2000" dirty="0">
              <a:cs typeface="Times New Roman" panose="02020603050405020304" pitchFamily="18" charset="0"/>
            </a:endParaRPr>
          </a:p>
          <a:p>
            <a:r>
              <a:rPr lang="it-IT" sz="2000" dirty="0">
                <a:cs typeface="Times New Roman" panose="02020603050405020304" pitchFamily="18" charset="0"/>
              </a:rPr>
              <a:t>d) </a:t>
            </a:r>
            <a:r>
              <a:rPr lang="it-IT" sz="2000" dirty="0" smtClean="0">
                <a:cs typeface="Times New Roman" panose="02020603050405020304" pitchFamily="18" charset="0"/>
              </a:rPr>
              <a:t> dalla </a:t>
            </a:r>
            <a:r>
              <a:rPr lang="it-IT" sz="2000" dirty="0">
                <a:cs typeface="Times New Roman" panose="02020603050405020304" pitchFamily="18" charset="0"/>
              </a:rPr>
              <a:t>gestione </a:t>
            </a:r>
            <a:r>
              <a:rPr lang="it-IT" sz="2000" dirty="0" smtClean="0">
                <a:cs typeface="Times New Roman" panose="02020603050405020304" pitchFamily="18" charset="0"/>
              </a:rPr>
              <a:t>straordinaria</a:t>
            </a:r>
            <a:endParaRPr lang="it-IT" sz="2000" dirty="0">
              <a:cs typeface="Times New Roman" panose="02020603050405020304" pitchFamily="18" charset="0"/>
            </a:endParaRPr>
          </a:p>
          <a:p>
            <a:r>
              <a:rPr lang="it-IT" sz="2000" dirty="0">
                <a:cs typeface="Times New Roman" panose="02020603050405020304" pitchFamily="18" charset="0"/>
              </a:rPr>
              <a:t>e</a:t>
            </a:r>
            <a:r>
              <a:rPr lang="it-IT" sz="2000" dirty="0" smtClean="0">
                <a:cs typeface="Times New Roman" panose="02020603050405020304" pitchFamily="18" charset="0"/>
              </a:rPr>
              <a:t>)  dall’incidenza fiscale</a:t>
            </a:r>
            <a:endParaRPr lang="it-IT" sz="2000" dirty="0">
              <a:cs typeface="Times New Roman" panose="02020603050405020304" pitchFamily="18" charset="0"/>
            </a:endParaRPr>
          </a:p>
          <a:p>
            <a:pPr marL="342900" indent="-342900">
              <a:buAutoNum type="alphaLcParenR"/>
            </a:pPr>
            <a:endParaRPr lang="it-IT" dirty="0"/>
          </a:p>
        </p:txBody>
      </p:sp>
    </p:spTree>
    <p:extLst>
      <p:ext uri="{BB962C8B-B14F-4D97-AF65-F5344CB8AC3E}">
        <p14:creationId xmlns:p14="http://schemas.microsoft.com/office/powerpoint/2010/main" val="2431507652"/>
      </p:ext>
    </p:extLst>
  </p:cSld>
  <p:clrMapOvr>
    <a:masterClrMapping/>
  </p:clrMapOvr>
  <p:transition advTm="251124"/>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7CC3D0B-D8EA-46F4-94AA-E5802AAC3439}" type="slidenum">
              <a:rPr lang="it-IT" altLang="it-IT">
                <a:latin typeface="Arial" panose="020B0604020202020204" pitchFamily="34" charset="0"/>
              </a:rPr>
              <a:pPr/>
              <a:t>175</a:t>
            </a:fld>
            <a:endParaRPr lang="it-IT" altLang="it-IT">
              <a:latin typeface="Arial" panose="020B0604020202020204" pitchFamily="34" charset="0"/>
            </a:endParaRPr>
          </a:p>
        </p:txBody>
      </p:sp>
      <p:sp>
        <p:nvSpPr>
          <p:cNvPr id="253955" name="AutoShape 2"/>
          <p:cNvSpPr>
            <a:spLocks noGrp="1" noChangeArrowheads="1"/>
          </p:cNvSpPr>
          <p:nvPr>
            <p:ph type="title"/>
          </p:nvPr>
        </p:nvSpPr>
        <p:spPr>
          <a:xfrm>
            <a:off x="457200" y="274638"/>
            <a:ext cx="8229600" cy="792162"/>
          </a:xfrm>
          <a:prstGeom prst="roundRect">
            <a:avLst>
              <a:gd name="adj" fmla="val 16667"/>
            </a:avLst>
          </a:prstGeom>
          <a:gradFill rotWithShape="0">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4000" dirty="0" smtClean="0"/>
              <a:t>INDICI DI DURATA/ROTAZIONE</a:t>
            </a:r>
          </a:p>
        </p:txBody>
      </p:sp>
      <p:sp>
        <p:nvSpPr>
          <p:cNvPr id="2" name="Rettangolo 1"/>
          <p:cNvSpPr/>
          <p:nvPr/>
        </p:nvSpPr>
        <p:spPr>
          <a:xfrm>
            <a:off x="685800" y="2057400"/>
            <a:ext cx="7772400" cy="830997"/>
          </a:xfrm>
          <a:prstGeom prst="rect">
            <a:avLst/>
          </a:prstGeom>
        </p:spPr>
        <p:txBody>
          <a:bodyPr wrap="square">
            <a:spAutoFit/>
          </a:bodyPr>
          <a:lstStyle/>
          <a:p>
            <a:pPr algn="just"/>
            <a:r>
              <a:rPr lang="it-IT" sz="2400" dirty="0" smtClean="0">
                <a:cs typeface="Times New Roman" panose="02020603050405020304" pitchFamily="18" charset="0"/>
              </a:rPr>
              <a:t>Ci soffermiamo adesso sugli indici di durata/rotazione del Capitale Circolante Netto</a:t>
            </a:r>
            <a:endParaRPr lang="it-IT" sz="2400" dirty="0">
              <a:cs typeface="Times New Roman" panose="02020603050405020304" pitchFamily="18" charset="0"/>
            </a:endParaRPr>
          </a:p>
        </p:txBody>
      </p:sp>
      <p:sp>
        <p:nvSpPr>
          <p:cNvPr id="21" name="Rettangolo 20"/>
          <p:cNvSpPr/>
          <p:nvPr/>
        </p:nvSpPr>
        <p:spPr>
          <a:xfrm>
            <a:off x="685800" y="3588603"/>
            <a:ext cx="7772400" cy="830997"/>
          </a:xfrm>
          <a:prstGeom prst="rect">
            <a:avLst/>
          </a:prstGeom>
        </p:spPr>
        <p:txBody>
          <a:bodyPr wrap="square">
            <a:spAutoFit/>
          </a:bodyPr>
          <a:lstStyle/>
          <a:p>
            <a:pPr algn="ctr"/>
            <a:r>
              <a:rPr lang="it-IT" sz="2400" b="1" dirty="0" smtClean="0">
                <a:solidFill>
                  <a:srgbClr val="C00000"/>
                </a:solidFill>
                <a:cs typeface="Times New Roman" panose="02020603050405020304" pitchFamily="18" charset="0"/>
              </a:rPr>
              <a:t>Servono a completare il ragionamento sull’analisi della «liquidità» tramite gli «indici di correlazione»</a:t>
            </a:r>
            <a:endParaRPr lang="it-IT" sz="24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655428577"/>
      </p:ext>
    </p:extLst>
  </p:cSld>
  <p:clrMapOvr>
    <a:masterClrMapping/>
  </p:clrMapOvr>
  <p:transition advTm="24315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7CC3D0B-D8EA-46F4-94AA-E5802AAC3439}" type="slidenum">
              <a:rPr lang="it-IT" altLang="it-IT">
                <a:latin typeface="Arial" panose="020B0604020202020204" pitchFamily="34" charset="0"/>
              </a:rPr>
              <a:pPr/>
              <a:t>176</a:t>
            </a:fld>
            <a:endParaRPr lang="it-IT" altLang="it-IT">
              <a:latin typeface="Arial" panose="020B0604020202020204" pitchFamily="34" charset="0"/>
            </a:endParaRPr>
          </a:p>
        </p:txBody>
      </p:sp>
      <p:sp>
        <p:nvSpPr>
          <p:cNvPr id="253955" name="AutoShape 2"/>
          <p:cNvSpPr>
            <a:spLocks noGrp="1" noChangeArrowheads="1"/>
          </p:cNvSpPr>
          <p:nvPr>
            <p:ph type="title"/>
          </p:nvPr>
        </p:nvSpPr>
        <p:spPr>
          <a:xfrm>
            <a:off x="457200" y="274638"/>
            <a:ext cx="8229600" cy="792162"/>
          </a:xfrm>
          <a:prstGeom prst="roundRect">
            <a:avLst>
              <a:gd name="adj" fmla="val 16667"/>
            </a:avLst>
          </a:prstGeom>
          <a:gradFill rotWithShape="0">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mtClean="0"/>
              <a:t>INDICI DI DURATA</a:t>
            </a:r>
          </a:p>
        </p:txBody>
      </p:sp>
      <p:sp>
        <p:nvSpPr>
          <p:cNvPr id="253956" name="Rectangle 3"/>
          <p:cNvSpPr>
            <a:spLocks noChangeArrowheads="1"/>
          </p:cNvSpPr>
          <p:nvPr/>
        </p:nvSpPr>
        <p:spPr bwMode="auto">
          <a:xfrm>
            <a:off x="457200" y="1301750"/>
            <a:ext cx="7993063" cy="830997"/>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600" dirty="0"/>
          </a:p>
          <a:p>
            <a:pPr algn="ctr"/>
            <a:r>
              <a:rPr lang="it-IT" altLang="it-IT" sz="2400" dirty="0"/>
              <a:t>Esprimono il tempo medio che impiegano alcuni “stock” di valori a rinnovarsi completamente per effetto dei cicli gestionali</a:t>
            </a:r>
          </a:p>
        </p:txBody>
      </p:sp>
      <p:sp>
        <p:nvSpPr>
          <p:cNvPr id="253957" name="Rectangle 4"/>
          <p:cNvSpPr>
            <a:spLocks noChangeArrowheads="1"/>
          </p:cNvSpPr>
          <p:nvPr/>
        </p:nvSpPr>
        <p:spPr bwMode="auto">
          <a:xfrm>
            <a:off x="4800600" y="27432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Tempo medio di giacenza</a:t>
            </a:r>
          </a:p>
          <a:p>
            <a:pPr algn="ctr"/>
            <a:r>
              <a:rPr lang="it-IT" altLang="it-IT" i="1" dirty="0"/>
              <a:t>del magazzino</a:t>
            </a:r>
          </a:p>
        </p:txBody>
      </p:sp>
      <p:sp>
        <p:nvSpPr>
          <p:cNvPr id="253958" name="Rectangle 13"/>
          <p:cNvSpPr>
            <a:spLocks noChangeArrowheads="1"/>
          </p:cNvSpPr>
          <p:nvPr/>
        </p:nvSpPr>
        <p:spPr bwMode="auto">
          <a:xfrm>
            <a:off x="838200" y="2819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   Magazzino  </a:t>
            </a:r>
            <a:endParaRPr lang="it-IT" altLang="it-IT" dirty="0"/>
          </a:p>
          <a:p>
            <a:pPr algn="ctr"/>
            <a:r>
              <a:rPr lang="it-IT" altLang="it-IT" dirty="0"/>
              <a:t>Vendite nette</a:t>
            </a:r>
          </a:p>
        </p:txBody>
      </p:sp>
      <p:sp>
        <p:nvSpPr>
          <p:cNvPr id="253959" name="Rectangle 14"/>
          <p:cNvSpPr>
            <a:spLocks noChangeArrowheads="1"/>
          </p:cNvSpPr>
          <p:nvPr/>
        </p:nvSpPr>
        <p:spPr bwMode="auto">
          <a:xfrm>
            <a:off x="762000" y="3886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Crediti commerciali</a:t>
            </a:r>
            <a:endParaRPr lang="it-IT" altLang="it-IT" dirty="0"/>
          </a:p>
          <a:p>
            <a:pPr algn="ctr"/>
            <a:r>
              <a:rPr lang="it-IT" altLang="it-IT" dirty="0"/>
              <a:t>Vendite nette</a:t>
            </a:r>
          </a:p>
        </p:txBody>
      </p:sp>
      <p:sp>
        <p:nvSpPr>
          <p:cNvPr id="253960" name="Rectangle 15"/>
          <p:cNvSpPr>
            <a:spLocks noChangeArrowheads="1"/>
          </p:cNvSpPr>
          <p:nvPr/>
        </p:nvSpPr>
        <p:spPr bwMode="auto">
          <a:xfrm>
            <a:off x="31242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X</a:t>
            </a:r>
          </a:p>
        </p:txBody>
      </p:sp>
      <p:sp>
        <p:nvSpPr>
          <p:cNvPr id="253961" name="Rectangle 16"/>
          <p:cNvSpPr>
            <a:spLocks noChangeArrowheads="1"/>
          </p:cNvSpPr>
          <p:nvPr/>
        </p:nvSpPr>
        <p:spPr bwMode="auto">
          <a:xfrm>
            <a:off x="36576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365</a:t>
            </a:r>
          </a:p>
        </p:txBody>
      </p:sp>
      <p:sp>
        <p:nvSpPr>
          <p:cNvPr id="253962" name="Rectangle 17"/>
          <p:cNvSpPr>
            <a:spLocks noChangeArrowheads="1"/>
          </p:cNvSpPr>
          <p:nvPr/>
        </p:nvSpPr>
        <p:spPr bwMode="auto">
          <a:xfrm>
            <a:off x="41148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3963" name="Rectangle 18"/>
          <p:cNvSpPr>
            <a:spLocks noChangeArrowheads="1"/>
          </p:cNvSpPr>
          <p:nvPr/>
        </p:nvSpPr>
        <p:spPr bwMode="auto">
          <a:xfrm>
            <a:off x="685800" y="5105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a:t>Debiti commerciali</a:t>
            </a:r>
            <a:endParaRPr lang="it-IT" altLang="it-IT"/>
          </a:p>
          <a:p>
            <a:r>
              <a:rPr lang="it-IT" altLang="it-IT"/>
              <a:t>Acquisti+spese op.</a:t>
            </a:r>
          </a:p>
        </p:txBody>
      </p:sp>
      <p:sp>
        <p:nvSpPr>
          <p:cNvPr id="253964" name="Rectangle 19"/>
          <p:cNvSpPr>
            <a:spLocks noChangeArrowheads="1"/>
          </p:cNvSpPr>
          <p:nvPr/>
        </p:nvSpPr>
        <p:spPr bwMode="auto">
          <a:xfrm>
            <a:off x="31242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X</a:t>
            </a:r>
          </a:p>
        </p:txBody>
      </p:sp>
      <p:sp>
        <p:nvSpPr>
          <p:cNvPr id="253965" name="Rectangle 20"/>
          <p:cNvSpPr>
            <a:spLocks noChangeArrowheads="1"/>
          </p:cNvSpPr>
          <p:nvPr/>
        </p:nvSpPr>
        <p:spPr bwMode="auto">
          <a:xfrm>
            <a:off x="31242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X</a:t>
            </a:r>
          </a:p>
        </p:txBody>
      </p:sp>
      <p:sp>
        <p:nvSpPr>
          <p:cNvPr id="253966" name="Rectangle 21"/>
          <p:cNvSpPr>
            <a:spLocks noChangeArrowheads="1"/>
          </p:cNvSpPr>
          <p:nvPr/>
        </p:nvSpPr>
        <p:spPr bwMode="auto">
          <a:xfrm>
            <a:off x="36576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365</a:t>
            </a:r>
          </a:p>
        </p:txBody>
      </p:sp>
      <p:sp>
        <p:nvSpPr>
          <p:cNvPr id="253967" name="Rectangle 22"/>
          <p:cNvSpPr>
            <a:spLocks noChangeArrowheads="1"/>
          </p:cNvSpPr>
          <p:nvPr/>
        </p:nvSpPr>
        <p:spPr bwMode="auto">
          <a:xfrm>
            <a:off x="36576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365</a:t>
            </a:r>
          </a:p>
        </p:txBody>
      </p:sp>
      <p:sp>
        <p:nvSpPr>
          <p:cNvPr id="253968" name="Rectangle 23"/>
          <p:cNvSpPr>
            <a:spLocks noChangeArrowheads="1"/>
          </p:cNvSpPr>
          <p:nvPr/>
        </p:nvSpPr>
        <p:spPr bwMode="auto">
          <a:xfrm>
            <a:off x="41148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3969" name="Rectangle 24"/>
          <p:cNvSpPr>
            <a:spLocks noChangeArrowheads="1"/>
          </p:cNvSpPr>
          <p:nvPr/>
        </p:nvSpPr>
        <p:spPr bwMode="auto">
          <a:xfrm>
            <a:off x="41148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3970" name="Rectangle 25"/>
          <p:cNvSpPr>
            <a:spLocks noChangeArrowheads="1"/>
          </p:cNvSpPr>
          <p:nvPr/>
        </p:nvSpPr>
        <p:spPr bwMode="auto">
          <a:xfrm>
            <a:off x="4800600" y="38100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Tempo medio di incasso</a:t>
            </a:r>
          </a:p>
          <a:p>
            <a:pPr algn="ctr"/>
            <a:r>
              <a:rPr lang="it-IT" altLang="it-IT" i="1" dirty="0"/>
              <a:t>dei </a:t>
            </a:r>
            <a:r>
              <a:rPr lang="it-IT" altLang="it-IT" i="1" dirty="0" smtClean="0"/>
              <a:t>crediti commerciali</a:t>
            </a:r>
            <a:endParaRPr lang="it-IT" altLang="it-IT" i="1" dirty="0"/>
          </a:p>
        </p:txBody>
      </p:sp>
      <p:sp>
        <p:nvSpPr>
          <p:cNvPr id="253971" name="Rectangle 26"/>
          <p:cNvSpPr>
            <a:spLocks noChangeArrowheads="1"/>
          </p:cNvSpPr>
          <p:nvPr/>
        </p:nvSpPr>
        <p:spPr bwMode="auto">
          <a:xfrm>
            <a:off x="4800600" y="4929188"/>
            <a:ext cx="4114800" cy="938212"/>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Tempo medio di pagamento</a:t>
            </a:r>
          </a:p>
          <a:p>
            <a:pPr algn="ctr"/>
            <a:r>
              <a:rPr lang="it-IT" altLang="it-IT" i="1" dirty="0"/>
              <a:t>dei </a:t>
            </a:r>
            <a:r>
              <a:rPr lang="it-IT" altLang="it-IT" i="1" dirty="0" smtClean="0"/>
              <a:t>debiti commerciali</a:t>
            </a:r>
            <a:endParaRPr lang="it-IT" altLang="it-IT" i="1" dirty="0"/>
          </a:p>
        </p:txBody>
      </p:sp>
    </p:spTree>
    <p:extLst>
      <p:ext uri="{BB962C8B-B14F-4D97-AF65-F5344CB8AC3E}">
        <p14:creationId xmlns:p14="http://schemas.microsoft.com/office/powerpoint/2010/main" val="527414249"/>
      </p:ext>
    </p:extLst>
  </p:cSld>
  <p:clrMapOvr>
    <a:masterClrMapping/>
  </p:clrMapOvr>
  <p:transition advTm="243150"/>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7CC3D0B-D8EA-46F4-94AA-E5802AAC3439}" type="slidenum">
              <a:rPr lang="it-IT" altLang="it-IT">
                <a:latin typeface="Arial" panose="020B0604020202020204" pitchFamily="34" charset="0"/>
              </a:rPr>
              <a:pPr/>
              <a:t>177</a:t>
            </a:fld>
            <a:endParaRPr lang="it-IT" altLang="it-IT">
              <a:latin typeface="Arial" panose="020B0604020202020204" pitchFamily="34" charset="0"/>
            </a:endParaRPr>
          </a:p>
        </p:txBody>
      </p:sp>
      <p:sp>
        <p:nvSpPr>
          <p:cNvPr id="253955" name="AutoShape 2"/>
          <p:cNvSpPr>
            <a:spLocks noGrp="1" noChangeArrowheads="1"/>
          </p:cNvSpPr>
          <p:nvPr>
            <p:ph type="title"/>
          </p:nvPr>
        </p:nvSpPr>
        <p:spPr>
          <a:xfrm>
            <a:off x="457200" y="274638"/>
            <a:ext cx="8229600" cy="792162"/>
          </a:xfrm>
          <a:prstGeom prst="roundRect">
            <a:avLst>
              <a:gd name="adj" fmla="val 16667"/>
            </a:avLst>
          </a:prstGeom>
          <a:gradFill rotWithShape="0">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mtClean="0"/>
              <a:t>INDICI DI DURATA</a:t>
            </a:r>
          </a:p>
        </p:txBody>
      </p:sp>
      <p:sp>
        <p:nvSpPr>
          <p:cNvPr id="253956" name="Rectangle 3"/>
          <p:cNvSpPr>
            <a:spLocks noChangeArrowheads="1"/>
          </p:cNvSpPr>
          <p:nvPr/>
        </p:nvSpPr>
        <p:spPr bwMode="auto">
          <a:xfrm>
            <a:off x="457200" y="1301750"/>
            <a:ext cx="7993063" cy="46166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600" dirty="0"/>
          </a:p>
          <a:p>
            <a:pPr algn="ctr"/>
            <a:r>
              <a:rPr lang="it-IT" altLang="it-IT" sz="2400" dirty="0" smtClean="0"/>
              <a:t>In termini ancora più espliciti</a:t>
            </a:r>
            <a:endParaRPr lang="it-IT" altLang="it-IT" sz="2400" dirty="0"/>
          </a:p>
        </p:txBody>
      </p:sp>
      <p:sp>
        <p:nvSpPr>
          <p:cNvPr id="253957" name="Rectangle 4"/>
          <p:cNvSpPr>
            <a:spLocks noChangeArrowheads="1"/>
          </p:cNvSpPr>
          <p:nvPr/>
        </p:nvSpPr>
        <p:spPr bwMode="auto">
          <a:xfrm>
            <a:off x="4800600" y="27432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dirty="0">
                <a:solidFill>
                  <a:srgbClr val="C00000"/>
                </a:solidFill>
                <a:cs typeface="Times New Roman" panose="02020603050405020304" pitchFamily="18" charset="0"/>
              </a:rPr>
              <a:t>numero di giorni che mediamente impiega il magazzino a rinnovarsi</a:t>
            </a:r>
          </a:p>
        </p:txBody>
      </p:sp>
      <p:sp>
        <p:nvSpPr>
          <p:cNvPr id="253958" name="Rectangle 13"/>
          <p:cNvSpPr>
            <a:spLocks noChangeArrowheads="1"/>
          </p:cNvSpPr>
          <p:nvPr/>
        </p:nvSpPr>
        <p:spPr bwMode="auto">
          <a:xfrm>
            <a:off x="838200" y="2819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   Magazzino  </a:t>
            </a:r>
            <a:endParaRPr lang="it-IT" altLang="it-IT" dirty="0"/>
          </a:p>
          <a:p>
            <a:pPr algn="ctr"/>
            <a:r>
              <a:rPr lang="it-IT" altLang="it-IT" dirty="0"/>
              <a:t>Vendite nette</a:t>
            </a:r>
          </a:p>
        </p:txBody>
      </p:sp>
      <p:sp>
        <p:nvSpPr>
          <p:cNvPr id="253959" name="Rectangle 14"/>
          <p:cNvSpPr>
            <a:spLocks noChangeArrowheads="1"/>
          </p:cNvSpPr>
          <p:nvPr/>
        </p:nvSpPr>
        <p:spPr bwMode="auto">
          <a:xfrm>
            <a:off x="762000" y="3886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Crediti commerciali</a:t>
            </a:r>
            <a:endParaRPr lang="it-IT" altLang="it-IT" dirty="0"/>
          </a:p>
          <a:p>
            <a:pPr algn="ctr"/>
            <a:r>
              <a:rPr lang="it-IT" altLang="it-IT" dirty="0"/>
              <a:t>Vendite nette</a:t>
            </a:r>
          </a:p>
        </p:txBody>
      </p:sp>
      <p:sp>
        <p:nvSpPr>
          <p:cNvPr id="253960" name="Rectangle 15"/>
          <p:cNvSpPr>
            <a:spLocks noChangeArrowheads="1"/>
          </p:cNvSpPr>
          <p:nvPr/>
        </p:nvSpPr>
        <p:spPr bwMode="auto">
          <a:xfrm>
            <a:off x="31242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X</a:t>
            </a:r>
          </a:p>
        </p:txBody>
      </p:sp>
      <p:sp>
        <p:nvSpPr>
          <p:cNvPr id="253961" name="Rectangle 16"/>
          <p:cNvSpPr>
            <a:spLocks noChangeArrowheads="1"/>
          </p:cNvSpPr>
          <p:nvPr/>
        </p:nvSpPr>
        <p:spPr bwMode="auto">
          <a:xfrm>
            <a:off x="36576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365</a:t>
            </a:r>
          </a:p>
        </p:txBody>
      </p:sp>
      <p:sp>
        <p:nvSpPr>
          <p:cNvPr id="253962" name="Rectangle 17"/>
          <p:cNvSpPr>
            <a:spLocks noChangeArrowheads="1"/>
          </p:cNvSpPr>
          <p:nvPr/>
        </p:nvSpPr>
        <p:spPr bwMode="auto">
          <a:xfrm>
            <a:off x="41148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3963" name="Rectangle 18"/>
          <p:cNvSpPr>
            <a:spLocks noChangeArrowheads="1"/>
          </p:cNvSpPr>
          <p:nvPr/>
        </p:nvSpPr>
        <p:spPr bwMode="auto">
          <a:xfrm>
            <a:off x="685800" y="5105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a:t>Debiti commerciali</a:t>
            </a:r>
            <a:endParaRPr lang="it-IT" altLang="it-IT"/>
          </a:p>
          <a:p>
            <a:r>
              <a:rPr lang="it-IT" altLang="it-IT"/>
              <a:t>Acquisti+spese op.</a:t>
            </a:r>
          </a:p>
        </p:txBody>
      </p:sp>
      <p:sp>
        <p:nvSpPr>
          <p:cNvPr id="253964" name="Rectangle 19"/>
          <p:cNvSpPr>
            <a:spLocks noChangeArrowheads="1"/>
          </p:cNvSpPr>
          <p:nvPr/>
        </p:nvSpPr>
        <p:spPr bwMode="auto">
          <a:xfrm>
            <a:off x="31242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X</a:t>
            </a:r>
          </a:p>
        </p:txBody>
      </p:sp>
      <p:sp>
        <p:nvSpPr>
          <p:cNvPr id="253965" name="Rectangle 20"/>
          <p:cNvSpPr>
            <a:spLocks noChangeArrowheads="1"/>
          </p:cNvSpPr>
          <p:nvPr/>
        </p:nvSpPr>
        <p:spPr bwMode="auto">
          <a:xfrm>
            <a:off x="31242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X</a:t>
            </a:r>
          </a:p>
        </p:txBody>
      </p:sp>
      <p:sp>
        <p:nvSpPr>
          <p:cNvPr id="253966" name="Rectangle 21"/>
          <p:cNvSpPr>
            <a:spLocks noChangeArrowheads="1"/>
          </p:cNvSpPr>
          <p:nvPr/>
        </p:nvSpPr>
        <p:spPr bwMode="auto">
          <a:xfrm>
            <a:off x="36576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365</a:t>
            </a:r>
          </a:p>
        </p:txBody>
      </p:sp>
      <p:sp>
        <p:nvSpPr>
          <p:cNvPr id="253967" name="Rectangle 22"/>
          <p:cNvSpPr>
            <a:spLocks noChangeArrowheads="1"/>
          </p:cNvSpPr>
          <p:nvPr/>
        </p:nvSpPr>
        <p:spPr bwMode="auto">
          <a:xfrm>
            <a:off x="36576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365</a:t>
            </a:r>
          </a:p>
        </p:txBody>
      </p:sp>
      <p:sp>
        <p:nvSpPr>
          <p:cNvPr id="253968" name="Rectangle 23"/>
          <p:cNvSpPr>
            <a:spLocks noChangeArrowheads="1"/>
          </p:cNvSpPr>
          <p:nvPr/>
        </p:nvSpPr>
        <p:spPr bwMode="auto">
          <a:xfrm>
            <a:off x="41148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3969" name="Rectangle 24"/>
          <p:cNvSpPr>
            <a:spLocks noChangeArrowheads="1"/>
          </p:cNvSpPr>
          <p:nvPr/>
        </p:nvSpPr>
        <p:spPr bwMode="auto">
          <a:xfrm>
            <a:off x="41148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3970" name="Rectangle 25"/>
          <p:cNvSpPr>
            <a:spLocks noChangeArrowheads="1"/>
          </p:cNvSpPr>
          <p:nvPr/>
        </p:nvSpPr>
        <p:spPr bwMode="auto">
          <a:xfrm>
            <a:off x="4800600" y="38100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dirty="0">
                <a:solidFill>
                  <a:srgbClr val="C00000"/>
                </a:solidFill>
                <a:cs typeface="Times New Roman" panose="02020603050405020304" pitchFamily="18" charset="0"/>
              </a:rPr>
              <a:t>numero di giorni che mediamente impiegano i crediti commerciali ad essere incassati</a:t>
            </a:r>
          </a:p>
        </p:txBody>
      </p:sp>
      <p:sp>
        <p:nvSpPr>
          <p:cNvPr id="253971" name="Rectangle 26"/>
          <p:cNvSpPr>
            <a:spLocks noChangeArrowheads="1"/>
          </p:cNvSpPr>
          <p:nvPr/>
        </p:nvSpPr>
        <p:spPr bwMode="auto">
          <a:xfrm>
            <a:off x="4800600" y="4929188"/>
            <a:ext cx="4114800" cy="938212"/>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dirty="0">
                <a:solidFill>
                  <a:srgbClr val="C00000"/>
                </a:solidFill>
                <a:cs typeface="Times New Roman" panose="02020603050405020304" pitchFamily="18" charset="0"/>
              </a:rPr>
              <a:t>numero di giorni che mediamente impiegano i debiti commerciali ad essere pagati</a:t>
            </a:r>
          </a:p>
        </p:txBody>
      </p:sp>
    </p:spTree>
    <p:extLst>
      <p:ext uri="{BB962C8B-B14F-4D97-AF65-F5344CB8AC3E}">
        <p14:creationId xmlns:p14="http://schemas.microsoft.com/office/powerpoint/2010/main" val="469399352"/>
      </p:ext>
    </p:extLst>
  </p:cSld>
  <p:clrMapOvr>
    <a:masterClrMapping/>
  </p:clrMapOvr>
  <p:transition advTm="24315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F565000-06EF-482D-A044-D19D361D2FF4}" type="slidenum">
              <a:rPr lang="it-IT" altLang="it-IT">
                <a:latin typeface="Arial" panose="020B0604020202020204" pitchFamily="34" charset="0"/>
              </a:rPr>
              <a:pPr/>
              <a:t>178</a:t>
            </a:fld>
            <a:endParaRPr lang="it-IT" altLang="it-IT">
              <a:latin typeface="Arial" panose="020B0604020202020204" pitchFamily="34" charset="0"/>
            </a:endParaRPr>
          </a:p>
        </p:txBody>
      </p:sp>
      <p:sp>
        <p:nvSpPr>
          <p:cNvPr id="254979" name="AutoShape 2"/>
          <p:cNvSpPr>
            <a:spLocks noGrp="1" noChangeArrowheads="1"/>
          </p:cNvSpPr>
          <p:nvPr>
            <p:ph type="title"/>
          </p:nvPr>
        </p:nvSpPr>
        <p:spPr>
          <a:xfrm>
            <a:off x="457200" y="274638"/>
            <a:ext cx="8229600" cy="792162"/>
          </a:xfrm>
          <a:prstGeom prst="roundRect">
            <a:avLst>
              <a:gd name="adj" fmla="val 16667"/>
            </a:avLst>
          </a:prstGeom>
          <a:gradFill rotWithShape="0">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4000" dirty="0" smtClean="0"/>
              <a:t>INDICI DI ROTAZIONE</a:t>
            </a:r>
          </a:p>
        </p:txBody>
      </p:sp>
      <p:sp>
        <p:nvSpPr>
          <p:cNvPr id="254980" name="Rectangle 3"/>
          <p:cNvSpPr>
            <a:spLocks noChangeArrowheads="1"/>
          </p:cNvSpPr>
          <p:nvPr/>
        </p:nvSpPr>
        <p:spPr bwMode="auto">
          <a:xfrm>
            <a:off x="457200" y="1301750"/>
            <a:ext cx="7993063" cy="830997"/>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600" dirty="0"/>
          </a:p>
          <a:p>
            <a:pPr algn="ctr"/>
            <a:r>
              <a:rPr lang="it-IT" altLang="it-IT" sz="2400" dirty="0"/>
              <a:t>Esprimono il numero di volte che alcuni “stock” di valori si rinnovano nel corso di un esercizio per effetto dei cicli gestionali</a:t>
            </a:r>
          </a:p>
        </p:txBody>
      </p:sp>
      <p:sp>
        <p:nvSpPr>
          <p:cNvPr id="254981" name="Rectangle 4"/>
          <p:cNvSpPr>
            <a:spLocks noChangeArrowheads="1"/>
          </p:cNvSpPr>
          <p:nvPr/>
        </p:nvSpPr>
        <p:spPr bwMode="auto">
          <a:xfrm>
            <a:off x="4800600" y="27432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Tasso di rotazione del magazzino</a:t>
            </a:r>
          </a:p>
        </p:txBody>
      </p:sp>
      <p:sp>
        <p:nvSpPr>
          <p:cNvPr id="254982" name="Rectangle 5"/>
          <p:cNvSpPr>
            <a:spLocks noChangeArrowheads="1"/>
          </p:cNvSpPr>
          <p:nvPr/>
        </p:nvSpPr>
        <p:spPr bwMode="auto">
          <a:xfrm>
            <a:off x="1143000" y="2819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   Vendite nette  </a:t>
            </a:r>
            <a:endParaRPr lang="it-IT" altLang="it-IT" dirty="0"/>
          </a:p>
          <a:p>
            <a:pPr algn="ctr"/>
            <a:r>
              <a:rPr lang="it-IT" altLang="it-IT" dirty="0"/>
              <a:t>Magazzino</a:t>
            </a:r>
          </a:p>
        </p:txBody>
      </p:sp>
      <p:sp>
        <p:nvSpPr>
          <p:cNvPr id="254983" name="Rectangle 6"/>
          <p:cNvSpPr>
            <a:spLocks noChangeArrowheads="1"/>
          </p:cNvSpPr>
          <p:nvPr/>
        </p:nvSpPr>
        <p:spPr bwMode="auto">
          <a:xfrm>
            <a:off x="1219200" y="3886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a:t>     Vendite nette     </a:t>
            </a:r>
            <a:endParaRPr lang="it-IT" altLang="it-IT"/>
          </a:p>
          <a:p>
            <a:r>
              <a:rPr lang="it-IT" altLang="it-IT"/>
              <a:t>Crediti commerciali</a:t>
            </a:r>
          </a:p>
        </p:txBody>
      </p:sp>
      <p:sp>
        <p:nvSpPr>
          <p:cNvPr id="254984" name="Rectangle 9"/>
          <p:cNvSpPr>
            <a:spLocks noChangeArrowheads="1"/>
          </p:cNvSpPr>
          <p:nvPr/>
        </p:nvSpPr>
        <p:spPr bwMode="auto">
          <a:xfrm>
            <a:off x="41148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4985" name="Rectangle 10"/>
          <p:cNvSpPr>
            <a:spLocks noChangeArrowheads="1"/>
          </p:cNvSpPr>
          <p:nvPr/>
        </p:nvSpPr>
        <p:spPr bwMode="auto">
          <a:xfrm>
            <a:off x="1219200" y="5105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a:t>Acquisti + spese op.</a:t>
            </a:r>
            <a:endParaRPr lang="it-IT" altLang="it-IT"/>
          </a:p>
          <a:p>
            <a:r>
              <a:rPr lang="it-IT" altLang="it-IT"/>
              <a:t>Debiti commerciali</a:t>
            </a:r>
          </a:p>
        </p:txBody>
      </p:sp>
      <p:sp>
        <p:nvSpPr>
          <p:cNvPr id="254986" name="Rectangle 15"/>
          <p:cNvSpPr>
            <a:spLocks noChangeArrowheads="1"/>
          </p:cNvSpPr>
          <p:nvPr/>
        </p:nvSpPr>
        <p:spPr bwMode="auto">
          <a:xfrm>
            <a:off x="41148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4987" name="Rectangle 16"/>
          <p:cNvSpPr>
            <a:spLocks noChangeArrowheads="1"/>
          </p:cNvSpPr>
          <p:nvPr/>
        </p:nvSpPr>
        <p:spPr bwMode="auto">
          <a:xfrm>
            <a:off x="41148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4988" name="Rectangle 17"/>
          <p:cNvSpPr>
            <a:spLocks noChangeArrowheads="1"/>
          </p:cNvSpPr>
          <p:nvPr/>
        </p:nvSpPr>
        <p:spPr bwMode="auto">
          <a:xfrm>
            <a:off x="4800600" y="38100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Tasso di rotazione dei </a:t>
            </a:r>
            <a:r>
              <a:rPr lang="it-IT" altLang="it-IT" i="1" dirty="0" smtClean="0"/>
              <a:t>crediti commerciali</a:t>
            </a:r>
            <a:endParaRPr lang="it-IT" altLang="it-IT" i="1" dirty="0"/>
          </a:p>
        </p:txBody>
      </p:sp>
      <p:sp>
        <p:nvSpPr>
          <p:cNvPr id="254989" name="Rectangle 18"/>
          <p:cNvSpPr>
            <a:spLocks noChangeArrowheads="1"/>
          </p:cNvSpPr>
          <p:nvPr/>
        </p:nvSpPr>
        <p:spPr bwMode="auto">
          <a:xfrm>
            <a:off x="4800600" y="4929188"/>
            <a:ext cx="4114800" cy="938212"/>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i="1" dirty="0"/>
              <a:t>Tasso di rotazione dei </a:t>
            </a:r>
            <a:r>
              <a:rPr lang="it-IT" altLang="it-IT" i="1" dirty="0" smtClean="0"/>
              <a:t>debiti commerciali</a:t>
            </a:r>
            <a:endParaRPr lang="it-IT" altLang="it-IT" i="1" dirty="0"/>
          </a:p>
        </p:txBody>
      </p:sp>
    </p:spTree>
    <p:extLst>
      <p:ext uri="{BB962C8B-B14F-4D97-AF65-F5344CB8AC3E}">
        <p14:creationId xmlns:p14="http://schemas.microsoft.com/office/powerpoint/2010/main" val="2754845047"/>
      </p:ext>
    </p:extLst>
  </p:cSld>
  <p:clrMapOvr>
    <a:masterClrMapping/>
  </p:clrMapOvr>
  <p:transition advTm="140343"/>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F565000-06EF-482D-A044-D19D361D2FF4}" type="slidenum">
              <a:rPr lang="it-IT" altLang="it-IT">
                <a:latin typeface="Arial" panose="020B0604020202020204" pitchFamily="34" charset="0"/>
              </a:rPr>
              <a:pPr/>
              <a:t>179</a:t>
            </a:fld>
            <a:endParaRPr lang="it-IT" altLang="it-IT">
              <a:latin typeface="Arial" panose="020B0604020202020204" pitchFamily="34" charset="0"/>
            </a:endParaRPr>
          </a:p>
        </p:txBody>
      </p:sp>
      <p:sp>
        <p:nvSpPr>
          <p:cNvPr id="254979" name="AutoShape 2"/>
          <p:cNvSpPr>
            <a:spLocks noGrp="1" noChangeArrowheads="1"/>
          </p:cNvSpPr>
          <p:nvPr>
            <p:ph type="title"/>
          </p:nvPr>
        </p:nvSpPr>
        <p:spPr>
          <a:xfrm>
            <a:off x="457200" y="274638"/>
            <a:ext cx="8229600" cy="792162"/>
          </a:xfrm>
          <a:prstGeom prst="roundRect">
            <a:avLst>
              <a:gd name="adj" fmla="val 16667"/>
            </a:avLst>
          </a:prstGeom>
          <a:gradFill rotWithShape="0">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4000" dirty="0" smtClean="0"/>
              <a:t>INDICI DI ROTAZIONE</a:t>
            </a:r>
          </a:p>
        </p:txBody>
      </p:sp>
      <p:sp>
        <p:nvSpPr>
          <p:cNvPr id="254980" name="Rectangle 3"/>
          <p:cNvSpPr>
            <a:spLocks noChangeArrowheads="1"/>
          </p:cNvSpPr>
          <p:nvPr/>
        </p:nvSpPr>
        <p:spPr bwMode="auto">
          <a:xfrm>
            <a:off x="457200" y="1301750"/>
            <a:ext cx="7993063" cy="461665"/>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600" dirty="0"/>
          </a:p>
          <a:p>
            <a:pPr algn="ctr"/>
            <a:r>
              <a:rPr lang="it-IT" altLang="it-IT" sz="2400" dirty="0" smtClean="0"/>
              <a:t>In termini ancora più espliciti</a:t>
            </a:r>
            <a:endParaRPr lang="it-IT" altLang="it-IT" sz="2400" dirty="0"/>
          </a:p>
        </p:txBody>
      </p:sp>
      <p:sp>
        <p:nvSpPr>
          <p:cNvPr id="254981" name="Rectangle 4"/>
          <p:cNvSpPr>
            <a:spLocks noChangeArrowheads="1"/>
          </p:cNvSpPr>
          <p:nvPr/>
        </p:nvSpPr>
        <p:spPr bwMode="auto">
          <a:xfrm>
            <a:off x="4800600" y="27432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dirty="0">
                <a:solidFill>
                  <a:srgbClr val="C00000"/>
                </a:solidFill>
                <a:cs typeface="Times New Roman" panose="02020603050405020304" pitchFamily="18" charset="0"/>
              </a:rPr>
              <a:t>numero di volte in cui le scorte si rinnovano, in un esercizio, mediante il realizzo dei ricavi</a:t>
            </a:r>
          </a:p>
        </p:txBody>
      </p:sp>
      <p:sp>
        <p:nvSpPr>
          <p:cNvPr id="254982" name="Rectangle 5"/>
          <p:cNvSpPr>
            <a:spLocks noChangeArrowheads="1"/>
          </p:cNvSpPr>
          <p:nvPr/>
        </p:nvSpPr>
        <p:spPr bwMode="auto">
          <a:xfrm>
            <a:off x="1143000" y="2819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dirty="0"/>
              <a:t>   Vendite nette  </a:t>
            </a:r>
            <a:endParaRPr lang="it-IT" altLang="it-IT" dirty="0"/>
          </a:p>
          <a:p>
            <a:pPr algn="ctr"/>
            <a:r>
              <a:rPr lang="it-IT" altLang="it-IT" dirty="0"/>
              <a:t>Magazzino</a:t>
            </a:r>
          </a:p>
        </p:txBody>
      </p:sp>
      <p:sp>
        <p:nvSpPr>
          <p:cNvPr id="254983" name="Rectangle 6"/>
          <p:cNvSpPr>
            <a:spLocks noChangeArrowheads="1"/>
          </p:cNvSpPr>
          <p:nvPr/>
        </p:nvSpPr>
        <p:spPr bwMode="auto">
          <a:xfrm>
            <a:off x="1219200" y="3886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a:t>     Vendite nette     </a:t>
            </a:r>
            <a:endParaRPr lang="it-IT" altLang="it-IT"/>
          </a:p>
          <a:p>
            <a:r>
              <a:rPr lang="it-IT" altLang="it-IT"/>
              <a:t>Crediti commerciali</a:t>
            </a:r>
          </a:p>
        </p:txBody>
      </p:sp>
      <p:sp>
        <p:nvSpPr>
          <p:cNvPr id="254984" name="Rectangle 9"/>
          <p:cNvSpPr>
            <a:spLocks noChangeArrowheads="1"/>
          </p:cNvSpPr>
          <p:nvPr/>
        </p:nvSpPr>
        <p:spPr bwMode="auto">
          <a:xfrm>
            <a:off x="4114800" y="27432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4985" name="Rectangle 10"/>
          <p:cNvSpPr>
            <a:spLocks noChangeArrowheads="1"/>
          </p:cNvSpPr>
          <p:nvPr/>
        </p:nvSpPr>
        <p:spPr bwMode="auto">
          <a:xfrm>
            <a:off x="1219200" y="51054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u="sng"/>
              <a:t>Acquisti + spese op.</a:t>
            </a:r>
            <a:endParaRPr lang="it-IT" altLang="it-IT"/>
          </a:p>
          <a:p>
            <a:r>
              <a:rPr lang="it-IT" altLang="it-IT"/>
              <a:t>Debiti commerciali</a:t>
            </a:r>
          </a:p>
        </p:txBody>
      </p:sp>
      <p:sp>
        <p:nvSpPr>
          <p:cNvPr id="254986" name="Rectangle 15"/>
          <p:cNvSpPr>
            <a:spLocks noChangeArrowheads="1"/>
          </p:cNvSpPr>
          <p:nvPr/>
        </p:nvSpPr>
        <p:spPr bwMode="auto">
          <a:xfrm>
            <a:off x="4114800" y="3810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4987" name="Rectangle 16"/>
          <p:cNvSpPr>
            <a:spLocks noChangeArrowheads="1"/>
          </p:cNvSpPr>
          <p:nvPr/>
        </p:nvSpPr>
        <p:spPr bwMode="auto">
          <a:xfrm>
            <a:off x="4114800" y="49530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t>
            </a:r>
          </a:p>
        </p:txBody>
      </p:sp>
      <p:sp>
        <p:nvSpPr>
          <p:cNvPr id="254988" name="Rectangle 17"/>
          <p:cNvSpPr>
            <a:spLocks noChangeArrowheads="1"/>
          </p:cNvSpPr>
          <p:nvPr/>
        </p:nvSpPr>
        <p:spPr bwMode="auto">
          <a:xfrm>
            <a:off x="4800600" y="3810000"/>
            <a:ext cx="4114800" cy="938213"/>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dirty="0">
                <a:solidFill>
                  <a:srgbClr val="C00000"/>
                </a:solidFill>
                <a:cs typeface="Times New Roman" panose="02020603050405020304" pitchFamily="18" charset="0"/>
              </a:rPr>
              <a:t>numero di volte in cui i </a:t>
            </a:r>
            <a:r>
              <a:rPr lang="it-IT" dirty="0" smtClean="0">
                <a:solidFill>
                  <a:srgbClr val="C00000"/>
                </a:solidFill>
                <a:cs typeface="Times New Roman" panose="02020603050405020304" pitchFamily="18" charset="0"/>
              </a:rPr>
              <a:t>crediti commerciali si </a:t>
            </a:r>
            <a:r>
              <a:rPr lang="it-IT" dirty="0">
                <a:solidFill>
                  <a:srgbClr val="C00000"/>
                </a:solidFill>
                <a:cs typeface="Times New Roman" panose="02020603050405020304" pitchFamily="18" charset="0"/>
              </a:rPr>
              <a:t>rinnovano, in un esercizio, mediante il realizzo dei ricavi</a:t>
            </a:r>
          </a:p>
        </p:txBody>
      </p:sp>
      <p:sp>
        <p:nvSpPr>
          <p:cNvPr id="254989" name="Rectangle 18"/>
          <p:cNvSpPr>
            <a:spLocks noChangeArrowheads="1"/>
          </p:cNvSpPr>
          <p:nvPr/>
        </p:nvSpPr>
        <p:spPr bwMode="auto">
          <a:xfrm>
            <a:off x="4800600" y="4929188"/>
            <a:ext cx="4114800" cy="938212"/>
          </a:xfrm>
          <a:prstGeom prst="rect">
            <a:avLst/>
          </a:prstGeom>
          <a:solidFill>
            <a:srgbClr val="FFFFFF"/>
          </a:solidFill>
          <a:ln w="25400">
            <a:solidFill>
              <a:srgbClr val="000000"/>
            </a:solidFill>
            <a:miter lim="800000"/>
            <a:headEnd/>
            <a:tailEnd/>
          </a:ln>
          <a:effectLst>
            <a:outerShdw dist="107763" dir="18900000" algn="ctr" rotWithShape="0">
              <a:srgbClr val="808080">
                <a:alpha val="50000"/>
              </a:srgbClr>
            </a:outerShdw>
          </a:effectLst>
        </p:spPr>
        <p:txBody>
          <a:bodyPr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dirty="0">
                <a:solidFill>
                  <a:srgbClr val="C00000"/>
                </a:solidFill>
                <a:cs typeface="Times New Roman" panose="02020603050405020304" pitchFamily="18" charset="0"/>
              </a:rPr>
              <a:t>numero di volte in cui i debiti </a:t>
            </a:r>
            <a:r>
              <a:rPr lang="it-IT" dirty="0" smtClean="0">
                <a:solidFill>
                  <a:srgbClr val="C00000"/>
                </a:solidFill>
                <a:cs typeface="Times New Roman" panose="02020603050405020304" pitchFamily="18" charset="0"/>
              </a:rPr>
              <a:t>commerciali si </a:t>
            </a:r>
            <a:r>
              <a:rPr lang="it-IT" dirty="0">
                <a:solidFill>
                  <a:srgbClr val="C00000"/>
                </a:solidFill>
                <a:cs typeface="Times New Roman" panose="02020603050405020304" pitchFamily="18" charset="0"/>
              </a:rPr>
              <a:t>rinnovano, in un esercizio, mediante il realizzo degli </a:t>
            </a:r>
            <a:r>
              <a:rPr lang="it-IT" dirty="0" smtClean="0">
                <a:solidFill>
                  <a:srgbClr val="C00000"/>
                </a:solidFill>
                <a:cs typeface="Times New Roman" panose="02020603050405020304" pitchFamily="18" charset="0"/>
              </a:rPr>
              <a:t>acquisti di beni e servizi</a:t>
            </a:r>
            <a:endParaRPr lang="it-IT"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571580451"/>
      </p:ext>
    </p:extLst>
  </p:cSld>
  <p:clrMapOvr>
    <a:masterClrMapping/>
  </p:clrMapOvr>
  <p:transition advTm="14034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F9FC2E-2AA1-4B4F-9B5C-D5F188E9394D}" type="slidenum">
              <a:rPr lang="it-IT" altLang="it-IT" sz="1400"/>
              <a:pPr>
                <a:spcBef>
                  <a:spcPct val="0"/>
                </a:spcBef>
                <a:buFontTx/>
                <a:buNone/>
              </a:pPr>
              <a:t>18</a:t>
            </a:fld>
            <a:endParaRPr lang="it-IT" altLang="it-IT" sz="1400"/>
          </a:p>
        </p:txBody>
      </p:sp>
      <p:sp>
        <p:nvSpPr>
          <p:cNvPr id="21507" name="AutoShape 2"/>
          <p:cNvSpPr>
            <a:spLocks noChangeArrowheads="1"/>
          </p:cNvSpPr>
          <p:nvPr/>
        </p:nvSpPr>
        <p:spPr bwMode="auto">
          <a:xfrm>
            <a:off x="107950" y="981075"/>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LA FORMAZIONE DI CLASSI OMOGENEE DI VOCI</a:t>
            </a:r>
          </a:p>
          <a:p>
            <a:endParaRPr lang="it-IT" altLang="it-IT" sz="2400"/>
          </a:p>
          <a:p>
            <a:endParaRPr lang="it-IT" altLang="it-IT" sz="1200"/>
          </a:p>
          <a:p>
            <a:pPr algn="ctr"/>
            <a:endParaRPr lang="it-IT" altLang="it-IT" sz="1400" b="1" u="sng"/>
          </a:p>
        </p:txBody>
      </p:sp>
      <p:sp>
        <p:nvSpPr>
          <p:cNvPr id="21508" name="Rectangle 3"/>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21509" name="Rectangle 4"/>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1510" name="Rectangle 5"/>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1511" name="Rectangle 6"/>
          <p:cNvSpPr>
            <a:spLocks noChangeArrowheads="1"/>
          </p:cNvSpPr>
          <p:nvPr/>
        </p:nvSpPr>
        <p:spPr bwMode="auto">
          <a:xfrm>
            <a:off x="0"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1512" name="Rectangle 7"/>
          <p:cNvSpPr>
            <a:spLocks noChangeArrowheads="1"/>
          </p:cNvSpPr>
          <p:nvPr/>
        </p:nvSpPr>
        <p:spPr bwMode="auto">
          <a:xfrm>
            <a:off x="0"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21513" name="Line 8"/>
          <p:cNvSpPr>
            <a:spLocks noChangeShapeType="1"/>
          </p:cNvSpPr>
          <p:nvPr/>
        </p:nvSpPr>
        <p:spPr bwMode="auto">
          <a:xfrm>
            <a:off x="4525963" y="2757488"/>
            <a:ext cx="0" cy="1006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14" name="Rectangle 9"/>
          <p:cNvSpPr>
            <a:spLocks noChangeArrowheads="1"/>
          </p:cNvSpPr>
          <p:nvPr/>
        </p:nvSpPr>
        <p:spPr bwMode="auto">
          <a:xfrm>
            <a:off x="3409950" y="1774825"/>
            <a:ext cx="2286000" cy="1006475"/>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b="1">
                <a:latin typeface="Times New Roman" panose="02020603050405020304" pitchFamily="18" charset="0"/>
                <a:cs typeface="Times New Roman" panose="02020603050405020304" pitchFamily="18" charset="0"/>
              </a:rPr>
              <a:t>FONTI</a:t>
            </a:r>
          </a:p>
          <a:p>
            <a:pPr algn="ctr">
              <a:spcBef>
                <a:spcPct val="0"/>
              </a:spcBef>
              <a:buFontTx/>
              <a:buNone/>
            </a:pPr>
            <a:endParaRPr lang="it-IT" altLang="it-IT" sz="2400" b="1">
              <a:latin typeface="Times New Roman" panose="02020603050405020304" pitchFamily="18" charset="0"/>
            </a:endParaRPr>
          </a:p>
        </p:txBody>
      </p:sp>
      <p:sp>
        <p:nvSpPr>
          <p:cNvPr id="21515" name="Line 10"/>
          <p:cNvSpPr>
            <a:spLocks noChangeShapeType="1"/>
          </p:cNvSpPr>
          <p:nvPr/>
        </p:nvSpPr>
        <p:spPr bwMode="auto">
          <a:xfrm>
            <a:off x="2879725" y="3744913"/>
            <a:ext cx="338296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16" name="Line 11"/>
          <p:cNvSpPr>
            <a:spLocks noChangeShapeType="1"/>
          </p:cNvSpPr>
          <p:nvPr/>
        </p:nvSpPr>
        <p:spPr bwMode="auto">
          <a:xfrm>
            <a:off x="2879725" y="3744913"/>
            <a:ext cx="0" cy="731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1517" name="Line 12"/>
          <p:cNvSpPr>
            <a:spLocks noChangeShapeType="1"/>
          </p:cNvSpPr>
          <p:nvPr/>
        </p:nvSpPr>
        <p:spPr bwMode="auto">
          <a:xfrm>
            <a:off x="6262688" y="3744913"/>
            <a:ext cx="0" cy="731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1518" name="Rectangle 13"/>
          <p:cNvSpPr>
            <a:spLocks noChangeArrowheads="1"/>
          </p:cNvSpPr>
          <p:nvPr/>
        </p:nvSpPr>
        <p:spPr bwMode="auto">
          <a:xfrm>
            <a:off x="990600" y="4460875"/>
            <a:ext cx="3032125" cy="19208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cs typeface="Times New Roman" panose="02020603050405020304" pitchFamily="18" charset="0"/>
              </a:rPr>
              <a:t>NATURA</a:t>
            </a:r>
          </a:p>
          <a:p>
            <a:pPr algn="ctr"/>
            <a:r>
              <a:rPr lang="it-IT" altLang="it-IT" sz="2800" b="1">
                <a:cs typeface="Times New Roman" panose="02020603050405020304" pitchFamily="18" charset="0"/>
              </a:rPr>
              <a:t>DEL </a:t>
            </a:r>
          </a:p>
          <a:p>
            <a:pPr algn="ctr"/>
            <a:r>
              <a:rPr lang="it-IT" altLang="it-IT" sz="2800" b="1">
                <a:cs typeface="Times New Roman" panose="02020603050405020304" pitchFamily="18" charset="0"/>
              </a:rPr>
              <a:t>FINANZIATORE</a:t>
            </a:r>
            <a:endParaRPr lang="it-IT" altLang="it-IT" sz="2800" b="1"/>
          </a:p>
        </p:txBody>
      </p:sp>
      <p:sp>
        <p:nvSpPr>
          <p:cNvPr id="21519" name="Rectangle 14"/>
          <p:cNvSpPr>
            <a:spLocks noChangeArrowheads="1"/>
          </p:cNvSpPr>
          <p:nvPr/>
        </p:nvSpPr>
        <p:spPr bwMode="auto">
          <a:xfrm>
            <a:off x="4267200" y="4460875"/>
            <a:ext cx="3886200" cy="192087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dirty="0">
                <a:cs typeface="Times New Roman" panose="02020603050405020304" pitchFamily="18" charset="0"/>
              </a:rPr>
              <a:t>TEMPO DI</a:t>
            </a:r>
          </a:p>
          <a:p>
            <a:pPr algn="ctr"/>
            <a:r>
              <a:rPr lang="it-IT" altLang="it-IT" sz="2800" b="1" dirty="0">
                <a:cs typeface="Times New Roman" panose="02020603050405020304" pitchFamily="18" charset="0"/>
              </a:rPr>
              <a:t>ESTINZIONE</a:t>
            </a:r>
          </a:p>
          <a:p>
            <a:pPr algn="ctr"/>
            <a:r>
              <a:rPr lang="it-IT" altLang="it-IT" sz="2800" b="1" dirty="0" smtClean="0">
                <a:cs typeface="Times New Roman" panose="02020603050405020304" pitchFamily="18" charset="0"/>
              </a:rPr>
              <a:t>DEL DEBITO</a:t>
            </a:r>
          </a:p>
          <a:p>
            <a:pPr algn="ctr"/>
            <a:r>
              <a:rPr lang="it-IT" altLang="it-IT" sz="2400" b="1" dirty="0">
                <a:cs typeface="Times New Roman" panose="02020603050405020304" pitchFamily="18" charset="0"/>
              </a:rPr>
              <a:t>(velocità di rotazione»)</a:t>
            </a:r>
          </a:p>
          <a:p>
            <a:pPr algn="ctr"/>
            <a:endParaRPr lang="it-IT" altLang="it-IT" sz="2400" b="1" dirty="0"/>
          </a:p>
        </p:txBody>
      </p:sp>
      <p:sp>
        <p:nvSpPr>
          <p:cNvPr id="21520" name="WordArt 18"/>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Tree>
    <p:custDataLst>
      <p:tags r:id="rId1"/>
    </p:custData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F565000-06EF-482D-A044-D19D361D2FF4}" type="slidenum">
              <a:rPr lang="it-IT" altLang="it-IT">
                <a:latin typeface="Arial" panose="020B0604020202020204" pitchFamily="34" charset="0"/>
              </a:rPr>
              <a:pPr/>
              <a:t>180</a:t>
            </a:fld>
            <a:endParaRPr lang="it-IT" altLang="it-IT">
              <a:latin typeface="Arial" panose="020B0604020202020204" pitchFamily="34" charset="0"/>
            </a:endParaRPr>
          </a:p>
        </p:txBody>
      </p:sp>
      <p:sp>
        <p:nvSpPr>
          <p:cNvPr id="254979" name="AutoShape 2"/>
          <p:cNvSpPr>
            <a:spLocks noGrp="1" noChangeArrowheads="1"/>
          </p:cNvSpPr>
          <p:nvPr>
            <p:ph type="title"/>
          </p:nvPr>
        </p:nvSpPr>
        <p:spPr>
          <a:xfrm>
            <a:off x="457200" y="274638"/>
            <a:ext cx="8229600" cy="792162"/>
          </a:xfrm>
          <a:prstGeom prst="roundRect">
            <a:avLst>
              <a:gd name="adj" fmla="val 16667"/>
            </a:avLst>
          </a:prstGeom>
          <a:gradFill rotWithShape="0">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4000" dirty="0" smtClean="0"/>
              <a:t>INDICI DI DURATA/ROTAZIONE</a:t>
            </a:r>
          </a:p>
        </p:txBody>
      </p:sp>
      <p:pic>
        <p:nvPicPr>
          <p:cNvPr id="12" name="Immagine 11"/>
          <p:cNvPicPr>
            <a:picLocks noChangeAspect="1"/>
          </p:cNvPicPr>
          <p:nvPr/>
        </p:nvPicPr>
        <p:blipFill>
          <a:blip r:embed="rId2"/>
          <a:stretch>
            <a:fillRect/>
          </a:stretch>
        </p:blipFill>
        <p:spPr>
          <a:xfrm>
            <a:off x="228600" y="1371600"/>
            <a:ext cx="8778092" cy="4572000"/>
          </a:xfrm>
          <a:prstGeom prst="rect">
            <a:avLst/>
          </a:prstGeom>
        </p:spPr>
      </p:pic>
    </p:spTree>
    <p:extLst>
      <p:ext uri="{BB962C8B-B14F-4D97-AF65-F5344CB8AC3E}">
        <p14:creationId xmlns:p14="http://schemas.microsoft.com/office/powerpoint/2010/main" val="2293993433"/>
      </p:ext>
    </p:extLst>
  </p:cSld>
  <p:clrMapOvr>
    <a:masterClrMapping/>
  </p:clrMapOvr>
  <p:transition advTm="140343"/>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34" name="Group 22"/>
          <p:cNvGraphicFramePr>
            <a:graphicFrameLocks noGrp="1"/>
          </p:cNvGraphicFramePr>
          <p:nvPr>
            <p:extLst>
              <p:ext uri="{D42A27DB-BD31-4B8C-83A1-F6EECF244321}">
                <p14:modId xmlns:p14="http://schemas.microsoft.com/office/powerpoint/2010/main" val="937001810"/>
              </p:ext>
            </p:extLst>
          </p:nvPr>
        </p:nvGraphicFramePr>
        <p:xfrm>
          <a:off x="103187" y="533400"/>
          <a:ext cx="8812213" cy="6055500"/>
        </p:xfrm>
        <a:graphic>
          <a:graphicData uri="http://schemas.openxmlformats.org/drawingml/2006/table">
            <a:tbl>
              <a:tblPr/>
              <a:tblGrid>
                <a:gridCol w="8812213">
                  <a:extLst>
                    <a:ext uri="{9D8B030D-6E8A-4147-A177-3AD203B41FA5}">
                      <a16:colId xmlns:a16="http://schemas.microsoft.com/office/drawing/2014/main" val="20000"/>
                    </a:ext>
                  </a:extLst>
                </a:gridCol>
              </a:tblGrid>
              <a:tr h="92961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it-IT" sz="2500" b="1" i="1" u="none" strike="noStrike" cap="none" normalizeH="0" baseline="0" dirty="0" smtClean="0">
                          <a:ln>
                            <a:noFill/>
                          </a:ln>
                          <a:solidFill>
                            <a:schemeClr val="tx1"/>
                          </a:solidFill>
                          <a:effectLst/>
                          <a:latin typeface="Times New Roman" pitchFamily="18" charset="0"/>
                        </a:rPr>
                        <a:t>L’Analisi di bilancio PER INDICI</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81">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0) Introduzione all’analisi di bilancio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1) La riclassificazione dello Stato Patrimoniale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600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4) La riclassificazione del Conto Economico</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3) Gli indici </a:t>
                      </a:r>
                      <a:r>
                        <a:rPr kumimoji="0" lang="it-IT" sz="2400" b="1" i="0" u="none" strike="noStrike" cap="none" normalizeH="0" baseline="0" dirty="0" err="1" smtClean="0">
                          <a:ln>
                            <a:noFill/>
                          </a:ln>
                          <a:solidFill>
                            <a:schemeClr val="tx1"/>
                          </a:solidFill>
                          <a:effectLst/>
                          <a:latin typeface="Times New Roman" pitchFamily="18" charset="0"/>
                        </a:rPr>
                        <a:t>patrimonial-finanziari</a:t>
                      </a:r>
                      <a:endParaRPr kumimoji="0" lang="it-IT" sz="24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4) Gli indici economici, la leva finanziaria e gli indici di durata/rotazione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5322">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5) Il giudizio sullo stato di salute dell’azienda e le strategie evolutive</a:t>
                      </a:r>
                      <a:endParaRPr kumimoji="0" lang="it-IT" sz="1800" b="0" i="1"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6"/>
                  </a:ext>
                </a:extLst>
              </a:tr>
            </a:tbl>
          </a:graphicData>
        </a:graphic>
      </p:graphicFrame>
      <p:sp>
        <p:nvSpPr>
          <p:cNvPr id="256020" name="CasellaDiTesto 3"/>
          <p:cNvSpPr txBox="1">
            <a:spLocks noChangeArrowheads="1"/>
          </p:cNvSpPr>
          <p:nvPr/>
        </p:nvSpPr>
        <p:spPr bwMode="auto">
          <a:xfrm>
            <a:off x="2604510" y="-72788"/>
            <a:ext cx="37174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dirty="0">
                <a:solidFill>
                  <a:srgbClr val="FF0000"/>
                </a:solidFill>
              </a:rPr>
              <a:t>A che punto siamo? </a:t>
            </a:r>
          </a:p>
        </p:txBody>
      </p:sp>
      <p:sp>
        <p:nvSpPr>
          <p:cNvPr id="256021" name="Segnaposto numero diapositiva 4"/>
          <p:cNvSpPr>
            <a:spLocks noGrp="1"/>
          </p:cNvSpPr>
          <p:nvPr>
            <p:ph type="sldNum" sz="quarter" idx="12"/>
          </p:nvPr>
        </p:nvSpPr>
        <p:spPr>
          <a:xfrm>
            <a:off x="7065963" y="65436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30BD306-31C2-401C-A957-4050876C3613}" type="slidenum">
              <a:rPr lang="it-IT" altLang="it-IT">
                <a:latin typeface="Arial" panose="020B0604020202020204" pitchFamily="34" charset="0"/>
              </a:rPr>
              <a:pPr/>
              <a:t>181</a:t>
            </a:fld>
            <a:endParaRPr lang="it-IT" altLang="it-IT">
              <a:latin typeface="Arial" panose="020B0604020202020204" pitchFamily="34" charset="0"/>
            </a:endParaRPr>
          </a:p>
        </p:txBody>
      </p:sp>
    </p:spTree>
    <p:extLst>
      <p:ext uri="{BB962C8B-B14F-4D97-AF65-F5344CB8AC3E}">
        <p14:creationId xmlns:p14="http://schemas.microsoft.com/office/powerpoint/2010/main" val="544490765"/>
      </p:ext>
    </p:extLst>
  </p:cSld>
  <p:clrMapOvr>
    <a:masterClrMapping/>
  </p:clrMapOvr>
  <p:transition advTm="26524"/>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COMPARAZIONE NEL TEMPO</a:t>
            </a:r>
            <a:endParaRPr lang="it-IT" altLang="it-IT" sz="1400" b="1" u="sng"/>
          </a:p>
        </p:txBody>
      </p:sp>
      <p:sp>
        <p:nvSpPr>
          <p:cNvPr id="258051" name="Segnaposto numero diapositiva 1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CDC5D7C-35E7-48B7-B264-0E9EAD99A330}" type="slidenum">
              <a:rPr lang="it-IT" altLang="it-IT">
                <a:latin typeface="Arial" panose="020B0604020202020204" pitchFamily="34" charset="0"/>
              </a:rPr>
              <a:pPr/>
              <a:t>182</a:t>
            </a:fld>
            <a:endParaRPr lang="it-IT" altLang="it-IT">
              <a:latin typeface="Arial" panose="020B0604020202020204" pitchFamily="34" charset="0"/>
            </a:endParaRPr>
          </a:p>
        </p:txBody>
      </p:sp>
      <p:graphicFrame>
        <p:nvGraphicFramePr>
          <p:cNvPr id="15" name="Tabella 14"/>
          <p:cNvGraphicFramePr>
            <a:graphicFrameLocks noGrp="1"/>
          </p:cNvGraphicFramePr>
          <p:nvPr>
            <p:extLst>
              <p:ext uri="{D42A27DB-BD31-4B8C-83A1-F6EECF244321}">
                <p14:modId xmlns:p14="http://schemas.microsoft.com/office/powerpoint/2010/main" val="3300848420"/>
              </p:ext>
            </p:extLst>
          </p:nvPr>
        </p:nvGraphicFramePr>
        <p:xfrm>
          <a:off x="304800" y="914404"/>
          <a:ext cx="8458199" cy="4952996"/>
        </p:xfrm>
        <a:graphic>
          <a:graphicData uri="http://schemas.openxmlformats.org/drawingml/2006/table">
            <a:tbl>
              <a:tblPr/>
              <a:tblGrid>
                <a:gridCol w="2297863">
                  <a:extLst>
                    <a:ext uri="{9D8B030D-6E8A-4147-A177-3AD203B41FA5}">
                      <a16:colId xmlns:a16="http://schemas.microsoft.com/office/drawing/2014/main" val="20000"/>
                    </a:ext>
                  </a:extLst>
                </a:gridCol>
                <a:gridCol w="642025">
                  <a:extLst>
                    <a:ext uri="{9D8B030D-6E8A-4147-A177-3AD203B41FA5}">
                      <a16:colId xmlns:a16="http://schemas.microsoft.com/office/drawing/2014/main" val="20001"/>
                    </a:ext>
                  </a:extLst>
                </a:gridCol>
                <a:gridCol w="757347">
                  <a:extLst>
                    <a:ext uri="{9D8B030D-6E8A-4147-A177-3AD203B41FA5}">
                      <a16:colId xmlns:a16="http://schemas.microsoft.com/office/drawing/2014/main" val="20002"/>
                    </a:ext>
                  </a:extLst>
                </a:gridCol>
                <a:gridCol w="757347">
                  <a:extLst>
                    <a:ext uri="{9D8B030D-6E8A-4147-A177-3AD203B41FA5}">
                      <a16:colId xmlns:a16="http://schemas.microsoft.com/office/drawing/2014/main" val="20003"/>
                    </a:ext>
                  </a:extLst>
                </a:gridCol>
                <a:gridCol w="1846898">
                  <a:extLst>
                    <a:ext uri="{9D8B030D-6E8A-4147-A177-3AD203B41FA5}">
                      <a16:colId xmlns:a16="http://schemas.microsoft.com/office/drawing/2014/main" val="20004"/>
                    </a:ext>
                  </a:extLst>
                </a:gridCol>
                <a:gridCol w="642025">
                  <a:extLst>
                    <a:ext uri="{9D8B030D-6E8A-4147-A177-3AD203B41FA5}">
                      <a16:colId xmlns:a16="http://schemas.microsoft.com/office/drawing/2014/main" val="20005"/>
                    </a:ext>
                  </a:extLst>
                </a:gridCol>
                <a:gridCol w="757347">
                  <a:extLst>
                    <a:ext uri="{9D8B030D-6E8A-4147-A177-3AD203B41FA5}">
                      <a16:colId xmlns:a16="http://schemas.microsoft.com/office/drawing/2014/main" val="20006"/>
                    </a:ext>
                  </a:extLst>
                </a:gridCol>
                <a:gridCol w="757347">
                  <a:extLst>
                    <a:ext uri="{9D8B030D-6E8A-4147-A177-3AD203B41FA5}">
                      <a16:colId xmlns:a16="http://schemas.microsoft.com/office/drawing/2014/main" val="20007"/>
                    </a:ext>
                  </a:extLst>
                </a:gridCol>
              </a:tblGrid>
              <a:tr h="437030">
                <a:tc gridSpan="8">
                  <a:txBody>
                    <a:bodyPr/>
                    <a:lstStyle/>
                    <a:p>
                      <a:pPr algn="ctr">
                        <a:spcAft>
                          <a:spcPts val="0"/>
                        </a:spcAft>
                      </a:pPr>
                      <a:r>
                        <a:rPr lang="it-IT" sz="2000" b="1" dirty="0">
                          <a:latin typeface="Times New Roman"/>
                          <a:ea typeface="Times New Roman"/>
                          <a:cs typeface="Times New Roman"/>
                        </a:rPr>
                        <a:t>STATO PATRIMONIALE </a:t>
                      </a:r>
                      <a:endParaRPr lang="it-IT" sz="2000" dirty="0">
                        <a:latin typeface="Times New Roman"/>
                        <a:ea typeface="Times New Roman"/>
                        <a:cs typeface="Times New Roman"/>
                      </a:endParaRPr>
                    </a:p>
                  </a:txBody>
                  <a:tcPr marL="34290" marR="34290" marT="0" marB="0">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32974">
                <a:tc gridSpan="8">
                  <a:txBody>
                    <a:bodyPr/>
                    <a:lstStyle/>
                    <a:p>
                      <a:pPr algn="ctr">
                        <a:spcAft>
                          <a:spcPts val="0"/>
                        </a:spcAft>
                      </a:pPr>
                      <a:endParaRPr lang="it-IT" sz="1000">
                        <a:latin typeface="Times New Roman"/>
                        <a:ea typeface="Times New Roman"/>
                        <a:cs typeface="Times New Roman"/>
                      </a:endParaRPr>
                    </a:p>
                  </a:txBody>
                  <a:tcPr marL="34290" marR="3429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416218">
                <a:tc>
                  <a:txBody>
                    <a:bodyPr/>
                    <a:lstStyle/>
                    <a:p>
                      <a:pPr>
                        <a:spcAft>
                          <a:spcPts val="0"/>
                        </a:spcAft>
                      </a:pPr>
                      <a:r>
                        <a:rPr lang="it-IT" sz="1600" b="1" dirty="0">
                          <a:latin typeface="Times New Roman"/>
                          <a:ea typeface="Times New Roman"/>
                          <a:cs typeface="Times New Roman"/>
                        </a:rPr>
                        <a:t>ATTIVITA’</a:t>
                      </a: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dirty="0" smtClean="0">
                          <a:latin typeface="Times New Roman"/>
                          <a:ea typeface="Times New Roman"/>
                          <a:cs typeface="Times New Roman"/>
                        </a:rPr>
                        <a:t>20X1</a:t>
                      </a: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dirty="0">
                          <a:latin typeface="Times New Roman"/>
                          <a:ea typeface="Times New Roman"/>
                          <a:cs typeface="Times New Roman"/>
                        </a:rPr>
                        <a:t> </a:t>
                      </a:r>
                      <a:r>
                        <a:rPr lang="it-IT" sz="1600" b="1" dirty="0" smtClean="0">
                          <a:latin typeface="Times New Roman"/>
                          <a:ea typeface="Times New Roman"/>
                          <a:cs typeface="Times New Roman"/>
                        </a:rPr>
                        <a:t>20X2</a:t>
                      </a: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dirty="0" smtClean="0">
                          <a:latin typeface="Times New Roman"/>
                          <a:ea typeface="Times New Roman"/>
                          <a:cs typeface="Times New Roman"/>
                        </a:rPr>
                        <a:t>20X3</a:t>
                      </a:r>
                      <a:endParaRPr lang="it-IT" sz="1600" dirty="0">
                        <a:latin typeface="Times New Roman"/>
                        <a:ea typeface="Times New Roman"/>
                        <a:cs typeface="Times New Roman"/>
                      </a:endParaRPr>
                    </a:p>
                  </a:txBody>
                  <a:tcPr marL="34290" marR="3429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1" dirty="0">
                          <a:latin typeface="Times New Roman"/>
                          <a:ea typeface="Times New Roman"/>
                          <a:cs typeface="Times New Roman"/>
                        </a:rPr>
                        <a:t>PASSIVITA’</a:t>
                      </a:r>
                      <a:endParaRPr lang="it-IT" sz="1600" dirty="0">
                        <a:latin typeface="Times New Roman"/>
                        <a:ea typeface="Times New Roman"/>
                        <a:cs typeface="Times New Roman"/>
                      </a:endParaRPr>
                    </a:p>
                  </a:txBody>
                  <a:tcPr marL="34290" marR="3429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dirty="0" smtClean="0">
                          <a:latin typeface="Times New Roman"/>
                          <a:ea typeface="Times New Roman"/>
                          <a:cs typeface="Times New Roman"/>
                        </a:rPr>
                        <a:t>20X1</a:t>
                      </a: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dirty="0" smtClean="0">
                          <a:latin typeface="Times New Roman"/>
                          <a:ea typeface="Times New Roman"/>
                          <a:cs typeface="Times New Roman"/>
                        </a:rPr>
                        <a:t>20X2</a:t>
                      </a: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dirty="0" smtClean="0">
                          <a:latin typeface="Times New Roman"/>
                          <a:ea typeface="Times New Roman"/>
                          <a:cs typeface="Times New Roman"/>
                        </a:rPr>
                        <a:t>20X3</a:t>
                      </a: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6218">
                <a:tc>
                  <a:txBody>
                    <a:bodyPr/>
                    <a:lstStyle/>
                    <a:p>
                      <a:pPr>
                        <a:lnSpc>
                          <a:spcPts val="1200"/>
                        </a:lnSpc>
                        <a:spcAft>
                          <a:spcPts val="0"/>
                        </a:spcAft>
                      </a:pPr>
                      <a:r>
                        <a:rPr lang="it-IT" sz="1600" dirty="0">
                          <a:latin typeface="Times New Roman"/>
                          <a:ea typeface="Times New Roman"/>
                          <a:cs typeface="Times New Roman"/>
                        </a:rPr>
                        <a:t>Immobilizzazioni</a:t>
                      </a: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600">
                          <a:latin typeface="Times New Roman"/>
                          <a:ea typeface="Times New Roman"/>
                          <a:cs typeface="Times New Roman"/>
                        </a:rPr>
                        <a:t>4.025</a:t>
                      </a: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600">
                          <a:latin typeface="Times New Roman"/>
                          <a:ea typeface="Times New Roman"/>
                          <a:cs typeface="Times New Roman"/>
                        </a:rPr>
                        <a:t>8.165</a:t>
                      </a: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600">
                          <a:latin typeface="Times New Roman"/>
                          <a:ea typeface="Times New Roman"/>
                          <a:cs typeface="Times New Roman"/>
                        </a:rPr>
                        <a:t>8.403</a:t>
                      </a:r>
                    </a:p>
                  </a:txBody>
                  <a:tcPr marL="34290" marR="3429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ts val="1200"/>
                        </a:lnSpc>
                        <a:spcAft>
                          <a:spcPts val="0"/>
                        </a:spcAft>
                      </a:pPr>
                      <a:r>
                        <a:rPr lang="it-IT" sz="1600">
                          <a:latin typeface="Times New Roman"/>
                          <a:ea typeface="Times New Roman"/>
                          <a:cs typeface="Times New Roman"/>
                        </a:rPr>
                        <a:t>Mezzi Propri</a:t>
                      </a:r>
                    </a:p>
                  </a:txBody>
                  <a:tcPr marL="34290" marR="3429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600">
                          <a:latin typeface="Times New Roman"/>
                          <a:ea typeface="Times New Roman"/>
                          <a:cs typeface="Times New Roman"/>
                        </a:rPr>
                        <a:t>2.300</a:t>
                      </a: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600">
                          <a:latin typeface="Times New Roman"/>
                          <a:ea typeface="Times New Roman"/>
                          <a:cs typeface="Times New Roman"/>
                        </a:rPr>
                        <a:t>1.150</a:t>
                      </a: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600">
                          <a:latin typeface="Times New Roman"/>
                          <a:ea typeface="Times New Roman"/>
                          <a:cs typeface="Times New Roman"/>
                        </a:rPr>
                        <a:t>3.500</a:t>
                      </a: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416218">
                <a:tc>
                  <a:txBody>
                    <a:bodyPr/>
                    <a:lstStyle/>
                    <a:p>
                      <a:pPr>
                        <a:lnSpc>
                          <a:spcPts val="1200"/>
                        </a:lnSpc>
                        <a:spcAft>
                          <a:spcPts val="0"/>
                        </a:spcAft>
                      </a:pPr>
                      <a:r>
                        <a:rPr lang="it-IT" sz="1600" dirty="0">
                          <a:latin typeface="Times New Roman"/>
                          <a:ea typeface="Times New Roman"/>
                          <a:cs typeface="Times New Roman"/>
                        </a:rPr>
                        <a:t>Attivo Circolante</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3.975</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9.350</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12.060</a:t>
                      </a:r>
                    </a:p>
                  </a:txBody>
                  <a:tcPr marL="34290" marR="3429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600">
                          <a:latin typeface="Times New Roman"/>
                          <a:ea typeface="Times New Roman"/>
                          <a:cs typeface="Times New Roman"/>
                        </a:rPr>
                        <a:t>Pass. Consolidate</a:t>
                      </a:r>
                    </a:p>
                  </a:txBody>
                  <a:tcPr marL="34290" marR="3429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600">
                          <a:latin typeface="Times New Roman"/>
                          <a:ea typeface="Times New Roman"/>
                          <a:cs typeface="Times New Roman"/>
                        </a:rPr>
                        <a:t>4.600</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12.995</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11.665</a:t>
                      </a:r>
                    </a:p>
                  </a:txBody>
                  <a:tcPr marL="34290" marR="34290" marT="0" marB="0">
                    <a:lnL>
                      <a:noFill/>
                    </a:lnL>
                    <a:lnR>
                      <a:noFill/>
                    </a:lnR>
                    <a:lnT>
                      <a:noFill/>
                    </a:lnT>
                    <a:lnB>
                      <a:noFill/>
                    </a:lnB>
                  </a:tcPr>
                </a:tc>
                <a:extLst>
                  <a:ext uri="{0D108BD9-81ED-4DB2-BD59-A6C34878D82A}">
                    <a16:rowId xmlns:a16="http://schemas.microsoft.com/office/drawing/2014/main" val="10004"/>
                  </a:ext>
                </a:extLst>
              </a:tr>
              <a:tr h="416218">
                <a:tc>
                  <a:txBody>
                    <a:bodyPr/>
                    <a:lstStyle/>
                    <a:p>
                      <a:pPr>
                        <a:lnSpc>
                          <a:spcPts val="1200"/>
                        </a:lnSpc>
                        <a:spcAft>
                          <a:spcPts val="0"/>
                        </a:spcAft>
                      </a:pPr>
                      <a:r>
                        <a:rPr lang="it-IT" sz="1600" dirty="0">
                          <a:latin typeface="Times New Roman"/>
                          <a:ea typeface="Times New Roman"/>
                          <a:cs typeface="Times New Roman"/>
                        </a:rPr>
                        <a:t>   Magazzino Materie</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345</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345</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265</a:t>
                      </a:r>
                    </a:p>
                  </a:txBody>
                  <a:tcPr marL="34290" marR="3429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600">
                          <a:latin typeface="Times New Roman"/>
                          <a:ea typeface="Times New Roman"/>
                          <a:cs typeface="Times New Roman"/>
                        </a:rPr>
                        <a:t>Pass. Correnti</a:t>
                      </a:r>
                    </a:p>
                  </a:txBody>
                  <a:tcPr marL="34290" marR="3429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600">
                          <a:latin typeface="Times New Roman"/>
                          <a:ea typeface="Times New Roman"/>
                          <a:cs typeface="Times New Roman"/>
                        </a:rPr>
                        <a:t>1.100</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3.370</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5.298</a:t>
                      </a:r>
                    </a:p>
                  </a:txBody>
                  <a:tcPr marL="34290" marR="34290" marT="0" marB="0">
                    <a:lnL>
                      <a:noFill/>
                    </a:lnL>
                    <a:lnR>
                      <a:noFill/>
                    </a:lnR>
                    <a:lnT>
                      <a:noFill/>
                    </a:lnT>
                    <a:lnB>
                      <a:noFill/>
                    </a:lnB>
                  </a:tcPr>
                </a:tc>
                <a:extLst>
                  <a:ext uri="{0D108BD9-81ED-4DB2-BD59-A6C34878D82A}">
                    <a16:rowId xmlns:a16="http://schemas.microsoft.com/office/drawing/2014/main" val="10005"/>
                  </a:ext>
                </a:extLst>
              </a:tr>
              <a:tr h="437030">
                <a:tc>
                  <a:txBody>
                    <a:bodyPr/>
                    <a:lstStyle/>
                    <a:p>
                      <a:pPr>
                        <a:lnSpc>
                          <a:spcPts val="1200"/>
                        </a:lnSpc>
                        <a:spcAft>
                          <a:spcPts val="0"/>
                        </a:spcAft>
                      </a:pPr>
                      <a:r>
                        <a:rPr lang="it-IT" sz="1600" dirty="0">
                          <a:latin typeface="Times New Roman"/>
                          <a:ea typeface="Times New Roman"/>
                          <a:cs typeface="Times New Roman"/>
                        </a:rPr>
                        <a:t>   Magazzino Prodotti</a:t>
                      </a:r>
                    </a:p>
                  </a:txBody>
                  <a:tcPr marL="34290" marR="34290" marT="0" marB="0">
                    <a:lnL>
                      <a:noFill/>
                    </a:lnL>
                    <a:lnR>
                      <a:noFill/>
                    </a:lnR>
                    <a:lnT>
                      <a:noFill/>
                    </a:lnT>
                    <a:lnB>
                      <a:noFill/>
                    </a:lnB>
                  </a:tcPr>
                </a:tc>
                <a:tc>
                  <a:txBody>
                    <a:bodyPr/>
                    <a:lstStyle/>
                    <a:p>
                      <a:pPr algn="r">
                        <a:spcAft>
                          <a:spcPts val="0"/>
                        </a:spcAft>
                      </a:pPr>
                      <a:r>
                        <a:rPr lang="it-IT" sz="1600" dirty="0">
                          <a:latin typeface="Times New Roman"/>
                          <a:ea typeface="Times New Roman"/>
                          <a:cs typeface="Times New Roman"/>
                        </a:rPr>
                        <a:t>1.725</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6.325</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5.350</a:t>
                      </a:r>
                    </a:p>
                  </a:txBody>
                  <a:tcPr marL="34290" marR="3429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600">
                        <a:latin typeface="Times New Roman"/>
                        <a:ea typeface="Times New Roman"/>
                        <a:cs typeface="Times New Roman"/>
                      </a:endParaRPr>
                    </a:p>
                  </a:txBody>
                  <a:tcPr marL="34290" marR="3429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it-IT" sz="1600">
                        <a:latin typeface="Times New Roman"/>
                        <a:ea typeface="Times New Roman"/>
                        <a:cs typeface="Times New Roman"/>
                      </a:endParaRPr>
                    </a:p>
                  </a:txBody>
                  <a:tcPr marL="34290" marR="34290" marT="0" marB="0">
                    <a:lnL>
                      <a:noFill/>
                    </a:lnL>
                    <a:lnR>
                      <a:noFill/>
                    </a:lnR>
                    <a:lnT>
                      <a:noFill/>
                    </a:lnT>
                    <a:lnB>
                      <a:noFill/>
                    </a:lnB>
                  </a:tcPr>
                </a:tc>
                <a:tc>
                  <a:txBody>
                    <a:bodyPr/>
                    <a:lstStyle/>
                    <a:p>
                      <a:pPr>
                        <a:spcAft>
                          <a:spcPts val="0"/>
                        </a:spcAft>
                      </a:pPr>
                      <a:endParaRPr lang="it-IT" sz="1600">
                        <a:latin typeface="Times New Roman"/>
                        <a:ea typeface="Times New Roman"/>
                        <a:cs typeface="Times New Roman"/>
                      </a:endParaRPr>
                    </a:p>
                  </a:txBody>
                  <a:tcPr marL="34290" marR="34290" marT="0" marB="0">
                    <a:lnL>
                      <a:noFill/>
                    </a:lnL>
                    <a:lnR>
                      <a:noFill/>
                    </a:lnR>
                    <a:lnT>
                      <a:noFill/>
                    </a:lnT>
                    <a:lnB>
                      <a:noFill/>
                    </a:lnB>
                  </a:tcPr>
                </a:tc>
                <a:tc>
                  <a:txBody>
                    <a:bodyPr/>
                    <a:lstStyle/>
                    <a:p>
                      <a:pPr algn="r">
                        <a:spcAft>
                          <a:spcPts val="0"/>
                        </a:spcAft>
                      </a:pPr>
                      <a:endParaRPr lang="it-IT" sz="1600">
                        <a:latin typeface="Times New Roman"/>
                        <a:ea typeface="Times New Roman"/>
                        <a:cs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6"/>
                  </a:ext>
                </a:extLst>
              </a:tr>
              <a:tr h="416218">
                <a:tc>
                  <a:txBody>
                    <a:bodyPr/>
                    <a:lstStyle/>
                    <a:p>
                      <a:pPr>
                        <a:lnSpc>
                          <a:spcPts val="1200"/>
                        </a:lnSpc>
                        <a:spcAft>
                          <a:spcPts val="0"/>
                        </a:spcAft>
                      </a:pPr>
                      <a:r>
                        <a:rPr lang="it-IT" sz="1600" dirty="0">
                          <a:latin typeface="Times New Roman"/>
                          <a:ea typeface="Times New Roman"/>
                          <a:cs typeface="Times New Roman"/>
                        </a:rPr>
                        <a:t>   Liquidità Differite</a:t>
                      </a:r>
                    </a:p>
                  </a:txBody>
                  <a:tcPr marL="34290" marR="34290" marT="0" marB="0">
                    <a:lnL>
                      <a:noFill/>
                    </a:lnL>
                    <a:lnR>
                      <a:noFill/>
                    </a:lnR>
                    <a:lnT>
                      <a:noFill/>
                    </a:lnT>
                    <a:lnB>
                      <a:noFill/>
                    </a:lnB>
                  </a:tcPr>
                </a:tc>
                <a:tc>
                  <a:txBody>
                    <a:bodyPr/>
                    <a:lstStyle/>
                    <a:p>
                      <a:pPr algn="r">
                        <a:spcAft>
                          <a:spcPts val="0"/>
                        </a:spcAft>
                      </a:pPr>
                      <a:r>
                        <a:rPr lang="it-IT" sz="1600" dirty="0">
                          <a:latin typeface="Times New Roman"/>
                          <a:ea typeface="Times New Roman"/>
                          <a:cs typeface="Times New Roman"/>
                        </a:rPr>
                        <a:t>1.790</a:t>
                      </a:r>
                    </a:p>
                  </a:txBody>
                  <a:tcPr marL="34290" marR="34290" marT="0" marB="0">
                    <a:lnL>
                      <a:noFill/>
                    </a:lnL>
                    <a:lnR>
                      <a:noFill/>
                    </a:lnR>
                    <a:lnT>
                      <a:noFill/>
                    </a:lnT>
                    <a:lnB>
                      <a:noFill/>
                    </a:lnB>
                  </a:tcPr>
                </a:tc>
                <a:tc>
                  <a:txBody>
                    <a:bodyPr/>
                    <a:lstStyle/>
                    <a:p>
                      <a:pPr algn="r">
                        <a:spcAft>
                          <a:spcPts val="0"/>
                        </a:spcAft>
                      </a:pPr>
                      <a:r>
                        <a:rPr lang="it-IT" sz="1600" dirty="0">
                          <a:latin typeface="Times New Roman"/>
                          <a:ea typeface="Times New Roman"/>
                          <a:cs typeface="Times New Roman"/>
                        </a:rPr>
                        <a:t>2.450</a:t>
                      </a:r>
                    </a:p>
                  </a:txBody>
                  <a:tcPr marL="34290" marR="34290" marT="0" marB="0">
                    <a:lnL>
                      <a:noFill/>
                    </a:lnL>
                    <a:lnR>
                      <a:noFill/>
                    </a:lnR>
                    <a:lnT>
                      <a:noFill/>
                    </a:lnT>
                    <a:lnB>
                      <a:noFill/>
                    </a:lnB>
                  </a:tcPr>
                </a:tc>
                <a:tc>
                  <a:txBody>
                    <a:bodyPr/>
                    <a:lstStyle/>
                    <a:p>
                      <a:pPr algn="r">
                        <a:spcAft>
                          <a:spcPts val="0"/>
                        </a:spcAft>
                      </a:pPr>
                      <a:r>
                        <a:rPr lang="it-IT" sz="1600">
                          <a:latin typeface="Times New Roman"/>
                          <a:ea typeface="Times New Roman"/>
                          <a:cs typeface="Times New Roman"/>
                        </a:rPr>
                        <a:t>6.195</a:t>
                      </a:r>
                    </a:p>
                  </a:txBody>
                  <a:tcPr marL="34290" marR="3429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600">
                        <a:latin typeface="Times New Roman"/>
                        <a:ea typeface="Times New Roman"/>
                        <a:cs typeface="Times New Roman"/>
                      </a:endParaRPr>
                    </a:p>
                  </a:txBody>
                  <a:tcPr marL="34290" marR="3429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endParaRPr lang="it-IT" sz="1600">
                        <a:latin typeface="Times New Roman"/>
                        <a:ea typeface="Times New Roman"/>
                        <a:cs typeface="Times New Roman"/>
                      </a:endParaRPr>
                    </a:p>
                  </a:txBody>
                  <a:tcPr marL="34290" marR="34290" marT="0" marB="0">
                    <a:lnL>
                      <a:noFill/>
                    </a:lnL>
                    <a:lnR>
                      <a:noFill/>
                    </a:lnR>
                    <a:lnT>
                      <a:noFill/>
                    </a:lnT>
                    <a:lnB>
                      <a:noFill/>
                    </a:lnB>
                  </a:tcPr>
                </a:tc>
                <a:tc>
                  <a:txBody>
                    <a:bodyPr/>
                    <a:lstStyle/>
                    <a:p>
                      <a:pPr>
                        <a:spcAft>
                          <a:spcPts val="0"/>
                        </a:spcAft>
                      </a:pPr>
                      <a:endParaRPr lang="it-IT" sz="1600">
                        <a:latin typeface="Times New Roman"/>
                        <a:ea typeface="Times New Roman"/>
                        <a:cs typeface="Times New Roman"/>
                      </a:endParaRPr>
                    </a:p>
                  </a:txBody>
                  <a:tcPr marL="34290" marR="34290" marT="0" marB="0">
                    <a:lnL>
                      <a:noFill/>
                    </a:lnL>
                    <a:lnR>
                      <a:noFill/>
                    </a:lnR>
                    <a:lnT>
                      <a:noFill/>
                    </a:lnT>
                    <a:lnB>
                      <a:noFill/>
                    </a:lnB>
                  </a:tcPr>
                </a:tc>
                <a:tc>
                  <a:txBody>
                    <a:bodyPr/>
                    <a:lstStyle/>
                    <a:p>
                      <a:pPr algn="r">
                        <a:spcAft>
                          <a:spcPts val="0"/>
                        </a:spcAft>
                      </a:pPr>
                      <a:endParaRPr lang="it-IT" sz="1600">
                        <a:latin typeface="Times New Roman"/>
                        <a:ea typeface="Times New Roman"/>
                        <a:cs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07"/>
                  </a:ext>
                </a:extLst>
              </a:tr>
              <a:tr h="416218">
                <a:tc>
                  <a:txBody>
                    <a:bodyPr/>
                    <a:lstStyle/>
                    <a:p>
                      <a:pPr>
                        <a:lnSpc>
                          <a:spcPts val="1200"/>
                        </a:lnSpc>
                        <a:spcAft>
                          <a:spcPts val="0"/>
                        </a:spcAft>
                      </a:pPr>
                      <a:r>
                        <a:rPr lang="it-IT" sz="1600">
                          <a:latin typeface="Times New Roman"/>
                          <a:ea typeface="Times New Roman"/>
                          <a:cs typeface="Times New Roman"/>
                        </a:rPr>
                        <a:t>   Liquidità Immediate</a:t>
                      </a:r>
                    </a:p>
                  </a:txBody>
                  <a:tcPr marL="34290" marR="3429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a:latin typeface="Times New Roman"/>
                          <a:ea typeface="Times New Roman"/>
                          <a:cs typeface="Times New Roman"/>
                        </a:rPr>
                        <a:t>115</a:t>
                      </a:r>
                    </a:p>
                  </a:txBody>
                  <a:tcPr marL="34290" marR="3429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latin typeface="Times New Roman"/>
                          <a:ea typeface="Times New Roman"/>
                          <a:cs typeface="Times New Roman"/>
                        </a:rPr>
                        <a:t>230</a:t>
                      </a:r>
                    </a:p>
                  </a:txBody>
                  <a:tcPr marL="34290" marR="3429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a:latin typeface="Times New Roman"/>
                          <a:ea typeface="Times New Roman"/>
                          <a:cs typeface="Times New Roman"/>
                        </a:rPr>
                        <a:t>400</a:t>
                      </a:r>
                    </a:p>
                  </a:txBody>
                  <a:tcPr marL="34290" marR="3429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600">
                        <a:latin typeface="Times New Roman"/>
                        <a:ea typeface="Times New Roman"/>
                        <a:cs typeface="Times New Roman"/>
                      </a:endParaRPr>
                    </a:p>
                  </a:txBody>
                  <a:tcPr marL="34290" marR="3429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600">
                        <a:latin typeface="Times New Roman"/>
                        <a:ea typeface="Times New Roman"/>
                        <a:cs typeface="Times New Roman"/>
                      </a:endParaRPr>
                    </a:p>
                  </a:txBody>
                  <a:tcPr marL="34290" marR="3429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600">
                        <a:latin typeface="Times New Roman"/>
                        <a:ea typeface="Times New Roman"/>
                        <a:cs typeface="Times New Roman"/>
                      </a:endParaRPr>
                    </a:p>
                  </a:txBody>
                  <a:tcPr marL="34290" marR="3429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a:latin typeface="Times New Roman"/>
                        <a:ea typeface="Times New Roman"/>
                        <a:cs typeface="Times New Roman"/>
                      </a:endParaRPr>
                    </a:p>
                  </a:txBody>
                  <a:tcPr marL="34290" marR="3429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6218">
                <a:tc>
                  <a:txBody>
                    <a:bodyPr/>
                    <a:lstStyle/>
                    <a:p>
                      <a:pPr>
                        <a:lnSpc>
                          <a:spcPts val="1200"/>
                        </a:lnSpc>
                        <a:spcAft>
                          <a:spcPts val="0"/>
                        </a:spcAft>
                      </a:pPr>
                      <a:endParaRPr lang="it-IT" sz="1600" b="1" dirty="0" smtClean="0">
                        <a:latin typeface="Times New Roman"/>
                        <a:ea typeface="Times New Roman"/>
                        <a:cs typeface="Times New Roman"/>
                      </a:endParaRPr>
                    </a:p>
                    <a:p>
                      <a:pPr>
                        <a:lnSpc>
                          <a:spcPts val="1200"/>
                        </a:lnSpc>
                        <a:spcAft>
                          <a:spcPts val="0"/>
                        </a:spcAft>
                      </a:pPr>
                      <a:r>
                        <a:rPr lang="it-IT" sz="1600" b="1" dirty="0" smtClean="0">
                          <a:latin typeface="Times New Roman"/>
                          <a:ea typeface="Times New Roman"/>
                          <a:cs typeface="Times New Roman"/>
                        </a:rPr>
                        <a:t>Totale </a:t>
                      </a:r>
                      <a:r>
                        <a:rPr lang="it-IT" sz="1600" b="1" dirty="0" err="1">
                          <a:latin typeface="Times New Roman"/>
                          <a:ea typeface="Times New Roman"/>
                          <a:cs typeface="Times New Roman"/>
                        </a:rPr>
                        <a:t>Cap.Investito</a:t>
                      </a: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a:latin typeface="Times New Roman"/>
                          <a:ea typeface="Times New Roman"/>
                          <a:cs typeface="Times New Roman"/>
                        </a:rPr>
                        <a:t>8.000</a:t>
                      </a:r>
                      <a:endParaRPr lang="it-IT" sz="160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a:latin typeface="Times New Roman"/>
                          <a:ea typeface="Times New Roman"/>
                          <a:cs typeface="Times New Roman"/>
                        </a:rPr>
                        <a:t>17.515</a:t>
                      </a:r>
                      <a:endParaRPr lang="it-IT" sz="160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dirty="0">
                          <a:latin typeface="Times New Roman"/>
                          <a:ea typeface="Times New Roman"/>
                          <a:cs typeface="Times New Roman"/>
                        </a:rPr>
                        <a:t>20.463</a:t>
                      </a:r>
                      <a:endParaRPr lang="it-IT" sz="1600" dirty="0">
                        <a:latin typeface="Times New Roman"/>
                        <a:ea typeface="Times New Roman"/>
                        <a:cs typeface="Times New Roman"/>
                      </a:endParaRPr>
                    </a:p>
                  </a:txBody>
                  <a:tcPr marL="34290" marR="3429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1">
                          <a:latin typeface="Times New Roman"/>
                          <a:ea typeface="Times New Roman"/>
                          <a:cs typeface="Times New Roman"/>
                        </a:rPr>
                        <a:t> Totale C. di Fin. </a:t>
                      </a:r>
                      <a:endParaRPr lang="it-IT" sz="1600">
                        <a:latin typeface="Times New Roman"/>
                        <a:ea typeface="Times New Roman"/>
                        <a:cs typeface="Times New Roman"/>
                      </a:endParaRPr>
                    </a:p>
                  </a:txBody>
                  <a:tcPr marL="34290" marR="3429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a:latin typeface="Times New Roman"/>
                          <a:ea typeface="Times New Roman"/>
                          <a:cs typeface="Times New Roman"/>
                        </a:rPr>
                        <a:t>8.000</a:t>
                      </a:r>
                      <a:endParaRPr lang="it-IT" sz="160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a:latin typeface="Times New Roman"/>
                          <a:ea typeface="Times New Roman"/>
                          <a:cs typeface="Times New Roman"/>
                        </a:rPr>
                        <a:t>17.515</a:t>
                      </a:r>
                      <a:endParaRPr lang="it-IT" sz="160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b="1">
                          <a:latin typeface="Times New Roman"/>
                          <a:ea typeface="Times New Roman"/>
                          <a:cs typeface="Times New Roman"/>
                        </a:rPr>
                        <a:t>20.463</a:t>
                      </a:r>
                      <a:endParaRPr lang="it-IT" sz="160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6218">
                <a:tc>
                  <a:txBody>
                    <a:bodyPr/>
                    <a:lstStyle/>
                    <a:p>
                      <a:pPr>
                        <a:lnSpc>
                          <a:spcPts val="1200"/>
                        </a:lnSpc>
                        <a:spcAft>
                          <a:spcPts val="0"/>
                        </a:spcAft>
                      </a:pPr>
                      <a:endParaRPr lang="it-IT" sz="1600" dirty="0" smtClean="0">
                        <a:latin typeface="Times New Roman"/>
                        <a:ea typeface="Times New Roman"/>
                        <a:cs typeface="Times New Roman"/>
                      </a:endParaRPr>
                    </a:p>
                    <a:p>
                      <a:pPr>
                        <a:lnSpc>
                          <a:spcPts val="1200"/>
                        </a:lnSpc>
                        <a:spcAft>
                          <a:spcPts val="0"/>
                        </a:spcAft>
                      </a:pPr>
                      <a:r>
                        <a:rPr lang="it-IT" sz="1600" dirty="0" smtClean="0">
                          <a:latin typeface="Times New Roman"/>
                          <a:ea typeface="Times New Roman"/>
                          <a:cs typeface="Times New Roman"/>
                        </a:rPr>
                        <a:t>C.I</a:t>
                      </a:r>
                      <a:r>
                        <a:rPr lang="it-IT" sz="1600" dirty="0">
                          <a:latin typeface="Times New Roman"/>
                          <a:ea typeface="Times New Roman"/>
                          <a:cs typeface="Times New Roman"/>
                        </a:rPr>
                        <a:t>. </a:t>
                      </a:r>
                      <a:r>
                        <a:rPr lang="it-IT" sz="1600" dirty="0" err="1">
                          <a:latin typeface="Times New Roman"/>
                          <a:ea typeface="Times New Roman"/>
                          <a:cs typeface="Times New Roman"/>
                        </a:rPr>
                        <a:t>Extracaratter</a:t>
                      </a:r>
                      <a:r>
                        <a:rPr lang="it-IT" sz="1600" dirty="0">
                          <a:latin typeface="Times New Roman"/>
                          <a:ea typeface="Times New Roman"/>
                          <a:cs typeface="Times New Roman"/>
                        </a:rPr>
                        <a:t>.</a:t>
                      </a: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latin typeface="Times New Roman"/>
                          <a:ea typeface="Times New Roman"/>
                          <a:cs typeface="Times New Roman"/>
                        </a:rPr>
                        <a:t>0</a:t>
                      </a: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latin typeface="Times New Roman"/>
                          <a:ea typeface="Times New Roman"/>
                          <a:cs typeface="Times New Roman"/>
                        </a:rPr>
                        <a:t>0</a:t>
                      </a: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latin typeface="Times New Roman"/>
                          <a:ea typeface="Times New Roman"/>
                          <a:cs typeface="Times New Roman"/>
                        </a:rPr>
                        <a:t>1.550</a:t>
                      </a:r>
                    </a:p>
                  </a:txBody>
                  <a:tcPr marL="34290" marR="3429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600" dirty="0">
                        <a:latin typeface="Times New Roman"/>
                        <a:ea typeface="Times New Roman"/>
                        <a:cs typeface="Times New Roman"/>
                      </a:endParaRPr>
                    </a:p>
                  </a:txBody>
                  <a:tcPr marL="34290" marR="3429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it-IT" sz="160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it-IT" sz="1600" dirty="0">
                        <a:latin typeface="Times New Roman"/>
                        <a:ea typeface="Times New Roman"/>
                        <a:cs typeface="Times New Roman"/>
                      </a:endParaRPr>
                    </a:p>
                  </a:txBody>
                  <a:tcPr marL="34290" marR="3429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416218">
                <a:tc>
                  <a:txBody>
                    <a:bodyPr/>
                    <a:lstStyle/>
                    <a:p>
                      <a:pPr>
                        <a:lnSpc>
                          <a:spcPts val="1200"/>
                        </a:lnSpc>
                        <a:spcAft>
                          <a:spcPts val="0"/>
                        </a:spcAft>
                      </a:pPr>
                      <a:endParaRPr lang="it-IT" sz="1600" dirty="0" smtClean="0">
                        <a:latin typeface="Times New Roman"/>
                        <a:ea typeface="Times New Roman"/>
                        <a:cs typeface="Times New Roman"/>
                      </a:endParaRPr>
                    </a:p>
                    <a:p>
                      <a:pPr>
                        <a:lnSpc>
                          <a:spcPts val="1200"/>
                        </a:lnSpc>
                        <a:spcAft>
                          <a:spcPts val="0"/>
                        </a:spcAft>
                      </a:pPr>
                      <a:r>
                        <a:rPr lang="it-IT" sz="1600" dirty="0" smtClean="0">
                          <a:latin typeface="Times New Roman"/>
                          <a:ea typeface="Times New Roman"/>
                          <a:cs typeface="Times New Roman"/>
                        </a:rPr>
                        <a:t>C.I</a:t>
                      </a:r>
                      <a:r>
                        <a:rPr lang="it-IT" sz="1600" dirty="0">
                          <a:latin typeface="Times New Roman"/>
                          <a:ea typeface="Times New Roman"/>
                          <a:cs typeface="Times New Roman"/>
                        </a:rPr>
                        <a:t>. Caratteristico</a:t>
                      </a: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latin typeface="Times New Roman"/>
                          <a:ea typeface="Times New Roman"/>
                          <a:cs typeface="Times New Roman"/>
                        </a:rPr>
                        <a:t>8.000</a:t>
                      </a: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latin typeface="Times New Roman"/>
                          <a:ea typeface="Times New Roman"/>
                          <a:cs typeface="Times New Roman"/>
                        </a:rPr>
                        <a:t>17.515</a:t>
                      </a:r>
                    </a:p>
                  </a:txBody>
                  <a:tcPr marL="34290" marR="342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600" dirty="0">
                          <a:latin typeface="Times New Roman"/>
                          <a:ea typeface="Times New Roman"/>
                          <a:cs typeface="Times New Roman"/>
                        </a:rPr>
                        <a:t>18.913</a:t>
                      </a:r>
                    </a:p>
                  </a:txBody>
                  <a:tcPr marL="34290" marR="3429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000" dirty="0">
                        <a:latin typeface="Times New Roman"/>
                        <a:ea typeface="Times New Roman"/>
                        <a:cs typeface="Times New Roman"/>
                      </a:endParaRPr>
                    </a:p>
                  </a:txBody>
                  <a:tcPr marL="34290" marR="3429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000" dirty="0">
                        <a:latin typeface="Times New Roman"/>
                        <a:ea typeface="Times New Roman"/>
                        <a:cs typeface="Times New Roman"/>
                      </a:endParaRPr>
                    </a:p>
                  </a:txBody>
                  <a:tcPr marL="34290" marR="34290" marT="0" marB="0">
                    <a:lnL>
                      <a:noFill/>
                    </a:lnL>
                    <a:lnR>
                      <a:noFill/>
                    </a:lnR>
                    <a:lnT>
                      <a:noFill/>
                    </a:lnT>
                    <a:lnB>
                      <a:noFill/>
                    </a:lnB>
                  </a:tcPr>
                </a:tc>
                <a:tc>
                  <a:txBody>
                    <a:bodyPr/>
                    <a:lstStyle/>
                    <a:p>
                      <a:pPr algn="r">
                        <a:spcAft>
                          <a:spcPts val="0"/>
                        </a:spcAft>
                      </a:pPr>
                      <a:endParaRPr lang="it-IT" sz="1000" dirty="0">
                        <a:latin typeface="Times New Roman"/>
                        <a:ea typeface="Times New Roman"/>
                        <a:cs typeface="Times New Roman"/>
                      </a:endParaRPr>
                    </a:p>
                  </a:txBody>
                  <a:tcPr marL="34290" marR="34290" marT="0" marB="0">
                    <a:lnL>
                      <a:noFill/>
                    </a:lnL>
                    <a:lnR>
                      <a:noFill/>
                    </a:lnR>
                    <a:lnT>
                      <a:noFill/>
                    </a:lnT>
                    <a:lnB>
                      <a:noFill/>
                    </a:lnB>
                  </a:tcPr>
                </a:tc>
                <a:tc>
                  <a:txBody>
                    <a:bodyPr/>
                    <a:lstStyle/>
                    <a:p>
                      <a:pPr>
                        <a:spcAft>
                          <a:spcPts val="0"/>
                        </a:spcAft>
                      </a:pPr>
                      <a:endParaRPr lang="it-IT" sz="1000" dirty="0">
                        <a:latin typeface="Times New Roman"/>
                        <a:ea typeface="Times New Roman"/>
                        <a:cs typeface="Times New Roman"/>
                      </a:endParaRPr>
                    </a:p>
                  </a:txBody>
                  <a:tcPr marL="34290" marR="34290" marT="0" marB="0">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2" name="CasellaDiTesto 1"/>
          <p:cNvSpPr txBox="1"/>
          <p:nvPr/>
        </p:nvSpPr>
        <p:spPr>
          <a:xfrm>
            <a:off x="468489" y="5910770"/>
            <a:ext cx="7620000" cy="923330"/>
          </a:xfrm>
          <a:prstGeom prst="rect">
            <a:avLst/>
          </a:prstGeom>
          <a:noFill/>
        </p:spPr>
        <p:txBody>
          <a:bodyPr wrap="square" rtlCol="0">
            <a:spAutoFit/>
          </a:bodyPr>
          <a:lstStyle/>
          <a:p>
            <a:pPr algn="ctr"/>
            <a:r>
              <a:rPr lang="it-IT" altLang="it-IT" dirty="0">
                <a:solidFill>
                  <a:srgbClr val="C00000"/>
                </a:solidFill>
              </a:rPr>
              <a:t>Ai fini del calcolo degli indici di rotazione </a:t>
            </a:r>
            <a:r>
              <a:rPr lang="it-IT" altLang="it-IT" dirty="0" smtClean="0">
                <a:solidFill>
                  <a:srgbClr val="C00000"/>
                </a:solidFill>
              </a:rPr>
              <a:t>per l’anno 20x3 si </a:t>
            </a:r>
            <a:r>
              <a:rPr lang="it-IT" altLang="it-IT" dirty="0">
                <a:solidFill>
                  <a:srgbClr val="C00000"/>
                </a:solidFill>
              </a:rPr>
              <a:t>tenga conto che l’importo dei crediti </a:t>
            </a:r>
            <a:r>
              <a:rPr lang="it-IT" altLang="it-IT" dirty="0" smtClean="0">
                <a:solidFill>
                  <a:srgbClr val="C00000"/>
                </a:solidFill>
              </a:rPr>
              <a:t>commerciali (a breve e a m/l termine) è pari a 8.275 e che l’importo dei debiti commerciali</a:t>
            </a:r>
            <a:r>
              <a:rPr lang="it-IT" altLang="it-IT" dirty="0">
                <a:solidFill>
                  <a:srgbClr val="C00000"/>
                </a:solidFill>
              </a:rPr>
              <a:t> (a breve e a m/l termine) </a:t>
            </a:r>
            <a:r>
              <a:rPr lang="it-IT" altLang="it-IT" dirty="0" smtClean="0">
                <a:solidFill>
                  <a:srgbClr val="C00000"/>
                </a:solidFill>
              </a:rPr>
              <a:t>è pari a 2.600</a:t>
            </a:r>
            <a:endParaRPr lang="it-IT" dirty="0">
              <a:solidFill>
                <a:srgbClr val="C00000"/>
              </a:solidFill>
            </a:endParaRPr>
          </a:p>
        </p:txBody>
      </p:sp>
    </p:spTree>
    <p:extLst>
      <p:ext uri="{BB962C8B-B14F-4D97-AF65-F5344CB8AC3E}">
        <p14:creationId xmlns:p14="http://schemas.microsoft.com/office/powerpoint/2010/main" val="107739543"/>
      </p:ext>
    </p:extLst>
  </p:cSld>
  <p:clrMapOvr>
    <a:masterClrMapping/>
  </p:clrMapOvr>
  <p:transition advTm="119874"/>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COMPARAZIONE NEL TEMPO</a:t>
            </a:r>
            <a:endParaRPr lang="it-IT" altLang="it-IT" sz="1400" b="1" u="sng"/>
          </a:p>
        </p:txBody>
      </p:sp>
      <p:sp>
        <p:nvSpPr>
          <p:cNvPr id="259075"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8AED21F-3A42-4099-9A6B-5C302FCCC5EC}" type="slidenum">
              <a:rPr lang="it-IT" altLang="it-IT">
                <a:latin typeface="Arial" panose="020B0604020202020204" pitchFamily="34" charset="0"/>
              </a:rPr>
              <a:pPr/>
              <a:t>183</a:t>
            </a:fld>
            <a:endParaRPr lang="it-IT" altLang="it-IT">
              <a:latin typeface="Arial" panose="020B060402020202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330244139"/>
              </p:ext>
            </p:extLst>
          </p:nvPr>
        </p:nvGraphicFramePr>
        <p:xfrm>
          <a:off x="158750" y="904876"/>
          <a:ext cx="6165850" cy="5791199"/>
        </p:xfrm>
        <a:graphic>
          <a:graphicData uri="http://schemas.openxmlformats.org/drawingml/2006/table">
            <a:tbl>
              <a:tblPr/>
              <a:tblGrid>
                <a:gridCol w="1676153">
                  <a:extLst>
                    <a:ext uri="{9D8B030D-6E8A-4147-A177-3AD203B41FA5}">
                      <a16:colId xmlns:a16="http://schemas.microsoft.com/office/drawing/2014/main" val="20000"/>
                    </a:ext>
                  </a:extLst>
                </a:gridCol>
                <a:gridCol w="1436703">
                  <a:extLst>
                    <a:ext uri="{9D8B030D-6E8A-4147-A177-3AD203B41FA5}">
                      <a16:colId xmlns:a16="http://schemas.microsoft.com/office/drawing/2014/main" val="20001"/>
                    </a:ext>
                  </a:extLst>
                </a:gridCol>
                <a:gridCol w="1176682">
                  <a:extLst>
                    <a:ext uri="{9D8B030D-6E8A-4147-A177-3AD203B41FA5}">
                      <a16:colId xmlns:a16="http://schemas.microsoft.com/office/drawing/2014/main" val="20002"/>
                    </a:ext>
                  </a:extLst>
                </a:gridCol>
                <a:gridCol w="969909">
                  <a:extLst>
                    <a:ext uri="{9D8B030D-6E8A-4147-A177-3AD203B41FA5}">
                      <a16:colId xmlns:a16="http://schemas.microsoft.com/office/drawing/2014/main" val="20003"/>
                    </a:ext>
                  </a:extLst>
                </a:gridCol>
                <a:gridCol w="906403">
                  <a:extLst>
                    <a:ext uri="{9D8B030D-6E8A-4147-A177-3AD203B41FA5}">
                      <a16:colId xmlns:a16="http://schemas.microsoft.com/office/drawing/2014/main" val="20004"/>
                    </a:ext>
                  </a:extLst>
                </a:gridCol>
              </a:tblGrid>
              <a:tr h="304852">
                <a:tc gridSpan="5">
                  <a:txBody>
                    <a:bodyPr/>
                    <a:lstStyle/>
                    <a:p>
                      <a:pPr algn="ctr">
                        <a:spcAft>
                          <a:spcPts val="0"/>
                        </a:spcAft>
                      </a:pPr>
                      <a:r>
                        <a:rPr lang="it-IT" sz="2000" b="1" dirty="0">
                          <a:latin typeface="Times New Roman"/>
                          <a:ea typeface="Times New Roman"/>
                          <a:cs typeface="Times New Roman"/>
                        </a:rPr>
                        <a:t>CONTO ECONOMICO</a:t>
                      </a:r>
                      <a:endParaRPr lang="it-IT" sz="2000" dirty="0">
                        <a:latin typeface="Times New Roman"/>
                        <a:ea typeface="Times New Roman"/>
                        <a:cs typeface="Times New Roman"/>
                      </a:endParaRPr>
                    </a:p>
                  </a:txBody>
                  <a:tcPr marL="29497" marR="29497" marT="0" marB="0">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81928">
                <a:tc gridSpan="5">
                  <a:txBody>
                    <a:bodyPr/>
                    <a:lstStyle/>
                    <a:p>
                      <a:pPr algn="ctr">
                        <a:spcAft>
                          <a:spcPts val="0"/>
                        </a:spcAft>
                      </a:pPr>
                      <a:endParaRPr lang="it-IT" sz="900" dirty="0">
                        <a:latin typeface="Times New Roman"/>
                        <a:ea typeface="Times New Roman"/>
                        <a:cs typeface="Times New Roman"/>
                      </a:endParaRPr>
                    </a:p>
                  </a:txBody>
                  <a:tcPr marL="29497" marR="29497"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182911">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200" b="1" dirty="0" smtClean="0">
                          <a:latin typeface="Times New Roman"/>
                          <a:ea typeface="Times New Roman"/>
                          <a:cs typeface="Times New Roman"/>
                        </a:rPr>
                        <a:t>20X1</a:t>
                      </a:r>
                      <a:endParaRPr lang="it-IT" sz="1200" dirty="0">
                        <a:latin typeface="Times New Roman"/>
                        <a:ea typeface="Times New Roman"/>
                        <a:cs typeface="Times New Roman"/>
                      </a:endParaRPr>
                    </a:p>
                  </a:txBody>
                  <a:tcPr marL="29497" marR="294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200" b="1" dirty="0" smtClean="0">
                          <a:latin typeface="Times New Roman"/>
                          <a:ea typeface="Times New Roman"/>
                          <a:cs typeface="Times New Roman"/>
                        </a:rPr>
                        <a:t>20X2</a:t>
                      </a:r>
                      <a:endParaRPr lang="it-IT" sz="1200" dirty="0">
                        <a:latin typeface="Times New Roman"/>
                        <a:ea typeface="Times New Roman"/>
                        <a:cs typeface="Times New Roman"/>
                      </a:endParaRPr>
                    </a:p>
                  </a:txBody>
                  <a:tcPr marL="29497" marR="294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200" b="1" dirty="0" smtClean="0">
                          <a:latin typeface="Times New Roman"/>
                          <a:ea typeface="Times New Roman"/>
                          <a:cs typeface="Times New Roman"/>
                        </a:rPr>
                        <a:t>20X3</a:t>
                      </a:r>
                      <a:endParaRPr lang="it-IT" sz="1200" dirty="0">
                        <a:latin typeface="Times New Roman"/>
                        <a:ea typeface="Times New Roman"/>
                        <a:cs typeface="Times New Roman"/>
                      </a:endParaRPr>
                    </a:p>
                  </a:txBody>
                  <a:tcPr marL="29497" marR="294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911">
                <a:tc>
                  <a:txBody>
                    <a:bodyPr/>
                    <a:lstStyle/>
                    <a:p>
                      <a:pPr>
                        <a:spcAft>
                          <a:spcPts val="0"/>
                        </a:spcAft>
                        <a:tabLst>
                          <a:tab pos="3060065" algn="ctr"/>
                          <a:tab pos="6120130" algn="r"/>
                          <a:tab pos="449580" algn="l"/>
                        </a:tabLst>
                      </a:pPr>
                      <a:r>
                        <a:rPr lang="it-IT" sz="1200" dirty="0">
                          <a:latin typeface="Times New Roman"/>
                          <a:ea typeface="Times New Roman"/>
                          <a:cs typeface="Times New Roman"/>
                        </a:rPr>
                        <a:t>Vendite Nette</a:t>
                      </a:r>
                    </a:p>
                  </a:txBody>
                  <a:tcPr marL="29497" marR="294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200">
                          <a:latin typeface="Times New Roman"/>
                          <a:ea typeface="Times New Roman"/>
                          <a:cs typeface="Times New Roman"/>
                        </a:rPr>
                        <a:t>11.500</a:t>
                      </a:r>
                    </a:p>
                  </a:txBody>
                  <a:tcPr marL="29497" marR="294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200">
                          <a:latin typeface="Times New Roman"/>
                          <a:ea typeface="Times New Roman"/>
                          <a:cs typeface="Times New Roman"/>
                        </a:rPr>
                        <a:t>13.800</a:t>
                      </a:r>
                    </a:p>
                  </a:txBody>
                  <a:tcPr marL="29497" marR="294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it-IT" sz="1200" dirty="0">
                          <a:latin typeface="Times New Roman"/>
                          <a:ea typeface="Times New Roman"/>
                          <a:cs typeface="Times New Roman"/>
                        </a:rPr>
                        <a:t>19.550</a:t>
                      </a:r>
                    </a:p>
                  </a:txBody>
                  <a:tcPr marL="29497" marR="2949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82911">
                <a:tc>
                  <a:txBody>
                    <a:bodyPr/>
                    <a:lstStyle/>
                    <a:p>
                      <a:pPr>
                        <a:spcAft>
                          <a:spcPts val="0"/>
                        </a:spcAft>
                      </a:pPr>
                      <a:r>
                        <a:rPr lang="it-IT" sz="1200" dirty="0" err="1">
                          <a:latin typeface="Times New Roman"/>
                          <a:ea typeface="Times New Roman"/>
                          <a:cs typeface="Times New Roman"/>
                        </a:rPr>
                        <a:t>Variaz</a:t>
                      </a:r>
                      <a:r>
                        <a:rPr lang="it-IT" sz="1200" dirty="0">
                          <a:latin typeface="Times New Roman"/>
                          <a:ea typeface="Times New Roman"/>
                          <a:cs typeface="Times New Roman"/>
                        </a:rPr>
                        <a:t>. </a:t>
                      </a:r>
                      <a:r>
                        <a:rPr lang="it-IT" sz="1200" dirty="0" err="1" smtClean="0">
                          <a:latin typeface="Times New Roman"/>
                          <a:ea typeface="Times New Roman"/>
                          <a:cs typeface="Times New Roman"/>
                        </a:rPr>
                        <a:t>Magazz</a:t>
                      </a:r>
                      <a:r>
                        <a:rPr lang="it-IT" sz="1200" dirty="0" smtClean="0">
                          <a:latin typeface="Times New Roman"/>
                          <a:ea typeface="Times New Roman"/>
                          <a:cs typeface="Times New Roman"/>
                        </a:rPr>
                        <a:t>. </a:t>
                      </a:r>
                      <a:r>
                        <a:rPr lang="it-IT" sz="1200" dirty="0">
                          <a:latin typeface="Times New Roman"/>
                          <a:ea typeface="Times New Roman"/>
                          <a:cs typeface="Times New Roman"/>
                        </a:rPr>
                        <a:t>Prodotti</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460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4.600</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-975</a:t>
                      </a:r>
                    </a:p>
                  </a:txBody>
                  <a:tcPr marL="29497" marR="29497" marT="0" marB="0">
                    <a:lnL>
                      <a:noFill/>
                    </a:lnL>
                    <a:lnR>
                      <a:noFill/>
                    </a:lnR>
                    <a:lnT>
                      <a:noFill/>
                    </a:lnT>
                    <a:lnB>
                      <a:noFill/>
                    </a:lnB>
                  </a:tcPr>
                </a:tc>
                <a:extLst>
                  <a:ext uri="{0D108BD9-81ED-4DB2-BD59-A6C34878D82A}">
                    <a16:rowId xmlns:a16="http://schemas.microsoft.com/office/drawing/2014/main" val="10004"/>
                  </a:ext>
                </a:extLst>
              </a:tr>
              <a:tr h="182911">
                <a:tc>
                  <a:txBody>
                    <a:bodyPr/>
                    <a:lstStyle/>
                    <a:p>
                      <a:pPr>
                        <a:spcAft>
                          <a:spcPts val="0"/>
                        </a:spcAft>
                      </a:pPr>
                      <a:r>
                        <a:rPr lang="it-IT" sz="1200" dirty="0">
                          <a:latin typeface="Times New Roman"/>
                          <a:ea typeface="Times New Roman"/>
                          <a:cs typeface="Times New Roman"/>
                        </a:rPr>
                        <a:t>Altri Ricavi</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55</a:t>
                      </a:r>
                    </a:p>
                  </a:txBody>
                  <a:tcPr marL="29497" marR="29497" marT="0" marB="0">
                    <a:lnL>
                      <a:noFill/>
                    </a:lnL>
                    <a:lnR>
                      <a:noFill/>
                    </a:lnR>
                    <a:lnT>
                      <a:noFill/>
                    </a:lnT>
                    <a:lnB>
                      <a:noFill/>
                    </a:lnB>
                  </a:tcPr>
                </a:tc>
                <a:extLst>
                  <a:ext uri="{0D108BD9-81ED-4DB2-BD59-A6C34878D82A}">
                    <a16:rowId xmlns:a16="http://schemas.microsoft.com/office/drawing/2014/main" val="10005"/>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r>
                        <a:rPr lang="it-IT" sz="1200" b="1">
                          <a:latin typeface="Times New Roman"/>
                          <a:ea typeface="Times New Roman"/>
                          <a:cs typeface="Times New Roman"/>
                        </a:rPr>
                        <a:t> P.E. </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11.960</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18.400</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18.630</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06"/>
                  </a:ext>
                </a:extLst>
              </a:tr>
              <a:tr h="182911">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07"/>
                  </a:ext>
                </a:extLst>
              </a:tr>
              <a:tr h="182911">
                <a:tc>
                  <a:txBody>
                    <a:bodyPr/>
                    <a:lstStyle/>
                    <a:p>
                      <a:pPr>
                        <a:spcAft>
                          <a:spcPts val="0"/>
                        </a:spcAft>
                      </a:pPr>
                      <a:r>
                        <a:rPr lang="it-IT" sz="1200">
                          <a:latin typeface="Times New Roman"/>
                          <a:ea typeface="Times New Roman"/>
                          <a:cs typeface="Times New Roman"/>
                        </a:rPr>
                        <a:t>Consumo Materie</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2.174</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4.378</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3.345</a:t>
                      </a:r>
                    </a:p>
                  </a:txBody>
                  <a:tcPr marL="29497" marR="29497" marT="0" marB="0">
                    <a:lnL>
                      <a:noFill/>
                    </a:lnL>
                    <a:lnR>
                      <a:noFill/>
                    </a:lnR>
                    <a:lnT>
                      <a:noFill/>
                    </a:lnT>
                    <a:lnB>
                      <a:noFill/>
                    </a:lnB>
                  </a:tcPr>
                </a:tc>
                <a:extLst>
                  <a:ext uri="{0D108BD9-81ED-4DB2-BD59-A6C34878D82A}">
                    <a16:rowId xmlns:a16="http://schemas.microsoft.com/office/drawing/2014/main" val="10008"/>
                  </a:ext>
                </a:extLst>
              </a:tr>
              <a:tr h="182911">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r>
                        <a:rPr lang="it-IT" sz="1200" b="1">
                          <a:latin typeface="Times New Roman"/>
                          <a:ea typeface="Times New Roman"/>
                          <a:cs typeface="Times New Roman"/>
                        </a:rPr>
                        <a:t> M.I.L. </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9.786</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14.022</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15.285</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09"/>
                  </a:ext>
                </a:extLst>
              </a:tr>
              <a:tr h="182911">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10"/>
                  </a:ext>
                </a:extLst>
              </a:tr>
              <a:tr h="182911">
                <a:tc>
                  <a:txBody>
                    <a:bodyPr/>
                    <a:lstStyle/>
                    <a:p>
                      <a:pPr>
                        <a:spcAft>
                          <a:spcPts val="0"/>
                        </a:spcAft>
                      </a:pPr>
                      <a:r>
                        <a:rPr lang="it-IT" sz="1200">
                          <a:latin typeface="Times New Roman"/>
                          <a:ea typeface="Times New Roman"/>
                          <a:cs typeface="Times New Roman"/>
                        </a:rPr>
                        <a:t>Altre Spese Operative</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2.656</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3.097</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3.500</a:t>
                      </a:r>
                    </a:p>
                  </a:txBody>
                  <a:tcPr marL="29497" marR="29497" marT="0" marB="0">
                    <a:lnL>
                      <a:noFill/>
                    </a:lnL>
                    <a:lnR>
                      <a:noFill/>
                    </a:lnR>
                    <a:lnT>
                      <a:noFill/>
                    </a:lnT>
                    <a:lnB>
                      <a:noFill/>
                    </a:lnB>
                  </a:tcPr>
                </a:tc>
                <a:extLst>
                  <a:ext uri="{0D108BD9-81ED-4DB2-BD59-A6C34878D82A}">
                    <a16:rowId xmlns:a16="http://schemas.microsoft.com/office/drawing/2014/main" val="10011"/>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r>
                        <a:rPr lang="it-IT" sz="1200" b="1" dirty="0">
                          <a:latin typeface="Times New Roman"/>
                          <a:ea typeface="Times New Roman"/>
                          <a:cs typeface="Times New Roman"/>
                        </a:rPr>
                        <a:t> </a:t>
                      </a:r>
                      <a:r>
                        <a:rPr lang="it-IT" sz="1200" b="1" dirty="0" err="1">
                          <a:latin typeface="Times New Roman"/>
                          <a:ea typeface="Times New Roman"/>
                          <a:cs typeface="Times New Roman"/>
                        </a:rPr>
                        <a:t>V.A.</a:t>
                      </a:r>
                      <a:r>
                        <a:rPr lang="it-IT" sz="1200" b="1" dirty="0">
                          <a:latin typeface="Times New Roman"/>
                          <a:ea typeface="Times New Roman"/>
                          <a:cs typeface="Times New Roman"/>
                        </a:rPr>
                        <a:t> </a:t>
                      </a: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7.130</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10.925</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11.785</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12"/>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13"/>
                  </a:ext>
                </a:extLst>
              </a:tr>
              <a:tr h="182911">
                <a:tc>
                  <a:txBody>
                    <a:bodyPr/>
                    <a:lstStyle/>
                    <a:p>
                      <a:pPr>
                        <a:spcAft>
                          <a:spcPts val="0"/>
                        </a:spcAft>
                      </a:pPr>
                      <a:r>
                        <a:rPr lang="it-IT" sz="1200">
                          <a:latin typeface="Times New Roman"/>
                          <a:ea typeface="Times New Roman"/>
                          <a:cs typeface="Times New Roman"/>
                        </a:rPr>
                        <a:t>Spese per il Personale</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4.140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6.440</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7.625</a:t>
                      </a:r>
                    </a:p>
                  </a:txBody>
                  <a:tcPr marL="29497" marR="29497" marT="0" marB="0">
                    <a:lnL>
                      <a:noFill/>
                    </a:lnL>
                    <a:lnR>
                      <a:noFill/>
                    </a:lnR>
                    <a:lnT>
                      <a:noFill/>
                    </a:lnT>
                    <a:lnB>
                      <a:noFill/>
                    </a:lnB>
                  </a:tcPr>
                </a:tc>
                <a:extLst>
                  <a:ext uri="{0D108BD9-81ED-4DB2-BD59-A6C34878D82A}">
                    <a16:rowId xmlns:a16="http://schemas.microsoft.com/office/drawing/2014/main" val="10014"/>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r>
                        <a:rPr lang="it-IT" sz="1200" b="1" dirty="0">
                          <a:latin typeface="Times New Roman"/>
                          <a:ea typeface="Times New Roman"/>
                          <a:cs typeface="Times New Roman"/>
                        </a:rPr>
                        <a:t> </a:t>
                      </a:r>
                      <a:r>
                        <a:rPr lang="it-IT" sz="1200" b="1" dirty="0" err="1">
                          <a:latin typeface="Times New Roman"/>
                          <a:ea typeface="Times New Roman"/>
                          <a:cs typeface="Times New Roman"/>
                        </a:rPr>
                        <a:t>M.O.L.</a:t>
                      </a:r>
                      <a:r>
                        <a:rPr lang="it-IT" sz="1200" b="1" dirty="0">
                          <a:latin typeface="Times New Roman"/>
                          <a:ea typeface="Times New Roman"/>
                          <a:cs typeface="Times New Roman"/>
                        </a:rPr>
                        <a:t> </a:t>
                      </a: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2.990</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4.485</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4.160</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15"/>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16"/>
                  </a:ext>
                </a:extLst>
              </a:tr>
              <a:tr h="182911">
                <a:tc>
                  <a:txBody>
                    <a:bodyPr/>
                    <a:lstStyle/>
                    <a:p>
                      <a:pPr>
                        <a:spcAft>
                          <a:spcPts val="0"/>
                        </a:spcAft>
                      </a:pPr>
                      <a:r>
                        <a:rPr lang="it-IT" sz="1200">
                          <a:latin typeface="Times New Roman"/>
                          <a:ea typeface="Times New Roman"/>
                          <a:cs typeface="Times New Roman"/>
                        </a:rPr>
                        <a:t>Ammortamenti</a:t>
                      </a:r>
                    </a:p>
                  </a:txBody>
                  <a:tcPr marL="29497" marR="29497" marT="0" marB="0">
                    <a:lnL>
                      <a:noFill/>
                    </a:lnL>
                    <a:lnR>
                      <a:noFill/>
                    </a:lnR>
                    <a:lnT>
                      <a:noFill/>
                    </a:lnT>
                    <a:lnB>
                      <a:noFill/>
                    </a:lnB>
                  </a:tcPr>
                </a:tc>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1.380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2.760</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2.760</a:t>
                      </a:r>
                    </a:p>
                  </a:txBody>
                  <a:tcPr marL="29497" marR="29497" marT="0" marB="0">
                    <a:lnL>
                      <a:noFill/>
                    </a:lnL>
                    <a:lnR>
                      <a:noFill/>
                    </a:lnR>
                    <a:lnT>
                      <a:noFill/>
                    </a:lnT>
                    <a:lnB>
                      <a:noFill/>
                    </a:lnB>
                  </a:tcPr>
                </a:tc>
                <a:extLst>
                  <a:ext uri="{0D108BD9-81ED-4DB2-BD59-A6C34878D82A}">
                    <a16:rowId xmlns:a16="http://schemas.microsoft.com/office/drawing/2014/main" val="10017"/>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r>
                        <a:rPr lang="it-IT" sz="1200" b="1">
                          <a:latin typeface="Times New Roman"/>
                          <a:ea typeface="Times New Roman"/>
                          <a:cs typeface="Times New Roman"/>
                        </a:rPr>
                        <a:t> R.O. </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1.610</a:t>
                      </a: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1.725</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1.400</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18"/>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19"/>
                  </a:ext>
                </a:extLst>
              </a:tr>
              <a:tr h="182911">
                <a:tc>
                  <a:txBody>
                    <a:bodyPr/>
                    <a:lstStyle/>
                    <a:p>
                      <a:pPr>
                        <a:spcAft>
                          <a:spcPts val="0"/>
                        </a:spcAft>
                      </a:pPr>
                      <a:r>
                        <a:rPr lang="it-IT" sz="1200">
                          <a:latin typeface="Times New Roman"/>
                          <a:ea typeface="Times New Roman"/>
                          <a:cs typeface="Times New Roman"/>
                        </a:rPr>
                        <a:t>Proventi finanziari</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200</a:t>
                      </a:r>
                    </a:p>
                  </a:txBody>
                  <a:tcPr marL="29497" marR="29497" marT="0" marB="0">
                    <a:lnL>
                      <a:noFill/>
                    </a:lnL>
                    <a:lnR>
                      <a:noFill/>
                    </a:lnR>
                    <a:lnT>
                      <a:noFill/>
                    </a:lnT>
                    <a:lnB>
                      <a:noFill/>
                    </a:lnB>
                  </a:tcPr>
                </a:tc>
                <a:extLst>
                  <a:ext uri="{0D108BD9-81ED-4DB2-BD59-A6C34878D82A}">
                    <a16:rowId xmlns:a16="http://schemas.microsoft.com/office/drawing/2014/main" val="10020"/>
                  </a:ext>
                </a:extLst>
              </a:tr>
              <a:tr h="182911">
                <a:tc>
                  <a:txBody>
                    <a:bodyPr/>
                    <a:lstStyle/>
                    <a:p>
                      <a:pPr>
                        <a:spcAft>
                          <a:spcPts val="0"/>
                        </a:spcAft>
                      </a:pPr>
                      <a:r>
                        <a:rPr lang="it-IT" sz="1200">
                          <a:latin typeface="Times New Roman"/>
                          <a:ea typeface="Times New Roman"/>
                          <a:cs typeface="Times New Roman"/>
                        </a:rPr>
                        <a:t>Oneri finanziari</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-920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-2.875</a:t>
                      </a:r>
                    </a:p>
                  </a:txBody>
                  <a:tcPr marL="29497" marR="29497" marT="0" marB="0">
                    <a:lnL>
                      <a:noFill/>
                    </a:lnL>
                    <a:lnR>
                      <a:noFill/>
                    </a:lnR>
                    <a:lnT>
                      <a:noFill/>
                    </a:lnT>
                    <a:lnB>
                      <a:noFill/>
                    </a:lnB>
                  </a:tcPr>
                </a:tc>
                <a:tc>
                  <a:txBody>
                    <a:bodyPr/>
                    <a:lstStyle/>
                    <a:p>
                      <a:pPr algn="r">
                        <a:spcAft>
                          <a:spcPts val="0"/>
                        </a:spcAft>
                      </a:pPr>
                      <a:r>
                        <a:rPr lang="it-IT" sz="1200" dirty="0" smtClean="0">
                          <a:latin typeface="Times New Roman"/>
                          <a:ea typeface="Times New Roman"/>
                          <a:cs typeface="Times New Roman"/>
                        </a:rPr>
                        <a:t>-3.400</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21"/>
                  </a:ext>
                </a:extLst>
              </a:tr>
              <a:tr h="182911">
                <a:tc>
                  <a:txBody>
                    <a:bodyPr/>
                    <a:lstStyle/>
                    <a:p>
                      <a:pPr>
                        <a:spcAft>
                          <a:spcPts val="0"/>
                        </a:spcAft>
                      </a:pPr>
                      <a:r>
                        <a:rPr lang="it-IT" sz="1200">
                          <a:latin typeface="Times New Roman"/>
                          <a:ea typeface="Times New Roman"/>
                          <a:cs typeface="Times New Roman"/>
                        </a:rPr>
                        <a:t>Saldo area finanziaria</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-920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-2.875</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-3.200</a:t>
                      </a:r>
                    </a:p>
                  </a:txBody>
                  <a:tcPr marL="29497" marR="29497" marT="0" marB="0">
                    <a:lnL>
                      <a:noFill/>
                    </a:lnL>
                    <a:lnR>
                      <a:noFill/>
                    </a:lnR>
                    <a:lnT>
                      <a:noFill/>
                    </a:lnT>
                    <a:lnB>
                      <a:noFill/>
                    </a:lnB>
                  </a:tcPr>
                </a:tc>
                <a:extLst>
                  <a:ext uri="{0D108BD9-81ED-4DB2-BD59-A6C34878D82A}">
                    <a16:rowId xmlns:a16="http://schemas.microsoft.com/office/drawing/2014/main" val="10022"/>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23"/>
                  </a:ext>
                </a:extLst>
              </a:tr>
              <a:tr h="182911">
                <a:tc>
                  <a:txBody>
                    <a:bodyPr/>
                    <a:lstStyle/>
                    <a:p>
                      <a:pPr>
                        <a:spcAft>
                          <a:spcPts val="0"/>
                        </a:spcAft>
                      </a:pPr>
                      <a:r>
                        <a:rPr lang="it-IT" sz="1200" dirty="0">
                          <a:latin typeface="Times New Roman"/>
                          <a:ea typeface="Times New Roman"/>
                          <a:cs typeface="Times New Roman"/>
                        </a:rPr>
                        <a:t>Saldo area </a:t>
                      </a:r>
                      <a:r>
                        <a:rPr lang="it-IT" sz="1200" dirty="0" smtClean="0">
                          <a:latin typeface="Times New Roman"/>
                          <a:ea typeface="Times New Roman"/>
                          <a:cs typeface="Times New Roman"/>
                        </a:rPr>
                        <a:t>extracaratt.ca</a:t>
                      </a: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0</a:t>
                      </a:r>
                    </a:p>
                  </a:txBody>
                  <a:tcPr marL="29497" marR="29497" marT="0" marB="0">
                    <a:lnL>
                      <a:noFill/>
                    </a:lnL>
                    <a:lnR>
                      <a:noFill/>
                    </a:lnR>
                    <a:lnT>
                      <a:noFill/>
                    </a:lnT>
                    <a:lnB>
                      <a:noFill/>
                    </a:lnB>
                  </a:tcPr>
                </a:tc>
                <a:extLst>
                  <a:ext uri="{0D108BD9-81ED-4DB2-BD59-A6C34878D82A}">
                    <a16:rowId xmlns:a16="http://schemas.microsoft.com/office/drawing/2014/main" val="10024"/>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25"/>
                  </a:ext>
                </a:extLst>
              </a:tr>
              <a:tr h="182911">
                <a:tc>
                  <a:txBody>
                    <a:bodyPr/>
                    <a:lstStyle/>
                    <a:p>
                      <a:pPr>
                        <a:spcAft>
                          <a:spcPts val="0"/>
                        </a:spcAft>
                      </a:pPr>
                      <a:r>
                        <a:rPr lang="it-IT" sz="1200">
                          <a:latin typeface="Times New Roman"/>
                          <a:ea typeface="Times New Roman"/>
                          <a:cs typeface="Times New Roman"/>
                        </a:rPr>
                        <a:t>Saldo area straordinaria</a:t>
                      </a: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0</a:t>
                      </a:r>
                    </a:p>
                  </a:txBody>
                  <a:tcPr marL="29497" marR="29497" marT="0" marB="0">
                    <a:lnL>
                      <a:noFill/>
                    </a:lnL>
                    <a:lnR>
                      <a:noFill/>
                    </a:lnR>
                    <a:lnT>
                      <a:noFill/>
                    </a:lnT>
                    <a:lnB>
                      <a:noFill/>
                    </a:lnB>
                  </a:tcPr>
                </a:tc>
                <a:tc>
                  <a:txBody>
                    <a:bodyPr/>
                    <a:lstStyle/>
                    <a:p>
                      <a:pPr algn="r">
                        <a:spcAft>
                          <a:spcPts val="0"/>
                        </a:spcAft>
                      </a:pPr>
                      <a:r>
                        <a:rPr lang="it-IT" sz="1200" dirty="0">
                          <a:latin typeface="Times New Roman"/>
                          <a:ea typeface="Times New Roman"/>
                          <a:cs typeface="Times New Roman"/>
                        </a:rPr>
                        <a:t>0</a:t>
                      </a:r>
                    </a:p>
                  </a:txBody>
                  <a:tcPr marL="29497" marR="29497" marT="0" marB="0">
                    <a:lnL>
                      <a:noFill/>
                    </a:lnL>
                    <a:lnR>
                      <a:noFill/>
                    </a:lnR>
                    <a:lnT>
                      <a:noFill/>
                    </a:lnT>
                    <a:lnB>
                      <a:noFill/>
                    </a:lnB>
                  </a:tcPr>
                </a:tc>
                <a:extLst>
                  <a:ext uri="{0D108BD9-81ED-4DB2-BD59-A6C34878D82A}">
                    <a16:rowId xmlns:a16="http://schemas.microsoft.com/office/drawing/2014/main" val="10026"/>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27"/>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r>
                        <a:rPr lang="it-IT" sz="1200" b="1" dirty="0">
                          <a:latin typeface="Times New Roman"/>
                          <a:ea typeface="Times New Roman"/>
                          <a:cs typeface="Times New Roman"/>
                        </a:rPr>
                        <a:t> </a:t>
                      </a:r>
                      <a:r>
                        <a:rPr lang="it-IT" sz="1200" b="1" dirty="0" smtClean="0">
                          <a:latin typeface="Times New Roman"/>
                          <a:ea typeface="Times New Roman"/>
                          <a:cs typeface="Times New Roman"/>
                        </a:rPr>
                        <a:t>RIS. </a:t>
                      </a:r>
                      <a:r>
                        <a:rPr lang="it-IT" sz="1200" b="1" dirty="0">
                          <a:latin typeface="Times New Roman"/>
                          <a:ea typeface="Times New Roman"/>
                          <a:cs typeface="Times New Roman"/>
                        </a:rPr>
                        <a:t>LORDO </a:t>
                      </a: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690</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-1.150</a:t>
                      </a: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-1.800</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28"/>
                  </a:ext>
                </a:extLst>
              </a:tr>
              <a:tr h="182911">
                <a:tc>
                  <a:txBody>
                    <a:bodyPr/>
                    <a:lstStyle/>
                    <a:p>
                      <a:pPr>
                        <a:spcAft>
                          <a:spcPts val="0"/>
                        </a:spcAft>
                      </a:pPr>
                      <a:r>
                        <a:rPr lang="it-IT" sz="1200">
                          <a:latin typeface="Times New Roman"/>
                          <a:ea typeface="Times New Roman"/>
                          <a:cs typeface="Times New Roman"/>
                        </a:rPr>
                        <a:t>ONERI TRIBUTARI</a:t>
                      </a:r>
                    </a:p>
                  </a:txBody>
                  <a:tcPr marL="29497" marR="29497" marT="0" marB="0">
                    <a:lnL>
                      <a:noFill/>
                    </a:lnL>
                    <a:lnR>
                      <a:noFill/>
                    </a:lnR>
                    <a:lnT>
                      <a:noFill/>
                    </a:lnT>
                    <a:lnB>
                      <a:noFill/>
                    </a:lnB>
                  </a:tcPr>
                </a:tc>
                <a:tc>
                  <a:txBody>
                    <a:bodyPr/>
                    <a:lstStyle/>
                    <a:p>
                      <a:pP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a:latin typeface="Times New Roman"/>
                          <a:ea typeface="Times New Roman"/>
                          <a:cs typeface="Times New Roman"/>
                        </a:rPr>
                        <a:t>345</a:t>
                      </a:r>
                    </a:p>
                  </a:txBody>
                  <a:tcPr marL="29497" marR="29497" marT="0" marB="0">
                    <a:lnL>
                      <a:noFill/>
                    </a:lnL>
                    <a:lnR>
                      <a:noFill/>
                    </a:lnR>
                    <a:lnT>
                      <a:noFill/>
                    </a:lnT>
                    <a:lnB>
                      <a:noFill/>
                    </a:lnB>
                  </a:tcPr>
                </a:tc>
                <a:tc>
                  <a:txBody>
                    <a:bodyPr/>
                    <a:lstStyle/>
                    <a:p>
                      <a:pPr algn="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29"/>
                  </a:ext>
                </a:extLst>
              </a:tr>
              <a:tr h="182911">
                <a:tc>
                  <a:txBody>
                    <a:bodyPr/>
                    <a:lstStyle/>
                    <a:p>
                      <a:pPr>
                        <a:spcAft>
                          <a:spcPts val="0"/>
                        </a:spcAft>
                      </a:pP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spcAft>
                          <a:spcPts val="0"/>
                        </a:spcAft>
                      </a:pPr>
                      <a:r>
                        <a:rPr lang="it-IT" sz="1200" b="1" dirty="0" smtClean="0">
                          <a:latin typeface="Times New Roman"/>
                          <a:ea typeface="Times New Roman"/>
                          <a:cs typeface="Times New Roman"/>
                        </a:rPr>
                        <a:t>RIS. NETTO </a:t>
                      </a:r>
                      <a:endParaRPr lang="it-IT" sz="1200" dirty="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345</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a:latin typeface="Times New Roman"/>
                          <a:ea typeface="Times New Roman"/>
                          <a:cs typeface="Times New Roman"/>
                        </a:rPr>
                        <a:t>-1.150</a:t>
                      </a:r>
                      <a:endParaRPr lang="it-IT" sz="1200">
                        <a:latin typeface="Times New Roman"/>
                        <a:ea typeface="Times New Roman"/>
                        <a:cs typeface="Times New Roman"/>
                      </a:endParaRPr>
                    </a:p>
                  </a:txBody>
                  <a:tcPr marL="29497" marR="29497" marT="0" marB="0">
                    <a:lnL>
                      <a:noFill/>
                    </a:lnL>
                    <a:lnR>
                      <a:noFill/>
                    </a:lnR>
                    <a:lnT>
                      <a:noFill/>
                    </a:lnT>
                    <a:lnB>
                      <a:noFill/>
                    </a:lnB>
                  </a:tcPr>
                </a:tc>
                <a:tc>
                  <a:txBody>
                    <a:bodyPr/>
                    <a:lstStyle/>
                    <a:p>
                      <a:pPr algn="r">
                        <a:spcAft>
                          <a:spcPts val="0"/>
                        </a:spcAft>
                      </a:pPr>
                      <a:r>
                        <a:rPr lang="it-IT" sz="1200" b="1" dirty="0">
                          <a:latin typeface="Times New Roman"/>
                          <a:ea typeface="Times New Roman"/>
                          <a:cs typeface="Times New Roman"/>
                        </a:rPr>
                        <a:t>-1.800</a:t>
                      </a:r>
                      <a:endParaRPr lang="it-IT" sz="1200" dirty="0">
                        <a:latin typeface="Times New Roman"/>
                        <a:ea typeface="Times New Roman"/>
                        <a:cs typeface="Times New Roman"/>
                      </a:endParaRPr>
                    </a:p>
                  </a:txBody>
                  <a:tcPr marL="29497" marR="29497" marT="0" marB="0">
                    <a:lnL>
                      <a:noFill/>
                    </a:lnL>
                    <a:lnR>
                      <a:noFill/>
                    </a:lnR>
                    <a:lnT>
                      <a:noFill/>
                    </a:lnT>
                    <a:lnB>
                      <a:noFill/>
                    </a:lnB>
                  </a:tcPr>
                </a:tc>
                <a:extLst>
                  <a:ext uri="{0D108BD9-81ED-4DB2-BD59-A6C34878D82A}">
                    <a16:rowId xmlns:a16="http://schemas.microsoft.com/office/drawing/2014/main" val="10030"/>
                  </a:ext>
                </a:extLst>
              </a:tr>
            </a:tbl>
          </a:graphicData>
        </a:graphic>
      </p:graphicFrame>
      <p:sp>
        <p:nvSpPr>
          <p:cNvPr id="2" name="CasellaDiTesto 1"/>
          <p:cNvSpPr txBox="1"/>
          <p:nvPr/>
        </p:nvSpPr>
        <p:spPr>
          <a:xfrm>
            <a:off x="6477000" y="914400"/>
            <a:ext cx="2519363" cy="2677656"/>
          </a:xfrm>
          <a:prstGeom prst="rect">
            <a:avLst/>
          </a:prstGeom>
          <a:noFill/>
          <a:ln>
            <a:solidFill>
              <a:srgbClr val="C00000"/>
            </a:solidFill>
          </a:ln>
        </p:spPr>
        <p:txBody>
          <a:bodyPr wrap="square" rtlCol="0">
            <a:spAutoFit/>
          </a:bodyPr>
          <a:lstStyle/>
          <a:p>
            <a:pPr algn="ctr"/>
            <a:r>
              <a:rPr lang="it-IT" sz="1400" b="1" dirty="0" smtClean="0">
                <a:solidFill>
                  <a:srgbClr val="C00000"/>
                </a:solidFill>
                <a:latin typeface="Arial Narrow" panose="020B0606020202030204" pitchFamily="34" charset="0"/>
              </a:rPr>
              <a:t>Attenzione!</a:t>
            </a:r>
          </a:p>
          <a:p>
            <a:endParaRPr lang="it-IT" sz="900" dirty="0" smtClean="0"/>
          </a:p>
          <a:p>
            <a:pPr algn="ctr"/>
            <a:r>
              <a:rPr lang="it-IT" sz="1400" dirty="0" smtClean="0">
                <a:solidFill>
                  <a:srgbClr val="0070C0"/>
                </a:solidFill>
                <a:latin typeface="Arial Narrow" panose="020B0606020202030204" pitchFamily="34" charset="0"/>
              </a:rPr>
              <a:t>I 200 inseriti nei proventi finanziari  nell’anno 20X3 sono sicuramente ascrivibili agli investimenti (su titoli) dell’area extra-caratteristica (1.550) e quindi possono anche posizionarsi nell’area extra-caratteristica (in un certo senso sarebbe anche più coerente). Come sappiamo questo non cambia comunque l’esito dell’analisi</a:t>
            </a:r>
            <a:endParaRPr lang="it-IT" sz="1400" dirty="0">
              <a:solidFill>
                <a:srgbClr val="0070C0"/>
              </a:solidFill>
              <a:latin typeface="Arial Narrow" panose="020B0606020202030204" pitchFamily="34" charset="0"/>
            </a:endParaRPr>
          </a:p>
        </p:txBody>
      </p:sp>
      <p:sp>
        <p:nvSpPr>
          <p:cNvPr id="6" name="CasellaDiTesto 5"/>
          <p:cNvSpPr txBox="1"/>
          <p:nvPr/>
        </p:nvSpPr>
        <p:spPr>
          <a:xfrm>
            <a:off x="6729147" y="3668889"/>
            <a:ext cx="2144889" cy="3139321"/>
          </a:xfrm>
          <a:prstGeom prst="rect">
            <a:avLst/>
          </a:prstGeom>
          <a:noFill/>
        </p:spPr>
        <p:txBody>
          <a:bodyPr wrap="square" rtlCol="0">
            <a:spAutoFit/>
          </a:bodyPr>
          <a:lstStyle/>
          <a:p>
            <a:pPr algn="ctr"/>
            <a:r>
              <a:rPr lang="it-IT" altLang="it-IT" dirty="0">
                <a:solidFill>
                  <a:srgbClr val="C00000"/>
                </a:solidFill>
              </a:rPr>
              <a:t>Ai fini del calcolo </a:t>
            </a:r>
            <a:r>
              <a:rPr lang="it-IT" altLang="it-IT" dirty="0" smtClean="0">
                <a:solidFill>
                  <a:srgbClr val="C00000"/>
                </a:solidFill>
              </a:rPr>
              <a:t>dell’</a:t>
            </a:r>
            <a:r>
              <a:rPr lang="it-IT" altLang="it-IT" dirty="0" smtClean="0">
                <a:solidFill>
                  <a:srgbClr val="00B050"/>
                </a:solidFill>
              </a:rPr>
              <a:t>indice di rotazione dei debiti commerciali</a:t>
            </a:r>
            <a:r>
              <a:rPr lang="it-IT" altLang="it-IT" dirty="0" smtClean="0">
                <a:solidFill>
                  <a:srgbClr val="C00000"/>
                </a:solidFill>
              </a:rPr>
              <a:t> per l’anno 20X3 si </a:t>
            </a:r>
            <a:r>
              <a:rPr lang="it-IT" altLang="it-IT" dirty="0">
                <a:solidFill>
                  <a:srgbClr val="C00000"/>
                </a:solidFill>
              </a:rPr>
              <a:t>tenga conto che l’importo </a:t>
            </a:r>
            <a:r>
              <a:rPr lang="it-IT" altLang="it-IT" dirty="0" smtClean="0">
                <a:solidFill>
                  <a:srgbClr val="C00000"/>
                </a:solidFill>
              </a:rPr>
              <a:t>degli Acquisti netti e delle altre spese operative esterne utili a questo fine è pari a 6.765</a:t>
            </a:r>
            <a:endParaRPr lang="it-IT" dirty="0">
              <a:solidFill>
                <a:srgbClr val="C00000"/>
              </a:solidFill>
            </a:endParaRPr>
          </a:p>
        </p:txBody>
      </p:sp>
    </p:spTree>
    <p:extLst>
      <p:ext uri="{BB962C8B-B14F-4D97-AF65-F5344CB8AC3E}">
        <p14:creationId xmlns:p14="http://schemas.microsoft.com/office/powerpoint/2010/main" val="1887166308"/>
      </p:ext>
    </p:extLst>
  </p:cSld>
  <p:clrMapOvr>
    <a:masterClrMapping/>
  </p:clrMapOvr>
  <p:transition advTm="150329"/>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INDICI 20X3</a:t>
            </a:r>
            <a:endParaRPr lang="it-IT" altLang="it-IT" sz="1400" b="1" u="sng"/>
          </a:p>
        </p:txBody>
      </p:sp>
      <p:sp>
        <p:nvSpPr>
          <p:cNvPr id="260099"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6807F37-8136-4AE9-8607-D64A1BF3A72E}" type="slidenum">
              <a:rPr lang="it-IT" altLang="it-IT">
                <a:latin typeface="Arial" panose="020B0604020202020204" pitchFamily="34" charset="0"/>
              </a:rPr>
              <a:pPr/>
              <a:t>184</a:t>
            </a:fld>
            <a:endParaRPr lang="it-IT" altLang="it-IT">
              <a:latin typeface="Arial" panose="020B0604020202020204" pitchFamily="34" charset="0"/>
            </a:endParaRPr>
          </a:p>
        </p:txBody>
      </p:sp>
      <p:graphicFrame>
        <p:nvGraphicFramePr>
          <p:cNvPr id="6" name="Tabella 5"/>
          <p:cNvGraphicFramePr>
            <a:graphicFrameLocks noGrp="1"/>
          </p:cNvGraphicFramePr>
          <p:nvPr/>
        </p:nvGraphicFramePr>
        <p:xfrm>
          <a:off x="381000" y="990600"/>
          <a:ext cx="8305799" cy="5562594"/>
        </p:xfrm>
        <a:graphic>
          <a:graphicData uri="http://schemas.openxmlformats.org/drawingml/2006/table">
            <a:tbl>
              <a:tblPr/>
              <a:tblGrid>
                <a:gridCol w="3460083">
                  <a:extLst>
                    <a:ext uri="{9D8B030D-6E8A-4147-A177-3AD203B41FA5}">
                      <a16:colId xmlns:a16="http://schemas.microsoft.com/office/drawing/2014/main" val="20000"/>
                    </a:ext>
                  </a:extLst>
                </a:gridCol>
                <a:gridCol w="1349913">
                  <a:extLst>
                    <a:ext uri="{9D8B030D-6E8A-4147-A177-3AD203B41FA5}">
                      <a16:colId xmlns:a16="http://schemas.microsoft.com/office/drawing/2014/main" val="20001"/>
                    </a:ext>
                  </a:extLst>
                </a:gridCol>
                <a:gridCol w="1103119">
                  <a:extLst>
                    <a:ext uri="{9D8B030D-6E8A-4147-A177-3AD203B41FA5}">
                      <a16:colId xmlns:a16="http://schemas.microsoft.com/office/drawing/2014/main" val="20002"/>
                    </a:ext>
                  </a:extLst>
                </a:gridCol>
                <a:gridCol w="859639">
                  <a:extLst>
                    <a:ext uri="{9D8B030D-6E8A-4147-A177-3AD203B41FA5}">
                      <a16:colId xmlns:a16="http://schemas.microsoft.com/office/drawing/2014/main" val="20003"/>
                    </a:ext>
                  </a:extLst>
                </a:gridCol>
                <a:gridCol w="1472482">
                  <a:extLst>
                    <a:ext uri="{9D8B030D-6E8A-4147-A177-3AD203B41FA5}">
                      <a16:colId xmlns:a16="http://schemas.microsoft.com/office/drawing/2014/main" val="20004"/>
                    </a:ext>
                  </a:extLst>
                </a:gridCol>
                <a:gridCol w="60563">
                  <a:extLst>
                    <a:ext uri="{9D8B030D-6E8A-4147-A177-3AD203B41FA5}">
                      <a16:colId xmlns:a16="http://schemas.microsoft.com/office/drawing/2014/main" val="20005"/>
                    </a:ext>
                  </a:extLst>
                </a:gridCol>
              </a:tblGrid>
              <a:tr h="309033">
                <a:tc gridSpan="6">
                  <a:txBody>
                    <a:bodyPr/>
                    <a:lstStyle/>
                    <a:p>
                      <a:pPr algn="ctr">
                        <a:spcAft>
                          <a:spcPts val="0"/>
                        </a:spcAft>
                      </a:pPr>
                      <a:r>
                        <a:rPr lang="it-IT" sz="1600" b="1" dirty="0">
                          <a:solidFill>
                            <a:srgbClr val="000000"/>
                          </a:solidFill>
                          <a:latin typeface="Times New Roman"/>
                          <a:ea typeface="Times New Roman"/>
                          <a:cs typeface="Times New Roman"/>
                        </a:rPr>
                        <a:t>INDICI PATRIMONIALI </a:t>
                      </a:r>
                      <a:r>
                        <a:rPr lang="it-IT" sz="1600" b="1" dirty="0" err="1">
                          <a:solidFill>
                            <a:srgbClr val="000000"/>
                          </a:solidFill>
                          <a:latin typeface="Times New Roman"/>
                          <a:ea typeface="Times New Roman"/>
                          <a:cs typeface="Times New Roman"/>
                        </a:rPr>
                        <a:t>DI</a:t>
                      </a:r>
                      <a:r>
                        <a:rPr lang="it-IT" sz="1600" b="1" dirty="0">
                          <a:solidFill>
                            <a:srgbClr val="000000"/>
                          </a:solidFill>
                          <a:latin typeface="Times New Roman"/>
                          <a:ea typeface="Times New Roman"/>
                          <a:cs typeface="Times New Roman"/>
                        </a:rPr>
                        <a:t> COMPOSIZIONE</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09033">
                <a:tc>
                  <a:txBody>
                    <a:bodyPr/>
                    <a:lstStyle/>
                    <a:p>
                      <a:pPr>
                        <a:spcAft>
                          <a:spcPts val="0"/>
                        </a:spcAft>
                      </a:pPr>
                      <a:r>
                        <a:rPr lang="it-IT" sz="1600" dirty="0">
                          <a:solidFill>
                            <a:srgbClr val="000000"/>
                          </a:solidFill>
                          <a:latin typeface="Times New Roman"/>
                          <a:ea typeface="Times New Roman"/>
                          <a:cs typeface="Times New Roman"/>
                        </a:rPr>
                        <a:t>Indice di Rigidità </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AF/CI tot</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8.403/20.463</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41,1%</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9033">
                <a:tc>
                  <a:txBody>
                    <a:bodyPr/>
                    <a:lstStyle/>
                    <a:p>
                      <a:pPr>
                        <a:spcAft>
                          <a:spcPts val="0"/>
                        </a:spcAft>
                      </a:pPr>
                      <a:r>
                        <a:rPr lang="it-IT" sz="1600" dirty="0">
                          <a:solidFill>
                            <a:srgbClr val="000000"/>
                          </a:solidFill>
                          <a:latin typeface="Times New Roman"/>
                          <a:ea typeface="Times New Roman"/>
                          <a:cs typeface="Times New Roman"/>
                        </a:rPr>
                        <a:t>Indice di Elasticità</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AC/CI tot</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12.060/20.463</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58,9%</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309033">
                <a:tc>
                  <a:txBody>
                    <a:bodyPr/>
                    <a:lstStyle/>
                    <a:p>
                      <a:pPr>
                        <a:spcAft>
                          <a:spcPts val="0"/>
                        </a:spcAft>
                      </a:pPr>
                      <a:r>
                        <a:rPr lang="it-IT" sz="1600" dirty="0">
                          <a:solidFill>
                            <a:srgbClr val="000000"/>
                          </a:solidFill>
                          <a:latin typeface="Times New Roman"/>
                          <a:ea typeface="Times New Roman"/>
                          <a:cs typeface="Times New Roman"/>
                        </a:rPr>
                        <a:t>Indice di Autonomia Finanziaria</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MP/CF</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3.500/20.463</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17,1%</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309033">
                <a:tc>
                  <a:txBody>
                    <a:bodyPr/>
                    <a:lstStyle/>
                    <a:p>
                      <a:pPr>
                        <a:spcAft>
                          <a:spcPts val="0"/>
                        </a:spcAft>
                      </a:pPr>
                      <a:r>
                        <a:rPr lang="it-IT" sz="1600" dirty="0">
                          <a:solidFill>
                            <a:srgbClr val="000000"/>
                          </a:solidFill>
                          <a:latin typeface="Times New Roman"/>
                          <a:ea typeface="Times New Roman"/>
                          <a:cs typeface="Times New Roman"/>
                        </a:rPr>
                        <a:t>Indice di Indebitamento Complessivo</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en-GB" sz="1600">
                          <a:solidFill>
                            <a:srgbClr val="000000"/>
                          </a:solidFill>
                          <a:latin typeface="Times New Roman"/>
                          <a:ea typeface="Times New Roman"/>
                          <a:cs typeface="Times New Roman"/>
                        </a:rPr>
                        <a:t>(Pl+Pb)/CF</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16.963/20.463</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82,9%</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309033">
                <a:tc>
                  <a:txBody>
                    <a:bodyPr/>
                    <a:lstStyle/>
                    <a:p>
                      <a:pPr>
                        <a:spcAft>
                          <a:spcPts val="0"/>
                        </a:spcAft>
                      </a:pPr>
                      <a:r>
                        <a:rPr lang="it-IT" sz="1600" dirty="0">
                          <a:solidFill>
                            <a:srgbClr val="000000"/>
                          </a:solidFill>
                          <a:latin typeface="Times New Roman"/>
                          <a:ea typeface="Times New Roman"/>
                          <a:cs typeface="Times New Roman"/>
                        </a:rPr>
                        <a:t>Indice di Indebitamento Permanente</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fr-FR" sz="1600">
                          <a:solidFill>
                            <a:srgbClr val="000000"/>
                          </a:solidFill>
                          <a:latin typeface="Times New Roman"/>
                          <a:ea typeface="Times New Roman"/>
                          <a:cs typeface="Times New Roman"/>
                        </a:rPr>
                        <a:t>(MP+Pl)/CF</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15.165/20.463</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74,1%</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309033">
                <a:tc>
                  <a:txBody>
                    <a:bodyPr/>
                    <a:lstStyle/>
                    <a:p>
                      <a:pPr>
                        <a:spcAft>
                          <a:spcPts val="0"/>
                        </a:spcAft>
                      </a:pPr>
                      <a:r>
                        <a:rPr lang="it-IT" sz="1600">
                          <a:solidFill>
                            <a:srgbClr val="000000"/>
                          </a:solidFill>
                          <a:latin typeface="Times New Roman"/>
                          <a:ea typeface="Times New Roman"/>
                          <a:cs typeface="Times New Roman"/>
                        </a:rPr>
                        <a:t>Indice di Indebitamento "a lungo" </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Pl/CF</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11.665/20.463</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57,0%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309033">
                <a:tc>
                  <a:txBody>
                    <a:bodyPr/>
                    <a:lstStyle/>
                    <a:p>
                      <a:pPr>
                        <a:spcAft>
                          <a:spcPts val="0"/>
                        </a:spcAft>
                      </a:pPr>
                      <a:r>
                        <a:rPr lang="it-IT" sz="1600" dirty="0">
                          <a:solidFill>
                            <a:srgbClr val="000000"/>
                          </a:solidFill>
                          <a:latin typeface="Times New Roman"/>
                          <a:ea typeface="Times New Roman"/>
                          <a:cs typeface="Times New Roman"/>
                        </a:rPr>
                        <a:t>Indice di Indebitamento "a breve"</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Pb/CF</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it-IT" sz="1600">
                          <a:solidFill>
                            <a:srgbClr val="000000"/>
                          </a:solidFill>
                          <a:latin typeface="Times New Roman"/>
                          <a:ea typeface="Times New Roman"/>
                          <a:cs typeface="Times New Roman"/>
                        </a:rPr>
                        <a:t>5.298/20.463</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25,9%</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309033">
                <a:tc>
                  <a:txBody>
                    <a:bodyPr/>
                    <a:lstStyle/>
                    <a:p>
                      <a:pPr algn="r">
                        <a:spcAft>
                          <a:spcPts val="0"/>
                        </a:spcAft>
                      </a:pP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309033">
                <a:tc gridSpan="5">
                  <a:txBody>
                    <a:bodyPr/>
                    <a:lstStyle/>
                    <a:p>
                      <a:pPr algn="ctr">
                        <a:spcAft>
                          <a:spcPts val="0"/>
                        </a:spcAft>
                      </a:pPr>
                      <a:r>
                        <a:rPr lang="it-IT" sz="1600" b="1" dirty="0">
                          <a:solidFill>
                            <a:srgbClr val="000000"/>
                          </a:solidFill>
                          <a:latin typeface="Times New Roman"/>
                          <a:ea typeface="Times New Roman"/>
                          <a:cs typeface="Times New Roman"/>
                        </a:rPr>
                        <a:t>INDICI PATRIMONIALI </a:t>
                      </a:r>
                      <a:r>
                        <a:rPr lang="it-IT" sz="1600" b="1" dirty="0" err="1">
                          <a:solidFill>
                            <a:srgbClr val="000000"/>
                          </a:solidFill>
                          <a:latin typeface="Times New Roman"/>
                          <a:ea typeface="Times New Roman"/>
                          <a:cs typeface="Times New Roman"/>
                        </a:rPr>
                        <a:t>DI</a:t>
                      </a:r>
                      <a:r>
                        <a:rPr lang="it-IT" sz="1600" b="1" dirty="0">
                          <a:solidFill>
                            <a:srgbClr val="000000"/>
                          </a:solidFill>
                          <a:latin typeface="Times New Roman"/>
                          <a:ea typeface="Times New Roman"/>
                          <a:cs typeface="Times New Roman"/>
                        </a:rPr>
                        <a:t> CORRELAZIONE</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309033">
                <a:tc>
                  <a:txBody>
                    <a:bodyPr/>
                    <a:lstStyle/>
                    <a:p>
                      <a:pPr>
                        <a:spcAft>
                          <a:spcPts val="0"/>
                        </a:spcAft>
                      </a:pPr>
                      <a:r>
                        <a:rPr lang="it-IT" sz="1600">
                          <a:solidFill>
                            <a:srgbClr val="000000"/>
                          </a:solidFill>
                          <a:latin typeface="Times New Roman"/>
                          <a:ea typeface="Times New Roman"/>
                          <a:cs typeface="Times New Roman"/>
                        </a:rPr>
                        <a:t>Margine di Struttura Primario</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dirty="0" err="1">
                          <a:solidFill>
                            <a:srgbClr val="000000"/>
                          </a:solidFill>
                          <a:latin typeface="Times New Roman"/>
                          <a:ea typeface="Times New Roman"/>
                          <a:cs typeface="Times New Roman"/>
                        </a:rPr>
                        <a:t>MP-AF</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3.500-8.403</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-4.903</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309033">
                <a:tc>
                  <a:txBody>
                    <a:bodyPr/>
                    <a:lstStyle/>
                    <a:p>
                      <a:pPr>
                        <a:spcAft>
                          <a:spcPts val="0"/>
                        </a:spcAft>
                      </a:pPr>
                      <a:r>
                        <a:rPr lang="it-IT" sz="1600">
                          <a:solidFill>
                            <a:srgbClr val="000000"/>
                          </a:solidFill>
                          <a:latin typeface="Times New Roman"/>
                          <a:ea typeface="Times New Roman"/>
                          <a:cs typeface="Times New Roman"/>
                        </a:rPr>
                        <a:t>Quoziente di Struttura Primario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MP/</a:t>
                      </a:r>
                      <a:r>
                        <a:rPr lang="it-IT" sz="1600" dirty="0" err="1">
                          <a:solidFill>
                            <a:srgbClr val="000000"/>
                          </a:solidFill>
                          <a:latin typeface="Times New Roman"/>
                          <a:ea typeface="Times New Roman"/>
                          <a:cs typeface="Times New Roman"/>
                        </a:rPr>
                        <a:t>AF</a:t>
                      </a:r>
                      <a:endParaRPr lang="it-IT" sz="1600" dirty="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3.500/8.403</a:t>
                      </a:r>
                      <a:endParaRPr lang="it-IT" sz="1600" dirty="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0,4</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309033">
                <a:tc>
                  <a:txBody>
                    <a:bodyPr/>
                    <a:lstStyle/>
                    <a:p>
                      <a:pPr>
                        <a:spcAft>
                          <a:spcPts val="0"/>
                        </a:spcAft>
                      </a:pPr>
                      <a:r>
                        <a:rPr lang="it-IT" sz="1600">
                          <a:solidFill>
                            <a:srgbClr val="000000"/>
                          </a:solidFill>
                          <a:latin typeface="Times New Roman"/>
                          <a:ea typeface="Times New Roman"/>
                          <a:cs typeface="Times New Roman"/>
                        </a:rPr>
                        <a:t>Margine di Struttura Secondario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en-GB" sz="1600">
                          <a:solidFill>
                            <a:srgbClr val="000000"/>
                          </a:solidFill>
                          <a:latin typeface="Times New Roman"/>
                          <a:ea typeface="Times New Roman"/>
                          <a:cs typeface="Times New Roman"/>
                        </a:rPr>
                        <a:t>MP+Pl-AF</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15.165-8.403</a:t>
                      </a:r>
                      <a:endParaRPr lang="it-IT" sz="1600" dirty="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6.762</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2"/>
                  </a:ext>
                </a:extLst>
              </a:tr>
              <a:tr h="309033">
                <a:tc>
                  <a:txBody>
                    <a:bodyPr/>
                    <a:lstStyle/>
                    <a:p>
                      <a:pPr>
                        <a:spcAft>
                          <a:spcPts val="0"/>
                        </a:spcAft>
                      </a:pPr>
                      <a:r>
                        <a:rPr lang="it-IT" sz="1600">
                          <a:solidFill>
                            <a:srgbClr val="000000"/>
                          </a:solidFill>
                          <a:latin typeface="Times New Roman"/>
                          <a:ea typeface="Times New Roman"/>
                          <a:cs typeface="Times New Roman"/>
                        </a:rPr>
                        <a:t>Quoziente di Struttura Secondario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en-GB" sz="1600">
                          <a:solidFill>
                            <a:srgbClr val="000000"/>
                          </a:solidFill>
                          <a:latin typeface="Times New Roman"/>
                          <a:ea typeface="Times New Roman"/>
                          <a:cs typeface="Times New Roman"/>
                        </a:rPr>
                        <a:t>(MP+Pl)/AF</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15.165/8.403</a:t>
                      </a:r>
                      <a:endParaRPr lang="it-IT" sz="1600" dirty="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1,8</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3"/>
                  </a:ext>
                </a:extLst>
              </a:tr>
              <a:tr h="309033">
                <a:tc>
                  <a:txBody>
                    <a:bodyPr/>
                    <a:lstStyle/>
                    <a:p>
                      <a:pPr>
                        <a:spcAft>
                          <a:spcPts val="0"/>
                        </a:spcAft>
                      </a:pPr>
                      <a:r>
                        <a:rPr lang="it-IT" sz="1600">
                          <a:solidFill>
                            <a:srgbClr val="000000"/>
                          </a:solidFill>
                          <a:latin typeface="Times New Roman"/>
                          <a:ea typeface="Times New Roman"/>
                          <a:cs typeface="Times New Roman"/>
                        </a:rPr>
                        <a:t>Margine di Disponibilità o CCN</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AC-Pb</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12.060-5.298</a:t>
                      </a:r>
                      <a:endParaRPr lang="it-IT" sz="1600" dirty="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6.762</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4"/>
                  </a:ext>
                </a:extLst>
              </a:tr>
              <a:tr h="309033">
                <a:tc>
                  <a:txBody>
                    <a:bodyPr/>
                    <a:lstStyle/>
                    <a:p>
                      <a:pPr>
                        <a:spcAft>
                          <a:spcPts val="0"/>
                        </a:spcAft>
                      </a:pPr>
                      <a:r>
                        <a:rPr lang="it-IT" sz="1600">
                          <a:solidFill>
                            <a:srgbClr val="000000"/>
                          </a:solidFill>
                          <a:latin typeface="Times New Roman"/>
                          <a:ea typeface="Times New Roman"/>
                          <a:cs typeface="Times New Roman"/>
                        </a:rPr>
                        <a:t>Quoziente di Disponibilità</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AC/Pb</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12.060/5.298</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2,3</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5"/>
                  </a:ext>
                </a:extLst>
              </a:tr>
              <a:tr h="309033">
                <a:tc>
                  <a:txBody>
                    <a:bodyPr/>
                    <a:lstStyle/>
                    <a:p>
                      <a:pPr>
                        <a:spcAft>
                          <a:spcPts val="0"/>
                        </a:spcAft>
                      </a:pPr>
                      <a:r>
                        <a:rPr lang="it-IT" sz="1600">
                          <a:solidFill>
                            <a:srgbClr val="000000"/>
                          </a:solidFill>
                          <a:latin typeface="Times New Roman"/>
                          <a:ea typeface="Times New Roman"/>
                          <a:cs typeface="Times New Roman"/>
                        </a:rPr>
                        <a:t>Margine di Tesoreria Secondario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Ld+Li-Pb</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6.595-5.298</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1.297</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spcAft>
                          <a:spcPts val="0"/>
                        </a:spcAft>
                      </a:pPr>
                      <a:r>
                        <a:rPr lang="it-IT" sz="100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6"/>
                  </a:ext>
                </a:extLst>
              </a:tr>
              <a:tr h="309033">
                <a:tc>
                  <a:txBody>
                    <a:bodyPr/>
                    <a:lstStyle/>
                    <a:p>
                      <a:pPr>
                        <a:spcAft>
                          <a:spcPts val="0"/>
                        </a:spcAft>
                      </a:pPr>
                      <a:r>
                        <a:rPr lang="it-IT" sz="1600">
                          <a:solidFill>
                            <a:srgbClr val="000000"/>
                          </a:solidFill>
                          <a:latin typeface="Times New Roman"/>
                          <a:ea typeface="Times New Roman"/>
                          <a:cs typeface="Times New Roman"/>
                        </a:rPr>
                        <a:t>Quoziente di Tesoreria Secondario  </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(Ld+Li)/Pb</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it-IT" sz="1600">
                          <a:solidFill>
                            <a:srgbClr val="000000"/>
                          </a:solidFill>
                          <a:latin typeface="Times New Roman"/>
                          <a:ea typeface="Times New Roman"/>
                          <a:cs typeface="Times New Roman"/>
                        </a:rPr>
                        <a:t>6.595/5.298</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1,2</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it-IT" sz="1000" dirty="0">
                          <a:latin typeface="Times New Roman"/>
                          <a:ea typeface="Times New Roman"/>
                          <a:cs typeface="Times New Roman"/>
                        </a:rPr>
                        <a:t> </a:t>
                      </a:r>
                    </a:p>
                  </a:txBody>
                  <a:tcPr marL="0" marR="0" marT="0" marB="0" anchor="ctr">
                    <a:lnL>
                      <a:noFill/>
                    </a:lnL>
                    <a:lnR>
                      <a:noFill/>
                    </a:lnR>
                    <a:lnT>
                      <a:noFill/>
                    </a:lnT>
                    <a:lnB>
                      <a:noFill/>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921614419"/>
      </p:ext>
    </p:extLst>
  </p:cSld>
  <p:clrMapOvr>
    <a:masterClrMapping/>
  </p:clrMapOvr>
  <p:transition advTm="64955"/>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INDICI 20X3</a:t>
            </a:r>
            <a:endParaRPr lang="it-IT" altLang="it-IT" sz="1400" b="1" u="sng"/>
          </a:p>
        </p:txBody>
      </p:sp>
      <p:sp>
        <p:nvSpPr>
          <p:cNvPr id="261123" name="Segnaposto numero diapositiva 12"/>
          <p:cNvSpPr>
            <a:spLocks noGrp="1"/>
          </p:cNvSpPr>
          <p:nvPr>
            <p:ph type="sldNum" sz="quarter" idx="12"/>
          </p:nvPr>
        </p:nvSpPr>
        <p:spPr>
          <a:xfrm>
            <a:off x="7058378" y="661679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5981C51-7339-4B43-87A2-6E1BFC8CA4B8}" type="slidenum">
              <a:rPr lang="it-IT" altLang="it-IT">
                <a:latin typeface="Arial" panose="020B0604020202020204" pitchFamily="34" charset="0"/>
              </a:rPr>
              <a:pPr/>
              <a:t>185</a:t>
            </a:fld>
            <a:endParaRPr lang="it-IT" altLang="it-IT" dirty="0">
              <a:latin typeface="Arial" panose="020B060402020202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589573851"/>
              </p:ext>
            </p:extLst>
          </p:nvPr>
        </p:nvGraphicFramePr>
        <p:xfrm>
          <a:off x="107951" y="989048"/>
          <a:ext cx="6445250" cy="5761089"/>
        </p:xfrm>
        <a:graphic>
          <a:graphicData uri="http://schemas.openxmlformats.org/drawingml/2006/table">
            <a:tbl>
              <a:tblPr/>
              <a:tblGrid>
                <a:gridCol w="2705271">
                  <a:extLst>
                    <a:ext uri="{9D8B030D-6E8A-4147-A177-3AD203B41FA5}">
                      <a16:colId xmlns:a16="http://schemas.microsoft.com/office/drawing/2014/main" val="20000"/>
                    </a:ext>
                  </a:extLst>
                </a:gridCol>
                <a:gridCol w="1557203">
                  <a:extLst>
                    <a:ext uri="{9D8B030D-6E8A-4147-A177-3AD203B41FA5}">
                      <a16:colId xmlns:a16="http://schemas.microsoft.com/office/drawing/2014/main" val="20001"/>
                    </a:ext>
                  </a:extLst>
                </a:gridCol>
                <a:gridCol w="264871">
                  <a:extLst>
                    <a:ext uri="{9D8B030D-6E8A-4147-A177-3AD203B41FA5}">
                      <a16:colId xmlns:a16="http://schemas.microsoft.com/office/drawing/2014/main" val="659932424"/>
                    </a:ext>
                  </a:extLst>
                </a:gridCol>
                <a:gridCol w="972035">
                  <a:extLst>
                    <a:ext uri="{9D8B030D-6E8A-4147-A177-3AD203B41FA5}">
                      <a16:colId xmlns:a16="http://schemas.microsoft.com/office/drawing/2014/main" val="20003"/>
                    </a:ext>
                  </a:extLst>
                </a:gridCol>
                <a:gridCol w="945870">
                  <a:extLst>
                    <a:ext uri="{9D8B030D-6E8A-4147-A177-3AD203B41FA5}">
                      <a16:colId xmlns:a16="http://schemas.microsoft.com/office/drawing/2014/main" val="3028224448"/>
                    </a:ext>
                  </a:extLst>
                </a:gridCol>
              </a:tblGrid>
              <a:tr h="366937">
                <a:tc gridSpan="5">
                  <a:txBody>
                    <a:bodyPr/>
                    <a:lstStyle/>
                    <a:p>
                      <a:pPr algn="ctr">
                        <a:spcAft>
                          <a:spcPts val="0"/>
                        </a:spcAft>
                      </a:pPr>
                      <a:r>
                        <a:rPr lang="it-IT" sz="1600" b="1" dirty="0">
                          <a:solidFill>
                            <a:srgbClr val="000000"/>
                          </a:solidFill>
                          <a:latin typeface="Times New Roman"/>
                          <a:ea typeface="Times New Roman"/>
                          <a:cs typeface="Times New Roman"/>
                        </a:rPr>
                        <a:t>INDICI REDDITUALI</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66937">
                <a:tc>
                  <a:txBody>
                    <a:bodyPr/>
                    <a:lstStyle/>
                    <a:p>
                      <a:pPr>
                        <a:spcAft>
                          <a:spcPts val="0"/>
                        </a:spcAft>
                      </a:pPr>
                      <a:r>
                        <a:rPr lang="it-IT" sz="1600" dirty="0" err="1">
                          <a:solidFill>
                            <a:srgbClr val="000000"/>
                          </a:solidFill>
                          <a:latin typeface="Times New Roman"/>
                          <a:ea typeface="Times New Roman"/>
                          <a:cs typeface="Times New Roman"/>
                        </a:rPr>
                        <a:t>R.O.I</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RO/CI CAR</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1.400/18.913</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7,4%</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66937">
                <a:tc>
                  <a:txBody>
                    <a:bodyPr/>
                    <a:lstStyle/>
                    <a:p>
                      <a:pPr>
                        <a:spcAft>
                          <a:spcPts val="0"/>
                        </a:spcAft>
                      </a:pPr>
                      <a:r>
                        <a:rPr lang="it-IT" sz="1600" dirty="0" err="1">
                          <a:solidFill>
                            <a:srgbClr val="000000"/>
                          </a:solidFill>
                          <a:latin typeface="Times New Roman"/>
                          <a:ea typeface="Times New Roman"/>
                          <a:cs typeface="Times New Roman"/>
                        </a:rPr>
                        <a:t>R.O.S</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RO/VN</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1.400/19.550</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7,2%</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2"/>
                  </a:ext>
                </a:extLst>
              </a:tr>
              <a:tr h="366937">
                <a:tc>
                  <a:txBody>
                    <a:bodyPr/>
                    <a:lstStyle/>
                    <a:p>
                      <a:pPr>
                        <a:spcAft>
                          <a:spcPts val="0"/>
                        </a:spcAft>
                      </a:pPr>
                      <a:r>
                        <a:rPr lang="it-IT" sz="1600" dirty="0">
                          <a:solidFill>
                            <a:srgbClr val="000000"/>
                          </a:solidFill>
                          <a:latin typeface="Times New Roman"/>
                          <a:ea typeface="Times New Roman"/>
                          <a:cs typeface="Times New Roman"/>
                        </a:rPr>
                        <a:t>Turnover (Pci) </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VN/CI CAR</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19.550/18.913</a:t>
                      </a:r>
                      <a:endParaRPr lang="it-IT" sz="1600" dirty="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1,0</a:t>
                      </a:r>
                      <a:endParaRPr lang="it-IT" sz="1600" dirty="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3"/>
                  </a:ext>
                </a:extLst>
              </a:tr>
              <a:tr h="366937">
                <a:tc>
                  <a:txBody>
                    <a:bodyPr/>
                    <a:lstStyle/>
                    <a:p>
                      <a:pPr>
                        <a:spcAft>
                          <a:spcPts val="0"/>
                        </a:spcAft>
                      </a:pPr>
                      <a:r>
                        <a:rPr lang="it-IT" sz="1600" dirty="0" err="1">
                          <a:solidFill>
                            <a:srgbClr val="000000"/>
                          </a:solidFill>
                          <a:latin typeface="Times New Roman"/>
                          <a:ea typeface="Times New Roman"/>
                          <a:cs typeface="Times New Roman"/>
                        </a:rPr>
                        <a:t>R.O.E</a:t>
                      </a:r>
                      <a:r>
                        <a:rPr lang="it-IT" sz="1600" dirty="0">
                          <a:solidFill>
                            <a:srgbClr val="000000"/>
                          </a:solidFill>
                          <a:latin typeface="Times New Roman"/>
                          <a:ea typeface="Times New Roman"/>
                          <a:cs typeface="Times New Roman"/>
                        </a:rPr>
                        <a:t> netto</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RN/MP</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-1.800/3.500</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-51,4%</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4"/>
                  </a:ext>
                </a:extLst>
              </a:tr>
              <a:tr h="366937">
                <a:tc>
                  <a:txBody>
                    <a:bodyPr/>
                    <a:lstStyle/>
                    <a:p>
                      <a:pPr>
                        <a:spcAft>
                          <a:spcPts val="0"/>
                        </a:spcAft>
                      </a:pPr>
                      <a:r>
                        <a:rPr lang="it-IT" sz="1600">
                          <a:solidFill>
                            <a:srgbClr val="000000"/>
                          </a:solidFill>
                          <a:latin typeface="Times New Roman"/>
                          <a:ea typeface="Times New Roman"/>
                          <a:cs typeface="Times New Roman"/>
                        </a:rPr>
                        <a:t>R.O.E. lordo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en-GB" sz="1600" dirty="0" err="1">
                          <a:solidFill>
                            <a:srgbClr val="000000"/>
                          </a:solidFill>
                          <a:latin typeface="Times New Roman"/>
                          <a:ea typeface="Times New Roman"/>
                          <a:cs typeface="Times New Roman"/>
                        </a:rPr>
                        <a:t>RL</a:t>
                      </a:r>
                      <a:r>
                        <a:rPr lang="en-GB" sz="1600" dirty="0">
                          <a:solidFill>
                            <a:srgbClr val="000000"/>
                          </a:solidFill>
                          <a:latin typeface="Times New Roman"/>
                          <a:ea typeface="Times New Roman"/>
                          <a:cs typeface="Times New Roman"/>
                        </a:rPr>
                        <a:t>/MP</a:t>
                      </a:r>
                      <a:endParaRPr lang="it-IT" sz="1600" dirty="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en-GB" sz="1600">
                          <a:solidFill>
                            <a:srgbClr val="000000"/>
                          </a:solidFill>
                          <a:latin typeface="Times New Roman"/>
                          <a:ea typeface="Times New Roman"/>
                          <a:cs typeface="Times New Roman"/>
                        </a:rPr>
                        <a:t>-1.800/3.500</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en-GB" sz="1600">
                          <a:solidFill>
                            <a:srgbClr val="000000"/>
                          </a:solidFill>
                          <a:latin typeface="Times New Roman"/>
                          <a:ea typeface="Times New Roman"/>
                          <a:cs typeface="Times New Roman"/>
                        </a:rPr>
                        <a:t>-51,4%</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5"/>
                  </a:ext>
                </a:extLst>
              </a:tr>
              <a:tr h="366937">
                <a:tc>
                  <a:txBody>
                    <a:bodyPr/>
                    <a:lstStyle/>
                    <a:p>
                      <a:pPr>
                        <a:spcAft>
                          <a:spcPts val="0"/>
                        </a:spcAft>
                      </a:pPr>
                      <a:r>
                        <a:rPr lang="en-GB" sz="1600">
                          <a:solidFill>
                            <a:srgbClr val="000000"/>
                          </a:solidFill>
                          <a:latin typeface="Times New Roman"/>
                          <a:ea typeface="Times New Roman"/>
                          <a:cs typeface="Times New Roman"/>
                        </a:rPr>
                        <a:t>T.f.</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en-GB" sz="1600" dirty="0">
                          <a:solidFill>
                            <a:srgbClr val="000000"/>
                          </a:solidFill>
                          <a:latin typeface="Times New Roman"/>
                          <a:ea typeface="Times New Roman"/>
                          <a:cs typeface="Times New Roman"/>
                        </a:rPr>
                        <a:t>Of/(</a:t>
                      </a:r>
                      <a:r>
                        <a:rPr lang="en-GB" sz="1600" dirty="0" err="1">
                          <a:solidFill>
                            <a:srgbClr val="000000"/>
                          </a:solidFill>
                          <a:latin typeface="Times New Roman"/>
                          <a:ea typeface="Times New Roman"/>
                          <a:cs typeface="Times New Roman"/>
                        </a:rPr>
                        <a:t>Pl+Pb</a:t>
                      </a:r>
                      <a:r>
                        <a:rPr lang="en-GB" sz="1600" dirty="0">
                          <a:solidFill>
                            <a:srgbClr val="000000"/>
                          </a:solidFill>
                          <a:latin typeface="Times New Roman"/>
                          <a:ea typeface="Times New Roman"/>
                          <a:cs typeface="Times New Roman"/>
                        </a:rPr>
                        <a:t>)</a:t>
                      </a:r>
                      <a:endParaRPr lang="it-IT" sz="1600" dirty="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3.400/16.963</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20,0%</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6"/>
                  </a:ext>
                </a:extLst>
              </a:tr>
              <a:tr h="366937">
                <a:tc>
                  <a:txBody>
                    <a:bodyPr/>
                    <a:lstStyle/>
                    <a:p>
                      <a:pPr>
                        <a:spcAft>
                          <a:spcPts val="0"/>
                        </a:spcAft>
                      </a:pPr>
                      <a:r>
                        <a:rPr lang="it-IT" sz="1600">
                          <a:solidFill>
                            <a:srgbClr val="000000"/>
                          </a:solidFill>
                          <a:latin typeface="Times New Roman"/>
                          <a:ea typeface="Times New Roman"/>
                          <a:cs typeface="Times New Roman"/>
                        </a:rPr>
                        <a:t>EFFETTO LEVA (R.O.I. - T.f.)</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ROI-Tf</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7,4%-20,0%</a:t>
                      </a:r>
                      <a:endParaRPr lang="it-IT" sz="1600" dirty="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-12,6%</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7"/>
                  </a:ext>
                </a:extLst>
              </a:tr>
              <a:tr h="366937">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a:noFill/>
                    </a:lnT>
                    <a:lnB>
                      <a:noFill/>
                    </a:lnB>
                  </a:tcPr>
                </a:tc>
                <a:tc>
                  <a:txBody>
                    <a:bodyPr/>
                    <a:lstStyle/>
                    <a:p>
                      <a:endParaRPr lang="it-IT"/>
                    </a:p>
                  </a:txBody>
                  <a:tcPr marL="19050" marR="19050" marT="0" marB="0">
                    <a:lnL>
                      <a:noFill/>
                    </a:lnL>
                    <a:lnR>
                      <a:noFill/>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a:noFill/>
                    </a:lnT>
                    <a:lnB>
                      <a:noFill/>
                    </a:lnB>
                  </a:tcPr>
                </a:tc>
                <a:tc>
                  <a:txBody>
                    <a:bodyPr/>
                    <a:lstStyle/>
                    <a:p>
                      <a:endParaRPr lang="it-IT"/>
                    </a:p>
                  </a:txBody>
                  <a:tcPr marL="19050" marR="19050" marT="0" marB="0">
                    <a:lnL>
                      <a:noFill/>
                    </a:lnL>
                    <a:lnR>
                      <a:noFill/>
                    </a:lnR>
                    <a:lnT>
                      <a:noFill/>
                    </a:lnT>
                    <a:lnB>
                      <a:noFill/>
                    </a:lnB>
                  </a:tcPr>
                </a:tc>
                <a:extLst>
                  <a:ext uri="{0D108BD9-81ED-4DB2-BD59-A6C34878D82A}">
                    <a16:rowId xmlns:a16="http://schemas.microsoft.com/office/drawing/2014/main" val="10008"/>
                  </a:ext>
                </a:extLst>
              </a:tr>
              <a:tr h="366937">
                <a:tc>
                  <a:txBody>
                    <a:bodyPr/>
                    <a:lstStyle/>
                    <a:p>
                      <a:pPr>
                        <a:spcAft>
                          <a:spcPts val="0"/>
                        </a:spcAft>
                      </a:pPr>
                      <a:r>
                        <a:rPr lang="it-IT" sz="1600">
                          <a:solidFill>
                            <a:srgbClr val="000000"/>
                          </a:solidFill>
                          <a:latin typeface="Times New Roman"/>
                          <a:ea typeface="Times New Roman"/>
                          <a:cs typeface="Times New Roman"/>
                        </a:rPr>
                        <a:t>Quoziente di Indebitamento</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solidFill>
                            <a:srgbClr val="000000"/>
                          </a:solidFill>
                          <a:latin typeface="Times New Roman"/>
                          <a:ea typeface="Times New Roman"/>
                          <a:cs typeface="Times New Roman"/>
                        </a:rPr>
                        <a:t>(Pl+Pb)/MP</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it-IT" sz="1600" dirty="0">
                          <a:solidFill>
                            <a:srgbClr val="000000"/>
                          </a:solidFill>
                          <a:latin typeface="Times New Roman"/>
                          <a:ea typeface="Times New Roman"/>
                          <a:cs typeface="Times New Roman"/>
                        </a:rPr>
                        <a:t>16.963/3.500</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spcAft>
                          <a:spcPts val="0"/>
                        </a:spcAft>
                      </a:pPr>
                      <a:r>
                        <a:rPr lang="it-IT" sz="1600">
                          <a:solidFill>
                            <a:srgbClr val="000000"/>
                          </a:solidFill>
                          <a:latin typeface="Times New Roman"/>
                          <a:ea typeface="Times New Roman"/>
                          <a:cs typeface="Times New Roman"/>
                        </a:rPr>
                        <a:t>4,8</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6937">
                <a:tc>
                  <a:txBody>
                    <a:bodyPr/>
                    <a:lstStyle/>
                    <a:p>
                      <a:pPr algn="r">
                        <a:spcAft>
                          <a:spcPts val="0"/>
                        </a:spcAft>
                      </a:pP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t-IT"/>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dirty="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t-IT"/>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6937">
                <a:tc gridSpan="5">
                  <a:txBody>
                    <a:bodyPr/>
                    <a:lstStyle/>
                    <a:p>
                      <a:pPr algn="ctr">
                        <a:spcAft>
                          <a:spcPts val="0"/>
                        </a:spcAft>
                      </a:pPr>
                      <a:r>
                        <a:rPr lang="it-IT" sz="1600" b="1" dirty="0">
                          <a:solidFill>
                            <a:srgbClr val="000000"/>
                          </a:solidFill>
                          <a:latin typeface="Times New Roman"/>
                          <a:ea typeface="Times New Roman"/>
                          <a:cs typeface="Times New Roman"/>
                        </a:rPr>
                        <a:t>INDICI </a:t>
                      </a:r>
                      <a:r>
                        <a:rPr lang="it-IT" sz="1600" b="1" dirty="0" err="1">
                          <a:solidFill>
                            <a:srgbClr val="000000"/>
                          </a:solidFill>
                          <a:latin typeface="Times New Roman"/>
                          <a:ea typeface="Times New Roman"/>
                          <a:cs typeface="Times New Roman"/>
                        </a:rPr>
                        <a:t>DI</a:t>
                      </a:r>
                      <a:r>
                        <a:rPr lang="it-IT" sz="1600" b="1" dirty="0">
                          <a:solidFill>
                            <a:srgbClr val="000000"/>
                          </a:solidFill>
                          <a:latin typeface="Times New Roman"/>
                          <a:ea typeface="Times New Roman"/>
                          <a:cs typeface="Times New Roman"/>
                        </a:rPr>
                        <a:t> ROTAZIONE</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11"/>
                  </a:ext>
                </a:extLst>
              </a:tr>
              <a:tr h="366937">
                <a:tc>
                  <a:txBody>
                    <a:bodyPr/>
                    <a:lstStyle/>
                    <a:p>
                      <a:pPr>
                        <a:spcAft>
                          <a:spcPts val="0"/>
                        </a:spcAft>
                      </a:pPr>
                      <a:r>
                        <a:rPr lang="it-IT" sz="1600" dirty="0">
                          <a:solidFill>
                            <a:srgbClr val="000000"/>
                          </a:solidFill>
                          <a:latin typeface="Times New Roman"/>
                          <a:ea typeface="Times New Roman"/>
                          <a:cs typeface="Times New Roman"/>
                        </a:rPr>
                        <a:t>Indice di rotazione del </a:t>
                      </a:r>
                      <a:r>
                        <a:rPr lang="it-IT" sz="1600" dirty="0" smtClean="0">
                          <a:solidFill>
                            <a:srgbClr val="000000"/>
                          </a:solidFill>
                          <a:latin typeface="Times New Roman"/>
                          <a:ea typeface="Times New Roman"/>
                          <a:cs typeface="Times New Roman"/>
                        </a:rPr>
                        <a:t>magazzino</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VN/M</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it-IT" sz="1600" dirty="0">
                          <a:solidFill>
                            <a:srgbClr val="000000"/>
                          </a:solidFill>
                          <a:latin typeface="Times New Roman"/>
                          <a:ea typeface="Times New Roman"/>
                          <a:cs typeface="Times New Roman"/>
                        </a:rPr>
                        <a:t>19.550/5.465</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3,6</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366937">
                <a:tc>
                  <a:txBody>
                    <a:bodyPr/>
                    <a:lstStyle/>
                    <a:p>
                      <a:pPr>
                        <a:spcAft>
                          <a:spcPts val="0"/>
                        </a:spcAft>
                      </a:pPr>
                      <a:r>
                        <a:rPr lang="it-IT" sz="1600">
                          <a:solidFill>
                            <a:srgbClr val="000000"/>
                          </a:solidFill>
                          <a:latin typeface="Times New Roman"/>
                          <a:ea typeface="Times New Roman"/>
                          <a:cs typeface="Times New Roman"/>
                        </a:rPr>
                        <a:t>Velocità crediti commerciali</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VN/CredCom</a:t>
                      </a:r>
                      <a:endParaRPr lang="it-IT" sz="1600">
                        <a:latin typeface="Times New Roman"/>
                        <a:ea typeface="Times New Roman"/>
                        <a:cs typeface="Times New Roman"/>
                      </a:endParaRPr>
                    </a:p>
                  </a:txBody>
                  <a:tcPr marL="19050" marR="19050" marT="0" marB="0">
                    <a:lnL>
                      <a:noFill/>
                    </a:lnL>
                    <a:lnR>
                      <a:noFill/>
                    </a:lnR>
                    <a:lnT>
                      <a:noFill/>
                    </a:lnT>
                    <a:lnB>
                      <a:noFill/>
                    </a:lnB>
                  </a:tcPr>
                </a:tc>
                <a:tc gridSpan="2">
                  <a:txBody>
                    <a:bodyPr/>
                    <a:lstStyle/>
                    <a:p>
                      <a:pPr algn="ctr">
                        <a:spcAft>
                          <a:spcPts val="0"/>
                        </a:spcAft>
                      </a:pPr>
                      <a:r>
                        <a:rPr lang="it-IT" sz="1600">
                          <a:solidFill>
                            <a:srgbClr val="000000"/>
                          </a:solidFill>
                          <a:latin typeface="Times New Roman"/>
                          <a:ea typeface="Times New Roman"/>
                          <a:cs typeface="Times New Roman"/>
                        </a:rPr>
                        <a:t>19.550/8.275</a:t>
                      </a:r>
                      <a:endParaRPr lang="it-IT" sz="1600">
                        <a:latin typeface="Times New Roman"/>
                        <a:ea typeface="Times New Roman"/>
                        <a:cs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2,4</a:t>
                      </a:r>
                      <a:endParaRPr lang="it-IT" sz="1600" dirty="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3"/>
                  </a:ext>
                </a:extLst>
              </a:tr>
              <a:tr h="503228">
                <a:tc>
                  <a:txBody>
                    <a:bodyPr/>
                    <a:lstStyle/>
                    <a:p>
                      <a:pPr>
                        <a:spcAft>
                          <a:spcPts val="0"/>
                        </a:spcAft>
                      </a:pPr>
                      <a:r>
                        <a:rPr lang="it-IT" sz="1600">
                          <a:solidFill>
                            <a:srgbClr val="000000"/>
                          </a:solidFill>
                          <a:latin typeface="Times New Roman"/>
                          <a:ea typeface="Times New Roman"/>
                          <a:cs typeface="Times New Roman"/>
                        </a:rPr>
                        <a:t>Velocità debiti commerciali</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err="1" smtClean="0">
                          <a:solidFill>
                            <a:srgbClr val="000000"/>
                          </a:solidFill>
                          <a:latin typeface="Times New Roman"/>
                          <a:ea typeface="Times New Roman"/>
                          <a:cs typeface="Times New Roman"/>
                        </a:rPr>
                        <a:t>AN+Sp.op</a:t>
                      </a:r>
                      <a:r>
                        <a:rPr lang="en-GB" sz="1600" dirty="0" smtClean="0">
                          <a:solidFill>
                            <a:srgbClr val="000000"/>
                          </a:solidFill>
                          <a:latin typeface="Times New Roman"/>
                          <a:ea typeface="Times New Roman"/>
                          <a:cs typeface="Times New Roman"/>
                        </a:rPr>
                        <a:t>./</a:t>
                      </a:r>
                      <a:r>
                        <a:rPr lang="en-GB" sz="1600" dirty="0" err="1" smtClean="0">
                          <a:solidFill>
                            <a:srgbClr val="000000"/>
                          </a:solidFill>
                          <a:latin typeface="Times New Roman"/>
                          <a:ea typeface="Times New Roman"/>
                          <a:cs typeface="Times New Roman"/>
                        </a:rPr>
                        <a:t>DebC</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it-IT" sz="1600" dirty="0" smtClean="0">
                          <a:solidFill>
                            <a:srgbClr val="000000"/>
                          </a:solidFill>
                          <a:latin typeface="Times New Roman"/>
                          <a:ea typeface="Times New Roman"/>
                          <a:cs typeface="Times New Roman"/>
                        </a:rPr>
                        <a:t>6.745/2.600</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a:spcAft>
                          <a:spcPts val="0"/>
                        </a:spcAft>
                      </a:pPr>
                      <a:r>
                        <a:rPr lang="it-IT" sz="1600" dirty="0">
                          <a:solidFill>
                            <a:srgbClr val="000000"/>
                          </a:solidFill>
                          <a:latin typeface="Times New Roman"/>
                          <a:ea typeface="Times New Roman"/>
                          <a:cs typeface="Times New Roman"/>
                        </a:rPr>
                        <a:t>2,6</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6" name="CasellaDiTesto 5"/>
          <p:cNvSpPr txBox="1"/>
          <p:nvPr/>
        </p:nvSpPr>
        <p:spPr>
          <a:xfrm>
            <a:off x="6603119" y="1276320"/>
            <a:ext cx="2492022" cy="5124480"/>
          </a:xfrm>
          <a:prstGeom prst="rect">
            <a:avLst/>
          </a:prstGeom>
          <a:noFill/>
          <a:ln>
            <a:solidFill>
              <a:srgbClr val="C00000"/>
            </a:solidFill>
          </a:ln>
        </p:spPr>
        <p:txBody>
          <a:bodyPr wrap="square" rtlCol="0">
            <a:spAutoFit/>
          </a:bodyPr>
          <a:lstStyle/>
          <a:p>
            <a:pPr algn="ctr"/>
            <a:r>
              <a:rPr lang="it-IT" sz="1400" b="1" dirty="0" smtClean="0">
                <a:solidFill>
                  <a:srgbClr val="C00000"/>
                </a:solidFill>
                <a:latin typeface="Arial Narrow" panose="020B0606020202030204" pitchFamily="34" charset="0"/>
              </a:rPr>
              <a:t>Attenzione! </a:t>
            </a:r>
          </a:p>
          <a:p>
            <a:endParaRPr lang="it-IT" sz="1300" dirty="0" smtClean="0"/>
          </a:p>
          <a:p>
            <a:pPr algn="ctr"/>
            <a:r>
              <a:rPr lang="it-IT" sz="1200" dirty="0" smtClean="0">
                <a:solidFill>
                  <a:srgbClr val="0070C0"/>
                </a:solidFill>
                <a:latin typeface="Arial Narrow" panose="020B0606020202030204" pitchFamily="34" charset="0"/>
              </a:rPr>
              <a:t>Ai fini dei calcoli degli indici di rotazione è necessario conoscere dei valori che devono essere attinti dagli SP e dai CE analitici. Infatti, per </a:t>
            </a:r>
            <a:r>
              <a:rPr lang="it-IT" sz="1200" dirty="0">
                <a:solidFill>
                  <a:srgbClr val="0070C0"/>
                </a:solidFill>
                <a:latin typeface="Arial Narrow" panose="020B0606020202030204" pitchFamily="34" charset="0"/>
              </a:rPr>
              <a:t>calcolare la velocità dei crediti commerciali devo avere il dettaglio di tutti i crediti commerciali (sia a breve che a medio lungo termine</a:t>
            </a:r>
            <a:r>
              <a:rPr lang="it-IT" sz="1200" dirty="0" smtClean="0">
                <a:solidFill>
                  <a:srgbClr val="0070C0"/>
                </a:solidFill>
                <a:latin typeface="Arial Narrow" panose="020B0606020202030204" pitchFamily="34" charset="0"/>
              </a:rPr>
              <a:t>). Parimenti, per calcolare correttamente l’indice di velocità dei debiti commerciali devo avere il dettaglio degli Acquisti netti (AN) e delle Spese Operative esterne (che insieme formano il numeratore della formula) e dei debiti commerciali (sia a breve che a lungo termine). </a:t>
            </a:r>
            <a:r>
              <a:rPr lang="it-IT" sz="1200" i="1" dirty="0" smtClean="0">
                <a:solidFill>
                  <a:srgbClr val="0070C0"/>
                </a:solidFill>
                <a:latin typeface="Arial Narrow" panose="020B0606020202030204" pitchFamily="34" charset="0"/>
              </a:rPr>
              <a:t>Per questo motivo tali valori sono stati forniti insieme agli schemi sintetici </a:t>
            </a:r>
          </a:p>
          <a:p>
            <a:pPr algn="ctr"/>
            <a:endParaRPr lang="it-IT" sz="1200" dirty="0">
              <a:solidFill>
                <a:srgbClr val="0070C0"/>
              </a:solidFill>
              <a:latin typeface="Arial Narrow" panose="020B0606020202030204" pitchFamily="34" charset="0"/>
            </a:endParaRPr>
          </a:p>
          <a:p>
            <a:pPr algn="ctr"/>
            <a:r>
              <a:rPr lang="it-IT" sz="1200" dirty="0" smtClean="0">
                <a:solidFill>
                  <a:srgbClr val="7030A0"/>
                </a:solidFill>
                <a:latin typeface="Arial Narrow" panose="020B0606020202030204" pitchFamily="34" charset="0"/>
              </a:rPr>
              <a:t>Per calcolare correttamente il </a:t>
            </a:r>
            <a:r>
              <a:rPr lang="it-IT" sz="1200" dirty="0" err="1" smtClean="0">
                <a:solidFill>
                  <a:srgbClr val="7030A0"/>
                </a:solidFill>
                <a:latin typeface="Arial Narrow" panose="020B0606020202030204" pitchFamily="34" charset="0"/>
              </a:rPr>
              <a:t>T.f.</a:t>
            </a:r>
            <a:r>
              <a:rPr lang="it-IT" sz="1200" dirty="0" smtClean="0">
                <a:solidFill>
                  <a:srgbClr val="7030A0"/>
                </a:solidFill>
                <a:latin typeface="Arial Narrow" panose="020B0606020202030204" pitchFamily="34" charset="0"/>
              </a:rPr>
              <a:t> dovrei conoscere esattamente il dettaglio dei debiti che maturano interessi. Solitamente, poiché di norma non è agevole procurarsi questo dettaglio, si usa la «semplificazione» di prendere in considerazione tutti i debiti (a breve e a m/l termine)</a:t>
            </a:r>
          </a:p>
        </p:txBody>
      </p:sp>
    </p:spTree>
    <p:extLst>
      <p:ext uri="{BB962C8B-B14F-4D97-AF65-F5344CB8AC3E}">
        <p14:creationId xmlns:p14="http://schemas.microsoft.com/office/powerpoint/2010/main" val="1710409533"/>
      </p:ext>
    </p:extLst>
  </p:cSld>
  <p:clrMapOvr>
    <a:masterClrMapping/>
  </p:clrMapOvr>
  <p:transition advTm="149405"/>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COMPARAZIONE INDICI 20X1 – 20X2 – 20X3</a:t>
            </a:r>
            <a:endParaRPr lang="it-IT" altLang="it-IT" sz="1400" b="1" u="sng"/>
          </a:p>
        </p:txBody>
      </p:sp>
      <p:sp>
        <p:nvSpPr>
          <p:cNvPr id="262147"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403A86A-A020-4F99-BEF1-123910D3442C}" type="slidenum">
              <a:rPr lang="it-IT" altLang="it-IT">
                <a:latin typeface="Arial" panose="020B0604020202020204" pitchFamily="34" charset="0"/>
              </a:rPr>
              <a:pPr/>
              <a:t>186</a:t>
            </a:fld>
            <a:endParaRPr lang="it-IT" altLang="it-IT">
              <a:latin typeface="Arial" panose="020B060402020202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783439535"/>
              </p:ext>
            </p:extLst>
          </p:nvPr>
        </p:nvGraphicFramePr>
        <p:xfrm>
          <a:off x="304800" y="990600"/>
          <a:ext cx="8305800" cy="5562600"/>
        </p:xfrm>
        <a:graphic>
          <a:graphicData uri="http://schemas.openxmlformats.org/drawingml/2006/table">
            <a:tbl>
              <a:tblPr/>
              <a:tblGrid>
                <a:gridCol w="5139630">
                  <a:extLst>
                    <a:ext uri="{9D8B030D-6E8A-4147-A177-3AD203B41FA5}">
                      <a16:colId xmlns:a16="http://schemas.microsoft.com/office/drawing/2014/main" val="20000"/>
                    </a:ext>
                  </a:extLst>
                </a:gridCol>
                <a:gridCol w="1136234">
                  <a:extLst>
                    <a:ext uri="{9D8B030D-6E8A-4147-A177-3AD203B41FA5}">
                      <a16:colId xmlns:a16="http://schemas.microsoft.com/office/drawing/2014/main" val="20001"/>
                    </a:ext>
                  </a:extLst>
                </a:gridCol>
                <a:gridCol w="1014968">
                  <a:extLst>
                    <a:ext uri="{9D8B030D-6E8A-4147-A177-3AD203B41FA5}">
                      <a16:colId xmlns:a16="http://schemas.microsoft.com/office/drawing/2014/main" val="20002"/>
                    </a:ext>
                  </a:extLst>
                </a:gridCol>
                <a:gridCol w="1014968">
                  <a:extLst>
                    <a:ext uri="{9D8B030D-6E8A-4147-A177-3AD203B41FA5}">
                      <a16:colId xmlns:a16="http://schemas.microsoft.com/office/drawing/2014/main" val="20003"/>
                    </a:ext>
                  </a:extLst>
                </a:gridCol>
              </a:tblGrid>
              <a:tr h="278130">
                <a:tc gridSpan="4">
                  <a:txBody>
                    <a:bodyPr/>
                    <a:lstStyle/>
                    <a:p>
                      <a:pPr algn="ctr">
                        <a:spcAft>
                          <a:spcPts val="0"/>
                        </a:spcAft>
                      </a:pPr>
                      <a:r>
                        <a:rPr lang="it-IT" sz="1600" b="1" dirty="0">
                          <a:solidFill>
                            <a:srgbClr val="000000"/>
                          </a:solidFill>
                          <a:latin typeface="Times New Roman"/>
                          <a:ea typeface="Times New Roman"/>
                          <a:cs typeface="Times New Roman"/>
                        </a:rPr>
                        <a:t>INDICI PATRIMONIALI </a:t>
                      </a:r>
                      <a:r>
                        <a:rPr lang="it-IT" sz="1600" b="1" dirty="0" err="1">
                          <a:solidFill>
                            <a:srgbClr val="000000"/>
                          </a:solidFill>
                          <a:latin typeface="Times New Roman"/>
                          <a:ea typeface="Times New Roman"/>
                          <a:cs typeface="Times New Roman"/>
                        </a:rPr>
                        <a:t>DI</a:t>
                      </a:r>
                      <a:r>
                        <a:rPr lang="it-IT" sz="1600" b="1" dirty="0">
                          <a:solidFill>
                            <a:srgbClr val="000000"/>
                          </a:solidFill>
                          <a:latin typeface="Times New Roman"/>
                          <a:ea typeface="Times New Roman"/>
                          <a:cs typeface="Times New Roman"/>
                        </a:rPr>
                        <a:t> COMPOSIZIONE</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78130">
                <a:tc>
                  <a:txBody>
                    <a:bodyPr/>
                    <a:lstStyle/>
                    <a:p>
                      <a:pPr algn="ctr">
                        <a:spcAft>
                          <a:spcPts val="0"/>
                        </a:spcAft>
                      </a:pP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dirty="0">
                          <a:solidFill>
                            <a:srgbClr val="000000"/>
                          </a:solidFill>
                          <a:latin typeface="Times New Roman"/>
                          <a:ea typeface="Times New Roman"/>
                          <a:cs typeface="Times New Roman"/>
                        </a:rPr>
                        <a:t>20X1</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dirty="0">
                          <a:solidFill>
                            <a:srgbClr val="000000"/>
                          </a:solidFill>
                          <a:latin typeface="Times New Roman"/>
                          <a:ea typeface="Times New Roman"/>
                          <a:cs typeface="Times New Roman"/>
                        </a:rPr>
                        <a:t>20X2</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20X3</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130">
                <a:tc>
                  <a:txBody>
                    <a:bodyPr/>
                    <a:lstStyle/>
                    <a:p>
                      <a:pPr>
                        <a:spcAft>
                          <a:spcPts val="0"/>
                        </a:spcAft>
                      </a:pPr>
                      <a:r>
                        <a:rPr lang="it-IT" sz="1600" dirty="0">
                          <a:solidFill>
                            <a:srgbClr val="000000"/>
                          </a:solidFill>
                          <a:latin typeface="Times New Roman"/>
                          <a:ea typeface="Times New Roman"/>
                          <a:cs typeface="Times New Roman"/>
                        </a:rPr>
                        <a:t>Indice di Rigidità </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50,3%</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46,6%</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41,1%</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78130">
                <a:tc>
                  <a:txBody>
                    <a:bodyPr/>
                    <a:lstStyle/>
                    <a:p>
                      <a:pPr>
                        <a:spcAft>
                          <a:spcPts val="0"/>
                        </a:spcAft>
                      </a:pPr>
                      <a:r>
                        <a:rPr lang="it-IT" sz="1600" dirty="0">
                          <a:solidFill>
                            <a:srgbClr val="000000"/>
                          </a:solidFill>
                          <a:latin typeface="Times New Roman"/>
                          <a:ea typeface="Times New Roman"/>
                          <a:cs typeface="Times New Roman"/>
                        </a:rPr>
                        <a:t>Indice di Elasticità</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49,7%</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53,4%</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58,9%</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3"/>
                  </a:ext>
                </a:extLst>
              </a:tr>
              <a:tr h="278130">
                <a:tc>
                  <a:txBody>
                    <a:bodyPr/>
                    <a:lstStyle/>
                    <a:p>
                      <a:pPr>
                        <a:spcAft>
                          <a:spcPts val="0"/>
                        </a:spcAft>
                      </a:pPr>
                      <a:r>
                        <a:rPr lang="it-IT" sz="1600" dirty="0">
                          <a:solidFill>
                            <a:srgbClr val="000000"/>
                          </a:solidFill>
                          <a:latin typeface="Times New Roman"/>
                          <a:ea typeface="Times New Roman"/>
                          <a:cs typeface="Times New Roman"/>
                        </a:rPr>
                        <a:t>Indice di Autonomia Finanziaria</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28,7%</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6,6%</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17,1%</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4"/>
                  </a:ext>
                </a:extLst>
              </a:tr>
              <a:tr h="278130">
                <a:tc>
                  <a:txBody>
                    <a:bodyPr/>
                    <a:lstStyle/>
                    <a:p>
                      <a:pPr>
                        <a:spcAft>
                          <a:spcPts val="0"/>
                        </a:spcAft>
                      </a:pPr>
                      <a:r>
                        <a:rPr lang="it-IT" sz="1600" dirty="0">
                          <a:solidFill>
                            <a:srgbClr val="000000"/>
                          </a:solidFill>
                          <a:latin typeface="Times New Roman"/>
                          <a:ea typeface="Times New Roman"/>
                          <a:cs typeface="Times New Roman"/>
                        </a:rPr>
                        <a:t>Indice di Indebitamento Complessivo</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71,3%</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93,4%</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82,9%</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5"/>
                  </a:ext>
                </a:extLst>
              </a:tr>
              <a:tr h="278130">
                <a:tc>
                  <a:txBody>
                    <a:bodyPr/>
                    <a:lstStyle/>
                    <a:p>
                      <a:pPr>
                        <a:spcAft>
                          <a:spcPts val="0"/>
                        </a:spcAft>
                      </a:pPr>
                      <a:r>
                        <a:rPr lang="it-IT" sz="1600" dirty="0">
                          <a:solidFill>
                            <a:srgbClr val="000000"/>
                          </a:solidFill>
                          <a:latin typeface="Times New Roman"/>
                          <a:ea typeface="Times New Roman"/>
                          <a:cs typeface="Times New Roman"/>
                        </a:rPr>
                        <a:t>Indice di Indebitamento Permanente</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86,3%</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80,8%</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74,1%</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6"/>
                  </a:ext>
                </a:extLst>
              </a:tr>
              <a:tr h="278130">
                <a:tc>
                  <a:txBody>
                    <a:bodyPr/>
                    <a:lstStyle/>
                    <a:p>
                      <a:pPr>
                        <a:spcAft>
                          <a:spcPts val="0"/>
                        </a:spcAft>
                      </a:pPr>
                      <a:r>
                        <a:rPr lang="it-IT" sz="1600" dirty="0">
                          <a:solidFill>
                            <a:srgbClr val="000000"/>
                          </a:solidFill>
                          <a:latin typeface="Times New Roman"/>
                          <a:ea typeface="Times New Roman"/>
                          <a:cs typeface="Times New Roman"/>
                        </a:rPr>
                        <a:t>Indice di Indebitamento "a lungo" </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57,5%</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74,2%</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57,0%</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7"/>
                  </a:ext>
                </a:extLst>
              </a:tr>
              <a:tr h="278130">
                <a:tc>
                  <a:txBody>
                    <a:bodyPr/>
                    <a:lstStyle/>
                    <a:p>
                      <a:pPr>
                        <a:spcAft>
                          <a:spcPts val="0"/>
                        </a:spcAft>
                      </a:pPr>
                      <a:r>
                        <a:rPr lang="it-IT" sz="1600" dirty="0">
                          <a:solidFill>
                            <a:srgbClr val="000000"/>
                          </a:solidFill>
                          <a:latin typeface="Times New Roman"/>
                          <a:ea typeface="Times New Roman"/>
                          <a:cs typeface="Times New Roman"/>
                        </a:rPr>
                        <a:t>Indice di Indebitamento "a breve"</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dirty="0">
                          <a:solidFill>
                            <a:srgbClr val="000000"/>
                          </a:solidFill>
                          <a:latin typeface="Times New Roman"/>
                          <a:ea typeface="Times New Roman"/>
                          <a:cs typeface="Times New Roman"/>
                        </a:rPr>
                        <a:t>13,8%</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dirty="0">
                          <a:solidFill>
                            <a:srgbClr val="000000"/>
                          </a:solidFill>
                          <a:latin typeface="Times New Roman"/>
                          <a:ea typeface="Times New Roman"/>
                          <a:cs typeface="Times New Roman"/>
                        </a:rPr>
                        <a:t>19,2%</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25,9%</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8130">
                <a:tc>
                  <a:txBody>
                    <a:bodyPr/>
                    <a:lstStyle/>
                    <a:p>
                      <a:pPr algn="r">
                        <a:spcAft>
                          <a:spcPts val="0"/>
                        </a:spcAft>
                      </a:pP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8130">
                <a:tc gridSpan="4">
                  <a:txBody>
                    <a:bodyPr/>
                    <a:lstStyle/>
                    <a:p>
                      <a:pPr algn="ctr">
                        <a:spcAft>
                          <a:spcPts val="0"/>
                        </a:spcAft>
                      </a:pPr>
                      <a:r>
                        <a:rPr lang="it-IT" sz="1600" b="1" dirty="0">
                          <a:solidFill>
                            <a:srgbClr val="000000"/>
                          </a:solidFill>
                          <a:latin typeface="Times New Roman"/>
                          <a:ea typeface="Times New Roman"/>
                          <a:cs typeface="Times New Roman"/>
                        </a:rPr>
                        <a:t>INDICI PATRIMONIALI </a:t>
                      </a:r>
                      <a:r>
                        <a:rPr lang="it-IT" sz="1600" b="1" dirty="0" err="1">
                          <a:solidFill>
                            <a:srgbClr val="000000"/>
                          </a:solidFill>
                          <a:latin typeface="Times New Roman"/>
                          <a:ea typeface="Times New Roman"/>
                          <a:cs typeface="Times New Roman"/>
                        </a:rPr>
                        <a:t>DI</a:t>
                      </a:r>
                      <a:r>
                        <a:rPr lang="it-IT" sz="1600" b="1" dirty="0">
                          <a:solidFill>
                            <a:srgbClr val="000000"/>
                          </a:solidFill>
                          <a:latin typeface="Times New Roman"/>
                          <a:ea typeface="Times New Roman"/>
                          <a:cs typeface="Times New Roman"/>
                        </a:rPr>
                        <a:t> CORRELAZIONE</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10"/>
                  </a:ext>
                </a:extLst>
              </a:tr>
              <a:tr h="278130">
                <a:tc>
                  <a:txBody>
                    <a:bodyPr/>
                    <a:lstStyle/>
                    <a:p>
                      <a:pPr algn="ctr">
                        <a:spcAft>
                          <a:spcPts val="0"/>
                        </a:spcAft>
                      </a:pP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20X1</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20X2</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20X3</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8130">
                <a:tc>
                  <a:txBody>
                    <a:bodyPr/>
                    <a:lstStyle/>
                    <a:p>
                      <a:pPr>
                        <a:spcAft>
                          <a:spcPts val="0"/>
                        </a:spcAft>
                      </a:pPr>
                      <a:r>
                        <a:rPr lang="it-IT" sz="1600" dirty="0">
                          <a:solidFill>
                            <a:srgbClr val="000000"/>
                          </a:solidFill>
                          <a:latin typeface="Times New Roman"/>
                          <a:ea typeface="Times New Roman"/>
                          <a:cs typeface="Times New Roman"/>
                        </a:rPr>
                        <a:t>Margine di Struttura Primario</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-1.725</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-7.015</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dirty="0" smtClean="0">
                          <a:solidFill>
                            <a:srgbClr val="000000"/>
                          </a:solidFill>
                          <a:latin typeface="Times New Roman"/>
                          <a:ea typeface="Times New Roman"/>
                          <a:cs typeface="Times New Roman"/>
                        </a:rPr>
                        <a:t>- </a:t>
                      </a:r>
                      <a:r>
                        <a:rPr lang="it-IT" sz="1600" dirty="0">
                          <a:solidFill>
                            <a:srgbClr val="000000"/>
                          </a:solidFill>
                          <a:latin typeface="Times New Roman"/>
                          <a:ea typeface="Times New Roman"/>
                          <a:cs typeface="Times New Roman"/>
                        </a:rPr>
                        <a:t>4.903</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78130">
                <a:tc>
                  <a:txBody>
                    <a:bodyPr/>
                    <a:lstStyle/>
                    <a:p>
                      <a:pPr>
                        <a:spcAft>
                          <a:spcPts val="0"/>
                        </a:spcAft>
                      </a:pPr>
                      <a:r>
                        <a:rPr lang="it-IT" sz="1600">
                          <a:solidFill>
                            <a:srgbClr val="000000"/>
                          </a:solidFill>
                          <a:latin typeface="Times New Roman"/>
                          <a:ea typeface="Times New Roman"/>
                          <a:cs typeface="Times New Roman"/>
                        </a:rPr>
                        <a:t>Quoziente di Struttura Primario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0,6</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0,1</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0,4</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3"/>
                  </a:ext>
                </a:extLst>
              </a:tr>
              <a:tr h="278130">
                <a:tc>
                  <a:txBody>
                    <a:bodyPr/>
                    <a:lstStyle/>
                    <a:p>
                      <a:pPr>
                        <a:spcAft>
                          <a:spcPts val="0"/>
                        </a:spcAft>
                      </a:pPr>
                      <a:r>
                        <a:rPr lang="it-IT" sz="1600">
                          <a:solidFill>
                            <a:srgbClr val="000000"/>
                          </a:solidFill>
                          <a:latin typeface="Times New Roman"/>
                          <a:ea typeface="Times New Roman"/>
                          <a:cs typeface="Times New Roman"/>
                        </a:rPr>
                        <a:t>Margine di Struttura Secondario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2.875</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5.980</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6.762</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4"/>
                  </a:ext>
                </a:extLst>
              </a:tr>
              <a:tr h="278130">
                <a:tc>
                  <a:txBody>
                    <a:bodyPr/>
                    <a:lstStyle/>
                    <a:p>
                      <a:pPr>
                        <a:spcAft>
                          <a:spcPts val="0"/>
                        </a:spcAft>
                      </a:pPr>
                      <a:r>
                        <a:rPr lang="it-IT" sz="1600">
                          <a:solidFill>
                            <a:srgbClr val="000000"/>
                          </a:solidFill>
                          <a:latin typeface="Times New Roman"/>
                          <a:ea typeface="Times New Roman"/>
                          <a:cs typeface="Times New Roman"/>
                        </a:rPr>
                        <a:t>Quoziente di Struttura Secondario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1,7</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1,7</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1,8</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5"/>
                  </a:ext>
                </a:extLst>
              </a:tr>
              <a:tr h="278130">
                <a:tc>
                  <a:txBody>
                    <a:bodyPr/>
                    <a:lstStyle/>
                    <a:p>
                      <a:pPr>
                        <a:spcAft>
                          <a:spcPts val="0"/>
                        </a:spcAft>
                      </a:pPr>
                      <a:r>
                        <a:rPr lang="it-IT" sz="1600">
                          <a:solidFill>
                            <a:srgbClr val="000000"/>
                          </a:solidFill>
                          <a:latin typeface="Times New Roman"/>
                          <a:ea typeface="Times New Roman"/>
                          <a:cs typeface="Times New Roman"/>
                        </a:rPr>
                        <a:t>Margine di Disponibilità o CCN</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2.875</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5.980</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6.762</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6"/>
                  </a:ext>
                </a:extLst>
              </a:tr>
              <a:tr h="278130">
                <a:tc>
                  <a:txBody>
                    <a:bodyPr/>
                    <a:lstStyle/>
                    <a:p>
                      <a:pPr>
                        <a:spcAft>
                          <a:spcPts val="0"/>
                        </a:spcAft>
                      </a:pPr>
                      <a:r>
                        <a:rPr lang="it-IT" sz="1600">
                          <a:solidFill>
                            <a:srgbClr val="000000"/>
                          </a:solidFill>
                          <a:latin typeface="Times New Roman"/>
                          <a:ea typeface="Times New Roman"/>
                          <a:cs typeface="Times New Roman"/>
                        </a:rPr>
                        <a:t>Quoziente di Disponibilità</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3,6</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2,8</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2,3</a:t>
                      </a:r>
                      <a:endParaRPr lang="it-IT" sz="1600" dirty="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7"/>
                  </a:ext>
                </a:extLst>
              </a:tr>
              <a:tr h="278130">
                <a:tc>
                  <a:txBody>
                    <a:bodyPr/>
                    <a:lstStyle/>
                    <a:p>
                      <a:pPr>
                        <a:spcAft>
                          <a:spcPts val="0"/>
                        </a:spcAft>
                      </a:pPr>
                      <a:r>
                        <a:rPr lang="it-IT" sz="1600">
                          <a:solidFill>
                            <a:srgbClr val="000000"/>
                          </a:solidFill>
                          <a:latin typeface="Times New Roman"/>
                          <a:ea typeface="Times New Roman"/>
                          <a:cs typeface="Times New Roman"/>
                        </a:rPr>
                        <a:t>Margine di Tesoreria Secondario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805</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-690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1.297</a:t>
                      </a:r>
                      <a:endParaRPr lang="it-IT" sz="1600" dirty="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8"/>
                  </a:ext>
                </a:extLst>
              </a:tr>
              <a:tr h="278130">
                <a:tc>
                  <a:txBody>
                    <a:bodyPr/>
                    <a:lstStyle/>
                    <a:p>
                      <a:pPr>
                        <a:spcAft>
                          <a:spcPts val="0"/>
                        </a:spcAft>
                      </a:pPr>
                      <a:r>
                        <a:rPr lang="it-IT" sz="1600">
                          <a:solidFill>
                            <a:srgbClr val="000000"/>
                          </a:solidFill>
                          <a:latin typeface="Times New Roman"/>
                          <a:ea typeface="Times New Roman"/>
                          <a:cs typeface="Times New Roman"/>
                        </a:rPr>
                        <a:t>Quoziente di Tesoreria Secondario  </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1,7</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0,8</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dirty="0">
                          <a:solidFill>
                            <a:srgbClr val="000000"/>
                          </a:solidFill>
                          <a:latin typeface="Times New Roman"/>
                          <a:ea typeface="Times New Roman"/>
                          <a:cs typeface="Times New Roman"/>
                        </a:rPr>
                        <a:t>1,2</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61641806"/>
      </p:ext>
    </p:extLst>
  </p:cSld>
  <p:clrMapOvr>
    <a:masterClrMapping/>
  </p:clrMapOvr>
  <p:transition advTm="335543"/>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COMPARAZIONE INDICI 20X1 – 20X2 – 20X3</a:t>
            </a:r>
            <a:endParaRPr lang="it-IT" altLang="it-IT" sz="1400" b="1" u="sng"/>
          </a:p>
        </p:txBody>
      </p:sp>
      <p:sp>
        <p:nvSpPr>
          <p:cNvPr id="263171"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CD18535-6720-43EB-8447-C45DA8CEDB04}" type="slidenum">
              <a:rPr lang="it-IT" altLang="it-IT">
                <a:latin typeface="Arial" panose="020B0604020202020204" pitchFamily="34" charset="0"/>
              </a:rPr>
              <a:pPr/>
              <a:t>187</a:t>
            </a:fld>
            <a:endParaRPr lang="it-IT" altLang="it-IT">
              <a:latin typeface="Arial" panose="020B0604020202020204" pitchFamily="34" charset="0"/>
            </a:endParaRPr>
          </a:p>
        </p:txBody>
      </p:sp>
      <p:graphicFrame>
        <p:nvGraphicFramePr>
          <p:cNvPr id="5" name="Tabella 4"/>
          <p:cNvGraphicFramePr>
            <a:graphicFrameLocks noGrp="1"/>
          </p:cNvGraphicFramePr>
          <p:nvPr/>
        </p:nvGraphicFramePr>
        <p:xfrm>
          <a:off x="381000" y="1066800"/>
          <a:ext cx="8458200" cy="5334005"/>
        </p:xfrm>
        <a:graphic>
          <a:graphicData uri="http://schemas.openxmlformats.org/drawingml/2006/table">
            <a:tbl>
              <a:tblPr/>
              <a:tblGrid>
                <a:gridCol w="5233933">
                  <a:extLst>
                    <a:ext uri="{9D8B030D-6E8A-4147-A177-3AD203B41FA5}">
                      <a16:colId xmlns:a16="http://schemas.microsoft.com/office/drawing/2014/main" val="20000"/>
                    </a:ext>
                  </a:extLst>
                </a:gridCol>
                <a:gridCol w="1157083">
                  <a:extLst>
                    <a:ext uri="{9D8B030D-6E8A-4147-A177-3AD203B41FA5}">
                      <a16:colId xmlns:a16="http://schemas.microsoft.com/office/drawing/2014/main" val="20001"/>
                    </a:ext>
                  </a:extLst>
                </a:gridCol>
                <a:gridCol w="1033592">
                  <a:extLst>
                    <a:ext uri="{9D8B030D-6E8A-4147-A177-3AD203B41FA5}">
                      <a16:colId xmlns:a16="http://schemas.microsoft.com/office/drawing/2014/main" val="20002"/>
                    </a:ext>
                  </a:extLst>
                </a:gridCol>
                <a:gridCol w="1033592">
                  <a:extLst>
                    <a:ext uri="{9D8B030D-6E8A-4147-A177-3AD203B41FA5}">
                      <a16:colId xmlns:a16="http://schemas.microsoft.com/office/drawing/2014/main" val="20003"/>
                    </a:ext>
                  </a:extLst>
                </a:gridCol>
              </a:tblGrid>
              <a:tr h="313765">
                <a:tc gridSpan="4">
                  <a:txBody>
                    <a:bodyPr/>
                    <a:lstStyle/>
                    <a:p>
                      <a:pPr algn="ctr">
                        <a:spcAft>
                          <a:spcPts val="0"/>
                        </a:spcAft>
                      </a:pPr>
                      <a:r>
                        <a:rPr lang="it-IT" sz="1600" b="1" dirty="0">
                          <a:solidFill>
                            <a:srgbClr val="000000"/>
                          </a:solidFill>
                          <a:latin typeface="Times New Roman"/>
                          <a:ea typeface="Times New Roman"/>
                          <a:cs typeface="Times New Roman"/>
                        </a:rPr>
                        <a:t>INDICI REDDITUALI</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13765">
                <a:tc>
                  <a:txBody>
                    <a:bodyPr/>
                    <a:lstStyle/>
                    <a:p>
                      <a:pPr algn="ctr">
                        <a:spcAft>
                          <a:spcPts val="0"/>
                        </a:spcAft>
                      </a:pP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20X1</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20X2</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20X3</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765">
                <a:tc>
                  <a:txBody>
                    <a:bodyPr/>
                    <a:lstStyle/>
                    <a:p>
                      <a:pPr>
                        <a:spcAft>
                          <a:spcPts val="0"/>
                        </a:spcAft>
                      </a:pPr>
                      <a:r>
                        <a:rPr lang="it-IT" sz="1600" dirty="0" err="1">
                          <a:solidFill>
                            <a:srgbClr val="000000"/>
                          </a:solidFill>
                          <a:latin typeface="Times New Roman"/>
                          <a:ea typeface="Times New Roman"/>
                          <a:cs typeface="Times New Roman"/>
                        </a:rPr>
                        <a:t>R.O.I</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20,1%</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9,8%</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7,4%</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13765">
                <a:tc>
                  <a:txBody>
                    <a:bodyPr/>
                    <a:lstStyle/>
                    <a:p>
                      <a:pPr>
                        <a:spcAft>
                          <a:spcPts val="0"/>
                        </a:spcAft>
                      </a:pPr>
                      <a:r>
                        <a:rPr lang="it-IT" sz="1600">
                          <a:solidFill>
                            <a:srgbClr val="000000"/>
                          </a:solidFill>
                          <a:latin typeface="Times New Roman"/>
                          <a:ea typeface="Times New Roman"/>
                          <a:cs typeface="Times New Roman"/>
                        </a:rPr>
                        <a:t>R.O.S</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14,0%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12,5%</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7,2%</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3"/>
                  </a:ext>
                </a:extLst>
              </a:tr>
              <a:tr h="313765">
                <a:tc>
                  <a:txBody>
                    <a:bodyPr/>
                    <a:lstStyle/>
                    <a:p>
                      <a:pPr>
                        <a:spcAft>
                          <a:spcPts val="0"/>
                        </a:spcAft>
                      </a:pPr>
                      <a:r>
                        <a:rPr lang="it-IT" sz="1600" dirty="0">
                          <a:solidFill>
                            <a:srgbClr val="000000"/>
                          </a:solidFill>
                          <a:latin typeface="Times New Roman"/>
                          <a:ea typeface="Times New Roman"/>
                          <a:cs typeface="Times New Roman"/>
                        </a:rPr>
                        <a:t>Turnover (Pci) </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1,4</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0,8</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1,0</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4"/>
                  </a:ext>
                </a:extLst>
              </a:tr>
              <a:tr h="313765">
                <a:tc>
                  <a:txBody>
                    <a:bodyPr/>
                    <a:lstStyle/>
                    <a:p>
                      <a:pPr>
                        <a:spcAft>
                          <a:spcPts val="0"/>
                        </a:spcAft>
                      </a:pPr>
                      <a:r>
                        <a:rPr lang="it-IT" sz="1600">
                          <a:solidFill>
                            <a:srgbClr val="000000"/>
                          </a:solidFill>
                          <a:latin typeface="Times New Roman"/>
                          <a:ea typeface="Times New Roman"/>
                          <a:cs typeface="Times New Roman"/>
                        </a:rPr>
                        <a:t>R.O.E netto</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15,0%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-100,0%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-51,4%</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5"/>
                  </a:ext>
                </a:extLst>
              </a:tr>
              <a:tr h="313765">
                <a:tc>
                  <a:txBody>
                    <a:bodyPr/>
                    <a:lstStyle/>
                    <a:p>
                      <a:pPr>
                        <a:spcAft>
                          <a:spcPts val="0"/>
                        </a:spcAft>
                      </a:pPr>
                      <a:r>
                        <a:rPr lang="it-IT" sz="1600" dirty="0" err="1">
                          <a:solidFill>
                            <a:srgbClr val="000000"/>
                          </a:solidFill>
                          <a:latin typeface="Times New Roman"/>
                          <a:ea typeface="Times New Roman"/>
                          <a:cs typeface="Times New Roman"/>
                        </a:rPr>
                        <a:t>R.O.E.</a:t>
                      </a:r>
                      <a:r>
                        <a:rPr lang="it-IT" sz="1600" dirty="0">
                          <a:solidFill>
                            <a:srgbClr val="000000"/>
                          </a:solidFill>
                          <a:latin typeface="Times New Roman"/>
                          <a:ea typeface="Times New Roman"/>
                          <a:cs typeface="Times New Roman"/>
                        </a:rPr>
                        <a:t> lordo</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30,0%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-100,0%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-51,4%</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6"/>
                  </a:ext>
                </a:extLst>
              </a:tr>
              <a:tr h="313765">
                <a:tc>
                  <a:txBody>
                    <a:bodyPr/>
                    <a:lstStyle/>
                    <a:p>
                      <a:pPr>
                        <a:spcAft>
                          <a:spcPts val="0"/>
                        </a:spcAft>
                      </a:pPr>
                      <a:r>
                        <a:rPr lang="it-IT" sz="1600">
                          <a:solidFill>
                            <a:srgbClr val="000000"/>
                          </a:solidFill>
                          <a:latin typeface="Times New Roman"/>
                          <a:ea typeface="Times New Roman"/>
                          <a:cs typeface="Times New Roman"/>
                        </a:rPr>
                        <a:t>T.f.</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16,1%</a:t>
                      </a:r>
                      <a:endParaRPr lang="it-IT" sz="16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17,6%</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20,0%</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7"/>
                  </a:ext>
                </a:extLst>
              </a:tr>
              <a:tr h="313765">
                <a:tc>
                  <a:txBody>
                    <a:bodyPr/>
                    <a:lstStyle/>
                    <a:p>
                      <a:pPr>
                        <a:spcAft>
                          <a:spcPts val="0"/>
                        </a:spcAft>
                      </a:pPr>
                      <a:r>
                        <a:rPr lang="it-IT" sz="1600">
                          <a:solidFill>
                            <a:srgbClr val="000000"/>
                          </a:solidFill>
                          <a:latin typeface="Times New Roman"/>
                          <a:ea typeface="Times New Roman"/>
                          <a:cs typeface="Times New Roman"/>
                        </a:rPr>
                        <a:t>EFFETTO LEVA (R.O.I. - T.f.)</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4,0%</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-7,7%</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-12,6%</a:t>
                      </a:r>
                      <a:endParaRPr lang="it-IT" sz="160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8"/>
                  </a:ext>
                </a:extLst>
              </a:tr>
              <a:tr h="313765">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endParaRPr lang="it-IT" sz="1600" dirty="0">
                        <a:solidFill>
                          <a:srgbClr val="000000"/>
                        </a:solidFill>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9"/>
                  </a:ext>
                </a:extLst>
              </a:tr>
              <a:tr h="313765">
                <a:tc>
                  <a:txBody>
                    <a:bodyPr/>
                    <a:lstStyle/>
                    <a:p>
                      <a:pPr>
                        <a:spcAft>
                          <a:spcPts val="0"/>
                        </a:spcAft>
                      </a:pPr>
                      <a:r>
                        <a:rPr lang="it-IT" sz="1600">
                          <a:solidFill>
                            <a:srgbClr val="000000"/>
                          </a:solidFill>
                          <a:latin typeface="Times New Roman"/>
                          <a:ea typeface="Times New Roman"/>
                          <a:cs typeface="Times New Roman"/>
                        </a:rPr>
                        <a:t>Quoziente di Indebitamento</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2,5</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dirty="0">
                          <a:solidFill>
                            <a:srgbClr val="000000"/>
                          </a:solidFill>
                          <a:latin typeface="Times New Roman"/>
                          <a:ea typeface="Times New Roman"/>
                          <a:cs typeface="Times New Roman"/>
                        </a:rPr>
                        <a:t>14,2</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4,8</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3765">
                <a:tc>
                  <a:txBody>
                    <a:bodyPr/>
                    <a:lstStyle/>
                    <a:p>
                      <a:pPr algn="r">
                        <a:spcAft>
                          <a:spcPts val="0"/>
                        </a:spcAft>
                      </a:pP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dirty="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dirty="0">
                        <a:solidFill>
                          <a:srgbClr val="000000"/>
                        </a:solidFill>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3765">
                <a:tc gridSpan="4">
                  <a:txBody>
                    <a:bodyPr/>
                    <a:lstStyle/>
                    <a:p>
                      <a:pPr algn="ctr">
                        <a:spcAft>
                          <a:spcPts val="0"/>
                        </a:spcAft>
                      </a:pPr>
                      <a:r>
                        <a:rPr lang="it-IT" sz="1600" b="1" dirty="0">
                          <a:solidFill>
                            <a:srgbClr val="000000"/>
                          </a:solidFill>
                          <a:latin typeface="Times New Roman"/>
                          <a:ea typeface="Times New Roman"/>
                          <a:cs typeface="Times New Roman"/>
                        </a:rPr>
                        <a:t>INDICI </a:t>
                      </a:r>
                      <a:r>
                        <a:rPr lang="it-IT" sz="1600" b="1" dirty="0" err="1">
                          <a:solidFill>
                            <a:srgbClr val="000000"/>
                          </a:solidFill>
                          <a:latin typeface="Times New Roman"/>
                          <a:ea typeface="Times New Roman"/>
                          <a:cs typeface="Times New Roman"/>
                        </a:rPr>
                        <a:t>DI</a:t>
                      </a:r>
                      <a:r>
                        <a:rPr lang="it-IT" sz="1600" b="1" dirty="0">
                          <a:solidFill>
                            <a:srgbClr val="000000"/>
                          </a:solidFill>
                          <a:latin typeface="Times New Roman"/>
                          <a:ea typeface="Times New Roman"/>
                          <a:cs typeface="Times New Roman"/>
                        </a:rPr>
                        <a:t> ROTAZIONE</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12"/>
                  </a:ext>
                </a:extLst>
              </a:tr>
              <a:tr h="313765">
                <a:tc>
                  <a:txBody>
                    <a:bodyPr/>
                    <a:lstStyle/>
                    <a:p>
                      <a:pPr algn="ctr">
                        <a:spcAft>
                          <a:spcPts val="0"/>
                        </a:spcAft>
                      </a:pP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20X1</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solidFill>
                            <a:srgbClr val="000000"/>
                          </a:solidFill>
                          <a:latin typeface="Times New Roman"/>
                          <a:ea typeface="Times New Roman"/>
                          <a:cs typeface="Times New Roman"/>
                        </a:rPr>
                        <a:t>20X2</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dirty="0">
                          <a:solidFill>
                            <a:srgbClr val="000000"/>
                          </a:solidFill>
                          <a:latin typeface="Times New Roman"/>
                          <a:ea typeface="Times New Roman"/>
                          <a:cs typeface="Times New Roman"/>
                        </a:rPr>
                        <a:t>20X3</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3765">
                <a:tc>
                  <a:txBody>
                    <a:bodyPr/>
                    <a:lstStyle/>
                    <a:p>
                      <a:pPr>
                        <a:spcAft>
                          <a:spcPts val="0"/>
                        </a:spcAft>
                      </a:pPr>
                      <a:r>
                        <a:rPr lang="it-IT" sz="1600">
                          <a:solidFill>
                            <a:srgbClr val="000000"/>
                          </a:solidFill>
                          <a:latin typeface="Times New Roman"/>
                          <a:ea typeface="Times New Roman"/>
                          <a:cs typeface="Times New Roman"/>
                        </a:rPr>
                        <a:t>Indice di rotazione del magazzino</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5,6</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a:solidFill>
                            <a:srgbClr val="000000"/>
                          </a:solidFill>
                          <a:latin typeface="Times New Roman"/>
                          <a:ea typeface="Times New Roman"/>
                          <a:cs typeface="Times New Roman"/>
                        </a:rPr>
                        <a:t>2,1</a:t>
                      </a:r>
                      <a:endParaRPr lang="it-IT" sz="160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3,6</a:t>
                      </a:r>
                      <a:endParaRPr lang="it-IT" sz="1600" dirty="0">
                        <a:latin typeface="Times New Roman"/>
                        <a:ea typeface="Times New Roman"/>
                        <a:cs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313765">
                <a:tc>
                  <a:txBody>
                    <a:bodyPr/>
                    <a:lstStyle/>
                    <a:p>
                      <a:pPr>
                        <a:spcAft>
                          <a:spcPts val="0"/>
                        </a:spcAft>
                      </a:pPr>
                      <a:r>
                        <a:rPr lang="it-IT" sz="1600">
                          <a:solidFill>
                            <a:srgbClr val="000000"/>
                          </a:solidFill>
                          <a:latin typeface="Times New Roman"/>
                          <a:ea typeface="Times New Roman"/>
                          <a:cs typeface="Times New Roman"/>
                        </a:rPr>
                        <a:t>Velocità crediti commerciali</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t>
                      </a:r>
                      <a:endParaRPr lang="it-IT" sz="160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2,4</a:t>
                      </a:r>
                      <a:endParaRPr lang="it-IT" sz="1600" dirty="0">
                        <a:latin typeface="Times New Roman"/>
                        <a:ea typeface="Times New Roman"/>
                        <a:cs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15"/>
                  </a:ext>
                </a:extLst>
              </a:tr>
              <a:tr h="313765">
                <a:tc>
                  <a:txBody>
                    <a:bodyPr/>
                    <a:lstStyle/>
                    <a:p>
                      <a:pPr>
                        <a:spcAft>
                          <a:spcPts val="0"/>
                        </a:spcAft>
                      </a:pPr>
                      <a:r>
                        <a:rPr lang="it-IT" sz="1600" dirty="0">
                          <a:solidFill>
                            <a:srgbClr val="000000"/>
                          </a:solidFill>
                          <a:latin typeface="Times New Roman"/>
                          <a:ea typeface="Times New Roman"/>
                          <a:cs typeface="Times New Roman"/>
                        </a:rPr>
                        <a:t>Velocità debiti commerciali</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a:solidFill>
                            <a:srgbClr val="000000"/>
                          </a:solidFill>
                          <a:latin typeface="Times New Roman"/>
                          <a:ea typeface="Times New Roman"/>
                          <a:cs typeface="Times New Roman"/>
                        </a:rPr>
                        <a:t>*</a:t>
                      </a:r>
                      <a:endParaRPr lang="it-IT" sz="160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dirty="0">
                          <a:solidFill>
                            <a:srgbClr val="000000"/>
                          </a:solidFill>
                          <a:latin typeface="Times New Roman"/>
                          <a:ea typeface="Times New Roman"/>
                          <a:cs typeface="Times New Roman"/>
                        </a:rPr>
                        <a:t>2,6</a:t>
                      </a:r>
                      <a:endParaRPr lang="it-IT" sz="16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63243" name="Rettangolo 6"/>
          <p:cNvSpPr>
            <a:spLocks noChangeArrowheads="1"/>
          </p:cNvSpPr>
          <p:nvPr/>
        </p:nvSpPr>
        <p:spPr bwMode="auto">
          <a:xfrm>
            <a:off x="346075" y="6400800"/>
            <a:ext cx="7859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dirty="0"/>
              <a:t>*Non calcolabili per mancanza di </a:t>
            </a:r>
            <a:r>
              <a:rPr lang="it-IT" altLang="it-IT" dirty="0" smtClean="0"/>
              <a:t>dati (non li abbiamo per gli anni 20X1 e 20X2)</a:t>
            </a:r>
            <a:endParaRPr lang="it-IT" altLang="it-IT" dirty="0"/>
          </a:p>
        </p:txBody>
      </p:sp>
    </p:spTree>
    <p:extLst>
      <p:ext uri="{BB962C8B-B14F-4D97-AF65-F5344CB8AC3E}">
        <p14:creationId xmlns:p14="http://schemas.microsoft.com/office/powerpoint/2010/main" val="586666390"/>
      </p:ext>
    </p:extLst>
  </p:cSld>
  <p:clrMapOvr>
    <a:masterClrMapping/>
  </p:clrMapOvr>
  <p:transition advTm="703381"/>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STATI PATRIMONIALI A BLOCCHI</a:t>
            </a:r>
            <a:endParaRPr lang="it-IT" altLang="it-IT" sz="1400" b="1" u="sng"/>
          </a:p>
        </p:txBody>
      </p:sp>
      <p:sp>
        <p:nvSpPr>
          <p:cNvPr id="264195"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B6D1849-632D-4818-B618-0381B40F1E36}" type="slidenum">
              <a:rPr lang="it-IT" altLang="it-IT">
                <a:latin typeface="Arial" panose="020B0604020202020204" pitchFamily="34" charset="0"/>
              </a:rPr>
              <a:pPr/>
              <a:t>188</a:t>
            </a:fld>
            <a:endParaRPr lang="it-IT" altLang="it-IT">
              <a:latin typeface="Arial" panose="020B060402020202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2078823991"/>
              </p:ext>
            </p:extLst>
          </p:nvPr>
        </p:nvGraphicFramePr>
        <p:xfrm>
          <a:off x="533400" y="1447800"/>
          <a:ext cx="8153400" cy="5132390"/>
        </p:xfrm>
        <a:graphic>
          <a:graphicData uri="http://schemas.openxmlformats.org/drawingml/2006/table">
            <a:tbl>
              <a:tblPr/>
              <a:tblGrid>
                <a:gridCol w="1019175">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gridCol w="101917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1019175">
                  <a:extLst>
                    <a:ext uri="{9D8B030D-6E8A-4147-A177-3AD203B41FA5}">
                      <a16:colId xmlns:a16="http://schemas.microsoft.com/office/drawing/2014/main" val="20005"/>
                    </a:ext>
                  </a:extLst>
                </a:gridCol>
                <a:gridCol w="1019175">
                  <a:extLst>
                    <a:ext uri="{9D8B030D-6E8A-4147-A177-3AD203B41FA5}">
                      <a16:colId xmlns:a16="http://schemas.microsoft.com/office/drawing/2014/main" val="20006"/>
                    </a:ext>
                  </a:extLst>
                </a:gridCol>
                <a:gridCol w="1019175">
                  <a:extLst>
                    <a:ext uri="{9D8B030D-6E8A-4147-A177-3AD203B41FA5}">
                      <a16:colId xmlns:a16="http://schemas.microsoft.com/office/drawing/2014/main" val="20007"/>
                    </a:ext>
                  </a:extLst>
                </a:gridCol>
              </a:tblGrid>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MP 6,6%</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MP</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MP</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17,1%</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876">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28,7%</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AF</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AF</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46,6%</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41,1%</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43876">
                <a:tc>
                  <a:txBody>
                    <a:bodyPr/>
                    <a:lstStyle/>
                    <a:p>
                      <a:pPr algn="ctr">
                        <a:spcAft>
                          <a:spcPts val="0"/>
                        </a:spcAft>
                        <a:tabLst>
                          <a:tab pos="2610485" algn="r"/>
                          <a:tab pos="4140835" algn="r"/>
                        </a:tabLst>
                      </a:pPr>
                      <a:r>
                        <a:rPr lang="en-GB" sz="1600" b="1" dirty="0">
                          <a:latin typeface="Times New Roman"/>
                          <a:ea typeface="Times New Roman"/>
                          <a:cs typeface="Times New Roman"/>
                        </a:rPr>
                        <a:t>AF</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43876">
                <a:tc>
                  <a:txBody>
                    <a:bodyPr/>
                    <a:lstStyle/>
                    <a:p>
                      <a:pPr algn="ctr">
                        <a:spcAft>
                          <a:spcPts val="0"/>
                        </a:spcAft>
                        <a:tabLst>
                          <a:tab pos="2610485" algn="r"/>
                          <a:tab pos="4140835" algn="r"/>
                        </a:tabLst>
                      </a:pPr>
                      <a:r>
                        <a:rPr lang="en-GB" sz="1600" b="1" dirty="0">
                          <a:latin typeface="Times New Roman"/>
                          <a:ea typeface="Times New Roman"/>
                          <a:cs typeface="Times New Roman"/>
                        </a:rPr>
                        <a:t>50,3%</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Pl</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Pl</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57,0%</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74,2%</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Pl</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57,5%</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43876">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AC</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43876">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58,9%</a:t>
                      </a:r>
                      <a:endParaRPr lang="it-IT" sz="18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3876">
                <a:tc>
                  <a:txBody>
                    <a:bodyPr/>
                    <a:lstStyle/>
                    <a:p>
                      <a:pPr algn="ctr">
                        <a:spcAft>
                          <a:spcPts val="0"/>
                        </a:spcAft>
                        <a:tabLst>
                          <a:tab pos="2610485" algn="r"/>
                          <a:tab pos="4140835" algn="r"/>
                        </a:tabLst>
                      </a:pPr>
                      <a:r>
                        <a:rPr lang="en-GB" sz="1600" b="1">
                          <a:latin typeface="Times New Roman"/>
                          <a:ea typeface="Times New Roman"/>
                          <a:cs typeface="Times New Roman"/>
                        </a:rPr>
                        <a:t>AC</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AC</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5"/>
                  </a:ext>
                </a:extLst>
              </a:tr>
              <a:tr h="243876">
                <a:tc>
                  <a:txBody>
                    <a:bodyPr/>
                    <a:lstStyle/>
                    <a:p>
                      <a:pPr algn="ctr">
                        <a:spcAft>
                          <a:spcPts val="0"/>
                        </a:spcAft>
                        <a:tabLst>
                          <a:tab pos="2610485" algn="r"/>
                          <a:tab pos="4140835" algn="r"/>
                        </a:tabLst>
                      </a:pPr>
                      <a:r>
                        <a:rPr lang="en-GB" sz="1600" b="1">
                          <a:latin typeface="Times New Roman"/>
                          <a:ea typeface="Times New Roman"/>
                          <a:cs typeface="Times New Roman"/>
                        </a:rPr>
                        <a:t>49,7%</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53,4%</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Pb</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43876">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Pb</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25,9%</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43876">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Pb</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en-GB" sz="1600" b="1">
                          <a:latin typeface="Times New Roman"/>
                          <a:ea typeface="Times New Roman"/>
                          <a:cs typeface="Times New Roman"/>
                        </a:rPr>
                        <a:t>19,2%</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43876">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r>
                        <a:rPr lang="en-GB" sz="1600" b="1">
                          <a:latin typeface="Times New Roman"/>
                          <a:ea typeface="Times New Roman"/>
                          <a:cs typeface="Times New Roman"/>
                        </a:rPr>
                        <a:t>13,8%</a:t>
                      </a:r>
                      <a:endParaRPr lang="it-IT" sz="18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54870">
                <a:tc>
                  <a:txBody>
                    <a:bodyPr/>
                    <a:lstStyle/>
                    <a:p>
                      <a:pPr algn="ctr">
                        <a:spcAft>
                          <a:spcPts val="0"/>
                        </a:spcAft>
                        <a:tabLst>
                          <a:tab pos="2610485" algn="r"/>
                          <a:tab pos="4140835" algn="r"/>
                        </a:tabLst>
                      </a:pPr>
                      <a:r>
                        <a:rPr lang="en-GB" sz="1600" b="1">
                          <a:latin typeface="Times New Roman"/>
                          <a:ea typeface="Times New Roman"/>
                          <a:cs typeface="Times New Roman"/>
                        </a:rPr>
                        <a:t>C.I. 100%</a:t>
                      </a:r>
                      <a:endParaRPr lang="it-IT" sz="18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r>
                        <a:rPr lang="en-GB" sz="1600" b="1" dirty="0">
                          <a:latin typeface="Times New Roman"/>
                          <a:ea typeface="Times New Roman"/>
                          <a:cs typeface="Times New Roman"/>
                        </a:rPr>
                        <a:t>C.F. 100%</a:t>
                      </a:r>
                      <a:endParaRPr lang="it-IT" sz="1800" b="1"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en-GB"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b="1">
                          <a:latin typeface="Times New Roman"/>
                          <a:ea typeface="Times New Roman"/>
                          <a:cs typeface="Times New Roman"/>
                        </a:rPr>
                        <a:t>C.I. 100%</a:t>
                      </a:r>
                      <a:endParaRPr lang="it-IT" sz="18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r>
                        <a:rPr lang="it-IT" sz="1600" b="1">
                          <a:latin typeface="Times New Roman"/>
                          <a:ea typeface="Times New Roman"/>
                          <a:cs typeface="Times New Roman"/>
                        </a:rPr>
                        <a:t>C.F. 100%</a:t>
                      </a:r>
                      <a:endParaRPr lang="it-IT" sz="18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it-IT" sz="16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it-IT" sz="1600" b="1">
                          <a:latin typeface="Times New Roman"/>
                          <a:ea typeface="Times New Roman"/>
                          <a:cs typeface="Times New Roman"/>
                        </a:rPr>
                        <a:t>C.I. 100%</a:t>
                      </a:r>
                      <a:endParaRPr lang="it-IT" sz="1800" b="1">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r>
                        <a:rPr lang="it-IT" sz="1600" b="1" dirty="0">
                          <a:latin typeface="Times New Roman"/>
                          <a:ea typeface="Times New Roman"/>
                          <a:cs typeface="Times New Roman"/>
                        </a:rPr>
                        <a:t>C.F. 100%</a:t>
                      </a:r>
                      <a:endParaRPr lang="it-IT" sz="1800" b="1"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264392" name="Rettangolo 7"/>
          <p:cNvSpPr>
            <a:spLocks noChangeArrowheads="1"/>
          </p:cNvSpPr>
          <p:nvPr/>
        </p:nvSpPr>
        <p:spPr bwMode="auto">
          <a:xfrm>
            <a:off x="533400" y="990600"/>
            <a:ext cx="755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            20X1                                            20X2                                             20X3</a:t>
            </a:r>
          </a:p>
        </p:txBody>
      </p:sp>
      <p:cxnSp>
        <p:nvCxnSpPr>
          <p:cNvPr id="3" name="Connettore diritto 2"/>
          <p:cNvCxnSpPr/>
          <p:nvPr/>
        </p:nvCxnSpPr>
        <p:spPr>
          <a:xfrm>
            <a:off x="533400" y="3886200"/>
            <a:ext cx="990600" cy="0"/>
          </a:xfrm>
          <a:prstGeom prst="line">
            <a:avLst/>
          </a:prstGeom>
          <a:ln w="12700"/>
        </p:spPr>
        <p:style>
          <a:lnRef idx="1">
            <a:schemeClr val="dk1"/>
          </a:lnRef>
          <a:fillRef idx="0">
            <a:schemeClr val="dk1"/>
          </a:fillRef>
          <a:effectRef idx="0">
            <a:schemeClr val="dk1"/>
          </a:effectRef>
          <a:fontRef idx="minor">
            <a:schemeClr val="tx1"/>
          </a:fontRef>
        </p:style>
      </p:cxnSp>
      <p:sp>
        <p:nvSpPr>
          <p:cNvPr id="4" name="Rettangolo 3"/>
          <p:cNvSpPr/>
          <p:nvPr/>
        </p:nvSpPr>
        <p:spPr>
          <a:xfrm>
            <a:off x="541351" y="4572000"/>
            <a:ext cx="9906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7576196"/>
      </p:ext>
    </p:extLst>
  </p:cSld>
  <p:clrMapOvr>
    <a:masterClrMapping/>
  </p:clrMapOvr>
  <p:transition advTm="75917"/>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CONTI ECONOMICI PERCENTUALIZZATI</a:t>
            </a:r>
            <a:endParaRPr lang="it-IT" altLang="it-IT" sz="1400" b="1" u="sng"/>
          </a:p>
        </p:txBody>
      </p:sp>
      <p:sp>
        <p:nvSpPr>
          <p:cNvPr id="265219"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E712EAD-1779-41AB-BD28-9CF63336457A}" type="slidenum">
              <a:rPr lang="it-IT" altLang="it-IT">
                <a:latin typeface="Arial" panose="020B0604020202020204" pitchFamily="34" charset="0"/>
              </a:rPr>
              <a:pPr/>
              <a:t>189</a:t>
            </a:fld>
            <a:endParaRPr lang="it-IT" altLang="it-IT">
              <a:latin typeface="Arial" panose="020B0604020202020204" pitchFamily="34" charset="0"/>
            </a:endParaRPr>
          </a:p>
        </p:txBody>
      </p:sp>
      <p:sp>
        <p:nvSpPr>
          <p:cNvPr id="265220" name="Rettangolo 7"/>
          <p:cNvSpPr>
            <a:spLocks noChangeArrowheads="1"/>
          </p:cNvSpPr>
          <p:nvPr/>
        </p:nvSpPr>
        <p:spPr bwMode="auto">
          <a:xfrm>
            <a:off x="533400" y="990600"/>
            <a:ext cx="7205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b="1"/>
              <a:t>            20X1                                        20X2                                          20X3</a:t>
            </a:r>
          </a:p>
        </p:txBody>
      </p:sp>
      <p:graphicFrame>
        <p:nvGraphicFramePr>
          <p:cNvPr id="6" name="Tabella 5"/>
          <p:cNvGraphicFramePr>
            <a:graphicFrameLocks noGrp="1"/>
          </p:cNvGraphicFramePr>
          <p:nvPr/>
        </p:nvGraphicFramePr>
        <p:xfrm>
          <a:off x="457200" y="1219200"/>
          <a:ext cx="8229598" cy="5333994"/>
        </p:xfrm>
        <a:graphic>
          <a:graphicData uri="http://schemas.openxmlformats.org/drawingml/2006/table">
            <a:tbl>
              <a:tblPr/>
              <a:tblGrid>
                <a:gridCol w="1877995">
                  <a:extLst>
                    <a:ext uri="{9D8B030D-6E8A-4147-A177-3AD203B41FA5}">
                      <a16:colId xmlns:a16="http://schemas.microsoft.com/office/drawing/2014/main" val="20000"/>
                    </a:ext>
                  </a:extLst>
                </a:gridCol>
                <a:gridCol w="618865">
                  <a:extLst>
                    <a:ext uri="{9D8B030D-6E8A-4147-A177-3AD203B41FA5}">
                      <a16:colId xmlns:a16="http://schemas.microsoft.com/office/drawing/2014/main" val="20001"/>
                    </a:ext>
                  </a:extLst>
                </a:gridCol>
                <a:gridCol w="312724">
                  <a:extLst>
                    <a:ext uri="{9D8B030D-6E8A-4147-A177-3AD203B41FA5}">
                      <a16:colId xmlns:a16="http://schemas.microsoft.com/office/drawing/2014/main" val="20002"/>
                    </a:ext>
                  </a:extLst>
                </a:gridCol>
                <a:gridCol w="1841785">
                  <a:extLst>
                    <a:ext uri="{9D8B030D-6E8A-4147-A177-3AD203B41FA5}">
                      <a16:colId xmlns:a16="http://schemas.microsoft.com/office/drawing/2014/main" val="20003"/>
                    </a:ext>
                  </a:extLst>
                </a:gridCol>
                <a:gridCol w="766999">
                  <a:extLst>
                    <a:ext uri="{9D8B030D-6E8A-4147-A177-3AD203B41FA5}">
                      <a16:colId xmlns:a16="http://schemas.microsoft.com/office/drawing/2014/main" val="20004"/>
                    </a:ext>
                  </a:extLst>
                </a:gridCol>
                <a:gridCol w="248533">
                  <a:extLst>
                    <a:ext uri="{9D8B030D-6E8A-4147-A177-3AD203B41FA5}">
                      <a16:colId xmlns:a16="http://schemas.microsoft.com/office/drawing/2014/main" val="20005"/>
                    </a:ext>
                  </a:extLst>
                </a:gridCol>
                <a:gridCol w="1876349">
                  <a:extLst>
                    <a:ext uri="{9D8B030D-6E8A-4147-A177-3AD203B41FA5}">
                      <a16:colId xmlns:a16="http://schemas.microsoft.com/office/drawing/2014/main" val="20006"/>
                    </a:ext>
                  </a:extLst>
                </a:gridCol>
                <a:gridCol w="686348">
                  <a:extLst>
                    <a:ext uri="{9D8B030D-6E8A-4147-A177-3AD203B41FA5}">
                      <a16:colId xmlns:a16="http://schemas.microsoft.com/office/drawing/2014/main" val="20007"/>
                    </a:ext>
                  </a:extLst>
                </a:gridCol>
              </a:tblGrid>
              <a:tr h="260724">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a:noFill/>
                    </a:lnB>
                  </a:tcPr>
                </a:tc>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000" dirty="0">
                        <a:latin typeface="Times New Roman"/>
                        <a:ea typeface="Times New Roman"/>
                        <a:cs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6603">
                <a:tc>
                  <a:txBody>
                    <a:bodyPr/>
                    <a:lstStyle/>
                    <a:p>
                      <a:pPr algn="ctr">
                        <a:spcAft>
                          <a:spcPts val="0"/>
                        </a:spcAft>
                      </a:pPr>
                      <a:r>
                        <a:rPr lang="de-DE" sz="1600" dirty="0" err="1">
                          <a:solidFill>
                            <a:srgbClr val="000000"/>
                          </a:solidFill>
                          <a:latin typeface="Times New Roman"/>
                          <a:ea typeface="Times New Roman"/>
                          <a:cs typeface="Times New Roman"/>
                        </a:rPr>
                        <a:t>Vn</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de-DE" sz="1600">
                          <a:solidFill>
                            <a:srgbClr val="000000"/>
                          </a:solidFill>
                          <a:latin typeface="Times New Roman"/>
                          <a:ea typeface="Times New Roman"/>
                          <a:cs typeface="Times New Roman"/>
                        </a:rPr>
                        <a:t>96,2%</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de-DE"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de-DE" sz="1600">
                          <a:solidFill>
                            <a:srgbClr val="000000"/>
                          </a:solidFill>
                          <a:latin typeface="Times New Roman"/>
                          <a:ea typeface="Times New Roman"/>
                          <a:cs typeface="Times New Roman"/>
                        </a:rPr>
                        <a:t>Vn</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de-DE" sz="1600">
                          <a:solidFill>
                            <a:srgbClr val="000000"/>
                          </a:solidFill>
                          <a:latin typeface="Times New Roman"/>
                          <a:ea typeface="Times New Roman"/>
                          <a:cs typeface="Times New Roman"/>
                        </a:rPr>
                        <a:t>75,0%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de-DE"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de-DE" sz="1600">
                          <a:solidFill>
                            <a:srgbClr val="000000"/>
                          </a:solidFill>
                          <a:latin typeface="Times New Roman"/>
                          <a:ea typeface="Times New Roman"/>
                          <a:cs typeface="Times New Roman"/>
                        </a:rPr>
                        <a:t>Vn</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a:solidFill>
                            <a:srgbClr val="000000"/>
                          </a:solidFill>
                          <a:latin typeface="Times New Roman"/>
                          <a:ea typeface="Times New Roman"/>
                          <a:cs typeface="Times New Roman"/>
                        </a:rPr>
                        <a:t>104,9%</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6603">
                <a:tc>
                  <a:txBody>
                    <a:bodyPr/>
                    <a:lstStyle/>
                    <a:p>
                      <a:pPr algn="ctr">
                        <a:spcAft>
                          <a:spcPts val="0"/>
                        </a:spcAft>
                      </a:pPr>
                      <a:r>
                        <a:rPr lang="en-GB" sz="1600" dirty="0">
                          <a:solidFill>
                            <a:srgbClr val="000000"/>
                          </a:solidFill>
                          <a:latin typeface="Times New Roman"/>
                          <a:ea typeface="Times New Roman"/>
                          <a:cs typeface="Times New Roman"/>
                        </a:rPr>
                        <a:t>Var. Mag. Prod.</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a:solidFill>
                            <a:srgbClr val="000000"/>
                          </a:solidFill>
                          <a:latin typeface="Times New Roman"/>
                          <a:ea typeface="Times New Roman"/>
                          <a:cs typeface="Times New Roman"/>
                        </a:rPr>
                        <a:t>3,8%</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en-GB"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a:solidFill>
                            <a:srgbClr val="000000"/>
                          </a:solidFill>
                          <a:latin typeface="Times New Roman"/>
                          <a:ea typeface="Times New Roman"/>
                          <a:cs typeface="Times New Roman"/>
                        </a:rPr>
                        <a:t>Var. Mag. Prod.</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a:solidFill>
                            <a:srgbClr val="000000"/>
                          </a:solidFill>
                          <a:latin typeface="Times New Roman"/>
                          <a:ea typeface="Times New Roman"/>
                          <a:cs typeface="Times New Roman"/>
                        </a:rPr>
                        <a:t>25,0%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en-GB"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a:solidFill>
                            <a:srgbClr val="000000"/>
                          </a:solidFill>
                          <a:latin typeface="Times New Roman"/>
                          <a:ea typeface="Times New Roman"/>
                          <a:cs typeface="Times New Roman"/>
                        </a:rPr>
                        <a:t>Var. Mag. Prod.</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-5,2%</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46603">
                <a:tc>
                  <a:txBody>
                    <a:bodyPr/>
                    <a:lstStyle/>
                    <a:p>
                      <a:pPr algn="ctr">
                        <a:spcAft>
                          <a:spcPts val="0"/>
                        </a:spcAft>
                      </a:pPr>
                      <a:r>
                        <a:rPr lang="it-IT" sz="1600" dirty="0">
                          <a:solidFill>
                            <a:srgbClr val="000000"/>
                          </a:solidFill>
                          <a:latin typeface="Times New Roman"/>
                          <a:ea typeface="Times New Roman"/>
                          <a:cs typeface="Times New Roman"/>
                        </a:rPr>
                        <a:t>Altri Ricavi</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Altri Ricavi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Altri Ricavi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0,3%</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60724">
                <a:tc>
                  <a:txBody>
                    <a:bodyPr/>
                    <a:lstStyle/>
                    <a:p>
                      <a:pPr algn="ctr">
                        <a:spcAft>
                          <a:spcPts val="0"/>
                        </a:spcAft>
                      </a:pPr>
                      <a:r>
                        <a:rPr lang="it-IT" sz="1600" b="1" dirty="0">
                          <a:solidFill>
                            <a:srgbClr val="000000"/>
                          </a:solidFill>
                          <a:latin typeface="Times New Roman"/>
                          <a:ea typeface="Times New Roman"/>
                          <a:cs typeface="Times New Roman"/>
                        </a:rPr>
                        <a:t>PE</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100%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PE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100%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PE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100,0%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6603">
                <a:tc>
                  <a:txBody>
                    <a:bodyPr/>
                    <a:lstStyle/>
                    <a:p>
                      <a:pPr algn="ctr">
                        <a:spcAft>
                          <a:spcPts val="0"/>
                        </a:spcAft>
                      </a:pPr>
                      <a:r>
                        <a:rPr lang="it-IT" sz="1600">
                          <a:solidFill>
                            <a:srgbClr val="000000"/>
                          </a:solidFill>
                          <a:latin typeface="Times New Roman"/>
                          <a:ea typeface="Times New Roman"/>
                          <a:cs typeface="Times New Roman"/>
                        </a:rPr>
                        <a:t>Consumo Materie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18,2%</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Consumo Materie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23,8%</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Consumo Materie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18,0%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60724">
                <a:tc>
                  <a:txBody>
                    <a:bodyPr/>
                    <a:lstStyle/>
                    <a:p>
                      <a:pPr algn="ctr">
                        <a:spcAft>
                          <a:spcPts val="0"/>
                        </a:spcAft>
                      </a:pPr>
                      <a:r>
                        <a:rPr lang="it-IT" sz="1600" b="1">
                          <a:solidFill>
                            <a:srgbClr val="000000"/>
                          </a:solidFill>
                          <a:latin typeface="Times New Roman"/>
                          <a:ea typeface="Times New Roman"/>
                          <a:cs typeface="Times New Roman"/>
                        </a:rPr>
                        <a:t>MIL</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81,8%</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MIL</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76,2%</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MIL</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82,0%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46603">
                <a:tc>
                  <a:txBody>
                    <a:bodyPr/>
                    <a:lstStyle/>
                    <a:p>
                      <a:pPr algn="ctr">
                        <a:spcAft>
                          <a:spcPts val="0"/>
                        </a:spcAft>
                      </a:pPr>
                      <a:r>
                        <a:rPr lang="it-IT" sz="1600">
                          <a:solidFill>
                            <a:srgbClr val="000000"/>
                          </a:solidFill>
                          <a:latin typeface="Times New Roman"/>
                          <a:ea typeface="Times New Roman"/>
                          <a:cs typeface="Times New Roman"/>
                        </a:rPr>
                        <a:t>Altre Spese Operative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22,2%</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Altre Spese Operative</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16,8%</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Altre Spese Operative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18,8%</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60724">
                <a:tc>
                  <a:txBody>
                    <a:bodyPr/>
                    <a:lstStyle/>
                    <a:p>
                      <a:pPr algn="ctr">
                        <a:spcAft>
                          <a:spcPts val="0"/>
                        </a:spcAft>
                      </a:pPr>
                      <a:r>
                        <a:rPr lang="it-IT" sz="1600" b="1">
                          <a:solidFill>
                            <a:srgbClr val="000000"/>
                          </a:solidFill>
                          <a:latin typeface="Times New Roman"/>
                          <a:ea typeface="Times New Roman"/>
                          <a:cs typeface="Times New Roman"/>
                        </a:rPr>
                        <a:t>VA</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59,6%</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VA</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59,4%</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VA</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63,3%</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46603">
                <a:tc>
                  <a:txBody>
                    <a:bodyPr/>
                    <a:lstStyle/>
                    <a:p>
                      <a:pPr algn="ctr">
                        <a:spcAft>
                          <a:spcPts val="0"/>
                        </a:spcAft>
                      </a:pPr>
                      <a:r>
                        <a:rPr lang="it-IT" sz="1600">
                          <a:solidFill>
                            <a:srgbClr val="000000"/>
                          </a:solidFill>
                          <a:latin typeface="Times New Roman"/>
                          <a:ea typeface="Times New Roman"/>
                          <a:cs typeface="Times New Roman"/>
                        </a:rPr>
                        <a:t>Spese Personale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34,6%</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Spese Personale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35,0%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Spese Personale</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40,9%</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60724">
                <a:tc>
                  <a:txBody>
                    <a:bodyPr/>
                    <a:lstStyle/>
                    <a:p>
                      <a:pPr algn="ctr">
                        <a:spcAft>
                          <a:spcPts val="0"/>
                        </a:spcAft>
                      </a:pPr>
                      <a:r>
                        <a:rPr lang="it-IT" sz="1600" b="1">
                          <a:solidFill>
                            <a:srgbClr val="000000"/>
                          </a:solidFill>
                          <a:latin typeface="Times New Roman"/>
                          <a:ea typeface="Times New Roman"/>
                          <a:cs typeface="Times New Roman"/>
                        </a:rPr>
                        <a:t>MOL</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25,0%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dirty="0" err="1">
                          <a:solidFill>
                            <a:srgbClr val="000000"/>
                          </a:solidFill>
                          <a:latin typeface="Times New Roman"/>
                          <a:ea typeface="Times New Roman"/>
                          <a:cs typeface="Times New Roman"/>
                        </a:rPr>
                        <a:t>MOL</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24,4%</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MOL</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22,3%</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46603">
                <a:tc>
                  <a:txBody>
                    <a:bodyPr/>
                    <a:lstStyle/>
                    <a:p>
                      <a:pPr algn="ctr">
                        <a:spcAft>
                          <a:spcPts val="0"/>
                        </a:spcAft>
                      </a:pPr>
                      <a:r>
                        <a:rPr lang="it-IT" sz="1600">
                          <a:solidFill>
                            <a:srgbClr val="000000"/>
                          </a:solidFill>
                          <a:latin typeface="Times New Roman"/>
                          <a:ea typeface="Times New Roman"/>
                          <a:cs typeface="Times New Roman"/>
                        </a:rPr>
                        <a:t>Ammortamenti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11,5%</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Ammortamenti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15,0%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Ammortamenti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14,8%</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60724">
                <a:tc>
                  <a:txBody>
                    <a:bodyPr/>
                    <a:lstStyle/>
                    <a:p>
                      <a:pPr algn="ctr">
                        <a:spcAft>
                          <a:spcPts val="0"/>
                        </a:spcAft>
                      </a:pPr>
                      <a:r>
                        <a:rPr lang="it-IT" sz="1600" b="1">
                          <a:solidFill>
                            <a:srgbClr val="000000"/>
                          </a:solidFill>
                          <a:latin typeface="Times New Roman"/>
                          <a:ea typeface="Times New Roman"/>
                          <a:cs typeface="Times New Roman"/>
                        </a:rPr>
                        <a:t>RO</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13,5%</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RO</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dirty="0">
                          <a:solidFill>
                            <a:srgbClr val="000000"/>
                          </a:solidFill>
                          <a:latin typeface="Times New Roman"/>
                          <a:ea typeface="Times New Roman"/>
                          <a:cs typeface="Times New Roman"/>
                        </a:rPr>
                        <a:t>9,4%</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RO</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7,5%</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46603">
                <a:tc>
                  <a:txBody>
                    <a:bodyPr/>
                    <a:lstStyle/>
                    <a:p>
                      <a:pPr algn="ctr">
                        <a:spcAft>
                          <a:spcPts val="0"/>
                        </a:spcAft>
                      </a:pPr>
                      <a:r>
                        <a:rPr lang="it-IT" sz="1600">
                          <a:solidFill>
                            <a:srgbClr val="000000"/>
                          </a:solidFill>
                          <a:latin typeface="Times New Roman"/>
                          <a:ea typeface="Times New Roman"/>
                          <a:cs typeface="Times New Roman"/>
                        </a:rPr>
                        <a:t>Proventi finanziari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Proventi finanziari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dirty="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Proventi finanziari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1,1%</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46603">
                <a:tc>
                  <a:txBody>
                    <a:bodyPr/>
                    <a:lstStyle/>
                    <a:p>
                      <a:pPr algn="ctr">
                        <a:spcAft>
                          <a:spcPts val="0"/>
                        </a:spcAft>
                      </a:pPr>
                      <a:r>
                        <a:rPr lang="it-IT" sz="1600">
                          <a:solidFill>
                            <a:srgbClr val="000000"/>
                          </a:solidFill>
                          <a:latin typeface="Times New Roman"/>
                          <a:ea typeface="Times New Roman"/>
                          <a:cs typeface="Times New Roman"/>
                        </a:rPr>
                        <a:t>Oneri Finanziari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-7,7%</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Oneri Finanziari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-15,6%</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Oneri Finanziari</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-18,3%</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60724">
                <a:tc>
                  <a:txBody>
                    <a:bodyPr/>
                    <a:lstStyle/>
                    <a:p>
                      <a:pPr algn="ctr">
                        <a:spcAft>
                          <a:spcPts val="0"/>
                        </a:spcAft>
                      </a:pPr>
                      <a:r>
                        <a:rPr lang="it-IT" sz="1600" b="1">
                          <a:solidFill>
                            <a:srgbClr val="000000"/>
                          </a:solidFill>
                          <a:latin typeface="Times New Roman"/>
                          <a:ea typeface="Times New Roman"/>
                          <a:cs typeface="Times New Roman"/>
                        </a:rPr>
                        <a:t>Saldo Area Fin.</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-7,7%</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Saldo Area Fin.</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-15,6%</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dirty="0">
                          <a:solidFill>
                            <a:srgbClr val="000000"/>
                          </a:solidFill>
                          <a:latin typeface="Times New Roman"/>
                          <a:ea typeface="Times New Roman"/>
                          <a:cs typeface="Times New Roman"/>
                        </a:rPr>
                        <a:t>Saldo Area Fin.</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-17,2%</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60724">
                <a:tc>
                  <a:txBody>
                    <a:bodyPr/>
                    <a:lstStyle/>
                    <a:p>
                      <a:pPr algn="ctr">
                        <a:spcAft>
                          <a:spcPts val="0"/>
                        </a:spcAft>
                      </a:pPr>
                      <a:r>
                        <a:rPr lang="en-GB" sz="1600" b="1">
                          <a:solidFill>
                            <a:srgbClr val="000000"/>
                          </a:solidFill>
                          <a:latin typeface="Times New Roman"/>
                          <a:ea typeface="Times New Roman"/>
                          <a:cs typeface="Times New Roman"/>
                        </a:rPr>
                        <a:t>Saldo Area Extra.</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Saldo Area Extra.</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dirty="0" err="1">
                          <a:solidFill>
                            <a:srgbClr val="000000"/>
                          </a:solidFill>
                          <a:latin typeface="Times New Roman"/>
                          <a:ea typeface="Times New Roman"/>
                          <a:cs typeface="Times New Roman"/>
                        </a:rPr>
                        <a:t>Saldo</a:t>
                      </a:r>
                      <a:r>
                        <a:rPr lang="en-GB" sz="1600" b="1" dirty="0">
                          <a:solidFill>
                            <a:srgbClr val="000000"/>
                          </a:solidFill>
                          <a:latin typeface="Times New Roman"/>
                          <a:ea typeface="Times New Roman"/>
                          <a:cs typeface="Times New Roman"/>
                        </a:rPr>
                        <a:t> Area Extra.</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60724">
                <a:tc>
                  <a:txBody>
                    <a:bodyPr/>
                    <a:lstStyle/>
                    <a:p>
                      <a:pPr algn="ctr">
                        <a:spcAft>
                          <a:spcPts val="0"/>
                        </a:spcAft>
                      </a:pPr>
                      <a:r>
                        <a:rPr lang="en-GB" sz="1600" b="1">
                          <a:solidFill>
                            <a:srgbClr val="000000"/>
                          </a:solidFill>
                          <a:latin typeface="Times New Roman"/>
                          <a:ea typeface="Times New Roman"/>
                          <a:cs typeface="Times New Roman"/>
                        </a:rPr>
                        <a:t>Saldo Area Straor.</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Saldo Area Straor.</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dirty="0" err="1">
                          <a:solidFill>
                            <a:srgbClr val="000000"/>
                          </a:solidFill>
                          <a:latin typeface="Times New Roman"/>
                          <a:ea typeface="Times New Roman"/>
                          <a:cs typeface="Times New Roman"/>
                        </a:rPr>
                        <a:t>Saldo</a:t>
                      </a:r>
                      <a:r>
                        <a:rPr lang="en-GB" sz="1600" b="1" dirty="0">
                          <a:solidFill>
                            <a:srgbClr val="000000"/>
                          </a:solidFill>
                          <a:latin typeface="Times New Roman"/>
                          <a:ea typeface="Times New Roman"/>
                          <a:cs typeface="Times New Roman"/>
                        </a:rPr>
                        <a:t> Area </a:t>
                      </a:r>
                      <a:r>
                        <a:rPr lang="en-GB" sz="1600" b="1" dirty="0" err="1">
                          <a:solidFill>
                            <a:srgbClr val="000000"/>
                          </a:solidFill>
                          <a:latin typeface="Times New Roman"/>
                          <a:ea typeface="Times New Roman"/>
                          <a:cs typeface="Times New Roman"/>
                        </a:rPr>
                        <a:t>Straor</a:t>
                      </a:r>
                      <a:r>
                        <a:rPr lang="en-GB" sz="1600" b="1" dirty="0">
                          <a:solidFill>
                            <a:srgbClr val="000000"/>
                          </a:solidFill>
                          <a:latin typeface="Times New Roman"/>
                          <a:ea typeface="Times New Roman"/>
                          <a:cs typeface="Times New Roman"/>
                        </a:rPr>
                        <a:t>.</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60724">
                <a:tc>
                  <a:txBody>
                    <a:bodyPr/>
                    <a:lstStyle/>
                    <a:p>
                      <a:pPr algn="ctr">
                        <a:spcAft>
                          <a:spcPts val="0"/>
                        </a:spcAft>
                      </a:pPr>
                      <a:r>
                        <a:rPr lang="en-GB" sz="1600" b="1">
                          <a:solidFill>
                            <a:srgbClr val="000000"/>
                          </a:solidFill>
                          <a:latin typeface="Times New Roman"/>
                          <a:ea typeface="Times New Roman"/>
                          <a:cs typeface="Times New Roman"/>
                        </a:rPr>
                        <a:t>RL</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i="1">
                          <a:solidFill>
                            <a:srgbClr val="000000"/>
                          </a:solidFill>
                          <a:latin typeface="Times New Roman"/>
                          <a:ea typeface="Times New Roman"/>
                          <a:cs typeface="Times New Roman"/>
                        </a:rPr>
                        <a:t>5,8%</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a:solidFill>
                            <a:srgbClr val="000000"/>
                          </a:solidFill>
                          <a:latin typeface="Times New Roman"/>
                          <a:ea typeface="Times New Roman"/>
                          <a:cs typeface="Times New Roman"/>
                        </a:rPr>
                        <a:t>RL</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i="1">
                          <a:solidFill>
                            <a:srgbClr val="000000"/>
                          </a:solidFill>
                          <a:latin typeface="Times New Roman"/>
                          <a:ea typeface="Times New Roman"/>
                          <a:cs typeface="Times New Roman"/>
                        </a:rPr>
                        <a:t>-6,3%</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b="1" dirty="0" err="1">
                          <a:solidFill>
                            <a:srgbClr val="000000"/>
                          </a:solidFill>
                          <a:latin typeface="Times New Roman"/>
                          <a:ea typeface="Times New Roman"/>
                          <a:cs typeface="Times New Roman"/>
                        </a:rPr>
                        <a:t>RL</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i="1">
                          <a:solidFill>
                            <a:srgbClr val="000000"/>
                          </a:solidFill>
                          <a:latin typeface="Times New Roman"/>
                          <a:ea typeface="Times New Roman"/>
                          <a:cs typeface="Times New Roman"/>
                        </a:rPr>
                        <a:t>-9,7%</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46603">
                <a:tc>
                  <a:txBody>
                    <a:bodyPr/>
                    <a:lstStyle/>
                    <a:p>
                      <a:pPr algn="ctr">
                        <a:spcAft>
                          <a:spcPts val="0"/>
                        </a:spcAft>
                      </a:pPr>
                      <a:r>
                        <a:rPr lang="it-IT" sz="1600">
                          <a:solidFill>
                            <a:srgbClr val="000000"/>
                          </a:solidFill>
                          <a:latin typeface="Times New Roman"/>
                          <a:ea typeface="Times New Roman"/>
                          <a:cs typeface="Times New Roman"/>
                        </a:rPr>
                        <a:t>Oneri Tributari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2,9%</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Oneri Tributari</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600">
                        <a:solidFill>
                          <a:srgbClr val="000000"/>
                        </a:solidFill>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dirty="0">
                          <a:solidFill>
                            <a:srgbClr val="000000"/>
                          </a:solidFill>
                          <a:latin typeface="Times New Roman"/>
                          <a:ea typeface="Times New Roman"/>
                          <a:cs typeface="Times New Roman"/>
                        </a:rPr>
                        <a:t>Oneri Tributari</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a:solidFill>
                            <a:srgbClr val="000000"/>
                          </a:solidFill>
                          <a:latin typeface="Times New Roman"/>
                          <a:ea typeface="Times New Roman"/>
                          <a:cs typeface="Times New Roman"/>
                        </a:rPr>
                        <a:t>0,0%</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60724">
                <a:tc>
                  <a:txBody>
                    <a:bodyPr/>
                    <a:lstStyle/>
                    <a:p>
                      <a:pPr algn="ctr">
                        <a:spcAft>
                          <a:spcPts val="0"/>
                        </a:spcAft>
                      </a:pPr>
                      <a:r>
                        <a:rPr lang="it-IT" sz="1600" b="1">
                          <a:solidFill>
                            <a:srgbClr val="000000"/>
                          </a:solidFill>
                          <a:latin typeface="Times New Roman"/>
                          <a:ea typeface="Times New Roman"/>
                          <a:cs typeface="Times New Roman"/>
                        </a:rPr>
                        <a:t>RN</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i="1">
                          <a:solidFill>
                            <a:srgbClr val="000000"/>
                          </a:solidFill>
                          <a:latin typeface="Times New Roman"/>
                          <a:ea typeface="Times New Roman"/>
                          <a:cs typeface="Times New Roman"/>
                        </a:rPr>
                        <a:t>2,9%</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RN</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i="1">
                          <a:solidFill>
                            <a:srgbClr val="000000"/>
                          </a:solidFill>
                          <a:latin typeface="Times New Roman"/>
                          <a:ea typeface="Times New Roman"/>
                          <a:cs typeface="Times New Roman"/>
                        </a:rPr>
                        <a:t>-6,3%</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it-IT" sz="1600" b="1">
                          <a:solidFill>
                            <a:srgbClr val="000000"/>
                          </a:solidFill>
                          <a:latin typeface="Times New Roman"/>
                          <a:ea typeface="Times New Roman"/>
                          <a:cs typeface="Times New Roman"/>
                        </a:rPr>
                        <a:t>RN</a:t>
                      </a:r>
                      <a:endParaRPr lang="it-IT" sz="16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i="1" dirty="0">
                          <a:solidFill>
                            <a:srgbClr val="000000"/>
                          </a:solidFill>
                          <a:latin typeface="Times New Roman"/>
                          <a:ea typeface="Times New Roman"/>
                          <a:cs typeface="Times New Roman"/>
                        </a:rPr>
                        <a:t>-9,7%</a:t>
                      </a:r>
                      <a:endParaRPr lang="it-IT"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281425650"/>
      </p:ext>
    </p:extLst>
  </p:cSld>
  <p:clrMapOvr>
    <a:masterClrMapping/>
  </p:clrMapOvr>
  <p:transition advTm="17632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A7E80A-7490-4A8A-BADD-BA6830585E8B}" type="slidenum">
              <a:rPr lang="it-IT" altLang="it-IT" sz="1400"/>
              <a:pPr>
                <a:spcBef>
                  <a:spcPct val="0"/>
                </a:spcBef>
                <a:buFontTx/>
                <a:buNone/>
              </a:pPr>
              <a:t>19</a:t>
            </a:fld>
            <a:endParaRPr lang="it-IT" altLang="it-IT" sz="1400"/>
          </a:p>
        </p:txBody>
      </p:sp>
      <p:sp>
        <p:nvSpPr>
          <p:cNvPr id="22531" name="AutoShape 2"/>
          <p:cNvSpPr>
            <a:spLocks noChangeArrowheads="1"/>
          </p:cNvSpPr>
          <p:nvPr/>
        </p:nvSpPr>
        <p:spPr bwMode="auto">
          <a:xfrm>
            <a:off x="0" y="533400"/>
            <a:ext cx="907256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LO STATO PATRIMONIALE RICLASSIFICATO: es. 31.12.20XX</a:t>
            </a:r>
            <a:endParaRPr lang="it-IT" altLang="it-IT" sz="1400" b="1" u="sng"/>
          </a:p>
        </p:txBody>
      </p:sp>
      <p:graphicFrame>
        <p:nvGraphicFramePr>
          <p:cNvPr id="163981" name="Group 141"/>
          <p:cNvGraphicFramePr>
            <a:graphicFrameLocks noGrp="1"/>
          </p:cNvGraphicFramePr>
          <p:nvPr>
            <p:ph/>
          </p:nvPr>
        </p:nvGraphicFramePr>
        <p:xfrm>
          <a:off x="1752600" y="1143000"/>
          <a:ext cx="5638800" cy="5648326"/>
        </p:xfrm>
        <a:graphic>
          <a:graphicData uri="http://schemas.openxmlformats.org/drawingml/2006/table">
            <a:tbl>
              <a:tblPr/>
              <a:tblGrid>
                <a:gridCol w="2743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419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dirty="0" smtClean="0">
                          <a:ln>
                            <a:noFill/>
                          </a:ln>
                          <a:solidFill>
                            <a:schemeClr val="tx1"/>
                          </a:solidFill>
                          <a:effectLst/>
                          <a:latin typeface="Times New Roman" panose="02020603050405020304" pitchFamily="18" charset="0"/>
                        </a:rPr>
                        <a:t>IMPIEGHI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FONTI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829060">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9060">
                <a:tc vMerge="1">
                  <a:txBody>
                    <a:bodyPr/>
                    <a:lstStyle/>
                    <a:p>
                      <a:endParaRPr lang="it-IT"/>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337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6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400" b="1" i="0" u="none" strike="noStrike" cap="none" normalizeH="0" baseline="0" dirty="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400" b="1" i="0" u="none" strike="noStrike" cap="none" normalizeH="0" baseline="0" dirty="0" smtClean="0">
                          <a:ln>
                            <a:noFill/>
                          </a:ln>
                          <a:solidFill>
                            <a:schemeClr val="tx1"/>
                          </a:solidFill>
                          <a:effectLst/>
                          <a:latin typeface="Times New Roman" panose="02020603050405020304" pitchFamily="18" charset="0"/>
                        </a:rPr>
                        <a:t>INVESTITO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400" b="1" i="0" u="none" strike="noStrike" cap="none" normalizeH="0" baseline="0" dirty="0" smtClean="0">
                          <a:ln>
                            <a:noFill/>
                          </a:ln>
                          <a:solidFill>
                            <a:schemeClr val="tx1"/>
                          </a:solidFill>
                          <a:effectLst/>
                          <a:latin typeface="Times New Roman" panose="02020603050405020304"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400" b="1" i="0" u="none" strike="noStrike" cap="none" normalizeH="0" baseline="0" dirty="0" smtClean="0">
                          <a:ln>
                            <a:noFill/>
                          </a:ln>
                          <a:solidFill>
                            <a:schemeClr val="tx1"/>
                          </a:solidFill>
                          <a:effectLst/>
                          <a:latin typeface="Times New Roman" panose="02020603050405020304" pitchFamily="18" charset="0"/>
                        </a:rPr>
                        <a:t>FINANZIAMENTO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1237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it-IT" altLang="it-IT" sz="2300" b="1" i="1" u="none" strike="noStrike" cap="none" normalizeH="0" baseline="0" dirty="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70000"/>
                        </a:lnSpc>
                        <a:spcBef>
                          <a:spcPct val="20000"/>
                        </a:spcBef>
                        <a:spcAft>
                          <a:spcPct val="0"/>
                        </a:spcAft>
                        <a:buClrTx/>
                        <a:buSzTx/>
                        <a:buFontTx/>
                        <a:buNone/>
                        <a:tabLst/>
                      </a:pPr>
                      <a:endParaRPr kumimoji="0" lang="it-IT" altLang="it-IT" sz="2300" b="1" i="1" u="none" strike="noStrike" cap="none" normalizeH="0" baseline="0" dirty="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it-IT" altLang="it-IT" sz="2300" b="1" i="1" u="none" strike="noStrike" cap="none" normalizeH="0" baseline="0" dirty="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bl>
          </a:graphicData>
        </a:graphic>
      </p:graphicFrame>
      <p:sp>
        <p:nvSpPr>
          <p:cNvPr id="22554" name="AutoShape 103"/>
          <p:cNvSpPr>
            <a:spLocks noChangeArrowheads="1"/>
          </p:cNvSpPr>
          <p:nvPr/>
        </p:nvSpPr>
        <p:spPr bwMode="auto">
          <a:xfrm>
            <a:off x="0" y="2895600"/>
            <a:ext cx="1752600" cy="685800"/>
          </a:xfrm>
          <a:prstGeom prst="rightArrow">
            <a:avLst>
              <a:gd name="adj1" fmla="val 50000"/>
              <a:gd name="adj2" fmla="val 63889"/>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latin typeface="Times New Roman" panose="02020603050405020304" pitchFamily="18" charset="0"/>
              </a:rPr>
              <a:t>31.12.20XX</a:t>
            </a:r>
          </a:p>
        </p:txBody>
      </p:sp>
      <p:sp>
        <p:nvSpPr>
          <p:cNvPr id="22555" name="Text Box 104"/>
          <p:cNvSpPr txBox="1">
            <a:spLocks noChangeArrowheads="1"/>
          </p:cNvSpPr>
          <p:nvPr/>
        </p:nvSpPr>
        <p:spPr bwMode="auto">
          <a:xfrm>
            <a:off x="76200" y="1143000"/>
            <a:ext cx="1676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a:latin typeface="Times New Roman" panose="02020603050405020304" pitchFamily="18" charset="0"/>
              </a:rPr>
              <a:t>Ritorno in forma liquida OLTRE l’anno</a:t>
            </a:r>
          </a:p>
        </p:txBody>
      </p:sp>
      <p:sp>
        <p:nvSpPr>
          <p:cNvPr id="22556" name="Text Box 122"/>
          <p:cNvSpPr txBox="1">
            <a:spLocks noChangeArrowheads="1"/>
          </p:cNvSpPr>
          <p:nvPr/>
        </p:nvSpPr>
        <p:spPr bwMode="auto">
          <a:xfrm>
            <a:off x="76200" y="3717925"/>
            <a:ext cx="1676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a:latin typeface="Times New Roman" panose="02020603050405020304" pitchFamily="18" charset="0"/>
              </a:rPr>
              <a:t>Ritorno in forma liquida ENTRO      l’anno</a:t>
            </a:r>
          </a:p>
        </p:txBody>
      </p:sp>
      <p:sp>
        <p:nvSpPr>
          <p:cNvPr id="22557" name="AutoShape 123"/>
          <p:cNvSpPr>
            <a:spLocks noChangeArrowheads="1"/>
          </p:cNvSpPr>
          <p:nvPr/>
        </p:nvSpPr>
        <p:spPr bwMode="auto">
          <a:xfrm rot="10800000">
            <a:off x="7391400" y="2895600"/>
            <a:ext cx="1752600" cy="685800"/>
          </a:xfrm>
          <a:prstGeom prst="rightArrow">
            <a:avLst>
              <a:gd name="adj1" fmla="val 50000"/>
              <a:gd name="adj2" fmla="val 63889"/>
            </a:avLst>
          </a:prstGeom>
          <a:solidFill>
            <a:srgbClr val="FF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latin typeface="Times New Roman" panose="02020603050405020304" pitchFamily="18" charset="0"/>
              </a:rPr>
              <a:t>31.12.20XX</a:t>
            </a:r>
          </a:p>
        </p:txBody>
      </p:sp>
      <p:sp>
        <p:nvSpPr>
          <p:cNvPr id="22558" name="Text Box 124"/>
          <p:cNvSpPr txBox="1">
            <a:spLocks noChangeArrowheads="1"/>
          </p:cNvSpPr>
          <p:nvPr/>
        </p:nvSpPr>
        <p:spPr bwMode="auto">
          <a:xfrm>
            <a:off x="7391400" y="1600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a:latin typeface="Times New Roman" panose="02020603050405020304" pitchFamily="18" charset="0"/>
              </a:rPr>
              <a:t>Estinzione OLTRE l’anno</a:t>
            </a:r>
          </a:p>
        </p:txBody>
      </p:sp>
      <p:sp>
        <p:nvSpPr>
          <p:cNvPr id="22559" name="Text Box 125"/>
          <p:cNvSpPr txBox="1">
            <a:spLocks noChangeArrowheads="1"/>
          </p:cNvSpPr>
          <p:nvPr/>
        </p:nvSpPr>
        <p:spPr bwMode="auto">
          <a:xfrm>
            <a:off x="7391400" y="3717925"/>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a:latin typeface="Times New Roman" panose="02020603050405020304" pitchFamily="18" charset="0"/>
              </a:rPr>
              <a:t>Estinzione ENTRO      l’anno</a:t>
            </a:r>
          </a:p>
        </p:txBody>
      </p:sp>
      <p:sp>
        <p:nvSpPr>
          <p:cNvPr id="22560" name="Text Box 128"/>
          <p:cNvSpPr txBox="1">
            <a:spLocks noChangeArrowheads="1"/>
          </p:cNvSpPr>
          <p:nvPr/>
        </p:nvSpPr>
        <p:spPr bwMode="auto">
          <a:xfrm>
            <a:off x="2133600" y="2057400"/>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a:latin typeface="Times New Roman" panose="02020603050405020304" pitchFamily="18" charset="0"/>
              </a:rPr>
              <a:t>ATTIVO</a:t>
            </a:r>
          </a:p>
          <a:p>
            <a:pPr algn="ctr" eaLnBrk="1" hangingPunct="1">
              <a:spcBef>
                <a:spcPct val="0"/>
              </a:spcBef>
              <a:buFontTx/>
              <a:buNone/>
            </a:pPr>
            <a:r>
              <a:rPr lang="it-IT" altLang="it-IT" sz="2800">
                <a:latin typeface="Times New Roman" panose="02020603050405020304" pitchFamily="18" charset="0"/>
              </a:rPr>
              <a:t>FISSO (AF)</a:t>
            </a:r>
          </a:p>
        </p:txBody>
      </p:sp>
      <p:sp>
        <p:nvSpPr>
          <p:cNvPr id="22561" name="Text Box 130"/>
          <p:cNvSpPr txBox="1">
            <a:spLocks noChangeArrowheads="1"/>
          </p:cNvSpPr>
          <p:nvPr/>
        </p:nvSpPr>
        <p:spPr bwMode="auto">
          <a:xfrm>
            <a:off x="1752600" y="3429000"/>
            <a:ext cx="2667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a:latin typeface="Times New Roman" panose="02020603050405020304" pitchFamily="18" charset="0"/>
              </a:rPr>
              <a:t>ATTIVO</a:t>
            </a:r>
          </a:p>
          <a:p>
            <a:pPr algn="ctr" eaLnBrk="1" hangingPunct="1">
              <a:spcBef>
                <a:spcPct val="0"/>
              </a:spcBef>
              <a:buFontTx/>
              <a:buNone/>
            </a:pPr>
            <a:r>
              <a:rPr lang="it-IT" altLang="it-IT" sz="2800">
                <a:latin typeface="Times New Roman" panose="02020603050405020304" pitchFamily="18" charset="0"/>
              </a:rPr>
              <a:t>CIRCOLANTE (AC)</a:t>
            </a:r>
          </a:p>
        </p:txBody>
      </p:sp>
      <p:sp>
        <p:nvSpPr>
          <p:cNvPr id="22562" name="Text Box 134"/>
          <p:cNvSpPr txBox="1">
            <a:spLocks noChangeArrowheads="1"/>
          </p:cNvSpPr>
          <p:nvPr/>
        </p:nvSpPr>
        <p:spPr bwMode="auto">
          <a:xfrm>
            <a:off x="4648200" y="16002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MEZZI</a:t>
            </a:r>
          </a:p>
          <a:p>
            <a:pPr algn="ctr" eaLnBrk="1" hangingPunct="1">
              <a:spcBef>
                <a:spcPct val="0"/>
              </a:spcBef>
              <a:buFontTx/>
              <a:buNone/>
            </a:pPr>
            <a:r>
              <a:rPr lang="it-IT" altLang="it-IT" sz="2400">
                <a:latin typeface="Times New Roman" panose="02020603050405020304" pitchFamily="18" charset="0"/>
              </a:rPr>
              <a:t>PROPRI (MP)</a:t>
            </a:r>
          </a:p>
        </p:txBody>
      </p:sp>
      <p:sp>
        <p:nvSpPr>
          <p:cNvPr id="22563" name="Text Box 135"/>
          <p:cNvSpPr txBox="1">
            <a:spLocks noChangeArrowheads="1"/>
          </p:cNvSpPr>
          <p:nvPr/>
        </p:nvSpPr>
        <p:spPr bwMode="auto">
          <a:xfrm>
            <a:off x="4495800" y="2438400"/>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latin typeface="Times New Roman" panose="02020603050405020304" pitchFamily="18" charset="0"/>
              </a:rPr>
              <a:t>PASSIVITA’</a:t>
            </a:r>
          </a:p>
          <a:p>
            <a:pPr algn="ctr" eaLnBrk="1" hangingPunct="1">
              <a:spcBef>
                <a:spcPct val="0"/>
              </a:spcBef>
              <a:buFontTx/>
              <a:buNone/>
            </a:pPr>
            <a:r>
              <a:rPr lang="it-IT" altLang="it-IT" sz="2000">
                <a:latin typeface="Times New Roman" panose="02020603050405020304" pitchFamily="18" charset="0"/>
              </a:rPr>
              <a:t>CONSOLIDATE (Pml)</a:t>
            </a:r>
          </a:p>
        </p:txBody>
      </p:sp>
      <p:sp>
        <p:nvSpPr>
          <p:cNvPr id="22564" name="Text Box 136"/>
          <p:cNvSpPr txBox="1">
            <a:spLocks noChangeArrowheads="1"/>
          </p:cNvSpPr>
          <p:nvPr/>
        </p:nvSpPr>
        <p:spPr bwMode="auto">
          <a:xfrm>
            <a:off x="4495800" y="35814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a:latin typeface="Times New Roman" panose="02020603050405020304" pitchFamily="18" charset="0"/>
              </a:rPr>
              <a:t>PASSIVITA’</a:t>
            </a:r>
          </a:p>
          <a:p>
            <a:pPr algn="ctr" eaLnBrk="1" hangingPunct="1">
              <a:spcBef>
                <a:spcPct val="0"/>
              </a:spcBef>
              <a:buFontTx/>
              <a:buNone/>
            </a:pPr>
            <a:r>
              <a:rPr lang="it-IT" altLang="it-IT" sz="2800">
                <a:latin typeface="Times New Roman" panose="02020603050405020304" pitchFamily="18" charset="0"/>
              </a:rPr>
              <a:t>CORRENTI (Pb)</a:t>
            </a:r>
          </a:p>
        </p:txBody>
      </p:sp>
      <p:sp>
        <p:nvSpPr>
          <p:cNvPr id="22565" name="Text Box 139"/>
          <p:cNvSpPr txBox="1">
            <a:spLocks noChangeArrowheads="1"/>
          </p:cNvSpPr>
          <p:nvPr/>
        </p:nvSpPr>
        <p:spPr bwMode="auto">
          <a:xfrm>
            <a:off x="1752600" y="5562600"/>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i="1">
                <a:latin typeface="Times New Roman" panose="02020603050405020304" pitchFamily="18" charset="0"/>
              </a:rPr>
              <a:t>CAPITALE</a:t>
            </a:r>
          </a:p>
          <a:p>
            <a:pPr algn="ctr" eaLnBrk="1" hangingPunct="1">
              <a:spcBef>
                <a:spcPct val="0"/>
              </a:spcBef>
              <a:buFontTx/>
              <a:buNone/>
            </a:pPr>
            <a:r>
              <a:rPr lang="it-IT" altLang="it-IT" sz="2000" b="1" i="1">
                <a:latin typeface="Times New Roman" panose="02020603050405020304" pitchFamily="18" charset="0"/>
              </a:rPr>
              <a:t>INVESTITO</a:t>
            </a:r>
          </a:p>
          <a:p>
            <a:pPr algn="ctr" eaLnBrk="1" hangingPunct="1">
              <a:spcBef>
                <a:spcPct val="0"/>
              </a:spcBef>
              <a:buFontTx/>
              <a:buNone/>
            </a:pPr>
            <a:r>
              <a:rPr lang="it-IT" altLang="it-IT" sz="2000" b="1" i="1">
                <a:latin typeface="Times New Roman" panose="02020603050405020304" pitchFamily="18" charset="0"/>
              </a:rPr>
              <a:t>CARATTERISTICO</a:t>
            </a:r>
          </a:p>
        </p:txBody>
      </p:sp>
      <p:sp>
        <p:nvSpPr>
          <p:cNvPr id="22566" name="WordArt 142"/>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riclassificazione dello Stato Patrimoniale</a:t>
            </a:r>
          </a:p>
        </p:txBody>
      </p:sp>
    </p:spTree>
    <p:custDataLst>
      <p:tags r:id="rId1"/>
    </p:custData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AutoShape 2"/>
          <p:cNvSpPr>
            <a:spLocks noChangeArrowheads="1"/>
          </p:cNvSpPr>
          <p:nvPr/>
        </p:nvSpPr>
        <p:spPr bwMode="auto">
          <a:xfrm>
            <a:off x="107950" y="762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COMMENTO SULLO STATO DI SALUTE DELL’AZIENDA</a:t>
            </a:r>
            <a:endParaRPr lang="it-IT" altLang="it-IT" sz="1400" b="1" u="sng"/>
          </a:p>
        </p:txBody>
      </p:sp>
      <p:sp>
        <p:nvSpPr>
          <p:cNvPr id="266243"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3488B59-7536-4738-85AE-0836B052B40C}" type="slidenum">
              <a:rPr lang="it-IT" altLang="it-IT">
                <a:latin typeface="Arial" panose="020B0604020202020204" pitchFamily="34" charset="0"/>
              </a:rPr>
              <a:pPr/>
              <a:t>190</a:t>
            </a:fld>
            <a:endParaRPr lang="it-IT" altLang="it-IT">
              <a:latin typeface="Arial" panose="020B0604020202020204" pitchFamily="34" charset="0"/>
            </a:endParaRPr>
          </a:p>
        </p:txBody>
      </p:sp>
      <p:sp>
        <p:nvSpPr>
          <p:cNvPr id="266244" name="Rettangolo 7"/>
          <p:cNvSpPr>
            <a:spLocks noChangeArrowheads="1"/>
          </p:cNvSpPr>
          <p:nvPr/>
        </p:nvSpPr>
        <p:spPr bwMode="auto">
          <a:xfrm>
            <a:off x="228600" y="485775"/>
            <a:ext cx="88392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p>
          <a:p>
            <a:r>
              <a:rPr lang="it-IT" altLang="it-IT" sz="1600"/>
              <a:t>Per quanto concerne la </a:t>
            </a:r>
            <a:r>
              <a:rPr lang="it-IT" altLang="it-IT" sz="1600" b="1"/>
              <a:t>struttura patrimoniale</a:t>
            </a:r>
            <a:r>
              <a:rPr lang="it-IT" altLang="it-IT" sz="1600"/>
              <a:t> dell’azienda in esame si possono effettuare i seguenti rilievi.</a:t>
            </a:r>
          </a:p>
          <a:p>
            <a:endParaRPr lang="it-IT" altLang="it-IT" sz="1600"/>
          </a:p>
          <a:p>
            <a:r>
              <a:rPr lang="it-IT" altLang="it-IT" sz="1600"/>
              <a:t>Con riferimento alla </a:t>
            </a:r>
            <a:r>
              <a:rPr lang="it-IT" altLang="it-IT" sz="1600" b="1" i="1"/>
              <a:t>composizione patrimoniale degli impieghi</a:t>
            </a:r>
            <a:r>
              <a:rPr lang="it-IT" altLang="it-IT" sz="1600"/>
              <a:t> si ravvisa, nell’arco dei tre esercizi, un trend di elasticizzazione, posto in evidenza da un incremento percentuale del peso dell’attivo circolante rispetto al capitale investito complessivo: a fronte di una crescita minima dell’attivo fisso si rileva, infatti, un notevole incremento dell’attivo circolante imputabile in parte ad un ampliamento del magazzino e principalmente all’esplosione delle liquidità differite. L’aumento del magazzino nel 20X2 deriva dalla crescita dei prodotti in rimanenza, il che potrebbe derivare dalla difficoltà dell’azienda a collocare i propri prodotti sul mercato; l’esplosione delle liquidità differite nasce dalla crescita esponenziale dei crediti commerciali nei confronti dei clienti, il che potrebbe essere indicativo dell’esistenza di difficoltà nelle politiche del credito.</a:t>
            </a:r>
          </a:p>
          <a:p>
            <a:r>
              <a:rPr lang="it-IT" altLang="it-IT" sz="1600"/>
              <a:t>Tuttavia, se analizzate in termini assoluti, sia le immobilizzazioni che l’attivo circolante risultano notevolmente aumentate nei tre anni: le prime raddoppiano il proprio valore, mentre l’attivo circolante si quadruplica.</a:t>
            </a:r>
          </a:p>
          <a:p>
            <a:r>
              <a:rPr lang="it-IT" altLang="it-IT" sz="1600"/>
              <a:t>Con riferimento alla </a:t>
            </a:r>
            <a:r>
              <a:rPr lang="it-IT" altLang="it-IT" sz="1600" b="1" i="1"/>
              <a:t>composizione patrimoniale delle fonti</a:t>
            </a:r>
            <a:r>
              <a:rPr lang="it-IT" altLang="it-IT" sz="1600"/>
              <a:t> si rileva che l’autonomia finanziaria è precipitata dal 20X1 al 20X2, ma in seguito all’adozione di opportuni provvedimenti già nel 20X3 si assiste ad un deciso riequilibrio.</a:t>
            </a:r>
          </a:p>
          <a:p>
            <a:r>
              <a:rPr lang="it-IT" altLang="it-IT" sz="1600"/>
              <a:t>Poiché sono state registrate perdite di esercizio sia nel 20X2 che nel 20X3, ciò significa che si è fatto ricorso a cospicui aumenti di capitale sociale.</a:t>
            </a:r>
          </a:p>
          <a:p>
            <a:r>
              <a:rPr lang="it-IT" altLang="it-IT" sz="1600"/>
              <a:t>Il grado di indebitamento complessivo si rivela preoccupante, in quanto oscilla tra il 71% ed il 93% nel corso dei tre esercizi. Mentre il ricorso all’indebitamento a lungo termine si muove alternativamente verso l’alto e verso il basso, ma sempre su valori molto elevati, l’indebitamento a breve termine presenta un andamento crescente, spostandosi dal 13,8% del 20X1 al 19,2% del 20X2, al 25,9% del 20X3.</a:t>
            </a:r>
          </a:p>
        </p:txBody>
      </p:sp>
    </p:spTree>
    <p:extLst>
      <p:ext uri="{BB962C8B-B14F-4D97-AF65-F5344CB8AC3E}">
        <p14:creationId xmlns:p14="http://schemas.microsoft.com/office/powerpoint/2010/main" val="303929301"/>
      </p:ext>
    </p:extLst>
  </p:cSld>
  <p:clrMapOvr>
    <a:masterClrMapping/>
  </p:clrMapOvr>
  <p:transition advTm="47218"/>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COMMENTO SULLO STATO DI SALUTE DELL’AZIENDA</a:t>
            </a:r>
            <a:endParaRPr lang="it-IT" altLang="it-IT" sz="1400" b="1" u="sng"/>
          </a:p>
        </p:txBody>
      </p:sp>
      <p:sp>
        <p:nvSpPr>
          <p:cNvPr id="267267"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426708D-29C6-43C6-86E5-A690944753B0}" type="slidenum">
              <a:rPr lang="it-IT" altLang="it-IT">
                <a:latin typeface="Arial" panose="020B0604020202020204" pitchFamily="34" charset="0"/>
              </a:rPr>
              <a:pPr/>
              <a:t>191</a:t>
            </a:fld>
            <a:endParaRPr lang="it-IT" altLang="it-IT">
              <a:latin typeface="Arial" panose="020B0604020202020204" pitchFamily="34" charset="0"/>
            </a:endParaRPr>
          </a:p>
        </p:txBody>
      </p:sp>
      <p:sp>
        <p:nvSpPr>
          <p:cNvPr id="267268" name="Rettangolo 7"/>
          <p:cNvSpPr>
            <a:spLocks noChangeArrowheads="1"/>
          </p:cNvSpPr>
          <p:nvPr/>
        </p:nvSpPr>
        <p:spPr bwMode="auto">
          <a:xfrm>
            <a:off x="152400" y="609600"/>
            <a:ext cx="8628063"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p>
          <a:p>
            <a:r>
              <a:rPr lang="it-IT" altLang="it-IT" sz="1600"/>
              <a:t>Con riferimento alla </a:t>
            </a:r>
            <a:r>
              <a:rPr lang="it-IT" altLang="it-IT" sz="1600" b="1" i="1"/>
              <a:t>correlazione patrimoniale fonti-impieghi</a:t>
            </a:r>
            <a:r>
              <a:rPr lang="it-IT" altLang="it-IT" sz="1600"/>
              <a:t> si effettuano i seguenti rilievi.</a:t>
            </a:r>
          </a:p>
          <a:p>
            <a:endParaRPr lang="it-IT" altLang="it-IT" sz="1600"/>
          </a:p>
          <a:p>
            <a:r>
              <a:rPr lang="it-IT" altLang="it-IT" sz="1600"/>
              <a:t>Il margine di struttura primario, pur oscillando tra –1.725 e –7.015 nel corso dei tre anni, rimane sempre estremamente negativo. La società non è in grado di finanziare l’attivo fisso con il ricorso ai soli mezzi propri: perciò, per favorire la sincronizzazione tra il tempo di scadenza delle fonti ed il tempo di ritorno in forma liquida delle immobilizzazioni si avvarrà, oltre ai mezzi propri, del capitale di credito, ed in particolare delle passività consolidate. Il margine di struttura secondario si presenta, infatti, positivo (pur con valori differenti) in tutto l’intervallo temporale considerato. Tra le conseguenze di una siffatta situazione si annovera l’incapacità della compagine societaria di rinnovo automatico dell’attivo fisso tramite la sola liquidità da ammortamento.</a:t>
            </a:r>
          </a:p>
          <a:p>
            <a:r>
              <a:rPr lang="it-IT" altLang="it-IT" sz="1600"/>
              <a:t>Il CCN o margine di disponibilità si muove, specularmente al margine di struttura secondario, su valori notevolmente positivi, consentendo un buon livello di finanziamento dell’attivo circolante. Ciò è imputabile alla crescita del magazzino e delle liquidità differite in misura più che proporzionale rispetto al maggior ricorso all’indebitamento a breve termine. La situazione in esame, pur presentando una situazione apparentemente positiva, potrebbe nascondere una stasi finanziaria derivante dalla difficoltà dell’azienda nel realizzare un’efficace politica creditizia.</a:t>
            </a:r>
          </a:p>
          <a:p>
            <a:r>
              <a:rPr lang="it-IT" altLang="it-IT" sz="1600"/>
              <a:t>L’esplosione delle liquidità differite (derivante dall’incremento dei crediti commerciali verso i clienti) si riverbera sul margine di tesoreria secondario, determinando dei valori positivi per il 20X1 ed il 20X3, ed un valore negativo nel 20X2 a causa di un incremento delle passività correnti che porta le stesse ad un livello più elevato rispetto alla consistenza raggiunta dalle liquidità differite. Nel 20X3 il complesso degli impieghi liquidi consente di fronteggiare convenientemente il pagamento dei debiti a breve termine; tuttavia, poiché la liquidità è quasi completamente rappresentata da quella differita, l’aumento delle passività correnti potrebbe portare in futuro a delle punte finanziarie o crisi di liquidità.</a:t>
            </a:r>
          </a:p>
        </p:txBody>
      </p:sp>
    </p:spTree>
    <p:extLst>
      <p:ext uri="{BB962C8B-B14F-4D97-AF65-F5344CB8AC3E}">
        <p14:creationId xmlns:p14="http://schemas.microsoft.com/office/powerpoint/2010/main" val="476719191"/>
      </p:ext>
    </p:extLst>
  </p:cSld>
  <p:clrMapOvr>
    <a:masterClrMapping/>
  </p:clrMapOvr>
  <p:transition advTm="9976"/>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AutoShape 2"/>
          <p:cNvSpPr>
            <a:spLocks noChangeArrowheads="1"/>
          </p:cNvSpPr>
          <p:nvPr/>
        </p:nvSpPr>
        <p:spPr bwMode="auto">
          <a:xfrm>
            <a:off x="107950" y="508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COMMENTO SULLO STATO DI SALUTE DELL’AZIENDA</a:t>
            </a:r>
            <a:endParaRPr lang="it-IT" altLang="it-IT" sz="1400" b="1" u="sng"/>
          </a:p>
        </p:txBody>
      </p:sp>
      <p:sp>
        <p:nvSpPr>
          <p:cNvPr id="268291"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7369302-7A58-481B-8A8D-5EE72615D9D2}" type="slidenum">
              <a:rPr lang="it-IT" altLang="it-IT">
                <a:latin typeface="Arial" panose="020B0604020202020204" pitchFamily="34" charset="0"/>
              </a:rPr>
              <a:pPr/>
              <a:t>192</a:t>
            </a:fld>
            <a:endParaRPr lang="it-IT" altLang="it-IT">
              <a:latin typeface="Arial" panose="020B0604020202020204" pitchFamily="34" charset="0"/>
            </a:endParaRPr>
          </a:p>
        </p:txBody>
      </p:sp>
      <p:sp>
        <p:nvSpPr>
          <p:cNvPr id="268292" name="Rettangolo 7"/>
          <p:cNvSpPr>
            <a:spLocks noChangeArrowheads="1"/>
          </p:cNvSpPr>
          <p:nvPr/>
        </p:nvSpPr>
        <p:spPr bwMode="auto">
          <a:xfrm>
            <a:off x="152400" y="381000"/>
            <a:ext cx="89916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p>
          <a:p>
            <a:r>
              <a:rPr lang="it-IT" altLang="it-IT" sz="1600"/>
              <a:t>Per quanto concerne la </a:t>
            </a:r>
            <a:r>
              <a:rPr lang="it-IT" altLang="it-IT" sz="1600" b="1"/>
              <a:t>redditività</a:t>
            </a:r>
            <a:r>
              <a:rPr lang="it-IT" altLang="it-IT" sz="1600"/>
              <a:t> dell’azienda in esame si possono effettuare i seguenti rilievi.</a:t>
            </a:r>
          </a:p>
          <a:p>
            <a:endParaRPr lang="it-IT" altLang="it-IT" sz="1600"/>
          </a:p>
          <a:p>
            <a:r>
              <a:rPr lang="it-IT" altLang="it-IT" sz="1600"/>
              <a:t>La </a:t>
            </a:r>
            <a:r>
              <a:rPr lang="it-IT" altLang="it-IT" sz="1600" b="1" i="1"/>
              <a:t>redditività del capitale investito nella gestione caratteristica</a:t>
            </a:r>
            <a:r>
              <a:rPr lang="it-IT" altLang="it-IT" sz="1600"/>
              <a:t> si muove su valori positivi ma con un trend decrescente nell’intervallo temporale considerato: ciò deriva dall’effetto combinato della riduzione della redditività operativa e del leggero incremento del capitale investito caratteristico nell’anno 20X3. Tale aspetto conferma le menzionate difficoltà aziendali nella gestione della politica creditizia: infatti, le vendite operative, pur subendo un brusco crollo nel 20X2 decollano nel 20X3, a conferma del ritrovato gradimento del mercato. Poiché i consumi di materie si mantengono stazionari il decremento tendenziale del reddito operativo deriva dalla crescita percentuale dei costi operativi interni per il personale e per gli ammortamenti. La diminuzione del ROI, secondo una differente prospettiva di analisi, deriva dall’effetto combinato della diminuzione del ROS e del Pci. Tra le due leve si segnala, in particolare, che l’effetto decrementativo è ricollegabile soprattutto alla diminuita capacità dell’azienda di coprire con le vendite operative i costi operativi interni. A conferma si osservi che il valore aggiunto cresce percentualmente nel corso dei tre esercizi, perciò il decremento percentuale del reddito operativo non può che derivare dall’impatto dei costi operativi interni.</a:t>
            </a:r>
          </a:p>
          <a:p>
            <a:r>
              <a:rPr lang="it-IT" altLang="it-IT" sz="1600"/>
              <a:t>La </a:t>
            </a:r>
            <a:r>
              <a:rPr lang="it-IT" altLang="it-IT" sz="1600" b="1" i="1"/>
              <a:t>redditività dei mezzi propri</a:t>
            </a:r>
            <a:r>
              <a:rPr lang="it-IT" altLang="it-IT" sz="1600"/>
              <a:t> subisce un drastico peggioramento dal 20X1 al 20X2, con un lieve recupero dal 20X2 al 20X3. A monte del suddetto movimento individuiamo un andamento decrescente sia del reddito lordo che di quello netto nel passaggio dal 20X1 al 20X3, con un livellamento su valori assoluti negativi negli ultimi due esercizi. Tale decremento, imputabile al forte peso degli oneri finanziari, risulta essere talmente rilevante da neutralizzare il leggero incremento dei mezzi propri nel triennio considerato.</a:t>
            </a:r>
          </a:p>
          <a:p>
            <a:r>
              <a:rPr lang="it-IT" altLang="it-IT" sz="1600"/>
              <a:t>L’effetto leva assume valori negativi nel 20X2 e nel 20X3 in derivazione della crescita del tasso di finanziamento fino a valori superiori al diminuito livello del ROI. In tale contesto si annulla la convenienza del ricorso al capitale di credito per il finanziamento degli impieghi, di modo tale che il forte peso dell’indebitamento a lungo termine, con un valore negativo della leva, si riflette negativamente sulla redditività dei mezzi propri.</a:t>
            </a:r>
          </a:p>
        </p:txBody>
      </p:sp>
    </p:spTree>
    <p:extLst>
      <p:ext uri="{BB962C8B-B14F-4D97-AF65-F5344CB8AC3E}">
        <p14:creationId xmlns:p14="http://schemas.microsoft.com/office/powerpoint/2010/main" val="3780900244"/>
      </p:ext>
    </p:extLst>
  </p:cSld>
  <p:clrMapOvr>
    <a:masterClrMapping/>
  </p:clrMapOvr>
  <p:transition advTm="7122"/>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COMMENTO SULLO STATO DI SALUTE DELL’AZIENDA</a:t>
            </a:r>
            <a:endParaRPr lang="it-IT" altLang="it-IT" sz="1400" b="1" u="sng"/>
          </a:p>
        </p:txBody>
      </p:sp>
      <p:sp>
        <p:nvSpPr>
          <p:cNvPr id="269315"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4A5BD3F-7CC0-40F0-AB1D-E447FE0743BB}" type="slidenum">
              <a:rPr lang="it-IT" altLang="it-IT">
                <a:latin typeface="Arial" panose="020B0604020202020204" pitchFamily="34" charset="0"/>
              </a:rPr>
              <a:pPr/>
              <a:t>193</a:t>
            </a:fld>
            <a:endParaRPr lang="it-IT" altLang="it-IT">
              <a:latin typeface="Arial" panose="020B0604020202020204" pitchFamily="34" charset="0"/>
            </a:endParaRPr>
          </a:p>
        </p:txBody>
      </p:sp>
      <p:sp>
        <p:nvSpPr>
          <p:cNvPr id="269316" name="Rettangolo 7"/>
          <p:cNvSpPr>
            <a:spLocks noChangeArrowheads="1"/>
          </p:cNvSpPr>
          <p:nvPr/>
        </p:nvSpPr>
        <p:spPr bwMode="auto">
          <a:xfrm>
            <a:off x="287338" y="762000"/>
            <a:ext cx="8399462"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p>
          <a:p>
            <a:r>
              <a:rPr lang="it-IT" altLang="it-IT" sz="1600"/>
              <a:t>Con riferimento, infine, alla </a:t>
            </a:r>
            <a:r>
              <a:rPr lang="it-IT" altLang="it-IT" sz="1600" b="1"/>
              <a:t>struttura finanziaria</a:t>
            </a:r>
            <a:r>
              <a:rPr lang="it-IT" altLang="it-IT" sz="1600"/>
              <a:t> dell’azienda si sottolinea che dal 20X1 al 20X2 si verifica un peggioramento dell’indice di rotazione del magazzino dovuto all’immissione sul mercato di prodotti non particolarmente graditi dalla domanda; dal 20X2 al 20X3 si verifica un inversione di tendenza che migliora leggermente la rotazione del magazzino. Per quanto riguarda, infine, l’indice di rotazione dei crediti commerciali benché non sussistano termini di confronto con gli esercizi precedenti al 20X3 si osserva che il valore verificato nel suddetto anno appare basso, confermando così le difficoltà incontrate dall’azienda nelle politiche creditizie, più volte rilevato nel corso dell’analisi in questione.</a:t>
            </a:r>
          </a:p>
          <a:p>
            <a:endParaRPr lang="it-IT" altLang="it-IT" sz="1600"/>
          </a:p>
          <a:p>
            <a:r>
              <a:rPr lang="it-IT" altLang="it-IT" sz="1600"/>
              <a:t>Cercando di interpretare criticamente i dati esposti, si osserva anzitutto che l’azienda nell’anno 20X1, presenta una situazione patrimoniale e finanziaria equilibrata.</a:t>
            </a:r>
          </a:p>
          <a:p>
            <a:r>
              <a:rPr lang="it-IT" altLang="it-IT" sz="1600"/>
              <a:t>Nel 20X2 si intraprende una politica di crescita dimensionale: il capitale investito totale passa da 8.000 a 17.515. Tali investimenti incidono però solo parzialmente sul fatturato. Nel 20X2 la produzione è infatti recepita solo in parte dal mercato, come dimostra il peso dei prodotti in magazzino. Nel 20X3 si ha un’inversione di tendenza in questo senso, probabilmente grazie all’adozione di una politica di regolamento più conveniente per la clientela, che si traduce, peraltro, in un notevole incremento delle liquidità differite.</a:t>
            </a:r>
          </a:p>
          <a:p>
            <a:r>
              <a:rPr lang="it-IT" altLang="it-IT" sz="1600"/>
              <a:t>La citata politica di crescita dimensionale trova conferma anche nell’andamento dei costi per il personale che, insieme agli ammortamenti, sono le grandezze che decurtano maggiormente il reddito operativo.</a:t>
            </a:r>
          </a:p>
          <a:p>
            <a:r>
              <a:rPr lang="it-IT" altLang="it-IT" sz="1600"/>
              <a:t>Tuttavia, occorre rimarcare che il progetto di crescita si caratterizza per un elevato tasso di rischio: è stato infatti finanziato prevalentemente con capitale di credito (soprattutto quello a breve termine).</a:t>
            </a:r>
          </a:p>
        </p:txBody>
      </p:sp>
    </p:spTree>
    <p:extLst>
      <p:ext uri="{BB962C8B-B14F-4D97-AF65-F5344CB8AC3E}">
        <p14:creationId xmlns:p14="http://schemas.microsoft.com/office/powerpoint/2010/main" val="2568512867"/>
      </p:ext>
    </p:extLst>
  </p:cSld>
  <p:clrMapOvr>
    <a:masterClrMapping/>
  </p:clrMapOvr>
  <p:transition advTm="38726"/>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CONSIDERAZIONI CONCLUSIVE</a:t>
            </a:r>
            <a:endParaRPr lang="it-IT" altLang="it-IT" sz="1400" b="1" u="sng"/>
          </a:p>
        </p:txBody>
      </p:sp>
      <p:sp>
        <p:nvSpPr>
          <p:cNvPr id="270339"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3C0A499-C97F-4EB8-9928-EBB77EC3F9E4}" type="slidenum">
              <a:rPr lang="it-IT" altLang="it-IT">
                <a:latin typeface="Arial" panose="020B0604020202020204" pitchFamily="34" charset="0"/>
              </a:rPr>
              <a:pPr/>
              <a:t>194</a:t>
            </a:fld>
            <a:endParaRPr lang="it-IT" altLang="it-IT">
              <a:latin typeface="Arial" panose="020B0604020202020204" pitchFamily="34" charset="0"/>
            </a:endParaRPr>
          </a:p>
        </p:txBody>
      </p:sp>
      <p:sp>
        <p:nvSpPr>
          <p:cNvPr id="270340" name="Rettangolo 7"/>
          <p:cNvSpPr>
            <a:spLocks noChangeArrowheads="1"/>
          </p:cNvSpPr>
          <p:nvPr/>
        </p:nvSpPr>
        <p:spPr bwMode="auto">
          <a:xfrm>
            <a:off x="287338" y="1057275"/>
            <a:ext cx="8399462"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 </a:t>
            </a:r>
          </a:p>
          <a:p>
            <a:pPr>
              <a:lnSpc>
                <a:spcPct val="200000"/>
              </a:lnSpc>
            </a:pPr>
            <a:r>
              <a:rPr lang="it-IT" altLang="it-IT" sz="2000"/>
              <a:t>Oltre alla </a:t>
            </a:r>
            <a:r>
              <a:rPr lang="it-IT" altLang="it-IT" sz="2000" b="1" i="1"/>
              <a:t>comparazione temporale </a:t>
            </a:r>
            <a:r>
              <a:rPr lang="it-IT" altLang="it-IT" sz="2000"/>
              <a:t>si può effettuare anche una </a:t>
            </a:r>
            <a:r>
              <a:rPr lang="it-IT" altLang="it-IT" sz="2000" b="1" i="1"/>
              <a:t>comparazione spaziale</a:t>
            </a:r>
            <a:r>
              <a:rPr lang="it-IT" altLang="it-IT" sz="2000"/>
              <a:t>, ovvero nello spazio, </a:t>
            </a:r>
            <a:r>
              <a:rPr lang="it-IT" altLang="it-IT" sz="2000" b="1" i="1"/>
              <a:t>con i risultati di aziende concorrenti</a:t>
            </a:r>
            <a:r>
              <a:rPr lang="it-IT" altLang="it-IT" sz="2000" i="1"/>
              <a:t>.</a:t>
            </a:r>
          </a:p>
          <a:p>
            <a:pPr>
              <a:lnSpc>
                <a:spcPct val="200000"/>
              </a:lnSpc>
            </a:pPr>
            <a:endParaRPr lang="it-IT" altLang="it-IT" sz="2000" b="1"/>
          </a:p>
          <a:p>
            <a:pPr>
              <a:lnSpc>
                <a:spcPct val="200000"/>
              </a:lnSpc>
            </a:pPr>
            <a:r>
              <a:rPr lang="it-IT" altLang="it-IT" sz="2000"/>
              <a:t>In questo caso invece di osservare il </a:t>
            </a:r>
            <a:r>
              <a:rPr lang="it-IT" altLang="it-IT" sz="2000" b="1" i="1"/>
              <a:t>trend </a:t>
            </a:r>
            <a:r>
              <a:rPr lang="it-IT" altLang="it-IT" sz="2000"/>
              <a:t>di sviluppo degli indici occorre confrontare quelli dell’azienda di riferimento rispetto a quelli ottenuti dalle altre aziende in modo da individuare punti di forza e punti di debolezza, in modo da poter cercare di emulare queste ultime laddove presentano performance migliori.</a:t>
            </a:r>
            <a:endParaRPr lang="it-IT" altLang="it-IT" sz="2000" b="1" i="1"/>
          </a:p>
        </p:txBody>
      </p:sp>
    </p:spTree>
    <p:extLst>
      <p:ext uri="{BB962C8B-B14F-4D97-AF65-F5344CB8AC3E}">
        <p14:creationId xmlns:p14="http://schemas.microsoft.com/office/powerpoint/2010/main" val="1892945714"/>
      </p:ext>
    </p:extLst>
  </p:cSld>
  <p:clrMapOvr>
    <a:masterClrMapping/>
  </p:clrMapOvr>
  <p:transition advTm="75145"/>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7697940-9A2C-4125-B0FF-02053F3100F8}" type="slidenum">
              <a:rPr lang="it-IT" altLang="it-IT">
                <a:latin typeface="Arial" panose="020B0604020202020204" pitchFamily="34" charset="0"/>
              </a:rPr>
              <a:pPr/>
              <a:t>195</a:t>
            </a:fld>
            <a:endParaRPr lang="it-IT" altLang="it-IT">
              <a:latin typeface="Arial" panose="020B0604020202020204" pitchFamily="34" charset="0"/>
            </a:endParaRPr>
          </a:p>
        </p:txBody>
      </p:sp>
      <p:sp>
        <p:nvSpPr>
          <p:cNvPr id="141315"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 bilancio civilistico</a:t>
            </a:r>
          </a:p>
        </p:txBody>
      </p:sp>
      <p:sp>
        <p:nvSpPr>
          <p:cNvPr id="141316" name="Rettangolo 6"/>
          <p:cNvSpPr>
            <a:spLocks noChangeArrowheads="1"/>
          </p:cNvSpPr>
          <p:nvPr/>
        </p:nvSpPr>
        <p:spPr bwMode="auto">
          <a:xfrm>
            <a:off x="611188" y="981075"/>
            <a:ext cx="828198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a:solidFill>
                  <a:srgbClr val="0070C0"/>
                </a:solidFill>
                <a:cs typeface="Times New Roman" panose="02020603050405020304" pitchFamily="18" charset="0"/>
              </a:rPr>
              <a:t>Il bilancio CEE si forma a partire dal bilancio contabile. Ne raccoglie infatti tutte le voci le quali vengono espresse nella forma richiesta dalla legge (Artt. 2424 e 2425 C.C.)</a:t>
            </a:r>
          </a:p>
        </p:txBody>
      </p:sp>
      <p:sp>
        <p:nvSpPr>
          <p:cNvPr id="141317" name="Rettangolo 7"/>
          <p:cNvSpPr>
            <a:spLocks noChangeArrowheads="1"/>
          </p:cNvSpPr>
          <p:nvPr/>
        </p:nvSpPr>
        <p:spPr bwMode="auto">
          <a:xfrm>
            <a:off x="539750" y="2449513"/>
            <a:ext cx="81359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a:cs typeface="Times New Roman" panose="02020603050405020304" pitchFamily="18" charset="0"/>
              </a:rPr>
              <a:t>Il   bilancio civilistico è  in un certo senso un bilancio  “riclassificato” ma  diverge profondamente dal  bilancio  riclassificato che utilizziamo per l'analisi di  bilancio. Infatti nel bilancio CEE le voci sono classificate secondo la loro natura mentre nel nostro bilancio riclassificato le voci sono classificate secondo i </a:t>
            </a:r>
            <a:r>
              <a:rPr lang="it-IT" altLang="it-IT" sz="2400" b="1">
                <a:solidFill>
                  <a:srgbClr val="C00000"/>
                </a:solidFill>
                <a:cs typeface="Times New Roman" panose="02020603050405020304" pitchFamily="18" charset="0"/>
              </a:rPr>
              <a:t>tempi di scadenza/estinzione</a:t>
            </a:r>
            <a:r>
              <a:rPr lang="it-IT" altLang="it-IT" sz="2400">
                <a:solidFill>
                  <a:srgbClr val="C00000"/>
                </a:solidFill>
                <a:cs typeface="Times New Roman" panose="02020603050405020304" pitchFamily="18" charset="0"/>
              </a:rPr>
              <a:t> </a:t>
            </a:r>
            <a:r>
              <a:rPr lang="it-IT" altLang="it-IT" sz="2400">
                <a:cs typeface="Times New Roman" panose="02020603050405020304" pitchFamily="18" charset="0"/>
              </a:rPr>
              <a:t>delle stesse (nello SP) e per </a:t>
            </a:r>
            <a:r>
              <a:rPr lang="it-IT" altLang="it-IT" sz="2400" b="1">
                <a:solidFill>
                  <a:srgbClr val="C00000"/>
                </a:solidFill>
                <a:cs typeface="Times New Roman" panose="02020603050405020304" pitchFamily="18" charset="0"/>
              </a:rPr>
              <a:t>destinazione funzionale </a:t>
            </a:r>
            <a:r>
              <a:rPr lang="it-IT" altLang="it-IT" sz="2400">
                <a:cs typeface="Times New Roman" panose="02020603050405020304" pitchFamily="18" charset="0"/>
              </a:rPr>
              <a:t>dei costi e dei ricavi (Nel CE)</a:t>
            </a:r>
          </a:p>
        </p:txBody>
      </p:sp>
      <p:sp>
        <p:nvSpPr>
          <p:cNvPr id="141318" name="Rettangolo 8"/>
          <p:cNvSpPr>
            <a:spLocks noChangeArrowheads="1"/>
          </p:cNvSpPr>
          <p:nvPr/>
        </p:nvSpPr>
        <p:spPr bwMode="auto">
          <a:xfrm>
            <a:off x="684213" y="5246688"/>
            <a:ext cx="79914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a:solidFill>
                  <a:srgbClr val="7030A0"/>
                </a:solidFill>
                <a:cs typeface="Times New Roman" panose="02020603050405020304" pitchFamily="18" charset="0"/>
              </a:rPr>
              <a:t>Quindi il compito di chi effettua la riclassificazione in questo caso sarà quello di analizzare gli aggregati del bilancio CEE e “rileggerli” secondo i principi che regolano la riclassificazione del bilancio a noi nota</a:t>
            </a:r>
          </a:p>
        </p:txBody>
      </p:sp>
    </p:spTree>
  </p:cSld>
  <p:clrMapOvr>
    <a:masterClrMapping/>
  </p:clrMapOvr>
  <p:transition advTm="131749"/>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0D00EDE-E70F-45E4-B3FD-6D86E43B31ED}" type="slidenum">
              <a:rPr lang="it-IT" altLang="it-IT">
                <a:latin typeface="Arial" panose="020B0604020202020204" pitchFamily="34" charset="0"/>
              </a:rPr>
              <a:pPr/>
              <a:t>196</a:t>
            </a:fld>
            <a:endParaRPr lang="it-IT" altLang="it-IT">
              <a:latin typeface="Arial" panose="020B0604020202020204" pitchFamily="34" charset="0"/>
            </a:endParaRPr>
          </a:p>
        </p:txBody>
      </p:sp>
      <p:sp>
        <p:nvSpPr>
          <p:cNvPr id="143363"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 bilancio civilistico</a:t>
            </a:r>
          </a:p>
        </p:txBody>
      </p:sp>
      <p:sp>
        <p:nvSpPr>
          <p:cNvPr id="143364" name="Rettangolo 6"/>
          <p:cNvSpPr>
            <a:spLocks noChangeArrowheads="1"/>
          </p:cNvSpPr>
          <p:nvPr/>
        </p:nvSpPr>
        <p:spPr bwMode="auto">
          <a:xfrm>
            <a:off x="539750" y="1154113"/>
            <a:ext cx="82804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solidFill>
                  <a:srgbClr val="7030A0"/>
                </a:solidFill>
                <a:cs typeface="Times New Roman" panose="02020603050405020304" pitchFamily="18" charset="0"/>
              </a:rPr>
              <a:t>Cosa molto importante: nel bilancio civilistico le voci sono già al netto delle poste rettificative</a:t>
            </a:r>
          </a:p>
        </p:txBody>
      </p:sp>
      <p:sp>
        <p:nvSpPr>
          <p:cNvPr id="143365" name="Rettangolo 7"/>
          <p:cNvSpPr>
            <a:spLocks noChangeArrowheads="1"/>
          </p:cNvSpPr>
          <p:nvPr/>
        </p:nvSpPr>
        <p:spPr bwMode="auto">
          <a:xfrm>
            <a:off x="539750" y="2420938"/>
            <a:ext cx="8135938"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a:solidFill>
                  <a:srgbClr val="C00000"/>
                </a:solidFill>
                <a:cs typeface="Times New Roman" panose="02020603050405020304" pitchFamily="18" charset="0"/>
              </a:rPr>
              <a:t>Quindi nello S.P. le immobilizzazioni sono già al netto dei relativi Fondi di ammortamento, i crediti al netto dei Fondi di svalutazione crediti e così via</a:t>
            </a:r>
          </a:p>
        </p:txBody>
      </p:sp>
      <p:sp>
        <p:nvSpPr>
          <p:cNvPr id="9" name="Rettangolo 8"/>
          <p:cNvSpPr/>
          <p:nvPr/>
        </p:nvSpPr>
        <p:spPr>
          <a:xfrm>
            <a:off x="684213" y="4149725"/>
            <a:ext cx="7991475" cy="866775"/>
          </a:xfrm>
          <a:prstGeom prst="rect">
            <a:avLst/>
          </a:prstGeom>
        </p:spPr>
        <p:txBody>
          <a:bodyPr>
            <a:spAutoFit/>
          </a:bodyPr>
          <a:lstStyle/>
          <a:p>
            <a:pPr algn="ctr">
              <a:defRPr/>
            </a:pPr>
            <a:r>
              <a:rPr lang="it-IT" sz="2800" dirty="0">
                <a:solidFill>
                  <a:schemeClr val="accent6">
                    <a:lumMod val="75000"/>
                  </a:schemeClr>
                </a:solidFill>
                <a:cs typeface="Times New Roman" pitchFamily="18" charset="0"/>
              </a:rPr>
              <a:t>Nel C.E. i costi e i ricavi sono già al netto di abbuoni, resi, sconti e premi</a:t>
            </a:r>
          </a:p>
        </p:txBody>
      </p:sp>
      <p:sp>
        <p:nvSpPr>
          <p:cNvPr id="143367" name="Rettangolo 9"/>
          <p:cNvSpPr>
            <a:spLocks noChangeArrowheads="1"/>
          </p:cNvSpPr>
          <p:nvPr/>
        </p:nvSpPr>
        <p:spPr bwMode="auto">
          <a:xfrm>
            <a:off x="539750" y="5435600"/>
            <a:ext cx="82089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i="1"/>
              <a:t>Quindi analizziamo le differenze tra bilancio CEE e bilancio Riclassificato scrutando ogni singola voce del Bilancio CEE</a:t>
            </a:r>
          </a:p>
        </p:txBody>
      </p:sp>
    </p:spTree>
  </p:cSld>
  <p:clrMapOvr>
    <a:masterClrMapping/>
  </p:clrMapOvr>
  <p:transition advTm="95249"/>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96D8D1F-1B16-4A89-97FC-11B6FFA98CE6}" type="slidenum">
              <a:rPr lang="it-IT" altLang="it-IT">
                <a:latin typeface="Arial" panose="020B0604020202020204" pitchFamily="34" charset="0"/>
              </a:rPr>
              <a:pPr/>
              <a:t>197</a:t>
            </a:fld>
            <a:endParaRPr lang="it-IT" altLang="it-IT">
              <a:latin typeface="Arial" panose="020B0604020202020204" pitchFamily="34" charset="0"/>
            </a:endParaRPr>
          </a:p>
        </p:txBody>
      </p:sp>
      <p:sp>
        <p:nvSpPr>
          <p:cNvPr id="145411"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Attivo dello Stato Patrimoniale</a:t>
            </a:r>
          </a:p>
        </p:txBody>
      </p:sp>
      <p:sp>
        <p:nvSpPr>
          <p:cNvPr id="145412" name="Rettangolo 8"/>
          <p:cNvSpPr>
            <a:spLocks noChangeArrowheads="1"/>
          </p:cNvSpPr>
          <p:nvPr/>
        </p:nvSpPr>
        <p:spPr bwMode="auto">
          <a:xfrm>
            <a:off x="395288" y="1341438"/>
            <a:ext cx="7993062"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buFontTx/>
              <a:buAutoNum type="alphaUcParenR"/>
            </a:pPr>
            <a:r>
              <a:rPr lang="it-IT" altLang="it-IT" sz="2400" b="1"/>
              <a:t>Crediti verso soci per versamenti ancora dovuti</a:t>
            </a:r>
            <a:r>
              <a:rPr lang="it-IT" altLang="it-IT" sz="2400"/>
              <a:t>, con separata indicazione della parte già richiamata</a:t>
            </a:r>
          </a:p>
          <a:p>
            <a:pPr algn="ctr">
              <a:buFontTx/>
              <a:buAutoNum type="alphaUcParenR"/>
            </a:pPr>
            <a:endParaRPr lang="it-IT" altLang="it-IT" sz="2400">
              <a:solidFill>
                <a:srgbClr val="7030A0"/>
              </a:solidFill>
              <a:cs typeface="Times New Roman" panose="02020603050405020304" pitchFamily="18" charset="0"/>
            </a:endParaRPr>
          </a:p>
          <a:p>
            <a:pPr algn="ctr"/>
            <a:r>
              <a:rPr lang="it-IT" altLang="it-IT" sz="2400" i="1">
                <a:solidFill>
                  <a:srgbClr val="C00000"/>
                </a:solidFill>
              </a:rPr>
              <a:t>Abbiamo già detto che nel bilancio CEE i crediti sono classificati secondo la loro natura; quindi occorre rivedere questi crediti alla luce della loro durata nel tempo. Nella fattispecie diciamo che i "crediti già richiamati" andranno nell'attivo circolante tra le liquidità differite mentre " crediti Vs. soci ancora dovuti" li inseriremo tra le immobilizzazioni finanziarie</a:t>
            </a:r>
            <a:endParaRPr lang="it-IT" altLang="it-IT" sz="2400" i="1">
              <a:solidFill>
                <a:srgbClr val="C00000"/>
              </a:solidFill>
              <a:cs typeface="Times New Roman" panose="02020603050405020304" pitchFamily="18" charset="0"/>
            </a:endParaRPr>
          </a:p>
        </p:txBody>
      </p:sp>
    </p:spTree>
  </p:cSld>
  <p:clrMapOvr>
    <a:masterClrMapping/>
  </p:clrMapOvr>
  <p:transition advTm="90423"/>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F11DC20-1EA1-43B8-958E-1F46AF13A50C}" type="slidenum">
              <a:rPr lang="it-IT" altLang="it-IT">
                <a:latin typeface="Arial" panose="020B0604020202020204" pitchFamily="34" charset="0"/>
              </a:rPr>
              <a:pPr/>
              <a:t>198</a:t>
            </a:fld>
            <a:endParaRPr lang="it-IT" altLang="it-IT">
              <a:latin typeface="Arial" panose="020B0604020202020204" pitchFamily="34" charset="0"/>
            </a:endParaRPr>
          </a:p>
        </p:txBody>
      </p:sp>
      <p:sp>
        <p:nvSpPr>
          <p:cNvPr id="147459"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Attivo dello Stato Patrimoniale</a:t>
            </a:r>
          </a:p>
        </p:txBody>
      </p:sp>
      <p:sp>
        <p:nvSpPr>
          <p:cNvPr id="147460" name="Rettangolo 8"/>
          <p:cNvSpPr>
            <a:spLocks noChangeArrowheads="1"/>
          </p:cNvSpPr>
          <p:nvPr/>
        </p:nvSpPr>
        <p:spPr bwMode="auto">
          <a:xfrm>
            <a:off x="395288" y="1341438"/>
            <a:ext cx="7993062"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B) Immobilizzazioni. </a:t>
            </a:r>
            <a:r>
              <a:rPr lang="it-IT" altLang="it-IT" sz="2400"/>
              <a:t>I - Immobilizzazioni Immateriali </a:t>
            </a:r>
            <a:r>
              <a:rPr lang="en-US" altLang="it-IT" sz="2400"/>
              <a:t>II- </a:t>
            </a:r>
            <a:r>
              <a:rPr lang="it-IT" altLang="it-IT" sz="2400"/>
              <a:t>Immobilizzazioni Materiali</a:t>
            </a:r>
            <a:endParaRPr lang="it-IT" altLang="it-IT" sz="2400">
              <a:solidFill>
                <a:srgbClr val="7030A0"/>
              </a:solidFill>
              <a:cs typeface="Times New Roman" panose="02020603050405020304" pitchFamily="18" charset="0"/>
            </a:endParaRPr>
          </a:p>
          <a:p>
            <a:pPr algn="ctr"/>
            <a:r>
              <a:rPr lang="it-IT" altLang="it-IT" sz="2400" i="1">
                <a:solidFill>
                  <a:srgbClr val="C00000"/>
                </a:solidFill>
              </a:rPr>
              <a:t>Mentre le imm. immateriali di norma non presentano alcun problema nel passaggio al bilancio riclassificato dobbiamo stare attenti alle imm. materiali. Tra quest'ultime possiamo ritrovare terreni e fabbricati ad uso civile che andranno inserite nel nostro bilancio riclassificato tra le Immobilizzazioni Patrimoniali; inoltre possono esserci anche dei beni pluriennali in dismissione (sia materiali che immateriali) che andranno posizionati nella voce magazzino (Attivo Circolante)</a:t>
            </a:r>
            <a:endParaRPr lang="it-IT" altLang="it-IT" sz="2400" i="1">
              <a:solidFill>
                <a:srgbClr val="C00000"/>
              </a:solidFill>
              <a:cs typeface="Times New Roman" panose="02020603050405020304" pitchFamily="18" charset="0"/>
            </a:endParaRPr>
          </a:p>
        </p:txBody>
      </p:sp>
    </p:spTree>
  </p:cSld>
  <p:clrMapOvr>
    <a:masterClrMapping/>
  </p:clrMapOvr>
  <p:transition advTm="133791"/>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DAED84D-8146-4B79-842A-452E681D80DB}" type="slidenum">
              <a:rPr lang="it-IT" altLang="it-IT">
                <a:latin typeface="Arial" panose="020B0604020202020204" pitchFamily="34" charset="0"/>
              </a:rPr>
              <a:pPr/>
              <a:t>199</a:t>
            </a:fld>
            <a:endParaRPr lang="it-IT" altLang="it-IT">
              <a:latin typeface="Arial" panose="020B0604020202020204" pitchFamily="34" charset="0"/>
            </a:endParaRPr>
          </a:p>
        </p:txBody>
      </p:sp>
      <p:sp>
        <p:nvSpPr>
          <p:cNvPr id="149507"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Attivo dello Stato Patrimoniale</a:t>
            </a:r>
          </a:p>
        </p:txBody>
      </p:sp>
      <p:sp>
        <p:nvSpPr>
          <p:cNvPr id="9" name="Rettangolo 8"/>
          <p:cNvSpPr/>
          <p:nvPr/>
        </p:nvSpPr>
        <p:spPr>
          <a:xfrm>
            <a:off x="215900" y="908050"/>
            <a:ext cx="8820150" cy="5965825"/>
          </a:xfrm>
          <a:prstGeom prst="rect">
            <a:avLst/>
          </a:prstGeom>
        </p:spPr>
        <p:txBody>
          <a:bodyPr>
            <a:spAutoFit/>
          </a:bodyPr>
          <a:lstStyle/>
          <a:p>
            <a:pPr marL="457200" indent="-457200" algn="ctr">
              <a:defRPr/>
            </a:pPr>
            <a:r>
              <a:rPr lang="it-IT" sz="2400" b="1" dirty="0"/>
              <a:t>B) Immobilizzazioni. </a:t>
            </a:r>
            <a:r>
              <a:rPr lang="it-IT" sz="2400" dirty="0" err="1"/>
              <a:t>III</a:t>
            </a:r>
            <a:r>
              <a:rPr lang="it-IT" sz="2400" dirty="0"/>
              <a:t> - Immobilizzazioni Finanziarie</a:t>
            </a:r>
            <a:endParaRPr lang="it-IT" sz="2400" dirty="0">
              <a:solidFill>
                <a:srgbClr val="7030A0"/>
              </a:solidFill>
              <a:cs typeface="Times New Roman" pitchFamily="18" charset="0"/>
            </a:endParaRPr>
          </a:p>
          <a:p>
            <a:pPr algn="ctr">
              <a:defRPr/>
            </a:pPr>
            <a:r>
              <a:rPr lang="it-IT" sz="2400" i="1" dirty="0">
                <a:solidFill>
                  <a:srgbClr val="C00000"/>
                </a:solidFill>
              </a:rPr>
              <a:t>Le partecipazioni sono già suddivise in partecipazioni strutturali o strategiche che andranno nelle immobilizzazioni finanziarie e in quelle speculative che andranno nell'attivo circolante tra le liquidità differite (Comunque in questo aggregato dovrebbero esserci solo partecipazioni strategiche)</a:t>
            </a:r>
          </a:p>
          <a:p>
            <a:pPr algn="ctr">
              <a:defRPr/>
            </a:pPr>
            <a:r>
              <a:rPr lang="it-IT" sz="2400" i="1" dirty="0">
                <a:solidFill>
                  <a:srgbClr val="C00000"/>
                </a:solidFill>
              </a:rPr>
              <a:t>I crediti andranno, come già detto, riclassificati secondo la loro durata. Ci si può basare sulla colonna interna dello SP civilistico che riporta i crediti scadenti entro/oltre l’esercizio successivo</a:t>
            </a:r>
          </a:p>
          <a:p>
            <a:pPr algn="ctr">
              <a:defRPr/>
            </a:pPr>
            <a:r>
              <a:rPr lang="it-IT" sz="2400" i="1" dirty="0">
                <a:solidFill>
                  <a:srgbClr val="C00000"/>
                </a:solidFill>
              </a:rPr>
              <a:t>Se in "altri titoli" ci sono Titoli di Stato (anche a lungo termine) questi vanno nell'attivo circolante tra le liquidità immediate perché facilmente cedibili sul mercato ed assimilabili alla liquidità</a:t>
            </a:r>
            <a:endParaRPr lang="it-IT" sz="2400" i="1" dirty="0">
              <a:solidFill>
                <a:srgbClr val="C00000"/>
              </a:solidFill>
              <a:cs typeface="Times New Roman" pitchFamily="18" charset="0"/>
            </a:endParaRPr>
          </a:p>
        </p:txBody>
      </p:sp>
    </p:spTree>
  </p:cSld>
  <p:clrMapOvr>
    <a:masterClrMapping/>
  </p:clrMapOvr>
  <p:transition advTm="16797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9BE59-618F-4F52-B093-2662E16611A0}" type="slidenum">
              <a:rPr lang="it-IT" altLang="it-IT" sz="1400"/>
              <a:pPr>
                <a:spcBef>
                  <a:spcPct val="0"/>
                </a:spcBef>
                <a:buFontTx/>
                <a:buNone/>
              </a:pPr>
              <a:t>2</a:t>
            </a:fld>
            <a:endParaRPr lang="it-IT" altLang="it-IT" sz="1400"/>
          </a:p>
        </p:txBody>
      </p:sp>
      <p:sp>
        <p:nvSpPr>
          <p:cNvPr id="10256" name="AutoShape 9"/>
          <p:cNvSpPr>
            <a:spLocks noChangeArrowheads="1"/>
          </p:cNvSpPr>
          <p:nvPr/>
        </p:nvSpPr>
        <p:spPr bwMode="auto">
          <a:xfrm>
            <a:off x="1295400" y="914400"/>
            <a:ext cx="7086600" cy="4343400"/>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Aft>
                <a:spcPts val="1000"/>
              </a:spcAft>
            </a:pPr>
            <a:r>
              <a:rPr lang="it-IT" altLang="it-IT" sz="3200" dirty="0" smtClean="0">
                <a:solidFill>
                  <a:srgbClr val="FF0000"/>
                </a:solidFill>
                <a:latin typeface="Calibri" panose="020F0502020204030204" pitchFamily="34" charset="0"/>
              </a:rPr>
              <a:t>Il bilancio è lo strumento per convertire la dinamica aziendale in cifre</a:t>
            </a:r>
            <a:r>
              <a:rPr lang="it-IT" altLang="it-IT" sz="3200" dirty="0" smtClean="0">
                <a:latin typeface="Calibri" panose="020F0502020204030204" pitchFamily="34" charset="0"/>
              </a:rPr>
              <a:t> e </a:t>
            </a:r>
            <a:r>
              <a:rPr lang="it-IT" altLang="it-IT" sz="3200" dirty="0" smtClean="0">
                <a:solidFill>
                  <a:srgbClr val="FF0000"/>
                </a:solidFill>
                <a:latin typeface="Calibri" panose="020F0502020204030204" pitchFamily="34" charset="0"/>
              </a:rPr>
              <a:t>per riconvertire le cifre in andamenti economici</a:t>
            </a:r>
          </a:p>
          <a:p>
            <a:pPr algn="ctr">
              <a:spcAft>
                <a:spcPts val="1000"/>
              </a:spcAft>
            </a:pPr>
            <a:endParaRPr lang="it-IT" altLang="it-IT" sz="3200" dirty="0">
              <a:latin typeface="Calibri" panose="020F0502020204030204" pitchFamily="34" charset="0"/>
            </a:endParaRPr>
          </a:p>
          <a:p>
            <a:pPr algn="ctr">
              <a:spcAft>
                <a:spcPts val="1000"/>
              </a:spcAft>
            </a:pPr>
            <a:r>
              <a:rPr lang="it-IT" altLang="it-IT" sz="3200" i="1" dirty="0" smtClean="0">
                <a:latin typeface="Calibri" panose="020F0502020204030204" pitchFamily="34" charset="0"/>
              </a:rPr>
              <a:t>Alberto </a:t>
            </a:r>
            <a:r>
              <a:rPr lang="it-IT" altLang="it-IT" sz="3200" i="1" dirty="0" err="1" smtClean="0">
                <a:latin typeface="Calibri" panose="020F0502020204030204" pitchFamily="34" charset="0"/>
              </a:rPr>
              <a:t>Ceccherelli</a:t>
            </a:r>
            <a:r>
              <a:rPr lang="it-IT" altLang="it-IT" sz="3200" i="1" dirty="0" smtClean="0">
                <a:latin typeface="Calibri" panose="020F0502020204030204" pitchFamily="34" charset="0"/>
              </a:rPr>
              <a:t>, Il linguaggio dei bilanci, 1939</a:t>
            </a:r>
            <a:endParaRPr lang="it-IT" altLang="it-IT" sz="3200" i="1" dirty="0"/>
          </a:p>
        </p:txBody>
      </p:sp>
    </p:spTree>
    <p:custDataLst>
      <p:tags r:id="rId1"/>
    </p:custDataLst>
    <p:extLst>
      <p:ext uri="{BB962C8B-B14F-4D97-AF65-F5344CB8AC3E}">
        <p14:creationId xmlns:p14="http://schemas.microsoft.com/office/powerpoint/2010/main" val="4129244836"/>
      </p:ext>
    </p:extLst>
  </p:cSld>
  <p:clrMapOvr>
    <a:masterClrMapping/>
  </p:clrMapOvr>
  <p:transition advTm="11077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B7A7CE-FAC7-4BA3-B09D-2D405F260C7E}" type="slidenum">
              <a:rPr lang="it-IT" altLang="it-IT" sz="1400"/>
              <a:pPr>
                <a:spcBef>
                  <a:spcPct val="0"/>
                </a:spcBef>
                <a:buFontTx/>
                <a:buNone/>
              </a:pPr>
              <a:t>20</a:t>
            </a:fld>
            <a:endParaRPr lang="it-IT" altLang="it-IT" sz="1400"/>
          </a:p>
        </p:txBody>
      </p:sp>
      <p:sp>
        <p:nvSpPr>
          <p:cNvPr id="23555" name="Rectangle 3"/>
          <p:cNvSpPr>
            <a:spLocks noChangeArrowheads="1"/>
          </p:cNvSpPr>
          <p:nvPr/>
        </p:nvSpPr>
        <p:spPr bwMode="auto">
          <a:xfrm>
            <a:off x="1295400" y="2362200"/>
            <a:ext cx="22098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ATTIVO</a:t>
            </a:r>
          </a:p>
          <a:p>
            <a:pPr algn="ctr" eaLnBrk="1" hangingPunct="1">
              <a:spcBef>
                <a:spcPct val="0"/>
              </a:spcBef>
              <a:buFontTx/>
              <a:buNone/>
            </a:pPr>
            <a:r>
              <a:rPr lang="it-IT" altLang="it-IT" sz="2400" b="1">
                <a:latin typeface="Times New Roman" panose="02020603050405020304" pitchFamily="18" charset="0"/>
              </a:rPr>
              <a:t>FISSO</a:t>
            </a:r>
          </a:p>
        </p:txBody>
      </p:sp>
      <p:sp>
        <p:nvSpPr>
          <p:cNvPr id="23556" name="Rectangle 5"/>
          <p:cNvSpPr>
            <a:spLocks noChangeArrowheads="1"/>
          </p:cNvSpPr>
          <p:nvPr/>
        </p:nvSpPr>
        <p:spPr bwMode="auto">
          <a:xfrm>
            <a:off x="1295400" y="4800600"/>
            <a:ext cx="2438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ATTIVO</a:t>
            </a:r>
          </a:p>
          <a:p>
            <a:pPr algn="ctr" eaLnBrk="1" hangingPunct="1">
              <a:spcBef>
                <a:spcPct val="0"/>
              </a:spcBef>
              <a:buFontTx/>
              <a:buNone/>
            </a:pPr>
            <a:r>
              <a:rPr lang="it-IT" altLang="it-IT" sz="2400" b="1">
                <a:latin typeface="Times New Roman" panose="02020603050405020304" pitchFamily="18" charset="0"/>
              </a:rPr>
              <a:t>CIRCOLANTE</a:t>
            </a:r>
          </a:p>
        </p:txBody>
      </p:sp>
      <p:sp>
        <p:nvSpPr>
          <p:cNvPr id="23557" name="Rectangle 6"/>
          <p:cNvSpPr>
            <a:spLocks noChangeArrowheads="1"/>
          </p:cNvSpPr>
          <p:nvPr/>
        </p:nvSpPr>
        <p:spPr bwMode="auto">
          <a:xfrm rot="-5400000">
            <a:off x="-1736725" y="3825875"/>
            <a:ext cx="4114800" cy="4254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IMPIEGHI</a:t>
            </a:r>
          </a:p>
        </p:txBody>
      </p:sp>
      <p:cxnSp>
        <p:nvCxnSpPr>
          <p:cNvPr id="23558" name="AutoShape 7"/>
          <p:cNvCxnSpPr>
            <a:cxnSpLocks noChangeShapeType="1"/>
            <a:stCxn id="23557" idx="2"/>
            <a:endCxn id="23555" idx="1"/>
          </p:cNvCxnSpPr>
          <p:nvPr/>
        </p:nvCxnSpPr>
        <p:spPr bwMode="auto">
          <a:xfrm flipV="1">
            <a:off x="533400" y="2819400"/>
            <a:ext cx="762000" cy="12192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3559" name="AutoShape 9"/>
          <p:cNvCxnSpPr>
            <a:cxnSpLocks noChangeShapeType="1"/>
            <a:stCxn id="23557" idx="2"/>
            <a:endCxn id="23556" idx="1"/>
          </p:cNvCxnSpPr>
          <p:nvPr/>
        </p:nvCxnSpPr>
        <p:spPr bwMode="auto">
          <a:xfrm>
            <a:off x="533400" y="4038600"/>
            <a:ext cx="762000" cy="1219200"/>
          </a:xfrm>
          <a:prstGeom prst="bentConnector5">
            <a:avLst>
              <a:gd name="adj1" fmla="val 30000"/>
              <a:gd name="adj2" fmla="val 39972"/>
              <a:gd name="adj3" fmla="val 7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06858" name="Text Box 10"/>
          <p:cNvSpPr txBox="1">
            <a:spLocks noChangeArrowheads="1"/>
          </p:cNvSpPr>
          <p:nvPr/>
        </p:nvSpPr>
        <p:spPr bwMode="auto">
          <a:xfrm>
            <a:off x="1143000" y="1447800"/>
            <a:ext cx="7010400" cy="523875"/>
          </a:xfrm>
          <a:prstGeom prst="rect">
            <a:avLst/>
          </a:prstGeom>
          <a:noFill/>
          <a:ln>
            <a:noFill/>
          </a:ln>
          <a:effectLst/>
          <a:extLst/>
        </p:spPr>
        <p:txBody>
          <a:bodyPr>
            <a:spAutoFit/>
          </a:bodyPr>
          <a:lstStyle/>
          <a:p>
            <a:pPr algn="ctr" eaLnBrk="1" hangingPunct="1">
              <a:spcBef>
                <a:spcPct val="50000"/>
              </a:spcBef>
              <a:defRPr/>
            </a:pPr>
            <a:r>
              <a:rPr lang="it-IT" altLang="it-IT" sz="2800" b="1" i="1" dirty="0">
                <a:effectLst>
                  <a:outerShdw blurRad="38100" dist="38100" dir="2700000" algn="tl">
                    <a:srgbClr val="C0C0C0"/>
                  </a:outerShdw>
                </a:effectLst>
              </a:rPr>
              <a:t>In base al tempo di ritorno in forma liquida</a:t>
            </a:r>
          </a:p>
        </p:txBody>
      </p:sp>
      <p:sp>
        <p:nvSpPr>
          <p:cNvPr id="23561" name="AutoShape 14"/>
          <p:cNvSpPr>
            <a:spLocks noChangeArrowheads="1"/>
          </p:cNvSpPr>
          <p:nvPr/>
        </p:nvSpPr>
        <p:spPr bwMode="auto">
          <a:xfrm>
            <a:off x="107950" y="715963"/>
            <a:ext cx="8964613"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IMPIEGHI</a:t>
            </a:r>
            <a:endParaRPr lang="it-IT" altLang="it-IT" sz="1600" b="1" u="sng"/>
          </a:p>
        </p:txBody>
      </p:sp>
      <p:sp>
        <p:nvSpPr>
          <p:cNvPr id="206863" name="Text Box 15"/>
          <p:cNvSpPr txBox="1">
            <a:spLocks noChangeArrowheads="1"/>
          </p:cNvSpPr>
          <p:nvPr/>
        </p:nvSpPr>
        <p:spPr bwMode="auto">
          <a:xfrm>
            <a:off x="4191000" y="2574925"/>
            <a:ext cx="4876800" cy="461963"/>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Ritorno </a:t>
            </a:r>
            <a:r>
              <a:rPr lang="it-IT" altLang="it-IT" sz="2400" b="1" i="1" dirty="0">
                <a:solidFill>
                  <a:srgbClr val="C00000"/>
                </a:solidFill>
                <a:effectLst>
                  <a:outerShdw blurRad="38100" dist="38100" dir="2700000" algn="tl">
                    <a:srgbClr val="C0C0C0"/>
                  </a:outerShdw>
                </a:effectLst>
              </a:rPr>
              <a:t>OLTRE</a:t>
            </a:r>
            <a:r>
              <a:rPr lang="it-IT" altLang="it-IT" sz="2400" b="1" i="1" dirty="0">
                <a:effectLst>
                  <a:outerShdw blurRad="38100" dist="38100" dir="2700000" algn="tl">
                    <a:srgbClr val="C0C0C0"/>
                  </a:outerShdw>
                </a:effectLst>
              </a:rPr>
              <a:t> l’anno successivo</a:t>
            </a:r>
          </a:p>
        </p:txBody>
      </p:sp>
      <p:sp>
        <p:nvSpPr>
          <p:cNvPr id="206864" name="Text Box 16"/>
          <p:cNvSpPr txBox="1">
            <a:spLocks noChangeArrowheads="1"/>
          </p:cNvSpPr>
          <p:nvPr/>
        </p:nvSpPr>
        <p:spPr bwMode="auto">
          <a:xfrm>
            <a:off x="4114800" y="4953000"/>
            <a:ext cx="4953000" cy="461963"/>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Ritorno </a:t>
            </a:r>
            <a:r>
              <a:rPr lang="it-IT" altLang="it-IT" sz="2400" b="1" i="1" dirty="0">
                <a:solidFill>
                  <a:srgbClr val="C00000"/>
                </a:solidFill>
                <a:effectLst>
                  <a:outerShdw blurRad="38100" dist="38100" dir="2700000" algn="tl">
                    <a:srgbClr val="C0C0C0"/>
                  </a:outerShdw>
                </a:effectLst>
              </a:rPr>
              <a:t>ENTRO</a:t>
            </a:r>
            <a:r>
              <a:rPr lang="it-IT" altLang="it-IT" sz="2400" b="1" i="1" dirty="0">
                <a:effectLst>
                  <a:outerShdw blurRad="38100" dist="38100" dir="2700000" algn="tl">
                    <a:srgbClr val="C0C0C0"/>
                  </a:outerShdw>
                </a:effectLst>
              </a:rPr>
              <a:t> l’anno successivo</a:t>
            </a:r>
          </a:p>
        </p:txBody>
      </p:sp>
      <p:sp>
        <p:nvSpPr>
          <p:cNvPr id="23564" name="WordArt 23"/>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Tree>
  </p:cSld>
  <p:clrMapOvr>
    <a:masterClrMapping/>
  </p:clrMapOvr>
  <p:transition advTm="18426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7E39790-BCCF-49D5-8319-DDA50C30F8E0}" type="slidenum">
              <a:rPr lang="it-IT" altLang="it-IT">
                <a:latin typeface="Arial" panose="020B0604020202020204" pitchFamily="34" charset="0"/>
              </a:rPr>
              <a:pPr/>
              <a:t>200</a:t>
            </a:fld>
            <a:endParaRPr lang="it-IT" altLang="it-IT">
              <a:latin typeface="Arial" panose="020B0604020202020204" pitchFamily="34" charset="0"/>
            </a:endParaRPr>
          </a:p>
        </p:txBody>
      </p:sp>
      <p:sp>
        <p:nvSpPr>
          <p:cNvPr id="151555"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Attivo dello Stato Patrimoniale</a:t>
            </a:r>
          </a:p>
        </p:txBody>
      </p:sp>
      <p:sp>
        <p:nvSpPr>
          <p:cNvPr id="9" name="Rettangolo 8"/>
          <p:cNvSpPr/>
          <p:nvPr/>
        </p:nvSpPr>
        <p:spPr>
          <a:xfrm>
            <a:off x="395288" y="981075"/>
            <a:ext cx="8424862" cy="2935288"/>
          </a:xfrm>
          <a:prstGeom prst="rect">
            <a:avLst/>
          </a:prstGeom>
        </p:spPr>
        <p:txBody>
          <a:bodyPr>
            <a:spAutoFit/>
          </a:bodyPr>
          <a:lstStyle/>
          <a:p>
            <a:pPr marL="457200" indent="-457200" algn="ctr">
              <a:defRPr/>
            </a:pPr>
            <a:r>
              <a:rPr lang="it-IT" sz="2400" b="1" dirty="0"/>
              <a:t>C) Attivo Circolante. </a:t>
            </a:r>
            <a:r>
              <a:rPr lang="it-IT" sz="2400" dirty="0"/>
              <a:t>I - Rimanenze</a:t>
            </a:r>
            <a:endParaRPr lang="it-IT" sz="2400" dirty="0">
              <a:solidFill>
                <a:srgbClr val="7030A0"/>
              </a:solidFill>
              <a:cs typeface="Times New Roman" pitchFamily="18" charset="0"/>
            </a:endParaRPr>
          </a:p>
          <a:p>
            <a:pPr algn="ctr">
              <a:defRPr/>
            </a:pPr>
            <a:r>
              <a:rPr lang="it-IT" sz="2400" i="1" dirty="0">
                <a:solidFill>
                  <a:srgbClr val="C00000"/>
                </a:solidFill>
              </a:rPr>
              <a:t>Generalmente   il   magazzino   coincide   con   quello   del   bilancio riclassificato. L’unica variazione possibile potrebbe essere operata a causa della presenza   in  questo   magazzino   di   prodotti  obsoleti  e  merci  difficilmente vendibili che in tal caso andranno inserite tra le Immobilizzazioni Commerciali</a:t>
            </a:r>
            <a:endParaRPr lang="it-IT" sz="2400" i="1" dirty="0">
              <a:solidFill>
                <a:srgbClr val="C00000"/>
              </a:solidFill>
              <a:cs typeface="Times New Roman" pitchFamily="18" charset="0"/>
            </a:endParaRPr>
          </a:p>
        </p:txBody>
      </p:sp>
      <p:sp>
        <p:nvSpPr>
          <p:cNvPr id="5" name="Rettangolo 4"/>
          <p:cNvSpPr/>
          <p:nvPr/>
        </p:nvSpPr>
        <p:spPr>
          <a:xfrm>
            <a:off x="411163" y="4154488"/>
            <a:ext cx="8424862" cy="1938337"/>
          </a:xfrm>
          <a:prstGeom prst="rect">
            <a:avLst/>
          </a:prstGeom>
        </p:spPr>
        <p:txBody>
          <a:bodyPr>
            <a:spAutoFit/>
          </a:bodyPr>
          <a:lstStyle/>
          <a:p>
            <a:pPr marL="457200" indent="-457200" algn="ctr">
              <a:defRPr/>
            </a:pPr>
            <a:r>
              <a:rPr lang="it-IT" sz="2400" b="1" dirty="0"/>
              <a:t>C) Attivo Circolante. </a:t>
            </a:r>
            <a:r>
              <a:rPr lang="it-IT" sz="2400" dirty="0" err="1"/>
              <a:t>II</a:t>
            </a:r>
            <a:r>
              <a:rPr lang="it-IT" sz="2400" dirty="0"/>
              <a:t> - Crediti</a:t>
            </a:r>
            <a:endParaRPr lang="it-IT" sz="2400" dirty="0">
              <a:solidFill>
                <a:srgbClr val="7030A0"/>
              </a:solidFill>
              <a:cs typeface="Times New Roman" pitchFamily="18" charset="0"/>
            </a:endParaRPr>
          </a:p>
          <a:p>
            <a:pPr algn="ctr">
              <a:defRPr/>
            </a:pPr>
            <a:r>
              <a:rPr lang="it-IT" sz="2400" i="1" dirty="0">
                <a:solidFill>
                  <a:srgbClr val="C00000"/>
                </a:solidFill>
              </a:rPr>
              <a:t>I crediti vanno, come detto, riclassificati secondo la loro durata. Ci si può basare sulla colonna interna dello SP civilistico che riporta i crediti scadenti entro/oltre l’esercizio successivo</a:t>
            </a:r>
            <a:endParaRPr lang="it-IT" sz="2400" i="1" dirty="0">
              <a:solidFill>
                <a:srgbClr val="C00000"/>
              </a:solidFill>
              <a:cs typeface="Times New Roman" pitchFamily="18" charset="0"/>
            </a:endParaRPr>
          </a:p>
        </p:txBody>
      </p:sp>
    </p:spTree>
  </p:cSld>
  <p:clrMapOvr>
    <a:masterClrMapping/>
  </p:clrMapOvr>
  <p:transition advTm="119325"/>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F87D4DD-22E9-44EA-8A49-D4CA3275D4DE}" type="slidenum">
              <a:rPr lang="it-IT" altLang="it-IT">
                <a:latin typeface="Arial" panose="020B0604020202020204" pitchFamily="34" charset="0"/>
              </a:rPr>
              <a:pPr/>
              <a:t>201</a:t>
            </a:fld>
            <a:endParaRPr lang="it-IT" altLang="it-IT">
              <a:latin typeface="Arial" panose="020B0604020202020204" pitchFamily="34" charset="0"/>
            </a:endParaRPr>
          </a:p>
        </p:txBody>
      </p:sp>
      <p:sp>
        <p:nvSpPr>
          <p:cNvPr id="153603"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Attivo dello Stato Patrimoniale</a:t>
            </a:r>
          </a:p>
        </p:txBody>
      </p:sp>
      <p:sp>
        <p:nvSpPr>
          <p:cNvPr id="9" name="Rettangolo 8"/>
          <p:cNvSpPr/>
          <p:nvPr/>
        </p:nvSpPr>
        <p:spPr>
          <a:xfrm>
            <a:off x="395288" y="1301750"/>
            <a:ext cx="8424862" cy="2271713"/>
          </a:xfrm>
          <a:prstGeom prst="rect">
            <a:avLst/>
          </a:prstGeom>
        </p:spPr>
        <p:txBody>
          <a:bodyPr>
            <a:spAutoFit/>
          </a:bodyPr>
          <a:lstStyle/>
          <a:p>
            <a:pPr marL="457200" indent="-457200" algn="ctr">
              <a:defRPr/>
            </a:pPr>
            <a:r>
              <a:rPr lang="it-IT" sz="2400" b="1" dirty="0"/>
              <a:t>C) Attivo Circolante. </a:t>
            </a:r>
            <a:r>
              <a:rPr lang="it-IT" sz="2400" dirty="0" err="1"/>
              <a:t>III</a:t>
            </a:r>
            <a:r>
              <a:rPr lang="it-IT" sz="2400" dirty="0"/>
              <a:t> - Attività finanziarie che non costituiscono immobilizzazioni </a:t>
            </a:r>
            <a:endParaRPr lang="it-IT" sz="2400" dirty="0">
              <a:solidFill>
                <a:srgbClr val="7030A0"/>
              </a:solidFill>
              <a:cs typeface="Times New Roman" pitchFamily="18" charset="0"/>
            </a:endParaRPr>
          </a:p>
          <a:p>
            <a:pPr algn="ctr">
              <a:defRPr/>
            </a:pPr>
            <a:r>
              <a:rPr lang="it-IT" sz="2400" i="1" dirty="0">
                <a:solidFill>
                  <a:srgbClr val="C00000"/>
                </a:solidFill>
              </a:rPr>
              <a:t>Vanno tutte inserite nell'Attivo Circolante nelle liquidità differite o immediate in base al presumibile tempo di realizzazione. Per gli "altri titoli" vale quanto affermato in precedenza</a:t>
            </a:r>
            <a:endParaRPr lang="it-IT" sz="2400" i="1" dirty="0">
              <a:solidFill>
                <a:srgbClr val="C00000"/>
              </a:solidFill>
              <a:cs typeface="Times New Roman" pitchFamily="18" charset="0"/>
            </a:endParaRPr>
          </a:p>
        </p:txBody>
      </p:sp>
      <p:sp>
        <p:nvSpPr>
          <p:cNvPr id="5" name="Rettangolo 4"/>
          <p:cNvSpPr/>
          <p:nvPr/>
        </p:nvSpPr>
        <p:spPr>
          <a:xfrm>
            <a:off x="411163" y="4154488"/>
            <a:ext cx="8424862" cy="1274762"/>
          </a:xfrm>
          <a:prstGeom prst="rect">
            <a:avLst/>
          </a:prstGeom>
        </p:spPr>
        <p:txBody>
          <a:bodyPr>
            <a:spAutoFit/>
          </a:bodyPr>
          <a:lstStyle/>
          <a:p>
            <a:pPr marL="457200" indent="-457200" algn="ctr">
              <a:defRPr/>
            </a:pPr>
            <a:r>
              <a:rPr lang="it-IT" sz="2400" b="1" dirty="0"/>
              <a:t>C) Attivo Circolante. </a:t>
            </a:r>
            <a:r>
              <a:rPr lang="it-IT" sz="2400" dirty="0" err="1"/>
              <a:t>IV</a:t>
            </a:r>
            <a:r>
              <a:rPr lang="it-IT" sz="2400" dirty="0"/>
              <a:t> – Disponibilità liquide</a:t>
            </a:r>
            <a:endParaRPr lang="it-IT" sz="2400" dirty="0">
              <a:solidFill>
                <a:srgbClr val="7030A0"/>
              </a:solidFill>
              <a:cs typeface="Times New Roman" pitchFamily="18" charset="0"/>
            </a:endParaRPr>
          </a:p>
          <a:p>
            <a:pPr algn="ctr">
              <a:defRPr/>
            </a:pPr>
            <a:r>
              <a:rPr lang="it-IT" sz="2400" i="1" dirty="0">
                <a:solidFill>
                  <a:srgbClr val="C00000"/>
                </a:solidFill>
              </a:rPr>
              <a:t>Queste vanno tutte nell'Attivo Circolante tra le liquidità immediate</a:t>
            </a:r>
            <a:endParaRPr lang="it-IT" sz="2400" i="1" dirty="0">
              <a:solidFill>
                <a:srgbClr val="C00000"/>
              </a:solidFill>
              <a:cs typeface="Times New Roman" pitchFamily="18" charset="0"/>
            </a:endParaRPr>
          </a:p>
        </p:txBody>
      </p:sp>
    </p:spTree>
  </p:cSld>
  <p:clrMapOvr>
    <a:masterClrMapping/>
  </p:clrMapOvr>
  <p:transition advTm="95411"/>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963554D-8984-4C9D-9D47-096A2D40D251}" type="slidenum">
              <a:rPr lang="it-IT" altLang="it-IT">
                <a:latin typeface="Arial" panose="020B0604020202020204" pitchFamily="34" charset="0"/>
              </a:rPr>
              <a:pPr/>
              <a:t>202</a:t>
            </a:fld>
            <a:endParaRPr lang="it-IT" altLang="it-IT">
              <a:latin typeface="Arial" panose="020B0604020202020204" pitchFamily="34" charset="0"/>
            </a:endParaRPr>
          </a:p>
        </p:txBody>
      </p:sp>
      <p:sp>
        <p:nvSpPr>
          <p:cNvPr id="155651"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Attivo dello Stato Patrimoniale</a:t>
            </a:r>
          </a:p>
        </p:txBody>
      </p:sp>
      <p:sp>
        <p:nvSpPr>
          <p:cNvPr id="9" name="Rettangolo 8"/>
          <p:cNvSpPr/>
          <p:nvPr/>
        </p:nvSpPr>
        <p:spPr>
          <a:xfrm>
            <a:off x="395288" y="1633538"/>
            <a:ext cx="8424862" cy="4117975"/>
          </a:xfrm>
          <a:prstGeom prst="rect">
            <a:avLst/>
          </a:prstGeom>
        </p:spPr>
        <p:txBody>
          <a:bodyPr>
            <a:spAutoFit/>
          </a:bodyPr>
          <a:lstStyle/>
          <a:p>
            <a:pPr marL="457200" indent="-457200" algn="ctr">
              <a:defRPr/>
            </a:pPr>
            <a:r>
              <a:rPr lang="it-IT" sz="2400" b="1" dirty="0"/>
              <a:t>D) Ratei e risconti</a:t>
            </a:r>
            <a:endParaRPr lang="it-IT" sz="2400" dirty="0">
              <a:solidFill>
                <a:srgbClr val="7030A0"/>
              </a:solidFill>
              <a:cs typeface="Times New Roman" pitchFamily="18" charset="0"/>
            </a:endParaRPr>
          </a:p>
          <a:p>
            <a:pPr algn="ctr">
              <a:defRPr/>
            </a:pPr>
            <a:r>
              <a:rPr lang="it-IT" sz="2400" i="1" dirty="0">
                <a:solidFill>
                  <a:srgbClr val="C00000"/>
                </a:solidFill>
              </a:rPr>
              <a:t>I Ratei vengono inseriti solitamente nelle liquidità differite (salvo che si protraggano per più esercizi, nel qual caso vanno inseriti nelle immobilizzazioni finanziarie, quantomeno per la parte oltre l’esercizio successivo)</a:t>
            </a:r>
          </a:p>
          <a:p>
            <a:pPr algn="ctr">
              <a:defRPr/>
            </a:pPr>
            <a:r>
              <a:rPr lang="it-IT" sz="2400" i="1" dirty="0">
                <a:solidFill>
                  <a:srgbClr val="C00000"/>
                </a:solidFill>
              </a:rPr>
              <a:t>I Risconti, come sappiamo, vanno inseriti nel magazzino (immateriale), a meno che, anche in questo caso, non siano pluriennali, nel qual caso vanno inseriti nelle immobilizzazioni finanziarie (quantomeno per la parte oltre l’esercizio successivo)</a:t>
            </a:r>
            <a:endParaRPr lang="it-IT" sz="2400" i="1" dirty="0">
              <a:solidFill>
                <a:srgbClr val="C00000"/>
              </a:solidFill>
              <a:cs typeface="Times New Roman" pitchFamily="18" charset="0"/>
            </a:endParaRPr>
          </a:p>
        </p:txBody>
      </p:sp>
    </p:spTree>
  </p:cSld>
  <p:clrMapOvr>
    <a:masterClrMapping/>
  </p:clrMapOvr>
  <p:transition advTm="43825"/>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C032426-2F98-4CD7-9EC7-0CAB79F10C49}" type="slidenum">
              <a:rPr lang="it-IT" altLang="it-IT">
                <a:latin typeface="Arial" panose="020B0604020202020204" pitchFamily="34" charset="0"/>
              </a:rPr>
              <a:pPr/>
              <a:t>203</a:t>
            </a:fld>
            <a:endParaRPr lang="it-IT" altLang="it-IT">
              <a:latin typeface="Arial" panose="020B0604020202020204" pitchFamily="34" charset="0"/>
            </a:endParaRPr>
          </a:p>
        </p:txBody>
      </p:sp>
      <p:sp>
        <p:nvSpPr>
          <p:cNvPr id="157699"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Passivo dello Stato Patrimoniale</a:t>
            </a:r>
          </a:p>
        </p:txBody>
      </p:sp>
      <p:sp>
        <p:nvSpPr>
          <p:cNvPr id="9" name="Rettangolo 8"/>
          <p:cNvSpPr/>
          <p:nvPr/>
        </p:nvSpPr>
        <p:spPr>
          <a:xfrm>
            <a:off x="395288" y="1146175"/>
            <a:ext cx="8424862" cy="1569660"/>
          </a:xfrm>
          <a:prstGeom prst="rect">
            <a:avLst/>
          </a:prstGeom>
        </p:spPr>
        <p:txBody>
          <a:bodyPr>
            <a:spAutoFit/>
          </a:bodyPr>
          <a:lstStyle/>
          <a:p>
            <a:pPr marL="457200" indent="-457200" algn="ctr">
              <a:defRPr/>
            </a:pPr>
            <a:r>
              <a:rPr lang="it-IT" sz="2400" b="1" dirty="0"/>
              <a:t>A) Patrimonio netto</a:t>
            </a:r>
            <a:endParaRPr lang="it-IT" sz="2400" dirty="0">
              <a:solidFill>
                <a:srgbClr val="7030A0"/>
              </a:solidFill>
              <a:cs typeface="Times New Roman" pitchFamily="18" charset="0"/>
            </a:endParaRPr>
          </a:p>
          <a:p>
            <a:pPr algn="ctr">
              <a:defRPr/>
            </a:pPr>
            <a:r>
              <a:rPr lang="it-IT" sz="2400" i="1" dirty="0">
                <a:solidFill>
                  <a:srgbClr val="C00000"/>
                </a:solidFill>
              </a:rPr>
              <a:t>In questo caso c'è piena coincidenza con i Mezzi Propri del nostro bilancio </a:t>
            </a:r>
            <a:r>
              <a:rPr lang="it-IT" sz="2400" i="1" dirty="0" smtClean="0">
                <a:solidFill>
                  <a:srgbClr val="C00000"/>
                </a:solidFill>
              </a:rPr>
              <a:t>riclassificato, salvo che per l’utile dell’esercizio (la parte destinata a distribuzione deve andare nel passivo corrente)</a:t>
            </a:r>
            <a:endParaRPr lang="it-IT" sz="2400" i="1" dirty="0">
              <a:solidFill>
                <a:srgbClr val="C00000"/>
              </a:solidFill>
              <a:cs typeface="Times New Roman" pitchFamily="18" charset="0"/>
            </a:endParaRPr>
          </a:p>
        </p:txBody>
      </p:sp>
      <p:sp>
        <p:nvSpPr>
          <p:cNvPr id="5" name="Rettangolo 4"/>
          <p:cNvSpPr/>
          <p:nvPr/>
        </p:nvSpPr>
        <p:spPr>
          <a:xfrm>
            <a:off x="395288" y="3284538"/>
            <a:ext cx="8424862" cy="2936875"/>
          </a:xfrm>
          <a:prstGeom prst="rect">
            <a:avLst/>
          </a:prstGeom>
        </p:spPr>
        <p:txBody>
          <a:bodyPr>
            <a:spAutoFit/>
          </a:bodyPr>
          <a:lstStyle/>
          <a:p>
            <a:pPr marL="457200" indent="-457200" algn="ctr">
              <a:defRPr/>
            </a:pPr>
            <a:r>
              <a:rPr lang="it-IT" sz="2400" b="1" dirty="0"/>
              <a:t>B) Fondi per rischi ed oneri</a:t>
            </a:r>
            <a:endParaRPr lang="it-IT" sz="2400" dirty="0">
              <a:solidFill>
                <a:srgbClr val="7030A0"/>
              </a:solidFill>
              <a:cs typeface="Times New Roman" pitchFamily="18" charset="0"/>
            </a:endParaRPr>
          </a:p>
          <a:p>
            <a:pPr algn="ctr">
              <a:defRPr/>
            </a:pPr>
            <a:r>
              <a:rPr lang="it-IT" sz="2400" i="1" dirty="0">
                <a:solidFill>
                  <a:srgbClr val="C00000"/>
                </a:solidFill>
              </a:rPr>
              <a:t>I Fondi per quiescenza e obblighi simili possono andare nella nostra riclassificazione o tra le Passività Consolidate o tra le Passività correnti in base al momento in cui essi (o parte di essi) verranno utilizzati. La stessa cosa si può dire per il Fondo imposte e per i tantissimi tipi di fondi che si possono trovare nella realtà contabile</a:t>
            </a:r>
            <a:endParaRPr lang="it-IT" sz="2400" i="1" dirty="0">
              <a:solidFill>
                <a:srgbClr val="C00000"/>
              </a:solidFill>
              <a:cs typeface="Times New Roman" pitchFamily="18" charset="0"/>
            </a:endParaRPr>
          </a:p>
        </p:txBody>
      </p:sp>
    </p:spTree>
  </p:cSld>
  <p:clrMapOvr>
    <a:masterClrMapping/>
  </p:clrMapOvr>
  <p:transition advTm="56818"/>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5756FB9-ED92-4478-A6B8-8B8B2EB65D04}" type="slidenum">
              <a:rPr lang="it-IT" altLang="it-IT">
                <a:latin typeface="Arial" panose="020B0604020202020204" pitchFamily="34" charset="0"/>
              </a:rPr>
              <a:pPr/>
              <a:t>204</a:t>
            </a:fld>
            <a:endParaRPr lang="it-IT" altLang="it-IT">
              <a:latin typeface="Arial" panose="020B0604020202020204" pitchFamily="34" charset="0"/>
            </a:endParaRPr>
          </a:p>
        </p:txBody>
      </p:sp>
      <p:sp>
        <p:nvSpPr>
          <p:cNvPr id="159747"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Passivo dello Stato Patrimoniale</a:t>
            </a:r>
          </a:p>
        </p:txBody>
      </p:sp>
      <p:sp>
        <p:nvSpPr>
          <p:cNvPr id="9" name="Rettangolo 8"/>
          <p:cNvSpPr/>
          <p:nvPr/>
        </p:nvSpPr>
        <p:spPr>
          <a:xfrm>
            <a:off x="395288" y="685800"/>
            <a:ext cx="8424862" cy="1606550"/>
          </a:xfrm>
          <a:prstGeom prst="rect">
            <a:avLst/>
          </a:prstGeom>
        </p:spPr>
        <p:txBody>
          <a:bodyPr>
            <a:spAutoFit/>
          </a:bodyPr>
          <a:lstStyle/>
          <a:p>
            <a:pPr marL="457200" indent="-457200" algn="ctr">
              <a:defRPr/>
            </a:pPr>
            <a:r>
              <a:rPr lang="it-IT" sz="2400" b="1" dirty="0"/>
              <a:t>C) TFR</a:t>
            </a:r>
            <a:endParaRPr lang="it-IT" sz="2400" dirty="0">
              <a:solidFill>
                <a:srgbClr val="7030A0"/>
              </a:solidFill>
              <a:cs typeface="Times New Roman" pitchFamily="18" charset="0"/>
            </a:endParaRPr>
          </a:p>
          <a:p>
            <a:pPr algn="ctr">
              <a:defRPr/>
            </a:pPr>
            <a:r>
              <a:rPr lang="it-IT" sz="2400" i="1" dirty="0">
                <a:solidFill>
                  <a:srgbClr val="C00000"/>
                </a:solidFill>
              </a:rPr>
              <a:t>Anche in questo caso il TFR può andare o tra le Passività Consolidate o tra le Passività Correnti secondo le medesime considerazioni fatte sopra</a:t>
            </a:r>
            <a:endParaRPr lang="it-IT" sz="2400" i="1" dirty="0">
              <a:solidFill>
                <a:srgbClr val="C00000"/>
              </a:solidFill>
              <a:cs typeface="Times New Roman" pitchFamily="18" charset="0"/>
            </a:endParaRPr>
          </a:p>
        </p:txBody>
      </p:sp>
      <p:sp>
        <p:nvSpPr>
          <p:cNvPr id="5" name="Rettangolo 4"/>
          <p:cNvSpPr/>
          <p:nvPr/>
        </p:nvSpPr>
        <p:spPr>
          <a:xfrm>
            <a:off x="395288" y="2209800"/>
            <a:ext cx="8424862" cy="3046988"/>
          </a:xfrm>
          <a:prstGeom prst="rect">
            <a:avLst/>
          </a:prstGeom>
        </p:spPr>
        <p:txBody>
          <a:bodyPr>
            <a:spAutoFit/>
          </a:bodyPr>
          <a:lstStyle/>
          <a:p>
            <a:pPr marL="457200" indent="-457200" algn="ctr">
              <a:defRPr/>
            </a:pPr>
            <a:r>
              <a:rPr lang="it-IT" sz="2400" b="1" dirty="0"/>
              <a:t>D) Debiti</a:t>
            </a:r>
            <a:endParaRPr lang="it-IT" sz="2400" dirty="0">
              <a:solidFill>
                <a:srgbClr val="7030A0"/>
              </a:solidFill>
              <a:cs typeface="Times New Roman" pitchFamily="18" charset="0"/>
            </a:endParaRPr>
          </a:p>
          <a:p>
            <a:pPr algn="ctr">
              <a:defRPr/>
            </a:pPr>
            <a:r>
              <a:rPr lang="it-IT" sz="2400" i="1" dirty="0">
                <a:solidFill>
                  <a:srgbClr val="C00000"/>
                </a:solidFill>
              </a:rPr>
              <a:t>Andranno riclassificati o tra le Passività Consolidate o tra le Passività Correnti in base ai tempi di scadenza degli stessi. Ci si può basare sulla colonna interna dello SP civilistico che riporta i debiti scadenti entro/oltre l’esercizio </a:t>
            </a:r>
            <a:r>
              <a:rPr lang="it-IT" sz="2400" i="1" dirty="0" smtClean="0">
                <a:solidFill>
                  <a:srgbClr val="C00000"/>
                </a:solidFill>
              </a:rPr>
              <a:t>successivo. Attenzione a: 1) </a:t>
            </a:r>
            <a:r>
              <a:rPr lang="it-IT" sz="2400" i="1" dirty="0" err="1" smtClean="0">
                <a:solidFill>
                  <a:srgbClr val="C00000"/>
                </a:solidFill>
              </a:rPr>
              <a:t>obblig</a:t>
            </a:r>
            <a:r>
              <a:rPr lang="it-IT" sz="2400" i="1" dirty="0" smtClean="0">
                <a:solidFill>
                  <a:srgbClr val="C00000"/>
                </a:solidFill>
              </a:rPr>
              <a:t>. convertibili (se saranno convertite vanno nei mezzi propri) e a 2) debiti verso soci per finanziamenti (se sono in conto aumento capitale vanno nei mezzi propri)</a:t>
            </a:r>
            <a:endParaRPr lang="it-IT" sz="2400" i="1" dirty="0">
              <a:solidFill>
                <a:srgbClr val="C00000"/>
              </a:solidFill>
              <a:cs typeface="Times New Roman" pitchFamily="18" charset="0"/>
            </a:endParaRPr>
          </a:p>
        </p:txBody>
      </p:sp>
      <p:sp>
        <p:nvSpPr>
          <p:cNvPr id="6" name="Rettangolo 5"/>
          <p:cNvSpPr/>
          <p:nvPr/>
        </p:nvSpPr>
        <p:spPr>
          <a:xfrm>
            <a:off x="395288" y="5222875"/>
            <a:ext cx="8424862" cy="1939925"/>
          </a:xfrm>
          <a:prstGeom prst="rect">
            <a:avLst/>
          </a:prstGeom>
        </p:spPr>
        <p:txBody>
          <a:bodyPr>
            <a:spAutoFit/>
          </a:bodyPr>
          <a:lstStyle/>
          <a:p>
            <a:pPr marL="457200" indent="-457200" algn="ctr">
              <a:defRPr/>
            </a:pPr>
            <a:r>
              <a:rPr lang="it-IT" sz="2400" b="1" dirty="0"/>
              <a:t>D) Ratei e risconti</a:t>
            </a:r>
            <a:endParaRPr lang="it-IT" sz="2400" dirty="0">
              <a:solidFill>
                <a:srgbClr val="7030A0"/>
              </a:solidFill>
              <a:cs typeface="Times New Roman" pitchFamily="18" charset="0"/>
            </a:endParaRPr>
          </a:p>
          <a:p>
            <a:pPr algn="ctr">
              <a:defRPr/>
            </a:pPr>
            <a:r>
              <a:rPr lang="it-IT" sz="2400" i="1" dirty="0">
                <a:solidFill>
                  <a:srgbClr val="C00000"/>
                </a:solidFill>
              </a:rPr>
              <a:t>Generalmente vengono riclassificati tra le passività correnti ma se possono andare anche tra le passività consolidate se scadenti oltre l’esercizio (eventualmente per la parte scadente oltre)</a:t>
            </a:r>
            <a:endParaRPr lang="it-IT" sz="2400" i="1" dirty="0">
              <a:solidFill>
                <a:srgbClr val="C00000"/>
              </a:solidFill>
              <a:cs typeface="Times New Roman" pitchFamily="18" charset="0"/>
            </a:endParaRPr>
          </a:p>
        </p:txBody>
      </p:sp>
    </p:spTree>
  </p:cSld>
  <p:clrMapOvr>
    <a:masterClrMapping/>
  </p:clrMapOvr>
  <p:transition advTm="65748"/>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291DC30-549F-448A-8479-02CBF879721C}" type="slidenum">
              <a:rPr lang="it-IT" altLang="it-IT">
                <a:latin typeface="Arial" panose="020B0604020202020204" pitchFamily="34" charset="0"/>
              </a:rPr>
              <a:pPr/>
              <a:t>205</a:t>
            </a:fld>
            <a:endParaRPr lang="it-IT" altLang="it-IT">
              <a:latin typeface="Arial" panose="020B0604020202020204" pitchFamily="34" charset="0"/>
            </a:endParaRPr>
          </a:p>
        </p:txBody>
      </p:sp>
      <p:sp>
        <p:nvSpPr>
          <p:cNvPr id="161795"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Conto Economico</a:t>
            </a:r>
          </a:p>
        </p:txBody>
      </p:sp>
      <p:sp>
        <p:nvSpPr>
          <p:cNvPr id="9" name="Rettangolo 8"/>
          <p:cNvSpPr/>
          <p:nvPr/>
        </p:nvSpPr>
        <p:spPr>
          <a:xfrm>
            <a:off x="395288" y="1125538"/>
            <a:ext cx="8424862" cy="5300662"/>
          </a:xfrm>
          <a:prstGeom prst="rect">
            <a:avLst/>
          </a:prstGeom>
        </p:spPr>
        <p:txBody>
          <a:bodyPr>
            <a:spAutoFit/>
          </a:bodyPr>
          <a:lstStyle/>
          <a:p>
            <a:pPr marL="457200" indent="-457200" algn="ctr">
              <a:defRPr/>
            </a:pPr>
            <a:r>
              <a:rPr lang="it-IT" sz="2400" b="1" dirty="0"/>
              <a:t>A) Valore della produzione</a:t>
            </a:r>
            <a:endParaRPr lang="it-IT" sz="2400" dirty="0">
              <a:solidFill>
                <a:srgbClr val="7030A0"/>
              </a:solidFill>
              <a:cs typeface="Times New Roman" pitchFamily="18" charset="0"/>
            </a:endParaRPr>
          </a:p>
          <a:p>
            <a:pPr algn="ctr">
              <a:defRPr/>
            </a:pPr>
            <a:r>
              <a:rPr lang="it-IT" sz="2400" i="1" dirty="0">
                <a:solidFill>
                  <a:srgbClr val="C00000"/>
                </a:solidFill>
              </a:rPr>
              <a:t>Bisogna stare attenti alla voce "Ricavi delle Vendite e delle Prestazioni" perché in questa voce sono comprese anche le "vendite di materie" che nel bilancio riclassificato vanno a rettifica dei costi (questo perché vendiamo materie che non abbiamo prodotto noi ma materie acquistate da altri e che giacevano in magazzino)</a:t>
            </a:r>
          </a:p>
          <a:p>
            <a:pPr algn="ctr">
              <a:defRPr/>
            </a:pPr>
            <a:endParaRPr lang="it-IT" sz="2400" i="1" dirty="0">
              <a:solidFill>
                <a:srgbClr val="C00000"/>
              </a:solidFill>
              <a:cs typeface="Times New Roman" pitchFamily="18" charset="0"/>
            </a:endParaRPr>
          </a:p>
          <a:p>
            <a:pPr algn="ctr">
              <a:defRPr/>
            </a:pPr>
            <a:r>
              <a:rPr lang="it-IT" sz="2400" i="1" dirty="0">
                <a:solidFill>
                  <a:srgbClr val="C00000"/>
                </a:solidFill>
              </a:rPr>
              <a:t>Per le altre voci c'è coincidenza con il nostro bilancio riclassificato anche se dobbiamo stare attenti alle insidie che potrebbero esserci soprattutto nella voce "</a:t>
            </a:r>
            <a:r>
              <a:rPr lang="it-IT" sz="2400" b="1" i="1" u="sng" dirty="0">
                <a:solidFill>
                  <a:srgbClr val="C00000"/>
                </a:solidFill>
              </a:rPr>
              <a:t>Altri Ricavi</a:t>
            </a:r>
            <a:r>
              <a:rPr lang="it-IT" sz="2400" i="1" dirty="0">
                <a:solidFill>
                  <a:srgbClr val="C00000"/>
                </a:solidFill>
              </a:rPr>
              <a:t>“, una voce residuale ma che rappresenta un calderone di tanti tipi di ricavi</a:t>
            </a:r>
            <a:endParaRPr lang="it-IT" sz="2400" i="1" dirty="0">
              <a:solidFill>
                <a:srgbClr val="C00000"/>
              </a:solidFill>
              <a:cs typeface="Times New Roman" pitchFamily="18" charset="0"/>
            </a:endParaRPr>
          </a:p>
        </p:txBody>
      </p:sp>
    </p:spTree>
  </p:cSld>
  <p:clrMapOvr>
    <a:masterClrMapping/>
  </p:clrMapOvr>
  <p:transition advTm="12733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A9BCB23-588F-4D8C-9AB1-5D154608131A}" type="slidenum">
              <a:rPr lang="it-IT" altLang="it-IT">
                <a:latin typeface="Arial" panose="020B0604020202020204" pitchFamily="34" charset="0"/>
              </a:rPr>
              <a:pPr/>
              <a:t>206</a:t>
            </a:fld>
            <a:endParaRPr lang="it-IT" altLang="it-IT">
              <a:latin typeface="Arial" panose="020B0604020202020204" pitchFamily="34" charset="0"/>
            </a:endParaRPr>
          </a:p>
        </p:txBody>
      </p:sp>
      <p:sp>
        <p:nvSpPr>
          <p:cNvPr id="163843"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Conto Economico</a:t>
            </a:r>
          </a:p>
        </p:txBody>
      </p:sp>
      <p:sp>
        <p:nvSpPr>
          <p:cNvPr id="163844" name="Rettangolo 8"/>
          <p:cNvSpPr>
            <a:spLocks noChangeArrowheads="1"/>
          </p:cNvSpPr>
          <p:nvPr/>
        </p:nvSpPr>
        <p:spPr bwMode="auto">
          <a:xfrm>
            <a:off x="34925" y="836613"/>
            <a:ext cx="9001125"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A) Valore della produzione – </a:t>
            </a:r>
            <a:r>
              <a:rPr lang="it-IT" altLang="it-IT" sz="2400" b="1">
                <a:solidFill>
                  <a:srgbClr val="C00000"/>
                </a:solidFill>
              </a:rPr>
              <a:t>Altri ricavi</a:t>
            </a:r>
          </a:p>
          <a:p>
            <a:pPr algn="ctr"/>
            <a:r>
              <a:rPr lang="it-IT" altLang="it-IT" sz="2400" i="1">
                <a:solidFill>
                  <a:srgbClr val="C00000"/>
                </a:solidFill>
              </a:rPr>
              <a:t>In questa voce sono contenuti molti ricavi patrimoniali cioè ricavi che non derivano dall'attività caratteristica o tipica d'azienda. In questa voce ci possono essere i Contributi in conto Vendita e i Contributi in conto Esercizio (non è sbagliato riclassificarli nel prodotto di esercizio ma se questi contributi operano direttamente sull'alleggerimento di determinati costi tali contributi andranno direttamente a rettifica dei costi stessi) </a:t>
            </a:r>
          </a:p>
          <a:p>
            <a:pPr algn="ctr"/>
            <a:r>
              <a:rPr lang="it-IT" altLang="it-IT" sz="2400" i="1">
                <a:solidFill>
                  <a:srgbClr val="C00000"/>
                </a:solidFill>
              </a:rPr>
              <a:t>In questa voce ci possono essere anche le plusvalenze e le sopravvenienze attive, le quali vanno inserite nell'area straordinaria</a:t>
            </a:r>
          </a:p>
          <a:p>
            <a:pPr algn="ctr"/>
            <a:r>
              <a:rPr lang="it-IT" altLang="it-IT" sz="2400" i="1">
                <a:solidFill>
                  <a:srgbClr val="C00000"/>
                </a:solidFill>
              </a:rPr>
              <a:t>Infine, ci possono essere i risarcimenti assicurativi che potrebbero non essere connessi a voci tipiche e quindi non rientrare nei ricavi tipici</a:t>
            </a:r>
            <a:endParaRPr lang="it-IT" altLang="it-IT" sz="2400" i="1">
              <a:solidFill>
                <a:srgbClr val="C00000"/>
              </a:solidFill>
              <a:cs typeface="Times New Roman" panose="02020603050405020304" pitchFamily="18" charset="0"/>
            </a:endParaRPr>
          </a:p>
        </p:txBody>
      </p:sp>
    </p:spTree>
  </p:cSld>
  <p:clrMapOvr>
    <a:masterClrMapping/>
  </p:clrMapOvr>
  <p:transition advTm="106880"/>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5699B9A-762E-4A35-BAD8-9EBF3F66D68D}" type="slidenum">
              <a:rPr lang="it-IT" altLang="it-IT">
                <a:latin typeface="Arial" panose="020B0604020202020204" pitchFamily="34" charset="0"/>
              </a:rPr>
              <a:pPr/>
              <a:t>207</a:t>
            </a:fld>
            <a:endParaRPr lang="it-IT" altLang="it-IT">
              <a:latin typeface="Arial" panose="020B0604020202020204" pitchFamily="34" charset="0"/>
            </a:endParaRPr>
          </a:p>
        </p:txBody>
      </p:sp>
      <p:sp>
        <p:nvSpPr>
          <p:cNvPr id="165891"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Conto Economico</a:t>
            </a:r>
          </a:p>
        </p:txBody>
      </p:sp>
      <p:sp>
        <p:nvSpPr>
          <p:cNvPr id="165892" name="Rettangolo 8"/>
          <p:cNvSpPr>
            <a:spLocks noChangeArrowheads="1"/>
          </p:cNvSpPr>
          <p:nvPr/>
        </p:nvSpPr>
        <p:spPr bwMode="auto">
          <a:xfrm>
            <a:off x="34925" y="836613"/>
            <a:ext cx="90011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B) Costi della produzione</a:t>
            </a:r>
            <a:endParaRPr lang="it-IT" altLang="it-IT" sz="2400" b="1">
              <a:solidFill>
                <a:srgbClr val="C00000"/>
              </a:solidFill>
            </a:endParaRPr>
          </a:p>
          <a:p>
            <a:pPr algn="ctr"/>
            <a:r>
              <a:rPr lang="it-IT" altLang="it-IT" i="1">
                <a:solidFill>
                  <a:srgbClr val="C00000"/>
                </a:solidFill>
              </a:rPr>
              <a:t>I costi presenti in questo aggregato vanno bene anche per il bilancio riclassificato se si tratta di </a:t>
            </a:r>
            <a:r>
              <a:rPr lang="it-IT" altLang="it-IT" i="1" u="sng">
                <a:solidFill>
                  <a:srgbClr val="C00000"/>
                </a:solidFill>
              </a:rPr>
              <a:t>costi tipici.</a:t>
            </a:r>
            <a:r>
              <a:rPr lang="it-IT" altLang="it-IT" i="1">
                <a:solidFill>
                  <a:srgbClr val="C00000"/>
                </a:solidFill>
              </a:rPr>
              <a:t> Chiaramente bisogna distinguere tra costi esterni e costi interni</a:t>
            </a:r>
          </a:p>
          <a:p>
            <a:pPr algn="ctr"/>
            <a:r>
              <a:rPr lang="it-IT" altLang="it-IT" i="1">
                <a:solidFill>
                  <a:srgbClr val="C00000"/>
                </a:solidFill>
              </a:rPr>
              <a:t>Attenti poi al fatto che possiamo trovare, nei "costi per servizi“, costi “patrimoniali”, non tipici, come ad esempio costi per manutenzione immobili civili (i quali vanno nell'area extracaratteristica)</a:t>
            </a:r>
          </a:p>
          <a:p>
            <a:pPr algn="ctr"/>
            <a:r>
              <a:rPr lang="it-IT" altLang="it-IT" i="1">
                <a:solidFill>
                  <a:srgbClr val="C00000"/>
                </a:solidFill>
              </a:rPr>
              <a:t>Ancora, tra gli "Ammortamenti Immobilizzazioni materiali" si possono trovare anche ammortamenti di immobili ad uso civile e anche qui vale lo stesso discorso (area extracaratteristica)</a:t>
            </a:r>
          </a:p>
          <a:p>
            <a:pPr algn="ctr"/>
            <a:r>
              <a:rPr lang="it-IT" altLang="it-IT" i="1">
                <a:solidFill>
                  <a:srgbClr val="C00000"/>
                </a:solidFill>
              </a:rPr>
              <a:t>Lo stesso dicasi se costi patrimoniali li troviamo nella voce "Altre svalutazioni delle immobilizzazioni". </a:t>
            </a:r>
          </a:p>
          <a:p>
            <a:pPr algn="ctr"/>
            <a:r>
              <a:rPr lang="it-IT" altLang="it-IT" i="1">
                <a:solidFill>
                  <a:srgbClr val="C00000"/>
                </a:solidFill>
              </a:rPr>
              <a:t>Inoltre, tra i costi della produzione del CE si possono trovare le minusvalenze e le sopravvenienze passive che nel bilancio riclassificato vanno nell'area straordinaria</a:t>
            </a:r>
          </a:p>
          <a:p>
            <a:pPr algn="ctr"/>
            <a:r>
              <a:rPr lang="it-IT" altLang="it-IT" i="1">
                <a:solidFill>
                  <a:srgbClr val="C00000"/>
                </a:solidFill>
              </a:rPr>
              <a:t>Infine, ricordiamo che gli "acquisti di prodotti" vanno nel prodotto di esercizio con segno meno</a:t>
            </a:r>
            <a:endParaRPr lang="it-IT" altLang="it-IT" i="1">
              <a:solidFill>
                <a:srgbClr val="C00000"/>
              </a:solidFill>
              <a:cs typeface="Times New Roman" panose="02020603050405020304" pitchFamily="18" charset="0"/>
            </a:endParaRPr>
          </a:p>
        </p:txBody>
      </p:sp>
    </p:spTree>
  </p:cSld>
  <p:clrMapOvr>
    <a:masterClrMapping/>
  </p:clrMapOvr>
  <p:transition advTm="118197"/>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2CFD103-EA5C-4D5B-AB72-7D3F61866306}" type="slidenum">
              <a:rPr lang="it-IT" altLang="it-IT">
                <a:latin typeface="Arial" panose="020B0604020202020204" pitchFamily="34" charset="0"/>
              </a:rPr>
              <a:pPr/>
              <a:t>208</a:t>
            </a:fld>
            <a:endParaRPr lang="it-IT" altLang="it-IT">
              <a:latin typeface="Arial" panose="020B0604020202020204" pitchFamily="34" charset="0"/>
            </a:endParaRPr>
          </a:p>
        </p:txBody>
      </p:sp>
      <p:sp>
        <p:nvSpPr>
          <p:cNvPr id="167939"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Conto Economico</a:t>
            </a:r>
          </a:p>
        </p:txBody>
      </p:sp>
      <p:sp>
        <p:nvSpPr>
          <p:cNvPr id="167940" name="Rettangolo 8"/>
          <p:cNvSpPr>
            <a:spLocks noChangeArrowheads="1"/>
          </p:cNvSpPr>
          <p:nvPr/>
        </p:nvSpPr>
        <p:spPr bwMode="auto">
          <a:xfrm>
            <a:off x="34925" y="1293813"/>
            <a:ext cx="9001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dirty="0"/>
              <a:t>c) Proventi e oneri finanziari</a:t>
            </a:r>
            <a:endParaRPr lang="it-IT" altLang="it-IT" sz="2400" b="1" dirty="0">
              <a:solidFill>
                <a:srgbClr val="C00000"/>
              </a:solidFill>
            </a:endParaRPr>
          </a:p>
          <a:p>
            <a:pPr algn="ctr"/>
            <a:r>
              <a:rPr lang="it-IT" altLang="it-IT" sz="2400" i="1" dirty="0">
                <a:solidFill>
                  <a:srgbClr val="C00000"/>
                </a:solidFill>
              </a:rPr>
              <a:t>Se da questo aggregato togliamo gli interessi e i dividendi che provengono da beni detenuti con il solo fine speculativo (i quali vanno nell'area </a:t>
            </a:r>
            <a:r>
              <a:rPr lang="it-IT" altLang="it-IT" sz="2400" i="1" dirty="0" err="1">
                <a:solidFill>
                  <a:srgbClr val="C00000"/>
                </a:solidFill>
              </a:rPr>
              <a:t>extracaratteristica</a:t>
            </a:r>
            <a:r>
              <a:rPr lang="it-IT" altLang="it-IT" sz="2400" i="1" dirty="0">
                <a:solidFill>
                  <a:srgbClr val="C00000"/>
                </a:solidFill>
              </a:rPr>
              <a:t>) c'è piena coincidenza con l'area finanziaria che ritroviamo nel nostro bilancio </a:t>
            </a:r>
            <a:r>
              <a:rPr lang="it-IT" altLang="it-IT" sz="2400" i="1" dirty="0" smtClean="0">
                <a:solidFill>
                  <a:srgbClr val="C00000"/>
                </a:solidFill>
              </a:rPr>
              <a:t>riclassificato. Comunque come già specificato, non è sbagliato lasciare interessi e dividendi «speculativi» anche nell’area finanziaria</a:t>
            </a:r>
            <a:endParaRPr lang="it-IT" altLang="it-IT" sz="2400" i="1" dirty="0">
              <a:solidFill>
                <a:srgbClr val="C00000"/>
              </a:solidFill>
              <a:cs typeface="Times New Roman" panose="02020603050405020304" pitchFamily="18" charset="0"/>
            </a:endParaRPr>
          </a:p>
        </p:txBody>
      </p:sp>
      <p:sp>
        <p:nvSpPr>
          <p:cNvPr id="167941" name="Rettangolo 4"/>
          <p:cNvSpPr>
            <a:spLocks noChangeArrowheads="1"/>
          </p:cNvSpPr>
          <p:nvPr/>
        </p:nvSpPr>
        <p:spPr bwMode="auto">
          <a:xfrm>
            <a:off x="34925" y="4287838"/>
            <a:ext cx="90011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d) Rettifiche di valore di attività finanziarie</a:t>
            </a:r>
            <a:endParaRPr lang="it-IT" altLang="it-IT" sz="2400" b="1">
              <a:solidFill>
                <a:srgbClr val="C00000"/>
              </a:solidFill>
            </a:endParaRPr>
          </a:p>
          <a:p>
            <a:pPr algn="ctr"/>
            <a:r>
              <a:rPr lang="it-IT" altLang="it-IT" sz="2400" i="1">
                <a:solidFill>
                  <a:srgbClr val="C00000"/>
                </a:solidFill>
              </a:rPr>
              <a:t>Valgono le stesse considerazioni fatte per il punto C)</a:t>
            </a:r>
            <a:endParaRPr lang="it-IT" altLang="it-IT" sz="2400" i="1">
              <a:solidFill>
                <a:srgbClr val="C00000"/>
              </a:solidFill>
              <a:cs typeface="Times New Roman" panose="02020603050405020304" pitchFamily="18" charset="0"/>
            </a:endParaRPr>
          </a:p>
        </p:txBody>
      </p:sp>
    </p:spTree>
  </p:cSld>
  <p:clrMapOvr>
    <a:masterClrMapping/>
  </p:clrMapOvr>
  <p:transition advTm="55589"/>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0709856-F7CC-4471-98A1-02577577E0D4}" type="slidenum">
              <a:rPr lang="it-IT" altLang="it-IT">
                <a:latin typeface="Arial" panose="020B0604020202020204" pitchFamily="34" charset="0"/>
              </a:rPr>
              <a:pPr/>
              <a:t>209</a:t>
            </a:fld>
            <a:endParaRPr lang="it-IT" altLang="it-IT">
              <a:latin typeface="Arial" panose="020B0604020202020204" pitchFamily="34" charset="0"/>
            </a:endParaRPr>
          </a:p>
        </p:txBody>
      </p:sp>
      <p:sp>
        <p:nvSpPr>
          <p:cNvPr id="169987"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 bilancio civilistico</a:t>
            </a:r>
          </a:p>
        </p:txBody>
      </p:sp>
      <p:sp>
        <p:nvSpPr>
          <p:cNvPr id="169988" name="CasellaDiTesto 18"/>
          <p:cNvSpPr txBox="1">
            <a:spLocks noChangeArrowheads="1"/>
          </p:cNvSpPr>
          <p:nvPr/>
        </p:nvSpPr>
        <p:spPr bwMode="auto">
          <a:xfrm>
            <a:off x="152400" y="762000"/>
            <a:ext cx="8763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a:solidFill>
                  <a:srgbClr val="000099"/>
                </a:solidFill>
              </a:rPr>
              <a:t>Come specificato in precedenza, se, per effettuare la riclassificazione invece di partire dal bilancio contabile si parte dal bilancio civilistico occorre effettuare riflessioni differenti</a:t>
            </a:r>
          </a:p>
        </p:txBody>
      </p:sp>
      <p:sp>
        <p:nvSpPr>
          <p:cNvPr id="169989" name="CasellaDiTesto 18"/>
          <p:cNvSpPr txBox="1">
            <a:spLocks noChangeArrowheads="1"/>
          </p:cNvSpPr>
          <p:nvPr/>
        </p:nvSpPr>
        <p:spPr bwMode="auto">
          <a:xfrm>
            <a:off x="533400" y="28956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a:solidFill>
                  <a:srgbClr val="339966"/>
                </a:solidFill>
              </a:rPr>
              <a:t>In questo caso infatti il bilancio di partenza è già, almeno parzialmente riclassificato e gli schemi somigliano già a quelli a cui dobbiamo pervenire</a:t>
            </a:r>
          </a:p>
        </p:txBody>
      </p:sp>
      <p:sp>
        <p:nvSpPr>
          <p:cNvPr id="169990" name="CasellaDiTesto 18"/>
          <p:cNvSpPr txBox="1">
            <a:spLocks noChangeArrowheads="1"/>
          </p:cNvSpPr>
          <p:nvPr/>
        </p:nvSpPr>
        <p:spPr bwMode="auto">
          <a:xfrm>
            <a:off x="533400" y="4648200"/>
            <a:ext cx="8229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a:solidFill>
                  <a:srgbClr val="FF0000"/>
                </a:solidFill>
              </a:rPr>
              <a:t>Tuttavia, questi “somigliano” ma non sono sovrapponibili. Si rende pertanto necessario effettuare comunque una riclassificazione che conduca ad una rappresentazione “funzionale”</a:t>
            </a:r>
          </a:p>
        </p:txBody>
      </p:sp>
    </p:spTree>
  </p:cSld>
  <p:clrMapOvr>
    <a:masterClrMapping/>
  </p:clrMapOvr>
  <p:transition advTm="5985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EAAC79-256C-450E-BE6D-8750AB8F53AA}" type="slidenum">
              <a:rPr lang="it-IT" altLang="it-IT" sz="1400"/>
              <a:pPr>
                <a:spcBef>
                  <a:spcPct val="0"/>
                </a:spcBef>
                <a:buFontTx/>
                <a:buNone/>
              </a:pPr>
              <a:t>21</a:t>
            </a:fld>
            <a:endParaRPr lang="it-IT" altLang="it-IT" sz="1400"/>
          </a:p>
        </p:txBody>
      </p:sp>
      <p:sp>
        <p:nvSpPr>
          <p:cNvPr id="24579" name="AutoShape 2"/>
          <p:cNvSpPr>
            <a:spLocks noChangeArrowheads="1"/>
          </p:cNvSpPr>
          <p:nvPr/>
        </p:nvSpPr>
        <p:spPr bwMode="auto">
          <a:xfrm>
            <a:off x="107950" y="5334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LO STATO PATRIMONIALE RICLASSIFICATO - Impieghi</a:t>
            </a:r>
            <a:endParaRPr lang="it-IT" altLang="it-IT" sz="1400" b="1" u="sng"/>
          </a:p>
        </p:txBody>
      </p:sp>
      <p:graphicFrame>
        <p:nvGraphicFramePr>
          <p:cNvPr id="254979" name="Group 3"/>
          <p:cNvGraphicFramePr>
            <a:graphicFrameLocks noGrp="1"/>
          </p:cNvGraphicFramePr>
          <p:nvPr>
            <p:ph/>
          </p:nvPr>
        </p:nvGraphicFramePr>
        <p:xfrm>
          <a:off x="1600200" y="1277938"/>
          <a:ext cx="5867400" cy="5208586"/>
        </p:xfrm>
        <a:graphic>
          <a:graphicData uri="http://schemas.openxmlformats.org/drawingml/2006/table">
            <a:tbl>
              <a:tblPr/>
              <a:tblGrid>
                <a:gridCol w="609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2014">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IMPIEGHI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FONTI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625">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AF</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MP</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284">
                <a:tc vMerge="1">
                  <a:txBody>
                    <a:bodyPr/>
                    <a:lstStyle/>
                    <a:p>
                      <a:endParaRPr lang="it-IT"/>
                    </a:p>
                  </a:txBody>
                  <a:tcPr/>
                </a:tc>
                <a:tc vMerge="1">
                  <a:txBody>
                    <a:bodyPr/>
                    <a:lstStyle/>
                    <a:p>
                      <a:endParaRPr lang="it-IT"/>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Pml</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5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AC</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Pb</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351">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INVESTITO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FINANZIAMENTO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r h="897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smtClean="0">
                          <a:ln>
                            <a:noFill/>
                          </a:ln>
                          <a:solidFill>
                            <a:schemeClr val="tx1"/>
                          </a:solidFill>
                          <a:effectLst/>
                          <a:latin typeface="Times New Roman" panose="02020603050405020304" pitchFamily="18" charset="0"/>
                        </a:rPr>
                        <a:t>INVESTITO CARATTERISTICO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it-IT" altLang="it-IT" sz="2300" b="1" i="1" u="none" strike="noStrike" cap="none" normalizeH="0" baseline="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5"/>
                  </a:ext>
                </a:extLst>
              </a:tr>
            </a:tbl>
          </a:graphicData>
        </a:graphic>
      </p:graphicFrame>
      <p:sp>
        <p:nvSpPr>
          <p:cNvPr id="24609" name="Text Box 32"/>
          <p:cNvSpPr txBox="1">
            <a:spLocks noChangeArrowheads="1"/>
          </p:cNvSpPr>
          <p:nvPr/>
        </p:nvSpPr>
        <p:spPr bwMode="auto">
          <a:xfrm rot="-5400000">
            <a:off x="-1617662" y="3013075"/>
            <a:ext cx="4267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it-IT" altLang="it-IT" sz="2200" b="1">
                <a:latin typeface="Times New Roman" panose="02020603050405020304" pitchFamily="18" charset="0"/>
              </a:rPr>
              <a:t>Criterio finanziario</a:t>
            </a:r>
          </a:p>
          <a:p>
            <a:pPr algn="ctr" eaLnBrk="1" hangingPunct="1">
              <a:lnSpc>
                <a:spcPct val="80000"/>
              </a:lnSpc>
              <a:spcBef>
                <a:spcPct val="50000"/>
              </a:spcBef>
              <a:buFontTx/>
              <a:buNone/>
            </a:pPr>
            <a:r>
              <a:rPr lang="it-IT" altLang="it-IT" sz="2200" b="1">
                <a:latin typeface="Times New Roman" panose="02020603050405020304" pitchFamily="18" charset="0"/>
              </a:rPr>
              <a:t>della liquidità crescente</a:t>
            </a:r>
          </a:p>
        </p:txBody>
      </p:sp>
      <p:sp>
        <p:nvSpPr>
          <p:cNvPr id="24610" name="AutoShape 33"/>
          <p:cNvSpPr>
            <a:spLocks noChangeArrowheads="1"/>
          </p:cNvSpPr>
          <p:nvPr/>
        </p:nvSpPr>
        <p:spPr bwMode="auto">
          <a:xfrm rot="5400000">
            <a:off x="-419100" y="3144838"/>
            <a:ext cx="3429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it-IT"/>
          </a:p>
        </p:txBody>
      </p:sp>
      <p:sp>
        <p:nvSpPr>
          <p:cNvPr id="24611" name="Text Box 34"/>
          <p:cNvSpPr txBox="1">
            <a:spLocks noChangeArrowheads="1"/>
          </p:cNvSpPr>
          <p:nvPr/>
        </p:nvSpPr>
        <p:spPr bwMode="auto">
          <a:xfrm>
            <a:off x="2209800" y="1814513"/>
            <a:ext cx="24384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pPr>
            <a:r>
              <a:rPr lang="it-IT" altLang="it-IT" sz="2000">
                <a:latin typeface="Times New Roman" panose="02020603050405020304" pitchFamily="18" charset="0"/>
              </a:rPr>
              <a:t>Imm. Materiali</a:t>
            </a:r>
          </a:p>
          <a:p>
            <a:pPr eaLnBrk="1" hangingPunct="1">
              <a:lnSpc>
                <a:spcPct val="110000"/>
              </a:lnSpc>
              <a:spcBef>
                <a:spcPct val="0"/>
              </a:spcBef>
            </a:pPr>
            <a:r>
              <a:rPr lang="it-IT" altLang="it-IT" sz="2000">
                <a:latin typeface="Times New Roman" panose="02020603050405020304" pitchFamily="18" charset="0"/>
              </a:rPr>
              <a:t>Imm. Immateriali</a:t>
            </a:r>
          </a:p>
          <a:p>
            <a:pPr eaLnBrk="1" hangingPunct="1">
              <a:lnSpc>
                <a:spcPct val="110000"/>
              </a:lnSpc>
              <a:spcBef>
                <a:spcPct val="0"/>
              </a:spcBef>
            </a:pPr>
            <a:r>
              <a:rPr lang="it-IT" altLang="it-IT" sz="2000">
                <a:latin typeface="Times New Roman" panose="02020603050405020304" pitchFamily="18" charset="0"/>
              </a:rPr>
              <a:t>Imm. Finanziarie</a:t>
            </a:r>
          </a:p>
          <a:p>
            <a:pPr eaLnBrk="1" hangingPunct="1">
              <a:lnSpc>
                <a:spcPct val="110000"/>
              </a:lnSpc>
              <a:spcBef>
                <a:spcPct val="0"/>
              </a:spcBef>
            </a:pPr>
            <a:r>
              <a:rPr lang="it-IT" altLang="it-IT" sz="2000">
                <a:latin typeface="Times New Roman" panose="02020603050405020304" pitchFamily="18" charset="0"/>
              </a:rPr>
              <a:t>Imm. Patrimoniali</a:t>
            </a:r>
          </a:p>
          <a:p>
            <a:pPr eaLnBrk="1" hangingPunct="1">
              <a:lnSpc>
                <a:spcPct val="110000"/>
              </a:lnSpc>
              <a:spcBef>
                <a:spcPct val="0"/>
              </a:spcBef>
            </a:pPr>
            <a:r>
              <a:rPr lang="it-IT" altLang="it-IT" sz="2000">
                <a:latin typeface="Times New Roman" panose="02020603050405020304" pitchFamily="18" charset="0"/>
              </a:rPr>
              <a:t>Imm. Commerciali</a:t>
            </a:r>
          </a:p>
        </p:txBody>
      </p:sp>
      <p:sp>
        <p:nvSpPr>
          <p:cNvPr id="24612" name="Text Box 35"/>
          <p:cNvSpPr txBox="1">
            <a:spLocks noChangeArrowheads="1"/>
          </p:cNvSpPr>
          <p:nvPr/>
        </p:nvSpPr>
        <p:spPr bwMode="auto">
          <a:xfrm>
            <a:off x="2209800" y="3717925"/>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000">
                <a:latin typeface="Times New Roman" panose="02020603050405020304" pitchFamily="18" charset="0"/>
              </a:rPr>
              <a:t>Magazzino</a:t>
            </a:r>
          </a:p>
          <a:p>
            <a:pPr eaLnBrk="1" hangingPunct="1">
              <a:spcBef>
                <a:spcPct val="0"/>
              </a:spcBef>
            </a:pPr>
            <a:r>
              <a:rPr lang="it-IT" altLang="it-IT" sz="2000">
                <a:latin typeface="Times New Roman" panose="02020603050405020304" pitchFamily="18" charset="0"/>
              </a:rPr>
              <a:t>Liquidità Differite</a:t>
            </a:r>
          </a:p>
          <a:p>
            <a:pPr eaLnBrk="1" hangingPunct="1">
              <a:spcBef>
                <a:spcPct val="0"/>
              </a:spcBef>
            </a:pPr>
            <a:r>
              <a:rPr lang="it-IT" altLang="it-IT" sz="2000">
                <a:latin typeface="Times New Roman" panose="02020603050405020304" pitchFamily="18" charset="0"/>
              </a:rPr>
              <a:t>Liquidità Immediate</a:t>
            </a:r>
          </a:p>
        </p:txBody>
      </p:sp>
      <p:sp>
        <p:nvSpPr>
          <p:cNvPr id="24613" name="WordArt 37"/>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Tree>
  </p:cSld>
  <p:clrMapOvr>
    <a:masterClrMapping/>
  </p:clrMapOvr>
  <p:transition advTm="9979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1731D9C-A8CB-44C8-889C-2E5BE0369A12}" type="slidenum">
              <a:rPr lang="it-IT" altLang="it-IT">
                <a:latin typeface="Arial" panose="020B0604020202020204" pitchFamily="34" charset="0"/>
              </a:rPr>
              <a:pPr/>
              <a:t>210</a:t>
            </a:fld>
            <a:endParaRPr lang="it-IT" altLang="it-IT">
              <a:latin typeface="Arial" panose="020B0604020202020204" pitchFamily="34" charset="0"/>
            </a:endParaRPr>
          </a:p>
        </p:txBody>
      </p:sp>
      <p:sp>
        <p:nvSpPr>
          <p:cNvPr id="172035"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Esercizio di riclassificazione del bilancio civilistico</a:t>
            </a:r>
          </a:p>
        </p:txBody>
      </p:sp>
      <p:sp>
        <p:nvSpPr>
          <p:cNvPr id="172036" name="CasellaDiTesto 18"/>
          <p:cNvSpPr txBox="1">
            <a:spLocks noChangeArrowheads="1"/>
          </p:cNvSpPr>
          <p:nvPr/>
        </p:nvSpPr>
        <p:spPr bwMode="auto">
          <a:xfrm>
            <a:off x="533400" y="1817688"/>
            <a:ext cx="8229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a:solidFill>
                  <a:srgbClr val="000099"/>
                </a:solidFill>
              </a:rPr>
              <a:t>Per meglio chiarire quanto sopra affermato, procediamo ad un esempio concreto</a:t>
            </a:r>
          </a:p>
        </p:txBody>
      </p:sp>
    </p:spTree>
  </p:cSld>
  <p:clrMapOvr>
    <a:masterClrMapping/>
  </p:clrMapOvr>
  <p:transition advTm="19780"/>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B3F9284-47AC-4515-B539-A5EAD062FB2A}" type="slidenum">
              <a:rPr lang="it-IT" altLang="it-IT">
                <a:latin typeface="Arial" panose="020B0604020202020204" pitchFamily="34" charset="0"/>
              </a:rPr>
              <a:pPr/>
              <a:t>211</a:t>
            </a:fld>
            <a:endParaRPr lang="it-IT" altLang="it-IT">
              <a:latin typeface="Arial" panose="020B0604020202020204" pitchFamily="34" charset="0"/>
            </a:endParaRPr>
          </a:p>
        </p:txBody>
      </p:sp>
      <p:sp>
        <p:nvSpPr>
          <p:cNvPr id="174083" name="WordArt 1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Stato patrimoniale civilistico da riclassificare</a:t>
            </a:r>
          </a:p>
        </p:txBody>
      </p:sp>
      <p:graphicFrame>
        <p:nvGraphicFramePr>
          <p:cNvPr id="7" name="Tabella 6"/>
          <p:cNvGraphicFramePr>
            <a:graphicFrameLocks noGrp="1"/>
          </p:cNvGraphicFramePr>
          <p:nvPr/>
        </p:nvGraphicFramePr>
        <p:xfrm>
          <a:off x="228600" y="585788"/>
          <a:ext cx="8610600" cy="5937251"/>
        </p:xfrm>
        <a:graphic>
          <a:graphicData uri="http://schemas.openxmlformats.org/drawingml/2006/table">
            <a:tbl>
              <a:tblPr/>
              <a:tblGrid>
                <a:gridCol w="2705100">
                  <a:extLst>
                    <a:ext uri="{9D8B030D-6E8A-4147-A177-3AD203B41FA5}">
                      <a16:colId xmlns:a16="http://schemas.microsoft.com/office/drawing/2014/main" val="20000"/>
                    </a:ext>
                  </a:extLst>
                </a:gridCol>
                <a:gridCol w="903288">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2214562">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tblGrid>
              <a:tr h="335280">
                <a:tc>
                  <a:txBody>
                    <a:bodyPr/>
                    <a:lstStyle/>
                    <a:p>
                      <a:pPr marL="179388" marR="0" lvl="0" indent="-179388"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A) Crediti verso soci per versamenti ancora dovuti </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A) Patrimonio netto</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21.605.036</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676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B) Immobilizzazioni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22.422.890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173038"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 –    Capitale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11.200.000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5029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 - Immateriali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costi di impianto e ampl.</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4)  concess., licenze, marchi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144.640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130.000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274.640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17145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IV –  Riserva legale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7145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VI –  Riserva statutaria</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7145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VII – Altre (straordinaria) </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1.000.000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1.040.000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720.000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1005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II - Materiali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terreni e fabbricati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impianti e macchinario</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attr. ind.li e comm.li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altri beni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5)  immobilizz. in corso e acc.</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4.432.500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6.830.000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1.780.000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2.221.000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884.930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16.148.430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173038"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VII – Utili portati a nuovo</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73038"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IX –  Utile dell'esercizio</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24.790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7.620.246</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76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III – Finanziarie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1a) part. in imprese controll.</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cs typeface="Times New Roman" pitchFamily="18" charset="0"/>
                        </a:rPr>
                        <a:t>6.000.000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cs typeface="Times New Roman" pitchFamily="18" charset="0"/>
                        </a:rPr>
                        <a:t>6.000.000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173038" marR="0" lvl="0" indent="-173038"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B) Fondi per rischi ed on.</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C) Attivo circolante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15.882.284</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Times New Roman" pitchFamily="18" charset="0"/>
                          <a:cs typeface="Times New Roman" pitchFamily="18" charset="0"/>
                        </a:rPr>
                        <a:t>C) T.F.R.</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1.196.980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5029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 - Rimanenze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materie prime, ecc.</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4)  prodotti finiti e merci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2.850.000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3.000.000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5.850.000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D) Debiti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15.532.192</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1676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263525"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6553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II - Crediti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verso clienti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   (esig. oltre l'es. succ.   416.000)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5)  verso altri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9.367.980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140.000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9.507.980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17145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3)  Debiti verso banche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7145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esigibili oltre l'es. succ.</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17145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5)  Acconti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316.000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480.650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100.000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743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III - Attività finanziarie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9753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IV - Disponibilità liquide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dep. bancari e postali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assegni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ts val="1000"/>
                        <a:buFont typeface="Times New Roman" pitchFamily="18" charset="0"/>
                        <a:buAutoNum type="arabicParenR"/>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denaro e valori in cassa</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400.304</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70.000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54.000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524.304</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165100" algn="just" defTabSz="914400" rtl="0" eaLnBrk="1" fontAlgn="base" latinLnBrk="0" hangingPunct="1">
                        <a:lnSpc>
                          <a:spcPct val="100000"/>
                        </a:lnSpc>
                        <a:spcBef>
                          <a:spcPct val="0"/>
                        </a:spcBef>
                        <a:spcAft>
                          <a:spcPct val="0"/>
                        </a:spcAft>
                        <a:buClrTx/>
                        <a:buSzPts val="1000"/>
                        <a:buFont typeface="Times New Roman" pitchFamily="18" charset="0"/>
                        <a:buAutoNum type="arabicParenR" startAt="6"/>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Debiti v. fornitori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6510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esigibili oltre l'es. succ.</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6510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7)  Deb. rappr. da titoli credi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6510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11) Debiti tributari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65100" algn="just" defTabSz="914400" rtl="0" eaLnBrk="1" fontAlgn="base" latinLnBrk="0" hangingPunct="1">
                        <a:lnSpc>
                          <a:spcPct val="100000"/>
                        </a:lnSpc>
                        <a:spcBef>
                          <a:spcPct val="0"/>
                        </a:spcBef>
                        <a:spcAft>
                          <a:spcPct val="0"/>
                        </a:spcAft>
                        <a:buClrTx/>
                        <a:buSzPts val="1000"/>
                        <a:buFont typeface="Times New Roman" pitchFamily="18" charset="0"/>
                        <a:buAutoNum type="arabicParenR" startAt="12"/>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  Deb. v. ist. previd.</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165100" algn="just" defTabSz="914400" rtl="0" eaLnBrk="1" fontAlgn="base" latinLnBrk="0" hangingPunct="1">
                        <a:lnSpc>
                          <a:spcPct val="100000"/>
                        </a:lnSpc>
                        <a:spcBef>
                          <a:spcPct val="0"/>
                        </a:spcBef>
                        <a:spcAft>
                          <a:spcPct val="0"/>
                        </a:spcAft>
                        <a:buClrTx/>
                        <a:buSzPts val="1000"/>
                        <a:buFont typeface="Times New Roman" pitchFamily="18" charset="0"/>
                        <a:buAutoNum type="arabicParenR" startAt="12"/>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  Altri debiti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Times New Roman" pitchFamily="18" charset="0"/>
                          <a:cs typeface="Times New Roman" pitchFamily="18" charset="0"/>
                        </a:rPr>
                        <a:t>4.555.000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4.700.000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250.000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9.375.542</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157.000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469.000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1676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173038"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1676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D) Ratei e risconti attivi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32.500</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E) Ratei e risconti passivi</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smtClean="0">
                          <a:ln>
                            <a:noFill/>
                          </a:ln>
                          <a:solidFill>
                            <a:schemeClr val="tx1"/>
                          </a:solidFill>
                          <a:effectLst/>
                          <a:latin typeface="Times New Roman" pitchFamily="18" charset="0"/>
                          <a:cs typeface="Times New Roman" pitchFamily="18" charset="0"/>
                        </a:rPr>
                        <a:t>3.646</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2"/>
                  </a:ext>
                </a:extLst>
              </a:tr>
              <a:tr h="1676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1676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TOTALE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38.337.854</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TOTALE</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Times New Roman" pitchFamily="18" charset="0"/>
                          <a:cs typeface="Times New Roman" pitchFamily="18" charset="0"/>
                        </a:rPr>
                        <a:t>38.337.854</a:t>
                      </a: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5384" marR="15384"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ransition advTm="26952"/>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egnaposto numero diapositiva 5"/>
          <p:cNvSpPr>
            <a:spLocks noGrp="1"/>
          </p:cNvSpPr>
          <p:nvPr>
            <p:ph type="sldNum" sz="quarter" idx="12"/>
          </p:nvPr>
        </p:nvSpPr>
        <p:spPr>
          <a:xfrm>
            <a:off x="7086600" y="649128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0E1384C-75C3-4E1C-8167-F857D05E1FDE}" type="slidenum">
              <a:rPr lang="it-IT" altLang="it-IT">
                <a:latin typeface="Arial" panose="020B0604020202020204" pitchFamily="34" charset="0"/>
              </a:rPr>
              <a:pPr/>
              <a:t>212</a:t>
            </a:fld>
            <a:endParaRPr lang="it-IT" altLang="it-IT">
              <a:latin typeface="Arial" panose="020B0604020202020204" pitchFamily="34" charset="0"/>
            </a:endParaRPr>
          </a:p>
        </p:txBody>
      </p:sp>
      <p:sp>
        <p:nvSpPr>
          <p:cNvPr id="176131" name="WordArt 1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Conto economico civilistico da riclassificare</a:t>
            </a:r>
          </a:p>
        </p:txBody>
      </p:sp>
      <p:graphicFrame>
        <p:nvGraphicFramePr>
          <p:cNvPr id="6" name="Tabella 5"/>
          <p:cNvGraphicFramePr>
            <a:graphicFrameLocks noGrp="1"/>
          </p:cNvGraphicFramePr>
          <p:nvPr/>
        </p:nvGraphicFramePr>
        <p:xfrm>
          <a:off x="457200" y="769938"/>
          <a:ext cx="8382000" cy="5959473"/>
        </p:xfrm>
        <a:graphic>
          <a:graphicData uri="http://schemas.openxmlformats.org/drawingml/2006/table">
            <a:tbl>
              <a:tblPr/>
              <a:tblGrid>
                <a:gridCol w="5197475">
                  <a:extLst>
                    <a:ext uri="{9D8B030D-6E8A-4147-A177-3AD203B41FA5}">
                      <a16:colId xmlns:a16="http://schemas.microsoft.com/office/drawing/2014/main" val="20000"/>
                    </a:ext>
                  </a:extLst>
                </a:gridCol>
                <a:gridCol w="1568450">
                  <a:extLst>
                    <a:ext uri="{9D8B030D-6E8A-4147-A177-3AD203B41FA5}">
                      <a16:colId xmlns:a16="http://schemas.microsoft.com/office/drawing/2014/main" val="20001"/>
                    </a:ext>
                  </a:extLst>
                </a:gridCol>
                <a:gridCol w="1616075">
                  <a:extLst>
                    <a:ext uri="{9D8B030D-6E8A-4147-A177-3AD203B41FA5}">
                      <a16:colId xmlns:a16="http://schemas.microsoft.com/office/drawing/2014/main" val="20002"/>
                    </a:ext>
                  </a:extLst>
                </a:gridCol>
              </a:tblGrid>
              <a:tr h="210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A) VALORE DELLA PRODUZIONE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87.268.230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841338">
                <a:tc>
                  <a:txBody>
                    <a:bodyPr/>
                    <a:lstStyle/>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   ricavi delle vendite e delle prestazioni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   variazione rimanenze di  prodotti ecc.</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4)   increm. di immob. per lavori interni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5)   altri ricavi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85.518.230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860.000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800.000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90.000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25240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B) COSTI DELLA PRODUZIONE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6)   per materie prime, sussidiarie, ecc.</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7)   per servizi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8)   spese per godimento beni di terzi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AutoNum type="arabicParenR" startAt="9"/>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per il personale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AutoNum type="alphaLcParenR"/>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salari e stipendi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AutoNum type="alphaLcParenR"/>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oneri sociali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AutoNum type="alphaLcParenR"/>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T.F.R.</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AutoNum type="arabicParenR" startAt="9"/>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ammortamenti e svalutazioni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a) + b) amm.to immobilizzazioni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d) svalutazione crediti dell'attivo circ.</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11) incremento rim.ze di mat. prime, ecc.</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60.047.500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3.785.260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702.550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2.615.700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1.672.500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746.220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196.980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4.085.056</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3.808.820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276.236</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850.000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70.386.066</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10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Times New Roman" pitchFamily="18" charset="0"/>
                          <a:cs typeface="Times New Roman" pitchFamily="18" charset="0"/>
                        </a:rPr>
                        <a:t>DIFFERENZA FRA (A) E (B)</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Times New Roman" pitchFamily="18" charset="0"/>
                          <a:cs typeface="Times New Roman" pitchFamily="18" charset="0"/>
                        </a:rPr>
                        <a:t>16.882.164</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10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C) PROVENTI E ONERI FINANZIARI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+ 20.624</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051672">
                <a:tc>
                  <a:txBody>
                    <a:bodyPr/>
                    <a:lstStyle/>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15) proventi da partecipazioni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(da controllate  625.000)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 altri proventi finanziari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d) proventi diversi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325438"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17) interessi ed altri oneri finanziari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625.000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14.720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14.720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619.096</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80446">
                <a:tc>
                  <a:txBody>
                    <a:bodyPr/>
                    <a:lstStyle/>
                    <a:p>
                      <a:pPr marL="234950" marR="0" lvl="0" indent="-234950" algn="just"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D) RETTIFICHE DI VALORE DI ATTIVITA’ FINANZIARIE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10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RISULTATO PRIMA DELLE IMPOSTE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16.902.788</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10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20) imposte sul reddito dell'esercizio</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- 9.282.542</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10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21) utile dell'esercizio</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7.620.246</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5649" marR="256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advTm="27500"/>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3B81D5F-8BEC-4F77-B90F-47AB8FB353B2}" type="slidenum">
              <a:rPr lang="it-IT" altLang="it-IT">
                <a:latin typeface="Arial" panose="020B0604020202020204" pitchFamily="34" charset="0"/>
              </a:rPr>
              <a:pPr/>
              <a:t>213</a:t>
            </a:fld>
            <a:endParaRPr lang="it-IT" altLang="it-IT">
              <a:latin typeface="Arial" panose="020B0604020202020204" pitchFamily="34" charset="0"/>
            </a:endParaRPr>
          </a:p>
        </p:txBody>
      </p:sp>
      <p:sp>
        <p:nvSpPr>
          <p:cNvPr id="178179"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Note di riclassificazione del bilancio civilistico</a:t>
            </a:r>
          </a:p>
        </p:txBody>
      </p:sp>
      <p:sp>
        <p:nvSpPr>
          <p:cNvPr id="178180" name="Rectangle 1"/>
          <p:cNvSpPr>
            <a:spLocks noChangeArrowheads="1"/>
          </p:cNvSpPr>
          <p:nvPr/>
        </p:nvSpPr>
        <p:spPr bwMode="auto">
          <a:xfrm>
            <a:off x="228600" y="671513"/>
            <a:ext cx="89916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Times New Roman" panose="02020603050405020304" pitchFamily="18" charset="0"/>
              </a:defRPr>
            </a:lvl1pPr>
            <a:lvl2pPr marL="800100" indent="-34290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AutoNum type="arabicPeriod"/>
            </a:pPr>
            <a:r>
              <a:rPr lang="it-IT" altLang="it-IT"/>
              <a:t> l'assemblea degli azionisti ha deliberato la destinazione dell'utile dell’anno precedente assegnando il 5% alla riserva legale, il 10% alla riserva statutaria, il 20% alla riserva straordinaria e il resto agli azionisti.</a:t>
            </a:r>
          </a:p>
          <a:p>
            <a:pPr>
              <a:buFont typeface="Arial" panose="020B0604020202020204" pitchFamily="34" charset="0"/>
              <a:buAutoNum type="arabicPeriod"/>
            </a:pPr>
            <a:r>
              <a:rPr lang="it-IT" altLang="it-IT"/>
              <a:t>nel magazzino esiste una giacenza di prodotti di difficile vendita del valore di 28.000;</a:t>
            </a:r>
          </a:p>
          <a:p>
            <a:pPr>
              <a:buFont typeface="Arial" panose="020B0604020202020204" pitchFamily="34" charset="0"/>
              <a:buAutoNum type="arabicPeriod"/>
            </a:pPr>
            <a:r>
              <a:rPr lang="it-IT" altLang="it-IT"/>
              <a:t>la voce C.1) dell’attivo dello Stato patrimoniale (crediti verso clienti) per la quota parte esigibile nel corso dell’anno, è articolata come segue:</a:t>
            </a:r>
          </a:p>
          <a:p>
            <a:pPr lvl="1">
              <a:buFont typeface="Arial" panose="020B0604020202020204" pitchFamily="34" charset="0"/>
              <a:buAutoNum type="arabicPeriod"/>
            </a:pPr>
            <a:r>
              <a:rPr lang="it-IT" altLang="it-IT"/>
              <a:t>cambiali attive………………………………….       410.000</a:t>
            </a:r>
          </a:p>
          <a:p>
            <a:pPr lvl="1">
              <a:buFont typeface="Arial" panose="020B0604020202020204" pitchFamily="34" charset="0"/>
              <a:buAutoNum type="arabicPeriod"/>
            </a:pPr>
            <a:r>
              <a:rPr lang="it-IT" altLang="it-IT"/>
              <a:t>crediti v\clienti…….……………………………    8.906.416</a:t>
            </a:r>
          </a:p>
          <a:p>
            <a:pPr lvl="1">
              <a:buFont typeface="Arial" panose="020B0604020202020204" pitchFamily="34" charset="0"/>
              <a:buAutoNum type="arabicPeriod"/>
            </a:pPr>
            <a:r>
              <a:rPr lang="it-IT" altLang="it-IT"/>
              <a:t>fondo svalutazione crediti….…………………       (381.236)</a:t>
            </a:r>
          </a:p>
          <a:p>
            <a:pPr lvl="1">
              <a:buFont typeface="Arial" panose="020B0604020202020204" pitchFamily="34" charset="0"/>
              <a:buAutoNum type="arabicPeriod"/>
            </a:pPr>
            <a:r>
              <a:rPr lang="it-IT" altLang="it-IT"/>
              <a:t>altri crediti a breve……………………………..       140.000</a:t>
            </a:r>
          </a:p>
          <a:p>
            <a:pPr lvl="1">
              <a:buFont typeface="Arial" panose="020B0604020202020204" pitchFamily="34" charset="0"/>
              <a:buAutoNum type="arabicPeriod"/>
            </a:pPr>
            <a:r>
              <a:rPr lang="it-IT" altLang="it-IT"/>
              <a:t>crediti v\clienti per interessi di dilazione……….         16.800</a:t>
            </a:r>
          </a:p>
          <a:p>
            <a:pPr>
              <a:buFont typeface="Arial" panose="020B0604020202020204" pitchFamily="34" charset="0"/>
              <a:buAutoNum type="arabicPeriod"/>
            </a:pPr>
            <a:r>
              <a:rPr lang="it-IT" altLang="it-IT"/>
              <a:t>la voce B.5) dello Stato Patrimoniale denominata “immobilizzazioni in corso e acconti” deve essere scomposta come segue:</a:t>
            </a:r>
          </a:p>
          <a:p>
            <a:pPr lvl="1">
              <a:buFont typeface="Arial" panose="020B0604020202020204" pitchFamily="34" charset="0"/>
              <a:buAutoNum type="arabicPeriod"/>
            </a:pPr>
            <a:r>
              <a:rPr lang="it-IT" altLang="it-IT"/>
              <a:t>immobilizzazioni in corso………………………………………  800.000</a:t>
            </a:r>
          </a:p>
          <a:p>
            <a:pPr lvl="1">
              <a:buFont typeface="Arial" panose="020B0604020202020204" pitchFamily="34" charset="0"/>
              <a:buAutoNum type="arabicPeriod"/>
            </a:pPr>
            <a:r>
              <a:rPr lang="it-IT" altLang="it-IT"/>
              <a:t>acconti a fornitori aventi come oggetto imm. materiali…………   84.390</a:t>
            </a:r>
          </a:p>
          <a:p>
            <a:pPr>
              <a:buFont typeface="Arial" panose="020B0604020202020204" pitchFamily="34" charset="0"/>
              <a:buAutoNum type="arabicPeriod"/>
            </a:pPr>
            <a:r>
              <a:rPr lang="it-IT" altLang="it-IT"/>
              <a:t>la voce D) dell’attivo dello Stato Patrimoniale denominata “ratei e risconti attivi” è composta da risconti attivi per la totalità dell’importo.</a:t>
            </a:r>
          </a:p>
          <a:p>
            <a:pPr>
              <a:buFont typeface="Arial" panose="020B0604020202020204" pitchFamily="34" charset="0"/>
              <a:buAutoNum type="arabicPeriod"/>
            </a:pPr>
            <a:r>
              <a:rPr lang="it-IT" altLang="it-IT"/>
              <a:t>La voce E) del passivo dello Stato Patrimoniale denominata “ratei e risconti passivi” è composta da ratei passivi per la totalità dell’importo.</a:t>
            </a:r>
          </a:p>
          <a:p>
            <a:pPr>
              <a:buFont typeface="Arial" panose="020B0604020202020204" pitchFamily="34" charset="0"/>
              <a:buAutoNum type="arabicPeriod"/>
            </a:pPr>
            <a:r>
              <a:rPr lang="it-IT" altLang="it-IT"/>
              <a:t>La voce D.5) del passivo dello Stato Patrimoniale denominata “acconti” è espressione di anticipi da clienti relativi a prodotti già ultimati e disponibili in magazzino. </a:t>
            </a:r>
            <a:r>
              <a:rPr lang="it-IT" altLang="it-IT" i="1">
                <a:solidFill>
                  <a:srgbClr val="FF0000"/>
                </a:solidFill>
              </a:rPr>
              <a:t>(segue)</a:t>
            </a:r>
          </a:p>
        </p:txBody>
      </p:sp>
    </p:spTree>
  </p:cSld>
  <p:clrMapOvr>
    <a:masterClrMapping/>
  </p:clrMapOvr>
  <p:transition advTm="256864"/>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8E64CAF-C661-4C59-A956-77E2677DCB69}" type="slidenum">
              <a:rPr lang="it-IT" altLang="it-IT">
                <a:latin typeface="Arial" panose="020B0604020202020204" pitchFamily="34" charset="0"/>
              </a:rPr>
              <a:pPr/>
              <a:t>214</a:t>
            </a:fld>
            <a:endParaRPr lang="it-IT" altLang="it-IT">
              <a:latin typeface="Arial" panose="020B0604020202020204" pitchFamily="34" charset="0"/>
            </a:endParaRPr>
          </a:p>
        </p:txBody>
      </p:sp>
      <p:sp>
        <p:nvSpPr>
          <p:cNvPr id="180227"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Note di riclassificazione del bilancio civilistico</a:t>
            </a:r>
          </a:p>
        </p:txBody>
      </p:sp>
      <p:sp>
        <p:nvSpPr>
          <p:cNvPr id="180228" name="Rectangle 1"/>
          <p:cNvSpPr>
            <a:spLocks noChangeArrowheads="1"/>
          </p:cNvSpPr>
          <p:nvPr/>
        </p:nvSpPr>
        <p:spPr bwMode="auto">
          <a:xfrm>
            <a:off x="228600" y="809625"/>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Times New Roman" panose="02020603050405020304" pitchFamily="18" charset="0"/>
              </a:defRPr>
            </a:lvl1pPr>
            <a:lvl2pPr marL="800100" indent="-34290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Arial" panose="020B0604020202020204" pitchFamily="34" charset="0"/>
              <a:buAutoNum type="arabicPeriod" startAt="8"/>
            </a:pPr>
            <a:r>
              <a:rPr lang="it-IT" altLang="it-IT"/>
              <a:t>La voce D.3) del passivo dello Stato Patrimoniale denominata “debiti verso banche” va scomposta come segue:</a:t>
            </a:r>
          </a:p>
          <a:p>
            <a:pPr lvl="1"/>
            <a:r>
              <a:rPr lang="it-IT" altLang="it-IT"/>
              <a:t>1. l’importo di 316.000 con scadenza oltre l’esercizio successivo è  relativo a mutui ipotecari.</a:t>
            </a:r>
          </a:p>
          <a:p>
            <a:pPr lvl="1"/>
            <a:r>
              <a:rPr lang="it-IT" altLang="it-IT"/>
              <a:t>2. La restante parte è costituita da 130.650 relativa ad un conto corrente acceso presso il MPS, e da 34.000 che rappresentano la quota parte del mutuo ipotecario in scadenza nel corso dell’esercizio successivo.</a:t>
            </a:r>
          </a:p>
          <a:p>
            <a:pPr>
              <a:buFont typeface="Arial" panose="020B0604020202020204" pitchFamily="34" charset="0"/>
              <a:buAutoNum type="arabicPeriod" startAt="8"/>
            </a:pPr>
            <a:r>
              <a:rPr lang="it-IT" altLang="it-IT"/>
              <a:t>la voce D.7) del passivo dello Stato Patrimoniale denominata “debiti rappresentati da titoli di credito” è relativa a cambiali passive con scadenza infrannuale.</a:t>
            </a:r>
          </a:p>
          <a:p>
            <a:pPr>
              <a:buFont typeface="Arial" panose="020B0604020202020204" pitchFamily="34" charset="0"/>
              <a:buAutoNum type="arabicPeriod" startAt="8"/>
            </a:pPr>
            <a:r>
              <a:rPr lang="it-IT" altLang="it-IT"/>
              <a:t>La voce D.11) del passivo dello Stato Patrimoniale denominata “debiti tributari” è articolata come di seguito:</a:t>
            </a:r>
          </a:p>
          <a:p>
            <a:pPr lvl="1"/>
            <a:r>
              <a:rPr lang="it-IT" altLang="it-IT"/>
              <a:t>1. debiti tributari……………………  9.282.542   (esigibile nel corso dell’anno)</a:t>
            </a:r>
          </a:p>
          <a:p>
            <a:pPr lvl="1"/>
            <a:r>
              <a:rPr lang="it-IT" altLang="it-IT"/>
              <a:t>2. erario c\ritenute………………….       93.000   (esigibile nel corso dell’anno)</a:t>
            </a:r>
          </a:p>
          <a:p>
            <a:pPr>
              <a:buFont typeface="Arial" panose="020B0604020202020204" pitchFamily="34" charset="0"/>
              <a:buAutoNum type="arabicPeriod" startAt="8"/>
            </a:pPr>
            <a:r>
              <a:rPr lang="it-IT" altLang="it-IT"/>
              <a:t>la voce D.12) del passivo dello Stato Patrimoniale denominata “debiti verso istituti previdenziali” è esigibile interamente entro l’esercizio successivo.</a:t>
            </a:r>
          </a:p>
          <a:p>
            <a:pPr>
              <a:buFont typeface="Arial" panose="020B0604020202020204" pitchFamily="34" charset="0"/>
              <a:buAutoNum type="arabicPeriod" startAt="8"/>
            </a:pPr>
            <a:r>
              <a:rPr lang="it-IT" altLang="it-IT"/>
              <a:t>La voce D.13) del passivo dello Stato Patrimoniale denominata “altri debiti” è espressione di posizioni debitorie a breve.</a:t>
            </a:r>
          </a:p>
          <a:p>
            <a:pPr>
              <a:buFont typeface="Arial" panose="020B0604020202020204" pitchFamily="34" charset="0"/>
              <a:buAutoNum type="arabicPeriod" startAt="8"/>
            </a:pPr>
            <a:r>
              <a:rPr lang="it-IT" altLang="it-IT"/>
              <a:t>nel corso dell’anno è previsto il pensionamento di alcuni dipendenti: la quota di trattamento fine rapporto complessivamente maturata a loro favore è 86.000.</a:t>
            </a:r>
          </a:p>
          <a:p>
            <a:pPr>
              <a:buFont typeface="Arial" panose="020B0604020202020204" pitchFamily="34" charset="0"/>
              <a:buAutoNum type="arabicPeriod" startAt="8"/>
            </a:pPr>
            <a:r>
              <a:rPr lang="it-IT" altLang="it-IT"/>
              <a:t>Nella voce “altri ricavi” del Conto Economico sono ricomprese plusvalenze per 90.000.</a:t>
            </a:r>
          </a:p>
        </p:txBody>
      </p:sp>
    </p:spTree>
  </p:cSld>
  <p:clrMapOvr>
    <a:masterClrMapping/>
  </p:clrMapOvr>
  <p:transition advTm="173461"/>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egnaposto numero diapositiva 5"/>
          <p:cNvSpPr>
            <a:spLocks noGrp="1"/>
          </p:cNvSpPr>
          <p:nvPr>
            <p:ph type="sldNum" sz="quarter" idx="12"/>
          </p:nvPr>
        </p:nvSpPr>
        <p:spPr>
          <a:xfrm>
            <a:off x="7086600" y="657383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5FE31BB-0C9E-4F17-A479-B53B10D02CDA}" type="slidenum">
              <a:rPr lang="it-IT" altLang="it-IT">
                <a:latin typeface="Arial" panose="020B0604020202020204" pitchFamily="34" charset="0"/>
              </a:rPr>
              <a:pPr/>
              <a:t>215</a:t>
            </a:fld>
            <a:endParaRPr lang="it-IT" altLang="it-IT">
              <a:latin typeface="Arial" panose="020B0604020202020204" pitchFamily="34" charset="0"/>
            </a:endParaRPr>
          </a:p>
        </p:txBody>
      </p:sp>
      <p:sp>
        <p:nvSpPr>
          <p:cNvPr id="182275"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Prospetto di interpretazione delle note di riclassificazione</a:t>
            </a:r>
          </a:p>
        </p:txBody>
      </p:sp>
      <p:graphicFrame>
        <p:nvGraphicFramePr>
          <p:cNvPr id="9" name="Tabella 8"/>
          <p:cNvGraphicFramePr>
            <a:graphicFrameLocks noGrp="1"/>
          </p:cNvGraphicFramePr>
          <p:nvPr/>
        </p:nvGraphicFramePr>
        <p:xfrm>
          <a:off x="228600" y="685800"/>
          <a:ext cx="8686800" cy="5974080"/>
        </p:xfrm>
        <a:graphic>
          <a:graphicData uri="http://schemas.openxmlformats.org/drawingml/2006/table">
            <a:tbl>
              <a:tblPr/>
              <a:tblGrid>
                <a:gridCol w="818296">
                  <a:extLst>
                    <a:ext uri="{9D8B030D-6E8A-4147-A177-3AD203B41FA5}">
                      <a16:colId xmlns:a16="http://schemas.microsoft.com/office/drawing/2014/main" val="20000"/>
                    </a:ext>
                  </a:extLst>
                </a:gridCol>
                <a:gridCol w="3903848">
                  <a:extLst>
                    <a:ext uri="{9D8B030D-6E8A-4147-A177-3AD203B41FA5}">
                      <a16:colId xmlns:a16="http://schemas.microsoft.com/office/drawing/2014/main" val="20001"/>
                    </a:ext>
                  </a:extLst>
                </a:gridCol>
                <a:gridCol w="3964656">
                  <a:extLst>
                    <a:ext uri="{9D8B030D-6E8A-4147-A177-3AD203B41FA5}">
                      <a16:colId xmlns:a16="http://schemas.microsoft.com/office/drawing/2014/main" val="20002"/>
                    </a:ext>
                  </a:extLst>
                </a:gridCol>
              </a:tblGrid>
              <a:tr h="213349">
                <a:tc>
                  <a:txBody>
                    <a:bodyPr/>
                    <a:lstStyle/>
                    <a:p>
                      <a:pPr algn="ctr">
                        <a:lnSpc>
                          <a:spcPct val="100000"/>
                        </a:lnSpc>
                        <a:spcAft>
                          <a:spcPts val="0"/>
                        </a:spcAft>
                        <a:tabLst>
                          <a:tab pos="2610485" algn="r"/>
                          <a:tab pos="4140835" algn="r"/>
                        </a:tabLst>
                      </a:pPr>
                      <a:r>
                        <a:rPr lang="it-IT" sz="1400" b="1" dirty="0">
                          <a:latin typeface="Calibri"/>
                        </a:rPr>
                        <a:t>Numero</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r"/>
                          <a:tab pos="4140835" algn="r"/>
                        </a:tabLst>
                      </a:pPr>
                      <a:r>
                        <a:rPr lang="it-IT" sz="1400" b="1">
                          <a:latin typeface="Times New Roman"/>
                          <a:ea typeface="Times New Roman"/>
                        </a:rPr>
                        <a:t>Contenuto della nota di riclassificazione</a:t>
                      </a:r>
                      <a:endParaRPr lang="it-IT" sz="1400">
                        <a:latin typeface="Times New Roman"/>
                        <a:ea typeface="Times New Roman"/>
                      </a:endParaRP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r"/>
                          <a:tab pos="4140835" algn="r"/>
                        </a:tabLst>
                      </a:pPr>
                      <a:r>
                        <a:rPr lang="it-IT" sz="1400" b="1">
                          <a:latin typeface="Times New Roman"/>
                          <a:ea typeface="Times New Roman"/>
                        </a:rPr>
                        <a:t>Riflessi sulla riclassificazione</a:t>
                      </a:r>
                      <a:endParaRPr lang="it-IT" sz="1400">
                        <a:latin typeface="Times New Roman"/>
                        <a:ea typeface="Times New Roman"/>
                      </a:endParaRP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20138">
                <a:tc>
                  <a:txBody>
                    <a:bodyPr/>
                    <a:lstStyle/>
                    <a:p>
                      <a:pPr algn="ctr">
                        <a:lnSpc>
                          <a:spcPct val="100000"/>
                        </a:lnSpc>
                        <a:spcAft>
                          <a:spcPts val="0"/>
                        </a:spcAft>
                        <a:tabLst>
                          <a:tab pos="2610485" algn="r"/>
                          <a:tab pos="4140835" algn="r"/>
                        </a:tabLst>
                      </a:pPr>
                      <a:r>
                        <a:rPr lang="it-IT" sz="1400" dirty="0">
                          <a:latin typeface="Times New Roman"/>
                          <a:ea typeface="Times New Roman"/>
                        </a:rPr>
                        <a:t>1</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l'assemblea degli azionisti ha deliberato la destinazione dell'utile dell’esercizio assegnando il 5% alla riserva legale, il 10% alla riserva statutaria, il 20% alla riserva straordinaria e il resto agli azionisti.</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a:latin typeface="Times New Roman"/>
                          <a:ea typeface="Times New Roman"/>
                        </a:rPr>
                        <a:t>L'utile dell'esercizio (7.620.246) viene così ripartito:</a:t>
                      </a:r>
                    </a:p>
                    <a:p>
                      <a:pPr algn="just">
                        <a:lnSpc>
                          <a:spcPct val="100000"/>
                        </a:lnSpc>
                        <a:spcAft>
                          <a:spcPts val="0"/>
                        </a:spcAft>
                      </a:pPr>
                      <a:r>
                        <a:rPr lang="it-IT" sz="1400">
                          <a:latin typeface="Times New Roman"/>
                          <a:ea typeface="Times New Roman"/>
                        </a:rPr>
                        <a:t>per 381.012 alla riserva legale (che raggiunge 1.381.012);</a:t>
                      </a:r>
                    </a:p>
                    <a:p>
                      <a:pPr algn="just">
                        <a:lnSpc>
                          <a:spcPct val="100000"/>
                        </a:lnSpc>
                        <a:spcAft>
                          <a:spcPts val="0"/>
                        </a:spcAft>
                      </a:pPr>
                      <a:r>
                        <a:rPr lang="it-IT" sz="1400">
                          <a:latin typeface="Times New Roman"/>
                          <a:ea typeface="Times New Roman"/>
                        </a:rPr>
                        <a:t>per 762.025 alla riserva statutaria (che raggiunge 1.802.025);</a:t>
                      </a:r>
                    </a:p>
                    <a:p>
                      <a:pPr algn="just">
                        <a:lnSpc>
                          <a:spcPct val="100000"/>
                        </a:lnSpc>
                        <a:spcAft>
                          <a:spcPts val="0"/>
                        </a:spcAft>
                      </a:pPr>
                      <a:r>
                        <a:rPr lang="it-IT" sz="1400">
                          <a:latin typeface="Times New Roman"/>
                          <a:ea typeface="Times New Roman"/>
                        </a:rPr>
                        <a:t>per 1.524.049 alla riserva straordinaria (che raggiunge 2.244.049);</a:t>
                      </a:r>
                    </a:p>
                    <a:p>
                      <a:pPr algn="just">
                        <a:lnSpc>
                          <a:spcPct val="100000"/>
                        </a:lnSpc>
                        <a:spcAft>
                          <a:spcPts val="0"/>
                        </a:spcAft>
                      </a:pPr>
                      <a:r>
                        <a:rPr lang="it-IT" sz="1400">
                          <a:latin typeface="Times New Roman"/>
                          <a:ea typeface="Times New Roman"/>
                        </a:rPr>
                        <a:t>per 4.953.160 nel conto "Azionisti conto dividendi", da collocare tra le passività correnti.</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3395">
                <a:tc>
                  <a:txBody>
                    <a:bodyPr/>
                    <a:lstStyle/>
                    <a:p>
                      <a:pPr algn="ctr">
                        <a:lnSpc>
                          <a:spcPct val="100000"/>
                        </a:lnSpc>
                        <a:spcAft>
                          <a:spcPts val="0"/>
                        </a:spcAft>
                        <a:tabLst>
                          <a:tab pos="2610485" algn="r"/>
                          <a:tab pos="4140835" algn="r"/>
                        </a:tabLst>
                      </a:pPr>
                      <a:r>
                        <a:rPr lang="it-IT" sz="1400">
                          <a:latin typeface="Times New Roman"/>
                          <a:ea typeface="Times New Roman"/>
                        </a:rPr>
                        <a:t>2</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Nel magazzino esiste una giacenza di prodotti di difficile vendita del valore di L. 28.000.</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a:latin typeface="Times New Roman"/>
                          <a:ea typeface="Times New Roman"/>
                        </a:rPr>
                        <a:t>I prodotti con difficoltà di vendita (28.000) devono essere riclassificati tra le immobilizzazioni, costituendo un'apposita categoria denominata "Immobilizzazioni commerciali"</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06789">
                <a:tc>
                  <a:txBody>
                    <a:bodyPr/>
                    <a:lstStyle/>
                    <a:p>
                      <a:pPr algn="ctr">
                        <a:lnSpc>
                          <a:spcPct val="100000"/>
                        </a:lnSpc>
                        <a:spcAft>
                          <a:spcPts val="0"/>
                        </a:spcAft>
                        <a:tabLst>
                          <a:tab pos="2610485" algn="r"/>
                          <a:tab pos="4140835" algn="r"/>
                        </a:tabLst>
                      </a:pPr>
                      <a:r>
                        <a:rPr lang="it-IT" sz="1400">
                          <a:latin typeface="Times New Roman"/>
                          <a:ea typeface="Times New Roman"/>
                        </a:rPr>
                        <a:t>3</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La voce C 1) dell’attivo dello Stato patrimoniale (crediti verso clienti) per la quota parte esigibile nel corso </a:t>
                      </a:r>
                      <a:r>
                        <a:rPr lang="it-IT" sz="1400" dirty="0" smtClean="0">
                          <a:latin typeface="Times New Roman"/>
                          <a:ea typeface="Times New Roman"/>
                        </a:rPr>
                        <a:t>del’anno, </a:t>
                      </a:r>
                      <a:r>
                        <a:rPr lang="it-IT" sz="1400" dirty="0">
                          <a:latin typeface="Times New Roman"/>
                          <a:ea typeface="Times New Roman"/>
                        </a:rPr>
                        <a:t>è articolata come segue:</a:t>
                      </a:r>
                    </a:p>
                    <a:p>
                      <a:pPr marL="0" lvl="1" indent="0" algn="just">
                        <a:lnSpc>
                          <a:spcPct val="100000"/>
                        </a:lnSpc>
                        <a:spcAft>
                          <a:spcPts val="0"/>
                        </a:spcAft>
                        <a:buFont typeface="Times New Roman"/>
                        <a:buChar char="-"/>
                        <a:tabLst/>
                      </a:pPr>
                      <a:r>
                        <a:rPr lang="it-IT" sz="1400" dirty="0" smtClean="0">
                          <a:latin typeface="Times New Roman"/>
                          <a:ea typeface="Times New Roman"/>
                        </a:rPr>
                        <a:t> cambiali </a:t>
                      </a:r>
                      <a:r>
                        <a:rPr lang="it-IT" sz="1400" dirty="0" err="1">
                          <a:latin typeface="Times New Roman"/>
                          <a:ea typeface="Times New Roman"/>
                        </a:rPr>
                        <a:t>attive……</a:t>
                      </a:r>
                      <a:r>
                        <a:rPr lang="it-IT" sz="1400" dirty="0">
                          <a:latin typeface="Times New Roman"/>
                          <a:ea typeface="Times New Roman"/>
                        </a:rPr>
                        <a:t>       410.000</a:t>
                      </a:r>
                    </a:p>
                    <a:p>
                      <a:pPr marL="0" lvl="1" indent="0" algn="just">
                        <a:lnSpc>
                          <a:spcPct val="100000"/>
                        </a:lnSpc>
                        <a:spcAft>
                          <a:spcPts val="0"/>
                        </a:spcAft>
                        <a:buFont typeface="Times New Roman"/>
                        <a:buChar char="-"/>
                        <a:tabLst/>
                      </a:pPr>
                      <a:r>
                        <a:rPr lang="it-IT" sz="1400" dirty="0" smtClean="0">
                          <a:latin typeface="Times New Roman"/>
                          <a:ea typeface="Times New Roman"/>
                        </a:rPr>
                        <a:t> crediti </a:t>
                      </a:r>
                      <a:r>
                        <a:rPr lang="it-IT" sz="1400" dirty="0">
                          <a:latin typeface="Times New Roman"/>
                          <a:ea typeface="Times New Roman"/>
                        </a:rPr>
                        <a:t>v\clienti……    8.906.416</a:t>
                      </a:r>
                    </a:p>
                    <a:p>
                      <a:pPr marL="0" lvl="1" indent="0" algn="just">
                        <a:lnSpc>
                          <a:spcPct val="100000"/>
                        </a:lnSpc>
                        <a:spcAft>
                          <a:spcPts val="0"/>
                        </a:spcAft>
                        <a:buFont typeface="Times New Roman"/>
                        <a:buChar char="-"/>
                        <a:tabLst/>
                      </a:pPr>
                      <a:r>
                        <a:rPr lang="it-IT" sz="1400" dirty="0" smtClean="0">
                          <a:latin typeface="Times New Roman"/>
                          <a:ea typeface="Times New Roman"/>
                        </a:rPr>
                        <a:t> fondo </a:t>
                      </a:r>
                      <a:r>
                        <a:rPr lang="it-IT" sz="1400" dirty="0">
                          <a:latin typeface="Times New Roman"/>
                          <a:ea typeface="Times New Roman"/>
                        </a:rPr>
                        <a:t>svalutazione crediti (381.236)</a:t>
                      </a:r>
                    </a:p>
                    <a:p>
                      <a:pPr marL="0" lvl="1" indent="0" algn="just">
                        <a:lnSpc>
                          <a:spcPct val="100000"/>
                        </a:lnSpc>
                        <a:spcAft>
                          <a:spcPts val="0"/>
                        </a:spcAft>
                        <a:buFont typeface="Times New Roman"/>
                        <a:buChar char="-"/>
                        <a:tabLst/>
                      </a:pPr>
                      <a:r>
                        <a:rPr lang="it-IT" sz="1400" dirty="0" smtClean="0">
                          <a:latin typeface="Times New Roman"/>
                          <a:ea typeface="Times New Roman"/>
                        </a:rPr>
                        <a:t> altri </a:t>
                      </a:r>
                      <a:r>
                        <a:rPr lang="it-IT" sz="1400" dirty="0">
                          <a:latin typeface="Times New Roman"/>
                          <a:ea typeface="Times New Roman"/>
                        </a:rPr>
                        <a:t>crediti a breve……140.000</a:t>
                      </a:r>
                    </a:p>
                    <a:p>
                      <a:pPr marL="0" indent="0" algn="just">
                        <a:lnSpc>
                          <a:spcPct val="100000"/>
                        </a:lnSpc>
                        <a:spcAft>
                          <a:spcPts val="0"/>
                        </a:spcAft>
                        <a:tabLst/>
                      </a:pPr>
                      <a:r>
                        <a:rPr lang="it-IT" sz="1400" dirty="0">
                          <a:latin typeface="Times New Roman"/>
                          <a:ea typeface="Times New Roman"/>
                        </a:rPr>
                        <a:t>- crediti </a:t>
                      </a:r>
                      <a:r>
                        <a:rPr lang="it-IT" sz="1400" dirty="0" err="1">
                          <a:latin typeface="Times New Roman"/>
                          <a:ea typeface="Times New Roman"/>
                        </a:rPr>
                        <a:t>v\clienti</a:t>
                      </a:r>
                      <a:r>
                        <a:rPr lang="it-IT" sz="1400" dirty="0">
                          <a:latin typeface="Times New Roman"/>
                          <a:ea typeface="Times New Roman"/>
                        </a:rPr>
                        <a:t> per interessi di dilazione       16.800</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a:latin typeface="Times New Roman"/>
                          <a:ea typeface="Times New Roman"/>
                        </a:rPr>
                        <a:t>Gli importi accanto richiamati devono essere collocati tra le liquidità differite, mentre l’importo residuale (di 416.000) deve essere collocato tra le immobilizzazioni finanziarie; si tratta infatti della quota parte di crediti v\clienti con scadenza oltre l’esercizio successivo.</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0092">
                <a:tc>
                  <a:txBody>
                    <a:bodyPr/>
                    <a:lstStyle/>
                    <a:p>
                      <a:pPr algn="ctr">
                        <a:lnSpc>
                          <a:spcPct val="100000"/>
                        </a:lnSpc>
                        <a:spcAft>
                          <a:spcPts val="0"/>
                        </a:spcAft>
                        <a:tabLst>
                          <a:tab pos="2610485" algn="r"/>
                          <a:tab pos="4140835" algn="r"/>
                        </a:tabLst>
                      </a:pPr>
                      <a:r>
                        <a:rPr lang="it-IT" sz="1400">
                          <a:latin typeface="Times New Roman"/>
                          <a:ea typeface="Times New Roman"/>
                        </a:rPr>
                        <a:t>4</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la voce B 5) dello Stato Patrimoniale denominata “immobilizzazioni in corso e acconti” deve essere scomposta come segue:</a:t>
                      </a:r>
                    </a:p>
                    <a:p>
                      <a:pPr marL="0" lvl="1" indent="0" algn="just">
                        <a:lnSpc>
                          <a:spcPct val="100000"/>
                        </a:lnSpc>
                        <a:spcAft>
                          <a:spcPts val="0"/>
                        </a:spcAft>
                        <a:buFont typeface="Times New Roman"/>
                        <a:buChar char="-"/>
                      </a:pPr>
                      <a:r>
                        <a:rPr lang="it-IT" sz="1400" dirty="0" smtClean="0">
                          <a:latin typeface="Times New Roman"/>
                          <a:ea typeface="Times New Roman"/>
                        </a:rPr>
                        <a:t> immobilizzazioni </a:t>
                      </a:r>
                      <a:r>
                        <a:rPr lang="it-IT" sz="1400" dirty="0">
                          <a:latin typeface="Times New Roman"/>
                          <a:ea typeface="Times New Roman"/>
                        </a:rPr>
                        <a:t>in corso……800.000</a:t>
                      </a:r>
                    </a:p>
                    <a:p>
                      <a:pPr marL="0" lvl="1" indent="0" algn="just">
                        <a:lnSpc>
                          <a:spcPct val="100000"/>
                        </a:lnSpc>
                        <a:spcAft>
                          <a:spcPts val="0"/>
                        </a:spcAft>
                        <a:buFont typeface="Times New Roman"/>
                        <a:buChar char="-"/>
                      </a:pPr>
                      <a:r>
                        <a:rPr lang="it-IT" sz="1400" dirty="0" smtClean="0">
                          <a:latin typeface="Times New Roman"/>
                          <a:ea typeface="Times New Roman"/>
                        </a:rPr>
                        <a:t> acconti </a:t>
                      </a:r>
                      <a:r>
                        <a:rPr lang="it-IT" sz="1400" dirty="0">
                          <a:latin typeface="Times New Roman"/>
                          <a:ea typeface="Times New Roman"/>
                        </a:rPr>
                        <a:t>a fornitori aventi come oggetto </a:t>
                      </a:r>
                      <a:r>
                        <a:rPr lang="it-IT" sz="1400" dirty="0" err="1">
                          <a:latin typeface="Times New Roman"/>
                          <a:ea typeface="Times New Roman"/>
                        </a:rPr>
                        <a:t>imm</a:t>
                      </a:r>
                      <a:r>
                        <a:rPr lang="it-IT" sz="1400" dirty="0">
                          <a:latin typeface="Times New Roman"/>
                          <a:ea typeface="Times New Roman"/>
                        </a:rPr>
                        <a:t>. Materiali   84.390</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dirty="0">
                          <a:latin typeface="Times New Roman"/>
                          <a:ea typeface="Times New Roman"/>
                        </a:rPr>
                        <a:t>Entrambi gli importi troveranno allogamento tra le immobilizzazioni finanziarie; la nota è finalizzata al perseguimento di una maggiore analiticità delle informazioni scaturenti dal bilancio riclassificato.</a:t>
                      </a:r>
                    </a:p>
                  </a:txBody>
                  <a:tcPr marL="34130" marR="34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advTm="49534"/>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16EBD7F-1555-42A5-81A4-75656130BE41}" type="slidenum">
              <a:rPr lang="it-IT" altLang="it-IT">
                <a:latin typeface="Arial" panose="020B0604020202020204" pitchFamily="34" charset="0"/>
              </a:rPr>
              <a:pPr/>
              <a:t>216</a:t>
            </a:fld>
            <a:endParaRPr lang="it-IT" altLang="it-IT">
              <a:latin typeface="Arial" panose="020B0604020202020204" pitchFamily="34" charset="0"/>
            </a:endParaRPr>
          </a:p>
        </p:txBody>
      </p:sp>
      <p:sp>
        <p:nvSpPr>
          <p:cNvPr id="184323"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Prospetto di interpretazione delle note di riclassificazione</a:t>
            </a:r>
          </a:p>
        </p:txBody>
      </p:sp>
      <p:graphicFrame>
        <p:nvGraphicFramePr>
          <p:cNvPr id="5" name="Tabella 4"/>
          <p:cNvGraphicFramePr>
            <a:graphicFrameLocks noGrp="1"/>
          </p:cNvGraphicFramePr>
          <p:nvPr/>
        </p:nvGraphicFramePr>
        <p:xfrm>
          <a:off x="228600" y="914400"/>
          <a:ext cx="8534399" cy="5486400"/>
        </p:xfrm>
        <a:graphic>
          <a:graphicData uri="http://schemas.openxmlformats.org/drawingml/2006/table">
            <a:tbl>
              <a:tblPr/>
              <a:tblGrid>
                <a:gridCol w="855146">
                  <a:extLst>
                    <a:ext uri="{9D8B030D-6E8A-4147-A177-3AD203B41FA5}">
                      <a16:colId xmlns:a16="http://schemas.microsoft.com/office/drawing/2014/main" val="20000"/>
                    </a:ext>
                  </a:extLst>
                </a:gridCol>
                <a:gridCol w="3809756">
                  <a:extLst>
                    <a:ext uri="{9D8B030D-6E8A-4147-A177-3AD203B41FA5}">
                      <a16:colId xmlns:a16="http://schemas.microsoft.com/office/drawing/2014/main" val="20001"/>
                    </a:ext>
                  </a:extLst>
                </a:gridCol>
                <a:gridCol w="3869497">
                  <a:extLst>
                    <a:ext uri="{9D8B030D-6E8A-4147-A177-3AD203B41FA5}">
                      <a16:colId xmlns:a16="http://schemas.microsoft.com/office/drawing/2014/main" val="20002"/>
                    </a:ext>
                  </a:extLst>
                </a:gridCol>
              </a:tblGrid>
              <a:tr h="261258">
                <a:tc>
                  <a:txBody>
                    <a:bodyPr/>
                    <a:lstStyle/>
                    <a:p>
                      <a:pPr algn="ctr">
                        <a:lnSpc>
                          <a:spcPct val="115000"/>
                        </a:lnSpc>
                        <a:spcAft>
                          <a:spcPts val="0"/>
                        </a:spcAft>
                        <a:tabLst>
                          <a:tab pos="2610485" algn="r"/>
                          <a:tab pos="4140835" algn="r"/>
                        </a:tabLst>
                      </a:pPr>
                      <a:r>
                        <a:rPr lang="it-IT" sz="1400" b="1" dirty="0">
                          <a:latin typeface="Calibri"/>
                        </a:rPr>
                        <a:t>Numero</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610485" algn="r"/>
                          <a:tab pos="4140835" algn="r"/>
                        </a:tabLst>
                      </a:pPr>
                      <a:r>
                        <a:rPr lang="it-IT" sz="1400" b="1">
                          <a:latin typeface="Times New Roman"/>
                          <a:ea typeface="Times New Roman"/>
                        </a:rPr>
                        <a:t>Contenuto della nota di riclassificazione</a:t>
                      </a:r>
                      <a:endParaRPr lang="it-IT" sz="1400">
                        <a:latin typeface="Times New Roman"/>
                        <a:ea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610485" algn="r"/>
                          <a:tab pos="4140835" algn="r"/>
                        </a:tabLst>
                      </a:pPr>
                      <a:r>
                        <a:rPr lang="it-IT" sz="1400" b="1">
                          <a:latin typeface="Times New Roman"/>
                          <a:ea typeface="Times New Roman"/>
                        </a:rPr>
                        <a:t>Riflessi sulla riclassificazione</a:t>
                      </a:r>
                      <a:endParaRPr lang="it-IT" sz="1400">
                        <a:latin typeface="Times New Roman"/>
                        <a:ea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0857">
                <a:tc>
                  <a:txBody>
                    <a:bodyPr/>
                    <a:lstStyle/>
                    <a:p>
                      <a:pPr algn="ctr">
                        <a:lnSpc>
                          <a:spcPct val="100000"/>
                        </a:lnSpc>
                        <a:spcAft>
                          <a:spcPts val="0"/>
                        </a:spcAft>
                        <a:tabLst>
                          <a:tab pos="2610485" algn="r"/>
                          <a:tab pos="4140835" algn="r"/>
                        </a:tabLst>
                      </a:pPr>
                      <a:r>
                        <a:rPr lang="it-IT" sz="1400" dirty="0">
                          <a:latin typeface="Times New Roman"/>
                          <a:ea typeface="Times New Roman"/>
                        </a:rPr>
                        <a:t>5</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 pos="449580" algn="l"/>
                        </a:tabLst>
                      </a:pPr>
                      <a:r>
                        <a:rPr lang="it-IT" sz="1400" dirty="0">
                          <a:latin typeface="Times New Roman"/>
                          <a:ea typeface="Times New Roman"/>
                        </a:rPr>
                        <a:t>la voce D dell’attivo dello Stato Patrimoniale denominata “ratei e risconti attivi” è composta da risconti attivi per la totalità dell’importo.</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a:latin typeface="Times New Roman"/>
                          <a:ea typeface="Times New Roman"/>
                        </a:rPr>
                        <a:t>Nello Stato Patrimoniale riclassificato figureranno esclusivamente i risconti attivi, che andranno collocati all’interno del magazzino, del rappresenteranno la parte immateriale ideale.</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3142">
                <a:tc>
                  <a:txBody>
                    <a:bodyPr/>
                    <a:lstStyle/>
                    <a:p>
                      <a:pPr algn="ctr">
                        <a:lnSpc>
                          <a:spcPct val="100000"/>
                        </a:lnSpc>
                        <a:spcAft>
                          <a:spcPts val="0"/>
                        </a:spcAft>
                        <a:tabLst>
                          <a:tab pos="2610485" algn="r"/>
                          <a:tab pos="4140835" algn="r"/>
                        </a:tabLst>
                      </a:pPr>
                      <a:r>
                        <a:rPr lang="it-IT" sz="1400">
                          <a:latin typeface="Times New Roman"/>
                          <a:ea typeface="Times New Roman"/>
                        </a:rPr>
                        <a:t>6</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 pos="449580" algn="l"/>
                        </a:tabLst>
                      </a:pPr>
                      <a:r>
                        <a:rPr lang="it-IT" sz="1400" dirty="0">
                          <a:latin typeface="Times New Roman"/>
                          <a:ea typeface="Times New Roman"/>
                        </a:rPr>
                        <a:t>La voce E del passivo dello Stato Patrimoniale denominata “ratei e risconti passivi” è composta da ratei passivi per la totalità dell’importo.</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a:latin typeface="Times New Roman"/>
                          <a:ea typeface="Times New Roman"/>
                        </a:rPr>
                        <a:t>Nello Stato Patrimoniale riclassificato figureranno esclusivamente i ratei passivi tra le passività correnti.</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0857">
                <a:tc>
                  <a:txBody>
                    <a:bodyPr/>
                    <a:lstStyle/>
                    <a:p>
                      <a:pPr algn="ctr">
                        <a:lnSpc>
                          <a:spcPct val="100000"/>
                        </a:lnSpc>
                        <a:spcAft>
                          <a:spcPts val="0"/>
                        </a:spcAft>
                        <a:tabLst>
                          <a:tab pos="2610485" algn="r"/>
                          <a:tab pos="4140835" algn="r"/>
                        </a:tabLst>
                      </a:pPr>
                      <a:r>
                        <a:rPr lang="it-IT" sz="1400">
                          <a:latin typeface="Times New Roman"/>
                          <a:ea typeface="Times New Roman"/>
                        </a:rPr>
                        <a:t>7</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 pos="449580" algn="l"/>
                        </a:tabLst>
                      </a:pPr>
                      <a:r>
                        <a:rPr lang="it-IT" sz="1400" dirty="0">
                          <a:latin typeface="Times New Roman"/>
                          <a:ea typeface="Times New Roman"/>
                        </a:rPr>
                        <a:t>La voce D 5) del passivo dello Stato Patrimoniale denominata “acconti” è espressione di anticipi da clienti relativi a prodotti già ultimati e disponibili in magazzino.</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a:latin typeface="Times New Roman"/>
                          <a:ea typeface="Times New Roman"/>
                        </a:rPr>
                        <a:t>Tali anticipi – in quanto riferiti a prodotti già ultimati e disponibili per la consegna – devono essere riclassificati a rettifica del magazzino, nell'ambito dell'attivo circolante.</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30286">
                <a:tc>
                  <a:txBody>
                    <a:bodyPr/>
                    <a:lstStyle/>
                    <a:p>
                      <a:pPr algn="ctr">
                        <a:lnSpc>
                          <a:spcPct val="100000"/>
                        </a:lnSpc>
                        <a:spcAft>
                          <a:spcPts val="0"/>
                        </a:spcAft>
                        <a:tabLst>
                          <a:tab pos="2610485" algn="r"/>
                          <a:tab pos="4140835" algn="r"/>
                        </a:tabLst>
                      </a:pPr>
                      <a:r>
                        <a:rPr lang="it-IT" sz="1400">
                          <a:latin typeface="Times New Roman"/>
                          <a:ea typeface="Times New Roman"/>
                        </a:rPr>
                        <a:t>8</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La voce D 3) del passivo dello Stato Patrimoniale denominata “debiti verso banche” va scomposta come segue:</a:t>
                      </a:r>
                    </a:p>
                    <a:p>
                      <a:pPr marL="742950" lvl="1" indent="-285750" algn="just">
                        <a:lnSpc>
                          <a:spcPct val="100000"/>
                        </a:lnSpc>
                        <a:spcAft>
                          <a:spcPts val="0"/>
                        </a:spcAft>
                        <a:buFont typeface="Times New Roman"/>
                        <a:buChar char="-"/>
                      </a:pPr>
                      <a:r>
                        <a:rPr lang="it-IT" sz="1400" dirty="0">
                          <a:latin typeface="Times New Roman"/>
                          <a:ea typeface="Times New Roman"/>
                        </a:rPr>
                        <a:t>l’importo di 316.000 con scadenza oltre l’esercizio successivo è  relativo a mutui ipotecari.</a:t>
                      </a:r>
                    </a:p>
                    <a:p>
                      <a:pPr marL="742950" lvl="1" indent="-285750" algn="just">
                        <a:lnSpc>
                          <a:spcPct val="100000"/>
                        </a:lnSpc>
                        <a:spcAft>
                          <a:spcPts val="0"/>
                        </a:spcAft>
                        <a:buFont typeface="Times New Roman"/>
                        <a:buChar char="-"/>
                      </a:pPr>
                      <a:r>
                        <a:rPr lang="it-IT" sz="1400" dirty="0">
                          <a:latin typeface="Times New Roman"/>
                          <a:ea typeface="Times New Roman"/>
                        </a:rPr>
                        <a:t>La restante parte è costituita da 130.650 relativa ad un conto corrente acceso presso la </a:t>
                      </a:r>
                      <a:r>
                        <a:rPr lang="it-IT" sz="1400" dirty="0" err="1">
                          <a:latin typeface="Times New Roman"/>
                          <a:ea typeface="Times New Roman"/>
                        </a:rPr>
                        <a:t>MPS</a:t>
                      </a:r>
                      <a:r>
                        <a:rPr lang="it-IT" sz="1400" dirty="0">
                          <a:latin typeface="Times New Roman"/>
                          <a:ea typeface="Times New Roman"/>
                        </a:rPr>
                        <a:t>, e da 34.000 che rappresentano la quota parte del mutuo ipotecario in scadenza nel corso dell’esercizio successivo.</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dirty="0">
                          <a:latin typeface="Times New Roman"/>
                          <a:ea typeface="Times New Roman"/>
                        </a:rPr>
                        <a:t>Tra le fonti dello Stato patrimoniale riclassificato dovrà risultare la situazione seguente:</a:t>
                      </a:r>
                    </a:p>
                    <a:p>
                      <a:pPr marL="742950" lvl="1" indent="-285750" algn="just">
                        <a:lnSpc>
                          <a:spcPct val="100000"/>
                        </a:lnSpc>
                        <a:spcAft>
                          <a:spcPts val="0"/>
                        </a:spcAft>
                        <a:buFont typeface="Times New Roman"/>
                        <a:buChar char="-"/>
                        <a:tabLst>
                          <a:tab pos="746760" algn="l"/>
                          <a:tab pos="2610485" algn="r"/>
                          <a:tab pos="4140835" algn="r"/>
                        </a:tabLst>
                      </a:pPr>
                      <a:r>
                        <a:rPr lang="it-IT" sz="1400" dirty="0">
                          <a:latin typeface="Times New Roman"/>
                          <a:ea typeface="Times New Roman"/>
                        </a:rPr>
                        <a:t>l’importo di 316.000 sarà collocato tra le passività consolidate sotto la dizione “mutui ipotecari;</a:t>
                      </a:r>
                    </a:p>
                    <a:p>
                      <a:pPr marL="742950" lvl="1" indent="-285750" algn="just">
                        <a:lnSpc>
                          <a:spcPct val="100000"/>
                        </a:lnSpc>
                        <a:spcAft>
                          <a:spcPts val="0"/>
                        </a:spcAft>
                        <a:buFont typeface="Times New Roman"/>
                        <a:buChar char="-"/>
                        <a:tabLst>
                          <a:tab pos="746760" algn="l"/>
                          <a:tab pos="2610485" algn="r"/>
                          <a:tab pos="4140835" algn="r"/>
                        </a:tabLst>
                      </a:pPr>
                      <a:r>
                        <a:rPr lang="it-IT" sz="1400" dirty="0">
                          <a:latin typeface="Times New Roman"/>
                          <a:ea typeface="Times New Roman"/>
                        </a:rPr>
                        <a:t>l’importo di 130.650 sarà iscritto tra le passività correnti sotto la voce “banca </a:t>
                      </a:r>
                      <a:r>
                        <a:rPr lang="it-IT" sz="1400" dirty="0" err="1">
                          <a:latin typeface="Times New Roman"/>
                          <a:ea typeface="Times New Roman"/>
                        </a:rPr>
                        <a:t>mps</a:t>
                      </a:r>
                      <a:r>
                        <a:rPr lang="it-IT" sz="1400" dirty="0">
                          <a:latin typeface="Times New Roman"/>
                          <a:ea typeface="Times New Roman"/>
                        </a:rPr>
                        <a:t> </a:t>
                      </a:r>
                      <a:r>
                        <a:rPr lang="it-IT" sz="1400" dirty="0" err="1">
                          <a:latin typeface="Times New Roman"/>
                          <a:ea typeface="Times New Roman"/>
                        </a:rPr>
                        <a:t>c\c</a:t>
                      </a:r>
                      <a:r>
                        <a:rPr lang="it-IT" sz="1400" dirty="0">
                          <a:latin typeface="Times New Roman"/>
                          <a:ea typeface="Times New Roman"/>
                        </a:rPr>
                        <a:t>”;</a:t>
                      </a:r>
                    </a:p>
                    <a:p>
                      <a:pPr marL="742950" lvl="1" indent="-285750" algn="just">
                        <a:lnSpc>
                          <a:spcPct val="100000"/>
                        </a:lnSpc>
                        <a:spcAft>
                          <a:spcPts val="0"/>
                        </a:spcAft>
                        <a:buFont typeface="Times New Roman"/>
                        <a:buChar char="-"/>
                        <a:tabLst>
                          <a:tab pos="746760" algn="l"/>
                          <a:tab pos="2610485" algn="r"/>
                          <a:tab pos="4140835" algn="r"/>
                        </a:tabLst>
                      </a:pPr>
                      <a:r>
                        <a:rPr lang="it-IT" sz="1400" dirty="0">
                          <a:latin typeface="Times New Roman"/>
                          <a:ea typeface="Times New Roman"/>
                        </a:rPr>
                        <a:t>l’importo di 34.000 troverà posizionamento all’interno delle passività correnti alla voce “mutui ipotecari”.</a:t>
                      </a: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advTm="18804"/>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3012BFF-52AF-4230-9048-F9FF9AB96F91}" type="slidenum">
              <a:rPr lang="it-IT" altLang="it-IT">
                <a:latin typeface="Arial" panose="020B0604020202020204" pitchFamily="34" charset="0"/>
              </a:rPr>
              <a:pPr/>
              <a:t>217</a:t>
            </a:fld>
            <a:endParaRPr lang="it-IT" altLang="it-IT">
              <a:latin typeface="Arial" panose="020B0604020202020204" pitchFamily="34" charset="0"/>
            </a:endParaRPr>
          </a:p>
        </p:txBody>
      </p:sp>
      <p:sp>
        <p:nvSpPr>
          <p:cNvPr id="186371"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Prospetto di interpretazione delle note di riclassificazione</a:t>
            </a:r>
          </a:p>
        </p:txBody>
      </p:sp>
      <p:graphicFrame>
        <p:nvGraphicFramePr>
          <p:cNvPr id="5" name="Tabella 4"/>
          <p:cNvGraphicFramePr>
            <a:graphicFrameLocks noGrp="1"/>
          </p:cNvGraphicFramePr>
          <p:nvPr/>
        </p:nvGraphicFramePr>
        <p:xfrm>
          <a:off x="381000" y="776288"/>
          <a:ext cx="8382000" cy="5776911"/>
        </p:xfrm>
        <a:graphic>
          <a:graphicData uri="http://schemas.openxmlformats.org/drawingml/2006/table">
            <a:tbl>
              <a:tblPr/>
              <a:tblGrid>
                <a:gridCol w="839876">
                  <a:extLst>
                    <a:ext uri="{9D8B030D-6E8A-4147-A177-3AD203B41FA5}">
                      <a16:colId xmlns:a16="http://schemas.microsoft.com/office/drawing/2014/main" val="20000"/>
                    </a:ext>
                  </a:extLst>
                </a:gridCol>
                <a:gridCol w="3741725">
                  <a:extLst>
                    <a:ext uri="{9D8B030D-6E8A-4147-A177-3AD203B41FA5}">
                      <a16:colId xmlns:a16="http://schemas.microsoft.com/office/drawing/2014/main" val="20001"/>
                    </a:ext>
                  </a:extLst>
                </a:gridCol>
                <a:gridCol w="3800399">
                  <a:extLst>
                    <a:ext uri="{9D8B030D-6E8A-4147-A177-3AD203B41FA5}">
                      <a16:colId xmlns:a16="http://schemas.microsoft.com/office/drawing/2014/main" val="20002"/>
                    </a:ext>
                  </a:extLst>
                </a:gridCol>
              </a:tblGrid>
              <a:tr h="270444">
                <a:tc>
                  <a:txBody>
                    <a:bodyPr/>
                    <a:lstStyle/>
                    <a:p>
                      <a:pPr algn="ctr">
                        <a:lnSpc>
                          <a:spcPct val="100000"/>
                        </a:lnSpc>
                        <a:spcAft>
                          <a:spcPts val="0"/>
                        </a:spcAft>
                        <a:tabLst>
                          <a:tab pos="2610485" algn="r"/>
                          <a:tab pos="4140835" algn="r"/>
                        </a:tabLst>
                      </a:pPr>
                      <a:r>
                        <a:rPr lang="it-IT" sz="1400" b="1" dirty="0">
                          <a:latin typeface="Calibri"/>
                        </a:rPr>
                        <a:t>Numero</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r"/>
                          <a:tab pos="4140835" algn="r"/>
                        </a:tabLst>
                      </a:pPr>
                      <a:r>
                        <a:rPr lang="it-IT" sz="1400" b="1">
                          <a:latin typeface="Times New Roman"/>
                          <a:ea typeface="Times New Roman"/>
                        </a:rPr>
                        <a:t>Contenuto della nota di riclassificazione</a:t>
                      </a:r>
                      <a:endParaRPr lang="it-IT" sz="1400">
                        <a:latin typeface="Times New Roman"/>
                        <a:ea typeface="Times New Roman"/>
                      </a:endParaRP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r"/>
                          <a:tab pos="4140835" algn="r"/>
                        </a:tabLst>
                      </a:pPr>
                      <a:r>
                        <a:rPr lang="it-IT" sz="1400" b="1">
                          <a:latin typeface="Times New Roman"/>
                          <a:ea typeface="Times New Roman"/>
                        </a:rPr>
                        <a:t>Riflessi sulla riclassificazione</a:t>
                      </a:r>
                      <a:endParaRPr lang="it-IT" sz="1400">
                        <a:latin typeface="Times New Roman"/>
                        <a:ea typeface="Times New Roman"/>
                      </a:endParaRP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3799">
                <a:tc>
                  <a:txBody>
                    <a:bodyPr/>
                    <a:lstStyle/>
                    <a:p>
                      <a:pPr algn="ctr">
                        <a:lnSpc>
                          <a:spcPct val="100000"/>
                        </a:lnSpc>
                        <a:spcAft>
                          <a:spcPts val="0"/>
                        </a:spcAft>
                        <a:tabLst>
                          <a:tab pos="2610485" algn="r"/>
                          <a:tab pos="4140835" algn="r"/>
                        </a:tabLst>
                      </a:pPr>
                      <a:r>
                        <a:rPr lang="it-IT" sz="1400" dirty="0">
                          <a:latin typeface="Times New Roman"/>
                          <a:ea typeface="Times New Roman"/>
                        </a:rPr>
                        <a:t>9</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 pos="449580" algn="l"/>
                        </a:tabLst>
                      </a:pPr>
                      <a:r>
                        <a:rPr lang="it-IT" sz="1400" dirty="0">
                          <a:latin typeface="Times New Roman"/>
                          <a:ea typeface="Times New Roman"/>
                        </a:rPr>
                        <a:t>la voce D 7) del passivo dello Stato Patrimoniale denominata “debiti rappresentati da titoli di credito” è relativa a cambiali passive con scadenza </a:t>
                      </a:r>
                      <a:r>
                        <a:rPr lang="it-IT" sz="1400" dirty="0" err="1">
                          <a:latin typeface="Times New Roman"/>
                          <a:ea typeface="Times New Roman"/>
                        </a:rPr>
                        <a:t>infrannuale</a:t>
                      </a:r>
                      <a:r>
                        <a:rPr lang="it-IT" sz="1400" dirty="0">
                          <a:latin typeface="Times New Roman"/>
                          <a:ea typeface="Times New Roman"/>
                        </a:rPr>
                        <a:t>.</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a:latin typeface="Times New Roman"/>
                          <a:ea typeface="Times New Roman"/>
                        </a:rPr>
                        <a:t>L’intero importo sarà collocato tra le passività correnti ed il relativo conto sarà denominato “cambiali passive”.</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1647">
                <a:tc>
                  <a:txBody>
                    <a:bodyPr/>
                    <a:lstStyle/>
                    <a:p>
                      <a:pPr algn="ctr">
                        <a:lnSpc>
                          <a:spcPct val="100000"/>
                        </a:lnSpc>
                        <a:spcAft>
                          <a:spcPts val="0"/>
                        </a:spcAft>
                        <a:tabLst>
                          <a:tab pos="2610485" algn="r"/>
                          <a:tab pos="4140835" algn="r"/>
                        </a:tabLst>
                      </a:pPr>
                      <a:r>
                        <a:rPr lang="it-IT" sz="1400">
                          <a:latin typeface="Times New Roman"/>
                          <a:ea typeface="Times New Roman"/>
                        </a:rPr>
                        <a:t>10</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La voce D 11) del passivo dello Stato Patrimoniale denominata “debiti tributari” è articolata come di seguito:</a:t>
                      </a:r>
                    </a:p>
                    <a:p>
                      <a:pPr marL="742950" lvl="1" indent="-285750" algn="just">
                        <a:lnSpc>
                          <a:spcPct val="100000"/>
                        </a:lnSpc>
                        <a:spcAft>
                          <a:spcPts val="0"/>
                        </a:spcAft>
                        <a:buFont typeface="Times New Roman"/>
                        <a:buChar char="-"/>
                        <a:tabLst>
                          <a:tab pos="457835" algn="l"/>
                        </a:tabLst>
                      </a:pPr>
                      <a:r>
                        <a:rPr lang="it-IT" sz="1400" dirty="0">
                          <a:latin typeface="Times New Roman"/>
                          <a:ea typeface="Times New Roman"/>
                        </a:rPr>
                        <a:t>debiti tributari 9.282.542 (esigibile nel corso dell’anno)</a:t>
                      </a:r>
                    </a:p>
                    <a:p>
                      <a:pPr marL="742950" lvl="1" indent="-285750" algn="just">
                        <a:lnSpc>
                          <a:spcPct val="100000"/>
                        </a:lnSpc>
                        <a:spcAft>
                          <a:spcPts val="0"/>
                        </a:spcAft>
                        <a:buFont typeface="Times New Roman"/>
                        <a:buChar char="-"/>
                        <a:tabLst>
                          <a:tab pos="457835" algn="l"/>
                        </a:tabLst>
                      </a:pPr>
                      <a:r>
                        <a:rPr lang="it-IT" sz="1400" dirty="0">
                          <a:latin typeface="Times New Roman"/>
                          <a:ea typeface="Times New Roman"/>
                        </a:rPr>
                        <a:t>erario </a:t>
                      </a:r>
                      <a:r>
                        <a:rPr lang="it-IT" sz="1400" dirty="0" err="1">
                          <a:latin typeface="Times New Roman"/>
                          <a:ea typeface="Times New Roman"/>
                        </a:rPr>
                        <a:t>c\ritenute</a:t>
                      </a:r>
                      <a:r>
                        <a:rPr lang="it-IT" sz="1400" dirty="0">
                          <a:latin typeface="Times New Roman"/>
                          <a:ea typeface="Times New Roman"/>
                        </a:rPr>
                        <a:t> 93.000 (esigibile nel corso dell’anno)</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a:latin typeface="Times New Roman"/>
                          <a:ea typeface="Times New Roman"/>
                        </a:rPr>
                        <a:t>Si tratta di passività a breve, e che pertanto saranno iscritte tra le passività correnti, mantenendo la distinzione tra “debiti tributari” ed “erario c\ritenute”, per fornire una analiticità superiore.</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3818">
                <a:tc>
                  <a:txBody>
                    <a:bodyPr/>
                    <a:lstStyle/>
                    <a:p>
                      <a:pPr algn="ctr">
                        <a:lnSpc>
                          <a:spcPct val="100000"/>
                        </a:lnSpc>
                        <a:spcAft>
                          <a:spcPts val="0"/>
                        </a:spcAft>
                        <a:tabLst>
                          <a:tab pos="2610485" algn="r"/>
                          <a:tab pos="4140835" algn="r"/>
                        </a:tabLst>
                      </a:pPr>
                      <a:r>
                        <a:rPr lang="it-IT" sz="1400">
                          <a:latin typeface="Times New Roman"/>
                          <a:ea typeface="Times New Roman"/>
                        </a:rPr>
                        <a:t>11</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 pos="449580" algn="l"/>
                        </a:tabLst>
                      </a:pPr>
                      <a:r>
                        <a:rPr lang="it-IT" sz="1400" dirty="0">
                          <a:latin typeface="Times New Roman"/>
                          <a:ea typeface="Times New Roman"/>
                        </a:rPr>
                        <a:t>la voce D 12) del passivo dello Stato Patrimoniale denominata “debiti verso istituti previdenziali” è esigibile interamente entro l’esercizio successivo.</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a:latin typeface="Times New Roman"/>
                          <a:ea typeface="Times New Roman"/>
                        </a:rPr>
                        <a:t>Il relativo importo sarà interamente iscritto tra le passività correnti.</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7849">
                <a:tc>
                  <a:txBody>
                    <a:bodyPr/>
                    <a:lstStyle/>
                    <a:p>
                      <a:pPr algn="ctr">
                        <a:lnSpc>
                          <a:spcPct val="100000"/>
                        </a:lnSpc>
                        <a:spcAft>
                          <a:spcPts val="0"/>
                        </a:spcAft>
                        <a:tabLst>
                          <a:tab pos="2610485" algn="r"/>
                          <a:tab pos="4140835" algn="r"/>
                        </a:tabLst>
                      </a:pPr>
                      <a:r>
                        <a:rPr lang="it-IT" sz="1400">
                          <a:latin typeface="Times New Roman"/>
                          <a:ea typeface="Times New Roman"/>
                        </a:rPr>
                        <a:t>12</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 pos="449580" algn="l"/>
                        </a:tabLst>
                      </a:pPr>
                      <a:r>
                        <a:rPr lang="it-IT" sz="1400" dirty="0">
                          <a:latin typeface="Times New Roman"/>
                          <a:ea typeface="Times New Roman"/>
                        </a:rPr>
                        <a:t>La voce D 13) del passivo dello Stato Patrimoniale denominata “altri debiti” è espressione di posizioni debitorie a breve.</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610485" algn="r"/>
                          <a:tab pos="4140835" algn="r"/>
                        </a:tabLst>
                      </a:pPr>
                      <a:r>
                        <a:rPr lang="it-IT" sz="1400" dirty="0">
                          <a:latin typeface="Times New Roman"/>
                          <a:ea typeface="Times New Roman"/>
                        </a:rPr>
                        <a:t>Il relativo importo sarà interamente iscritto tra le passività correnti.</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27637">
                <a:tc>
                  <a:txBody>
                    <a:bodyPr/>
                    <a:lstStyle/>
                    <a:p>
                      <a:pPr algn="ctr">
                        <a:lnSpc>
                          <a:spcPct val="100000"/>
                        </a:lnSpc>
                        <a:spcAft>
                          <a:spcPts val="0"/>
                        </a:spcAft>
                        <a:tabLst>
                          <a:tab pos="2610485" algn="r"/>
                          <a:tab pos="4140835" algn="r"/>
                        </a:tabLst>
                      </a:pPr>
                      <a:r>
                        <a:rPr lang="it-IT" sz="1400">
                          <a:latin typeface="Times New Roman"/>
                          <a:ea typeface="Times New Roman"/>
                        </a:rPr>
                        <a:t>13</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a:latin typeface="Times New Roman"/>
                          <a:ea typeface="Times New Roman"/>
                        </a:rPr>
                        <a:t>Nel corso dell’anno è previsto il pensionamento di alcuni dipendenti: la quota di trattamento fine rapporto complessivamente maturata a loro favore è 86.000.</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Il fondo TFR deve essere diviso in due parti:</a:t>
                      </a:r>
                    </a:p>
                    <a:p>
                      <a:pPr marL="342900" lvl="0" indent="-342900" algn="just">
                        <a:lnSpc>
                          <a:spcPct val="100000"/>
                        </a:lnSpc>
                        <a:spcAft>
                          <a:spcPts val="0"/>
                        </a:spcAft>
                        <a:buFont typeface="Wingdings"/>
                        <a:buChar char=""/>
                        <a:tabLst>
                          <a:tab pos="224790" algn="l"/>
                        </a:tabLst>
                      </a:pPr>
                      <a:r>
                        <a:rPr lang="it-IT" sz="1400" dirty="0">
                          <a:latin typeface="Times New Roman"/>
                          <a:ea typeface="Times New Roman"/>
                        </a:rPr>
                        <a:t>per 86.000 andrà iscritto nell'ambito delle passività correnti;</a:t>
                      </a:r>
                    </a:p>
                    <a:p>
                      <a:pPr marL="342900" lvl="0" indent="-342900" algn="just">
                        <a:lnSpc>
                          <a:spcPct val="100000"/>
                        </a:lnSpc>
                        <a:spcAft>
                          <a:spcPts val="0"/>
                        </a:spcAft>
                        <a:buFont typeface="Wingdings"/>
                        <a:buChar char=""/>
                        <a:tabLst>
                          <a:tab pos="224790" algn="l"/>
                        </a:tabLst>
                      </a:pPr>
                      <a:r>
                        <a:rPr lang="it-IT" sz="1400" dirty="0">
                          <a:latin typeface="Times New Roman"/>
                          <a:ea typeface="Times New Roman"/>
                        </a:rPr>
                        <a:t>per la restante parte, costituisce una passività a </a:t>
                      </a:r>
                      <a:r>
                        <a:rPr lang="it-IT" sz="1400" dirty="0" err="1">
                          <a:latin typeface="Times New Roman"/>
                          <a:ea typeface="Times New Roman"/>
                        </a:rPr>
                        <a:t>medio-lungo</a:t>
                      </a:r>
                      <a:r>
                        <a:rPr lang="it-IT" sz="1400" dirty="0">
                          <a:latin typeface="Times New Roman"/>
                          <a:ea typeface="Times New Roman"/>
                        </a:rPr>
                        <a:t> termine e deve essere riclassificato tra le passività consolidate</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1717">
                <a:tc>
                  <a:txBody>
                    <a:bodyPr/>
                    <a:lstStyle/>
                    <a:p>
                      <a:pPr algn="ctr">
                        <a:lnSpc>
                          <a:spcPct val="100000"/>
                        </a:lnSpc>
                        <a:spcAft>
                          <a:spcPts val="0"/>
                        </a:spcAft>
                        <a:tabLst>
                          <a:tab pos="2610485" algn="r"/>
                          <a:tab pos="4140835" algn="r"/>
                        </a:tabLst>
                      </a:pPr>
                      <a:r>
                        <a:rPr lang="it-IT" sz="1400">
                          <a:latin typeface="Times New Roman"/>
                          <a:ea typeface="Times New Roman"/>
                        </a:rPr>
                        <a:t>14</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a:latin typeface="Times New Roman"/>
                          <a:ea typeface="Times New Roman"/>
                        </a:rPr>
                        <a:t>Nella voce “altri ricavi” del Conto Economico sono ricomprese plusvalenze per 90.000</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it-IT" sz="1400" dirty="0">
                          <a:latin typeface="Times New Roman"/>
                          <a:ea typeface="Times New Roman"/>
                        </a:rPr>
                        <a:t>90.000 dovranno essere spostate nell’area straordinaria del CE riclassificato</a:t>
                      </a:r>
                    </a:p>
                  </a:txBody>
                  <a:tcPr marL="39043" marR="39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advTm="11683"/>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14F5D73-AAB2-4129-AADE-B0C0EF84F36E}" type="slidenum">
              <a:rPr lang="it-IT" altLang="it-IT">
                <a:latin typeface="Arial" panose="020B0604020202020204" pitchFamily="34" charset="0"/>
              </a:rPr>
              <a:pPr/>
              <a:t>218</a:t>
            </a:fld>
            <a:endParaRPr lang="it-IT" altLang="it-IT">
              <a:latin typeface="Arial" panose="020B0604020202020204" pitchFamily="34" charset="0"/>
            </a:endParaRPr>
          </a:p>
        </p:txBody>
      </p:sp>
      <p:sp>
        <p:nvSpPr>
          <p:cNvPr id="188419"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Lo Stato patrimoniale riclassificato</a:t>
            </a:r>
          </a:p>
        </p:txBody>
      </p:sp>
      <p:sp>
        <p:nvSpPr>
          <p:cNvPr id="7" name="Rettangolo 6"/>
          <p:cNvSpPr/>
          <p:nvPr/>
        </p:nvSpPr>
        <p:spPr>
          <a:xfrm>
            <a:off x="381000" y="311150"/>
            <a:ext cx="8229600" cy="677863"/>
          </a:xfrm>
          <a:prstGeom prst="rect">
            <a:avLst/>
          </a:prstGeom>
        </p:spPr>
        <p:txBody>
          <a:bodyPr>
            <a:spAutoFit/>
          </a:bodyPr>
          <a:lstStyle/>
          <a:p>
            <a:pPr algn="ctr">
              <a:defRPr/>
            </a:pPr>
            <a:r>
              <a:rPr lang="it-IT" b="1" dirty="0"/>
              <a:t/>
            </a:r>
            <a:br>
              <a:rPr lang="it-IT" b="1" dirty="0"/>
            </a:br>
            <a:r>
              <a:rPr lang="it-IT" sz="2000" b="1" cap="all" dirty="0"/>
              <a:t> </a:t>
            </a:r>
            <a:r>
              <a:rPr lang="it-IT" sz="2000" b="1" dirty="0">
                <a:solidFill>
                  <a:srgbClr val="FF0000"/>
                </a:solidFill>
              </a:rPr>
              <a:t>(Impieghi, prima parte)</a:t>
            </a:r>
            <a:endParaRPr lang="it-IT" dirty="0">
              <a:solidFill>
                <a:srgbClr val="FF0000"/>
              </a:solidFill>
            </a:endParaRPr>
          </a:p>
        </p:txBody>
      </p:sp>
      <p:graphicFrame>
        <p:nvGraphicFramePr>
          <p:cNvPr id="8" name="Tabella 7"/>
          <p:cNvGraphicFramePr>
            <a:graphicFrameLocks noGrp="1"/>
          </p:cNvGraphicFramePr>
          <p:nvPr/>
        </p:nvGraphicFramePr>
        <p:xfrm>
          <a:off x="381000" y="990600"/>
          <a:ext cx="8534400" cy="5398008"/>
        </p:xfrm>
        <a:graphic>
          <a:graphicData uri="http://schemas.openxmlformats.org/drawingml/2006/table">
            <a:tbl>
              <a:tblPr/>
              <a:tblGrid>
                <a:gridCol w="4170322">
                  <a:extLst>
                    <a:ext uri="{9D8B030D-6E8A-4147-A177-3AD203B41FA5}">
                      <a16:colId xmlns:a16="http://schemas.microsoft.com/office/drawing/2014/main" val="20000"/>
                    </a:ext>
                  </a:extLst>
                </a:gridCol>
                <a:gridCol w="1282967">
                  <a:extLst>
                    <a:ext uri="{9D8B030D-6E8A-4147-A177-3AD203B41FA5}">
                      <a16:colId xmlns:a16="http://schemas.microsoft.com/office/drawing/2014/main" val="20001"/>
                    </a:ext>
                  </a:extLst>
                </a:gridCol>
                <a:gridCol w="1412440">
                  <a:extLst>
                    <a:ext uri="{9D8B030D-6E8A-4147-A177-3AD203B41FA5}">
                      <a16:colId xmlns:a16="http://schemas.microsoft.com/office/drawing/2014/main" val="20002"/>
                    </a:ext>
                  </a:extLst>
                </a:gridCol>
                <a:gridCol w="1668671">
                  <a:extLst>
                    <a:ext uri="{9D8B030D-6E8A-4147-A177-3AD203B41FA5}">
                      <a16:colId xmlns:a16="http://schemas.microsoft.com/office/drawing/2014/main" val="20003"/>
                    </a:ext>
                  </a:extLst>
                </a:gridCol>
              </a:tblGrid>
              <a:tr h="5397500">
                <a:tc>
                  <a:txBody>
                    <a:bodyPr/>
                    <a:lstStyle/>
                    <a:p>
                      <a:pPr>
                        <a:lnSpc>
                          <a:spcPct val="115000"/>
                        </a:lnSpc>
                        <a:spcAft>
                          <a:spcPts val="0"/>
                        </a:spcAft>
                      </a:pPr>
                      <a:endParaRPr lang="it-IT" sz="1400" dirty="0">
                        <a:latin typeface="Times New Roman"/>
                        <a:ea typeface="Times New Roman"/>
                      </a:endParaRPr>
                    </a:p>
                    <a:p>
                      <a:pPr>
                        <a:lnSpc>
                          <a:spcPct val="115000"/>
                        </a:lnSpc>
                        <a:spcAft>
                          <a:spcPts val="0"/>
                        </a:spcAft>
                      </a:pPr>
                      <a:r>
                        <a:rPr lang="it-IT" sz="1400" b="1" u="sng" dirty="0">
                          <a:latin typeface="Calibri"/>
                        </a:rPr>
                        <a:t>IMMOBILIZZAZIONI MATERIALI</a:t>
                      </a:r>
                    </a:p>
                    <a:p>
                      <a:pPr marL="180340">
                        <a:lnSpc>
                          <a:spcPct val="115000"/>
                        </a:lnSpc>
                        <a:spcAft>
                          <a:spcPts val="0"/>
                        </a:spcAft>
                      </a:pPr>
                      <a:r>
                        <a:rPr lang="it-IT" sz="1400" dirty="0">
                          <a:latin typeface="Times New Roman"/>
                          <a:ea typeface="Times New Roman"/>
                        </a:rPr>
                        <a:t>MOBILI </a:t>
                      </a:r>
                      <a:r>
                        <a:rPr lang="it-IT" sz="1400" dirty="0" err="1">
                          <a:latin typeface="Times New Roman"/>
                          <a:ea typeface="Times New Roman"/>
                        </a:rPr>
                        <a:t>D’UFFICIO</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ATTREZZATURE </a:t>
                      </a:r>
                      <a:r>
                        <a:rPr lang="it-IT" sz="1400" dirty="0" err="1">
                          <a:latin typeface="Times New Roman"/>
                          <a:ea typeface="Times New Roman"/>
                        </a:rPr>
                        <a:t>IND.LI</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ELABORATORI </a:t>
                      </a:r>
                      <a:r>
                        <a:rPr lang="it-IT" sz="1400" dirty="0" err="1">
                          <a:latin typeface="Times New Roman"/>
                          <a:ea typeface="Times New Roman"/>
                        </a:rPr>
                        <a:t>ELETTR</a:t>
                      </a:r>
                      <a:r>
                        <a:rPr lang="it-IT" sz="1400" dirty="0">
                          <a:latin typeface="Times New Roman"/>
                          <a:ea typeface="Times New Roman"/>
                        </a:rPr>
                        <a:t>.</a:t>
                      </a:r>
                    </a:p>
                    <a:p>
                      <a:pPr marL="180340">
                        <a:lnSpc>
                          <a:spcPct val="115000"/>
                        </a:lnSpc>
                        <a:spcAft>
                          <a:spcPts val="0"/>
                        </a:spcAft>
                      </a:pPr>
                      <a:r>
                        <a:rPr lang="it-IT" sz="1400" dirty="0">
                          <a:latin typeface="Times New Roman"/>
                          <a:ea typeface="Times New Roman"/>
                        </a:rPr>
                        <a:t>FABBRICATI INDUSTRIALI</a:t>
                      </a:r>
                    </a:p>
                    <a:p>
                      <a:pPr marL="180340">
                        <a:lnSpc>
                          <a:spcPct val="115000"/>
                        </a:lnSpc>
                        <a:spcAft>
                          <a:spcPts val="0"/>
                        </a:spcAft>
                      </a:pPr>
                      <a:r>
                        <a:rPr lang="it-IT" sz="1400" dirty="0">
                          <a:latin typeface="Times New Roman"/>
                          <a:ea typeface="Times New Roman"/>
                        </a:rPr>
                        <a:t>IMPIANTI E MACCHINARI</a:t>
                      </a:r>
                    </a:p>
                    <a:p>
                      <a:pPr marL="180340">
                        <a:lnSpc>
                          <a:spcPct val="115000"/>
                        </a:lnSpc>
                        <a:spcAft>
                          <a:spcPts val="0"/>
                        </a:spcAft>
                      </a:pPr>
                      <a:r>
                        <a:rPr lang="it-IT" sz="1400" dirty="0">
                          <a:latin typeface="Times New Roman"/>
                          <a:ea typeface="Times New Roman"/>
                        </a:rPr>
                        <a:t>AUTOMEZZI</a:t>
                      </a:r>
                    </a:p>
                    <a:p>
                      <a:pPr marL="180340">
                        <a:lnSpc>
                          <a:spcPct val="115000"/>
                        </a:lnSpc>
                        <a:spcAft>
                          <a:spcPts val="0"/>
                        </a:spcAft>
                      </a:pPr>
                      <a:r>
                        <a:rPr lang="it-IT" sz="1400" dirty="0">
                          <a:latin typeface="Times New Roman"/>
                          <a:ea typeface="Times New Roman"/>
                        </a:rPr>
                        <a:t>- FONDI AMMORTAMENTO</a:t>
                      </a:r>
                    </a:p>
                    <a:p>
                      <a:pPr marL="180340">
                        <a:lnSpc>
                          <a:spcPct val="115000"/>
                        </a:lnSpc>
                        <a:spcAft>
                          <a:spcPts val="0"/>
                        </a:spcAft>
                      </a:pPr>
                      <a:r>
                        <a:rPr lang="it-IT" sz="1400" dirty="0">
                          <a:latin typeface="Times New Roman"/>
                          <a:ea typeface="Times New Roman"/>
                        </a:rPr>
                        <a:t>IMPIANTI IN COSTRUZIONE</a:t>
                      </a:r>
                    </a:p>
                    <a:p>
                      <a:pPr marL="180340">
                        <a:lnSpc>
                          <a:spcPct val="115000"/>
                        </a:lnSpc>
                        <a:spcAft>
                          <a:spcPts val="0"/>
                        </a:spcAft>
                      </a:pPr>
                      <a:r>
                        <a:rPr lang="it-IT" sz="1400" dirty="0">
                          <a:latin typeface="Times New Roman"/>
                          <a:ea typeface="Times New Roman"/>
                        </a:rPr>
                        <a:t>ANTICIPI A FORNITORI</a:t>
                      </a:r>
                    </a:p>
                    <a:p>
                      <a:pPr>
                        <a:lnSpc>
                          <a:spcPct val="115000"/>
                        </a:lnSpc>
                        <a:spcAft>
                          <a:spcPts val="0"/>
                        </a:spcAft>
                      </a:pPr>
                      <a:r>
                        <a:rPr lang="it-IT" sz="1400" b="1" u="sng" dirty="0">
                          <a:latin typeface="Times New Roman"/>
                          <a:ea typeface="Times New Roman"/>
                        </a:rPr>
                        <a:t>IMMOBILIZZAZIONI IMMATERIALI</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COSTI </a:t>
                      </a:r>
                      <a:r>
                        <a:rPr lang="it-IT" sz="1400" dirty="0" err="1">
                          <a:latin typeface="Times New Roman"/>
                          <a:ea typeface="Times New Roman"/>
                        </a:rPr>
                        <a:t>DI</a:t>
                      </a:r>
                      <a:r>
                        <a:rPr lang="it-IT" sz="1400" dirty="0">
                          <a:latin typeface="Times New Roman"/>
                          <a:ea typeface="Times New Roman"/>
                        </a:rPr>
                        <a:t> AMPLIAMENTO</a:t>
                      </a:r>
                    </a:p>
                    <a:p>
                      <a:pPr marL="180340">
                        <a:lnSpc>
                          <a:spcPct val="115000"/>
                        </a:lnSpc>
                        <a:spcAft>
                          <a:spcPts val="0"/>
                        </a:spcAft>
                      </a:pPr>
                      <a:r>
                        <a:rPr lang="it-IT" sz="1400" dirty="0">
                          <a:latin typeface="Times New Roman"/>
                          <a:ea typeface="Times New Roman"/>
                        </a:rPr>
                        <a:t>SOFTWARE</a:t>
                      </a:r>
                    </a:p>
                    <a:p>
                      <a:pPr marL="180340">
                        <a:lnSpc>
                          <a:spcPct val="115000"/>
                        </a:lnSpc>
                        <a:spcAft>
                          <a:spcPts val="0"/>
                        </a:spcAft>
                      </a:pPr>
                      <a:r>
                        <a:rPr lang="it-IT" sz="1400" dirty="0">
                          <a:latin typeface="Times New Roman"/>
                          <a:ea typeface="Times New Roman"/>
                        </a:rPr>
                        <a:t>- FONDI AMMORTAMENTO</a:t>
                      </a:r>
                    </a:p>
                    <a:p>
                      <a:pPr>
                        <a:lnSpc>
                          <a:spcPct val="115000"/>
                        </a:lnSpc>
                        <a:spcAft>
                          <a:spcPts val="0"/>
                        </a:spcAft>
                      </a:pPr>
                      <a:r>
                        <a:rPr lang="it-IT" sz="1400" dirty="0">
                          <a:latin typeface="Times New Roman"/>
                          <a:ea typeface="Times New Roman"/>
                        </a:rPr>
                        <a:t> </a:t>
                      </a:r>
                    </a:p>
                    <a:p>
                      <a:pPr>
                        <a:lnSpc>
                          <a:spcPct val="115000"/>
                        </a:lnSpc>
                        <a:spcAft>
                          <a:spcPts val="0"/>
                        </a:spcAft>
                      </a:pPr>
                      <a:r>
                        <a:rPr lang="it-IT" sz="1400" b="1" u="sng" dirty="0">
                          <a:latin typeface="Times New Roman"/>
                          <a:ea typeface="Times New Roman"/>
                        </a:rPr>
                        <a:t>IMMOBILIZZAZIONI FINANZIARIE</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PARTECIPAZIONI IN CONTROLLATE</a:t>
                      </a:r>
                    </a:p>
                    <a:p>
                      <a:pPr marL="180340">
                        <a:lnSpc>
                          <a:spcPct val="115000"/>
                        </a:lnSpc>
                        <a:spcAft>
                          <a:spcPts val="0"/>
                        </a:spcAft>
                      </a:pPr>
                      <a:r>
                        <a:rPr lang="it-IT" sz="1400" dirty="0">
                          <a:latin typeface="Times New Roman"/>
                          <a:ea typeface="Times New Roman"/>
                        </a:rPr>
                        <a:t>CREDITI V/CLIENTI</a:t>
                      </a:r>
                    </a:p>
                    <a:p>
                      <a:pPr>
                        <a:lnSpc>
                          <a:spcPct val="115000"/>
                        </a:lnSpc>
                        <a:spcAft>
                          <a:spcPts val="0"/>
                        </a:spcAft>
                      </a:pPr>
                      <a:r>
                        <a:rPr lang="it-IT" sz="1400" b="1" u="sng" dirty="0">
                          <a:latin typeface="Times New Roman"/>
                          <a:ea typeface="Times New Roman"/>
                        </a:rPr>
                        <a:t>IMMOBILIZZAZIONI COMMERCIALI</a:t>
                      </a:r>
                      <a:endParaRPr lang="it-IT" sz="1400" dirty="0">
                        <a:latin typeface="Times New Roman"/>
                        <a:ea typeface="Times New Roman"/>
                      </a:endParaRPr>
                    </a:p>
                    <a:p>
                      <a:pPr>
                        <a:lnSpc>
                          <a:spcPct val="115000"/>
                        </a:lnSpc>
                        <a:spcAft>
                          <a:spcPts val="0"/>
                        </a:spcAft>
                      </a:pPr>
                      <a:r>
                        <a:rPr lang="it-IT" sz="1400" dirty="0">
                          <a:latin typeface="Times New Roman"/>
                          <a:ea typeface="Times New Roman"/>
                        </a:rPr>
                        <a:t>PRODOTTI con problemi di vendita</a:t>
                      </a:r>
                    </a:p>
                    <a:p>
                      <a:pPr algn="ctr">
                        <a:lnSpc>
                          <a:spcPct val="115000"/>
                        </a:lnSpc>
                        <a:spcAft>
                          <a:spcPts val="600"/>
                        </a:spcAft>
                      </a:pPr>
                      <a:r>
                        <a:rPr lang="it-IT" sz="1400" b="1" dirty="0">
                          <a:latin typeface="Calibri"/>
                        </a:rPr>
                        <a:t>      TOTALE IMMOBILIZZAZIONI</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710.000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3.200.000</a:t>
                      </a:r>
                    </a:p>
                    <a:p>
                      <a:pPr algn="r">
                        <a:lnSpc>
                          <a:spcPct val="115000"/>
                        </a:lnSpc>
                        <a:spcAft>
                          <a:spcPts val="0"/>
                        </a:spcAft>
                      </a:pPr>
                      <a:r>
                        <a:rPr lang="it-IT" sz="1400" dirty="0">
                          <a:latin typeface="Times New Roman"/>
                          <a:ea typeface="Times New Roman"/>
                        </a:rPr>
                        <a:t>1.980.000</a:t>
                      </a:r>
                    </a:p>
                    <a:p>
                      <a:pPr algn="r">
                        <a:lnSpc>
                          <a:spcPct val="115000"/>
                        </a:lnSpc>
                        <a:spcAft>
                          <a:spcPts val="0"/>
                        </a:spcAft>
                      </a:pPr>
                      <a:r>
                        <a:rPr lang="it-IT" sz="1400" dirty="0">
                          <a:latin typeface="Times New Roman"/>
                          <a:ea typeface="Times New Roman"/>
                        </a:rPr>
                        <a:t>6.350.000</a:t>
                      </a:r>
                    </a:p>
                    <a:p>
                      <a:pPr algn="r">
                        <a:lnSpc>
                          <a:spcPct val="115000"/>
                        </a:lnSpc>
                        <a:spcAft>
                          <a:spcPts val="0"/>
                        </a:spcAft>
                      </a:pPr>
                      <a:r>
                        <a:rPr lang="it-IT" sz="1400" dirty="0">
                          <a:latin typeface="Times New Roman"/>
                          <a:ea typeface="Times New Roman"/>
                        </a:rPr>
                        <a:t>13.700.000</a:t>
                      </a:r>
                    </a:p>
                    <a:p>
                      <a:pPr algn="r">
                        <a:lnSpc>
                          <a:spcPct val="115000"/>
                        </a:lnSpc>
                        <a:spcAft>
                          <a:spcPts val="0"/>
                        </a:spcAft>
                      </a:pPr>
                      <a:r>
                        <a:rPr lang="it-IT" sz="1400" dirty="0">
                          <a:latin typeface="Times New Roman"/>
                          <a:ea typeface="Times New Roman"/>
                        </a:rPr>
                        <a:t>2.310.000</a:t>
                      </a:r>
                    </a:p>
                    <a:p>
                      <a:pPr algn="r">
                        <a:lnSpc>
                          <a:spcPct val="115000"/>
                        </a:lnSpc>
                        <a:spcAft>
                          <a:spcPts val="0"/>
                        </a:spcAft>
                      </a:pPr>
                      <a:r>
                        <a:rPr lang="it-IT" sz="1400" dirty="0">
                          <a:latin typeface="Times New Roman"/>
                          <a:ea typeface="Times New Roman"/>
                        </a:rPr>
                        <a:t>(12.986.500)</a:t>
                      </a:r>
                    </a:p>
                    <a:p>
                      <a:pPr algn="r">
                        <a:lnSpc>
                          <a:spcPct val="115000"/>
                        </a:lnSpc>
                        <a:spcAft>
                          <a:spcPts val="0"/>
                        </a:spcAft>
                      </a:pPr>
                      <a:r>
                        <a:rPr lang="it-IT" sz="1400" dirty="0">
                          <a:latin typeface="Times New Roman"/>
                          <a:ea typeface="Times New Roman"/>
                        </a:rPr>
                        <a:t>800.000</a:t>
                      </a:r>
                    </a:p>
                    <a:p>
                      <a:pPr algn="r">
                        <a:lnSpc>
                          <a:spcPct val="115000"/>
                        </a:lnSpc>
                        <a:spcAft>
                          <a:spcPts val="0"/>
                        </a:spcAft>
                      </a:pPr>
                      <a:r>
                        <a:rPr lang="it-IT" sz="1400" dirty="0">
                          <a:latin typeface="Times New Roman"/>
                          <a:ea typeface="Times New Roman"/>
                        </a:rPr>
                        <a:t>84.930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361.600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350.000</a:t>
                      </a:r>
                    </a:p>
                    <a:p>
                      <a:pPr algn="r">
                        <a:lnSpc>
                          <a:spcPct val="115000"/>
                        </a:lnSpc>
                        <a:spcAft>
                          <a:spcPts val="0"/>
                        </a:spcAft>
                      </a:pPr>
                      <a:r>
                        <a:rPr lang="it-IT" sz="1400" dirty="0">
                          <a:latin typeface="Times New Roman"/>
                          <a:ea typeface="Times New Roman"/>
                        </a:rPr>
                        <a:t>(436.960)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6.000.000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416.000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28.000</a:t>
                      </a:r>
                      <a:endParaRPr lang="it-IT" sz="14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16.148.430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274.640</a:t>
                      </a: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6.416.000</a:t>
                      </a: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28.000</a:t>
                      </a:r>
                      <a:endParaRPr lang="it-IT" sz="14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22.867.070</a:t>
                      </a:r>
                      <a:endParaRPr lang="it-IT" sz="14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advTm="55538"/>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362D3FA-DF1E-47D8-8643-20B453C51DB1}" type="slidenum">
              <a:rPr lang="it-IT" altLang="it-IT">
                <a:latin typeface="Arial" panose="020B0604020202020204" pitchFamily="34" charset="0"/>
              </a:rPr>
              <a:pPr/>
              <a:t>219</a:t>
            </a:fld>
            <a:endParaRPr lang="it-IT" altLang="it-IT">
              <a:latin typeface="Arial" panose="020B0604020202020204" pitchFamily="34" charset="0"/>
            </a:endParaRPr>
          </a:p>
        </p:txBody>
      </p:sp>
      <p:sp>
        <p:nvSpPr>
          <p:cNvPr id="190467"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Lo Stato patrimoniale riclassificato</a:t>
            </a:r>
          </a:p>
        </p:txBody>
      </p:sp>
      <p:sp>
        <p:nvSpPr>
          <p:cNvPr id="7" name="Rettangolo 6"/>
          <p:cNvSpPr/>
          <p:nvPr/>
        </p:nvSpPr>
        <p:spPr>
          <a:xfrm>
            <a:off x="381000" y="311150"/>
            <a:ext cx="8229600" cy="677863"/>
          </a:xfrm>
          <a:prstGeom prst="rect">
            <a:avLst/>
          </a:prstGeom>
        </p:spPr>
        <p:txBody>
          <a:bodyPr>
            <a:spAutoFit/>
          </a:bodyPr>
          <a:lstStyle/>
          <a:p>
            <a:pPr algn="ctr">
              <a:defRPr/>
            </a:pPr>
            <a:r>
              <a:rPr lang="it-IT" b="1" dirty="0"/>
              <a:t/>
            </a:r>
            <a:br>
              <a:rPr lang="it-IT" b="1" dirty="0"/>
            </a:br>
            <a:r>
              <a:rPr lang="it-IT" sz="2000" b="1" cap="all" dirty="0"/>
              <a:t> </a:t>
            </a:r>
            <a:r>
              <a:rPr lang="it-IT" sz="2000" b="1" dirty="0">
                <a:solidFill>
                  <a:srgbClr val="FF0000"/>
                </a:solidFill>
              </a:rPr>
              <a:t>(Impieghi, seconda parte)</a:t>
            </a:r>
            <a:endParaRPr lang="it-IT" dirty="0">
              <a:solidFill>
                <a:srgbClr val="FF0000"/>
              </a:solidFill>
            </a:endParaRPr>
          </a:p>
        </p:txBody>
      </p:sp>
      <p:graphicFrame>
        <p:nvGraphicFramePr>
          <p:cNvPr id="8" name="Tabella 7"/>
          <p:cNvGraphicFramePr>
            <a:graphicFrameLocks noGrp="1"/>
          </p:cNvGraphicFramePr>
          <p:nvPr/>
        </p:nvGraphicFramePr>
        <p:xfrm>
          <a:off x="381000" y="990600"/>
          <a:ext cx="8534400" cy="5334000"/>
        </p:xfrm>
        <a:graphic>
          <a:graphicData uri="http://schemas.openxmlformats.org/drawingml/2006/table">
            <a:tbl>
              <a:tblPr/>
              <a:tblGrid>
                <a:gridCol w="4170322">
                  <a:extLst>
                    <a:ext uri="{9D8B030D-6E8A-4147-A177-3AD203B41FA5}">
                      <a16:colId xmlns:a16="http://schemas.microsoft.com/office/drawing/2014/main" val="20000"/>
                    </a:ext>
                  </a:extLst>
                </a:gridCol>
                <a:gridCol w="1282967">
                  <a:extLst>
                    <a:ext uri="{9D8B030D-6E8A-4147-A177-3AD203B41FA5}">
                      <a16:colId xmlns:a16="http://schemas.microsoft.com/office/drawing/2014/main" val="20001"/>
                    </a:ext>
                  </a:extLst>
                </a:gridCol>
                <a:gridCol w="1412440">
                  <a:extLst>
                    <a:ext uri="{9D8B030D-6E8A-4147-A177-3AD203B41FA5}">
                      <a16:colId xmlns:a16="http://schemas.microsoft.com/office/drawing/2014/main" val="20002"/>
                    </a:ext>
                  </a:extLst>
                </a:gridCol>
                <a:gridCol w="1668671">
                  <a:extLst>
                    <a:ext uri="{9D8B030D-6E8A-4147-A177-3AD203B41FA5}">
                      <a16:colId xmlns:a16="http://schemas.microsoft.com/office/drawing/2014/main" val="20003"/>
                    </a:ext>
                  </a:extLst>
                </a:gridCol>
              </a:tblGrid>
              <a:tr h="5334000">
                <a:tc>
                  <a:txBody>
                    <a:bodyPr/>
                    <a:lstStyle/>
                    <a:p>
                      <a:pPr>
                        <a:lnSpc>
                          <a:spcPct val="115000"/>
                        </a:lnSpc>
                        <a:spcAft>
                          <a:spcPts val="0"/>
                        </a:spcAft>
                      </a:pPr>
                      <a:endParaRPr lang="it-IT" sz="1400" dirty="0">
                        <a:latin typeface="Times New Roman"/>
                        <a:ea typeface="Times New Roman"/>
                      </a:endParaRPr>
                    </a:p>
                    <a:p>
                      <a:pPr>
                        <a:lnSpc>
                          <a:spcPct val="115000"/>
                        </a:lnSpc>
                        <a:spcAft>
                          <a:spcPts val="0"/>
                        </a:spcAft>
                      </a:pPr>
                      <a:r>
                        <a:rPr lang="it-IT" sz="1400" b="1" u="sng" dirty="0">
                          <a:latin typeface="Times New Roman"/>
                          <a:ea typeface="Times New Roman"/>
                        </a:rPr>
                        <a:t>MAGAZZINO</a:t>
                      </a:r>
                      <a:endParaRPr lang="it-IT" sz="1400" dirty="0">
                        <a:latin typeface="Times New Roman"/>
                        <a:ea typeface="Times New Roman"/>
                      </a:endParaRPr>
                    </a:p>
                    <a:p>
                      <a:pPr marL="180340">
                        <a:lnSpc>
                          <a:spcPct val="115000"/>
                        </a:lnSpc>
                        <a:spcAft>
                          <a:spcPts val="0"/>
                        </a:spcAft>
                      </a:pPr>
                      <a:r>
                        <a:rPr lang="it-IT" sz="1400" dirty="0" err="1">
                          <a:latin typeface="Times New Roman"/>
                          <a:ea typeface="Times New Roman"/>
                        </a:rPr>
                        <a:t>R.F.</a:t>
                      </a:r>
                      <a:r>
                        <a:rPr lang="it-IT" sz="1400" dirty="0">
                          <a:latin typeface="Times New Roman"/>
                          <a:ea typeface="Times New Roman"/>
                        </a:rPr>
                        <a:t> MATERIE PRIME</a:t>
                      </a:r>
                    </a:p>
                    <a:p>
                      <a:pPr marL="180340">
                        <a:lnSpc>
                          <a:spcPct val="115000"/>
                        </a:lnSpc>
                        <a:spcAft>
                          <a:spcPts val="0"/>
                        </a:spcAft>
                      </a:pPr>
                      <a:r>
                        <a:rPr lang="it-IT" sz="1400" dirty="0" err="1">
                          <a:latin typeface="Times New Roman"/>
                          <a:ea typeface="Times New Roman"/>
                        </a:rPr>
                        <a:t>R.F.</a:t>
                      </a:r>
                      <a:r>
                        <a:rPr lang="it-IT" sz="1400" dirty="0">
                          <a:latin typeface="Times New Roman"/>
                          <a:ea typeface="Times New Roman"/>
                        </a:rPr>
                        <a:t> PRODOTTI FINITI</a:t>
                      </a:r>
                    </a:p>
                    <a:p>
                      <a:pPr marL="180340">
                        <a:lnSpc>
                          <a:spcPct val="115000"/>
                        </a:lnSpc>
                        <a:spcAft>
                          <a:spcPts val="0"/>
                        </a:spcAft>
                      </a:pPr>
                      <a:r>
                        <a:rPr lang="it-IT" sz="1400" dirty="0">
                          <a:latin typeface="Times New Roman"/>
                          <a:ea typeface="Times New Roman"/>
                        </a:rPr>
                        <a:t>RISCONTI ATTIVI</a:t>
                      </a:r>
                    </a:p>
                    <a:p>
                      <a:pPr marL="180340">
                        <a:lnSpc>
                          <a:spcPct val="115000"/>
                        </a:lnSpc>
                        <a:spcAft>
                          <a:spcPts val="0"/>
                        </a:spcAft>
                      </a:pPr>
                      <a:r>
                        <a:rPr lang="it-IT" sz="1400" dirty="0">
                          <a:latin typeface="Times New Roman"/>
                          <a:ea typeface="Times New Roman"/>
                        </a:rPr>
                        <a:t>- ANTICIPI DA CLIENTI</a:t>
                      </a:r>
                    </a:p>
                    <a:p>
                      <a:pPr>
                        <a:lnSpc>
                          <a:spcPct val="115000"/>
                        </a:lnSpc>
                        <a:spcAft>
                          <a:spcPts val="0"/>
                        </a:spcAft>
                      </a:pPr>
                      <a:r>
                        <a:rPr lang="it-IT" sz="1400" b="1" u="sng" dirty="0">
                          <a:latin typeface="Times New Roman"/>
                          <a:ea typeface="Times New Roman"/>
                        </a:rPr>
                        <a:t>LIQUIDITA' DIFFERITE</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CAMBIALI ATTIVE</a:t>
                      </a:r>
                    </a:p>
                    <a:p>
                      <a:pPr marL="180340">
                        <a:lnSpc>
                          <a:spcPct val="115000"/>
                        </a:lnSpc>
                        <a:spcAft>
                          <a:spcPts val="0"/>
                        </a:spcAft>
                      </a:pPr>
                      <a:r>
                        <a:rPr lang="it-IT" sz="1400" dirty="0">
                          <a:latin typeface="Times New Roman"/>
                          <a:ea typeface="Times New Roman"/>
                        </a:rPr>
                        <a:t>CREDITI V/CLIENTI</a:t>
                      </a:r>
                    </a:p>
                    <a:p>
                      <a:pPr marL="180340">
                        <a:lnSpc>
                          <a:spcPct val="115000"/>
                        </a:lnSpc>
                        <a:spcAft>
                          <a:spcPts val="0"/>
                        </a:spcAft>
                      </a:pPr>
                      <a:r>
                        <a:rPr lang="it-IT" sz="1400" dirty="0">
                          <a:latin typeface="Times New Roman"/>
                          <a:ea typeface="Times New Roman"/>
                        </a:rPr>
                        <a:t>- FONDO SVALUTAZIONE CREDITI</a:t>
                      </a:r>
                    </a:p>
                    <a:p>
                      <a:pPr marL="180340">
                        <a:lnSpc>
                          <a:spcPct val="115000"/>
                        </a:lnSpc>
                        <a:spcAft>
                          <a:spcPts val="0"/>
                        </a:spcAft>
                      </a:pPr>
                      <a:r>
                        <a:rPr lang="it-IT" sz="1400" dirty="0">
                          <a:latin typeface="Times New Roman"/>
                          <a:ea typeface="Times New Roman"/>
                        </a:rPr>
                        <a:t>ALTRI CREDITI A BREVE</a:t>
                      </a:r>
                    </a:p>
                    <a:p>
                      <a:pPr marL="180340">
                        <a:lnSpc>
                          <a:spcPct val="115000"/>
                        </a:lnSpc>
                        <a:spcAft>
                          <a:spcPts val="0"/>
                        </a:spcAft>
                      </a:pPr>
                      <a:r>
                        <a:rPr lang="it-IT" sz="1400" dirty="0">
                          <a:latin typeface="Times New Roman"/>
                          <a:ea typeface="Times New Roman"/>
                        </a:rPr>
                        <a:t>CREDITI PER INTERESSI </a:t>
                      </a:r>
                      <a:r>
                        <a:rPr lang="it-IT" sz="1400" dirty="0" err="1">
                          <a:latin typeface="Times New Roman"/>
                          <a:ea typeface="Times New Roman"/>
                        </a:rPr>
                        <a:t>DI</a:t>
                      </a:r>
                      <a:r>
                        <a:rPr lang="it-IT" sz="1400" dirty="0">
                          <a:latin typeface="Times New Roman"/>
                          <a:ea typeface="Times New Roman"/>
                        </a:rPr>
                        <a:t> DILAZIONE</a:t>
                      </a:r>
                    </a:p>
                    <a:p>
                      <a:pPr>
                        <a:lnSpc>
                          <a:spcPct val="115000"/>
                        </a:lnSpc>
                        <a:spcAft>
                          <a:spcPts val="0"/>
                        </a:spcAft>
                      </a:pPr>
                      <a:r>
                        <a:rPr lang="it-IT" sz="1400" b="1" u="sng" dirty="0">
                          <a:latin typeface="Times New Roman"/>
                          <a:ea typeface="Times New Roman"/>
                        </a:rPr>
                        <a:t>LIQUIDITA' IMMEDIATE</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ASSEGNI IN CASSA</a:t>
                      </a:r>
                    </a:p>
                    <a:p>
                      <a:pPr marL="180340">
                        <a:lnSpc>
                          <a:spcPct val="115000"/>
                        </a:lnSpc>
                        <a:spcAft>
                          <a:spcPts val="0"/>
                        </a:spcAft>
                      </a:pPr>
                      <a:r>
                        <a:rPr lang="it-IT" sz="1400" dirty="0">
                          <a:latin typeface="Times New Roman"/>
                          <a:ea typeface="Times New Roman"/>
                        </a:rPr>
                        <a:t>BANCA CARIPLO C/</a:t>
                      </a:r>
                      <a:r>
                        <a:rPr lang="it-IT" sz="1400" dirty="0" err="1">
                          <a:latin typeface="Times New Roman"/>
                          <a:ea typeface="Times New Roman"/>
                        </a:rPr>
                        <a:t>C</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C/</a:t>
                      </a:r>
                      <a:r>
                        <a:rPr lang="it-IT" sz="1400" dirty="0" err="1">
                          <a:latin typeface="Times New Roman"/>
                          <a:ea typeface="Times New Roman"/>
                        </a:rPr>
                        <a:t>C</a:t>
                      </a:r>
                      <a:r>
                        <a:rPr lang="it-IT" sz="1400" dirty="0">
                          <a:latin typeface="Times New Roman"/>
                          <a:ea typeface="Times New Roman"/>
                        </a:rPr>
                        <a:t> POSTALE</a:t>
                      </a:r>
                    </a:p>
                    <a:p>
                      <a:pPr marL="180340">
                        <a:lnSpc>
                          <a:spcPct val="115000"/>
                        </a:lnSpc>
                        <a:spcAft>
                          <a:spcPts val="0"/>
                        </a:spcAft>
                      </a:pPr>
                      <a:r>
                        <a:rPr lang="it-IT" sz="1400" dirty="0">
                          <a:latin typeface="Times New Roman"/>
                          <a:ea typeface="Times New Roman"/>
                        </a:rPr>
                        <a:t>DENARO IN CASSA</a:t>
                      </a:r>
                    </a:p>
                    <a:p>
                      <a:pPr algn="ctr">
                        <a:lnSpc>
                          <a:spcPct val="115000"/>
                        </a:lnSpc>
                        <a:spcAft>
                          <a:spcPts val="600"/>
                        </a:spcAft>
                      </a:pPr>
                      <a:r>
                        <a:rPr lang="it-IT" sz="1400" b="1" dirty="0">
                          <a:latin typeface="Calibri"/>
                        </a:rPr>
                        <a:t>     TOTALE ATTIVO CIRCOLANTE</a:t>
                      </a:r>
                    </a:p>
                    <a:p>
                      <a:pPr>
                        <a:lnSpc>
                          <a:spcPct val="115000"/>
                        </a:lnSpc>
                        <a:spcAft>
                          <a:spcPts val="1200"/>
                        </a:spcAft>
                      </a:pPr>
                      <a:r>
                        <a:rPr lang="it-IT" sz="1400" b="1" dirty="0">
                          <a:latin typeface="Times New Roman"/>
                          <a:ea typeface="Times New Roman"/>
                        </a:rPr>
                        <a:t>              </a:t>
                      </a:r>
                      <a:r>
                        <a:rPr lang="it-IT" sz="1400" b="1" u="sng" dirty="0">
                          <a:latin typeface="Times New Roman"/>
                          <a:ea typeface="Times New Roman"/>
                        </a:rPr>
                        <a:t>TOTALE IMPIEGHI</a:t>
                      </a:r>
                      <a:endParaRPr lang="it-IT" sz="14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2.850.000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2.972.000</a:t>
                      </a:r>
                    </a:p>
                    <a:p>
                      <a:pPr algn="r">
                        <a:lnSpc>
                          <a:spcPct val="115000"/>
                        </a:lnSpc>
                        <a:spcAft>
                          <a:spcPts val="0"/>
                        </a:spcAft>
                      </a:pPr>
                      <a:r>
                        <a:rPr lang="it-IT" sz="1400" dirty="0">
                          <a:latin typeface="Times New Roman"/>
                          <a:ea typeface="Times New Roman"/>
                        </a:rPr>
                        <a:t>32.500</a:t>
                      </a:r>
                    </a:p>
                    <a:p>
                      <a:pPr algn="r">
                        <a:lnSpc>
                          <a:spcPct val="115000"/>
                        </a:lnSpc>
                        <a:spcAft>
                          <a:spcPts val="0"/>
                        </a:spcAft>
                      </a:pPr>
                      <a:r>
                        <a:rPr lang="it-IT" sz="1400" dirty="0">
                          <a:latin typeface="Times New Roman"/>
                          <a:ea typeface="Times New Roman"/>
                        </a:rPr>
                        <a:t>(100.000)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410.000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8.906.416</a:t>
                      </a:r>
                    </a:p>
                    <a:p>
                      <a:pPr algn="r">
                        <a:lnSpc>
                          <a:spcPct val="115000"/>
                        </a:lnSpc>
                        <a:spcAft>
                          <a:spcPts val="0"/>
                        </a:spcAft>
                      </a:pPr>
                      <a:r>
                        <a:rPr lang="it-IT" sz="1400" dirty="0">
                          <a:latin typeface="Times New Roman"/>
                          <a:ea typeface="Times New Roman"/>
                        </a:rPr>
                        <a:t>(381.236)</a:t>
                      </a:r>
                    </a:p>
                    <a:p>
                      <a:pPr algn="r">
                        <a:lnSpc>
                          <a:spcPct val="115000"/>
                        </a:lnSpc>
                        <a:spcAft>
                          <a:spcPts val="0"/>
                        </a:spcAft>
                      </a:pPr>
                      <a:r>
                        <a:rPr lang="it-IT" sz="1400" dirty="0">
                          <a:latin typeface="Times New Roman"/>
                          <a:ea typeface="Times New Roman"/>
                        </a:rPr>
                        <a:t>140.000</a:t>
                      </a:r>
                    </a:p>
                    <a:p>
                      <a:pPr algn="r">
                        <a:lnSpc>
                          <a:spcPct val="115000"/>
                        </a:lnSpc>
                        <a:spcAft>
                          <a:spcPts val="0"/>
                        </a:spcAft>
                      </a:pPr>
                      <a:r>
                        <a:rPr lang="it-IT" sz="1400" dirty="0">
                          <a:latin typeface="Times New Roman"/>
                          <a:ea typeface="Times New Roman"/>
                        </a:rPr>
                        <a:t>16.800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70.000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359.660</a:t>
                      </a:r>
                    </a:p>
                    <a:p>
                      <a:pPr algn="r">
                        <a:lnSpc>
                          <a:spcPct val="115000"/>
                        </a:lnSpc>
                        <a:spcAft>
                          <a:spcPts val="0"/>
                        </a:spcAft>
                      </a:pPr>
                      <a:r>
                        <a:rPr lang="it-IT" sz="1400" dirty="0">
                          <a:latin typeface="Times New Roman"/>
                          <a:ea typeface="Times New Roman"/>
                        </a:rPr>
                        <a:t>40.644</a:t>
                      </a:r>
                    </a:p>
                    <a:p>
                      <a:pPr algn="r">
                        <a:lnSpc>
                          <a:spcPct val="115000"/>
                        </a:lnSpc>
                        <a:spcAft>
                          <a:spcPts val="0"/>
                        </a:spcAft>
                      </a:pPr>
                      <a:r>
                        <a:rPr lang="it-IT" sz="1400" dirty="0">
                          <a:latin typeface="Times New Roman"/>
                          <a:ea typeface="Times New Roman"/>
                        </a:rPr>
                        <a:t>54.000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5.754.500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9.091.980</a:t>
                      </a: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524.304</a:t>
                      </a:r>
                      <a:endParaRPr lang="it-IT" sz="14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15.370.784</a:t>
                      </a:r>
                      <a:endParaRPr lang="it-IT" sz="1400" dirty="0">
                        <a:latin typeface="Times New Roman"/>
                        <a:ea typeface="Times New Roman"/>
                      </a:endParaRPr>
                    </a:p>
                    <a:p>
                      <a:pPr algn="r">
                        <a:lnSpc>
                          <a:spcPct val="115000"/>
                        </a:lnSpc>
                        <a:spcAft>
                          <a:spcPts val="0"/>
                        </a:spcAft>
                      </a:pPr>
                      <a:r>
                        <a:rPr lang="it-IT" sz="1400" u="sng" dirty="0">
                          <a:latin typeface="Times New Roman"/>
                          <a:ea typeface="Times New Roman"/>
                        </a:rPr>
                        <a:t>38.237.854</a:t>
                      </a:r>
                      <a:endParaRPr lang="it-IT" sz="140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advTm="4786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4"/>
          <p:cNvSpPr>
            <a:spLocks noGrp="1"/>
          </p:cNvSpPr>
          <p:nvPr>
            <p:ph type="sldNum" sz="quarter" idx="12"/>
          </p:nvPr>
        </p:nvSpPr>
        <p:spPr>
          <a:xfrm>
            <a:off x="6948488" y="63912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B4B8F0-18FD-450F-A9C6-24E93B5F3B8F}" type="slidenum">
              <a:rPr lang="it-IT" altLang="it-IT" sz="1400"/>
              <a:pPr>
                <a:spcBef>
                  <a:spcPct val="0"/>
                </a:spcBef>
                <a:buFontTx/>
                <a:buNone/>
              </a:pPr>
              <a:t>22</a:t>
            </a:fld>
            <a:endParaRPr lang="it-IT" altLang="it-IT" sz="1400"/>
          </a:p>
        </p:txBody>
      </p:sp>
      <p:sp>
        <p:nvSpPr>
          <p:cNvPr id="25603" name="Rectangle 3"/>
          <p:cNvSpPr>
            <a:spLocks noChangeArrowheads="1"/>
          </p:cNvSpPr>
          <p:nvPr/>
        </p:nvSpPr>
        <p:spPr bwMode="auto">
          <a:xfrm>
            <a:off x="1295400" y="838200"/>
            <a:ext cx="16002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ATTIVO</a:t>
            </a:r>
          </a:p>
          <a:p>
            <a:pPr algn="ctr" eaLnBrk="1" hangingPunct="1">
              <a:spcBef>
                <a:spcPct val="0"/>
              </a:spcBef>
              <a:buFontTx/>
              <a:buNone/>
            </a:pPr>
            <a:r>
              <a:rPr lang="it-IT" altLang="it-IT" sz="2400" b="1">
                <a:latin typeface="Times New Roman" panose="02020603050405020304" pitchFamily="18" charset="0"/>
              </a:rPr>
              <a:t>FISSO</a:t>
            </a:r>
          </a:p>
        </p:txBody>
      </p:sp>
      <p:sp>
        <p:nvSpPr>
          <p:cNvPr id="25604" name="Rectangle 4"/>
          <p:cNvSpPr>
            <a:spLocks noChangeArrowheads="1"/>
          </p:cNvSpPr>
          <p:nvPr/>
        </p:nvSpPr>
        <p:spPr bwMode="auto">
          <a:xfrm rot="-5400000">
            <a:off x="-1736725" y="2301875"/>
            <a:ext cx="4114800" cy="4254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IMPIEGHI</a:t>
            </a:r>
          </a:p>
        </p:txBody>
      </p:sp>
      <p:cxnSp>
        <p:nvCxnSpPr>
          <p:cNvPr id="25605" name="AutoShape 5"/>
          <p:cNvCxnSpPr>
            <a:cxnSpLocks noChangeShapeType="1"/>
            <a:stCxn id="25604" idx="2"/>
            <a:endCxn id="25603" idx="1"/>
          </p:cNvCxnSpPr>
          <p:nvPr/>
        </p:nvCxnSpPr>
        <p:spPr bwMode="auto">
          <a:xfrm flipV="1">
            <a:off x="533400" y="1295400"/>
            <a:ext cx="762000" cy="1219200"/>
          </a:xfrm>
          <a:prstGeom prst="bentConnector5">
            <a:avLst>
              <a:gd name="adj1" fmla="val 30000"/>
              <a:gd name="adj2" fmla="val 39972"/>
              <a:gd name="adj3" fmla="val 7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0822" name="Text Box 6"/>
          <p:cNvSpPr txBox="1">
            <a:spLocks noChangeArrowheads="1"/>
          </p:cNvSpPr>
          <p:nvPr/>
        </p:nvSpPr>
        <p:spPr bwMode="auto">
          <a:xfrm>
            <a:off x="4419600" y="1050925"/>
            <a:ext cx="4648200" cy="461963"/>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Ritorno OLTRE l’anno successivo</a:t>
            </a:r>
          </a:p>
        </p:txBody>
      </p:sp>
      <p:graphicFrame>
        <p:nvGraphicFramePr>
          <p:cNvPr id="290823" name="Group 7"/>
          <p:cNvGraphicFramePr>
            <a:graphicFrameLocks noGrp="1"/>
          </p:cNvGraphicFramePr>
          <p:nvPr>
            <p:ph/>
          </p:nvPr>
        </p:nvGraphicFramePr>
        <p:xfrm>
          <a:off x="1066800" y="1981200"/>
          <a:ext cx="7619999" cy="4724401"/>
        </p:xfrm>
        <a:graphic>
          <a:graphicData uri="http://schemas.openxmlformats.org/drawingml/2006/table">
            <a:tbl>
              <a:tblPr/>
              <a:tblGrid>
                <a:gridCol w="3287058">
                  <a:extLst>
                    <a:ext uri="{9D8B030D-6E8A-4147-A177-3AD203B41FA5}">
                      <a16:colId xmlns:a16="http://schemas.microsoft.com/office/drawing/2014/main" val="20000"/>
                    </a:ext>
                  </a:extLst>
                </a:gridCol>
                <a:gridCol w="1419412">
                  <a:extLst>
                    <a:ext uri="{9D8B030D-6E8A-4147-A177-3AD203B41FA5}">
                      <a16:colId xmlns:a16="http://schemas.microsoft.com/office/drawing/2014/main" val="20001"/>
                    </a:ext>
                  </a:extLst>
                </a:gridCol>
                <a:gridCol w="1344706">
                  <a:extLst>
                    <a:ext uri="{9D8B030D-6E8A-4147-A177-3AD203B41FA5}">
                      <a16:colId xmlns:a16="http://schemas.microsoft.com/office/drawing/2014/main" val="20002"/>
                    </a:ext>
                  </a:extLst>
                </a:gridCol>
                <a:gridCol w="1568823">
                  <a:extLst>
                    <a:ext uri="{9D8B030D-6E8A-4147-A177-3AD203B41FA5}">
                      <a16:colId xmlns:a16="http://schemas.microsoft.com/office/drawing/2014/main" val="20003"/>
                    </a:ext>
                  </a:extLst>
                </a:gridCol>
              </a:tblGrid>
              <a:tr h="73156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it-IT" sz="21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COSTO ACQUISTO IMPIANTO 2014</a:t>
                      </a:r>
                    </a:p>
                  </a:txBody>
                  <a:tcPr marT="45723" marB="45723"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Costo monetario: 100</a:t>
                      </a:r>
                    </a:p>
                  </a:txBody>
                  <a:tcPr marT="45723" marB="4572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37169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AMMORTAMENTO</a:t>
                      </a:r>
                    </a:p>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 5 anni)</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Costi</a:t>
                      </a:r>
                    </a:p>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NON monetari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Ricavi </a:t>
                      </a:r>
                    </a:p>
                    <a:p>
                      <a:pPr marL="0" marR="0" lvl="0" indent="0" algn="ctr" defTabSz="914400" rtl="0" eaLnBrk="1" fontAlgn="t"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monetari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Ritorno</a:t>
                      </a:r>
                    </a:p>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a:t>
                      </a:r>
                    </a:p>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Forma</a:t>
                      </a:r>
                    </a:p>
                    <a:p>
                      <a:pPr marL="0" marR="0" lvl="0" indent="0" algn="ctr" defTabSz="914400" rtl="0" eaLnBrk="1" fontAlgn="t" latinLnBrk="0" hangingPunct="1">
                        <a:lnSpc>
                          <a:spcPct val="100000"/>
                        </a:lnSpc>
                        <a:spcBef>
                          <a:spcPct val="0"/>
                        </a:spcBef>
                        <a:spcAft>
                          <a:spcPct val="0"/>
                        </a:spcAft>
                        <a:buClrTx/>
                        <a:buSzTx/>
                        <a:buFontTx/>
                        <a:buNone/>
                        <a:tabLst/>
                      </a:pPr>
                      <a:r>
                        <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Liquida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1150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ANNO 2014</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50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ANNO 2015</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50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ANNO 2016</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50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ANNO 2017</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50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ANNO 2018</a:t>
                      </a: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36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3" marB="45723"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p>
                  </a:txBody>
                  <a:tcPr marT="45723" marB="45723"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it-IT" altLang="it-IT" sz="21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5652" name="Rectangle 52"/>
          <p:cNvSpPr>
            <a:spLocks noChangeArrowheads="1"/>
          </p:cNvSpPr>
          <p:nvPr/>
        </p:nvSpPr>
        <p:spPr bwMode="auto">
          <a:xfrm>
            <a:off x="4648200" y="4038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FF3300"/>
                </a:solidFill>
                <a:latin typeface="Times New Roman" panose="02020603050405020304" pitchFamily="18" charset="0"/>
              </a:rPr>
              <a:t>-20</a:t>
            </a:r>
          </a:p>
        </p:txBody>
      </p:sp>
      <p:sp>
        <p:nvSpPr>
          <p:cNvPr id="25653" name="Rectangle 53"/>
          <p:cNvSpPr>
            <a:spLocks noChangeArrowheads="1"/>
          </p:cNvSpPr>
          <p:nvPr/>
        </p:nvSpPr>
        <p:spPr bwMode="auto">
          <a:xfrm>
            <a:off x="6019800" y="4038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000099"/>
                </a:solidFill>
                <a:latin typeface="Times New Roman" panose="02020603050405020304" pitchFamily="18" charset="0"/>
              </a:rPr>
              <a:t>+20</a:t>
            </a:r>
          </a:p>
        </p:txBody>
      </p:sp>
      <p:sp>
        <p:nvSpPr>
          <p:cNvPr id="25654" name="Rectangle 54"/>
          <p:cNvSpPr>
            <a:spLocks noChangeArrowheads="1"/>
          </p:cNvSpPr>
          <p:nvPr/>
        </p:nvSpPr>
        <p:spPr bwMode="auto">
          <a:xfrm>
            <a:off x="7543800" y="4038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i="1">
                <a:latin typeface="Times New Roman" panose="02020603050405020304" pitchFamily="18" charset="0"/>
              </a:rPr>
              <a:t>+20</a:t>
            </a:r>
          </a:p>
        </p:txBody>
      </p:sp>
      <p:sp>
        <p:nvSpPr>
          <p:cNvPr id="25655" name="Rectangle 55"/>
          <p:cNvSpPr>
            <a:spLocks noChangeArrowheads="1"/>
          </p:cNvSpPr>
          <p:nvPr/>
        </p:nvSpPr>
        <p:spPr bwMode="auto">
          <a:xfrm>
            <a:off x="4648200" y="4495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FF3300"/>
                </a:solidFill>
                <a:latin typeface="Times New Roman" panose="02020603050405020304" pitchFamily="18" charset="0"/>
              </a:rPr>
              <a:t>-20</a:t>
            </a:r>
          </a:p>
        </p:txBody>
      </p:sp>
      <p:sp>
        <p:nvSpPr>
          <p:cNvPr id="25656" name="Rectangle 56"/>
          <p:cNvSpPr>
            <a:spLocks noChangeArrowheads="1"/>
          </p:cNvSpPr>
          <p:nvPr/>
        </p:nvSpPr>
        <p:spPr bwMode="auto">
          <a:xfrm>
            <a:off x="6019800" y="4495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000099"/>
                </a:solidFill>
                <a:latin typeface="Times New Roman" panose="02020603050405020304" pitchFamily="18" charset="0"/>
              </a:rPr>
              <a:t>+20</a:t>
            </a:r>
          </a:p>
        </p:txBody>
      </p:sp>
      <p:sp>
        <p:nvSpPr>
          <p:cNvPr id="25657" name="Rectangle 57"/>
          <p:cNvSpPr>
            <a:spLocks noChangeArrowheads="1"/>
          </p:cNvSpPr>
          <p:nvPr/>
        </p:nvSpPr>
        <p:spPr bwMode="auto">
          <a:xfrm>
            <a:off x="7543800" y="4495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i="1">
                <a:latin typeface="Times New Roman" panose="02020603050405020304" pitchFamily="18" charset="0"/>
              </a:rPr>
              <a:t>+20</a:t>
            </a:r>
          </a:p>
        </p:txBody>
      </p:sp>
      <p:sp>
        <p:nvSpPr>
          <p:cNvPr id="25658" name="Rectangle 58"/>
          <p:cNvSpPr>
            <a:spLocks noChangeArrowheads="1"/>
          </p:cNvSpPr>
          <p:nvPr/>
        </p:nvSpPr>
        <p:spPr bwMode="auto">
          <a:xfrm>
            <a:off x="4648200" y="487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FF3300"/>
                </a:solidFill>
                <a:latin typeface="Times New Roman" panose="02020603050405020304" pitchFamily="18" charset="0"/>
              </a:rPr>
              <a:t>-20</a:t>
            </a:r>
          </a:p>
        </p:txBody>
      </p:sp>
      <p:sp>
        <p:nvSpPr>
          <p:cNvPr id="25659" name="Rectangle 59"/>
          <p:cNvSpPr>
            <a:spLocks noChangeArrowheads="1"/>
          </p:cNvSpPr>
          <p:nvPr/>
        </p:nvSpPr>
        <p:spPr bwMode="auto">
          <a:xfrm>
            <a:off x="6019800" y="487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000099"/>
                </a:solidFill>
                <a:latin typeface="Times New Roman" panose="02020603050405020304" pitchFamily="18" charset="0"/>
              </a:rPr>
              <a:t>+20</a:t>
            </a:r>
          </a:p>
        </p:txBody>
      </p:sp>
      <p:sp>
        <p:nvSpPr>
          <p:cNvPr id="25660" name="Rectangle 60"/>
          <p:cNvSpPr>
            <a:spLocks noChangeArrowheads="1"/>
          </p:cNvSpPr>
          <p:nvPr/>
        </p:nvSpPr>
        <p:spPr bwMode="auto">
          <a:xfrm>
            <a:off x="7543800" y="4876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i="1">
                <a:latin typeface="Times New Roman" panose="02020603050405020304" pitchFamily="18" charset="0"/>
              </a:rPr>
              <a:t>+20</a:t>
            </a:r>
          </a:p>
        </p:txBody>
      </p:sp>
      <p:sp>
        <p:nvSpPr>
          <p:cNvPr id="25661" name="Rectangle 61"/>
          <p:cNvSpPr>
            <a:spLocks noChangeArrowheads="1"/>
          </p:cNvSpPr>
          <p:nvPr/>
        </p:nvSpPr>
        <p:spPr bwMode="auto">
          <a:xfrm>
            <a:off x="4648200" y="5257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FF3300"/>
                </a:solidFill>
                <a:latin typeface="Times New Roman" panose="02020603050405020304" pitchFamily="18" charset="0"/>
              </a:rPr>
              <a:t>-20</a:t>
            </a:r>
          </a:p>
        </p:txBody>
      </p:sp>
      <p:sp>
        <p:nvSpPr>
          <p:cNvPr id="25662" name="Rectangle 62"/>
          <p:cNvSpPr>
            <a:spLocks noChangeArrowheads="1"/>
          </p:cNvSpPr>
          <p:nvPr/>
        </p:nvSpPr>
        <p:spPr bwMode="auto">
          <a:xfrm>
            <a:off x="6019800" y="5257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000099"/>
                </a:solidFill>
                <a:latin typeface="Times New Roman" panose="02020603050405020304" pitchFamily="18" charset="0"/>
              </a:rPr>
              <a:t>+20</a:t>
            </a:r>
          </a:p>
        </p:txBody>
      </p:sp>
      <p:sp>
        <p:nvSpPr>
          <p:cNvPr id="25663" name="Rectangle 63"/>
          <p:cNvSpPr>
            <a:spLocks noChangeArrowheads="1"/>
          </p:cNvSpPr>
          <p:nvPr/>
        </p:nvSpPr>
        <p:spPr bwMode="auto">
          <a:xfrm>
            <a:off x="7543800" y="5257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i="1">
                <a:latin typeface="Times New Roman" panose="02020603050405020304" pitchFamily="18" charset="0"/>
              </a:rPr>
              <a:t>+20</a:t>
            </a:r>
          </a:p>
        </p:txBody>
      </p:sp>
      <p:sp>
        <p:nvSpPr>
          <p:cNvPr id="25664" name="Rectangle 64"/>
          <p:cNvSpPr>
            <a:spLocks noChangeArrowheads="1"/>
          </p:cNvSpPr>
          <p:nvPr/>
        </p:nvSpPr>
        <p:spPr bwMode="auto">
          <a:xfrm>
            <a:off x="4648200" y="5715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FF3300"/>
                </a:solidFill>
                <a:latin typeface="Times New Roman" panose="02020603050405020304" pitchFamily="18" charset="0"/>
              </a:rPr>
              <a:t>-20</a:t>
            </a:r>
          </a:p>
        </p:txBody>
      </p:sp>
      <p:sp>
        <p:nvSpPr>
          <p:cNvPr id="25665" name="Rectangle 65"/>
          <p:cNvSpPr>
            <a:spLocks noChangeArrowheads="1"/>
          </p:cNvSpPr>
          <p:nvPr/>
        </p:nvSpPr>
        <p:spPr bwMode="auto">
          <a:xfrm>
            <a:off x="6019800" y="5715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000099"/>
                </a:solidFill>
                <a:latin typeface="Times New Roman" panose="02020603050405020304" pitchFamily="18" charset="0"/>
              </a:rPr>
              <a:t>+20</a:t>
            </a:r>
          </a:p>
        </p:txBody>
      </p:sp>
      <p:sp>
        <p:nvSpPr>
          <p:cNvPr id="25666" name="Rectangle 66"/>
          <p:cNvSpPr>
            <a:spLocks noChangeArrowheads="1"/>
          </p:cNvSpPr>
          <p:nvPr/>
        </p:nvSpPr>
        <p:spPr bwMode="auto">
          <a:xfrm>
            <a:off x="7543800" y="5715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i="1">
                <a:latin typeface="Times New Roman" panose="02020603050405020304" pitchFamily="18" charset="0"/>
              </a:rPr>
              <a:t>+20</a:t>
            </a:r>
          </a:p>
        </p:txBody>
      </p:sp>
      <p:sp>
        <p:nvSpPr>
          <p:cNvPr id="25667" name="Rectangle 67"/>
          <p:cNvSpPr>
            <a:spLocks noChangeArrowheads="1"/>
          </p:cNvSpPr>
          <p:nvPr/>
        </p:nvSpPr>
        <p:spPr bwMode="auto">
          <a:xfrm>
            <a:off x="6019800" y="6172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a:solidFill>
                  <a:srgbClr val="000099"/>
                </a:solidFill>
                <a:latin typeface="Times New Roman" panose="02020603050405020304" pitchFamily="18" charset="0"/>
              </a:rPr>
              <a:t>+100</a:t>
            </a:r>
          </a:p>
        </p:txBody>
      </p:sp>
      <p:sp>
        <p:nvSpPr>
          <p:cNvPr id="25668" name="Rectangle 68"/>
          <p:cNvSpPr>
            <a:spLocks noChangeArrowheads="1"/>
          </p:cNvSpPr>
          <p:nvPr/>
        </p:nvSpPr>
        <p:spPr bwMode="auto">
          <a:xfrm>
            <a:off x="7467600" y="6172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i="1">
                <a:latin typeface="Times New Roman" panose="02020603050405020304" pitchFamily="18" charset="0"/>
              </a:rPr>
              <a:t>+100</a:t>
            </a:r>
          </a:p>
        </p:txBody>
      </p:sp>
      <p:sp>
        <p:nvSpPr>
          <p:cNvPr id="25669" name="WordArt 69"/>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Tree>
  </p:cSld>
  <p:clrMapOvr>
    <a:masterClrMapping/>
  </p:clrMapOvr>
  <p:transition advTm="109004"/>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0EC4D1B-940B-4D5A-8AE6-E00A8660603D}" type="slidenum">
              <a:rPr lang="it-IT" altLang="it-IT">
                <a:latin typeface="Arial" panose="020B0604020202020204" pitchFamily="34" charset="0"/>
              </a:rPr>
              <a:pPr/>
              <a:t>220</a:t>
            </a:fld>
            <a:endParaRPr lang="it-IT" altLang="it-IT">
              <a:latin typeface="Arial" panose="020B0604020202020204" pitchFamily="34" charset="0"/>
            </a:endParaRPr>
          </a:p>
        </p:txBody>
      </p:sp>
      <p:sp>
        <p:nvSpPr>
          <p:cNvPr id="192515"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Lo Stato patrimoniale riclassificato</a:t>
            </a:r>
          </a:p>
        </p:txBody>
      </p:sp>
      <p:sp>
        <p:nvSpPr>
          <p:cNvPr id="7" name="Rettangolo 6"/>
          <p:cNvSpPr/>
          <p:nvPr/>
        </p:nvSpPr>
        <p:spPr>
          <a:xfrm>
            <a:off x="381000" y="152400"/>
            <a:ext cx="8229600" cy="677863"/>
          </a:xfrm>
          <a:prstGeom prst="rect">
            <a:avLst/>
          </a:prstGeom>
        </p:spPr>
        <p:txBody>
          <a:bodyPr>
            <a:spAutoFit/>
          </a:bodyPr>
          <a:lstStyle/>
          <a:p>
            <a:pPr algn="ctr">
              <a:defRPr/>
            </a:pPr>
            <a:r>
              <a:rPr lang="it-IT" b="1" dirty="0"/>
              <a:t/>
            </a:r>
            <a:br>
              <a:rPr lang="it-IT" b="1" dirty="0"/>
            </a:br>
            <a:r>
              <a:rPr lang="it-IT" sz="2000" b="1" cap="all" dirty="0"/>
              <a:t> </a:t>
            </a:r>
            <a:r>
              <a:rPr lang="it-IT" sz="2000" b="1" dirty="0">
                <a:solidFill>
                  <a:srgbClr val="FF0000"/>
                </a:solidFill>
              </a:rPr>
              <a:t>(Fonti)</a:t>
            </a:r>
            <a:endParaRPr lang="it-IT" dirty="0">
              <a:solidFill>
                <a:srgbClr val="FF0000"/>
              </a:solidFill>
            </a:endParaRPr>
          </a:p>
        </p:txBody>
      </p:sp>
      <p:graphicFrame>
        <p:nvGraphicFramePr>
          <p:cNvPr id="6" name="Tabella 5"/>
          <p:cNvGraphicFramePr>
            <a:graphicFrameLocks noGrp="1"/>
          </p:cNvGraphicFramePr>
          <p:nvPr/>
        </p:nvGraphicFramePr>
        <p:xfrm>
          <a:off x="457200" y="831850"/>
          <a:ext cx="8229599" cy="5964936"/>
        </p:xfrm>
        <a:graphic>
          <a:graphicData uri="http://schemas.openxmlformats.org/drawingml/2006/table">
            <a:tbl>
              <a:tblPr/>
              <a:tblGrid>
                <a:gridCol w="3548431">
                  <a:extLst>
                    <a:ext uri="{9D8B030D-6E8A-4147-A177-3AD203B41FA5}">
                      <a16:colId xmlns:a16="http://schemas.microsoft.com/office/drawing/2014/main" val="20000"/>
                    </a:ext>
                  </a:extLst>
                </a:gridCol>
                <a:gridCol w="1338691">
                  <a:extLst>
                    <a:ext uri="{9D8B030D-6E8A-4147-A177-3AD203B41FA5}">
                      <a16:colId xmlns:a16="http://schemas.microsoft.com/office/drawing/2014/main" val="20001"/>
                    </a:ext>
                  </a:extLst>
                </a:gridCol>
                <a:gridCol w="1601328">
                  <a:extLst>
                    <a:ext uri="{9D8B030D-6E8A-4147-A177-3AD203B41FA5}">
                      <a16:colId xmlns:a16="http://schemas.microsoft.com/office/drawing/2014/main" val="20002"/>
                    </a:ext>
                  </a:extLst>
                </a:gridCol>
                <a:gridCol w="1741149">
                  <a:extLst>
                    <a:ext uri="{9D8B030D-6E8A-4147-A177-3AD203B41FA5}">
                      <a16:colId xmlns:a16="http://schemas.microsoft.com/office/drawing/2014/main" val="20003"/>
                    </a:ext>
                  </a:extLst>
                </a:gridCol>
              </a:tblGrid>
              <a:tr h="5964238">
                <a:tc>
                  <a:txBody>
                    <a:bodyPr/>
                    <a:lstStyle/>
                    <a:p>
                      <a:pPr>
                        <a:lnSpc>
                          <a:spcPct val="115000"/>
                        </a:lnSpc>
                        <a:spcAft>
                          <a:spcPts val="0"/>
                        </a:spcAft>
                      </a:pPr>
                      <a:r>
                        <a:rPr lang="it-IT" sz="1400" b="1" u="sng" dirty="0" smtClean="0">
                          <a:latin typeface="Calibri"/>
                        </a:rPr>
                        <a:t>MEZZI </a:t>
                      </a:r>
                      <a:r>
                        <a:rPr lang="it-IT" sz="1400" b="1" u="sng" dirty="0">
                          <a:latin typeface="Calibri"/>
                        </a:rPr>
                        <a:t>PROPRI</a:t>
                      </a:r>
                    </a:p>
                    <a:p>
                      <a:pPr marL="180340">
                        <a:lnSpc>
                          <a:spcPct val="115000"/>
                        </a:lnSpc>
                        <a:spcAft>
                          <a:spcPts val="0"/>
                        </a:spcAft>
                      </a:pPr>
                      <a:r>
                        <a:rPr lang="it-IT" sz="1400" dirty="0">
                          <a:latin typeface="Times New Roman"/>
                          <a:ea typeface="Times New Roman"/>
                        </a:rPr>
                        <a:t>CAPITALE SOCIALE</a:t>
                      </a:r>
                    </a:p>
                    <a:p>
                      <a:pPr marL="180340">
                        <a:lnSpc>
                          <a:spcPct val="115000"/>
                        </a:lnSpc>
                        <a:spcAft>
                          <a:spcPts val="0"/>
                        </a:spcAft>
                      </a:pPr>
                      <a:r>
                        <a:rPr lang="it-IT" sz="1400" dirty="0">
                          <a:latin typeface="Times New Roman"/>
                          <a:ea typeface="Times New Roman"/>
                        </a:rPr>
                        <a:t>RISERVA LEGALE</a:t>
                      </a:r>
                    </a:p>
                    <a:p>
                      <a:pPr marL="180340">
                        <a:lnSpc>
                          <a:spcPct val="115000"/>
                        </a:lnSpc>
                        <a:spcAft>
                          <a:spcPts val="0"/>
                        </a:spcAft>
                      </a:pPr>
                      <a:r>
                        <a:rPr lang="it-IT" sz="1400" dirty="0">
                          <a:latin typeface="Times New Roman"/>
                          <a:ea typeface="Times New Roman"/>
                        </a:rPr>
                        <a:t>RISERVA STATUTARIA</a:t>
                      </a:r>
                    </a:p>
                    <a:p>
                      <a:pPr marL="180340">
                        <a:lnSpc>
                          <a:spcPct val="115000"/>
                        </a:lnSpc>
                        <a:spcAft>
                          <a:spcPts val="0"/>
                        </a:spcAft>
                      </a:pPr>
                      <a:r>
                        <a:rPr lang="it-IT" sz="1400" dirty="0">
                          <a:latin typeface="Times New Roman"/>
                          <a:ea typeface="Times New Roman"/>
                        </a:rPr>
                        <a:t>RISERVA STRAORDINARIA</a:t>
                      </a:r>
                    </a:p>
                    <a:p>
                      <a:pPr marL="180340">
                        <a:lnSpc>
                          <a:spcPct val="115000"/>
                        </a:lnSpc>
                        <a:spcAft>
                          <a:spcPts val="0"/>
                        </a:spcAft>
                      </a:pPr>
                      <a:r>
                        <a:rPr lang="it-IT" sz="1400" dirty="0">
                          <a:latin typeface="Times New Roman"/>
                          <a:ea typeface="Times New Roman"/>
                        </a:rPr>
                        <a:t>UTILI A NUOVO</a:t>
                      </a:r>
                    </a:p>
                    <a:p>
                      <a:pPr>
                        <a:lnSpc>
                          <a:spcPct val="115000"/>
                        </a:lnSpc>
                        <a:spcAft>
                          <a:spcPts val="0"/>
                        </a:spcAft>
                      </a:pPr>
                      <a:r>
                        <a:rPr lang="it-IT" sz="1400" b="1" u="sng" dirty="0">
                          <a:latin typeface="Calibri"/>
                        </a:rPr>
                        <a:t>PASSIVITA' CONSOLIDATE</a:t>
                      </a:r>
                    </a:p>
                    <a:p>
                      <a:pPr marL="180340">
                        <a:lnSpc>
                          <a:spcPct val="115000"/>
                        </a:lnSpc>
                        <a:spcAft>
                          <a:spcPts val="0"/>
                        </a:spcAft>
                      </a:pPr>
                      <a:r>
                        <a:rPr lang="it-IT" sz="1400" dirty="0">
                          <a:latin typeface="Times New Roman"/>
                          <a:ea typeface="Times New Roman"/>
                        </a:rPr>
                        <a:t>DEBITI PER TFR</a:t>
                      </a:r>
                    </a:p>
                    <a:p>
                      <a:pPr marL="180340">
                        <a:lnSpc>
                          <a:spcPct val="115000"/>
                        </a:lnSpc>
                        <a:spcAft>
                          <a:spcPts val="0"/>
                        </a:spcAft>
                      </a:pPr>
                      <a:r>
                        <a:rPr lang="it-IT" sz="1400" dirty="0">
                          <a:latin typeface="Times New Roman"/>
                          <a:ea typeface="Times New Roman"/>
                        </a:rPr>
                        <a:t>DEBITI V/FORNITORI</a:t>
                      </a:r>
                    </a:p>
                    <a:p>
                      <a:pPr marL="180340">
                        <a:lnSpc>
                          <a:spcPct val="115000"/>
                        </a:lnSpc>
                        <a:spcAft>
                          <a:spcPts val="0"/>
                        </a:spcAft>
                      </a:pPr>
                      <a:r>
                        <a:rPr lang="it-IT" sz="1400" dirty="0">
                          <a:latin typeface="Times New Roman"/>
                          <a:ea typeface="Times New Roman"/>
                        </a:rPr>
                        <a:t>MUTUI IPOTECARI</a:t>
                      </a:r>
                    </a:p>
                    <a:p>
                      <a:pPr algn="ctr">
                        <a:lnSpc>
                          <a:spcPct val="115000"/>
                        </a:lnSpc>
                        <a:spcAft>
                          <a:spcPts val="600"/>
                        </a:spcAft>
                      </a:pPr>
                      <a:r>
                        <a:rPr lang="it-IT" sz="1400" b="1" dirty="0">
                          <a:latin typeface="Calibri"/>
                        </a:rPr>
                        <a:t>  PASSIVITA' PERMANENTI</a:t>
                      </a:r>
                    </a:p>
                    <a:p>
                      <a:pPr>
                        <a:lnSpc>
                          <a:spcPct val="115000"/>
                        </a:lnSpc>
                        <a:spcAft>
                          <a:spcPts val="0"/>
                        </a:spcAft>
                      </a:pPr>
                      <a:r>
                        <a:rPr lang="it-IT" sz="1400" b="1" u="sng" dirty="0">
                          <a:latin typeface="Calibri"/>
                        </a:rPr>
                        <a:t>PASSIVITA' CORRENTI</a:t>
                      </a:r>
                    </a:p>
                    <a:p>
                      <a:pPr marL="180340">
                        <a:lnSpc>
                          <a:spcPct val="115000"/>
                        </a:lnSpc>
                        <a:spcAft>
                          <a:spcPts val="0"/>
                        </a:spcAft>
                      </a:pPr>
                      <a:r>
                        <a:rPr lang="it-IT" sz="1400" dirty="0">
                          <a:latin typeface="Times New Roman"/>
                          <a:ea typeface="Times New Roman"/>
                        </a:rPr>
                        <a:t>BANCA </a:t>
                      </a:r>
                      <a:r>
                        <a:rPr lang="it-IT" sz="1400" dirty="0" err="1">
                          <a:latin typeface="Times New Roman"/>
                          <a:ea typeface="Times New Roman"/>
                        </a:rPr>
                        <a:t>MPS</a:t>
                      </a:r>
                      <a:r>
                        <a:rPr lang="it-IT" sz="1400" dirty="0">
                          <a:latin typeface="Times New Roman"/>
                          <a:ea typeface="Times New Roman"/>
                        </a:rPr>
                        <a:t> C/</a:t>
                      </a:r>
                      <a:r>
                        <a:rPr lang="it-IT" sz="1400" dirty="0" err="1">
                          <a:latin typeface="Times New Roman"/>
                          <a:ea typeface="Times New Roman"/>
                        </a:rPr>
                        <a:t>C</a:t>
                      </a:r>
                      <a:endParaRPr lang="it-IT" sz="1400" dirty="0">
                        <a:latin typeface="Times New Roman"/>
                        <a:ea typeface="Times New Roman"/>
                      </a:endParaRPr>
                    </a:p>
                    <a:p>
                      <a:pPr marL="180340">
                        <a:lnSpc>
                          <a:spcPct val="115000"/>
                        </a:lnSpc>
                        <a:spcAft>
                          <a:spcPts val="0"/>
                        </a:spcAft>
                      </a:pPr>
                      <a:r>
                        <a:rPr lang="it-IT" sz="1400" dirty="0">
                          <a:latin typeface="Times New Roman"/>
                          <a:ea typeface="Times New Roman"/>
                        </a:rPr>
                        <a:t>CAMBIALI PASSIVE</a:t>
                      </a:r>
                    </a:p>
                    <a:p>
                      <a:pPr marL="180340">
                        <a:lnSpc>
                          <a:spcPct val="115000"/>
                        </a:lnSpc>
                        <a:spcAft>
                          <a:spcPts val="0"/>
                        </a:spcAft>
                      </a:pPr>
                      <a:r>
                        <a:rPr lang="it-IT" sz="1400" dirty="0">
                          <a:latin typeface="Times New Roman"/>
                          <a:ea typeface="Times New Roman"/>
                        </a:rPr>
                        <a:t>DEBITI V/FORNITORI</a:t>
                      </a:r>
                    </a:p>
                    <a:p>
                      <a:pPr marL="180340">
                        <a:lnSpc>
                          <a:spcPct val="115000"/>
                        </a:lnSpc>
                        <a:spcAft>
                          <a:spcPts val="0"/>
                        </a:spcAft>
                      </a:pPr>
                      <a:r>
                        <a:rPr lang="it-IT" sz="1400" dirty="0">
                          <a:latin typeface="Times New Roman"/>
                          <a:ea typeface="Times New Roman"/>
                        </a:rPr>
                        <a:t>DEBITI DIVERSI A BREVE</a:t>
                      </a:r>
                    </a:p>
                    <a:p>
                      <a:pPr marL="180340">
                        <a:lnSpc>
                          <a:spcPct val="115000"/>
                        </a:lnSpc>
                        <a:spcAft>
                          <a:spcPts val="0"/>
                        </a:spcAft>
                      </a:pPr>
                      <a:r>
                        <a:rPr lang="it-IT" sz="1400" dirty="0">
                          <a:latin typeface="Times New Roman"/>
                          <a:ea typeface="Times New Roman"/>
                        </a:rPr>
                        <a:t>ERARIO C/RITENUTE</a:t>
                      </a:r>
                    </a:p>
                    <a:p>
                      <a:pPr marL="180340">
                        <a:lnSpc>
                          <a:spcPct val="115000"/>
                        </a:lnSpc>
                        <a:spcAft>
                          <a:spcPts val="0"/>
                        </a:spcAft>
                      </a:pPr>
                      <a:r>
                        <a:rPr lang="it-IT" sz="1400" dirty="0">
                          <a:latin typeface="Times New Roman"/>
                          <a:ea typeface="Times New Roman"/>
                        </a:rPr>
                        <a:t>ISTITUTI PREVIDENZIALI</a:t>
                      </a:r>
                    </a:p>
                    <a:p>
                      <a:pPr marL="180340">
                        <a:lnSpc>
                          <a:spcPct val="115000"/>
                        </a:lnSpc>
                        <a:spcAft>
                          <a:spcPts val="0"/>
                        </a:spcAft>
                      </a:pPr>
                      <a:r>
                        <a:rPr lang="it-IT" sz="1400" dirty="0">
                          <a:latin typeface="Times New Roman"/>
                          <a:ea typeface="Times New Roman"/>
                        </a:rPr>
                        <a:t>MUTUI IPOTECARI</a:t>
                      </a:r>
                    </a:p>
                    <a:p>
                      <a:pPr marL="180340">
                        <a:lnSpc>
                          <a:spcPct val="115000"/>
                        </a:lnSpc>
                        <a:spcAft>
                          <a:spcPts val="0"/>
                        </a:spcAft>
                      </a:pPr>
                      <a:r>
                        <a:rPr lang="it-IT" sz="1400" dirty="0">
                          <a:latin typeface="Times New Roman"/>
                          <a:ea typeface="Times New Roman"/>
                        </a:rPr>
                        <a:t>RATEI PASSIVI</a:t>
                      </a:r>
                    </a:p>
                    <a:p>
                      <a:pPr marL="180340">
                        <a:lnSpc>
                          <a:spcPct val="115000"/>
                        </a:lnSpc>
                        <a:spcAft>
                          <a:spcPts val="0"/>
                        </a:spcAft>
                      </a:pPr>
                      <a:r>
                        <a:rPr lang="it-IT" sz="1400" dirty="0">
                          <a:latin typeface="Times New Roman"/>
                          <a:ea typeface="Times New Roman"/>
                        </a:rPr>
                        <a:t>AZIONISTI C/DIVIDENDI</a:t>
                      </a:r>
                    </a:p>
                    <a:p>
                      <a:pPr marL="180340">
                        <a:lnSpc>
                          <a:spcPct val="115000"/>
                        </a:lnSpc>
                        <a:spcAft>
                          <a:spcPts val="0"/>
                        </a:spcAft>
                      </a:pPr>
                      <a:r>
                        <a:rPr lang="it-IT" sz="1400" dirty="0">
                          <a:latin typeface="Times New Roman"/>
                          <a:ea typeface="Times New Roman"/>
                        </a:rPr>
                        <a:t>DEBITI TRIBUTARI</a:t>
                      </a:r>
                    </a:p>
                    <a:p>
                      <a:pPr marL="180340">
                        <a:lnSpc>
                          <a:spcPct val="115000"/>
                        </a:lnSpc>
                        <a:spcAft>
                          <a:spcPts val="0"/>
                        </a:spcAft>
                      </a:pPr>
                      <a:r>
                        <a:rPr lang="it-IT" sz="1400" dirty="0">
                          <a:latin typeface="Times New Roman"/>
                          <a:ea typeface="Times New Roman"/>
                        </a:rPr>
                        <a:t>DEBITI PER TFR</a:t>
                      </a:r>
                    </a:p>
                    <a:p>
                      <a:pPr marL="270510">
                        <a:lnSpc>
                          <a:spcPct val="115000"/>
                        </a:lnSpc>
                        <a:spcAft>
                          <a:spcPts val="0"/>
                        </a:spcAft>
                      </a:pPr>
                      <a:r>
                        <a:rPr lang="it-IT" sz="1400" b="1" dirty="0">
                          <a:latin typeface="Calibri"/>
                        </a:rPr>
                        <a:t>          </a:t>
                      </a:r>
                      <a:r>
                        <a:rPr lang="it-IT" sz="1400" b="1" u="sng" dirty="0">
                          <a:latin typeface="Calibri"/>
                        </a:rPr>
                        <a:t>TOTALE FONTI</a:t>
                      </a:r>
                      <a:endParaRPr lang="it-IT" sz="1400" b="1" dirty="0">
                        <a:latin typeface="Calibri"/>
                      </a:endParaRPr>
                    </a:p>
                  </a:txBody>
                  <a:tcPr marL="40052" marR="40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11.200.000</a:t>
                      </a:r>
                    </a:p>
                    <a:p>
                      <a:pPr algn="r">
                        <a:lnSpc>
                          <a:spcPct val="115000"/>
                        </a:lnSpc>
                        <a:spcAft>
                          <a:spcPts val="0"/>
                        </a:spcAft>
                      </a:pPr>
                      <a:r>
                        <a:rPr lang="it-IT" sz="1400" dirty="0">
                          <a:latin typeface="Times New Roman"/>
                          <a:ea typeface="Times New Roman"/>
                        </a:rPr>
                        <a:t>1.381.012</a:t>
                      </a:r>
                    </a:p>
                    <a:p>
                      <a:pPr algn="r">
                        <a:lnSpc>
                          <a:spcPct val="115000"/>
                        </a:lnSpc>
                        <a:spcAft>
                          <a:spcPts val="0"/>
                        </a:spcAft>
                      </a:pPr>
                      <a:r>
                        <a:rPr lang="it-IT" sz="1400" dirty="0">
                          <a:latin typeface="Times New Roman"/>
                          <a:ea typeface="Times New Roman"/>
                        </a:rPr>
                        <a:t>1.802.025</a:t>
                      </a:r>
                    </a:p>
                    <a:p>
                      <a:pPr algn="r">
                        <a:lnSpc>
                          <a:spcPct val="115000"/>
                        </a:lnSpc>
                        <a:spcAft>
                          <a:spcPts val="0"/>
                        </a:spcAft>
                      </a:pPr>
                      <a:r>
                        <a:rPr lang="it-IT" sz="1400" dirty="0">
                          <a:latin typeface="Times New Roman"/>
                          <a:ea typeface="Times New Roman"/>
                        </a:rPr>
                        <a:t>2.244.049</a:t>
                      </a:r>
                    </a:p>
                    <a:p>
                      <a:pPr algn="r">
                        <a:lnSpc>
                          <a:spcPct val="115000"/>
                        </a:lnSpc>
                        <a:spcAft>
                          <a:spcPts val="0"/>
                        </a:spcAft>
                      </a:pPr>
                      <a:r>
                        <a:rPr lang="it-IT" sz="1400" dirty="0">
                          <a:latin typeface="Times New Roman"/>
                          <a:ea typeface="Times New Roman"/>
                        </a:rPr>
                        <a:t>24.790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1.110.980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4.555.000</a:t>
                      </a:r>
                    </a:p>
                    <a:p>
                      <a:pPr algn="r">
                        <a:lnSpc>
                          <a:spcPct val="115000"/>
                        </a:lnSpc>
                        <a:spcAft>
                          <a:spcPts val="0"/>
                        </a:spcAft>
                      </a:pPr>
                      <a:r>
                        <a:rPr lang="it-IT" sz="1400" dirty="0">
                          <a:latin typeface="Times New Roman"/>
                          <a:ea typeface="Times New Roman"/>
                        </a:rPr>
                        <a:t>316.000</a:t>
                      </a: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130.650</a:t>
                      </a:r>
                      <a:endParaRPr lang="it-IT" sz="1400" dirty="0">
                        <a:latin typeface="Times New Roman"/>
                        <a:ea typeface="Times New Roman"/>
                      </a:endParaRPr>
                    </a:p>
                    <a:p>
                      <a:pPr algn="r">
                        <a:lnSpc>
                          <a:spcPct val="115000"/>
                        </a:lnSpc>
                        <a:spcAft>
                          <a:spcPts val="0"/>
                        </a:spcAft>
                      </a:pPr>
                      <a:r>
                        <a:rPr lang="it-IT" sz="1400" dirty="0">
                          <a:latin typeface="Times New Roman"/>
                          <a:ea typeface="Times New Roman"/>
                        </a:rPr>
                        <a:t>250.000</a:t>
                      </a:r>
                    </a:p>
                    <a:p>
                      <a:pPr algn="r">
                        <a:lnSpc>
                          <a:spcPct val="115000"/>
                        </a:lnSpc>
                        <a:spcAft>
                          <a:spcPts val="0"/>
                        </a:spcAft>
                      </a:pPr>
                      <a:r>
                        <a:rPr lang="it-IT" sz="1400" dirty="0">
                          <a:latin typeface="Times New Roman"/>
                          <a:ea typeface="Times New Roman"/>
                        </a:rPr>
                        <a:t>145.000</a:t>
                      </a:r>
                    </a:p>
                    <a:p>
                      <a:pPr algn="r">
                        <a:lnSpc>
                          <a:spcPct val="115000"/>
                        </a:lnSpc>
                        <a:spcAft>
                          <a:spcPts val="0"/>
                        </a:spcAft>
                      </a:pPr>
                      <a:r>
                        <a:rPr lang="it-IT" sz="1400" dirty="0">
                          <a:latin typeface="Times New Roman"/>
                          <a:ea typeface="Times New Roman"/>
                        </a:rPr>
                        <a:t>469.000</a:t>
                      </a:r>
                    </a:p>
                    <a:p>
                      <a:pPr algn="r">
                        <a:lnSpc>
                          <a:spcPct val="115000"/>
                        </a:lnSpc>
                        <a:spcAft>
                          <a:spcPts val="0"/>
                        </a:spcAft>
                      </a:pPr>
                      <a:r>
                        <a:rPr lang="it-IT" sz="1400" dirty="0">
                          <a:latin typeface="Times New Roman"/>
                          <a:ea typeface="Times New Roman"/>
                        </a:rPr>
                        <a:t>93.000</a:t>
                      </a:r>
                    </a:p>
                    <a:p>
                      <a:pPr algn="r">
                        <a:lnSpc>
                          <a:spcPct val="115000"/>
                        </a:lnSpc>
                        <a:spcAft>
                          <a:spcPts val="0"/>
                        </a:spcAft>
                      </a:pPr>
                      <a:r>
                        <a:rPr lang="it-IT" sz="1400" dirty="0">
                          <a:latin typeface="Times New Roman"/>
                          <a:ea typeface="Times New Roman"/>
                        </a:rPr>
                        <a:t>157.000</a:t>
                      </a:r>
                    </a:p>
                    <a:p>
                      <a:pPr algn="r">
                        <a:lnSpc>
                          <a:spcPct val="115000"/>
                        </a:lnSpc>
                        <a:spcAft>
                          <a:spcPts val="0"/>
                        </a:spcAft>
                      </a:pPr>
                      <a:r>
                        <a:rPr lang="it-IT" sz="1400" dirty="0">
                          <a:latin typeface="Times New Roman"/>
                          <a:ea typeface="Times New Roman"/>
                        </a:rPr>
                        <a:t>34.000</a:t>
                      </a:r>
                    </a:p>
                    <a:p>
                      <a:pPr algn="r">
                        <a:lnSpc>
                          <a:spcPct val="115000"/>
                        </a:lnSpc>
                        <a:spcAft>
                          <a:spcPts val="0"/>
                        </a:spcAft>
                      </a:pPr>
                      <a:r>
                        <a:rPr lang="it-IT" sz="1400" dirty="0">
                          <a:latin typeface="Times New Roman"/>
                          <a:ea typeface="Times New Roman"/>
                        </a:rPr>
                        <a:t>3.646</a:t>
                      </a:r>
                    </a:p>
                    <a:p>
                      <a:pPr algn="r">
                        <a:lnSpc>
                          <a:spcPct val="115000"/>
                        </a:lnSpc>
                        <a:spcAft>
                          <a:spcPts val="0"/>
                        </a:spcAft>
                      </a:pPr>
                      <a:r>
                        <a:rPr lang="it-IT" sz="1400" dirty="0">
                          <a:latin typeface="Times New Roman"/>
                          <a:ea typeface="Times New Roman"/>
                        </a:rPr>
                        <a:t>4.953.160</a:t>
                      </a:r>
                    </a:p>
                    <a:p>
                      <a:pPr algn="r">
                        <a:lnSpc>
                          <a:spcPct val="115000"/>
                        </a:lnSpc>
                        <a:spcAft>
                          <a:spcPts val="0"/>
                        </a:spcAft>
                      </a:pPr>
                      <a:r>
                        <a:rPr lang="it-IT" sz="1400" dirty="0">
                          <a:latin typeface="Times New Roman"/>
                          <a:ea typeface="Times New Roman"/>
                        </a:rPr>
                        <a:t>9.282.542</a:t>
                      </a:r>
                    </a:p>
                    <a:p>
                      <a:pPr algn="r">
                        <a:lnSpc>
                          <a:spcPct val="115000"/>
                        </a:lnSpc>
                        <a:spcAft>
                          <a:spcPts val="0"/>
                        </a:spcAft>
                      </a:pPr>
                      <a:r>
                        <a:rPr lang="it-IT" sz="1400" dirty="0">
                          <a:latin typeface="Times New Roman"/>
                          <a:ea typeface="Times New Roman"/>
                        </a:rPr>
                        <a:t>86.000</a:t>
                      </a:r>
                    </a:p>
                  </a:txBody>
                  <a:tcPr marL="40052" marR="40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400" dirty="0" smtClean="0">
                          <a:latin typeface="Times New Roman"/>
                          <a:ea typeface="Times New Roman"/>
                        </a:rPr>
                        <a:t>16.651.876</a:t>
                      </a: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5.981.980</a:t>
                      </a: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15.603.998</a:t>
                      </a:r>
                      <a:endParaRPr lang="it-IT" sz="1400" dirty="0">
                        <a:latin typeface="Times New Roman"/>
                        <a:ea typeface="Times New Roman"/>
                      </a:endParaRPr>
                    </a:p>
                  </a:txBody>
                  <a:tcPr marL="40052" marR="40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1400" dirty="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endParaRPr lang="it-IT" sz="1400" dirty="0" smtClean="0">
                        <a:latin typeface="Times New Roman"/>
                        <a:ea typeface="Times New Roman"/>
                      </a:endParaRPr>
                    </a:p>
                    <a:p>
                      <a:pPr algn="r">
                        <a:lnSpc>
                          <a:spcPct val="115000"/>
                        </a:lnSpc>
                        <a:spcAft>
                          <a:spcPts val="0"/>
                        </a:spcAft>
                      </a:pPr>
                      <a:r>
                        <a:rPr lang="it-IT" sz="1400" dirty="0" smtClean="0">
                          <a:latin typeface="Times New Roman"/>
                          <a:ea typeface="Times New Roman"/>
                        </a:rPr>
                        <a:t>22.633.856</a:t>
                      </a:r>
                      <a:endParaRPr lang="it-IT" sz="1400" dirty="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endParaRPr lang="it-IT" sz="1400" u="sng" dirty="0" smtClean="0">
                        <a:latin typeface="Times New Roman"/>
                        <a:ea typeface="Times New Roman"/>
                      </a:endParaRPr>
                    </a:p>
                    <a:p>
                      <a:pPr algn="r">
                        <a:lnSpc>
                          <a:spcPct val="115000"/>
                        </a:lnSpc>
                        <a:spcAft>
                          <a:spcPts val="0"/>
                        </a:spcAft>
                      </a:pPr>
                      <a:r>
                        <a:rPr lang="it-IT" sz="1400" u="sng" dirty="0" smtClean="0">
                          <a:latin typeface="Times New Roman"/>
                          <a:ea typeface="Times New Roman"/>
                        </a:rPr>
                        <a:t>38.237.854</a:t>
                      </a:r>
                      <a:endParaRPr lang="it-IT" sz="1400" dirty="0">
                        <a:latin typeface="Times New Roman"/>
                        <a:ea typeface="Times New Roman"/>
                      </a:endParaRPr>
                    </a:p>
                  </a:txBody>
                  <a:tcPr marL="40052" marR="40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advTm="59866"/>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8B0780C-1E0A-476E-889F-8DC648282A74}" type="slidenum">
              <a:rPr lang="it-IT" altLang="it-IT">
                <a:latin typeface="Arial" panose="020B0604020202020204" pitchFamily="34" charset="0"/>
              </a:rPr>
              <a:pPr/>
              <a:t>221</a:t>
            </a:fld>
            <a:endParaRPr lang="it-IT" altLang="it-IT">
              <a:latin typeface="Arial" panose="020B0604020202020204" pitchFamily="34" charset="0"/>
            </a:endParaRPr>
          </a:p>
        </p:txBody>
      </p:sp>
      <p:sp>
        <p:nvSpPr>
          <p:cNvPr id="194563" name="WordArt 11"/>
          <p:cNvSpPr>
            <a:spLocks noChangeArrowheads="1" noChangeShapeType="1" noTextEdit="1"/>
          </p:cNvSpPr>
          <p:nvPr/>
        </p:nvSpPr>
        <p:spPr bwMode="auto">
          <a:xfrm>
            <a:off x="304800" y="158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Il Conto economico riclassificato</a:t>
            </a:r>
          </a:p>
        </p:txBody>
      </p:sp>
      <p:graphicFrame>
        <p:nvGraphicFramePr>
          <p:cNvPr id="8" name="Tabella 7"/>
          <p:cNvGraphicFramePr>
            <a:graphicFrameLocks noGrp="1"/>
          </p:cNvGraphicFramePr>
          <p:nvPr/>
        </p:nvGraphicFramePr>
        <p:xfrm>
          <a:off x="685800" y="482600"/>
          <a:ext cx="8001000" cy="6151626"/>
        </p:xfrm>
        <a:graphic>
          <a:graphicData uri="http://schemas.openxmlformats.org/drawingml/2006/table">
            <a:tbl>
              <a:tblPr/>
              <a:tblGrid>
                <a:gridCol w="5808663">
                  <a:extLst>
                    <a:ext uri="{9D8B030D-6E8A-4147-A177-3AD203B41FA5}">
                      <a16:colId xmlns:a16="http://schemas.microsoft.com/office/drawing/2014/main" val="20000"/>
                    </a:ext>
                  </a:extLst>
                </a:gridCol>
                <a:gridCol w="2192337">
                  <a:extLst>
                    <a:ext uri="{9D8B030D-6E8A-4147-A177-3AD203B41FA5}">
                      <a16:colId xmlns:a16="http://schemas.microsoft.com/office/drawing/2014/main" val="20001"/>
                    </a:ext>
                  </a:extLst>
                </a:gridCol>
              </a:tblGrid>
              <a:tr h="6151563">
                <a:tc>
                  <a:txBody>
                    <a:body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VENDITE DI PRODOTTI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 RESI SU VENDITE</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LAVORAZIONI C/TERZI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INCREMENTI PER LAVORI INT.</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INCREMENTO MAG. PRODOTTI FIN.</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1" i="1" u="sng" strike="noStrike" cap="none" normalizeH="0" baseline="0" smtClean="0">
                          <a:ln>
                            <a:noFill/>
                          </a:ln>
                          <a:solidFill>
                            <a:schemeClr val="tx1"/>
                          </a:solidFill>
                          <a:effectLst/>
                          <a:latin typeface="Calibri" pitchFamily="34" charset="0"/>
                        </a:rPr>
                        <a:t>PRODOTTO DI ESERCIZIO</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ACQUISTI MATERIE PRIME</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 RESI SU ACQUISTI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 INCREMENTO MAG. MATERIE</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1" i="0" u="sng" strike="noStrike" cap="none" normalizeH="0" baseline="0" smtClean="0">
                          <a:ln>
                            <a:noFill/>
                          </a:ln>
                          <a:solidFill>
                            <a:schemeClr val="tx1"/>
                          </a:solidFill>
                          <a:effectLst/>
                          <a:latin typeface="Calibri" pitchFamily="34" charset="0"/>
                        </a:rPr>
                        <a:t>CONSUMO MATERIE</a:t>
                      </a:r>
                    </a:p>
                    <a:p>
                      <a:pPr marL="34925" marR="0" lvl="0" indent="0" algn="ctr" defTabSz="914400" rtl="0" eaLnBrk="1" fontAlgn="base" latinLnBrk="0" hangingPunct="1">
                        <a:lnSpc>
                          <a:spcPct val="115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Times New Roman" pitchFamily="18" charset="0"/>
                          <a:cs typeface="Times New Roman" pitchFamily="18" charset="0"/>
                        </a:rPr>
                        <a:t>M.I.L.</a:t>
                      </a:r>
                      <a:endParaRPr kumimoji="0" lang="it-IT" sz="1300" b="0" i="0" u="none" strike="noStrike" cap="none" normalizeH="0" baseline="0" smtClean="0">
                        <a:ln>
                          <a:noFill/>
                        </a:ln>
                        <a:solidFill>
                          <a:schemeClr val="tx1"/>
                        </a:solidFill>
                        <a:effectLst/>
                        <a:latin typeface="Times New Roman" pitchFamily="18" charset="0"/>
                        <a:cs typeface="Times New Roman" pitchFamily="18" charset="0"/>
                      </a:endParaRP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CANONI DI LEASING</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COMPENSI AMMINISTRATORI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COMPENSI SINDACI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COSTI DI ASSICURAZIONE</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COSTI DI PUBBLICITA'</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COSTI DI TRASPORTO</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 RIMBORSI SPESE</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COSTI ENERGIA ELETTRICA</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FITTI PASSIVI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MANUTENZIONI E RIPARAZIONI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SPESE CONSULENZE PROF.</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SPESE POSTALI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SPESE TELEFONICHE</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SVALUTAZIONE CREDITI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300" b="1" i="0" u="sng" strike="noStrike" cap="none" normalizeH="0" baseline="0" smtClean="0">
                          <a:ln>
                            <a:noFill/>
                          </a:ln>
                          <a:solidFill>
                            <a:schemeClr val="tx1"/>
                          </a:solidFill>
                          <a:effectLst/>
                          <a:latin typeface="Calibri" pitchFamily="34" charset="0"/>
                        </a:rPr>
                        <a:t>ALTRI COSTI ESTERNI</a:t>
                      </a:r>
                    </a:p>
                    <a:p>
                      <a:pPr marL="34925" marR="0" lvl="0" indent="0" algn="ctr" defTabSz="914400" rtl="0" eaLnBrk="1" fontAlgn="base" latinLnBrk="0" hangingPunct="1">
                        <a:lnSpc>
                          <a:spcPct val="115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Times New Roman" pitchFamily="18" charset="0"/>
                          <a:cs typeface="Times New Roman" pitchFamily="18" charset="0"/>
                        </a:rPr>
                        <a:t>VALORE AGGIUNTO</a:t>
                      </a:r>
                    </a:p>
                  </a:txBody>
                  <a:tcPr marL="21208" marR="212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73.524.430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123.000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12.116.800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800.000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860.000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Times New Roman" pitchFamily="18" charset="0"/>
                          <a:cs typeface="Times New Roman" pitchFamily="18" charset="0"/>
                        </a:rPr>
                        <a:t>87.178.230</a:t>
                      </a:r>
                      <a:endParaRPr kumimoji="0" lang="it-IT" sz="13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60.390.000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(342.500)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(850.000)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sng" strike="noStrike" cap="none" normalizeH="0" baseline="0" smtClean="0">
                          <a:ln>
                            <a:noFill/>
                          </a:ln>
                          <a:solidFill>
                            <a:schemeClr val="tx1"/>
                          </a:solidFill>
                          <a:effectLst/>
                          <a:latin typeface="Times New Roman" pitchFamily="18" charset="0"/>
                          <a:cs typeface="Times New Roman" pitchFamily="18" charset="0"/>
                        </a:rPr>
                        <a:t>59.197.500</a:t>
                      </a:r>
                      <a:endParaRPr kumimoji="0" lang="it-IT" sz="13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Times New Roman" pitchFamily="18" charset="0"/>
                          <a:cs typeface="Times New Roman" pitchFamily="18" charset="0"/>
                        </a:rPr>
                        <a:t>27.980.730</a:t>
                      </a:r>
                      <a:endParaRPr kumimoji="0" lang="it-IT" sz="13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287.000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340.000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12.000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227.500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520.000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370.000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(284.500)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596.500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415.550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1.680.000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50.000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19.760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254.000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none" strike="noStrike" cap="none" normalizeH="0" baseline="0" smtClean="0">
                          <a:ln>
                            <a:noFill/>
                          </a:ln>
                          <a:solidFill>
                            <a:schemeClr val="tx1"/>
                          </a:solidFill>
                          <a:effectLst/>
                          <a:latin typeface="Times New Roman" pitchFamily="18" charset="0"/>
                          <a:cs typeface="Times New Roman" pitchFamily="18" charset="0"/>
                        </a:rPr>
                        <a:t>276.236</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0" i="0" u="sng" strike="noStrike" cap="none" normalizeH="0" baseline="0" smtClean="0">
                          <a:ln>
                            <a:noFill/>
                          </a:ln>
                          <a:solidFill>
                            <a:schemeClr val="tx1"/>
                          </a:solidFill>
                          <a:effectLst/>
                          <a:latin typeface="Times New Roman" pitchFamily="18" charset="0"/>
                          <a:cs typeface="Times New Roman" pitchFamily="18" charset="0"/>
                        </a:rPr>
                        <a:t>4.764.046</a:t>
                      </a:r>
                      <a:endParaRPr kumimoji="0" lang="it-IT" sz="13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300" b="1" i="0" u="none" strike="noStrike" cap="none" normalizeH="0" baseline="0" smtClean="0">
                          <a:ln>
                            <a:noFill/>
                          </a:ln>
                          <a:solidFill>
                            <a:schemeClr val="tx1"/>
                          </a:solidFill>
                          <a:effectLst/>
                          <a:latin typeface="Times New Roman" pitchFamily="18" charset="0"/>
                          <a:cs typeface="Times New Roman" pitchFamily="18" charset="0"/>
                        </a:rPr>
                        <a:t>23.216.684</a:t>
                      </a:r>
                      <a:endParaRPr kumimoji="0" lang="it-IT"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21208" marR="212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advTm="89966"/>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22E68E4-0111-49A3-8EB8-2A1FEEBCB3BA}" type="slidenum">
              <a:rPr lang="it-IT" altLang="it-IT">
                <a:latin typeface="Arial" panose="020B0604020202020204" pitchFamily="34" charset="0"/>
              </a:rPr>
              <a:pPr/>
              <a:t>222</a:t>
            </a:fld>
            <a:endParaRPr lang="it-IT" altLang="it-IT">
              <a:latin typeface="Arial" panose="020B0604020202020204" pitchFamily="34" charset="0"/>
            </a:endParaRPr>
          </a:p>
        </p:txBody>
      </p:sp>
      <p:sp>
        <p:nvSpPr>
          <p:cNvPr id="196611"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Il Conto economico riclassificato</a:t>
            </a:r>
          </a:p>
        </p:txBody>
      </p:sp>
      <p:graphicFrame>
        <p:nvGraphicFramePr>
          <p:cNvPr id="8" name="Tabella 7"/>
          <p:cNvGraphicFramePr>
            <a:graphicFrameLocks noGrp="1"/>
          </p:cNvGraphicFramePr>
          <p:nvPr/>
        </p:nvGraphicFramePr>
        <p:xfrm>
          <a:off x="685800" y="762000"/>
          <a:ext cx="8001000" cy="5867400"/>
        </p:xfrm>
        <a:graphic>
          <a:graphicData uri="http://schemas.openxmlformats.org/drawingml/2006/table">
            <a:tbl>
              <a:tblPr/>
              <a:tblGrid>
                <a:gridCol w="5808663">
                  <a:extLst>
                    <a:ext uri="{9D8B030D-6E8A-4147-A177-3AD203B41FA5}">
                      <a16:colId xmlns:a16="http://schemas.microsoft.com/office/drawing/2014/main" val="20000"/>
                    </a:ext>
                  </a:extLst>
                </a:gridCol>
                <a:gridCol w="2192337">
                  <a:extLst>
                    <a:ext uri="{9D8B030D-6E8A-4147-A177-3AD203B41FA5}">
                      <a16:colId xmlns:a16="http://schemas.microsoft.com/office/drawing/2014/main" val="20001"/>
                    </a:ext>
                  </a:extLst>
                </a:gridCol>
              </a:tblGrid>
              <a:tr h="5867400">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VALORE AGGIUNTO</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RETRIBUZIONI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ONERI SOCIALI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ACCANTONAMENTO TFR</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sng" strike="noStrike" cap="none" normalizeH="0" baseline="0" smtClean="0">
                          <a:ln>
                            <a:noFill/>
                          </a:ln>
                          <a:solidFill>
                            <a:schemeClr val="tx1"/>
                          </a:solidFill>
                          <a:effectLst/>
                          <a:latin typeface="Times New Roman" pitchFamily="18" charset="0"/>
                          <a:cs typeface="Times New Roman" pitchFamily="18" charset="0"/>
                        </a:rPr>
                        <a:t>SPESE DEL PERSONALE</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34925"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M.O.L.</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AMMORTAMENTI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1" i="1" u="none" strike="noStrike" cap="none" normalizeH="0" baseline="0" smtClean="0">
                          <a:ln>
                            <a:noFill/>
                          </a:ln>
                          <a:solidFill>
                            <a:schemeClr val="tx1"/>
                          </a:solidFill>
                          <a:effectLst/>
                          <a:latin typeface="Times New Roman" pitchFamily="18" charset="0"/>
                          <a:cs typeface="Times New Roman" pitchFamily="18" charset="0"/>
                        </a:rPr>
                        <a:t>     </a:t>
                      </a:r>
                      <a:r>
                        <a:rPr kumimoji="0" lang="it-IT" sz="1400" b="1" i="1" u="sng" strike="noStrike" cap="none" normalizeH="0" baseline="0" smtClean="0">
                          <a:ln>
                            <a:noFill/>
                          </a:ln>
                          <a:solidFill>
                            <a:schemeClr val="tx1"/>
                          </a:solidFill>
                          <a:effectLst/>
                          <a:latin typeface="Times New Roman" pitchFamily="18" charset="0"/>
                          <a:cs typeface="Times New Roman" pitchFamily="18" charset="0"/>
                        </a:rPr>
                        <a:t>REDDITO OPERATIVO</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1" i="0" u="sng" strike="noStrike" cap="none" normalizeH="0" baseline="0" smtClean="0">
                          <a:ln>
                            <a:noFill/>
                          </a:ln>
                          <a:solidFill>
                            <a:schemeClr val="tx1"/>
                          </a:solidFill>
                          <a:effectLst/>
                          <a:latin typeface="Calibri" pitchFamily="34" charset="0"/>
                        </a:rPr>
                        <a:t>SALDO GEST. FINANZIARIA</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ONERI: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interessi passivi bancari 86.100</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interessi passivi mutui 433.646</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altri oneri finanziari 99.350</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PROVENTI:</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interessi attivi bancari 13.800</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interessi attivi c/c posta 920</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proventi partecipazioni 625.000</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 (-86.100-433.646-99.350)+13.800+920+625.000</a:t>
                      </a:r>
                      <a:r>
                        <a:rPr kumimoji="0" lang="it-IT" sz="14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1" i="0" u="sng" strike="noStrike" cap="none" normalizeH="0" baseline="0" smtClean="0">
                          <a:ln>
                            <a:noFill/>
                          </a:ln>
                          <a:solidFill>
                            <a:schemeClr val="tx1"/>
                          </a:solidFill>
                          <a:effectLst/>
                          <a:latin typeface="Calibri" pitchFamily="34" charset="0"/>
                        </a:rPr>
                        <a:t>SALDO GEST. STRAORDINARIA</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(Plusvalenza da Alienazione +90.000)</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1" i="1" u="sng" strike="noStrike" cap="none" normalizeH="0" baseline="0" smtClean="0">
                          <a:ln>
                            <a:noFill/>
                          </a:ln>
                          <a:solidFill>
                            <a:schemeClr val="tx1"/>
                          </a:solidFill>
                          <a:effectLst/>
                          <a:latin typeface="Calibri" pitchFamily="34" charset="0"/>
                        </a:rPr>
                        <a:t>RISULTATO LORDO</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IMPOSTE SUL REDDITO</a:t>
                      </a:r>
                    </a:p>
                    <a:p>
                      <a:pPr marL="34925" marR="0" lvl="0" indent="0" algn="l" defTabSz="914400" rtl="0" eaLnBrk="1" fontAlgn="base" latinLnBrk="0" hangingPunct="1">
                        <a:lnSpc>
                          <a:spcPct val="115000"/>
                        </a:lnSpc>
                        <a:spcBef>
                          <a:spcPct val="0"/>
                        </a:spcBef>
                        <a:spcAft>
                          <a:spcPct val="0"/>
                        </a:spcAft>
                        <a:buClrTx/>
                        <a:buSzTx/>
                        <a:buFontTx/>
                        <a:buNone/>
                        <a:tabLst/>
                      </a:pPr>
                      <a:r>
                        <a:rPr kumimoji="0" lang="it-IT" sz="1400" b="1" i="1" u="sng" strike="noStrike" cap="none" normalizeH="0" baseline="0" smtClean="0">
                          <a:ln>
                            <a:noFill/>
                          </a:ln>
                          <a:solidFill>
                            <a:schemeClr val="tx1"/>
                          </a:solidFill>
                          <a:effectLst/>
                          <a:latin typeface="Times New Roman" pitchFamily="18" charset="0"/>
                          <a:cs typeface="Times New Roman" pitchFamily="18" charset="0"/>
                        </a:rPr>
                        <a:t>RISULTATO NETTO</a:t>
                      </a:r>
                    </a:p>
                  </a:txBody>
                  <a:tcPr marL="21208" marR="212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23.216.684</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1.672.500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746.220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196.980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sng" strike="noStrike" cap="none" normalizeH="0" baseline="0" smtClean="0">
                          <a:ln>
                            <a:noFill/>
                          </a:ln>
                          <a:solidFill>
                            <a:schemeClr val="tx1"/>
                          </a:solidFill>
                          <a:effectLst/>
                          <a:latin typeface="Times New Roman" pitchFamily="18" charset="0"/>
                          <a:cs typeface="Times New Roman" pitchFamily="18" charset="0"/>
                        </a:rPr>
                        <a:t>2.615.700</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20.600.984</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3.808.820</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16.792.164</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+ 20.624</a:t>
                      </a: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+ 90.000</a:t>
                      </a:r>
                    </a:p>
                    <a:p>
                      <a:pPr marL="0" marR="0" lvl="0" indent="0" algn="r" defTabSz="914400" rtl="0" eaLnBrk="1" fontAlgn="base" latinLnBrk="0" hangingPunct="1">
                        <a:lnSpc>
                          <a:spcPct val="115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16.902.788</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Times New Roman" pitchFamily="18" charset="0"/>
                          <a:cs typeface="Times New Roman" pitchFamily="18" charset="0"/>
                        </a:rPr>
                        <a:t>9.282.542</a:t>
                      </a:r>
                    </a:p>
                    <a:p>
                      <a:pPr marL="0" marR="0" lvl="0" indent="0" algn="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cs typeface="Times New Roman" pitchFamily="18" charset="0"/>
                        </a:rPr>
                        <a:t>7.620.246</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21208" marR="2120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advTm="75592"/>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IL RENDICONTO FINANZIARIO</a:t>
            </a:r>
            <a:endParaRPr lang="it-IT" altLang="it-IT" sz="1400" b="1" u="sng"/>
          </a:p>
        </p:txBody>
      </p:sp>
      <p:sp>
        <p:nvSpPr>
          <p:cNvPr id="271363" name="Segnaposto numero diapositiva 1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A2E8A0A-FD84-444C-8B30-E85A3FDCC641}" type="slidenum">
              <a:rPr lang="it-IT" altLang="it-IT">
                <a:latin typeface="Arial" panose="020B0604020202020204" pitchFamily="34" charset="0"/>
              </a:rPr>
              <a:pPr/>
              <a:t>223</a:t>
            </a:fld>
            <a:endParaRPr lang="it-IT" altLang="it-IT">
              <a:latin typeface="Arial" panose="020B0604020202020204" pitchFamily="34" charset="0"/>
            </a:endParaRPr>
          </a:p>
        </p:txBody>
      </p:sp>
      <p:sp>
        <p:nvSpPr>
          <p:cNvPr id="271364" name="CasellaDiTesto 5"/>
          <p:cNvSpPr txBox="1">
            <a:spLocks noChangeArrowheads="1"/>
          </p:cNvSpPr>
          <p:nvPr/>
        </p:nvSpPr>
        <p:spPr bwMode="auto">
          <a:xfrm>
            <a:off x="188913" y="1250950"/>
            <a:ext cx="813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ü"/>
            </a:pPr>
            <a:r>
              <a:rPr lang="it-IT" altLang="it-IT"/>
              <a:t>Rappresenta la modalità più utilizzata per analizzare la dinamica finanziaria</a:t>
            </a:r>
          </a:p>
        </p:txBody>
      </p:sp>
      <p:sp>
        <p:nvSpPr>
          <p:cNvPr id="271365" name="CasellaDiTesto 6"/>
          <p:cNvSpPr txBox="1">
            <a:spLocks noChangeArrowheads="1"/>
          </p:cNvSpPr>
          <p:nvPr/>
        </p:nvSpPr>
        <p:spPr bwMode="auto">
          <a:xfrm>
            <a:off x="144463" y="1852613"/>
            <a:ext cx="807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ü"/>
            </a:pPr>
            <a:r>
              <a:rPr lang="it-IT" altLang="it-IT"/>
              <a:t>Individua e quantifica le fonti e gli impieghi della risorsa finanziaria</a:t>
            </a:r>
          </a:p>
        </p:txBody>
      </p:sp>
      <p:sp>
        <p:nvSpPr>
          <p:cNvPr id="271366" name="CasellaDiTesto 8"/>
          <p:cNvSpPr txBox="1">
            <a:spLocks noChangeArrowheads="1"/>
          </p:cNvSpPr>
          <p:nvPr/>
        </p:nvSpPr>
        <p:spPr bwMode="auto">
          <a:xfrm>
            <a:off x="144463" y="2362200"/>
            <a:ext cx="831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ü"/>
            </a:pPr>
            <a:r>
              <a:rPr lang="it-IT" altLang="it-IT"/>
              <a:t>“Traduce” in termini finanziari le operazioni reddituali e patrimoniali di gestione</a:t>
            </a:r>
          </a:p>
        </p:txBody>
      </p:sp>
      <p:sp>
        <p:nvSpPr>
          <p:cNvPr id="271367" name="CasellaDiTesto 9"/>
          <p:cNvSpPr txBox="1">
            <a:spLocks noChangeArrowheads="1"/>
          </p:cNvSpPr>
          <p:nvPr/>
        </p:nvSpPr>
        <p:spPr bwMode="auto">
          <a:xfrm>
            <a:off x="161925" y="2732088"/>
            <a:ext cx="8297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ü"/>
            </a:pPr>
            <a:r>
              <a:rPr lang="it-IT" altLang="it-IT"/>
              <a:t>Non serve a verificare la liquidità complessivamente generata o assorbita da un’entità ma a spiegare perché è avvenuta questa variazione e soprattutto a comprendere il contributo che ciascuna area della gestione ha fornito per alimentare i flussi finanziari</a:t>
            </a:r>
          </a:p>
        </p:txBody>
      </p:sp>
      <p:sp>
        <p:nvSpPr>
          <p:cNvPr id="271368" name="CasellaDiTesto 10"/>
          <p:cNvSpPr txBox="1">
            <a:spLocks noChangeArrowheads="1"/>
          </p:cNvSpPr>
          <p:nvPr/>
        </p:nvSpPr>
        <p:spPr bwMode="auto">
          <a:xfrm>
            <a:off x="188913" y="3933825"/>
            <a:ext cx="8193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ü"/>
            </a:pPr>
            <a:r>
              <a:rPr lang="it-IT" altLang="it-IT"/>
              <a:t>La sola conoscenza della posizione finanziaria netta non è sufficiente, in quanto ciò che è significativo non è la semplice variazione delle disponibilità liquide bensì l’analisi e comprensione di come e perché tale variazione sia avvenuta nel corso dell’esercizio</a:t>
            </a:r>
          </a:p>
        </p:txBody>
      </p:sp>
      <p:sp>
        <p:nvSpPr>
          <p:cNvPr id="271369" name="CasellaDiTesto 11"/>
          <p:cNvSpPr txBox="1">
            <a:spLocks noChangeArrowheads="1"/>
          </p:cNvSpPr>
          <p:nvPr/>
        </p:nvSpPr>
        <p:spPr bwMode="auto">
          <a:xfrm>
            <a:off x="161925" y="5257800"/>
            <a:ext cx="831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ü"/>
            </a:pPr>
            <a:r>
              <a:rPr lang="it-IT" altLang="it-IT"/>
              <a:t>Evidenzia la capacità dell’azienda di AUTOFINANZIAMENTO, non ritraibile dallo SP e dal CE</a:t>
            </a:r>
          </a:p>
        </p:txBody>
      </p:sp>
    </p:spTree>
    <p:extLst>
      <p:ext uri="{BB962C8B-B14F-4D97-AF65-F5344CB8AC3E}">
        <p14:creationId xmlns:p14="http://schemas.microsoft.com/office/powerpoint/2010/main" val="1007287459"/>
      </p:ext>
    </p:extLst>
  </p:cSld>
  <p:clrMapOvr>
    <a:masterClrMapping/>
  </p:clrMapOvr>
  <p:transition advTm="150817"/>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AutoShape 2"/>
          <p:cNvSpPr>
            <a:spLocks noChangeArrowheads="1"/>
          </p:cNvSpPr>
          <p:nvPr/>
        </p:nvSpPr>
        <p:spPr bwMode="auto">
          <a:xfrm>
            <a:off x="107950" y="2286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IL CONCETTO DI FLUSSO</a:t>
            </a:r>
            <a:endParaRPr lang="it-IT" altLang="it-IT" sz="1400" b="1" u="sng"/>
          </a:p>
        </p:txBody>
      </p:sp>
      <p:sp>
        <p:nvSpPr>
          <p:cNvPr id="272387"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43FE35C-2665-4082-AB0F-E6FDD196E767}" type="slidenum">
              <a:rPr lang="it-IT" altLang="it-IT">
                <a:latin typeface="Arial" panose="020B0604020202020204" pitchFamily="34" charset="0"/>
              </a:rPr>
              <a:pPr/>
              <a:t>224</a:t>
            </a:fld>
            <a:endParaRPr lang="it-IT" altLang="it-IT">
              <a:latin typeface="Arial" panose="020B0604020202020204" pitchFamily="34" charset="0"/>
            </a:endParaRPr>
          </a:p>
        </p:txBody>
      </p:sp>
      <p:sp>
        <p:nvSpPr>
          <p:cNvPr id="272388" name="Text Box 1027"/>
          <p:cNvSpPr txBox="1">
            <a:spLocks noChangeArrowheads="1"/>
          </p:cNvSpPr>
          <p:nvPr/>
        </p:nvSpPr>
        <p:spPr bwMode="auto">
          <a:xfrm>
            <a:off x="304800" y="2971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it-IT" altLang="it-IT"/>
          </a:p>
        </p:txBody>
      </p:sp>
      <p:sp>
        <p:nvSpPr>
          <p:cNvPr id="272389" name="Rectangle 1028"/>
          <p:cNvSpPr>
            <a:spLocks noChangeArrowheads="1"/>
          </p:cNvSpPr>
          <p:nvPr/>
        </p:nvSpPr>
        <p:spPr bwMode="auto">
          <a:xfrm>
            <a:off x="457200" y="2514600"/>
            <a:ext cx="1828800" cy="13716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a:t>Valore</a:t>
            </a:r>
          </a:p>
          <a:p>
            <a:pPr algn="ctr"/>
            <a:r>
              <a:rPr lang="it-IT" altLang="it-IT"/>
              <a:t> “stock”</a:t>
            </a:r>
          </a:p>
          <a:p>
            <a:pPr algn="ctr"/>
            <a:r>
              <a:rPr lang="it-IT" altLang="it-IT"/>
              <a:t> al 31/12/N-1</a:t>
            </a:r>
          </a:p>
        </p:txBody>
      </p:sp>
      <p:sp>
        <p:nvSpPr>
          <p:cNvPr id="272390" name="Rectangle 1029"/>
          <p:cNvSpPr>
            <a:spLocks noChangeArrowheads="1"/>
          </p:cNvSpPr>
          <p:nvPr/>
        </p:nvSpPr>
        <p:spPr bwMode="auto">
          <a:xfrm>
            <a:off x="6248400" y="2514600"/>
            <a:ext cx="1828800" cy="13716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a:t>Valore </a:t>
            </a:r>
          </a:p>
          <a:p>
            <a:pPr algn="ctr"/>
            <a:r>
              <a:rPr lang="it-IT" altLang="it-IT"/>
              <a:t>“stock”</a:t>
            </a:r>
          </a:p>
          <a:p>
            <a:pPr algn="ctr"/>
            <a:r>
              <a:rPr lang="it-IT" altLang="it-IT"/>
              <a:t> al 31/12/N</a:t>
            </a:r>
          </a:p>
        </p:txBody>
      </p:sp>
      <p:sp>
        <p:nvSpPr>
          <p:cNvPr id="272391" name="AutoShape 1030"/>
          <p:cNvSpPr>
            <a:spLocks noChangeArrowheads="1"/>
          </p:cNvSpPr>
          <p:nvPr/>
        </p:nvSpPr>
        <p:spPr bwMode="auto">
          <a:xfrm>
            <a:off x="2438400" y="2895600"/>
            <a:ext cx="3581400" cy="685800"/>
          </a:xfrm>
          <a:custGeom>
            <a:avLst/>
            <a:gdLst>
              <a:gd name="T0" fmla="*/ 2686050 w 21600"/>
              <a:gd name="T1" fmla="*/ 0 h 21600"/>
              <a:gd name="T2" fmla="*/ 0 w 21600"/>
              <a:gd name="T3" fmla="*/ 342900 h 21600"/>
              <a:gd name="T4" fmla="*/ 2686050 w 21600"/>
              <a:gd name="T5" fmla="*/ 685800 h 21600"/>
              <a:gd name="T6" fmla="*/ 3581400 w 21600"/>
              <a:gd name="T7" fmla="*/ 342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2392" name="Text Box 1033"/>
          <p:cNvSpPr txBox="1">
            <a:spLocks noChangeArrowheads="1"/>
          </p:cNvSpPr>
          <p:nvPr/>
        </p:nvSpPr>
        <p:spPr bwMode="auto">
          <a:xfrm>
            <a:off x="2667000" y="3505200"/>
            <a:ext cx="3254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i="1"/>
              <a:t>Flusso</a:t>
            </a:r>
            <a:r>
              <a:rPr lang="it-IT" altLang="it-IT"/>
              <a:t> (variazioni) </a:t>
            </a:r>
          </a:p>
          <a:p>
            <a:r>
              <a:rPr lang="it-IT" altLang="it-IT"/>
              <a:t>dal 31/12/N-1 al 31/12/N</a:t>
            </a:r>
          </a:p>
        </p:txBody>
      </p:sp>
      <p:sp>
        <p:nvSpPr>
          <p:cNvPr id="272393" name="AutoShape 1034"/>
          <p:cNvSpPr>
            <a:spLocks noChangeArrowheads="1"/>
          </p:cNvSpPr>
          <p:nvPr/>
        </p:nvSpPr>
        <p:spPr bwMode="auto">
          <a:xfrm>
            <a:off x="2514600" y="4267200"/>
            <a:ext cx="990600" cy="1371600"/>
          </a:xfrm>
          <a:prstGeom prst="curvedRightArrow">
            <a:avLst>
              <a:gd name="adj1" fmla="val 27692"/>
              <a:gd name="adj2" fmla="val 553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72394" name="Text Box 1035"/>
          <p:cNvSpPr txBox="1">
            <a:spLocks noChangeArrowheads="1"/>
          </p:cNvSpPr>
          <p:nvPr/>
        </p:nvSpPr>
        <p:spPr bwMode="auto">
          <a:xfrm>
            <a:off x="3505200" y="5105400"/>
            <a:ext cx="486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Quali sono le cause di tale variazione?</a:t>
            </a:r>
          </a:p>
        </p:txBody>
      </p:sp>
      <p:sp>
        <p:nvSpPr>
          <p:cNvPr id="272395" name="Text Box 1037"/>
          <p:cNvSpPr txBox="1">
            <a:spLocks noChangeArrowheads="1"/>
          </p:cNvSpPr>
          <p:nvPr/>
        </p:nvSpPr>
        <p:spPr bwMode="auto">
          <a:xfrm>
            <a:off x="446088" y="1477963"/>
            <a:ext cx="1866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a:t>Stato patrimoniale</a:t>
            </a:r>
          </a:p>
          <a:p>
            <a:pPr algn="ctr"/>
            <a:r>
              <a:rPr lang="it-IT" altLang="it-IT"/>
              <a:t>“N-1”</a:t>
            </a:r>
          </a:p>
        </p:txBody>
      </p:sp>
      <p:sp>
        <p:nvSpPr>
          <p:cNvPr id="272396" name="Text Box 1038"/>
          <p:cNvSpPr txBox="1">
            <a:spLocks noChangeArrowheads="1"/>
          </p:cNvSpPr>
          <p:nvPr/>
        </p:nvSpPr>
        <p:spPr bwMode="auto">
          <a:xfrm>
            <a:off x="6248400" y="1371600"/>
            <a:ext cx="1866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a:t>Stato patrimoniale</a:t>
            </a:r>
          </a:p>
          <a:p>
            <a:pPr algn="ctr"/>
            <a:r>
              <a:rPr lang="it-IT" altLang="it-IT"/>
              <a:t>“N”</a:t>
            </a:r>
          </a:p>
        </p:txBody>
      </p:sp>
      <p:sp>
        <p:nvSpPr>
          <p:cNvPr id="272397" name="Line 1039"/>
          <p:cNvSpPr>
            <a:spLocks noChangeShapeType="1"/>
          </p:cNvSpPr>
          <p:nvPr/>
        </p:nvSpPr>
        <p:spPr bwMode="auto">
          <a:xfrm>
            <a:off x="1371600" y="2057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2398" name="Line 1040"/>
          <p:cNvSpPr>
            <a:spLocks noChangeShapeType="1"/>
          </p:cNvSpPr>
          <p:nvPr/>
        </p:nvSpPr>
        <p:spPr bwMode="auto">
          <a:xfrm>
            <a:off x="7162800" y="1981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2399" name="Line 1041"/>
          <p:cNvSpPr>
            <a:spLocks noChangeShapeType="1"/>
          </p:cNvSpPr>
          <p:nvPr/>
        </p:nvSpPr>
        <p:spPr bwMode="auto">
          <a:xfrm>
            <a:off x="4953000" y="5562600"/>
            <a:ext cx="0" cy="334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2400" name="Text Box 1042"/>
          <p:cNvSpPr txBox="1">
            <a:spLocks noChangeArrowheads="1"/>
          </p:cNvSpPr>
          <p:nvPr/>
        </p:nvSpPr>
        <p:spPr bwMode="auto">
          <a:xfrm>
            <a:off x="3810000" y="5897563"/>
            <a:ext cx="2987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000"/>
              <a:t>Rendiconto finanziario “N”</a:t>
            </a:r>
            <a:endParaRPr lang="it-IT" altLang="it-IT"/>
          </a:p>
        </p:txBody>
      </p:sp>
    </p:spTree>
  </p:cSld>
  <p:clrMapOvr>
    <a:masterClrMapping/>
  </p:clrMapOvr>
  <p:transition advTm="117750"/>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76200" y="279400"/>
            <a:ext cx="8964613" cy="7112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p>
            <a:pPr marL="342900" indent="-342900" algn="ctr">
              <a:spcBef>
                <a:spcPct val="20000"/>
              </a:spcBef>
              <a:defRPr/>
            </a:pPr>
            <a:r>
              <a:rPr lang="it-IT" altLang="it-IT" sz="3200" b="1" kern="0" dirty="0"/>
              <a:t>Flusso finanziario vs Flusso reddituale</a:t>
            </a:r>
            <a:endParaRPr lang="it-IT" sz="3200" b="1" kern="0" dirty="0"/>
          </a:p>
        </p:txBody>
      </p:sp>
      <p:sp>
        <p:nvSpPr>
          <p:cNvPr id="273411"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41058F3-54B1-4AF7-B200-F37A78961EAE}" type="slidenum">
              <a:rPr lang="it-IT" altLang="it-IT">
                <a:latin typeface="Arial" panose="020B0604020202020204" pitchFamily="34" charset="0"/>
              </a:rPr>
              <a:pPr/>
              <a:t>225</a:t>
            </a:fld>
            <a:endParaRPr lang="it-IT" altLang="it-IT">
              <a:latin typeface="Arial" panose="020B0604020202020204" pitchFamily="34" charset="0"/>
            </a:endParaRPr>
          </a:p>
        </p:txBody>
      </p:sp>
      <p:sp>
        <p:nvSpPr>
          <p:cNvPr id="6" name="Segnaposto testo 2"/>
          <p:cNvSpPr txBox="1">
            <a:spLocks/>
          </p:cNvSpPr>
          <p:nvPr/>
        </p:nvSpPr>
        <p:spPr>
          <a:xfrm>
            <a:off x="457200" y="1535113"/>
            <a:ext cx="4040188" cy="639762"/>
          </a:xfrm>
          <a:prstGeom prst="rect">
            <a:avLst/>
          </a:prstGeom>
        </p:spPr>
        <p:txBody>
          <a:bodyPr/>
          <a:lstStyle/>
          <a:p>
            <a:pPr marL="342900" indent="-342900">
              <a:spcBef>
                <a:spcPct val="20000"/>
              </a:spcBef>
              <a:defRPr/>
            </a:pPr>
            <a:r>
              <a:rPr lang="it-IT" altLang="it-IT" sz="3200" b="1" i="1" kern="0" dirty="0">
                <a:cs typeface="Times New Roman" pitchFamily="18" charset="0"/>
              </a:rPr>
              <a:t>Flusso  finanziario</a:t>
            </a:r>
            <a:endParaRPr lang="it-IT" sz="3200" b="1" i="1" kern="0" dirty="0">
              <a:cs typeface="Times New Roman" pitchFamily="18" charset="0"/>
            </a:endParaRPr>
          </a:p>
        </p:txBody>
      </p:sp>
      <p:sp>
        <p:nvSpPr>
          <p:cNvPr id="7" name="Segnaposto contenuto 3"/>
          <p:cNvSpPr>
            <a:spLocks noGrp="1"/>
          </p:cNvSpPr>
          <p:nvPr>
            <p:ph sz="half" idx="4294967295"/>
          </p:nvPr>
        </p:nvSpPr>
        <p:spPr>
          <a:xfrm>
            <a:off x="457200" y="2174875"/>
            <a:ext cx="4040188" cy="3951288"/>
          </a:xfrm>
        </p:spPr>
        <p:txBody>
          <a:bodyPr>
            <a:normAutofit fontScale="70000" lnSpcReduction="20000"/>
          </a:bodyPr>
          <a:lstStyle/>
          <a:p>
            <a:pPr>
              <a:buFont typeface="Wingdings" charset="2"/>
              <a:buChar char="ü"/>
              <a:defRPr/>
            </a:pPr>
            <a:r>
              <a:rPr lang="it-IT" altLang="it-IT" dirty="0">
                <a:latin typeface="Times New Roman" pitchFamily="18" charset="0"/>
                <a:cs typeface="Times New Roman" pitchFamily="18" charset="0"/>
              </a:rPr>
              <a:t>Rendiconto finanziario</a:t>
            </a:r>
          </a:p>
          <a:p>
            <a:pPr>
              <a:buFont typeface="Wingdings" charset="2"/>
              <a:buChar char="ü"/>
              <a:defRPr/>
            </a:pPr>
            <a:r>
              <a:rPr lang="it-IT" altLang="it-IT" dirty="0">
                <a:latin typeface="Times New Roman" pitchFamily="18" charset="0"/>
                <a:cs typeface="Times New Roman" pitchFamily="18" charset="0"/>
              </a:rPr>
              <a:t>Principio di competenza finanziaria</a:t>
            </a:r>
          </a:p>
          <a:p>
            <a:pPr>
              <a:buFont typeface="Wingdings" charset="2"/>
              <a:buChar char="ü"/>
              <a:defRPr/>
            </a:pPr>
            <a:r>
              <a:rPr lang="it-IT" altLang="it-IT" dirty="0">
                <a:latin typeface="Times New Roman" pitchFamily="18" charset="0"/>
                <a:cs typeface="Times New Roman" pitchFamily="18" charset="0"/>
              </a:rPr>
              <a:t>Gestione corrente e </a:t>
            </a:r>
            <a:r>
              <a:rPr lang="it-IT" altLang="it-IT" dirty="0" smtClean="0">
                <a:latin typeface="Times New Roman" pitchFamily="18" charset="0"/>
                <a:cs typeface="Times New Roman" pitchFamily="18" charset="0"/>
              </a:rPr>
              <a:t>non corrente (</a:t>
            </a:r>
            <a:r>
              <a:rPr lang="it-IT" altLang="it-IT" dirty="0" err="1" smtClean="0">
                <a:latin typeface="Times New Roman" pitchFamily="18" charset="0"/>
                <a:cs typeface="Times New Roman" pitchFamily="18" charset="0"/>
              </a:rPr>
              <a:t>invest</a:t>
            </a:r>
            <a:r>
              <a:rPr lang="it-IT" altLang="it-IT" dirty="0" smtClean="0">
                <a:latin typeface="Times New Roman" pitchFamily="18" charset="0"/>
                <a:cs typeface="Times New Roman" pitchFamily="18" charset="0"/>
              </a:rPr>
              <a:t>, </a:t>
            </a:r>
            <a:r>
              <a:rPr lang="it-IT" altLang="it-IT" dirty="0" err="1" smtClean="0">
                <a:latin typeface="Times New Roman" pitchFamily="18" charset="0"/>
                <a:cs typeface="Times New Roman" pitchFamily="18" charset="0"/>
              </a:rPr>
              <a:t>disinvest</a:t>
            </a:r>
            <a:r>
              <a:rPr lang="it-IT" altLang="it-IT" dirty="0" smtClean="0">
                <a:latin typeface="Times New Roman" pitchFamily="18" charset="0"/>
                <a:cs typeface="Times New Roman" pitchFamily="18" charset="0"/>
              </a:rPr>
              <a:t>, </a:t>
            </a:r>
            <a:r>
              <a:rPr lang="it-IT" altLang="it-IT" dirty="0" err="1" smtClean="0">
                <a:latin typeface="Times New Roman" pitchFamily="18" charset="0"/>
                <a:cs typeface="Times New Roman" pitchFamily="18" charset="0"/>
              </a:rPr>
              <a:t>acc</a:t>
            </a:r>
            <a:r>
              <a:rPr lang="it-IT" altLang="it-IT" dirty="0" smtClean="0">
                <a:latin typeface="Times New Roman" pitchFamily="18" charset="0"/>
                <a:cs typeface="Times New Roman" pitchFamily="18" charset="0"/>
              </a:rPr>
              <a:t>/</a:t>
            </a:r>
            <a:r>
              <a:rPr lang="it-IT" altLang="it-IT" dirty="0" err="1" smtClean="0">
                <a:latin typeface="Times New Roman" pitchFamily="18" charset="0"/>
                <a:cs typeface="Times New Roman" pitchFamily="18" charset="0"/>
              </a:rPr>
              <a:t>rimb</a:t>
            </a:r>
            <a:r>
              <a:rPr lang="it-IT" altLang="it-IT" dirty="0" smtClean="0">
                <a:latin typeface="Times New Roman" pitchFamily="18" charset="0"/>
                <a:cs typeface="Times New Roman" pitchFamily="18" charset="0"/>
              </a:rPr>
              <a:t> pass, </a:t>
            </a:r>
            <a:r>
              <a:rPr lang="it-IT" altLang="it-IT" dirty="0" err="1" smtClean="0">
                <a:latin typeface="Times New Roman" pitchFamily="18" charset="0"/>
                <a:cs typeface="Times New Roman" pitchFamily="18" charset="0"/>
              </a:rPr>
              <a:t>aum</a:t>
            </a:r>
            <a:r>
              <a:rPr lang="it-IT" altLang="it-IT" dirty="0" smtClean="0">
                <a:latin typeface="Times New Roman" pitchFamily="18" charset="0"/>
                <a:cs typeface="Times New Roman" pitchFamily="18" charset="0"/>
              </a:rPr>
              <a:t>/</a:t>
            </a:r>
            <a:r>
              <a:rPr lang="it-IT" altLang="it-IT" dirty="0" err="1" smtClean="0">
                <a:latin typeface="Times New Roman" pitchFamily="18" charset="0"/>
                <a:cs typeface="Times New Roman" pitchFamily="18" charset="0"/>
              </a:rPr>
              <a:t>rimb</a:t>
            </a:r>
            <a:r>
              <a:rPr lang="it-IT" altLang="it-IT" dirty="0" smtClean="0">
                <a:latin typeface="Times New Roman" pitchFamily="18" charset="0"/>
                <a:cs typeface="Times New Roman" pitchFamily="18" charset="0"/>
              </a:rPr>
              <a:t> PN)</a:t>
            </a:r>
            <a:endParaRPr lang="it-IT" altLang="it-IT" dirty="0">
              <a:latin typeface="Times New Roman" pitchFamily="18" charset="0"/>
              <a:cs typeface="Times New Roman" pitchFamily="18" charset="0"/>
            </a:endParaRPr>
          </a:p>
          <a:p>
            <a:pPr>
              <a:buFont typeface="Wingdings" charset="2"/>
              <a:buChar char="ü"/>
              <a:defRPr/>
            </a:pPr>
            <a:r>
              <a:rPr lang="it-IT" altLang="it-IT" dirty="0">
                <a:latin typeface="Times New Roman" pitchFamily="18" charset="0"/>
                <a:cs typeface="Times New Roman" pitchFamily="18" charset="0"/>
              </a:rPr>
              <a:t>Indicatore di equilibrio finanziario</a:t>
            </a:r>
          </a:p>
          <a:p>
            <a:pPr>
              <a:buFont typeface="Wingdings" charset="2"/>
              <a:buChar char="ü"/>
              <a:defRPr/>
            </a:pPr>
            <a:r>
              <a:rPr lang="it-IT" altLang="it-IT" dirty="0" smtClean="0">
                <a:latin typeface="Times New Roman" pitchFamily="18" charset="0"/>
                <a:cs typeface="Times New Roman" pitchFamily="18" charset="0"/>
              </a:rPr>
              <a:t>Tendenzialmente oggettivo, non mente, perché prescinde dalle convenzioni contabili</a:t>
            </a:r>
            <a:endParaRPr lang="it-IT" altLang="it-IT" dirty="0">
              <a:latin typeface="Times New Roman" pitchFamily="18" charset="0"/>
              <a:cs typeface="Times New Roman" pitchFamily="18" charset="0"/>
            </a:endParaRPr>
          </a:p>
          <a:p>
            <a:pPr>
              <a:buFont typeface="Wingdings" charset="2"/>
              <a:buChar char="ü"/>
              <a:defRPr/>
            </a:pPr>
            <a:r>
              <a:rPr lang="it-IT" altLang="it-IT" dirty="0" smtClean="0">
                <a:latin typeface="Times New Roman" pitchFamily="18" charset="0"/>
                <a:cs typeface="Times New Roman" pitchFamily="18" charset="0"/>
              </a:rPr>
              <a:t>Meno </a:t>
            </a:r>
            <a:r>
              <a:rPr lang="it-IT" altLang="it-IT" dirty="0">
                <a:latin typeface="Times New Roman" pitchFamily="18" charset="0"/>
                <a:cs typeface="Times New Roman" pitchFamily="18" charset="0"/>
              </a:rPr>
              <a:t>soggetto a distorsioni in presenza </a:t>
            </a:r>
            <a:r>
              <a:rPr lang="it-IT" altLang="it-IT" dirty="0" smtClean="0">
                <a:latin typeface="Times New Roman" pitchFamily="18" charset="0"/>
                <a:cs typeface="Times New Roman" pitchFamily="18" charset="0"/>
              </a:rPr>
              <a:t>di inflazione</a:t>
            </a:r>
            <a:endParaRPr lang="it-IT" altLang="it-IT" dirty="0">
              <a:latin typeface="Times New Roman" pitchFamily="18" charset="0"/>
              <a:cs typeface="Times New Roman" pitchFamily="18" charset="0"/>
            </a:endParaRPr>
          </a:p>
          <a:p>
            <a:pPr marL="0" indent="0">
              <a:buFontTx/>
              <a:buNone/>
              <a:defRPr/>
            </a:pPr>
            <a:endParaRPr lang="it-IT" dirty="0"/>
          </a:p>
        </p:txBody>
      </p:sp>
      <p:sp>
        <p:nvSpPr>
          <p:cNvPr id="9" name="Segnaposto testo 4"/>
          <p:cNvSpPr txBox="1">
            <a:spLocks/>
          </p:cNvSpPr>
          <p:nvPr/>
        </p:nvSpPr>
        <p:spPr>
          <a:xfrm>
            <a:off x="4645025" y="1535113"/>
            <a:ext cx="4041775" cy="639762"/>
          </a:xfrm>
          <a:prstGeom prst="rect">
            <a:avLst/>
          </a:prstGeom>
        </p:spPr>
        <p:txBody>
          <a:bodyPr/>
          <a:lstStyle/>
          <a:p>
            <a:pPr marL="342900" indent="-342900">
              <a:spcBef>
                <a:spcPct val="20000"/>
              </a:spcBef>
              <a:defRPr/>
            </a:pPr>
            <a:r>
              <a:rPr lang="it-IT" altLang="it-IT" sz="3200" b="1" i="1" kern="0" dirty="0">
                <a:cs typeface="Times New Roman" pitchFamily="18" charset="0"/>
              </a:rPr>
              <a:t>Flusso reddituale</a:t>
            </a:r>
            <a:endParaRPr lang="it-IT" sz="3200" b="1" i="1" kern="0" dirty="0">
              <a:cs typeface="Times New Roman" pitchFamily="18" charset="0"/>
            </a:endParaRPr>
          </a:p>
        </p:txBody>
      </p:sp>
      <p:sp>
        <p:nvSpPr>
          <p:cNvPr id="273415" name="Segnaposto contenuto 5"/>
          <p:cNvSpPr>
            <a:spLocks noGrp="1"/>
          </p:cNvSpPr>
          <p:nvPr>
            <p:ph sz="quarter" idx="4294967295"/>
          </p:nvPr>
        </p:nvSpPr>
        <p:spPr>
          <a:xfrm>
            <a:off x="4645025" y="2098675"/>
            <a:ext cx="4194175" cy="4378325"/>
          </a:xfrm>
        </p:spPr>
        <p:txBody>
          <a:bodyPr/>
          <a:lstStyle/>
          <a:p>
            <a:pPr>
              <a:buFont typeface="Wingdings" panose="05000000000000000000" pitchFamily="2" charset="2"/>
              <a:buChar char="ü"/>
            </a:pPr>
            <a:r>
              <a:rPr lang="it-IT" altLang="it-IT" sz="2200" smtClean="0">
                <a:latin typeface="Times New Roman" panose="02020603050405020304" pitchFamily="18" charset="0"/>
                <a:cs typeface="Times New Roman" panose="02020603050405020304" pitchFamily="18" charset="0"/>
              </a:rPr>
              <a:t>Conto economico</a:t>
            </a:r>
          </a:p>
          <a:p>
            <a:pPr>
              <a:buFont typeface="Wingdings" panose="05000000000000000000" pitchFamily="2" charset="2"/>
              <a:buChar char="ü"/>
            </a:pPr>
            <a:r>
              <a:rPr lang="it-IT" altLang="it-IT" sz="2200" smtClean="0">
                <a:latin typeface="Times New Roman" panose="02020603050405020304" pitchFamily="18" charset="0"/>
                <a:cs typeface="Times New Roman" panose="02020603050405020304" pitchFamily="18" charset="0"/>
              </a:rPr>
              <a:t>Principio di competenza economica</a:t>
            </a:r>
          </a:p>
          <a:p>
            <a:pPr>
              <a:buFont typeface="Wingdings" panose="05000000000000000000" pitchFamily="2" charset="2"/>
              <a:buChar char="ü"/>
            </a:pPr>
            <a:r>
              <a:rPr lang="it-IT" altLang="it-IT" sz="2200" smtClean="0">
                <a:latin typeface="Times New Roman" panose="02020603050405020304" pitchFamily="18" charset="0"/>
                <a:cs typeface="Times New Roman" panose="02020603050405020304" pitchFamily="18" charset="0"/>
              </a:rPr>
              <a:t>Gestione corrente</a:t>
            </a:r>
          </a:p>
          <a:p>
            <a:pPr>
              <a:buFont typeface="Wingdings" panose="05000000000000000000" pitchFamily="2" charset="2"/>
              <a:buChar char="ü"/>
            </a:pPr>
            <a:r>
              <a:rPr lang="it-IT" altLang="it-IT" sz="2200" smtClean="0">
                <a:latin typeface="Times New Roman" panose="02020603050405020304" pitchFamily="18" charset="0"/>
                <a:cs typeface="Times New Roman" panose="02020603050405020304" pitchFamily="18" charset="0"/>
              </a:rPr>
              <a:t>Indicatore di equilibrio economico</a:t>
            </a:r>
          </a:p>
          <a:p>
            <a:pPr>
              <a:buFont typeface="Wingdings" panose="05000000000000000000" pitchFamily="2" charset="2"/>
              <a:buChar char="ü"/>
            </a:pPr>
            <a:r>
              <a:rPr lang="it-IT" altLang="it-IT" sz="2200" smtClean="0">
                <a:latin typeface="Times New Roman" panose="02020603050405020304" pitchFamily="18" charset="0"/>
                <a:cs typeface="Times New Roman" panose="02020603050405020304" pitchFamily="18" charset="0"/>
              </a:rPr>
              <a:t>Soggetto a manipolazioni</a:t>
            </a:r>
          </a:p>
          <a:p>
            <a:pPr>
              <a:buFont typeface="Wingdings" panose="05000000000000000000" pitchFamily="2" charset="2"/>
              <a:buChar char="ü"/>
            </a:pPr>
            <a:r>
              <a:rPr lang="it-IT" altLang="it-IT" sz="2200" smtClean="0">
                <a:latin typeface="Times New Roman" panose="02020603050405020304" pitchFamily="18" charset="0"/>
                <a:cs typeface="Times New Roman" panose="02020603050405020304" pitchFamily="18" charset="0"/>
              </a:rPr>
              <a:t>Ripartizione effetto investimenti</a:t>
            </a:r>
          </a:p>
          <a:p>
            <a:pPr>
              <a:buFont typeface="Wingdings" panose="05000000000000000000" pitchFamily="2" charset="2"/>
              <a:buChar char="ü"/>
            </a:pPr>
            <a:r>
              <a:rPr lang="it-IT" altLang="it-IT" sz="2200" smtClean="0">
                <a:latin typeface="Times New Roman" panose="02020603050405020304" pitchFamily="18" charset="0"/>
                <a:cs typeface="Times New Roman" panose="02020603050405020304" pitchFamily="18" charset="0"/>
              </a:rPr>
              <a:t>Distorsioni in presenza di inflazione (es. amm.ti al costo storico)</a:t>
            </a:r>
          </a:p>
        </p:txBody>
      </p:sp>
    </p:spTree>
  </p:cSld>
  <p:clrMapOvr>
    <a:masterClrMapping/>
  </p:clrMapOvr>
  <p:transition advTm="174527"/>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AutoShape 2"/>
          <p:cNvSpPr>
            <a:spLocks noChangeArrowheads="1"/>
          </p:cNvSpPr>
          <p:nvPr/>
        </p:nvSpPr>
        <p:spPr bwMode="auto">
          <a:xfrm>
            <a:off x="107950" y="228600"/>
            <a:ext cx="8964613" cy="1066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Classificazione delle operazioni di gestione sotto il profilo finanziario</a:t>
            </a:r>
            <a:endParaRPr lang="it-IT" altLang="it-IT" sz="1600" b="1" u="sng"/>
          </a:p>
        </p:txBody>
      </p:sp>
      <p:sp>
        <p:nvSpPr>
          <p:cNvPr id="274435"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D21D0A5-2E68-486A-BEFD-38EF3F9AC6AD}" type="slidenum">
              <a:rPr lang="it-IT" altLang="it-IT">
                <a:latin typeface="Arial" panose="020B0604020202020204" pitchFamily="34" charset="0"/>
              </a:rPr>
              <a:pPr/>
              <a:t>226</a:t>
            </a:fld>
            <a:endParaRPr lang="it-IT" altLang="it-IT">
              <a:latin typeface="Arial" panose="020B0604020202020204" pitchFamily="34" charset="0"/>
            </a:endParaRPr>
          </a:p>
        </p:txBody>
      </p:sp>
      <p:sp>
        <p:nvSpPr>
          <p:cNvPr id="274436" name="AutoShape 5"/>
          <p:cNvSpPr>
            <a:spLocks noChangeArrowheads="1"/>
          </p:cNvSpPr>
          <p:nvPr/>
        </p:nvSpPr>
        <p:spPr bwMode="auto">
          <a:xfrm>
            <a:off x="2708275" y="1890713"/>
            <a:ext cx="1600200" cy="625475"/>
          </a:xfrm>
          <a:prstGeom prst="rightArrow">
            <a:avLst>
              <a:gd name="adj1" fmla="val 50000"/>
              <a:gd name="adj2" fmla="val 1312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74437" name="CasellaDiTesto 5"/>
          <p:cNvSpPr txBox="1">
            <a:spLocks noChangeArrowheads="1"/>
          </p:cNvSpPr>
          <p:nvPr/>
        </p:nvSpPr>
        <p:spPr bwMode="auto">
          <a:xfrm>
            <a:off x="452438" y="1703388"/>
            <a:ext cx="2374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400"/>
              <a:t>Variazioni finanziarie</a:t>
            </a:r>
          </a:p>
        </p:txBody>
      </p:sp>
      <p:sp>
        <p:nvSpPr>
          <p:cNvPr id="274438" name="CasellaDiTesto 6"/>
          <p:cNvSpPr txBox="1">
            <a:spLocks noChangeArrowheads="1"/>
          </p:cNvSpPr>
          <p:nvPr/>
        </p:nvSpPr>
        <p:spPr bwMode="auto">
          <a:xfrm>
            <a:off x="4565650" y="1741488"/>
            <a:ext cx="3743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incidono sull’entità totale della risorsa di riferimento (es. inc clienti, pag pers dip, inv macch, erog div)</a:t>
            </a:r>
          </a:p>
        </p:txBody>
      </p:sp>
      <p:sp>
        <p:nvSpPr>
          <p:cNvPr id="274439" name="CasellaDiTesto 8"/>
          <p:cNvSpPr txBox="1">
            <a:spLocks noChangeArrowheads="1"/>
          </p:cNvSpPr>
          <p:nvPr/>
        </p:nvSpPr>
        <p:spPr bwMode="auto">
          <a:xfrm>
            <a:off x="452438" y="3438525"/>
            <a:ext cx="2087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sz="2400"/>
              <a:t>Variazioni NON finanziarie</a:t>
            </a:r>
          </a:p>
        </p:txBody>
      </p:sp>
      <p:sp>
        <p:nvSpPr>
          <p:cNvPr id="274440" name="CasellaDiTesto 9"/>
          <p:cNvSpPr txBox="1">
            <a:spLocks noChangeArrowheads="1"/>
          </p:cNvSpPr>
          <p:nvPr/>
        </p:nvSpPr>
        <p:spPr bwMode="auto">
          <a:xfrm>
            <a:off x="4456113" y="3571875"/>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NON incidono sull’entità totale della risorsa (es. conv obblig in azioni, scambio attività, acquis con assunz pass)</a:t>
            </a:r>
          </a:p>
        </p:txBody>
      </p:sp>
      <p:sp>
        <p:nvSpPr>
          <p:cNvPr id="274441" name="AutoShape 5"/>
          <p:cNvSpPr>
            <a:spLocks noChangeArrowheads="1"/>
          </p:cNvSpPr>
          <p:nvPr/>
        </p:nvSpPr>
        <p:spPr bwMode="auto">
          <a:xfrm>
            <a:off x="2724150" y="3648075"/>
            <a:ext cx="1600200" cy="625475"/>
          </a:xfrm>
          <a:prstGeom prst="rightArrow">
            <a:avLst>
              <a:gd name="adj1" fmla="val 50000"/>
              <a:gd name="adj2" fmla="val 1312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99719"/>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Le variazioni finanziarie</a:t>
            </a:r>
            <a:endParaRPr lang="it-IT" altLang="it-IT" b="1" u="sng"/>
          </a:p>
        </p:txBody>
      </p:sp>
      <p:sp>
        <p:nvSpPr>
          <p:cNvPr id="275459"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37499B7-66BA-411B-9067-5A798496C032}" type="slidenum">
              <a:rPr lang="it-IT" altLang="it-IT">
                <a:latin typeface="Arial" panose="020B0604020202020204" pitchFamily="34" charset="0"/>
              </a:rPr>
              <a:pPr/>
              <a:t>227</a:t>
            </a:fld>
            <a:endParaRPr lang="it-IT" altLang="it-IT">
              <a:latin typeface="Arial" panose="020B0604020202020204" pitchFamily="34" charset="0"/>
            </a:endParaRPr>
          </a:p>
        </p:txBody>
      </p:sp>
      <p:sp>
        <p:nvSpPr>
          <p:cNvPr id="275460" name="Text Box 3"/>
          <p:cNvSpPr txBox="1">
            <a:spLocks noChangeArrowheads="1"/>
          </p:cNvSpPr>
          <p:nvPr/>
        </p:nvSpPr>
        <p:spPr bwMode="auto">
          <a:xfrm>
            <a:off x="365125" y="2784475"/>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a:p>
            <a:endParaRPr lang="it-IT" altLang="it-IT"/>
          </a:p>
        </p:txBody>
      </p:sp>
      <p:sp>
        <p:nvSpPr>
          <p:cNvPr id="6" name="Rettangolo 5"/>
          <p:cNvSpPr/>
          <p:nvPr/>
        </p:nvSpPr>
        <p:spPr>
          <a:xfrm>
            <a:off x="1435100" y="1290638"/>
            <a:ext cx="1908175" cy="133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ATTIVO FISSO</a:t>
            </a:r>
          </a:p>
        </p:txBody>
      </p:sp>
      <p:sp>
        <p:nvSpPr>
          <p:cNvPr id="7" name="Rettangolo 6"/>
          <p:cNvSpPr/>
          <p:nvPr/>
        </p:nvSpPr>
        <p:spPr>
          <a:xfrm>
            <a:off x="1143000" y="3789363"/>
            <a:ext cx="2200275" cy="1122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ATTIVO CIRCOLANTE NETTO</a:t>
            </a:r>
          </a:p>
        </p:txBody>
      </p:sp>
      <p:sp>
        <p:nvSpPr>
          <p:cNvPr id="9" name="Rettangolo 8"/>
          <p:cNvSpPr/>
          <p:nvPr/>
        </p:nvSpPr>
        <p:spPr>
          <a:xfrm>
            <a:off x="4716463" y="1581150"/>
            <a:ext cx="1908175"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MEZZI PROPRI</a:t>
            </a:r>
          </a:p>
        </p:txBody>
      </p:sp>
      <p:sp>
        <p:nvSpPr>
          <p:cNvPr id="10" name="Rettangolo 9"/>
          <p:cNvSpPr/>
          <p:nvPr/>
        </p:nvSpPr>
        <p:spPr>
          <a:xfrm>
            <a:off x="5508625" y="2851150"/>
            <a:ext cx="1908175"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UTILE</a:t>
            </a:r>
          </a:p>
        </p:txBody>
      </p:sp>
      <p:sp>
        <p:nvSpPr>
          <p:cNvPr id="11" name="Rettangolo 10"/>
          <p:cNvSpPr/>
          <p:nvPr/>
        </p:nvSpPr>
        <p:spPr>
          <a:xfrm>
            <a:off x="6300788" y="5084763"/>
            <a:ext cx="1908175" cy="1122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PASSIVO ML</a:t>
            </a:r>
          </a:p>
        </p:txBody>
      </p:sp>
      <p:cxnSp>
        <p:nvCxnSpPr>
          <p:cNvPr id="12" name="Connettore 2 11"/>
          <p:cNvCxnSpPr/>
          <p:nvPr/>
        </p:nvCxnSpPr>
        <p:spPr>
          <a:xfrm flipH="1">
            <a:off x="2389188" y="2746375"/>
            <a:ext cx="25400" cy="979488"/>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3132138" y="2205038"/>
            <a:ext cx="1477962" cy="1520825"/>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3532188" y="3406775"/>
            <a:ext cx="1795462" cy="965200"/>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flipV="1">
            <a:off x="3419475" y="4797425"/>
            <a:ext cx="2592388" cy="936625"/>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19691"/>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Le variazioni non finanziarie esterne</a:t>
            </a:r>
            <a:endParaRPr lang="it-IT" altLang="it-IT" b="1" u="sng"/>
          </a:p>
        </p:txBody>
      </p:sp>
      <p:sp>
        <p:nvSpPr>
          <p:cNvPr id="276483"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6686EB5-156C-4458-8DC5-522B481034B6}" type="slidenum">
              <a:rPr lang="it-IT" altLang="it-IT">
                <a:latin typeface="Arial" panose="020B0604020202020204" pitchFamily="34" charset="0"/>
              </a:rPr>
              <a:pPr/>
              <a:t>228</a:t>
            </a:fld>
            <a:endParaRPr lang="it-IT" altLang="it-IT">
              <a:latin typeface="Arial" panose="020B0604020202020204" pitchFamily="34" charset="0"/>
            </a:endParaRPr>
          </a:p>
        </p:txBody>
      </p:sp>
      <p:sp>
        <p:nvSpPr>
          <p:cNvPr id="276484" name="Text Box 3"/>
          <p:cNvSpPr txBox="1">
            <a:spLocks noChangeArrowheads="1"/>
          </p:cNvSpPr>
          <p:nvPr/>
        </p:nvSpPr>
        <p:spPr bwMode="auto">
          <a:xfrm>
            <a:off x="76200" y="297815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a:p>
            <a:endParaRPr lang="it-IT" altLang="it-IT"/>
          </a:p>
        </p:txBody>
      </p:sp>
      <p:sp>
        <p:nvSpPr>
          <p:cNvPr id="38" name="Rettangolo 37"/>
          <p:cNvSpPr/>
          <p:nvPr/>
        </p:nvSpPr>
        <p:spPr>
          <a:xfrm>
            <a:off x="1146175" y="1484313"/>
            <a:ext cx="1908175" cy="133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ATTIVO FISSO</a:t>
            </a:r>
          </a:p>
        </p:txBody>
      </p:sp>
      <p:sp>
        <p:nvSpPr>
          <p:cNvPr id="39" name="Rettangolo 38"/>
          <p:cNvSpPr/>
          <p:nvPr/>
        </p:nvSpPr>
        <p:spPr>
          <a:xfrm>
            <a:off x="838200" y="3983038"/>
            <a:ext cx="2438400" cy="1122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ATTIVO CIRCOLANTE NETTO</a:t>
            </a:r>
          </a:p>
        </p:txBody>
      </p:sp>
      <p:sp>
        <p:nvSpPr>
          <p:cNvPr id="40" name="Rettangolo 39"/>
          <p:cNvSpPr/>
          <p:nvPr/>
        </p:nvSpPr>
        <p:spPr>
          <a:xfrm>
            <a:off x="6299200" y="1379538"/>
            <a:ext cx="1908175" cy="687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MEZZI PROPRI</a:t>
            </a:r>
          </a:p>
        </p:txBody>
      </p:sp>
      <p:sp>
        <p:nvSpPr>
          <p:cNvPr id="41" name="Rettangolo 40"/>
          <p:cNvSpPr/>
          <p:nvPr/>
        </p:nvSpPr>
        <p:spPr>
          <a:xfrm>
            <a:off x="5367338" y="2925763"/>
            <a:ext cx="1908175" cy="687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UTILE</a:t>
            </a:r>
          </a:p>
        </p:txBody>
      </p:sp>
      <p:sp>
        <p:nvSpPr>
          <p:cNvPr id="42" name="Rettangolo 41"/>
          <p:cNvSpPr/>
          <p:nvPr/>
        </p:nvSpPr>
        <p:spPr>
          <a:xfrm>
            <a:off x="6011863" y="5278438"/>
            <a:ext cx="1908175" cy="1122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PASSIVO ML</a:t>
            </a:r>
          </a:p>
        </p:txBody>
      </p:sp>
      <p:cxnSp>
        <p:nvCxnSpPr>
          <p:cNvPr id="43" name="Connettore 2 42"/>
          <p:cNvCxnSpPr/>
          <p:nvPr/>
        </p:nvCxnSpPr>
        <p:spPr>
          <a:xfrm flipH="1">
            <a:off x="3160713" y="1789113"/>
            <a:ext cx="2851150" cy="542925"/>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flipH="1" flipV="1">
            <a:off x="3130550" y="2794000"/>
            <a:ext cx="2160588" cy="411163"/>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flipH="1" flipV="1">
            <a:off x="2328863" y="3044825"/>
            <a:ext cx="3467100" cy="2233613"/>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flipV="1">
            <a:off x="7667625" y="2185988"/>
            <a:ext cx="0" cy="2876550"/>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flipH="1" flipV="1">
            <a:off x="6829425" y="2141538"/>
            <a:ext cx="6350" cy="709612"/>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flipV="1">
            <a:off x="6370638" y="3800475"/>
            <a:ext cx="0" cy="1262063"/>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68463"/>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Le variazioni non finanziarie interne</a:t>
            </a:r>
            <a:endParaRPr lang="it-IT" altLang="it-IT" b="1" u="sng"/>
          </a:p>
        </p:txBody>
      </p:sp>
      <p:sp>
        <p:nvSpPr>
          <p:cNvPr id="277507"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75B1FB2-46DD-41DD-905F-74AB0027080E}" type="slidenum">
              <a:rPr lang="it-IT" altLang="it-IT">
                <a:latin typeface="Arial" panose="020B0604020202020204" pitchFamily="34" charset="0"/>
              </a:rPr>
              <a:pPr/>
              <a:t>229</a:t>
            </a:fld>
            <a:endParaRPr lang="it-IT" altLang="it-IT">
              <a:latin typeface="Arial" panose="020B0604020202020204" pitchFamily="34" charset="0"/>
            </a:endParaRPr>
          </a:p>
        </p:txBody>
      </p:sp>
      <p:sp>
        <p:nvSpPr>
          <p:cNvPr id="277508" name="Text Box 3"/>
          <p:cNvSpPr txBox="1">
            <a:spLocks noChangeArrowheads="1"/>
          </p:cNvSpPr>
          <p:nvPr/>
        </p:nvSpPr>
        <p:spPr bwMode="auto">
          <a:xfrm>
            <a:off x="76200" y="297815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a:p>
            <a:endParaRPr lang="it-IT" altLang="it-IT"/>
          </a:p>
        </p:txBody>
      </p:sp>
      <p:sp>
        <p:nvSpPr>
          <p:cNvPr id="277509" name="Text Box 3"/>
          <p:cNvSpPr txBox="1">
            <a:spLocks noChangeArrowheads="1"/>
          </p:cNvSpPr>
          <p:nvPr/>
        </p:nvSpPr>
        <p:spPr bwMode="auto">
          <a:xfrm>
            <a:off x="365125" y="2784475"/>
            <a:ext cx="206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a:p>
            <a:endParaRPr lang="it-IT" altLang="it-IT"/>
          </a:p>
        </p:txBody>
      </p:sp>
      <p:sp>
        <p:nvSpPr>
          <p:cNvPr id="17" name="Rettangolo 16"/>
          <p:cNvSpPr/>
          <p:nvPr/>
        </p:nvSpPr>
        <p:spPr>
          <a:xfrm>
            <a:off x="142875" y="3570288"/>
            <a:ext cx="2144713" cy="1006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cap="all" dirty="0" err="1">
                <a:solidFill>
                  <a:schemeClr val="tx1"/>
                </a:solidFill>
              </a:rPr>
              <a:t>LIQUIDItà</a:t>
            </a:r>
            <a:r>
              <a:rPr lang="it-IT" sz="2400" cap="all" dirty="0">
                <a:solidFill>
                  <a:schemeClr val="tx1"/>
                </a:solidFill>
              </a:rPr>
              <a:t> </a:t>
            </a:r>
            <a:r>
              <a:rPr lang="it-IT" sz="2400" dirty="0">
                <a:solidFill>
                  <a:schemeClr val="tx1"/>
                </a:solidFill>
              </a:rPr>
              <a:t>DIFFERITA</a:t>
            </a:r>
          </a:p>
        </p:txBody>
      </p:sp>
      <p:sp>
        <p:nvSpPr>
          <p:cNvPr id="18" name="Rettangolo 17"/>
          <p:cNvSpPr/>
          <p:nvPr/>
        </p:nvSpPr>
        <p:spPr>
          <a:xfrm>
            <a:off x="2555875" y="4786313"/>
            <a:ext cx="2144713" cy="1090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cap="all" dirty="0" err="1">
                <a:solidFill>
                  <a:schemeClr val="tx1"/>
                </a:solidFill>
              </a:rPr>
              <a:t>LIQUIDItà</a:t>
            </a:r>
            <a:r>
              <a:rPr lang="it-IT" sz="2400" cap="all" dirty="0">
                <a:solidFill>
                  <a:schemeClr val="tx1"/>
                </a:solidFill>
              </a:rPr>
              <a:t> </a:t>
            </a:r>
            <a:r>
              <a:rPr lang="it-IT" sz="2400" dirty="0">
                <a:solidFill>
                  <a:schemeClr val="tx1"/>
                </a:solidFill>
              </a:rPr>
              <a:t>IMMEDIATA</a:t>
            </a:r>
          </a:p>
        </p:txBody>
      </p:sp>
      <p:sp>
        <p:nvSpPr>
          <p:cNvPr id="19" name="Rettangolo 18"/>
          <p:cNvSpPr/>
          <p:nvPr/>
        </p:nvSpPr>
        <p:spPr>
          <a:xfrm>
            <a:off x="827088" y="2738438"/>
            <a:ext cx="2144712"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MAGAZZINO</a:t>
            </a:r>
          </a:p>
        </p:txBody>
      </p:sp>
      <p:sp>
        <p:nvSpPr>
          <p:cNvPr id="20" name="Rettangolo 19"/>
          <p:cNvSpPr/>
          <p:nvPr/>
        </p:nvSpPr>
        <p:spPr>
          <a:xfrm>
            <a:off x="6804025" y="5138738"/>
            <a:ext cx="2144713"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PASSIVO B</a:t>
            </a:r>
          </a:p>
        </p:txBody>
      </p:sp>
      <p:cxnSp>
        <p:nvCxnSpPr>
          <p:cNvPr id="21" name="Connettore 2 20"/>
          <p:cNvCxnSpPr/>
          <p:nvPr/>
        </p:nvCxnSpPr>
        <p:spPr>
          <a:xfrm flipV="1">
            <a:off x="4837113" y="5410200"/>
            <a:ext cx="1868487" cy="42863"/>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flipV="1">
            <a:off x="827088" y="4652963"/>
            <a:ext cx="1668462" cy="809625"/>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77516" name="CasellaDiTesto 22"/>
          <p:cNvSpPr txBox="1">
            <a:spLocks noChangeArrowheads="1"/>
          </p:cNvSpPr>
          <p:nvPr/>
        </p:nvSpPr>
        <p:spPr bwMode="auto">
          <a:xfrm>
            <a:off x="3509963" y="1916113"/>
            <a:ext cx="45307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 typeface="Wingdings" panose="05000000000000000000" pitchFamily="2" charset="2"/>
              <a:buChar char="ü"/>
            </a:pPr>
            <a:r>
              <a:rPr lang="it-IT" altLang="it-IT" sz="2400"/>
              <a:t>Incasso credito B</a:t>
            </a:r>
          </a:p>
          <a:p>
            <a:pPr>
              <a:buFont typeface="Wingdings" panose="05000000000000000000" pitchFamily="2" charset="2"/>
              <a:buChar char="ü"/>
            </a:pPr>
            <a:r>
              <a:rPr lang="it-IT" altLang="it-IT" sz="2400"/>
              <a:t>Pagamento debito B</a:t>
            </a:r>
          </a:p>
          <a:p>
            <a:pPr>
              <a:buFont typeface="Wingdings" panose="05000000000000000000" pitchFamily="2" charset="2"/>
              <a:buChar char="ü"/>
            </a:pPr>
            <a:r>
              <a:rPr lang="it-IT" altLang="it-IT" sz="2400"/>
              <a:t>Versamento cassa/assegni in c/c</a:t>
            </a:r>
          </a:p>
          <a:p>
            <a:pPr>
              <a:buFont typeface="Wingdings" panose="05000000000000000000" pitchFamily="2" charset="2"/>
              <a:buChar char="ü"/>
            </a:pPr>
            <a:r>
              <a:rPr lang="it-IT" altLang="it-IT" sz="2400"/>
              <a:t>Prelevamento contanti da c/c in cassa</a:t>
            </a:r>
          </a:p>
        </p:txBody>
      </p:sp>
    </p:spTree>
  </p:cSld>
  <p:clrMapOvr>
    <a:masterClrMapping/>
  </p:clrMapOvr>
  <p:transition advTm="7916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EA4F01-80E4-4CDB-A4D3-896C41385B5D}" type="slidenum">
              <a:rPr lang="it-IT" altLang="it-IT" sz="1400"/>
              <a:pPr>
                <a:spcBef>
                  <a:spcPct val="0"/>
                </a:spcBef>
                <a:buFontTx/>
                <a:buNone/>
              </a:pPr>
              <a:t>23</a:t>
            </a:fld>
            <a:endParaRPr lang="it-IT" altLang="it-IT" sz="1400"/>
          </a:p>
        </p:txBody>
      </p:sp>
      <p:sp>
        <p:nvSpPr>
          <p:cNvPr id="26627" name="Rectangle 19"/>
          <p:cNvSpPr>
            <a:spLocks noChangeArrowheads="1"/>
          </p:cNvSpPr>
          <p:nvPr/>
        </p:nvSpPr>
        <p:spPr bwMode="auto">
          <a:xfrm>
            <a:off x="1295400" y="914400"/>
            <a:ext cx="3200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imes New Roman" panose="02020603050405020304" pitchFamily="18" charset="0"/>
              </a:rPr>
              <a:t>Immobilizz.ni Tecniche Materiali</a:t>
            </a:r>
          </a:p>
        </p:txBody>
      </p:sp>
      <p:sp>
        <p:nvSpPr>
          <p:cNvPr id="26628" name="Rectangle 20"/>
          <p:cNvSpPr>
            <a:spLocks noChangeArrowheads="1"/>
          </p:cNvSpPr>
          <p:nvPr/>
        </p:nvSpPr>
        <p:spPr bwMode="auto">
          <a:xfrm>
            <a:off x="1295400" y="2133600"/>
            <a:ext cx="3200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Immobilizz.ni Tecniche Immateriali</a:t>
            </a:r>
          </a:p>
        </p:txBody>
      </p:sp>
      <p:sp>
        <p:nvSpPr>
          <p:cNvPr id="26629" name="Rectangle 21"/>
          <p:cNvSpPr>
            <a:spLocks noChangeArrowheads="1"/>
          </p:cNvSpPr>
          <p:nvPr/>
        </p:nvSpPr>
        <p:spPr bwMode="auto">
          <a:xfrm>
            <a:off x="1295400" y="3352800"/>
            <a:ext cx="3200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Immobilizz.ni Finanziarie</a:t>
            </a:r>
          </a:p>
        </p:txBody>
      </p:sp>
      <p:sp>
        <p:nvSpPr>
          <p:cNvPr id="26630" name="Rectangle 22"/>
          <p:cNvSpPr>
            <a:spLocks noChangeArrowheads="1"/>
          </p:cNvSpPr>
          <p:nvPr/>
        </p:nvSpPr>
        <p:spPr bwMode="auto">
          <a:xfrm>
            <a:off x="1295400" y="4572000"/>
            <a:ext cx="3200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Immobilizz.ni Patrimoniali</a:t>
            </a:r>
          </a:p>
        </p:txBody>
      </p:sp>
      <p:sp>
        <p:nvSpPr>
          <p:cNvPr id="26631" name="Rectangle 23"/>
          <p:cNvSpPr>
            <a:spLocks noChangeArrowheads="1"/>
          </p:cNvSpPr>
          <p:nvPr/>
        </p:nvSpPr>
        <p:spPr bwMode="auto">
          <a:xfrm>
            <a:off x="1295400" y="5791200"/>
            <a:ext cx="3200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Immobilizz.ni Commerciali</a:t>
            </a:r>
          </a:p>
        </p:txBody>
      </p:sp>
      <p:sp>
        <p:nvSpPr>
          <p:cNvPr id="26632" name="Rectangle 27"/>
          <p:cNvSpPr>
            <a:spLocks noChangeArrowheads="1"/>
          </p:cNvSpPr>
          <p:nvPr/>
        </p:nvSpPr>
        <p:spPr bwMode="auto">
          <a:xfrm rot="-5400000">
            <a:off x="-2574925" y="3597275"/>
            <a:ext cx="5791200" cy="4254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ATTIVO FISSO</a:t>
            </a:r>
          </a:p>
        </p:txBody>
      </p:sp>
      <p:cxnSp>
        <p:nvCxnSpPr>
          <p:cNvPr id="26633" name="AutoShape 28"/>
          <p:cNvCxnSpPr>
            <a:cxnSpLocks noChangeShapeType="1"/>
            <a:stCxn id="26632" idx="2"/>
            <a:endCxn id="26627" idx="1"/>
          </p:cNvCxnSpPr>
          <p:nvPr/>
        </p:nvCxnSpPr>
        <p:spPr bwMode="auto">
          <a:xfrm flipV="1">
            <a:off x="533400" y="1371600"/>
            <a:ext cx="762000" cy="2438400"/>
          </a:xfrm>
          <a:prstGeom prst="bentConnector5">
            <a:avLst>
              <a:gd name="adj1" fmla="val 30000"/>
              <a:gd name="adj2" fmla="val 44986"/>
              <a:gd name="adj3" fmla="val 7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6634" name="AutoShape 29"/>
          <p:cNvCxnSpPr>
            <a:cxnSpLocks noChangeShapeType="1"/>
            <a:stCxn id="26632" idx="2"/>
            <a:endCxn id="26628" idx="1"/>
          </p:cNvCxnSpPr>
          <p:nvPr/>
        </p:nvCxnSpPr>
        <p:spPr bwMode="auto">
          <a:xfrm flipV="1">
            <a:off x="533400" y="2590800"/>
            <a:ext cx="762000" cy="1219200"/>
          </a:xfrm>
          <a:prstGeom prst="bentConnector5">
            <a:avLst>
              <a:gd name="adj1" fmla="val 30000"/>
              <a:gd name="adj2" fmla="val 39972"/>
              <a:gd name="adj3" fmla="val 7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6635" name="AutoShape 30"/>
          <p:cNvCxnSpPr>
            <a:cxnSpLocks noChangeShapeType="1"/>
            <a:stCxn id="26632" idx="2"/>
            <a:endCxn id="26629" idx="1"/>
          </p:cNvCxnSpPr>
          <p:nvPr/>
        </p:nvCxnSpPr>
        <p:spPr bwMode="auto">
          <a:xfrm>
            <a:off x="533400" y="3810000"/>
            <a:ext cx="7620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636" name="AutoShape 31"/>
          <p:cNvCxnSpPr>
            <a:cxnSpLocks noChangeShapeType="1"/>
            <a:stCxn id="26632" idx="2"/>
            <a:endCxn id="26630" idx="1"/>
          </p:cNvCxnSpPr>
          <p:nvPr/>
        </p:nvCxnSpPr>
        <p:spPr bwMode="auto">
          <a:xfrm>
            <a:off x="533400" y="3810000"/>
            <a:ext cx="762000" cy="1219200"/>
          </a:xfrm>
          <a:prstGeom prst="bentConnector5">
            <a:avLst>
              <a:gd name="adj1" fmla="val 30000"/>
              <a:gd name="adj2" fmla="val 39972"/>
              <a:gd name="adj3" fmla="val 7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6637" name="AutoShape 32"/>
          <p:cNvCxnSpPr>
            <a:cxnSpLocks noChangeShapeType="1"/>
            <a:stCxn id="26632" idx="2"/>
            <a:endCxn id="26631" idx="1"/>
          </p:cNvCxnSpPr>
          <p:nvPr/>
        </p:nvCxnSpPr>
        <p:spPr bwMode="auto">
          <a:xfrm>
            <a:off x="533400" y="3810000"/>
            <a:ext cx="762000" cy="2438400"/>
          </a:xfrm>
          <a:prstGeom prst="bentConnector5">
            <a:avLst>
              <a:gd name="adj1" fmla="val 30000"/>
              <a:gd name="adj2" fmla="val 44986"/>
              <a:gd name="adj3" fmla="val 7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6638" name="Text Box 33"/>
          <p:cNvSpPr txBox="1">
            <a:spLocks noChangeArrowheads="1"/>
          </p:cNvSpPr>
          <p:nvPr/>
        </p:nvSpPr>
        <p:spPr bwMode="auto">
          <a:xfrm>
            <a:off x="5257800" y="914400"/>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i="1">
                <a:latin typeface="Times New Roman" panose="02020603050405020304" pitchFamily="18" charset="0"/>
              </a:rPr>
              <a:t>Tecnicamente </a:t>
            </a:r>
            <a:r>
              <a:rPr lang="it-IT" altLang="it-IT" sz="2400" b="1" i="1" u="sng">
                <a:latin typeface="Times New Roman" panose="02020603050405020304" pitchFamily="18" charset="0"/>
              </a:rPr>
              <a:t>strumentali</a:t>
            </a:r>
            <a:r>
              <a:rPr lang="it-IT" altLang="it-IT" sz="2400" b="1" i="1">
                <a:latin typeface="Times New Roman" panose="02020603050405020304" pitchFamily="18" charset="0"/>
              </a:rPr>
              <a:t> all’attività caratteristica</a:t>
            </a:r>
          </a:p>
        </p:txBody>
      </p:sp>
      <p:sp>
        <p:nvSpPr>
          <p:cNvPr id="26639" name="Text Box 34"/>
          <p:cNvSpPr txBox="1">
            <a:spLocks noChangeArrowheads="1"/>
          </p:cNvSpPr>
          <p:nvPr/>
        </p:nvSpPr>
        <p:spPr bwMode="auto">
          <a:xfrm>
            <a:off x="5029200" y="3336925"/>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i="1">
                <a:latin typeface="Times New Roman" panose="02020603050405020304" pitchFamily="18" charset="0"/>
              </a:rPr>
              <a:t>Finanziariamente </a:t>
            </a:r>
            <a:r>
              <a:rPr lang="it-IT" altLang="it-IT" sz="2400" b="1" i="1" u="sng">
                <a:latin typeface="Times New Roman" panose="02020603050405020304" pitchFamily="18" charset="0"/>
              </a:rPr>
              <a:t>strumentali</a:t>
            </a:r>
            <a:r>
              <a:rPr lang="it-IT" altLang="it-IT" sz="2400" b="1" i="1">
                <a:latin typeface="Times New Roman" panose="02020603050405020304" pitchFamily="18" charset="0"/>
              </a:rPr>
              <a:t> all’attività caratteristica</a:t>
            </a:r>
          </a:p>
        </p:txBody>
      </p:sp>
      <p:sp>
        <p:nvSpPr>
          <p:cNvPr id="26640" name="Text Box 35"/>
          <p:cNvSpPr txBox="1">
            <a:spLocks noChangeArrowheads="1"/>
          </p:cNvSpPr>
          <p:nvPr/>
        </p:nvSpPr>
        <p:spPr bwMode="auto">
          <a:xfrm>
            <a:off x="5257800" y="2209800"/>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i="1">
                <a:latin typeface="Times New Roman" panose="02020603050405020304" pitchFamily="18" charset="0"/>
              </a:rPr>
              <a:t>Tecnicamente </a:t>
            </a:r>
            <a:r>
              <a:rPr lang="it-IT" altLang="it-IT" sz="2400" b="1" i="1" u="sng">
                <a:latin typeface="Times New Roman" panose="02020603050405020304" pitchFamily="18" charset="0"/>
              </a:rPr>
              <a:t>strumentali</a:t>
            </a:r>
            <a:r>
              <a:rPr lang="it-IT" altLang="it-IT" sz="2400" b="1" i="1">
                <a:latin typeface="Times New Roman" panose="02020603050405020304" pitchFamily="18" charset="0"/>
              </a:rPr>
              <a:t> all’attività caratteristica</a:t>
            </a:r>
          </a:p>
        </p:txBody>
      </p:sp>
      <p:sp>
        <p:nvSpPr>
          <p:cNvPr id="26641" name="Text Box 36"/>
          <p:cNvSpPr txBox="1">
            <a:spLocks noChangeArrowheads="1"/>
          </p:cNvSpPr>
          <p:nvPr/>
        </p:nvSpPr>
        <p:spPr bwMode="auto">
          <a:xfrm>
            <a:off x="5562600" y="46482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i="1">
                <a:latin typeface="Times New Roman" panose="02020603050405020304" pitchFamily="18" charset="0"/>
              </a:rPr>
              <a:t>NON </a:t>
            </a:r>
            <a:r>
              <a:rPr lang="it-IT" altLang="it-IT" sz="2400" b="1" i="1" u="sng">
                <a:latin typeface="Times New Roman" panose="02020603050405020304" pitchFamily="18" charset="0"/>
              </a:rPr>
              <a:t>strumentali</a:t>
            </a:r>
            <a:r>
              <a:rPr lang="it-IT" altLang="it-IT" sz="2400" b="1" i="1">
                <a:latin typeface="Times New Roman" panose="02020603050405020304" pitchFamily="18" charset="0"/>
              </a:rPr>
              <a:t>                          all’attività caratteristica</a:t>
            </a:r>
          </a:p>
        </p:txBody>
      </p:sp>
      <p:sp>
        <p:nvSpPr>
          <p:cNvPr id="26642" name="Text Box 37"/>
          <p:cNvSpPr txBox="1">
            <a:spLocks noChangeArrowheads="1"/>
          </p:cNvSpPr>
          <p:nvPr/>
        </p:nvSpPr>
        <p:spPr bwMode="auto">
          <a:xfrm>
            <a:off x="5486400" y="5938838"/>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i="1">
                <a:latin typeface="Times New Roman" panose="02020603050405020304" pitchFamily="18" charset="0"/>
              </a:rPr>
              <a:t>Magazzino immobilizzato</a:t>
            </a:r>
          </a:p>
        </p:txBody>
      </p:sp>
      <p:sp>
        <p:nvSpPr>
          <p:cNvPr id="204838" name="Text Box 38"/>
          <p:cNvSpPr txBox="1">
            <a:spLocks noChangeArrowheads="1"/>
          </p:cNvSpPr>
          <p:nvPr/>
        </p:nvSpPr>
        <p:spPr bwMode="auto">
          <a:xfrm>
            <a:off x="0" y="563563"/>
            <a:ext cx="9144000" cy="290512"/>
          </a:xfrm>
          <a:prstGeom prst="rect">
            <a:avLst/>
          </a:prstGeom>
          <a:noFill/>
          <a:ln>
            <a:noFill/>
          </a:ln>
          <a:effectLst/>
          <a:extLst/>
        </p:spPr>
        <p:txBody>
          <a:bodyPr>
            <a:spAutoFit/>
          </a:bodyPr>
          <a:lstStyle/>
          <a:p>
            <a:pPr algn="ctr" eaLnBrk="1" hangingPunct="1">
              <a:lnSpc>
                <a:spcPct val="60000"/>
              </a:lnSpc>
              <a:spcBef>
                <a:spcPct val="50000"/>
              </a:spcBef>
              <a:defRPr/>
            </a:pPr>
            <a:r>
              <a:rPr lang="it-IT" altLang="it-IT" sz="2000" b="1" i="1" dirty="0">
                <a:solidFill>
                  <a:srgbClr val="C00000"/>
                </a:solidFill>
                <a:effectLst>
                  <a:outerShdw blurRad="38100" dist="38100" dir="2700000" algn="tl">
                    <a:srgbClr val="C0C0C0"/>
                  </a:outerShdw>
                </a:effectLst>
              </a:rPr>
              <a:t>In base al tempo di ritorno in forma liquida e alla natura degli impieghi immobilizzati</a:t>
            </a:r>
          </a:p>
        </p:txBody>
      </p:sp>
      <p:sp>
        <p:nvSpPr>
          <p:cNvPr id="26644" name="WordArt 53"/>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Tree>
  </p:cSld>
  <p:clrMapOvr>
    <a:masterClrMapping/>
  </p:clrMapOvr>
  <p:transition advTm="156018"/>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Le variazioni finanziarie e non finanziarie</a:t>
            </a:r>
            <a:endParaRPr lang="it-IT" altLang="it-IT" b="1" u="sng"/>
          </a:p>
        </p:txBody>
      </p:sp>
      <p:sp>
        <p:nvSpPr>
          <p:cNvPr id="278531"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4F2BEE-47D1-4955-8CAF-1E1E4489AB2E}" type="slidenum">
              <a:rPr lang="it-IT" altLang="it-IT">
                <a:latin typeface="Arial" panose="020B0604020202020204" pitchFamily="34" charset="0"/>
              </a:rPr>
              <a:pPr/>
              <a:t>230</a:t>
            </a:fld>
            <a:endParaRPr lang="it-IT" altLang="it-IT">
              <a:latin typeface="Arial" panose="020B0604020202020204" pitchFamily="34" charset="0"/>
            </a:endParaRPr>
          </a:p>
        </p:txBody>
      </p:sp>
      <p:sp>
        <p:nvSpPr>
          <p:cNvPr id="278532" name="Text Box 3"/>
          <p:cNvSpPr txBox="1">
            <a:spLocks noChangeArrowheads="1"/>
          </p:cNvSpPr>
          <p:nvPr/>
        </p:nvSpPr>
        <p:spPr bwMode="auto">
          <a:xfrm>
            <a:off x="228600" y="3084513"/>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a:p>
            <a:endParaRPr lang="it-IT" altLang="it-IT"/>
          </a:p>
        </p:txBody>
      </p:sp>
      <p:sp>
        <p:nvSpPr>
          <p:cNvPr id="278533" name="Oval 25"/>
          <p:cNvSpPr>
            <a:spLocks noChangeArrowheads="1"/>
          </p:cNvSpPr>
          <p:nvPr/>
        </p:nvSpPr>
        <p:spPr bwMode="auto">
          <a:xfrm>
            <a:off x="4219575" y="3722688"/>
            <a:ext cx="4371975" cy="16875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600"/>
              <a:t>non reddituali-</a:t>
            </a:r>
          </a:p>
          <a:p>
            <a:pPr algn="ctr"/>
            <a:r>
              <a:rPr lang="it-IT" altLang="it-IT" sz="3600"/>
              <a:t>patrimoniali</a:t>
            </a:r>
          </a:p>
        </p:txBody>
      </p:sp>
      <p:sp>
        <p:nvSpPr>
          <p:cNvPr id="278534" name="Oval 26"/>
          <p:cNvSpPr>
            <a:spLocks noChangeArrowheads="1"/>
          </p:cNvSpPr>
          <p:nvPr/>
        </p:nvSpPr>
        <p:spPr bwMode="auto">
          <a:xfrm>
            <a:off x="320675" y="3722688"/>
            <a:ext cx="3090863" cy="16875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a:p>
          <a:p>
            <a:pPr algn="ctr"/>
            <a:r>
              <a:rPr lang="it-IT" altLang="it-IT" sz="3600"/>
              <a:t>reddituali</a:t>
            </a:r>
          </a:p>
          <a:p>
            <a:pPr algn="ctr"/>
            <a:endParaRPr lang="it-IT" altLang="it-IT"/>
          </a:p>
        </p:txBody>
      </p:sp>
      <p:sp>
        <p:nvSpPr>
          <p:cNvPr id="278535" name="AutoShape 27"/>
          <p:cNvSpPr>
            <a:spLocks noChangeArrowheads="1"/>
          </p:cNvSpPr>
          <p:nvPr/>
        </p:nvSpPr>
        <p:spPr bwMode="auto">
          <a:xfrm rot="2009614">
            <a:off x="2828925" y="1557338"/>
            <a:ext cx="990600" cy="2233612"/>
          </a:xfrm>
          <a:prstGeom prst="downArrow">
            <a:avLst>
              <a:gd name="adj1" fmla="val 50000"/>
              <a:gd name="adj2" fmla="val 249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78536" name="AutoShape 28"/>
          <p:cNvSpPr>
            <a:spLocks noChangeArrowheads="1"/>
          </p:cNvSpPr>
          <p:nvPr/>
        </p:nvSpPr>
        <p:spPr bwMode="auto">
          <a:xfrm rot="-1812445">
            <a:off x="5140325" y="1517650"/>
            <a:ext cx="990600" cy="2197100"/>
          </a:xfrm>
          <a:prstGeom prst="downArrow">
            <a:avLst>
              <a:gd name="adj1" fmla="val 50000"/>
              <a:gd name="adj2" fmla="val 250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39040"/>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Metodi di rappresentazione del flusso corrente</a:t>
            </a:r>
            <a:endParaRPr lang="it-IT" altLang="it-IT" b="1" u="sng"/>
          </a:p>
        </p:txBody>
      </p:sp>
      <p:sp>
        <p:nvSpPr>
          <p:cNvPr id="279555"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F44F305-4638-47A6-AB02-8CE57ABD7F27}" type="slidenum">
              <a:rPr lang="it-IT" altLang="it-IT">
                <a:latin typeface="Arial" panose="020B0604020202020204" pitchFamily="34" charset="0"/>
              </a:rPr>
              <a:pPr/>
              <a:t>231</a:t>
            </a:fld>
            <a:endParaRPr lang="it-IT" altLang="it-IT">
              <a:latin typeface="Arial" panose="020B0604020202020204" pitchFamily="34" charset="0"/>
            </a:endParaRPr>
          </a:p>
        </p:txBody>
      </p:sp>
      <p:sp>
        <p:nvSpPr>
          <p:cNvPr id="9" name="AutoShape 3"/>
          <p:cNvSpPr>
            <a:spLocks noChangeArrowheads="1"/>
          </p:cNvSpPr>
          <p:nvPr/>
        </p:nvSpPr>
        <p:spPr bwMode="auto">
          <a:xfrm>
            <a:off x="228600" y="1600200"/>
            <a:ext cx="8686800" cy="2411413"/>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Wingdings" panose="05000000000000000000" pitchFamily="2" charset="2"/>
              <a:buChar char="ü"/>
              <a:defRPr/>
            </a:pPr>
            <a:r>
              <a:rPr lang="it-IT" altLang="it-IT" sz="2800" dirty="0"/>
              <a:t>Diretto  (Analitico)</a:t>
            </a:r>
            <a:r>
              <a:rPr lang="it-IT" altLang="it-IT" dirty="0"/>
              <a:t> </a:t>
            </a:r>
          </a:p>
          <a:p>
            <a:pPr>
              <a:defRPr/>
            </a:pPr>
            <a:r>
              <a:rPr lang="it-IT" altLang="it-IT" dirty="0"/>
              <a:t>	 Ricavi monetari (</a:t>
            </a:r>
            <a:r>
              <a:rPr lang="it-IT" altLang="it-IT" dirty="0" err="1"/>
              <a:t>Rm</a:t>
            </a:r>
            <a:r>
              <a:rPr lang="it-IT" altLang="it-IT" dirty="0"/>
              <a:t>) - Costi monetari (Cm)</a:t>
            </a:r>
          </a:p>
          <a:p>
            <a:pPr>
              <a:defRPr/>
            </a:pPr>
            <a:endParaRPr lang="it-IT" altLang="it-IT" dirty="0"/>
          </a:p>
          <a:p>
            <a:pPr marL="457200" indent="-457200">
              <a:buFont typeface="Wingdings" panose="05000000000000000000" pitchFamily="2" charset="2"/>
              <a:buChar char="ü"/>
              <a:defRPr/>
            </a:pPr>
            <a:r>
              <a:rPr lang="it-IT" altLang="it-IT" sz="2800" dirty="0"/>
              <a:t>Indiretto (Sintetico)</a:t>
            </a:r>
            <a:r>
              <a:rPr lang="it-IT" altLang="it-IT" dirty="0"/>
              <a:t>  </a:t>
            </a:r>
          </a:p>
          <a:p>
            <a:pPr>
              <a:defRPr/>
            </a:pPr>
            <a:r>
              <a:rPr lang="it-IT" altLang="it-IT" dirty="0"/>
              <a:t>	U</a:t>
            </a:r>
            <a:r>
              <a:rPr lang="it-IT" altLang="it-IT" sz="2200" dirty="0"/>
              <a:t>tile (U) + Costi non monetari (</a:t>
            </a:r>
            <a:r>
              <a:rPr lang="it-IT" altLang="it-IT" sz="2200" dirty="0" err="1"/>
              <a:t>Cnm</a:t>
            </a:r>
            <a:r>
              <a:rPr lang="it-IT" altLang="it-IT" sz="2200" dirty="0"/>
              <a:t>) - Ricavi non monetari (</a:t>
            </a:r>
            <a:r>
              <a:rPr lang="it-IT" altLang="it-IT" sz="2200" dirty="0" err="1"/>
              <a:t>Rnm</a:t>
            </a:r>
            <a:r>
              <a:rPr lang="it-IT" altLang="it-IT" sz="2200" dirty="0"/>
              <a:t>)</a:t>
            </a:r>
          </a:p>
          <a:p>
            <a:pPr>
              <a:defRPr/>
            </a:pPr>
            <a:endParaRPr lang="it-IT" altLang="it-IT" dirty="0"/>
          </a:p>
        </p:txBody>
      </p:sp>
      <p:sp>
        <p:nvSpPr>
          <p:cNvPr id="279557" name="Text Box 4"/>
          <p:cNvSpPr txBox="1">
            <a:spLocks noChangeArrowheads="1"/>
          </p:cNvSpPr>
          <p:nvPr/>
        </p:nvSpPr>
        <p:spPr bwMode="auto">
          <a:xfrm>
            <a:off x="365125" y="4232275"/>
            <a:ext cx="21732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Poiché: </a:t>
            </a:r>
          </a:p>
          <a:p>
            <a:pPr>
              <a:buFontTx/>
              <a:buChar char="•"/>
            </a:pPr>
            <a:r>
              <a:rPr lang="it-IT" altLang="it-IT"/>
              <a:t>U = R - C</a:t>
            </a:r>
          </a:p>
          <a:p>
            <a:pPr>
              <a:buFontTx/>
              <a:buChar char="•"/>
            </a:pPr>
            <a:r>
              <a:rPr lang="it-IT" altLang="it-IT"/>
              <a:t>C = Cm + Cnm</a:t>
            </a:r>
          </a:p>
          <a:p>
            <a:pPr>
              <a:buFontTx/>
              <a:buChar char="•"/>
            </a:pPr>
            <a:r>
              <a:rPr lang="it-IT" altLang="it-IT"/>
              <a:t>R = Rm + Rnm</a:t>
            </a:r>
          </a:p>
        </p:txBody>
      </p:sp>
      <p:sp>
        <p:nvSpPr>
          <p:cNvPr id="279558" name="AutoShape 5"/>
          <p:cNvSpPr>
            <a:spLocks noChangeArrowheads="1"/>
          </p:cNvSpPr>
          <p:nvPr/>
        </p:nvSpPr>
        <p:spPr bwMode="auto">
          <a:xfrm>
            <a:off x="2487613" y="4900613"/>
            <a:ext cx="1828800" cy="4572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79559" name="AutoShape 6"/>
          <p:cNvSpPr>
            <a:spLocks noChangeArrowheads="1"/>
          </p:cNvSpPr>
          <p:nvPr/>
        </p:nvSpPr>
        <p:spPr bwMode="auto">
          <a:xfrm>
            <a:off x="4808538" y="4833938"/>
            <a:ext cx="4183062" cy="590550"/>
          </a:xfrm>
          <a:prstGeom prst="horizontalScroll">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Rm - Cm = U + Cnm - Rnm</a:t>
            </a:r>
          </a:p>
        </p:txBody>
      </p:sp>
      <p:sp>
        <p:nvSpPr>
          <p:cNvPr id="279560" name="AutoShape 7"/>
          <p:cNvSpPr>
            <a:spLocks/>
          </p:cNvSpPr>
          <p:nvPr/>
        </p:nvSpPr>
        <p:spPr bwMode="auto">
          <a:xfrm>
            <a:off x="228600" y="4338638"/>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120910"/>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Classificazione dei flussi</a:t>
            </a:r>
            <a:endParaRPr lang="it-IT" altLang="it-IT" b="1" u="sng"/>
          </a:p>
        </p:txBody>
      </p:sp>
      <p:sp>
        <p:nvSpPr>
          <p:cNvPr id="280579"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2937D86-723F-480A-9EC2-ACF766230A8B}" type="slidenum">
              <a:rPr lang="it-IT" altLang="it-IT">
                <a:latin typeface="Arial" panose="020B0604020202020204" pitchFamily="34" charset="0"/>
              </a:rPr>
              <a:pPr/>
              <a:t>232</a:t>
            </a:fld>
            <a:endParaRPr lang="it-IT" altLang="it-IT">
              <a:latin typeface="Arial" panose="020B0604020202020204" pitchFamily="34" charset="0"/>
            </a:endParaRPr>
          </a:p>
        </p:txBody>
      </p:sp>
      <p:sp>
        <p:nvSpPr>
          <p:cNvPr id="280580" name="Text Box 3"/>
          <p:cNvSpPr txBox="1">
            <a:spLocks noChangeArrowheads="1"/>
          </p:cNvSpPr>
          <p:nvPr/>
        </p:nvSpPr>
        <p:spPr bwMode="auto">
          <a:xfrm>
            <a:off x="3048000" y="3794125"/>
            <a:ext cx="57912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i="1"/>
              <a:t>Gestione corrente</a:t>
            </a:r>
            <a:endParaRPr lang="it-IT" altLang="it-IT" sz="2000"/>
          </a:p>
          <a:p>
            <a:r>
              <a:rPr lang="it-IT" altLang="it-IT" sz="2000"/>
              <a:t>1)	ricavi e costi “monetari” 	(</a:t>
            </a:r>
            <a:r>
              <a:rPr lang="it-IT" altLang="it-IT" sz="2000">
                <a:sym typeface="Symbol" panose="05050102010706020507" pitchFamily="18" charset="2"/>
              </a:rPr>
              <a:t></a:t>
            </a:r>
            <a:r>
              <a:rPr lang="it-IT" altLang="it-IT" sz="2000"/>
              <a:t>CCN       </a:t>
            </a:r>
            <a:r>
              <a:rPr lang="it-IT" altLang="it-IT" sz="2000">
                <a:sym typeface="Symbol" panose="05050102010706020507" pitchFamily="18" charset="2"/>
              </a:rPr>
              <a:t></a:t>
            </a:r>
            <a:r>
              <a:rPr lang="it-IT" altLang="it-IT" sz="2000"/>
              <a:t>U)</a:t>
            </a:r>
          </a:p>
          <a:p>
            <a:endParaRPr lang="it-IT" altLang="it-IT" sz="2000"/>
          </a:p>
          <a:p>
            <a:r>
              <a:rPr lang="it-IT" altLang="it-IT" i="1"/>
              <a:t>Gestione non corrente</a:t>
            </a:r>
            <a:endParaRPr lang="it-IT" altLang="it-IT" sz="2000" i="1"/>
          </a:p>
          <a:p>
            <a:r>
              <a:rPr lang="it-IT" altLang="it-IT" sz="2000"/>
              <a:t>2)	attivo fisso 		(</a:t>
            </a:r>
            <a:r>
              <a:rPr lang="it-IT" altLang="it-IT" sz="2000">
                <a:sym typeface="Symbol" panose="05050102010706020507" pitchFamily="18" charset="2"/>
              </a:rPr>
              <a:t></a:t>
            </a:r>
            <a:r>
              <a:rPr lang="it-IT" altLang="it-IT" sz="2000"/>
              <a:t>Af        </a:t>
            </a:r>
            <a:r>
              <a:rPr lang="it-IT" altLang="it-IT" sz="2000">
                <a:sym typeface="Symbol" panose="05050102010706020507" pitchFamily="18" charset="2"/>
              </a:rPr>
              <a:t></a:t>
            </a:r>
            <a:r>
              <a:rPr lang="it-IT" altLang="it-IT" sz="2000"/>
              <a:t>CCN)</a:t>
            </a:r>
          </a:p>
          <a:p>
            <a:r>
              <a:rPr lang="it-IT" altLang="it-IT" sz="2000"/>
              <a:t>3)	mezzi propri		(</a:t>
            </a:r>
            <a:r>
              <a:rPr lang="it-IT" altLang="it-IT" sz="2000">
                <a:sym typeface="Symbol" panose="05050102010706020507" pitchFamily="18" charset="2"/>
              </a:rPr>
              <a:t></a:t>
            </a:r>
            <a:r>
              <a:rPr lang="it-IT" altLang="it-IT" sz="2000"/>
              <a:t>Mp       </a:t>
            </a:r>
            <a:r>
              <a:rPr lang="it-IT" altLang="it-IT" sz="2000">
                <a:sym typeface="Symbol" panose="05050102010706020507" pitchFamily="18" charset="2"/>
              </a:rPr>
              <a:t></a:t>
            </a:r>
            <a:r>
              <a:rPr lang="it-IT" altLang="it-IT" sz="2000"/>
              <a:t>CCN)</a:t>
            </a:r>
          </a:p>
          <a:p>
            <a:r>
              <a:rPr lang="it-IT" altLang="it-IT" sz="2000"/>
              <a:t>4)	passività consolidate	(</a:t>
            </a:r>
            <a:r>
              <a:rPr lang="it-IT" altLang="it-IT" sz="2000">
                <a:sym typeface="Symbol" panose="05050102010706020507" pitchFamily="18" charset="2"/>
              </a:rPr>
              <a:t></a:t>
            </a:r>
            <a:r>
              <a:rPr lang="it-IT" altLang="it-IT" sz="2000"/>
              <a:t>Pml      </a:t>
            </a:r>
            <a:r>
              <a:rPr lang="it-IT" altLang="it-IT" sz="2000">
                <a:sym typeface="Symbol" panose="05050102010706020507" pitchFamily="18" charset="2"/>
              </a:rPr>
              <a:t></a:t>
            </a:r>
            <a:r>
              <a:rPr lang="it-IT" altLang="it-IT" sz="2000"/>
              <a:t>CCN)</a:t>
            </a:r>
          </a:p>
        </p:txBody>
      </p:sp>
      <p:sp>
        <p:nvSpPr>
          <p:cNvPr id="280581" name="Text Box 4"/>
          <p:cNvSpPr txBox="1">
            <a:spLocks noChangeArrowheads="1"/>
          </p:cNvSpPr>
          <p:nvPr/>
        </p:nvSpPr>
        <p:spPr bwMode="auto">
          <a:xfrm>
            <a:off x="381000" y="1752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it-IT" altLang="it-IT"/>
          </a:p>
        </p:txBody>
      </p:sp>
      <p:sp>
        <p:nvSpPr>
          <p:cNvPr id="280582" name="Rectangle 5"/>
          <p:cNvSpPr>
            <a:spLocks noChangeArrowheads="1"/>
          </p:cNvSpPr>
          <p:nvPr/>
        </p:nvSpPr>
        <p:spPr bwMode="auto">
          <a:xfrm>
            <a:off x="381000" y="1295400"/>
            <a:ext cx="1981200" cy="13716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a:t>Valore</a:t>
            </a:r>
          </a:p>
          <a:p>
            <a:pPr algn="ctr"/>
            <a:r>
              <a:rPr lang="it-IT" altLang="it-IT"/>
              <a:t> “stock” (CCN)</a:t>
            </a:r>
          </a:p>
          <a:p>
            <a:pPr algn="ctr"/>
            <a:r>
              <a:rPr lang="it-IT" altLang="it-IT"/>
              <a:t> al 31/12/N-1</a:t>
            </a:r>
          </a:p>
        </p:txBody>
      </p:sp>
      <p:sp>
        <p:nvSpPr>
          <p:cNvPr id="280583" name="Rectangle 6"/>
          <p:cNvSpPr>
            <a:spLocks noChangeArrowheads="1"/>
          </p:cNvSpPr>
          <p:nvPr/>
        </p:nvSpPr>
        <p:spPr bwMode="auto">
          <a:xfrm>
            <a:off x="6324600" y="1295400"/>
            <a:ext cx="1981200" cy="13716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a:t>Valore </a:t>
            </a:r>
          </a:p>
          <a:p>
            <a:pPr algn="ctr"/>
            <a:r>
              <a:rPr lang="it-IT" altLang="it-IT"/>
              <a:t>“stock” (CCN)</a:t>
            </a:r>
          </a:p>
          <a:p>
            <a:pPr algn="ctr"/>
            <a:r>
              <a:rPr lang="it-IT" altLang="it-IT"/>
              <a:t> al 31/12/N</a:t>
            </a:r>
          </a:p>
        </p:txBody>
      </p:sp>
      <p:sp>
        <p:nvSpPr>
          <p:cNvPr id="280584" name="AutoShape 7"/>
          <p:cNvSpPr>
            <a:spLocks noChangeArrowheads="1"/>
          </p:cNvSpPr>
          <p:nvPr/>
        </p:nvSpPr>
        <p:spPr bwMode="auto">
          <a:xfrm>
            <a:off x="2514600" y="1676400"/>
            <a:ext cx="3581400" cy="685800"/>
          </a:xfrm>
          <a:custGeom>
            <a:avLst/>
            <a:gdLst>
              <a:gd name="T0" fmla="*/ 2686050 w 21600"/>
              <a:gd name="T1" fmla="*/ 0 h 21600"/>
              <a:gd name="T2" fmla="*/ 0 w 21600"/>
              <a:gd name="T3" fmla="*/ 342900 h 21600"/>
              <a:gd name="T4" fmla="*/ 2686050 w 21600"/>
              <a:gd name="T5" fmla="*/ 685800 h 21600"/>
              <a:gd name="T6" fmla="*/ 3581400 w 21600"/>
              <a:gd name="T7" fmla="*/ 342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0585" name="Text Box 8"/>
          <p:cNvSpPr txBox="1">
            <a:spLocks noChangeArrowheads="1"/>
          </p:cNvSpPr>
          <p:nvPr/>
        </p:nvSpPr>
        <p:spPr bwMode="auto">
          <a:xfrm>
            <a:off x="2743200" y="2286000"/>
            <a:ext cx="3254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i="1"/>
              <a:t>Flusso</a:t>
            </a:r>
            <a:r>
              <a:rPr lang="it-IT" altLang="it-IT"/>
              <a:t> (variazioni) </a:t>
            </a:r>
          </a:p>
          <a:p>
            <a:r>
              <a:rPr lang="it-IT" altLang="it-IT"/>
              <a:t>dal 31/12/N-1 al 31/12/N</a:t>
            </a:r>
          </a:p>
        </p:txBody>
      </p:sp>
      <p:sp>
        <p:nvSpPr>
          <p:cNvPr id="280586" name="AutoShape 9"/>
          <p:cNvSpPr>
            <a:spLocks noChangeArrowheads="1"/>
          </p:cNvSpPr>
          <p:nvPr/>
        </p:nvSpPr>
        <p:spPr bwMode="auto">
          <a:xfrm>
            <a:off x="457200" y="2819400"/>
            <a:ext cx="2209800" cy="2133600"/>
          </a:xfrm>
          <a:prstGeom prst="curvedRightArrow">
            <a:avLst>
              <a:gd name="adj1" fmla="val 20000"/>
              <a:gd name="adj2" fmla="val 40000"/>
              <a:gd name="adj3" fmla="val 345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80587" name="AutoShape 10"/>
          <p:cNvSpPr>
            <a:spLocks/>
          </p:cNvSpPr>
          <p:nvPr/>
        </p:nvSpPr>
        <p:spPr bwMode="auto">
          <a:xfrm>
            <a:off x="2590800" y="3810000"/>
            <a:ext cx="457200" cy="2286000"/>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80588" name="Line 11"/>
          <p:cNvSpPr>
            <a:spLocks noChangeShapeType="1"/>
          </p:cNvSpPr>
          <p:nvPr/>
        </p:nvSpPr>
        <p:spPr bwMode="auto">
          <a:xfrm>
            <a:off x="7620000" y="4267200"/>
            <a:ext cx="304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0589" name="Line 12"/>
          <p:cNvSpPr>
            <a:spLocks noChangeShapeType="1"/>
          </p:cNvSpPr>
          <p:nvPr/>
        </p:nvSpPr>
        <p:spPr bwMode="auto">
          <a:xfrm>
            <a:off x="7391400" y="5181600"/>
            <a:ext cx="304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0590" name="Line 13"/>
          <p:cNvSpPr>
            <a:spLocks noChangeShapeType="1"/>
          </p:cNvSpPr>
          <p:nvPr/>
        </p:nvSpPr>
        <p:spPr bwMode="auto">
          <a:xfrm>
            <a:off x="7467600" y="5487988"/>
            <a:ext cx="304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0591" name="Line 14"/>
          <p:cNvSpPr>
            <a:spLocks noChangeShapeType="1"/>
          </p:cNvSpPr>
          <p:nvPr/>
        </p:nvSpPr>
        <p:spPr bwMode="auto">
          <a:xfrm>
            <a:off x="7467600" y="5791200"/>
            <a:ext cx="304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0592" name="AutoShape 15"/>
          <p:cNvSpPr>
            <a:spLocks noChangeArrowheads="1"/>
          </p:cNvSpPr>
          <p:nvPr/>
        </p:nvSpPr>
        <p:spPr bwMode="auto">
          <a:xfrm>
            <a:off x="5105400" y="3890963"/>
            <a:ext cx="762000" cy="152400"/>
          </a:xfrm>
          <a:custGeom>
            <a:avLst/>
            <a:gdLst>
              <a:gd name="T0" fmla="*/ 571500 w 21600"/>
              <a:gd name="T1" fmla="*/ 0 h 21600"/>
              <a:gd name="T2" fmla="*/ 0 w 21600"/>
              <a:gd name="T3" fmla="*/ 76200 h 21600"/>
              <a:gd name="T4" fmla="*/ 571500 w 21600"/>
              <a:gd name="T5" fmla="*/ 152400 h 21600"/>
              <a:gd name="T6" fmla="*/ 7620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0593" name="Text Box 16"/>
          <p:cNvSpPr txBox="1">
            <a:spLocks noChangeArrowheads="1"/>
          </p:cNvSpPr>
          <p:nvPr/>
        </p:nvSpPr>
        <p:spPr bwMode="auto">
          <a:xfrm>
            <a:off x="6248400" y="3733800"/>
            <a:ext cx="253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Autofinanziamento</a:t>
            </a:r>
          </a:p>
        </p:txBody>
      </p:sp>
    </p:spTree>
  </p:cSld>
  <p:clrMapOvr>
    <a:masterClrMapping/>
  </p:clrMapOvr>
  <p:transition advTm="76638"/>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Cash Flow</a:t>
            </a:r>
            <a:endParaRPr lang="it-IT" altLang="it-IT" b="1" u="sng"/>
          </a:p>
        </p:txBody>
      </p:sp>
      <p:sp>
        <p:nvSpPr>
          <p:cNvPr id="281603"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1B8F464-7B52-4996-A3FD-C6104EDDD684}" type="slidenum">
              <a:rPr lang="it-IT" altLang="it-IT">
                <a:latin typeface="Arial" panose="020B0604020202020204" pitchFamily="34" charset="0"/>
              </a:rPr>
              <a:pPr/>
              <a:t>233</a:t>
            </a:fld>
            <a:endParaRPr lang="it-IT" altLang="it-IT">
              <a:latin typeface="Arial" panose="020B0604020202020204" pitchFamily="34" charset="0"/>
            </a:endParaRPr>
          </a:p>
        </p:txBody>
      </p:sp>
      <p:sp>
        <p:nvSpPr>
          <p:cNvPr id="281604" name="Text Box 1027"/>
          <p:cNvSpPr txBox="1">
            <a:spLocks noChangeArrowheads="1"/>
          </p:cNvSpPr>
          <p:nvPr/>
        </p:nvSpPr>
        <p:spPr bwMode="auto">
          <a:xfrm>
            <a:off x="914400" y="2286000"/>
            <a:ext cx="34115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it-IT" altLang="it-IT"/>
              <a:t>Cash flow “corrente”</a:t>
            </a:r>
          </a:p>
          <a:p>
            <a:endParaRPr lang="it-IT" altLang="it-IT"/>
          </a:p>
          <a:p>
            <a:endParaRPr lang="it-IT" altLang="it-IT"/>
          </a:p>
          <a:p>
            <a:pPr>
              <a:buFontTx/>
              <a:buChar char="•"/>
            </a:pPr>
            <a:r>
              <a:rPr lang="it-IT" altLang="it-IT"/>
              <a:t>Cash flow “non corrente”</a:t>
            </a:r>
          </a:p>
        </p:txBody>
      </p:sp>
      <p:sp>
        <p:nvSpPr>
          <p:cNvPr id="281605" name="AutoShape 1028"/>
          <p:cNvSpPr>
            <a:spLocks noChangeArrowheads="1"/>
          </p:cNvSpPr>
          <p:nvPr/>
        </p:nvSpPr>
        <p:spPr bwMode="auto">
          <a:xfrm>
            <a:off x="4067175" y="22860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81606" name="Text Box 1029"/>
          <p:cNvSpPr txBox="1">
            <a:spLocks noChangeArrowheads="1"/>
          </p:cNvSpPr>
          <p:nvPr/>
        </p:nvSpPr>
        <p:spPr bwMode="auto">
          <a:xfrm>
            <a:off x="5181600" y="1905000"/>
            <a:ext cx="3556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Flussi “monetari” generati</a:t>
            </a:r>
          </a:p>
          <a:p>
            <a:r>
              <a:rPr lang="it-IT" altLang="it-IT"/>
              <a:t>da operazioni aventi riflessi</a:t>
            </a:r>
          </a:p>
          <a:p>
            <a:r>
              <a:rPr lang="it-IT" altLang="it-IT"/>
              <a:t>“reddituali”</a:t>
            </a:r>
          </a:p>
        </p:txBody>
      </p:sp>
      <p:sp>
        <p:nvSpPr>
          <p:cNvPr id="281607" name="Text Box 1030"/>
          <p:cNvSpPr txBox="1">
            <a:spLocks noChangeArrowheads="1"/>
          </p:cNvSpPr>
          <p:nvPr/>
        </p:nvSpPr>
        <p:spPr bwMode="auto">
          <a:xfrm>
            <a:off x="5119688" y="3095625"/>
            <a:ext cx="35956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Flussi “monetari” generati</a:t>
            </a:r>
          </a:p>
          <a:p>
            <a:r>
              <a:rPr lang="it-IT" altLang="it-IT"/>
              <a:t>da “variazioni patrimoniali”</a:t>
            </a:r>
          </a:p>
        </p:txBody>
      </p:sp>
      <p:sp>
        <p:nvSpPr>
          <p:cNvPr id="281608" name="AutoShape 1031"/>
          <p:cNvSpPr>
            <a:spLocks noChangeArrowheads="1"/>
          </p:cNvSpPr>
          <p:nvPr/>
        </p:nvSpPr>
        <p:spPr bwMode="auto">
          <a:xfrm>
            <a:off x="3868738" y="32004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81609" name="AutoShape 1032"/>
          <p:cNvSpPr>
            <a:spLocks/>
          </p:cNvSpPr>
          <p:nvPr/>
        </p:nvSpPr>
        <p:spPr bwMode="auto">
          <a:xfrm>
            <a:off x="609600" y="2133600"/>
            <a:ext cx="457200" cy="1981200"/>
          </a:xfrm>
          <a:prstGeom prst="leftBrace">
            <a:avLst>
              <a:gd name="adj1" fmla="val 361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81610" name="AutoShape 1034"/>
          <p:cNvSpPr>
            <a:spLocks noChangeArrowheads="1"/>
          </p:cNvSpPr>
          <p:nvPr/>
        </p:nvSpPr>
        <p:spPr bwMode="auto">
          <a:xfrm>
            <a:off x="1828800" y="3810000"/>
            <a:ext cx="838200" cy="990600"/>
          </a:xfrm>
          <a:prstGeom prst="curvedRightArrow">
            <a:avLst>
              <a:gd name="adj1" fmla="val 23636"/>
              <a:gd name="adj2" fmla="val 4727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81611" name="Text Box 1035"/>
          <p:cNvSpPr txBox="1">
            <a:spLocks noChangeArrowheads="1"/>
          </p:cNvSpPr>
          <p:nvPr/>
        </p:nvSpPr>
        <p:spPr bwMode="auto">
          <a:xfrm>
            <a:off x="3032125" y="4384675"/>
            <a:ext cx="3727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it-IT" altLang="it-IT"/>
              <a:t>Variazioni nell’attivo fisso</a:t>
            </a:r>
          </a:p>
          <a:p>
            <a:pPr>
              <a:buFontTx/>
              <a:buChar char="•"/>
            </a:pPr>
            <a:r>
              <a:rPr lang="it-IT" altLang="it-IT"/>
              <a:t>Variazioni nel capitale netto</a:t>
            </a:r>
          </a:p>
          <a:p>
            <a:pPr>
              <a:buFontTx/>
              <a:buChar char="•"/>
            </a:pPr>
            <a:r>
              <a:rPr lang="it-IT" altLang="it-IT"/>
              <a:t>Variazioni nei debiti</a:t>
            </a:r>
          </a:p>
          <a:p>
            <a:pPr>
              <a:buFontTx/>
              <a:buChar char="•"/>
            </a:pPr>
            <a:r>
              <a:rPr lang="it-IT" altLang="it-IT"/>
              <a:t>Variazioni nei crediti</a:t>
            </a:r>
          </a:p>
        </p:txBody>
      </p:sp>
      <p:sp>
        <p:nvSpPr>
          <p:cNvPr id="281612" name="AutoShape 1036"/>
          <p:cNvSpPr>
            <a:spLocks/>
          </p:cNvSpPr>
          <p:nvPr/>
        </p:nvSpPr>
        <p:spPr bwMode="auto">
          <a:xfrm>
            <a:off x="2765425" y="4305300"/>
            <a:ext cx="304800" cy="1371600"/>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281613" name="Text Box 1037"/>
          <p:cNvSpPr txBox="1">
            <a:spLocks noChangeArrowheads="1"/>
          </p:cNvSpPr>
          <p:nvPr/>
        </p:nvSpPr>
        <p:spPr bwMode="auto">
          <a:xfrm rot="5363090">
            <a:off x="-632619" y="2842419"/>
            <a:ext cx="2179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it-IT" altLang="it-IT"/>
              <a:t>Cash flow totale</a:t>
            </a:r>
          </a:p>
        </p:txBody>
      </p:sp>
    </p:spTree>
  </p:cSld>
  <p:clrMapOvr>
    <a:masterClrMapping/>
  </p:clrMapOvr>
  <p:transition advTm="53923"/>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AutoShape 2"/>
          <p:cNvSpPr>
            <a:spLocks noChangeArrowheads="1"/>
          </p:cNvSpPr>
          <p:nvPr/>
        </p:nvSpPr>
        <p:spPr bwMode="auto">
          <a:xfrm>
            <a:off x="107950" y="228600"/>
            <a:ext cx="8964613" cy="6858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a:t>La risorsa finanziaria di riferimento</a:t>
            </a:r>
            <a:endParaRPr lang="it-IT" altLang="it-IT" b="1" u="sng"/>
          </a:p>
        </p:txBody>
      </p:sp>
      <p:sp>
        <p:nvSpPr>
          <p:cNvPr id="282627" name="Segnaposto numero diapositiva 12"/>
          <p:cNvSpPr>
            <a:spLocks noGrp="1"/>
          </p:cNvSpPr>
          <p:nvPr>
            <p:ph type="sldNum" sz="quarter" idx="12"/>
          </p:nvPr>
        </p:nvSpPr>
        <p:spPr>
          <a:xfrm>
            <a:off x="68580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E1FE88F-D9B4-4BB2-BDEC-EF4C69DEF796}" type="slidenum">
              <a:rPr lang="it-IT" altLang="it-IT">
                <a:latin typeface="Arial" panose="020B0604020202020204" pitchFamily="34" charset="0"/>
              </a:rPr>
              <a:pPr/>
              <a:t>234</a:t>
            </a:fld>
            <a:endParaRPr lang="it-IT" altLang="it-IT">
              <a:latin typeface="Arial" panose="020B0604020202020204" pitchFamily="34" charset="0"/>
            </a:endParaRPr>
          </a:p>
        </p:txBody>
      </p:sp>
      <p:sp>
        <p:nvSpPr>
          <p:cNvPr id="29" name="Segnaposto contenuto 1"/>
          <p:cNvSpPr>
            <a:spLocks noGrp="1"/>
          </p:cNvSpPr>
          <p:nvPr>
            <p:ph idx="4294967295"/>
          </p:nvPr>
        </p:nvSpPr>
        <p:spPr>
          <a:xfrm>
            <a:off x="468313" y="1484313"/>
            <a:ext cx="8229600" cy="4525962"/>
          </a:xfrm>
        </p:spPr>
        <p:txBody>
          <a:bodyPr>
            <a:normAutofit fontScale="92500" lnSpcReduction="20000"/>
          </a:bodyPr>
          <a:lstStyle/>
          <a:p>
            <a:pPr lvl="2">
              <a:lnSpc>
                <a:spcPct val="130000"/>
              </a:lnSpc>
              <a:buFont typeface="Wingdings" panose="05000000000000000000" pitchFamily="2" charset="2"/>
              <a:buChar char="ü"/>
              <a:defRPr/>
            </a:pPr>
            <a:endParaRPr lang="it-IT" altLang="it-IT" dirty="0" smtClean="0">
              <a:latin typeface="Times New Roman" pitchFamily="18" charset="0"/>
              <a:cs typeface="Times New Roman" pitchFamily="18" charset="0"/>
            </a:endParaRPr>
          </a:p>
          <a:p>
            <a:pPr marL="1371600" lvl="2" indent="-457200">
              <a:lnSpc>
                <a:spcPct val="130000"/>
              </a:lnSpc>
              <a:buFont typeface="+mj-lt"/>
              <a:buAutoNum type="arabicPeriod"/>
              <a:defRPr/>
            </a:pPr>
            <a:r>
              <a:rPr lang="it-IT" altLang="it-IT" dirty="0">
                <a:latin typeface="Times New Roman" pitchFamily="18" charset="0"/>
                <a:cs typeface="Times New Roman" pitchFamily="18" charset="0"/>
              </a:rPr>
              <a:t>Disponibilità liquide (saldo di cassa e banche attive)</a:t>
            </a:r>
          </a:p>
          <a:p>
            <a:pPr marL="1371600" lvl="2" indent="-457200">
              <a:lnSpc>
                <a:spcPct val="130000"/>
              </a:lnSpc>
              <a:buFont typeface="+mj-lt"/>
              <a:buAutoNum type="arabicPeriod"/>
              <a:defRPr/>
            </a:pPr>
            <a:r>
              <a:rPr lang="it-IT" altLang="it-IT" dirty="0">
                <a:latin typeface="Times New Roman" pitchFamily="18" charset="0"/>
                <a:cs typeface="Times New Roman" pitchFamily="18" charset="0"/>
              </a:rPr>
              <a:t>Disponibilità liquide nette (saldo di cassa, banche attive e passive)</a:t>
            </a:r>
          </a:p>
          <a:p>
            <a:pPr marL="1371600" lvl="2" indent="-457200">
              <a:lnSpc>
                <a:spcPct val="130000"/>
              </a:lnSpc>
              <a:buFont typeface="+mj-lt"/>
              <a:buAutoNum type="arabicPeriod"/>
              <a:defRPr/>
            </a:pPr>
            <a:r>
              <a:rPr lang="it-IT" altLang="it-IT" dirty="0" smtClean="0">
                <a:latin typeface="Times New Roman" pitchFamily="18" charset="0"/>
                <a:cs typeface="Times New Roman" pitchFamily="18" charset="0"/>
              </a:rPr>
              <a:t>Capitale Circolante Netto (CCN)</a:t>
            </a:r>
          </a:p>
          <a:p>
            <a:pPr marL="1371600" lvl="2" indent="-457200">
              <a:lnSpc>
                <a:spcPct val="130000"/>
              </a:lnSpc>
              <a:buFont typeface="+mj-lt"/>
              <a:buAutoNum type="arabicPeriod"/>
              <a:defRPr/>
            </a:pPr>
            <a:r>
              <a:rPr lang="it-IT" altLang="it-IT" dirty="0">
                <a:latin typeface="Times New Roman" pitchFamily="18" charset="0"/>
                <a:cs typeface="Times New Roman" pitchFamily="18" charset="0"/>
              </a:rPr>
              <a:t>Capitale Circolante </a:t>
            </a:r>
            <a:r>
              <a:rPr lang="it-IT" altLang="it-IT" dirty="0" smtClean="0">
                <a:latin typeface="Times New Roman" pitchFamily="18" charset="0"/>
                <a:cs typeface="Times New Roman" pitchFamily="18" charset="0"/>
              </a:rPr>
              <a:t>Netto Operativo (CCNO)</a:t>
            </a:r>
            <a:endParaRPr lang="it-IT" altLang="it-IT" dirty="0">
              <a:latin typeface="Times New Roman" pitchFamily="18" charset="0"/>
              <a:cs typeface="Times New Roman" pitchFamily="18" charset="0"/>
            </a:endParaRPr>
          </a:p>
          <a:p>
            <a:pPr marL="1371600" lvl="2" indent="-457200">
              <a:lnSpc>
                <a:spcPct val="130000"/>
              </a:lnSpc>
              <a:buFont typeface="+mj-lt"/>
              <a:buAutoNum type="arabicPeriod"/>
              <a:defRPr/>
            </a:pPr>
            <a:r>
              <a:rPr lang="it-IT" altLang="it-IT" dirty="0" smtClean="0">
                <a:latin typeface="Times New Roman" pitchFamily="18" charset="0"/>
                <a:cs typeface="Times New Roman" pitchFamily="18" charset="0"/>
              </a:rPr>
              <a:t>Posizione Finanziaria Netta </a:t>
            </a:r>
            <a:r>
              <a:rPr lang="it-IT" altLang="it-IT" dirty="0">
                <a:latin typeface="Times New Roman" pitchFamily="18" charset="0"/>
                <a:cs typeface="Times New Roman" pitchFamily="18" charset="0"/>
              </a:rPr>
              <a:t>a breve</a:t>
            </a:r>
          </a:p>
          <a:p>
            <a:pPr marL="1371600" lvl="2" indent="-457200">
              <a:lnSpc>
                <a:spcPct val="130000"/>
              </a:lnSpc>
              <a:buFont typeface="+mj-lt"/>
              <a:buAutoNum type="arabicPeriod"/>
              <a:defRPr/>
            </a:pPr>
            <a:r>
              <a:rPr lang="it-IT" altLang="it-IT" dirty="0" smtClean="0">
                <a:latin typeface="Times New Roman" pitchFamily="18" charset="0"/>
                <a:cs typeface="Times New Roman" pitchFamily="18" charset="0"/>
              </a:rPr>
              <a:t>Posizione Finanziaria Netta (PFN)</a:t>
            </a:r>
            <a:endParaRPr lang="it-IT" altLang="it-IT" dirty="0">
              <a:latin typeface="Times New Roman" pitchFamily="18" charset="0"/>
              <a:cs typeface="Times New Roman" pitchFamily="18" charset="0"/>
            </a:endParaRPr>
          </a:p>
          <a:p>
            <a:pPr marL="1371600" lvl="2" indent="-457200">
              <a:lnSpc>
                <a:spcPct val="130000"/>
              </a:lnSpc>
              <a:buFont typeface="+mj-lt"/>
              <a:buAutoNum type="arabicPeriod"/>
              <a:defRPr/>
            </a:pPr>
            <a:r>
              <a:rPr lang="it-IT" altLang="it-IT" dirty="0">
                <a:latin typeface="Times New Roman" pitchFamily="18" charset="0"/>
                <a:cs typeface="Times New Roman" pitchFamily="18" charset="0"/>
              </a:rPr>
              <a:t>Margine di tesoreria</a:t>
            </a:r>
          </a:p>
          <a:p>
            <a:pPr marL="1371600" lvl="2" indent="-457200">
              <a:lnSpc>
                <a:spcPct val="130000"/>
              </a:lnSpc>
              <a:buFont typeface="+mj-lt"/>
              <a:buAutoNum type="arabicPeriod"/>
              <a:defRPr/>
            </a:pPr>
            <a:r>
              <a:rPr lang="it-IT" altLang="it-IT" dirty="0" smtClean="0">
                <a:latin typeface="Times New Roman" pitchFamily="18" charset="0"/>
                <a:cs typeface="Times New Roman" pitchFamily="18" charset="0"/>
              </a:rPr>
              <a:t>Liquidità </a:t>
            </a:r>
            <a:r>
              <a:rPr lang="it-IT" altLang="it-IT" dirty="0">
                <a:latin typeface="Times New Roman" pitchFamily="18" charset="0"/>
                <a:cs typeface="Times New Roman" pitchFamily="18" charset="0"/>
              </a:rPr>
              <a:t>totali (immediate e differite)</a:t>
            </a:r>
          </a:p>
          <a:p>
            <a:pPr>
              <a:buFont typeface="Wingdings" panose="05000000000000000000" pitchFamily="2" charset="2"/>
              <a:buChar char="ü"/>
              <a:defRPr/>
            </a:pPr>
            <a:endParaRPr lang="it-IT" dirty="0"/>
          </a:p>
        </p:txBody>
      </p:sp>
    </p:spTree>
  </p:cSld>
  <p:clrMapOvr>
    <a:masterClrMapping/>
  </p:clrMapOvr>
  <p:transition advTm="15761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4"/>
          <p:cNvSpPr>
            <a:spLocks noGrp="1"/>
          </p:cNvSpPr>
          <p:nvPr>
            <p:ph type="sldNum" sz="quarter" idx="12"/>
          </p:nvPr>
        </p:nvSpPr>
        <p:spPr>
          <a:xfrm>
            <a:off x="6858000" y="62992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029265-AF7B-46B1-B13F-C16FFE6018C2}" type="slidenum">
              <a:rPr lang="it-IT" altLang="it-IT" sz="1400"/>
              <a:pPr>
                <a:spcBef>
                  <a:spcPct val="0"/>
                </a:spcBef>
                <a:buFontTx/>
                <a:buNone/>
              </a:pPr>
              <a:t>24</a:t>
            </a:fld>
            <a:endParaRPr lang="it-IT" altLang="it-IT" sz="1400"/>
          </a:p>
        </p:txBody>
      </p:sp>
      <p:graphicFrame>
        <p:nvGraphicFramePr>
          <p:cNvPr id="184467" name="Group 147"/>
          <p:cNvGraphicFramePr>
            <a:graphicFrameLocks noGrp="1"/>
          </p:cNvGraphicFramePr>
          <p:nvPr>
            <p:ph/>
          </p:nvPr>
        </p:nvGraphicFramePr>
        <p:xfrm>
          <a:off x="2438400" y="533400"/>
          <a:ext cx="6019800" cy="6278832"/>
        </p:xfrm>
        <a:graphic>
          <a:graphicData uri="http://schemas.openxmlformats.org/drawingml/2006/table">
            <a:tbl>
              <a:tblPr/>
              <a:tblGrid>
                <a:gridCol w="6019800">
                  <a:extLst>
                    <a:ext uri="{9D8B030D-6E8A-4147-A177-3AD203B41FA5}">
                      <a16:colId xmlns:a16="http://schemas.microsoft.com/office/drawing/2014/main" val="20000"/>
                    </a:ext>
                  </a:extLst>
                </a:gridCol>
              </a:tblGrid>
              <a:tr h="335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Fattori pluriennali funzionanti</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0783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smtClean="0">
                        <a:ln>
                          <a:noFill/>
                        </a:ln>
                        <a:solidFill>
                          <a:srgbClr val="FFFF99"/>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Fattori pluriennali in corso di realizzazione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124961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Fattori pluriennali non ancora entrati in azienda</a:t>
                      </a: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9448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7667" name="Rectangle 59"/>
          <p:cNvSpPr>
            <a:spLocks noChangeArrowheads="1"/>
          </p:cNvSpPr>
          <p:nvPr/>
        </p:nvSpPr>
        <p:spPr bwMode="auto">
          <a:xfrm>
            <a:off x="0" y="914400"/>
            <a:ext cx="1890713" cy="1066800"/>
          </a:xfrm>
          <a:prstGeom prst="rect">
            <a:avLst/>
          </a:prstGeom>
          <a:solidFill>
            <a:srgbClr val="CC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Materiali</a:t>
            </a:r>
          </a:p>
        </p:txBody>
      </p:sp>
      <p:sp>
        <p:nvSpPr>
          <p:cNvPr id="27668" name="Rectangle 62"/>
          <p:cNvSpPr>
            <a:spLocks noChangeArrowheads="1"/>
          </p:cNvSpPr>
          <p:nvPr/>
        </p:nvSpPr>
        <p:spPr bwMode="auto">
          <a:xfrm>
            <a:off x="0" y="21336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Immateriali</a:t>
            </a:r>
          </a:p>
        </p:txBody>
      </p:sp>
      <p:sp>
        <p:nvSpPr>
          <p:cNvPr id="27669" name="Rectangle 63"/>
          <p:cNvSpPr>
            <a:spLocks noChangeArrowheads="1"/>
          </p:cNvSpPr>
          <p:nvPr/>
        </p:nvSpPr>
        <p:spPr bwMode="auto">
          <a:xfrm>
            <a:off x="0" y="33528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Finanziarie</a:t>
            </a:r>
          </a:p>
        </p:txBody>
      </p:sp>
      <p:sp>
        <p:nvSpPr>
          <p:cNvPr id="27670" name="Rectangle 64"/>
          <p:cNvSpPr>
            <a:spLocks noChangeArrowheads="1"/>
          </p:cNvSpPr>
          <p:nvPr/>
        </p:nvSpPr>
        <p:spPr bwMode="auto">
          <a:xfrm>
            <a:off x="0" y="45720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Patrimoniali</a:t>
            </a:r>
          </a:p>
        </p:txBody>
      </p:sp>
      <p:sp>
        <p:nvSpPr>
          <p:cNvPr id="27671" name="Rectangle 65"/>
          <p:cNvSpPr>
            <a:spLocks noChangeArrowheads="1"/>
          </p:cNvSpPr>
          <p:nvPr/>
        </p:nvSpPr>
        <p:spPr bwMode="auto">
          <a:xfrm>
            <a:off x="0" y="57912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Commerciali</a:t>
            </a:r>
          </a:p>
        </p:txBody>
      </p:sp>
      <p:sp>
        <p:nvSpPr>
          <p:cNvPr id="27672" name="Text Box 105"/>
          <p:cNvSpPr txBox="1">
            <a:spLocks noChangeArrowheads="1"/>
          </p:cNvSpPr>
          <p:nvPr/>
        </p:nvSpPr>
        <p:spPr bwMode="auto">
          <a:xfrm>
            <a:off x="-152400" y="457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 FISSO</a:t>
            </a:r>
            <a:endParaRPr lang="it-IT" altLang="it-IT" sz="2400" b="1" i="1" u="sng">
              <a:latin typeface="Times New Roman" panose="02020603050405020304" pitchFamily="18" charset="0"/>
            </a:endParaRPr>
          </a:p>
        </p:txBody>
      </p:sp>
      <p:sp>
        <p:nvSpPr>
          <p:cNvPr id="27673" name="Text Box 114"/>
          <p:cNvSpPr txBox="1">
            <a:spLocks noChangeArrowheads="1"/>
          </p:cNvSpPr>
          <p:nvPr/>
        </p:nvSpPr>
        <p:spPr bwMode="auto">
          <a:xfrm>
            <a:off x="2514600" y="44958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2000" dirty="0">
                <a:latin typeface="Times New Roman" panose="02020603050405020304" pitchFamily="18" charset="0"/>
              </a:rPr>
              <a:t>Lavori in corso affidati a terzi</a:t>
            </a:r>
          </a:p>
          <a:p>
            <a:pPr eaLnBrk="1" hangingPunct="1">
              <a:lnSpc>
                <a:spcPct val="80000"/>
              </a:lnSpc>
              <a:buFontTx/>
              <a:buNone/>
            </a:pPr>
            <a:r>
              <a:rPr lang="it-IT" altLang="it-IT" sz="2000" dirty="0">
                <a:latin typeface="Times New Roman" panose="02020603050405020304" pitchFamily="18" charset="0"/>
              </a:rPr>
              <a:t>Lavori in economia su immobilizzazioni materiali</a:t>
            </a:r>
          </a:p>
        </p:txBody>
      </p:sp>
      <p:sp>
        <p:nvSpPr>
          <p:cNvPr id="27674" name="Text Box 129"/>
          <p:cNvSpPr txBox="1">
            <a:spLocks noChangeArrowheads="1"/>
          </p:cNvSpPr>
          <p:nvPr/>
        </p:nvSpPr>
        <p:spPr bwMode="auto">
          <a:xfrm>
            <a:off x="2438400" y="6096000"/>
            <a:ext cx="647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2000" dirty="0">
                <a:latin typeface="Times New Roman" panose="02020603050405020304" pitchFamily="18" charset="0"/>
              </a:rPr>
              <a:t>Anticipi a fornitori su… immobilizzazioni materiali</a:t>
            </a:r>
          </a:p>
        </p:txBody>
      </p:sp>
      <p:sp>
        <p:nvSpPr>
          <p:cNvPr id="27675" name="Text Box 131"/>
          <p:cNvSpPr txBox="1">
            <a:spLocks noChangeArrowheads="1"/>
          </p:cNvSpPr>
          <p:nvPr/>
        </p:nvSpPr>
        <p:spPr bwMode="auto">
          <a:xfrm>
            <a:off x="2514600" y="862554"/>
            <a:ext cx="6019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spcBef>
                <a:spcPct val="50000"/>
              </a:spcBef>
              <a:buFontTx/>
              <a:buNone/>
            </a:pPr>
            <a:r>
              <a:rPr lang="it-IT" altLang="it-IT" sz="2000" dirty="0">
                <a:latin typeface="Times New Roman" panose="02020603050405020304" pitchFamily="18" charset="0"/>
              </a:rPr>
              <a:t>Fabbricati strumentali</a:t>
            </a:r>
          </a:p>
          <a:p>
            <a:pPr eaLnBrk="1" hangingPunct="1">
              <a:lnSpc>
                <a:spcPct val="80000"/>
              </a:lnSpc>
              <a:spcBef>
                <a:spcPct val="0"/>
              </a:spcBef>
              <a:buFontTx/>
              <a:buNone/>
            </a:pPr>
            <a:r>
              <a:rPr lang="it-IT" altLang="it-IT" sz="2000" dirty="0">
                <a:latin typeface="Times New Roman" panose="02020603050405020304" pitchFamily="18" charset="0"/>
              </a:rPr>
              <a:t>Attrezzature strumentali</a:t>
            </a:r>
          </a:p>
          <a:p>
            <a:pPr eaLnBrk="1" hangingPunct="1">
              <a:lnSpc>
                <a:spcPct val="80000"/>
              </a:lnSpc>
              <a:spcBef>
                <a:spcPct val="0"/>
              </a:spcBef>
              <a:buFontTx/>
              <a:buNone/>
            </a:pPr>
            <a:r>
              <a:rPr lang="it-IT" altLang="it-IT" sz="2000" dirty="0">
                <a:latin typeface="Times New Roman" panose="02020603050405020304" pitchFamily="18" charset="0"/>
              </a:rPr>
              <a:t>Mobili strumentali</a:t>
            </a:r>
          </a:p>
          <a:p>
            <a:pPr eaLnBrk="1" hangingPunct="1">
              <a:lnSpc>
                <a:spcPct val="80000"/>
              </a:lnSpc>
              <a:spcBef>
                <a:spcPct val="0"/>
              </a:spcBef>
              <a:buFontTx/>
              <a:buNone/>
            </a:pPr>
            <a:r>
              <a:rPr lang="it-IT" altLang="it-IT" sz="2000" dirty="0">
                <a:latin typeface="Times New Roman" panose="02020603050405020304" pitchFamily="18" charset="0"/>
              </a:rPr>
              <a:t>Arredi strumentali</a:t>
            </a:r>
          </a:p>
          <a:p>
            <a:pPr eaLnBrk="1" hangingPunct="1">
              <a:lnSpc>
                <a:spcPct val="80000"/>
              </a:lnSpc>
              <a:spcBef>
                <a:spcPct val="0"/>
              </a:spcBef>
              <a:buFontTx/>
              <a:buNone/>
            </a:pPr>
            <a:r>
              <a:rPr lang="it-IT" altLang="it-IT" sz="2000" dirty="0">
                <a:latin typeface="Times New Roman" panose="02020603050405020304" pitchFamily="18" charset="0"/>
              </a:rPr>
              <a:t>Macchine d’ufficio strumentali</a:t>
            </a:r>
          </a:p>
          <a:p>
            <a:pPr eaLnBrk="1" hangingPunct="1">
              <a:lnSpc>
                <a:spcPct val="80000"/>
              </a:lnSpc>
              <a:spcBef>
                <a:spcPct val="0"/>
              </a:spcBef>
              <a:buFontTx/>
              <a:buNone/>
            </a:pPr>
            <a:r>
              <a:rPr lang="it-IT" altLang="it-IT" sz="2000" dirty="0">
                <a:latin typeface="Times New Roman" panose="02020603050405020304" pitchFamily="18" charset="0"/>
              </a:rPr>
              <a:t>Impianti strumentali</a:t>
            </a:r>
          </a:p>
          <a:p>
            <a:pPr eaLnBrk="1" hangingPunct="1">
              <a:lnSpc>
                <a:spcPct val="80000"/>
              </a:lnSpc>
              <a:spcBef>
                <a:spcPct val="0"/>
              </a:spcBef>
              <a:buFontTx/>
              <a:buNone/>
            </a:pPr>
            <a:r>
              <a:rPr lang="it-IT" altLang="it-IT" sz="2000" dirty="0">
                <a:latin typeface="Times New Roman" panose="02020603050405020304" pitchFamily="18" charset="0"/>
              </a:rPr>
              <a:t>Macchinari strumentali</a:t>
            </a:r>
          </a:p>
          <a:p>
            <a:pPr eaLnBrk="1" hangingPunct="1">
              <a:lnSpc>
                <a:spcPct val="80000"/>
              </a:lnSpc>
              <a:spcBef>
                <a:spcPct val="0"/>
              </a:spcBef>
              <a:buFontTx/>
              <a:buNone/>
            </a:pPr>
            <a:r>
              <a:rPr lang="it-IT" altLang="it-IT" sz="2000" dirty="0">
                <a:latin typeface="Times New Roman" panose="02020603050405020304" pitchFamily="18" charset="0"/>
              </a:rPr>
              <a:t>Automezzi strumentali</a:t>
            </a:r>
          </a:p>
          <a:p>
            <a:pPr eaLnBrk="1" hangingPunct="1">
              <a:lnSpc>
                <a:spcPct val="80000"/>
              </a:lnSpc>
              <a:spcBef>
                <a:spcPct val="0"/>
              </a:spcBef>
              <a:buFontTx/>
              <a:buNone/>
            </a:pPr>
            <a:r>
              <a:rPr lang="it-IT" altLang="it-IT" sz="2000" dirty="0">
                <a:latin typeface="Times New Roman" panose="02020603050405020304" pitchFamily="18" charset="0"/>
              </a:rPr>
              <a:t>Costruzioni leggere strumentali</a:t>
            </a:r>
          </a:p>
          <a:p>
            <a:pPr eaLnBrk="1" hangingPunct="1">
              <a:lnSpc>
                <a:spcPct val="80000"/>
              </a:lnSpc>
              <a:spcBef>
                <a:spcPct val="0"/>
              </a:spcBef>
              <a:buFontTx/>
              <a:buNone/>
            </a:pPr>
            <a:r>
              <a:rPr lang="it-IT" altLang="it-IT" sz="2000" dirty="0">
                <a:latin typeface="Times New Roman" panose="02020603050405020304" pitchFamily="18" charset="0"/>
              </a:rPr>
              <a:t>Altri beni strumentali</a:t>
            </a:r>
          </a:p>
          <a:p>
            <a:pPr eaLnBrk="1" hangingPunct="1">
              <a:lnSpc>
                <a:spcPct val="80000"/>
              </a:lnSpc>
              <a:spcBef>
                <a:spcPct val="0"/>
              </a:spcBef>
              <a:buFontTx/>
              <a:buNone/>
            </a:pPr>
            <a:r>
              <a:rPr lang="it-IT" altLang="it-IT" sz="2000" i="1" dirty="0">
                <a:solidFill>
                  <a:srgbClr val="FF3300"/>
                </a:solidFill>
                <a:latin typeface="Times New Roman" panose="02020603050405020304" pitchFamily="18" charset="0"/>
              </a:rPr>
              <a:t>Meno </a:t>
            </a:r>
            <a:r>
              <a:rPr lang="it-IT" altLang="it-IT" sz="2000" i="1" dirty="0" smtClean="0">
                <a:solidFill>
                  <a:srgbClr val="FF3300"/>
                </a:solidFill>
                <a:latin typeface="Times New Roman" panose="02020603050405020304" pitchFamily="18" charset="0"/>
              </a:rPr>
              <a:t>Fondi </a:t>
            </a:r>
            <a:r>
              <a:rPr lang="it-IT" altLang="it-IT" sz="2000" i="1" dirty="0">
                <a:solidFill>
                  <a:srgbClr val="FF3300"/>
                </a:solidFill>
                <a:latin typeface="Times New Roman" panose="02020603050405020304" pitchFamily="18" charset="0"/>
              </a:rPr>
              <a:t>Ammortamento </a:t>
            </a:r>
            <a:r>
              <a:rPr lang="it-IT" altLang="it-IT" sz="2000" i="1" dirty="0" smtClean="0">
                <a:solidFill>
                  <a:srgbClr val="FF3300"/>
                </a:solidFill>
                <a:latin typeface="Times New Roman" panose="02020603050405020304" pitchFamily="18" charset="0"/>
              </a:rPr>
              <a:t>e Svalutazione </a:t>
            </a:r>
            <a:r>
              <a:rPr lang="it-IT" altLang="it-IT" sz="1200" i="1" dirty="0" smtClean="0">
                <a:solidFill>
                  <a:srgbClr val="FF3300"/>
                </a:solidFill>
                <a:latin typeface="Times New Roman" panose="02020603050405020304" pitchFamily="18" charset="0"/>
              </a:rPr>
              <a:t>(per </a:t>
            </a:r>
            <a:r>
              <a:rPr lang="it-IT" altLang="it-IT" sz="1200" i="1" dirty="0">
                <a:solidFill>
                  <a:srgbClr val="FF3300"/>
                </a:solidFill>
                <a:latin typeface="Times New Roman" panose="02020603050405020304" pitchFamily="18" charset="0"/>
              </a:rPr>
              <a:t>ogni </a:t>
            </a:r>
            <a:r>
              <a:rPr lang="it-IT" altLang="it-IT" sz="1200" i="1" dirty="0" err="1">
                <a:solidFill>
                  <a:srgbClr val="FF3300"/>
                </a:solidFill>
                <a:latin typeface="Times New Roman" panose="02020603050405020304" pitchFamily="18" charset="0"/>
              </a:rPr>
              <a:t>imm</a:t>
            </a:r>
            <a:r>
              <a:rPr lang="it-IT" altLang="it-IT" sz="1200" i="1" dirty="0">
                <a:solidFill>
                  <a:srgbClr val="FF3300"/>
                </a:solidFill>
                <a:latin typeface="Times New Roman" panose="02020603050405020304" pitchFamily="18" charset="0"/>
              </a:rPr>
              <a:t>. </a:t>
            </a:r>
            <a:r>
              <a:rPr lang="it-IT" altLang="it-IT" sz="1200" i="1" dirty="0" smtClean="0">
                <a:solidFill>
                  <a:srgbClr val="FF3300"/>
                </a:solidFill>
                <a:latin typeface="Times New Roman" panose="02020603050405020304" pitchFamily="18" charset="0"/>
              </a:rPr>
              <a:t>						materiale</a:t>
            </a:r>
            <a:r>
              <a:rPr lang="it-IT" altLang="it-IT" sz="1200" i="1" dirty="0">
                <a:solidFill>
                  <a:srgbClr val="FF3300"/>
                </a:solidFill>
                <a:latin typeface="Times New Roman" panose="02020603050405020304" pitchFamily="18" charset="0"/>
              </a:rPr>
              <a:t>)</a:t>
            </a:r>
          </a:p>
          <a:p>
            <a:pPr eaLnBrk="1" hangingPunct="1">
              <a:lnSpc>
                <a:spcPct val="80000"/>
              </a:lnSpc>
              <a:spcBef>
                <a:spcPct val="0"/>
              </a:spcBef>
              <a:buFontTx/>
              <a:buNone/>
            </a:pPr>
            <a:r>
              <a:rPr lang="it-IT" altLang="it-IT" sz="2000" dirty="0">
                <a:latin typeface="Times New Roman" panose="02020603050405020304" pitchFamily="18" charset="0"/>
              </a:rPr>
              <a:t>Terreni strumentali</a:t>
            </a:r>
          </a:p>
        </p:txBody>
      </p:sp>
      <p:sp>
        <p:nvSpPr>
          <p:cNvPr id="27676" name="WordArt 155"/>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27677" name="AutoShape 156"/>
          <p:cNvSpPr>
            <a:spLocks noChangeArrowheads="1"/>
          </p:cNvSpPr>
          <p:nvPr/>
        </p:nvSpPr>
        <p:spPr bwMode="auto">
          <a:xfrm>
            <a:off x="1981200" y="12954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6" name="Input penna 5"/>
              <p14:cNvContentPartPr/>
              <p14:nvPr/>
            </p14:nvContentPartPr>
            <p14:xfrm>
              <a:off x="563310" y="1469559"/>
              <a:ext cx="360" cy="360"/>
            </p14:xfrm>
          </p:contentPart>
        </mc:Choice>
        <mc:Fallback xmlns="">
          <p:pic>
            <p:nvPicPr>
              <p:cNvPr id="6" name="Input penna 5"/>
              <p:cNvPicPr/>
              <p:nvPr/>
            </p:nvPicPr>
            <p:blipFill>
              <a:blip r:embed="rId3"/>
              <a:stretch>
                <a:fillRect/>
              </a:stretch>
            </p:blipFill>
            <p:spPr>
              <a:xfrm>
                <a:off x="551430" y="1457679"/>
                <a:ext cx="24120" cy="24120"/>
              </a:xfrm>
              <a:prstGeom prst="rect">
                <a:avLst/>
              </a:prstGeom>
            </p:spPr>
          </p:pic>
        </mc:Fallback>
      </mc:AlternateContent>
    </p:spTree>
  </p:cSld>
  <p:clrMapOvr>
    <a:masterClrMapping/>
  </p:clrMapOvr>
  <p:transition advTm="219297"/>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4"/>
          <p:cNvSpPr>
            <a:spLocks noGrp="1"/>
          </p:cNvSpPr>
          <p:nvPr>
            <p:ph type="sldNum" sz="quarter" idx="12"/>
          </p:nvPr>
        </p:nvSpPr>
        <p:spPr>
          <a:xfrm>
            <a:off x="7010400" y="64103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87AADC-6738-4306-BAC3-10318AF68D78}" type="slidenum">
              <a:rPr lang="it-IT" altLang="it-IT" sz="1400"/>
              <a:pPr>
                <a:spcBef>
                  <a:spcPct val="0"/>
                </a:spcBef>
                <a:buFontTx/>
                <a:buNone/>
              </a:pPr>
              <a:t>25</a:t>
            </a:fld>
            <a:endParaRPr lang="it-IT" altLang="it-IT" sz="1400"/>
          </a:p>
        </p:txBody>
      </p:sp>
      <p:graphicFrame>
        <p:nvGraphicFramePr>
          <p:cNvPr id="185432" name="Group 88"/>
          <p:cNvGraphicFramePr>
            <a:graphicFrameLocks noGrp="1"/>
          </p:cNvGraphicFramePr>
          <p:nvPr>
            <p:ph/>
          </p:nvPr>
        </p:nvGraphicFramePr>
        <p:xfrm>
          <a:off x="2514600" y="533400"/>
          <a:ext cx="6172200" cy="6278832"/>
        </p:xfrm>
        <a:graphic>
          <a:graphicData uri="http://schemas.openxmlformats.org/drawingml/2006/table">
            <a:tbl>
              <a:tblPr/>
              <a:tblGrid>
                <a:gridCol w="6172200">
                  <a:extLst>
                    <a:ext uri="{9D8B030D-6E8A-4147-A177-3AD203B41FA5}">
                      <a16:colId xmlns:a16="http://schemas.microsoft.com/office/drawing/2014/main" val="20000"/>
                    </a:ext>
                  </a:extLst>
                </a:gridCol>
              </a:tblGrid>
              <a:tr h="335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Fattori pluriennali funzionanti</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0783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Fattori pluriennali in corso di realizzazione</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124961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Fattori pluriennali non ancora entrati in azienda</a:t>
                      </a: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9448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691" name="Rectangle 20"/>
          <p:cNvSpPr>
            <a:spLocks noChangeArrowheads="1"/>
          </p:cNvSpPr>
          <p:nvPr/>
        </p:nvSpPr>
        <p:spPr bwMode="auto">
          <a:xfrm>
            <a:off x="0" y="9144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Materiali</a:t>
            </a:r>
          </a:p>
        </p:txBody>
      </p:sp>
      <p:sp>
        <p:nvSpPr>
          <p:cNvPr id="28692" name="Rectangle 21"/>
          <p:cNvSpPr>
            <a:spLocks noChangeArrowheads="1"/>
          </p:cNvSpPr>
          <p:nvPr/>
        </p:nvSpPr>
        <p:spPr bwMode="auto">
          <a:xfrm>
            <a:off x="0" y="2133600"/>
            <a:ext cx="1890713" cy="1066800"/>
          </a:xfrm>
          <a:prstGeom prst="rect">
            <a:avLst/>
          </a:prstGeom>
          <a:solidFill>
            <a:srgbClr val="CC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Immateriali</a:t>
            </a:r>
          </a:p>
        </p:txBody>
      </p:sp>
      <p:sp>
        <p:nvSpPr>
          <p:cNvPr id="28693" name="Rectangle 22"/>
          <p:cNvSpPr>
            <a:spLocks noChangeArrowheads="1"/>
          </p:cNvSpPr>
          <p:nvPr/>
        </p:nvSpPr>
        <p:spPr bwMode="auto">
          <a:xfrm>
            <a:off x="0" y="33528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Finanziarie</a:t>
            </a:r>
          </a:p>
        </p:txBody>
      </p:sp>
      <p:sp>
        <p:nvSpPr>
          <p:cNvPr id="28694" name="Rectangle 23"/>
          <p:cNvSpPr>
            <a:spLocks noChangeArrowheads="1"/>
          </p:cNvSpPr>
          <p:nvPr/>
        </p:nvSpPr>
        <p:spPr bwMode="auto">
          <a:xfrm>
            <a:off x="0" y="45720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Patrimoniali</a:t>
            </a:r>
          </a:p>
        </p:txBody>
      </p:sp>
      <p:sp>
        <p:nvSpPr>
          <p:cNvPr id="28695" name="Rectangle 24"/>
          <p:cNvSpPr>
            <a:spLocks noChangeArrowheads="1"/>
          </p:cNvSpPr>
          <p:nvPr/>
        </p:nvSpPr>
        <p:spPr bwMode="auto">
          <a:xfrm>
            <a:off x="0" y="57912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Commerciali</a:t>
            </a:r>
          </a:p>
        </p:txBody>
      </p:sp>
      <p:sp>
        <p:nvSpPr>
          <p:cNvPr id="28696" name="Text Box 52"/>
          <p:cNvSpPr txBox="1">
            <a:spLocks noChangeArrowheads="1"/>
          </p:cNvSpPr>
          <p:nvPr/>
        </p:nvSpPr>
        <p:spPr bwMode="auto">
          <a:xfrm>
            <a:off x="-152400" y="457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 FISSO</a:t>
            </a:r>
            <a:endParaRPr lang="it-IT" altLang="it-IT" sz="2400" b="1" i="1" u="sng">
              <a:latin typeface="Times New Roman" panose="02020603050405020304" pitchFamily="18" charset="0"/>
            </a:endParaRPr>
          </a:p>
        </p:txBody>
      </p:sp>
      <p:sp>
        <p:nvSpPr>
          <p:cNvPr id="28697" name="Text Box 68"/>
          <p:cNvSpPr txBox="1">
            <a:spLocks noChangeArrowheads="1"/>
          </p:cNvSpPr>
          <p:nvPr/>
        </p:nvSpPr>
        <p:spPr bwMode="auto">
          <a:xfrm>
            <a:off x="2514600" y="4524375"/>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2000">
                <a:latin typeface="Times New Roman" panose="02020603050405020304" pitchFamily="18" charset="0"/>
              </a:rPr>
              <a:t>Lavori in corso affidati a terzi</a:t>
            </a:r>
          </a:p>
          <a:p>
            <a:pPr eaLnBrk="1" hangingPunct="1">
              <a:lnSpc>
                <a:spcPct val="80000"/>
              </a:lnSpc>
              <a:buFontTx/>
              <a:buNone/>
            </a:pPr>
            <a:r>
              <a:rPr lang="it-IT" altLang="it-IT" sz="2000">
                <a:latin typeface="Times New Roman" panose="02020603050405020304" pitchFamily="18" charset="0"/>
              </a:rPr>
              <a:t>Lavori in economia su immobilizzazioni immateriali</a:t>
            </a:r>
          </a:p>
        </p:txBody>
      </p:sp>
      <p:sp>
        <p:nvSpPr>
          <p:cNvPr id="28698" name="Text Box 69"/>
          <p:cNvSpPr txBox="1">
            <a:spLocks noChangeArrowheads="1"/>
          </p:cNvSpPr>
          <p:nvPr/>
        </p:nvSpPr>
        <p:spPr bwMode="auto">
          <a:xfrm>
            <a:off x="2590800" y="6140450"/>
            <a:ext cx="594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2000" dirty="0">
                <a:latin typeface="Times New Roman" panose="02020603050405020304" pitchFamily="18" charset="0"/>
              </a:rPr>
              <a:t>Anticipi a fornitori su … immobilizzazioni immateriali</a:t>
            </a:r>
          </a:p>
        </p:txBody>
      </p:sp>
      <p:sp>
        <p:nvSpPr>
          <p:cNvPr id="28699" name="Text Box 74"/>
          <p:cNvSpPr txBox="1">
            <a:spLocks noChangeArrowheads="1"/>
          </p:cNvSpPr>
          <p:nvPr/>
        </p:nvSpPr>
        <p:spPr bwMode="auto">
          <a:xfrm>
            <a:off x="2590800" y="974725"/>
            <a:ext cx="5486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dirty="0">
                <a:latin typeface="Times New Roman" panose="02020603050405020304" pitchFamily="18" charset="0"/>
              </a:rPr>
              <a:t>Costi di impianto e di ampliamento</a:t>
            </a:r>
          </a:p>
          <a:p>
            <a:pPr eaLnBrk="1" hangingPunct="1">
              <a:lnSpc>
                <a:spcPct val="90000"/>
              </a:lnSpc>
              <a:spcBef>
                <a:spcPct val="0"/>
              </a:spcBef>
              <a:buFontTx/>
              <a:buNone/>
            </a:pPr>
            <a:r>
              <a:rPr lang="it-IT" altLang="it-IT" sz="1800" dirty="0">
                <a:latin typeface="Times New Roman" panose="02020603050405020304" pitchFamily="18" charset="0"/>
              </a:rPr>
              <a:t>Costi di sviluppo</a:t>
            </a:r>
          </a:p>
          <a:p>
            <a:pPr eaLnBrk="1" hangingPunct="1">
              <a:lnSpc>
                <a:spcPct val="90000"/>
              </a:lnSpc>
              <a:spcBef>
                <a:spcPct val="0"/>
              </a:spcBef>
              <a:buFontTx/>
              <a:buNone/>
            </a:pPr>
            <a:r>
              <a:rPr lang="it-IT" altLang="it-IT" sz="1800" dirty="0">
                <a:latin typeface="Times New Roman" panose="02020603050405020304" pitchFamily="18" charset="0"/>
              </a:rPr>
              <a:t>Diritti di brevetto industriale</a:t>
            </a:r>
          </a:p>
          <a:p>
            <a:pPr eaLnBrk="1" hangingPunct="1">
              <a:lnSpc>
                <a:spcPct val="90000"/>
              </a:lnSpc>
              <a:spcBef>
                <a:spcPct val="0"/>
              </a:spcBef>
              <a:buFontTx/>
              <a:buNone/>
            </a:pPr>
            <a:r>
              <a:rPr lang="it-IT" altLang="it-IT" sz="1800" dirty="0">
                <a:latin typeface="Times New Roman" panose="02020603050405020304" pitchFamily="18" charset="0"/>
              </a:rPr>
              <a:t>Diritti di utilizzazione delle opere dell’ingegno</a:t>
            </a:r>
          </a:p>
          <a:p>
            <a:pPr eaLnBrk="1" hangingPunct="1">
              <a:lnSpc>
                <a:spcPct val="90000"/>
              </a:lnSpc>
              <a:spcBef>
                <a:spcPct val="0"/>
              </a:spcBef>
              <a:buFontTx/>
              <a:buNone/>
            </a:pPr>
            <a:r>
              <a:rPr lang="it-IT" altLang="it-IT" sz="1800" dirty="0">
                <a:latin typeface="Times New Roman" panose="02020603050405020304" pitchFamily="18" charset="0"/>
              </a:rPr>
              <a:t>Concessioni</a:t>
            </a:r>
          </a:p>
          <a:p>
            <a:pPr eaLnBrk="1" hangingPunct="1">
              <a:lnSpc>
                <a:spcPct val="90000"/>
              </a:lnSpc>
              <a:spcBef>
                <a:spcPct val="0"/>
              </a:spcBef>
              <a:buFontTx/>
              <a:buNone/>
            </a:pPr>
            <a:r>
              <a:rPr lang="it-IT" altLang="it-IT" sz="1800" dirty="0">
                <a:latin typeface="Times New Roman" panose="02020603050405020304" pitchFamily="18" charset="0"/>
              </a:rPr>
              <a:t>Licenze</a:t>
            </a:r>
          </a:p>
          <a:p>
            <a:pPr eaLnBrk="1" hangingPunct="1">
              <a:lnSpc>
                <a:spcPct val="90000"/>
              </a:lnSpc>
              <a:spcBef>
                <a:spcPct val="0"/>
              </a:spcBef>
              <a:buFontTx/>
              <a:buNone/>
            </a:pPr>
            <a:r>
              <a:rPr lang="it-IT" altLang="it-IT" sz="1800" dirty="0">
                <a:latin typeface="Times New Roman" panose="02020603050405020304" pitchFamily="18" charset="0"/>
              </a:rPr>
              <a:t>Marchi</a:t>
            </a:r>
          </a:p>
          <a:p>
            <a:pPr eaLnBrk="1" hangingPunct="1">
              <a:lnSpc>
                <a:spcPct val="90000"/>
              </a:lnSpc>
              <a:spcBef>
                <a:spcPct val="0"/>
              </a:spcBef>
              <a:buFontTx/>
              <a:buNone/>
            </a:pPr>
            <a:r>
              <a:rPr lang="it-IT" altLang="it-IT" sz="1800" dirty="0">
                <a:latin typeface="Times New Roman" panose="02020603050405020304" pitchFamily="18" charset="0"/>
              </a:rPr>
              <a:t>Avviamento</a:t>
            </a:r>
          </a:p>
          <a:p>
            <a:pPr eaLnBrk="1" hangingPunct="1">
              <a:lnSpc>
                <a:spcPct val="90000"/>
              </a:lnSpc>
              <a:spcBef>
                <a:spcPct val="0"/>
              </a:spcBef>
              <a:buFontTx/>
              <a:buNone/>
            </a:pPr>
            <a:r>
              <a:rPr lang="it-IT" altLang="it-IT" sz="1800" dirty="0">
                <a:latin typeface="Times New Roman" panose="02020603050405020304" pitchFamily="18" charset="0"/>
              </a:rPr>
              <a:t>Manutenzioni su beni di terzi</a:t>
            </a:r>
          </a:p>
          <a:p>
            <a:pPr eaLnBrk="1" hangingPunct="1">
              <a:lnSpc>
                <a:spcPct val="90000"/>
              </a:lnSpc>
              <a:spcBef>
                <a:spcPct val="0"/>
              </a:spcBef>
              <a:buFontTx/>
              <a:buNone/>
            </a:pPr>
            <a:r>
              <a:rPr lang="it-IT" altLang="it-IT" sz="1800" i="1" dirty="0">
                <a:solidFill>
                  <a:srgbClr val="FF3300"/>
                </a:solidFill>
                <a:latin typeface="Times New Roman" panose="02020603050405020304" pitchFamily="18" charset="0"/>
              </a:rPr>
              <a:t>Meno </a:t>
            </a:r>
            <a:r>
              <a:rPr lang="it-IT" altLang="it-IT" sz="1800" i="1" dirty="0" err="1" smtClean="0">
                <a:solidFill>
                  <a:srgbClr val="FF3300"/>
                </a:solidFill>
                <a:latin typeface="Times New Roman" panose="02020603050405020304" pitchFamily="18" charset="0"/>
              </a:rPr>
              <a:t>F.di</a:t>
            </a:r>
            <a:r>
              <a:rPr lang="it-IT" altLang="it-IT" sz="1800" i="1" dirty="0" smtClean="0">
                <a:solidFill>
                  <a:srgbClr val="FF3300"/>
                </a:solidFill>
                <a:latin typeface="Times New Roman" panose="02020603050405020304" pitchFamily="18" charset="0"/>
              </a:rPr>
              <a:t> </a:t>
            </a:r>
            <a:r>
              <a:rPr lang="it-IT" altLang="it-IT" sz="1800" i="1" dirty="0" err="1">
                <a:solidFill>
                  <a:srgbClr val="FF3300"/>
                </a:solidFill>
                <a:latin typeface="Times New Roman" panose="02020603050405020304" pitchFamily="18" charset="0"/>
              </a:rPr>
              <a:t>Ammort.nto</a:t>
            </a:r>
            <a:r>
              <a:rPr lang="it-IT" altLang="it-IT" sz="1800" i="1">
                <a:solidFill>
                  <a:srgbClr val="FF3300"/>
                </a:solidFill>
                <a:latin typeface="Times New Roman" panose="02020603050405020304" pitchFamily="18" charset="0"/>
              </a:rPr>
              <a:t> </a:t>
            </a:r>
            <a:r>
              <a:rPr lang="it-IT" altLang="it-IT" sz="1800" i="1" smtClean="0">
                <a:solidFill>
                  <a:srgbClr val="FF3300"/>
                </a:solidFill>
                <a:latin typeface="Times New Roman" panose="02020603050405020304" pitchFamily="18" charset="0"/>
              </a:rPr>
              <a:t>(per </a:t>
            </a:r>
            <a:r>
              <a:rPr lang="it-IT" altLang="it-IT" sz="1800" i="1" dirty="0">
                <a:solidFill>
                  <a:srgbClr val="FF3300"/>
                </a:solidFill>
                <a:latin typeface="Times New Roman" panose="02020603050405020304" pitchFamily="18" charset="0"/>
              </a:rPr>
              <a:t>ogni </a:t>
            </a:r>
            <a:r>
              <a:rPr lang="it-IT" altLang="it-IT" sz="1800" i="1" dirty="0" err="1">
                <a:solidFill>
                  <a:srgbClr val="FF3300"/>
                </a:solidFill>
                <a:latin typeface="Times New Roman" panose="02020603050405020304" pitchFamily="18" charset="0"/>
              </a:rPr>
              <a:t>imm</a:t>
            </a:r>
            <a:r>
              <a:rPr lang="it-IT" altLang="it-IT" sz="1800" i="1" dirty="0">
                <a:solidFill>
                  <a:srgbClr val="FF3300"/>
                </a:solidFill>
                <a:latin typeface="Times New Roman" panose="02020603050405020304" pitchFamily="18" charset="0"/>
              </a:rPr>
              <a:t>. immateriale)</a:t>
            </a:r>
          </a:p>
          <a:p>
            <a:pPr eaLnBrk="1" hangingPunct="1">
              <a:lnSpc>
                <a:spcPct val="90000"/>
              </a:lnSpc>
              <a:spcBef>
                <a:spcPct val="0"/>
              </a:spcBef>
              <a:buFontTx/>
              <a:buNone/>
            </a:pPr>
            <a:r>
              <a:rPr lang="it-IT" altLang="it-IT" sz="1800" i="1" dirty="0">
                <a:solidFill>
                  <a:srgbClr val="FF3300"/>
                </a:solidFill>
                <a:latin typeface="Times New Roman" panose="02020603050405020304" pitchFamily="18" charset="0"/>
              </a:rPr>
              <a:t>(oppure Ammortamento in conto)</a:t>
            </a:r>
          </a:p>
        </p:txBody>
      </p:sp>
      <p:sp>
        <p:nvSpPr>
          <p:cNvPr id="28700" name="WordArt 96"/>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28701" name="AutoShape 97"/>
          <p:cNvSpPr>
            <a:spLocks noChangeArrowheads="1"/>
          </p:cNvSpPr>
          <p:nvPr/>
        </p:nvSpPr>
        <p:spPr bwMode="auto">
          <a:xfrm>
            <a:off x="1981200" y="24384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214817"/>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4"/>
          <p:cNvSpPr>
            <a:spLocks noGrp="1"/>
          </p:cNvSpPr>
          <p:nvPr>
            <p:ph type="sldNum" sz="quarter" idx="12"/>
          </p:nvPr>
        </p:nvSpPr>
        <p:spPr>
          <a:xfrm>
            <a:off x="6999288" y="645953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F8E647-3411-4B54-ABB2-87C9E35E25D0}" type="slidenum">
              <a:rPr lang="it-IT" altLang="it-IT" sz="1400"/>
              <a:pPr>
                <a:spcBef>
                  <a:spcPct val="0"/>
                </a:spcBef>
                <a:buFontTx/>
                <a:buNone/>
              </a:pPr>
              <a:t>26</a:t>
            </a:fld>
            <a:endParaRPr lang="it-IT" altLang="it-IT" sz="1400"/>
          </a:p>
        </p:txBody>
      </p:sp>
      <p:sp>
        <p:nvSpPr>
          <p:cNvPr id="29699" name="Text Box 2"/>
          <p:cNvSpPr txBox="1">
            <a:spLocks noChangeArrowheads="1"/>
          </p:cNvSpPr>
          <p:nvPr/>
        </p:nvSpPr>
        <p:spPr bwMode="auto">
          <a:xfrm>
            <a:off x="-152400" y="381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 FISSO</a:t>
            </a:r>
            <a:endParaRPr lang="it-IT" altLang="it-IT" sz="2400" b="1" i="1" u="sng">
              <a:latin typeface="Times New Roman" panose="02020603050405020304" pitchFamily="18" charset="0"/>
            </a:endParaRPr>
          </a:p>
        </p:txBody>
      </p:sp>
      <p:graphicFrame>
        <p:nvGraphicFramePr>
          <p:cNvPr id="189586" name="Group 146"/>
          <p:cNvGraphicFramePr>
            <a:graphicFrameLocks noGrp="1"/>
          </p:cNvGraphicFramePr>
          <p:nvPr>
            <p:ph/>
            <p:extLst>
              <p:ext uri="{D42A27DB-BD31-4B8C-83A1-F6EECF244321}">
                <p14:modId xmlns:p14="http://schemas.microsoft.com/office/powerpoint/2010/main" val="1811578971"/>
              </p:ext>
            </p:extLst>
          </p:nvPr>
        </p:nvGraphicFramePr>
        <p:xfrm>
          <a:off x="2514600" y="234023"/>
          <a:ext cx="6618288" cy="6575426"/>
        </p:xfrm>
        <a:graphic>
          <a:graphicData uri="http://schemas.openxmlformats.org/drawingml/2006/table">
            <a:tbl>
              <a:tblPr/>
              <a:tblGrid>
                <a:gridCol w="6618288">
                  <a:extLst>
                    <a:ext uri="{9D8B030D-6E8A-4147-A177-3AD203B41FA5}">
                      <a16:colId xmlns:a16="http://schemas.microsoft.com/office/drawing/2014/main" val="20000"/>
                    </a:ext>
                  </a:extLst>
                </a:gridCol>
              </a:tblGrid>
              <a:tr h="26507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1800" b="1" i="1" u="none" strike="noStrike" cap="none" normalizeH="0" baseline="0" dirty="0" smtClean="0">
                          <a:ln>
                            <a:noFill/>
                          </a:ln>
                          <a:solidFill>
                            <a:schemeClr val="tx1"/>
                          </a:solidFill>
                          <a:effectLst/>
                          <a:latin typeface="Times New Roman" panose="02020603050405020304" pitchFamily="18" charset="0"/>
                        </a:rPr>
                        <a:t>Crediti di finanziamento</a:t>
                      </a: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9151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1" u="none" strike="noStrike" cap="none" normalizeH="0" baseline="0" dirty="0" smtClean="0">
                        <a:ln>
                          <a:noFill/>
                        </a:ln>
                        <a:solidFill>
                          <a:srgbClr val="FF3300"/>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1" u="none" strike="noStrike" cap="none" normalizeH="0" baseline="0" dirty="0" smtClean="0">
                        <a:ln>
                          <a:noFill/>
                        </a:ln>
                        <a:solidFill>
                          <a:srgbClr val="FF3300"/>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1" u="none" strike="noStrike" cap="none" normalizeH="0" baseline="0" dirty="0" smtClean="0">
                        <a:ln>
                          <a:noFill/>
                        </a:ln>
                        <a:solidFill>
                          <a:srgbClr val="FF3300"/>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1" u="none" strike="noStrike" cap="none" normalizeH="0" baseline="0" dirty="0" smtClean="0">
                        <a:ln>
                          <a:noFill/>
                        </a:ln>
                        <a:solidFill>
                          <a:srgbClr val="FF3300"/>
                        </a:solidFill>
                        <a:effectLst/>
                        <a:latin typeface="Times New Roman" panose="02020603050405020304" pitchFamily="18" charset="0"/>
                      </a:endParaRP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07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1800" b="1" i="1" u="none" strike="noStrike" cap="none" normalizeH="0" baseline="0" dirty="0" smtClean="0">
                          <a:ln>
                            <a:noFill/>
                          </a:ln>
                          <a:solidFill>
                            <a:schemeClr val="tx1"/>
                          </a:solidFill>
                          <a:effectLst/>
                          <a:latin typeface="Times New Roman" panose="02020603050405020304" pitchFamily="18" charset="0"/>
                        </a:rPr>
                        <a:t>Crediti di funzionamento</a:t>
                      </a: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32031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None/>
                        <a:tabLst/>
                      </a:pPr>
                      <a:endParaRPr kumimoji="0" lang="it-IT" altLang="it-IT" sz="500" b="0" i="0" u="none" strike="noStrike" cap="none" normalizeH="0" baseline="0" dirty="0" smtClean="0">
                        <a:ln>
                          <a:noFill/>
                        </a:ln>
                        <a:solidFill>
                          <a:schemeClr val="tx1"/>
                        </a:solidFill>
                        <a:effectLst/>
                        <a:latin typeface="Times New Roman" panose="02020603050405020304" pitchFamily="18" charset="0"/>
                      </a:endParaRP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07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defRPr/>
                      </a:pPr>
                      <a:r>
                        <a:rPr kumimoji="0" lang="it-IT" altLang="it-IT" sz="1800" b="1" i="1" u="none" strike="noStrike" cap="none" normalizeH="0" baseline="0" dirty="0" smtClean="0">
                          <a:ln>
                            <a:noFill/>
                          </a:ln>
                          <a:solidFill>
                            <a:schemeClr val="tx1"/>
                          </a:solidFill>
                          <a:effectLst/>
                          <a:latin typeface="Times New Roman" panose="02020603050405020304" pitchFamily="18" charset="0"/>
                        </a:rPr>
                        <a:t>Partecipazioni e titoli</a:t>
                      </a: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9151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12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Char char="•"/>
                        <a:tabLst/>
                      </a:pPr>
                      <a:endParaRPr kumimoji="0" lang="it-IT" altLang="it-IT"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Char char="•"/>
                        <a:tabLst/>
                      </a:pPr>
                      <a:endParaRPr kumimoji="0" lang="it-IT" altLang="it-IT" sz="1400" b="0" i="0" u="none" strike="noStrike" cap="none" normalizeH="0" baseline="0" dirty="0" smtClean="0">
                        <a:ln>
                          <a:noFill/>
                        </a:ln>
                        <a:solidFill>
                          <a:schemeClr val="tx1"/>
                        </a:solidFill>
                        <a:effectLst/>
                        <a:latin typeface="Times New Roman" panose="02020603050405020304" pitchFamily="18" charset="0"/>
                      </a:endParaRP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07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1800" b="1" i="1" u="none" strike="noStrike" cap="none" normalizeH="0" baseline="0" dirty="0" smtClean="0">
                          <a:ln>
                            <a:noFill/>
                          </a:ln>
                          <a:solidFill>
                            <a:schemeClr val="tx1"/>
                          </a:solidFill>
                          <a:effectLst/>
                          <a:latin typeface="Times New Roman" panose="02020603050405020304" pitchFamily="18" charset="0"/>
                        </a:rPr>
                        <a:t>Altro</a:t>
                      </a: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r h="4817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60000"/>
                        </a:lnSpc>
                        <a:spcBef>
                          <a:spcPct val="20000"/>
                        </a:spcBef>
                        <a:spcAft>
                          <a:spcPct val="0"/>
                        </a:spcAft>
                        <a:buClrTx/>
                        <a:buSzTx/>
                        <a:buFontTx/>
                        <a:buChar char="•"/>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60000"/>
                        </a:lnSpc>
                        <a:spcBef>
                          <a:spcPct val="20000"/>
                        </a:spcBef>
                        <a:spcAft>
                          <a:spcPct val="0"/>
                        </a:spcAft>
                        <a:buClrTx/>
                        <a:buSzTx/>
                        <a:buFontTx/>
                        <a:buChar char="•"/>
                        <a:tabLst/>
                      </a:pPr>
                      <a:endParaRPr kumimoji="0" lang="it-IT" altLang="it-IT" sz="1800" b="0" i="0" u="none" strike="noStrike" cap="none" normalizeH="0" baseline="0" dirty="0" smtClean="0">
                        <a:ln>
                          <a:noFill/>
                        </a:ln>
                        <a:solidFill>
                          <a:schemeClr val="tx1"/>
                        </a:solidFill>
                        <a:effectLst/>
                        <a:latin typeface="Times New Roman" panose="02020603050405020304" pitchFamily="18" charset="0"/>
                      </a:endParaRPr>
                    </a:p>
                  </a:txBody>
                  <a:tcPr marL="91447" marR="91447"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9720" name="Rectangle 20"/>
          <p:cNvSpPr>
            <a:spLocks noChangeArrowheads="1"/>
          </p:cNvSpPr>
          <p:nvPr/>
        </p:nvSpPr>
        <p:spPr bwMode="auto">
          <a:xfrm>
            <a:off x="14288" y="838200"/>
            <a:ext cx="1890712"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Materiali</a:t>
            </a:r>
          </a:p>
        </p:txBody>
      </p:sp>
      <p:sp>
        <p:nvSpPr>
          <p:cNvPr id="29721" name="Rectangle 21"/>
          <p:cNvSpPr>
            <a:spLocks noChangeArrowheads="1"/>
          </p:cNvSpPr>
          <p:nvPr/>
        </p:nvSpPr>
        <p:spPr bwMode="auto">
          <a:xfrm>
            <a:off x="14288" y="2057400"/>
            <a:ext cx="1890712"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Immateriali</a:t>
            </a:r>
          </a:p>
        </p:txBody>
      </p:sp>
      <p:sp>
        <p:nvSpPr>
          <p:cNvPr id="29722" name="Rectangle 22"/>
          <p:cNvSpPr>
            <a:spLocks noChangeArrowheads="1"/>
          </p:cNvSpPr>
          <p:nvPr/>
        </p:nvSpPr>
        <p:spPr bwMode="auto">
          <a:xfrm>
            <a:off x="14288" y="3276600"/>
            <a:ext cx="1890712" cy="1066800"/>
          </a:xfrm>
          <a:prstGeom prst="rect">
            <a:avLst/>
          </a:prstGeom>
          <a:solidFill>
            <a:srgbClr val="CC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Finanziarie</a:t>
            </a:r>
          </a:p>
        </p:txBody>
      </p:sp>
      <p:sp>
        <p:nvSpPr>
          <p:cNvPr id="29723" name="Rectangle 23"/>
          <p:cNvSpPr>
            <a:spLocks noChangeArrowheads="1"/>
          </p:cNvSpPr>
          <p:nvPr/>
        </p:nvSpPr>
        <p:spPr bwMode="auto">
          <a:xfrm>
            <a:off x="14288" y="4495800"/>
            <a:ext cx="1890712"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Patrimoniali</a:t>
            </a:r>
          </a:p>
        </p:txBody>
      </p:sp>
      <p:sp>
        <p:nvSpPr>
          <p:cNvPr id="29724" name="Rectangle 24"/>
          <p:cNvSpPr>
            <a:spLocks noChangeArrowheads="1"/>
          </p:cNvSpPr>
          <p:nvPr/>
        </p:nvSpPr>
        <p:spPr bwMode="auto">
          <a:xfrm>
            <a:off x="14288" y="5715000"/>
            <a:ext cx="1890712"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Commerciali</a:t>
            </a:r>
          </a:p>
        </p:txBody>
      </p:sp>
      <p:sp>
        <p:nvSpPr>
          <p:cNvPr id="29725" name="Text Box 147"/>
          <p:cNvSpPr txBox="1">
            <a:spLocks noChangeArrowheads="1"/>
          </p:cNvSpPr>
          <p:nvPr/>
        </p:nvSpPr>
        <p:spPr bwMode="auto">
          <a:xfrm>
            <a:off x="2681288" y="6483350"/>
            <a:ext cx="6477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60000"/>
              </a:lnSpc>
              <a:buFontTx/>
              <a:buNone/>
            </a:pPr>
            <a:r>
              <a:rPr lang="it-IT" altLang="it-IT" sz="1800" dirty="0">
                <a:latin typeface="Times New Roman" panose="02020603050405020304" pitchFamily="18" charset="0"/>
              </a:rPr>
              <a:t>Disaggio di emissione prestito obbligazionario</a:t>
            </a:r>
          </a:p>
        </p:txBody>
      </p:sp>
      <p:sp>
        <p:nvSpPr>
          <p:cNvPr id="29726" name="Text Box 148"/>
          <p:cNvSpPr txBox="1">
            <a:spLocks noChangeArrowheads="1"/>
          </p:cNvSpPr>
          <p:nvPr/>
        </p:nvSpPr>
        <p:spPr bwMode="auto">
          <a:xfrm>
            <a:off x="2667000" y="579438"/>
            <a:ext cx="64770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0"/>
              </a:spcBef>
              <a:buFontTx/>
              <a:buNone/>
            </a:pPr>
            <a:r>
              <a:rPr lang="it-IT" altLang="it-IT" sz="1800" dirty="0">
                <a:latin typeface="Times New Roman" panose="02020603050405020304" pitchFamily="18" charset="0"/>
              </a:rPr>
              <a:t>Mutui attivi (M/L termine)</a:t>
            </a:r>
          </a:p>
          <a:p>
            <a:pPr eaLnBrk="1" hangingPunct="1">
              <a:lnSpc>
                <a:spcPct val="70000"/>
              </a:lnSpc>
              <a:spcBef>
                <a:spcPct val="0"/>
              </a:spcBef>
              <a:buFontTx/>
              <a:buNone/>
            </a:pPr>
            <a:r>
              <a:rPr lang="it-IT" altLang="it-IT" sz="1800" dirty="0" smtClean="0">
                <a:latin typeface="Times New Roman" panose="02020603050405020304" pitchFamily="18" charset="0"/>
              </a:rPr>
              <a:t>Crediti </a:t>
            </a:r>
            <a:r>
              <a:rPr lang="it-IT" altLang="it-IT" sz="1800" dirty="0">
                <a:latin typeface="Times New Roman" panose="02020603050405020304" pitchFamily="18" charset="0"/>
              </a:rPr>
              <a:t>finanziari v/so </a:t>
            </a:r>
            <a:r>
              <a:rPr lang="it-IT" altLang="it-IT" sz="1800" dirty="0" err="1">
                <a:latin typeface="Times New Roman" panose="02020603050405020304" pitchFamily="18" charset="0"/>
              </a:rPr>
              <a:t>impr</a:t>
            </a:r>
            <a:r>
              <a:rPr lang="it-IT" altLang="it-IT" sz="1800" dirty="0">
                <a:latin typeface="Times New Roman" panose="02020603050405020304" pitchFamily="18" charset="0"/>
              </a:rPr>
              <a:t>. controllate, collegate, ecc. (M/L </a:t>
            </a:r>
            <a:r>
              <a:rPr lang="it-IT" altLang="it-IT" sz="1800" dirty="0" err="1">
                <a:latin typeface="Times New Roman" panose="02020603050405020304" pitchFamily="18" charset="0"/>
              </a:rPr>
              <a:t>term</a:t>
            </a:r>
            <a:r>
              <a:rPr lang="it-IT" altLang="it-IT" sz="1800" dirty="0">
                <a:latin typeface="Times New Roman" panose="02020603050405020304" pitchFamily="18" charset="0"/>
              </a:rPr>
              <a:t>.)</a:t>
            </a:r>
          </a:p>
          <a:p>
            <a:pPr eaLnBrk="1" hangingPunct="1">
              <a:lnSpc>
                <a:spcPct val="70000"/>
              </a:lnSpc>
              <a:spcBef>
                <a:spcPct val="0"/>
              </a:spcBef>
              <a:buNone/>
            </a:pPr>
            <a:r>
              <a:rPr lang="it-IT" altLang="it-IT" sz="1800" dirty="0">
                <a:latin typeface="Times New Roman" panose="02020603050405020304" pitchFamily="18" charset="0"/>
              </a:rPr>
              <a:t>Crediti finanziari v/so </a:t>
            </a:r>
            <a:r>
              <a:rPr lang="it-IT" altLang="it-IT" sz="1800" dirty="0" smtClean="0">
                <a:latin typeface="Times New Roman" panose="02020603050405020304" pitchFamily="18" charset="0"/>
              </a:rPr>
              <a:t>altri (per es. clienti e fornitori) </a:t>
            </a:r>
            <a:r>
              <a:rPr lang="it-IT" altLang="it-IT" sz="1800" dirty="0">
                <a:latin typeface="Times New Roman" panose="02020603050405020304" pitchFamily="18" charset="0"/>
              </a:rPr>
              <a:t>(M/L </a:t>
            </a:r>
            <a:r>
              <a:rPr lang="it-IT" altLang="it-IT" sz="1800" dirty="0" err="1">
                <a:latin typeface="Times New Roman" panose="02020603050405020304" pitchFamily="18" charset="0"/>
              </a:rPr>
              <a:t>term</a:t>
            </a:r>
            <a:r>
              <a:rPr lang="it-IT" altLang="it-IT" sz="1800" dirty="0">
                <a:latin typeface="Times New Roman" panose="02020603050405020304" pitchFamily="18" charset="0"/>
              </a:rPr>
              <a:t>.)</a:t>
            </a:r>
          </a:p>
          <a:p>
            <a:pPr eaLnBrk="1" hangingPunct="1">
              <a:lnSpc>
                <a:spcPct val="70000"/>
              </a:lnSpc>
              <a:spcBef>
                <a:spcPct val="0"/>
              </a:spcBef>
              <a:buFontTx/>
              <a:buNone/>
            </a:pPr>
            <a:r>
              <a:rPr lang="it-IT" altLang="it-IT" sz="1800" i="1" dirty="0" smtClean="0">
                <a:solidFill>
                  <a:srgbClr val="FF3300"/>
                </a:solidFill>
                <a:latin typeface="Times New Roman" panose="02020603050405020304" pitchFamily="18" charset="0"/>
              </a:rPr>
              <a:t>Meno </a:t>
            </a:r>
            <a:r>
              <a:rPr lang="it-IT" altLang="it-IT" sz="1800" i="1" dirty="0">
                <a:solidFill>
                  <a:srgbClr val="FF3300"/>
                </a:solidFill>
                <a:latin typeface="Times New Roman" panose="02020603050405020304" pitchFamily="18" charset="0"/>
              </a:rPr>
              <a:t>Fondo Rischi Crediti di finanziamento</a:t>
            </a:r>
          </a:p>
        </p:txBody>
      </p:sp>
      <p:sp>
        <p:nvSpPr>
          <p:cNvPr id="29727" name="Text Box 149"/>
          <p:cNvSpPr txBox="1">
            <a:spLocks noChangeArrowheads="1"/>
          </p:cNvSpPr>
          <p:nvPr/>
        </p:nvSpPr>
        <p:spPr bwMode="auto">
          <a:xfrm>
            <a:off x="2590800" y="1716087"/>
            <a:ext cx="6781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dirty="0">
                <a:latin typeface="Times New Roman" panose="02020603050405020304" pitchFamily="18" charset="0"/>
              </a:rPr>
              <a:t>Crediti commerciali “o verso clienti” (M/L termine)</a:t>
            </a:r>
          </a:p>
          <a:p>
            <a:pPr eaLnBrk="1" hangingPunct="1">
              <a:lnSpc>
                <a:spcPct val="90000"/>
              </a:lnSpc>
              <a:spcBef>
                <a:spcPct val="0"/>
              </a:spcBef>
              <a:buFontTx/>
              <a:buNone/>
            </a:pPr>
            <a:r>
              <a:rPr lang="it-IT" altLang="it-IT" sz="1800" dirty="0">
                <a:latin typeface="Times New Roman" panose="02020603050405020304" pitchFamily="18" charset="0"/>
              </a:rPr>
              <a:t>Crediti commerciali “o verso clienti” extracomunitari (M/L termine)</a:t>
            </a:r>
          </a:p>
          <a:p>
            <a:pPr eaLnBrk="1" hangingPunct="1">
              <a:lnSpc>
                <a:spcPct val="90000"/>
              </a:lnSpc>
              <a:spcBef>
                <a:spcPct val="0"/>
              </a:spcBef>
              <a:buFontTx/>
              <a:buNone/>
            </a:pPr>
            <a:r>
              <a:rPr lang="it-IT" altLang="it-IT" sz="1800" dirty="0">
                <a:latin typeface="Times New Roman" panose="02020603050405020304" pitchFamily="18" charset="0"/>
              </a:rPr>
              <a:t>Cambiali attive (M/L termine)</a:t>
            </a:r>
          </a:p>
          <a:p>
            <a:pPr eaLnBrk="1" hangingPunct="1">
              <a:lnSpc>
                <a:spcPct val="90000"/>
              </a:lnSpc>
              <a:spcBef>
                <a:spcPct val="0"/>
              </a:spcBef>
              <a:buFontTx/>
              <a:buNone/>
            </a:pPr>
            <a:r>
              <a:rPr lang="it-IT" altLang="it-IT" sz="1800" dirty="0" err="1">
                <a:latin typeface="Times New Roman" panose="02020603050405020304" pitchFamily="18" charset="0"/>
              </a:rPr>
              <a:t>Cred</a:t>
            </a:r>
            <a:r>
              <a:rPr lang="it-IT" altLang="it-IT" sz="1800" dirty="0">
                <a:latin typeface="Times New Roman" panose="02020603050405020304" pitchFamily="18" charset="0"/>
              </a:rPr>
              <a:t>. Comm.li v/so imprese controllate, collegate, ecc. (M/L </a:t>
            </a:r>
            <a:r>
              <a:rPr lang="it-IT" altLang="it-IT" sz="1800" dirty="0" err="1">
                <a:latin typeface="Times New Roman" panose="02020603050405020304" pitchFamily="18" charset="0"/>
              </a:rPr>
              <a:t>term</a:t>
            </a:r>
            <a:r>
              <a:rPr lang="it-IT" altLang="it-IT" sz="1800" dirty="0">
                <a:latin typeface="Times New Roman" panose="02020603050405020304" pitchFamily="18" charset="0"/>
              </a:rPr>
              <a:t>.)</a:t>
            </a:r>
          </a:p>
          <a:p>
            <a:pPr eaLnBrk="1" hangingPunct="1">
              <a:lnSpc>
                <a:spcPct val="90000"/>
              </a:lnSpc>
              <a:spcBef>
                <a:spcPct val="0"/>
              </a:spcBef>
              <a:buFontTx/>
              <a:buNone/>
            </a:pPr>
            <a:r>
              <a:rPr lang="it-IT" altLang="it-IT" sz="1800" dirty="0">
                <a:latin typeface="Times New Roman" panose="02020603050405020304" pitchFamily="18" charset="0"/>
              </a:rPr>
              <a:t>Crediti in contenzioso</a:t>
            </a:r>
          </a:p>
          <a:p>
            <a:pPr eaLnBrk="1" hangingPunct="1">
              <a:lnSpc>
                <a:spcPct val="90000"/>
              </a:lnSpc>
              <a:spcBef>
                <a:spcPct val="0"/>
              </a:spcBef>
              <a:buFontTx/>
              <a:buNone/>
            </a:pPr>
            <a:r>
              <a:rPr lang="it-IT" altLang="it-IT" sz="1800" dirty="0">
                <a:latin typeface="Times New Roman" panose="02020603050405020304" pitchFamily="18" charset="0"/>
              </a:rPr>
              <a:t>Crediti in sofferenza</a:t>
            </a:r>
          </a:p>
          <a:p>
            <a:pPr eaLnBrk="1" hangingPunct="1">
              <a:lnSpc>
                <a:spcPct val="90000"/>
              </a:lnSpc>
              <a:spcBef>
                <a:spcPct val="0"/>
              </a:spcBef>
              <a:buFontTx/>
              <a:buNone/>
            </a:pPr>
            <a:r>
              <a:rPr lang="it-IT" altLang="it-IT" sz="1800" dirty="0">
                <a:latin typeface="Times New Roman" panose="02020603050405020304" pitchFamily="18" charset="0"/>
              </a:rPr>
              <a:t>Crediti verso altri (M/L termine)</a:t>
            </a:r>
          </a:p>
          <a:p>
            <a:pPr eaLnBrk="1" hangingPunct="1">
              <a:lnSpc>
                <a:spcPct val="90000"/>
              </a:lnSpc>
              <a:spcBef>
                <a:spcPct val="0"/>
              </a:spcBef>
              <a:buFontTx/>
              <a:buNone/>
            </a:pPr>
            <a:r>
              <a:rPr lang="it-IT" altLang="it-IT" sz="1800" i="1" dirty="0">
                <a:solidFill>
                  <a:srgbClr val="FF3300"/>
                </a:solidFill>
                <a:latin typeface="Times New Roman" panose="02020603050405020304" pitchFamily="18" charset="0"/>
              </a:rPr>
              <a:t>Meno Fondo Rischi Crediti di funzionamento</a:t>
            </a:r>
          </a:p>
          <a:p>
            <a:pPr eaLnBrk="1" hangingPunct="1">
              <a:lnSpc>
                <a:spcPct val="90000"/>
              </a:lnSpc>
              <a:spcBef>
                <a:spcPct val="0"/>
              </a:spcBef>
              <a:buFontTx/>
              <a:buNone/>
            </a:pPr>
            <a:r>
              <a:rPr lang="it-IT" altLang="it-IT" sz="1800" dirty="0">
                <a:latin typeface="Times New Roman" panose="02020603050405020304" pitchFamily="18" charset="0"/>
              </a:rPr>
              <a:t>Depositi cauzionali (M/L termine)</a:t>
            </a:r>
          </a:p>
          <a:p>
            <a:pPr eaLnBrk="1" hangingPunct="1">
              <a:lnSpc>
                <a:spcPct val="90000"/>
              </a:lnSpc>
              <a:spcBef>
                <a:spcPct val="0"/>
              </a:spcBef>
              <a:buFontTx/>
              <a:buNone/>
            </a:pPr>
            <a:r>
              <a:rPr lang="it-IT" altLang="it-IT" sz="1800" dirty="0">
                <a:latin typeface="Times New Roman" panose="02020603050405020304" pitchFamily="18" charset="0"/>
              </a:rPr>
              <a:t>Risconti attivi pluriennali</a:t>
            </a:r>
          </a:p>
          <a:p>
            <a:pPr eaLnBrk="1" hangingPunct="1">
              <a:lnSpc>
                <a:spcPct val="90000"/>
              </a:lnSpc>
              <a:spcBef>
                <a:spcPct val="0"/>
              </a:spcBef>
              <a:buFontTx/>
              <a:buNone/>
            </a:pPr>
            <a:r>
              <a:rPr lang="it-IT" altLang="it-IT" sz="1800" dirty="0">
                <a:latin typeface="Times New Roman" panose="02020603050405020304" pitchFamily="18" charset="0"/>
              </a:rPr>
              <a:t>Ratei attivi pluriennali</a:t>
            </a:r>
          </a:p>
          <a:p>
            <a:pPr eaLnBrk="1" hangingPunct="1">
              <a:lnSpc>
                <a:spcPct val="90000"/>
              </a:lnSpc>
              <a:spcBef>
                <a:spcPct val="0"/>
              </a:spcBef>
              <a:buFontTx/>
              <a:buNone/>
            </a:pPr>
            <a:r>
              <a:rPr lang="it-IT" altLang="it-IT" sz="1800" dirty="0">
                <a:latin typeface="Times New Roman" panose="02020603050405020304" pitchFamily="18" charset="0"/>
              </a:rPr>
              <a:t>Crediti v/so soci per versamenti dovuti (da richiamare a M/L termine)</a:t>
            </a:r>
          </a:p>
        </p:txBody>
      </p:sp>
      <p:sp>
        <p:nvSpPr>
          <p:cNvPr id="29728" name="Text Box 150"/>
          <p:cNvSpPr txBox="1">
            <a:spLocks noChangeArrowheads="1"/>
          </p:cNvSpPr>
          <p:nvPr/>
        </p:nvSpPr>
        <p:spPr bwMode="auto">
          <a:xfrm>
            <a:off x="2657559" y="5114835"/>
            <a:ext cx="624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it-IT" altLang="it-IT" sz="1500" dirty="0">
                <a:latin typeface="Times New Roman" panose="02020603050405020304" pitchFamily="18" charset="0"/>
              </a:rPr>
              <a:t>Partecipazioni </a:t>
            </a:r>
            <a:r>
              <a:rPr lang="it-IT" altLang="it-IT" sz="1500" dirty="0" smtClean="0">
                <a:latin typeface="Times New Roman" panose="02020603050405020304" pitchFamily="18" charset="0"/>
              </a:rPr>
              <a:t>strategiche </a:t>
            </a:r>
          </a:p>
          <a:p>
            <a:pPr eaLnBrk="1" hangingPunct="1">
              <a:lnSpc>
                <a:spcPct val="80000"/>
              </a:lnSpc>
              <a:spcBef>
                <a:spcPct val="0"/>
              </a:spcBef>
              <a:buFontTx/>
              <a:buNone/>
            </a:pPr>
            <a:r>
              <a:rPr lang="it-IT" altLang="it-IT" sz="1500" dirty="0" smtClean="0">
                <a:latin typeface="Times New Roman" panose="02020603050405020304" pitchFamily="18" charset="0"/>
              </a:rPr>
              <a:t>Partecipazioni speculative ma di difficile vendita</a:t>
            </a:r>
            <a:endParaRPr lang="it-IT" altLang="it-IT" sz="1500" dirty="0">
              <a:latin typeface="Times New Roman" panose="02020603050405020304" pitchFamily="18" charset="0"/>
            </a:endParaRPr>
          </a:p>
          <a:p>
            <a:pPr eaLnBrk="1" hangingPunct="1">
              <a:lnSpc>
                <a:spcPct val="80000"/>
              </a:lnSpc>
              <a:spcBef>
                <a:spcPct val="0"/>
              </a:spcBef>
              <a:buFontTx/>
              <a:buNone/>
            </a:pPr>
            <a:r>
              <a:rPr lang="it-IT" altLang="it-IT" sz="1500" dirty="0">
                <a:latin typeface="Times New Roman" panose="02020603050405020304" pitchFamily="18" charset="0"/>
              </a:rPr>
              <a:t>Titoli di Stato a M/L termine</a:t>
            </a:r>
          </a:p>
          <a:p>
            <a:pPr eaLnBrk="1" hangingPunct="1">
              <a:lnSpc>
                <a:spcPct val="80000"/>
              </a:lnSpc>
              <a:spcBef>
                <a:spcPct val="0"/>
              </a:spcBef>
              <a:buFontTx/>
              <a:buNone/>
            </a:pPr>
            <a:r>
              <a:rPr lang="it-IT" altLang="it-IT" sz="1500" dirty="0">
                <a:latin typeface="Times New Roman" panose="02020603050405020304" pitchFamily="18" charset="0"/>
              </a:rPr>
              <a:t>Altri titoli a M/L </a:t>
            </a:r>
            <a:r>
              <a:rPr lang="it-IT" altLang="it-IT" sz="1500" dirty="0" smtClean="0">
                <a:latin typeface="Times New Roman" panose="02020603050405020304" pitchFamily="18" charset="0"/>
              </a:rPr>
              <a:t>termine (anche obbligazioni emesse da terzi)</a:t>
            </a:r>
            <a:endParaRPr lang="it-IT" altLang="it-IT" sz="1500" dirty="0">
              <a:latin typeface="Times New Roman" panose="02020603050405020304" pitchFamily="18" charset="0"/>
            </a:endParaRPr>
          </a:p>
          <a:p>
            <a:pPr eaLnBrk="1" hangingPunct="1">
              <a:lnSpc>
                <a:spcPct val="80000"/>
              </a:lnSpc>
              <a:spcBef>
                <a:spcPct val="0"/>
              </a:spcBef>
              <a:buFontTx/>
              <a:buNone/>
            </a:pPr>
            <a:r>
              <a:rPr lang="it-IT" altLang="it-IT" sz="1500" i="1" dirty="0">
                <a:solidFill>
                  <a:srgbClr val="FF3300"/>
                </a:solidFill>
                <a:latin typeface="Times New Roman" panose="02020603050405020304" pitchFamily="18" charset="0"/>
              </a:rPr>
              <a:t>Meno Fondo svalutazione titoli e partecipazioni</a:t>
            </a:r>
          </a:p>
          <a:p>
            <a:pPr eaLnBrk="1" hangingPunct="1">
              <a:lnSpc>
                <a:spcPct val="80000"/>
              </a:lnSpc>
              <a:spcBef>
                <a:spcPct val="0"/>
              </a:spcBef>
              <a:buFontTx/>
              <a:buNone/>
            </a:pPr>
            <a:endParaRPr lang="it-IT" altLang="it-IT" sz="1500" dirty="0">
              <a:latin typeface="Times New Roman" panose="02020603050405020304" pitchFamily="18" charset="0"/>
            </a:endParaRPr>
          </a:p>
        </p:txBody>
      </p:sp>
      <p:sp>
        <p:nvSpPr>
          <p:cNvPr id="29729" name="WordArt 159"/>
          <p:cNvSpPr>
            <a:spLocks noChangeArrowheads="1" noChangeShapeType="1" noTextEdit="1"/>
          </p:cNvSpPr>
          <p:nvPr/>
        </p:nvSpPr>
        <p:spPr bwMode="auto">
          <a:xfrm>
            <a:off x="304800" y="0"/>
            <a:ext cx="8686800" cy="228600"/>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29730" name="AutoShape 160"/>
          <p:cNvSpPr>
            <a:spLocks noChangeArrowheads="1"/>
          </p:cNvSpPr>
          <p:nvPr/>
        </p:nvSpPr>
        <p:spPr bwMode="auto">
          <a:xfrm>
            <a:off x="1981200" y="35052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25654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22E495-748C-46F0-A7BA-5D696C1C1C1E}" type="slidenum">
              <a:rPr lang="it-IT" altLang="it-IT" sz="1400"/>
              <a:pPr>
                <a:spcBef>
                  <a:spcPct val="0"/>
                </a:spcBef>
                <a:buFontTx/>
                <a:buNone/>
              </a:pPr>
              <a:t>27</a:t>
            </a:fld>
            <a:endParaRPr lang="it-IT" altLang="it-IT" sz="1400"/>
          </a:p>
        </p:txBody>
      </p:sp>
      <p:graphicFrame>
        <p:nvGraphicFramePr>
          <p:cNvPr id="186439" name="Group 71"/>
          <p:cNvGraphicFramePr>
            <a:graphicFrameLocks noGrp="1"/>
          </p:cNvGraphicFramePr>
          <p:nvPr>
            <p:ph/>
          </p:nvPr>
        </p:nvGraphicFramePr>
        <p:xfrm>
          <a:off x="2743200" y="762000"/>
          <a:ext cx="6172200" cy="5872347"/>
        </p:xfrm>
        <a:graphic>
          <a:graphicData uri="http://schemas.openxmlformats.org/drawingml/2006/table">
            <a:tbl>
              <a:tblPr/>
              <a:tblGrid>
                <a:gridCol w="6172200">
                  <a:extLst>
                    <a:ext uri="{9D8B030D-6E8A-4147-A177-3AD203B41FA5}">
                      <a16:colId xmlns:a16="http://schemas.microsoft.com/office/drawing/2014/main" val="20000"/>
                    </a:ext>
                  </a:extLst>
                </a:gridCol>
              </a:tblGrid>
              <a:tr h="3352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Fattori pluriennali funzionanti</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75760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Fattori pluriennali in corso di realizzazione</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15543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Fattori pluriennali non ancora entrati in azienda</a:t>
                      </a: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15543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Char char="•"/>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739" name="Rectangle 20"/>
          <p:cNvSpPr>
            <a:spLocks noChangeArrowheads="1"/>
          </p:cNvSpPr>
          <p:nvPr/>
        </p:nvSpPr>
        <p:spPr bwMode="auto">
          <a:xfrm>
            <a:off x="0" y="9144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Materiali</a:t>
            </a:r>
          </a:p>
        </p:txBody>
      </p:sp>
      <p:sp>
        <p:nvSpPr>
          <p:cNvPr id="30740" name="Rectangle 21"/>
          <p:cNvSpPr>
            <a:spLocks noChangeArrowheads="1"/>
          </p:cNvSpPr>
          <p:nvPr/>
        </p:nvSpPr>
        <p:spPr bwMode="auto">
          <a:xfrm>
            <a:off x="0" y="21336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Immateriali</a:t>
            </a:r>
          </a:p>
        </p:txBody>
      </p:sp>
      <p:sp>
        <p:nvSpPr>
          <p:cNvPr id="30741" name="Rectangle 22"/>
          <p:cNvSpPr>
            <a:spLocks noChangeArrowheads="1"/>
          </p:cNvSpPr>
          <p:nvPr/>
        </p:nvSpPr>
        <p:spPr bwMode="auto">
          <a:xfrm>
            <a:off x="0" y="33528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dirty="0">
                <a:latin typeface="Times New Roman" panose="02020603050405020304" pitchFamily="18" charset="0"/>
              </a:rPr>
              <a:t>Immobilizz.ni Finanziarie</a:t>
            </a:r>
          </a:p>
        </p:txBody>
      </p:sp>
      <p:sp>
        <p:nvSpPr>
          <p:cNvPr id="30742" name="Rectangle 23"/>
          <p:cNvSpPr>
            <a:spLocks noChangeArrowheads="1"/>
          </p:cNvSpPr>
          <p:nvPr/>
        </p:nvSpPr>
        <p:spPr bwMode="auto">
          <a:xfrm>
            <a:off x="0" y="4572000"/>
            <a:ext cx="1890713" cy="1066800"/>
          </a:xfrm>
          <a:prstGeom prst="rect">
            <a:avLst/>
          </a:prstGeom>
          <a:solidFill>
            <a:srgbClr val="CC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Patrimoniali</a:t>
            </a:r>
          </a:p>
        </p:txBody>
      </p:sp>
      <p:sp>
        <p:nvSpPr>
          <p:cNvPr id="30743" name="Rectangle 24"/>
          <p:cNvSpPr>
            <a:spLocks noChangeArrowheads="1"/>
          </p:cNvSpPr>
          <p:nvPr/>
        </p:nvSpPr>
        <p:spPr bwMode="auto">
          <a:xfrm>
            <a:off x="0" y="57912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Commerciali</a:t>
            </a:r>
          </a:p>
        </p:txBody>
      </p:sp>
      <p:sp>
        <p:nvSpPr>
          <p:cNvPr id="30744" name="Text Box 55"/>
          <p:cNvSpPr txBox="1">
            <a:spLocks noChangeArrowheads="1"/>
          </p:cNvSpPr>
          <p:nvPr/>
        </p:nvSpPr>
        <p:spPr bwMode="auto">
          <a:xfrm>
            <a:off x="-152400" y="457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 FISSO</a:t>
            </a:r>
            <a:endParaRPr lang="it-IT" altLang="it-IT" sz="2400" b="1" i="1" u="sng">
              <a:latin typeface="Times New Roman" panose="02020603050405020304" pitchFamily="18" charset="0"/>
            </a:endParaRPr>
          </a:p>
        </p:txBody>
      </p:sp>
      <p:sp>
        <p:nvSpPr>
          <p:cNvPr id="30745" name="Text Box 59"/>
          <p:cNvSpPr txBox="1">
            <a:spLocks noChangeArrowheads="1"/>
          </p:cNvSpPr>
          <p:nvPr/>
        </p:nvSpPr>
        <p:spPr bwMode="auto">
          <a:xfrm>
            <a:off x="2743200" y="38100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2000" dirty="0">
                <a:latin typeface="Times New Roman" panose="02020603050405020304" pitchFamily="18" charset="0"/>
              </a:rPr>
              <a:t>Lavori in corso affidati a terzi</a:t>
            </a:r>
          </a:p>
          <a:p>
            <a:pPr eaLnBrk="1" hangingPunct="1">
              <a:lnSpc>
                <a:spcPct val="80000"/>
              </a:lnSpc>
              <a:buFontTx/>
              <a:buNone/>
            </a:pPr>
            <a:r>
              <a:rPr lang="it-IT" altLang="it-IT" sz="2000" dirty="0">
                <a:latin typeface="Times New Roman" panose="02020603050405020304" pitchFamily="18" charset="0"/>
              </a:rPr>
              <a:t>Lavori in economia su immobilizzazioni patrimoniali</a:t>
            </a:r>
          </a:p>
        </p:txBody>
      </p:sp>
      <p:sp>
        <p:nvSpPr>
          <p:cNvPr id="30746" name="Text Box 62"/>
          <p:cNvSpPr txBox="1">
            <a:spLocks noChangeArrowheads="1"/>
          </p:cNvSpPr>
          <p:nvPr/>
        </p:nvSpPr>
        <p:spPr bwMode="auto">
          <a:xfrm>
            <a:off x="2743200" y="5759450"/>
            <a:ext cx="609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it-IT" altLang="it-IT" sz="2000" dirty="0">
                <a:latin typeface="Times New Roman" panose="02020603050405020304" pitchFamily="18" charset="0"/>
              </a:rPr>
              <a:t>Anticipi a fornitori su… immobilizzazioni patrimoniali</a:t>
            </a:r>
          </a:p>
        </p:txBody>
      </p:sp>
      <p:sp>
        <p:nvSpPr>
          <p:cNvPr id="30747" name="Text Box 63"/>
          <p:cNvSpPr txBox="1">
            <a:spLocks noChangeArrowheads="1"/>
          </p:cNvSpPr>
          <p:nvPr/>
        </p:nvSpPr>
        <p:spPr bwMode="auto">
          <a:xfrm>
            <a:off x="2743200" y="1508125"/>
            <a:ext cx="480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dirty="0">
                <a:latin typeface="Times New Roman" panose="02020603050405020304" pitchFamily="18" charset="0"/>
              </a:rPr>
              <a:t>Immobili civili</a:t>
            </a:r>
          </a:p>
          <a:p>
            <a:pPr eaLnBrk="1" hangingPunct="1">
              <a:spcBef>
                <a:spcPct val="0"/>
              </a:spcBef>
              <a:buFontTx/>
              <a:buNone/>
            </a:pPr>
            <a:r>
              <a:rPr lang="it-IT" altLang="it-IT" sz="2000" i="1" dirty="0">
                <a:solidFill>
                  <a:srgbClr val="FF3300"/>
                </a:solidFill>
                <a:latin typeface="Times New Roman" panose="02020603050405020304" pitchFamily="18" charset="0"/>
              </a:rPr>
              <a:t>Meno Fondo Ammortamento immobili civili</a:t>
            </a:r>
          </a:p>
          <a:p>
            <a:pPr eaLnBrk="1" hangingPunct="1">
              <a:spcBef>
                <a:spcPct val="0"/>
              </a:spcBef>
              <a:buFontTx/>
              <a:buNone/>
            </a:pPr>
            <a:r>
              <a:rPr lang="it-IT" altLang="it-IT" sz="2000" dirty="0">
                <a:latin typeface="Times New Roman" panose="02020603050405020304" pitchFamily="18" charset="0"/>
              </a:rPr>
              <a:t>Terreni non strumentali</a:t>
            </a:r>
          </a:p>
        </p:txBody>
      </p:sp>
      <p:sp>
        <p:nvSpPr>
          <p:cNvPr id="30748" name="WordArt 80"/>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30749" name="AutoShape 81"/>
          <p:cNvSpPr>
            <a:spLocks noChangeArrowheads="1"/>
          </p:cNvSpPr>
          <p:nvPr/>
        </p:nvSpPr>
        <p:spPr bwMode="auto">
          <a:xfrm>
            <a:off x="1981200" y="48006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168899"/>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7D34EF-72C7-442D-A54C-C48A43C25C15}" type="slidenum">
              <a:rPr lang="it-IT" altLang="it-IT" sz="1400"/>
              <a:pPr>
                <a:spcBef>
                  <a:spcPct val="0"/>
                </a:spcBef>
                <a:buFontTx/>
                <a:buNone/>
              </a:pPr>
              <a:t>28</a:t>
            </a:fld>
            <a:endParaRPr lang="it-IT" altLang="it-IT" sz="1400"/>
          </a:p>
        </p:txBody>
      </p:sp>
      <p:sp>
        <p:nvSpPr>
          <p:cNvPr id="31747" name="Text Box 2"/>
          <p:cNvSpPr txBox="1">
            <a:spLocks noChangeArrowheads="1"/>
          </p:cNvSpPr>
          <p:nvPr/>
        </p:nvSpPr>
        <p:spPr bwMode="auto">
          <a:xfrm>
            <a:off x="1066800" y="533400"/>
            <a:ext cx="792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 FISSO</a:t>
            </a:r>
            <a:endParaRPr lang="it-IT" altLang="it-IT" sz="2400" b="1" i="1" u="sng">
              <a:latin typeface="Times New Roman" panose="02020603050405020304" pitchFamily="18" charset="0"/>
            </a:endParaRPr>
          </a:p>
        </p:txBody>
      </p:sp>
      <p:graphicFrame>
        <p:nvGraphicFramePr>
          <p:cNvPr id="187445" name="Group 53"/>
          <p:cNvGraphicFramePr>
            <a:graphicFrameLocks noGrp="1"/>
          </p:cNvGraphicFramePr>
          <p:nvPr>
            <p:ph/>
          </p:nvPr>
        </p:nvGraphicFramePr>
        <p:xfrm>
          <a:off x="2819400" y="1219200"/>
          <a:ext cx="5486400" cy="5165725"/>
        </p:xfrm>
        <a:graphic>
          <a:graphicData uri="http://schemas.openxmlformats.org/drawingml/2006/table">
            <a:tbl>
              <a:tblPr/>
              <a:tblGrid>
                <a:gridCol w="5486400">
                  <a:extLst>
                    <a:ext uri="{9D8B030D-6E8A-4147-A177-3AD203B41FA5}">
                      <a16:colId xmlns:a16="http://schemas.microsoft.com/office/drawing/2014/main" val="20000"/>
                    </a:ext>
                  </a:extLst>
                </a:gridCol>
              </a:tblGrid>
              <a:tr h="465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Immobilizzazioni commerciali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470058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56" name="Rectangle 20"/>
          <p:cNvSpPr>
            <a:spLocks noChangeArrowheads="1"/>
          </p:cNvSpPr>
          <p:nvPr/>
        </p:nvSpPr>
        <p:spPr bwMode="auto">
          <a:xfrm>
            <a:off x="228600" y="7620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dirty="0">
                <a:latin typeface="Times New Roman" panose="02020603050405020304" pitchFamily="18" charset="0"/>
              </a:rPr>
              <a:t>Immobilizz.ni Tecniche Materiali</a:t>
            </a:r>
          </a:p>
        </p:txBody>
      </p:sp>
      <p:sp>
        <p:nvSpPr>
          <p:cNvPr id="31757" name="Rectangle 21"/>
          <p:cNvSpPr>
            <a:spLocks noChangeArrowheads="1"/>
          </p:cNvSpPr>
          <p:nvPr/>
        </p:nvSpPr>
        <p:spPr bwMode="auto">
          <a:xfrm>
            <a:off x="228600" y="19812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Tecniche Immateriali</a:t>
            </a:r>
          </a:p>
        </p:txBody>
      </p:sp>
      <p:sp>
        <p:nvSpPr>
          <p:cNvPr id="31758" name="Rectangle 22"/>
          <p:cNvSpPr>
            <a:spLocks noChangeArrowheads="1"/>
          </p:cNvSpPr>
          <p:nvPr/>
        </p:nvSpPr>
        <p:spPr bwMode="auto">
          <a:xfrm>
            <a:off x="228600" y="32004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Finanziarie</a:t>
            </a:r>
          </a:p>
        </p:txBody>
      </p:sp>
      <p:sp>
        <p:nvSpPr>
          <p:cNvPr id="31759" name="Rectangle 23"/>
          <p:cNvSpPr>
            <a:spLocks noChangeArrowheads="1"/>
          </p:cNvSpPr>
          <p:nvPr/>
        </p:nvSpPr>
        <p:spPr bwMode="auto">
          <a:xfrm>
            <a:off x="228600" y="4419600"/>
            <a:ext cx="1890713" cy="1066800"/>
          </a:xfrm>
          <a:prstGeom prst="rect">
            <a:avLst/>
          </a:prstGeom>
          <a:solidFill>
            <a:schemeClr val="bg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Patrimoniali</a:t>
            </a:r>
          </a:p>
        </p:txBody>
      </p:sp>
      <p:sp>
        <p:nvSpPr>
          <p:cNvPr id="31760" name="Rectangle 24"/>
          <p:cNvSpPr>
            <a:spLocks noChangeArrowheads="1"/>
          </p:cNvSpPr>
          <p:nvPr/>
        </p:nvSpPr>
        <p:spPr bwMode="auto">
          <a:xfrm>
            <a:off x="228600" y="5638800"/>
            <a:ext cx="1890713" cy="1066800"/>
          </a:xfrm>
          <a:prstGeom prst="rect">
            <a:avLst/>
          </a:prstGeom>
          <a:solidFill>
            <a:srgbClr val="CCFF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Immobilizz.ni Commerciali</a:t>
            </a:r>
          </a:p>
        </p:txBody>
      </p:sp>
      <p:sp>
        <p:nvSpPr>
          <p:cNvPr id="31761" name="Text Box 54"/>
          <p:cNvSpPr txBox="1">
            <a:spLocks noChangeArrowheads="1"/>
          </p:cNvSpPr>
          <p:nvPr/>
        </p:nvSpPr>
        <p:spPr bwMode="auto">
          <a:xfrm>
            <a:off x="2895600" y="1828800"/>
            <a:ext cx="5257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pPr>
            <a:r>
              <a:rPr lang="it-IT" altLang="it-IT" sz="2000" dirty="0">
                <a:latin typeface="Times New Roman" panose="02020603050405020304" pitchFamily="18" charset="0"/>
              </a:rPr>
              <a:t>Rimanenze finali di Prodotti finiti obsoleti</a:t>
            </a:r>
          </a:p>
          <a:p>
            <a:pPr eaLnBrk="1" hangingPunct="1">
              <a:lnSpc>
                <a:spcPct val="120000"/>
              </a:lnSpc>
              <a:spcBef>
                <a:spcPct val="0"/>
              </a:spcBef>
              <a:buFontTx/>
              <a:buNone/>
            </a:pPr>
            <a:r>
              <a:rPr lang="it-IT" altLang="it-IT" sz="2000" dirty="0">
                <a:latin typeface="Times New Roman" panose="02020603050405020304" pitchFamily="18" charset="0"/>
              </a:rPr>
              <a:t>Rimanenze finali di Prodotti in corso di lavorazione pluriennale</a:t>
            </a:r>
          </a:p>
          <a:p>
            <a:pPr eaLnBrk="1" hangingPunct="1">
              <a:lnSpc>
                <a:spcPct val="120000"/>
              </a:lnSpc>
              <a:spcBef>
                <a:spcPct val="0"/>
              </a:spcBef>
              <a:buFontTx/>
              <a:buNone/>
            </a:pPr>
            <a:r>
              <a:rPr lang="it-IT" altLang="it-IT" sz="2000" dirty="0">
                <a:latin typeface="Times New Roman" panose="02020603050405020304" pitchFamily="18" charset="0"/>
              </a:rPr>
              <a:t>Rimanenze finali di lavori in corso su </a:t>
            </a:r>
            <a:r>
              <a:rPr lang="it-IT" altLang="it-IT" sz="2000" dirty="0" smtClean="0">
                <a:latin typeface="Times New Roman" panose="02020603050405020304" pitchFamily="18" charset="0"/>
              </a:rPr>
              <a:t>ordinazione pluriennali</a:t>
            </a:r>
            <a:endParaRPr lang="it-IT" altLang="it-IT" sz="2000" dirty="0">
              <a:latin typeface="Times New Roman" panose="02020603050405020304" pitchFamily="18" charset="0"/>
            </a:endParaRPr>
          </a:p>
          <a:p>
            <a:pPr eaLnBrk="1" hangingPunct="1">
              <a:lnSpc>
                <a:spcPct val="120000"/>
              </a:lnSpc>
              <a:spcBef>
                <a:spcPct val="0"/>
              </a:spcBef>
              <a:buFontTx/>
              <a:buNone/>
            </a:pPr>
            <a:r>
              <a:rPr lang="it-IT" altLang="it-IT" sz="2000" dirty="0">
                <a:latin typeface="Times New Roman" panose="02020603050405020304" pitchFamily="18" charset="0"/>
              </a:rPr>
              <a:t>Rimanenze finali di Merci obsolete</a:t>
            </a:r>
          </a:p>
          <a:p>
            <a:pPr eaLnBrk="1" hangingPunct="1">
              <a:lnSpc>
                <a:spcPct val="120000"/>
              </a:lnSpc>
              <a:spcBef>
                <a:spcPct val="0"/>
              </a:spcBef>
              <a:buFontTx/>
              <a:buNone/>
            </a:pPr>
            <a:r>
              <a:rPr lang="it-IT" altLang="it-IT" sz="2000" dirty="0">
                <a:latin typeface="Times New Roman" panose="02020603050405020304" pitchFamily="18" charset="0"/>
              </a:rPr>
              <a:t>Rimanenze finali di Semilavorati obsoleti</a:t>
            </a:r>
          </a:p>
          <a:p>
            <a:pPr eaLnBrk="1" hangingPunct="1">
              <a:lnSpc>
                <a:spcPct val="120000"/>
              </a:lnSpc>
              <a:spcBef>
                <a:spcPct val="0"/>
              </a:spcBef>
              <a:buFontTx/>
              <a:buNone/>
            </a:pPr>
            <a:r>
              <a:rPr lang="it-IT" altLang="it-IT" sz="2000" dirty="0">
                <a:latin typeface="Times New Roman" panose="02020603050405020304" pitchFamily="18" charset="0"/>
              </a:rPr>
              <a:t>Rimanenze finali di Materie prime, sussidiarie o di consumo obsolete</a:t>
            </a:r>
          </a:p>
          <a:p>
            <a:pPr eaLnBrk="1" hangingPunct="1">
              <a:lnSpc>
                <a:spcPct val="120000"/>
              </a:lnSpc>
              <a:spcBef>
                <a:spcPct val="0"/>
              </a:spcBef>
              <a:buFontTx/>
              <a:buNone/>
            </a:pPr>
            <a:r>
              <a:rPr lang="it-IT" altLang="it-IT" sz="2000" dirty="0">
                <a:latin typeface="Times New Roman" panose="02020603050405020304" pitchFamily="18" charset="0"/>
              </a:rPr>
              <a:t>Imballaggi </a:t>
            </a:r>
            <a:r>
              <a:rPr lang="it-IT" altLang="it-IT" sz="2000" dirty="0" smtClean="0">
                <a:latin typeface="Times New Roman" panose="02020603050405020304" pitchFamily="18" charset="0"/>
              </a:rPr>
              <a:t>(non durevoli) obsoleti</a:t>
            </a:r>
            <a:endParaRPr lang="it-IT" altLang="it-IT" sz="2000" dirty="0">
              <a:latin typeface="Times New Roman" panose="02020603050405020304" pitchFamily="18" charset="0"/>
            </a:endParaRPr>
          </a:p>
          <a:p>
            <a:pPr eaLnBrk="1" hangingPunct="1">
              <a:lnSpc>
                <a:spcPct val="120000"/>
              </a:lnSpc>
              <a:spcBef>
                <a:spcPct val="0"/>
              </a:spcBef>
              <a:buFontTx/>
              <a:buNone/>
            </a:pPr>
            <a:r>
              <a:rPr lang="it-IT" altLang="it-IT" sz="2000" dirty="0">
                <a:latin typeface="Times New Roman" panose="02020603050405020304" pitchFamily="18" charset="0"/>
              </a:rPr>
              <a:t>Scorte funzionali (livello minimo)</a:t>
            </a:r>
          </a:p>
          <a:p>
            <a:pPr eaLnBrk="1" hangingPunct="1">
              <a:lnSpc>
                <a:spcPct val="120000"/>
              </a:lnSpc>
              <a:spcBef>
                <a:spcPct val="0"/>
              </a:spcBef>
              <a:buFontTx/>
              <a:buNone/>
            </a:pPr>
            <a:r>
              <a:rPr lang="it-IT" altLang="it-IT" sz="2000" i="1" dirty="0">
                <a:solidFill>
                  <a:srgbClr val="FF3300"/>
                </a:solidFill>
                <a:latin typeface="Times New Roman" panose="02020603050405020304" pitchFamily="18" charset="0"/>
              </a:rPr>
              <a:t>Meno F.do Svalutazione magazzino…</a:t>
            </a:r>
          </a:p>
        </p:txBody>
      </p:sp>
      <p:sp>
        <p:nvSpPr>
          <p:cNvPr id="31762" name="WordArt 70"/>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31763" name="AutoShape 71"/>
          <p:cNvSpPr>
            <a:spLocks noChangeArrowheads="1"/>
          </p:cNvSpPr>
          <p:nvPr/>
        </p:nvSpPr>
        <p:spPr bwMode="auto">
          <a:xfrm>
            <a:off x="2209800" y="58674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111747"/>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8CA0D3-B4F8-4012-A1AC-A700683F0B7C}" type="slidenum">
              <a:rPr lang="it-IT" altLang="it-IT" sz="1400"/>
              <a:pPr>
                <a:spcBef>
                  <a:spcPct val="0"/>
                </a:spcBef>
                <a:buFontTx/>
                <a:buNone/>
              </a:pPr>
              <a:t>29</a:t>
            </a:fld>
            <a:endParaRPr lang="it-IT" altLang="it-IT" sz="1400"/>
          </a:p>
        </p:txBody>
      </p:sp>
      <p:sp>
        <p:nvSpPr>
          <p:cNvPr id="32771" name="Rectangle 4"/>
          <p:cNvSpPr>
            <a:spLocks noChangeArrowheads="1"/>
          </p:cNvSpPr>
          <p:nvPr/>
        </p:nvSpPr>
        <p:spPr bwMode="auto">
          <a:xfrm>
            <a:off x="1295400" y="2133600"/>
            <a:ext cx="1890713"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dirty="0">
                <a:latin typeface="Times New Roman" panose="02020603050405020304" pitchFamily="18" charset="0"/>
              </a:rPr>
              <a:t>Magazzino</a:t>
            </a:r>
            <a:endParaRPr lang="it-IT" altLang="it-IT" sz="2000" b="1" dirty="0">
              <a:latin typeface="Times New Roman" panose="02020603050405020304" pitchFamily="18" charset="0"/>
            </a:endParaRPr>
          </a:p>
        </p:txBody>
      </p:sp>
      <p:sp>
        <p:nvSpPr>
          <p:cNvPr id="32772" name="Rectangle 5"/>
          <p:cNvSpPr>
            <a:spLocks noChangeArrowheads="1"/>
          </p:cNvSpPr>
          <p:nvPr/>
        </p:nvSpPr>
        <p:spPr bwMode="auto">
          <a:xfrm>
            <a:off x="1295400" y="3352800"/>
            <a:ext cx="1890713"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dirty="0">
                <a:latin typeface="Times New Roman" panose="02020603050405020304" pitchFamily="18" charset="0"/>
              </a:rPr>
              <a:t>Liquidità</a:t>
            </a:r>
          </a:p>
          <a:p>
            <a:pPr algn="ctr" eaLnBrk="1" hangingPunct="1">
              <a:spcBef>
                <a:spcPct val="0"/>
              </a:spcBef>
              <a:buFontTx/>
              <a:buNone/>
            </a:pPr>
            <a:r>
              <a:rPr lang="it-IT" altLang="it-IT" sz="2800" b="1" dirty="0">
                <a:latin typeface="Times New Roman" panose="02020603050405020304" pitchFamily="18" charset="0"/>
              </a:rPr>
              <a:t>Differite</a:t>
            </a:r>
          </a:p>
        </p:txBody>
      </p:sp>
      <p:sp>
        <p:nvSpPr>
          <p:cNvPr id="32773" name="Rectangle 6"/>
          <p:cNvSpPr>
            <a:spLocks noChangeArrowheads="1"/>
          </p:cNvSpPr>
          <p:nvPr/>
        </p:nvSpPr>
        <p:spPr bwMode="auto">
          <a:xfrm>
            <a:off x="1295400" y="4572000"/>
            <a:ext cx="1890713"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dirty="0">
                <a:latin typeface="Times New Roman" panose="02020603050405020304" pitchFamily="18" charset="0"/>
              </a:rPr>
              <a:t>Liquidità</a:t>
            </a:r>
          </a:p>
          <a:p>
            <a:pPr algn="ctr" eaLnBrk="1" hangingPunct="1">
              <a:spcBef>
                <a:spcPct val="0"/>
              </a:spcBef>
              <a:buFontTx/>
              <a:buNone/>
            </a:pPr>
            <a:r>
              <a:rPr lang="it-IT" altLang="it-IT" sz="2800" b="1" dirty="0">
                <a:latin typeface="Times New Roman" panose="02020603050405020304" pitchFamily="18" charset="0"/>
              </a:rPr>
              <a:t>Immediate</a:t>
            </a:r>
          </a:p>
        </p:txBody>
      </p:sp>
      <p:sp>
        <p:nvSpPr>
          <p:cNvPr id="32774" name="Rectangle 8"/>
          <p:cNvSpPr>
            <a:spLocks noChangeArrowheads="1"/>
          </p:cNvSpPr>
          <p:nvPr/>
        </p:nvSpPr>
        <p:spPr bwMode="auto">
          <a:xfrm rot="-5400000">
            <a:off x="-1736725" y="3597275"/>
            <a:ext cx="4114800" cy="4254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ATTIVO CIRCOLANTE</a:t>
            </a:r>
          </a:p>
        </p:txBody>
      </p:sp>
      <p:cxnSp>
        <p:nvCxnSpPr>
          <p:cNvPr id="32775" name="AutoShape 10"/>
          <p:cNvCxnSpPr>
            <a:cxnSpLocks noChangeShapeType="1"/>
            <a:stCxn id="32774" idx="2"/>
            <a:endCxn id="32771" idx="1"/>
          </p:cNvCxnSpPr>
          <p:nvPr/>
        </p:nvCxnSpPr>
        <p:spPr bwMode="auto">
          <a:xfrm flipV="1">
            <a:off x="533400" y="2590800"/>
            <a:ext cx="762000" cy="12192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776" name="AutoShape 11"/>
          <p:cNvCxnSpPr>
            <a:cxnSpLocks noChangeShapeType="1"/>
            <a:stCxn id="32774" idx="2"/>
            <a:endCxn id="32772" idx="1"/>
          </p:cNvCxnSpPr>
          <p:nvPr/>
        </p:nvCxnSpPr>
        <p:spPr bwMode="auto">
          <a:xfrm>
            <a:off x="533400" y="3810000"/>
            <a:ext cx="7620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777" name="AutoShape 12"/>
          <p:cNvCxnSpPr>
            <a:cxnSpLocks noChangeShapeType="1"/>
            <a:stCxn id="32774" idx="2"/>
            <a:endCxn id="32773" idx="1"/>
          </p:cNvCxnSpPr>
          <p:nvPr/>
        </p:nvCxnSpPr>
        <p:spPr bwMode="auto">
          <a:xfrm>
            <a:off x="533400" y="3810000"/>
            <a:ext cx="762000" cy="12192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05846" name="Text Box 22"/>
          <p:cNvSpPr txBox="1">
            <a:spLocks noChangeArrowheads="1"/>
          </p:cNvSpPr>
          <p:nvPr/>
        </p:nvSpPr>
        <p:spPr bwMode="auto">
          <a:xfrm>
            <a:off x="1143000" y="914400"/>
            <a:ext cx="7010400" cy="523875"/>
          </a:xfrm>
          <a:prstGeom prst="rect">
            <a:avLst/>
          </a:prstGeom>
          <a:noFill/>
          <a:ln>
            <a:noFill/>
          </a:ln>
          <a:effectLst/>
          <a:extLst/>
        </p:spPr>
        <p:txBody>
          <a:bodyPr>
            <a:spAutoFit/>
          </a:bodyPr>
          <a:lstStyle/>
          <a:p>
            <a:pPr algn="ctr" eaLnBrk="1" hangingPunct="1">
              <a:spcBef>
                <a:spcPct val="50000"/>
              </a:spcBef>
              <a:defRPr/>
            </a:pPr>
            <a:r>
              <a:rPr lang="it-IT" altLang="it-IT" sz="2800" b="1" i="1" dirty="0">
                <a:effectLst>
                  <a:outerShdw blurRad="38100" dist="38100" dir="2700000" algn="tl">
                    <a:srgbClr val="C0C0C0"/>
                  </a:outerShdw>
                </a:effectLst>
              </a:rPr>
              <a:t>In base al tempo di ritorno in forma liquida</a:t>
            </a:r>
          </a:p>
        </p:txBody>
      </p:sp>
      <p:sp>
        <p:nvSpPr>
          <p:cNvPr id="205847" name="Text Box 23"/>
          <p:cNvSpPr txBox="1">
            <a:spLocks noChangeArrowheads="1"/>
          </p:cNvSpPr>
          <p:nvPr/>
        </p:nvSpPr>
        <p:spPr bwMode="auto">
          <a:xfrm>
            <a:off x="4191000" y="1981200"/>
            <a:ext cx="4953000" cy="1016000"/>
          </a:xfrm>
          <a:prstGeom prst="rect">
            <a:avLst/>
          </a:prstGeom>
          <a:noFill/>
          <a:ln>
            <a:noFill/>
          </a:ln>
          <a:effectLst/>
          <a:extLst/>
        </p:spPr>
        <p:txBody>
          <a:bodyPr>
            <a:spAutoFit/>
          </a:bodyPr>
          <a:lstStyle/>
          <a:p>
            <a:pPr algn="ctr" eaLnBrk="1" hangingPunct="1">
              <a:lnSpc>
                <a:spcPct val="50000"/>
              </a:lnSpc>
              <a:spcBef>
                <a:spcPct val="50000"/>
              </a:spcBef>
              <a:defRPr/>
            </a:pPr>
            <a:r>
              <a:rPr lang="it-IT" altLang="it-IT" sz="2400" b="1" i="1" dirty="0">
                <a:effectLst>
                  <a:outerShdw blurRad="38100" dist="38100" dir="2700000" algn="tl">
                    <a:srgbClr val="C0C0C0"/>
                  </a:outerShdw>
                </a:effectLst>
              </a:rPr>
              <a:t>Ritorno in forma liquida </a:t>
            </a:r>
          </a:p>
          <a:p>
            <a:pPr algn="ctr" eaLnBrk="1" hangingPunct="1">
              <a:lnSpc>
                <a:spcPct val="50000"/>
              </a:lnSpc>
              <a:spcBef>
                <a:spcPct val="50000"/>
              </a:spcBef>
              <a:defRPr/>
            </a:pPr>
            <a:r>
              <a:rPr lang="it-IT" altLang="it-IT" sz="2400" b="1" i="1" dirty="0">
                <a:effectLst>
                  <a:outerShdw blurRad="38100" dist="38100" dir="2700000" algn="tl">
                    <a:srgbClr val="C0C0C0"/>
                  </a:outerShdw>
                </a:effectLst>
              </a:rPr>
              <a:t>a tempo indeterminato,</a:t>
            </a:r>
          </a:p>
          <a:p>
            <a:pPr algn="ctr" eaLnBrk="1" hangingPunct="1">
              <a:lnSpc>
                <a:spcPct val="50000"/>
              </a:lnSpc>
              <a:spcBef>
                <a:spcPct val="50000"/>
              </a:spcBef>
              <a:defRPr/>
            </a:pPr>
            <a:r>
              <a:rPr lang="it-IT" altLang="it-IT" sz="2400" b="1" i="1" dirty="0">
                <a:effectLst>
                  <a:outerShdw blurRad="38100" dist="38100" dir="2700000" algn="tl">
                    <a:srgbClr val="C0C0C0"/>
                  </a:outerShdw>
                </a:effectLst>
              </a:rPr>
              <a:t>ma cmq entro l’anno successivo</a:t>
            </a:r>
          </a:p>
        </p:txBody>
      </p:sp>
      <p:sp>
        <p:nvSpPr>
          <p:cNvPr id="205848" name="Text Box 24"/>
          <p:cNvSpPr txBox="1">
            <a:spLocks noChangeArrowheads="1"/>
          </p:cNvSpPr>
          <p:nvPr/>
        </p:nvSpPr>
        <p:spPr bwMode="auto">
          <a:xfrm>
            <a:off x="4572000" y="3352800"/>
            <a:ext cx="4495800" cy="1041400"/>
          </a:xfrm>
          <a:prstGeom prst="rect">
            <a:avLst/>
          </a:prstGeom>
          <a:noFill/>
          <a:ln>
            <a:noFill/>
          </a:ln>
          <a:effectLst/>
          <a:extLst/>
        </p:spPr>
        <p:txBody>
          <a:bodyPr>
            <a:spAutoFit/>
          </a:bodyPr>
          <a:lstStyle/>
          <a:p>
            <a:pPr algn="ctr" eaLnBrk="1" hangingPunct="1">
              <a:lnSpc>
                <a:spcPct val="50000"/>
              </a:lnSpc>
              <a:spcBef>
                <a:spcPct val="50000"/>
              </a:spcBef>
              <a:defRPr/>
            </a:pPr>
            <a:r>
              <a:rPr lang="it-IT" altLang="it-IT" sz="2400" b="1" i="1" dirty="0">
                <a:effectLst>
                  <a:outerShdw blurRad="38100" dist="38100" dir="2700000" algn="tl">
                    <a:srgbClr val="C0C0C0"/>
                  </a:outerShdw>
                </a:effectLst>
              </a:rPr>
              <a:t>Ritorno in forma liquida </a:t>
            </a:r>
          </a:p>
          <a:p>
            <a:pPr algn="ctr" eaLnBrk="1" hangingPunct="1">
              <a:lnSpc>
                <a:spcPct val="50000"/>
              </a:lnSpc>
              <a:spcBef>
                <a:spcPct val="50000"/>
              </a:spcBef>
              <a:defRPr/>
            </a:pPr>
            <a:r>
              <a:rPr lang="it-IT" altLang="it-IT" sz="2400" b="1" i="1" dirty="0">
                <a:effectLst>
                  <a:outerShdw blurRad="38100" dist="38100" dir="2700000" algn="tl">
                    <a:srgbClr val="C0C0C0"/>
                  </a:outerShdw>
                </a:effectLst>
              </a:rPr>
              <a:t>in un tempo determinato,</a:t>
            </a:r>
          </a:p>
          <a:p>
            <a:pPr algn="ctr" eaLnBrk="1" hangingPunct="1">
              <a:lnSpc>
                <a:spcPct val="50000"/>
              </a:lnSpc>
              <a:spcBef>
                <a:spcPct val="50000"/>
              </a:spcBef>
              <a:defRPr/>
            </a:pPr>
            <a:r>
              <a:rPr lang="it-IT" altLang="it-IT" sz="2400" b="1" i="1" dirty="0">
                <a:effectLst>
                  <a:outerShdw blurRad="38100" dist="38100" dir="2700000" algn="tl">
                    <a:srgbClr val="C0C0C0"/>
                  </a:outerShdw>
                </a:effectLst>
              </a:rPr>
              <a:t>entro l’anno successivo</a:t>
            </a:r>
          </a:p>
        </p:txBody>
      </p:sp>
      <p:sp>
        <p:nvSpPr>
          <p:cNvPr id="205849" name="Text Box 25"/>
          <p:cNvSpPr txBox="1">
            <a:spLocks noChangeArrowheads="1"/>
          </p:cNvSpPr>
          <p:nvPr/>
        </p:nvSpPr>
        <p:spPr bwMode="auto">
          <a:xfrm>
            <a:off x="4724400" y="4749800"/>
            <a:ext cx="4343400" cy="1041400"/>
          </a:xfrm>
          <a:prstGeom prst="rect">
            <a:avLst/>
          </a:prstGeom>
          <a:noFill/>
          <a:ln>
            <a:noFill/>
          </a:ln>
          <a:effectLst/>
          <a:extLst/>
        </p:spPr>
        <p:txBody>
          <a:bodyPr>
            <a:spAutoFit/>
          </a:bodyPr>
          <a:lstStyle/>
          <a:p>
            <a:pPr algn="ctr" eaLnBrk="1" hangingPunct="1">
              <a:lnSpc>
                <a:spcPct val="50000"/>
              </a:lnSpc>
              <a:spcBef>
                <a:spcPct val="50000"/>
              </a:spcBef>
              <a:defRPr/>
            </a:pPr>
            <a:r>
              <a:rPr lang="it-IT" altLang="it-IT" sz="2400" b="1" i="1" dirty="0">
                <a:effectLst>
                  <a:outerShdw blurRad="38100" dist="38100" dir="2700000" algn="tl">
                    <a:srgbClr val="C0C0C0"/>
                  </a:outerShdw>
                </a:effectLst>
              </a:rPr>
              <a:t>Ritorno in forma liquida </a:t>
            </a:r>
          </a:p>
          <a:p>
            <a:pPr algn="ctr" eaLnBrk="1" hangingPunct="1">
              <a:lnSpc>
                <a:spcPct val="50000"/>
              </a:lnSpc>
              <a:spcBef>
                <a:spcPct val="50000"/>
              </a:spcBef>
              <a:defRPr/>
            </a:pPr>
            <a:r>
              <a:rPr lang="it-IT" altLang="it-IT" sz="2400" b="1" i="1" dirty="0">
                <a:effectLst>
                  <a:outerShdw blurRad="38100" dist="38100" dir="2700000" algn="tl">
                    <a:srgbClr val="C0C0C0"/>
                  </a:outerShdw>
                </a:effectLst>
              </a:rPr>
              <a:t>immediato</a:t>
            </a:r>
          </a:p>
          <a:p>
            <a:pPr algn="ctr" eaLnBrk="1" hangingPunct="1">
              <a:lnSpc>
                <a:spcPct val="50000"/>
              </a:lnSpc>
              <a:spcBef>
                <a:spcPct val="50000"/>
              </a:spcBef>
              <a:defRPr/>
            </a:pPr>
            <a:r>
              <a:rPr lang="it-IT" altLang="it-IT" sz="2400" b="1" i="1" dirty="0">
                <a:effectLst>
                  <a:outerShdw blurRad="38100" dist="38100" dir="2700000" algn="tl">
                    <a:srgbClr val="C0C0C0"/>
                  </a:outerShdw>
                </a:effectLst>
              </a:rPr>
              <a:t>(liquidità o liquidabilità)</a:t>
            </a:r>
          </a:p>
        </p:txBody>
      </p:sp>
      <p:sp>
        <p:nvSpPr>
          <p:cNvPr id="32782" name="WordArt 31"/>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Tree>
  </p:cSld>
  <p:clrMapOvr>
    <a:masterClrMapping/>
  </p:clrMapOvr>
  <p:transition advTm="13551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9BE59-618F-4F52-B093-2662E16611A0}" type="slidenum">
              <a:rPr lang="it-IT" altLang="it-IT" sz="1400"/>
              <a:pPr>
                <a:spcBef>
                  <a:spcPct val="0"/>
                </a:spcBef>
                <a:buFontTx/>
                <a:buNone/>
              </a:pPr>
              <a:t>3</a:t>
            </a:fld>
            <a:endParaRPr lang="it-IT" altLang="it-IT" sz="1400"/>
          </a:p>
        </p:txBody>
      </p:sp>
      <p:sp>
        <p:nvSpPr>
          <p:cNvPr id="10243" name="AutoShape 2"/>
          <p:cNvSpPr>
            <a:spLocks noChangeArrowheads="1"/>
          </p:cNvSpPr>
          <p:nvPr/>
        </p:nvSpPr>
        <p:spPr bwMode="auto">
          <a:xfrm>
            <a:off x="198438" y="715963"/>
            <a:ext cx="8640762"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L’analisi di bilancio si divide in </a:t>
            </a:r>
            <a:endParaRPr lang="it-IT" altLang="it-IT" sz="1600" b="1" u="sng"/>
          </a:p>
        </p:txBody>
      </p:sp>
      <p:sp>
        <p:nvSpPr>
          <p:cNvPr id="10244"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L’analisi di bilancio</a:t>
            </a:r>
          </a:p>
        </p:txBody>
      </p:sp>
      <p:sp>
        <p:nvSpPr>
          <p:cNvPr id="10245" name="Line 7"/>
          <p:cNvSpPr>
            <a:spLocks noChangeShapeType="1"/>
          </p:cNvSpPr>
          <p:nvPr/>
        </p:nvSpPr>
        <p:spPr bwMode="auto">
          <a:xfrm>
            <a:off x="4473575" y="1219200"/>
            <a:ext cx="0" cy="549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6" name="Line 8"/>
          <p:cNvSpPr>
            <a:spLocks noChangeShapeType="1"/>
          </p:cNvSpPr>
          <p:nvPr/>
        </p:nvSpPr>
        <p:spPr bwMode="auto">
          <a:xfrm flipH="1">
            <a:off x="3011488" y="1755775"/>
            <a:ext cx="146208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7" name="Line 10"/>
          <p:cNvSpPr>
            <a:spLocks noChangeShapeType="1"/>
          </p:cNvSpPr>
          <p:nvPr/>
        </p:nvSpPr>
        <p:spPr bwMode="auto">
          <a:xfrm>
            <a:off x="4473575" y="1755775"/>
            <a:ext cx="14636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48" name="Line 11"/>
          <p:cNvSpPr>
            <a:spLocks noChangeShapeType="1"/>
          </p:cNvSpPr>
          <p:nvPr/>
        </p:nvSpPr>
        <p:spPr bwMode="auto">
          <a:xfrm>
            <a:off x="3011488" y="1755775"/>
            <a:ext cx="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49" name="Rectangle 13"/>
          <p:cNvSpPr>
            <a:spLocks noChangeArrowheads="1"/>
          </p:cNvSpPr>
          <p:nvPr/>
        </p:nvSpPr>
        <p:spPr bwMode="auto">
          <a:xfrm>
            <a:off x="1639888" y="2209800"/>
            <a:ext cx="2743200" cy="8382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dirty="0">
                <a:latin typeface="Times New Roman" panose="02020603050405020304" pitchFamily="18" charset="0"/>
                <a:cs typeface="Times New Roman" panose="02020603050405020304" pitchFamily="18" charset="0"/>
              </a:rPr>
              <a:t>ANALISI PER INDICI</a:t>
            </a:r>
            <a:endParaRPr lang="it-IT" altLang="it-IT" sz="2400" dirty="0">
              <a:latin typeface="Times New Roman" panose="02020603050405020304" pitchFamily="18" charset="0"/>
            </a:endParaRPr>
          </a:p>
        </p:txBody>
      </p:sp>
      <p:sp>
        <p:nvSpPr>
          <p:cNvPr id="10250" name="Rectangle 14"/>
          <p:cNvSpPr>
            <a:spLocks noChangeArrowheads="1"/>
          </p:cNvSpPr>
          <p:nvPr/>
        </p:nvSpPr>
        <p:spPr bwMode="auto">
          <a:xfrm>
            <a:off x="4565650" y="2203450"/>
            <a:ext cx="2743200" cy="84455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a:latin typeface="Times New Roman" panose="02020603050405020304" pitchFamily="18" charset="0"/>
                <a:cs typeface="Times New Roman" panose="02020603050405020304" pitchFamily="18" charset="0"/>
              </a:rPr>
              <a:t>ANALISI PER FLUSSI</a:t>
            </a:r>
            <a:endParaRPr lang="it-IT" altLang="it-IT" sz="2400">
              <a:latin typeface="Times New Roman" panose="02020603050405020304" pitchFamily="18" charset="0"/>
            </a:endParaRPr>
          </a:p>
        </p:txBody>
      </p:sp>
      <p:sp>
        <p:nvSpPr>
          <p:cNvPr id="10251" name="Line 11"/>
          <p:cNvSpPr>
            <a:spLocks noChangeShapeType="1"/>
          </p:cNvSpPr>
          <p:nvPr/>
        </p:nvSpPr>
        <p:spPr bwMode="auto">
          <a:xfrm>
            <a:off x="5924550" y="1752600"/>
            <a:ext cx="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52" name="Line 11"/>
          <p:cNvSpPr>
            <a:spLocks noChangeShapeType="1"/>
          </p:cNvSpPr>
          <p:nvPr/>
        </p:nvSpPr>
        <p:spPr bwMode="auto">
          <a:xfrm>
            <a:off x="2971800" y="3048000"/>
            <a:ext cx="0" cy="3238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53" name="Rectangle 14"/>
          <p:cNvSpPr>
            <a:spLocks noChangeArrowheads="1"/>
          </p:cNvSpPr>
          <p:nvPr/>
        </p:nvSpPr>
        <p:spPr bwMode="auto">
          <a:xfrm>
            <a:off x="76200" y="3429000"/>
            <a:ext cx="4419600" cy="22860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a:latin typeface="Times New Roman" panose="02020603050405020304" pitchFamily="18" charset="0"/>
              </a:rPr>
              <a:t>Si rende necessaria per poter far “parlare” il bilancio e far emergere la situazione patrimoniale, finanziaria ed economica dell’azienda</a:t>
            </a:r>
          </a:p>
        </p:txBody>
      </p:sp>
      <p:sp>
        <p:nvSpPr>
          <p:cNvPr id="10254" name="Line 11"/>
          <p:cNvSpPr>
            <a:spLocks noChangeShapeType="1"/>
          </p:cNvSpPr>
          <p:nvPr/>
        </p:nvSpPr>
        <p:spPr bwMode="auto">
          <a:xfrm flipH="1">
            <a:off x="5924550" y="3048000"/>
            <a:ext cx="0" cy="32385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55" name="Rectangle 14"/>
          <p:cNvSpPr>
            <a:spLocks noChangeArrowheads="1"/>
          </p:cNvSpPr>
          <p:nvPr/>
        </p:nvSpPr>
        <p:spPr bwMode="auto">
          <a:xfrm>
            <a:off x="4648200" y="3429000"/>
            <a:ext cx="4267200" cy="22860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a:latin typeface="Times New Roman" panose="02020603050405020304" pitchFamily="18" charset="0"/>
              </a:rPr>
              <a:t>Si rende necessaria per poter far “parlare” il bilancio e far emergere la situazione della dinamica finanziaria e più in particolare della liquidità</a:t>
            </a:r>
          </a:p>
        </p:txBody>
      </p:sp>
      <p:sp>
        <p:nvSpPr>
          <p:cNvPr id="10256" name="AutoShape 9"/>
          <p:cNvSpPr>
            <a:spLocks noChangeArrowheads="1"/>
          </p:cNvSpPr>
          <p:nvPr/>
        </p:nvSpPr>
        <p:spPr bwMode="auto">
          <a:xfrm>
            <a:off x="609600" y="5753100"/>
            <a:ext cx="7772400" cy="1035050"/>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Aft>
                <a:spcPts val="1000"/>
              </a:spcAft>
            </a:pPr>
            <a:r>
              <a:rPr lang="it-IT" altLang="it-IT" sz="2800" b="1" u="sng">
                <a:latin typeface="Calibri" panose="020F0502020204030204" pitchFamily="34" charset="0"/>
              </a:rPr>
              <a:t>TALI ANALISI SERVONO PER POTER APPREZZARE LO STATO DI SALUTE DELL’AZIENDA</a:t>
            </a:r>
            <a:endParaRPr lang="it-IT" altLang="it-IT" sz="2800" b="1">
              <a:latin typeface="Calibri" panose="020F0502020204030204" pitchFamily="34" charset="0"/>
            </a:endParaRPr>
          </a:p>
          <a:p>
            <a:endParaRPr lang="it-IT" altLang="it-IT"/>
          </a:p>
        </p:txBody>
      </p:sp>
    </p:spTree>
    <p:custDataLst>
      <p:tags r:id="rId1"/>
    </p:custDataLst>
  </p:cSld>
  <p:clrMapOvr>
    <a:masterClrMapping/>
  </p:clrMapOvr>
  <p:transition advTm="11077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744563-960A-449D-8006-90309C01255F}" type="slidenum">
              <a:rPr lang="it-IT" altLang="it-IT" sz="1400"/>
              <a:pPr>
                <a:spcBef>
                  <a:spcPct val="0"/>
                </a:spcBef>
                <a:buFontTx/>
                <a:buNone/>
              </a:pPr>
              <a:t>30</a:t>
            </a:fld>
            <a:endParaRPr lang="it-IT" altLang="it-IT" sz="1400"/>
          </a:p>
        </p:txBody>
      </p:sp>
      <p:graphicFrame>
        <p:nvGraphicFramePr>
          <p:cNvPr id="190597" name="Group 133"/>
          <p:cNvGraphicFramePr>
            <a:graphicFrameLocks noGrp="1"/>
          </p:cNvGraphicFramePr>
          <p:nvPr>
            <p:ph/>
            <p:extLst>
              <p:ext uri="{D42A27DB-BD31-4B8C-83A1-F6EECF244321}">
                <p14:modId xmlns:p14="http://schemas.microsoft.com/office/powerpoint/2010/main" val="630295484"/>
              </p:ext>
            </p:extLst>
          </p:nvPr>
        </p:nvGraphicFramePr>
        <p:xfrm>
          <a:off x="2362200" y="381000"/>
          <a:ext cx="6553200" cy="6478121"/>
        </p:xfrm>
        <a:graphic>
          <a:graphicData uri="http://schemas.openxmlformats.org/drawingml/2006/table">
            <a:tbl>
              <a:tblPr/>
              <a:tblGrid>
                <a:gridCol w="4724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29536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1900" b="1" i="1" u="none" strike="noStrike" cap="none" normalizeH="0" baseline="0" smtClean="0">
                          <a:ln>
                            <a:noFill/>
                          </a:ln>
                          <a:solidFill>
                            <a:schemeClr val="tx1"/>
                          </a:solidFill>
                          <a:effectLst/>
                          <a:latin typeface="Times New Roman" panose="02020603050405020304" pitchFamily="18" charset="0"/>
                        </a:rPr>
                        <a:t>Magazzino Fisico</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4871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1900" b="1" i="0" u="none" strike="noStrike" cap="none" normalizeH="0" baseline="0" dirty="0" smtClean="0">
                          <a:ln>
                            <a:noFill/>
                          </a:ln>
                          <a:solidFill>
                            <a:schemeClr val="tx1"/>
                          </a:solidFill>
                          <a:effectLst/>
                          <a:latin typeface="Times New Roman" panose="02020603050405020304" pitchFamily="18" charset="0"/>
                        </a:rPr>
                        <a:t>Magazzino disponibile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1900" b="1" i="0" u="none" strike="noStrike" cap="none" normalizeH="0" baseline="0" dirty="0" err="1" smtClean="0">
                          <a:ln>
                            <a:noFill/>
                          </a:ln>
                          <a:solidFill>
                            <a:schemeClr val="tx1"/>
                          </a:solidFill>
                          <a:effectLst/>
                          <a:latin typeface="Times New Roman" panose="02020603050405020304" pitchFamily="18" charset="0"/>
                        </a:rPr>
                        <a:t>Magazz</a:t>
                      </a:r>
                      <a:r>
                        <a:rPr kumimoji="0" lang="it-IT" altLang="it-IT" sz="1900" b="1" i="0" u="none" strike="noStrike" cap="none" normalizeH="0" baseline="0" dirty="0" smtClean="0">
                          <a:ln>
                            <a:noFill/>
                          </a:ln>
                          <a:solidFill>
                            <a:schemeClr val="tx1"/>
                          </a:solidFill>
                          <a:effectLst/>
                          <a:latin typeface="Times New Roman" panose="02020603050405020304" pitchFamily="18" charset="0"/>
                        </a:rPr>
                        <a:t>. non disponibile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407862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1" u="none" strike="noStrike" cap="none" normalizeH="0" baseline="0" dirty="0" smtClean="0">
                        <a:ln>
                          <a:noFill/>
                        </a:ln>
                        <a:solidFill>
                          <a:srgbClr val="FF3300"/>
                        </a:solidFill>
                        <a:effectLst/>
                        <a:latin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0" u="none" strike="noStrike" cap="none" normalizeH="0" baseline="0" dirty="0" smtClean="0">
                        <a:ln>
                          <a:noFill/>
                        </a:ln>
                        <a:solidFill>
                          <a:schemeClr val="tx1"/>
                        </a:solidFill>
                        <a:effectLst/>
                        <a:latin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739">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1900" b="1" i="1" u="none" strike="noStrike" cap="none" normalizeH="0" baseline="0" dirty="0" smtClean="0">
                          <a:ln>
                            <a:noFill/>
                          </a:ln>
                          <a:solidFill>
                            <a:schemeClr val="tx1"/>
                          </a:solidFill>
                          <a:effectLst/>
                          <a:latin typeface="Times New Roman" panose="02020603050405020304" pitchFamily="18" charset="0"/>
                        </a:rPr>
                        <a:t>Magazzino virtuale </a:t>
                      </a:r>
                      <a:r>
                        <a:rPr kumimoji="0" lang="it-IT" altLang="it-IT" sz="1900" b="1" i="1" u="none" strike="noStrike" cap="none" normalizeH="0" baseline="0" dirty="0" smtClean="0">
                          <a:ln>
                            <a:noFill/>
                          </a:ln>
                          <a:solidFill>
                            <a:srgbClr val="FF0000"/>
                          </a:solidFill>
                          <a:effectLst/>
                          <a:latin typeface="Times New Roman" panose="02020603050405020304" pitchFamily="18" charset="0"/>
                        </a:rPr>
                        <a:t>(rimanenza di servizi ancora da usufruire)</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3"/>
                  </a:ext>
                </a:extLst>
              </a:tr>
              <a:tr h="1188607">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19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1900" b="0" i="0" u="none" strike="noStrike" cap="none" normalizeH="0" baseline="0" dirty="0" smtClean="0">
                        <a:ln>
                          <a:noFill/>
                        </a:ln>
                        <a:solidFill>
                          <a:schemeClr val="tx1"/>
                        </a:solidFill>
                        <a:effectLst/>
                        <a:latin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4"/>
                  </a:ext>
                </a:extLst>
              </a:tr>
            </a:tbl>
          </a:graphicData>
        </a:graphic>
      </p:graphicFrame>
      <p:sp>
        <p:nvSpPr>
          <p:cNvPr id="33812" name="Rectangle 20"/>
          <p:cNvSpPr>
            <a:spLocks noChangeArrowheads="1"/>
          </p:cNvSpPr>
          <p:nvPr/>
        </p:nvSpPr>
        <p:spPr bwMode="auto">
          <a:xfrm>
            <a:off x="76200" y="1905000"/>
            <a:ext cx="1890713" cy="1066800"/>
          </a:xfrm>
          <a:prstGeom prst="rect">
            <a:avLst/>
          </a:prstGeom>
          <a:solidFill>
            <a:srgbClr val="CCFFCC"/>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Magazzino</a:t>
            </a:r>
          </a:p>
        </p:txBody>
      </p:sp>
      <p:sp>
        <p:nvSpPr>
          <p:cNvPr id="33813" name="Rectangle 21"/>
          <p:cNvSpPr>
            <a:spLocks noChangeArrowheads="1"/>
          </p:cNvSpPr>
          <p:nvPr/>
        </p:nvSpPr>
        <p:spPr bwMode="auto">
          <a:xfrm>
            <a:off x="76200" y="31242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Liquidità differite</a:t>
            </a:r>
          </a:p>
        </p:txBody>
      </p:sp>
      <p:sp>
        <p:nvSpPr>
          <p:cNvPr id="33814" name="Rectangle 22"/>
          <p:cNvSpPr>
            <a:spLocks noChangeArrowheads="1"/>
          </p:cNvSpPr>
          <p:nvPr/>
        </p:nvSpPr>
        <p:spPr bwMode="auto">
          <a:xfrm>
            <a:off x="76200" y="43434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Liquidità immediate</a:t>
            </a:r>
          </a:p>
        </p:txBody>
      </p:sp>
      <p:sp>
        <p:nvSpPr>
          <p:cNvPr id="33815" name="Text Box 72"/>
          <p:cNvSpPr txBox="1">
            <a:spLocks noChangeArrowheads="1"/>
          </p:cNvSpPr>
          <p:nvPr/>
        </p:nvSpPr>
        <p:spPr bwMode="auto">
          <a:xfrm>
            <a:off x="76200" y="595313"/>
            <a:ext cx="2286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a:t>
            </a:r>
          </a:p>
          <a:p>
            <a:pPr algn="ctr" eaLnBrk="1" hangingPunct="1">
              <a:spcBef>
                <a:spcPct val="50000"/>
              </a:spcBef>
              <a:buFontTx/>
              <a:buNone/>
            </a:pPr>
            <a:r>
              <a:rPr lang="it-IT" altLang="it-IT" sz="2400" b="1" u="sng">
                <a:latin typeface="Times New Roman" panose="02020603050405020304" pitchFamily="18" charset="0"/>
              </a:rPr>
              <a:t>CIRCOLANTE</a:t>
            </a:r>
            <a:endParaRPr lang="it-IT" altLang="it-IT" sz="2400" b="1" i="1" u="sng">
              <a:latin typeface="Times New Roman" panose="02020603050405020304" pitchFamily="18" charset="0"/>
            </a:endParaRPr>
          </a:p>
        </p:txBody>
      </p:sp>
      <p:sp>
        <p:nvSpPr>
          <p:cNvPr id="33816" name="Text Box 117"/>
          <p:cNvSpPr txBox="1">
            <a:spLocks noChangeArrowheads="1"/>
          </p:cNvSpPr>
          <p:nvPr/>
        </p:nvSpPr>
        <p:spPr bwMode="auto">
          <a:xfrm>
            <a:off x="2362200" y="6192838"/>
            <a:ext cx="6477000" cy="2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buNone/>
            </a:pPr>
            <a:r>
              <a:rPr lang="it-IT" altLang="it-IT" sz="1800" dirty="0">
                <a:latin typeface="Times New Roman" panose="02020603050405020304" pitchFamily="18" charset="0"/>
              </a:rPr>
              <a:t>Risconti attivi annuali</a:t>
            </a:r>
          </a:p>
        </p:txBody>
      </p:sp>
      <p:sp>
        <p:nvSpPr>
          <p:cNvPr id="33817" name="Text Box 118"/>
          <p:cNvSpPr txBox="1">
            <a:spLocks noChangeArrowheads="1"/>
          </p:cNvSpPr>
          <p:nvPr/>
        </p:nvSpPr>
        <p:spPr bwMode="auto">
          <a:xfrm>
            <a:off x="7315200" y="1884034"/>
            <a:ext cx="1524000" cy="253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buNone/>
            </a:pPr>
            <a:r>
              <a:rPr lang="it-IT" altLang="it-IT" sz="1800" dirty="0">
                <a:latin typeface="Times New Roman" panose="02020603050405020304" pitchFamily="18" charset="0"/>
              </a:rPr>
              <a:t>Anticipi a fornitori per materie prime, sussidiarie o di </a:t>
            </a:r>
            <a:r>
              <a:rPr lang="it-IT" altLang="it-IT" sz="1800" dirty="0" smtClean="0">
                <a:latin typeface="Times New Roman" panose="02020603050405020304" pitchFamily="18" charset="0"/>
              </a:rPr>
              <a:t>consumo o merci</a:t>
            </a:r>
            <a:endParaRPr lang="it-IT" altLang="it-IT" sz="1800" dirty="0">
              <a:latin typeface="Times New Roman" panose="02020603050405020304" pitchFamily="18" charset="0"/>
            </a:endParaRPr>
          </a:p>
        </p:txBody>
      </p:sp>
      <p:sp>
        <p:nvSpPr>
          <p:cNvPr id="33818" name="Text Box 119"/>
          <p:cNvSpPr txBox="1">
            <a:spLocks noChangeArrowheads="1"/>
          </p:cNvSpPr>
          <p:nvPr/>
        </p:nvSpPr>
        <p:spPr bwMode="auto">
          <a:xfrm>
            <a:off x="2362200" y="1143000"/>
            <a:ext cx="4800600"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it-IT" altLang="it-IT" sz="1800" dirty="0">
                <a:latin typeface="Times New Roman" panose="02020603050405020304" pitchFamily="18" charset="0"/>
              </a:rPr>
              <a:t>Rimanenze finali di Prodotti finiti</a:t>
            </a:r>
          </a:p>
          <a:p>
            <a:pPr eaLnBrk="1" hangingPunct="1">
              <a:lnSpc>
                <a:spcPct val="80000"/>
              </a:lnSpc>
              <a:spcBef>
                <a:spcPct val="0"/>
              </a:spcBef>
              <a:buFontTx/>
              <a:buNone/>
            </a:pPr>
            <a:r>
              <a:rPr lang="it-IT" altLang="it-IT" sz="1800" dirty="0">
                <a:latin typeface="Times New Roman" panose="02020603050405020304" pitchFamily="18" charset="0"/>
              </a:rPr>
              <a:t>Rimanenze finali di Prodotti in corso di lavorazione</a:t>
            </a:r>
          </a:p>
          <a:p>
            <a:pPr eaLnBrk="1" hangingPunct="1">
              <a:lnSpc>
                <a:spcPct val="80000"/>
              </a:lnSpc>
              <a:spcBef>
                <a:spcPct val="0"/>
              </a:spcBef>
              <a:buFontTx/>
              <a:buNone/>
            </a:pPr>
            <a:r>
              <a:rPr lang="it-IT" altLang="it-IT" sz="1800" dirty="0">
                <a:latin typeface="Times New Roman" panose="02020603050405020304" pitchFamily="18" charset="0"/>
              </a:rPr>
              <a:t>Rimanenze finali di lavori in corso su ordinazione</a:t>
            </a:r>
          </a:p>
          <a:p>
            <a:pPr eaLnBrk="1" hangingPunct="1">
              <a:lnSpc>
                <a:spcPct val="80000"/>
              </a:lnSpc>
              <a:spcBef>
                <a:spcPct val="0"/>
              </a:spcBef>
              <a:buFontTx/>
              <a:buNone/>
            </a:pPr>
            <a:r>
              <a:rPr lang="it-IT" altLang="it-IT" sz="1800" dirty="0">
                <a:latin typeface="Times New Roman" panose="02020603050405020304" pitchFamily="18" charset="0"/>
              </a:rPr>
              <a:t>Rimanenze finali di </a:t>
            </a:r>
            <a:r>
              <a:rPr lang="it-IT" altLang="it-IT" sz="1800" dirty="0" smtClean="0">
                <a:latin typeface="Times New Roman" panose="02020603050405020304" pitchFamily="18" charset="0"/>
              </a:rPr>
              <a:t>Merci </a:t>
            </a:r>
          </a:p>
          <a:p>
            <a:pPr eaLnBrk="1" hangingPunct="1">
              <a:lnSpc>
                <a:spcPct val="80000"/>
              </a:lnSpc>
              <a:spcBef>
                <a:spcPct val="0"/>
              </a:spcBef>
              <a:buFontTx/>
              <a:buNone/>
            </a:pPr>
            <a:r>
              <a:rPr lang="it-IT" altLang="it-IT" sz="1800" dirty="0" smtClean="0">
                <a:latin typeface="Times New Roman" panose="02020603050405020304" pitchFamily="18" charset="0"/>
              </a:rPr>
              <a:t>Rimanenze </a:t>
            </a:r>
            <a:r>
              <a:rPr lang="it-IT" altLang="it-IT" sz="1800" dirty="0">
                <a:latin typeface="Times New Roman" panose="02020603050405020304" pitchFamily="18" charset="0"/>
              </a:rPr>
              <a:t>finali di Semilavorati</a:t>
            </a:r>
          </a:p>
          <a:p>
            <a:pPr eaLnBrk="1" hangingPunct="1">
              <a:lnSpc>
                <a:spcPct val="80000"/>
              </a:lnSpc>
              <a:spcBef>
                <a:spcPct val="0"/>
              </a:spcBef>
              <a:buFontTx/>
              <a:buNone/>
            </a:pPr>
            <a:r>
              <a:rPr lang="it-IT" altLang="it-IT" sz="1800" dirty="0">
                <a:latin typeface="Times New Roman" panose="02020603050405020304" pitchFamily="18" charset="0"/>
              </a:rPr>
              <a:t>Rimanenze finali di Materie prime, sussidiarie o di consumo</a:t>
            </a:r>
          </a:p>
          <a:p>
            <a:pPr eaLnBrk="1" hangingPunct="1">
              <a:lnSpc>
                <a:spcPct val="80000"/>
              </a:lnSpc>
              <a:spcBef>
                <a:spcPct val="0"/>
              </a:spcBef>
              <a:buFontTx/>
              <a:buNone/>
            </a:pPr>
            <a:r>
              <a:rPr lang="it-IT" altLang="it-IT" sz="1800" dirty="0" smtClean="0">
                <a:latin typeface="Times New Roman" panose="02020603050405020304" pitchFamily="18" charset="0"/>
              </a:rPr>
              <a:t>Imballaggi (non durevoli)</a:t>
            </a:r>
          </a:p>
          <a:p>
            <a:pPr eaLnBrk="1" hangingPunct="1">
              <a:lnSpc>
                <a:spcPct val="80000"/>
              </a:lnSpc>
              <a:spcBef>
                <a:spcPct val="0"/>
              </a:spcBef>
              <a:buNone/>
            </a:pPr>
            <a:r>
              <a:rPr lang="it-IT" altLang="it-IT" sz="1800" i="1" dirty="0" smtClean="0">
                <a:solidFill>
                  <a:srgbClr val="FF3300"/>
                </a:solidFill>
                <a:latin typeface="Times New Roman" panose="02020603050405020304" pitchFamily="18" charset="0"/>
              </a:rPr>
              <a:t>Meno </a:t>
            </a:r>
            <a:r>
              <a:rPr lang="it-IT" altLang="it-IT" sz="1800" i="1" dirty="0">
                <a:solidFill>
                  <a:srgbClr val="FF3300"/>
                </a:solidFill>
                <a:latin typeface="Times New Roman" panose="02020603050405020304" pitchFamily="18" charset="0"/>
              </a:rPr>
              <a:t>F.do Svalutazione magazzino…</a:t>
            </a:r>
          </a:p>
          <a:p>
            <a:pPr eaLnBrk="1" hangingPunct="1">
              <a:lnSpc>
                <a:spcPct val="80000"/>
              </a:lnSpc>
              <a:spcBef>
                <a:spcPct val="0"/>
              </a:spcBef>
              <a:buFontTx/>
              <a:buNone/>
            </a:pPr>
            <a:endParaRPr lang="it-IT" altLang="it-IT" sz="1000" dirty="0">
              <a:latin typeface="Times New Roman" panose="02020603050405020304" pitchFamily="18" charset="0"/>
            </a:endParaRPr>
          </a:p>
          <a:p>
            <a:pPr eaLnBrk="1" hangingPunct="1">
              <a:lnSpc>
                <a:spcPct val="80000"/>
              </a:lnSpc>
              <a:spcBef>
                <a:spcPct val="0"/>
              </a:spcBef>
              <a:buFontTx/>
              <a:buNone/>
            </a:pPr>
            <a:r>
              <a:rPr lang="it-IT" altLang="it-IT" sz="1800" dirty="0">
                <a:latin typeface="Times New Roman" panose="02020603050405020304" pitchFamily="18" charset="0"/>
              </a:rPr>
              <a:t>Immobilizzazioni materiali destinate alla vendita entro l’anno </a:t>
            </a:r>
            <a:r>
              <a:rPr lang="it-IT" altLang="it-IT" sz="1800" dirty="0">
                <a:solidFill>
                  <a:srgbClr val="FF3300"/>
                </a:solidFill>
                <a:latin typeface="Times New Roman" panose="02020603050405020304" pitchFamily="18" charset="0"/>
              </a:rPr>
              <a:t>(</a:t>
            </a:r>
            <a:r>
              <a:rPr lang="it-IT" altLang="it-IT" sz="1800" i="1" dirty="0">
                <a:solidFill>
                  <a:srgbClr val="FF3300"/>
                </a:solidFill>
                <a:latin typeface="Times New Roman" panose="02020603050405020304" pitchFamily="18" charset="0"/>
              </a:rPr>
              <a:t>meno relativo F.do Amm.to</a:t>
            </a:r>
            <a:r>
              <a:rPr lang="it-IT" altLang="it-IT" sz="1800" dirty="0">
                <a:solidFill>
                  <a:srgbClr val="FF3300"/>
                </a:solidFill>
                <a:latin typeface="Times New Roman" panose="02020603050405020304" pitchFamily="18" charset="0"/>
              </a:rPr>
              <a:t>)</a:t>
            </a:r>
          </a:p>
          <a:p>
            <a:pPr eaLnBrk="1" hangingPunct="1">
              <a:lnSpc>
                <a:spcPct val="80000"/>
              </a:lnSpc>
              <a:spcBef>
                <a:spcPct val="0"/>
              </a:spcBef>
              <a:buFontTx/>
              <a:buNone/>
            </a:pPr>
            <a:r>
              <a:rPr lang="it-IT" altLang="it-IT" sz="1800" dirty="0">
                <a:latin typeface="Times New Roman" panose="02020603050405020304" pitchFamily="18" charset="0"/>
              </a:rPr>
              <a:t>Immobilizzazioni immateriali destinate alla vendita entro l’anno </a:t>
            </a:r>
            <a:r>
              <a:rPr lang="it-IT" altLang="it-IT" sz="1800" dirty="0">
                <a:solidFill>
                  <a:srgbClr val="FF3300"/>
                </a:solidFill>
                <a:latin typeface="Times New Roman" panose="02020603050405020304" pitchFamily="18" charset="0"/>
              </a:rPr>
              <a:t>(</a:t>
            </a:r>
            <a:r>
              <a:rPr lang="it-IT" altLang="it-IT" sz="1800" i="1" dirty="0">
                <a:solidFill>
                  <a:srgbClr val="FF3300"/>
                </a:solidFill>
                <a:latin typeface="Times New Roman" panose="02020603050405020304" pitchFamily="18" charset="0"/>
              </a:rPr>
              <a:t>meno relativo F.do Amm.to</a:t>
            </a:r>
            <a:r>
              <a:rPr lang="it-IT" altLang="it-IT" sz="1800" dirty="0">
                <a:solidFill>
                  <a:srgbClr val="FF3300"/>
                </a:solidFill>
                <a:latin typeface="Times New Roman" panose="02020603050405020304" pitchFamily="18" charset="0"/>
              </a:rPr>
              <a:t>)</a:t>
            </a:r>
            <a:endParaRPr lang="it-IT" altLang="it-IT" sz="1800" dirty="0">
              <a:latin typeface="Times New Roman" panose="02020603050405020304" pitchFamily="18" charset="0"/>
            </a:endParaRPr>
          </a:p>
          <a:p>
            <a:pPr eaLnBrk="1" hangingPunct="1">
              <a:lnSpc>
                <a:spcPct val="80000"/>
              </a:lnSpc>
              <a:spcBef>
                <a:spcPct val="0"/>
              </a:spcBef>
              <a:buFontTx/>
              <a:buNone/>
            </a:pPr>
            <a:r>
              <a:rPr lang="it-IT" altLang="it-IT" sz="1800" dirty="0">
                <a:latin typeface="Times New Roman" panose="02020603050405020304" pitchFamily="18" charset="0"/>
              </a:rPr>
              <a:t>Immobilizzazioni patrimoniali destinate alla vendita entro l’anno </a:t>
            </a:r>
            <a:r>
              <a:rPr lang="it-IT" altLang="it-IT" sz="1800" dirty="0">
                <a:solidFill>
                  <a:srgbClr val="FF3300"/>
                </a:solidFill>
                <a:latin typeface="Times New Roman" panose="02020603050405020304" pitchFamily="18" charset="0"/>
              </a:rPr>
              <a:t>(</a:t>
            </a:r>
            <a:r>
              <a:rPr lang="it-IT" altLang="it-IT" sz="1800" i="1" dirty="0">
                <a:solidFill>
                  <a:srgbClr val="FF3300"/>
                </a:solidFill>
                <a:latin typeface="Times New Roman" panose="02020603050405020304" pitchFamily="18" charset="0"/>
              </a:rPr>
              <a:t>meno relativo F.do Amm.to</a:t>
            </a:r>
            <a:r>
              <a:rPr lang="it-IT" altLang="it-IT" sz="1800" dirty="0">
                <a:solidFill>
                  <a:srgbClr val="FF3300"/>
                </a:solidFill>
                <a:latin typeface="Times New Roman" panose="02020603050405020304" pitchFamily="18" charset="0"/>
              </a:rPr>
              <a:t>)</a:t>
            </a:r>
            <a:endParaRPr lang="it-IT" altLang="it-IT" sz="1800" dirty="0">
              <a:latin typeface="Times New Roman" panose="02020603050405020304" pitchFamily="18" charset="0"/>
            </a:endParaRPr>
          </a:p>
          <a:p>
            <a:pPr eaLnBrk="1" hangingPunct="1">
              <a:lnSpc>
                <a:spcPct val="80000"/>
              </a:lnSpc>
              <a:spcBef>
                <a:spcPct val="0"/>
              </a:spcBef>
              <a:buFontTx/>
              <a:buNone/>
            </a:pPr>
            <a:endParaRPr lang="it-IT" altLang="it-IT" sz="1000" i="1" dirty="0" smtClean="0">
              <a:solidFill>
                <a:srgbClr val="FF3300"/>
              </a:solidFill>
              <a:latin typeface="Times New Roman" panose="02020603050405020304" pitchFamily="18" charset="0"/>
            </a:endParaRPr>
          </a:p>
          <a:p>
            <a:pPr eaLnBrk="1" hangingPunct="1">
              <a:lnSpc>
                <a:spcPct val="80000"/>
              </a:lnSpc>
              <a:spcBef>
                <a:spcPct val="0"/>
              </a:spcBef>
              <a:buFontTx/>
              <a:buNone/>
            </a:pPr>
            <a:r>
              <a:rPr lang="it-IT" altLang="it-IT" sz="1800" i="1" dirty="0" smtClean="0">
                <a:solidFill>
                  <a:srgbClr val="FF3300"/>
                </a:solidFill>
                <a:latin typeface="Times New Roman" panose="02020603050405020304" pitchFamily="18" charset="0"/>
              </a:rPr>
              <a:t>Meno </a:t>
            </a:r>
            <a:r>
              <a:rPr lang="it-IT" altLang="it-IT" sz="1800" i="1" dirty="0">
                <a:solidFill>
                  <a:srgbClr val="FF3300"/>
                </a:solidFill>
                <a:latin typeface="Times New Roman" panose="02020603050405020304" pitchFamily="18" charset="0"/>
              </a:rPr>
              <a:t>Anticipi da </a:t>
            </a:r>
            <a:r>
              <a:rPr lang="it-IT" altLang="it-IT" sz="1800" i="1" dirty="0" smtClean="0">
                <a:solidFill>
                  <a:srgbClr val="FF3300"/>
                </a:solidFill>
                <a:latin typeface="Times New Roman" panose="02020603050405020304" pitchFamily="18" charset="0"/>
              </a:rPr>
              <a:t>clienti (a fronte di beni già disponibili in magazzino)</a:t>
            </a:r>
            <a:endParaRPr lang="it-IT" altLang="it-IT" sz="1800" i="1" dirty="0">
              <a:solidFill>
                <a:srgbClr val="FF3300"/>
              </a:solidFill>
              <a:latin typeface="Times New Roman" panose="02020603050405020304" pitchFamily="18" charset="0"/>
            </a:endParaRPr>
          </a:p>
        </p:txBody>
      </p:sp>
      <p:sp>
        <p:nvSpPr>
          <p:cNvPr id="33819" name="WordArt 135"/>
          <p:cNvSpPr>
            <a:spLocks noChangeArrowheads="1" noChangeShapeType="1" noTextEdit="1"/>
          </p:cNvSpPr>
          <p:nvPr/>
        </p:nvSpPr>
        <p:spPr bwMode="auto">
          <a:xfrm>
            <a:off x="304800" y="76200"/>
            <a:ext cx="8686800" cy="228600"/>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33820" name="AutoShape 136"/>
          <p:cNvSpPr>
            <a:spLocks noChangeArrowheads="1"/>
          </p:cNvSpPr>
          <p:nvPr/>
        </p:nvSpPr>
        <p:spPr bwMode="auto">
          <a:xfrm>
            <a:off x="2057400" y="22098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28305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274650-E78E-4346-95B2-3B77E16C88B4}" type="slidenum">
              <a:rPr lang="it-IT" altLang="it-IT" sz="1400"/>
              <a:pPr>
                <a:spcBef>
                  <a:spcPct val="0"/>
                </a:spcBef>
                <a:buFontTx/>
                <a:buNone/>
              </a:pPr>
              <a:t>31</a:t>
            </a:fld>
            <a:endParaRPr lang="it-IT" altLang="it-IT" sz="1400"/>
          </a:p>
        </p:txBody>
      </p:sp>
      <p:sp>
        <p:nvSpPr>
          <p:cNvPr id="34819" name="Text Box 2"/>
          <p:cNvSpPr txBox="1">
            <a:spLocks noChangeArrowheads="1"/>
          </p:cNvSpPr>
          <p:nvPr/>
        </p:nvSpPr>
        <p:spPr bwMode="auto">
          <a:xfrm>
            <a:off x="304800" y="708025"/>
            <a:ext cx="73914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70000"/>
              </a:lnSpc>
              <a:spcBef>
                <a:spcPct val="50000"/>
              </a:spcBef>
              <a:buFontTx/>
              <a:buNone/>
            </a:pPr>
            <a:r>
              <a:rPr lang="it-IT" altLang="it-IT" sz="2200" dirty="0">
                <a:latin typeface="Times New Roman" panose="02020603050405020304" pitchFamily="18" charset="0"/>
                <a:cs typeface="Times New Roman" panose="02020603050405020304" pitchFamily="18" charset="0"/>
              </a:rPr>
              <a:t>OGGETTO: locazione capannone industriale</a:t>
            </a:r>
          </a:p>
          <a:p>
            <a:pPr eaLnBrk="1" hangingPunct="1">
              <a:lnSpc>
                <a:spcPct val="70000"/>
              </a:lnSpc>
              <a:spcBef>
                <a:spcPct val="50000"/>
              </a:spcBef>
              <a:buFontTx/>
              <a:buNone/>
            </a:pPr>
            <a:r>
              <a:rPr lang="it-IT" altLang="it-IT" sz="2200" dirty="0">
                <a:latin typeface="Times New Roman" panose="02020603050405020304" pitchFamily="18" charset="0"/>
                <a:cs typeface="Times New Roman" panose="02020603050405020304" pitchFamily="18" charset="0"/>
              </a:rPr>
              <a:t>INIZIO CONTRATTO: 1/10/2018 </a:t>
            </a:r>
          </a:p>
          <a:p>
            <a:pPr eaLnBrk="1" hangingPunct="1">
              <a:lnSpc>
                <a:spcPct val="70000"/>
              </a:lnSpc>
              <a:spcBef>
                <a:spcPct val="50000"/>
              </a:spcBef>
              <a:buFontTx/>
              <a:buNone/>
            </a:pPr>
            <a:r>
              <a:rPr lang="it-IT" altLang="it-IT" sz="2200" dirty="0">
                <a:latin typeface="Times New Roman" panose="02020603050405020304" pitchFamily="18" charset="0"/>
                <a:cs typeface="Times New Roman" panose="02020603050405020304" pitchFamily="18" charset="0"/>
              </a:rPr>
              <a:t>DURATA: 12 mesi</a:t>
            </a:r>
          </a:p>
          <a:p>
            <a:pPr eaLnBrk="1" hangingPunct="1">
              <a:lnSpc>
                <a:spcPct val="70000"/>
              </a:lnSpc>
              <a:spcBef>
                <a:spcPct val="50000"/>
              </a:spcBef>
              <a:buFontTx/>
              <a:buNone/>
            </a:pPr>
            <a:r>
              <a:rPr lang="it-IT" altLang="it-IT" sz="2200" dirty="0">
                <a:latin typeface="Times New Roman" panose="02020603050405020304" pitchFamily="18" charset="0"/>
                <a:cs typeface="Times New Roman" panose="02020603050405020304" pitchFamily="18" charset="0"/>
              </a:rPr>
              <a:t>IMPORTO: € </a:t>
            </a:r>
            <a:r>
              <a:rPr lang="it-IT" altLang="it-IT" sz="2200" dirty="0" smtClean="0">
                <a:latin typeface="Times New Roman" panose="02020603050405020304" pitchFamily="18" charset="0"/>
                <a:cs typeface="Times New Roman" panose="02020603050405020304" pitchFamily="18" charset="0"/>
              </a:rPr>
              <a:t>12.000 (1.000 al mese)</a:t>
            </a:r>
            <a:endParaRPr lang="it-IT" altLang="it-IT" sz="2200" dirty="0">
              <a:latin typeface="Times New Roman" panose="02020603050405020304" pitchFamily="18" charset="0"/>
              <a:cs typeface="Times New Roman" panose="02020603050405020304" pitchFamily="18" charset="0"/>
            </a:endParaRPr>
          </a:p>
          <a:p>
            <a:pPr eaLnBrk="1" hangingPunct="1">
              <a:lnSpc>
                <a:spcPct val="70000"/>
              </a:lnSpc>
              <a:spcBef>
                <a:spcPct val="50000"/>
              </a:spcBef>
              <a:buFontTx/>
              <a:buNone/>
            </a:pPr>
            <a:r>
              <a:rPr lang="it-IT" altLang="it-IT" sz="2200" dirty="0">
                <a:latin typeface="Times New Roman" panose="02020603050405020304" pitchFamily="18" charset="0"/>
                <a:cs typeface="Times New Roman" panose="02020603050405020304" pitchFamily="18" charset="0"/>
              </a:rPr>
              <a:t>PAGAMENTO: anticipato</a:t>
            </a:r>
          </a:p>
        </p:txBody>
      </p:sp>
      <p:grpSp>
        <p:nvGrpSpPr>
          <p:cNvPr id="34820" name="Group 3"/>
          <p:cNvGrpSpPr>
            <a:grpSpLocks/>
          </p:cNvGrpSpPr>
          <p:nvPr/>
        </p:nvGrpSpPr>
        <p:grpSpPr bwMode="auto">
          <a:xfrm>
            <a:off x="152400" y="3657600"/>
            <a:ext cx="8763000" cy="838200"/>
            <a:chOff x="-384" y="1872"/>
            <a:chExt cx="6336" cy="240"/>
          </a:xfrm>
        </p:grpSpPr>
        <p:sp>
          <p:nvSpPr>
            <p:cNvPr id="34845" name="Rectangle 4"/>
            <p:cNvSpPr>
              <a:spLocks noChangeArrowheads="1"/>
            </p:cNvSpPr>
            <p:nvPr/>
          </p:nvSpPr>
          <p:spPr bwMode="auto">
            <a:xfrm>
              <a:off x="144" y="1872"/>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46" name="Rectangle 5"/>
            <p:cNvSpPr>
              <a:spLocks noChangeArrowheads="1"/>
            </p:cNvSpPr>
            <p:nvPr/>
          </p:nvSpPr>
          <p:spPr bwMode="auto">
            <a:xfrm>
              <a:off x="672" y="1872"/>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47" name="Rectangle 6"/>
            <p:cNvSpPr>
              <a:spLocks noChangeArrowheads="1"/>
            </p:cNvSpPr>
            <p:nvPr/>
          </p:nvSpPr>
          <p:spPr bwMode="auto">
            <a:xfrm>
              <a:off x="1200"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48" name="Rectangle 7"/>
            <p:cNvSpPr>
              <a:spLocks noChangeArrowheads="1"/>
            </p:cNvSpPr>
            <p:nvPr/>
          </p:nvSpPr>
          <p:spPr bwMode="auto">
            <a:xfrm>
              <a:off x="1728"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49" name="Rectangle 8"/>
            <p:cNvSpPr>
              <a:spLocks noChangeArrowheads="1"/>
            </p:cNvSpPr>
            <p:nvPr/>
          </p:nvSpPr>
          <p:spPr bwMode="auto">
            <a:xfrm>
              <a:off x="2256"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50" name="Rectangle 9"/>
            <p:cNvSpPr>
              <a:spLocks noChangeArrowheads="1"/>
            </p:cNvSpPr>
            <p:nvPr/>
          </p:nvSpPr>
          <p:spPr bwMode="auto">
            <a:xfrm>
              <a:off x="2784"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51" name="Rectangle 10"/>
            <p:cNvSpPr>
              <a:spLocks noChangeArrowheads="1"/>
            </p:cNvSpPr>
            <p:nvPr/>
          </p:nvSpPr>
          <p:spPr bwMode="auto">
            <a:xfrm>
              <a:off x="3312"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52" name="Rectangle 11"/>
            <p:cNvSpPr>
              <a:spLocks noChangeArrowheads="1"/>
            </p:cNvSpPr>
            <p:nvPr/>
          </p:nvSpPr>
          <p:spPr bwMode="auto">
            <a:xfrm>
              <a:off x="3840"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53" name="Rectangle 12"/>
            <p:cNvSpPr>
              <a:spLocks noChangeArrowheads="1"/>
            </p:cNvSpPr>
            <p:nvPr/>
          </p:nvSpPr>
          <p:spPr bwMode="auto">
            <a:xfrm>
              <a:off x="4368"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54" name="Rectangle 13"/>
            <p:cNvSpPr>
              <a:spLocks noChangeArrowheads="1"/>
            </p:cNvSpPr>
            <p:nvPr/>
          </p:nvSpPr>
          <p:spPr bwMode="auto">
            <a:xfrm>
              <a:off x="4896"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55" name="Rectangle 14"/>
            <p:cNvSpPr>
              <a:spLocks noChangeArrowheads="1"/>
            </p:cNvSpPr>
            <p:nvPr/>
          </p:nvSpPr>
          <p:spPr bwMode="auto">
            <a:xfrm>
              <a:off x="5424"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sp>
          <p:nvSpPr>
            <p:cNvPr id="34856" name="Rectangle 15"/>
            <p:cNvSpPr>
              <a:spLocks noChangeArrowheads="1"/>
            </p:cNvSpPr>
            <p:nvPr/>
          </p:nvSpPr>
          <p:spPr bwMode="auto">
            <a:xfrm>
              <a:off x="-384" y="1872"/>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€ 1.000</a:t>
              </a:r>
            </a:p>
          </p:txBody>
        </p:sp>
      </p:grpSp>
      <p:grpSp>
        <p:nvGrpSpPr>
          <p:cNvPr id="34821" name="Group 16"/>
          <p:cNvGrpSpPr>
            <a:grpSpLocks/>
          </p:cNvGrpSpPr>
          <p:nvPr/>
        </p:nvGrpSpPr>
        <p:grpSpPr bwMode="auto">
          <a:xfrm>
            <a:off x="152400" y="3124200"/>
            <a:ext cx="8763000" cy="381000"/>
            <a:chOff x="-384" y="1872"/>
            <a:chExt cx="6336" cy="240"/>
          </a:xfrm>
        </p:grpSpPr>
        <p:sp>
          <p:nvSpPr>
            <p:cNvPr id="34833" name="Rectangle 17"/>
            <p:cNvSpPr>
              <a:spLocks noChangeArrowheads="1"/>
            </p:cNvSpPr>
            <p:nvPr/>
          </p:nvSpPr>
          <p:spPr bwMode="auto">
            <a:xfrm>
              <a:off x="144" y="1872"/>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dirty="0">
                  <a:latin typeface="Times New Roman" panose="02020603050405020304" pitchFamily="18" charset="0"/>
                  <a:cs typeface="Arial" panose="020B0604020202020204" pitchFamily="34" charset="0"/>
                </a:rPr>
                <a:t>Nov.</a:t>
              </a:r>
            </a:p>
          </p:txBody>
        </p:sp>
        <p:sp>
          <p:nvSpPr>
            <p:cNvPr id="34834" name="Rectangle 18"/>
            <p:cNvSpPr>
              <a:spLocks noChangeArrowheads="1"/>
            </p:cNvSpPr>
            <p:nvPr/>
          </p:nvSpPr>
          <p:spPr bwMode="auto">
            <a:xfrm>
              <a:off x="672" y="1872"/>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dirty="0">
                  <a:latin typeface="Times New Roman" panose="02020603050405020304" pitchFamily="18" charset="0"/>
                  <a:cs typeface="Arial" panose="020B0604020202020204" pitchFamily="34" charset="0"/>
                </a:rPr>
                <a:t>Dic.</a:t>
              </a:r>
            </a:p>
          </p:txBody>
        </p:sp>
        <p:sp>
          <p:nvSpPr>
            <p:cNvPr id="34835" name="Rectangle 19"/>
            <p:cNvSpPr>
              <a:spLocks noChangeArrowheads="1"/>
            </p:cNvSpPr>
            <p:nvPr/>
          </p:nvSpPr>
          <p:spPr bwMode="auto">
            <a:xfrm>
              <a:off x="1200"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Gen.</a:t>
              </a:r>
            </a:p>
          </p:txBody>
        </p:sp>
        <p:sp>
          <p:nvSpPr>
            <p:cNvPr id="34836" name="Rectangle 20"/>
            <p:cNvSpPr>
              <a:spLocks noChangeArrowheads="1"/>
            </p:cNvSpPr>
            <p:nvPr/>
          </p:nvSpPr>
          <p:spPr bwMode="auto">
            <a:xfrm>
              <a:off x="1728"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Feb.</a:t>
              </a:r>
            </a:p>
          </p:txBody>
        </p:sp>
        <p:sp>
          <p:nvSpPr>
            <p:cNvPr id="34837" name="Rectangle 21"/>
            <p:cNvSpPr>
              <a:spLocks noChangeArrowheads="1"/>
            </p:cNvSpPr>
            <p:nvPr/>
          </p:nvSpPr>
          <p:spPr bwMode="auto">
            <a:xfrm>
              <a:off x="2256"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Mar.</a:t>
              </a:r>
            </a:p>
          </p:txBody>
        </p:sp>
        <p:sp>
          <p:nvSpPr>
            <p:cNvPr id="34838" name="Rectangle 22"/>
            <p:cNvSpPr>
              <a:spLocks noChangeArrowheads="1"/>
            </p:cNvSpPr>
            <p:nvPr/>
          </p:nvSpPr>
          <p:spPr bwMode="auto">
            <a:xfrm>
              <a:off x="2784"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Apr.</a:t>
              </a:r>
            </a:p>
          </p:txBody>
        </p:sp>
        <p:sp>
          <p:nvSpPr>
            <p:cNvPr id="34839" name="Rectangle 23"/>
            <p:cNvSpPr>
              <a:spLocks noChangeArrowheads="1"/>
            </p:cNvSpPr>
            <p:nvPr/>
          </p:nvSpPr>
          <p:spPr bwMode="auto">
            <a:xfrm>
              <a:off x="3312"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Mag.</a:t>
              </a:r>
            </a:p>
          </p:txBody>
        </p:sp>
        <p:sp>
          <p:nvSpPr>
            <p:cNvPr id="34840" name="Rectangle 24"/>
            <p:cNvSpPr>
              <a:spLocks noChangeArrowheads="1"/>
            </p:cNvSpPr>
            <p:nvPr/>
          </p:nvSpPr>
          <p:spPr bwMode="auto">
            <a:xfrm>
              <a:off x="3840"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Giu.</a:t>
              </a:r>
            </a:p>
          </p:txBody>
        </p:sp>
        <p:sp>
          <p:nvSpPr>
            <p:cNvPr id="34841" name="Rectangle 25"/>
            <p:cNvSpPr>
              <a:spLocks noChangeArrowheads="1"/>
            </p:cNvSpPr>
            <p:nvPr/>
          </p:nvSpPr>
          <p:spPr bwMode="auto">
            <a:xfrm>
              <a:off x="4368"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Lug.</a:t>
              </a:r>
            </a:p>
          </p:txBody>
        </p:sp>
        <p:sp>
          <p:nvSpPr>
            <p:cNvPr id="34842" name="Rectangle 26"/>
            <p:cNvSpPr>
              <a:spLocks noChangeArrowheads="1"/>
            </p:cNvSpPr>
            <p:nvPr/>
          </p:nvSpPr>
          <p:spPr bwMode="auto">
            <a:xfrm>
              <a:off x="4896"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Ago.</a:t>
              </a:r>
            </a:p>
          </p:txBody>
        </p:sp>
        <p:sp>
          <p:nvSpPr>
            <p:cNvPr id="34843" name="Rectangle 27"/>
            <p:cNvSpPr>
              <a:spLocks noChangeArrowheads="1"/>
            </p:cNvSpPr>
            <p:nvPr/>
          </p:nvSpPr>
          <p:spPr bwMode="auto">
            <a:xfrm>
              <a:off x="5424" y="1872"/>
              <a:ext cx="528" cy="24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Arial" panose="020B0604020202020204" pitchFamily="34" charset="0"/>
                </a:rPr>
                <a:t>Set.</a:t>
              </a:r>
            </a:p>
          </p:txBody>
        </p:sp>
        <p:sp>
          <p:nvSpPr>
            <p:cNvPr id="34844" name="Rectangle 28"/>
            <p:cNvSpPr>
              <a:spLocks noChangeArrowheads="1"/>
            </p:cNvSpPr>
            <p:nvPr/>
          </p:nvSpPr>
          <p:spPr bwMode="auto">
            <a:xfrm>
              <a:off x="-384" y="1872"/>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dirty="0">
                  <a:latin typeface="Times New Roman" panose="02020603050405020304" pitchFamily="18" charset="0"/>
                  <a:cs typeface="Arial" panose="020B0604020202020204" pitchFamily="34" charset="0"/>
                </a:rPr>
                <a:t>Ott.</a:t>
              </a:r>
            </a:p>
          </p:txBody>
        </p:sp>
      </p:grpSp>
      <p:sp>
        <p:nvSpPr>
          <p:cNvPr id="34822" name="Line 29"/>
          <p:cNvSpPr>
            <a:spLocks noChangeShapeType="1"/>
          </p:cNvSpPr>
          <p:nvPr/>
        </p:nvSpPr>
        <p:spPr bwMode="auto">
          <a:xfrm>
            <a:off x="2362200" y="2667000"/>
            <a:ext cx="0" cy="2133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3" name="Text Box 30"/>
          <p:cNvSpPr txBox="1">
            <a:spLocks noChangeArrowheads="1"/>
          </p:cNvSpPr>
          <p:nvPr/>
        </p:nvSpPr>
        <p:spPr bwMode="auto">
          <a:xfrm>
            <a:off x="685800" y="259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Times New Roman" panose="02020603050405020304" pitchFamily="18" charset="0"/>
                <a:cs typeface="Arial" panose="020B0604020202020204" pitchFamily="34" charset="0"/>
              </a:rPr>
              <a:t>2018</a:t>
            </a:r>
          </a:p>
        </p:txBody>
      </p:sp>
      <p:sp>
        <p:nvSpPr>
          <p:cNvPr id="34824" name="Text Box 31"/>
          <p:cNvSpPr txBox="1">
            <a:spLocks noChangeArrowheads="1"/>
          </p:cNvSpPr>
          <p:nvPr/>
        </p:nvSpPr>
        <p:spPr bwMode="auto">
          <a:xfrm>
            <a:off x="28956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Times New Roman" panose="02020603050405020304" pitchFamily="18" charset="0"/>
                <a:cs typeface="Arial" panose="020B0604020202020204" pitchFamily="34" charset="0"/>
              </a:rPr>
              <a:t>2019</a:t>
            </a:r>
          </a:p>
        </p:txBody>
      </p:sp>
      <p:sp>
        <p:nvSpPr>
          <p:cNvPr id="34825" name="AutoShape 32"/>
          <p:cNvSpPr>
            <a:spLocks noChangeArrowheads="1"/>
          </p:cNvSpPr>
          <p:nvPr/>
        </p:nvSpPr>
        <p:spPr bwMode="auto">
          <a:xfrm>
            <a:off x="228600" y="4572000"/>
            <a:ext cx="485775" cy="457200"/>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34826" name="Text Box 33"/>
          <p:cNvSpPr txBox="1">
            <a:spLocks noChangeArrowheads="1"/>
          </p:cNvSpPr>
          <p:nvPr/>
        </p:nvSpPr>
        <p:spPr bwMode="auto">
          <a:xfrm>
            <a:off x="0" y="50292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a:latin typeface="Times New Roman" panose="02020603050405020304" pitchFamily="18" charset="0"/>
                <a:cs typeface="Arial" panose="020B0604020202020204" pitchFamily="34" charset="0"/>
              </a:rPr>
              <a:t>Pagamento all’1/10/2018: €12.000 di cui:</a:t>
            </a:r>
          </a:p>
        </p:txBody>
      </p:sp>
      <p:sp>
        <p:nvSpPr>
          <p:cNvPr id="34827" name="AutoShape 34"/>
          <p:cNvSpPr>
            <a:spLocks noChangeArrowheads="1"/>
          </p:cNvSpPr>
          <p:nvPr/>
        </p:nvSpPr>
        <p:spPr bwMode="auto">
          <a:xfrm rot="5400000" flipH="1">
            <a:off x="4343400" y="4724400"/>
            <a:ext cx="1524000" cy="2286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784 h 21600"/>
              <a:gd name="T14" fmla="*/ 20710 w 21600"/>
              <a:gd name="T15" fmla="*/ 7374 h 21600"/>
            </a:gdLst>
            <a:ahLst/>
            <a:cxnLst>
              <a:cxn ang="T8">
                <a:pos x="T0" y="T1"/>
              </a:cxn>
              <a:cxn ang="T9">
                <a:pos x="T2" y="T3"/>
              </a:cxn>
              <a:cxn ang="T10">
                <a:pos x="T4" y="T5"/>
              </a:cxn>
              <a:cxn ang="T11">
                <a:pos x="T6" y="T7"/>
              </a:cxn>
            </a:cxnLst>
            <a:rect l="T12" t="T13" r="T14" b="T15"/>
            <a:pathLst>
              <a:path w="21600" h="21600">
                <a:moveTo>
                  <a:pt x="21600" y="6079"/>
                </a:moveTo>
                <a:lnTo>
                  <a:pt x="17421" y="0"/>
                </a:lnTo>
                <a:lnTo>
                  <a:pt x="17421" y="4784"/>
                </a:lnTo>
                <a:lnTo>
                  <a:pt x="12427" y="4784"/>
                </a:lnTo>
                <a:cubicBezTo>
                  <a:pt x="5564" y="4784"/>
                  <a:pt x="0" y="8085"/>
                  <a:pt x="0" y="12158"/>
                </a:cubicBezTo>
                <a:lnTo>
                  <a:pt x="0" y="21600"/>
                </a:lnTo>
                <a:lnTo>
                  <a:pt x="2647" y="21600"/>
                </a:lnTo>
                <a:lnTo>
                  <a:pt x="2647" y="12158"/>
                </a:lnTo>
                <a:cubicBezTo>
                  <a:pt x="2647" y="9516"/>
                  <a:pt x="7026" y="7374"/>
                  <a:pt x="12427" y="7374"/>
                </a:cubicBezTo>
                <a:lnTo>
                  <a:pt x="17421" y="7374"/>
                </a:lnTo>
                <a:lnTo>
                  <a:pt x="17421" y="12158"/>
                </a:lnTo>
                <a:lnTo>
                  <a:pt x="21600" y="6079"/>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34828" name="AutoShape 35"/>
          <p:cNvSpPr>
            <a:spLocks/>
          </p:cNvSpPr>
          <p:nvPr/>
        </p:nvSpPr>
        <p:spPr bwMode="auto">
          <a:xfrm rot="-5400000">
            <a:off x="5486400" y="1524000"/>
            <a:ext cx="381000" cy="6477000"/>
          </a:xfrm>
          <a:prstGeom prst="leftBrace">
            <a:avLst>
              <a:gd name="adj1" fmla="val 138125"/>
              <a:gd name="adj2" fmla="val 4937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34829" name="Text Box 36"/>
          <p:cNvSpPr txBox="1">
            <a:spLocks noChangeArrowheads="1"/>
          </p:cNvSpPr>
          <p:nvPr/>
        </p:nvSpPr>
        <p:spPr bwMode="auto">
          <a:xfrm>
            <a:off x="6705600" y="57150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it-IT" altLang="it-IT" sz="1800">
              <a:cs typeface="Arial" panose="020B0604020202020204" pitchFamily="34" charset="0"/>
            </a:endParaRPr>
          </a:p>
        </p:txBody>
      </p:sp>
      <p:sp>
        <p:nvSpPr>
          <p:cNvPr id="34830" name="Text Box 37"/>
          <p:cNvSpPr txBox="1">
            <a:spLocks noChangeArrowheads="1"/>
          </p:cNvSpPr>
          <p:nvPr/>
        </p:nvSpPr>
        <p:spPr bwMode="auto">
          <a:xfrm>
            <a:off x="0" y="57753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a:latin typeface="Times New Roman" panose="02020603050405020304" pitchFamily="18" charset="0"/>
                <a:cs typeface="Arial" panose="020B0604020202020204" pitchFamily="34" charset="0"/>
              </a:rPr>
              <a:t>€ 3.000 competenza esercizio 2018</a:t>
            </a:r>
          </a:p>
        </p:txBody>
      </p:sp>
      <p:sp>
        <p:nvSpPr>
          <p:cNvPr id="34831" name="Text Box 38"/>
          <p:cNvSpPr txBox="1">
            <a:spLocks noChangeArrowheads="1"/>
          </p:cNvSpPr>
          <p:nvPr/>
        </p:nvSpPr>
        <p:spPr bwMode="auto">
          <a:xfrm>
            <a:off x="14288" y="6343650"/>
            <a:ext cx="3886200"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a:latin typeface="Times New Roman" panose="02020603050405020304" pitchFamily="18" charset="0"/>
                <a:cs typeface="Arial" panose="020B0604020202020204" pitchFamily="34" charset="0"/>
              </a:rPr>
              <a:t>€ 9.000 competenza esercizio 2019</a:t>
            </a:r>
          </a:p>
        </p:txBody>
      </p:sp>
      <p:sp>
        <p:nvSpPr>
          <p:cNvPr id="34832" name="Text Box 39"/>
          <p:cNvSpPr txBox="1">
            <a:spLocks noChangeArrowheads="1"/>
          </p:cNvSpPr>
          <p:nvPr/>
        </p:nvSpPr>
        <p:spPr bwMode="auto">
          <a:xfrm>
            <a:off x="457200" y="76200"/>
            <a:ext cx="8077200" cy="579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a:latin typeface="Times New Roman" panose="02020603050405020304" pitchFamily="18" charset="0"/>
                <a:cs typeface="Arial" panose="020B0604020202020204" pitchFamily="34" charset="0"/>
              </a:rPr>
              <a:t>Risconto Attivo</a:t>
            </a:r>
          </a:p>
        </p:txBody>
      </p:sp>
    </p:spTree>
  </p:cSld>
  <p:clrMapOvr>
    <a:masterClrMapping/>
  </p:clrMapOvr>
  <p:transition advTm="17717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numero diapositiva 4"/>
          <p:cNvSpPr>
            <a:spLocks noGrp="1"/>
          </p:cNvSpPr>
          <p:nvPr>
            <p:ph type="sldNum" sz="quarter" idx="12"/>
          </p:nvPr>
        </p:nvSpPr>
        <p:spPr>
          <a:xfrm>
            <a:off x="7010400" y="64293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7DA7D1-7C20-4936-B211-64BEFE701B85}" type="slidenum">
              <a:rPr lang="it-IT" altLang="it-IT" sz="1400"/>
              <a:pPr>
                <a:spcBef>
                  <a:spcPct val="0"/>
                </a:spcBef>
                <a:buFontTx/>
                <a:buNone/>
              </a:pPr>
              <a:t>32</a:t>
            </a:fld>
            <a:endParaRPr lang="it-IT" altLang="it-IT" sz="1400"/>
          </a:p>
        </p:txBody>
      </p:sp>
      <p:graphicFrame>
        <p:nvGraphicFramePr>
          <p:cNvPr id="191616" name="Group 128"/>
          <p:cNvGraphicFramePr>
            <a:graphicFrameLocks noGrp="1"/>
          </p:cNvGraphicFramePr>
          <p:nvPr>
            <p:ph/>
          </p:nvPr>
        </p:nvGraphicFramePr>
        <p:xfrm>
          <a:off x="2286000" y="685800"/>
          <a:ext cx="6477000" cy="5929313"/>
        </p:xfrm>
        <a:graphic>
          <a:graphicData uri="http://schemas.openxmlformats.org/drawingml/2006/table">
            <a:tbl>
              <a:tblPr/>
              <a:tblGrid>
                <a:gridCol w="6477000">
                  <a:extLst>
                    <a:ext uri="{9D8B030D-6E8A-4147-A177-3AD203B41FA5}">
                      <a16:colId xmlns:a16="http://schemas.microsoft.com/office/drawing/2014/main" val="20000"/>
                    </a:ext>
                  </a:extLst>
                </a:gridCol>
              </a:tblGrid>
              <a:tr h="3353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Crediti di finanziamento</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1129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1" u="none" strike="noStrike" cap="none" normalizeH="0" baseline="0" dirty="0" smtClean="0">
                        <a:ln>
                          <a:noFill/>
                        </a:ln>
                        <a:solidFill>
                          <a:srgbClr val="FF3300"/>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Crediti di funzionamento</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41457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855" name="Rectangle 20"/>
          <p:cNvSpPr>
            <a:spLocks noChangeArrowheads="1"/>
          </p:cNvSpPr>
          <p:nvPr/>
        </p:nvSpPr>
        <p:spPr bwMode="auto">
          <a:xfrm>
            <a:off x="76200" y="19050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Magazzino</a:t>
            </a:r>
          </a:p>
        </p:txBody>
      </p:sp>
      <p:sp>
        <p:nvSpPr>
          <p:cNvPr id="35856" name="Rectangle 21"/>
          <p:cNvSpPr>
            <a:spLocks noChangeArrowheads="1"/>
          </p:cNvSpPr>
          <p:nvPr/>
        </p:nvSpPr>
        <p:spPr bwMode="auto">
          <a:xfrm>
            <a:off x="76200" y="3124200"/>
            <a:ext cx="1890713" cy="1066800"/>
          </a:xfrm>
          <a:prstGeom prst="rect">
            <a:avLst/>
          </a:prstGeom>
          <a:solidFill>
            <a:srgbClr val="CCFFCC"/>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Liquidità differite</a:t>
            </a:r>
          </a:p>
        </p:txBody>
      </p:sp>
      <p:sp>
        <p:nvSpPr>
          <p:cNvPr id="35857" name="Rectangle 22"/>
          <p:cNvSpPr>
            <a:spLocks noChangeArrowheads="1"/>
          </p:cNvSpPr>
          <p:nvPr/>
        </p:nvSpPr>
        <p:spPr bwMode="auto">
          <a:xfrm>
            <a:off x="76200" y="43434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Liquidità immediate</a:t>
            </a:r>
          </a:p>
        </p:txBody>
      </p:sp>
      <p:sp>
        <p:nvSpPr>
          <p:cNvPr id="35858" name="Text Box 72"/>
          <p:cNvSpPr txBox="1">
            <a:spLocks noChangeArrowheads="1"/>
          </p:cNvSpPr>
          <p:nvPr/>
        </p:nvSpPr>
        <p:spPr bwMode="auto">
          <a:xfrm>
            <a:off x="-76200" y="595313"/>
            <a:ext cx="2286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a:t>
            </a:r>
          </a:p>
          <a:p>
            <a:pPr algn="ctr" eaLnBrk="1" hangingPunct="1">
              <a:spcBef>
                <a:spcPct val="50000"/>
              </a:spcBef>
              <a:buFontTx/>
              <a:buNone/>
            </a:pPr>
            <a:r>
              <a:rPr lang="it-IT" altLang="it-IT" sz="2400" b="1" u="sng">
                <a:latin typeface="Times New Roman" panose="02020603050405020304" pitchFamily="18" charset="0"/>
              </a:rPr>
              <a:t>CIRCOLANTE</a:t>
            </a:r>
            <a:endParaRPr lang="it-IT" altLang="it-IT" sz="2400" b="1" i="1" u="sng">
              <a:latin typeface="Times New Roman" panose="02020603050405020304" pitchFamily="18" charset="0"/>
            </a:endParaRPr>
          </a:p>
        </p:txBody>
      </p:sp>
      <p:sp>
        <p:nvSpPr>
          <p:cNvPr id="35859" name="Text Box 130"/>
          <p:cNvSpPr txBox="1">
            <a:spLocks noChangeArrowheads="1"/>
          </p:cNvSpPr>
          <p:nvPr/>
        </p:nvSpPr>
        <p:spPr bwMode="auto">
          <a:xfrm>
            <a:off x="2362200" y="973138"/>
            <a:ext cx="632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it-IT" altLang="it-IT" sz="1800" dirty="0">
                <a:latin typeface="Times New Roman" panose="02020603050405020304" pitchFamily="18" charset="0"/>
              </a:rPr>
              <a:t>Mutui attivi (Breve termine)</a:t>
            </a:r>
          </a:p>
          <a:p>
            <a:pPr eaLnBrk="1" hangingPunct="1">
              <a:lnSpc>
                <a:spcPct val="80000"/>
              </a:lnSpc>
              <a:spcBef>
                <a:spcPct val="0"/>
              </a:spcBef>
              <a:buFontTx/>
              <a:buNone/>
            </a:pPr>
            <a:r>
              <a:rPr lang="it-IT" altLang="it-IT" sz="1800" dirty="0" smtClean="0">
                <a:latin typeface="Times New Roman" panose="02020603050405020304" pitchFamily="18" charset="0"/>
              </a:rPr>
              <a:t>Crediti </a:t>
            </a:r>
            <a:r>
              <a:rPr lang="it-IT" altLang="it-IT" sz="1800" dirty="0">
                <a:latin typeface="Times New Roman" panose="02020603050405020304" pitchFamily="18" charset="0"/>
              </a:rPr>
              <a:t>finanziari v/so imprese controllate, collegate, ecc. (Breve </a:t>
            </a:r>
            <a:r>
              <a:rPr lang="it-IT" altLang="it-IT" sz="1800" dirty="0" err="1">
                <a:latin typeface="Times New Roman" panose="02020603050405020304" pitchFamily="18" charset="0"/>
              </a:rPr>
              <a:t>term</a:t>
            </a:r>
            <a:r>
              <a:rPr lang="it-IT" altLang="it-IT" sz="1800" dirty="0" smtClean="0">
                <a:latin typeface="Times New Roman" panose="02020603050405020304" pitchFamily="18" charset="0"/>
              </a:rPr>
              <a:t>)</a:t>
            </a:r>
          </a:p>
          <a:p>
            <a:pPr eaLnBrk="1" hangingPunct="1">
              <a:lnSpc>
                <a:spcPct val="80000"/>
              </a:lnSpc>
              <a:spcBef>
                <a:spcPct val="0"/>
              </a:spcBef>
              <a:buNone/>
            </a:pPr>
            <a:r>
              <a:rPr lang="it-IT" altLang="it-IT" sz="1800" dirty="0">
                <a:latin typeface="Times New Roman" panose="02020603050405020304" pitchFamily="18" charset="0"/>
              </a:rPr>
              <a:t>Crediti finanziari v/so altri (per es. clienti e fornitori) </a:t>
            </a:r>
            <a:r>
              <a:rPr lang="it-IT" altLang="it-IT" sz="1800" dirty="0" smtClean="0">
                <a:latin typeface="Times New Roman" panose="02020603050405020304" pitchFamily="18" charset="0"/>
              </a:rPr>
              <a:t>(Breve </a:t>
            </a:r>
            <a:r>
              <a:rPr lang="it-IT" altLang="it-IT" sz="1800" dirty="0" err="1">
                <a:latin typeface="Times New Roman" panose="02020603050405020304" pitchFamily="18" charset="0"/>
              </a:rPr>
              <a:t>term</a:t>
            </a:r>
            <a:r>
              <a:rPr lang="it-IT" altLang="it-IT" sz="1800" dirty="0">
                <a:latin typeface="Times New Roman" panose="02020603050405020304" pitchFamily="18" charset="0"/>
              </a:rPr>
              <a:t>.)</a:t>
            </a:r>
          </a:p>
          <a:p>
            <a:pPr eaLnBrk="1" hangingPunct="1">
              <a:lnSpc>
                <a:spcPct val="80000"/>
              </a:lnSpc>
              <a:spcBef>
                <a:spcPct val="0"/>
              </a:spcBef>
              <a:buFontTx/>
              <a:buNone/>
            </a:pPr>
            <a:r>
              <a:rPr lang="it-IT" altLang="it-IT" sz="1800" i="1" dirty="0" smtClean="0">
                <a:solidFill>
                  <a:srgbClr val="FF3300"/>
                </a:solidFill>
                <a:latin typeface="Times New Roman" panose="02020603050405020304" pitchFamily="18" charset="0"/>
              </a:rPr>
              <a:t>Meno </a:t>
            </a:r>
            <a:r>
              <a:rPr lang="it-IT" altLang="it-IT" sz="1800" i="1" dirty="0">
                <a:solidFill>
                  <a:srgbClr val="FF3300"/>
                </a:solidFill>
                <a:latin typeface="Times New Roman" panose="02020603050405020304" pitchFamily="18" charset="0"/>
              </a:rPr>
              <a:t>Fondo Rischi Crediti di finanziamento</a:t>
            </a:r>
          </a:p>
        </p:txBody>
      </p:sp>
      <p:sp>
        <p:nvSpPr>
          <p:cNvPr id="35860" name="Text Box 133"/>
          <p:cNvSpPr txBox="1">
            <a:spLocks noChangeArrowheads="1"/>
          </p:cNvSpPr>
          <p:nvPr/>
        </p:nvSpPr>
        <p:spPr bwMode="auto">
          <a:xfrm>
            <a:off x="2362200" y="2540000"/>
            <a:ext cx="6477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rPr>
              <a:t>Crediti commerciali “o verso clienti” (Breve termine)</a:t>
            </a:r>
          </a:p>
          <a:p>
            <a:pPr eaLnBrk="1" hangingPunct="1">
              <a:spcBef>
                <a:spcPct val="0"/>
              </a:spcBef>
              <a:buFontTx/>
              <a:buNone/>
            </a:pPr>
            <a:r>
              <a:rPr lang="it-IT" altLang="it-IT" sz="1800" dirty="0">
                <a:latin typeface="Times New Roman" panose="02020603050405020304" pitchFamily="18" charset="0"/>
              </a:rPr>
              <a:t>Crediti commerciali “o verso esteri NON UE” (Breve termine)</a:t>
            </a:r>
          </a:p>
          <a:p>
            <a:pPr eaLnBrk="1" hangingPunct="1">
              <a:spcBef>
                <a:spcPct val="0"/>
              </a:spcBef>
              <a:buFontTx/>
              <a:buNone/>
            </a:pPr>
            <a:r>
              <a:rPr lang="it-IT" altLang="it-IT" sz="1800" dirty="0">
                <a:latin typeface="Times New Roman" panose="02020603050405020304" pitchFamily="18" charset="0"/>
              </a:rPr>
              <a:t>Cambiali attive (Breve termine)</a:t>
            </a:r>
          </a:p>
          <a:p>
            <a:pPr eaLnBrk="1" hangingPunct="1">
              <a:spcBef>
                <a:spcPct val="0"/>
              </a:spcBef>
              <a:buFontTx/>
              <a:buNone/>
            </a:pPr>
            <a:r>
              <a:rPr lang="it-IT" altLang="it-IT" sz="1800" dirty="0" smtClean="0">
                <a:latin typeface="Times New Roman" panose="02020603050405020304" pitchFamily="18" charset="0"/>
              </a:rPr>
              <a:t>Crediti </a:t>
            </a:r>
            <a:r>
              <a:rPr lang="it-IT" altLang="it-IT" sz="1800" dirty="0">
                <a:latin typeface="Times New Roman" panose="02020603050405020304" pitchFamily="18" charset="0"/>
              </a:rPr>
              <a:t>commerciali v/so imprese controllate, collegate, ecc. (Breve termine</a:t>
            </a:r>
            <a:r>
              <a:rPr lang="it-IT" altLang="it-IT" sz="1800" dirty="0" smtClean="0">
                <a:latin typeface="Times New Roman" panose="02020603050405020304" pitchFamily="18" charset="0"/>
              </a:rPr>
              <a:t>)</a:t>
            </a:r>
          </a:p>
          <a:p>
            <a:pPr eaLnBrk="1" hangingPunct="1">
              <a:spcBef>
                <a:spcPct val="0"/>
              </a:spcBef>
              <a:buNone/>
            </a:pPr>
            <a:r>
              <a:rPr lang="it-IT" altLang="it-IT" sz="1800" dirty="0">
                <a:latin typeface="Times New Roman" panose="02020603050405020304" pitchFamily="18" charset="0"/>
              </a:rPr>
              <a:t>Fatture da emettere </a:t>
            </a:r>
            <a:endParaRPr lang="it-IT" altLang="it-IT" sz="1800" dirty="0" smtClean="0">
              <a:latin typeface="Times New Roman" panose="02020603050405020304" pitchFamily="18" charset="0"/>
            </a:endParaRPr>
          </a:p>
          <a:p>
            <a:pPr eaLnBrk="1" hangingPunct="1">
              <a:spcBef>
                <a:spcPct val="0"/>
              </a:spcBef>
              <a:buNone/>
            </a:pPr>
            <a:r>
              <a:rPr lang="it-IT" altLang="it-IT" sz="1800" dirty="0" smtClean="0">
                <a:latin typeface="Times New Roman" panose="02020603050405020304" pitchFamily="18" charset="0"/>
              </a:rPr>
              <a:t>Crediti </a:t>
            </a:r>
            <a:r>
              <a:rPr lang="it-IT" altLang="it-IT" sz="1800" dirty="0">
                <a:latin typeface="Times New Roman" panose="02020603050405020304" pitchFamily="18" charset="0"/>
              </a:rPr>
              <a:t>verso Erario</a:t>
            </a:r>
          </a:p>
          <a:p>
            <a:pPr eaLnBrk="1" hangingPunct="1">
              <a:spcBef>
                <a:spcPct val="0"/>
              </a:spcBef>
              <a:buFontTx/>
              <a:buNone/>
            </a:pPr>
            <a:r>
              <a:rPr lang="it-IT" altLang="it-IT" sz="1800" dirty="0">
                <a:latin typeface="Times New Roman" panose="02020603050405020304" pitchFamily="18" charset="0"/>
              </a:rPr>
              <a:t>Crediti IVA</a:t>
            </a:r>
          </a:p>
          <a:p>
            <a:pPr eaLnBrk="1" hangingPunct="1">
              <a:spcBef>
                <a:spcPct val="0"/>
              </a:spcBef>
              <a:buFontTx/>
              <a:buNone/>
            </a:pPr>
            <a:r>
              <a:rPr lang="it-IT" altLang="it-IT" sz="1800" dirty="0">
                <a:latin typeface="Times New Roman" panose="02020603050405020304" pitchFamily="18" charset="0"/>
              </a:rPr>
              <a:t>Crediti verso dipendenti</a:t>
            </a:r>
          </a:p>
          <a:p>
            <a:pPr eaLnBrk="1" hangingPunct="1">
              <a:spcBef>
                <a:spcPct val="0"/>
              </a:spcBef>
              <a:buFontTx/>
              <a:buNone/>
            </a:pPr>
            <a:r>
              <a:rPr lang="it-IT" altLang="it-IT" sz="1800" dirty="0">
                <a:latin typeface="Times New Roman" panose="02020603050405020304" pitchFamily="18" charset="0"/>
              </a:rPr>
              <a:t>Crediti verso altri (Breve termine)</a:t>
            </a:r>
          </a:p>
          <a:p>
            <a:pPr eaLnBrk="1" hangingPunct="1">
              <a:spcBef>
                <a:spcPct val="0"/>
              </a:spcBef>
              <a:buFontTx/>
              <a:buNone/>
            </a:pPr>
            <a:r>
              <a:rPr lang="it-IT" altLang="it-IT" sz="1800" i="1" dirty="0">
                <a:solidFill>
                  <a:srgbClr val="FF3300"/>
                </a:solidFill>
                <a:latin typeface="Times New Roman" panose="02020603050405020304" pitchFamily="18" charset="0"/>
              </a:rPr>
              <a:t>Meno Fondo Rischi Crediti di funzionamento</a:t>
            </a:r>
          </a:p>
          <a:p>
            <a:pPr eaLnBrk="1" hangingPunct="1">
              <a:spcBef>
                <a:spcPct val="0"/>
              </a:spcBef>
              <a:buFontTx/>
              <a:buNone/>
            </a:pPr>
            <a:r>
              <a:rPr lang="it-IT" altLang="it-IT" sz="1800" dirty="0">
                <a:latin typeface="Times New Roman" panose="02020603050405020304" pitchFamily="18" charset="0"/>
              </a:rPr>
              <a:t>Depositi cauzionali (Breve termine)</a:t>
            </a:r>
          </a:p>
          <a:p>
            <a:pPr eaLnBrk="1" hangingPunct="1">
              <a:spcBef>
                <a:spcPct val="0"/>
              </a:spcBef>
              <a:buFontTx/>
              <a:buNone/>
            </a:pPr>
            <a:r>
              <a:rPr lang="it-IT" altLang="it-IT" sz="1800" dirty="0">
                <a:latin typeface="Times New Roman" panose="02020603050405020304" pitchFamily="18" charset="0"/>
              </a:rPr>
              <a:t>Ratei attivi</a:t>
            </a:r>
          </a:p>
          <a:p>
            <a:pPr eaLnBrk="1" hangingPunct="1">
              <a:spcBef>
                <a:spcPct val="0"/>
              </a:spcBef>
              <a:buFontTx/>
              <a:buNone/>
            </a:pPr>
            <a:r>
              <a:rPr lang="it-IT" altLang="it-IT" sz="1800" dirty="0" err="1">
                <a:latin typeface="Times New Roman" panose="02020603050405020304" pitchFamily="18" charset="0"/>
              </a:rPr>
              <a:t>Cred</a:t>
            </a:r>
            <a:r>
              <a:rPr lang="it-IT" altLang="it-IT" sz="1800" dirty="0">
                <a:latin typeface="Times New Roman" panose="02020603050405020304" pitchFamily="18" charset="0"/>
              </a:rPr>
              <a:t>. v/so soci per versamenti dovuti (da richiamare a Breve </a:t>
            </a:r>
            <a:r>
              <a:rPr lang="it-IT" altLang="it-IT" sz="1800" dirty="0" err="1">
                <a:latin typeface="Times New Roman" panose="02020603050405020304" pitchFamily="18" charset="0"/>
              </a:rPr>
              <a:t>term</a:t>
            </a:r>
            <a:r>
              <a:rPr lang="it-IT" altLang="it-IT" sz="1800" dirty="0">
                <a:latin typeface="Times New Roman" panose="02020603050405020304" pitchFamily="18" charset="0"/>
              </a:rPr>
              <a:t>)</a:t>
            </a:r>
          </a:p>
        </p:txBody>
      </p:sp>
      <p:sp>
        <p:nvSpPr>
          <p:cNvPr id="35861" name="WordArt 138"/>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35862" name="AutoShape 139"/>
          <p:cNvSpPr>
            <a:spLocks noChangeArrowheads="1"/>
          </p:cNvSpPr>
          <p:nvPr/>
        </p:nvSpPr>
        <p:spPr bwMode="auto">
          <a:xfrm>
            <a:off x="1981200" y="34290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17138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290C5F-6FBA-4D76-BA34-758CE39F35B7}" type="slidenum">
              <a:rPr lang="it-IT" altLang="it-IT" sz="1400"/>
              <a:pPr>
                <a:spcBef>
                  <a:spcPct val="0"/>
                </a:spcBef>
                <a:buFontTx/>
                <a:buNone/>
              </a:pPr>
              <a:t>33</a:t>
            </a:fld>
            <a:endParaRPr lang="it-IT" altLang="it-IT" sz="1400"/>
          </a:p>
        </p:txBody>
      </p:sp>
      <p:sp>
        <p:nvSpPr>
          <p:cNvPr id="37891" name="Text Box 2"/>
          <p:cNvSpPr txBox="1">
            <a:spLocks noChangeArrowheads="1"/>
          </p:cNvSpPr>
          <p:nvPr/>
        </p:nvSpPr>
        <p:spPr bwMode="auto">
          <a:xfrm>
            <a:off x="76200" y="595313"/>
            <a:ext cx="2286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ATTIVO</a:t>
            </a:r>
          </a:p>
          <a:p>
            <a:pPr algn="ctr" eaLnBrk="1" hangingPunct="1">
              <a:spcBef>
                <a:spcPct val="50000"/>
              </a:spcBef>
              <a:buFontTx/>
              <a:buNone/>
            </a:pPr>
            <a:r>
              <a:rPr lang="it-IT" altLang="it-IT" sz="2400" b="1" u="sng">
                <a:latin typeface="Times New Roman" panose="02020603050405020304" pitchFamily="18" charset="0"/>
              </a:rPr>
              <a:t>CIRCOLANTE</a:t>
            </a:r>
            <a:endParaRPr lang="it-IT" altLang="it-IT" sz="2400" b="1" i="1" u="sng">
              <a:latin typeface="Times New Roman" panose="02020603050405020304" pitchFamily="18" charset="0"/>
            </a:endParaRPr>
          </a:p>
        </p:txBody>
      </p:sp>
      <p:graphicFrame>
        <p:nvGraphicFramePr>
          <p:cNvPr id="192578" name="Group 66"/>
          <p:cNvGraphicFramePr>
            <a:graphicFrameLocks noGrp="1"/>
          </p:cNvGraphicFramePr>
          <p:nvPr>
            <p:ph/>
          </p:nvPr>
        </p:nvGraphicFramePr>
        <p:xfrm>
          <a:off x="2743200" y="1022350"/>
          <a:ext cx="6172200" cy="5608638"/>
        </p:xfrm>
        <a:graphic>
          <a:graphicData uri="http://schemas.openxmlformats.org/drawingml/2006/table">
            <a:tbl>
              <a:tblPr/>
              <a:tblGrid>
                <a:gridCol w="6172200">
                  <a:extLst>
                    <a:ext uri="{9D8B030D-6E8A-4147-A177-3AD203B41FA5}">
                      <a16:colId xmlns:a16="http://schemas.microsoft.com/office/drawing/2014/main" val="20000"/>
                    </a:ext>
                  </a:extLst>
                </a:gridCol>
              </a:tblGrid>
              <a:tr h="33529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Cassa, Banca, Posta</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0786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9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Partecipazioni e Titoli</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185938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7904" name="Rectangle 20"/>
          <p:cNvSpPr>
            <a:spLocks noChangeArrowheads="1"/>
          </p:cNvSpPr>
          <p:nvPr/>
        </p:nvSpPr>
        <p:spPr bwMode="auto">
          <a:xfrm>
            <a:off x="228600" y="19050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Magazzino</a:t>
            </a:r>
          </a:p>
        </p:txBody>
      </p:sp>
      <p:sp>
        <p:nvSpPr>
          <p:cNvPr id="37905" name="Rectangle 21"/>
          <p:cNvSpPr>
            <a:spLocks noChangeArrowheads="1"/>
          </p:cNvSpPr>
          <p:nvPr/>
        </p:nvSpPr>
        <p:spPr bwMode="auto">
          <a:xfrm>
            <a:off x="228600" y="31242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Liquidità differite</a:t>
            </a:r>
          </a:p>
        </p:txBody>
      </p:sp>
      <p:sp>
        <p:nvSpPr>
          <p:cNvPr id="37906" name="Rectangle 22"/>
          <p:cNvSpPr>
            <a:spLocks noChangeArrowheads="1"/>
          </p:cNvSpPr>
          <p:nvPr/>
        </p:nvSpPr>
        <p:spPr bwMode="auto">
          <a:xfrm>
            <a:off x="228600" y="4343400"/>
            <a:ext cx="1890713" cy="1066800"/>
          </a:xfrm>
          <a:prstGeom prst="rect">
            <a:avLst/>
          </a:prstGeom>
          <a:solidFill>
            <a:srgbClr val="CCFFCC"/>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Liquidità immediate</a:t>
            </a:r>
          </a:p>
        </p:txBody>
      </p:sp>
      <p:sp>
        <p:nvSpPr>
          <p:cNvPr id="37907" name="Text Box 52"/>
          <p:cNvSpPr txBox="1">
            <a:spLocks noChangeArrowheads="1"/>
          </p:cNvSpPr>
          <p:nvPr/>
        </p:nvSpPr>
        <p:spPr bwMode="auto">
          <a:xfrm>
            <a:off x="2971800" y="1889125"/>
            <a:ext cx="480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dirty="0">
                <a:latin typeface="Times New Roman" panose="02020603050405020304" pitchFamily="18" charset="0"/>
              </a:rPr>
              <a:t>Denaro e valori in cassa</a:t>
            </a:r>
          </a:p>
          <a:p>
            <a:pPr eaLnBrk="1" hangingPunct="1">
              <a:spcBef>
                <a:spcPct val="0"/>
              </a:spcBef>
              <a:buFontTx/>
              <a:buNone/>
            </a:pPr>
            <a:r>
              <a:rPr lang="it-IT" altLang="it-IT" sz="2000" dirty="0">
                <a:latin typeface="Times New Roman" panose="02020603050405020304" pitchFamily="18" charset="0"/>
              </a:rPr>
              <a:t>Valori bollati</a:t>
            </a:r>
          </a:p>
          <a:p>
            <a:pPr eaLnBrk="1" hangingPunct="1">
              <a:spcBef>
                <a:spcPct val="0"/>
              </a:spcBef>
              <a:buFontTx/>
              <a:buNone/>
            </a:pPr>
            <a:r>
              <a:rPr lang="it-IT" altLang="it-IT" sz="2000" dirty="0">
                <a:latin typeface="Times New Roman" panose="02020603050405020304" pitchFamily="18" charset="0"/>
              </a:rPr>
              <a:t>Cedole scadute di titoli e quindi esigibili</a:t>
            </a:r>
          </a:p>
          <a:p>
            <a:pPr eaLnBrk="1" hangingPunct="1">
              <a:spcBef>
                <a:spcPct val="0"/>
              </a:spcBef>
              <a:buFontTx/>
              <a:buNone/>
            </a:pPr>
            <a:r>
              <a:rPr lang="it-IT" altLang="it-IT" sz="2000" dirty="0">
                <a:latin typeface="Times New Roman" panose="02020603050405020304" pitchFamily="18" charset="0"/>
              </a:rPr>
              <a:t>Assegni</a:t>
            </a:r>
          </a:p>
          <a:p>
            <a:pPr eaLnBrk="1" hangingPunct="1">
              <a:spcBef>
                <a:spcPct val="0"/>
              </a:spcBef>
              <a:buFontTx/>
              <a:buNone/>
            </a:pPr>
            <a:r>
              <a:rPr lang="it-IT" altLang="it-IT" sz="2000" dirty="0">
                <a:latin typeface="Times New Roman" panose="02020603050405020304" pitchFamily="18" charset="0"/>
              </a:rPr>
              <a:t>Banca c/c attivo</a:t>
            </a:r>
          </a:p>
          <a:p>
            <a:pPr eaLnBrk="1" hangingPunct="1">
              <a:spcBef>
                <a:spcPct val="0"/>
              </a:spcBef>
              <a:buFontTx/>
              <a:buNone/>
            </a:pPr>
            <a:r>
              <a:rPr lang="it-IT" altLang="it-IT" sz="2000" dirty="0">
                <a:latin typeface="Times New Roman" panose="02020603050405020304" pitchFamily="18" charset="0"/>
              </a:rPr>
              <a:t>Posta c/c attivo</a:t>
            </a:r>
          </a:p>
        </p:txBody>
      </p:sp>
      <p:sp>
        <p:nvSpPr>
          <p:cNvPr id="37908" name="Text Box 53"/>
          <p:cNvSpPr txBox="1">
            <a:spLocks noChangeArrowheads="1"/>
          </p:cNvSpPr>
          <p:nvPr/>
        </p:nvSpPr>
        <p:spPr bwMode="auto">
          <a:xfrm>
            <a:off x="2933700" y="4881716"/>
            <a:ext cx="5791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dirty="0">
                <a:latin typeface="Times New Roman" panose="02020603050405020304" pitchFamily="18" charset="0"/>
              </a:rPr>
              <a:t>Partecipazioni speculative</a:t>
            </a:r>
          </a:p>
          <a:p>
            <a:pPr eaLnBrk="1" hangingPunct="1">
              <a:spcBef>
                <a:spcPct val="0"/>
              </a:spcBef>
              <a:buFontTx/>
              <a:buNone/>
            </a:pPr>
            <a:r>
              <a:rPr lang="it-IT" altLang="it-IT" sz="2000" dirty="0">
                <a:latin typeface="Times New Roman" panose="02020603050405020304" pitchFamily="18" charset="0"/>
              </a:rPr>
              <a:t>Titoli di Stato </a:t>
            </a:r>
            <a:r>
              <a:rPr lang="it-IT" altLang="it-IT" sz="2000" dirty="0" smtClean="0">
                <a:latin typeface="Times New Roman" panose="02020603050405020304" pitchFamily="18" charset="0"/>
              </a:rPr>
              <a:t>(a </a:t>
            </a:r>
            <a:r>
              <a:rPr lang="it-IT" altLang="it-IT" sz="2000" dirty="0">
                <a:latin typeface="Times New Roman" panose="02020603050405020304" pitchFamily="18" charset="0"/>
              </a:rPr>
              <a:t>Breve </a:t>
            </a:r>
            <a:r>
              <a:rPr lang="it-IT" altLang="it-IT" sz="2000" dirty="0" smtClean="0">
                <a:latin typeface="Times New Roman" panose="02020603050405020304" pitchFamily="18" charset="0"/>
              </a:rPr>
              <a:t>termine)</a:t>
            </a:r>
            <a:endParaRPr lang="it-IT" altLang="it-IT" sz="2000" dirty="0">
              <a:latin typeface="Times New Roman" panose="02020603050405020304" pitchFamily="18" charset="0"/>
            </a:endParaRPr>
          </a:p>
          <a:p>
            <a:pPr eaLnBrk="1" hangingPunct="1">
              <a:spcBef>
                <a:spcPct val="0"/>
              </a:spcBef>
              <a:buFontTx/>
              <a:buNone/>
            </a:pPr>
            <a:r>
              <a:rPr lang="it-IT" altLang="it-IT" sz="2000" dirty="0">
                <a:latin typeface="Times New Roman" panose="02020603050405020304" pitchFamily="18" charset="0"/>
              </a:rPr>
              <a:t>Altri titoli a Breve </a:t>
            </a:r>
            <a:r>
              <a:rPr lang="it-IT" altLang="it-IT" sz="2000" dirty="0" smtClean="0">
                <a:latin typeface="Times New Roman" panose="02020603050405020304" pitchFamily="18" charset="0"/>
              </a:rPr>
              <a:t>termine (anche obbligazioni emesse da terzi, purché prontamente liquidabili)</a:t>
            </a:r>
            <a:endParaRPr lang="it-IT" altLang="it-IT" sz="2000" dirty="0">
              <a:latin typeface="Times New Roman" panose="02020603050405020304" pitchFamily="18" charset="0"/>
            </a:endParaRPr>
          </a:p>
          <a:p>
            <a:pPr eaLnBrk="1" hangingPunct="1">
              <a:spcBef>
                <a:spcPct val="0"/>
              </a:spcBef>
              <a:buFontTx/>
              <a:buNone/>
            </a:pPr>
            <a:r>
              <a:rPr lang="it-IT" altLang="it-IT" sz="2000" i="1" dirty="0">
                <a:solidFill>
                  <a:srgbClr val="FF3300"/>
                </a:solidFill>
                <a:latin typeface="Times New Roman" panose="02020603050405020304" pitchFamily="18" charset="0"/>
              </a:rPr>
              <a:t>Meno F.do Svalutazione</a:t>
            </a:r>
            <a:endParaRPr lang="it-IT" altLang="it-IT" sz="2000" dirty="0">
              <a:latin typeface="Times New Roman" panose="02020603050405020304" pitchFamily="18" charset="0"/>
            </a:endParaRPr>
          </a:p>
        </p:txBody>
      </p:sp>
      <p:sp>
        <p:nvSpPr>
          <p:cNvPr id="37909" name="WordArt 70"/>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37910" name="AutoShape 71"/>
          <p:cNvSpPr>
            <a:spLocks noChangeArrowheads="1"/>
          </p:cNvSpPr>
          <p:nvPr/>
        </p:nvSpPr>
        <p:spPr bwMode="auto">
          <a:xfrm>
            <a:off x="2209800" y="46482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196491"/>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27E01A-2AEB-4130-A5B6-42D3FA0CCA93}" type="slidenum">
              <a:rPr lang="it-IT" altLang="it-IT" sz="1400"/>
              <a:pPr>
                <a:spcBef>
                  <a:spcPct val="0"/>
                </a:spcBef>
                <a:buFontTx/>
                <a:buNone/>
              </a:pPr>
              <a:t>34</a:t>
            </a:fld>
            <a:endParaRPr lang="it-IT" altLang="it-IT" sz="1400"/>
          </a:p>
        </p:txBody>
      </p:sp>
      <p:sp>
        <p:nvSpPr>
          <p:cNvPr id="38915" name="AutoShape 2"/>
          <p:cNvSpPr>
            <a:spLocks noChangeArrowheads="1"/>
          </p:cNvSpPr>
          <p:nvPr/>
        </p:nvSpPr>
        <p:spPr bwMode="auto">
          <a:xfrm>
            <a:off x="107950" y="5334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LO STATO PATRIMONIALE RICLASSIFICATO - Impieghi</a:t>
            </a:r>
            <a:endParaRPr lang="it-IT" altLang="it-IT" sz="1400" b="1" u="sng"/>
          </a:p>
        </p:txBody>
      </p:sp>
      <p:graphicFrame>
        <p:nvGraphicFramePr>
          <p:cNvPr id="203870" name="Group 94"/>
          <p:cNvGraphicFramePr>
            <a:graphicFrameLocks noGrp="1"/>
          </p:cNvGraphicFramePr>
          <p:nvPr>
            <p:ph/>
          </p:nvPr>
        </p:nvGraphicFramePr>
        <p:xfrm>
          <a:off x="1600200" y="1277938"/>
          <a:ext cx="5867400" cy="5208587"/>
        </p:xfrm>
        <a:graphic>
          <a:graphicData uri="http://schemas.openxmlformats.org/drawingml/2006/table">
            <a:tbl>
              <a:tblPr/>
              <a:tblGrid>
                <a:gridCol w="609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442014">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dirty="0" smtClean="0">
                          <a:ln>
                            <a:noFill/>
                          </a:ln>
                          <a:solidFill>
                            <a:schemeClr val="tx1"/>
                          </a:solidFill>
                          <a:effectLst/>
                          <a:latin typeface="Times New Roman" panose="02020603050405020304" pitchFamily="18" charset="0"/>
                        </a:rPr>
                        <a:t>IMPIEGHI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FONTI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1023427">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AF</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4483">
                <a:tc vMerge="1">
                  <a:txBody>
                    <a:bodyPr/>
                    <a:lstStyle/>
                    <a:p>
                      <a:endParaRPr lang="it-IT"/>
                    </a:p>
                  </a:txBody>
                  <a:tcPr/>
                </a:tc>
                <a:tc vMerge="1">
                  <a:txBody>
                    <a:bodyPr/>
                    <a:lstStyle/>
                    <a:p>
                      <a:endParaRPr lang="it-IT"/>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5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dirty="0" err="1" smtClean="0">
                          <a:ln>
                            <a:noFill/>
                          </a:ln>
                          <a:solidFill>
                            <a:schemeClr val="tx1"/>
                          </a:solidFill>
                          <a:effectLst/>
                          <a:latin typeface="Times New Roman" panose="02020603050405020304" pitchFamily="18" charset="0"/>
                        </a:rPr>
                        <a:t>AC</a:t>
                      </a: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351">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INVESTITO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FINANZIAMENTO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r h="897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smtClean="0">
                          <a:ln>
                            <a:noFill/>
                          </a:ln>
                          <a:solidFill>
                            <a:schemeClr val="tx1"/>
                          </a:solidFill>
                          <a:effectLst/>
                          <a:latin typeface="Times New Roman" panose="02020603050405020304" pitchFamily="18" charset="0"/>
                        </a:rPr>
                        <a:t>INVESTITO CARATTERISTICO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it-IT" altLang="it-IT" sz="2300" b="1" i="1"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5"/>
                  </a:ext>
                </a:extLst>
              </a:tr>
            </a:tbl>
          </a:graphicData>
        </a:graphic>
      </p:graphicFrame>
      <p:sp>
        <p:nvSpPr>
          <p:cNvPr id="38945" name="Text Box 31"/>
          <p:cNvSpPr txBox="1">
            <a:spLocks noChangeArrowheads="1"/>
          </p:cNvSpPr>
          <p:nvPr/>
        </p:nvSpPr>
        <p:spPr bwMode="auto">
          <a:xfrm rot="-5400000">
            <a:off x="-1617662" y="3013075"/>
            <a:ext cx="4267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it-IT" altLang="it-IT" sz="2200" b="1">
                <a:latin typeface="Times New Roman" panose="02020603050405020304" pitchFamily="18" charset="0"/>
              </a:rPr>
              <a:t>Criterio finanziario</a:t>
            </a:r>
          </a:p>
          <a:p>
            <a:pPr algn="ctr" eaLnBrk="1" hangingPunct="1">
              <a:lnSpc>
                <a:spcPct val="80000"/>
              </a:lnSpc>
              <a:spcBef>
                <a:spcPct val="50000"/>
              </a:spcBef>
              <a:buFontTx/>
              <a:buNone/>
            </a:pPr>
            <a:r>
              <a:rPr lang="it-IT" altLang="it-IT" sz="2200" b="1">
                <a:latin typeface="Times New Roman" panose="02020603050405020304" pitchFamily="18" charset="0"/>
              </a:rPr>
              <a:t>della liquidità crescente</a:t>
            </a:r>
          </a:p>
        </p:txBody>
      </p:sp>
      <p:sp>
        <p:nvSpPr>
          <p:cNvPr id="38946" name="AutoShape 78"/>
          <p:cNvSpPr>
            <a:spLocks noChangeArrowheads="1"/>
          </p:cNvSpPr>
          <p:nvPr/>
        </p:nvSpPr>
        <p:spPr bwMode="auto">
          <a:xfrm rot="5400000">
            <a:off x="-419100" y="3144838"/>
            <a:ext cx="3429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it-IT"/>
          </a:p>
        </p:txBody>
      </p:sp>
      <p:sp>
        <p:nvSpPr>
          <p:cNvPr id="38947" name="Text Box 84"/>
          <p:cNvSpPr txBox="1">
            <a:spLocks noChangeArrowheads="1"/>
          </p:cNvSpPr>
          <p:nvPr/>
        </p:nvSpPr>
        <p:spPr bwMode="auto">
          <a:xfrm>
            <a:off x="2209800" y="1814513"/>
            <a:ext cx="24384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pPr>
            <a:r>
              <a:rPr lang="it-IT" altLang="it-IT" sz="2000">
                <a:latin typeface="Times New Roman" panose="02020603050405020304" pitchFamily="18" charset="0"/>
              </a:rPr>
              <a:t>Imm. Materiali</a:t>
            </a:r>
          </a:p>
          <a:p>
            <a:pPr eaLnBrk="1" hangingPunct="1">
              <a:lnSpc>
                <a:spcPct val="110000"/>
              </a:lnSpc>
              <a:spcBef>
                <a:spcPct val="0"/>
              </a:spcBef>
            </a:pPr>
            <a:r>
              <a:rPr lang="it-IT" altLang="it-IT" sz="2000">
                <a:latin typeface="Times New Roman" panose="02020603050405020304" pitchFamily="18" charset="0"/>
              </a:rPr>
              <a:t>Imm. Immateriali</a:t>
            </a:r>
          </a:p>
          <a:p>
            <a:pPr eaLnBrk="1" hangingPunct="1">
              <a:lnSpc>
                <a:spcPct val="110000"/>
              </a:lnSpc>
              <a:spcBef>
                <a:spcPct val="0"/>
              </a:spcBef>
            </a:pPr>
            <a:r>
              <a:rPr lang="it-IT" altLang="it-IT" sz="2000">
                <a:latin typeface="Times New Roman" panose="02020603050405020304" pitchFamily="18" charset="0"/>
              </a:rPr>
              <a:t>Imm. Finanziarie</a:t>
            </a:r>
          </a:p>
          <a:p>
            <a:pPr eaLnBrk="1" hangingPunct="1">
              <a:lnSpc>
                <a:spcPct val="110000"/>
              </a:lnSpc>
              <a:spcBef>
                <a:spcPct val="0"/>
              </a:spcBef>
            </a:pPr>
            <a:r>
              <a:rPr lang="it-IT" altLang="it-IT" sz="2000">
                <a:latin typeface="Times New Roman" panose="02020603050405020304" pitchFamily="18" charset="0"/>
              </a:rPr>
              <a:t>Imm. Patrimoniali</a:t>
            </a:r>
          </a:p>
          <a:p>
            <a:pPr eaLnBrk="1" hangingPunct="1">
              <a:lnSpc>
                <a:spcPct val="110000"/>
              </a:lnSpc>
              <a:spcBef>
                <a:spcPct val="0"/>
              </a:spcBef>
            </a:pPr>
            <a:r>
              <a:rPr lang="it-IT" altLang="it-IT" sz="2000">
                <a:latin typeface="Times New Roman" panose="02020603050405020304" pitchFamily="18" charset="0"/>
              </a:rPr>
              <a:t>Imm. Commerciali</a:t>
            </a:r>
          </a:p>
        </p:txBody>
      </p:sp>
      <p:sp>
        <p:nvSpPr>
          <p:cNvPr id="38948" name="Text Box 88"/>
          <p:cNvSpPr txBox="1">
            <a:spLocks noChangeArrowheads="1"/>
          </p:cNvSpPr>
          <p:nvPr/>
        </p:nvSpPr>
        <p:spPr bwMode="auto">
          <a:xfrm>
            <a:off x="2209800" y="3717925"/>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000">
                <a:latin typeface="Times New Roman" panose="02020603050405020304" pitchFamily="18" charset="0"/>
              </a:rPr>
              <a:t>Magazzino</a:t>
            </a:r>
          </a:p>
          <a:p>
            <a:pPr eaLnBrk="1" hangingPunct="1">
              <a:spcBef>
                <a:spcPct val="0"/>
              </a:spcBef>
            </a:pPr>
            <a:r>
              <a:rPr lang="it-IT" altLang="it-IT" sz="2000">
                <a:latin typeface="Times New Roman" panose="02020603050405020304" pitchFamily="18" charset="0"/>
              </a:rPr>
              <a:t>Liquidità Differite</a:t>
            </a:r>
          </a:p>
          <a:p>
            <a:pPr eaLnBrk="1" hangingPunct="1">
              <a:spcBef>
                <a:spcPct val="0"/>
              </a:spcBef>
            </a:pPr>
            <a:r>
              <a:rPr lang="it-IT" altLang="it-IT" sz="2000">
                <a:latin typeface="Times New Roman" panose="02020603050405020304" pitchFamily="18" charset="0"/>
              </a:rPr>
              <a:t>Liquidità Immediate</a:t>
            </a:r>
          </a:p>
        </p:txBody>
      </p:sp>
      <p:sp>
        <p:nvSpPr>
          <p:cNvPr id="38949" name="WordArt 96"/>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Tree>
  </p:cSld>
  <p:clrMapOvr>
    <a:masterClrMapping/>
  </p:clrMapOvr>
  <p:transition advTm="227475"/>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099330-CADF-4DA9-8580-C8749C203C30}" type="slidenum">
              <a:rPr lang="it-IT" altLang="it-IT" sz="1400"/>
              <a:pPr>
                <a:spcBef>
                  <a:spcPct val="0"/>
                </a:spcBef>
                <a:buFontTx/>
                <a:buNone/>
              </a:pPr>
              <a:t>35</a:t>
            </a:fld>
            <a:endParaRPr lang="it-IT" altLang="it-IT" sz="1400"/>
          </a:p>
        </p:txBody>
      </p:sp>
      <p:sp>
        <p:nvSpPr>
          <p:cNvPr id="39939" name="AutoShape 2"/>
          <p:cNvSpPr>
            <a:spLocks noChangeArrowheads="1"/>
          </p:cNvSpPr>
          <p:nvPr/>
        </p:nvSpPr>
        <p:spPr bwMode="auto">
          <a:xfrm>
            <a:off x="107950" y="5334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LO STATO PATRIMONIALE RICLASSIFICATO - Impieghi</a:t>
            </a:r>
            <a:endParaRPr lang="it-IT" altLang="it-IT" sz="1400" b="1" u="sng"/>
          </a:p>
        </p:txBody>
      </p:sp>
      <p:sp>
        <p:nvSpPr>
          <p:cNvPr id="8227" name="Text Box 84"/>
          <p:cNvSpPr txBox="1">
            <a:spLocks noChangeArrowheads="1"/>
          </p:cNvSpPr>
          <p:nvPr/>
        </p:nvSpPr>
        <p:spPr bwMode="auto">
          <a:xfrm>
            <a:off x="76200" y="1219200"/>
            <a:ext cx="9067800" cy="2749550"/>
          </a:xfrm>
          <a:prstGeom prst="rect">
            <a:avLst/>
          </a:prstGeom>
          <a:noFill/>
          <a:ln w="9525">
            <a:noFill/>
            <a:miter lim="800000"/>
            <a:headEnd/>
            <a:tailEnd/>
          </a:ln>
        </p:spPr>
        <p:txBody>
          <a:bodyPr>
            <a:spAutoFit/>
          </a:bodyPr>
          <a:lstStyle/>
          <a:p>
            <a:pPr eaLnBrk="1" hangingPunct="1">
              <a:lnSpc>
                <a:spcPct val="110000"/>
              </a:lnSpc>
              <a:defRPr/>
            </a:pPr>
            <a:r>
              <a:rPr lang="it-IT" altLang="it-IT" sz="2000" b="1" i="1" dirty="0"/>
              <a:t>Facciamo alcuni esempi, dove vanno collocate le seguenti voci?</a:t>
            </a:r>
          </a:p>
          <a:p>
            <a:pPr eaLnBrk="1" hangingPunct="1">
              <a:lnSpc>
                <a:spcPct val="110000"/>
              </a:lnSpc>
              <a:defRPr/>
            </a:pPr>
            <a:endParaRPr lang="it-IT" altLang="it-IT" sz="1100" b="1" i="1" dirty="0"/>
          </a:p>
          <a:p>
            <a:pPr marL="342900" indent="-342900" eaLnBrk="1" hangingPunct="1">
              <a:lnSpc>
                <a:spcPct val="110000"/>
              </a:lnSpc>
              <a:buFontTx/>
              <a:buAutoNum type="arabicParenR"/>
              <a:defRPr/>
            </a:pPr>
            <a:r>
              <a:rPr lang="it-IT" altLang="it-IT" dirty="0"/>
              <a:t>Impianti in funzionamento</a:t>
            </a:r>
          </a:p>
          <a:p>
            <a:pPr marL="342900" indent="-342900" eaLnBrk="1" hangingPunct="1">
              <a:lnSpc>
                <a:spcPct val="110000"/>
              </a:lnSpc>
              <a:buFontTx/>
              <a:buAutoNum type="arabicParenR"/>
              <a:defRPr/>
            </a:pPr>
            <a:r>
              <a:rPr lang="it-IT" altLang="it-IT" dirty="0"/>
              <a:t>Impianti che saranno dismessi entro marzo del prossimo anno</a:t>
            </a:r>
          </a:p>
          <a:p>
            <a:pPr marL="342900" indent="-342900" eaLnBrk="1" hangingPunct="1">
              <a:lnSpc>
                <a:spcPct val="110000"/>
              </a:lnSpc>
              <a:buFontTx/>
              <a:buAutoNum type="arabicParenR"/>
              <a:defRPr/>
            </a:pPr>
            <a:r>
              <a:rPr lang="it-IT" altLang="it-IT" dirty="0"/>
              <a:t>Crediti verso soci per versamenti ancora dovuti richiamati dagli amministratori</a:t>
            </a:r>
          </a:p>
          <a:p>
            <a:pPr marL="342900" indent="-342900" eaLnBrk="1" hangingPunct="1">
              <a:lnSpc>
                <a:spcPct val="110000"/>
              </a:lnSpc>
              <a:buFontTx/>
              <a:buAutoNum type="arabicParenR"/>
              <a:defRPr/>
            </a:pPr>
            <a:r>
              <a:rPr lang="it-IT" altLang="it-IT" dirty="0"/>
              <a:t>Crediti verso obbligazionisti per somme ancora da incassare</a:t>
            </a:r>
          </a:p>
          <a:p>
            <a:pPr marL="342900" indent="-342900" eaLnBrk="1" hangingPunct="1">
              <a:lnSpc>
                <a:spcPct val="110000"/>
              </a:lnSpc>
              <a:buFontTx/>
              <a:buAutoNum type="arabicParenR"/>
              <a:defRPr/>
            </a:pPr>
            <a:r>
              <a:rPr lang="it-IT" altLang="it-IT" dirty="0"/>
              <a:t>Crediti verso clienti scadenti dopo 11 mesi</a:t>
            </a:r>
          </a:p>
          <a:p>
            <a:pPr marL="342900" indent="-342900" eaLnBrk="1" hangingPunct="1">
              <a:lnSpc>
                <a:spcPct val="110000"/>
              </a:lnSpc>
              <a:buFontTx/>
              <a:buAutoNum type="arabicParenR"/>
              <a:defRPr/>
            </a:pPr>
            <a:r>
              <a:rPr lang="it-IT" altLang="it-IT" dirty="0"/>
              <a:t>Crediti verso clienti scadenti dopo 13 mesi</a:t>
            </a:r>
          </a:p>
          <a:p>
            <a:pPr marL="342900" indent="-342900" eaLnBrk="1" hangingPunct="1">
              <a:lnSpc>
                <a:spcPct val="110000"/>
              </a:lnSpc>
              <a:buFontTx/>
              <a:buAutoNum type="arabicParenR"/>
              <a:defRPr/>
            </a:pPr>
            <a:r>
              <a:rPr lang="it-IT" altLang="it-IT" dirty="0"/>
              <a:t>Crediti verso clienti scadenti dopo 1 mese ma verso un’azienda che è stata dichiarata fallita</a:t>
            </a:r>
            <a:endParaRPr lang="it-IT" altLang="it-IT" i="1" dirty="0"/>
          </a:p>
        </p:txBody>
      </p:sp>
      <p:sp>
        <p:nvSpPr>
          <p:cNvPr id="39941" name="WordArt 96"/>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IMPIEGHI</a:t>
            </a:r>
          </a:p>
        </p:txBody>
      </p:sp>
      <p:sp>
        <p:nvSpPr>
          <p:cNvPr id="11" name="Text Box 84"/>
          <p:cNvSpPr txBox="1">
            <a:spLocks noChangeArrowheads="1"/>
          </p:cNvSpPr>
          <p:nvPr/>
        </p:nvSpPr>
        <p:spPr bwMode="auto">
          <a:xfrm>
            <a:off x="85725" y="3962400"/>
            <a:ext cx="8991600" cy="2749550"/>
          </a:xfrm>
          <a:prstGeom prst="rect">
            <a:avLst/>
          </a:prstGeom>
          <a:noFill/>
          <a:ln w="9525">
            <a:noFill/>
            <a:miter lim="800000"/>
            <a:headEnd/>
            <a:tailEnd/>
          </a:ln>
        </p:spPr>
        <p:txBody>
          <a:bodyPr>
            <a:spAutoFit/>
          </a:bodyPr>
          <a:lstStyle/>
          <a:p>
            <a:pPr eaLnBrk="1" hangingPunct="1">
              <a:lnSpc>
                <a:spcPct val="110000"/>
              </a:lnSpc>
              <a:defRPr/>
            </a:pPr>
            <a:r>
              <a:rPr lang="it-IT" altLang="it-IT" sz="2000" b="1" i="1" dirty="0"/>
              <a:t>Risposte:</a:t>
            </a:r>
          </a:p>
          <a:p>
            <a:pPr eaLnBrk="1" hangingPunct="1">
              <a:lnSpc>
                <a:spcPct val="110000"/>
              </a:lnSpc>
              <a:defRPr/>
            </a:pPr>
            <a:endParaRPr lang="it-IT" altLang="it-IT" sz="1100" b="1" i="1" dirty="0"/>
          </a:p>
          <a:p>
            <a:pPr marL="342900" indent="-342900" eaLnBrk="1" hangingPunct="1">
              <a:lnSpc>
                <a:spcPct val="110000"/>
              </a:lnSpc>
              <a:buFontTx/>
              <a:buAutoNum type="arabicParenR"/>
              <a:defRPr/>
            </a:pPr>
            <a:r>
              <a:rPr lang="it-IT" altLang="it-IT" dirty="0"/>
              <a:t>Attivo fisso – Immobilizzazioni materiali</a:t>
            </a:r>
          </a:p>
          <a:p>
            <a:pPr marL="342900" indent="-342900" eaLnBrk="1" hangingPunct="1">
              <a:lnSpc>
                <a:spcPct val="110000"/>
              </a:lnSpc>
              <a:buFontTx/>
              <a:buAutoNum type="arabicParenR"/>
              <a:defRPr/>
            </a:pPr>
            <a:r>
              <a:rPr lang="it-IT" altLang="it-IT" dirty="0"/>
              <a:t>Attivo circolante – Magazzino</a:t>
            </a:r>
          </a:p>
          <a:p>
            <a:pPr marL="342900" indent="-342900" eaLnBrk="1" hangingPunct="1">
              <a:lnSpc>
                <a:spcPct val="110000"/>
              </a:lnSpc>
              <a:buFontTx/>
              <a:buAutoNum type="arabicParenR"/>
              <a:defRPr/>
            </a:pPr>
            <a:r>
              <a:rPr lang="it-IT" altLang="it-IT" dirty="0"/>
              <a:t>Attivo circolante – Liquidità differite</a:t>
            </a:r>
          </a:p>
          <a:p>
            <a:pPr marL="342900" indent="-342900" eaLnBrk="1" hangingPunct="1">
              <a:lnSpc>
                <a:spcPct val="110000"/>
              </a:lnSpc>
              <a:buFontTx/>
              <a:buAutoNum type="arabicParenR"/>
              <a:defRPr/>
            </a:pPr>
            <a:r>
              <a:rPr lang="it-IT" altLang="it-IT" dirty="0"/>
              <a:t>Attivo circolante – Liquidità differite</a:t>
            </a:r>
          </a:p>
          <a:p>
            <a:pPr marL="342900" indent="-342900" eaLnBrk="1" hangingPunct="1">
              <a:lnSpc>
                <a:spcPct val="110000"/>
              </a:lnSpc>
              <a:buFontTx/>
              <a:buAutoNum type="arabicParenR"/>
              <a:defRPr/>
            </a:pPr>
            <a:r>
              <a:rPr lang="it-IT" altLang="it-IT" dirty="0"/>
              <a:t>Attivo circolante – Liquidità differite</a:t>
            </a:r>
          </a:p>
          <a:p>
            <a:pPr marL="342900" indent="-342900" eaLnBrk="1" hangingPunct="1">
              <a:lnSpc>
                <a:spcPct val="110000"/>
              </a:lnSpc>
              <a:buFontTx/>
              <a:buAutoNum type="arabicParenR"/>
              <a:defRPr/>
            </a:pPr>
            <a:r>
              <a:rPr lang="it-IT" altLang="it-IT" dirty="0"/>
              <a:t>Attivo fisso – Immobilizzazioni finanziarie</a:t>
            </a:r>
          </a:p>
          <a:p>
            <a:pPr marL="342900" indent="-342900" eaLnBrk="1" hangingPunct="1">
              <a:lnSpc>
                <a:spcPct val="110000"/>
              </a:lnSpc>
              <a:buFontTx/>
              <a:buAutoNum type="arabicParenR"/>
              <a:defRPr/>
            </a:pPr>
            <a:r>
              <a:rPr lang="it-IT" altLang="it-IT" dirty="0"/>
              <a:t>Attivo fisso – Immobilizzazioni finanziarie</a:t>
            </a:r>
          </a:p>
        </p:txBody>
      </p:sp>
    </p:spTree>
  </p:cSld>
  <p:clrMapOvr>
    <a:masterClrMapping/>
  </p:clrMapOvr>
  <p:transition advTm="18788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4EE4EA-5DB5-4995-8010-009FB7F5043B}" type="slidenum">
              <a:rPr lang="it-IT" altLang="it-IT" sz="1400"/>
              <a:pPr>
                <a:spcBef>
                  <a:spcPct val="0"/>
                </a:spcBef>
                <a:buFontTx/>
                <a:buNone/>
              </a:pPr>
              <a:t>36</a:t>
            </a:fld>
            <a:endParaRPr lang="it-IT" altLang="it-IT" sz="1400"/>
          </a:p>
        </p:txBody>
      </p:sp>
      <p:sp>
        <p:nvSpPr>
          <p:cNvPr id="40963" name="Rectangle 3"/>
          <p:cNvSpPr>
            <a:spLocks noChangeArrowheads="1"/>
          </p:cNvSpPr>
          <p:nvPr/>
        </p:nvSpPr>
        <p:spPr bwMode="auto">
          <a:xfrm>
            <a:off x="1371600" y="2514600"/>
            <a:ext cx="2286000" cy="11430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MEZZI</a:t>
            </a:r>
          </a:p>
          <a:p>
            <a:pPr algn="ctr" eaLnBrk="1" hangingPunct="1">
              <a:spcBef>
                <a:spcPct val="0"/>
              </a:spcBef>
              <a:buFontTx/>
              <a:buNone/>
            </a:pPr>
            <a:r>
              <a:rPr lang="it-IT" altLang="it-IT" sz="2400" b="1">
                <a:latin typeface="Times New Roman" panose="02020603050405020304" pitchFamily="18" charset="0"/>
              </a:rPr>
              <a:t>PROPRI</a:t>
            </a:r>
          </a:p>
          <a:p>
            <a:pPr algn="ctr" eaLnBrk="1" hangingPunct="1">
              <a:spcBef>
                <a:spcPct val="0"/>
              </a:spcBef>
              <a:buFontTx/>
              <a:buNone/>
            </a:pPr>
            <a:r>
              <a:rPr lang="it-IT" altLang="it-IT" sz="2400" b="1">
                <a:latin typeface="Times New Roman" panose="02020603050405020304" pitchFamily="18" charset="0"/>
              </a:rPr>
              <a:t>(fonti di rischio)</a:t>
            </a:r>
          </a:p>
        </p:txBody>
      </p:sp>
      <p:sp>
        <p:nvSpPr>
          <p:cNvPr id="40964" name="Rectangle 4"/>
          <p:cNvSpPr>
            <a:spLocks noChangeArrowheads="1"/>
          </p:cNvSpPr>
          <p:nvPr/>
        </p:nvSpPr>
        <p:spPr bwMode="auto">
          <a:xfrm>
            <a:off x="1447800" y="4876800"/>
            <a:ext cx="2362200" cy="12192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MEZZI</a:t>
            </a:r>
          </a:p>
          <a:p>
            <a:pPr algn="ctr" eaLnBrk="1" hangingPunct="1">
              <a:spcBef>
                <a:spcPct val="0"/>
              </a:spcBef>
              <a:buFontTx/>
              <a:buNone/>
            </a:pPr>
            <a:r>
              <a:rPr lang="it-IT" altLang="it-IT" sz="2400" b="1">
                <a:latin typeface="Times New Roman" panose="02020603050405020304" pitchFamily="18" charset="0"/>
              </a:rPr>
              <a:t>DI TERZI</a:t>
            </a:r>
          </a:p>
          <a:p>
            <a:pPr algn="ctr" eaLnBrk="1" hangingPunct="1">
              <a:spcBef>
                <a:spcPct val="0"/>
              </a:spcBef>
              <a:buFontTx/>
              <a:buNone/>
            </a:pPr>
            <a:r>
              <a:rPr lang="it-IT" altLang="it-IT" sz="2400" b="1">
                <a:latin typeface="Times New Roman" panose="02020603050405020304" pitchFamily="18" charset="0"/>
              </a:rPr>
              <a:t>(fonti di credito)</a:t>
            </a:r>
          </a:p>
        </p:txBody>
      </p:sp>
      <p:sp>
        <p:nvSpPr>
          <p:cNvPr id="40965" name="Rectangle 5"/>
          <p:cNvSpPr>
            <a:spLocks noChangeArrowheads="1"/>
          </p:cNvSpPr>
          <p:nvPr/>
        </p:nvSpPr>
        <p:spPr bwMode="auto">
          <a:xfrm rot="-5400000">
            <a:off x="-1736725" y="4054475"/>
            <a:ext cx="4114800" cy="4254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FONTI</a:t>
            </a:r>
          </a:p>
        </p:txBody>
      </p:sp>
      <p:cxnSp>
        <p:nvCxnSpPr>
          <p:cNvPr id="40966" name="AutoShape 6"/>
          <p:cNvCxnSpPr>
            <a:cxnSpLocks noChangeShapeType="1"/>
            <a:stCxn id="40965" idx="2"/>
            <a:endCxn id="40963" idx="1"/>
          </p:cNvCxnSpPr>
          <p:nvPr/>
        </p:nvCxnSpPr>
        <p:spPr bwMode="auto">
          <a:xfrm flipV="1">
            <a:off x="533400" y="3086100"/>
            <a:ext cx="838200" cy="1181100"/>
          </a:xfrm>
          <a:prstGeom prst="bentConnector5">
            <a:avLst>
              <a:gd name="adj1" fmla="val 27273"/>
              <a:gd name="adj2" fmla="val 34810"/>
              <a:gd name="adj3" fmla="val 72727"/>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0967" name="AutoShape 7"/>
          <p:cNvCxnSpPr>
            <a:cxnSpLocks noChangeShapeType="1"/>
            <a:stCxn id="40965" idx="2"/>
            <a:endCxn id="40964" idx="1"/>
          </p:cNvCxnSpPr>
          <p:nvPr/>
        </p:nvCxnSpPr>
        <p:spPr bwMode="auto">
          <a:xfrm>
            <a:off x="533400" y="4267200"/>
            <a:ext cx="914400" cy="1219200"/>
          </a:xfrm>
          <a:prstGeom prst="bentConnector5">
            <a:avLst>
              <a:gd name="adj1" fmla="val 25000"/>
              <a:gd name="adj2" fmla="val 33722"/>
              <a:gd name="adj3" fmla="val 75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0968" name="AutoShape 9"/>
          <p:cNvSpPr>
            <a:spLocks noChangeArrowheads="1"/>
          </p:cNvSpPr>
          <p:nvPr/>
        </p:nvSpPr>
        <p:spPr bwMode="auto">
          <a:xfrm>
            <a:off x="107950" y="715963"/>
            <a:ext cx="8964613"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a:t>FONTI</a:t>
            </a:r>
            <a:endParaRPr lang="it-IT" altLang="it-IT" sz="1600" b="1" u="sng"/>
          </a:p>
        </p:txBody>
      </p:sp>
      <p:sp>
        <p:nvSpPr>
          <p:cNvPr id="207884" name="Text Box 12"/>
          <p:cNvSpPr txBox="1">
            <a:spLocks noChangeArrowheads="1"/>
          </p:cNvSpPr>
          <p:nvPr/>
        </p:nvSpPr>
        <p:spPr bwMode="auto">
          <a:xfrm>
            <a:off x="457200" y="1371600"/>
            <a:ext cx="8458200" cy="457200"/>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In base alla natura delle fonti e al tempo di estinzione dei debiti</a:t>
            </a:r>
          </a:p>
        </p:txBody>
      </p:sp>
      <p:sp>
        <p:nvSpPr>
          <p:cNvPr id="207885" name="Text Box 13"/>
          <p:cNvSpPr txBox="1">
            <a:spLocks noChangeArrowheads="1"/>
          </p:cNvSpPr>
          <p:nvPr/>
        </p:nvSpPr>
        <p:spPr bwMode="auto">
          <a:xfrm>
            <a:off x="3581400" y="2133600"/>
            <a:ext cx="5562600" cy="1938338"/>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Fonti proprie</a:t>
            </a:r>
          </a:p>
          <a:p>
            <a:pPr algn="ctr" eaLnBrk="1" hangingPunct="1">
              <a:spcBef>
                <a:spcPct val="50000"/>
              </a:spcBef>
              <a:defRPr/>
            </a:pPr>
            <a:r>
              <a:rPr lang="it-IT" altLang="it-IT" sz="2400" b="1" i="1" dirty="0">
                <a:effectLst>
                  <a:outerShdw blurRad="38100" dist="38100" dir="2700000" algn="tl">
                    <a:srgbClr val="C0C0C0"/>
                  </a:outerShdw>
                </a:effectLst>
              </a:rPr>
              <a:t>tendenzialmente da NON restituire,</a:t>
            </a:r>
          </a:p>
          <a:p>
            <a:pPr algn="ctr" eaLnBrk="1" hangingPunct="1">
              <a:spcBef>
                <a:spcPct val="50000"/>
              </a:spcBef>
              <a:defRPr/>
            </a:pPr>
            <a:r>
              <a:rPr lang="it-IT" altLang="it-IT" sz="2400" b="1" i="1" dirty="0">
                <a:effectLst>
                  <a:outerShdw blurRad="38100" dist="38100" dir="2700000" algn="tl">
                    <a:srgbClr val="C0C0C0"/>
                  </a:outerShdw>
                </a:effectLst>
              </a:rPr>
              <a:t>o da restituire in casi circoscritti, sono senza scadenza o a lunghissima scadenza</a:t>
            </a:r>
          </a:p>
        </p:txBody>
      </p:sp>
      <p:sp>
        <p:nvSpPr>
          <p:cNvPr id="207886" name="Text Box 14"/>
          <p:cNvSpPr txBox="1">
            <a:spLocks noChangeArrowheads="1"/>
          </p:cNvSpPr>
          <p:nvPr/>
        </p:nvSpPr>
        <p:spPr bwMode="auto">
          <a:xfrm>
            <a:off x="3886200" y="4632325"/>
            <a:ext cx="4953000" cy="1938338"/>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Fonti di terzi</a:t>
            </a:r>
          </a:p>
          <a:p>
            <a:pPr algn="ctr" eaLnBrk="1" hangingPunct="1">
              <a:spcBef>
                <a:spcPct val="50000"/>
              </a:spcBef>
              <a:defRPr/>
            </a:pPr>
            <a:r>
              <a:rPr lang="it-IT" altLang="it-IT" sz="2400" b="1" i="1" dirty="0">
                <a:effectLst>
                  <a:outerShdw blurRad="38100" dist="38100" dir="2700000" algn="tl">
                    <a:srgbClr val="C0C0C0"/>
                  </a:outerShdw>
                </a:effectLst>
              </a:rPr>
              <a:t>da restituire</a:t>
            </a:r>
          </a:p>
          <a:p>
            <a:pPr algn="ctr" eaLnBrk="1" hangingPunct="1">
              <a:spcBef>
                <a:spcPct val="50000"/>
              </a:spcBef>
              <a:defRPr/>
            </a:pPr>
            <a:r>
              <a:rPr lang="it-IT" altLang="it-IT" sz="2400" b="1" i="1" dirty="0">
                <a:effectLst>
                  <a:outerShdw blurRad="38100" dist="38100" dir="2700000" algn="tl">
                    <a:srgbClr val="C0C0C0"/>
                  </a:outerShdw>
                </a:effectLst>
              </a:rPr>
              <a:t>OLTRE l’anno oppure ENTRO l’anno</a:t>
            </a:r>
          </a:p>
        </p:txBody>
      </p:sp>
      <p:sp>
        <p:nvSpPr>
          <p:cNvPr id="40972" name="WordArt 21"/>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Tree>
  </p:cSld>
  <p:clrMapOvr>
    <a:masterClrMapping/>
  </p:clrMapOvr>
  <p:transition advTm="21446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0D524F-A31E-4296-8068-4D6875D1F47C}" type="slidenum">
              <a:rPr lang="it-IT" altLang="it-IT" sz="1400"/>
              <a:pPr>
                <a:spcBef>
                  <a:spcPct val="0"/>
                </a:spcBef>
                <a:buFontTx/>
                <a:buNone/>
              </a:pPr>
              <a:t>37</a:t>
            </a:fld>
            <a:endParaRPr lang="it-IT" altLang="it-IT" sz="1400"/>
          </a:p>
        </p:txBody>
      </p:sp>
      <p:sp>
        <p:nvSpPr>
          <p:cNvPr id="41987" name="AutoShape 2"/>
          <p:cNvSpPr>
            <a:spLocks noChangeArrowheads="1"/>
          </p:cNvSpPr>
          <p:nvPr/>
        </p:nvSpPr>
        <p:spPr bwMode="auto">
          <a:xfrm>
            <a:off x="107950" y="5334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LO STATO PATRIMONIALE RICLASSIFICATO - Fonti</a:t>
            </a:r>
            <a:endParaRPr lang="it-IT" altLang="it-IT" sz="1400" b="1" u="sng"/>
          </a:p>
        </p:txBody>
      </p:sp>
      <p:graphicFrame>
        <p:nvGraphicFramePr>
          <p:cNvPr id="256003" name="Group 3"/>
          <p:cNvGraphicFramePr>
            <a:graphicFrameLocks noGrp="1"/>
          </p:cNvGraphicFramePr>
          <p:nvPr>
            <p:ph/>
          </p:nvPr>
        </p:nvGraphicFramePr>
        <p:xfrm>
          <a:off x="1600200" y="1277938"/>
          <a:ext cx="5867400" cy="5208586"/>
        </p:xfrm>
        <a:graphic>
          <a:graphicData uri="http://schemas.openxmlformats.org/drawingml/2006/table">
            <a:tbl>
              <a:tblPr/>
              <a:tblGrid>
                <a:gridCol w="609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2014">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dirty="0" smtClean="0">
                          <a:ln>
                            <a:noFill/>
                          </a:ln>
                          <a:solidFill>
                            <a:schemeClr val="tx1"/>
                          </a:solidFill>
                          <a:effectLst/>
                          <a:latin typeface="Times New Roman" panose="02020603050405020304" pitchFamily="18" charset="0"/>
                        </a:rPr>
                        <a:t>IMPIEGHI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dirty="0" smtClean="0">
                          <a:ln>
                            <a:noFill/>
                          </a:ln>
                          <a:solidFill>
                            <a:schemeClr val="tx1"/>
                          </a:solidFill>
                          <a:effectLst/>
                          <a:latin typeface="Times New Roman" panose="02020603050405020304" pitchFamily="18" charset="0"/>
                        </a:rPr>
                        <a:t>FONTI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625">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AF</a:t>
                      </a: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dirty="0" smtClean="0">
                          <a:ln>
                            <a:noFill/>
                          </a:ln>
                          <a:solidFill>
                            <a:schemeClr val="tx1"/>
                          </a:solidFill>
                          <a:effectLst/>
                          <a:latin typeface="Times New Roman" panose="02020603050405020304" pitchFamily="18" charset="0"/>
                        </a:rPr>
                        <a:t>MP</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284">
                <a:tc vMerge="1">
                  <a:txBody>
                    <a:bodyPr/>
                    <a:lstStyle/>
                    <a:p>
                      <a:endParaRPr lang="it-IT"/>
                    </a:p>
                  </a:txBody>
                  <a:tcPr/>
                </a:tc>
                <a:tc vMerge="1">
                  <a:txBody>
                    <a:bodyPr/>
                    <a:lstStyle/>
                    <a:p>
                      <a:endParaRPr lang="it-IT"/>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dirty="0" err="1" smtClean="0">
                          <a:ln>
                            <a:noFill/>
                          </a:ln>
                          <a:solidFill>
                            <a:schemeClr val="tx1"/>
                          </a:solidFill>
                          <a:effectLst/>
                          <a:latin typeface="Times New Roman" panose="02020603050405020304" pitchFamily="18" charset="0"/>
                        </a:rPr>
                        <a:t>Pml</a:t>
                      </a: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5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AC</a:t>
                      </a: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dirty="0" err="1" smtClean="0">
                          <a:ln>
                            <a:noFill/>
                          </a:ln>
                          <a:solidFill>
                            <a:schemeClr val="tx1"/>
                          </a:solidFill>
                          <a:effectLst/>
                          <a:latin typeface="Times New Roman" panose="02020603050405020304" pitchFamily="18" charset="0"/>
                        </a:rPr>
                        <a:t>Pb</a:t>
                      </a:r>
                      <a:endParaRPr kumimoji="0" lang="it-IT" altLang="it-IT" sz="2200" b="0"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dirty="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351">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INVESTITO</a:t>
                      </a:r>
                      <a:endParaRPr kumimoji="0" lang="it-IT" altLang="it-IT" sz="2300" b="1" i="0"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dirty="0" smtClean="0">
                          <a:ln>
                            <a:noFill/>
                          </a:ln>
                          <a:solidFill>
                            <a:schemeClr val="tx1"/>
                          </a:solidFill>
                          <a:effectLst/>
                          <a:latin typeface="Times New Roman" panose="02020603050405020304"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dirty="0" smtClean="0">
                          <a:ln>
                            <a:noFill/>
                          </a:ln>
                          <a:solidFill>
                            <a:schemeClr val="tx1"/>
                          </a:solidFill>
                          <a:effectLst/>
                          <a:latin typeface="Times New Roman" panose="02020603050405020304" pitchFamily="18" charset="0"/>
                        </a:rPr>
                        <a:t>FINANZIAMENTO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r h="897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dirty="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dirty="0" smtClean="0">
                          <a:ln>
                            <a:noFill/>
                          </a:ln>
                          <a:solidFill>
                            <a:schemeClr val="tx1"/>
                          </a:solidFill>
                          <a:effectLst/>
                          <a:latin typeface="Times New Roman" panose="02020603050405020304" pitchFamily="18" charset="0"/>
                        </a:rPr>
                        <a:t>INVESTITO CARATTERISTICO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it-IT" altLang="it-IT" sz="2300" b="1" i="1"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5"/>
                  </a:ext>
                </a:extLst>
              </a:tr>
            </a:tbl>
          </a:graphicData>
        </a:graphic>
      </p:graphicFrame>
      <p:sp>
        <p:nvSpPr>
          <p:cNvPr id="42019" name="Text Box 34"/>
          <p:cNvSpPr txBox="1">
            <a:spLocks noChangeArrowheads="1"/>
          </p:cNvSpPr>
          <p:nvPr/>
        </p:nvSpPr>
        <p:spPr bwMode="auto">
          <a:xfrm rot="-5400000">
            <a:off x="6494463" y="3013075"/>
            <a:ext cx="4267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it-IT" altLang="it-IT" sz="2200" b="1">
                <a:latin typeface="Times New Roman" panose="02020603050405020304" pitchFamily="18" charset="0"/>
              </a:rPr>
              <a:t>Criterio finanziario</a:t>
            </a:r>
          </a:p>
          <a:p>
            <a:pPr algn="ctr" eaLnBrk="1" hangingPunct="1">
              <a:lnSpc>
                <a:spcPct val="80000"/>
              </a:lnSpc>
              <a:spcBef>
                <a:spcPct val="50000"/>
              </a:spcBef>
              <a:buFontTx/>
              <a:buNone/>
            </a:pPr>
            <a:r>
              <a:rPr lang="it-IT" altLang="it-IT" sz="2200" b="1">
                <a:latin typeface="Times New Roman" panose="02020603050405020304" pitchFamily="18" charset="0"/>
              </a:rPr>
              <a:t>della esigibilità crescente</a:t>
            </a:r>
          </a:p>
        </p:txBody>
      </p:sp>
      <p:sp>
        <p:nvSpPr>
          <p:cNvPr id="42020" name="AutoShape 35"/>
          <p:cNvSpPr>
            <a:spLocks noChangeArrowheads="1"/>
          </p:cNvSpPr>
          <p:nvPr/>
        </p:nvSpPr>
        <p:spPr bwMode="auto">
          <a:xfrm rot="5400000">
            <a:off x="6057900" y="3144838"/>
            <a:ext cx="3429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it-IT"/>
          </a:p>
        </p:txBody>
      </p:sp>
      <p:sp>
        <p:nvSpPr>
          <p:cNvPr id="42023" name="Text Box 38"/>
          <p:cNvSpPr txBox="1">
            <a:spLocks noChangeArrowheads="1"/>
          </p:cNvSpPr>
          <p:nvPr/>
        </p:nvSpPr>
        <p:spPr bwMode="auto">
          <a:xfrm>
            <a:off x="5486400" y="37338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it-IT" altLang="it-IT" sz="2000">
                <a:latin typeface="Times New Roman" panose="02020603050405020304" pitchFamily="18" charset="0"/>
              </a:rPr>
              <a:t>Passività correnti</a:t>
            </a:r>
          </a:p>
        </p:txBody>
      </p:sp>
      <p:sp>
        <p:nvSpPr>
          <p:cNvPr id="42024" name="Text Box 39"/>
          <p:cNvSpPr txBox="1">
            <a:spLocks noChangeArrowheads="1"/>
          </p:cNvSpPr>
          <p:nvPr/>
        </p:nvSpPr>
        <p:spPr bwMode="auto">
          <a:xfrm>
            <a:off x="5486400" y="26670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it-IT" altLang="it-IT" sz="2000">
                <a:latin typeface="Times New Roman" panose="02020603050405020304" pitchFamily="18" charset="0"/>
              </a:rPr>
              <a:t>Passività consolidate</a:t>
            </a:r>
          </a:p>
        </p:txBody>
      </p:sp>
      <p:sp>
        <p:nvSpPr>
          <p:cNvPr id="42025" name="Text Box 40"/>
          <p:cNvSpPr txBox="1">
            <a:spLocks noChangeArrowheads="1"/>
          </p:cNvSpPr>
          <p:nvPr/>
        </p:nvSpPr>
        <p:spPr bwMode="auto">
          <a:xfrm>
            <a:off x="5486400" y="19050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000">
                <a:latin typeface="Times New Roman" panose="02020603050405020304" pitchFamily="18" charset="0"/>
              </a:rPr>
              <a:t>Mezzi propri</a:t>
            </a:r>
          </a:p>
        </p:txBody>
      </p:sp>
      <p:sp>
        <p:nvSpPr>
          <p:cNvPr id="42026" name="WordArt 42"/>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Tree>
  </p:cSld>
  <p:clrMapOvr>
    <a:masterClrMapping/>
  </p:clrMapOvr>
  <p:transition advTm="9675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0754B9-3509-4C79-9F1F-553EDBCFA758}" type="slidenum">
              <a:rPr lang="it-IT" altLang="it-IT" sz="1400"/>
              <a:pPr>
                <a:spcBef>
                  <a:spcPct val="0"/>
                </a:spcBef>
                <a:buFontTx/>
                <a:buNone/>
              </a:pPr>
              <a:t>38</a:t>
            </a:fld>
            <a:endParaRPr lang="it-IT" altLang="it-IT" sz="1400"/>
          </a:p>
        </p:txBody>
      </p:sp>
      <p:sp>
        <p:nvSpPr>
          <p:cNvPr id="43011" name="Rectangle 3"/>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
        <p:nvSpPr>
          <p:cNvPr id="43012" name="Rectangle 4"/>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43013" name="Rectangle 5"/>
          <p:cNvSpPr>
            <a:spLocks noChangeArrowheads="1"/>
          </p:cNvSpPr>
          <p:nvPr/>
        </p:nvSpPr>
        <p:spPr bwMode="auto">
          <a:xfrm>
            <a:off x="0" y="544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43014" name="Rectangle 6"/>
          <p:cNvSpPr>
            <a:spLocks noChangeArrowheads="1"/>
          </p:cNvSpPr>
          <p:nvPr/>
        </p:nvSpPr>
        <p:spPr bwMode="auto">
          <a:xfrm>
            <a:off x="0"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43015" name="Rectangle 7"/>
          <p:cNvSpPr>
            <a:spLocks noChangeArrowheads="1"/>
          </p:cNvSpPr>
          <p:nvPr/>
        </p:nvSpPr>
        <p:spPr bwMode="auto">
          <a:xfrm>
            <a:off x="0"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400">
              <a:latin typeface="Times New Roman" panose="02020603050405020304" pitchFamily="18" charset="0"/>
            </a:endParaRPr>
          </a:p>
        </p:txBody>
      </p:sp>
      <p:sp>
        <p:nvSpPr>
          <p:cNvPr id="43016" name="Rectangle 8"/>
          <p:cNvSpPr>
            <a:spLocks noChangeArrowheads="1"/>
          </p:cNvSpPr>
          <p:nvPr/>
        </p:nvSpPr>
        <p:spPr bwMode="auto">
          <a:xfrm>
            <a:off x="76200" y="1784350"/>
            <a:ext cx="3048000" cy="167640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sz="2400" b="1"/>
          </a:p>
          <a:p>
            <a:pPr algn="ctr"/>
            <a:r>
              <a:rPr lang="it-IT" altLang="it-IT" sz="3200" b="1"/>
              <a:t>MEZZI</a:t>
            </a:r>
          </a:p>
          <a:p>
            <a:pPr algn="ctr"/>
            <a:r>
              <a:rPr lang="it-IT" altLang="it-IT" sz="3200" b="1"/>
              <a:t>PROPRI</a:t>
            </a:r>
          </a:p>
        </p:txBody>
      </p:sp>
      <p:sp>
        <p:nvSpPr>
          <p:cNvPr id="197651" name="Text Box 19"/>
          <p:cNvSpPr txBox="1">
            <a:spLocks noChangeArrowheads="1"/>
          </p:cNvSpPr>
          <p:nvPr/>
        </p:nvSpPr>
        <p:spPr bwMode="auto">
          <a:xfrm>
            <a:off x="3581400" y="1676400"/>
            <a:ext cx="5410200" cy="2124075"/>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In base al tempo di estinzione dei debiti</a:t>
            </a:r>
          </a:p>
          <a:p>
            <a:pPr algn="ctr" eaLnBrk="1" hangingPunct="1">
              <a:spcBef>
                <a:spcPct val="50000"/>
              </a:spcBef>
              <a:defRPr/>
            </a:pPr>
            <a:endParaRPr lang="it-IT" altLang="it-IT" sz="2400" b="1" i="1" dirty="0">
              <a:effectLst>
                <a:outerShdw blurRad="38100" dist="38100" dir="2700000" algn="tl">
                  <a:srgbClr val="C0C0C0"/>
                </a:outerShdw>
              </a:effectLst>
            </a:endParaRPr>
          </a:p>
          <a:p>
            <a:pPr algn="ctr" eaLnBrk="1" hangingPunct="1">
              <a:spcBef>
                <a:spcPct val="50000"/>
              </a:spcBef>
              <a:defRPr/>
            </a:pPr>
            <a:r>
              <a:rPr lang="it-IT" altLang="it-IT" sz="2400" b="1" i="1" dirty="0">
                <a:effectLst>
                  <a:outerShdw blurRad="38100" dist="38100" dir="2700000" algn="tl">
                    <a:srgbClr val="C0C0C0"/>
                  </a:outerShdw>
                </a:effectLst>
              </a:rPr>
              <a:t>(tempo di estinzione indeterminato</a:t>
            </a:r>
          </a:p>
          <a:p>
            <a:pPr algn="ctr" eaLnBrk="1" hangingPunct="1">
              <a:spcBef>
                <a:spcPct val="50000"/>
              </a:spcBef>
              <a:defRPr/>
            </a:pPr>
            <a:r>
              <a:rPr lang="it-IT" altLang="it-IT" sz="2400" b="1" i="1" dirty="0">
                <a:effectLst>
                  <a:outerShdw blurRad="38100" dist="38100" dir="2700000" algn="tl">
                    <a:srgbClr val="C0C0C0"/>
                  </a:outerShdw>
                </a:effectLst>
              </a:rPr>
              <a:t>o a lunghissimo termine)</a:t>
            </a:r>
          </a:p>
        </p:txBody>
      </p:sp>
      <p:sp>
        <p:nvSpPr>
          <p:cNvPr id="43018" name="WordArt 26"/>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
        <p:nvSpPr>
          <p:cNvPr id="43019" name="Rectangle 3"/>
          <p:cNvSpPr>
            <a:spLocks noChangeArrowheads="1"/>
          </p:cNvSpPr>
          <p:nvPr/>
        </p:nvSpPr>
        <p:spPr bwMode="auto">
          <a:xfrm>
            <a:off x="609600" y="5029200"/>
            <a:ext cx="2057400" cy="11430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MEZZI</a:t>
            </a:r>
          </a:p>
          <a:p>
            <a:pPr algn="ctr" eaLnBrk="1" hangingPunct="1">
              <a:spcBef>
                <a:spcPct val="0"/>
              </a:spcBef>
              <a:buFontTx/>
              <a:buNone/>
            </a:pPr>
            <a:r>
              <a:rPr lang="it-IT" altLang="it-IT" sz="2400" b="1">
                <a:latin typeface="Times New Roman" panose="02020603050405020304" pitchFamily="18" charset="0"/>
              </a:rPr>
              <a:t>PROPRI</a:t>
            </a:r>
          </a:p>
          <a:p>
            <a:pPr algn="ctr" eaLnBrk="1" hangingPunct="1">
              <a:spcBef>
                <a:spcPct val="0"/>
              </a:spcBef>
              <a:buFontTx/>
              <a:buNone/>
            </a:pPr>
            <a:r>
              <a:rPr lang="it-IT" altLang="it-IT" sz="2400" b="1" i="1">
                <a:latin typeface="Times New Roman" panose="02020603050405020304" pitchFamily="18" charset="0"/>
              </a:rPr>
              <a:t>conferiti</a:t>
            </a:r>
          </a:p>
        </p:txBody>
      </p:sp>
      <p:sp>
        <p:nvSpPr>
          <p:cNvPr id="43020" name="Rectangle 3"/>
          <p:cNvSpPr>
            <a:spLocks noChangeArrowheads="1"/>
          </p:cNvSpPr>
          <p:nvPr/>
        </p:nvSpPr>
        <p:spPr bwMode="auto">
          <a:xfrm>
            <a:off x="3124200" y="5029200"/>
            <a:ext cx="2057400" cy="11430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MEZZI</a:t>
            </a:r>
          </a:p>
          <a:p>
            <a:pPr algn="ctr" eaLnBrk="1" hangingPunct="1">
              <a:spcBef>
                <a:spcPct val="0"/>
              </a:spcBef>
              <a:buFontTx/>
              <a:buNone/>
            </a:pPr>
            <a:r>
              <a:rPr lang="it-IT" altLang="it-IT" sz="2400" b="1">
                <a:latin typeface="Times New Roman" panose="02020603050405020304" pitchFamily="18" charset="0"/>
              </a:rPr>
              <a:t>PROPRI</a:t>
            </a:r>
          </a:p>
          <a:p>
            <a:pPr algn="ctr" eaLnBrk="1" hangingPunct="1">
              <a:spcBef>
                <a:spcPct val="0"/>
              </a:spcBef>
              <a:buFontTx/>
              <a:buNone/>
            </a:pPr>
            <a:r>
              <a:rPr lang="it-IT" altLang="it-IT" sz="2400" b="1" i="1">
                <a:latin typeface="Times New Roman" panose="02020603050405020304" pitchFamily="18" charset="0"/>
              </a:rPr>
              <a:t>autoprodotti</a:t>
            </a:r>
          </a:p>
        </p:txBody>
      </p:sp>
      <p:sp>
        <p:nvSpPr>
          <p:cNvPr id="43021" name="Rectangle 3"/>
          <p:cNvSpPr>
            <a:spLocks noChangeArrowheads="1"/>
          </p:cNvSpPr>
          <p:nvPr/>
        </p:nvSpPr>
        <p:spPr bwMode="auto">
          <a:xfrm>
            <a:off x="5410200" y="5029200"/>
            <a:ext cx="3505200" cy="11430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MEZZI</a:t>
            </a:r>
          </a:p>
          <a:p>
            <a:pPr algn="ctr" eaLnBrk="1" hangingPunct="1">
              <a:spcBef>
                <a:spcPct val="0"/>
              </a:spcBef>
              <a:buFontTx/>
              <a:buNone/>
            </a:pPr>
            <a:r>
              <a:rPr lang="it-IT" altLang="it-IT" sz="2400" b="1">
                <a:latin typeface="Times New Roman" panose="02020603050405020304" pitchFamily="18" charset="0"/>
              </a:rPr>
              <a:t>PROPRI</a:t>
            </a:r>
          </a:p>
          <a:p>
            <a:pPr algn="ctr" eaLnBrk="1" hangingPunct="1">
              <a:spcBef>
                <a:spcPct val="0"/>
              </a:spcBef>
              <a:buFontTx/>
              <a:buNone/>
            </a:pPr>
            <a:r>
              <a:rPr lang="it-IT" altLang="it-IT" sz="2400" b="1" i="1">
                <a:latin typeface="Times New Roman" panose="02020603050405020304" pitchFamily="18" charset="0"/>
              </a:rPr>
              <a:t>da riserve “improprie”</a:t>
            </a:r>
          </a:p>
        </p:txBody>
      </p:sp>
      <p:cxnSp>
        <p:nvCxnSpPr>
          <p:cNvPr id="18" name="Connettore 2 17"/>
          <p:cNvCxnSpPr>
            <a:stCxn id="43016" idx="2"/>
          </p:cNvCxnSpPr>
          <p:nvPr/>
        </p:nvCxnSpPr>
        <p:spPr>
          <a:xfrm>
            <a:off x="1600200" y="3460750"/>
            <a:ext cx="0" cy="14922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Connettore 2 18"/>
          <p:cNvCxnSpPr>
            <a:stCxn id="43016" idx="2"/>
          </p:cNvCxnSpPr>
          <p:nvPr/>
        </p:nvCxnSpPr>
        <p:spPr>
          <a:xfrm>
            <a:off x="1600200" y="3460750"/>
            <a:ext cx="2514600" cy="14922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Connettore 2 19"/>
          <p:cNvCxnSpPr>
            <a:stCxn id="43016" idx="2"/>
          </p:cNvCxnSpPr>
          <p:nvPr/>
        </p:nvCxnSpPr>
        <p:spPr>
          <a:xfrm>
            <a:off x="1600200" y="3460750"/>
            <a:ext cx="5410200" cy="14922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advTm="160091"/>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778AD5-E6C6-4868-8232-58A05544B694}" type="slidenum">
              <a:rPr lang="it-IT" altLang="it-IT" sz="1400"/>
              <a:pPr>
                <a:spcBef>
                  <a:spcPct val="0"/>
                </a:spcBef>
                <a:buFontTx/>
                <a:buNone/>
              </a:pPr>
              <a:t>39</a:t>
            </a:fld>
            <a:endParaRPr lang="it-IT" altLang="it-IT" sz="1400"/>
          </a:p>
        </p:txBody>
      </p:sp>
      <p:sp>
        <p:nvSpPr>
          <p:cNvPr id="44035" name="Text Box 2"/>
          <p:cNvSpPr txBox="1">
            <a:spLocks noChangeArrowheads="1"/>
          </p:cNvSpPr>
          <p:nvPr/>
        </p:nvSpPr>
        <p:spPr bwMode="auto">
          <a:xfrm>
            <a:off x="228600" y="685800"/>
            <a:ext cx="1676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MEZZI</a:t>
            </a:r>
          </a:p>
          <a:p>
            <a:pPr algn="ctr" eaLnBrk="1" hangingPunct="1">
              <a:spcBef>
                <a:spcPct val="50000"/>
              </a:spcBef>
              <a:buFontTx/>
              <a:buNone/>
            </a:pPr>
            <a:r>
              <a:rPr lang="it-IT" altLang="it-IT" sz="2400" b="1" u="sng">
                <a:latin typeface="Times New Roman" panose="02020603050405020304" pitchFamily="18" charset="0"/>
              </a:rPr>
              <a:t>PROPRI</a:t>
            </a:r>
            <a:endParaRPr lang="it-IT" altLang="it-IT" sz="2400" b="1" i="1" u="sng">
              <a:latin typeface="Times New Roman" panose="02020603050405020304" pitchFamily="18" charset="0"/>
            </a:endParaRPr>
          </a:p>
        </p:txBody>
      </p:sp>
      <p:graphicFrame>
        <p:nvGraphicFramePr>
          <p:cNvPr id="193624" name="Group 88"/>
          <p:cNvGraphicFramePr>
            <a:graphicFrameLocks noGrp="1"/>
          </p:cNvGraphicFramePr>
          <p:nvPr>
            <p:ph/>
          </p:nvPr>
        </p:nvGraphicFramePr>
        <p:xfrm>
          <a:off x="2667000" y="609600"/>
          <a:ext cx="6324600" cy="6218238"/>
        </p:xfrm>
        <a:graphic>
          <a:graphicData uri="http://schemas.openxmlformats.org/drawingml/2006/table">
            <a:tbl>
              <a:tblPr/>
              <a:tblGrid>
                <a:gridCol w="6324600">
                  <a:extLst>
                    <a:ext uri="{9D8B030D-6E8A-4147-A177-3AD203B41FA5}">
                      <a16:colId xmlns:a16="http://schemas.microsoft.com/office/drawing/2014/main" val="20000"/>
                    </a:ext>
                  </a:extLst>
                </a:gridCol>
              </a:tblGrid>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Conferiti</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277382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Autoprodotti</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195081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1" u="none" strike="noStrike" cap="none" normalizeH="0" baseline="0" smtClean="0">
                        <a:ln>
                          <a:noFill/>
                        </a:ln>
                        <a:solidFill>
                          <a:schemeClr val="tx1"/>
                        </a:solidFill>
                        <a:effectLst/>
                        <a:latin typeface="Times New Roman" panose="02020603050405020304" pitchFamily="18"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Da riserve improprie</a:t>
                      </a:r>
                      <a:endParaRPr kumimoji="0" lang="it-IT" altLang="it-IT" sz="2000" b="0" i="0" u="none" strike="noStrike" cap="none" normalizeH="0" baseline="0" dirty="0" smtClean="0">
                        <a:ln>
                          <a:noFill/>
                        </a:ln>
                        <a:solidFill>
                          <a:schemeClr val="folHlink"/>
                        </a:solidFill>
                        <a:effectLst/>
                        <a:latin typeface="Times New Roman" panose="02020603050405020304" pitchFamily="18"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5791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4052" name="Rectangle 16"/>
          <p:cNvSpPr>
            <a:spLocks noChangeArrowheads="1"/>
          </p:cNvSpPr>
          <p:nvPr/>
        </p:nvSpPr>
        <p:spPr bwMode="auto">
          <a:xfrm>
            <a:off x="152400" y="1905000"/>
            <a:ext cx="1890713" cy="1066800"/>
          </a:xfrm>
          <a:prstGeom prst="rect">
            <a:avLst/>
          </a:prstGeom>
          <a:solidFill>
            <a:srgbClr val="CCFFCC"/>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Mezzi propri</a:t>
            </a:r>
          </a:p>
        </p:txBody>
      </p:sp>
      <p:sp>
        <p:nvSpPr>
          <p:cNvPr id="44053" name="Rectangle 17"/>
          <p:cNvSpPr>
            <a:spLocks noChangeArrowheads="1"/>
          </p:cNvSpPr>
          <p:nvPr/>
        </p:nvSpPr>
        <p:spPr bwMode="auto">
          <a:xfrm>
            <a:off x="152400" y="31242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Passività consolidate</a:t>
            </a:r>
          </a:p>
        </p:txBody>
      </p:sp>
      <p:sp>
        <p:nvSpPr>
          <p:cNvPr id="44054" name="Rectangle 18"/>
          <p:cNvSpPr>
            <a:spLocks noChangeArrowheads="1"/>
          </p:cNvSpPr>
          <p:nvPr/>
        </p:nvSpPr>
        <p:spPr bwMode="auto">
          <a:xfrm>
            <a:off x="152400" y="4343400"/>
            <a:ext cx="1890713"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Passività correnti</a:t>
            </a:r>
          </a:p>
        </p:txBody>
      </p:sp>
      <p:sp>
        <p:nvSpPr>
          <p:cNvPr id="44055" name="Text Box 90"/>
          <p:cNvSpPr txBox="1">
            <a:spLocks noChangeArrowheads="1"/>
          </p:cNvSpPr>
          <p:nvPr/>
        </p:nvSpPr>
        <p:spPr bwMode="auto">
          <a:xfrm>
            <a:off x="2743200" y="895350"/>
            <a:ext cx="6248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26352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2000">
                <a:latin typeface="Times New Roman" panose="02020603050405020304" pitchFamily="18" charset="0"/>
              </a:rPr>
              <a:t>Capitale Sociale</a:t>
            </a:r>
          </a:p>
          <a:p>
            <a:pPr eaLnBrk="1" hangingPunct="1">
              <a:lnSpc>
                <a:spcPct val="90000"/>
              </a:lnSpc>
              <a:spcBef>
                <a:spcPct val="0"/>
              </a:spcBef>
              <a:buFontTx/>
              <a:buNone/>
            </a:pPr>
            <a:r>
              <a:rPr lang="it-IT" altLang="it-IT" sz="2000">
                <a:latin typeface="Times New Roman" panose="02020603050405020304" pitchFamily="18" charset="0"/>
              </a:rPr>
              <a:t>Finanziamento soci c/aumento Capitale Sociale</a:t>
            </a:r>
          </a:p>
          <a:p>
            <a:pPr eaLnBrk="1" hangingPunct="1">
              <a:lnSpc>
                <a:spcPct val="90000"/>
              </a:lnSpc>
              <a:spcBef>
                <a:spcPct val="0"/>
              </a:spcBef>
              <a:buFontTx/>
              <a:buNone/>
            </a:pPr>
            <a:r>
              <a:rPr lang="it-IT" altLang="it-IT" sz="2000">
                <a:latin typeface="Times New Roman" panose="02020603050405020304" pitchFamily="18" charset="0"/>
              </a:rPr>
              <a:t>Riserve di capitali:</a:t>
            </a:r>
          </a:p>
          <a:p>
            <a:pPr lvl="1" eaLnBrk="1" hangingPunct="1">
              <a:lnSpc>
                <a:spcPct val="90000"/>
              </a:lnSpc>
              <a:spcBef>
                <a:spcPct val="0"/>
              </a:spcBef>
              <a:buFontTx/>
              <a:buNone/>
            </a:pPr>
            <a:r>
              <a:rPr lang="it-IT" altLang="it-IT" sz="2000">
                <a:latin typeface="Times New Roman" panose="02020603050405020304" pitchFamily="18" charset="0"/>
              </a:rPr>
              <a:t>Riserva da rivalutazione monetaria ex lege…</a:t>
            </a:r>
          </a:p>
          <a:p>
            <a:pPr lvl="1" eaLnBrk="1" hangingPunct="1">
              <a:lnSpc>
                <a:spcPct val="90000"/>
              </a:lnSpc>
              <a:spcBef>
                <a:spcPct val="0"/>
              </a:spcBef>
              <a:buFontTx/>
              <a:buNone/>
            </a:pPr>
            <a:r>
              <a:rPr lang="it-IT" altLang="it-IT" sz="2000">
                <a:latin typeface="Times New Roman" panose="02020603050405020304" pitchFamily="18" charset="0"/>
              </a:rPr>
              <a:t>Riserva sovrapprezzo emissione azioni</a:t>
            </a:r>
          </a:p>
          <a:p>
            <a:pPr lvl="1" eaLnBrk="1" hangingPunct="1">
              <a:lnSpc>
                <a:spcPct val="90000"/>
              </a:lnSpc>
              <a:spcBef>
                <a:spcPct val="0"/>
              </a:spcBef>
              <a:buFontTx/>
              <a:buNone/>
            </a:pPr>
            <a:r>
              <a:rPr lang="it-IT" altLang="it-IT" sz="2000">
                <a:latin typeface="Times New Roman" panose="02020603050405020304" pitchFamily="18" charset="0"/>
              </a:rPr>
              <a:t>Riserve da norme tributarie</a:t>
            </a:r>
          </a:p>
          <a:p>
            <a:pPr lvl="1" eaLnBrk="1" hangingPunct="1">
              <a:lnSpc>
                <a:spcPct val="90000"/>
              </a:lnSpc>
              <a:spcBef>
                <a:spcPct val="0"/>
              </a:spcBef>
              <a:buFontTx/>
              <a:buNone/>
            </a:pPr>
            <a:r>
              <a:rPr lang="it-IT" altLang="it-IT" sz="2000">
                <a:latin typeface="Times New Roman" panose="02020603050405020304" pitchFamily="18" charset="0"/>
              </a:rPr>
              <a:t>Altre riserve di capitali</a:t>
            </a:r>
          </a:p>
          <a:p>
            <a:pPr eaLnBrk="1" hangingPunct="1">
              <a:lnSpc>
                <a:spcPct val="90000"/>
              </a:lnSpc>
              <a:spcBef>
                <a:spcPct val="0"/>
              </a:spcBef>
              <a:buFontTx/>
              <a:buNone/>
            </a:pPr>
            <a:r>
              <a:rPr lang="it-IT" altLang="it-IT" sz="2000">
                <a:latin typeface="Times New Roman" panose="02020603050405020304" pitchFamily="18" charset="0"/>
              </a:rPr>
              <a:t>Contributi in c/capitale a fondo perduto</a:t>
            </a:r>
          </a:p>
          <a:p>
            <a:pPr eaLnBrk="1" hangingPunct="1">
              <a:lnSpc>
                <a:spcPct val="90000"/>
              </a:lnSpc>
              <a:spcBef>
                <a:spcPct val="0"/>
              </a:spcBef>
              <a:buFontTx/>
              <a:buNone/>
            </a:pPr>
            <a:r>
              <a:rPr lang="it-IT" altLang="it-IT" sz="2000">
                <a:latin typeface="Times New Roman" panose="02020603050405020304" pitchFamily="18" charset="0"/>
              </a:rPr>
              <a:t>Aggio di emissione su prestito obbligazionario</a:t>
            </a:r>
          </a:p>
        </p:txBody>
      </p:sp>
      <p:sp>
        <p:nvSpPr>
          <p:cNvPr id="44056" name="Text Box 91"/>
          <p:cNvSpPr txBox="1">
            <a:spLocks noChangeArrowheads="1"/>
          </p:cNvSpPr>
          <p:nvPr/>
        </p:nvSpPr>
        <p:spPr bwMode="auto">
          <a:xfrm>
            <a:off x="2743200" y="3929063"/>
            <a:ext cx="6248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26352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2000">
                <a:latin typeface="Times New Roman" panose="02020603050405020304" pitchFamily="18" charset="0"/>
              </a:rPr>
              <a:t>Riserve di utili:</a:t>
            </a:r>
          </a:p>
          <a:p>
            <a:pPr lvl="1" eaLnBrk="1" hangingPunct="1">
              <a:lnSpc>
                <a:spcPct val="90000"/>
              </a:lnSpc>
              <a:spcBef>
                <a:spcPct val="0"/>
              </a:spcBef>
              <a:buFontTx/>
              <a:buNone/>
            </a:pPr>
            <a:r>
              <a:rPr lang="it-IT" altLang="it-IT" sz="2000">
                <a:latin typeface="Times New Roman" panose="02020603050405020304" pitchFamily="18" charset="0"/>
              </a:rPr>
              <a:t>Riserva legale</a:t>
            </a:r>
          </a:p>
          <a:p>
            <a:pPr lvl="1" eaLnBrk="1" hangingPunct="1">
              <a:lnSpc>
                <a:spcPct val="90000"/>
              </a:lnSpc>
              <a:spcBef>
                <a:spcPct val="0"/>
              </a:spcBef>
              <a:buFontTx/>
              <a:buNone/>
            </a:pPr>
            <a:r>
              <a:rPr lang="it-IT" altLang="it-IT" sz="2000">
                <a:latin typeface="Times New Roman" panose="02020603050405020304" pitchFamily="18" charset="0"/>
              </a:rPr>
              <a:t>Riserva statutaria</a:t>
            </a:r>
          </a:p>
          <a:p>
            <a:pPr lvl="1" eaLnBrk="1" hangingPunct="1">
              <a:lnSpc>
                <a:spcPct val="90000"/>
              </a:lnSpc>
              <a:spcBef>
                <a:spcPct val="0"/>
              </a:spcBef>
              <a:buFontTx/>
              <a:buNone/>
            </a:pPr>
            <a:r>
              <a:rPr lang="it-IT" altLang="it-IT" sz="2000">
                <a:latin typeface="Times New Roman" panose="02020603050405020304" pitchFamily="18" charset="0"/>
              </a:rPr>
              <a:t>Riserva straordinaria</a:t>
            </a:r>
          </a:p>
          <a:p>
            <a:pPr lvl="1" eaLnBrk="1" hangingPunct="1">
              <a:lnSpc>
                <a:spcPct val="90000"/>
              </a:lnSpc>
              <a:spcBef>
                <a:spcPct val="0"/>
              </a:spcBef>
              <a:buFontTx/>
              <a:buNone/>
            </a:pPr>
            <a:r>
              <a:rPr lang="it-IT" altLang="it-IT" sz="2000">
                <a:latin typeface="Times New Roman" panose="02020603050405020304" pitchFamily="18" charset="0"/>
              </a:rPr>
              <a:t>Altre riserve di utili (anche l’avanzo utili non destinato)</a:t>
            </a:r>
          </a:p>
          <a:p>
            <a:pPr eaLnBrk="1" hangingPunct="1">
              <a:lnSpc>
                <a:spcPct val="90000"/>
              </a:lnSpc>
              <a:spcBef>
                <a:spcPct val="0"/>
              </a:spcBef>
              <a:buFontTx/>
              <a:buNone/>
            </a:pPr>
            <a:r>
              <a:rPr lang="it-IT" altLang="it-IT" sz="2000">
                <a:latin typeface="Times New Roman" panose="02020603050405020304" pitchFamily="18" charset="0"/>
              </a:rPr>
              <a:t>Utile d’esercizio </a:t>
            </a:r>
            <a:r>
              <a:rPr lang="it-IT" altLang="it-IT" sz="2000" i="1">
                <a:solidFill>
                  <a:srgbClr val="FF0000"/>
                </a:solidFill>
                <a:latin typeface="Times New Roman" panose="02020603050405020304" pitchFamily="18" charset="0"/>
              </a:rPr>
              <a:t>(o meno perdita d’esercizio)</a:t>
            </a:r>
          </a:p>
          <a:p>
            <a:pPr eaLnBrk="1" hangingPunct="1">
              <a:lnSpc>
                <a:spcPct val="90000"/>
              </a:lnSpc>
              <a:spcBef>
                <a:spcPct val="0"/>
              </a:spcBef>
              <a:buFontTx/>
              <a:buNone/>
            </a:pPr>
            <a:r>
              <a:rPr lang="it-IT" altLang="it-IT" sz="2000">
                <a:latin typeface="Times New Roman" panose="02020603050405020304" pitchFamily="18" charset="0"/>
              </a:rPr>
              <a:t>Utile eserc. precedenti </a:t>
            </a:r>
            <a:r>
              <a:rPr lang="it-IT" altLang="it-IT" sz="2000" i="1">
                <a:solidFill>
                  <a:srgbClr val="FF0000"/>
                </a:solidFill>
                <a:latin typeface="Times New Roman" panose="02020603050405020304" pitchFamily="18" charset="0"/>
              </a:rPr>
              <a:t>(o meno perdite eserc. precedenti)</a:t>
            </a:r>
          </a:p>
        </p:txBody>
      </p:sp>
      <p:sp>
        <p:nvSpPr>
          <p:cNvPr id="44057" name="Text Box 92"/>
          <p:cNvSpPr txBox="1">
            <a:spLocks noChangeArrowheads="1"/>
          </p:cNvSpPr>
          <p:nvPr/>
        </p:nvSpPr>
        <p:spPr bwMode="auto">
          <a:xfrm>
            <a:off x="2743200" y="6140450"/>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Times New Roman" panose="02020603050405020304" pitchFamily="18" charset="0"/>
              </a:rPr>
              <a:t>Fondo rischi generici</a:t>
            </a:r>
          </a:p>
          <a:p>
            <a:pPr eaLnBrk="1" hangingPunct="1">
              <a:spcBef>
                <a:spcPct val="0"/>
              </a:spcBef>
              <a:buFontTx/>
              <a:buNone/>
            </a:pPr>
            <a:r>
              <a:rPr lang="it-IT" altLang="it-IT" sz="2000">
                <a:latin typeface="Times New Roman" panose="02020603050405020304" pitchFamily="18" charset="0"/>
              </a:rPr>
              <a:t>Fondo rinnovamento impianti</a:t>
            </a:r>
          </a:p>
        </p:txBody>
      </p:sp>
      <p:sp>
        <p:nvSpPr>
          <p:cNvPr id="44058" name="WordArt 102"/>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
        <p:nvSpPr>
          <p:cNvPr id="44059" name="AutoShape 103"/>
          <p:cNvSpPr>
            <a:spLocks noChangeArrowheads="1"/>
          </p:cNvSpPr>
          <p:nvPr/>
        </p:nvSpPr>
        <p:spPr bwMode="auto">
          <a:xfrm>
            <a:off x="2209800" y="22860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33995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9BE59-618F-4F52-B093-2662E16611A0}" type="slidenum">
              <a:rPr lang="it-IT" altLang="it-IT" sz="1400"/>
              <a:pPr>
                <a:spcBef>
                  <a:spcPct val="0"/>
                </a:spcBef>
                <a:buFontTx/>
                <a:buNone/>
              </a:pPr>
              <a:t>4</a:t>
            </a:fld>
            <a:endParaRPr lang="it-IT" altLang="it-IT" sz="1400"/>
          </a:p>
        </p:txBody>
      </p:sp>
      <p:sp>
        <p:nvSpPr>
          <p:cNvPr id="10243" name="AutoShape 2"/>
          <p:cNvSpPr>
            <a:spLocks noChangeArrowheads="1"/>
          </p:cNvSpPr>
          <p:nvPr/>
        </p:nvSpPr>
        <p:spPr bwMode="auto">
          <a:xfrm>
            <a:off x="198438" y="715963"/>
            <a:ext cx="8640762"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dirty="0" smtClean="0"/>
              <a:t>Obiettivi</a:t>
            </a:r>
            <a:endParaRPr lang="it-IT" altLang="it-IT" sz="1600" b="1" u="sng" dirty="0"/>
          </a:p>
        </p:txBody>
      </p:sp>
      <p:sp>
        <p:nvSpPr>
          <p:cNvPr id="10244"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L’analisi di bilancio</a:t>
            </a:r>
          </a:p>
        </p:txBody>
      </p:sp>
      <p:sp>
        <p:nvSpPr>
          <p:cNvPr id="17" name="CasellaDiTesto 13">
            <a:extLst>
              <a:ext uri="{FF2B5EF4-FFF2-40B4-BE49-F238E27FC236}">
                <a16:creationId xmlns:a16="http://schemas.microsoft.com/office/drawing/2014/main" id="{18719957-BAE4-412A-AE88-A9FAF2670693}"/>
              </a:ext>
            </a:extLst>
          </p:cNvPr>
          <p:cNvSpPr txBox="1"/>
          <p:nvPr/>
        </p:nvSpPr>
        <p:spPr>
          <a:xfrm>
            <a:off x="816992" y="1600200"/>
            <a:ext cx="6175599"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v"/>
            </a:pPr>
            <a:r>
              <a:rPr lang="it-IT" sz="2400" b="1" dirty="0">
                <a:latin typeface="Times New Roman" panose="02020603050405020304" pitchFamily="18" charset="0"/>
                <a:cs typeface="Times New Roman" panose="02020603050405020304" pitchFamily="18" charset="0"/>
              </a:rPr>
              <a:t>Diagnosticare in tempi ragionevolmente contenuti lo «stato di salute» di un’impresa</a:t>
            </a:r>
          </a:p>
        </p:txBody>
      </p:sp>
      <p:sp>
        <p:nvSpPr>
          <p:cNvPr id="18" name="CasellaDiTesto 14">
            <a:extLst>
              <a:ext uri="{FF2B5EF4-FFF2-40B4-BE49-F238E27FC236}">
                <a16:creationId xmlns:a16="http://schemas.microsoft.com/office/drawing/2014/main" id="{7B5019F8-FDC0-4F31-B14C-179846A6085A}"/>
              </a:ext>
            </a:extLst>
          </p:cNvPr>
          <p:cNvSpPr txBox="1"/>
          <p:nvPr/>
        </p:nvSpPr>
        <p:spPr>
          <a:xfrm>
            <a:off x="834801" y="2749148"/>
            <a:ext cx="6175599"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v"/>
            </a:pPr>
            <a:r>
              <a:rPr lang="it-IT" sz="2400" b="1" dirty="0">
                <a:latin typeface="Times New Roman" panose="02020603050405020304" pitchFamily="18" charset="0"/>
                <a:cs typeface="Times New Roman" panose="02020603050405020304" pitchFamily="18" charset="0"/>
              </a:rPr>
              <a:t>Effettuare un check up sullo stato di salute di un’impresa, per verificarne il grado di </a:t>
            </a:r>
            <a:r>
              <a:rPr lang="it-IT"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redditività</a:t>
            </a:r>
            <a:r>
              <a:rPr lang="it-IT" sz="2400" b="1" dirty="0">
                <a:latin typeface="Times New Roman" panose="02020603050405020304" pitchFamily="18" charset="0"/>
                <a:cs typeface="Times New Roman" panose="02020603050405020304" pitchFamily="18" charset="0"/>
              </a:rPr>
              <a:t>, </a:t>
            </a:r>
            <a:r>
              <a:rPr lang="it-IT"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solidità</a:t>
            </a:r>
            <a:r>
              <a:rPr lang="it-IT" sz="2400" b="1" dirty="0">
                <a:latin typeface="Times New Roman" panose="02020603050405020304" pitchFamily="18" charset="0"/>
                <a:cs typeface="Times New Roman" panose="02020603050405020304" pitchFamily="18" charset="0"/>
              </a:rPr>
              <a:t> e </a:t>
            </a:r>
            <a:r>
              <a:rPr lang="it-IT"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solvibilità</a:t>
            </a:r>
          </a:p>
        </p:txBody>
      </p:sp>
      <p:sp>
        <p:nvSpPr>
          <p:cNvPr id="19" name="Rettangolo 18">
            <a:extLst>
              <a:ext uri="{FF2B5EF4-FFF2-40B4-BE49-F238E27FC236}">
                <a16:creationId xmlns:a16="http://schemas.microsoft.com/office/drawing/2014/main" id="{E0610668-1D55-453A-B673-E2E44E12F1D8}"/>
              </a:ext>
            </a:extLst>
          </p:cNvPr>
          <p:cNvSpPr/>
          <p:nvPr/>
        </p:nvSpPr>
        <p:spPr>
          <a:xfrm>
            <a:off x="823919" y="4139755"/>
            <a:ext cx="6096000" cy="1569660"/>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v"/>
            </a:pPr>
            <a:r>
              <a:rPr lang="it-IT" sz="2400" b="1" dirty="0">
                <a:latin typeface="Times New Roman" panose="02020603050405020304" pitchFamily="18" charset="0"/>
                <a:cs typeface="Times New Roman" panose="02020603050405020304" pitchFamily="18" charset="0"/>
              </a:rPr>
              <a:t>Comparare e correlare i dati di bilancio al fine di costruire un quadro segnaletico che abbia i requisiti della chiarezza e della sinteticità</a:t>
            </a:r>
          </a:p>
        </p:txBody>
      </p:sp>
      <p:sp>
        <p:nvSpPr>
          <p:cNvPr id="20" name="Rettangolo 19">
            <a:extLst>
              <a:ext uri="{FF2B5EF4-FFF2-40B4-BE49-F238E27FC236}">
                <a16:creationId xmlns:a16="http://schemas.microsoft.com/office/drawing/2014/main" id="{BCFE804F-BFA8-4722-AAED-67AA8AC940A9}"/>
              </a:ext>
            </a:extLst>
          </p:cNvPr>
          <p:cNvSpPr/>
          <p:nvPr/>
        </p:nvSpPr>
        <p:spPr>
          <a:xfrm>
            <a:off x="816992" y="5899694"/>
            <a:ext cx="6096000" cy="461665"/>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v"/>
            </a:pPr>
            <a:r>
              <a:rPr lang="it-IT" sz="2400" b="1" dirty="0">
                <a:latin typeface="Times New Roman" panose="02020603050405020304" pitchFamily="18" charset="0"/>
                <a:cs typeface="Times New Roman" panose="02020603050405020304" pitchFamily="18" charset="0"/>
              </a:rPr>
              <a:t>Valutare le performance delle imprese</a:t>
            </a:r>
          </a:p>
        </p:txBody>
      </p:sp>
    </p:spTree>
    <p:custDataLst>
      <p:tags r:id="rId1"/>
    </p:custDataLst>
    <p:extLst>
      <p:ext uri="{BB962C8B-B14F-4D97-AF65-F5344CB8AC3E}">
        <p14:creationId xmlns:p14="http://schemas.microsoft.com/office/powerpoint/2010/main" val="574271938"/>
      </p:ext>
    </p:extLst>
  </p:cSld>
  <p:clrMapOvr>
    <a:masterClrMapping/>
  </p:clrMapOvr>
  <p:transition advTm="11077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C75BDB-33D5-4E68-816A-9707B37DC1B1}" type="slidenum">
              <a:rPr lang="it-IT" altLang="it-IT" sz="1400"/>
              <a:pPr>
                <a:spcBef>
                  <a:spcPct val="0"/>
                </a:spcBef>
                <a:buFontTx/>
                <a:buNone/>
              </a:pPr>
              <a:t>40</a:t>
            </a:fld>
            <a:endParaRPr lang="it-IT" altLang="it-IT" sz="1400"/>
          </a:p>
        </p:txBody>
      </p:sp>
      <p:sp>
        <p:nvSpPr>
          <p:cNvPr id="45059" name="Rectangle 2"/>
          <p:cNvSpPr>
            <a:spLocks noChangeArrowheads="1"/>
          </p:cNvSpPr>
          <p:nvPr/>
        </p:nvSpPr>
        <p:spPr bwMode="auto">
          <a:xfrm>
            <a:off x="2667000" y="2895600"/>
            <a:ext cx="4343400" cy="9906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RISERVIZZAZIONE</a:t>
            </a:r>
          </a:p>
        </p:txBody>
      </p:sp>
      <p:sp>
        <p:nvSpPr>
          <p:cNvPr id="45060" name="Rectangle 3"/>
          <p:cNvSpPr>
            <a:spLocks noChangeArrowheads="1"/>
          </p:cNvSpPr>
          <p:nvPr/>
        </p:nvSpPr>
        <p:spPr bwMode="auto">
          <a:xfrm>
            <a:off x="2667000" y="4495800"/>
            <a:ext cx="4343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DISTRIBUZIONE AI SOCI</a:t>
            </a:r>
          </a:p>
        </p:txBody>
      </p:sp>
      <p:sp>
        <p:nvSpPr>
          <p:cNvPr id="45061" name="Rectangle 4"/>
          <p:cNvSpPr>
            <a:spLocks noChangeArrowheads="1"/>
          </p:cNvSpPr>
          <p:nvPr/>
        </p:nvSpPr>
        <p:spPr bwMode="auto">
          <a:xfrm rot="-5400000">
            <a:off x="-1012825" y="3330575"/>
            <a:ext cx="4114800" cy="18732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La destinazione dell’UTILE D’ESERCIZIO</a:t>
            </a:r>
          </a:p>
        </p:txBody>
      </p:sp>
      <p:cxnSp>
        <p:nvCxnSpPr>
          <p:cNvPr id="45062" name="AutoShape 5"/>
          <p:cNvCxnSpPr>
            <a:cxnSpLocks noChangeShapeType="1"/>
            <a:stCxn id="45061" idx="2"/>
            <a:endCxn id="45059" idx="1"/>
          </p:cNvCxnSpPr>
          <p:nvPr/>
        </p:nvCxnSpPr>
        <p:spPr bwMode="auto">
          <a:xfrm flipV="1">
            <a:off x="1981200" y="3390900"/>
            <a:ext cx="685800" cy="8763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5063" name="AutoShape 6"/>
          <p:cNvCxnSpPr>
            <a:cxnSpLocks noChangeShapeType="1"/>
            <a:stCxn id="45061" idx="2"/>
            <a:endCxn id="45060" idx="1"/>
          </p:cNvCxnSpPr>
          <p:nvPr/>
        </p:nvCxnSpPr>
        <p:spPr bwMode="auto">
          <a:xfrm>
            <a:off x="1981200" y="4267200"/>
            <a:ext cx="685800" cy="6858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67271" name="Text Box 7"/>
          <p:cNvSpPr txBox="1">
            <a:spLocks noChangeArrowheads="1"/>
          </p:cNvSpPr>
          <p:nvPr/>
        </p:nvSpPr>
        <p:spPr bwMode="auto">
          <a:xfrm>
            <a:off x="457200" y="762000"/>
            <a:ext cx="8458200" cy="523875"/>
          </a:xfrm>
          <a:prstGeom prst="rect">
            <a:avLst/>
          </a:prstGeom>
          <a:noFill/>
          <a:ln>
            <a:noFill/>
          </a:ln>
          <a:effectLst/>
          <a:extLst/>
        </p:spPr>
        <p:txBody>
          <a:bodyPr>
            <a:spAutoFit/>
          </a:bodyPr>
          <a:lstStyle/>
          <a:p>
            <a:pPr algn="ctr" eaLnBrk="1" hangingPunct="1">
              <a:spcBef>
                <a:spcPct val="50000"/>
              </a:spcBef>
              <a:defRPr/>
            </a:pPr>
            <a:r>
              <a:rPr lang="it-IT" altLang="it-IT" sz="2800" b="1" i="1" dirty="0">
                <a:effectLst>
                  <a:outerShdw blurRad="38100" dist="38100" dir="2700000" algn="tl">
                    <a:srgbClr val="C0C0C0"/>
                  </a:outerShdw>
                </a:effectLst>
              </a:rPr>
              <a:t>In base al tempo di estinzione dei debiti</a:t>
            </a:r>
          </a:p>
        </p:txBody>
      </p:sp>
      <p:sp>
        <p:nvSpPr>
          <p:cNvPr id="267272" name="Text Box 8"/>
          <p:cNvSpPr txBox="1">
            <a:spLocks noChangeArrowheads="1"/>
          </p:cNvSpPr>
          <p:nvPr/>
        </p:nvSpPr>
        <p:spPr bwMode="auto">
          <a:xfrm>
            <a:off x="7086600" y="3048000"/>
            <a:ext cx="1981200" cy="701675"/>
          </a:xfrm>
          <a:prstGeom prst="rect">
            <a:avLst/>
          </a:prstGeom>
          <a:noFill/>
          <a:ln>
            <a:noFill/>
          </a:ln>
          <a:effectLst/>
          <a:extLst/>
        </p:spPr>
        <p:txBody>
          <a:bodyPr>
            <a:spAutoFit/>
          </a:bodyPr>
          <a:lstStyle/>
          <a:p>
            <a:pPr algn="ctr" eaLnBrk="1" hangingPunct="1">
              <a:spcBef>
                <a:spcPct val="50000"/>
              </a:spcBef>
              <a:defRPr/>
            </a:pPr>
            <a:r>
              <a:rPr lang="it-IT" altLang="it-IT" sz="4000" b="1" i="1" dirty="0">
                <a:effectLst>
                  <a:outerShdw blurRad="38100" dist="38100" dir="2700000" algn="tl">
                    <a:srgbClr val="C0C0C0"/>
                  </a:outerShdw>
                </a:effectLst>
              </a:rPr>
              <a:t>MP</a:t>
            </a:r>
          </a:p>
        </p:txBody>
      </p:sp>
      <p:sp>
        <p:nvSpPr>
          <p:cNvPr id="267273" name="Text Box 9"/>
          <p:cNvSpPr txBox="1">
            <a:spLocks noChangeArrowheads="1"/>
          </p:cNvSpPr>
          <p:nvPr/>
        </p:nvSpPr>
        <p:spPr bwMode="auto">
          <a:xfrm>
            <a:off x="7113588" y="4572000"/>
            <a:ext cx="2030412" cy="701675"/>
          </a:xfrm>
          <a:prstGeom prst="rect">
            <a:avLst/>
          </a:prstGeom>
          <a:noFill/>
          <a:ln>
            <a:noFill/>
          </a:ln>
          <a:effectLst/>
          <a:extLst/>
        </p:spPr>
        <p:txBody>
          <a:bodyPr>
            <a:spAutoFit/>
          </a:bodyPr>
          <a:lstStyle/>
          <a:p>
            <a:pPr algn="ctr" eaLnBrk="1" hangingPunct="1">
              <a:spcBef>
                <a:spcPct val="50000"/>
              </a:spcBef>
              <a:defRPr/>
            </a:pPr>
            <a:r>
              <a:rPr lang="it-IT" altLang="it-IT" sz="4000" b="1" i="1" dirty="0" err="1">
                <a:effectLst>
                  <a:outerShdw blurRad="38100" dist="38100" dir="2700000" algn="tl">
                    <a:srgbClr val="C0C0C0"/>
                  </a:outerShdw>
                </a:effectLst>
              </a:rPr>
              <a:t>MTerzi</a:t>
            </a:r>
            <a:endParaRPr lang="it-IT" altLang="it-IT" sz="4000" b="1" i="1" dirty="0">
              <a:effectLst>
                <a:outerShdw blurRad="38100" dist="38100" dir="2700000" algn="tl">
                  <a:srgbClr val="C0C0C0"/>
                </a:outerShdw>
              </a:effectLst>
            </a:endParaRPr>
          </a:p>
        </p:txBody>
      </p:sp>
      <p:sp>
        <p:nvSpPr>
          <p:cNvPr id="45067" name="WordArt 16"/>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Tree>
  </p:cSld>
  <p:clrMapOvr>
    <a:masterClrMapping/>
  </p:clrMapOvr>
  <p:transition advTm="202891"/>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FB71A0-9B07-4FF2-9C27-D9E2E217EADB}" type="slidenum">
              <a:rPr lang="it-IT" altLang="it-IT" sz="1400"/>
              <a:pPr>
                <a:spcBef>
                  <a:spcPct val="0"/>
                </a:spcBef>
                <a:buFontTx/>
                <a:buNone/>
              </a:pPr>
              <a:t>41</a:t>
            </a:fld>
            <a:endParaRPr lang="it-IT" altLang="it-IT" sz="1400"/>
          </a:p>
        </p:txBody>
      </p:sp>
      <p:sp>
        <p:nvSpPr>
          <p:cNvPr id="46083" name="Rectangle 3"/>
          <p:cNvSpPr>
            <a:spLocks noChangeArrowheads="1"/>
          </p:cNvSpPr>
          <p:nvPr/>
        </p:nvSpPr>
        <p:spPr bwMode="auto">
          <a:xfrm>
            <a:off x="2667000" y="2895600"/>
            <a:ext cx="3581400" cy="9906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PASSIVITA’ CONSOLIDATE</a:t>
            </a:r>
          </a:p>
          <a:p>
            <a:pPr algn="ctr" eaLnBrk="1" hangingPunct="1">
              <a:spcBef>
                <a:spcPct val="0"/>
              </a:spcBef>
              <a:buFontTx/>
              <a:buNone/>
            </a:pPr>
            <a:r>
              <a:rPr lang="it-IT" altLang="it-IT" sz="2000" b="1">
                <a:latin typeface="Times New Roman" panose="02020603050405020304" pitchFamily="18" charset="0"/>
              </a:rPr>
              <a:t>(o passività a medio-lungo termine)</a:t>
            </a:r>
          </a:p>
        </p:txBody>
      </p:sp>
      <p:sp>
        <p:nvSpPr>
          <p:cNvPr id="46084" name="Rectangle 4"/>
          <p:cNvSpPr>
            <a:spLocks noChangeArrowheads="1"/>
          </p:cNvSpPr>
          <p:nvPr/>
        </p:nvSpPr>
        <p:spPr bwMode="auto">
          <a:xfrm>
            <a:off x="2667000" y="4495800"/>
            <a:ext cx="3581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PASSIVITA’ CORRENTI</a:t>
            </a:r>
          </a:p>
          <a:p>
            <a:pPr algn="ctr" eaLnBrk="1" hangingPunct="1">
              <a:spcBef>
                <a:spcPct val="0"/>
              </a:spcBef>
              <a:buFontTx/>
              <a:buNone/>
            </a:pPr>
            <a:r>
              <a:rPr lang="it-IT" altLang="it-IT" sz="2000" b="1">
                <a:latin typeface="Times New Roman" panose="02020603050405020304" pitchFamily="18" charset="0"/>
              </a:rPr>
              <a:t>(o passività a breve termine)</a:t>
            </a:r>
          </a:p>
        </p:txBody>
      </p:sp>
      <p:sp>
        <p:nvSpPr>
          <p:cNvPr id="46085" name="Rectangle 5"/>
          <p:cNvSpPr>
            <a:spLocks noChangeArrowheads="1"/>
          </p:cNvSpPr>
          <p:nvPr/>
        </p:nvSpPr>
        <p:spPr bwMode="auto">
          <a:xfrm rot="-5400000">
            <a:off x="-1012825" y="3330575"/>
            <a:ext cx="4114800" cy="18732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MEZZI DI TERZI</a:t>
            </a:r>
          </a:p>
        </p:txBody>
      </p:sp>
      <p:cxnSp>
        <p:nvCxnSpPr>
          <p:cNvPr id="46086" name="AutoShape 6"/>
          <p:cNvCxnSpPr>
            <a:cxnSpLocks noChangeShapeType="1"/>
            <a:stCxn id="46085" idx="2"/>
            <a:endCxn id="46083" idx="1"/>
          </p:cNvCxnSpPr>
          <p:nvPr/>
        </p:nvCxnSpPr>
        <p:spPr bwMode="auto">
          <a:xfrm flipV="1">
            <a:off x="1981200" y="3390900"/>
            <a:ext cx="685800" cy="876300"/>
          </a:xfrm>
          <a:prstGeom prst="bentConnector5">
            <a:avLst>
              <a:gd name="adj1" fmla="val 33333"/>
              <a:gd name="adj2" fmla="val 182611"/>
              <a:gd name="adj3" fmla="val 66667"/>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6087" name="AutoShape 7"/>
          <p:cNvCxnSpPr>
            <a:cxnSpLocks noChangeShapeType="1"/>
            <a:stCxn id="46085" idx="2"/>
            <a:endCxn id="46084" idx="1"/>
          </p:cNvCxnSpPr>
          <p:nvPr/>
        </p:nvCxnSpPr>
        <p:spPr bwMode="auto">
          <a:xfrm>
            <a:off x="1981200" y="4267200"/>
            <a:ext cx="685800" cy="685800"/>
          </a:xfrm>
          <a:prstGeom prst="bentConnector5">
            <a:avLst>
              <a:gd name="adj1" fmla="val 33333"/>
              <a:gd name="adj2" fmla="val 200000"/>
              <a:gd name="adj3" fmla="val 66667"/>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08905" name="Text Box 9"/>
          <p:cNvSpPr txBox="1">
            <a:spLocks noChangeArrowheads="1"/>
          </p:cNvSpPr>
          <p:nvPr/>
        </p:nvSpPr>
        <p:spPr bwMode="auto">
          <a:xfrm>
            <a:off x="457200" y="762000"/>
            <a:ext cx="8458200" cy="523875"/>
          </a:xfrm>
          <a:prstGeom prst="rect">
            <a:avLst/>
          </a:prstGeom>
          <a:noFill/>
          <a:ln>
            <a:noFill/>
          </a:ln>
          <a:effectLst/>
          <a:extLst/>
        </p:spPr>
        <p:txBody>
          <a:bodyPr>
            <a:spAutoFit/>
          </a:bodyPr>
          <a:lstStyle/>
          <a:p>
            <a:pPr algn="ctr" eaLnBrk="1" hangingPunct="1">
              <a:spcBef>
                <a:spcPct val="50000"/>
              </a:spcBef>
              <a:defRPr/>
            </a:pPr>
            <a:r>
              <a:rPr lang="it-IT" altLang="it-IT" sz="2800" b="1" i="1" dirty="0">
                <a:effectLst>
                  <a:outerShdw blurRad="38100" dist="38100" dir="2700000" algn="tl">
                    <a:srgbClr val="C0C0C0"/>
                  </a:outerShdw>
                </a:effectLst>
              </a:rPr>
              <a:t>In base al tempo di estinzione dei debiti</a:t>
            </a:r>
          </a:p>
        </p:txBody>
      </p:sp>
      <p:sp>
        <p:nvSpPr>
          <p:cNvPr id="208908" name="Text Box 12"/>
          <p:cNvSpPr txBox="1">
            <a:spLocks noChangeArrowheads="1"/>
          </p:cNvSpPr>
          <p:nvPr/>
        </p:nvSpPr>
        <p:spPr bwMode="auto">
          <a:xfrm>
            <a:off x="6934200" y="2133600"/>
            <a:ext cx="1981200" cy="1938338"/>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Estinzione</a:t>
            </a:r>
          </a:p>
          <a:p>
            <a:pPr algn="ctr" eaLnBrk="1" hangingPunct="1">
              <a:spcBef>
                <a:spcPct val="50000"/>
              </a:spcBef>
              <a:defRPr/>
            </a:pPr>
            <a:r>
              <a:rPr lang="it-IT" altLang="it-IT" sz="2400" b="1" i="1" dirty="0">
                <a:solidFill>
                  <a:srgbClr val="C00000"/>
                </a:solidFill>
                <a:effectLst>
                  <a:outerShdw blurRad="38100" dist="38100" dir="2700000" algn="tl">
                    <a:srgbClr val="C0C0C0"/>
                  </a:outerShdw>
                </a:effectLst>
              </a:rPr>
              <a:t>OLTRE</a:t>
            </a:r>
          </a:p>
          <a:p>
            <a:pPr algn="ctr" eaLnBrk="1" hangingPunct="1">
              <a:spcBef>
                <a:spcPct val="50000"/>
              </a:spcBef>
              <a:defRPr/>
            </a:pPr>
            <a:r>
              <a:rPr lang="it-IT" altLang="it-IT" sz="2400" b="1" i="1" dirty="0">
                <a:effectLst>
                  <a:outerShdw blurRad="38100" dist="38100" dir="2700000" algn="tl">
                    <a:srgbClr val="C0C0C0"/>
                  </a:outerShdw>
                </a:effectLst>
              </a:rPr>
              <a:t>l’anno successivo</a:t>
            </a:r>
          </a:p>
        </p:txBody>
      </p:sp>
      <p:sp>
        <p:nvSpPr>
          <p:cNvPr id="208909" name="Text Box 13"/>
          <p:cNvSpPr txBox="1">
            <a:spLocks noChangeArrowheads="1"/>
          </p:cNvSpPr>
          <p:nvPr/>
        </p:nvSpPr>
        <p:spPr bwMode="auto">
          <a:xfrm>
            <a:off x="6934200" y="4419600"/>
            <a:ext cx="2030413" cy="1938338"/>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Estinzione</a:t>
            </a:r>
          </a:p>
          <a:p>
            <a:pPr algn="ctr" eaLnBrk="1" hangingPunct="1">
              <a:spcBef>
                <a:spcPct val="50000"/>
              </a:spcBef>
              <a:defRPr/>
            </a:pPr>
            <a:r>
              <a:rPr lang="it-IT" altLang="it-IT" sz="2400" b="1" i="1" dirty="0">
                <a:solidFill>
                  <a:srgbClr val="C00000"/>
                </a:solidFill>
                <a:effectLst>
                  <a:outerShdw blurRad="38100" dist="38100" dir="2700000" algn="tl">
                    <a:srgbClr val="C0C0C0"/>
                  </a:outerShdw>
                </a:effectLst>
              </a:rPr>
              <a:t>ENTRO</a:t>
            </a:r>
          </a:p>
          <a:p>
            <a:pPr algn="ctr" eaLnBrk="1" hangingPunct="1">
              <a:spcBef>
                <a:spcPct val="50000"/>
              </a:spcBef>
              <a:defRPr/>
            </a:pPr>
            <a:r>
              <a:rPr lang="it-IT" altLang="it-IT" sz="2400" b="1" i="1" dirty="0">
                <a:effectLst>
                  <a:outerShdw blurRad="38100" dist="38100" dir="2700000" algn="tl">
                    <a:srgbClr val="C0C0C0"/>
                  </a:outerShdw>
                </a:effectLst>
              </a:rPr>
              <a:t>l’anno successivo</a:t>
            </a:r>
          </a:p>
        </p:txBody>
      </p:sp>
      <p:sp>
        <p:nvSpPr>
          <p:cNvPr id="46091" name="WordArt 18"/>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cxnSp>
        <p:nvCxnSpPr>
          <p:cNvPr id="18" name="Connettore 2 17"/>
          <p:cNvCxnSpPr>
            <a:stCxn id="46083" idx="3"/>
          </p:cNvCxnSpPr>
          <p:nvPr/>
        </p:nvCxnSpPr>
        <p:spPr>
          <a:xfrm flipV="1">
            <a:off x="6248400" y="3352800"/>
            <a:ext cx="9144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6248400" y="4953000"/>
            <a:ext cx="9144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55917"/>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4"/>
          <p:cNvSpPr>
            <a:spLocks noGrp="1"/>
          </p:cNvSpPr>
          <p:nvPr>
            <p:ph type="sldNum" sz="quarter" idx="12"/>
          </p:nvPr>
        </p:nvSpPr>
        <p:spPr>
          <a:xfrm>
            <a:off x="-1600200" y="64420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23D6C1-5DDA-4CA2-B58D-57B08008DEA5}" type="slidenum">
              <a:rPr lang="it-IT" altLang="it-IT" sz="1400"/>
              <a:pPr>
                <a:spcBef>
                  <a:spcPct val="0"/>
                </a:spcBef>
                <a:buFontTx/>
                <a:buNone/>
              </a:pPr>
              <a:t>42</a:t>
            </a:fld>
            <a:endParaRPr lang="it-IT" altLang="it-IT" sz="1400"/>
          </a:p>
        </p:txBody>
      </p:sp>
      <p:sp>
        <p:nvSpPr>
          <p:cNvPr id="47107" name="Text Box 2"/>
          <p:cNvSpPr txBox="1">
            <a:spLocks noChangeArrowheads="1"/>
          </p:cNvSpPr>
          <p:nvPr/>
        </p:nvSpPr>
        <p:spPr bwMode="auto">
          <a:xfrm>
            <a:off x="76200" y="609600"/>
            <a:ext cx="1981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MEZZI</a:t>
            </a:r>
          </a:p>
          <a:p>
            <a:pPr algn="ctr" eaLnBrk="1" hangingPunct="1">
              <a:spcBef>
                <a:spcPct val="50000"/>
              </a:spcBef>
              <a:buFontTx/>
              <a:buNone/>
            </a:pPr>
            <a:r>
              <a:rPr lang="it-IT" altLang="it-IT" sz="2400" b="1" u="sng">
                <a:latin typeface="Times New Roman" panose="02020603050405020304" pitchFamily="18" charset="0"/>
              </a:rPr>
              <a:t>DI TERZI</a:t>
            </a:r>
            <a:endParaRPr lang="it-IT" altLang="it-IT" sz="2400" b="1" i="1" u="sng">
              <a:latin typeface="Times New Roman" panose="02020603050405020304" pitchFamily="18" charset="0"/>
            </a:endParaRPr>
          </a:p>
        </p:txBody>
      </p:sp>
      <p:graphicFrame>
        <p:nvGraphicFramePr>
          <p:cNvPr id="194660" name="Group 100"/>
          <p:cNvGraphicFramePr>
            <a:graphicFrameLocks noGrp="1"/>
          </p:cNvGraphicFramePr>
          <p:nvPr>
            <p:ph/>
          </p:nvPr>
        </p:nvGraphicFramePr>
        <p:xfrm>
          <a:off x="2286000" y="469900"/>
          <a:ext cx="6705600" cy="6378112"/>
        </p:xfrm>
        <a:graphic>
          <a:graphicData uri="http://schemas.openxmlformats.org/drawingml/2006/table">
            <a:tbl>
              <a:tblPr/>
              <a:tblGrid>
                <a:gridCol w="6705600">
                  <a:extLst>
                    <a:ext uri="{9D8B030D-6E8A-4147-A177-3AD203B41FA5}">
                      <a16:colId xmlns:a16="http://schemas.microsoft.com/office/drawing/2014/main" val="20000"/>
                    </a:ext>
                  </a:extLst>
                </a:gridCol>
              </a:tblGrid>
              <a:tr h="30474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Debiti di finanziamento</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9810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2000" b="1" i="1" u="none" strike="noStrike" cap="none" normalizeH="0" baseline="0" dirty="0" smtClean="0">
                          <a:ln>
                            <a:noFill/>
                          </a:ln>
                          <a:solidFill>
                            <a:schemeClr val="tx1"/>
                          </a:solidFill>
                          <a:effectLst/>
                          <a:latin typeface="Times New Roman" panose="02020603050405020304" pitchFamily="18" charset="0"/>
                        </a:rPr>
                        <a:t>Debiti di funzionamento</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22248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1" i="1" u="none" strike="noStrike" cap="none" normalizeH="0" baseline="0" smtClean="0">
                        <a:ln>
                          <a:noFill/>
                        </a:ln>
                        <a:solidFill>
                          <a:schemeClr val="tx1"/>
                        </a:solidFill>
                        <a:effectLst/>
                        <a:latin typeface="Times New Roman" panose="02020603050405020304" pitchFamily="18"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Fondi</a:t>
                      </a: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124956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7124" name="Rectangle 16"/>
          <p:cNvSpPr>
            <a:spLocks noChangeArrowheads="1"/>
          </p:cNvSpPr>
          <p:nvPr/>
        </p:nvSpPr>
        <p:spPr bwMode="auto">
          <a:xfrm>
            <a:off x="90488" y="1905000"/>
            <a:ext cx="1890712"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Mezzi propri</a:t>
            </a:r>
          </a:p>
        </p:txBody>
      </p:sp>
      <p:sp>
        <p:nvSpPr>
          <p:cNvPr id="47125" name="Rectangle 17"/>
          <p:cNvSpPr>
            <a:spLocks noChangeArrowheads="1"/>
          </p:cNvSpPr>
          <p:nvPr/>
        </p:nvSpPr>
        <p:spPr bwMode="auto">
          <a:xfrm>
            <a:off x="90488" y="3124200"/>
            <a:ext cx="1890712" cy="1066800"/>
          </a:xfrm>
          <a:prstGeom prst="rect">
            <a:avLst/>
          </a:prstGeom>
          <a:solidFill>
            <a:srgbClr val="CCFFCC"/>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Passività consolidate</a:t>
            </a:r>
          </a:p>
        </p:txBody>
      </p:sp>
      <p:sp>
        <p:nvSpPr>
          <p:cNvPr id="47126" name="Rectangle 18"/>
          <p:cNvSpPr>
            <a:spLocks noChangeArrowheads="1"/>
          </p:cNvSpPr>
          <p:nvPr/>
        </p:nvSpPr>
        <p:spPr bwMode="auto">
          <a:xfrm>
            <a:off x="90488" y="4343400"/>
            <a:ext cx="1890712"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Passività correnti</a:t>
            </a:r>
          </a:p>
        </p:txBody>
      </p:sp>
      <p:sp>
        <p:nvSpPr>
          <p:cNvPr id="47127" name="WordArt 10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2b) La riclassificazione dello Stato Patrimoniale - FONTI</a:t>
            </a:r>
          </a:p>
        </p:txBody>
      </p:sp>
      <p:sp>
        <p:nvSpPr>
          <p:cNvPr id="47128" name="Text Box 103"/>
          <p:cNvSpPr txBox="1">
            <a:spLocks noChangeArrowheads="1"/>
          </p:cNvSpPr>
          <p:nvPr/>
        </p:nvSpPr>
        <p:spPr bwMode="auto">
          <a:xfrm>
            <a:off x="2286000" y="725488"/>
            <a:ext cx="66294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2000">
                <a:latin typeface="Times New Roman" panose="02020603050405020304" pitchFamily="18" charset="0"/>
              </a:rPr>
              <a:t>Mutui bancari (M/L termine)</a:t>
            </a:r>
          </a:p>
          <a:p>
            <a:pPr eaLnBrk="1" hangingPunct="1">
              <a:lnSpc>
                <a:spcPct val="90000"/>
              </a:lnSpc>
              <a:spcBef>
                <a:spcPct val="0"/>
              </a:spcBef>
              <a:buFontTx/>
              <a:buNone/>
            </a:pPr>
            <a:r>
              <a:rPr lang="it-IT" altLang="it-IT" sz="2000">
                <a:latin typeface="Times New Roman" panose="02020603050405020304" pitchFamily="18" charset="0"/>
              </a:rPr>
              <a:t>Prestiti obbligazionari (M/L termine)</a:t>
            </a:r>
          </a:p>
          <a:p>
            <a:pPr eaLnBrk="1" hangingPunct="1">
              <a:lnSpc>
                <a:spcPct val="90000"/>
              </a:lnSpc>
              <a:spcBef>
                <a:spcPct val="0"/>
              </a:spcBef>
              <a:buFontTx/>
              <a:buNone/>
            </a:pPr>
            <a:r>
              <a:rPr lang="it-IT" altLang="it-IT" sz="2000">
                <a:latin typeface="Times New Roman" panose="02020603050405020304" pitchFamily="18" charset="0"/>
              </a:rPr>
              <a:t>Finanziamenti da soci (M/L termine)</a:t>
            </a:r>
          </a:p>
          <a:p>
            <a:pPr eaLnBrk="1" hangingPunct="1">
              <a:lnSpc>
                <a:spcPct val="90000"/>
              </a:lnSpc>
              <a:spcBef>
                <a:spcPct val="0"/>
              </a:spcBef>
              <a:buFontTx/>
              <a:buNone/>
            </a:pPr>
            <a:r>
              <a:rPr lang="it-IT" altLang="it-IT" sz="2000">
                <a:latin typeface="Times New Roman" panose="02020603050405020304" pitchFamily="18" charset="0"/>
              </a:rPr>
              <a:t>Debiti finanziari verso imprese controllate, collegate, controllanti (M/L termine)</a:t>
            </a:r>
          </a:p>
          <a:p>
            <a:pPr eaLnBrk="1" hangingPunct="1">
              <a:lnSpc>
                <a:spcPct val="90000"/>
              </a:lnSpc>
              <a:spcBef>
                <a:spcPct val="0"/>
              </a:spcBef>
              <a:buFontTx/>
              <a:buNone/>
            </a:pPr>
            <a:r>
              <a:rPr lang="it-IT" altLang="it-IT" sz="2000">
                <a:latin typeface="Times New Roman" panose="02020603050405020304" pitchFamily="18" charset="0"/>
              </a:rPr>
              <a:t>Debiti verso altri finanziatori (M/L termine)</a:t>
            </a:r>
          </a:p>
          <a:p>
            <a:pPr eaLnBrk="1" hangingPunct="1">
              <a:lnSpc>
                <a:spcPct val="90000"/>
              </a:lnSpc>
              <a:spcBef>
                <a:spcPct val="0"/>
              </a:spcBef>
              <a:buFontTx/>
              <a:buNone/>
            </a:pPr>
            <a:r>
              <a:rPr lang="it-IT" altLang="it-IT" sz="2000">
                <a:latin typeface="Times New Roman" panose="02020603050405020304" pitchFamily="18" charset="0"/>
              </a:rPr>
              <a:t>Banca c/c passivo</a:t>
            </a:r>
          </a:p>
        </p:txBody>
      </p:sp>
      <p:sp>
        <p:nvSpPr>
          <p:cNvPr id="47129" name="Text Box 104"/>
          <p:cNvSpPr txBox="1">
            <a:spLocks noChangeArrowheads="1"/>
          </p:cNvSpPr>
          <p:nvPr/>
        </p:nvSpPr>
        <p:spPr bwMode="auto">
          <a:xfrm>
            <a:off x="2286000" y="2965450"/>
            <a:ext cx="6705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2000">
                <a:latin typeface="Times New Roman" panose="02020603050405020304" pitchFamily="18" charset="0"/>
              </a:rPr>
              <a:t>Debiti verso fornitori  (M/L termine)</a:t>
            </a:r>
          </a:p>
          <a:p>
            <a:pPr eaLnBrk="1" hangingPunct="1">
              <a:lnSpc>
                <a:spcPct val="90000"/>
              </a:lnSpc>
              <a:spcBef>
                <a:spcPct val="0"/>
              </a:spcBef>
              <a:buFontTx/>
              <a:buNone/>
            </a:pPr>
            <a:r>
              <a:rPr lang="it-IT" altLang="it-IT" sz="2000">
                <a:latin typeface="Times New Roman" panose="02020603050405020304" pitchFamily="18" charset="0"/>
              </a:rPr>
              <a:t>Cambiali passive (M/L termine)</a:t>
            </a:r>
          </a:p>
          <a:p>
            <a:pPr eaLnBrk="1" hangingPunct="1">
              <a:lnSpc>
                <a:spcPct val="90000"/>
              </a:lnSpc>
              <a:spcBef>
                <a:spcPct val="0"/>
              </a:spcBef>
              <a:buFontTx/>
              <a:buNone/>
            </a:pPr>
            <a:r>
              <a:rPr lang="it-IT" altLang="it-IT" sz="2000">
                <a:latin typeface="Times New Roman" panose="02020603050405020304" pitchFamily="18" charset="0"/>
              </a:rPr>
              <a:t>Debiti comm.li v/so imprese controllate, collegate, controllanti (M/L term.)</a:t>
            </a:r>
          </a:p>
          <a:p>
            <a:pPr eaLnBrk="1" hangingPunct="1">
              <a:lnSpc>
                <a:spcPct val="90000"/>
              </a:lnSpc>
              <a:spcBef>
                <a:spcPct val="0"/>
              </a:spcBef>
              <a:buFontTx/>
              <a:buNone/>
            </a:pPr>
            <a:r>
              <a:rPr lang="it-IT" altLang="it-IT" sz="2000">
                <a:latin typeface="Times New Roman" panose="02020603050405020304" pitchFamily="18" charset="0"/>
              </a:rPr>
              <a:t>Debiti verso altri (M/L termine)</a:t>
            </a:r>
          </a:p>
          <a:p>
            <a:pPr eaLnBrk="1" hangingPunct="1">
              <a:lnSpc>
                <a:spcPct val="90000"/>
              </a:lnSpc>
              <a:spcBef>
                <a:spcPct val="0"/>
              </a:spcBef>
              <a:buFontTx/>
              <a:buNone/>
            </a:pPr>
            <a:r>
              <a:rPr lang="it-IT" altLang="it-IT" sz="2000">
                <a:latin typeface="Times New Roman" panose="02020603050405020304" pitchFamily="18" charset="0"/>
              </a:rPr>
              <a:t>Anticipi da Clienti (M/L termine)</a:t>
            </a:r>
          </a:p>
          <a:p>
            <a:pPr eaLnBrk="1" hangingPunct="1">
              <a:lnSpc>
                <a:spcPct val="90000"/>
              </a:lnSpc>
              <a:spcBef>
                <a:spcPct val="0"/>
              </a:spcBef>
              <a:buFontTx/>
              <a:buNone/>
            </a:pPr>
            <a:r>
              <a:rPr lang="it-IT" altLang="it-IT" sz="2000">
                <a:latin typeface="Times New Roman" panose="02020603050405020304" pitchFamily="18" charset="0"/>
              </a:rPr>
              <a:t>Ratei passivi pluriennali</a:t>
            </a:r>
          </a:p>
          <a:p>
            <a:pPr eaLnBrk="1" hangingPunct="1">
              <a:lnSpc>
                <a:spcPct val="90000"/>
              </a:lnSpc>
              <a:spcBef>
                <a:spcPct val="0"/>
              </a:spcBef>
              <a:buFontTx/>
              <a:buNone/>
            </a:pPr>
            <a:r>
              <a:rPr lang="it-IT" altLang="it-IT" sz="2000">
                <a:latin typeface="Times New Roman" panose="02020603050405020304" pitchFamily="18" charset="0"/>
              </a:rPr>
              <a:t>Risconti passivi pluriennali</a:t>
            </a:r>
          </a:p>
        </p:txBody>
      </p:sp>
      <p:sp>
        <p:nvSpPr>
          <p:cNvPr id="47130" name="Text Box 106"/>
          <p:cNvSpPr txBox="1">
            <a:spLocks noChangeArrowheads="1"/>
          </p:cNvSpPr>
          <p:nvPr/>
        </p:nvSpPr>
        <p:spPr bwMode="auto">
          <a:xfrm>
            <a:off x="2286000" y="5467350"/>
            <a:ext cx="6781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it-IT" altLang="it-IT" sz="2000">
                <a:latin typeface="Times New Roman" panose="02020603050405020304" pitchFamily="18" charset="0"/>
              </a:rPr>
              <a:t>Fondo TFR (M/L termine)</a:t>
            </a:r>
            <a:r>
              <a:rPr lang="it-IT" altLang="it-IT" sz="2000">
                <a:solidFill>
                  <a:srgbClr val="FF3300"/>
                </a:solidFill>
                <a:latin typeface="Times New Roman" panose="02020603050405020304" pitchFamily="18" charset="0"/>
              </a:rPr>
              <a:t> </a:t>
            </a:r>
            <a:r>
              <a:rPr lang="it-IT" altLang="it-IT" sz="2000" i="1">
                <a:solidFill>
                  <a:srgbClr val="FF3300"/>
                </a:solidFill>
                <a:latin typeface="Times New Roman" panose="02020603050405020304" pitchFamily="18" charset="0"/>
              </a:rPr>
              <a:t>(meno Anticipi su TFR)</a:t>
            </a:r>
          </a:p>
          <a:p>
            <a:pPr eaLnBrk="1" hangingPunct="1">
              <a:lnSpc>
                <a:spcPct val="80000"/>
              </a:lnSpc>
              <a:spcBef>
                <a:spcPct val="0"/>
              </a:spcBef>
              <a:buFontTx/>
              <a:buNone/>
            </a:pPr>
            <a:r>
              <a:rPr lang="it-IT" altLang="it-IT" sz="2000">
                <a:latin typeface="Times New Roman" panose="02020603050405020304" pitchFamily="18" charset="0"/>
              </a:rPr>
              <a:t>Fondi spese (M/L termine): FS di manutenzione; FS concorsi a premio</a:t>
            </a:r>
          </a:p>
          <a:p>
            <a:pPr eaLnBrk="1" hangingPunct="1">
              <a:lnSpc>
                <a:spcPct val="80000"/>
              </a:lnSpc>
              <a:spcBef>
                <a:spcPct val="0"/>
              </a:spcBef>
              <a:buFontTx/>
              <a:buNone/>
            </a:pPr>
            <a:r>
              <a:rPr lang="it-IT" altLang="it-IT" sz="2000">
                <a:latin typeface="Times New Roman" panose="02020603050405020304" pitchFamily="18" charset="0"/>
              </a:rPr>
              <a:t>Fondi rischi (M/L termine): FR garanzia prodotti; FR Imposte; FR ambientali</a:t>
            </a:r>
          </a:p>
        </p:txBody>
      </p:sp>
      <p:sp>
        <p:nvSpPr>
          <p:cNvPr id="47131" name="AutoShape 118"/>
          <p:cNvSpPr>
            <a:spLocks noChangeArrowheads="1"/>
          </p:cNvSpPr>
          <p:nvPr/>
        </p:nvSpPr>
        <p:spPr bwMode="auto">
          <a:xfrm>
            <a:off x="1981200" y="35052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28096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4"/>
          <p:cNvSpPr>
            <a:spLocks noGrp="1"/>
          </p:cNvSpPr>
          <p:nvPr>
            <p:ph type="sldNum" sz="quarter" idx="12"/>
          </p:nvPr>
        </p:nvSpPr>
        <p:spPr>
          <a:xfrm>
            <a:off x="-1600200" y="64230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FD60BA-5B68-4A1D-8A14-4425FCE2EAB1}" type="slidenum">
              <a:rPr lang="it-IT" altLang="it-IT" sz="1400"/>
              <a:pPr>
                <a:spcBef>
                  <a:spcPct val="0"/>
                </a:spcBef>
                <a:buFontTx/>
                <a:buNone/>
              </a:pPr>
              <a:t>43</a:t>
            </a:fld>
            <a:endParaRPr lang="it-IT" altLang="it-IT" sz="1400"/>
          </a:p>
        </p:txBody>
      </p:sp>
      <p:sp>
        <p:nvSpPr>
          <p:cNvPr id="48131" name="Text Box 2"/>
          <p:cNvSpPr txBox="1">
            <a:spLocks noChangeArrowheads="1"/>
          </p:cNvSpPr>
          <p:nvPr/>
        </p:nvSpPr>
        <p:spPr bwMode="auto">
          <a:xfrm>
            <a:off x="76200" y="609600"/>
            <a:ext cx="1981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b="1" u="sng">
                <a:latin typeface="Times New Roman" panose="02020603050405020304" pitchFamily="18" charset="0"/>
              </a:rPr>
              <a:t>MEZZI</a:t>
            </a:r>
          </a:p>
          <a:p>
            <a:pPr algn="ctr" eaLnBrk="1" hangingPunct="1">
              <a:spcBef>
                <a:spcPct val="50000"/>
              </a:spcBef>
              <a:buFontTx/>
              <a:buNone/>
            </a:pPr>
            <a:r>
              <a:rPr lang="it-IT" altLang="it-IT" sz="2400" b="1" u="sng">
                <a:latin typeface="Times New Roman" panose="02020603050405020304" pitchFamily="18" charset="0"/>
              </a:rPr>
              <a:t>DI TERZI</a:t>
            </a:r>
            <a:endParaRPr lang="it-IT" altLang="it-IT" sz="2400" b="1" i="1" u="sng">
              <a:latin typeface="Times New Roman" panose="02020603050405020304" pitchFamily="18" charset="0"/>
            </a:endParaRPr>
          </a:p>
        </p:txBody>
      </p:sp>
      <p:graphicFrame>
        <p:nvGraphicFramePr>
          <p:cNvPr id="199754" name="Group 74"/>
          <p:cNvGraphicFramePr>
            <a:graphicFrameLocks noGrp="1"/>
          </p:cNvGraphicFramePr>
          <p:nvPr>
            <p:ph/>
          </p:nvPr>
        </p:nvGraphicFramePr>
        <p:xfrm>
          <a:off x="2133600" y="381000"/>
          <a:ext cx="6934200" cy="6400800"/>
        </p:xfrm>
        <a:graphic>
          <a:graphicData uri="http://schemas.openxmlformats.org/drawingml/2006/table">
            <a:tbl>
              <a:tblPr/>
              <a:tblGrid>
                <a:gridCol w="6934200">
                  <a:extLst>
                    <a:ext uri="{9D8B030D-6E8A-4147-A177-3AD203B41FA5}">
                      <a16:colId xmlns:a16="http://schemas.microsoft.com/office/drawing/2014/main" val="20000"/>
                    </a:ext>
                  </a:extLst>
                </a:gridCol>
              </a:tblGrid>
              <a:tr h="30483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Debiti di finanziamento</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6003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Debiti di funzionamento</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30038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smtClean="0">
                        <a:ln>
                          <a:noFill/>
                        </a:ln>
                        <a:solidFill>
                          <a:schemeClr val="tx1"/>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altLang="it-IT" sz="2000" b="1" i="1" u="none" strike="noStrike" cap="none" normalizeH="0" baseline="0" smtClean="0">
                          <a:ln>
                            <a:noFill/>
                          </a:ln>
                          <a:solidFill>
                            <a:schemeClr val="tx1"/>
                          </a:solidFill>
                          <a:effectLst/>
                          <a:latin typeface="Times New Roman" panose="02020603050405020304" pitchFamily="18" charset="0"/>
                        </a:rPr>
                        <a:t>Fondi</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94306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60000"/>
                        </a:lnSpc>
                        <a:spcBef>
                          <a:spcPct val="20000"/>
                        </a:spcBef>
                        <a:spcAft>
                          <a:spcPct val="0"/>
                        </a:spcAft>
                        <a:buClrTx/>
                        <a:buSzTx/>
                        <a:buFontTx/>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8148" name="Rectangle 16"/>
          <p:cNvSpPr>
            <a:spLocks noChangeArrowheads="1"/>
          </p:cNvSpPr>
          <p:nvPr/>
        </p:nvSpPr>
        <p:spPr bwMode="auto">
          <a:xfrm>
            <a:off x="76200" y="1905000"/>
            <a:ext cx="1676400"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Mezzi propri</a:t>
            </a:r>
          </a:p>
        </p:txBody>
      </p:sp>
      <p:sp>
        <p:nvSpPr>
          <p:cNvPr id="48149" name="Rectangle 17"/>
          <p:cNvSpPr>
            <a:spLocks noChangeArrowheads="1"/>
          </p:cNvSpPr>
          <p:nvPr/>
        </p:nvSpPr>
        <p:spPr bwMode="auto">
          <a:xfrm>
            <a:off x="76200" y="3124200"/>
            <a:ext cx="1676400" cy="1066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Passività consolidate</a:t>
            </a:r>
          </a:p>
        </p:txBody>
      </p:sp>
      <p:sp>
        <p:nvSpPr>
          <p:cNvPr id="48150" name="Rectangle 18"/>
          <p:cNvSpPr>
            <a:spLocks noChangeArrowheads="1"/>
          </p:cNvSpPr>
          <p:nvPr/>
        </p:nvSpPr>
        <p:spPr bwMode="auto">
          <a:xfrm>
            <a:off x="76200" y="4343400"/>
            <a:ext cx="1676400" cy="1066800"/>
          </a:xfrm>
          <a:prstGeom prst="rect">
            <a:avLst/>
          </a:prstGeom>
          <a:solidFill>
            <a:srgbClr val="CCFFCC"/>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Times New Roman" panose="02020603050405020304" pitchFamily="18" charset="0"/>
              </a:rPr>
              <a:t>Passività correnti</a:t>
            </a:r>
          </a:p>
        </p:txBody>
      </p:sp>
      <p:sp>
        <p:nvSpPr>
          <p:cNvPr id="48151" name="Text Box 76"/>
          <p:cNvSpPr txBox="1">
            <a:spLocks noChangeArrowheads="1"/>
          </p:cNvSpPr>
          <p:nvPr/>
        </p:nvSpPr>
        <p:spPr bwMode="auto">
          <a:xfrm>
            <a:off x="2133600" y="685800"/>
            <a:ext cx="7010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a:latin typeface="Times New Roman" panose="02020603050405020304" pitchFamily="18" charset="0"/>
              </a:rPr>
              <a:t>Mutui bancari (Breve termine)</a:t>
            </a:r>
          </a:p>
          <a:p>
            <a:pPr eaLnBrk="1" hangingPunct="1">
              <a:lnSpc>
                <a:spcPct val="90000"/>
              </a:lnSpc>
              <a:spcBef>
                <a:spcPct val="0"/>
              </a:spcBef>
              <a:buFontTx/>
              <a:buNone/>
            </a:pPr>
            <a:r>
              <a:rPr lang="it-IT" altLang="it-IT" sz="1800">
                <a:latin typeface="Times New Roman" panose="02020603050405020304" pitchFamily="18" charset="0"/>
              </a:rPr>
              <a:t>Prestiti obbligazionari (Breve termine)</a:t>
            </a:r>
          </a:p>
          <a:p>
            <a:pPr eaLnBrk="1" hangingPunct="1">
              <a:lnSpc>
                <a:spcPct val="90000"/>
              </a:lnSpc>
              <a:spcBef>
                <a:spcPct val="0"/>
              </a:spcBef>
              <a:buFontTx/>
              <a:buNone/>
            </a:pPr>
            <a:r>
              <a:rPr lang="it-IT" altLang="it-IT" sz="1800">
                <a:latin typeface="Times New Roman" panose="02020603050405020304" pitchFamily="18" charset="0"/>
              </a:rPr>
              <a:t>Finanziamenti da soci (Breve termine)</a:t>
            </a:r>
          </a:p>
          <a:p>
            <a:pPr eaLnBrk="1" hangingPunct="1">
              <a:lnSpc>
                <a:spcPct val="90000"/>
              </a:lnSpc>
              <a:spcBef>
                <a:spcPct val="0"/>
              </a:spcBef>
              <a:buFontTx/>
              <a:buNone/>
            </a:pPr>
            <a:r>
              <a:rPr lang="it-IT" altLang="it-IT" sz="1800">
                <a:latin typeface="Times New Roman" panose="02020603050405020304" pitchFamily="18" charset="0"/>
              </a:rPr>
              <a:t>Deb. finanz v/so imprese controllate, collegate, controllanti (Breve term)</a:t>
            </a:r>
          </a:p>
          <a:p>
            <a:pPr eaLnBrk="1" hangingPunct="1">
              <a:lnSpc>
                <a:spcPct val="90000"/>
              </a:lnSpc>
              <a:spcBef>
                <a:spcPct val="0"/>
              </a:spcBef>
              <a:buFontTx/>
              <a:buNone/>
            </a:pPr>
            <a:r>
              <a:rPr lang="it-IT" altLang="it-IT" sz="1800">
                <a:latin typeface="Times New Roman" panose="02020603050405020304" pitchFamily="18" charset="0"/>
              </a:rPr>
              <a:t>Debiti verso altri finanziatori (Breve termine)</a:t>
            </a:r>
          </a:p>
          <a:p>
            <a:pPr eaLnBrk="1" hangingPunct="1">
              <a:lnSpc>
                <a:spcPct val="90000"/>
              </a:lnSpc>
              <a:spcBef>
                <a:spcPct val="0"/>
              </a:spcBef>
              <a:buFontTx/>
              <a:buNone/>
            </a:pPr>
            <a:r>
              <a:rPr lang="it-IT" altLang="it-IT" sz="1800">
                <a:latin typeface="Times New Roman" panose="02020603050405020304" pitchFamily="18" charset="0"/>
              </a:rPr>
              <a:t>Banca c/c passivo</a:t>
            </a:r>
          </a:p>
        </p:txBody>
      </p:sp>
      <p:sp>
        <p:nvSpPr>
          <p:cNvPr id="48152" name="Text Box 77"/>
          <p:cNvSpPr txBox="1">
            <a:spLocks noChangeArrowheads="1"/>
          </p:cNvSpPr>
          <p:nvPr/>
        </p:nvSpPr>
        <p:spPr bwMode="auto">
          <a:xfrm>
            <a:off x="2133600" y="2498725"/>
            <a:ext cx="7010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a:latin typeface="Times New Roman" panose="02020603050405020304" pitchFamily="18" charset="0"/>
              </a:rPr>
              <a:t>Debiti verso fornitori  (Breve termine)</a:t>
            </a:r>
          </a:p>
          <a:p>
            <a:pPr eaLnBrk="1" hangingPunct="1">
              <a:lnSpc>
                <a:spcPct val="90000"/>
              </a:lnSpc>
              <a:spcBef>
                <a:spcPct val="0"/>
              </a:spcBef>
              <a:buFontTx/>
              <a:buNone/>
            </a:pPr>
            <a:r>
              <a:rPr lang="it-IT" altLang="it-IT" sz="1800">
                <a:latin typeface="Times New Roman" panose="02020603050405020304" pitchFamily="18" charset="0"/>
              </a:rPr>
              <a:t>Cambiali passive (Breve termine)</a:t>
            </a:r>
          </a:p>
          <a:p>
            <a:pPr eaLnBrk="1" hangingPunct="1">
              <a:lnSpc>
                <a:spcPct val="90000"/>
              </a:lnSpc>
              <a:spcBef>
                <a:spcPct val="0"/>
              </a:spcBef>
              <a:buFontTx/>
              <a:buNone/>
            </a:pPr>
            <a:r>
              <a:rPr lang="it-IT" altLang="it-IT" sz="1800">
                <a:latin typeface="Times New Roman" panose="02020603050405020304" pitchFamily="18" charset="0"/>
              </a:rPr>
              <a:t>Fatture da ricevere (Breve termine)</a:t>
            </a:r>
          </a:p>
          <a:p>
            <a:pPr eaLnBrk="1" hangingPunct="1">
              <a:lnSpc>
                <a:spcPct val="90000"/>
              </a:lnSpc>
              <a:spcBef>
                <a:spcPct val="0"/>
              </a:spcBef>
              <a:buFontTx/>
              <a:buNone/>
            </a:pPr>
            <a:r>
              <a:rPr lang="it-IT" altLang="it-IT" sz="1800">
                <a:latin typeface="Times New Roman" panose="02020603050405020304" pitchFamily="18" charset="0"/>
              </a:rPr>
              <a:t>Deb. Comm.li verso imprese controllate, collegate, controllanti (Breve t.)</a:t>
            </a:r>
          </a:p>
          <a:p>
            <a:pPr eaLnBrk="1" hangingPunct="1">
              <a:lnSpc>
                <a:spcPct val="90000"/>
              </a:lnSpc>
              <a:spcBef>
                <a:spcPct val="0"/>
              </a:spcBef>
              <a:buFontTx/>
              <a:buNone/>
            </a:pPr>
            <a:r>
              <a:rPr lang="it-IT" altLang="it-IT" sz="1800">
                <a:latin typeface="Times New Roman" panose="02020603050405020304" pitchFamily="18" charset="0"/>
              </a:rPr>
              <a:t>Debiti verso dipendenti per retribuzioni</a:t>
            </a:r>
          </a:p>
          <a:p>
            <a:pPr eaLnBrk="1" hangingPunct="1">
              <a:lnSpc>
                <a:spcPct val="90000"/>
              </a:lnSpc>
              <a:spcBef>
                <a:spcPct val="0"/>
              </a:spcBef>
              <a:buFontTx/>
              <a:buNone/>
            </a:pPr>
            <a:r>
              <a:rPr lang="it-IT" altLang="it-IT" sz="1800">
                <a:latin typeface="Times New Roman" panose="02020603050405020304" pitchFamily="18" charset="0"/>
              </a:rPr>
              <a:t>Debiti verso enti previdenziali e assistenziali</a:t>
            </a:r>
          </a:p>
          <a:p>
            <a:pPr eaLnBrk="1" hangingPunct="1">
              <a:lnSpc>
                <a:spcPct val="90000"/>
              </a:lnSpc>
              <a:spcBef>
                <a:spcPct val="0"/>
              </a:spcBef>
              <a:buFontTx/>
              <a:buNone/>
            </a:pPr>
            <a:r>
              <a:rPr lang="it-IT" altLang="it-IT" sz="1800">
                <a:latin typeface="Times New Roman" panose="02020603050405020304" pitchFamily="18" charset="0"/>
              </a:rPr>
              <a:t>Debiti per imposte</a:t>
            </a:r>
          </a:p>
          <a:p>
            <a:pPr eaLnBrk="1" hangingPunct="1">
              <a:lnSpc>
                <a:spcPct val="90000"/>
              </a:lnSpc>
              <a:spcBef>
                <a:spcPct val="0"/>
              </a:spcBef>
              <a:buFontTx/>
              <a:buNone/>
            </a:pPr>
            <a:r>
              <a:rPr lang="it-IT" altLang="it-IT" sz="1800">
                <a:latin typeface="Times New Roman" panose="02020603050405020304" pitchFamily="18" charset="0"/>
              </a:rPr>
              <a:t>Debiti verso altri (Breve termine)</a:t>
            </a:r>
          </a:p>
          <a:p>
            <a:pPr eaLnBrk="1" hangingPunct="1">
              <a:lnSpc>
                <a:spcPct val="90000"/>
              </a:lnSpc>
              <a:spcBef>
                <a:spcPct val="0"/>
              </a:spcBef>
              <a:buFontTx/>
              <a:buNone/>
            </a:pPr>
            <a:r>
              <a:rPr lang="it-IT" altLang="it-IT" sz="1800">
                <a:latin typeface="Times New Roman" panose="02020603050405020304" pitchFamily="18" charset="0"/>
              </a:rPr>
              <a:t>Anticipi da Clienti (Breve termine)</a:t>
            </a:r>
          </a:p>
          <a:p>
            <a:pPr eaLnBrk="1" hangingPunct="1">
              <a:lnSpc>
                <a:spcPct val="90000"/>
              </a:lnSpc>
              <a:spcBef>
                <a:spcPct val="0"/>
              </a:spcBef>
              <a:buFontTx/>
              <a:buNone/>
            </a:pPr>
            <a:r>
              <a:rPr lang="it-IT" altLang="it-IT" sz="1800">
                <a:latin typeface="Times New Roman" panose="02020603050405020304" pitchFamily="18" charset="0"/>
              </a:rPr>
              <a:t>Ratei passivi annuali</a:t>
            </a:r>
          </a:p>
          <a:p>
            <a:pPr eaLnBrk="1" hangingPunct="1">
              <a:lnSpc>
                <a:spcPct val="90000"/>
              </a:lnSpc>
              <a:spcBef>
                <a:spcPct val="0"/>
              </a:spcBef>
              <a:buFontTx/>
              <a:buNone/>
            </a:pPr>
            <a:r>
              <a:rPr lang="it-IT" altLang="it-IT" sz="1800">
                <a:latin typeface="Times New Roman" panose="02020603050405020304" pitchFamily="18" charset="0"/>
              </a:rPr>
              <a:t>Risconti passivi annuali</a:t>
            </a:r>
          </a:p>
          <a:p>
            <a:pPr eaLnBrk="1" hangingPunct="1">
              <a:lnSpc>
                <a:spcPct val="90000"/>
              </a:lnSpc>
              <a:spcBef>
                <a:spcPct val="0"/>
              </a:spcBef>
              <a:buFontTx/>
              <a:buNone/>
            </a:pPr>
            <a:r>
              <a:rPr lang="it-IT" altLang="it-IT" sz="1800">
                <a:latin typeface="Times New Roman" panose="02020603050405020304" pitchFamily="18" charset="0"/>
              </a:rPr>
              <a:t>Debiti verso soci per utili da distribuire</a:t>
            </a:r>
          </a:p>
        </p:txBody>
      </p:sp>
      <p:sp>
        <p:nvSpPr>
          <p:cNvPr id="48153" name="Text Box 78"/>
          <p:cNvSpPr txBox="1">
            <a:spLocks noChangeArrowheads="1"/>
          </p:cNvSpPr>
          <p:nvPr/>
        </p:nvSpPr>
        <p:spPr bwMode="auto">
          <a:xfrm>
            <a:off x="2133600" y="5791200"/>
            <a:ext cx="6858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it-IT" altLang="it-IT" sz="1800">
                <a:latin typeface="Times New Roman" panose="02020603050405020304" pitchFamily="18" charset="0"/>
              </a:rPr>
              <a:t>Fondo TFR (Breve termine)</a:t>
            </a:r>
            <a:r>
              <a:rPr lang="it-IT" altLang="it-IT" sz="1800">
                <a:solidFill>
                  <a:srgbClr val="FF3300"/>
                </a:solidFill>
                <a:latin typeface="Times New Roman" panose="02020603050405020304" pitchFamily="18" charset="0"/>
              </a:rPr>
              <a:t>  </a:t>
            </a:r>
            <a:r>
              <a:rPr lang="it-IT" altLang="it-IT" sz="1800" i="1">
                <a:solidFill>
                  <a:srgbClr val="FF3300"/>
                </a:solidFill>
                <a:latin typeface="Times New Roman" panose="02020603050405020304" pitchFamily="18" charset="0"/>
              </a:rPr>
              <a:t>(meno Anticipi su TFR)</a:t>
            </a:r>
          </a:p>
          <a:p>
            <a:pPr eaLnBrk="1" hangingPunct="1">
              <a:lnSpc>
                <a:spcPct val="80000"/>
              </a:lnSpc>
              <a:spcBef>
                <a:spcPct val="0"/>
              </a:spcBef>
              <a:buFontTx/>
              <a:buNone/>
            </a:pPr>
            <a:r>
              <a:rPr lang="it-IT" altLang="it-IT" sz="1800">
                <a:latin typeface="Times New Roman" panose="02020603050405020304" pitchFamily="18" charset="0"/>
              </a:rPr>
              <a:t>Fondi spese (Breve termine: FS di manutenzione; FS concorsi a premio</a:t>
            </a:r>
          </a:p>
          <a:p>
            <a:pPr eaLnBrk="1" hangingPunct="1">
              <a:lnSpc>
                <a:spcPct val="80000"/>
              </a:lnSpc>
              <a:spcBef>
                <a:spcPct val="0"/>
              </a:spcBef>
              <a:buFontTx/>
              <a:buNone/>
            </a:pPr>
            <a:r>
              <a:rPr lang="it-IT" altLang="it-IT" sz="1800">
                <a:latin typeface="Times New Roman" panose="02020603050405020304" pitchFamily="18" charset="0"/>
              </a:rPr>
              <a:t>Fondi rischi (Breve termine: FR garanzia prodotti; FR Imposte; FR ambientali</a:t>
            </a:r>
          </a:p>
        </p:txBody>
      </p:sp>
      <p:sp>
        <p:nvSpPr>
          <p:cNvPr id="48154" name="WordArt 90"/>
          <p:cNvSpPr>
            <a:spLocks noChangeArrowheads="1" noChangeShapeType="1" noTextEdit="1"/>
          </p:cNvSpPr>
          <p:nvPr/>
        </p:nvSpPr>
        <p:spPr bwMode="auto">
          <a:xfrm>
            <a:off x="304800" y="28575"/>
            <a:ext cx="8686800" cy="2762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
        <p:nvSpPr>
          <p:cNvPr id="48155" name="AutoShape 91"/>
          <p:cNvSpPr>
            <a:spLocks noChangeArrowheads="1"/>
          </p:cNvSpPr>
          <p:nvPr/>
        </p:nvSpPr>
        <p:spPr bwMode="auto">
          <a:xfrm>
            <a:off x="1828800" y="4648200"/>
            <a:ext cx="2286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Times New Roman" panose="02020603050405020304" pitchFamily="18" charset="0"/>
            </a:endParaRPr>
          </a:p>
        </p:txBody>
      </p:sp>
    </p:spTree>
  </p:cSld>
  <p:clrMapOvr>
    <a:masterClrMapping/>
  </p:clrMapOvr>
  <p:transition advTm="168767"/>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16E396-0342-4F7B-A8E0-44DF134584A0}" type="slidenum">
              <a:rPr lang="it-IT" altLang="it-IT" sz="1400"/>
              <a:pPr>
                <a:spcBef>
                  <a:spcPct val="0"/>
                </a:spcBef>
                <a:buFontTx/>
                <a:buNone/>
              </a:pPr>
              <a:t>44</a:t>
            </a:fld>
            <a:endParaRPr lang="it-IT" altLang="it-IT" sz="1400"/>
          </a:p>
        </p:txBody>
      </p:sp>
      <p:sp>
        <p:nvSpPr>
          <p:cNvPr id="49155" name="Rectangle 3"/>
          <p:cNvSpPr>
            <a:spLocks noChangeArrowheads="1"/>
          </p:cNvSpPr>
          <p:nvPr/>
        </p:nvSpPr>
        <p:spPr bwMode="auto">
          <a:xfrm>
            <a:off x="1295400" y="1981200"/>
            <a:ext cx="2057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MEZZI</a:t>
            </a:r>
          </a:p>
          <a:p>
            <a:pPr algn="ctr" eaLnBrk="1" hangingPunct="1">
              <a:spcBef>
                <a:spcPct val="0"/>
              </a:spcBef>
              <a:buFontTx/>
              <a:buNone/>
            </a:pPr>
            <a:r>
              <a:rPr lang="it-IT" altLang="it-IT" sz="2400" b="1">
                <a:latin typeface="Times New Roman" panose="02020603050405020304" pitchFamily="18" charset="0"/>
              </a:rPr>
              <a:t>PROPRI</a:t>
            </a:r>
          </a:p>
        </p:txBody>
      </p:sp>
      <p:sp>
        <p:nvSpPr>
          <p:cNvPr id="49156" name="Rectangle 4"/>
          <p:cNvSpPr>
            <a:spLocks noChangeArrowheads="1"/>
          </p:cNvSpPr>
          <p:nvPr/>
        </p:nvSpPr>
        <p:spPr bwMode="auto">
          <a:xfrm>
            <a:off x="1295400" y="4343400"/>
            <a:ext cx="2057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MEZZI</a:t>
            </a:r>
          </a:p>
          <a:p>
            <a:pPr algn="ctr" eaLnBrk="1" hangingPunct="1">
              <a:spcBef>
                <a:spcPct val="0"/>
              </a:spcBef>
              <a:buFontTx/>
              <a:buNone/>
            </a:pPr>
            <a:r>
              <a:rPr lang="it-IT" altLang="it-IT" sz="2400" b="1">
                <a:latin typeface="Times New Roman" panose="02020603050405020304" pitchFamily="18" charset="0"/>
              </a:rPr>
              <a:t>DI TERZI</a:t>
            </a:r>
          </a:p>
        </p:txBody>
      </p:sp>
      <p:sp>
        <p:nvSpPr>
          <p:cNvPr id="49157" name="Rectangle 5"/>
          <p:cNvSpPr>
            <a:spLocks noChangeArrowheads="1"/>
          </p:cNvSpPr>
          <p:nvPr/>
        </p:nvSpPr>
        <p:spPr bwMode="auto">
          <a:xfrm rot="-5400000">
            <a:off x="-1736725" y="3673475"/>
            <a:ext cx="4114800" cy="42545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a:latin typeface="Times New Roman" panose="02020603050405020304" pitchFamily="18" charset="0"/>
              </a:rPr>
              <a:t>FONTI</a:t>
            </a:r>
          </a:p>
        </p:txBody>
      </p:sp>
      <p:cxnSp>
        <p:nvCxnSpPr>
          <p:cNvPr id="49158" name="AutoShape 6"/>
          <p:cNvCxnSpPr>
            <a:cxnSpLocks noChangeShapeType="1"/>
            <a:stCxn id="49157" idx="2"/>
            <a:endCxn id="49155" idx="1"/>
          </p:cNvCxnSpPr>
          <p:nvPr/>
        </p:nvCxnSpPr>
        <p:spPr bwMode="auto">
          <a:xfrm flipV="1">
            <a:off x="533400" y="2438400"/>
            <a:ext cx="762000" cy="14478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9159" name="AutoShape 7"/>
          <p:cNvCxnSpPr>
            <a:cxnSpLocks noChangeShapeType="1"/>
            <a:stCxn id="49157" idx="2"/>
            <a:endCxn id="49156" idx="1"/>
          </p:cNvCxnSpPr>
          <p:nvPr/>
        </p:nvCxnSpPr>
        <p:spPr bwMode="auto">
          <a:xfrm>
            <a:off x="533400" y="3886200"/>
            <a:ext cx="762000" cy="9144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9160" name="Rectangle 12"/>
          <p:cNvSpPr>
            <a:spLocks noChangeArrowheads="1"/>
          </p:cNvSpPr>
          <p:nvPr/>
        </p:nvSpPr>
        <p:spPr bwMode="auto">
          <a:xfrm>
            <a:off x="4038600" y="3810000"/>
            <a:ext cx="2438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PASSIVITA’</a:t>
            </a:r>
          </a:p>
          <a:p>
            <a:pPr algn="ctr" eaLnBrk="1" hangingPunct="1">
              <a:spcBef>
                <a:spcPct val="0"/>
              </a:spcBef>
              <a:buFontTx/>
              <a:buNone/>
            </a:pPr>
            <a:r>
              <a:rPr lang="it-IT" altLang="it-IT" sz="2400" b="1">
                <a:latin typeface="Times New Roman" panose="02020603050405020304" pitchFamily="18" charset="0"/>
              </a:rPr>
              <a:t>CONSOLIDATE</a:t>
            </a:r>
          </a:p>
        </p:txBody>
      </p:sp>
      <p:sp>
        <p:nvSpPr>
          <p:cNvPr id="49161" name="Rectangle 13"/>
          <p:cNvSpPr>
            <a:spLocks noChangeArrowheads="1"/>
          </p:cNvSpPr>
          <p:nvPr/>
        </p:nvSpPr>
        <p:spPr bwMode="auto">
          <a:xfrm>
            <a:off x="4038600" y="4876800"/>
            <a:ext cx="24384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latin typeface="Times New Roman" panose="02020603050405020304" pitchFamily="18" charset="0"/>
              </a:rPr>
              <a:t>PASSIVITA’</a:t>
            </a:r>
          </a:p>
          <a:p>
            <a:pPr algn="ctr" eaLnBrk="1" hangingPunct="1">
              <a:spcBef>
                <a:spcPct val="0"/>
              </a:spcBef>
              <a:buFontTx/>
              <a:buNone/>
            </a:pPr>
            <a:r>
              <a:rPr lang="it-IT" altLang="it-IT" sz="2400" b="1">
                <a:latin typeface="Times New Roman" panose="02020603050405020304" pitchFamily="18" charset="0"/>
              </a:rPr>
              <a:t>CORRENTI</a:t>
            </a:r>
          </a:p>
        </p:txBody>
      </p:sp>
      <p:cxnSp>
        <p:nvCxnSpPr>
          <p:cNvPr id="49162" name="AutoShape 14"/>
          <p:cNvCxnSpPr>
            <a:cxnSpLocks noChangeShapeType="1"/>
            <a:stCxn id="49156" idx="3"/>
            <a:endCxn id="49160" idx="1"/>
          </p:cNvCxnSpPr>
          <p:nvPr/>
        </p:nvCxnSpPr>
        <p:spPr bwMode="auto">
          <a:xfrm flipV="1">
            <a:off x="3352800" y="4267200"/>
            <a:ext cx="685800" cy="5334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9163" name="AutoShape 15"/>
          <p:cNvCxnSpPr>
            <a:cxnSpLocks noChangeShapeType="1"/>
            <a:stCxn id="49156" idx="3"/>
            <a:endCxn id="49161" idx="1"/>
          </p:cNvCxnSpPr>
          <p:nvPr/>
        </p:nvCxnSpPr>
        <p:spPr bwMode="auto">
          <a:xfrm>
            <a:off x="3352800" y="4800600"/>
            <a:ext cx="685800" cy="5334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9164" name="Rectangle 16"/>
          <p:cNvSpPr>
            <a:spLocks noChangeArrowheads="1"/>
          </p:cNvSpPr>
          <p:nvPr/>
        </p:nvSpPr>
        <p:spPr bwMode="auto">
          <a:xfrm>
            <a:off x="6781800" y="1447800"/>
            <a:ext cx="2286000" cy="9144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solidFill>
                  <a:srgbClr val="C00000"/>
                </a:solidFill>
                <a:latin typeface="Times New Roman" panose="02020603050405020304" pitchFamily="18" charset="0"/>
              </a:rPr>
              <a:t>PASSIVITA’</a:t>
            </a:r>
          </a:p>
          <a:p>
            <a:pPr algn="ctr" eaLnBrk="1" hangingPunct="1">
              <a:spcBef>
                <a:spcPct val="0"/>
              </a:spcBef>
              <a:buFontTx/>
              <a:buNone/>
            </a:pPr>
            <a:r>
              <a:rPr lang="it-IT" altLang="it-IT" sz="2400" b="1">
                <a:solidFill>
                  <a:srgbClr val="C00000"/>
                </a:solidFill>
                <a:latin typeface="Times New Roman" panose="02020603050405020304" pitchFamily="18" charset="0"/>
              </a:rPr>
              <a:t>PERMANENTI</a:t>
            </a:r>
          </a:p>
        </p:txBody>
      </p:sp>
      <p:cxnSp>
        <p:nvCxnSpPr>
          <p:cNvPr id="49165" name="AutoShape 17"/>
          <p:cNvCxnSpPr>
            <a:cxnSpLocks noChangeShapeType="1"/>
            <a:stCxn id="49155" idx="3"/>
            <a:endCxn id="49164" idx="1"/>
          </p:cNvCxnSpPr>
          <p:nvPr/>
        </p:nvCxnSpPr>
        <p:spPr bwMode="auto">
          <a:xfrm flipV="1">
            <a:off x="3352800" y="1905000"/>
            <a:ext cx="3429000" cy="5334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9166" name="AutoShape 18"/>
          <p:cNvCxnSpPr>
            <a:cxnSpLocks noChangeShapeType="1"/>
            <a:stCxn id="49160" idx="3"/>
            <a:endCxn id="49164" idx="1"/>
          </p:cNvCxnSpPr>
          <p:nvPr/>
        </p:nvCxnSpPr>
        <p:spPr bwMode="auto">
          <a:xfrm flipV="1">
            <a:off x="6477000" y="1905000"/>
            <a:ext cx="304800" cy="23622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09939" name="Text Box 19"/>
          <p:cNvSpPr txBox="1">
            <a:spLocks noChangeArrowheads="1"/>
          </p:cNvSpPr>
          <p:nvPr/>
        </p:nvSpPr>
        <p:spPr bwMode="auto">
          <a:xfrm>
            <a:off x="76200" y="609600"/>
            <a:ext cx="9067800" cy="457200"/>
          </a:xfrm>
          <a:prstGeom prst="rect">
            <a:avLst/>
          </a:prstGeom>
          <a:noFill/>
          <a:ln>
            <a:noFill/>
          </a:ln>
          <a:effectLst/>
          <a:extLst/>
        </p:spPr>
        <p:txBody>
          <a:bodyPr>
            <a:spAutoFit/>
          </a:bodyPr>
          <a:lstStyle/>
          <a:p>
            <a:pPr algn="ctr" eaLnBrk="1" hangingPunct="1">
              <a:spcBef>
                <a:spcPct val="50000"/>
              </a:spcBef>
              <a:defRPr/>
            </a:pPr>
            <a:r>
              <a:rPr lang="it-IT" altLang="it-IT" sz="2400" b="1" i="1" dirty="0">
                <a:effectLst>
                  <a:outerShdw blurRad="38100" dist="38100" dir="2700000" algn="tl">
                    <a:srgbClr val="C0C0C0"/>
                  </a:outerShdw>
                </a:effectLst>
              </a:rPr>
              <a:t>In base alla natura delle fonti e al tempo di estinzione dei debiti</a:t>
            </a:r>
          </a:p>
        </p:txBody>
      </p:sp>
      <p:sp>
        <p:nvSpPr>
          <p:cNvPr id="49168" name="WordArt 28"/>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Tree>
  </p:cSld>
  <p:clrMapOvr>
    <a:masterClrMapping/>
  </p:clrMapOvr>
  <p:transition advTm="128214"/>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1DD3BA-E5DC-4CFE-B5B2-AB2CA866D915}" type="slidenum">
              <a:rPr lang="it-IT" altLang="it-IT" sz="1400"/>
              <a:pPr>
                <a:spcBef>
                  <a:spcPct val="0"/>
                </a:spcBef>
                <a:buFontTx/>
                <a:buNone/>
              </a:pPr>
              <a:t>45</a:t>
            </a:fld>
            <a:endParaRPr lang="it-IT" altLang="it-IT" sz="1400"/>
          </a:p>
        </p:txBody>
      </p:sp>
      <p:sp>
        <p:nvSpPr>
          <p:cNvPr id="50179" name="AutoShape 2"/>
          <p:cNvSpPr>
            <a:spLocks noChangeArrowheads="1"/>
          </p:cNvSpPr>
          <p:nvPr/>
        </p:nvSpPr>
        <p:spPr bwMode="auto">
          <a:xfrm>
            <a:off x="107950" y="5334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300" b="1"/>
              <a:t>LO STATO PATRIMONIALE RICLASSIFICATO – Impieghi e Fonti</a:t>
            </a:r>
            <a:endParaRPr lang="it-IT" altLang="it-IT" sz="2300" b="1" u="sng"/>
          </a:p>
        </p:txBody>
      </p:sp>
      <p:graphicFrame>
        <p:nvGraphicFramePr>
          <p:cNvPr id="227332" name="Group 4"/>
          <p:cNvGraphicFramePr>
            <a:graphicFrameLocks noGrp="1"/>
          </p:cNvGraphicFramePr>
          <p:nvPr>
            <p:ph/>
          </p:nvPr>
        </p:nvGraphicFramePr>
        <p:xfrm>
          <a:off x="1600200" y="1277938"/>
          <a:ext cx="5867400" cy="5208586"/>
        </p:xfrm>
        <a:graphic>
          <a:graphicData uri="http://schemas.openxmlformats.org/drawingml/2006/table">
            <a:tbl>
              <a:tblPr/>
              <a:tblGrid>
                <a:gridCol w="609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2014">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dirty="0" smtClean="0">
                          <a:ln>
                            <a:noFill/>
                          </a:ln>
                          <a:solidFill>
                            <a:schemeClr val="tx1"/>
                          </a:solidFill>
                          <a:effectLst/>
                          <a:latin typeface="Times New Roman" panose="02020603050405020304" pitchFamily="18" charset="0"/>
                        </a:rPr>
                        <a:t>IMPIEGHI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FONTI</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625">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AF</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MP</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284">
                <a:tc vMerge="1">
                  <a:txBody>
                    <a:bodyPr/>
                    <a:lstStyle/>
                    <a:p>
                      <a:endParaRPr lang="it-IT"/>
                    </a:p>
                  </a:txBody>
                  <a:tcPr/>
                </a:tc>
                <a:tc vMerge="1">
                  <a:txBody>
                    <a:bodyPr/>
                    <a:lstStyle/>
                    <a:p>
                      <a:endParaRPr lang="it-IT"/>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Pml</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5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AC</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200" b="0" i="0" u="none" strike="noStrike" cap="none" normalizeH="0" baseline="0" smtClean="0">
                          <a:ln>
                            <a:noFill/>
                          </a:ln>
                          <a:solidFill>
                            <a:schemeClr val="tx1"/>
                          </a:solidFill>
                          <a:effectLst/>
                          <a:latin typeface="Times New Roman" panose="02020603050405020304" pitchFamily="18" charset="0"/>
                        </a:rPr>
                        <a:t>Pb</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altLang="it-IT" sz="21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351">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INVESTITO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0" u="none" strike="noStrike" cap="none" normalizeH="0" baseline="0" smtClean="0">
                          <a:ln>
                            <a:noFill/>
                          </a:ln>
                          <a:solidFill>
                            <a:schemeClr val="tx1"/>
                          </a:solidFill>
                          <a:effectLst/>
                          <a:latin typeface="Times New Roman" panose="02020603050405020304" pitchFamily="18" charset="0"/>
                        </a:rPr>
                        <a:t>FINANZIAMENTO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r h="89774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smtClean="0">
                          <a:ln>
                            <a:noFill/>
                          </a:ln>
                          <a:solidFill>
                            <a:schemeClr val="tx1"/>
                          </a:solidFill>
                          <a:effectLst/>
                          <a:latin typeface="Times New Roman" panose="02020603050405020304"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altLang="it-IT" sz="2300" b="1" i="1" u="none" strike="noStrike" cap="none" normalizeH="0" baseline="0" smtClean="0">
                          <a:ln>
                            <a:noFill/>
                          </a:ln>
                          <a:solidFill>
                            <a:schemeClr val="tx1"/>
                          </a:solidFill>
                          <a:effectLst/>
                          <a:latin typeface="Times New Roman" panose="02020603050405020304" pitchFamily="18" charset="0"/>
                        </a:rPr>
                        <a:t>INVESTITO CARATTERISTICO</a:t>
                      </a: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it-IT" altLang="it-IT" sz="2300" b="1" i="1" u="none" strike="noStrike" cap="none" normalizeH="0" baseline="0" dirty="0" smtClean="0">
                        <a:ln>
                          <a:noFill/>
                        </a:ln>
                        <a:solidFill>
                          <a:schemeClr val="tx1"/>
                        </a:solidFill>
                        <a:effectLst/>
                        <a:latin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5"/>
                  </a:ext>
                </a:extLst>
              </a:tr>
            </a:tbl>
          </a:graphicData>
        </a:graphic>
      </p:graphicFrame>
      <p:sp>
        <p:nvSpPr>
          <p:cNvPr id="50209" name="Text Box 33"/>
          <p:cNvSpPr txBox="1">
            <a:spLocks noChangeArrowheads="1"/>
          </p:cNvSpPr>
          <p:nvPr/>
        </p:nvSpPr>
        <p:spPr bwMode="auto">
          <a:xfrm rot="-5400000">
            <a:off x="-1617662" y="3013075"/>
            <a:ext cx="4267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it-IT" altLang="it-IT" sz="2200" b="1">
                <a:latin typeface="Times New Roman" panose="02020603050405020304" pitchFamily="18" charset="0"/>
              </a:rPr>
              <a:t>Criterio finanziario</a:t>
            </a:r>
          </a:p>
          <a:p>
            <a:pPr algn="ctr" eaLnBrk="1" hangingPunct="1">
              <a:lnSpc>
                <a:spcPct val="80000"/>
              </a:lnSpc>
              <a:spcBef>
                <a:spcPct val="50000"/>
              </a:spcBef>
              <a:buFontTx/>
              <a:buNone/>
            </a:pPr>
            <a:r>
              <a:rPr lang="it-IT" altLang="it-IT" sz="2200" b="1">
                <a:latin typeface="Times New Roman" panose="02020603050405020304" pitchFamily="18" charset="0"/>
              </a:rPr>
              <a:t>della liquidità crescente</a:t>
            </a:r>
          </a:p>
        </p:txBody>
      </p:sp>
      <p:sp>
        <p:nvSpPr>
          <p:cNvPr id="50210" name="AutoShape 34"/>
          <p:cNvSpPr>
            <a:spLocks noChangeArrowheads="1"/>
          </p:cNvSpPr>
          <p:nvPr/>
        </p:nvSpPr>
        <p:spPr bwMode="auto">
          <a:xfrm rot="5400000">
            <a:off x="-419100" y="3144838"/>
            <a:ext cx="3429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it-IT"/>
          </a:p>
        </p:txBody>
      </p:sp>
      <p:sp>
        <p:nvSpPr>
          <p:cNvPr id="50211" name="Text Box 35"/>
          <p:cNvSpPr txBox="1">
            <a:spLocks noChangeArrowheads="1"/>
          </p:cNvSpPr>
          <p:nvPr/>
        </p:nvSpPr>
        <p:spPr bwMode="auto">
          <a:xfrm rot="-5400000">
            <a:off x="6494463" y="3013075"/>
            <a:ext cx="4267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it-IT" altLang="it-IT" sz="2200" b="1">
                <a:latin typeface="Times New Roman" panose="02020603050405020304" pitchFamily="18" charset="0"/>
              </a:rPr>
              <a:t>Criterio finanziario</a:t>
            </a:r>
          </a:p>
          <a:p>
            <a:pPr algn="ctr" eaLnBrk="1" hangingPunct="1">
              <a:lnSpc>
                <a:spcPct val="80000"/>
              </a:lnSpc>
              <a:spcBef>
                <a:spcPct val="50000"/>
              </a:spcBef>
              <a:buFontTx/>
              <a:buNone/>
            </a:pPr>
            <a:r>
              <a:rPr lang="it-IT" altLang="it-IT" sz="2200" b="1">
                <a:latin typeface="Times New Roman" panose="02020603050405020304" pitchFamily="18" charset="0"/>
              </a:rPr>
              <a:t>della esigibilità crescente</a:t>
            </a:r>
          </a:p>
        </p:txBody>
      </p:sp>
      <p:sp>
        <p:nvSpPr>
          <p:cNvPr id="50212" name="AutoShape 36"/>
          <p:cNvSpPr>
            <a:spLocks noChangeArrowheads="1"/>
          </p:cNvSpPr>
          <p:nvPr/>
        </p:nvSpPr>
        <p:spPr bwMode="auto">
          <a:xfrm rot="5400000">
            <a:off x="6057900" y="3144838"/>
            <a:ext cx="3429000" cy="609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it-IT"/>
          </a:p>
        </p:txBody>
      </p:sp>
      <p:sp>
        <p:nvSpPr>
          <p:cNvPr id="50213" name="Text Box 37"/>
          <p:cNvSpPr txBox="1">
            <a:spLocks noChangeArrowheads="1"/>
          </p:cNvSpPr>
          <p:nvPr/>
        </p:nvSpPr>
        <p:spPr bwMode="auto">
          <a:xfrm>
            <a:off x="2209800" y="1814513"/>
            <a:ext cx="24384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pPr>
            <a:r>
              <a:rPr lang="it-IT" altLang="it-IT" sz="2000">
                <a:latin typeface="Times New Roman" panose="02020603050405020304" pitchFamily="18" charset="0"/>
              </a:rPr>
              <a:t>Imm. Materiali</a:t>
            </a:r>
          </a:p>
          <a:p>
            <a:pPr eaLnBrk="1" hangingPunct="1">
              <a:lnSpc>
                <a:spcPct val="110000"/>
              </a:lnSpc>
              <a:spcBef>
                <a:spcPct val="0"/>
              </a:spcBef>
            </a:pPr>
            <a:r>
              <a:rPr lang="it-IT" altLang="it-IT" sz="2000">
                <a:latin typeface="Times New Roman" panose="02020603050405020304" pitchFamily="18" charset="0"/>
              </a:rPr>
              <a:t>Imm. Immateriali</a:t>
            </a:r>
          </a:p>
          <a:p>
            <a:pPr eaLnBrk="1" hangingPunct="1">
              <a:lnSpc>
                <a:spcPct val="110000"/>
              </a:lnSpc>
              <a:spcBef>
                <a:spcPct val="0"/>
              </a:spcBef>
            </a:pPr>
            <a:r>
              <a:rPr lang="it-IT" altLang="it-IT" sz="2000">
                <a:latin typeface="Times New Roman" panose="02020603050405020304" pitchFamily="18" charset="0"/>
              </a:rPr>
              <a:t>Imm. Finanziarie</a:t>
            </a:r>
          </a:p>
          <a:p>
            <a:pPr eaLnBrk="1" hangingPunct="1">
              <a:lnSpc>
                <a:spcPct val="110000"/>
              </a:lnSpc>
              <a:spcBef>
                <a:spcPct val="0"/>
              </a:spcBef>
            </a:pPr>
            <a:r>
              <a:rPr lang="it-IT" altLang="it-IT" sz="2000">
                <a:latin typeface="Times New Roman" panose="02020603050405020304" pitchFamily="18" charset="0"/>
              </a:rPr>
              <a:t>Imm. Patrimoniali</a:t>
            </a:r>
          </a:p>
          <a:p>
            <a:pPr eaLnBrk="1" hangingPunct="1">
              <a:lnSpc>
                <a:spcPct val="110000"/>
              </a:lnSpc>
              <a:spcBef>
                <a:spcPct val="0"/>
              </a:spcBef>
            </a:pPr>
            <a:r>
              <a:rPr lang="it-IT" altLang="it-IT" sz="2000">
                <a:latin typeface="Times New Roman" panose="02020603050405020304" pitchFamily="18" charset="0"/>
              </a:rPr>
              <a:t>Imm. Commerciali</a:t>
            </a:r>
          </a:p>
        </p:txBody>
      </p:sp>
      <p:sp>
        <p:nvSpPr>
          <p:cNvPr id="50214" name="Text Box 38"/>
          <p:cNvSpPr txBox="1">
            <a:spLocks noChangeArrowheads="1"/>
          </p:cNvSpPr>
          <p:nvPr/>
        </p:nvSpPr>
        <p:spPr bwMode="auto">
          <a:xfrm>
            <a:off x="2209800" y="3717925"/>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000">
                <a:latin typeface="Times New Roman" panose="02020603050405020304" pitchFamily="18" charset="0"/>
              </a:rPr>
              <a:t>Magazzino</a:t>
            </a:r>
          </a:p>
          <a:p>
            <a:pPr eaLnBrk="1" hangingPunct="1">
              <a:spcBef>
                <a:spcPct val="0"/>
              </a:spcBef>
            </a:pPr>
            <a:r>
              <a:rPr lang="it-IT" altLang="it-IT" sz="2000">
                <a:latin typeface="Times New Roman" panose="02020603050405020304" pitchFamily="18" charset="0"/>
              </a:rPr>
              <a:t>Liquidità Differite</a:t>
            </a:r>
          </a:p>
          <a:p>
            <a:pPr eaLnBrk="1" hangingPunct="1">
              <a:spcBef>
                <a:spcPct val="0"/>
              </a:spcBef>
            </a:pPr>
            <a:r>
              <a:rPr lang="it-IT" altLang="it-IT" sz="2000">
                <a:latin typeface="Times New Roman" panose="02020603050405020304" pitchFamily="18" charset="0"/>
              </a:rPr>
              <a:t>Liquidità Immediate</a:t>
            </a:r>
          </a:p>
        </p:txBody>
      </p:sp>
      <p:sp>
        <p:nvSpPr>
          <p:cNvPr id="50215" name="Text Box 39"/>
          <p:cNvSpPr txBox="1">
            <a:spLocks noChangeArrowheads="1"/>
          </p:cNvSpPr>
          <p:nvPr/>
        </p:nvSpPr>
        <p:spPr bwMode="auto">
          <a:xfrm>
            <a:off x="5486400" y="37338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it-IT" altLang="it-IT" sz="2000">
                <a:latin typeface="Times New Roman" panose="02020603050405020304" pitchFamily="18" charset="0"/>
              </a:rPr>
              <a:t>Passività correnti</a:t>
            </a:r>
          </a:p>
        </p:txBody>
      </p:sp>
      <p:sp>
        <p:nvSpPr>
          <p:cNvPr id="50216" name="Text Box 40"/>
          <p:cNvSpPr txBox="1">
            <a:spLocks noChangeArrowheads="1"/>
          </p:cNvSpPr>
          <p:nvPr/>
        </p:nvSpPr>
        <p:spPr bwMode="auto">
          <a:xfrm>
            <a:off x="5486400" y="26670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it-IT" altLang="it-IT" sz="2000">
                <a:latin typeface="Times New Roman" panose="02020603050405020304" pitchFamily="18" charset="0"/>
              </a:rPr>
              <a:t>Passività consolidate</a:t>
            </a:r>
          </a:p>
        </p:txBody>
      </p:sp>
      <p:sp>
        <p:nvSpPr>
          <p:cNvPr id="50217" name="Text Box 41"/>
          <p:cNvSpPr txBox="1">
            <a:spLocks noChangeArrowheads="1"/>
          </p:cNvSpPr>
          <p:nvPr/>
        </p:nvSpPr>
        <p:spPr bwMode="auto">
          <a:xfrm>
            <a:off x="5486400" y="1812925"/>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000">
                <a:latin typeface="Times New Roman" panose="02020603050405020304" pitchFamily="18" charset="0"/>
              </a:rPr>
              <a:t>Conferiti</a:t>
            </a:r>
          </a:p>
          <a:p>
            <a:pPr eaLnBrk="1" hangingPunct="1">
              <a:spcBef>
                <a:spcPct val="0"/>
              </a:spcBef>
            </a:pPr>
            <a:r>
              <a:rPr lang="it-IT" altLang="it-IT" sz="2000">
                <a:latin typeface="Times New Roman" panose="02020603050405020304" pitchFamily="18" charset="0"/>
              </a:rPr>
              <a:t>Autoprodotti</a:t>
            </a:r>
          </a:p>
        </p:txBody>
      </p:sp>
      <p:sp>
        <p:nvSpPr>
          <p:cNvPr id="50218" name="WordArt 43"/>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Tree>
  </p:cSld>
  <p:clrMapOvr>
    <a:masterClrMapping/>
  </p:clrMapOvr>
  <p:transition advTm="161809"/>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8DAE63-19F5-4050-A9B5-0D069CD01C7E}" type="slidenum">
              <a:rPr lang="it-IT" altLang="it-IT" sz="1400"/>
              <a:pPr>
                <a:spcBef>
                  <a:spcPct val="0"/>
                </a:spcBef>
                <a:buFontTx/>
                <a:buNone/>
              </a:pPr>
              <a:t>46</a:t>
            </a:fld>
            <a:endParaRPr lang="it-IT" altLang="it-IT" sz="1400"/>
          </a:p>
        </p:txBody>
      </p:sp>
      <p:sp>
        <p:nvSpPr>
          <p:cNvPr id="51203" name="AutoShape 2"/>
          <p:cNvSpPr>
            <a:spLocks noChangeArrowheads="1"/>
          </p:cNvSpPr>
          <p:nvPr/>
        </p:nvSpPr>
        <p:spPr bwMode="auto">
          <a:xfrm>
            <a:off x="107950" y="533400"/>
            <a:ext cx="8964613" cy="503238"/>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LO STATO PATRIMONIALE RICLASSIFICATO - Fonti</a:t>
            </a:r>
            <a:endParaRPr lang="it-IT" altLang="it-IT" sz="1400" b="1" u="sng"/>
          </a:p>
        </p:txBody>
      </p:sp>
      <p:sp>
        <p:nvSpPr>
          <p:cNvPr id="8227" name="Text Box 84"/>
          <p:cNvSpPr txBox="1">
            <a:spLocks noChangeArrowheads="1"/>
          </p:cNvSpPr>
          <p:nvPr/>
        </p:nvSpPr>
        <p:spPr bwMode="auto">
          <a:xfrm>
            <a:off x="76200" y="1219200"/>
            <a:ext cx="9067800" cy="2749550"/>
          </a:xfrm>
          <a:prstGeom prst="rect">
            <a:avLst/>
          </a:prstGeom>
          <a:noFill/>
          <a:ln w="9525">
            <a:noFill/>
            <a:miter lim="800000"/>
            <a:headEnd/>
            <a:tailEnd/>
          </a:ln>
        </p:spPr>
        <p:txBody>
          <a:bodyPr>
            <a:spAutoFit/>
          </a:bodyPr>
          <a:lstStyle/>
          <a:p>
            <a:pPr eaLnBrk="1" hangingPunct="1">
              <a:lnSpc>
                <a:spcPct val="110000"/>
              </a:lnSpc>
              <a:defRPr/>
            </a:pPr>
            <a:r>
              <a:rPr lang="it-IT" altLang="it-IT" sz="2000" b="1" i="1" dirty="0"/>
              <a:t>Facciamo alcuni esempi, dove vanno collocate le seguenti voci?</a:t>
            </a:r>
          </a:p>
          <a:p>
            <a:pPr eaLnBrk="1" hangingPunct="1">
              <a:lnSpc>
                <a:spcPct val="110000"/>
              </a:lnSpc>
              <a:defRPr/>
            </a:pPr>
            <a:endParaRPr lang="it-IT" altLang="it-IT" sz="1100" b="1" i="1" dirty="0"/>
          </a:p>
          <a:p>
            <a:pPr marL="342900" indent="-342900" eaLnBrk="1" hangingPunct="1">
              <a:lnSpc>
                <a:spcPct val="110000"/>
              </a:lnSpc>
              <a:buFontTx/>
              <a:buAutoNum type="arabicParenR"/>
              <a:defRPr/>
            </a:pPr>
            <a:r>
              <a:rPr lang="it-IT" altLang="it-IT" dirty="0"/>
              <a:t>Debiti verso soci in conto aumenti di capitale</a:t>
            </a:r>
          </a:p>
          <a:p>
            <a:pPr marL="342900" indent="-342900" eaLnBrk="1" hangingPunct="1">
              <a:lnSpc>
                <a:spcPct val="110000"/>
              </a:lnSpc>
              <a:buFontTx/>
              <a:buAutoNum type="arabicParenR"/>
              <a:defRPr/>
            </a:pPr>
            <a:r>
              <a:rPr lang="it-IT" altLang="it-IT" dirty="0"/>
              <a:t>Mutui passivi</a:t>
            </a:r>
          </a:p>
          <a:p>
            <a:pPr marL="342900" indent="-342900" eaLnBrk="1" hangingPunct="1">
              <a:lnSpc>
                <a:spcPct val="110000"/>
              </a:lnSpc>
              <a:buFontTx/>
              <a:buAutoNum type="arabicParenR"/>
              <a:defRPr/>
            </a:pPr>
            <a:r>
              <a:rPr lang="it-IT" altLang="it-IT" dirty="0"/>
              <a:t>Debiti per TFR</a:t>
            </a:r>
          </a:p>
          <a:p>
            <a:pPr marL="342900" indent="-342900" eaLnBrk="1" hangingPunct="1">
              <a:lnSpc>
                <a:spcPct val="110000"/>
              </a:lnSpc>
              <a:buFontTx/>
              <a:buAutoNum type="arabicParenR"/>
              <a:defRPr/>
            </a:pPr>
            <a:r>
              <a:rPr lang="it-IT" altLang="it-IT" dirty="0"/>
              <a:t>Debiti verso fornitori</a:t>
            </a:r>
          </a:p>
          <a:p>
            <a:pPr marL="342900" indent="-342900" eaLnBrk="1" hangingPunct="1">
              <a:lnSpc>
                <a:spcPct val="110000"/>
              </a:lnSpc>
              <a:buFontTx/>
              <a:buAutoNum type="arabicParenR"/>
              <a:defRPr/>
            </a:pPr>
            <a:r>
              <a:rPr lang="it-IT" altLang="it-IT" dirty="0"/>
              <a:t>Debiti verso IVA</a:t>
            </a:r>
          </a:p>
          <a:p>
            <a:pPr marL="342900" indent="-342900" eaLnBrk="1" hangingPunct="1">
              <a:lnSpc>
                <a:spcPct val="110000"/>
              </a:lnSpc>
              <a:buFontTx/>
              <a:buAutoNum type="arabicParenR"/>
              <a:defRPr/>
            </a:pPr>
            <a:r>
              <a:rPr lang="it-IT" altLang="it-IT" dirty="0"/>
              <a:t>Fondo rischi per contenziosi</a:t>
            </a:r>
          </a:p>
          <a:p>
            <a:pPr marL="342900" indent="-342900" eaLnBrk="1" hangingPunct="1">
              <a:lnSpc>
                <a:spcPct val="110000"/>
              </a:lnSpc>
              <a:buFontTx/>
              <a:buAutoNum type="arabicParenR"/>
              <a:defRPr/>
            </a:pPr>
            <a:r>
              <a:rPr lang="it-IT" altLang="it-IT" dirty="0"/>
              <a:t>Riserva legale</a:t>
            </a:r>
            <a:endParaRPr lang="it-IT" altLang="it-IT" i="1" dirty="0"/>
          </a:p>
        </p:txBody>
      </p:sp>
      <p:sp>
        <p:nvSpPr>
          <p:cNvPr id="51205" name="WordArt 96"/>
          <p:cNvSpPr>
            <a:spLocks noChangeArrowheads="1" noChangeShapeType="1" noTextEdit="1"/>
          </p:cNvSpPr>
          <p:nvPr/>
        </p:nvSpPr>
        <p:spPr bwMode="auto">
          <a:xfrm>
            <a:off x="304800" y="76200"/>
            <a:ext cx="8686800" cy="3524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Stato Patrimoniale - FONTI</a:t>
            </a:r>
          </a:p>
        </p:txBody>
      </p:sp>
      <p:sp>
        <p:nvSpPr>
          <p:cNvPr id="11" name="Text Box 84"/>
          <p:cNvSpPr txBox="1">
            <a:spLocks noChangeArrowheads="1"/>
          </p:cNvSpPr>
          <p:nvPr/>
        </p:nvSpPr>
        <p:spPr bwMode="auto">
          <a:xfrm>
            <a:off x="85725" y="3962400"/>
            <a:ext cx="9058275" cy="2749550"/>
          </a:xfrm>
          <a:prstGeom prst="rect">
            <a:avLst/>
          </a:prstGeom>
          <a:noFill/>
          <a:ln w="9525">
            <a:noFill/>
            <a:miter lim="800000"/>
            <a:headEnd/>
            <a:tailEnd/>
          </a:ln>
        </p:spPr>
        <p:txBody>
          <a:bodyPr>
            <a:spAutoFit/>
          </a:bodyPr>
          <a:lstStyle/>
          <a:p>
            <a:pPr eaLnBrk="1" hangingPunct="1">
              <a:lnSpc>
                <a:spcPct val="110000"/>
              </a:lnSpc>
              <a:defRPr/>
            </a:pPr>
            <a:r>
              <a:rPr lang="it-IT" altLang="it-IT" sz="2000" b="1" i="1" dirty="0"/>
              <a:t>Risposte:</a:t>
            </a:r>
          </a:p>
          <a:p>
            <a:pPr eaLnBrk="1" hangingPunct="1">
              <a:lnSpc>
                <a:spcPct val="110000"/>
              </a:lnSpc>
              <a:defRPr/>
            </a:pPr>
            <a:endParaRPr lang="it-IT" altLang="it-IT" sz="1100" b="1" i="1" dirty="0"/>
          </a:p>
          <a:p>
            <a:pPr marL="342900" indent="-342900" eaLnBrk="1" hangingPunct="1">
              <a:lnSpc>
                <a:spcPct val="110000"/>
              </a:lnSpc>
              <a:buFontTx/>
              <a:buAutoNum type="arabicParenR"/>
              <a:defRPr/>
            </a:pPr>
            <a:r>
              <a:rPr lang="it-IT" altLang="it-IT" dirty="0"/>
              <a:t>Mezzi propri</a:t>
            </a:r>
          </a:p>
          <a:p>
            <a:pPr marL="342900" indent="-342900" eaLnBrk="1" hangingPunct="1">
              <a:lnSpc>
                <a:spcPct val="110000"/>
              </a:lnSpc>
              <a:buFontTx/>
              <a:buAutoNum type="arabicParenR"/>
              <a:defRPr/>
            </a:pPr>
            <a:r>
              <a:rPr lang="it-IT" altLang="it-IT" dirty="0"/>
              <a:t>Passività consolidate, salvo non abbia una quota a breve termine (che va nelle pass. correnti)</a:t>
            </a:r>
          </a:p>
          <a:p>
            <a:pPr marL="342900" indent="-342900" eaLnBrk="1" hangingPunct="1">
              <a:lnSpc>
                <a:spcPct val="110000"/>
              </a:lnSpc>
              <a:buFontTx/>
              <a:buAutoNum type="arabicParenR"/>
              <a:defRPr/>
            </a:pPr>
            <a:r>
              <a:rPr lang="it-IT" altLang="it-IT" dirty="0"/>
              <a:t>Passività consolidate, salvo non abbia una quota a breve termine (che va nelle pass. correnti)</a:t>
            </a:r>
          </a:p>
          <a:p>
            <a:pPr marL="342900" indent="-342900" eaLnBrk="1" hangingPunct="1">
              <a:lnSpc>
                <a:spcPct val="110000"/>
              </a:lnSpc>
              <a:buFontTx/>
              <a:buAutoNum type="arabicParenR"/>
              <a:defRPr/>
            </a:pPr>
            <a:r>
              <a:rPr lang="it-IT" altLang="it-IT" dirty="0"/>
              <a:t>Passività correnti, salvo non abbia una quota a lungo termine (che va nelle pass. consolidate)</a:t>
            </a:r>
          </a:p>
          <a:p>
            <a:pPr marL="342900" indent="-342900" eaLnBrk="1" hangingPunct="1">
              <a:lnSpc>
                <a:spcPct val="110000"/>
              </a:lnSpc>
              <a:buFontTx/>
              <a:buAutoNum type="arabicParenR"/>
              <a:defRPr/>
            </a:pPr>
            <a:r>
              <a:rPr lang="it-IT" altLang="it-IT" dirty="0"/>
              <a:t>Passività correnti</a:t>
            </a:r>
          </a:p>
          <a:p>
            <a:pPr marL="342900" indent="-342900" eaLnBrk="1" hangingPunct="1">
              <a:lnSpc>
                <a:spcPct val="110000"/>
              </a:lnSpc>
              <a:buFontTx/>
              <a:buAutoNum type="arabicParenR"/>
              <a:defRPr/>
            </a:pPr>
            <a:r>
              <a:rPr lang="it-IT" altLang="it-IT" dirty="0"/>
              <a:t>Passività consolidate, salvo non abbia una quota a breve termine (che va nelle pass. </a:t>
            </a:r>
            <a:r>
              <a:rPr lang="it-IT" altLang="it-IT"/>
              <a:t>correnti)</a:t>
            </a:r>
            <a:endParaRPr lang="it-IT" altLang="it-IT" dirty="0"/>
          </a:p>
          <a:p>
            <a:pPr marL="342900" indent="-342900" eaLnBrk="1" hangingPunct="1">
              <a:lnSpc>
                <a:spcPct val="110000"/>
              </a:lnSpc>
              <a:buFontTx/>
              <a:buAutoNum type="arabicParenR"/>
              <a:defRPr/>
            </a:pPr>
            <a:r>
              <a:rPr lang="it-IT" altLang="it-IT" dirty="0"/>
              <a:t>Mezzi propri</a:t>
            </a:r>
          </a:p>
        </p:txBody>
      </p:sp>
    </p:spTree>
  </p:cSld>
  <p:clrMapOvr>
    <a:masterClrMapping/>
  </p:clrMapOvr>
  <p:transition advTm="105692"/>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99F5EC6-31DD-4DC0-9A29-38623853E0EC}" type="slidenum">
              <a:rPr lang="it-IT" altLang="it-IT">
                <a:latin typeface="Arial" panose="020B0604020202020204" pitchFamily="34" charset="0"/>
              </a:rPr>
              <a:pPr/>
              <a:t>47</a:t>
            </a:fld>
            <a:endParaRPr lang="it-IT" altLang="it-IT">
              <a:latin typeface="Arial" panose="020B0604020202020204" pitchFamily="34" charset="0"/>
            </a:endParaRPr>
          </a:p>
        </p:txBody>
      </p:sp>
      <p:sp>
        <p:nvSpPr>
          <p:cNvPr id="52227" name="WordArt 11"/>
          <p:cNvSpPr>
            <a:spLocks noChangeArrowheads="1" noChangeShapeType="1" noTextEdit="1"/>
          </p:cNvSpPr>
          <p:nvPr/>
        </p:nvSpPr>
        <p:spPr bwMode="auto">
          <a:xfrm>
            <a:off x="304800" y="1809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approfondimenti</a:t>
            </a:r>
          </a:p>
        </p:txBody>
      </p:sp>
      <p:sp>
        <p:nvSpPr>
          <p:cNvPr id="52228" name="CasellaDiTesto 18"/>
          <p:cNvSpPr txBox="1">
            <a:spLocks noChangeArrowheads="1"/>
          </p:cNvSpPr>
          <p:nvPr/>
        </p:nvSpPr>
        <p:spPr bwMode="auto">
          <a:xfrm>
            <a:off x="533400" y="1390650"/>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4000">
                <a:solidFill>
                  <a:srgbClr val="000099"/>
                </a:solidFill>
              </a:rPr>
              <a:t>Partiremo da un caso operativo di riclassificazione dello SP per giungere a formulare alcune utili riflessioni ai fini dell’analisi ed arrivando a costruire il cosiddetto SP “percentualizzato” ed il connesso SP “a blocchi”</a:t>
            </a:r>
          </a:p>
        </p:txBody>
      </p:sp>
    </p:spTree>
  </p:cSld>
  <p:clrMapOvr>
    <a:masterClrMapping/>
  </p:clrMapOvr>
  <p:transition advTm="58545"/>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E7C8F17-39D7-4291-98CD-3F63A33B6E38}" type="slidenum">
              <a:rPr lang="it-IT" altLang="it-IT">
                <a:latin typeface="Arial" panose="020B0604020202020204" pitchFamily="34" charset="0"/>
              </a:rPr>
              <a:pPr/>
              <a:t>48</a:t>
            </a:fld>
            <a:endParaRPr lang="it-IT" altLang="it-IT">
              <a:latin typeface="Arial" panose="020B0604020202020204" pitchFamily="34" charset="0"/>
            </a:endParaRPr>
          </a:p>
        </p:txBody>
      </p:sp>
      <p:sp>
        <p:nvSpPr>
          <p:cNvPr id="54275"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un esempio concreto</a:t>
            </a:r>
          </a:p>
        </p:txBody>
      </p:sp>
      <p:graphicFrame>
        <p:nvGraphicFramePr>
          <p:cNvPr id="20" name="Tabella 19"/>
          <p:cNvGraphicFramePr>
            <a:graphicFrameLocks noGrp="1"/>
          </p:cNvGraphicFramePr>
          <p:nvPr>
            <p:extLst>
              <p:ext uri="{D42A27DB-BD31-4B8C-83A1-F6EECF244321}">
                <p14:modId xmlns:p14="http://schemas.microsoft.com/office/powerpoint/2010/main" val="1971686391"/>
              </p:ext>
            </p:extLst>
          </p:nvPr>
        </p:nvGraphicFramePr>
        <p:xfrm>
          <a:off x="431800" y="503238"/>
          <a:ext cx="8305800" cy="6332538"/>
        </p:xfrm>
        <a:graphic>
          <a:graphicData uri="http://schemas.openxmlformats.org/drawingml/2006/table">
            <a:tbl>
              <a:tblPr/>
              <a:tblGrid>
                <a:gridCol w="3073146">
                  <a:extLst>
                    <a:ext uri="{9D8B030D-6E8A-4147-A177-3AD203B41FA5}">
                      <a16:colId xmlns:a16="http://schemas.microsoft.com/office/drawing/2014/main" val="20000"/>
                    </a:ext>
                  </a:extLst>
                </a:gridCol>
                <a:gridCol w="1260821">
                  <a:extLst>
                    <a:ext uri="{9D8B030D-6E8A-4147-A177-3AD203B41FA5}">
                      <a16:colId xmlns:a16="http://schemas.microsoft.com/office/drawing/2014/main" val="20001"/>
                    </a:ext>
                  </a:extLst>
                </a:gridCol>
                <a:gridCol w="3073146">
                  <a:extLst>
                    <a:ext uri="{9D8B030D-6E8A-4147-A177-3AD203B41FA5}">
                      <a16:colId xmlns:a16="http://schemas.microsoft.com/office/drawing/2014/main" val="20002"/>
                    </a:ext>
                  </a:extLst>
                </a:gridCol>
                <a:gridCol w="898687">
                  <a:extLst>
                    <a:ext uri="{9D8B030D-6E8A-4147-A177-3AD203B41FA5}">
                      <a16:colId xmlns:a16="http://schemas.microsoft.com/office/drawing/2014/main" val="20003"/>
                    </a:ext>
                  </a:extLst>
                </a:gridCol>
              </a:tblGrid>
              <a:tr h="210307">
                <a:tc gridSpan="2">
                  <a:txBody>
                    <a:bodyPr/>
                    <a:lstStyle/>
                    <a:p>
                      <a:pPr algn="ctr">
                        <a:lnSpc>
                          <a:spcPct val="115000"/>
                        </a:lnSpc>
                        <a:spcAft>
                          <a:spcPts val="0"/>
                        </a:spcAft>
                      </a:pPr>
                      <a:r>
                        <a:rPr lang="it-IT" sz="1200" b="1" spc="35" dirty="0">
                          <a:latin typeface="Arial Narrow"/>
                          <a:ea typeface="Times New Roman"/>
                        </a:rPr>
                        <a:t>ATTIVITA’</a:t>
                      </a:r>
                      <a:endParaRPr lang="it-IT" sz="1000" dirty="0">
                        <a:latin typeface="Times New Roman"/>
                        <a:ea typeface="Times New Roman"/>
                      </a:endParaRPr>
                    </a:p>
                  </a:txBody>
                  <a:tcPr marL="21035" marR="210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a:lnSpc>
                          <a:spcPct val="115000"/>
                        </a:lnSpc>
                        <a:spcAft>
                          <a:spcPts val="0"/>
                        </a:spcAft>
                      </a:pPr>
                      <a:r>
                        <a:rPr lang="it-IT" sz="1200" b="1" spc="35">
                          <a:latin typeface="Arial Narrow"/>
                          <a:ea typeface="Times New Roman"/>
                        </a:rPr>
                        <a:t>PASSIVITA’</a:t>
                      </a:r>
                      <a:endParaRPr lang="it-IT" sz="1000">
                        <a:latin typeface="Times New Roman"/>
                        <a:ea typeface="Times New Roman"/>
                      </a:endParaRPr>
                    </a:p>
                  </a:txBody>
                  <a:tcPr marL="21035" marR="210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194268">
                <a:tc>
                  <a:txBody>
                    <a:bodyPr/>
                    <a:lstStyle/>
                    <a:p>
                      <a:pPr>
                        <a:lnSpc>
                          <a:spcPct val="100000"/>
                        </a:lnSpc>
                        <a:spcAft>
                          <a:spcPts val="0"/>
                        </a:spcAft>
                      </a:pPr>
                      <a:r>
                        <a:rPr lang="it-IT" sz="1200" spc="35" dirty="0">
                          <a:latin typeface="Arial Narrow"/>
                          <a:ea typeface="Times New Roman"/>
                        </a:rPr>
                        <a:t>Cassa</a:t>
                      </a:r>
                      <a:endParaRPr lang="it-IT" sz="1000" dirty="0">
                        <a:latin typeface="Times New Roman"/>
                        <a:ea typeface="Times New Roman"/>
                      </a:endParaRPr>
                    </a:p>
                  </a:txBody>
                  <a:tcPr marL="21035" marR="210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t-IT" sz="1200" spc="35">
                          <a:latin typeface="Arial Narrow"/>
                          <a:ea typeface="Times New Roman"/>
                        </a:rPr>
                        <a:t>1.348</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it-IT" sz="1200" spc="35">
                          <a:latin typeface="Arial Narrow"/>
                          <a:ea typeface="Times New Roman"/>
                        </a:rPr>
                        <a:t>Fornitori</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t-IT" sz="1200" spc="35">
                          <a:latin typeface="Arial Narrow"/>
                          <a:ea typeface="Times New Roman"/>
                        </a:rPr>
                        <a:t>1.300.609</a:t>
                      </a:r>
                      <a:endParaRPr lang="it-IT" sz="1000">
                        <a:latin typeface="Times New Roman"/>
                        <a:ea typeface="Times New Roman"/>
                      </a:endParaRPr>
                    </a:p>
                  </a:txBody>
                  <a:tcPr marL="21035" marR="210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4268">
                <a:tc>
                  <a:txBody>
                    <a:bodyPr/>
                    <a:lstStyle/>
                    <a:p>
                      <a:pPr>
                        <a:lnSpc>
                          <a:spcPct val="100000"/>
                        </a:lnSpc>
                        <a:spcAft>
                          <a:spcPts val="0"/>
                        </a:spcAft>
                      </a:pPr>
                      <a:r>
                        <a:rPr lang="it-IT" sz="1200" spc="35" dirty="0">
                          <a:latin typeface="Arial Narrow"/>
                          <a:ea typeface="Times New Roman"/>
                        </a:rPr>
                        <a:t>Banca di Sassari</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179.803</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Debiti v/enti previd.</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a:latin typeface="Arial Narrow"/>
                          <a:ea typeface="Times New Roman"/>
                        </a:rPr>
                        <a:t>6.031</a:t>
                      </a:r>
                      <a:endParaRPr lang="it-IT" sz="100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2"/>
                  </a:ext>
                </a:extLst>
              </a:tr>
              <a:tr h="194268">
                <a:tc>
                  <a:txBody>
                    <a:bodyPr/>
                    <a:lstStyle/>
                    <a:p>
                      <a:pPr>
                        <a:lnSpc>
                          <a:spcPct val="100000"/>
                        </a:lnSpc>
                        <a:spcAft>
                          <a:spcPts val="0"/>
                        </a:spcAft>
                      </a:pPr>
                      <a:r>
                        <a:rPr lang="it-IT" sz="1200" spc="35" dirty="0">
                          <a:latin typeface="Arial Narrow"/>
                          <a:ea typeface="Times New Roman"/>
                        </a:rPr>
                        <a:t>Banca Naz. del </a:t>
                      </a:r>
                      <a:r>
                        <a:rPr lang="it-IT" sz="1200" spc="35" dirty="0" err="1">
                          <a:latin typeface="Arial Narrow"/>
                          <a:ea typeface="Times New Roman"/>
                        </a:rPr>
                        <a:t>Lav</a:t>
                      </a:r>
                      <a:r>
                        <a:rPr lang="it-IT" sz="1200" spc="35" dirty="0">
                          <a:latin typeface="Arial Narrow"/>
                          <a:ea typeface="Times New Roman"/>
                        </a:rPr>
                        <a:t>.</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125.780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Dipend. c/retribuzioni</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a:latin typeface="Arial Narrow"/>
                          <a:ea typeface="Times New Roman"/>
                        </a:rPr>
                        <a:t>117.113</a:t>
                      </a:r>
                      <a:endParaRPr lang="it-IT" sz="100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3"/>
                  </a:ext>
                </a:extLst>
              </a:tr>
              <a:tr h="194268">
                <a:tc>
                  <a:txBody>
                    <a:bodyPr/>
                    <a:lstStyle/>
                    <a:p>
                      <a:pPr>
                        <a:lnSpc>
                          <a:spcPct val="100000"/>
                        </a:lnSpc>
                        <a:spcAft>
                          <a:spcPts val="0"/>
                        </a:spcAft>
                      </a:pPr>
                      <a:r>
                        <a:rPr lang="it-IT" sz="1200" spc="35" dirty="0">
                          <a:latin typeface="Arial Narrow"/>
                          <a:ea typeface="Times New Roman"/>
                        </a:rPr>
                        <a:t>Crediti v/clienti</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875.393</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Erario c/ritenute</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a:latin typeface="Arial Narrow"/>
                          <a:ea typeface="Times New Roman"/>
                        </a:rPr>
                        <a:t>6.794</a:t>
                      </a:r>
                      <a:endParaRPr lang="it-IT" sz="100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4"/>
                  </a:ext>
                </a:extLst>
              </a:tr>
              <a:tr h="194268">
                <a:tc>
                  <a:txBody>
                    <a:bodyPr/>
                    <a:lstStyle/>
                    <a:p>
                      <a:pPr>
                        <a:lnSpc>
                          <a:spcPct val="100000"/>
                        </a:lnSpc>
                        <a:spcAft>
                          <a:spcPts val="0"/>
                        </a:spcAft>
                      </a:pPr>
                      <a:r>
                        <a:rPr lang="it-IT" sz="1200" spc="35" dirty="0">
                          <a:latin typeface="Arial Narrow"/>
                          <a:ea typeface="Times New Roman"/>
                        </a:rPr>
                        <a:t>Effetti attivi</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152.062</a:t>
                      </a:r>
                      <a:endParaRPr lang="it-IT" sz="1000" dirty="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Delmer c/finanziamenti</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a:latin typeface="Arial Narrow"/>
                          <a:ea typeface="Times New Roman"/>
                        </a:rPr>
                        <a:t>1.721</a:t>
                      </a:r>
                      <a:endParaRPr lang="it-IT" sz="100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5"/>
                  </a:ext>
                </a:extLst>
              </a:tr>
              <a:tr h="194268">
                <a:tc>
                  <a:txBody>
                    <a:bodyPr/>
                    <a:lstStyle/>
                    <a:p>
                      <a:pPr>
                        <a:lnSpc>
                          <a:spcPct val="100000"/>
                        </a:lnSpc>
                        <a:spcAft>
                          <a:spcPts val="0"/>
                        </a:spcAft>
                      </a:pPr>
                      <a:r>
                        <a:rPr lang="it-IT" sz="1200" spc="35" dirty="0">
                          <a:latin typeface="Arial Narrow"/>
                          <a:ea typeface="Times New Roman"/>
                        </a:rPr>
                        <a:t>Crediti in sofferenza</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23.415</a:t>
                      </a:r>
                      <a:endParaRPr lang="it-IT" sz="1000" dirty="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a:latin typeface="Arial Narrow"/>
                          <a:ea typeface="Times New Roman"/>
                        </a:rPr>
                        <a:t>Prestito </a:t>
                      </a:r>
                      <a:r>
                        <a:rPr lang="it-IT" sz="1200" spc="35" dirty="0" err="1">
                          <a:latin typeface="Arial Narrow"/>
                          <a:ea typeface="Times New Roman"/>
                        </a:rPr>
                        <a:t>obb</a:t>
                      </a:r>
                      <a:r>
                        <a:rPr lang="it-IT" sz="1200" spc="35" dirty="0">
                          <a:latin typeface="Arial Narrow"/>
                          <a:ea typeface="Times New Roman"/>
                        </a:rPr>
                        <a:t>. convertibile</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a:latin typeface="Arial Narrow"/>
                          <a:ea typeface="Times New Roman"/>
                        </a:rPr>
                        <a:t>150.000</a:t>
                      </a:r>
                      <a:endParaRPr lang="it-IT" sz="100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6"/>
                  </a:ext>
                </a:extLst>
              </a:tr>
              <a:tr h="194268">
                <a:tc>
                  <a:txBody>
                    <a:bodyPr/>
                    <a:lstStyle/>
                    <a:p>
                      <a:pPr>
                        <a:lnSpc>
                          <a:spcPct val="100000"/>
                        </a:lnSpc>
                        <a:spcAft>
                          <a:spcPts val="0"/>
                        </a:spcAft>
                      </a:pPr>
                      <a:r>
                        <a:rPr lang="it-IT" sz="1200" spc="35" dirty="0">
                          <a:latin typeface="Arial Narrow"/>
                          <a:ea typeface="Times New Roman"/>
                        </a:rPr>
                        <a:t>Anticipi a fornitori</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7.477</a:t>
                      </a:r>
                      <a:endParaRPr lang="it-IT" sz="1000" dirty="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a:latin typeface="Arial Narrow"/>
                          <a:ea typeface="Times New Roman"/>
                        </a:rPr>
                        <a:t>Debiti v/INAIL per </a:t>
                      </a:r>
                      <a:r>
                        <a:rPr lang="it-IT" sz="1200" spc="35" dirty="0" err="1">
                          <a:latin typeface="Arial Narrow"/>
                          <a:ea typeface="Times New Roman"/>
                        </a:rPr>
                        <a:t>conguagl</a:t>
                      </a:r>
                      <a:r>
                        <a:rPr lang="it-IT" sz="1200" spc="35" dirty="0">
                          <a:latin typeface="Arial Narrow"/>
                          <a:ea typeface="Times New Roman"/>
                        </a:rPr>
                        <a:t>.</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834</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7"/>
                  </a:ext>
                </a:extLst>
              </a:tr>
              <a:tr h="194268">
                <a:tc>
                  <a:txBody>
                    <a:bodyPr/>
                    <a:lstStyle/>
                    <a:p>
                      <a:pPr>
                        <a:lnSpc>
                          <a:spcPct val="100000"/>
                        </a:lnSpc>
                        <a:spcAft>
                          <a:spcPts val="0"/>
                        </a:spcAft>
                      </a:pPr>
                      <a:r>
                        <a:rPr lang="it-IT" sz="1200" spc="35">
                          <a:latin typeface="Arial Narrow"/>
                          <a:ea typeface="Times New Roman"/>
                        </a:rPr>
                        <a:t>Erario c/IVA</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43.605</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a:latin typeface="Arial Narrow"/>
                          <a:ea typeface="Times New Roman"/>
                        </a:rPr>
                        <a:t>Debiti v/sindaci per </a:t>
                      </a:r>
                      <a:r>
                        <a:rPr lang="it-IT" sz="1200" spc="35" dirty="0" err="1">
                          <a:latin typeface="Arial Narrow"/>
                          <a:ea typeface="Times New Roman"/>
                        </a:rPr>
                        <a:t>emolum</a:t>
                      </a:r>
                      <a:r>
                        <a:rPr lang="it-IT" sz="1200" spc="35" dirty="0">
                          <a:latin typeface="Arial Narrow"/>
                          <a:ea typeface="Times New Roman"/>
                        </a:rPr>
                        <a:t>.</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10.215</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8"/>
                  </a:ext>
                </a:extLst>
              </a:tr>
              <a:tr h="194268">
                <a:tc rowSpan="2">
                  <a:txBody>
                    <a:bodyPr/>
                    <a:lstStyle/>
                    <a:p>
                      <a:pPr>
                        <a:lnSpc>
                          <a:spcPct val="100000"/>
                        </a:lnSpc>
                        <a:spcAft>
                          <a:spcPts val="0"/>
                        </a:spcAft>
                      </a:pPr>
                      <a:r>
                        <a:rPr lang="it-IT" sz="1200" spc="35" dirty="0">
                          <a:latin typeface="Arial Narrow"/>
                          <a:ea typeface="Times New Roman"/>
                        </a:rPr>
                        <a:t>Crediti per interessi di </a:t>
                      </a:r>
                      <a:r>
                        <a:rPr lang="it-IT" sz="1200" spc="35" dirty="0" err="1">
                          <a:latin typeface="Arial Narrow"/>
                          <a:ea typeface="Times New Roman"/>
                        </a:rPr>
                        <a:t>dilaz</a:t>
                      </a:r>
                      <a:r>
                        <a:rPr lang="it-IT" sz="1200" spc="35" dirty="0">
                          <a:latin typeface="Arial Narrow"/>
                          <a:ea typeface="Times New Roman"/>
                        </a:rPr>
                        <a:t>. a clienti</a:t>
                      </a:r>
                      <a:endParaRPr lang="it-IT" sz="1000" dirty="0">
                        <a:latin typeface="Times New Roman"/>
                        <a:ea typeface="Times New Roman"/>
                      </a:endParaRPr>
                    </a:p>
                  </a:txBody>
                  <a:tcPr marL="21035" marR="21035" marT="0" marB="0">
                    <a:lnL>
                      <a:noFill/>
                    </a:lnL>
                    <a:lnR>
                      <a:noFill/>
                    </a:lnR>
                    <a:lnT>
                      <a:noFill/>
                    </a:lnT>
                    <a:lnB>
                      <a:noFill/>
                    </a:lnB>
                  </a:tcPr>
                </a:tc>
                <a:tc rowSpan="2">
                  <a:txBody>
                    <a:bodyPr/>
                    <a:lstStyle/>
                    <a:p>
                      <a:pPr algn="r">
                        <a:lnSpc>
                          <a:spcPct val="100000"/>
                        </a:lnSpc>
                        <a:spcAft>
                          <a:spcPts val="0"/>
                        </a:spcAft>
                      </a:pPr>
                      <a:r>
                        <a:rPr lang="it-IT" sz="1200" spc="35" dirty="0">
                          <a:latin typeface="Arial Narrow"/>
                          <a:ea typeface="Times New Roman"/>
                        </a:rPr>
                        <a:t>17.559</a:t>
                      </a:r>
                      <a:endParaRPr lang="it-IT" sz="1000" dirty="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a:latin typeface="Arial Narrow"/>
                          <a:ea typeface="Times New Roman"/>
                        </a:rPr>
                        <a:t>Debiti v/professionisti</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6.120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09"/>
                  </a:ext>
                </a:extLst>
              </a:tr>
              <a:tr h="194268">
                <a:tc vMerge="1">
                  <a:txBody>
                    <a:bodyPr/>
                    <a:lstStyle/>
                    <a:p>
                      <a:endParaRPr lang="it-IT"/>
                    </a:p>
                  </a:txBody>
                  <a:tcPr/>
                </a:tc>
                <a:tc vMerge="1">
                  <a:txBody>
                    <a:bodyPr/>
                    <a:lstStyle/>
                    <a:p>
                      <a:endParaRPr lang="it-IT"/>
                    </a:p>
                  </a:txBody>
                  <a:tcPr/>
                </a:tc>
                <a:tc>
                  <a:txBody>
                    <a:bodyPr/>
                    <a:lstStyle/>
                    <a:p>
                      <a:pPr>
                        <a:lnSpc>
                          <a:spcPct val="100000"/>
                        </a:lnSpc>
                        <a:spcAft>
                          <a:spcPts val="0"/>
                        </a:spcAft>
                      </a:pPr>
                      <a:r>
                        <a:rPr lang="it-IT" sz="1200" spc="35" dirty="0">
                          <a:latin typeface="Arial Narrow"/>
                          <a:ea typeface="Times New Roman"/>
                        </a:rPr>
                        <a:t>F.do </a:t>
                      </a:r>
                      <a:r>
                        <a:rPr lang="it-IT" sz="1200" spc="35" dirty="0" smtClean="0">
                          <a:latin typeface="Arial Narrow"/>
                          <a:ea typeface="Times New Roman"/>
                        </a:rPr>
                        <a:t>TFR</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  127.727</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0"/>
                  </a:ext>
                </a:extLst>
              </a:tr>
              <a:tr h="194268">
                <a:tc>
                  <a:txBody>
                    <a:bodyPr/>
                    <a:lstStyle/>
                    <a:p>
                      <a:pPr>
                        <a:lnSpc>
                          <a:spcPct val="100000"/>
                        </a:lnSpc>
                        <a:spcAft>
                          <a:spcPts val="0"/>
                        </a:spcAft>
                      </a:pPr>
                      <a:r>
                        <a:rPr lang="it-IT" sz="1200" spc="35">
                          <a:latin typeface="Arial Narrow"/>
                          <a:ea typeface="Times New Roman"/>
                        </a:rPr>
                        <a:t>INPS c/rimborsi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902</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a:latin typeface="Arial Narrow"/>
                          <a:ea typeface="Times New Roman"/>
                        </a:rPr>
                        <a:t>Debiti per imposte</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20.795</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1"/>
                  </a:ext>
                </a:extLst>
              </a:tr>
              <a:tr h="194268">
                <a:tc>
                  <a:txBody>
                    <a:bodyPr/>
                    <a:lstStyle/>
                    <a:p>
                      <a:pPr>
                        <a:lnSpc>
                          <a:spcPct val="100000"/>
                        </a:lnSpc>
                        <a:spcAft>
                          <a:spcPts val="0"/>
                        </a:spcAft>
                      </a:pPr>
                      <a:r>
                        <a:rPr lang="it-IT" sz="1200" spc="35" dirty="0" smtClean="0">
                          <a:latin typeface="Arial Narrow"/>
                          <a:ea typeface="Times New Roman"/>
                        </a:rPr>
                        <a:t>Imposte a </a:t>
                      </a:r>
                      <a:r>
                        <a:rPr lang="it-IT" sz="1200" spc="35" dirty="0">
                          <a:latin typeface="Arial Narrow"/>
                          <a:ea typeface="Times New Roman"/>
                        </a:rPr>
                        <a:t>credito</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1.737</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a:latin typeface="Arial Narrow"/>
                          <a:ea typeface="Times New Roman"/>
                        </a:rPr>
                        <a:t>Mutui passivi</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152.000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2"/>
                  </a:ext>
                </a:extLst>
              </a:tr>
              <a:tr h="194268">
                <a:tc>
                  <a:txBody>
                    <a:bodyPr/>
                    <a:lstStyle/>
                    <a:p>
                      <a:pPr>
                        <a:lnSpc>
                          <a:spcPct val="100000"/>
                        </a:lnSpc>
                        <a:spcAft>
                          <a:spcPts val="0"/>
                        </a:spcAft>
                      </a:pPr>
                      <a:r>
                        <a:rPr lang="it-IT" sz="1200" spc="35">
                          <a:latin typeface="Arial Narrow"/>
                          <a:ea typeface="Times New Roman"/>
                        </a:rPr>
                        <a:t>Cassa integ. c/rimborsi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1.386</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svalut</a:t>
                      </a:r>
                      <a:r>
                        <a:rPr lang="it-IT" sz="1200" spc="35" dirty="0">
                          <a:latin typeface="Arial Narrow"/>
                          <a:ea typeface="Times New Roman"/>
                        </a:rPr>
                        <a:t>. crediti</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9.570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3"/>
                  </a:ext>
                </a:extLst>
              </a:tr>
              <a:tr h="194268">
                <a:tc>
                  <a:txBody>
                    <a:bodyPr/>
                    <a:lstStyle/>
                    <a:p>
                      <a:pPr>
                        <a:lnSpc>
                          <a:spcPct val="100000"/>
                        </a:lnSpc>
                        <a:spcAft>
                          <a:spcPts val="0"/>
                        </a:spcAft>
                      </a:pPr>
                      <a:r>
                        <a:rPr lang="it-IT" sz="1200" spc="35">
                          <a:latin typeface="Arial Narrow"/>
                          <a:ea typeface="Times New Roman"/>
                        </a:rPr>
                        <a:t>Risconti attivi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4.310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fabbricati</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218.902</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4"/>
                  </a:ext>
                </a:extLst>
              </a:tr>
              <a:tr h="194268">
                <a:tc>
                  <a:txBody>
                    <a:bodyPr/>
                    <a:lstStyle/>
                    <a:p>
                      <a:pPr>
                        <a:lnSpc>
                          <a:spcPct val="100000"/>
                        </a:lnSpc>
                        <a:spcAft>
                          <a:spcPts val="0"/>
                        </a:spcAft>
                      </a:pPr>
                      <a:r>
                        <a:rPr lang="it-IT" sz="1200" spc="35">
                          <a:latin typeface="Arial Narrow"/>
                          <a:ea typeface="Times New Roman"/>
                        </a:rPr>
                        <a:t>Ratei attivi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13.216</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a:t>
                      </a:r>
                      <a:r>
                        <a:rPr lang="it-IT" sz="1200" spc="35" dirty="0" err="1">
                          <a:latin typeface="Arial Narrow"/>
                          <a:ea typeface="Times New Roman"/>
                        </a:rPr>
                        <a:t>costruz</a:t>
                      </a:r>
                      <a:r>
                        <a:rPr lang="it-IT" sz="1200" spc="35" dirty="0">
                          <a:latin typeface="Arial Narrow"/>
                          <a:ea typeface="Times New Roman"/>
                        </a:rPr>
                        <a:t>. </a:t>
                      </a:r>
                      <a:r>
                        <a:rPr lang="it-IT" sz="1200" spc="35" dirty="0" err="1">
                          <a:latin typeface="Arial Narrow"/>
                          <a:ea typeface="Times New Roman"/>
                        </a:rPr>
                        <a:t>leg</a:t>
                      </a:r>
                      <a:r>
                        <a:rPr lang="it-IT" sz="1200" spc="35" dirty="0">
                          <a:latin typeface="Arial Narrow"/>
                          <a:ea typeface="Times New Roman"/>
                        </a:rPr>
                        <a:t>.</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1.272</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5"/>
                  </a:ext>
                </a:extLst>
              </a:tr>
              <a:tr h="194268">
                <a:tc>
                  <a:txBody>
                    <a:bodyPr/>
                    <a:lstStyle/>
                    <a:p>
                      <a:pPr>
                        <a:lnSpc>
                          <a:spcPct val="100000"/>
                        </a:lnSpc>
                        <a:spcAft>
                          <a:spcPts val="0"/>
                        </a:spcAft>
                      </a:pPr>
                      <a:r>
                        <a:rPr lang="it-IT" sz="1200" spc="35">
                          <a:latin typeface="Arial Narrow"/>
                          <a:ea typeface="Times New Roman"/>
                        </a:rPr>
                        <a:t>Fabbricati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476.268</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impianti gen.</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48.792</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6"/>
                  </a:ext>
                </a:extLst>
              </a:tr>
              <a:tr h="194268">
                <a:tc>
                  <a:txBody>
                    <a:bodyPr/>
                    <a:lstStyle/>
                    <a:p>
                      <a:pPr>
                        <a:lnSpc>
                          <a:spcPct val="100000"/>
                        </a:lnSpc>
                        <a:spcAft>
                          <a:spcPts val="0"/>
                        </a:spcAft>
                      </a:pPr>
                      <a:r>
                        <a:rPr lang="it-IT" sz="1200" spc="35">
                          <a:latin typeface="Arial Narrow"/>
                          <a:ea typeface="Times New Roman"/>
                        </a:rPr>
                        <a:t>Costruzioni leggere</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1.658</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impianti spec.</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544.411</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7"/>
                  </a:ext>
                </a:extLst>
              </a:tr>
              <a:tr h="194268">
                <a:tc>
                  <a:txBody>
                    <a:bodyPr/>
                    <a:lstStyle/>
                    <a:p>
                      <a:pPr>
                        <a:lnSpc>
                          <a:spcPct val="100000"/>
                        </a:lnSpc>
                        <a:spcAft>
                          <a:spcPts val="0"/>
                        </a:spcAft>
                      </a:pPr>
                      <a:r>
                        <a:rPr lang="it-IT" sz="1200" spc="35">
                          <a:latin typeface="Arial Narrow"/>
                          <a:ea typeface="Times New Roman"/>
                        </a:rPr>
                        <a:t>Impianti generici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49.459</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automezzi</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141.519</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8"/>
                  </a:ext>
                </a:extLst>
              </a:tr>
              <a:tr h="194268">
                <a:tc>
                  <a:txBody>
                    <a:bodyPr/>
                    <a:lstStyle/>
                    <a:p>
                      <a:pPr>
                        <a:lnSpc>
                          <a:spcPct val="100000"/>
                        </a:lnSpc>
                        <a:spcAft>
                          <a:spcPts val="0"/>
                        </a:spcAft>
                      </a:pPr>
                      <a:r>
                        <a:rPr lang="it-IT" sz="1200" spc="35">
                          <a:latin typeface="Arial Narrow"/>
                          <a:ea typeface="Times New Roman"/>
                        </a:rPr>
                        <a:t>Impianti specifici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859.446</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a:t>
                      </a:r>
                      <a:r>
                        <a:rPr lang="it-IT" sz="1200" spc="35" dirty="0" err="1">
                          <a:latin typeface="Arial Narrow"/>
                          <a:ea typeface="Times New Roman"/>
                        </a:rPr>
                        <a:t>macchin</a:t>
                      </a:r>
                      <a:r>
                        <a:rPr lang="it-IT" sz="1200" spc="35" dirty="0">
                          <a:latin typeface="Arial Narrow"/>
                          <a:ea typeface="Times New Roman"/>
                        </a:rPr>
                        <a:t>.</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226.236</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19"/>
                  </a:ext>
                </a:extLst>
              </a:tr>
              <a:tr h="194268">
                <a:tc>
                  <a:txBody>
                    <a:bodyPr/>
                    <a:lstStyle/>
                    <a:p>
                      <a:pPr>
                        <a:lnSpc>
                          <a:spcPct val="100000"/>
                        </a:lnSpc>
                        <a:spcAft>
                          <a:spcPts val="0"/>
                        </a:spcAft>
                      </a:pPr>
                      <a:r>
                        <a:rPr lang="it-IT" sz="1200" spc="35">
                          <a:latin typeface="Arial Narrow"/>
                          <a:ea typeface="Times New Roman"/>
                        </a:rPr>
                        <a:t>Macchinari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566.999</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mobili uff.</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53.256</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0"/>
                  </a:ext>
                </a:extLst>
              </a:tr>
              <a:tr h="194268">
                <a:tc>
                  <a:txBody>
                    <a:bodyPr/>
                    <a:lstStyle/>
                    <a:p>
                      <a:pPr>
                        <a:lnSpc>
                          <a:spcPct val="100000"/>
                        </a:lnSpc>
                        <a:spcAft>
                          <a:spcPts val="0"/>
                        </a:spcAft>
                      </a:pPr>
                      <a:r>
                        <a:rPr lang="it-IT" sz="1200" spc="35">
                          <a:latin typeface="Arial Narrow"/>
                          <a:ea typeface="Times New Roman"/>
                        </a:rPr>
                        <a:t>Automezzi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222.383</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err="1">
                          <a:latin typeface="Arial Narrow"/>
                          <a:ea typeface="Times New Roman"/>
                        </a:rPr>
                        <a:t>F.do</a:t>
                      </a:r>
                      <a:r>
                        <a:rPr lang="it-IT" sz="1200" spc="35" dirty="0">
                          <a:latin typeface="Arial Narrow"/>
                          <a:ea typeface="Times New Roman"/>
                        </a:rPr>
                        <a:t> </a:t>
                      </a:r>
                      <a:r>
                        <a:rPr lang="it-IT" sz="1200" spc="35" dirty="0" err="1">
                          <a:latin typeface="Arial Narrow"/>
                          <a:ea typeface="Times New Roman"/>
                        </a:rPr>
                        <a:t>amm</a:t>
                      </a:r>
                      <a:r>
                        <a:rPr lang="it-IT" sz="1200" spc="35" dirty="0">
                          <a:latin typeface="Arial Narrow"/>
                          <a:ea typeface="Times New Roman"/>
                        </a:rPr>
                        <a:t>. brevetti</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24.000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1"/>
                  </a:ext>
                </a:extLst>
              </a:tr>
              <a:tr h="194268">
                <a:tc>
                  <a:txBody>
                    <a:bodyPr/>
                    <a:lstStyle/>
                    <a:p>
                      <a:pPr>
                        <a:lnSpc>
                          <a:spcPct val="100000"/>
                        </a:lnSpc>
                        <a:spcAft>
                          <a:spcPts val="0"/>
                        </a:spcAft>
                      </a:pPr>
                      <a:r>
                        <a:rPr lang="it-IT" sz="1200" spc="35">
                          <a:latin typeface="Arial Narrow"/>
                          <a:ea typeface="Times New Roman"/>
                        </a:rPr>
                        <a:t>Mobili e macc. d’uff.</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88.380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dirty="0">
                          <a:latin typeface="Arial Narrow"/>
                          <a:ea typeface="Times New Roman"/>
                        </a:rPr>
                        <a:t>Capitale sociale</a:t>
                      </a:r>
                      <a:endParaRPr lang="it-IT" sz="1000" dirty="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400.000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2"/>
                  </a:ext>
                </a:extLst>
              </a:tr>
              <a:tr h="194268">
                <a:tc>
                  <a:txBody>
                    <a:bodyPr/>
                    <a:lstStyle/>
                    <a:p>
                      <a:pPr>
                        <a:lnSpc>
                          <a:spcPct val="100000"/>
                        </a:lnSpc>
                        <a:spcAft>
                          <a:spcPts val="0"/>
                        </a:spcAft>
                      </a:pPr>
                      <a:r>
                        <a:rPr lang="it-IT" sz="1200" spc="35">
                          <a:latin typeface="Arial Narrow"/>
                          <a:ea typeface="Times New Roman"/>
                        </a:rPr>
                        <a:t>Brevetti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25.000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Riserva legale</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146.652</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3"/>
                  </a:ext>
                </a:extLst>
              </a:tr>
              <a:tr h="194268">
                <a:tc>
                  <a:txBody>
                    <a:bodyPr/>
                    <a:lstStyle/>
                    <a:p>
                      <a:pPr>
                        <a:lnSpc>
                          <a:spcPct val="100000"/>
                        </a:lnSpc>
                        <a:spcAft>
                          <a:spcPts val="0"/>
                        </a:spcAft>
                      </a:pPr>
                      <a:r>
                        <a:rPr lang="it-IT" sz="1200" spc="35" dirty="0">
                          <a:latin typeface="Arial Narrow"/>
                          <a:ea typeface="Times New Roman"/>
                        </a:rPr>
                        <a:t>Spese di </a:t>
                      </a:r>
                      <a:r>
                        <a:rPr lang="it-IT" sz="1200" spc="35" dirty="0" smtClean="0">
                          <a:latin typeface="Arial Narrow"/>
                          <a:ea typeface="Times New Roman"/>
                        </a:rPr>
                        <a:t>sviluppo</a:t>
                      </a:r>
                      <a:endParaRPr lang="it-IT" sz="1000" dirty="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17.078</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Riserva statut.</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125.031</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4"/>
                  </a:ext>
                </a:extLst>
              </a:tr>
              <a:tr h="194268">
                <a:tc>
                  <a:txBody>
                    <a:bodyPr/>
                    <a:lstStyle/>
                    <a:p>
                      <a:pPr>
                        <a:lnSpc>
                          <a:spcPct val="100000"/>
                        </a:lnSpc>
                        <a:spcAft>
                          <a:spcPts val="0"/>
                        </a:spcAft>
                      </a:pPr>
                      <a:r>
                        <a:rPr lang="it-IT" sz="1200" spc="35">
                          <a:latin typeface="Arial Narrow"/>
                          <a:ea typeface="Times New Roman"/>
                        </a:rPr>
                        <a:t>Merci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138.000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Riserva rivalut. monetarie</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201.300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5"/>
                  </a:ext>
                </a:extLst>
              </a:tr>
              <a:tr h="194268">
                <a:tc>
                  <a:txBody>
                    <a:bodyPr/>
                    <a:lstStyle/>
                    <a:p>
                      <a:pPr>
                        <a:lnSpc>
                          <a:spcPct val="100000"/>
                        </a:lnSpc>
                        <a:spcAft>
                          <a:spcPts val="0"/>
                        </a:spcAft>
                      </a:pPr>
                      <a:r>
                        <a:rPr lang="it-IT" sz="1200" spc="35">
                          <a:latin typeface="Arial Narrow"/>
                          <a:ea typeface="Times New Roman"/>
                        </a:rPr>
                        <a:t>Imballaggi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20.000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Contributi in c/capitale</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68.014</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6"/>
                  </a:ext>
                </a:extLst>
              </a:tr>
              <a:tr h="194268">
                <a:tc>
                  <a:txBody>
                    <a:bodyPr/>
                    <a:lstStyle/>
                    <a:p>
                      <a:pPr>
                        <a:lnSpc>
                          <a:spcPct val="100000"/>
                        </a:lnSpc>
                        <a:spcAft>
                          <a:spcPts val="0"/>
                        </a:spcAft>
                      </a:pPr>
                      <a:r>
                        <a:rPr lang="it-IT" sz="1200" spc="35">
                          <a:latin typeface="Arial Narrow"/>
                          <a:ea typeface="Times New Roman"/>
                        </a:rPr>
                        <a:t>Materie prime</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58.000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Finanz. soci c/aumento c.s.</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52.000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7"/>
                  </a:ext>
                </a:extLst>
              </a:tr>
              <a:tr h="194268">
                <a:tc>
                  <a:txBody>
                    <a:bodyPr/>
                    <a:lstStyle/>
                    <a:p>
                      <a:pPr>
                        <a:lnSpc>
                          <a:spcPct val="100000"/>
                        </a:lnSpc>
                        <a:spcAft>
                          <a:spcPts val="0"/>
                        </a:spcAft>
                      </a:pPr>
                      <a:r>
                        <a:rPr lang="it-IT" sz="1200" spc="35">
                          <a:latin typeface="Arial Narrow"/>
                          <a:ea typeface="Times New Roman"/>
                        </a:rPr>
                        <a:t>Prodotti finiti</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102.000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F.do spese manutenzione</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58.000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8"/>
                  </a:ext>
                </a:extLst>
              </a:tr>
              <a:tr h="194268">
                <a:tc>
                  <a:txBody>
                    <a:bodyPr/>
                    <a:lstStyle/>
                    <a:p>
                      <a:pPr>
                        <a:lnSpc>
                          <a:spcPct val="100000"/>
                        </a:lnSpc>
                        <a:spcAft>
                          <a:spcPts val="0"/>
                        </a:spcAft>
                      </a:pPr>
                      <a:r>
                        <a:rPr lang="it-IT" sz="1200" spc="35">
                          <a:latin typeface="Arial Narrow"/>
                          <a:ea typeface="Times New Roman"/>
                        </a:rPr>
                        <a:t>Rimanenz. titoli in portaf.</a:t>
                      </a:r>
                      <a:endParaRPr lang="it-IT" sz="1000">
                        <a:latin typeface="Times New Roman"/>
                        <a:ea typeface="Times New Roman"/>
                      </a:endParaRPr>
                    </a:p>
                  </a:txBody>
                  <a:tcPr marL="21035" marR="21035" marT="0" marB="0">
                    <a:lnL>
                      <a:noFill/>
                    </a:lnL>
                    <a:lnR>
                      <a:noFill/>
                    </a:lnR>
                    <a:lnT>
                      <a:noFill/>
                    </a:lnT>
                    <a:lnB>
                      <a:noFill/>
                    </a:lnB>
                  </a:tcPr>
                </a:tc>
                <a:tc>
                  <a:txBody>
                    <a:bodyPr/>
                    <a:lstStyle/>
                    <a:p>
                      <a:pPr algn="r">
                        <a:lnSpc>
                          <a:spcPct val="100000"/>
                        </a:lnSpc>
                        <a:spcAft>
                          <a:spcPts val="0"/>
                        </a:spcAft>
                      </a:pPr>
                      <a:r>
                        <a:rPr lang="it-IT" sz="1200" spc="35">
                          <a:latin typeface="Arial Narrow"/>
                          <a:ea typeface="Times New Roman"/>
                        </a:rPr>
                        <a:t>254.720</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0000"/>
                        </a:lnSpc>
                        <a:spcAft>
                          <a:spcPts val="0"/>
                        </a:spcAft>
                      </a:pPr>
                      <a:r>
                        <a:rPr lang="it-IT" sz="1200" spc="35">
                          <a:latin typeface="Arial Narrow"/>
                          <a:ea typeface="Times New Roman"/>
                        </a:rPr>
                        <a:t>Utile d’esercizio</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it-IT" sz="1200" spc="35" dirty="0">
                          <a:latin typeface="Arial Narrow"/>
                          <a:ea typeface="Times New Roman"/>
                        </a:rPr>
                        <a:t>98.470</a:t>
                      </a:r>
                      <a:endParaRPr lang="it-IT" sz="1000" dirty="0">
                        <a:latin typeface="Times New Roman"/>
                        <a:ea typeface="Times New Roman"/>
                      </a:endParaRPr>
                    </a:p>
                  </a:txBody>
                  <a:tcPr marL="21035" marR="21035" marT="0" marB="0">
                    <a:lnL>
                      <a:noFill/>
                    </a:lnL>
                    <a:lnR>
                      <a:noFill/>
                    </a:lnR>
                    <a:lnT>
                      <a:noFill/>
                    </a:lnT>
                    <a:lnB>
                      <a:noFill/>
                    </a:lnB>
                  </a:tcPr>
                </a:tc>
                <a:extLst>
                  <a:ext uri="{0D108BD9-81ED-4DB2-BD59-A6C34878D82A}">
                    <a16:rowId xmlns:a16="http://schemas.microsoft.com/office/drawing/2014/main" val="10029"/>
                  </a:ext>
                </a:extLst>
              </a:tr>
              <a:tr h="194268">
                <a:tc>
                  <a:txBody>
                    <a:bodyPr/>
                    <a:lstStyle/>
                    <a:p>
                      <a:pPr>
                        <a:lnSpc>
                          <a:spcPct val="100000"/>
                        </a:lnSpc>
                        <a:spcAft>
                          <a:spcPts val="0"/>
                        </a:spcAft>
                      </a:pPr>
                      <a:endParaRPr lang="it-IT" sz="1200" spc="35">
                        <a:latin typeface="Arial Narrow"/>
                        <a:ea typeface="Times New Roman"/>
                      </a:endParaRPr>
                    </a:p>
                  </a:txBody>
                  <a:tcPr marL="21035" marR="210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1200" spc="35">
                        <a:latin typeface="Arial Narrow"/>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it-IT" sz="1200" spc="35">
                          <a:latin typeface="Arial Narrow"/>
                          <a:ea typeface="Times New Roman"/>
                        </a:rPr>
                        <a:t>Riserva starordinaria</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1200" spc="35" dirty="0">
                          <a:latin typeface="Arial Narrow"/>
                          <a:ea typeface="Times New Roman"/>
                        </a:rPr>
                        <a:t>10.000</a:t>
                      </a:r>
                      <a:endParaRPr lang="it-IT" sz="1000" dirty="0">
                        <a:latin typeface="Times New Roman"/>
                        <a:ea typeface="Times New Roman"/>
                      </a:endParaRPr>
                    </a:p>
                  </a:txBody>
                  <a:tcPr marL="21035" marR="210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294186">
                <a:tc>
                  <a:txBody>
                    <a:bodyPr/>
                    <a:lstStyle/>
                    <a:p>
                      <a:pPr>
                        <a:lnSpc>
                          <a:spcPct val="100000"/>
                        </a:lnSpc>
                        <a:spcAft>
                          <a:spcPts val="0"/>
                        </a:spcAft>
                      </a:pPr>
                      <a:r>
                        <a:rPr lang="it-IT" sz="1200" b="1" spc="35">
                          <a:latin typeface="Arial Narrow"/>
                          <a:ea typeface="Times New Roman"/>
                        </a:rPr>
                        <a:t>TOTALE</a:t>
                      </a:r>
                      <a:endParaRPr lang="it-IT" sz="1000">
                        <a:latin typeface="Times New Roman"/>
                        <a:ea typeface="Times New Roman"/>
                      </a:endParaRPr>
                    </a:p>
                  </a:txBody>
                  <a:tcPr marL="21035" marR="210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1200" b="1" spc="35">
                          <a:latin typeface="Arial Narrow"/>
                          <a:ea typeface="Times New Roman"/>
                        </a:rPr>
                        <a:t>4.327.384</a:t>
                      </a:r>
                      <a:endParaRPr lang="it-IT" sz="1000">
                        <a:latin typeface="Times New Roman"/>
                        <a:ea typeface="Times New Roman"/>
                      </a:endParaRPr>
                    </a:p>
                  </a:txBody>
                  <a:tcPr marL="21035" marR="210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it-IT" sz="1200" b="1" spc="35">
                          <a:latin typeface="Arial Narrow"/>
                          <a:ea typeface="Times New Roman"/>
                        </a:rPr>
                        <a:t>TOTALE</a:t>
                      </a:r>
                      <a:endParaRPr lang="it-IT" sz="1000">
                        <a:latin typeface="Times New Roman"/>
                        <a:ea typeface="Times New Roman"/>
                      </a:endParaRPr>
                    </a:p>
                  </a:txBody>
                  <a:tcPr marL="21035" marR="210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1200" b="1" spc="35" dirty="0">
                          <a:latin typeface="Arial Narrow"/>
                          <a:ea typeface="Times New Roman"/>
                        </a:rPr>
                        <a:t>4.327.384</a:t>
                      </a:r>
                      <a:endParaRPr lang="it-IT" sz="1000" dirty="0">
                        <a:latin typeface="Times New Roman"/>
                        <a:ea typeface="Times New Roman"/>
                      </a:endParaRPr>
                    </a:p>
                  </a:txBody>
                  <a:tcPr marL="21035" marR="210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Tree>
  </p:cSld>
  <p:clrMapOvr>
    <a:masterClrMapping/>
  </p:clrMapOvr>
  <p:transition advTm="8709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B8448A9-5A21-446F-A690-230F1C43C03B}" type="slidenum">
              <a:rPr lang="it-IT" altLang="it-IT">
                <a:latin typeface="Arial" panose="020B0604020202020204" pitchFamily="34" charset="0"/>
              </a:rPr>
              <a:pPr/>
              <a:t>49</a:t>
            </a:fld>
            <a:endParaRPr lang="it-IT" altLang="it-IT">
              <a:latin typeface="Arial" panose="020B0604020202020204" pitchFamily="34" charset="0"/>
            </a:endParaRPr>
          </a:p>
        </p:txBody>
      </p:sp>
      <p:sp>
        <p:nvSpPr>
          <p:cNvPr id="56323"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un esempio concreto</a:t>
            </a:r>
          </a:p>
        </p:txBody>
      </p:sp>
      <p:sp>
        <p:nvSpPr>
          <p:cNvPr id="45057" name="Rectangle 1"/>
          <p:cNvSpPr>
            <a:spLocks noChangeArrowheads="1"/>
          </p:cNvSpPr>
          <p:nvPr/>
        </p:nvSpPr>
        <p:spPr bwMode="auto">
          <a:xfrm>
            <a:off x="12700" y="415925"/>
            <a:ext cx="9144000" cy="6540500"/>
          </a:xfrm>
          <a:prstGeom prst="rect">
            <a:avLst/>
          </a:prstGeom>
          <a:noFill/>
          <a:ln w="9525">
            <a:noFill/>
            <a:miter lim="800000"/>
            <a:headEnd/>
            <a:tailEnd/>
          </a:ln>
          <a:effectLst/>
        </p:spPr>
        <p:txBody>
          <a:bodyPr anchor="ctr">
            <a:spAutoFit/>
          </a:bodyPr>
          <a:lstStyle/>
          <a:p>
            <a:pPr>
              <a:tabLst>
                <a:tab pos="215900" algn="l"/>
              </a:tabLst>
              <a:defRPr/>
            </a:pPr>
            <a:r>
              <a:rPr lang="it-IT" sz="1600" dirty="0">
                <a:ea typeface="Times New Roman" pitchFamily="18" charset="0"/>
              </a:rPr>
              <a:t>Ai fini della riclassificazione dello stato patrimoniale si tenga conto delle seguenti informazioni:</a:t>
            </a:r>
          </a:p>
          <a:p>
            <a:pPr>
              <a:tabLst>
                <a:tab pos="215900" algn="l"/>
              </a:tabLst>
              <a:defRPr/>
            </a:pPr>
            <a:endParaRPr lang="it-IT" sz="700" dirty="0">
              <a:ea typeface="Times New Roman" pitchFamily="18" charset="0"/>
            </a:endParaRPr>
          </a:p>
          <a:p>
            <a:pPr>
              <a:buFontTx/>
              <a:buChar char="•"/>
              <a:tabLst>
                <a:tab pos="215900" algn="l"/>
              </a:tabLst>
              <a:defRPr/>
            </a:pPr>
            <a:r>
              <a:rPr lang="it-IT" sz="1600" dirty="0">
                <a:ea typeface="Times New Roman" pitchFamily="18" charset="0"/>
              </a:rPr>
              <a:t>Il </a:t>
            </a:r>
            <a:r>
              <a:rPr lang="it-IT" sz="1600" b="1" dirty="0">
                <a:ea typeface="Times New Roman" pitchFamily="18" charset="0"/>
              </a:rPr>
              <a:t>fondo svalutazione crediti</a:t>
            </a:r>
            <a:r>
              <a:rPr lang="it-IT" sz="1600" dirty="0">
                <a:ea typeface="Times New Roman" pitchFamily="18" charset="0"/>
              </a:rPr>
              <a:t> si riferisce, nella misura dell’80%, ai crediti in sofferenza i quali risultano, peraltro, difficilmente recuperabili. </a:t>
            </a:r>
            <a:endParaRPr lang="it-IT" sz="1050" dirty="0"/>
          </a:p>
          <a:p>
            <a:pPr>
              <a:buFontTx/>
              <a:buChar char="•"/>
              <a:tabLst>
                <a:tab pos="215900" algn="l"/>
              </a:tabLst>
              <a:defRPr/>
            </a:pPr>
            <a:r>
              <a:rPr lang="it-IT" sz="1600" dirty="0">
                <a:ea typeface="Times New Roman" pitchFamily="18" charset="0"/>
              </a:rPr>
              <a:t>I </a:t>
            </a:r>
            <a:r>
              <a:rPr lang="it-IT" sz="1600" b="1" dirty="0">
                <a:ea typeface="Times New Roman" pitchFamily="18" charset="0"/>
              </a:rPr>
              <a:t>titoli in portafoglio</a:t>
            </a:r>
            <a:r>
              <a:rPr lang="it-IT" sz="1600" dirty="0">
                <a:ea typeface="Times New Roman" pitchFamily="18" charset="0"/>
              </a:rPr>
              <a:t> hanno natura speculativa.</a:t>
            </a:r>
            <a:endParaRPr lang="it-IT" sz="1050" dirty="0"/>
          </a:p>
          <a:p>
            <a:pPr>
              <a:buFontTx/>
              <a:buChar char="•"/>
              <a:tabLst>
                <a:tab pos="215900" algn="l"/>
              </a:tabLst>
              <a:defRPr/>
            </a:pPr>
            <a:r>
              <a:rPr lang="it-IT" sz="1600" dirty="0">
                <a:ea typeface="Times New Roman" pitchFamily="18" charset="0"/>
              </a:rPr>
              <a:t>Gli </a:t>
            </a:r>
            <a:r>
              <a:rPr lang="it-IT" sz="1600" b="1" dirty="0">
                <a:ea typeface="Times New Roman" pitchFamily="18" charset="0"/>
              </a:rPr>
              <a:t>imballaggi</a:t>
            </a:r>
            <a:r>
              <a:rPr lang="it-IT" sz="1600" dirty="0">
                <a:ea typeface="Times New Roman" pitchFamily="18" charset="0"/>
              </a:rPr>
              <a:t> non sono di uso durevole.</a:t>
            </a:r>
            <a:endParaRPr lang="it-IT" sz="1050" dirty="0"/>
          </a:p>
          <a:p>
            <a:pPr>
              <a:buFontTx/>
              <a:buChar char="•"/>
              <a:tabLst>
                <a:tab pos="215900" algn="l"/>
              </a:tabLst>
              <a:defRPr/>
            </a:pPr>
            <a:r>
              <a:rPr lang="it-IT" sz="1600" dirty="0">
                <a:ea typeface="Times New Roman" pitchFamily="18" charset="0"/>
              </a:rPr>
              <a:t>La rata del </a:t>
            </a:r>
            <a:r>
              <a:rPr lang="it-IT" sz="1600" b="1" dirty="0">
                <a:ea typeface="Times New Roman" pitchFamily="18" charset="0"/>
              </a:rPr>
              <a:t>mutuo</a:t>
            </a:r>
            <a:r>
              <a:rPr lang="it-IT" sz="1600" dirty="0">
                <a:ea typeface="Times New Roman" pitchFamily="18" charset="0"/>
              </a:rPr>
              <a:t> ipotecario scadente entro l’anno è pari a € 12.000.</a:t>
            </a:r>
            <a:endParaRPr lang="it-IT" sz="1050" dirty="0"/>
          </a:p>
          <a:p>
            <a:pPr>
              <a:buFontTx/>
              <a:buChar char="•"/>
              <a:tabLst>
                <a:tab pos="215900" algn="l"/>
              </a:tabLst>
              <a:defRPr/>
            </a:pPr>
            <a:r>
              <a:rPr lang="it-IT" sz="1600" dirty="0">
                <a:ea typeface="Times New Roman" pitchFamily="18" charset="0"/>
              </a:rPr>
              <a:t>Nel corso dell’esercizio verrà dismesso un </a:t>
            </a:r>
            <a:r>
              <a:rPr lang="it-IT" sz="1600" b="1" dirty="0">
                <a:ea typeface="Times New Roman" pitchFamily="18" charset="0"/>
              </a:rPr>
              <a:t>automezzo</a:t>
            </a:r>
            <a:r>
              <a:rPr lang="it-IT" sz="1600" dirty="0">
                <a:ea typeface="Times New Roman" pitchFamily="18" charset="0"/>
              </a:rPr>
              <a:t> del valore storico di € 22.500 ammortizzato del 75%.</a:t>
            </a:r>
            <a:endParaRPr lang="it-IT" sz="1050" dirty="0"/>
          </a:p>
          <a:p>
            <a:pPr>
              <a:buFontTx/>
              <a:buChar char="•"/>
              <a:tabLst>
                <a:tab pos="215900" algn="l"/>
              </a:tabLst>
              <a:defRPr/>
            </a:pPr>
            <a:r>
              <a:rPr lang="it-IT" sz="1600" dirty="0">
                <a:ea typeface="Times New Roman" pitchFamily="18" charset="0"/>
              </a:rPr>
              <a:t>Fra le rimanenze di magazzino sono presenti scorte </a:t>
            </a:r>
            <a:r>
              <a:rPr lang="it-IT" sz="1600" dirty="0" err="1">
                <a:ea typeface="Times New Roman" pitchFamily="18" charset="0"/>
              </a:rPr>
              <a:t>ultrannuali</a:t>
            </a:r>
            <a:r>
              <a:rPr lang="it-IT" sz="1600" dirty="0">
                <a:ea typeface="Times New Roman" pitchFamily="18" charset="0"/>
              </a:rPr>
              <a:t> di </a:t>
            </a:r>
            <a:r>
              <a:rPr lang="it-IT" sz="1600" b="1" dirty="0">
                <a:ea typeface="Times New Roman" pitchFamily="18" charset="0"/>
              </a:rPr>
              <a:t>materie</a:t>
            </a:r>
            <a:r>
              <a:rPr lang="it-IT" sz="1600" dirty="0">
                <a:ea typeface="Times New Roman" pitchFamily="18" charset="0"/>
              </a:rPr>
              <a:t> per un valore pari a € 16.000.</a:t>
            </a:r>
            <a:endParaRPr lang="it-IT" sz="1050" dirty="0"/>
          </a:p>
          <a:p>
            <a:pPr>
              <a:buFontTx/>
              <a:buChar char="•"/>
              <a:tabLst>
                <a:tab pos="215900" algn="l"/>
              </a:tabLst>
              <a:defRPr/>
            </a:pPr>
            <a:r>
              <a:rPr lang="it-IT" sz="1600" dirty="0">
                <a:ea typeface="Times New Roman" pitchFamily="18" charset="0"/>
              </a:rPr>
              <a:t>I </a:t>
            </a:r>
            <a:r>
              <a:rPr lang="it-IT" sz="1600" b="1" dirty="0">
                <a:ea typeface="Times New Roman" pitchFamily="18" charset="0"/>
              </a:rPr>
              <a:t>debiti v/enti previdenziali</a:t>
            </a:r>
            <a:r>
              <a:rPr lang="it-IT" sz="1600" dirty="0">
                <a:ea typeface="Times New Roman" pitchFamily="18" charset="0"/>
              </a:rPr>
              <a:t> concernono i contributi che devono essere versati  per il mese di dicembre.</a:t>
            </a:r>
            <a:endParaRPr lang="it-IT" sz="1050" dirty="0"/>
          </a:p>
          <a:p>
            <a:pPr>
              <a:buFontTx/>
              <a:buChar char="•"/>
              <a:tabLst>
                <a:tab pos="215900" algn="l"/>
              </a:tabLst>
              <a:defRPr/>
            </a:pPr>
            <a:r>
              <a:rPr lang="it-IT" sz="1600" dirty="0">
                <a:ea typeface="Times New Roman" pitchFamily="18" charset="0"/>
              </a:rPr>
              <a:t>Si ritiene che i rimborsi relativi alla </a:t>
            </a:r>
            <a:r>
              <a:rPr lang="it-IT" sz="1600" b="1" dirty="0">
                <a:ea typeface="Times New Roman" pitchFamily="18" charset="0"/>
              </a:rPr>
              <a:t>cassa integrazione</a:t>
            </a:r>
            <a:r>
              <a:rPr lang="it-IT" sz="1600" dirty="0">
                <a:ea typeface="Times New Roman" pitchFamily="18" charset="0"/>
              </a:rPr>
              <a:t> e quelli dovuti dall’</a:t>
            </a:r>
            <a:r>
              <a:rPr lang="it-IT" sz="1600" b="1" dirty="0">
                <a:ea typeface="Times New Roman" pitchFamily="18" charset="0"/>
              </a:rPr>
              <a:t>INPS</a:t>
            </a:r>
            <a:r>
              <a:rPr lang="it-IT" sz="1600" dirty="0">
                <a:ea typeface="Times New Roman" pitchFamily="18" charset="0"/>
              </a:rPr>
              <a:t> non verranno riscossi in tempi brevi.</a:t>
            </a:r>
            <a:endParaRPr lang="it-IT" sz="1050" dirty="0"/>
          </a:p>
          <a:p>
            <a:pPr>
              <a:buFontTx/>
              <a:buChar char="•"/>
              <a:tabLst>
                <a:tab pos="215900" algn="l"/>
              </a:tabLst>
              <a:defRPr/>
            </a:pPr>
            <a:r>
              <a:rPr lang="it-IT" sz="1600" dirty="0">
                <a:ea typeface="Times New Roman" pitchFamily="18" charset="0"/>
              </a:rPr>
              <a:t>In ragione di necessità finanziarie dell’azienda i soci hanno provveduto ad effettuare un </a:t>
            </a:r>
            <a:r>
              <a:rPr lang="it-IT" sz="1600" b="1" dirty="0">
                <a:ea typeface="Times New Roman" pitchFamily="18" charset="0"/>
              </a:rPr>
              <a:t>versamento </a:t>
            </a:r>
            <a:r>
              <a:rPr lang="it-IT" sz="1600" dirty="0">
                <a:ea typeface="Times New Roman" pitchFamily="18" charset="0"/>
              </a:rPr>
              <a:t>di € 52.000 in </a:t>
            </a:r>
            <a:r>
              <a:rPr lang="it-IT" sz="1600" b="1" dirty="0">
                <a:ea typeface="Times New Roman" pitchFamily="18" charset="0"/>
              </a:rPr>
              <a:t>conto aumento del capitale sociale</a:t>
            </a:r>
            <a:r>
              <a:rPr lang="it-IT" sz="1600" dirty="0">
                <a:ea typeface="Times New Roman" pitchFamily="18" charset="0"/>
              </a:rPr>
              <a:t>.</a:t>
            </a:r>
            <a:endParaRPr lang="it-IT" sz="1050" dirty="0"/>
          </a:p>
          <a:p>
            <a:pPr>
              <a:buFontTx/>
              <a:buChar char="•"/>
              <a:tabLst>
                <a:tab pos="215900" algn="l"/>
              </a:tabLst>
              <a:defRPr/>
            </a:pPr>
            <a:r>
              <a:rPr lang="it-IT" sz="1600" dirty="0">
                <a:ea typeface="Times New Roman" pitchFamily="18" charset="0"/>
              </a:rPr>
              <a:t>Si prevede che nel corso del prossimo mese verrà ristrutturato un fabbricato. Le </a:t>
            </a:r>
            <a:r>
              <a:rPr lang="it-IT" sz="1600" b="1" dirty="0">
                <a:ea typeface="Times New Roman" pitchFamily="18" charset="0"/>
              </a:rPr>
              <a:t>spese di manutenzione</a:t>
            </a:r>
            <a:r>
              <a:rPr lang="it-IT" sz="1600" dirty="0">
                <a:ea typeface="Times New Roman" pitchFamily="18" charset="0"/>
              </a:rPr>
              <a:t>, stimate € 13.000, verranno coperte mediante l’utilizzo del relativo fondo.</a:t>
            </a:r>
            <a:endParaRPr lang="it-IT" sz="1050" dirty="0"/>
          </a:p>
          <a:p>
            <a:pPr>
              <a:buFontTx/>
              <a:buChar char="•"/>
              <a:tabLst>
                <a:tab pos="215900" algn="l"/>
              </a:tabLst>
              <a:defRPr/>
            </a:pPr>
            <a:r>
              <a:rPr lang="it-IT" sz="1600" dirty="0">
                <a:ea typeface="Times New Roman" pitchFamily="18" charset="0"/>
              </a:rPr>
              <a:t>Gli </a:t>
            </a:r>
            <a:r>
              <a:rPr lang="it-IT" sz="1600" b="1" dirty="0">
                <a:ea typeface="Times New Roman" pitchFamily="18" charset="0"/>
              </a:rPr>
              <a:t>anticipi a fornitori </a:t>
            </a:r>
            <a:r>
              <a:rPr lang="it-IT" sz="1600" dirty="0">
                <a:ea typeface="Times New Roman" pitchFamily="18" charset="0"/>
              </a:rPr>
              <a:t>concernono l’acquisto di un nuovo software.</a:t>
            </a:r>
            <a:endParaRPr lang="it-IT" sz="1050" dirty="0"/>
          </a:p>
          <a:p>
            <a:pPr>
              <a:buFontTx/>
              <a:buChar char="•"/>
              <a:tabLst>
                <a:tab pos="215900" algn="l"/>
              </a:tabLst>
              <a:defRPr/>
            </a:pPr>
            <a:r>
              <a:rPr lang="it-IT" sz="1600" dirty="0">
                <a:ea typeface="Times New Roman" pitchFamily="18" charset="0"/>
              </a:rPr>
              <a:t>La </a:t>
            </a:r>
            <a:r>
              <a:rPr lang="it-IT" sz="1600" b="1" dirty="0">
                <a:ea typeface="Times New Roman" pitchFamily="18" charset="0"/>
              </a:rPr>
              <a:t>società finanziaria </a:t>
            </a:r>
            <a:r>
              <a:rPr lang="it-IT" sz="1600" b="1" dirty="0" err="1">
                <a:ea typeface="Times New Roman" pitchFamily="18" charset="0"/>
              </a:rPr>
              <a:t>DELMER</a:t>
            </a:r>
            <a:r>
              <a:rPr lang="it-IT" sz="1600" b="1" dirty="0">
                <a:ea typeface="Times New Roman" pitchFamily="18" charset="0"/>
              </a:rPr>
              <a:t> </a:t>
            </a:r>
            <a:r>
              <a:rPr lang="it-IT" sz="1600" dirty="0">
                <a:ea typeface="Times New Roman" pitchFamily="18" charset="0"/>
              </a:rPr>
              <a:t>ha elargito all’azienda un finanziamento triennale. L’ultima rata, pari a € 1.721, verrà rimborsata fra due mesi.</a:t>
            </a:r>
            <a:endParaRPr lang="it-IT" sz="1050" dirty="0"/>
          </a:p>
          <a:p>
            <a:pPr>
              <a:buFontTx/>
              <a:buChar char="•"/>
              <a:tabLst>
                <a:tab pos="215900" algn="l"/>
              </a:tabLst>
              <a:defRPr/>
            </a:pPr>
            <a:r>
              <a:rPr lang="it-IT" sz="1600" dirty="0">
                <a:ea typeface="Times New Roman" pitchFamily="18" charset="0"/>
              </a:rPr>
              <a:t>Il </a:t>
            </a:r>
            <a:r>
              <a:rPr lang="it-IT" sz="1600" b="1" dirty="0">
                <a:ea typeface="Times New Roman" pitchFamily="18" charset="0"/>
              </a:rPr>
              <a:t>prestito obbligazionario </a:t>
            </a:r>
            <a:r>
              <a:rPr lang="it-IT" sz="1600" dirty="0">
                <a:ea typeface="Times New Roman" pitchFamily="18" charset="0"/>
              </a:rPr>
              <a:t>convertibile ha durata decennale. Entro l’anno verranno presentate per la conversione 3.000 obbligazioni del valore nominale di € 20, mentre verrà chiesto il rimborso di 1.000 obbligazioni (di pari valore nominale).</a:t>
            </a:r>
            <a:endParaRPr lang="it-IT" sz="1050" dirty="0"/>
          </a:p>
          <a:p>
            <a:pPr>
              <a:buFontTx/>
              <a:buChar char="•"/>
              <a:tabLst>
                <a:tab pos="215900" algn="l"/>
              </a:tabLst>
              <a:defRPr/>
            </a:pPr>
            <a:r>
              <a:rPr lang="it-IT" sz="1600" dirty="0">
                <a:ea typeface="Times New Roman" pitchFamily="18" charset="0"/>
              </a:rPr>
              <a:t>Si prevede che, nel corso dell’esercizio, andranno in pensione 2 operai a ciascuno dei quali spetta una </a:t>
            </a:r>
            <a:r>
              <a:rPr lang="it-IT" sz="1600" b="1" dirty="0">
                <a:ea typeface="Times New Roman" pitchFamily="18" charset="0"/>
              </a:rPr>
              <a:t>liquidazione</a:t>
            </a:r>
            <a:r>
              <a:rPr lang="it-IT" sz="1600" dirty="0">
                <a:ea typeface="Times New Roman" pitchFamily="18" charset="0"/>
              </a:rPr>
              <a:t> di € 36.000.</a:t>
            </a:r>
          </a:p>
          <a:p>
            <a:pPr>
              <a:buFontTx/>
              <a:buChar char="•"/>
              <a:tabLst>
                <a:tab pos="215900" algn="l"/>
              </a:tabLst>
              <a:defRPr/>
            </a:pPr>
            <a:r>
              <a:rPr lang="it-IT" sz="1600" dirty="0"/>
              <a:t> </a:t>
            </a:r>
            <a:r>
              <a:rPr lang="it-IT" sz="1600" dirty="0">
                <a:ea typeface="Times New Roman" pitchFamily="18" charset="0"/>
              </a:rPr>
              <a:t>L’</a:t>
            </a:r>
            <a:r>
              <a:rPr lang="it-IT" sz="1600" b="1" dirty="0">
                <a:ea typeface="Times New Roman" pitchFamily="18" charset="0"/>
              </a:rPr>
              <a:t>utile </a:t>
            </a:r>
            <a:r>
              <a:rPr lang="it-IT" sz="1600" dirty="0">
                <a:ea typeface="Times New Roman" pitchFamily="18" charset="0"/>
              </a:rPr>
              <a:t>d’esercizio verrà accantonato a riserva legale nella misura del 20%. La parte residua verrà distribuita ai soci.</a:t>
            </a:r>
            <a:r>
              <a:rPr lang="it-IT" sz="1600" dirty="0"/>
              <a:t> </a:t>
            </a:r>
          </a:p>
        </p:txBody>
      </p:sp>
    </p:spTree>
  </p:cSld>
  <p:clrMapOvr>
    <a:masterClrMapping/>
  </p:clrMapOvr>
  <p:transition advTm="22578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34" name="Group 22"/>
          <p:cNvGraphicFramePr>
            <a:graphicFrameLocks noGrp="1"/>
          </p:cNvGraphicFramePr>
          <p:nvPr>
            <p:extLst>
              <p:ext uri="{D42A27DB-BD31-4B8C-83A1-F6EECF244321}">
                <p14:modId xmlns:p14="http://schemas.microsoft.com/office/powerpoint/2010/main" val="2554270563"/>
              </p:ext>
            </p:extLst>
          </p:nvPr>
        </p:nvGraphicFramePr>
        <p:xfrm>
          <a:off x="152400" y="685800"/>
          <a:ext cx="8812213" cy="6055500"/>
        </p:xfrm>
        <a:graphic>
          <a:graphicData uri="http://schemas.openxmlformats.org/drawingml/2006/table">
            <a:tbl>
              <a:tblPr/>
              <a:tblGrid>
                <a:gridCol w="8812213">
                  <a:extLst>
                    <a:ext uri="{9D8B030D-6E8A-4147-A177-3AD203B41FA5}">
                      <a16:colId xmlns:a16="http://schemas.microsoft.com/office/drawing/2014/main" val="20000"/>
                    </a:ext>
                  </a:extLst>
                </a:gridCol>
              </a:tblGrid>
              <a:tr h="92961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it-IT" sz="2500" b="1" i="1" u="none" strike="noStrike" cap="none" normalizeH="0" baseline="0" dirty="0" smtClean="0">
                          <a:ln>
                            <a:noFill/>
                          </a:ln>
                          <a:solidFill>
                            <a:schemeClr val="tx1"/>
                          </a:solidFill>
                          <a:effectLst/>
                          <a:latin typeface="Times New Roman" pitchFamily="18" charset="0"/>
                        </a:rPr>
                        <a:t>L’Analisi di bilancio PER INDICI</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81">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0) Introduzione all’analisi di bilancio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1) La riclassificazione dello Stato Patrimoniale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600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2) Gli indici </a:t>
                      </a:r>
                      <a:r>
                        <a:rPr kumimoji="0" lang="it-IT" sz="2400" b="1" i="0" u="none" strike="noStrike" cap="none" normalizeH="0" baseline="0" dirty="0" err="1" smtClean="0">
                          <a:ln>
                            <a:noFill/>
                          </a:ln>
                          <a:solidFill>
                            <a:schemeClr val="tx1"/>
                          </a:solidFill>
                          <a:effectLst/>
                          <a:latin typeface="Times New Roman" pitchFamily="18" charset="0"/>
                        </a:rPr>
                        <a:t>patrimonial</a:t>
                      </a:r>
                      <a:r>
                        <a:rPr kumimoji="0" lang="it-IT" sz="2400" b="1" i="0" u="none" strike="noStrike" cap="none" normalizeH="0" baseline="0" dirty="0" smtClean="0">
                          <a:ln>
                            <a:noFill/>
                          </a:ln>
                          <a:solidFill>
                            <a:schemeClr val="tx1"/>
                          </a:solidFill>
                          <a:effectLst/>
                          <a:latin typeface="Times New Roman" pitchFamily="18" charset="0"/>
                        </a:rPr>
                        <a:t>-finanziari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3) La riclassificazione del Conto Economico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4) Gli indici economici, la leva finanziaria e gli indici di  durata/rotazione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95322">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5) Il giudizio sullo stato di salute dell’azienda e le strategie evolutive</a:t>
                      </a:r>
                      <a:endParaRPr kumimoji="0" lang="it-IT" sz="1800" b="0" i="1"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16" name="CasellaDiTesto 3"/>
          <p:cNvSpPr txBox="1">
            <a:spLocks noChangeArrowheads="1"/>
          </p:cNvSpPr>
          <p:nvPr/>
        </p:nvSpPr>
        <p:spPr bwMode="auto">
          <a:xfrm>
            <a:off x="2822459" y="0"/>
            <a:ext cx="3380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dirty="0" smtClean="0">
                <a:solidFill>
                  <a:srgbClr val="FF0000"/>
                </a:solidFill>
              </a:rPr>
              <a:t>Come procediamo</a:t>
            </a:r>
            <a:endParaRPr lang="it-IT" altLang="it-IT" sz="3200" b="1" dirty="0">
              <a:solidFill>
                <a:srgbClr val="FF0000"/>
              </a:solidFill>
            </a:endParaRPr>
          </a:p>
        </p:txBody>
      </p:sp>
      <p:sp>
        <p:nvSpPr>
          <p:cNvPr id="234517" name="Segnaposto numero diapositiva 4"/>
          <p:cNvSpPr>
            <a:spLocks noGrp="1"/>
          </p:cNvSpPr>
          <p:nvPr>
            <p:ph type="sldNum" sz="quarter" idx="12"/>
          </p:nvPr>
        </p:nvSpPr>
        <p:spPr>
          <a:xfrm>
            <a:off x="7065963" y="65436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503E2EE-8A7C-4B1E-A37F-BE44BB132AE7}" type="slidenum">
              <a:rPr lang="it-IT" altLang="it-IT">
                <a:latin typeface="Arial" panose="020B0604020202020204" pitchFamily="34" charset="0"/>
              </a:rPr>
              <a:pPr/>
              <a:t>5</a:t>
            </a:fld>
            <a:endParaRPr lang="it-IT" altLang="it-IT">
              <a:latin typeface="Arial" panose="020B0604020202020204" pitchFamily="34" charset="0"/>
            </a:endParaRPr>
          </a:p>
        </p:txBody>
      </p:sp>
    </p:spTree>
    <p:extLst>
      <p:ext uri="{BB962C8B-B14F-4D97-AF65-F5344CB8AC3E}">
        <p14:creationId xmlns:p14="http://schemas.microsoft.com/office/powerpoint/2010/main" val="2414157467"/>
      </p:ext>
    </p:extLst>
  </p:cSld>
  <p:clrMapOvr>
    <a:masterClrMapping/>
  </p:clrMapOvr>
  <p:transition advTm="24178"/>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54E78AE-9BD9-4876-822A-6BF26AAD6DED}" type="slidenum">
              <a:rPr lang="it-IT" altLang="it-IT">
                <a:latin typeface="Arial" panose="020B0604020202020204" pitchFamily="34" charset="0"/>
              </a:rPr>
              <a:pPr/>
              <a:t>50</a:t>
            </a:fld>
            <a:endParaRPr lang="it-IT" altLang="it-IT">
              <a:latin typeface="Arial" panose="020B0604020202020204" pitchFamily="34" charset="0"/>
            </a:endParaRPr>
          </a:p>
        </p:txBody>
      </p:sp>
      <p:sp>
        <p:nvSpPr>
          <p:cNvPr id="58371"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svolgimento</a:t>
            </a:r>
          </a:p>
        </p:txBody>
      </p:sp>
      <p:sp>
        <p:nvSpPr>
          <p:cNvPr id="11" name="Rettangolo 10"/>
          <p:cNvSpPr/>
          <p:nvPr/>
        </p:nvSpPr>
        <p:spPr>
          <a:xfrm>
            <a:off x="381000" y="228600"/>
            <a:ext cx="8229600" cy="984250"/>
          </a:xfrm>
          <a:prstGeom prst="rect">
            <a:avLst/>
          </a:prstGeom>
        </p:spPr>
        <p:txBody>
          <a:bodyPr>
            <a:spAutoFit/>
          </a:bodyPr>
          <a:lstStyle/>
          <a:p>
            <a:pPr algn="ctr">
              <a:defRPr/>
            </a:pPr>
            <a:r>
              <a:rPr lang="it-IT" b="1" dirty="0"/>
              <a:t/>
            </a:r>
            <a:br>
              <a:rPr lang="it-IT" b="1" dirty="0"/>
            </a:br>
            <a:r>
              <a:rPr lang="it-IT" sz="2000" b="1" cap="all" dirty="0"/>
              <a:t>Prospetto di interpretazione delle INFORMAZIONI AI FINI DELLA riclassificazione</a:t>
            </a:r>
            <a:endParaRPr lang="it-IT" dirty="0"/>
          </a:p>
        </p:txBody>
      </p:sp>
      <p:graphicFrame>
        <p:nvGraphicFramePr>
          <p:cNvPr id="13" name="Tabella 12"/>
          <p:cNvGraphicFramePr>
            <a:graphicFrameLocks noGrp="1"/>
          </p:cNvGraphicFramePr>
          <p:nvPr/>
        </p:nvGraphicFramePr>
        <p:xfrm>
          <a:off x="228600" y="1295400"/>
          <a:ext cx="8610600" cy="5170526"/>
        </p:xfrm>
        <a:graphic>
          <a:graphicData uri="http://schemas.openxmlformats.org/drawingml/2006/table">
            <a:tbl>
              <a:tblPr/>
              <a:tblGrid>
                <a:gridCol w="568325">
                  <a:extLst>
                    <a:ext uri="{9D8B030D-6E8A-4147-A177-3AD203B41FA5}">
                      <a16:colId xmlns:a16="http://schemas.microsoft.com/office/drawing/2014/main" val="20000"/>
                    </a:ext>
                  </a:extLst>
                </a:gridCol>
                <a:gridCol w="3902075">
                  <a:extLst>
                    <a:ext uri="{9D8B030D-6E8A-4147-A177-3AD203B41FA5}">
                      <a16:colId xmlns:a16="http://schemas.microsoft.com/office/drawing/2014/main" val="20001"/>
                    </a:ext>
                  </a:extLst>
                </a:gridCol>
                <a:gridCol w="4140200">
                  <a:extLst>
                    <a:ext uri="{9D8B030D-6E8A-4147-A177-3AD203B41FA5}">
                      <a16:colId xmlns:a16="http://schemas.microsoft.com/office/drawing/2014/main" val="20002"/>
                    </a:ext>
                  </a:extLst>
                </a:gridCol>
              </a:tblGrid>
              <a:tr h="366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Narrow" pitchFamily="34" charset="0"/>
                          <a:cs typeface="Times New Roman" pitchFamily="18" charset="0"/>
                        </a:rPr>
                        <a:t>Informazioni</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chemeClr val="tx1"/>
                          </a:solidFill>
                          <a:effectLst/>
                          <a:latin typeface="Arial Narrow" pitchFamily="34" charset="0"/>
                          <a:cs typeface="Times New Roman" pitchFamily="18" charset="0"/>
                        </a:rPr>
                        <a:t>Riflessi sulla riclassificazione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14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a</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Il </a:t>
                      </a:r>
                      <a:r>
                        <a:rPr kumimoji="0" lang="it-IT" sz="1400" b="1" i="0" u="none" strike="noStrike" cap="none" normalizeH="0" baseline="0" dirty="0" smtClean="0">
                          <a:ln>
                            <a:noFill/>
                          </a:ln>
                          <a:solidFill>
                            <a:schemeClr val="tx1"/>
                          </a:solidFill>
                          <a:effectLst/>
                          <a:latin typeface="Arial Narrow" pitchFamily="34" charset="0"/>
                          <a:cs typeface="Times New Roman" pitchFamily="18" charset="0"/>
                        </a:rPr>
                        <a:t>fondo svalutazione crediti</a:t>
                      </a: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 si riferisce, nella misura dell’80%, ai crediti in sofferenza i quali risultano, peraltro, difficilmente recuperabili. </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L’80% del fondo svalutazione crediti sarà collocato a decremento delle immobilizzazioni finanziarie, dove saranno iscritti i crediti in sofferenza. Il rimanente 20% a rettifica delle liquidità differite.</a:t>
                      </a: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b</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I </a:t>
                      </a:r>
                      <a:r>
                        <a:rPr kumimoji="0" lang="it-IT" sz="1400" b="1" i="0" u="none" strike="noStrike" cap="none" normalizeH="0" baseline="0" dirty="0" smtClean="0">
                          <a:ln>
                            <a:noFill/>
                          </a:ln>
                          <a:solidFill>
                            <a:schemeClr val="tx1"/>
                          </a:solidFill>
                          <a:effectLst/>
                          <a:latin typeface="Arial Narrow" pitchFamily="34" charset="0"/>
                          <a:cs typeface="Times New Roman" pitchFamily="18" charset="0"/>
                        </a:rPr>
                        <a:t>titoli in portafoglio</a:t>
                      </a: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 hanno natura speculativa.</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Figureranno tra le liquidità immediate, ma bisognerà tenerne conto ai fini della distinzione tra capitale investito caratteristico ed extracaratteristico.</a:t>
                      </a: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4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c</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Gli </a:t>
                      </a:r>
                      <a:r>
                        <a:rPr kumimoji="0" lang="it-IT" sz="1400" b="1" i="0" u="none" strike="noStrike" cap="none" normalizeH="0" baseline="0" dirty="0" smtClean="0">
                          <a:ln>
                            <a:noFill/>
                          </a:ln>
                          <a:solidFill>
                            <a:schemeClr val="tx1"/>
                          </a:solidFill>
                          <a:effectLst/>
                          <a:latin typeface="Arial Narrow" pitchFamily="34" charset="0"/>
                          <a:cs typeface="Times New Roman" pitchFamily="18" charset="0"/>
                        </a:rPr>
                        <a:t>imballaggi</a:t>
                      </a: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 non sono di uso durevole.</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Dovranno essere iscritti nel magazzino.</a:t>
                      </a: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0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d</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La rata del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mutuo</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ipotecario scadente entro l’anno è pari a € 12.000.</a:t>
                      </a:r>
                      <a:endParaRPr kumimoji="0" lang="it-IT"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Tale importo sarà inserito tra le passività correnti, la parte residua tra le passività consolidate.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0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Nel corso dell’esercizio verrà dismesso un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automezzo</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del valore storico di € 22.500 ammortizzato del 75%.</a:t>
                      </a:r>
                      <a:endParaRPr kumimoji="0" lang="it-IT"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relativo costo storico, ed il fondo ammortamento (con segno negativo) figureranno nel magazzino.</a:t>
                      </a:r>
                      <a:endParaRPr kumimoji="0" lang="it-IT"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8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f</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Fra le rimanenze di magazzino sono presenti scorte ultrannuali di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materie</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per un valore pari a € 16.000.</a:t>
                      </a:r>
                      <a:endParaRPr kumimoji="0" lang="it-IT"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conto “materie prime” sarà scomposto come di seguito:</a:t>
                      </a:r>
                      <a:endParaRPr kumimoji="0" lang="it-IT" sz="2400" b="0" i="0" u="none" strike="noStrike" cap="none" normalizeH="0" baseline="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€ 16.000 tra le immobilizzazioni commerciali;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€ 42.000 nel magazzino.</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0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g</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debiti v/enti previdenziali</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concernono i contributi che devono essere versati  per il mese di dicembre.</a:t>
                      </a:r>
                      <a:endParaRPr kumimoji="0" lang="it-IT"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Saranno allocati tra le passività correnti.</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0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h</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Si ritiene che i rimborsi relativi alla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cassa integrazione</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e quelli dovuti dall’</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INPS</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non verranno riscossi in tempi brevi.</a:t>
                      </a:r>
                      <a:endParaRPr kumimoji="0" lang="it-IT"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I relativi importi dovranno essere iscritti tra le immobilizzazioni finanziarie.</a:t>
                      </a: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advTm="269491"/>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5C29E0D-BA3F-4687-B886-E1D752E8F708}" type="slidenum">
              <a:rPr lang="it-IT" altLang="it-IT">
                <a:latin typeface="Arial" panose="020B0604020202020204" pitchFamily="34" charset="0"/>
              </a:rPr>
              <a:pPr/>
              <a:t>51</a:t>
            </a:fld>
            <a:endParaRPr lang="it-IT" altLang="it-IT">
              <a:latin typeface="Arial" panose="020B0604020202020204" pitchFamily="34" charset="0"/>
            </a:endParaRPr>
          </a:p>
        </p:txBody>
      </p:sp>
      <p:sp>
        <p:nvSpPr>
          <p:cNvPr id="60419"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svolgimento</a:t>
            </a:r>
          </a:p>
        </p:txBody>
      </p:sp>
      <p:sp>
        <p:nvSpPr>
          <p:cNvPr id="11" name="Rettangolo 10"/>
          <p:cNvSpPr/>
          <p:nvPr/>
        </p:nvSpPr>
        <p:spPr>
          <a:xfrm>
            <a:off x="381000" y="311150"/>
            <a:ext cx="8229600" cy="984250"/>
          </a:xfrm>
          <a:prstGeom prst="rect">
            <a:avLst/>
          </a:prstGeom>
        </p:spPr>
        <p:txBody>
          <a:bodyPr>
            <a:spAutoFit/>
          </a:bodyPr>
          <a:lstStyle/>
          <a:p>
            <a:pPr algn="ctr">
              <a:defRPr/>
            </a:pPr>
            <a:r>
              <a:rPr lang="it-IT" b="1" dirty="0"/>
              <a:t/>
            </a:r>
            <a:br>
              <a:rPr lang="it-IT" b="1" dirty="0"/>
            </a:br>
            <a:r>
              <a:rPr lang="it-IT" sz="2000" b="1" cap="all" dirty="0"/>
              <a:t>Prospetto di interpretazione delle INFORMAZIONI AI FINI DELLA riclassificazione</a:t>
            </a:r>
            <a:endParaRPr lang="it-IT" dirty="0"/>
          </a:p>
        </p:txBody>
      </p:sp>
      <p:graphicFrame>
        <p:nvGraphicFramePr>
          <p:cNvPr id="13" name="Tabella 12"/>
          <p:cNvGraphicFramePr>
            <a:graphicFrameLocks noGrp="1"/>
          </p:cNvGraphicFramePr>
          <p:nvPr>
            <p:extLst>
              <p:ext uri="{D42A27DB-BD31-4B8C-83A1-F6EECF244321}">
                <p14:modId xmlns:p14="http://schemas.microsoft.com/office/powerpoint/2010/main" val="461851999"/>
              </p:ext>
            </p:extLst>
          </p:nvPr>
        </p:nvGraphicFramePr>
        <p:xfrm>
          <a:off x="228600" y="1331913"/>
          <a:ext cx="8610600" cy="5450062"/>
        </p:xfrm>
        <a:graphic>
          <a:graphicData uri="http://schemas.openxmlformats.org/drawingml/2006/table">
            <a:tbl>
              <a:tblPr/>
              <a:tblGrid>
                <a:gridCol w="568325">
                  <a:extLst>
                    <a:ext uri="{9D8B030D-6E8A-4147-A177-3AD203B41FA5}">
                      <a16:colId xmlns:a16="http://schemas.microsoft.com/office/drawing/2014/main" val="20000"/>
                    </a:ext>
                  </a:extLst>
                </a:gridCol>
                <a:gridCol w="3902075">
                  <a:extLst>
                    <a:ext uri="{9D8B030D-6E8A-4147-A177-3AD203B41FA5}">
                      <a16:colId xmlns:a16="http://schemas.microsoft.com/office/drawing/2014/main" val="20001"/>
                    </a:ext>
                  </a:extLst>
                </a:gridCol>
                <a:gridCol w="4140200">
                  <a:extLst>
                    <a:ext uri="{9D8B030D-6E8A-4147-A177-3AD203B41FA5}">
                      <a16:colId xmlns:a16="http://schemas.microsoft.com/office/drawing/2014/main" val="20002"/>
                    </a:ext>
                  </a:extLst>
                </a:gridCol>
              </a:tblGrid>
              <a:tr h="366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Narrow" pitchFamily="34" charset="0"/>
                          <a:cs typeface="Times New Roman" pitchFamily="18" charset="0"/>
                        </a:rPr>
                        <a:t>Informazioni</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chemeClr val="tx1"/>
                          </a:solidFill>
                          <a:effectLst/>
                          <a:latin typeface="Arial Narrow" pitchFamily="34" charset="0"/>
                          <a:cs typeface="Times New Roman" pitchFamily="18" charset="0"/>
                        </a:rPr>
                        <a:t>Riflessi sulla riclassificazione</a:t>
                      </a:r>
                      <a:endParaRPr kumimoji="0" lang="it-IT"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19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In ragione di necessità finanziarie dell’azienda i soci hanno provveduto ad effettuare un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versamento </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di € 52.000 in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conto aumento del capitale sociale</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conto “Finanz. Soci c\aumento C.S.” sarà collocato tra i mezzi propri.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33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j</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Si prevede che nel corso del prossimo mese verrà ristrutturato un fabbricato. Le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spese di manutenzione</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stimate € 13.000, verranno coperte mediante l’utilizzo del relativo fondo.</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“F.do spese manutenzione” sarà così suddiviso:</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€ 13.000 tra le passività correnti;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€ 45.000 tra le passività consolidate.</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6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k</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Gli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anticipi a fornitori </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concernono l’acquisto di un nuovo software.</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relativo importo sarà iscritto tra le immobilizzazioni immateriali.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l</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La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società finanziaria DELMER </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ha elargito all’azienda un finanziamento triennale. L’ultima rata, pari a € 1.721, verrà rimborsata fra due mesi.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conto “Delmer c\finanziamenti” sarà collocato tra le passività correnti.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m</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prestito obbligazionario </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convertibile ha durata decennale. Entro l’anno verranno presentate per la conversione 3.000 obbligazioni del valore nominale di € 20, mentre verrà chiesto il rimborso di 1.000 obbligazioni (di pari valore nominale).</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Il conto “Prestito obb. convertibile” sarà scomposto nel seguente modo:</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€ 20.000 tra le passività correnti;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€ 60.000 tra i mezzi propri;</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l’importo residuo tra le passività consolidate.</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33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n</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Si prevede che, nel corso dell’esercizio, andranno in pensione 2 operai a ciascuno dei quali spetta una </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liquidazione</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 di € 36.000.</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Il “F.do TFR” sarà trattato come di seguito:</a:t>
                      </a:r>
                      <a:endParaRPr kumimoji="0" lang="it-IT"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€ 72.000 tra le passività correnti;</a:t>
                      </a:r>
                      <a:endParaRPr kumimoji="0" lang="it-IT"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71438"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l’importo residuale tra le passività consolidate.</a:t>
                      </a:r>
                      <a:endParaRPr kumimoji="0" lang="it-IT"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09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Narrow" pitchFamily="34" charset="0"/>
                          <a:cs typeface="Times New Roman" pitchFamily="18" charset="0"/>
                        </a:rPr>
                        <a:t>o</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Arial Narrow" pitchFamily="34" charset="0"/>
                          <a:cs typeface="Times New Roman" pitchFamily="18" charset="0"/>
                        </a:rPr>
                        <a:t>L’</a:t>
                      </a:r>
                      <a:r>
                        <a:rPr kumimoji="0" lang="it-IT" sz="1400" b="1" i="0" u="none" strike="noStrike" cap="none" normalizeH="0" baseline="0" smtClean="0">
                          <a:ln>
                            <a:noFill/>
                          </a:ln>
                          <a:solidFill>
                            <a:schemeClr val="tx1"/>
                          </a:solidFill>
                          <a:effectLst/>
                          <a:latin typeface="Arial Narrow" pitchFamily="34" charset="0"/>
                          <a:cs typeface="Times New Roman" pitchFamily="18" charset="0"/>
                        </a:rPr>
                        <a:t>utile </a:t>
                      </a:r>
                      <a:r>
                        <a:rPr kumimoji="0" lang="it-IT" sz="1400" b="0" i="0" u="none" strike="noStrike" cap="none" normalizeH="0" baseline="0" smtClean="0">
                          <a:ln>
                            <a:noFill/>
                          </a:ln>
                          <a:solidFill>
                            <a:schemeClr val="tx1"/>
                          </a:solidFill>
                          <a:effectLst/>
                          <a:latin typeface="Arial Narrow" pitchFamily="34" charset="0"/>
                          <a:cs typeface="Times New Roman" pitchFamily="18" charset="0"/>
                        </a:rPr>
                        <a:t>d’esercizio verrà accantonato a riserva legale nella misura del 20%. La parte residua verrà distribuita ai soci. </a:t>
                      </a:r>
                      <a:endParaRPr kumimoji="0" lang="it-IT"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Narrow" pitchFamily="34" charset="0"/>
                          <a:cs typeface="Times New Roman" pitchFamily="18" charset="0"/>
                        </a:rPr>
                        <a:t>Il 20% dell’utile d’esercizio confluirà nella riserva legale, l’importo residuo tra le passività correnti.</a:t>
                      </a:r>
                      <a:endParaRPr kumimoji="0" lang="it-IT"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advTm="294675"/>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CF32D82-BF20-4F42-B991-69E2ED13A057}" type="slidenum">
              <a:rPr lang="it-IT" altLang="it-IT">
                <a:latin typeface="Arial" panose="020B0604020202020204" pitchFamily="34" charset="0"/>
              </a:rPr>
              <a:pPr/>
              <a:t>52</a:t>
            </a:fld>
            <a:endParaRPr lang="it-IT" altLang="it-IT">
              <a:latin typeface="Arial" panose="020B0604020202020204" pitchFamily="34" charset="0"/>
            </a:endParaRPr>
          </a:p>
        </p:txBody>
      </p:sp>
      <p:sp>
        <p:nvSpPr>
          <p:cNvPr id="62467"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svolgimento</a:t>
            </a:r>
          </a:p>
        </p:txBody>
      </p:sp>
      <p:sp>
        <p:nvSpPr>
          <p:cNvPr id="11" name="Rettangolo 10"/>
          <p:cNvSpPr/>
          <p:nvPr/>
        </p:nvSpPr>
        <p:spPr>
          <a:xfrm>
            <a:off x="381000" y="311150"/>
            <a:ext cx="8229600" cy="676275"/>
          </a:xfrm>
          <a:prstGeom prst="rect">
            <a:avLst/>
          </a:prstGeom>
        </p:spPr>
        <p:txBody>
          <a:bodyPr>
            <a:spAutoFit/>
          </a:bodyPr>
          <a:lstStyle/>
          <a:p>
            <a:pPr algn="ctr">
              <a:defRPr/>
            </a:pPr>
            <a:r>
              <a:rPr lang="it-IT" b="1" dirty="0"/>
              <a:t/>
            </a:r>
            <a:br>
              <a:rPr lang="it-IT" b="1" dirty="0"/>
            </a:br>
            <a:r>
              <a:rPr lang="it-IT" sz="2000" b="1" cap="all" dirty="0"/>
              <a:t>STATO PATRIMONIALE RICLASSIFICATO</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2455699950"/>
              </p:ext>
            </p:extLst>
          </p:nvPr>
        </p:nvGraphicFramePr>
        <p:xfrm>
          <a:off x="381000" y="1066800"/>
          <a:ext cx="8458199" cy="5621340"/>
        </p:xfrm>
        <a:graphic>
          <a:graphicData uri="http://schemas.openxmlformats.org/drawingml/2006/table">
            <a:tbl>
              <a:tblPr/>
              <a:tblGrid>
                <a:gridCol w="3100776">
                  <a:extLst>
                    <a:ext uri="{9D8B030D-6E8A-4147-A177-3AD203B41FA5}">
                      <a16:colId xmlns:a16="http://schemas.microsoft.com/office/drawing/2014/main" val="20000"/>
                    </a:ext>
                  </a:extLst>
                </a:gridCol>
                <a:gridCol w="1212904">
                  <a:extLst>
                    <a:ext uri="{9D8B030D-6E8A-4147-A177-3AD203B41FA5}">
                      <a16:colId xmlns:a16="http://schemas.microsoft.com/office/drawing/2014/main" val="20001"/>
                    </a:ext>
                  </a:extLst>
                </a:gridCol>
                <a:gridCol w="3119385">
                  <a:extLst>
                    <a:ext uri="{9D8B030D-6E8A-4147-A177-3AD203B41FA5}">
                      <a16:colId xmlns:a16="http://schemas.microsoft.com/office/drawing/2014/main" val="20002"/>
                    </a:ext>
                  </a:extLst>
                </a:gridCol>
                <a:gridCol w="1025134">
                  <a:extLst>
                    <a:ext uri="{9D8B030D-6E8A-4147-A177-3AD203B41FA5}">
                      <a16:colId xmlns:a16="http://schemas.microsoft.com/office/drawing/2014/main" val="20003"/>
                    </a:ext>
                  </a:extLst>
                </a:gridCol>
              </a:tblGrid>
              <a:tr h="198147">
                <a:tc gridSpan="2">
                  <a:txBody>
                    <a:bodyPr/>
                    <a:lstStyle/>
                    <a:p>
                      <a:pPr algn="ctr">
                        <a:spcAft>
                          <a:spcPts val="0"/>
                        </a:spcAft>
                      </a:pPr>
                      <a:r>
                        <a:rPr lang="it-IT" sz="1300" b="1" dirty="0">
                          <a:solidFill>
                            <a:srgbClr val="000000"/>
                          </a:solidFill>
                          <a:latin typeface="Arial Narrow" pitchFamily="34" charset="0"/>
                          <a:ea typeface="Times New Roman"/>
                        </a:rPr>
                        <a:t>IMPIEGHI</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a:spcAft>
                          <a:spcPts val="0"/>
                        </a:spcAft>
                      </a:pPr>
                      <a:r>
                        <a:rPr lang="it-IT" sz="1300" b="1">
                          <a:solidFill>
                            <a:srgbClr val="000000"/>
                          </a:solidFill>
                          <a:latin typeface="Arial Narrow" pitchFamily="34" charset="0"/>
                        </a:rPr>
                        <a:t>FONTI</a:t>
                      </a:r>
                    </a:p>
                  </a:txBody>
                  <a:tcPr marL="17076" marR="170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198147">
                <a:tc gridSpan="2">
                  <a:txBody>
                    <a:bodyPr/>
                    <a:lstStyle/>
                    <a:p>
                      <a:pPr>
                        <a:spcAft>
                          <a:spcPts val="0"/>
                        </a:spcAft>
                      </a:pPr>
                      <a:endParaRPr lang="it-IT" sz="1300" dirty="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r">
                        <a:spcAft>
                          <a:spcPts val="0"/>
                        </a:spcAft>
                      </a:pP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extLst>
                  <a:ext uri="{0D108BD9-81ED-4DB2-BD59-A6C34878D82A}">
                    <a16:rowId xmlns:a16="http://schemas.microsoft.com/office/drawing/2014/main" val="10001"/>
                  </a:ext>
                </a:extLst>
              </a:tr>
              <a:tr h="198147">
                <a:tc>
                  <a:txBody>
                    <a:bodyPr/>
                    <a:lstStyle/>
                    <a:p>
                      <a:pPr>
                        <a:spcAft>
                          <a:spcPts val="0"/>
                        </a:spcAft>
                      </a:pPr>
                      <a:r>
                        <a:rPr lang="it-IT" sz="1300" i="1" u="sng" dirty="0">
                          <a:solidFill>
                            <a:srgbClr val="000000"/>
                          </a:solidFill>
                          <a:latin typeface="Arial Narrow" pitchFamily="34" charset="0"/>
                          <a:ea typeface="Times New Roman"/>
                        </a:rPr>
                        <a:t>Immobilizzazioni immateriali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25.555</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i="1" u="sng">
                          <a:solidFill>
                            <a:srgbClr val="000000"/>
                          </a:solidFill>
                          <a:latin typeface="Arial Narrow" pitchFamily="34" charset="0"/>
                          <a:ea typeface="Times New Roman"/>
                        </a:rPr>
                        <a:t> Mezzi propri</a:t>
                      </a:r>
                      <a:endParaRPr lang="it-IT" sz="1300" i="1">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1.082.691</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2"/>
                  </a:ext>
                </a:extLst>
              </a:tr>
              <a:tr h="204249">
                <a:tc>
                  <a:txBody>
                    <a:bodyPr/>
                    <a:lstStyle/>
                    <a:p>
                      <a:pPr>
                        <a:spcAft>
                          <a:spcPts val="0"/>
                        </a:spcAft>
                      </a:pPr>
                      <a:r>
                        <a:rPr lang="it-IT" sz="1300" dirty="0">
                          <a:solidFill>
                            <a:srgbClr val="000000"/>
                          </a:solidFill>
                          <a:latin typeface="Arial Narrow" pitchFamily="34" charset="0"/>
                          <a:ea typeface="Times New Roman"/>
                        </a:rPr>
                        <a:t>Spese </a:t>
                      </a:r>
                      <a:r>
                        <a:rPr lang="it-IT" sz="1300" dirty="0" smtClean="0">
                          <a:solidFill>
                            <a:srgbClr val="000000"/>
                          </a:solidFill>
                          <a:latin typeface="Arial Narrow" pitchFamily="34" charset="0"/>
                          <a:ea typeface="Times New Roman"/>
                        </a:rPr>
                        <a:t>di</a:t>
                      </a:r>
                      <a:r>
                        <a:rPr lang="it-IT" sz="1300" baseline="0" dirty="0" smtClean="0">
                          <a:solidFill>
                            <a:srgbClr val="000000"/>
                          </a:solidFill>
                          <a:latin typeface="Arial Narrow" pitchFamily="34" charset="0"/>
                          <a:ea typeface="Times New Roman"/>
                        </a:rPr>
                        <a:t> sviluppo</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17.078</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300" spc="35">
                          <a:latin typeface="Arial Narrow" pitchFamily="34" charset="0"/>
                          <a:ea typeface="Times New Roman"/>
                        </a:rPr>
                        <a:t> Capitale sociale</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400.000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3"/>
                  </a:ext>
                </a:extLst>
              </a:tr>
              <a:tr h="204249">
                <a:tc>
                  <a:txBody>
                    <a:bodyPr/>
                    <a:lstStyle/>
                    <a:p>
                      <a:pPr>
                        <a:spcAft>
                          <a:spcPts val="0"/>
                        </a:spcAft>
                      </a:pPr>
                      <a:r>
                        <a:rPr lang="it-IT" sz="1300" dirty="0">
                          <a:solidFill>
                            <a:srgbClr val="000000"/>
                          </a:solidFill>
                          <a:latin typeface="Arial Narrow" pitchFamily="34" charset="0"/>
                          <a:ea typeface="Times New Roman"/>
                        </a:rPr>
                        <a:t>Brevetti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25.000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300" spc="35">
                          <a:latin typeface="Arial Narrow" pitchFamily="34" charset="0"/>
                          <a:ea typeface="Times New Roman"/>
                        </a:rPr>
                        <a:t> Riserva legale</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166.346</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4"/>
                  </a:ext>
                </a:extLst>
              </a:tr>
              <a:tr h="204249">
                <a:tc>
                  <a:txBody>
                    <a:bodyPr/>
                    <a:lstStyle/>
                    <a:p>
                      <a:pPr>
                        <a:spcAft>
                          <a:spcPts val="0"/>
                        </a:spcAft>
                      </a:pPr>
                      <a:r>
                        <a:rPr lang="it-IT" sz="1300" dirty="0">
                          <a:solidFill>
                            <a:srgbClr val="000000"/>
                          </a:solidFill>
                          <a:latin typeface="Arial Narrow" pitchFamily="34" charset="0"/>
                          <a:ea typeface="Times New Roman"/>
                        </a:rPr>
                        <a:t>   (Fondo </a:t>
                      </a:r>
                      <a:r>
                        <a:rPr lang="it-IT" sz="1300" dirty="0" err="1">
                          <a:solidFill>
                            <a:srgbClr val="000000"/>
                          </a:solidFill>
                          <a:latin typeface="Arial Narrow" pitchFamily="34" charset="0"/>
                          <a:ea typeface="Times New Roman"/>
                        </a:rPr>
                        <a:t>amm</a:t>
                      </a:r>
                      <a:r>
                        <a:rPr lang="it-IT" sz="1300" dirty="0">
                          <a:solidFill>
                            <a:srgbClr val="000000"/>
                          </a:solidFill>
                          <a:latin typeface="Arial Narrow" pitchFamily="34" charset="0"/>
                          <a:ea typeface="Times New Roman"/>
                        </a:rPr>
                        <a:t>. brevetti)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- 24.000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300" spc="35">
                          <a:latin typeface="Arial Narrow" pitchFamily="34" charset="0"/>
                          <a:ea typeface="Times New Roman"/>
                        </a:rPr>
                        <a:t> Riserva statut.</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125.031</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5"/>
                  </a:ext>
                </a:extLst>
              </a:tr>
              <a:tr h="204249">
                <a:tc>
                  <a:txBody>
                    <a:bodyPr/>
                    <a:lstStyle/>
                    <a:p>
                      <a:pPr>
                        <a:spcAft>
                          <a:spcPts val="0"/>
                        </a:spcAft>
                      </a:pPr>
                      <a:r>
                        <a:rPr lang="it-IT" sz="1300" dirty="0">
                          <a:solidFill>
                            <a:srgbClr val="000000"/>
                          </a:solidFill>
                          <a:latin typeface="Arial Narrow" pitchFamily="34" charset="0"/>
                          <a:ea typeface="Times New Roman"/>
                        </a:rPr>
                        <a:t>Anticipi a fornitori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7.477</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300" spc="35">
                          <a:latin typeface="Arial Narrow" pitchFamily="34" charset="0"/>
                          <a:ea typeface="Times New Roman"/>
                        </a:rPr>
                        <a:t> Riserva rivalut. monetarie</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201.300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6"/>
                  </a:ext>
                </a:extLst>
              </a:tr>
              <a:tr h="204249">
                <a:tc>
                  <a:txBody>
                    <a:bodyPr/>
                    <a:lstStyle/>
                    <a:p>
                      <a:pPr>
                        <a:spcAft>
                          <a:spcPts val="0"/>
                        </a:spcAft>
                      </a:pPr>
                      <a:endParaRPr lang="it-IT" sz="1300" dirty="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300" spc="35">
                          <a:latin typeface="Arial Narrow" pitchFamily="34" charset="0"/>
                          <a:ea typeface="Times New Roman"/>
                        </a:rPr>
                        <a:t> Contributi in c/capitale</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68.014</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7"/>
                  </a:ext>
                </a:extLst>
              </a:tr>
              <a:tr h="204249">
                <a:tc>
                  <a:txBody>
                    <a:bodyPr/>
                    <a:lstStyle/>
                    <a:p>
                      <a:pPr>
                        <a:spcAft>
                          <a:spcPts val="0"/>
                        </a:spcAft>
                      </a:pPr>
                      <a:r>
                        <a:rPr lang="it-IT" sz="1300" i="1" u="sng" dirty="0">
                          <a:solidFill>
                            <a:srgbClr val="000000"/>
                          </a:solidFill>
                          <a:latin typeface="Arial Narrow" pitchFamily="34" charset="0"/>
                          <a:ea typeface="Times New Roman"/>
                        </a:rPr>
                        <a:t>Immobilizzazioni materiali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1.024.580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ts val="1200"/>
                        </a:lnSpc>
                        <a:spcAft>
                          <a:spcPts val="0"/>
                        </a:spcAft>
                      </a:pPr>
                      <a:r>
                        <a:rPr lang="it-IT" sz="1300" spc="35">
                          <a:latin typeface="Arial Narrow" pitchFamily="34" charset="0"/>
                          <a:ea typeface="Times New Roman"/>
                        </a:rPr>
                        <a:t> Finanz. soci c/aumento c.s.</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52.000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8"/>
                  </a:ext>
                </a:extLst>
              </a:tr>
              <a:tr h="198147">
                <a:tc>
                  <a:txBody>
                    <a:bodyPr/>
                    <a:lstStyle/>
                    <a:p>
                      <a:pPr>
                        <a:spcAft>
                          <a:spcPts val="0"/>
                        </a:spcAft>
                      </a:pPr>
                      <a:r>
                        <a:rPr lang="it-IT" sz="1300">
                          <a:solidFill>
                            <a:srgbClr val="000000"/>
                          </a:solidFill>
                          <a:latin typeface="Arial Narrow" pitchFamily="34" charset="0"/>
                          <a:ea typeface="Times New Roman"/>
                        </a:rPr>
                        <a:t>Fabbricati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dirty="0">
                          <a:solidFill>
                            <a:srgbClr val="000000"/>
                          </a:solidFill>
                          <a:latin typeface="Arial Narrow" pitchFamily="34" charset="0"/>
                          <a:ea typeface="Times New Roman"/>
                        </a:rPr>
                        <a:t>476.268</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Riserva straordinaria</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10.000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9"/>
                  </a:ext>
                </a:extLst>
              </a:tr>
              <a:tr h="204249">
                <a:tc>
                  <a:txBody>
                    <a:bodyPr/>
                    <a:lstStyle/>
                    <a:p>
                      <a:pPr>
                        <a:lnSpc>
                          <a:spcPts val="1200"/>
                        </a:lnSpc>
                        <a:spcAft>
                          <a:spcPts val="0"/>
                        </a:spcAft>
                      </a:pPr>
                      <a:r>
                        <a:rPr lang="it-IT" sz="1300" spc="35">
                          <a:latin typeface="Arial Narrow" pitchFamily="34" charset="0"/>
                          <a:ea typeface="Times New Roman"/>
                        </a:rPr>
                        <a:t>Costruzioni leggere</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dirty="0">
                          <a:solidFill>
                            <a:srgbClr val="000000"/>
                          </a:solidFill>
                          <a:latin typeface="Arial Narrow" pitchFamily="34" charset="0"/>
                          <a:ea typeface="Times New Roman"/>
                        </a:rPr>
                        <a:t>1.658</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Prestito obb. convertib.</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60.000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0"/>
                  </a:ext>
                </a:extLst>
              </a:tr>
              <a:tr h="204249">
                <a:tc>
                  <a:txBody>
                    <a:bodyPr/>
                    <a:lstStyle/>
                    <a:p>
                      <a:pPr>
                        <a:lnSpc>
                          <a:spcPts val="1200"/>
                        </a:lnSpc>
                        <a:spcAft>
                          <a:spcPts val="0"/>
                        </a:spcAft>
                      </a:pPr>
                      <a:r>
                        <a:rPr lang="it-IT" sz="1300" spc="35">
                          <a:latin typeface="Arial Narrow" pitchFamily="34" charset="0"/>
                          <a:ea typeface="Times New Roman"/>
                        </a:rPr>
                        <a:t>Impianti generici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dirty="0">
                          <a:solidFill>
                            <a:srgbClr val="000000"/>
                          </a:solidFill>
                          <a:latin typeface="Arial Narrow" pitchFamily="34" charset="0"/>
                          <a:ea typeface="Times New Roman"/>
                        </a:rPr>
                        <a:t>49.459</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1"/>
                  </a:ext>
                </a:extLst>
              </a:tr>
              <a:tr h="204249">
                <a:tc>
                  <a:txBody>
                    <a:bodyPr/>
                    <a:lstStyle/>
                    <a:p>
                      <a:pPr>
                        <a:lnSpc>
                          <a:spcPts val="1200"/>
                        </a:lnSpc>
                        <a:spcAft>
                          <a:spcPts val="0"/>
                        </a:spcAft>
                      </a:pPr>
                      <a:r>
                        <a:rPr lang="it-IT" sz="1300" spc="35">
                          <a:latin typeface="Arial Narrow" pitchFamily="34" charset="0"/>
                          <a:ea typeface="Times New Roman"/>
                        </a:rPr>
                        <a:t>Impianti specifici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dirty="0">
                          <a:solidFill>
                            <a:srgbClr val="000000"/>
                          </a:solidFill>
                          <a:latin typeface="Arial Narrow" pitchFamily="34" charset="0"/>
                          <a:ea typeface="Times New Roman"/>
                        </a:rPr>
                        <a:t>859.446</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i="1">
                          <a:solidFill>
                            <a:srgbClr val="000000"/>
                          </a:solidFill>
                          <a:latin typeface="Arial Narrow" pitchFamily="34" charset="0"/>
                          <a:ea typeface="Times New Roman"/>
                        </a:rPr>
                        <a:t> </a:t>
                      </a: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2"/>
                  </a:ext>
                </a:extLst>
              </a:tr>
              <a:tr h="204249">
                <a:tc>
                  <a:txBody>
                    <a:bodyPr/>
                    <a:lstStyle/>
                    <a:p>
                      <a:pPr>
                        <a:lnSpc>
                          <a:spcPts val="1200"/>
                        </a:lnSpc>
                        <a:spcAft>
                          <a:spcPts val="0"/>
                        </a:spcAft>
                      </a:pPr>
                      <a:r>
                        <a:rPr lang="it-IT" sz="1300" spc="35">
                          <a:latin typeface="Arial Narrow" pitchFamily="34" charset="0"/>
                          <a:ea typeface="Times New Roman"/>
                        </a:rPr>
                        <a:t>Macchinari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566.999</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i="1" dirty="0">
                          <a:solidFill>
                            <a:srgbClr val="000000"/>
                          </a:solidFill>
                          <a:latin typeface="Arial Narrow" pitchFamily="34" charset="0"/>
                          <a:ea typeface="Times New Roman"/>
                        </a:rPr>
                        <a:t> </a:t>
                      </a: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3"/>
                  </a:ext>
                </a:extLst>
              </a:tr>
              <a:tr h="204249">
                <a:tc>
                  <a:txBody>
                    <a:bodyPr/>
                    <a:lstStyle/>
                    <a:p>
                      <a:pPr>
                        <a:lnSpc>
                          <a:spcPts val="1200"/>
                        </a:lnSpc>
                        <a:spcAft>
                          <a:spcPts val="0"/>
                        </a:spcAft>
                      </a:pPr>
                      <a:r>
                        <a:rPr lang="it-IT" sz="1300" spc="35">
                          <a:latin typeface="Arial Narrow" pitchFamily="34" charset="0"/>
                          <a:ea typeface="Times New Roman"/>
                        </a:rPr>
                        <a:t>Automezzi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199.883</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4"/>
                  </a:ext>
                </a:extLst>
              </a:tr>
              <a:tr h="204249">
                <a:tc>
                  <a:txBody>
                    <a:bodyPr/>
                    <a:lstStyle/>
                    <a:p>
                      <a:pPr>
                        <a:lnSpc>
                          <a:spcPts val="1200"/>
                        </a:lnSpc>
                        <a:spcAft>
                          <a:spcPts val="0"/>
                        </a:spcAft>
                      </a:pPr>
                      <a:r>
                        <a:rPr lang="it-IT" sz="1300" spc="35">
                          <a:latin typeface="Arial Narrow" pitchFamily="34" charset="0"/>
                          <a:ea typeface="Times New Roman"/>
                        </a:rPr>
                        <a:t>Mobili e macc. d’uff.</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88.380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5"/>
                  </a:ext>
                </a:extLst>
              </a:tr>
              <a:tr h="198147">
                <a:tc>
                  <a:txBody>
                    <a:bodyPr/>
                    <a:lstStyle/>
                    <a:p>
                      <a:pPr>
                        <a:spcAft>
                          <a:spcPts val="0"/>
                        </a:spcAft>
                      </a:pPr>
                      <a:r>
                        <a:rPr lang="it-IT" sz="1300">
                          <a:solidFill>
                            <a:srgbClr val="000000"/>
                          </a:solidFill>
                          <a:latin typeface="Arial Narrow" pitchFamily="34" charset="0"/>
                          <a:ea typeface="Times New Roman"/>
                        </a:rPr>
                        <a:t>   (Fondi ammortamento)</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- 1.217.513</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i="1" dirty="0">
                          <a:solidFill>
                            <a:srgbClr val="000000"/>
                          </a:solidFill>
                          <a:latin typeface="Arial Narrow" pitchFamily="34" charset="0"/>
                          <a:ea typeface="Times New Roman"/>
                        </a:rPr>
                        <a:t> </a:t>
                      </a:r>
                      <a:r>
                        <a:rPr lang="it-IT" sz="1300" i="1" u="sng" dirty="0">
                          <a:solidFill>
                            <a:srgbClr val="000000"/>
                          </a:solidFill>
                          <a:latin typeface="Arial Narrow" pitchFamily="34" charset="0"/>
                          <a:ea typeface="Times New Roman"/>
                        </a:rPr>
                        <a:t>Passività consolidate</a:t>
                      </a:r>
                      <a:endParaRPr lang="it-IT" sz="1300" i="1"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310.727</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6"/>
                  </a:ext>
                </a:extLst>
              </a:tr>
              <a:tr h="198147">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Prestito obbligazionario</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70.000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7"/>
                  </a:ext>
                </a:extLst>
              </a:tr>
              <a:tr h="198147">
                <a:tc>
                  <a:txBody>
                    <a:bodyPr/>
                    <a:lstStyle/>
                    <a:p>
                      <a:pPr>
                        <a:spcAft>
                          <a:spcPts val="0"/>
                        </a:spcAft>
                      </a:pPr>
                      <a:r>
                        <a:rPr lang="it-IT" sz="1300" i="1" u="sng">
                          <a:solidFill>
                            <a:srgbClr val="000000"/>
                          </a:solidFill>
                          <a:latin typeface="Arial Narrow" pitchFamily="34" charset="0"/>
                          <a:ea typeface="Times New Roman"/>
                        </a:rPr>
                        <a:t>Immobilizzazioni finanziarie</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18.047</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Mutui ipotecari</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140.000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8"/>
                  </a:ext>
                </a:extLst>
              </a:tr>
              <a:tr h="198147">
                <a:tc>
                  <a:txBody>
                    <a:bodyPr/>
                    <a:lstStyle/>
                    <a:p>
                      <a:pPr>
                        <a:spcAft>
                          <a:spcPts val="0"/>
                        </a:spcAft>
                      </a:pPr>
                      <a:r>
                        <a:rPr lang="it-IT" sz="1300">
                          <a:solidFill>
                            <a:srgbClr val="000000"/>
                          </a:solidFill>
                          <a:latin typeface="Arial Narrow" pitchFamily="34" charset="0"/>
                          <a:ea typeface="Times New Roman"/>
                        </a:rPr>
                        <a:t>Crediti in sofferenza</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23.415</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F.do </a:t>
                      </a:r>
                      <a:r>
                        <a:rPr lang="it-IT" sz="1300" dirty="0" smtClean="0">
                          <a:solidFill>
                            <a:srgbClr val="000000"/>
                          </a:solidFill>
                          <a:latin typeface="Arial Narrow" pitchFamily="34" charset="0"/>
                          <a:ea typeface="Times New Roman"/>
                        </a:rPr>
                        <a:t>TFR</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55.727</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9"/>
                  </a:ext>
                </a:extLst>
              </a:tr>
              <a:tr h="198147">
                <a:tc>
                  <a:txBody>
                    <a:bodyPr/>
                    <a:lstStyle/>
                    <a:p>
                      <a:pPr>
                        <a:spcAft>
                          <a:spcPts val="0"/>
                        </a:spcAft>
                      </a:pPr>
                      <a:r>
                        <a:rPr lang="it-IT" sz="1300">
                          <a:solidFill>
                            <a:srgbClr val="000000"/>
                          </a:solidFill>
                          <a:latin typeface="Arial Narrow" pitchFamily="34" charset="0"/>
                          <a:ea typeface="Times New Roman"/>
                        </a:rPr>
                        <a:t>   (Fondo svalut. crediti)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 - 7.656</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a:t>
                      </a:r>
                      <a:r>
                        <a:rPr lang="it-IT" sz="1300" dirty="0" err="1">
                          <a:solidFill>
                            <a:srgbClr val="000000"/>
                          </a:solidFill>
                          <a:latin typeface="Arial Narrow" pitchFamily="34" charset="0"/>
                          <a:ea typeface="Times New Roman"/>
                        </a:rPr>
                        <a:t>F.do</a:t>
                      </a:r>
                      <a:r>
                        <a:rPr lang="it-IT" sz="1300" dirty="0">
                          <a:solidFill>
                            <a:srgbClr val="000000"/>
                          </a:solidFill>
                          <a:latin typeface="Arial Narrow" pitchFamily="34" charset="0"/>
                          <a:ea typeface="Times New Roman"/>
                        </a:rPr>
                        <a:t> spese manutenzione</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45.000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0"/>
                  </a:ext>
                </a:extLst>
              </a:tr>
              <a:tr h="198147">
                <a:tc>
                  <a:txBody>
                    <a:bodyPr/>
                    <a:lstStyle/>
                    <a:p>
                      <a:pPr>
                        <a:spcAft>
                          <a:spcPts val="0"/>
                        </a:spcAft>
                      </a:pPr>
                      <a:r>
                        <a:rPr lang="it-IT" sz="1300">
                          <a:solidFill>
                            <a:srgbClr val="000000"/>
                          </a:solidFill>
                          <a:latin typeface="Arial Narrow" pitchFamily="34" charset="0"/>
                          <a:ea typeface="Times New Roman"/>
                        </a:rPr>
                        <a:t>Cassa integrazione c/rimb.</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1.386</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1"/>
                  </a:ext>
                </a:extLst>
              </a:tr>
              <a:tr h="198147">
                <a:tc>
                  <a:txBody>
                    <a:bodyPr/>
                    <a:lstStyle/>
                    <a:p>
                      <a:pPr>
                        <a:spcAft>
                          <a:spcPts val="0"/>
                        </a:spcAft>
                      </a:pPr>
                      <a:r>
                        <a:rPr lang="it-IT" sz="1300">
                          <a:solidFill>
                            <a:srgbClr val="000000"/>
                          </a:solidFill>
                          <a:latin typeface="Arial Narrow" pitchFamily="34" charset="0"/>
                          <a:ea typeface="Times New Roman"/>
                        </a:rPr>
                        <a:t>INPS C/rimborsi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902</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2"/>
                  </a:ext>
                </a:extLst>
              </a:tr>
              <a:tr h="198147">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3"/>
                  </a:ext>
                </a:extLst>
              </a:tr>
              <a:tr h="198147">
                <a:tc>
                  <a:txBody>
                    <a:bodyPr/>
                    <a:lstStyle/>
                    <a:p>
                      <a:pPr>
                        <a:spcAft>
                          <a:spcPts val="0"/>
                        </a:spcAft>
                      </a:pPr>
                      <a:r>
                        <a:rPr lang="it-IT" sz="1300" i="1" u="sng">
                          <a:solidFill>
                            <a:srgbClr val="000000"/>
                          </a:solidFill>
                          <a:latin typeface="Arial Narrow" pitchFamily="34" charset="0"/>
                          <a:ea typeface="Times New Roman"/>
                        </a:rPr>
                        <a:t>Immobilizzazioni commerciali</a:t>
                      </a:r>
                      <a:endParaRPr lang="it-IT" sz="1300" i="1">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16.000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300" i="1"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4"/>
                  </a:ext>
                </a:extLst>
              </a:tr>
              <a:tr h="198147">
                <a:tc>
                  <a:txBody>
                    <a:bodyPr/>
                    <a:lstStyle/>
                    <a:p>
                      <a:pPr>
                        <a:spcAft>
                          <a:spcPts val="0"/>
                        </a:spcAft>
                      </a:pPr>
                      <a:r>
                        <a:rPr lang="it-IT" sz="1300">
                          <a:solidFill>
                            <a:srgbClr val="000000"/>
                          </a:solidFill>
                          <a:latin typeface="Arial Narrow" pitchFamily="34" charset="0"/>
                          <a:ea typeface="Times New Roman"/>
                        </a:rPr>
                        <a:t>Materie</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16.000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5"/>
                  </a:ext>
                </a:extLst>
              </a:tr>
              <a:tr h="198147">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6"/>
                  </a:ext>
                </a:extLst>
              </a:tr>
              <a:tr h="198147">
                <a:tc>
                  <a:txBody>
                    <a:bodyPr/>
                    <a:lstStyle/>
                    <a:p>
                      <a:pPr>
                        <a:spcAft>
                          <a:spcPts val="0"/>
                        </a:spcAft>
                      </a:pPr>
                      <a:r>
                        <a:rPr lang="it-IT" sz="1300" b="1" i="1">
                          <a:solidFill>
                            <a:srgbClr val="000000"/>
                          </a:solidFill>
                          <a:latin typeface="Arial Narrow" pitchFamily="34" charset="0"/>
                          <a:ea typeface="Times New Roman"/>
                        </a:rPr>
                        <a:t>Totale immobilizzazioni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i="1" u="sng">
                          <a:solidFill>
                            <a:srgbClr val="000000"/>
                          </a:solidFill>
                          <a:latin typeface="Arial Narrow" pitchFamily="34" charset="0"/>
                          <a:ea typeface="Times New Roman"/>
                        </a:rPr>
                        <a:t>1.084.182</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smtClean="0">
                          <a:latin typeface="Arial Narrow" pitchFamily="34" charset="0"/>
                          <a:ea typeface="Times New Roman"/>
                        </a:rPr>
                        <a:t>                 </a:t>
                      </a:r>
                      <a:r>
                        <a:rPr lang="it-IT" sz="1300" b="1" i="1" dirty="0" smtClean="0">
                          <a:solidFill>
                            <a:srgbClr val="FF0000"/>
                          </a:solidFill>
                          <a:latin typeface="Arial Narrow" pitchFamily="34" charset="0"/>
                          <a:ea typeface="Times New Roman"/>
                        </a:rPr>
                        <a:t>SEGUE ALLA</a:t>
                      </a:r>
                      <a:r>
                        <a:rPr lang="it-IT" sz="1300" b="1" i="1" baseline="0" dirty="0" smtClean="0">
                          <a:solidFill>
                            <a:srgbClr val="FF0000"/>
                          </a:solidFill>
                          <a:latin typeface="Arial Narrow" pitchFamily="34" charset="0"/>
                          <a:ea typeface="Times New Roman"/>
                        </a:rPr>
                        <a:t> PAGINA SUCCESSIVA</a:t>
                      </a:r>
                      <a:endParaRPr lang="it-IT" sz="1300" b="1" i="1" dirty="0">
                        <a:solidFill>
                          <a:srgbClr val="FF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7"/>
                  </a:ext>
                </a:extLst>
              </a:tr>
            </a:tbl>
          </a:graphicData>
        </a:graphic>
      </p:graphicFrame>
    </p:spTree>
  </p:cSld>
  <p:clrMapOvr>
    <a:masterClrMapping/>
  </p:clrMapOvr>
  <p:transition advTm="93451"/>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F67FA9D-F672-4E49-8F9B-F5F273A05C78}" type="slidenum">
              <a:rPr lang="it-IT" altLang="it-IT">
                <a:latin typeface="Arial" panose="020B0604020202020204" pitchFamily="34" charset="0"/>
              </a:rPr>
              <a:pPr/>
              <a:t>53</a:t>
            </a:fld>
            <a:endParaRPr lang="it-IT" altLang="it-IT">
              <a:latin typeface="Arial" panose="020B0604020202020204" pitchFamily="34" charset="0"/>
            </a:endParaRPr>
          </a:p>
        </p:txBody>
      </p:sp>
      <p:sp>
        <p:nvSpPr>
          <p:cNvPr id="64515"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svolgimento</a:t>
            </a:r>
          </a:p>
        </p:txBody>
      </p:sp>
      <p:sp>
        <p:nvSpPr>
          <p:cNvPr id="11" name="Rettangolo 10"/>
          <p:cNvSpPr/>
          <p:nvPr/>
        </p:nvSpPr>
        <p:spPr>
          <a:xfrm>
            <a:off x="381000" y="311150"/>
            <a:ext cx="8229600" cy="676275"/>
          </a:xfrm>
          <a:prstGeom prst="rect">
            <a:avLst/>
          </a:prstGeom>
        </p:spPr>
        <p:txBody>
          <a:bodyPr>
            <a:spAutoFit/>
          </a:bodyPr>
          <a:lstStyle/>
          <a:p>
            <a:pPr algn="ctr">
              <a:defRPr/>
            </a:pPr>
            <a:r>
              <a:rPr lang="it-IT" b="1" dirty="0"/>
              <a:t/>
            </a:r>
            <a:br>
              <a:rPr lang="it-IT" b="1" dirty="0"/>
            </a:br>
            <a:r>
              <a:rPr lang="it-IT" sz="2000" b="1" cap="all" dirty="0"/>
              <a:t>STATO PATRIMONIALE RICLASSIFICATO (segue)</a:t>
            </a:r>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val="3810774022"/>
              </p:ext>
            </p:extLst>
          </p:nvPr>
        </p:nvGraphicFramePr>
        <p:xfrm>
          <a:off x="304800" y="1143000"/>
          <a:ext cx="8534399" cy="5547360"/>
        </p:xfrm>
        <a:graphic>
          <a:graphicData uri="http://schemas.openxmlformats.org/drawingml/2006/table">
            <a:tbl>
              <a:tblPr/>
              <a:tblGrid>
                <a:gridCol w="3128712">
                  <a:extLst>
                    <a:ext uri="{9D8B030D-6E8A-4147-A177-3AD203B41FA5}">
                      <a16:colId xmlns:a16="http://schemas.microsoft.com/office/drawing/2014/main" val="20000"/>
                    </a:ext>
                  </a:extLst>
                </a:gridCol>
                <a:gridCol w="1223832">
                  <a:extLst>
                    <a:ext uri="{9D8B030D-6E8A-4147-A177-3AD203B41FA5}">
                      <a16:colId xmlns:a16="http://schemas.microsoft.com/office/drawing/2014/main" val="20001"/>
                    </a:ext>
                  </a:extLst>
                </a:gridCol>
                <a:gridCol w="3147487">
                  <a:extLst>
                    <a:ext uri="{9D8B030D-6E8A-4147-A177-3AD203B41FA5}">
                      <a16:colId xmlns:a16="http://schemas.microsoft.com/office/drawing/2014/main" val="20002"/>
                    </a:ext>
                  </a:extLst>
                </a:gridCol>
                <a:gridCol w="1034368">
                  <a:extLst>
                    <a:ext uri="{9D8B030D-6E8A-4147-A177-3AD203B41FA5}">
                      <a16:colId xmlns:a16="http://schemas.microsoft.com/office/drawing/2014/main" val="20003"/>
                    </a:ext>
                  </a:extLst>
                </a:gridCol>
              </a:tblGrid>
              <a:tr h="198097">
                <a:tc>
                  <a:txBody>
                    <a:bodyPr/>
                    <a:lstStyle/>
                    <a:p>
                      <a:pPr>
                        <a:spcAft>
                          <a:spcPts val="0"/>
                        </a:spcAft>
                      </a:pPr>
                      <a:r>
                        <a:rPr lang="it-IT" sz="1300" i="1" u="sng" dirty="0">
                          <a:solidFill>
                            <a:srgbClr val="000000"/>
                          </a:solidFill>
                          <a:latin typeface="Arial Narrow" pitchFamily="34" charset="0"/>
                          <a:ea typeface="Times New Roman"/>
                        </a:rPr>
                        <a:t>Magazzino</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311.935</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i="1">
                          <a:solidFill>
                            <a:srgbClr val="000000"/>
                          </a:solidFill>
                          <a:latin typeface="Arial Narrow" pitchFamily="34" charset="0"/>
                          <a:ea typeface="Times New Roman"/>
                        </a:rPr>
                        <a:t> </a:t>
                      </a:r>
                      <a:r>
                        <a:rPr lang="it-IT" sz="1300" i="1" u="sng">
                          <a:solidFill>
                            <a:srgbClr val="000000"/>
                          </a:solidFill>
                          <a:latin typeface="Arial Narrow" pitchFamily="34" charset="0"/>
                          <a:ea typeface="Times New Roman"/>
                        </a:rPr>
                        <a:t>Passività correnti</a:t>
                      </a:r>
                      <a:endParaRPr lang="it-IT" sz="1300" i="1">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1.666.008</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0"/>
                  </a:ext>
                </a:extLst>
              </a:tr>
              <a:tr h="198097">
                <a:tc>
                  <a:txBody>
                    <a:bodyPr/>
                    <a:lstStyle/>
                    <a:p>
                      <a:pPr>
                        <a:spcAft>
                          <a:spcPts val="0"/>
                        </a:spcAft>
                      </a:pPr>
                      <a:r>
                        <a:rPr lang="it-IT" sz="1300" dirty="0">
                          <a:solidFill>
                            <a:srgbClr val="000000"/>
                          </a:solidFill>
                          <a:latin typeface="Arial Narrow" pitchFamily="34" charset="0"/>
                          <a:ea typeface="Times New Roman"/>
                        </a:rPr>
                        <a:t>Merci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138.000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Fornitori</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1.300.609</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1"/>
                  </a:ext>
                </a:extLst>
              </a:tr>
              <a:tr h="198097">
                <a:tc>
                  <a:txBody>
                    <a:bodyPr/>
                    <a:lstStyle/>
                    <a:p>
                      <a:pPr>
                        <a:spcAft>
                          <a:spcPts val="0"/>
                        </a:spcAft>
                      </a:pPr>
                      <a:r>
                        <a:rPr lang="it-IT" sz="1300" dirty="0">
                          <a:solidFill>
                            <a:srgbClr val="000000"/>
                          </a:solidFill>
                          <a:latin typeface="Arial Narrow" pitchFamily="34" charset="0"/>
                          <a:ea typeface="Times New Roman"/>
                        </a:rPr>
                        <a:t>Imballaggi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20.000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Debiti v/enti previdenziali</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6.031</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2"/>
                  </a:ext>
                </a:extLst>
              </a:tr>
              <a:tr h="198097">
                <a:tc>
                  <a:txBody>
                    <a:bodyPr/>
                    <a:lstStyle/>
                    <a:p>
                      <a:pPr>
                        <a:spcAft>
                          <a:spcPts val="0"/>
                        </a:spcAft>
                      </a:pPr>
                      <a:r>
                        <a:rPr lang="it-IT" sz="1300" dirty="0">
                          <a:solidFill>
                            <a:srgbClr val="000000"/>
                          </a:solidFill>
                          <a:latin typeface="Arial Narrow" pitchFamily="34" charset="0"/>
                          <a:ea typeface="Times New Roman"/>
                        </a:rPr>
                        <a:t>Materie prime</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42.000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Dipendenti c/retribuzioni</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117.113</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3"/>
                  </a:ext>
                </a:extLst>
              </a:tr>
              <a:tr h="198097">
                <a:tc>
                  <a:txBody>
                    <a:bodyPr/>
                    <a:lstStyle/>
                    <a:p>
                      <a:pPr>
                        <a:spcAft>
                          <a:spcPts val="0"/>
                        </a:spcAft>
                      </a:pPr>
                      <a:r>
                        <a:rPr lang="it-IT" sz="1300" dirty="0">
                          <a:solidFill>
                            <a:srgbClr val="000000"/>
                          </a:solidFill>
                          <a:latin typeface="Arial Narrow" pitchFamily="34" charset="0"/>
                          <a:ea typeface="Times New Roman"/>
                        </a:rPr>
                        <a:t>Prodotti finiti</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102.000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Erario c/ritenute</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6.794</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4"/>
                  </a:ext>
                </a:extLst>
              </a:tr>
              <a:tr h="198097">
                <a:tc>
                  <a:txBody>
                    <a:bodyPr/>
                    <a:lstStyle/>
                    <a:p>
                      <a:pPr>
                        <a:spcAft>
                          <a:spcPts val="0"/>
                        </a:spcAft>
                      </a:pPr>
                      <a:r>
                        <a:rPr lang="it-IT" sz="1300">
                          <a:solidFill>
                            <a:srgbClr val="000000"/>
                          </a:solidFill>
                          <a:latin typeface="Arial Narrow" pitchFamily="34" charset="0"/>
                          <a:ea typeface="Times New Roman"/>
                        </a:rPr>
                        <a:t>Risconti attivi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dirty="0">
                          <a:solidFill>
                            <a:srgbClr val="000000"/>
                          </a:solidFill>
                          <a:latin typeface="Arial Narrow" pitchFamily="34" charset="0"/>
                          <a:ea typeface="Times New Roman"/>
                        </a:rPr>
                        <a:t>4.310</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Delmer c/finanziamenti</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1.721</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5"/>
                  </a:ext>
                </a:extLst>
              </a:tr>
              <a:tr h="198097">
                <a:tc>
                  <a:txBody>
                    <a:bodyPr/>
                    <a:lstStyle/>
                    <a:p>
                      <a:pPr>
                        <a:spcAft>
                          <a:spcPts val="0"/>
                        </a:spcAft>
                      </a:pPr>
                      <a:r>
                        <a:rPr lang="it-IT" sz="1300">
                          <a:solidFill>
                            <a:srgbClr val="000000"/>
                          </a:solidFill>
                          <a:latin typeface="Arial Narrow" pitchFamily="34" charset="0"/>
                          <a:ea typeface="Times New Roman"/>
                        </a:rPr>
                        <a:t>Automezzi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dirty="0">
                          <a:solidFill>
                            <a:srgbClr val="000000"/>
                          </a:solidFill>
                          <a:latin typeface="Arial Narrow" pitchFamily="34" charset="0"/>
                          <a:ea typeface="Times New Roman"/>
                        </a:rPr>
                        <a:t>22.500</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Prestito obb. convertib.</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20.000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6"/>
                  </a:ext>
                </a:extLst>
              </a:tr>
              <a:tr h="198097">
                <a:tc>
                  <a:txBody>
                    <a:bodyPr/>
                    <a:lstStyle/>
                    <a:p>
                      <a:pPr>
                        <a:spcAft>
                          <a:spcPts val="0"/>
                        </a:spcAft>
                      </a:pPr>
                      <a:r>
                        <a:rPr lang="it-IT" sz="1300">
                          <a:solidFill>
                            <a:srgbClr val="000000"/>
                          </a:solidFill>
                          <a:latin typeface="Arial Narrow" pitchFamily="34" charset="0"/>
                          <a:ea typeface="Times New Roman"/>
                        </a:rPr>
                        <a:t>   (Fondo amm. automezzi)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dirty="0">
                          <a:solidFill>
                            <a:srgbClr val="000000"/>
                          </a:solidFill>
                          <a:latin typeface="Arial Narrow" pitchFamily="34" charset="0"/>
                          <a:ea typeface="Times New Roman"/>
                        </a:rPr>
                        <a:t>- 16.875</a:t>
                      </a:r>
                      <a:endParaRPr lang="it-IT" sz="1300" dirty="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Debiti v/INAIL per conguagl.</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834</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7"/>
                  </a:ext>
                </a:extLst>
              </a:tr>
              <a:tr h="198097">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Debiti v/sindaci per </a:t>
                      </a:r>
                      <a:r>
                        <a:rPr lang="it-IT" sz="1300" dirty="0" err="1">
                          <a:solidFill>
                            <a:srgbClr val="000000"/>
                          </a:solidFill>
                          <a:latin typeface="Arial Narrow" pitchFamily="34" charset="0"/>
                          <a:ea typeface="Times New Roman"/>
                        </a:rPr>
                        <a:t>emolum</a:t>
                      </a:r>
                      <a:r>
                        <a:rPr lang="it-IT" sz="1300" dirty="0">
                          <a:solidFill>
                            <a:srgbClr val="000000"/>
                          </a:solidFill>
                          <a:latin typeface="Arial Narrow" pitchFamily="34" charset="0"/>
                          <a:ea typeface="Times New Roman"/>
                        </a:rPr>
                        <a:t>.</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10.215</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8"/>
                  </a:ext>
                </a:extLst>
              </a:tr>
              <a:tr h="198097">
                <a:tc>
                  <a:txBody>
                    <a:bodyPr/>
                    <a:lstStyle/>
                    <a:p>
                      <a:pPr>
                        <a:spcAft>
                          <a:spcPts val="0"/>
                        </a:spcAft>
                      </a:pPr>
                      <a:r>
                        <a:rPr lang="it-IT" sz="1300" i="1" u="sng">
                          <a:solidFill>
                            <a:srgbClr val="000000"/>
                          </a:solidFill>
                          <a:latin typeface="Arial Narrow" pitchFamily="34" charset="0"/>
                          <a:ea typeface="Times New Roman"/>
                        </a:rPr>
                        <a:t>Liquidità differite</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1.101.658</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Debiti v/professionisti</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6.120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09"/>
                  </a:ext>
                </a:extLst>
              </a:tr>
              <a:tr h="198097">
                <a:tc>
                  <a:txBody>
                    <a:bodyPr/>
                    <a:lstStyle/>
                    <a:p>
                      <a:pPr>
                        <a:spcAft>
                          <a:spcPts val="0"/>
                        </a:spcAft>
                      </a:pPr>
                      <a:r>
                        <a:rPr lang="it-IT" sz="1300">
                          <a:solidFill>
                            <a:srgbClr val="000000"/>
                          </a:solidFill>
                          <a:latin typeface="Arial Narrow" pitchFamily="34" charset="0"/>
                          <a:ea typeface="Times New Roman"/>
                        </a:rPr>
                        <a:t>Crediti v/clienti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875.393</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Debiti per imposte</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20.795</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0"/>
                  </a:ext>
                </a:extLst>
              </a:tr>
              <a:tr h="198097">
                <a:tc>
                  <a:txBody>
                    <a:bodyPr/>
                    <a:lstStyle/>
                    <a:p>
                      <a:pPr>
                        <a:spcAft>
                          <a:spcPts val="0"/>
                        </a:spcAft>
                      </a:pPr>
                      <a:r>
                        <a:rPr lang="it-IT" sz="1300">
                          <a:solidFill>
                            <a:srgbClr val="000000"/>
                          </a:solidFill>
                          <a:latin typeface="Arial Narrow" pitchFamily="34" charset="0"/>
                          <a:ea typeface="Times New Roman"/>
                        </a:rPr>
                        <a:t>Effetti attivi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152.062</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a:solidFill>
                            <a:srgbClr val="000000"/>
                          </a:solidFill>
                          <a:latin typeface="Arial Narrow" pitchFamily="34" charset="0"/>
                          <a:ea typeface="Times New Roman"/>
                        </a:rPr>
                        <a:t> Rata mutuo in scadenza</a:t>
                      </a:r>
                      <a:endParaRPr lang="it-IT" sz="130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12.000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1"/>
                  </a:ext>
                </a:extLst>
              </a:tr>
              <a:tr h="198097">
                <a:tc>
                  <a:txBody>
                    <a:bodyPr/>
                    <a:lstStyle/>
                    <a:p>
                      <a:pPr>
                        <a:spcAft>
                          <a:spcPts val="0"/>
                        </a:spcAft>
                      </a:pPr>
                      <a:r>
                        <a:rPr lang="it-IT" sz="1300">
                          <a:solidFill>
                            <a:srgbClr val="000000"/>
                          </a:solidFill>
                          <a:latin typeface="Arial Narrow" pitchFamily="34" charset="0"/>
                          <a:ea typeface="Times New Roman"/>
                        </a:rPr>
                        <a:t>Crediti v/clienti per int. di dilaz.</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17.559</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Fondo spese manutenzione</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13.000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2"/>
                  </a:ext>
                </a:extLst>
              </a:tr>
              <a:tr h="198097">
                <a:tc>
                  <a:txBody>
                    <a:bodyPr/>
                    <a:lstStyle/>
                    <a:p>
                      <a:pPr>
                        <a:spcAft>
                          <a:spcPts val="0"/>
                        </a:spcAft>
                      </a:pPr>
                      <a:r>
                        <a:rPr lang="it-IT" sz="1300">
                          <a:solidFill>
                            <a:srgbClr val="000000"/>
                          </a:solidFill>
                          <a:latin typeface="Arial Narrow" pitchFamily="34" charset="0"/>
                          <a:ea typeface="Times New Roman"/>
                        </a:rPr>
                        <a:t>   (Fondo svalut. crediti)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- 1.914</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F.do </a:t>
                      </a:r>
                      <a:r>
                        <a:rPr lang="it-IT" sz="1300" dirty="0" smtClean="0">
                          <a:solidFill>
                            <a:srgbClr val="000000"/>
                          </a:solidFill>
                          <a:latin typeface="Arial Narrow" pitchFamily="34" charset="0"/>
                          <a:ea typeface="Times New Roman"/>
                        </a:rPr>
                        <a:t>TFR</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72.000</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3"/>
                  </a:ext>
                </a:extLst>
              </a:tr>
              <a:tr h="198097">
                <a:tc>
                  <a:txBody>
                    <a:bodyPr/>
                    <a:lstStyle/>
                    <a:p>
                      <a:pPr>
                        <a:spcAft>
                          <a:spcPts val="0"/>
                        </a:spcAft>
                      </a:pPr>
                      <a:r>
                        <a:rPr lang="it-IT" sz="1300">
                          <a:solidFill>
                            <a:srgbClr val="000000"/>
                          </a:solidFill>
                          <a:latin typeface="Arial Narrow" pitchFamily="34" charset="0"/>
                          <a:ea typeface="Times New Roman"/>
                        </a:rPr>
                        <a:t>Erario c/IVA</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43.605</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dirty="0">
                          <a:solidFill>
                            <a:srgbClr val="000000"/>
                          </a:solidFill>
                          <a:latin typeface="Arial Narrow" pitchFamily="34" charset="0"/>
                          <a:ea typeface="Times New Roman"/>
                        </a:rPr>
                        <a:t> Utile ai </a:t>
                      </a:r>
                      <a:r>
                        <a:rPr lang="it-IT" sz="1300" dirty="0" smtClean="0">
                          <a:solidFill>
                            <a:srgbClr val="000000"/>
                          </a:solidFill>
                          <a:latin typeface="Arial Narrow" pitchFamily="34" charset="0"/>
                          <a:ea typeface="Times New Roman"/>
                        </a:rPr>
                        <a:t>soci (azionisti c/dividendo)</a:t>
                      </a:r>
                      <a:endParaRPr lang="it-IT" sz="1300" dirty="0">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78.776</a:t>
                      </a:r>
                      <a:endParaRPr lang="it-IT" sz="130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4"/>
                  </a:ext>
                </a:extLst>
              </a:tr>
              <a:tr h="198097">
                <a:tc>
                  <a:txBody>
                    <a:bodyPr/>
                    <a:lstStyle/>
                    <a:p>
                      <a:pPr>
                        <a:spcAft>
                          <a:spcPts val="0"/>
                        </a:spcAft>
                      </a:pPr>
                      <a:r>
                        <a:rPr lang="it-IT" sz="1300" dirty="0" smtClean="0">
                          <a:solidFill>
                            <a:srgbClr val="000000"/>
                          </a:solidFill>
                          <a:latin typeface="Arial Narrow" pitchFamily="34" charset="0"/>
                          <a:ea typeface="Times New Roman"/>
                        </a:rPr>
                        <a:t>Imposte a </a:t>
                      </a:r>
                      <a:r>
                        <a:rPr lang="it-IT" sz="1300" dirty="0">
                          <a:solidFill>
                            <a:srgbClr val="000000"/>
                          </a:solidFill>
                          <a:latin typeface="Arial Narrow" pitchFamily="34" charset="0"/>
                          <a:ea typeface="Times New Roman"/>
                        </a:rPr>
                        <a:t>credito</a:t>
                      </a:r>
                      <a:endParaRPr lang="it-IT" sz="1300" dirty="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1.737</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5"/>
                  </a:ext>
                </a:extLst>
              </a:tr>
              <a:tr h="198097">
                <a:tc>
                  <a:txBody>
                    <a:bodyPr/>
                    <a:lstStyle/>
                    <a:p>
                      <a:pPr>
                        <a:spcAft>
                          <a:spcPts val="0"/>
                        </a:spcAft>
                      </a:pPr>
                      <a:r>
                        <a:rPr lang="it-IT" sz="1300">
                          <a:solidFill>
                            <a:srgbClr val="000000"/>
                          </a:solidFill>
                          <a:latin typeface="Arial Narrow" pitchFamily="34" charset="0"/>
                          <a:ea typeface="Times New Roman"/>
                        </a:rPr>
                        <a:t>Ratei attivi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13.216</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6"/>
                  </a:ext>
                </a:extLst>
              </a:tr>
              <a:tr h="198097">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7"/>
                  </a:ext>
                </a:extLst>
              </a:tr>
              <a:tr h="198097">
                <a:tc>
                  <a:txBody>
                    <a:bodyPr/>
                    <a:lstStyle/>
                    <a:p>
                      <a:pPr>
                        <a:spcAft>
                          <a:spcPts val="0"/>
                        </a:spcAft>
                      </a:pPr>
                      <a:r>
                        <a:rPr lang="it-IT" sz="1300" i="1" u="sng">
                          <a:solidFill>
                            <a:srgbClr val="000000"/>
                          </a:solidFill>
                          <a:latin typeface="Arial Narrow" pitchFamily="34" charset="0"/>
                          <a:ea typeface="Times New Roman"/>
                        </a:rPr>
                        <a:t>Liquidità immediate</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561.651</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8"/>
                  </a:ext>
                </a:extLst>
              </a:tr>
              <a:tr h="198097">
                <a:tc>
                  <a:txBody>
                    <a:bodyPr/>
                    <a:lstStyle/>
                    <a:p>
                      <a:pPr>
                        <a:spcAft>
                          <a:spcPts val="0"/>
                        </a:spcAft>
                      </a:pPr>
                      <a:r>
                        <a:rPr lang="it-IT" sz="1300">
                          <a:solidFill>
                            <a:srgbClr val="000000"/>
                          </a:solidFill>
                          <a:latin typeface="Arial Narrow" pitchFamily="34" charset="0"/>
                          <a:ea typeface="Times New Roman"/>
                        </a:rPr>
                        <a:t>Rimanenze titoli in portaf.</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254.720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19"/>
                  </a:ext>
                </a:extLst>
              </a:tr>
              <a:tr h="198097">
                <a:tc>
                  <a:txBody>
                    <a:bodyPr/>
                    <a:lstStyle/>
                    <a:p>
                      <a:pPr>
                        <a:spcAft>
                          <a:spcPts val="0"/>
                        </a:spcAft>
                      </a:pPr>
                      <a:r>
                        <a:rPr lang="it-IT" sz="1300">
                          <a:solidFill>
                            <a:srgbClr val="000000"/>
                          </a:solidFill>
                          <a:latin typeface="Arial Narrow" pitchFamily="34" charset="0"/>
                          <a:ea typeface="Times New Roman"/>
                        </a:rPr>
                        <a:t>Cassa</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1.348</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0"/>
                  </a:ext>
                </a:extLst>
              </a:tr>
              <a:tr h="198097">
                <a:tc>
                  <a:txBody>
                    <a:bodyPr/>
                    <a:lstStyle/>
                    <a:p>
                      <a:pPr>
                        <a:spcAft>
                          <a:spcPts val="0"/>
                        </a:spcAft>
                      </a:pPr>
                      <a:r>
                        <a:rPr lang="it-IT" sz="1300">
                          <a:solidFill>
                            <a:srgbClr val="000000"/>
                          </a:solidFill>
                          <a:latin typeface="Arial Narrow" pitchFamily="34" charset="0"/>
                          <a:ea typeface="Times New Roman"/>
                        </a:rPr>
                        <a:t>Banca di Sassari</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179.803</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1"/>
                  </a:ext>
                </a:extLst>
              </a:tr>
              <a:tr h="198097">
                <a:tc>
                  <a:txBody>
                    <a:bodyPr/>
                    <a:lstStyle/>
                    <a:p>
                      <a:pPr>
                        <a:spcAft>
                          <a:spcPts val="0"/>
                        </a:spcAft>
                      </a:pPr>
                      <a:r>
                        <a:rPr lang="it-IT" sz="1300">
                          <a:solidFill>
                            <a:srgbClr val="000000"/>
                          </a:solidFill>
                          <a:latin typeface="Arial Narrow" pitchFamily="34" charset="0"/>
                          <a:ea typeface="Times New Roman"/>
                        </a:rPr>
                        <a:t>Banca Naz. del Lavoro</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a:solidFill>
                            <a:srgbClr val="000000"/>
                          </a:solidFill>
                          <a:latin typeface="Arial Narrow" pitchFamily="34" charset="0"/>
                          <a:ea typeface="Times New Roman"/>
                        </a:rPr>
                        <a:t>125.780</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2"/>
                  </a:ext>
                </a:extLst>
              </a:tr>
              <a:tr h="198097">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3"/>
                  </a:ext>
                </a:extLst>
              </a:tr>
              <a:tr h="198097">
                <a:tc>
                  <a:txBody>
                    <a:bodyPr/>
                    <a:lstStyle/>
                    <a:p>
                      <a:pPr>
                        <a:spcAft>
                          <a:spcPts val="0"/>
                        </a:spcAft>
                      </a:pPr>
                      <a:r>
                        <a:rPr lang="it-IT" sz="1300" b="1" i="1">
                          <a:solidFill>
                            <a:srgbClr val="000000"/>
                          </a:solidFill>
                          <a:latin typeface="Arial Narrow" pitchFamily="34" charset="0"/>
                          <a:ea typeface="Times New Roman"/>
                        </a:rPr>
                        <a:t>Totale attivo circolante</a:t>
                      </a:r>
                      <a:endParaRPr lang="it-IT" sz="1300">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r>
                        <a:rPr lang="it-IT" sz="1300" b="1" i="1" u="sng">
                          <a:solidFill>
                            <a:srgbClr val="000000"/>
                          </a:solidFill>
                          <a:latin typeface="Arial Narrow" pitchFamily="34" charset="0"/>
                          <a:ea typeface="Times New Roman"/>
                        </a:rPr>
                        <a:t>1.975.244</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4"/>
                  </a:ext>
                </a:extLst>
              </a:tr>
              <a:tr h="198097">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a:noFill/>
                    </a:lnL>
                    <a:lnR>
                      <a:noFill/>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it-IT" sz="130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endParaRPr lang="it-IT" sz="1300" dirty="0">
                        <a:solidFill>
                          <a:srgbClr val="000000"/>
                        </a:solidFill>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5"/>
                  </a:ext>
                </a:extLst>
              </a:tr>
              <a:tr h="198097">
                <a:tc>
                  <a:txBody>
                    <a:bodyPr/>
                    <a:lstStyle/>
                    <a:p>
                      <a:pPr>
                        <a:spcAft>
                          <a:spcPts val="0"/>
                        </a:spcAft>
                      </a:pPr>
                      <a:r>
                        <a:rPr lang="it-IT" sz="1300" b="1">
                          <a:solidFill>
                            <a:srgbClr val="000000"/>
                          </a:solidFill>
                          <a:latin typeface="Arial Narrow" pitchFamily="34" charset="0"/>
                        </a:rPr>
                        <a:t>Totale impieghi</a:t>
                      </a:r>
                    </a:p>
                  </a:txBody>
                  <a:tcPr marL="17076" marR="17076" marT="0" marB="0">
                    <a:lnL>
                      <a:noFill/>
                    </a:lnL>
                    <a:lnR>
                      <a:noFill/>
                    </a:lnR>
                    <a:lnT>
                      <a:noFill/>
                    </a:lnT>
                    <a:lnB>
                      <a:noFill/>
                    </a:lnB>
                  </a:tcPr>
                </a:tc>
                <a:tc>
                  <a:txBody>
                    <a:bodyPr/>
                    <a:lstStyle/>
                    <a:p>
                      <a:pPr algn="r">
                        <a:spcAft>
                          <a:spcPts val="0"/>
                        </a:spcAft>
                      </a:pPr>
                      <a:r>
                        <a:rPr lang="it-IT" sz="1300" b="1">
                          <a:solidFill>
                            <a:srgbClr val="000000"/>
                          </a:solidFill>
                          <a:latin typeface="Arial Narrow" pitchFamily="34" charset="0"/>
                          <a:ea typeface="Times New Roman"/>
                        </a:rPr>
                        <a:t>3.059.426</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it-IT" sz="1300" b="1">
                          <a:solidFill>
                            <a:srgbClr val="000000"/>
                          </a:solidFill>
                          <a:latin typeface="Arial Narrow" pitchFamily="34" charset="0"/>
                        </a:rPr>
                        <a:t>Totale fonti</a:t>
                      </a:r>
                    </a:p>
                  </a:txBody>
                  <a:tcPr marL="17076" marR="1707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it-IT" sz="1300" b="1" dirty="0">
                          <a:solidFill>
                            <a:srgbClr val="000000"/>
                          </a:solidFill>
                          <a:latin typeface="Arial Narrow" pitchFamily="34" charset="0"/>
                          <a:ea typeface="Times New Roman"/>
                        </a:rPr>
                        <a:t>3.059.426</a:t>
                      </a:r>
                      <a:endParaRPr lang="it-IT" sz="1300" dirty="0">
                        <a:latin typeface="Arial Narrow" pitchFamily="34" charset="0"/>
                        <a:ea typeface="Times New Roman"/>
                      </a:endParaRPr>
                    </a:p>
                  </a:txBody>
                  <a:tcPr marL="17076" marR="17076" marT="0" marB="0">
                    <a:lnL>
                      <a:noFill/>
                    </a:lnL>
                    <a:lnR>
                      <a:noFill/>
                    </a:lnR>
                    <a:lnT>
                      <a:noFill/>
                    </a:lnT>
                    <a:lnB>
                      <a:noFill/>
                    </a:lnB>
                  </a:tcPr>
                </a:tc>
                <a:extLst>
                  <a:ext uri="{0D108BD9-81ED-4DB2-BD59-A6C34878D82A}">
                    <a16:rowId xmlns:a16="http://schemas.microsoft.com/office/drawing/2014/main" val="10026"/>
                  </a:ext>
                </a:extLst>
              </a:tr>
              <a:tr h="198097">
                <a:tc>
                  <a:txBody>
                    <a:bodyPr/>
                    <a:lstStyle/>
                    <a:p>
                      <a:pPr>
                        <a:spcAft>
                          <a:spcPts val="0"/>
                        </a:spcAft>
                      </a:pPr>
                      <a:r>
                        <a:rPr lang="it-IT" sz="1300" b="1">
                          <a:solidFill>
                            <a:srgbClr val="000000"/>
                          </a:solidFill>
                          <a:latin typeface="Arial Narrow" pitchFamily="34" charset="0"/>
                          <a:ea typeface="Times New Roman"/>
                        </a:rPr>
                        <a:t>Capitale investito caratt.</a:t>
                      </a:r>
                      <a:endParaRPr lang="it-IT" sz="1300">
                        <a:latin typeface="Arial Narrow" pitchFamily="34" charset="0"/>
                        <a:ea typeface="Times New Roman"/>
                      </a:endParaRPr>
                    </a:p>
                  </a:txBody>
                  <a:tcPr marL="17076" marR="1707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300" b="1">
                          <a:solidFill>
                            <a:srgbClr val="000000"/>
                          </a:solidFill>
                          <a:latin typeface="Arial Narrow" pitchFamily="34" charset="0"/>
                          <a:ea typeface="Times New Roman"/>
                        </a:rPr>
                        <a:t>2.804.706</a:t>
                      </a:r>
                      <a:endParaRPr lang="it-IT" sz="1300">
                        <a:latin typeface="Arial Narrow" pitchFamily="34" charset="0"/>
                        <a:ea typeface="Times New Roman"/>
                      </a:endParaRPr>
                    </a:p>
                  </a:txBody>
                  <a:tcPr marL="17076" marR="1707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300">
                        <a:solidFill>
                          <a:srgbClr val="000000"/>
                        </a:solidFill>
                        <a:latin typeface="Arial Narrow" pitchFamily="34" charset="0"/>
                        <a:ea typeface="Times New Roman"/>
                      </a:endParaRPr>
                    </a:p>
                  </a:txBody>
                  <a:tcPr marL="17076" marR="1707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it-IT" sz="1300" b="1" dirty="0">
                          <a:solidFill>
                            <a:srgbClr val="000000"/>
                          </a:solidFill>
                          <a:latin typeface="Arial Narrow" pitchFamily="34" charset="0"/>
                          <a:ea typeface="Times New Roman"/>
                        </a:rPr>
                        <a:t>  </a:t>
                      </a:r>
                      <a:endParaRPr lang="it-IT" sz="1300" dirty="0">
                        <a:latin typeface="Arial Narrow" pitchFamily="34" charset="0"/>
                        <a:ea typeface="Times New Roman"/>
                      </a:endParaRPr>
                    </a:p>
                  </a:txBody>
                  <a:tcPr marL="17076" marR="17076"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Tree>
  </p:cSld>
  <p:clrMapOvr>
    <a:masterClrMapping/>
  </p:clrMapOvr>
  <p:transition advTm="81992"/>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BE02634-807E-44AE-AFBF-C667CAB134DB}" type="slidenum">
              <a:rPr lang="it-IT" altLang="it-IT">
                <a:latin typeface="Arial" panose="020B0604020202020204" pitchFamily="34" charset="0"/>
              </a:rPr>
              <a:pPr/>
              <a:t>54</a:t>
            </a:fld>
            <a:endParaRPr lang="it-IT" altLang="it-IT">
              <a:latin typeface="Arial" panose="020B0604020202020204" pitchFamily="34" charset="0"/>
            </a:endParaRPr>
          </a:p>
        </p:txBody>
      </p:sp>
      <p:sp>
        <p:nvSpPr>
          <p:cNvPr id="66563"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Riclassificazione dello SP: svolgimento</a:t>
            </a:r>
          </a:p>
        </p:txBody>
      </p:sp>
      <p:sp>
        <p:nvSpPr>
          <p:cNvPr id="11" name="Rettangolo 10"/>
          <p:cNvSpPr/>
          <p:nvPr/>
        </p:nvSpPr>
        <p:spPr>
          <a:xfrm>
            <a:off x="381000" y="311150"/>
            <a:ext cx="8229600" cy="676275"/>
          </a:xfrm>
          <a:prstGeom prst="rect">
            <a:avLst/>
          </a:prstGeom>
        </p:spPr>
        <p:txBody>
          <a:bodyPr>
            <a:spAutoFit/>
          </a:bodyPr>
          <a:lstStyle/>
          <a:p>
            <a:pPr algn="ctr">
              <a:defRPr/>
            </a:pPr>
            <a:r>
              <a:rPr lang="it-IT" b="1" dirty="0"/>
              <a:t/>
            </a:r>
            <a:br>
              <a:rPr lang="it-IT" b="1" dirty="0"/>
            </a:br>
            <a:r>
              <a:rPr lang="it-IT" sz="2000" b="1" cap="all" dirty="0"/>
              <a:t>STATO PATRIMONIALE RICLASSIFICATO SINTETICO</a:t>
            </a:r>
            <a:endParaRPr lang="it-IT" dirty="0"/>
          </a:p>
        </p:txBody>
      </p:sp>
      <p:graphicFrame>
        <p:nvGraphicFramePr>
          <p:cNvPr id="6" name="Tabella 5"/>
          <p:cNvGraphicFramePr>
            <a:graphicFrameLocks noGrp="1"/>
          </p:cNvGraphicFramePr>
          <p:nvPr/>
        </p:nvGraphicFramePr>
        <p:xfrm>
          <a:off x="533400" y="1295400"/>
          <a:ext cx="8000999" cy="4876803"/>
        </p:xfrm>
        <a:graphic>
          <a:graphicData uri="http://schemas.openxmlformats.org/drawingml/2006/table">
            <a:tbl>
              <a:tblPr/>
              <a:tblGrid>
                <a:gridCol w="28955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197866">
                  <a:extLst>
                    <a:ext uri="{9D8B030D-6E8A-4147-A177-3AD203B41FA5}">
                      <a16:colId xmlns:a16="http://schemas.microsoft.com/office/drawing/2014/main" val="20002"/>
                    </a:ext>
                  </a:extLst>
                </a:gridCol>
                <a:gridCol w="71831">
                  <a:extLst>
                    <a:ext uri="{9D8B030D-6E8A-4147-A177-3AD203B41FA5}">
                      <a16:colId xmlns:a16="http://schemas.microsoft.com/office/drawing/2014/main" val="20003"/>
                    </a:ext>
                  </a:extLst>
                </a:gridCol>
                <a:gridCol w="397303">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59409">
                <a:tc>
                  <a:txBody>
                    <a:bodyPr/>
                    <a:lstStyle/>
                    <a:p>
                      <a:pPr algn="ctr">
                        <a:lnSpc>
                          <a:spcPct val="100000"/>
                        </a:lnSpc>
                        <a:spcAft>
                          <a:spcPts val="0"/>
                        </a:spcAft>
                      </a:pPr>
                      <a:r>
                        <a:rPr lang="it-IT" sz="2000" b="1" dirty="0">
                          <a:solidFill>
                            <a:srgbClr val="000000"/>
                          </a:solidFill>
                          <a:latin typeface="Arial Narrow" pitchFamily="34" charset="0"/>
                          <a:ea typeface="Times New Roman"/>
                        </a:rPr>
                        <a:t>IMPIEGHI</a:t>
                      </a:r>
                      <a:endParaRPr lang="it-IT" sz="20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0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it-IT" sz="2000" b="1" dirty="0">
                          <a:solidFill>
                            <a:srgbClr val="000000"/>
                          </a:solidFill>
                          <a:latin typeface="Arial Narrow" pitchFamily="34" charset="0"/>
                          <a:ea typeface="Times New Roman"/>
                        </a:rPr>
                        <a:t>FONTI</a:t>
                      </a:r>
                      <a:endParaRPr lang="it-IT" sz="2000" dirty="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r">
                        <a:lnSpc>
                          <a:spcPct val="100000"/>
                        </a:lnSpc>
                        <a:spcAft>
                          <a:spcPts val="0"/>
                        </a:spcAft>
                      </a:pPr>
                      <a:endParaRPr lang="it-IT" sz="20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6783">
                <a:tc>
                  <a:txBody>
                    <a:bodyPr/>
                    <a:lstStyle/>
                    <a:p>
                      <a:pPr>
                        <a:lnSpc>
                          <a:spcPct val="100000"/>
                        </a:lnSpc>
                        <a:spcAft>
                          <a:spcPts val="0"/>
                        </a:spcAft>
                      </a:pPr>
                      <a:r>
                        <a:rPr lang="it-IT" sz="2000" dirty="0">
                          <a:solidFill>
                            <a:srgbClr val="000000"/>
                          </a:solidFill>
                          <a:latin typeface="Arial Narrow" pitchFamily="34" charset="0"/>
                          <a:ea typeface="Times New Roman"/>
                        </a:rPr>
                        <a:t>Immobilizzazioni (</a:t>
                      </a:r>
                      <a:r>
                        <a:rPr lang="it-IT" sz="2000" dirty="0" err="1">
                          <a:solidFill>
                            <a:srgbClr val="000000"/>
                          </a:solidFill>
                          <a:latin typeface="Arial Narrow" pitchFamily="34" charset="0"/>
                          <a:ea typeface="Times New Roman"/>
                        </a:rPr>
                        <a:t>AF</a:t>
                      </a:r>
                      <a:r>
                        <a:rPr lang="it-IT" sz="2000" dirty="0">
                          <a:solidFill>
                            <a:srgbClr val="000000"/>
                          </a:solidFill>
                          <a:latin typeface="Arial Narrow" pitchFamily="34" charset="0"/>
                          <a:ea typeface="Times New Roman"/>
                        </a:rPr>
                        <a:t>)</a:t>
                      </a:r>
                      <a:endParaRPr lang="it-IT" sz="20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t-IT" sz="2000">
                          <a:solidFill>
                            <a:srgbClr val="000000"/>
                          </a:solidFill>
                          <a:latin typeface="Arial Narrow" pitchFamily="34" charset="0"/>
                          <a:ea typeface="Times New Roman"/>
                        </a:rPr>
                        <a:t>1.084.182</a:t>
                      </a:r>
                      <a:endParaRPr lang="it-IT" sz="200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nSpc>
                          <a:spcPct val="100000"/>
                        </a:lnSpc>
                        <a:spcAft>
                          <a:spcPts val="0"/>
                        </a:spcAft>
                      </a:pPr>
                      <a:r>
                        <a:rPr lang="it-IT" sz="2000" dirty="0">
                          <a:solidFill>
                            <a:srgbClr val="000000"/>
                          </a:solidFill>
                          <a:latin typeface="Arial Narrow" pitchFamily="34" charset="0"/>
                          <a:ea typeface="Times New Roman"/>
                        </a:rPr>
                        <a:t> Capitale di rischio (MP)</a:t>
                      </a:r>
                      <a:endParaRPr lang="it-IT" sz="2000" dirty="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a:txBody>
                    <a:bodyPr/>
                    <a:lstStyle/>
                    <a:p>
                      <a:pPr algn="r">
                        <a:lnSpc>
                          <a:spcPct val="100000"/>
                        </a:lnSpc>
                        <a:spcAft>
                          <a:spcPts val="0"/>
                        </a:spcAft>
                      </a:pPr>
                      <a:r>
                        <a:rPr lang="it-IT" sz="2000">
                          <a:solidFill>
                            <a:srgbClr val="000000"/>
                          </a:solidFill>
                          <a:latin typeface="Arial Narrow" pitchFamily="34" charset="0"/>
                          <a:ea typeface="Times New Roman"/>
                        </a:rPr>
                        <a:t>1.082.691</a:t>
                      </a:r>
                      <a:endParaRPr lang="it-IT" sz="200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706783">
                <a:tc>
                  <a:txBody>
                    <a:bodyPr/>
                    <a:lstStyle/>
                    <a:p>
                      <a:pPr>
                        <a:lnSpc>
                          <a:spcPct val="100000"/>
                        </a:lnSpc>
                        <a:spcAft>
                          <a:spcPts val="0"/>
                        </a:spcAft>
                      </a:pPr>
                      <a:r>
                        <a:rPr lang="it-IT" sz="2000" dirty="0">
                          <a:solidFill>
                            <a:srgbClr val="000000"/>
                          </a:solidFill>
                          <a:latin typeface="Arial Narrow" pitchFamily="34" charset="0"/>
                          <a:ea typeface="Times New Roman"/>
                        </a:rPr>
                        <a:t>Attivo circolante (</a:t>
                      </a:r>
                      <a:r>
                        <a:rPr lang="it-IT" sz="2000" dirty="0" err="1">
                          <a:solidFill>
                            <a:srgbClr val="000000"/>
                          </a:solidFill>
                          <a:latin typeface="Arial Narrow" pitchFamily="34" charset="0"/>
                          <a:ea typeface="Times New Roman"/>
                        </a:rPr>
                        <a:t>AC</a:t>
                      </a:r>
                      <a:r>
                        <a:rPr lang="it-IT" sz="2000" dirty="0">
                          <a:solidFill>
                            <a:srgbClr val="000000"/>
                          </a:solidFill>
                          <a:latin typeface="Arial Narrow" pitchFamily="34" charset="0"/>
                          <a:ea typeface="Times New Roman"/>
                        </a:rPr>
                        <a:t>)</a:t>
                      </a:r>
                      <a:endParaRPr lang="it-IT" sz="2000" dirty="0">
                        <a:latin typeface="Arial Narrow" pitchFamily="34" charset="0"/>
                        <a:ea typeface="Times New Roman"/>
                      </a:endParaRPr>
                    </a:p>
                  </a:txBody>
                  <a:tcPr marL="19050" marR="19050" marT="0" marB="0">
                    <a:lnL>
                      <a:noFill/>
                    </a:lnL>
                    <a:lnR>
                      <a:noFill/>
                    </a:lnR>
                    <a:lnT>
                      <a:noFill/>
                    </a:lnT>
                    <a:lnB>
                      <a:noFill/>
                    </a:lnB>
                  </a:tcPr>
                </a:tc>
                <a:tc>
                  <a:txBody>
                    <a:bodyPr/>
                    <a:lstStyle/>
                    <a:p>
                      <a:pPr algn="r">
                        <a:lnSpc>
                          <a:spcPct val="100000"/>
                        </a:lnSpc>
                        <a:spcAft>
                          <a:spcPts val="0"/>
                        </a:spcAft>
                      </a:pPr>
                      <a:r>
                        <a:rPr lang="it-IT" sz="2000" dirty="0">
                          <a:solidFill>
                            <a:srgbClr val="000000"/>
                          </a:solidFill>
                          <a:latin typeface="Arial Narrow" pitchFamily="34" charset="0"/>
                          <a:ea typeface="Times New Roman"/>
                        </a:rPr>
                        <a:t>1.975.244</a:t>
                      </a:r>
                      <a:endParaRPr lang="it-IT" sz="20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nSpc>
                          <a:spcPct val="100000"/>
                        </a:lnSpc>
                        <a:spcAft>
                          <a:spcPts val="0"/>
                        </a:spcAft>
                      </a:pPr>
                      <a:r>
                        <a:rPr lang="it-IT" sz="2000">
                          <a:solidFill>
                            <a:srgbClr val="000000"/>
                          </a:solidFill>
                          <a:latin typeface="Arial Narrow" pitchFamily="34" charset="0"/>
                          <a:ea typeface="Times New Roman"/>
                        </a:rPr>
                        <a:t> Debiti a m/l termine (Pl)</a:t>
                      </a:r>
                      <a:endParaRPr lang="it-IT" sz="200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a:lnSpc>
                          <a:spcPct val="100000"/>
                        </a:lnSpc>
                        <a:spcAft>
                          <a:spcPts val="0"/>
                        </a:spcAft>
                      </a:pPr>
                      <a:r>
                        <a:rPr lang="it-IT" sz="2000">
                          <a:solidFill>
                            <a:srgbClr val="000000"/>
                          </a:solidFill>
                          <a:latin typeface="Arial Narrow" pitchFamily="34" charset="0"/>
                          <a:ea typeface="Times New Roman"/>
                        </a:rPr>
                        <a:t>310.727</a:t>
                      </a:r>
                      <a:endParaRPr lang="it-IT" sz="2000">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2"/>
                  </a:ext>
                </a:extLst>
              </a:tr>
              <a:tr h="706783">
                <a:tc>
                  <a:txBody>
                    <a:bodyPr/>
                    <a:lstStyle/>
                    <a:p>
                      <a:pPr>
                        <a:lnSpc>
                          <a:spcPct val="100000"/>
                        </a:lnSpc>
                        <a:spcAft>
                          <a:spcPts val="0"/>
                        </a:spcAft>
                      </a:pPr>
                      <a:r>
                        <a:rPr lang="it-IT" sz="2000" dirty="0">
                          <a:solidFill>
                            <a:srgbClr val="000000"/>
                          </a:solidFill>
                          <a:latin typeface="Arial Narrow" pitchFamily="34" charset="0"/>
                          <a:ea typeface="Times New Roman"/>
                        </a:rPr>
                        <a:t>   Magazzino (M)</a:t>
                      </a:r>
                      <a:endParaRPr lang="it-IT" sz="2000" dirty="0">
                        <a:latin typeface="Arial Narrow" pitchFamily="34" charset="0"/>
                        <a:ea typeface="Times New Roman"/>
                      </a:endParaRPr>
                    </a:p>
                  </a:txBody>
                  <a:tcPr marL="19050" marR="19050" marT="0" marB="0">
                    <a:lnL>
                      <a:noFill/>
                    </a:lnL>
                    <a:lnR>
                      <a:noFill/>
                    </a:lnR>
                    <a:lnT>
                      <a:noFill/>
                    </a:lnT>
                    <a:lnB>
                      <a:noFill/>
                    </a:lnB>
                  </a:tcPr>
                </a:tc>
                <a:tc>
                  <a:txBody>
                    <a:bodyPr/>
                    <a:lstStyle/>
                    <a:p>
                      <a:pPr algn="r">
                        <a:lnSpc>
                          <a:spcPct val="100000"/>
                        </a:lnSpc>
                        <a:spcAft>
                          <a:spcPts val="0"/>
                        </a:spcAft>
                      </a:pPr>
                      <a:r>
                        <a:rPr lang="it-IT" sz="2000" dirty="0">
                          <a:solidFill>
                            <a:srgbClr val="000000"/>
                          </a:solidFill>
                          <a:latin typeface="Arial Narrow" pitchFamily="34" charset="0"/>
                          <a:ea typeface="Times New Roman"/>
                        </a:rPr>
                        <a:t>311.935</a:t>
                      </a:r>
                      <a:endParaRPr lang="it-IT" sz="20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nSpc>
                          <a:spcPct val="100000"/>
                        </a:lnSpc>
                        <a:spcAft>
                          <a:spcPts val="0"/>
                        </a:spcAft>
                      </a:pPr>
                      <a:r>
                        <a:rPr lang="it-IT" sz="2000" dirty="0">
                          <a:solidFill>
                            <a:srgbClr val="000000"/>
                          </a:solidFill>
                          <a:latin typeface="Arial Narrow" pitchFamily="34" charset="0"/>
                          <a:ea typeface="Times New Roman"/>
                        </a:rPr>
                        <a:t> Debiti a breve (</a:t>
                      </a:r>
                      <a:r>
                        <a:rPr lang="it-IT" sz="2000" dirty="0" err="1">
                          <a:solidFill>
                            <a:srgbClr val="000000"/>
                          </a:solidFill>
                          <a:latin typeface="Arial Narrow" pitchFamily="34" charset="0"/>
                          <a:ea typeface="Times New Roman"/>
                        </a:rPr>
                        <a:t>Pb</a:t>
                      </a:r>
                      <a:r>
                        <a:rPr lang="it-IT" sz="2000" dirty="0">
                          <a:solidFill>
                            <a:srgbClr val="000000"/>
                          </a:solidFill>
                          <a:latin typeface="Arial Narrow" pitchFamily="34" charset="0"/>
                          <a:ea typeface="Times New Roman"/>
                        </a:rPr>
                        <a:t>)</a:t>
                      </a:r>
                      <a:endParaRPr lang="it-IT" sz="2000" dirty="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hMerge="1">
                  <a:txBody>
                    <a:bodyPr/>
                    <a:lstStyle/>
                    <a:p>
                      <a:endParaRPr lang="it-IT"/>
                    </a:p>
                  </a:txBody>
                  <a:tcPr/>
                </a:tc>
                <a:tc>
                  <a:txBody>
                    <a:bodyPr/>
                    <a:lstStyle/>
                    <a:p>
                      <a:pPr algn="r">
                        <a:lnSpc>
                          <a:spcPct val="100000"/>
                        </a:lnSpc>
                        <a:spcAft>
                          <a:spcPts val="0"/>
                        </a:spcAft>
                      </a:pPr>
                      <a:r>
                        <a:rPr lang="it-IT" sz="2000">
                          <a:solidFill>
                            <a:srgbClr val="000000"/>
                          </a:solidFill>
                          <a:latin typeface="Arial Narrow" pitchFamily="34" charset="0"/>
                          <a:ea typeface="Times New Roman"/>
                        </a:rPr>
                        <a:t>1.666.008</a:t>
                      </a:r>
                      <a:endParaRPr lang="it-IT" sz="2000">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3"/>
                  </a:ext>
                </a:extLst>
              </a:tr>
              <a:tr h="459409">
                <a:tc>
                  <a:txBody>
                    <a:bodyPr/>
                    <a:lstStyle/>
                    <a:p>
                      <a:pPr>
                        <a:lnSpc>
                          <a:spcPct val="100000"/>
                        </a:lnSpc>
                        <a:spcAft>
                          <a:spcPts val="0"/>
                        </a:spcAft>
                      </a:pPr>
                      <a:r>
                        <a:rPr lang="it-IT" sz="2000">
                          <a:solidFill>
                            <a:srgbClr val="000000"/>
                          </a:solidFill>
                          <a:latin typeface="Arial Narrow" pitchFamily="34" charset="0"/>
                          <a:ea typeface="Times New Roman"/>
                        </a:rPr>
                        <a:t>   Liquidità differite (Ld)</a:t>
                      </a:r>
                      <a:endParaRPr lang="it-IT" sz="2000">
                        <a:latin typeface="Arial Narrow" pitchFamily="34" charset="0"/>
                        <a:ea typeface="Times New Roman"/>
                      </a:endParaRPr>
                    </a:p>
                  </a:txBody>
                  <a:tcPr marL="19050" marR="19050" marT="0" marB="0">
                    <a:lnL>
                      <a:noFill/>
                    </a:lnL>
                    <a:lnR>
                      <a:noFill/>
                    </a:lnR>
                    <a:lnT>
                      <a:noFill/>
                    </a:lnT>
                    <a:lnB>
                      <a:noFill/>
                    </a:lnB>
                  </a:tcPr>
                </a:tc>
                <a:tc>
                  <a:txBody>
                    <a:bodyPr/>
                    <a:lstStyle/>
                    <a:p>
                      <a:pPr algn="r">
                        <a:lnSpc>
                          <a:spcPct val="100000"/>
                        </a:lnSpc>
                        <a:spcAft>
                          <a:spcPts val="0"/>
                        </a:spcAft>
                      </a:pPr>
                      <a:r>
                        <a:rPr lang="it-IT" sz="2000" dirty="0">
                          <a:solidFill>
                            <a:srgbClr val="000000"/>
                          </a:solidFill>
                          <a:latin typeface="Arial Narrow" pitchFamily="34" charset="0"/>
                          <a:ea typeface="Times New Roman"/>
                        </a:rPr>
                        <a:t>1.101.658</a:t>
                      </a:r>
                      <a:endParaRPr lang="it-IT" sz="20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0000"/>
                        </a:lnSpc>
                        <a:spcAft>
                          <a:spcPts val="0"/>
                        </a:spcAft>
                      </a:pPr>
                      <a:endParaRPr lang="it-IT" sz="2000" dirty="0">
                        <a:solidFill>
                          <a:srgbClr val="000000"/>
                        </a:solidFill>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r">
                        <a:lnSpc>
                          <a:spcPct val="100000"/>
                        </a:lnSpc>
                        <a:spcAft>
                          <a:spcPts val="0"/>
                        </a:spcAft>
                      </a:pPr>
                      <a:endParaRPr lang="it-IT" sz="2000">
                        <a:solidFill>
                          <a:srgbClr val="000000"/>
                        </a:solidFill>
                        <a:latin typeface="Arial Narrow" pitchFamily="34" charset="0"/>
                        <a:ea typeface="Times New Roman"/>
                      </a:endParaRPr>
                    </a:p>
                  </a:txBody>
                  <a:tcPr marL="19050" marR="19050" marT="0" marB="0">
                    <a:lnL>
                      <a:noFill/>
                    </a:lnL>
                    <a:lnR>
                      <a:noFill/>
                    </a:lnR>
                    <a:lnT>
                      <a:noFill/>
                    </a:lnT>
                    <a:lnB>
                      <a:noFill/>
                    </a:lnB>
                  </a:tcPr>
                </a:tc>
                <a:tc hMerge="1">
                  <a:txBody>
                    <a:bodyPr/>
                    <a:lstStyle/>
                    <a:p>
                      <a:endParaRPr lang="it-IT"/>
                    </a:p>
                  </a:txBody>
                  <a:tcPr/>
                </a:tc>
                <a:tc>
                  <a:txBody>
                    <a:bodyPr/>
                    <a:lstStyle/>
                    <a:p>
                      <a:pPr algn="r">
                        <a:lnSpc>
                          <a:spcPct val="100000"/>
                        </a:lnSpc>
                        <a:spcAft>
                          <a:spcPts val="0"/>
                        </a:spcAft>
                      </a:pPr>
                      <a:endParaRPr lang="it-IT" sz="2000">
                        <a:solidFill>
                          <a:srgbClr val="000000"/>
                        </a:solidFill>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4"/>
                  </a:ext>
                </a:extLst>
              </a:tr>
              <a:tr h="459409">
                <a:tc>
                  <a:txBody>
                    <a:bodyPr/>
                    <a:lstStyle/>
                    <a:p>
                      <a:pPr>
                        <a:lnSpc>
                          <a:spcPct val="100000"/>
                        </a:lnSpc>
                        <a:spcAft>
                          <a:spcPts val="0"/>
                        </a:spcAft>
                      </a:pPr>
                      <a:r>
                        <a:rPr lang="it-IT" sz="2000">
                          <a:solidFill>
                            <a:srgbClr val="000000"/>
                          </a:solidFill>
                          <a:latin typeface="Arial Narrow" pitchFamily="34" charset="0"/>
                          <a:ea typeface="Times New Roman"/>
                        </a:rPr>
                        <a:t>   Liquidità immediate (Li)</a:t>
                      </a:r>
                      <a:endParaRPr lang="it-IT" sz="2000">
                        <a:latin typeface="Arial Narrow" pitchFamily="34" charset="0"/>
                        <a:ea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2000" dirty="0">
                          <a:solidFill>
                            <a:srgbClr val="000000"/>
                          </a:solidFill>
                          <a:latin typeface="Arial Narrow" pitchFamily="34" charset="0"/>
                          <a:ea typeface="Times New Roman"/>
                        </a:rPr>
                        <a:t>561.651</a:t>
                      </a:r>
                      <a:endParaRPr lang="it-IT" sz="20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000" dirty="0">
                        <a:solidFill>
                          <a:srgbClr val="000000"/>
                        </a:solidFill>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r">
                        <a:lnSpc>
                          <a:spcPct val="100000"/>
                        </a:lnSpc>
                        <a:spcAft>
                          <a:spcPts val="0"/>
                        </a:spcAft>
                      </a:pPr>
                      <a:endParaRPr lang="it-IT" sz="2000">
                        <a:solidFill>
                          <a:srgbClr val="000000"/>
                        </a:solidFill>
                        <a:latin typeface="Arial Narrow" pitchFamily="34" charset="0"/>
                        <a:ea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lnSpc>
                          <a:spcPct val="100000"/>
                        </a:lnSpc>
                        <a:spcAft>
                          <a:spcPts val="0"/>
                        </a:spcAft>
                      </a:pPr>
                      <a:endParaRPr lang="it-IT" sz="2000">
                        <a:solidFill>
                          <a:srgbClr val="000000"/>
                        </a:solidFill>
                        <a:latin typeface="Arial Narrow" pitchFamily="34" charset="0"/>
                        <a:ea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9409">
                <a:tc>
                  <a:txBody>
                    <a:bodyPr/>
                    <a:lstStyle/>
                    <a:p>
                      <a:pPr>
                        <a:lnSpc>
                          <a:spcPct val="100000"/>
                        </a:lnSpc>
                        <a:spcAft>
                          <a:spcPts val="0"/>
                        </a:spcAft>
                      </a:pPr>
                      <a:r>
                        <a:rPr lang="it-IT" sz="2000">
                          <a:solidFill>
                            <a:srgbClr val="000000"/>
                          </a:solidFill>
                          <a:latin typeface="Arial Narrow" pitchFamily="34" charset="0"/>
                          <a:ea typeface="Times New Roman"/>
                        </a:rPr>
                        <a:t>C.I. Totale</a:t>
                      </a:r>
                      <a:endParaRPr lang="it-IT" sz="2000">
                        <a:latin typeface="Arial Narrow" pitchFamily="34" charset="0"/>
                        <a:ea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2000" dirty="0">
                          <a:solidFill>
                            <a:srgbClr val="000000"/>
                          </a:solidFill>
                          <a:latin typeface="Arial Narrow" pitchFamily="34" charset="0"/>
                          <a:ea typeface="Times New Roman"/>
                        </a:rPr>
                        <a:t>3.059.426</a:t>
                      </a:r>
                      <a:endParaRPr lang="it-IT" sz="2000" dirty="0">
                        <a:latin typeface="Arial Narrow" pitchFamily="34" charset="0"/>
                        <a:ea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it-IT" sz="2000" dirty="0">
                          <a:solidFill>
                            <a:srgbClr val="000000"/>
                          </a:solidFill>
                          <a:latin typeface="Arial Narrow" pitchFamily="34" charset="0"/>
                          <a:ea typeface="Times New Roman"/>
                        </a:rPr>
                        <a:t>C.F.</a:t>
                      </a:r>
                      <a:endParaRPr lang="it-IT" sz="2000" dirty="0">
                        <a:latin typeface="Arial Narrow" pitchFamily="34" charset="0"/>
                        <a:ea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0000"/>
                        </a:lnSpc>
                        <a:spcAft>
                          <a:spcPts val="0"/>
                        </a:spcAft>
                      </a:pPr>
                      <a:endParaRPr lang="it-IT" sz="2000">
                        <a:solidFill>
                          <a:srgbClr val="000000"/>
                        </a:solidFill>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lnSpc>
                          <a:spcPct val="100000"/>
                        </a:lnSpc>
                        <a:spcAft>
                          <a:spcPts val="0"/>
                        </a:spcAft>
                      </a:pPr>
                      <a:r>
                        <a:rPr lang="it-IT" sz="2000">
                          <a:solidFill>
                            <a:srgbClr val="000000"/>
                          </a:solidFill>
                          <a:latin typeface="Arial Narrow" pitchFamily="34" charset="0"/>
                          <a:ea typeface="Times New Roman"/>
                        </a:rPr>
                        <a:t>3.059.426</a:t>
                      </a:r>
                      <a:endParaRPr lang="it-IT" sz="2000">
                        <a:latin typeface="Arial Narrow" pitchFamily="34" charset="0"/>
                        <a:ea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9409">
                <a:tc>
                  <a:txBody>
                    <a:bodyPr/>
                    <a:lstStyle/>
                    <a:p>
                      <a:pPr>
                        <a:lnSpc>
                          <a:spcPct val="100000"/>
                        </a:lnSpc>
                        <a:spcAft>
                          <a:spcPts val="0"/>
                        </a:spcAft>
                      </a:pPr>
                      <a:r>
                        <a:rPr lang="it-IT" sz="2000">
                          <a:solidFill>
                            <a:srgbClr val="000000"/>
                          </a:solidFill>
                          <a:latin typeface="Arial Narrow" pitchFamily="34" charset="0"/>
                          <a:ea typeface="Times New Roman"/>
                        </a:rPr>
                        <a:t>C.I. Extracaratt.</a:t>
                      </a:r>
                      <a:endParaRPr lang="it-IT" sz="2000">
                        <a:latin typeface="Arial Narrow" pitchFamily="34" charset="0"/>
                        <a:ea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t-IT" sz="2000">
                          <a:solidFill>
                            <a:srgbClr val="000000"/>
                          </a:solidFill>
                          <a:latin typeface="Arial Narrow" pitchFamily="34" charset="0"/>
                          <a:ea typeface="Times New Roman"/>
                        </a:rPr>
                        <a:t>254.720</a:t>
                      </a:r>
                      <a:endParaRPr lang="it-IT" sz="2000">
                        <a:latin typeface="Arial Narrow" pitchFamily="34" charset="0"/>
                        <a:ea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endParaRPr lang="it-IT" sz="2000" dirty="0">
                        <a:solidFill>
                          <a:srgbClr val="000000"/>
                        </a:solidFill>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r">
                        <a:lnSpc>
                          <a:spcPct val="100000"/>
                        </a:lnSpc>
                        <a:spcAft>
                          <a:spcPts val="0"/>
                        </a:spcAft>
                      </a:pPr>
                      <a:endParaRPr lang="it-IT" sz="2000" dirty="0">
                        <a:solidFill>
                          <a:srgbClr val="000000"/>
                        </a:solidFill>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r">
                        <a:lnSpc>
                          <a:spcPct val="100000"/>
                        </a:lnSpc>
                        <a:spcAft>
                          <a:spcPts val="0"/>
                        </a:spcAft>
                      </a:pPr>
                      <a:endParaRPr lang="it-IT" sz="2000" dirty="0">
                        <a:solidFill>
                          <a:srgbClr val="000000"/>
                        </a:solidFill>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459409">
                <a:tc>
                  <a:txBody>
                    <a:bodyPr/>
                    <a:lstStyle/>
                    <a:p>
                      <a:pPr>
                        <a:lnSpc>
                          <a:spcPct val="100000"/>
                        </a:lnSpc>
                        <a:spcAft>
                          <a:spcPts val="0"/>
                        </a:spcAft>
                      </a:pPr>
                      <a:r>
                        <a:rPr lang="it-IT" sz="2000">
                          <a:solidFill>
                            <a:srgbClr val="000000"/>
                          </a:solidFill>
                          <a:latin typeface="Arial Narrow" pitchFamily="34" charset="0"/>
                          <a:ea typeface="Times New Roman"/>
                        </a:rPr>
                        <a:t>C.I. Caratteristico</a:t>
                      </a:r>
                      <a:endParaRPr lang="it-IT" sz="2000">
                        <a:latin typeface="Arial Narrow" pitchFamily="34" charset="0"/>
                        <a:ea typeface="Times New Roman"/>
                      </a:endParaRPr>
                    </a:p>
                  </a:txBody>
                  <a:tcPr marL="19050" marR="190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2000">
                          <a:solidFill>
                            <a:srgbClr val="000000"/>
                          </a:solidFill>
                          <a:latin typeface="Arial Narrow" pitchFamily="34" charset="0"/>
                          <a:ea typeface="Times New Roman"/>
                        </a:rPr>
                        <a:t>2.804.706</a:t>
                      </a:r>
                      <a:endParaRPr lang="it-IT" sz="2000">
                        <a:latin typeface="Arial Narrow" pitchFamily="34" charset="0"/>
                        <a:ea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nSpc>
                          <a:spcPct val="100000"/>
                        </a:lnSpc>
                        <a:spcAft>
                          <a:spcPts val="0"/>
                        </a:spcAft>
                      </a:pPr>
                      <a:endParaRPr lang="it-IT" sz="2000" dirty="0">
                        <a:solidFill>
                          <a:srgbClr val="000000"/>
                        </a:solidFill>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gridSpan="2">
                  <a:txBody>
                    <a:bodyPr/>
                    <a:lstStyle/>
                    <a:p>
                      <a:pPr algn="r">
                        <a:lnSpc>
                          <a:spcPct val="100000"/>
                        </a:lnSpc>
                        <a:spcAft>
                          <a:spcPts val="0"/>
                        </a:spcAft>
                      </a:pPr>
                      <a:endParaRPr lang="it-IT" sz="2000" dirty="0">
                        <a:solidFill>
                          <a:srgbClr val="000000"/>
                        </a:solidFill>
                        <a:latin typeface="Arial Narrow" pitchFamily="34" charset="0"/>
                        <a:ea typeface="Times New Roman"/>
                      </a:endParaRPr>
                    </a:p>
                  </a:txBody>
                  <a:tcPr marL="19050" marR="19050" marT="0" marB="0">
                    <a:lnL>
                      <a:noFill/>
                    </a:lnL>
                    <a:lnR>
                      <a:noFill/>
                    </a:lnR>
                    <a:lnT>
                      <a:noFill/>
                    </a:lnT>
                    <a:lnB>
                      <a:noFill/>
                    </a:lnB>
                  </a:tcPr>
                </a:tc>
                <a:tc hMerge="1">
                  <a:txBody>
                    <a:bodyPr/>
                    <a:lstStyle/>
                    <a:p>
                      <a:endParaRPr lang="it-IT"/>
                    </a:p>
                  </a:txBody>
                  <a:tcPr/>
                </a:tc>
                <a:extLst>
                  <a:ext uri="{0D108BD9-81ED-4DB2-BD59-A6C34878D82A}">
                    <a16:rowId xmlns:a16="http://schemas.microsoft.com/office/drawing/2014/main" val="10008"/>
                  </a:ext>
                </a:extLst>
              </a:tr>
            </a:tbl>
          </a:graphicData>
        </a:graphic>
      </p:graphicFrame>
    </p:spTree>
  </p:cSld>
  <p:clrMapOvr>
    <a:masterClrMapping/>
  </p:clrMapOvr>
  <p:transition advTm="87091"/>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6FD7769-B5CF-4A8C-A393-FA95F7E180BD}" type="slidenum">
              <a:rPr lang="it-IT" altLang="it-IT">
                <a:latin typeface="Arial" panose="020B0604020202020204" pitchFamily="34" charset="0"/>
              </a:rPr>
              <a:pPr/>
              <a:t>55</a:t>
            </a:fld>
            <a:endParaRPr lang="it-IT" altLang="it-IT">
              <a:latin typeface="Arial" panose="020B0604020202020204" pitchFamily="34" charset="0"/>
            </a:endParaRPr>
          </a:p>
        </p:txBody>
      </p:sp>
      <p:sp>
        <p:nvSpPr>
          <p:cNvPr id="68611"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LO STATO PATRIMONIALE “PERCENTUALIZZATO”</a:t>
            </a:r>
          </a:p>
        </p:txBody>
      </p:sp>
      <p:sp>
        <p:nvSpPr>
          <p:cNvPr id="11" name="Rettangolo 10"/>
          <p:cNvSpPr/>
          <p:nvPr/>
        </p:nvSpPr>
        <p:spPr>
          <a:xfrm>
            <a:off x="0" y="617538"/>
            <a:ext cx="8991600" cy="677862"/>
          </a:xfrm>
          <a:prstGeom prst="rect">
            <a:avLst/>
          </a:prstGeom>
        </p:spPr>
        <p:txBody>
          <a:bodyPr>
            <a:spAutoFit/>
          </a:bodyPr>
          <a:lstStyle/>
          <a:p>
            <a:pPr algn="ctr">
              <a:defRPr/>
            </a:pPr>
            <a:r>
              <a:rPr lang="it-IT" b="1" dirty="0"/>
              <a:t/>
            </a:r>
            <a:br>
              <a:rPr lang="it-IT" b="1" dirty="0"/>
            </a:br>
            <a:r>
              <a:rPr lang="it-IT" b="1" dirty="0"/>
              <a:t>LO </a:t>
            </a:r>
            <a:r>
              <a:rPr lang="it-IT" sz="2000" b="1" cap="all" dirty="0"/>
              <a:t>STATO PATRIMONIALE “PERCENTUALIZZATO”</a:t>
            </a:r>
            <a:endParaRPr lang="it-IT" dirty="0"/>
          </a:p>
        </p:txBody>
      </p:sp>
      <p:graphicFrame>
        <p:nvGraphicFramePr>
          <p:cNvPr id="6" name="Tabella 5"/>
          <p:cNvGraphicFramePr>
            <a:graphicFrameLocks noGrp="1"/>
          </p:cNvGraphicFramePr>
          <p:nvPr/>
        </p:nvGraphicFramePr>
        <p:xfrm>
          <a:off x="228600" y="1757363"/>
          <a:ext cx="8686801" cy="3498852"/>
        </p:xfrm>
        <a:graphic>
          <a:graphicData uri="http://schemas.openxmlformats.org/drawingml/2006/table">
            <a:tbl>
              <a:tblPr/>
              <a:tblGrid>
                <a:gridCol w="3143794">
                  <a:extLst>
                    <a:ext uri="{9D8B030D-6E8A-4147-A177-3AD203B41FA5}">
                      <a16:colId xmlns:a16="http://schemas.microsoft.com/office/drawing/2014/main" val="20000"/>
                    </a:ext>
                  </a:extLst>
                </a:gridCol>
                <a:gridCol w="1323703">
                  <a:extLst>
                    <a:ext uri="{9D8B030D-6E8A-4147-A177-3AD203B41FA5}">
                      <a16:colId xmlns:a16="http://schemas.microsoft.com/office/drawing/2014/main" val="20001"/>
                    </a:ext>
                  </a:extLst>
                </a:gridCol>
                <a:gridCol w="2386255">
                  <a:extLst>
                    <a:ext uri="{9D8B030D-6E8A-4147-A177-3AD203B41FA5}">
                      <a16:colId xmlns:a16="http://schemas.microsoft.com/office/drawing/2014/main" val="20002"/>
                    </a:ext>
                  </a:extLst>
                </a:gridCol>
                <a:gridCol w="509346">
                  <a:extLst>
                    <a:ext uri="{9D8B030D-6E8A-4147-A177-3AD203B41FA5}">
                      <a16:colId xmlns:a16="http://schemas.microsoft.com/office/drawing/2014/main" val="20003"/>
                    </a:ext>
                  </a:extLst>
                </a:gridCol>
                <a:gridCol w="1323703">
                  <a:extLst>
                    <a:ext uri="{9D8B030D-6E8A-4147-A177-3AD203B41FA5}">
                      <a16:colId xmlns:a16="http://schemas.microsoft.com/office/drawing/2014/main" val="20004"/>
                    </a:ext>
                  </a:extLst>
                </a:gridCol>
              </a:tblGrid>
              <a:tr h="459445">
                <a:tc>
                  <a:txBody>
                    <a:bodyPr/>
                    <a:lstStyle/>
                    <a:p>
                      <a:pPr algn="ctr">
                        <a:lnSpc>
                          <a:spcPct val="100000"/>
                        </a:lnSpc>
                        <a:spcAft>
                          <a:spcPts val="0"/>
                        </a:spcAft>
                      </a:pPr>
                      <a:r>
                        <a:rPr lang="it-IT" sz="2400" b="1" dirty="0">
                          <a:solidFill>
                            <a:srgbClr val="000000"/>
                          </a:solidFill>
                          <a:latin typeface="Arial Narrow" pitchFamily="34" charset="0"/>
                          <a:ea typeface="Times New Roman"/>
                        </a:rPr>
                        <a:t>IMPIEGHI</a:t>
                      </a:r>
                      <a:endParaRPr lang="it-IT" sz="24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4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it-IT" sz="2400" b="1" dirty="0">
                          <a:solidFill>
                            <a:srgbClr val="000000"/>
                          </a:solidFill>
                          <a:latin typeface="Arial Narrow" pitchFamily="34" charset="0"/>
                          <a:ea typeface="Times New Roman"/>
                        </a:rPr>
                        <a:t>FONTI</a:t>
                      </a:r>
                      <a:endParaRPr lang="it-IT" sz="2400" dirty="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r">
                        <a:lnSpc>
                          <a:spcPct val="100000"/>
                        </a:lnSpc>
                        <a:spcAft>
                          <a:spcPts val="0"/>
                        </a:spcAft>
                      </a:pPr>
                      <a:endParaRPr lang="it-IT" sz="24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6839">
                <a:tc>
                  <a:txBody>
                    <a:bodyPr/>
                    <a:lstStyle/>
                    <a:p>
                      <a:pPr>
                        <a:lnSpc>
                          <a:spcPct val="100000"/>
                        </a:lnSpc>
                        <a:spcAft>
                          <a:spcPts val="0"/>
                        </a:spcAft>
                      </a:pPr>
                      <a:r>
                        <a:rPr lang="it-IT" sz="2400" dirty="0">
                          <a:solidFill>
                            <a:srgbClr val="000000"/>
                          </a:solidFill>
                          <a:latin typeface="Arial Narrow" pitchFamily="34" charset="0"/>
                          <a:ea typeface="Times New Roman"/>
                        </a:rPr>
                        <a:t>Immobilizzazioni (</a:t>
                      </a:r>
                      <a:r>
                        <a:rPr lang="it-IT" sz="2400" dirty="0" err="1">
                          <a:solidFill>
                            <a:srgbClr val="000000"/>
                          </a:solidFill>
                          <a:latin typeface="Arial Narrow" pitchFamily="34" charset="0"/>
                          <a:ea typeface="Times New Roman"/>
                        </a:rPr>
                        <a:t>AF</a:t>
                      </a:r>
                      <a:r>
                        <a:rPr lang="it-IT" sz="2400" dirty="0">
                          <a:solidFill>
                            <a:srgbClr val="000000"/>
                          </a:solidFill>
                          <a:latin typeface="Arial Narrow" pitchFamily="34" charset="0"/>
                          <a:ea typeface="Times New Roman"/>
                        </a:rPr>
                        <a:t>)</a:t>
                      </a:r>
                      <a:endParaRPr lang="it-IT" sz="24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it-IT" sz="2000" kern="1200" dirty="0" smtClean="0">
                          <a:solidFill>
                            <a:schemeClr val="tx1"/>
                          </a:solidFill>
                          <a:latin typeface="+mn-lt"/>
                          <a:ea typeface="+mn-ea"/>
                          <a:cs typeface="+mn-cs"/>
                        </a:rPr>
                        <a:t>35.44%</a:t>
                      </a:r>
                      <a:endParaRPr lang="it-IT" sz="24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nSpc>
                          <a:spcPct val="100000"/>
                        </a:lnSpc>
                        <a:spcAft>
                          <a:spcPts val="0"/>
                        </a:spcAft>
                      </a:pPr>
                      <a:r>
                        <a:rPr lang="it-IT" sz="2400" dirty="0">
                          <a:solidFill>
                            <a:srgbClr val="000000"/>
                          </a:solidFill>
                          <a:latin typeface="Arial Narrow" pitchFamily="34" charset="0"/>
                          <a:ea typeface="Times New Roman"/>
                        </a:rPr>
                        <a:t> Capitale di rischio (MP)</a:t>
                      </a:r>
                      <a:endParaRPr lang="it-IT" sz="2400" dirty="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r">
                        <a:lnSpc>
                          <a:spcPct val="100000"/>
                        </a:lnSpc>
                        <a:spcAft>
                          <a:spcPts val="0"/>
                        </a:spcAft>
                      </a:pPr>
                      <a:r>
                        <a:rPr lang="it-IT" sz="2000" kern="1200" dirty="0" smtClean="0">
                          <a:solidFill>
                            <a:schemeClr val="tx1"/>
                          </a:solidFill>
                          <a:latin typeface="+mn-lt"/>
                          <a:ea typeface="+mn-ea"/>
                          <a:cs typeface="+mn-cs"/>
                        </a:rPr>
                        <a:t>35.39%</a:t>
                      </a:r>
                      <a:endParaRPr lang="it-IT" sz="2400" dirty="0">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706839">
                <a:tc>
                  <a:txBody>
                    <a:bodyPr/>
                    <a:lstStyle/>
                    <a:p>
                      <a:pPr>
                        <a:lnSpc>
                          <a:spcPct val="100000"/>
                        </a:lnSpc>
                        <a:spcAft>
                          <a:spcPts val="0"/>
                        </a:spcAft>
                      </a:pPr>
                      <a:r>
                        <a:rPr lang="it-IT" sz="2400" dirty="0">
                          <a:solidFill>
                            <a:srgbClr val="000000"/>
                          </a:solidFill>
                          <a:latin typeface="Arial Narrow" pitchFamily="34" charset="0"/>
                          <a:ea typeface="Times New Roman"/>
                        </a:rPr>
                        <a:t>Attivo circolante (</a:t>
                      </a:r>
                      <a:r>
                        <a:rPr lang="it-IT" sz="2400" dirty="0" err="1">
                          <a:solidFill>
                            <a:srgbClr val="000000"/>
                          </a:solidFill>
                          <a:latin typeface="Arial Narrow" pitchFamily="34" charset="0"/>
                          <a:ea typeface="Times New Roman"/>
                        </a:rPr>
                        <a:t>AC</a:t>
                      </a:r>
                      <a:r>
                        <a:rPr lang="it-IT" sz="2400" dirty="0">
                          <a:solidFill>
                            <a:srgbClr val="000000"/>
                          </a:solidFill>
                          <a:latin typeface="Arial Narrow" pitchFamily="34" charset="0"/>
                          <a:ea typeface="Times New Roman"/>
                        </a:rPr>
                        <a:t>)</a:t>
                      </a:r>
                      <a:endParaRPr lang="it-IT" sz="2400" dirty="0">
                        <a:latin typeface="Arial Narrow" pitchFamily="34" charset="0"/>
                        <a:ea typeface="Times New Roman"/>
                      </a:endParaRPr>
                    </a:p>
                  </a:txBody>
                  <a:tcPr marL="19050" marR="19050" marT="0" marB="0">
                    <a:lnL>
                      <a:noFill/>
                    </a:lnL>
                    <a:lnR>
                      <a:noFill/>
                    </a:lnR>
                    <a:lnT>
                      <a:noFill/>
                    </a:lnT>
                    <a:lnB>
                      <a:noFill/>
                    </a:lnB>
                  </a:tcPr>
                </a:tc>
                <a:tc>
                  <a:txBody>
                    <a:bodyPr/>
                    <a:lstStyle/>
                    <a:p>
                      <a:pPr algn="r">
                        <a:lnSpc>
                          <a:spcPct val="100000"/>
                        </a:lnSpc>
                        <a:spcAft>
                          <a:spcPts val="0"/>
                        </a:spcAft>
                      </a:pPr>
                      <a:r>
                        <a:rPr lang="it-IT" sz="2000" kern="1200" dirty="0" smtClean="0">
                          <a:solidFill>
                            <a:schemeClr val="tx1"/>
                          </a:solidFill>
                          <a:latin typeface="+mn-lt"/>
                          <a:ea typeface="+mn-ea"/>
                          <a:cs typeface="+mn-cs"/>
                        </a:rPr>
                        <a:t>64.56%</a:t>
                      </a:r>
                      <a:endParaRPr lang="it-IT" sz="2400" dirty="0">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0000"/>
                        </a:lnSpc>
                        <a:spcAft>
                          <a:spcPts val="0"/>
                        </a:spcAft>
                      </a:pPr>
                      <a:r>
                        <a:rPr lang="it-IT" sz="2400">
                          <a:solidFill>
                            <a:srgbClr val="000000"/>
                          </a:solidFill>
                          <a:latin typeface="Arial Narrow" pitchFamily="34" charset="0"/>
                          <a:ea typeface="Times New Roman"/>
                        </a:rPr>
                        <a:t> Debiti a m/l termine (Pl)</a:t>
                      </a:r>
                      <a:endParaRPr lang="it-IT" sz="240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r">
                        <a:lnSpc>
                          <a:spcPct val="100000"/>
                        </a:lnSpc>
                        <a:spcAft>
                          <a:spcPts val="0"/>
                        </a:spcAft>
                      </a:pPr>
                      <a:r>
                        <a:rPr lang="it-IT" sz="2000" kern="1200" dirty="0" smtClean="0">
                          <a:solidFill>
                            <a:schemeClr val="tx1"/>
                          </a:solidFill>
                          <a:latin typeface="+mn-lt"/>
                          <a:ea typeface="+mn-ea"/>
                          <a:cs typeface="+mn-cs"/>
                        </a:rPr>
                        <a:t>10.16%</a:t>
                      </a:r>
                      <a:endParaRPr lang="it-IT" sz="2400" dirty="0">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2"/>
                  </a:ext>
                </a:extLst>
              </a:tr>
              <a:tr h="706839">
                <a:tc>
                  <a:txBody>
                    <a:bodyPr/>
                    <a:lstStyle/>
                    <a:p>
                      <a:pPr>
                        <a:lnSpc>
                          <a:spcPct val="100000"/>
                        </a:lnSpc>
                        <a:spcAft>
                          <a:spcPts val="0"/>
                        </a:spcAft>
                      </a:pPr>
                      <a:endParaRPr lang="it-IT" sz="2400" dirty="0">
                        <a:latin typeface="Arial Narrow" pitchFamily="34" charset="0"/>
                        <a:ea typeface="Times New Roman"/>
                      </a:endParaRPr>
                    </a:p>
                  </a:txBody>
                  <a:tcPr marL="19050" marR="19050" marT="0" marB="0">
                    <a:lnL>
                      <a:noFill/>
                    </a:lnL>
                    <a:lnR>
                      <a:noFill/>
                    </a:lnR>
                    <a:lnT>
                      <a:noFill/>
                    </a:lnT>
                    <a:lnB>
                      <a:noFill/>
                    </a:lnB>
                  </a:tcPr>
                </a:tc>
                <a:tc>
                  <a:txBody>
                    <a:bodyPr/>
                    <a:lstStyle/>
                    <a:p>
                      <a:pPr algn="r">
                        <a:lnSpc>
                          <a:spcPct val="100000"/>
                        </a:lnSpc>
                        <a:spcAft>
                          <a:spcPts val="0"/>
                        </a:spcAft>
                      </a:pPr>
                      <a:endParaRPr lang="it-IT" sz="2400" dirty="0">
                        <a:solidFill>
                          <a:srgbClr val="FF0000"/>
                        </a:solidFill>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nSpc>
                          <a:spcPct val="100000"/>
                        </a:lnSpc>
                        <a:spcAft>
                          <a:spcPts val="0"/>
                        </a:spcAft>
                      </a:pPr>
                      <a:r>
                        <a:rPr lang="it-IT" sz="2400" dirty="0">
                          <a:solidFill>
                            <a:srgbClr val="000000"/>
                          </a:solidFill>
                          <a:latin typeface="Arial Narrow" pitchFamily="34" charset="0"/>
                          <a:ea typeface="Times New Roman"/>
                        </a:rPr>
                        <a:t> Debiti a breve (</a:t>
                      </a:r>
                      <a:r>
                        <a:rPr lang="it-IT" sz="2400" dirty="0" err="1">
                          <a:solidFill>
                            <a:srgbClr val="000000"/>
                          </a:solidFill>
                          <a:latin typeface="Arial Narrow" pitchFamily="34" charset="0"/>
                          <a:ea typeface="Times New Roman"/>
                        </a:rPr>
                        <a:t>Pb</a:t>
                      </a:r>
                      <a:r>
                        <a:rPr lang="it-IT" sz="2400" dirty="0">
                          <a:solidFill>
                            <a:srgbClr val="000000"/>
                          </a:solidFill>
                          <a:latin typeface="Arial Narrow" pitchFamily="34" charset="0"/>
                          <a:ea typeface="Times New Roman"/>
                        </a:rPr>
                        <a:t>)</a:t>
                      </a:r>
                      <a:endParaRPr lang="it-IT" sz="2400" dirty="0">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it-IT"/>
                    </a:p>
                  </a:txBody>
                  <a:tcPr/>
                </a:tc>
                <a:tc>
                  <a:txBody>
                    <a:bodyPr/>
                    <a:lstStyle/>
                    <a:p>
                      <a:pPr algn="r">
                        <a:lnSpc>
                          <a:spcPct val="100000"/>
                        </a:lnSpc>
                        <a:spcAft>
                          <a:spcPts val="0"/>
                        </a:spcAft>
                      </a:pPr>
                      <a:r>
                        <a:rPr lang="it-IT" sz="2000" kern="1200" dirty="0" smtClean="0">
                          <a:solidFill>
                            <a:schemeClr val="tx1"/>
                          </a:solidFill>
                          <a:latin typeface="+mn-lt"/>
                          <a:ea typeface="+mn-ea"/>
                          <a:cs typeface="+mn-cs"/>
                        </a:rPr>
                        <a:t>54.45%</a:t>
                      </a:r>
                      <a:endParaRPr lang="it-IT" sz="2400" dirty="0">
                        <a:latin typeface="Arial Narrow" pitchFamily="34" charset="0"/>
                        <a:ea typeface="Times New Roman"/>
                      </a:endParaRPr>
                    </a:p>
                  </a:txBody>
                  <a:tcPr marL="19050" marR="19050" marT="0" marB="0">
                    <a:lnL>
                      <a:noFill/>
                    </a:lnL>
                    <a:lnR>
                      <a:noFill/>
                    </a:lnR>
                    <a:lnT>
                      <a:noFill/>
                    </a:lnT>
                    <a:lnB>
                      <a:noFill/>
                    </a:lnB>
                  </a:tcPr>
                </a:tc>
                <a:extLst>
                  <a:ext uri="{0D108BD9-81ED-4DB2-BD59-A6C34878D82A}">
                    <a16:rowId xmlns:a16="http://schemas.microsoft.com/office/drawing/2014/main" val="10003"/>
                  </a:ext>
                </a:extLst>
              </a:tr>
              <a:tr h="459445">
                <a:tc>
                  <a:txBody>
                    <a:bodyPr/>
                    <a:lstStyle/>
                    <a:p>
                      <a:pPr>
                        <a:lnSpc>
                          <a:spcPct val="100000"/>
                        </a:lnSpc>
                        <a:spcAft>
                          <a:spcPts val="0"/>
                        </a:spcAft>
                      </a:pPr>
                      <a:endParaRPr lang="it-IT" sz="2400" dirty="0">
                        <a:latin typeface="Arial Narrow" pitchFamily="34" charset="0"/>
                        <a:ea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400" dirty="0">
                        <a:solidFill>
                          <a:srgbClr val="FF0000"/>
                        </a:solidFill>
                        <a:latin typeface="Arial Narrow" pitchFamily="34" charset="0"/>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400" dirty="0">
                        <a:solidFill>
                          <a:srgbClr val="000000"/>
                        </a:solidFill>
                        <a:latin typeface="Arial Narrow" pitchFamily="34" charset="0"/>
                        <a:ea typeface="Times New Roman"/>
                      </a:endParaRPr>
                    </a:p>
                  </a:txBody>
                  <a:tcPr marL="19050" marR="190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400" dirty="0">
                        <a:solidFill>
                          <a:srgbClr val="000000"/>
                        </a:solidFill>
                        <a:latin typeface="Arial Narrow" pitchFamily="34" charset="0"/>
                        <a:ea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400" dirty="0">
                        <a:solidFill>
                          <a:srgbClr val="000000"/>
                        </a:solidFill>
                        <a:latin typeface="Arial Narrow" pitchFamily="34" charset="0"/>
                        <a:ea typeface="Times New Roman"/>
                      </a:endParaRPr>
                    </a:p>
                  </a:txBody>
                  <a:tcPr marL="19050" marR="190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9445">
                <a:tc>
                  <a:txBody>
                    <a:bodyPr/>
                    <a:lstStyle/>
                    <a:p>
                      <a:pPr>
                        <a:lnSpc>
                          <a:spcPct val="100000"/>
                        </a:lnSpc>
                        <a:spcAft>
                          <a:spcPts val="0"/>
                        </a:spcAft>
                      </a:pPr>
                      <a:r>
                        <a:rPr lang="it-IT" sz="2400" dirty="0">
                          <a:solidFill>
                            <a:srgbClr val="000000"/>
                          </a:solidFill>
                          <a:latin typeface="Arial Narrow" pitchFamily="34" charset="0"/>
                          <a:ea typeface="Times New Roman"/>
                        </a:rPr>
                        <a:t>C.I. Totale</a:t>
                      </a:r>
                      <a:endParaRPr lang="it-IT" sz="2400" dirty="0">
                        <a:latin typeface="Arial Narrow" pitchFamily="34" charset="0"/>
                        <a:ea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2400" b="1" dirty="0" smtClean="0">
                          <a:solidFill>
                            <a:srgbClr val="000000"/>
                          </a:solidFill>
                          <a:latin typeface="Arial Narrow" pitchFamily="34" charset="0"/>
                          <a:ea typeface="Times New Roman"/>
                        </a:rPr>
                        <a:t>100%</a:t>
                      </a:r>
                      <a:endParaRPr lang="it-IT" sz="2400" dirty="0">
                        <a:latin typeface="Arial Narrow" pitchFamily="34" charset="0"/>
                        <a:ea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it-IT" sz="2400" dirty="0">
                          <a:solidFill>
                            <a:srgbClr val="000000"/>
                          </a:solidFill>
                          <a:latin typeface="Arial Narrow" pitchFamily="34" charset="0"/>
                          <a:ea typeface="Times New Roman"/>
                        </a:rPr>
                        <a:t>C.F.</a:t>
                      </a:r>
                      <a:endParaRPr lang="it-IT" sz="2400" dirty="0">
                        <a:latin typeface="Arial Narrow" pitchFamily="34" charset="0"/>
                        <a:ea typeface="Times New Roman"/>
                      </a:endParaRPr>
                    </a:p>
                  </a:txBody>
                  <a:tcPr marL="19050" marR="190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endParaRPr lang="it-IT" sz="2400">
                        <a:solidFill>
                          <a:srgbClr val="000000"/>
                        </a:solidFill>
                        <a:latin typeface="Arial Narrow" pitchFamily="34" charset="0"/>
                        <a:ea typeface="Times New Roman"/>
                      </a:endParaRPr>
                    </a:p>
                  </a:txBody>
                  <a:tcPr marL="19050" marR="190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it-IT" sz="2400" b="1" dirty="0" smtClean="0">
                          <a:solidFill>
                            <a:srgbClr val="000000"/>
                          </a:solidFill>
                          <a:latin typeface="Arial Narrow" pitchFamily="34" charset="0"/>
                          <a:ea typeface="Times New Roman"/>
                        </a:rPr>
                        <a:t>100%</a:t>
                      </a:r>
                      <a:endParaRPr lang="it-IT" sz="2400" b="1" dirty="0">
                        <a:latin typeface="Arial Narrow" pitchFamily="34" charset="0"/>
                        <a:ea typeface="Times New Roman"/>
                      </a:endParaRPr>
                    </a:p>
                  </a:txBody>
                  <a:tcPr marL="19050" marR="190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advTm="187226"/>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9118593-6EFF-410B-8378-9050E9A07E4E}" type="slidenum">
              <a:rPr lang="it-IT" altLang="it-IT">
                <a:latin typeface="Arial" panose="020B0604020202020204" pitchFamily="34" charset="0"/>
              </a:rPr>
              <a:pPr/>
              <a:t>56</a:t>
            </a:fld>
            <a:endParaRPr lang="it-IT" altLang="it-IT">
              <a:latin typeface="Arial" panose="020B0604020202020204" pitchFamily="34" charset="0"/>
            </a:endParaRPr>
          </a:p>
        </p:txBody>
      </p:sp>
      <p:sp>
        <p:nvSpPr>
          <p:cNvPr id="70659"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LO STATO PATRIMONIALE “A BLOCCHI”</a:t>
            </a:r>
          </a:p>
        </p:txBody>
      </p:sp>
      <p:graphicFrame>
        <p:nvGraphicFramePr>
          <p:cNvPr id="7" name="Tabella 6"/>
          <p:cNvGraphicFramePr>
            <a:graphicFrameLocks noGrp="1"/>
          </p:cNvGraphicFramePr>
          <p:nvPr/>
        </p:nvGraphicFramePr>
        <p:xfrm>
          <a:off x="457200" y="762000"/>
          <a:ext cx="3822700" cy="5673719"/>
        </p:xfrm>
        <a:graphic>
          <a:graphicData uri="http://schemas.openxmlformats.org/drawingml/2006/table">
            <a:tbl>
              <a:tblPr/>
              <a:tblGrid>
                <a:gridCol w="1896461">
                  <a:extLst>
                    <a:ext uri="{9D8B030D-6E8A-4147-A177-3AD203B41FA5}">
                      <a16:colId xmlns:a16="http://schemas.microsoft.com/office/drawing/2014/main" val="20000"/>
                    </a:ext>
                  </a:extLst>
                </a:gridCol>
                <a:gridCol w="1926239">
                  <a:extLst>
                    <a:ext uri="{9D8B030D-6E8A-4147-A177-3AD203B41FA5}">
                      <a16:colId xmlns:a16="http://schemas.microsoft.com/office/drawing/2014/main" val="20001"/>
                    </a:ext>
                  </a:extLst>
                </a:gridCol>
              </a:tblGrid>
              <a:tr h="186579">
                <a:tc>
                  <a:txBody>
                    <a:bodyPr/>
                    <a:lstStyle/>
                    <a:p>
                      <a:pPr algn="ctr">
                        <a:spcAft>
                          <a:spcPts val="0"/>
                        </a:spcAft>
                        <a:tabLst>
                          <a:tab pos="2610485" algn="r"/>
                          <a:tab pos="4140835" algn="r"/>
                        </a:tabLst>
                      </a:pPr>
                      <a:endParaRPr lang="fr-FR" sz="90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endParaRPr lang="fr-FR" sz="90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74357">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74357">
                <a:tc>
                  <a:txBody>
                    <a:bodyPr/>
                    <a:lstStyle/>
                    <a:p>
                      <a:pPr algn="ctr">
                        <a:spcAft>
                          <a:spcPts val="0"/>
                        </a:spcAft>
                        <a:tabLst>
                          <a:tab pos="2610485" algn="r"/>
                          <a:tab pos="4140835" algn="r"/>
                        </a:tabLst>
                      </a:pPr>
                      <a:r>
                        <a:rPr lang="fr-FR" sz="1800" b="1" dirty="0">
                          <a:latin typeface="Times New Roman"/>
                          <a:ea typeface="Times New Roman"/>
                        </a:rPr>
                        <a:t>AF</a:t>
                      </a:r>
                      <a:endParaRPr lang="it-IT" sz="20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800" b="1">
                          <a:latin typeface="Times New Roman"/>
                          <a:ea typeface="Times New Roman"/>
                        </a:rPr>
                        <a:t>MP</a:t>
                      </a:r>
                      <a:endParaRPr lang="it-IT" sz="20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4357">
                <a:tc>
                  <a:txBody>
                    <a:bodyPr/>
                    <a:lstStyle/>
                    <a:p>
                      <a:pPr algn="ctr">
                        <a:spcAft>
                          <a:spcPts val="0"/>
                        </a:spcAft>
                        <a:tabLst>
                          <a:tab pos="2610485" algn="r"/>
                          <a:tab pos="4140835" algn="r"/>
                        </a:tabLst>
                      </a:pPr>
                      <a:r>
                        <a:rPr lang="fr-FR" sz="1800" b="1" dirty="0">
                          <a:latin typeface="Times New Roman"/>
                          <a:ea typeface="Times New Roman"/>
                        </a:rPr>
                        <a:t>35.44%</a:t>
                      </a:r>
                      <a:endParaRPr lang="it-IT" sz="20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800" b="1">
                          <a:latin typeface="Times New Roman"/>
                          <a:ea typeface="Times New Roman"/>
                        </a:rPr>
                        <a:t>35.39%</a:t>
                      </a:r>
                      <a:endParaRPr lang="it-IT" sz="20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74357">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74357">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74357">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2610485" algn="r"/>
                          <a:tab pos="4140835" algn="r"/>
                        </a:tabLst>
                      </a:pPr>
                      <a:r>
                        <a:rPr lang="fr-FR" sz="1800" b="1" dirty="0">
                          <a:latin typeface="Times New Roman"/>
                          <a:ea typeface="Times New Roman"/>
                        </a:rPr>
                        <a:t>Pl</a:t>
                      </a:r>
                      <a:endParaRPr lang="it-IT" sz="20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800" b="1" dirty="0">
                          <a:latin typeface="Times New Roman"/>
                          <a:ea typeface="Times New Roman"/>
                        </a:rPr>
                        <a:t>10.16%</a:t>
                      </a:r>
                      <a:endParaRPr lang="it-IT" sz="20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74357">
                <a:tc>
                  <a:txBody>
                    <a:bodyPr/>
                    <a:lstStyle/>
                    <a:p>
                      <a:pPr algn="ctr">
                        <a:spcAft>
                          <a:spcPts val="0"/>
                        </a:spcAft>
                        <a:tabLst>
                          <a:tab pos="2610485" algn="r"/>
                          <a:tab pos="4140835" algn="r"/>
                        </a:tabLst>
                      </a:pPr>
                      <a:r>
                        <a:rPr lang="fr-FR" sz="1800" b="1">
                          <a:latin typeface="Times New Roman"/>
                          <a:ea typeface="Times New Roman"/>
                        </a:rPr>
                        <a:t>AC</a:t>
                      </a:r>
                      <a:endParaRPr lang="it-IT" sz="20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74357">
                <a:tc>
                  <a:txBody>
                    <a:bodyPr/>
                    <a:lstStyle/>
                    <a:p>
                      <a:pPr algn="ctr">
                        <a:spcAft>
                          <a:spcPts val="0"/>
                        </a:spcAft>
                        <a:tabLst>
                          <a:tab pos="2610485" algn="r"/>
                          <a:tab pos="4140835" algn="r"/>
                        </a:tabLst>
                      </a:pPr>
                      <a:r>
                        <a:rPr lang="fr-FR" sz="1800" b="1">
                          <a:latin typeface="Times New Roman"/>
                          <a:ea typeface="Times New Roman"/>
                        </a:rPr>
                        <a:t>64.56%</a:t>
                      </a:r>
                      <a:endParaRPr lang="it-IT" sz="20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800" b="1" dirty="0">
                          <a:latin typeface="Times New Roman"/>
                          <a:ea typeface="Times New Roman"/>
                        </a:rPr>
                        <a:t>Pb</a:t>
                      </a:r>
                      <a:endParaRPr lang="it-IT" sz="20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r>
                        <a:rPr lang="fr-FR" sz="1800" b="1" dirty="0">
                          <a:latin typeface="Times New Roman"/>
                          <a:ea typeface="Times New Roman"/>
                        </a:rPr>
                        <a:t>54.45%</a:t>
                      </a:r>
                      <a:endParaRPr lang="it-IT" sz="20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74357">
                <a:tc>
                  <a:txBody>
                    <a:bodyPr/>
                    <a:lstStyle/>
                    <a:p>
                      <a:pPr algn="ctr">
                        <a:spcAft>
                          <a:spcPts val="0"/>
                        </a:spcAft>
                        <a:tabLst>
                          <a:tab pos="2610485" algn="r"/>
                          <a:tab pos="4140835" algn="r"/>
                        </a:tabLst>
                      </a:pPr>
                      <a:endParaRPr lang="fr-FR" sz="1800" b="1">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endParaRPr lang="fr-FR" sz="1800" b="1" dirty="0">
                        <a:latin typeface="Times New Roman"/>
                        <a:ea typeface="Times New Roman"/>
                      </a:endParaRPr>
                    </a:p>
                  </a:txBody>
                  <a:tcPr marL="44454" marR="444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74357">
                <a:tc>
                  <a:txBody>
                    <a:bodyPr/>
                    <a:lstStyle/>
                    <a:p>
                      <a:pPr algn="ctr">
                        <a:spcAft>
                          <a:spcPts val="0"/>
                        </a:spcAft>
                        <a:tabLst>
                          <a:tab pos="2610485" algn="r"/>
                          <a:tab pos="4140835" algn="r"/>
                        </a:tabLst>
                      </a:pPr>
                      <a:r>
                        <a:rPr lang="fr-FR" sz="1800" b="1">
                          <a:latin typeface="Times New Roman"/>
                          <a:ea typeface="Times New Roman"/>
                        </a:rPr>
                        <a:t>C.I. 100%</a:t>
                      </a:r>
                      <a:endParaRPr lang="it-IT" sz="2000" b="1">
                        <a:latin typeface="Times New Roman"/>
                        <a:ea typeface="Times New Roman"/>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10485" algn="r"/>
                          <a:tab pos="4140835" algn="r"/>
                        </a:tabLst>
                      </a:pPr>
                      <a:r>
                        <a:rPr lang="fr-FR" sz="1800" b="1" dirty="0">
                          <a:latin typeface="Times New Roman"/>
                          <a:ea typeface="Times New Roman"/>
                        </a:rPr>
                        <a:t>C.F. 100%</a:t>
                      </a:r>
                      <a:endParaRPr lang="it-IT" sz="2000" b="1" dirty="0">
                        <a:latin typeface="Times New Roman"/>
                        <a:ea typeface="Times New Roman"/>
                      </a:endParaRPr>
                    </a:p>
                  </a:txBody>
                  <a:tcPr marL="44454" marR="444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70711" name="Rettangolo 7"/>
          <p:cNvSpPr>
            <a:spLocks noChangeArrowheads="1"/>
          </p:cNvSpPr>
          <p:nvPr/>
        </p:nvSpPr>
        <p:spPr bwMode="auto">
          <a:xfrm>
            <a:off x="5029200" y="457200"/>
            <a:ext cx="3733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
            </a:r>
            <a:br>
              <a:rPr lang="it-IT" altLang="it-IT" b="1"/>
            </a:br>
            <a:r>
              <a:rPr lang="it-IT" altLang="it-IT" b="1"/>
              <a:t>Come si è visto dallo stato patrimoniale sintetico si può giungere allo stato patrimoniale PERCENTUALIZZATO</a:t>
            </a:r>
            <a:endParaRPr lang="it-IT" altLang="it-IT"/>
          </a:p>
        </p:txBody>
      </p:sp>
      <p:sp>
        <p:nvSpPr>
          <p:cNvPr id="70712" name="Rettangolo 8"/>
          <p:cNvSpPr>
            <a:spLocks noChangeArrowheads="1"/>
          </p:cNvSpPr>
          <p:nvPr/>
        </p:nvSpPr>
        <p:spPr bwMode="auto">
          <a:xfrm>
            <a:off x="4876800" y="1981200"/>
            <a:ext cx="403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
            </a:r>
            <a:br>
              <a:rPr lang="it-IT" altLang="it-IT" b="1"/>
            </a:br>
            <a:r>
              <a:rPr lang="it-IT" altLang="it-IT" b="1"/>
              <a:t>Questo prospetto è estremamente utile per un primo colpo d’occhio sulla situazione patrimoniale e finanziaria dell’azienda</a:t>
            </a:r>
          </a:p>
          <a:p>
            <a:pPr algn="ctr"/>
            <a:endParaRPr lang="it-IT" altLang="it-IT" b="1"/>
          </a:p>
          <a:p>
            <a:pPr algn="ctr"/>
            <a:endParaRPr lang="it-IT" altLang="it-IT" b="1"/>
          </a:p>
          <a:p>
            <a:pPr algn="ctr"/>
            <a:r>
              <a:rPr lang="it-IT" altLang="it-IT" b="1"/>
              <a:t>Ma è anche estremamente utile per dare una rappresentazione formale (detta “a blocchi”) delle varie classi degli elementi patrimoniali, rendendole pure “raffrontabili”</a:t>
            </a:r>
          </a:p>
          <a:p>
            <a:pPr algn="ctr"/>
            <a:endParaRPr lang="it-IT" altLang="it-IT" b="1"/>
          </a:p>
          <a:p>
            <a:pPr algn="ctr"/>
            <a:r>
              <a:rPr lang="it-IT" altLang="it-IT" b="1"/>
              <a:t>Ovviamente tutte queste informazioni  sono utili in chiave “comparativa”, nello spazio e/o nel tempo</a:t>
            </a:r>
            <a:endParaRPr lang="it-IT" altLang="it-IT"/>
          </a:p>
          <a:p>
            <a:pPr algn="ctr"/>
            <a:endParaRPr lang="it-IT" altLang="it-IT"/>
          </a:p>
        </p:txBody>
      </p:sp>
    </p:spTree>
  </p:cSld>
  <p:clrMapOvr>
    <a:masterClrMapping/>
  </p:clrMapOvr>
  <p:transition advTm="131444"/>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9118593-6EFF-410B-8378-9050E9A07E4E}" type="slidenum">
              <a:rPr lang="it-IT" altLang="it-IT">
                <a:latin typeface="Arial" panose="020B0604020202020204" pitchFamily="34" charset="0"/>
              </a:rPr>
              <a:pPr/>
              <a:t>57</a:t>
            </a:fld>
            <a:endParaRPr lang="it-IT" altLang="it-IT">
              <a:latin typeface="Arial" panose="020B0604020202020204" pitchFamily="34" charset="0"/>
            </a:endParaRPr>
          </a:p>
        </p:txBody>
      </p:sp>
      <p:sp>
        <p:nvSpPr>
          <p:cNvPr id="70659"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 PERCENTUALIZZAZIONE DEL BILANCIO</a:t>
            </a:r>
            <a:endPar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endParaRPr>
          </a:p>
        </p:txBody>
      </p:sp>
      <p:sp>
        <p:nvSpPr>
          <p:cNvPr id="22" name="CasellaDiTesto 2">
            <a:extLst>
              <a:ext uri="{FF2B5EF4-FFF2-40B4-BE49-F238E27FC236}">
                <a16:creationId xmlns:a16="http://schemas.microsoft.com/office/drawing/2014/main" id="{B28E2213-537D-4AC1-A2E1-7DEFAE5B3E81}"/>
              </a:ext>
            </a:extLst>
          </p:cNvPr>
          <p:cNvSpPr txBox="1"/>
          <p:nvPr/>
        </p:nvSpPr>
        <p:spPr>
          <a:xfrm>
            <a:off x="1059322" y="890332"/>
            <a:ext cx="6658252"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2000" dirty="0">
                <a:latin typeface="Times New Roman" panose="02020603050405020304" pitchFamily="18" charset="0"/>
                <a:cs typeface="Times New Roman" panose="02020603050405020304" pitchFamily="18" charset="0"/>
              </a:rPr>
              <a:t>Operazione mediante la quale si determina il «</a:t>
            </a:r>
            <a:r>
              <a:rPr lang="it-IT" sz="2000" i="1" dirty="0">
                <a:latin typeface="Times New Roman" panose="02020603050405020304" pitchFamily="18" charset="0"/>
                <a:cs typeface="Times New Roman" panose="02020603050405020304" pitchFamily="18" charset="0"/>
              </a:rPr>
              <a:t>peso percentuale</a:t>
            </a:r>
            <a:r>
              <a:rPr lang="it-IT" sz="2000" dirty="0">
                <a:latin typeface="Times New Roman" panose="02020603050405020304" pitchFamily="18" charset="0"/>
                <a:cs typeface="Times New Roman" panose="02020603050405020304" pitchFamily="18" charset="0"/>
              </a:rPr>
              <a:t>» dei vari componenti sul totale di appartenenza</a:t>
            </a:r>
          </a:p>
        </p:txBody>
      </p:sp>
      <p:sp>
        <p:nvSpPr>
          <p:cNvPr id="23" name="Rettangolo 22">
            <a:extLst>
              <a:ext uri="{FF2B5EF4-FFF2-40B4-BE49-F238E27FC236}">
                <a16:creationId xmlns:a16="http://schemas.microsoft.com/office/drawing/2014/main" id="{1DA980D9-05DF-4CAE-BBD6-AD5078C384C5}"/>
              </a:ext>
            </a:extLst>
          </p:cNvPr>
          <p:cNvSpPr/>
          <p:nvPr/>
        </p:nvSpPr>
        <p:spPr>
          <a:xfrm>
            <a:off x="1059322" y="709321"/>
            <a:ext cx="7022237" cy="1008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600"/>
          </a:p>
        </p:txBody>
      </p:sp>
      <p:sp>
        <p:nvSpPr>
          <p:cNvPr id="24" name="Ovale 23">
            <a:extLst>
              <a:ext uri="{FF2B5EF4-FFF2-40B4-BE49-F238E27FC236}">
                <a16:creationId xmlns:a16="http://schemas.microsoft.com/office/drawing/2014/main" id="{E12330FD-DA11-4220-9145-D9F393124317}"/>
              </a:ext>
            </a:extLst>
          </p:cNvPr>
          <p:cNvSpPr/>
          <p:nvPr/>
        </p:nvSpPr>
        <p:spPr>
          <a:xfrm>
            <a:off x="3558410" y="1861450"/>
            <a:ext cx="2636668" cy="923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600"/>
          </a:p>
        </p:txBody>
      </p:sp>
      <p:sp>
        <p:nvSpPr>
          <p:cNvPr id="25" name="CasellaDiTesto 7">
            <a:extLst>
              <a:ext uri="{FF2B5EF4-FFF2-40B4-BE49-F238E27FC236}">
                <a16:creationId xmlns:a16="http://schemas.microsoft.com/office/drawing/2014/main" id="{16A3EB6A-D3A4-41C7-B612-2560F5EDE40A}"/>
              </a:ext>
            </a:extLst>
          </p:cNvPr>
          <p:cNvSpPr txBox="1"/>
          <p:nvPr/>
        </p:nvSpPr>
        <p:spPr>
          <a:xfrm>
            <a:off x="4087647" y="2138423"/>
            <a:ext cx="176665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t>Comparazione</a:t>
            </a:r>
          </a:p>
        </p:txBody>
      </p:sp>
      <p:sp>
        <p:nvSpPr>
          <p:cNvPr id="26" name="CasellaDiTesto 8">
            <a:extLst>
              <a:ext uri="{FF2B5EF4-FFF2-40B4-BE49-F238E27FC236}">
                <a16:creationId xmlns:a16="http://schemas.microsoft.com/office/drawing/2014/main" id="{F8070B64-4967-41E4-9DCB-11F780F294DD}"/>
              </a:ext>
            </a:extLst>
          </p:cNvPr>
          <p:cNvSpPr txBox="1"/>
          <p:nvPr/>
        </p:nvSpPr>
        <p:spPr>
          <a:xfrm>
            <a:off x="1240171" y="2653603"/>
            <a:ext cx="176665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dirty="0"/>
              <a:t>Nel Tempo</a:t>
            </a:r>
          </a:p>
        </p:txBody>
      </p:sp>
      <p:sp>
        <p:nvSpPr>
          <p:cNvPr id="27" name="CasellaDiTesto 10">
            <a:extLst>
              <a:ext uri="{FF2B5EF4-FFF2-40B4-BE49-F238E27FC236}">
                <a16:creationId xmlns:a16="http://schemas.microsoft.com/office/drawing/2014/main" id="{0713AEA0-59D8-4C95-9E3F-655EB7B5126C}"/>
              </a:ext>
            </a:extLst>
          </p:cNvPr>
          <p:cNvSpPr txBox="1"/>
          <p:nvPr/>
        </p:nvSpPr>
        <p:spPr>
          <a:xfrm>
            <a:off x="6492504" y="2653603"/>
            <a:ext cx="176665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dirty="0"/>
              <a:t>Nello Spazio</a:t>
            </a:r>
          </a:p>
        </p:txBody>
      </p:sp>
      <p:sp>
        <p:nvSpPr>
          <p:cNvPr id="28" name="CasellaDiTesto 9">
            <a:extLst>
              <a:ext uri="{FF2B5EF4-FFF2-40B4-BE49-F238E27FC236}">
                <a16:creationId xmlns:a16="http://schemas.microsoft.com/office/drawing/2014/main" id="{ED9716C6-714F-4627-AE3D-E865CDB0C5E1}"/>
              </a:ext>
            </a:extLst>
          </p:cNvPr>
          <p:cNvSpPr txBox="1"/>
          <p:nvPr/>
        </p:nvSpPr>
        <p:spPr>
          <a:xfrm>
            <a:off x="874972" y="3066216"/>
            <a:ext cx="2237173"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Analisi dei bilanci successivi di una medesima azienda</a:t>
            </a:r>
          </a:p>
        </p:txBody>
      </p:sp>
      <p:sp>
        <p:nvSpPr>
          <p:cNvPr id="29" name="CasellaDiTesto 12">
            <a:extLst>
              <a:ext uri="{FF2B5EF4-FFF2-40B4-BE49-F238E27FC236}">
                <a16:creationId xmlns:a16="http://schemas.microsoft.com/office/drawing/2014/main" id="{39A30168-D6BF-41A7-A6D6-04BAD3CC7A2D}"/>
              </a:ext>
            </a:extLst>
          </p:cNvPr>
          <p:cNvSpPr txBox="1"/>
          <p:nvPr/>
        </p:nvSpPr>
        <p:spPr>
          <a:xfrm>
            <a:off x="5663953" y="3081709"/>
            <a:ext cx="2497505"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Analisi dei bilanci contemporanei di due o più aziende poste a confronto</a:t>
            </a:r>
          </a:p>
        </p:txBody>
      </p:sp>
      <p:sp>
        <p:nvSpPr>
          <p:cNvPr id="30" name="CasellaDiTesto 11">
            <a:extLst>
              <a:ext uri="{FF2B5EF4-FFF2-40B4-BE49-F238E27FC236}">
                <a16:creationId xmlns:a16="http://schemas.microsoft.com/office/drawing/2014/main" id="{578143F0-805D-437D-BF60-1E4B59B32BB4}"/>
              </a:ext>
            </a:extLst>
          </p:cNvPr>
          <p:cNvSpPr txBox="1"/>
          <p:nvPr/>
        </p:nvSpPr>
        <p:spPr>
          <a:xfrm>
            <a:off x="911697" y="4107907"/>
            <a:ext cx="2423604"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Utile per comprendere il grado di evoluzione della gestione</a:t>
            </a:r>
          </a:p>
          <a:p>
            <a:pPr marL="342900" indent="-342900" algn="just">
              <a:buAutoNum type="arabicPeriod"/>
            </a:pPr>
            <a:r>
              <a:rPr lang="it-IT" sz="1600" dirty="0">
                <a:latin typeface="Times New Roman" panose="02020603050405020304" pitchFamily="18" charset="0"/>
                <a:cs typeface="Times New Roman" panose="02020603050405020304" pitchFamily="18" charset="0"/>
              </a:rPr>
              <a:t>fra alcuni bilanci successivi</a:t>
            </a:r>
          </a:p>
          <a:p>
            <a:pPr marL="342900" indent="-342900" algn="just">
              <a:buAutoNum type="arabicPeriod"/>
            </a:pPr>
            <a:r>
              <a:rPr lang="it-IT" sz="1600" dirty="0">
                <a:latin typeface="Times New Roman" panose="02020603050405020304" pitchFamily="18" charset="0"/>
                <a:cs typeface="Times New Roman" panose="02020603050405020304" pitchFamily="18" charset="0"/>
              </a:rPr>
              <a:t>fra il bilancio attuale e quello di un anno «tipo»</a:t>
            </a:r>
          </a:p>
        </p:txBody>
      </p:sp>
      <p:sp>
        <p:nvSpPr>
          <p:cNvPr id="31" name="CasellaDiTesto 14">
            <a:extLst>
              <a:ext uri="{FF2B5EF4-FFF2-40B4-BE49-F238E27FC236}">
                <a16:creationId xmlns:a16="http://schemas.microsoft.com/office/drawing/2014/main" id="{77A76DE3-E943-4A82-BBFF-134EE39FE1E8}"/>
              </a:ext>
            </a:extLst>
          </p:cNvPr>
          <p:cNvSpPr txBox="1"/>
          <p:nvPr/>
        </p:nvSpPr>
        <p:spPr>
          <a:xfrm>
            <a:off x="5897651" y="4117355"/>
            <a:ext cx="2423604" cy="25545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Utile per comprendere le differenze e le analogie rispetto alla concorrenza</a:t>
            </a:r>
          </a:p>
          <a:p>
            <a:pPr marL="342900" indent="-342900" algn="just">
              <a:buAutoNum type="arabicPeriod"/>
            </a:pPr>
            <a:r>
              <a:rPr lang="it-IT" sz="1600" dirty="0">
                <a:latin typeface="Times New Roman" panose="02020603050405020304" pitchFamily="18" charset="0"/>
                <a:cs typeface="Times New Roman" panose="02020603050405020304" pitchFamily="18" charset="0"/>
              </a:rPr>
              <a:t>con i bilanci chiusi «in utile»</a:t>
            </a:r>
          </a:p>
          <a:p>
            <a:pPr marL="342900" indent="-342900" algn="just">
              <a:buAutoNum type="arabicPeriod"/>
            </a:pPr>
            <a:r>
              <a:rPr lang="it-IT" sz="1600" dirty="0">
                <a:latin typeface="Times New Roman" panose="02020603050405020304" pitchFamily="18" charset="0"/>
                <a:cs typeface="Times New Roman" panose="02020603050405020304" pitchFamily="18" charset="0"/>
              </a:rPr>
              <a:t>con i bilanci chiusi «in perdita»</a:t>
            </a:r>
          </a:p>
          <a:p>
            <a:pPr marL="342900" indent="-342900" algn="just">
              <a:buAutoNum type="arabicPeriod"/>
            </a:pPr>
            <a:r>
              <a:rPr lang="it-IT" sz="1600" dirty="0">
                <a:latin typeface="Times New Roman" panose="02020603050405020304" pitchFamily="18" charset="0"/>
                <a:cs typeface="Times New Roman" panose="02020603050405020304" pitchFamily="18" charset="0"/>
              </a:rPr>
              <a:t>con il «bilancio consolidato del settore»</a:t>
            </a:r>
          </a:p>
        </p:txBody>
      </p:sp>
      <p:sp>
        <p:nvSpPr>
          <p:cNvPr id="32" name="Rettangolo 31">
            <a:extLst>
              <a:ext uri="{FF2B5EF4-FFF2-40B4-BE49-F238E27FC236}">
                <a16:creationId xmlns:a16="http://schemas.microsoft.com/office/drawing/2014/main" id="{B0317EA7-5E11-4A31-8817-A3E6FD27D32C}"/>
              </a:ext>
            </a:extLst>
          </p:cNvPr>
          <p:cNvSpPr/>
          <p:nvPr/>
        </p:nvSpPr>
        <p:spPr>
          <a:xfrm>
            <a:off x="779398" y="3066216"/>
            <a:ext cx="2510300" cy="897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600"/>
          </a:p>
        </p:txBody>
      </p:sp>
      <p:sp>
        <p:nvSpPr>
          <p:cNvPr id="33" name="Rettangolo 32">
            <a:extLst>
              <a:ext uri="{FF2B5EF4-FFF2-40B4-BE49-F238E27FC236}">
                <a16:creationId xmlns:a16="http://schemas.microsoft.com/office/drawing/2014/main" id="{EA288AFD-09B9-4894-A96C-6D30B5D71601}"/>
              </a:ext>
            </a:extLst>
          </p:cNvPr>
          <p:cNvSpPr/>
          <p:nvPr/>
        </p:nvSpPr>
        <p:spPr>
          <a:xfrm>
            <a:off x="5486400" y="3047174"/>
            <a:ext cx="2878203" cy="897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600"/>
          </a:p>
        </p:txBody>
      </p:sp>
      <p:sp>
        <p:nvSpPr>
          <p:cNvPr id="34" name="Ovale 33">
            <a:extLst>
              <a:ext uri="{FF2B5EF4-FFF2-40B4-BE49-F238E27FC236}">
                <a16:creationId xmlns:a16="http://schemas.microsoft.com/office/drawing/2014/main" id="{427D703B-1C76-4A50-BED8-F4C5C7C7B794}"/>
              </a:ext>
            </a:extLst>
          </p:cNvPr>
          <p:cNvSpPr/>
          <p:nvPr/>
        </p:nvSpPr>
        <p:spPr>
          <a:xfrm>
            <a:off x="1174733" y="2561055"/>
            <a:ext cx="1313895" cy="5206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600"/>
          </a:p>
        </p:txBody>
      </p:sp>
      <p:sp>
        <p:nvSpPr>
          <p:cNvPr id="35" name="Ovale 34">
            <a:extLst>
              <a:ext uri="{FF2B5EF4-FFF2-40B4-BE49-F238E27FC236}">
                <a16:creationId xmlns:a16="http://schemas.microsoft.com/office/drawing/2014/main" id="{159C0F91-CA01-4A16-A474-201103632491}"/>
              </a:ext>
            </a:extLst>
          </p:cNvPr>
          <p:cNvSpPr/>
          <p:nvPr/>
        </p:nvSpPr>
        <p:spPr>
          <a:xfrm>
            <a:off x="6452505" y="2598805"/>
            <a:ext cx="1313895" cy="4311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sz="1600"/>
          </a:p>
        </p:txBody>
      </p:sp>
    </p:spTree>
    <p:extLst>
      <p:ext uri="{BB962C8B-B14F-4D97-AF65-F5344CB8AC3E}">
        <p14:creationId xmlns:p14="http://schemas.microsoft.com/office/powerpoint/2010/main" val="2804357562"/>
      </p:ext>
    </p:extLst>
  </p:cSld>
  <p:clrMapOvr>
    <a:masterClrMapping/>
  </p:clrMapOvr>
  <p:transition advTm="131444"/>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34" name="Group 22"/>
          <p:cNvGraphicFramePr>
            <a:graphicFrameLocks noGrp="1"/>
          </p:cNvGraphicFramePr>
          <p:nvPr>
            <p:extLst>
              <p:ext uri="{D42A27DB-BD31-4B8C-83A1-F6EECF244321}">
                <p14:modId xmlns:p14="http://schemas.microsoft.com/office/powerpoint/2010/main" val="3487957709"/>
              </p:ext>
            </p:extLst>
          </p:nvPr>
        </p:nvGraphicFramePr>
        <p:xfrm>
          <a:off x="152400" y="685800"/>
          <a:ext cx="8812213" cy="6055500"/>
        </p:xfrm>
        <a:graphic>
          <a:graphicData uri="http://schemas.openxmlformats.org/drawingml/2006/table">
            <a:tbl>
              <a:tblPr/>
              <a:tblGrid>
                <a:gridCol w="8812213">
                  <a:extLst>
                    <a:ext uri="{9D8B030D-6E8A-4147-A177-3AD203B41FA5}">
                      <a16:colId xmlns:a16="http://schemas.microsoft.com/office/drawing/2014/main" val="20000"/>
                    </a:ext>
                  </a:extLst>
                </a:gridCol>
              </a:tblGrid>
              <a:tr h="92961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it-IT" sz="2500" b="1" i="1" u="none" strike="noStrike" cap="none" normalizeH="0" baseline="0" dirty="0" smtClean="0">
                          <a:ln>
                            <a:noFill/>
                          </a:ln>
                          <a:solidFill>
                            <a:schemeClr val="tx1"/>
                          </a:solidFill>
                          <a:effectLst/>
                          <a:latin typeface="Times New Roman" pitchFamily="18" charset="0"/>
                        </a:rPr>
                        <a:t>L’Analisi di bilancio PER INDICI</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81">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0) Introduzione all’analisi di bilancio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1) La riclassificazione dello Stato Patrimoniale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600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2) Gli indici </a:t>
                      </a:r>
                      <a:r>
                        <a:rPr kumimoji="0" lang="it-IT" sz="2400" b="1" i="0" u="none" strike="noStrike" cap="none" normalizeH="0" baseline="0" dirty="0" err="1" smtClean="0">
                          <a:ln>
                            <a:noFill/>
                          </a:ln>
                          <a:solidFill>
                            <a:schemeClr val="tx1"/>
                          </a:solidFill>
                          <a:effectLst/>
                          <a:latin typeface="Times New Roman" pitchFamily="18" charset="0"/>
                        </a:rPr>
                        <a:t>patrimonial</a:t>
                      </a:r>
                      <a:r>
                        <a:rPr kumimoji="0" lang="it-IT" sz="2400" b="1" i="0" u="none" strike="noStrike" cap="none" normalizeH="0" baseline="0" dirty="0" smtClean="0">
                          <a:ln>
                            <a:noFill/>
                          </a:ln>
                          <a:solidFill>
                            <a:schemeClr val="tx1"/>
                          </a:solidFill>
                          <a:effectLst/>
                          <a:latin typeface="Times New Roman" pitchFamily="18" charset="0"/>
                        </a:rPr>
                        <a:t>-finanziari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3"/>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3) La riclassificazione del Conto Economico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4) Gli indici economici, la leva finanziaria e gli indici di durata/rotazione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95322">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5) Il giudizio sullo stato di salute dell’azienda e le strategie evolutive</a:t>
                      </a:r>
                      <a:endParaRPr kumimoji="0" lang="it-IT" sz="1800" b="0" i="1"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16" name="CasellaDiTesto 3"/>
          <p:cNvSpPr txBox="1">
            <a:spLocks noChangeArrowheads="1"/>
          </p:cNvSpPr>
          <p:nvPr/>
        </p:nvSpPr>
        <p:spPr bwMode="auto">
          <a:xfrm>
            <a:off x="2699759" y="-76200"/>
            <a:ext cx="37174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dirty="0">
                <a:solidFill>
                  <a:srgbClr val="FF0000"/>
                </a:solidFill>
              </a:rPr>
              <a:t>A che punto siamo? </a:t>
            </a:r>
          </a:p>
        </p:txBody>
      </p:sp>
      <p:sp>
        <p:nvSpPr>
          <p:cNvPr id="234517" name="Segnaposto numero diapositiva 4"/>
          <p:cNvSpPr>
            <a:spLocks noGrp="1"/>
          </p:cNvSpPr>
          <p:nvPr>
            <p:ph type="sldNum" sz="quarter" idx="12"/>
          </p:nvPr>
        </p:nvSpPr>
        <p:spPr>
          <a:xfrm>
            <a:off x="7065963" y="65436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503E2EE-8A7C-4B1E-A37F-BE44BB132AE7}" type="slidenum">
              <a:rPr lang="it-IT" altLang="it-IT">
                <a:latin typeface="Arial" panose="020B0604020202020204" pitchFamily="34" charset="0"/>
              </a:rPr>
              <a:pPr/>
              <a:t>58</a:t>
            </a:fld>
            <a:endParaRPr lang="it-IT" altLang="it-IT">
              <a:latin typeface="Arial" panose="020B0604020202020204" pitchFamily="34" charset="0"/>
            </a:endParaRPr>
          </a:p>
        </p:txBody>
      </p:sp>
    </p:spTree>
    <p:extLst>
      <p:ext uri="{BB962C8B-B14F-4D97-AF65-F5344CB8AC3E}">
        <p14:creationId xmlns:p14="http://schemas.microsoft.com/office/powerpoint/2010/main" val="2739232286"/>
      </p:ext>
    </p:extLst>
  </p:cSld>
  <p:clrMapOvr>
    <a:masterClrMapping/>
  </p:clrMapOvr>
  <p:transition advTm="2417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Group 2"/>
          <p:cNvGraphicFramePr>
            <a:graphicFrameLocks noGrp="1"/>
          </p:cNvGraphicFramePr>
          <p:nvPr>
            <p:ph/>
          </p:nvPr>
        </p:nvGraphicFramePr>
        <p:xfrm>
          <a:off x="1600200" y="1023938"/>
          <a:ext cx="5867400" cy="4310164"/>
        </p:xfrm>
        <a:graphic>
          <a:graphicData uri="http://schemas.openxmlformats.org/drawingml/2006/table">
            <a:tbl>
              <a:tblPr/>
              <a:tblGrid>
                <a:gridCol w="609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193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IMPIEGHI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FONTI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4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MP</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101">
                <a:tc vMerge="1">
                  <a:txBody>
                    <a:bodyPr/>
                    <a:lstStyle/>
                    <a:p>
                      <a:endParaRPr lang="it-IT"/>
                    </a:p>
                  </a:txBody>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Pml</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AC</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Pb</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241">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INVESTITO (CI)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FINANZ.TO (CF)</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bl>
          </a:graphicData>
        </a:graphic>
      </p:graphicFrame>
      <p:sp>
        <p:nvSpPr>
          <p:cNvPr id="205852" name="Text Box 28"/>
          <p:cNvSpPr txBox="1">
            <a:spLocks noChangeArrowheads="1"/>
          </p:cNvSpPr>
          <p:nvPr/>
        </p:nvSpPr>
        <p:spPr bwMode="auto">
          <a:xfrm>
            <a:off x="2209800" y="1450975"/>
            <a:ext cx="24384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buFontTx/>
              <a:buChar char="•"/>
            </a:pPr>
            <a:r>
              <a:rPr lang="it-IT" altLang="it-IT" sz="2000"/>
              <a:t>Imm. Materiali</a:t>
            </a:r>
          </a:p>
          <a:p>
            <a:pPr eaLnBrk="1" hangingPunct="1">
              <a:lnSpc>
                <a:spcPct val="110000"/>
              </a:lnSpc>
              <a:buFontTx/>
              <a:buChar char="•"/>
            </a:pPr>
            <a:r>
              <a:rPr lang="it-IT" altLang="it-IT" sz="2000"/>
              <a:t>Imm. Immateriali</a:t>
            </a:r>
          </a:p>
          <a:p>
            <a:pPr eaLnBrk="1" hangingPunct="1">
              <a:lnSpc>
                <a:spcPct val="110000"/>
              </a:lnSpc>
              <a:buFontTx/>
              <a:buChar char="•"/>
            </a:pPr>
            <a:r>
              <a:rPr lang="it-IT" altLang="it-IT" sz="2000"/>
              <a:t>Imm. Finanziarie</a:t>
            </a:r>
          </a:p>
          <a:p>
            <a:pPr eaLnBrk="1" hangingPunct="1">
              <a:lnSpc>
                <a:spcPct val="110000"/>
              </a:lnSpc>
              <a:buFontTx/>
              <a:buChar char="•"/>
            </a:pPr>
            <a:r>
              <a:rPr lang="it-IT" altLang="it-IT" sz="2000"/>
              <a:t>Imm. Patrimoniali</a:t>
            </a:r>
          </a:p>
          <a:p>
            <a:pPr eaLnBrk="1" hangingPunct="1">
              <a:lnSpc>
                <a:spcPct val="110000"/>
              </a:lnSpc>
              <a:buFontTx/>
              <a:buChar char="•"/>
            </a:pPr>
            <a:r>
              <a:rPr lang="it-IT" altLang="it-IT" sz="2000"/>
              <a:t>Imm. Commerciali</a:t>
            </a:r>
          </a:p>
        </p:txBody>
      </p:sp>
      <p:sp>
        <p:nvSpPr>
          <p:cNvPr id="205853" name="Text Box 29"/>
          <p:cNvSpPr txBox="1">
            <a:spLocks noChangeArrowheads="1"/>
          </p:cNvSpPr>
          <p:nvPr/>
        </p:nvSpPr>
        <p:spPr bwMode="auto">
          <a:xfrm>
            <a:off x="2209800" y="3354388"/>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Magazzino</a:t>
            </a:r>
          </a:p>
          <a:p>
            <a:pPr eaLnBrk="1" hangingPunct="1">
              <a:buFontTx/>
              <a:buChar char="•"/>
            </a:pPr>
            <a:r>
              <a:rPr lang="it-IT" altLang="it-IT" sz="2000"/>
              <a:t>Liquidità Differite</a:t>
            </a:r>
          </a:p>
          <a:p>
            <a:pPr eaLnBrk="1" hangingPunct="1">
              <a:buFontTx/>
              <a:buChar char="•"/>
            </a:pPr>
            <a:r>
              <a:rPr lang="it-IT" altLang="it-IT" sz="2000"/>
              <a:t>Liquidità Immediate</a:t>
            </a:r>
          </a:p>
        </p:txBody>
      </p:sp>
      <p:sp>
        <p:nvSpPr>
          <p:cNvPr id="205854" name="Text Box 30"/>
          <p:cNvSpPr txBox="1">
            <a:spLocks noChangeArrowheads="1"/>
          </p:cNvSpPr>
          <p:nvPr/>
        </p:nvSpPr>
        <p:spPr bwMode="auto">
          <a:xfrm>
            <a:off x="5486400" y="3370263"/>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r>
              <a:rPr lang="it-IT" altLang="it-IT" sz="2000"/>
              <a:t>Passività correnti (o a breve termine)</a:t>
            </a:r>
          </a:p>
        </p:txBody>
      </p:sp>
      <p:sp>
        <p:nvSpPr>
          <p:cNvPr id="205855" name="Text Box 31"/>
          <p:cNvSpPr txBox="1">
            <a:spLocks noChangeArrowheads="1"/>
          </p:cNvSpPr>
          <p:nvPr/>
        </p:nvSpPr>
        <p:spPr bwMode="auto">
          <a:xfrm>
            <a:off x="5486400" y="2303463"/>
            <a:ext cx="19812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buFontTx/>
              <a:buChar char="•"/>
            </a:pPr>
            <a:r>
              <a:rPr lang="it-IT" altLang="it-IT" sz="2000"/>
              <a:t>Passività consolidate  (o a medio-lungo termine)</a:t>
            </a:r>
          </a:p>
        </p:txBody>
      </p:sp>
      <p:sp>
        <p:nvSpPr>
          <p:cNvPr id="205856" name="Text Box 32"/>
          <p:cNvSpPr txBox="1">
            <a:spLocks noChangeArrowheads="1"/>
          </p:cNvSpPr>
          <p:nvPr/>
        </p:nvSpPr>
        <p:spPr bwMode="auto">
          <a:xfrm>
            <a:off x="5486400" y="1449388"/>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Conferiti</a:t>
            </a:r>
          </a:p>
          <a:p>
            <a:pPr eaLnBrk="1" hangingPunct="1">
              <a:buFontTx/>
              <a:buChar char="•"/>
            </a:pPr>
            <a:r>
              <a:rPr lang="it-IT" altLang="it-IT" sz="2000"/>
              <a:t>Autoprodotti</a:t>
            </a:r>
          </a:p>
        </p:txBody>
      </p:sp>
      <p:grpSp>
        <p:nvGrpSpPr>
          <p:cNvPr id="205857" name="Group 34"/>
          <p:cNvGrpSpPr>
            <a:grpSpLocks/>
          </p:cNvGrpSpPr>
          <p:nvPr/>
        </p:nvGrpSpPr>
        <p:grpSpPr bwMode="auto">
          <a:xfrm>
            <a:off x="0" y="990600"/>
            <a:ext cx="1447800" cy="4343400"/>
            <a:chOff x="0" y="384"/>
            <a:chExt cx="912" cy="2736"/>
          </a:xfrm>
        </p:grpSpPr>
        <p:sp>
          <p:nvSpPr>
            <p:cNvPr id="205867" name="AutoShape 35"/>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8" name="Text Box 36"/>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a:t>
              </a:r>
            </a:p>
            <a:p>
              <a:pPr algn="ctr" eaLnBrk="1" hangingPunct="1">
                <a:lnSpc>
                  <a:spcPct val="50000"/>
                </a:lnSpc>
                <a:spcBef>
                  <a:spcPct val="50000"/>
                </a:spcBef>
              </a:pPr>
              <a:r>
                <a:rPr lang="it-IT" altLang="it-IT" sz="2200" b="1"/>
                <a:t>COMPOSIZIONE Impieghi</a:t>
              </a:r>
            </a:p>
          </p:txBody>
        </p:sp>
      </p:grpSp>
      <p:grpSp>
        <p:nvGrpSpPr>
          <p:cNvPr id="205858" name="Group 37"/>
          <p:cNvGrpSpPr>
            <a:grpSpLocks/>
          </p:cNvGrpSpPr>
          <p:nvPr/>
        </p:nvGrpSpPr>
        <p:grpSpPr bwMode="auto">
          <a:xfrm>
            <a:off x="7543800" y="990600"/>
            <a:ext cx="1447800" cy="4343400"/>
            <a:chOff x="0" y="384"/>
            <a:chExt cx="912" cy="2736"/>
          </a:xfrm>
        </p:grpSpPr>
        <p:sp>
          <p:nvSpPr>
            <p:cNvPr id="205865" name="AutoShape 38"/>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6" name="Text Box 39"/>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a:t>
              </a:r>
            </a:p>
            <a:p>
              <a:pPr algn="ctr" eaLnBrk="1" hangingPunct="1">
                <a:lnSpc>
                  <a:spcPct val="50000"/>
                </a:lnSpc>
                <a:spcBef>
                  <a:spcPct val="50000"/>
                </a:spcBef>
              </a:pPr>
              <a:r>
                <a:rPr lang="it-IT" altLang="it-IT" sz="2200" b="1"/>
                <a:t>COMPOSIZIONE Fonti</a:t>
              </a:r>
            </a:p>
          </p:txBody>
        </p:sp>
      </p:grpSp>
      <p:grpSp>
        <p:nvGrpSpPr>
          <p:cNvPr id="205859" name="Group 40"/>
          <p:cNvGrpSpPr>
            <a:grpSpLocks/>
          </p:cNvGrpSpPr>
          <p:nvPr/>
        </p:nvGrpSpPr>
        <p:grpSpPr bwMode="auto">
          <a:xfrm rot="5400000">
            <a:off x="3771900" y="3238500"/>
            <a:ext cx="1447800" cy="5791200"/>
            <a:chOff x="0" y="384"/>
            <a:chExt cx="912" cy="2736"/>
          </a:xfrm>
        </p:grpSpPr>
        <p:sp>
          <p:nvSpPr>
            <p:cNvPr id="205863" name="AutoShape 41"/>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4" name="Text Box 42"/>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 CORRELAZIONE</a:t>
              </a:r>
            </a:p>
            <a:p>
              <a:pPr algn="ctr" eaLnBrk="1" hangingPunct="1">
                <a:lnSpc>
                  <a:spcPct val="50000"/>
                </a:lnSpc>
                <a:spcBef>
                  <a:spcPct val="50000"/>
                </a:spcBef>
              </a:pPr>
              <a:r>
                <a:rPr lang="it-IT" altLang="it-IT" sz="2200" b="1"/>
                <a:t>Impieghi – Fonti</a:t>
              </a:r>
            </a:p>
          </p:txBody>
        </p:sp>
      </p:grpSp>
      <p:sp>
        <p:nvSpPr>
          <p:cNvPr id="205860" name="AutoShape 43"/>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COMPOSIZIONE e di CORRELAZIONE</a:t>
            </a:r>
            <a:endParaRPr lang="it-IT" altLang="it-IT" sz="1400" b="1" u="sng"/>
          </a:p>
        </p:txBody>
      </p:sp>
      <p:sp>
        <p:nvSpPr>
          <p:cNvPr id="205861" name="WordArt 44"/>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a:t>
            </a:r>
          </a:p>
        </p:txBody>
      </p:sp>
      <p:sp>
        <p:nvSpPr>
          <p:cNvPr id="205862" name="Segnaposto numero diapositiva 1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DC0A0BC-DCCC-4AED-836A-30EE166E37E4}" type="slidenum">
              <a:rPr lang="it-IT" altLang="it-IT">
                <a:latin typeface="Arial" panose="020B0604020202020204" pitchFamily="34" charset="0"/>
              </a:rPr>
              <a:pPr/>
              <a:t>59</a:t>
            </a:fld>
            <a:endParaRPr lang="it-IT" altLang="it-IT">
              <a:latin typeface="Arial" panose="020B0604020202020204" pitchFamily="34" charset="0"/>
            </a:endParaRPr>
          </a:p>
        </p:txBody>
      </p:sp>
    </p:spTree>
    <p:extLst>
      <p:ext uri="{BB962C8B-B14F-4D97-AF65-F5344CB8AC3E}">
        <p14:creationId xmlns:p14="http://schemas.microsoft.com/office/powerpoint/2010/main" val="3594827231"/>
      </p:ext>
    </p:extLst>
  </p:cSld>
  <p:clrMapOvr>
    <a:masterClrMapping/>
  </p:clrMapOvr>
  <p:transition advTm="5330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9BE59-618F-4F52-B093-2662E16611A0}" type="slidenum">
              <a:rPr lang="it-IT" altLang="it-IT" sz="1400"/>
              <a:pPr>
                <a:spcBef>
                  <a:spcPct val="0"/>
                </a:spcBef>
                <a:buFontTx/>
                <a:buNone/>
              </a:pPr>
              <a:t>6</a:t>
            </a:fld>
            <a:endParaRPr lang="it-IT" altLang="it-IT" sz="1400"/>
          </a:p>
        </p:txBody>
      </p:sp>
      <p:sp>
        <p:nvSpPr>
          <p:cNvPr id="10243" name="AutoShape 2"/>
          <p:cNvSpPr>
            <a:spLocks noChangeArrowheads="1"/>
          </p:cNvSpPr>
          <p:nvPr/>
        </p:nvSpPr>
        <p:spPr bwMode="auto">
          <a:xfrm>
            <a:off x="198438" y="715963"/>
            <a:ext cx="8640762"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dirty="0" smtClean="0"/>
              <a:t>Destinatari</a:t>
            </a:r>
            <a:endParaRPr lang="it-IT" altLang="it-IT" sz="1600" b="1" u="sng" dirty="0"/>
          </a:p>
        </p:txBody>
      </p:sp>
      <p:sp>
        <p:nvSpPr>
          <p:cNvPr id="10244"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L’analisi di bilancio</a:t>
            </a:r>
          </a:p>
        </p:txBody>
      </p:sp>
      <p:graphicFrame>
        <p:nvGraphicFramePr>
          <p:cNvPr id="9" name="Diagramma 8">
            <a:extLst>
              <a:ext uri="{FF2B5EF4-FFF2-40B4-BE49-F238E27FC236}">
                <a16:creationId xmlns:a16="http://schemas.microsoft.com/office/drawing/2014/main" id="{D10A3554-0361-4E74-950D-A5F3590F4DE7}"/>
              </a:ext>
            </a:extLst>
          </p:cNvPr>
          <p:cNvGraphicFramePr/>
          <p:nvPr>
            <p:extLst>
              <p:ext uri="{D42A27DB-BD31-4B8C-83A1-F6EECF244321}">
                <p14:modId xmlns:p14="http://schemas.microsoft.com/office/powerpoint/2010/main" val="3670751633"/>
              </p:ext>
            </p:extLst>
          </p:nvPr>
        </p:nvGraphicFramePr>
        <p:xfrm>
          <a:off x="1066800" y="1752600"/>
          <a:ext cx="7239000" cy="4500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77808561"/>
      </p:ext>
    </p:extLst>
  </p:cSld>
  <p:clrMapOvr>
    <a:masterClrMapping/>
  </p:clrMapOvr>
  <p:transition advTm="110771"/>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Group 2"/>
          <p:cNvGraphicFramePr>
            <a:graphicFrameLocks noGrp="1"/>
          </p:cNvGraphicFramePr>
          <p:nvPr>
            <p:ph/>
            <p:extLst>
              <p:ext uri="{D42A27DB-BD31-4B8C-83A1-F6EECF244321}">
                <p14:modId xmlns:p14="http://schemas.microsoft.com/office/powerpoint/2010/main" val="3064393878"/>
              </p:ext>
            </p:extLst>
          </p:nvPr>
        </p:nvGraphicFramePr>
        <p:xfrm>
          <a:off x="1600200" y="1023938"/>
          <a:ext cx="5867400" cy="4310164"/>
        </p:xfrm>
        <a:graphic>
          <a:graphicData uri="http://schemas.openxmlformats.org/drawingml/2006/table">
            <a:tbl>
              <a:tblPr/>
              <a:tblGrid>
                <a:gridCol w="609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4193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IMPIEGHI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FONTI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4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smtClean="0">
                          <a:ln>
                            <a:noFill/>
                          </a:ln>
                          <a:solidFill>
                            <a:schemeClr val="tx1"/>
                          </a:solidFill>
                          <a:effectLst/>
                          <a:latin typeface="Times New Roman" pitchFamily="18" charset="0"/>
                        </a:rPr>
                        <a:t>AF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smtClean="0">
                          <a:ln>
                            <a:noFill/>
                          </a:ln>
                          <a:solidFill>
                            <a:schemeClr val="tx1"/>
                          </a:solidFill>
                          <a:effectLst/>
                          <a:latin typeface="Times New Roman" pitchFamily="18" charset="0"/>
                        </a:rPr>
                        <a:t>MP</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101">
                <a:tc vMerge="1">
                  <a:txBody>
                    <a:bodyPr/>
                    <a:lstStyle/>
                    <a:p>
                      <a:endParaRPr lang="it-IT"/>
                    </a:p>
                  </a:txBody>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err="1" smtClean="0">
                          <a:ln>
                            <a:noFill/>
                          </a:ln>
                          <a:solidFill>
                            <a:schemeClr val="tx1"/>
                          </a:solidFill>
                          <a:effectLst/>
                          <a:latin typeface="Times New Roman" pitchFamily="18" charset="0"/>
                        </a:rPr>
                        <a:t>Pml</a:t>
                      </a:r>
                      <a:endParaRPr kumimoji="0" lang="it-IT" sz="2200" b="0" i="0" u="none" strike="noStrike" cap="none" normalizeH="0" baseline="0" dirty="0" smtClean="0">
                        <a:ln>
                          <a:noFill/>
                        </a:ln>
                        <a:solidFill>
                          <a:schemeClr val="tx1"/>
                        </a:solidFill>
                        <a:effectLst/>
                        <a:latin typeface="Times New Roman" pitchFamily="18"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smtClean="0">
                          <a:ln>
                            <a:noFill/>
                          </a:ln>
                          <a:solidFill>
                            <a:schemeClr val="tx1"/>
                          </a:solidFill>
                          <a:effectLst/>
                          <a:latin typeface="Times New Roman" pitchFamily="18" charset="0"/>
                        </a:rPr>
                        <a:t>AC</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Pb</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241">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INVESTITO (CI)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FINANZ. (CF)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bl>
          </a:graphicData>
        </a:graphic>
      </p:graphicFrame>
      <p:sp>
        <p:nvSpPr>
          <p:cNvPr id="205852" name="Text Box 28"/>
          <p:cNvSpPr txBox="1">
            <a:spLocks noChangeArrowheads="1"/>
          </p:cNvSpPr>
          <p:nvPr/>
        </p:nvSpPr>
        <p:spPr bwMode="auto">
          <a:xfrm>
            <a:off x="3225800" y="2129929"/>
            <a:ext cx="2438400" cy="40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pPr>
            <a:r>
              <a:rPr lang="it-IT" altLang="it-IT" sz="2000" dirty="0" smtClean="0"/>
              <a:t>60</a:t>
            </a:r>
            <a:endParaRPr lang="it-IT" altLang="it-IT" sz="2000" dirty="0"/>
          </a:p>
        </p:txBody>
      </p:sp>
      <p:sp>
        <p:nvSpPr>
          <p:cNvPr id="205853" name="Text Box 29"/>
          <p:cNvSpPr txBox="1">
            <a:spLocks noChangeArrowheads="1"/>
          </p:cNvSpPr>
          <p:nvPr/>
        </p:nvSpPr>
        <p:spPr bwMode="auto">
          <a:xfrm>
            <a:off x="3245853" y="382448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sp>
        <p:nvSpPr>
          <p:cNvPr id="205854" name="Text Box 30"/>
          <p:cNvSpPr txBox="1">
            <a:spLocks noChangeArrowheads="1"/>
          </p:cNvSpPr>
          <p:nvPr/>
        </p:nvSpPr>
        <p:spPr bwMode="auto">
          <a:xfrm>
            <a:off x="6208296" y="3824481"/>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000" dirty="0" smtClean="0"/>
              <a:t>35</a:t>
            </a:r>
            <a:endParaRPr lang="it-IT" altLang="it-IT" sz="2000" dirty="0"/>
          </a:p>
        </p:txBody>
      </p:sp>
      <p:sp>
        <p:nvSpPr>
          <p:cNvPr id="205855" name="Text Box 31"/>
          <p:cNvSpPr txBox="1">
            <a:spLocks noChangeArrowheads="1"/>
          </p:cNvSpPr>
          <p:nvPr/>
        </p:nvSpPr>
        <p:spPr bwMode="auto">
          <a:xfrm>
            <a:off x="6197600" y="2688001"/>
            <a:ext cx="1981200" cy="3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pPr>
            <a:r>
              <a:rPr lang="it-IT" altLang="it-IT" sz="2000" dirty="0" smtClean="0"/>
              <a:t>25</a:t>
            </a:r>
            <a:endParaRPr lang="it-IT" altLang="it-IT" sz="2000" dirty="0"/>
          </a:p>
        </p:txBody>
      </p:sp>
      <p:sp>
        <p:nvSpPr>
          <p:cNvPr id="205856" name="Text Box 32"/>
          <p:cNvSpPr txBox="1">
            <a:spLocks noChangeArrowheads="1"/>
          </p:cNvSpPr>
          <p:nvPr/>
        </p:nvSpPr>
        <p:spPr bwMode="auto">
          <a:xfrm>
            <a:off x="6197600" y="1678692"/>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grpSp>
        <p:nvGrpSpPr>
          <p:cNvPr id="205857" name="Group 34"/>
          <p:cNvGrpSpPr>
            <a:grpSpLocks/>
          </p:cNvGrpSpPr>
          <p:nvPr/>
        </p:nvGrpSpPr>
        <p:grpSpPr bwMode="auto">
          <a:xfrm>
            <a:off x="0" y="990600"/>
            <a:ext cx="1447800" cy="4343400"/>
            <a:chOff x="0" y="384"/>
            <a:chExt cx="912" cy="2736"/>
          </a:xfrm>
        </p:grpSpPr>
        <p:sp>
          <p:nvSpPr>
            <p:cNvPr id="205867" name="AutoShape 35"/>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8" name="Text Box 36"/>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dirty="0"/>
                <a:t>Indici</a:t>
              </a:r>
            </a:p>
            <a:p>
              <a:pPr algn="ctr" eaLnBrk="1" hangingPunct="1">
                <a:lnSpc>
                  <a:spcPct val="50000"/>
                </a:lnSpc>
                <a:spcBef>
                  <a:spcPct val="50000"/>
                </a:spcBef>
              </a:pPr>
              <a:r>
                <a:rPr lang="it-IT" altLang="it-IT" sz="2200" b="1" dirty="0"/>
                <a:t>COMPOSIZIONE Impieghi</a:t>
              </a:r>
            </a:p>
          </p:txBody>
        </p:sp>
      </p:grpSp>
      <p:grpSp>
        <p:nvGrpSpPr>
          <p:cNvPr id="205858" name="Group 37"/>
          <p:cNvGrpSpPr>
            <a:grpSpLocks/>
          </p:cNvGrpSpPr>
          <p:nvPr/>
        </p:nvGrpSpPr>
        <p:grpSpPr bwMode="auto">
          <a:xfrm>
            <a:off x="7543800" y="990600"/>
            <a:ext cx="1447800" cy="4343400"/>
            <a:chOff x="0" y="384"/>
            <a:chExt cx="912" cy="2736"/>
          </a:xfrm>
        </p:grpSpPr>
        <p:sp>
          <p:nvSpPr>
            <p:cNvPr id="205865" name="AutoShape 38"/>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6" name="Text Box 39"/>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a:t>
              </a:r>
            </a:p>
            <a:p>
              <a:pPr algn="ctr" eaLnBrk="1" hangingPunct="1">
                <a:lnSpc>
                  <a:spcPct val="50000"/>
                </a:lnSpc>
                <a:spcBef>
                  <a:spcPct val="50000"/>
                </a:spcBef>
              </a:pPr>
              <a:r>
                <a:rPr lang="it-IT" altLang="it-IT" sz="2200" b="1"/>
                <a:t>COMPOSIZIONE Fonti</a:t>
              </a:r>
            </a:p>
          </p:txBody>
        </p:sp>
      </p:grpSp>
      <p:sp>
        <p:nvSpPr>
          <p:cNvPr id="205860" name="AutoShape 43"/>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dirty="0" smtClean="0"/>
              <a:t>ESEMPIO NUMERICO</a:t>
            </a:r>
            <a:endParaRPr lang="it-IT" altLang="it-IT" sz="1400" b="1" u="sng" dirty="0"/>
          </a:p>
        </p:txBody>
      </p:sp>
      <p:sp>
        <p:nvSpPr>
          <p:cNvPr id="205861" name="WordArt 44"/>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a:t>
            </a:r>
          </a:p>
        </p:txBody>
      </p:sp>
      <p:sp>
        <p:nvSpPr>
          <p:cNvPr id="205862" name="Segnaposto numero diapositiva 1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DC0A0BC-DCCC-4AED-836A-30EE166E37E4}" type="slidenum">
              <a:rPr lang="it-IT" altLang="it-IT">
                <a:latin typeface="Arial" panose="020B0604020202020204" pitchFamily="34" charset="0"/>
              </a:rPr>
              <a:pPr/>
              <a:t>60</a:t>
            </a:fld>
            <a:endParaRPr lang="it-IT" altLang="it-IT">
              <a:latin typeface="Arial" panose="020B0604020202020204" pitchFamily="34" charset="0"/>
            </a:endParaRPr>
          </a:p>
        </p:txBody>
      </p:sp>
    </p:spTree>
    <p:extLst>
      <p:ext uri="{BB962C8B-B14F-4D97-AF65-F5344CB8AC3E}">
        <p14:creationId xmlns:p14="http://schemas.microsoft.com/office/powerpoint/2010/main" val="2724666822"/>
      </p:ext>
    </p:extLst>
  </p:cSld>
  <p:clrMapOvr>
    <a:masterClrMapping/>
  </p:clrMapOvr>
  <p:transition advTm="53303"/>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95800"/>
            <a:ext cx="3124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1" name="Picture 2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3289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2564" name="Group 180"/>
          <p:cNvGraphicFramePr>
            <a:graphicFrameLocks noGrp="1"/>
          </p:cNvGraphicFramePr>
          <p:nvPr>
            <p:ph sz="half" idx="2"/>
          </p:nvPr>
        </p:nvGraphicFramePr>
        <p:xfrm>
          <a:off x="4648200" y="3035300"/>
          <a:ext cx="4445001" cy="854076"/>
        </p:xfrm>
        <a:graphic>
          <a:graphicData uri="http://schemas.openxmlformats.org/drawingml/2006/table">
            <a:tbl>
              <a:tblPr/>
              <a:tblGrid>
                <a:gridCol w="1877879">
                  <a:extLst>
                    <a:ext uri="{9D8B030D-6E8A-4147-A177-3AD203B41FA5}">
                      <a16:colId xmlns:a16="http://schemas.microsoft.com/office/drawing/2014/main" val="20000"/>
                    </a:ext>
                  </a:extLst>
                </a:gridCol>
                <a:gridCol w="871475">
                  <a:extLst>
                    <a:ext uri="{9D8B030D-6E8A-4147-A177-3AD203B41FA5}">
                      <a16:colId xmlns:a16="http://schemas.microsoft.com/office/drawing/2014/main" val="20001"/>
                    </a:ext>
                  </a:extLst>
                </a:gridCol>
                <a:gridCol w="208266">
                  <a:extLst>
                    <a:ext uri="{9D8B030D-6E8A-4147-A177-3AD203B41FA5}">
                      <a16:colId xmlns:a16="http://schemas.microsoft.com/office/drawing/2014/main" val="20002"/>
                    </a:ext>
                  </a:extLst>
                </a:gridCol>
                <a:gridCol w="688926">
                  <a:extLst>
                    <a:ext uri="{9D8B030D-6E8A-4147-A177-3AD203B41FA5}">
                      <a16:colId xmlns:a16="http://schemas.microsoft.com/office/drawing/2014/main" val="20003"/>
                    </a:ext>
                  </a:extLst>
                </a:gridCol>
                <a:gridCol w="798455">
                  <a:extLst>
                    <a:ext uri="{9D8B030D-6E8A-4147-A177-3AD203B41FA5}">
                      <a16:colId xmlns:a16="http://schemas.microsoft.com/office/drawing/2014/main" val="20004"/>
                    </a:ext>
                  </a:extLst>
                </a:gridCol>
              </a:tblGrid>
              <a:tr h="4270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 RIGIDITA’</a:t>
                      </a:r>
                    </a:p>
                  </a:txBody>
                  <a:tcPr marL="91433" marR="91433" marT="45754" marB="4575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AF</a:t>
                      </a:r>
                    </a:p>
                  </a:txBody>
                  <a:tcPr marL="91433" marR="91433" marT="45754" marB="45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3" marR="91433" marT="45754" marB="4575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60</a:t>
                      </a:r>
                    </a:p>
                  </a:txBody>
                  <a:tcPr marL="91433" marR="91433" marT="45754" marB="45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60%</a:t>
                      </a:r>
                    </a:p>
                  </a:txBody>
                  <a:tcPr marL="91433" marR="91433" marT="45754" marB="4575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703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CI</a:t>
                      </a:r>
                    </a:p>
                  </a:txBody>
                  <a:tcPr marL="91433" marR="91433" marT="45754" marB="45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3" marR="91433" marT="45754" marB="4575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marL="91433" marR="91433" marT="45754" marB="45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grpSp>
        <p:nvGrpSpPr>
          <p:cNvPr id="206863" name="Group 93"/>
          <p:cNvGrpSpPr>
            <a:grpSpLocks/>
          </p:cNvGrpSpPr>
          <p:nvPr/>
        </p:nvGrpSpPr>
        <p:grpSpPr bwMode="auto">
          <a:xfrm>
            <a:off x="76200" y="2209800"/>
            <a:ext cx="3124200" cy="4114800"/>
            <a:chOff x="96" y="1296"/>
            <a:chExt cx="2112" cy="2851"/>
          </a:xfrm>
        </p:grpSpPr>
        <p:sp>
          <p:nvSpPr>
            <p:cNvPr id="206887" name="Rectangle 6"/>
            <p:cNvSpPr>
              <a:spLocks noChangeArrowheads="1"/>
            </p:cNvSpPr>
            <p:nvPr/>
          </p:nvSpPr>
          <p:spPr bwMode="auto">
            <a:xfrm>
              <a:off x="592" y="2876"/>
              <a:ext cx="1616"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endParaRPr lang="it-IT" altLang="it-IT" sz="2100"/>
            </a:p>
            <a:p>
              <a:pPr algn="just" eaLnBrk="1" hangingPunct="1">
                <a:spcBef>
                  <a:spcPct val="20000"/>
                </a:spcBef>
                <a:buFontTx/>
                <a:buChar char="•"/>
              </a:pPr>
              <a:endParaRPr lang="it-IT" altLang="it-IT" sz="2100"/>
            </a:p>
          </p:txBody>
        </p:sp>
        <p:sp>
          <p:nvSpPr>
            <p:cNvPr id="206888" name="Rectangle 7"/>
            <p:cNvSpPr>
              <a:spLocks noChangeArrowheads="1"/>
            </p:cNvSpPr>
            <p:nvPr/>
          </p:nvSpPr>
          <p:spPr bwMode="auto">
            <a:xfrm>
              <a:off x="592" y="1588"/>
              <a:ext cx="1616" cy="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p:txBody>
        </p:sp>
        <p:sp>
          <p:nvSpPr>
            <p:cNvPr id="206889" name="Rectangle 9"/>
            <p:cNvSpPr>
              <a:spLocks noChangeArrowheads="1"/>
            </p:cNvSpPr>
            <p:nvPr/>
          </p:nvSpPr>
          <p:spPr bwMode="auto">
            <a:xfrm>
              <a:off x="96" y="3715"/>
              <a:ext cx="2112" cy="43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dirty="0"/>
                <a:t>CAPITALE</a:t>
              </a:r>
            </a:p>
            <a:p>
              <a:pPr algn="ctr" eaLnBrk="1" hangingPunct="1">
                <a:lnSpc>
                  <a:spcPct val="70000"/>
                </a:lnSpc>
                <a:spcBef>
                  <a:spcPct val="20000"/>
                </a:spcBef>
              </a:pPr>
              <a:r>
                <a:rPr lang="it-IT" altLang="it-IT" sz="2300" b="1" dirty="0"/>
                <a:t>INVESTITO (CI) 100</a:t>
              </a:r>
            </a:p>
          </p:txBody>
        </p:sp>
        <p:sp>
          <p:nvSpPr>
            <p:cNvPr id="206890" name="Rectangle 11"/>
            <p:cNvSpPr>
              <a:spLocks noChangeArrowheads="1"/>
            </p:cNvSpPr>
            <p:nvPr/>
          </p:nvSpPr>
          <p:spPr bwMode="auto">
            <a:xfrm>
              <a:off x="96" y="1296"/>
              <a:ext cx="2112" cy="29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IMPIEGHI</a:t>
              </a:r>
            </a:p>
          </p:txBody>
        </p:sp>
        <p:sp>
          <p:nvSpPr>
            <p:cNvPr id="206891" name="Rectangle 13"/>
            <p:cNvSpPr>
              <a:spLocks noChangeArrowheads="1"/>
            </p:cNvSpPr>
            <p:nvPr/>
          </p:nvSpPr>
          <p:spPr bwMode="auto">
            <a:xfrm>
              <a:off x="96" y="2876"/>
              <a:ext cx="496"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AC</a:t>
              </a:r>
            </a:p>
            <a:p>
              <a:pPr algn="ctr" eaLnBrk="1" hangingPunct="1">
                <a:spcBef>
                  <a:spcPct val="20000"/>
                </a:spcBef>
              </a:pPr>
              <a:r>
                <a:rPr lang="it-IT" altLang="it-IT" sz="2200" b="1"/>
                <a:t>40</a:t>
              </a:r>
            </a:p>
          </p:txBody>
        </p:sp>
        <p:sp>
          <p:nvSpPr>
            <p:cNvPr id="206892" name="Rectangle 16"/>
            <p:cNvSpPr>
              <a:spLocks noChangeArrowheads="1"/>
            </p:cNvSpPr>
            <p:nvPr/>
          </p:nvSpPr>
          <p:spPr bwMode="auto">
            <a:xfrm>
              <a:off x="96" y="1588"/>
              <a:ext cx="496" cy="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AF</a:t>
              </a:r>
            </a:p>
            <a:p>
              <a:pPr algn="ctr" eaLnBrk="1" hangingPunct="1">
                <a:spcBef>
                  <a:spcPct val="20000"/>
                </a:spcBef>
              </a:pPr>
              <a:r>
                <a:rPr lang="it-IT" altLang="it-IT" sz="2200" b="1"/>
                <a:t>60</a:t>
              </a:r>
            </a:p>
          </p:txBody>
        </p:sp>
        <p:sp>
          <p:nvSpPr>
            <p:cNvPr id="206893" name="Line 17"/>
            <p:cNvSpPr>
              <a:spLocks noChangeShapeType="1"/>
            </p:cNvSpPr>
            <p:nvPr/>
          </p:nvSpPr>
          <p:spPr bwMode="auto">
            <a:xfrm>
              <a:off x="96" y="1296"/>
              <a:ext cx="21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894" name="Line 18"/>
            <p:cNvSpPr>
              <a:spLocks noChangeShapeType="1"/>
            </p:cNvSpPr>
            <p:nvPr/>
          </p:nvSpPr>
          <p:spPr bwMode="auto">
            <a:xfrm>
              <a:off x="96" y="2876"/>
              <a:ext cx="211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06895" name="Line 19"/>
            <p:cNvSpPr>
              <a:spLocks noChangeShapeType="1"/>
            </p:cNvSpPr>
            <p:nvPr/>
          </p:nvSpPr>
          <p:spPr bwMode="auto">
            <a:xfrm>
              <a:off x="96" y="3715"/>
              <a:ext cx="2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896" name="Line 20"/>
            <p:cNvSpPr>
              <a:spLocks noChangeShapeType="1"/>
            </p:cNvSpPr>
            <p:nvPr/>
          </p:nvSpPr>
          <p:spPr bwMode="auto">
            <a:xfrm>
              <a:off x="96" y="4147"/>
              <a:ext cx="21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897" name="Line 21"/>
            <p:cNvSpPr>
              <a:spLocks noChangeShapeType="1"/>
            </p:cNvSpPr>
            <p:nvPr/>
          </p:nvSpPr>
          <p:spPr bwMode="auto">
            <a:xfrm>
              <a:off x="96" y="1296"/>
              <a:ext cx="0" cy="28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898" name="Line 23"/>
            <p:cNvSpPr>
              <a:spLocks noChangeShapeType="1"/>
            </p:cNvSpPr>
            <p:nvPr/>
          </p:nvSpPr>
          <p:spPr bwMode="auto">
            <a:xfrm>
              <a:off x="2208" y="1296"/>
              <a:ext cx="0" cy="28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899" name="Line 24"/>
            <p:cNvSpPr>
              <a:spLocks noChangeShapeType="1"/>
            </p:cNvSpPr>
            <p:nvPr/>
          </p:nvSpPr>
          <p:spPr bwMode="auto">
            <a:xfrm>
              <a:off x="96" y="1588"/>
              <a:ext cx="2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900" name="Line 26"/>
            <p:cNvSpPr>
              <a:spLocks noChangeShapeType="1"/>
            </p:cNvSpPr>
            <p:nvPr/>
          </p:nvSpPr>
          <p:spPr bwMode="auto">
            <a:xfrm>
              <a:off x="592" y="1588"/>
              <a:ext cx="0" cy="212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6864" name="Text Box 28"/>
          <p:cNvSpPr txBox="1">
            <a:spLocks noChangeArrowheads="1"/>
          </p:cNvSpPr>
          <p:nvPr/>
        </p:nvSpPr>
        <p:spPr bwMode="auto">
          <a:xfrm>
            <a:off x="838200" y="2590800"/>
            <a:ext cx="2362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buFontTx/>
              <a:buChar char="•"/>
            </a:pPr>
            <a:r>
              <a:rPr lang="it-IT" altLang="it-IT" sz="2000"/>
              <a:t>Imm. Materiali</a:t>
            </a:r>
          </a:p>
          <a:p>
            <a:pPr eaLnBrk="1" hangingPunct="1">
              <a:lnSpc>
                <a:spcPct val="110000"/>
              </a:lnSpc>
              <a:buFontTx/>
              <a:buChar char="•"/>
            </a:pPr>
            <a:r>
              <a:rPr lang="it-IT" altLang="it-IT" sz="2000"/>
              <a:t>Imm. Immateriali</a:t>
            </a:r>
          </a:p>
          <a:p>
            <a:pPr eaLnBrk="1" hangingPunct="1">
              <a:lnSpc>
                <a:spcPct val="110000"/>
              </a:lnSpc>
              <a:buFontTx/>
              <a:buChar char="•"/>
            </a:pPr>
            <a:r>
              <a:rPr lang="it-IT" altLang="it-IT" sz="2000"/>
              <a:t>Imm. Finanziarie</a:t>
            </a:r>
          </a:p>
          <a:p>
            <a:pPr eaLnBrk="1" hangingPunct="1">
              <a:lnSpc>
                <a:spcPct val="110000"/>
              </a:lnSpc>
              <a:buFontTx/>
              <a:buChar char="•"/>
            </a:pPr>
            <a:r>
              <a:rPr lang="it-IT" altLang="it-IT" sz="2000"/>
              <a:t>Imm. Patrimoniali</a:t>
            </a:r>
          </a:p>
          <a:p>
            <a:pPr eaLnBrk="1" hangingPunct="1">
              <a:lnSpc>
                <a:spcPct val="110000"/>
              </a:lnSpc>
              <a:buFontTx/>
              <a:buChar char="•"/>
            </a:pPr>
            <a:r>
              <a:rPr lang="it-IT" altLang="it-IT" sz="2000"/>
              <a:t>Imm. Commerciali</a:t>
            </a:r>
          </a:p>
        </p:txBody>
      </p:sp>
      <p:sp>
        <p:nvSpPr>
          <p:cNvPr id="206865" name="Text Box 29"/>
          <p:cNvSpPr txBox="1">
            <a:spLocks noChangeArrowheads="1"/>
          </p:cNvSpPr>
          <p:nvPr/>
        </p:nvSpPr>
        <p:spPr bwMode="auto">
          <a:xfrm>
            <a:off x="838200" y="4632325"/>
            <a:ext cx="2362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Magazzino</a:t>
            </a:r>
          </a:p>
          <a:p>
            <a:pPr eaLnBrk="1" hangingPunct="1">
              <a:buFontTx/>
              <a:buChar char="•"/>
            </a:pPr>
            <a:r>
              <a:rPr lang="it-IT" altLang="it-IT" sz="2000"/>
              <a:t>Liquidità Differite</a:t>
            </a:r>
          </a:p>
          <a:p>
            <a:pPr eaLnBrk="1" hangingPunct="1">
              <a:buFontTx/>
              <a:buChar char="•"/>
            </a:pPr>
            <a:r>
              <a:rPr lang="it-IT" altLang="it-IT" sz="2000"/>
              <a:t>Liquidità Immediate</a:t>
            </a:r>
          </a:p>
        </p:txBody>
      </p:sp>
      <p:sp>
        <p:nvSpPr>
          <p:cNvPr id="206866" name="AutoShape 43"/>
          <p:cNvSpPr>
            <a:spLocks noChangeArrowheads="1"/>
          </p:cNvSpPr>
          <p:nvPr/>
        </p:nvSpPr>
        <p:spPr bwMode="auto">
          <a:xfrm>
            <a:off x="76200" y="457200"/>
            <a:ext cx="8964613" cy="4572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COMPOSIZIONE degli Impieghi</a:t>
            </a:r>
            <a:endParaRPr lang="it-IT" altLang="it-IT" sz="1400" b="1" u="sng"/>
          </a:p>
        </p:txBody>
      </p:sp>
      <p:sp>
        <p:nvSpPr>
          <p:cNvPr id="206867" name="Rectangle 45"/>
          <p:cNvSpPr>
            <a:spLocks noChangeArrowheads="1"/>
          </p:cNvSpPr>
          <p:nvPr/>
        </p:nvSpPr>
        <p:spPr bwMode="auto">
          <a:xfrm>
            <a:off x="228600" y="1066800"/>
            <a:ext cx="8839200" cy="6858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it-IT" altLang="it-IT" sz="2400" i="1" dirty="0"/>
              <a:t>…mettono in evidenza la composizione del capitale investito.</a:t>
            </a:r>
          </a:p>
          <a:p>
            <a:pPr algn="ctr" eaLnBrk="1" hangingPunct="1"/>
            <a:r>
              <a:rPr lang="it-IT" altLang="it-IT" sz="2400" b="1" i="1" dirty="0">
                <a:solidFill>
                  <a:srgbClr val="C00000"/>
                </a:solidFill>
              </a:rPr>
              <a:t>Peso percentuale</a:t>
            </a:r>
            <a:r>
              <a:rPr lang="it-IT" altLang="it-IT" sz="2400" i="1" dirty="0"/>
              <a:t>, rispetto al CI, delle varie categorie di impieghi</a:t>
            </a:r>
          </a:p>
        </p:txBody>
      </p:sp>
      <p:sp>
        <p:nvSpPr>
          <p:cNvPr id="206870" name="Text Box 112"/>
          <p:cNvSpPr txBox="1">
            <a:spLocks noChangeArrowheads="1"/>
          </p:cNvSpPr>
          <p:nvPr/>
        </p:nvSpPr>
        <p:spPr bwMode="auto">
          <a:xfrm>
            <a:off x="3200400" y="1784350"/>
            <a:ext cx="59436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it-IT" altLang="it-IT" sz="1900" b="1"/>
              <a:t>RIGIDITA’</a:t>
            </a:r>
            <a:r>
              <a:rPr lang="it-IT" altLang="it-IT" sz="1900"/>
              <a:t>: </a:t>
            </a:r>
            <a:r>
              <a:rPr lang="it-IT" altLang="it-IT" sz="1900" i="1"/>
              <a:t>incapacità</a:t>
            </a:r>
            <a:r>
              <a:rPr lang="it-IT" altLang="it-IT" sz="1900"/>
              <a:t> di riadattarsi flessibilmente alle mutevoli condizioni ambientali; </a:t>
            </a:r>
            <a:r>
              <a:rPr lang="it-IT" altLang="it-IT" sz="1900" i="1"/>
              <a:t>difficoltà di sostituzione</a:t>
            </a:r>
            <a:r>
              <a:rPr lang="it-IT" altLang="it-IT" sz="1900"/>
              <a:t> dei fattori produttivi superati con nuovi fattori produttivi</a:t>
            </a:r>
          </a:p>
        </p:txBody>
      </p:sp>
      <p:sp>
        <p:nvSpPr>
          <p:cNvPr id="206871" name="Text Box 113"/>
          <p:cNvSpPr txBox="1">
            <a:spLocks noChangeArrowheads="1"/>
          </p:cNvSpPr>
          <p:nvPr/>
        </p:nvSpPr>
        <p:spPr bwMode="auto">
          <a:xfrm>
            <a:off x="3200400" y="5943600"/>
            <a:ext cx="59436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it-IT" altLang="it-IT" sz="1900" b="1"/>
              <a:t>ELASTICITA’</a:t>
            </a:r>
            <a:r>
              <a:rPr lang="it-IT" altLang="it-IT" sz="1900"/>
              <a:t>: </a:t>
            </a:r>
            <a:r>
              <a:rPr lang="it-IT" altLang="it-IT" sz="1900" i="1"/>
              <a:t>capacità</a:t>
            </a:r>
            <a:r>
              <a:rPr lang="it-IT" altLang="it-IT" sz="1900"/>
              <a:t> di riadattarsi flessibilmente alle mutevoli condizioni ambientali; </a:t>
            </a:r>
            <a:r>
              <a:rPr lang="it-IT" altLang="it-IT" sz="1900" i="1"/>
              <a:t>facilità di sostituzione</a:t>
            </a:r>
            <a:r>
              <a:rPr lang="it-IT" altLang="it-IT" sz="1900"/>
              <a:t> dei fattori produttivi superati con nuovi fattori produttivi</a:t>
            </a:r>
          </a:p>
        </p:txBody>
      </p:sp>
      <p:graphicFrame>
        <p:nvGraphicFramePr>
          <p:cNvPr id="272602" name="Group 218"/>
          <p:cNvGraphicFramePr>
            <a:graphicFrameLocks noGrp="1"/>
          </p:cNvGraphicFramePr>
          <p:nvPr>
            <p:ph sz="half" idx="1"/>
          </p:nvPr>
        </p:nvGraphicFramePr>
        <p:xfrm>
          <a:off x="4267200" y="4800600"/>
          <a:ext cx="4800600" cy="1020763"/>
        </p:xfrm>
        <a:graphic>
          <a:graphicData uri="http://schemas.openxmlformats.org/drawingml/2006/table">
            <a:tbl>
              <a:tblPr/>
              <a:tblGrid>
                <a:gridCol w="2209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5111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 ELASTICITA’</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0958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sp>
        <p:nvSpPr>
          <p:cNvPr id="206885" name="WordArt 229"/>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COMPOSIZIONE</a:t>
            </a:r>
          </a:p>
        </p:txBody>
      </p:sp>
      <p:sp>
        <p:nvSpPr>
          <p:cNvPr id="206886" name="Segnaposto numero diapositiva 31"/>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12293B5-B53D-42E1-B6CE-4D2DBDE6BB72}" type="slidenum">
              <a:rPr lang="it-IT" altLang="it-IT">
                <a:latin typeface="Arial" panose="020B0604020202020204" pitchFamily="34" charset="0"/>
              </a:rPr>
              <a:pPr/>
              <a:t>61</a:t>
            </a:fld>
            <a:endParaRPr lang="it-IT" altLang="it-IT">
              <a:latin typeface="Arial" panose="020B0604020202020204" pitchFamily="34" charset="0"/>
            </a:endParaRPr>
          </a:p>
        </p:txBody>
      </p:sp>
    </p:spTree>
    <p:extLst>
      <p:ext uri="{BB962C8B-B14F-4D97-AF65-F5344CB8AC3E}">
        <p14:creationId xmlns:p14="http://schemas.microsoft.com/office/powerpoint/2010/main" val="2354887674"/>
      </p:ext>
    </p:extLst>
  </p:cSld>
  <p:clrMapOvr>
    <a:masterClrMapping/>
  </p:clrMapOvr>
  <p:transition advTm="212572"/>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6" name="AutoShape 43"/>
          <p:cNvSpPr>
            <a:spLocks noChangeArrowheads="1"/>
          </p:cNvSpPr>
          <p:nvPr/>
        </p:nvSpPr>
        <p:spPr bwMode="auto">
          <a:xfrm>
            <a:off x="76200" y="457200"/>
            <a:ext cx="8964613" cy="4572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COMPOSIZIONE degli Impieghi</a:t>
            </a:r>
            <a:endParaRPr lang="it-IT" altLang="it-IT" sz="1400" b="1" u="sng"/>
          </a:p>
        </p:txBody>
      </p:sp>
      <p:sp>
        <p:nvSpPr>
          <p:cNvPr id="206867" name="Rectangle 45"/>
          <p:cNvSpPr>
            <a:spLocks noChangeArrowheads="1"/>
          </p:cNvSpPr>
          <p:nvPr/>
        </p:nvSpPr>
        <p:spPr bwMode="auto">
          <a:xfrm>
            <a:off x="228600" y="1066800"/>
            <a:ext cx="8839200" cy="6858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it-IT" altLang="it-IT" sz="2400" i="1" dirty="0" smtClean="0"/>
              <a:t>Dettaglio della «rigidità»</a:t>
            </a:r>
            <a:endParaRPr lang="it-IT" altLang="it-IT" sz="2400" i="1" dirty="0"/>
          </a:p>
        </p:txBody>
      </p:sp>
      <p:sp>
        <p:nvSpPr>
          <p:cNvPr id="206885" name="WordArt 229"/>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COMPOSIZIONE</a:t>
            </a:r>
          </a:p>
        </p:txBody>
      </p:sp>
      <p:sp>
        <p:nvSpPr>
          <p:cNvPr id="206886" name="Segnaposto numero diapositiva 31"/>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12293B5-B53D-42E1-B6CE-4D2DBDE6BB72}" type="slidenum">
              <a:rPr lang="it-IT" altLang="it-IT">
                <a:latin typeface="Arial" panose="020B0604020202020204" pitchFamily="34" charset="0"/>
              </a:rPr>
              <a:pPr/>
              <a:t>62</a:t>
            </a:fld>
            <a:endParaRPr lang="it-IT" altLang="it-IT">
              <a:latin typeface="Arial" panose="020B0604020202020204" pitchFamily="34" charset="0"/>
            </a:endParaRPr>
          </a:p>
        </p:txBody>
      </p:sp>
      <p:graphicFrame>
        <p:nvGraphicFramePr>
          <p:cNvPr id="31" name="Diagramma 30">
            <a:extLst>
              <a:ext uri="{FF2B5EF4-FFF2-40B4-BE49-F238E27FC236}">
                <a16:creationId xmlns:a16="http://schemas.microsoft.com/office/drawing/2014/main" id="{5E9024CB-1177-4227-82A6-90FC530176F2}"/>
              </a:ext>
            </a:extLst>
          </p:cNvPr>
          <p:cNvGraphicFramePr/>
          <p:nvPr>
            <p:extLst>
              <p:ext uri="{D42A27DB-BD31-4B8C-83A1-F6EECF244321}">
                <p14:modId xmlns:p14="http://schemas.microsoft.com/office/powerpoint/2010/main" val="2842566749"/>
              </p:ext>
            </p:extLst>
          </p:nvPr>
        </p:nvGraphicFramePr>
        <p:xfrm>
          <a:off x="609600" y="1752600"/>
          <a:ext cx="8229600" cy="5033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2810875"/>
      </p:ext>
    </p:extLst>
  </p:cSld>
  <p:clrMapOvr>
    <a:masterClrMapping/>
  </p:clrMapOvr>
  <p:transition advTm="212572"/>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6" name="AutoShape 43"/>
          <p:cNvSpPr>
            <a:spLocks noChangeArrowheads="1"/>
          </p:cNvSpPr>
          <p:nvPr/>
        </p:nvSpPr>
        <p:spPr bwMode="auto">
          <a:xfrm>
            <a:off x="76200" y="457200"/>
            <a:ext cx="8964613" cy="4572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COMPOSIZIONE degli Impieghi</a:t>
            </a:r>
            <a:endParaRPr lang="it-IT" altLang="it-IT" sz="1400" b="1" u="sng"/>
          </a:p>
        </p:txBody>
      </p:sp>
      <p:sp>
        <p:nvSpPr>
          <p:cNvPr id="206867" name="Rectangle 45"/>
          <p:cNvSpPr>
            <a:spLocks noChangeArrowheads="1"/>
          </p:cNvSpPr>
          <p:nvPr/>
        </p:nvSpPr>
        <p:spPr bwMode="auto">
          <a:xfrm>
            <a:off x="228600" y="1066800"/>
            <a:ext cx="8839200" cy="6858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it-IT" altLang="it-IT" sz="2400" i="1" dirty="0" smtClean="0"/>
              <a:t>Dettaglio della «elasticità»</a:t>
            </a:r>
            <a:endParaRPr lang="it-IT" altLang="it-IT" sz="2400" i="1" dirty="0"/>
          </a:p>
        </p:txBody>
      </p:sp>
      <p:sp>
        <p:nvSpPr>
          <p:cNvPr id="206885" name="WordArt 229"/>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COMPOSIZIONE</a:t>
            </a:r>
          </a:p>
        </p:txBody>
      </p:sp>
      <p:sp>
        <p:nvSpPr>
          <p:cNvPr id="206886" name="Segnaposto numero diapositiva 31"/>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12293B5-B53D-42E1-B6CE-4D2DBDE6BB72}" type="slidenum">
              <a:rPr lang="it-IT" altLang="it-IT">
                <a:latin typeface="Arial" panose="020B0604020202020204" pitchFamily="34" charset="0"/>
              </a:rPr>
              <a:pPr/>
              <a:t>63</a:t>
            </a:fld>
            <a:endParaRPr lang="it-IT" altLang="it-IT">
              <a:latin typeface="Arial" panose="020B0604020202020204" pitchFamily="34" charset="0"/>
            </a:endParaRPr>
          </a:p>
        </p:txBody>
      </p:sp>
      <p:graphicFrame>
        <p:nvGraphicFramePr>
          <p:cNvPr id="10" name="Diagramma 9">
            <a:extLst>
              <a:ext uri="{FF2B5EF4-FFF2-40B4-BE49-F238E27FC236}">
                <a16:creationId xmlns:a16="http://schemas.microsoft.com/office/drawing/2014/main" id="{5E9024CB-1177-4227-82A6-90FC530176F2}"/>
              </a:ext>
            </a:extLst>
          </p:cNvPr>
          <p:cNvGraphicFramePr/>
          <p:nvPr>
            <p:extLst>
              <p:ext uri="{D42A27DB-BD31-4B8C-83A1-F6EECF244321}">
                <p14:modId xmlns:p14="http://schemas.microsoft.com/office/powerpoint/2010/main" val="1697702335"/>
              </p:ext>
            </p:extLst>
          </p:nvPr>
        </p:nvGraphicFramePr>
        <p:xfrm>
          <a:off x="838200" y="2057400"/>
          <a:ext cx="7340600" cy="4157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688122"/>
      </p:ext>
    </p:extLst>
  </p:cSld>
  <p:clrMapOvr>
    <a:masterClrMapping/>
  </p:clrMapOvr>
  <p:transition advTm="212572"/>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5" name="Picture 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7667" name="Group 163"/>
          <p:cNvGraphicFramePr>
            <a:graphicFrameLocks noGrp="1"/>
          </p:cNvGraphicFramePr>
          <p:nvPr>
            <p:ph/>
          </p:nvPr>
        </p:nvGraphicFramePr>
        <p:xfrm>
          <a:off x="76200" y="2108200"/>
          <a:ext cx="2590800" cy="4686490"/>
        </p:xfrm>
        <a:graphic>
          <a:graphicData uri="http://schemas.openxmlformats.org/drawingml/2006/table">
            <a:tbl>
              <a:tblPr/>
              <a:tblGrid>
                <a:gridCol w="914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419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FONTI</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1179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bg1"/>
                          </a:solidFill>
                          <a:effectLst/>
                          <a:latin typeface="Times New Roman" pitchFamily="18" charset="0"/>
                        </a:rPr>
                        <a:t>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bg1"/>
                          </a:solidFill>
                          <a:effectLst/>
                          <a:latin typeface="Times New Roman" pitchFamily="18" charset="0"/>
                        </a:rPr>
                        <a:t>40</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r>
                        <a:rPr kumimoji="0" lang="it-IT" sz="2100" b="0" i="0" u="none" strike="noStrike" cap="none" normalizeH="0" baseline="0" smtClean="0">
                          <a:ln>
                            <a:noFill/>
                          </a:ln>
                          <a:solidFill>
                            <a:schemeClr val="bg1"/>
                          </a:solidFill>
                          <a:effectLst/>
                          <a:latin typeface="Times New Roman" pitchFamily="18" charset="0"/>
                        </a:rPr>
                        <a:t>Conferiti</a:t>
                      </a:r>
                    </a:p>
                    <a:p>
                      <a:pPr marL="0" marR="0" lvl="0" indent="0" algn="just" defTabSz="914400" rtl="0" eaLnBrk="1" fontAlgn="base" latinLnBrk="0" hangingPunct="1">
                        <a:lnSpc>
                          <a:spcPct val="100000"/>
                        </a:lnSpc>
                        <a:spcBef>
                          <a:spcPct val="20000"/>
                        </a:spcBef>
                        <a:spcAft>
                          <a:spcPct val="0"/>
                        </a:spcAft>
                        <a:buClrTx/>
                        <a:buSzTx/>
                        <a:buFontTx/>
                        <a:buChar char="•"/>
                        <a:tabLst/>
                      </a:pPr>
                      <a:r>
                        <a:rPr kumimoji="0" lang="it-IT" sz="2100" b="0" i="0" u="none" strike="noStrike" cap="none" normalizeH="0" baseline="0" smtClean="0">
                          <a:ln>
                            <a:noFill/>
                          </a:ln>
                          <a:solidFill>
                            <a:schemeClr val="bg1"/>
                          </a:solidFill>
                          <a:effectLst/>
                          <a:latin typeface="Times New Roman" pitchFamily="18" charset="0"/>
                        </a:rPr>
                        <a:t>Autoprodotti</a:t>
                      </a: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bg1"/>
                        </a:solidFill>
                        <a:effectLst/>
                        <a:latin typeface="Times New Roman" pitchFamily="18" charset="0"/>
                      </a:endParaRPr>
                    </a:p>
                  </a:txBody>
                  <a:tcPr marT="45713" marB="45713" anchor="ctr"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8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bg1"/>
                          </a:solidFill>
                          <a:effectLst/>
                          <a:latin typeface="Times New Roman" pitchFamily="18" charset="0"/>
                        </a:rPr>
                        <a:t>Pml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bg1"/>
                          </a:solidFill>
                          <a:effectLst/>
                          <a:latin typeface="Times New Roman" pitchFamily="18" charset="0"/>
                        </a:rPr>
                        <a:t>25</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100" b="0" i="0" u="none" strike="noStrike" cap="none" normalizeH="0" baseline="0" smtClean="0">
                          <a:ln>
                            <a:noFill/>
                          </a:ln>
                          <a:solidFill>
                            <a:schemeClr val="bg1"/>
                          </a:solidFill>
                          <a:effectLst/>
                          <a:latin typeface="Times New Roman" pitchFamily="18" charset="0"/>
                        </a:rPr>
                        <a:t>Passività</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100" b="0" i="0" u="none" strike="noStrike" cap="none" normalizeH="0" baseline="0" smtClean="0">
                          <a:ln>
                            <a:noFill/>
                          </a:ln>
                          <a:solidFill>
                            <a:schemeClr val="bg1"/>
                          </a:solidFill>
                          <a:effectLst/>
                          <a:latin typeface="Times New Roman" pitchFamily="18" charset="0"/>
                        </a:rPr>
                        <a:t>Consolidate</a:t>
                      </a:r>
                    </a:p>
                  </a:txBody>
                  <a:tcPr marT="45713" marB="45713" anchor="ctr"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bg1"/>
                          </a:solidFill>
                          <a:effectLst/>
                          <a:latin typeface="Times New Roman" pitchFamily="18" charset="0"/>
                        </a:rPr>
                        <a:t>Pb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bg1"/>
                          </a:solidFill>
                          <a:effectLst/>
                          <a:latin typeface="Times New Roman" pitchFamily="18" charset="0"/>
                        </a:rPr>
                        <a:t>35</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100" b="0" i="0" u="none" strike="noStrike" cap="none" normalizeH="0" baseline="0" smtClean="0">
                          <a:ln>
                            <a:noFill/>
                          </a:ln>
                          <a:solidFill>
                            <a:schemeClr val="bg1"/>
                          </a:solidFill>
                          <a:effectLst/>
                          <a:latin typeface="Times New Roman" pitchFamily="18" charset="0"/>
                        </a:rPr>
                        <a:t>Passività Correnti</a:t>
                      </a:r>
                    </a:p>
                  </a:txBody>
                  <a:tcPr marT="45713" marB="45713" anchor="ctr"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7671">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FINANZ.TO (CF)</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100</a:t>
                      </a: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bl>
          </a:graphicData>
        </a:graphic>
      </p:graphicFrame>
      <p:graphicFrame>
        <p:nvGraphicFramePr>
          <p:cNvPr id="277651" name="Group 147"/>
          <p:cNvGraphicFramePr>
            <a:graphicFrameLocks noGrp="1"/>
          </p:cNvGraphicFramePr>
          <p:nvPr>
            <p:extLst>
              <p:ext uri="{D42A27DB-BD31-4B8C-83A1-F6EECF244321}">
                <p14:modId xmlns:p14="http://schemas.microsoft.com/office/powerpoint/2010/main" val="3968988967"/>
              </p:ext>
            </p:extLst>
          </p:nvPr>
        </p:nvGraphicFramePr>
        <p:xfrm>
          <a:off x="3124200" y="2959100"/>
          <a:ext cx="5867400" cy="1085156"/>
        </p:xfrm>
        <a:graphic>
          <a:graphicData uri="http://schemas.openxmlformats.org/drawingml/2006/table">
            <a:tbl>
              <a:tblPr/>
              <a:tblGrid>
                <a:gridCol w="2895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417513">
                  <a:extLst>
                    <a:ext uri="{9D8B030D-6E8A-4147-A177-3AD203B41FA5}">
                      <a16:colId xmlns:a16="http://schemas.microsoft.com/office/drawing/2014/main" val="20002"/>
                    </a:ext>
                  </a:extLst>
                </a:gridCol>
                <a:gridCol w="688975">
                  <a:extLst>
                    <a:ext uri="{9D8B030D-6E8A-4147-A177-3AD203B41FA5}">
                      <a16:colId xmlns:a16="http://schemas.microsoft.com/office/drawing/2014/main" val="20003"/>
                    </a:ext>
                  </a:extLst>
                </a:gridCol>
                <a:gridCol w="798512">
                  <a:extLst>
                    <a:ext uri="{9D8B030D-6E8A-4147-A177-3AD203B41FA5}">
                      <a16:colId xmlns:a16="http://schemas.microsoft.com/office/drawing/2014/main" val="20004"/>
                    </a:ext>
                  </a:extLst>
                </a:gridCol>
              </a:tblGrid>
              <a:tr h="4270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Indice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AUTONOMIA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smtClean="0">
                          <a:ln>
                            <a:noFill/>
                          </a:ln>
                          <a:solidFill>
                            <a:srgbClr val="C00000"/>
                          </a:solidFill>
                          <a:effectLst/>
                          <a:latin typeface="Times New Roman" pitchFamily="18" charset="0"/>
                        </a:rPr>
                        <a:t>(indipendenza finanziaria)</a:t>
                      </a:r>
                    </a:p>
                  </a:txBody>
                  <a:tcPr marT="45754" marB="4575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MP</a:t>
                      </a:r>
                    </a:p>
                  </a:txBody>
                  <a:tcPr marT="45754" marB="45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54" marB="4575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40</a:t>
                      </a:r>
                    </a:p>
                  </a:txBody>
                  <a:tcPr marT="45754" marB="45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40%</a:t>
                      </a:r>
                    </a:p>
                  </a:txBody>
                  <a:tcPr marT="45754" marB="4575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703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CF</a:t>
                      </a:r>
                    </a:p>
                  </a:txBody>
                  <a:tcPr marT="45754" marB="45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54" marB="4575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100</a:t>
                      </a:r>
                    </a:p>
                  </a:txBody>
                  <a:tcPr marT="45754" marB="45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sp>
        <p:nvSpPr>
          <p:cNvPr id="207905" name="Text Box 78"/>
          <p:cNvSpPr txBox="1">
            <a:spLocks noChangeArrowheads="1"/>
          </p:cNvSpPr>
          <p:nvPr/>
        </p:nvSpPr>
        <p:spPr bwMode="auto">
          <a:xfrm>
            <a:off x="2819400" y="1965325"/>
            <a:ext cx="6248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it-IT" altLang="it-IT" sz="2000" b="1" dirty="0"/>
              <a:t>AUTONOMIA FINANZIARIA</a:t>
            </a:r>
            <a:r>
              <a:rPr lang="it-IT" altLang="it-IT" sz="2000" dirty="0"/>
              <a:t>: </a:t>
            </a:r>
            <a:endParaRPr lang="it-IT" altLang="it-IT" sz="2000" dirty="0" smtClean="0"/>
          </a:p>
          <a:p>
            <a:pPr algn="just" eaLnBrk="1" hangingPunct="1">
              <a:spcBef>
                <a:spcPct val="50000"/>
              </a:spcBef>
            </a:pPr>
            <a:r>
              <a:rPr lang="it-IT" altLang="it-IT" sz="2000" i="1" dirty="0" smtClean="0"/>
              <a:t>autosufficienza </a:t>
            </a:r>
            <a:r>
              <a:rPr lang="it-IT" altLang="it-IT" sz="2000" i="1" dirty="0"/>
              <a:t>di finanziamento</a:t>
            </a:r>
            <a:endParaRPr lang="it-IT" altLang="it-IT" sz="2000" dirty="0"/>
          </a:p>
        </p:txBody>
      </p:sp>
      <p:sp>
        <p:nvSpPr>
          <p:cNvPr id="207906" name="Text Box 79"/>
          <p:cNvSpPr txBox="1">
            <a:spLocks noChangeArrowheads="1"/>
          </p:cNvSpPr>
          <p:nvPr/>
        </p:nvSpPr>
        <p:spPr bwMode="auto">
          <a:xfrm>
            <a:off x="2692401" y="6091262"/>
            <a:ext cx="640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50000"/>
              </a:spcBef>
            </a:pPr>
            <a:r>
              <a:rPr lang="it-IT" altLang="it-IT" sz="2000" b="1" dirty="0"/>
              <a:t>INDEBITAMENTO FINANZIARIO</a:t>
            </a:r>
            <a:r>
              <a:rPr lang="it-IT" altLang="it-IT" sz="2000" dirty="0"/>
              <a:t>: </a:t>
            </a:r>
            <a:endParaRPr lang="it-IT" altLang="it-IT" sz="2000" dirty="0" smtClean="0"/>
          </a:p>
          <a:p>
            <a:pPr algn="just" eaLnBrk="1" hangingPunct="1">
              <a:lnSpc>
                <a:spcPct val="80000"/>
              </a:lnSpc>
              <a:spcBef>
                <a:spcPct val="50000"/>
              </a:spcBef>
            </a:pPr>
            <a:r>
              <a:rPr lang="it-IT" altLang="it-IT" sz="2000" i="1" dirty="0" smtClean="0"/>
              <a:t>dipendenza </a:t>
            </a:r>
            <a:r>
              <a:rPr lang="it-IT" altLang="it-IT" sz="2000" i="1" dirty="0"/>
              <a:t>finanziaria</a:t>
            </a:r>
            <a:r>
              <a:rPr lang="it-IT" altLang="it-IT" sz="2000" dirty="0"/>
              <a:t> da terzi soggetti</a:t>
            </a:r>
          </a:p>
        </p:txBody>
      </p:sp>
      <p:graphicFrame>
        <p:nvGraphicFramePr>
          <p:cNvPr id="277645" name="Group 141"/>
          <p:cNvGraphicFramePr>
            <a:graphicFrameLocks noGrp="1"/>
          </p:cNvGraphicFramePr>
          <p:nvPr>
            <p:extLst>
              <p:ext uri="{D42A27DB-BD31-4B8C-83A1-F6EECF244321}">
                <p14:modId xmlns:p14="http://schemas.microsoft.com/office/powerpoint/2010/main" val="4209863877"/>
              </p:ext>
            </p:extLst>
          </p:nvPr>
        </p:nvGraphicFramePr>
        <p:xfrm>
          <a:off x="3276600" y="4267200"/>
          <a:ext cx="5816601" cy="1639824"/>
        </p:xfrm>
        <a:graphic>
          <a:graphicData uri="http://schemas.openxmlformats.org/drawingml/2006/table">
            <a:tbl>
              <a:tblPr/>
              <a:tblGrid>
                <a:gridCol w="2666855">
                  <a:extLst>
                    <a:ext uri="{9D8B030D-6E8A-4147-A177-3AD203B41FA5}">
                      <a16:colId xmlns:a16="http://schemas.microsoft.com/office/drawing/2014/main" val="20000"/>
                    </a:ext>
                  </a:extLst>
                </a:gridCol>
                <a:gridCol w="1190560">
                  <a:extLst>
                    <a:ext uri="{9D8B030D-6E8A-4147-A177-3AD203B41FA5}">
                      <a16:colId xmlns:a16="http://schemas.microsoft.com/office/drawing/2014/main" val="20001"/>
                    </a:ext>
                  </a:extLst>
                </a:gridCol>
                <a:gridCol w="208270">
                  <a:extLst>
                    <a:ext uri="{9D8B030D-6E8A-4147-A177-3AD203B41FA5}">
                      <a16:colId xmlns:a16="http://schemas.microsoft.com/office/drawing/2014/main" val="20002"/>
                    </a:ext>
                  </a:extLst>
                </a:gridCol>
                <a:gridCol w="912762">
                  <a:extLst>
                    <a:ext uri="{9D8B030D-6E8A-4147-A177-3AD203B41FA5}">
                      <a16:colId xmlns:a16="http://schemas.microsoft.com/office/drawing/2014/main" val="20003"/>
                    </a:ext>
                  </a:extLst>
                </a:gridCol>
                <a:gridCol w="838154">
                  <a:extLst>
                    <a:ext uri="{9D8B030D-6E8A-4147-A177-3AD203B41FA5}">
                      <a16:colId xmlns:a16="http://schemas.microsoft.com/office/drawing/2014/main" val="20004"/>
                    </a:ext>
                  </a:extLst>
                </a:gridCol>
              </a:tblGrid>
              <a:tr h="5111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Indice di INDEBITAMENTO</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400" b="1" i="0" u="none" strike="noStrike" cap="none" normalizeH="0" baseline="0" dirty="0" smtClean="0">
                          <a:ln>
                            <a:noFill/>
                          </a:ln>
                          <a:solidFill>
                            <a:srgbClr val="C00000"/>
                          </a:solidFill>
                          <a:effectLst/>
                          <a:latin typeface="Times New Roman" pitchFamily="18" charset="0"/>
                        </a:rPr>
                        <a:t>(dipendenza finanziaria)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dirty="0" smtClean="0">
                        <a:ln>
                          <a:noFill/>
                        </a:ln>
                        <a:solidFill>
                          <a:schemeClr val="tx1"/>
                        </a:solidFill>
                        <a:effectLst/>
                        <a:latin typeface="Times New Roman" pitchFamily="18" charset="0"/>
                      </a:endParaRPr>
                    </a:p>
                  </a:txBody>
                  <a:tcPr marL="91435" marR="9143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err="1" smtClean="0">
                          <a:ln>
                            <a:noFill/>
                          </a:ln>
                          <a:solidFill>
                            <a:schemeClr val="tx1"/>
                          </a:solidFill>
                          <a:effectLst/>
                          <a:latin typeface="Times New Roman" pitchFamily="18" charset="0"/>
                        </a:rPr>
                        <a:t>Pml+Pb</a:t>
                      </a:r>
                      <a:endParaRPr kumimoji="0" lang="it-IT" sz="2200" b="1" i="0" u="none" strike="noStrike" cap="none" normalizeH="0" baseline="0" dirty="0" smtClean="0">
                        <a:ln>
                          <a:noFill/>
                        </a:ln>
                        <a:solidFill>
                          <a:schemeClr val="tx1"/>
                        </a:solidFill>
                        <a:effectLst/>
                        <a:latin typeface="Times New Roman" pitchFamily="18" charset="0"/>
                      </a:endParaRPr>
                    </a:p>
                  </a:txBody>
                  <a:tcPr marL="91435" marR="914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25+35</a:t>
                      </a:r>
                    </a:p>
                  </a:txBody>
                  <a:tcPr marL="91435" marR="914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60%</a:t>
                      </a:r>
                    </a:p>
                  </a:txBody>
                  <a:tcPr marL="91435" marR="9143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0958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CF</a:t>
                      </a:r>
                    </a:p>
                  </a:txBody>
                  <a:tcPr marL="91435" marR="914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dirty="0" smtClean="0">
                        <a:ln>
                          <a:noFill/>
                        </a:ln>
                        <a:solidFill>
                          <a:schemeClr val="tx1"/>
                        </a:solidFill>
                        <a:effectLst/>
                        <a:latin typeface="Times New Roman" pitchFamily="18" charset="0"/>
                      </a:endParaRPr>
                    </a:p>
                  </a:txBody>
                  <a:tcPr marL="91435" marR="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100</a:t>
                      </a:r>
                    </a:p>
                  </a:txBody>
                  <a:tcPr marL="91435" marR="914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sp>
        <p:nvSpPr>
          <p:cNvPr id="207918" name="AutoShape 111"/>
          <p:cNvSpPr>
            <a:spLocks noChangeArrowheads="1"/>
          </p:cNvSpPr>
          <p:nvPr/>
        </p:nvSpPr>
        <p:spPr bwMode="auto">
          <a:xfrm>
            <a:off x="76200" y="457200"/>
            <a:ext cx="8964613" cy="4572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COMPOSIZIONE delle Fonti</a:t>
            </a:r>
            <a:endParaRPr lang="it-IT" altLang="it-IT" sz="1400" b="1" u="sng"/>
          </a:p>
        </p:txBody>
      </p:sp>
      <p:sp>
        <p:nvSpPr>
          <p:cNvPr id="207919" name="Rectangle 112"/>
          <p:cNvSpPr>
            <a:spLocks noChangeArrowheads="1"/>
          </p:cNvSpPr>
          <p:nvPr/>
        </p:nvSpPr>
        <p:spPr bwMode="auto">
          <a:xfrm>
            <a:off x="152400" y="1066800"/>
            <a:ext cx="8915400" cy="7747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it-IT" altLang="it-IT" sz="2400" i="1" dirty="0"/>
              <a:t>…mettono in evidenza la composizione del capitale di finanziamento.</a:t>
            </a:r>
          </a:p>
          <a:p>
            <a:pPr algn="ctr" eaLnBrk="1" hangingPunct="1"/>
            <a:r>
              <a:rPr lang="it-IT" altLang="it-IT" sz="2400" b="1" i="1" dirty="0">
                <a:solidFill>
                  <a:srgbClr val="C00000"/>
                </a:solidFill>
              </a:rPr>
              <a:t>Peso percentuale</a:t>
            </a:r>
            <a:r>
              <a:rPr lang="it-IT" altLang="it-IT" sz="2400" i="1" dirty="0"/>
              <a:t>, rispetto al CF, delle varie categorie di fonti</a:t>
            </a:r>
          </a:p>
        </p:txBody>
      </p:sp>
      <p:sp>
        <p:nvSpPr>
          <p:cNvPr id="207920" name="AutoShape 119"/>
          <p:cNvSpPr>
            <a:spLocks/>
          </p:cNvSpPr>
          <p:nvPr/>
        </p:nvSpPr>
        <p:spPr bwMode="auto">
          <a:xfrm>
            <a:off x="2667000" y="3733800"/>
            <a:ext cx="381000" cy="2057400"/>
          </a:xfrm>
          <a:prstGeom prst="rightBrace">
            <a:avLst>
              <a:gd name="adj1" fmla="val 4500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solidFill>
                <a:srgbClr val="000099"/>
              </a:solidFill>
            </a:endParaRPr>
          </a:p>
        </p:txBody>
      </p:sp>
      <p:sp>
        <p:nvSpPr>
          <p:cNvPr id="207925" name="WordArt 166"/>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COMPOSIZIONE</a:t>
            </a:r>
          </a:p>
        </p:txBody>
      </p:sp>
      <p:sp>
        <p:nvSpPr>
          <p:cNvPr id="207926" name="Segnaposto numero diapositiva 16"/>
          <p:cNvSpPr>
            <a:spLocks noGrp="1"/>
          </p:cNvSpPr>
          <p:nvPr>
            <p:ph type="sldNum" sz="quarter" idx="12"/>
          </p:nvPr>
        </p:nvSpPr>
        <p:spPr>
          <a:xfrm>
            <a:off x="69342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521D424-0CE1-41AE-A11A-DC5FC6C2F703}" type="slidenum">
              <a:rPr lang="it-IT" altLang="it-IT">
                <a:latin typeface="Arial" panose="020B0604020202020204" pitchFamily="34" charset="0"/>
              </a:rPr>
              <a:pPr/>
              <a:t>64</a:t>
            </a:fld>
            <a:endParaRPr lang="it-IT" altLang="it-IT">
              <a:latin typeface="Arial" panose="020B0604020202020204" pitchFamily="34" charset="0"/>
            </a:endParaRPr>
          </a:p>
        </p:txBody>
      </p:sp>
    </p:spTree>
    <p:extLst>
      <p:ext uri="{BB962C8B-B14F-4D97-AF65-F5344CB8AC3E}">
        <p14:creationId xmlns:p14="http://schemas.microsoft.com/office/powerpoint/2010/main" val="2354630452"/>
      </p:ext>
    </p:extLst>
  </p:cSld>
  <p:clrMapOvr>
    <a:masterClrMapping/>
  </p:clrMapOvr>
  <p:transition advTm="118431"/>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898" name="Group 148"/>
          <p:cNvGrpSpPr>
            <a:grpSpLocks/>
          </p:cNvGrpSpPr>
          <p:nvPr/>
        </p:nvGrpSpPr>
        <p:grpSpPr bwMode="auto">
          <a:xfrm>
            <a:off x="76200" y="2108200"/>
            <a:ext cx="2590800" cy="4684713"/>
            <a:chOff x="48" y="1328"/>
            <a:chExt cx="1632" cy="2951"/>
          </a:xfrm>
        </p:grpSpPr>
        <p:sp>
          <p:nvSpPr>
            <p:cNvPr id="208944" name="Rectangle 3"/>
            <p:cNvSpPr>
              <a:spLocks noChangeArrowheads="1"/>
            </p:cNvSpPr>
            <p:nvPr/>
          </p:nvSpPr>
          <p:spPr bwMode="auto">
            <a:xfrm>
              <a:off x="624" y="2870"/>
              <a:ext cx="105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100"/>
                <a:t>Passività Correnti</a:t>
              </a:r>
            </a:p>
          </p:txBody>
        </p:sp>
        <p:sp>
          <p:nvSpPr>
            <p:cNvPr id="208945" name="Rectangle 4"/>
            <p:cNvSpPr>
              <a:spLocks noChangeArrowheads="1"/>
            </p:cNvSpPr>
            <p:nvPr/>
          </p:nvSpPr>
          <p:spPr bwMode="auto">
            <a:xfrm>
              <a:off x="624" y="2349"/>
              <a:ext cx="1056"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100"/>
                <a:t>Passività</a:t>
              </a:r>
            </a:p>
            <a:p>
              <a:pPr algn="just" eaLnBrk="1" hangingPunct="1">
                <a:spcBef>
                  <a:spcPct val="20000"/>
                </a:spcBef>
              </a:pPr>
              <a:r>
                <a:rPr lang="it-IT" altLang="it-IT" sz="2100"/>
                <a:t>Consolidate</a:t>
              </a:r>
            </a:p>
          </p:txBody>
        </p:sp>
        <p:sp>
          <p:nvSpPr>
            <p:cNvPr id="208946" name="Rectangle 5"/>
            <p:cNvSpPr>
              <a:spLocks noChangeArrowheads="1"/>
            </p:cNvSpPr>
            <p:nvPr/>
          </p:nvSpPr>
          <p:spPr bwMode="auto">
            <a:xfrm>
              <a:off x="624" y="1606"/>
              <a:ext cx="1056"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r>
                <a:rPr lang="it-IT" altLang="it-IT" sz="2100"/>
                <a:t>Conferiti</a:t>
              </a:r>
            </a:p>
            <a:p>
              <a:pPr algn="just" eaLnBrk="1" hangingPunct="1">
                <a:spcBef>
                  <a:spcPct val="20000"/>
                </a:spcBef>
                <a:buFontTx/>
                <a:buChar char="•"/>
              </a:pPr>
              <a:r>
                <a:rPr lang="it-IT" altLang="it-IT" sz="2100"/>
                <a:t>Autoprodotti</a:t>
              </a:r>
            </a:p>
            <a:p>
              <a:pPr algn="just" eaLnBrk="1" hangingPunct="1">
                <a:spcBef>
                  <a:spcPct val="20000"/>
                </a:spcBef>
                <a:buFontTx/>
                <a:buChar char="•"/>
              </a:pPr>
              <a:endParaRPr lang="it-IT" altLang="it-IT" sz="2100"/>
            </a:p>
          </p:txBody>
        </p:sp>
        <p:sp>
          <p:nvSpPr>
            <p:cNvPr id="208947" name="Rectangle 6"/>
            <p:cNvSpPr>
              <a:spLocks noChangeArrowheads="1"/>
            </p:cNvSpPr>
            <p:nvPr/>
          </p:nvSpPr>
          <p:spPr bwMode="auto">
            <a:xfrm>
              <a:off x="48" y="3669"/>
              <a:ext cx="1632" cy="61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 di</a:t>
              </a:r>
            </a:p>
            <a:p>
              <a:pPr algn="ctr" eaLnBrk="1" hangingPunct="1">
                <a:lnSpc>
                  <a:spcPct val="70000"/>
                </a:lnSpc>
                <a:spcBef>
                  <a:spcPct val="20000"/>
                </a:spcBef>
              </a:pPr>
              <a:r>
                <a:rPr lang="it-IT" altLang="it-IT" sz="2300" b="1"/>
                <a:t>FINANZ.TO (CF)</a:t>
              </a:r>
            </a:p>
            <a:p>
              <a:pPr algn="ctr" eaLnBrk="1" hangingPunct="1">
                <a:lnSpc>
                  <a:spcPct val="70000"/>
                </a:lnSpc>
                <a:spcBef>
                  <a:spcPct val="20000"/>
                </a:spcBef>
              </a:pPr>
              <a:r>
                <a:rPr lang="it-IT" altLang="it-IT" sz="2300" b="1"/>
                <a:t>100</a:t>
              </a:r>
            </a:p>
          </p:txBody>
        </p:sp>
        <p:sp>
          <p:nvSpPr>
            <p:cNvPr id="208948" name="Rectangle 7"/>
            <p:cNvSpPr>
              <a:spLocks noChangeArrowheads="1"/>
            </p:cNvSpPr>
            <p:nvPr/>
          </p:nvSpPr>
          <p:spPr bwMode="auto">
            <a:xfrm>
              <a:off x="48" y="1328"/>
              <a:ext cx="1632"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FONTI</a:t>
              </a:r>
            </a:p>
          </p:txBody>
        </p:sp>
        <p:sp>
          <p:nvSpPr>
            <p:cNvPr id="208949" name="Rectangle 8"/>
            <p:cNvSpPr>
              <a:spLocks noChangeArrowheads="1"/>
            </p:cNvSpPr>
            <p:nvPr/>
          </p:nvSpPr>
          <p:spPr bwMode="auto">
            <a:xfrm>
              <a:off x="48" y="2870"/>
              <a:ext cx="57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Pb</a:t>
              </a:r>
            </a:p>
            <a:p>
              <a:pPr algn="ctr" eaLnBrk="1" hangingPunct="1">
                <a:spcBef>
                  <a:spcPct val="20000"/>
                </a:spcBef>
              </a:pPr>
              <a:r>
                <a:rPr lang="it-IT" altLang="it-IT" sz="2200" b="1"/>
                <a:t>35</a:t>
              </a:r>
            </a:p>
          </p:txBody>
        </p:sp>
        <p:sp>
          <p:nvSpPr>
            <p:cNvPr id="208950" name="Rectangle 9"/>
            <p:cNvSpPr>
              <a:spLocks noChangeArrowheads="1"/>
            </p:cNvSpPr>
            <p:nvPr/>
          </p:nvSpPr>
          <p:spPr bwMode="auto">
            <a:xfrm>
              <a:off x="48" y="2349"/>
              <a:ext cx="576"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Pml</a:t>
              </a:r>
            </a:p>
            <a:p>
              <a:pPr algn="ctr" eaLnBrk="1" hangingPunct="1">
                <a:spcBef>
                  <a:spcPct val="20000"/>
                </a:spcBef>
              </a:pPr>
              <a:r>
                <a:rPr lang="it-IT" altLang="it-IT" sz="2200" b="1"/>
                <a:t>25</a:t>
              </a:r>
            </a:p>
          </p:txBody>
        </p:sp>
        <p:sp>
          <p:nvSpPr>
            <p:cNvPr id="208951" name="Rectangle 10"/>
            <p:cNvSpPr>
              <a:spLocks noChangeArrowheads="1"/>
            </p:cNvSpPr>
            <p:nvPr/>
          </p:nvSpPr>
          <p:spPr bwMode="auto">
            <a:xfrm>
              <a:off x="48" y="1606"/>
              <a:ext cx="576"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MP</a:t>
              </a:r>
            </a:p>
            <a:p>
              <a:pPr algn="ctr" eaLnBrk="1" hangingPunct="1">
                <a:spcBef>
                  <a:spcPct val="20000"/>
                </a:spcBef>
              </a:pPr>
              <a:r>
                <a:rPr lang="it-IT" altLang="it-IT" sz="2200" b="1"/>
                <a:t>40</a:t>
              </a:r>
            </a:p>
          </p:txBody>
        </p:sp>
        <p:sp>
          <p:nvSpPr>
            <p:cNvPr id="208952" name="Line 11"/>
            <p:cNvSpPr>
              <a:spLocks noChangeShapeType="1"/>
            </p:cNvSpPr>
            <p:nvPr/>
          </p:nvSpPr>
          <p:spPr bwMode="auto">
            <a:xfrm>
              <a:off x="48" y="1328"/>
              <a:ext cx="163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8953" name="Line 12"/>
            <p:cNvSpPr>
              <a:spLocks noChangeShapeType="1"/>
            </p:cNvSpPr>
            <p:nvPr/>
          </p:nvSpPr>
          <p:spPr bwMode="auto">
            <a:xfrm>
              <a:off x="48" y="2870"/>
              <a:ext cx="163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08954" name="Line 13"/>
            <p:cNvSpPr>
              <a:spLocks noChangeShapeType="1"/>
            </p:cNvSpPr>
            <p:nvPr/>
          </p:nvSpPr>
          <p:spPr bwMode="auto">
            <a:xfrm>
              <a:off x="48" y="3669"/>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8955" name="Line 14"/>
            <p:cNvSpPr>
              <a:spLocks noChangeShapeType="1"/>
            </p:cNvSpPr>
            <p:nvPr/>
          </p:nvSpPr>
          <p:spPr bwMode="auto">
            <a:xfrm>
              <a:off x="48" y="4279"/>
              <a:ext cx="163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8956" name="Line 15"/>
            <p:cNvSpPr>
              <a:spLocks noChangeShapeType="1"/>
            </p:cNvSpPr>
            <p:nvPr/>
          </p:nvSpPr>
          <p:spPr bwMode="auto">
            <a:xfrm>
              <a:off x="48" y="1328"/>
              <a:ext cx="0" cy="29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8957" name="Line 16"/>
            <p:cNvSpPr>
              <a:spLocks noChangeShapeType="1"/>
            </p:cNvSpPr>
            <p:nvPr/>
          </p:nvSpPr>
          <p:spPr bwMode="auto">
            <a:xfrm>
              <a:off x="1680" y="1328"/>
              <a:ext cx="0" cy="29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8958" name="Line 17"/>
            <p:cNvSpPr>
              <a:spLocks noChangeShapeType="1"/>
            </p:cNvSpPr>
            <p:nvPr/>
          </p:nvSpPr>
          <p:spPr bwMode="auto">
            <a:xfrm>
              <a:off x="48" y="1606"/>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8959" name="Line 18"/>
            <p:cNvSpPr>
              <a:spLocks noChangeShapeType="1"/>
            </p:cNvSpPr>
            <p:nvPr/>
          </p:nvSpPr>
          <p:spPr bwMode="auto">
            <a:xfrm>
              <a:off x="48" y="2349"/>
              <a:ext cx="163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08960" name="Line 19"/>
            <p:cNvSpPr>
              <a:spLocks noChangeShapeType="1"/>
            </p:cNvSpPr>
            <p:nvPr/>
          </p:nvSpPr>
          <p:spPr bwMode="auto">
            <a:xfrm>
              <a:off x="624" y="1606"/>
              <a:ext cx="0" cy="206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graphicFrame>
        <p:nvGraphicFramePr>
          <p:cNvPr id="279649" name="Group 97"/>
          <p:cNvGraphicFramePr>
            <a:graphicFrameLocks noGrp="1"/>
          </p:cNvGraphicFramePr>
          <p:nvPr/>
        </p:nvGraphicFramePr>
        <p:xfrm>
          <a:off x="2971800" y="2959100"/>
          <a:ext cx="6045201" cy="854076"/>
        </p:xfrm>
        <a:graphic>
          <a:graphicData uri="http://schemas.openxmlformats.org/drawingml/2006/table">
            <a:tbl>
              <a:tblPr/>
              <a:tblGrid>
                <a:gridCol w="2666860">
                  <a:extLst>
                    <a:ext uri="{9D8B030D-6E8A-4147-A177-3AD203B41FA5}">
                      <a16:colId xmlns:a16="http://schemas.microsoft.com/office/drawing/2014/main" val="20000"/>
                    </a:ext>
                  </a:extLst>
                </a:gridCol>
                <a:gridCol w="1447724">
                  <a:extLst>
                    <a:ext uri="{9D8B030D-6E8A-4147-A177-3AD203B41FA5}">
                      <a16:colId xmlns:a16="http://schemas.microsoft.com/office/drawing/2014/main" val="20001"/>
                    </a:ext>
                  </a:extLst>
                </a:gridCol>
                <a:gridCol w="208270">
                  <a:extLst>
                    <a:ext uri="{9D8B030D-6E8A-4147-A177-3AD203B41FA5}">
                      <a16:colId xmlns:a16="http://schemas.microsoft.com/office/drawing/2014/main" val="20002"/>
                    </a:ext>
                  </a:extLst>
                </a:gridCol>
                <a:gridCol w="923877">
                  <a:extLst>
                    <a:ext uri="{9D8B030D-6E8A-4147-A177-3AD203B41FA5}">
                      <a16:colId xmlns:a16="http://schemas.microsoft.com/office/drawing/2014/main" val="20003"/>
                    </a:ext>
                  </a:extLst>
                </a:gridCol>
                <a:gridCol w="798470">
                  <a:extLst>
                    <a:ext uri="{9D8B030D-6E8A-4147-A177-3AD203B41FA5}">
                      <a16:colId xmlns:a16="http://schemas.microsoft.com/office/drawing/2014/main" val="20004"/>
                    </a:ext>
                  </a:extLst>
                </a:gridCol>
              </a:tblGrid>
              <a:tr h="427038">
                <a:tc rowSpan="2">
                  <a:txBody>
                    <a:body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INDEBITAMENTO</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PERMANENTE</a:t>
                      </a:r>
                    </a:p>
                  </a:txBody>
                  <a:tcPr marL="91435" marR="91435" marT="45754" marB="45754"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 + Pml</a:t>
                      </a:r>
                    </a:p>
                  </a:txBody>
                  <a:tcPr marL="91435" marR="91435" marT="45754" marB="45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marT="45754" marB="4575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40+25</a:t>
                      </a:r>
                    </a:p>
                  </a:txBody>
                  <a:tcPr marL="91435" marR="91435" marT="45754" marB="4575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65%</a:t>
                      </a:r>
                    </a:p>
                  </a:txBody>
                  <a:tcPr marL="91435" marR="91435" marT="45754" marB="45754"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703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CF</a:t>
                      </a:r>
                    </a:p>
                  </a:txBody>
                  <a:tcPr marL="91435" marR="91435" marT="45754" marB="45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marT="45754" marB="4575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marL="91435" marR="91435" marT="45754" marB="4575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279653" name="Group 101"/>
          <p:cNvGraphicFramePr>
            <a:graphicFrameLocks noGrp="1"/>
          </p:cNvGraphicFramePr>
          <p:nvPr/>
        </p:nvGraphicFramePr>
        <p:xfrm>
          <a:off x="3124200" y="4008438"/>
          <a:ext cx="5964239" cy="1020762"/>
        </p:xfrm>
        <a:graphic>
          <a:graphicData uri="http://schemas.openxmlformats.org/drawingml/2006/table">
            <a:tbl>
              <a:tblPr/>
              <a:tblGrid>
                <a:gridCol w="2736705">
                  <a:extLst>
                    <a:ext uri="{9D8B030D-6E8A-4147-A177-3AD203B41FA5}">
                      <a16:colId xmlns:a16="http://schemas.microsoft.com/office/drawing/2014/main" val="20000"/>
                    </a:ext>
                  </a:extLst>
                </a:gridCol>
                <a:gridCol w="1222310">
                  <a:extLst>
                    <a:ext uri="{9D8B030D-6E8A-4147-A177-3AD203B41FA5}">
                      <a16:colId xmlns:a16="http://schemas.microsoft.com/office/drawing/2014/main" val="20001"/>
                    </a:ext>
                  </a:extLst>
                </a:gridCol>
                <a:gridCol w="208270">
                  <a:extLst>
                    <a:ext uri="{9D8B030D-6E8A-4147-A177-3AD203B41FA5}">
                      <a16:colId xmlns:a16="http://schemas.microsoft.com/office/drawing/2014/main" val="20002"/>
                    </a:ext>
                  </a:extLst>
                </a:gridCol>
                <a:gridCol w="936575">
                  <a:extLst>
                    <a:ext uri="{9D8B030D-6E8A-4147-A177-3AD203B41FA5}">
                      <a16:colId xmlns:a16="http://schemas.microsoft.com/office/drawing/2014/main" val="20003"/>
                    </a:ext>
                  </a:extLst>
                </a:gridCol>
                <a:gridCol w="860379">
                  <a:extLst>
                    <a:ext uri="{9D8B030D-6E8A-4147-A177-3AD203B41FA5}">
                      <a16:colId xmlns:a16="http://schemas.microsoft.com/office/drawing/2014/main" val="20004"/>
                    </a:ext>
                  </a:extLst>
                </a:gridCol>
              </a:tblGrid>
              <a:tr h="511174">
                <a:tc row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 INDEBITAMENTO</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CONSOLIDATO</a:t>
                      </a:r>
                    </a:p>
                  </a:txBody>
                  <a:tcPr marL="91435" marR="9143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Pml</a:t>
                      </a:r>
                    </a:p>
                  </a:txBody>
                  <a:tcPr marL="91435" marR="914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25</a:t>
                      </a:r>
                    </a:p>
                  </a:txBody>
                  <a:tcPr marL="91435" marR="914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25%</a:t>
                      </a:r>
                    </a:p>
                  </a:txBody>
                  <a:tcPr marL="91435" marR="9143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0958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CF</a:t>
                      </a:r>
                    </a:p>
                  </a:txBody>
                  <a:tcPr marL="91435" marR="914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marL="91435" marR="914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sp>
        <p:nvSpPr>
          <p:cNvPr id="208921" name="AutoShape 77"/>
          <p:cNvSpPr>
            <a:spLocks noChangeArrowheads="1"/>
          </p:cNvSpPr>
          <p:nvPr/>
        </p:nvSpPr>
        <p:spPr bwMode="auto">
          <a:xfrm>
            <a:off x="76200" y="457200"/>
            <a:ext cx="8964613" cy="4572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COMPOSIZIONE delle Fonti</a:t>
            </a:r>
            <a:endParaRPr lang="it-IT" altLang="it-IT" sz="1400" b="1" u="sng"/>
          </a:p>
        </p:txBody>
      </p:sp>
      <p:sp>
        <p:nvSpPr>
          <p:cNvPr id="208922" name="Rectangle 78"/>
          <p:cNvSpPr>
            <a:spLocks noChangeArrowheads="1"/>
          </p:cNvSpPr>
          <p:nvPr/>
        </p:nvSpPr>
        <p:spPr bwMode="auto">
          <a:xfrm>
            <a:off x="152400" y="1066800"/>
            <a:ext cx="8915400" cy="7747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it-IT" altLang="it-IT" sz="2400" i="1" dirty="0"/>
              <a:t>…mettono in evidenza la composizione del capitale di finanziamento.</a:t>
            </a:r>
          </a:p>
          <a:p>
            <a:pPr algn="ctr" eaLnBrk="1" hangingPunct="1"/>
            <a:r>
              <a:rPr lang="it-IT" altLang="it-IT" sz="2400" b="1" i="1" dirty="0">
                <a:solidFill>
                  <a:srgbClr val="C00000"/>
                </a:solidFill>
              </a:rPr>
              <a:t>Peso percentuale</a:t>
            </a:r>
            <a:r>
              <a:rPr lang="it-IT" altLang="it-IT" sz="2400" i="1" dirty="0"/>
              <a:t>, rispetto al CF, delle varie categorie di fonti</a:t>
            </a:r>
          </a:p>
        </p:txBody>
      </p:sp>
      <p:graphicFrame>
        <p:nvGraphicFramePr>
          <p:cNvPr id="279731" name="Group 179"/>
          <p:cNvGraphicFramePr>
            <a:graphicFrameLocks noGrp="1"/>
          </p:cNvGraphicFramePr>
          <p:nvPr>
            <p:ph/>
          </p:nvPr>
        </p:nvGraphicFramePr>
        <p:xfrm>
          <a:off x="3124200" y="5181600"/>
          <a:ext cx="5883276" cy="862470"/>
        </p:xfrm>
        <a:graphic>
          <a:graphicData uri="http://schemas.openxmlformats.org/drawingml/2006/table">
            <a:tbl>
              <a:tblPr/>
              <a:tblGrid>
                <a:gridCol w="2700192">
                  <a:extLst>
                    <a:ext uri="{9D8B030D-6E8A-4147-A177-3AD203B41FA5}">
                      <a16:colId xmlns:a16="http://schemas.microsoft.com/office/drawing/2014/main" val="20000"/>
                    </a:ext>
                  </a:extLst>
                </a:gridCol>
                <a:gridCol w="1208022">
                  <a:extLst>
                    <a:ext uri="{9D8B030D-6E8A-4147-A177-3AD203B41FA5}">
                      <a16:colId xmlns:a16="http://schemas.microsoft.com/office/drawing/2014/main" val="20001"/>
                    </a:ext>
                  </a:extLst>
                </a:gridCol>
                <a:gridCol w="208270">
                  <a:extLst>
                    <a:ext uri="{9D8B030D-6E8A-4147-A177-3AD203B41FA5}">
                      <a16:colId xmlns:a16="http://schemas.microsoft.com/office/drawing/2014/main" val="20002"/>
                    </a:ext>
                  </a:extLst>
                </a:gridCol>
                <a:gridCol w="917526">
                  <a:extLst>
                    <a:ext uri="{9D8B030D-6E8A-4147-A177-3AD203B41FA5}">
                      <a16:colId xmlns:a16="http://schemas.microsoft.com/office/drawing/2014/main" val="20003"/>
                    </a:ext>
                  </a:extLst>
                </a:gridCol>
                <a:gridCol w="849266">
                  <a:extLst>
                    <a:ext uri="{9D8B030D-6E8A-4147-A177-3AD203B41FA5}">
                      <a16:colId xmlns:a16="http://schemas.microsoft.com/office/drawing/2014/main" val="20004"/>
                    </a:ext>
                  </a:extLst>
                </a:gridCol>
              </a:tblGrid>
              <a:tr h="426407">
                <a:tc row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 INDEBITAMENTO</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CORRENTE</a:t>
                      </a:r>
                    </a:p>
                  </a:txBody>
                  <a:tcPr marL="91435" marR="91435" marT="45663" marB="45663"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L="91435" marR="91435" marT="45663" marB="4566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marT="45663" marB="4566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L="91435" marR="91435" marT="45663" marB="4566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L="91435" marR="91435" marT="45663" marB="4566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35606">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CF</a:t>
                      </a:r>
                    </a:p>
                  </a:txBody>
                  <a:tcPr marL="91435" marR="91435" marT="45663" marB="4566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marT="45663" marB="4566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marL="91435" marR="91435" marT="45663" marB="4566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sp>
        <p:nvSpPr>
          <p:cNvPr id="208941" name="AutoShape 184"/>
          <p:cNvSpPr>
            <a:spLocks/>
          </p:cNvSpPr>
          <p:nvPr/>
        </p:nvSpPr>
        <p:spPr bwMode="auto">
          <a:xfrm>
            <a:off x="2667000" y="2590800"/>
            <a:ext cx="533400" cy="1981200"/>
          </a:xfrm>
          <a:prstGeom prst="rightBrace">
            <a:avLst>
              <a:gd name="adj1" fmla="val 30952"/>
              <a:gd name="adj2" fmla="val 50000"/>
            </a:avLst>
          </a:prstGeom>
          <a:noFill/>
          <a:ln w="508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sp>
        <p:nvSpPr>
          <p:cNvPr id="208942" name="WordArt 19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COMPOSIZIONE</a:t>
            </a:r>
          </a:p>
        </p:txBody>
      </p:sp>
      <p:sp>
        <p:nvSpPr>
          <p:cNvPr id="208943" name="Segnaposto numero diapositiva 3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34D68DA-B44F-4D1C-A565-A7D4869986F2}" type="slidenum">
              <a:rPr lang="it-IT" altLang="it-IT">
                <a:latin typeface="Arial" panose="020B0604020202020204" pitchFamily="34" charset="0"/>
              </a:rPr>
              <a:pPr/>
              <a:t>65</a:t>
            </a:fld>
            <a:endParaRPr lang="it-IT" altLang="it-IT">
              <a:latin typeface="Arial" panose="020B0604020202020204" pitchFamily="34" charset="0"/>
            </a:endParaRPr>
          </a:p>
        </p:txBody>
      </p:sp>
    </p:spTree>
    <p:extLst>
      <p:ext uri="{BB962C8B-B14F-4D97-AF65-F5344CB8AC3E}">
        <p14:creationId xmlns:p14="http://schemas.microsoft.com/office/powerpoint/2010/main" val="2939010037"/>
      </p:ext>
    </p:extLst>
  </p:cSld>
  <p:clrMapOvr>
    <a:masterClrMapping/>
  </p:clrMapOvr>
  <p:transition advTm="138138"/>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2" name="Group 2"/>
          <p:cNvGrpSpPr>
            <a:grpSpLocks/>
          </p:cNvGrpSpPr>
          <p:nvPr/>
        </p:nvGrpSpPr>
        <p:grpSpPr bwMode="auto">
          <a:xfrm>
            <a:off x="76200" y="2108200"/>
            <a:ext cx="2590800" cy="4684713"/>
            <a:chOff x="48" y="1328"/>
            <a:chExt cx="1632" cy="2951"/>
          </a:xfrm>
        </p:grpSpPr>
        <p:sp>
          <p:nvSpPr>
            <p:cNvPr id="209963" name="Rectangle 3"/>
            <p:cNvSpPr>
              <a:spLocks noChangeArrowheads="1"/>
            </p:cNvSpPr>
            <p:nvPr/>
          </p:nvSpPr>
          <p:spPr bwMode="auto">
            <a:xfrm>
              <a:off x="624" y="2870"/>
              <a:ext cx="105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100"/>
                <a:t>Passività Correnti</a:t>
              </a:r>
            </a:p>
          </p:txBody>
        </p:sp>
        <p:sp>
          <p:nvSpPr>
            <p:cNvPr id="209964" name="Rectangle 4"/>
            <p:cNvSpPr>
              <a:spLocks noChangeArrowheads="1"/>
            </p:cNvSpPr>
            <p:nvPr/>
          </p:nvSpPr>
          <p:spPr bwMode="auto">
            <a:xfrm>
              <a:off x="624" y="2349"/>
              <a:ext cx="1056"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100"/>
                <a:t>Passività</a:t>
              </a:r>
            </a:p>
            <a:p>
              <a:pPr algn="just" eaLnBrk="1" hangingPunct="1">
                <a:spcBef>
                  <a:spcPct val="20000"/>
                </a:spcBef>
              </a:pPr>
              <a:r>
                <a:rPr lang="it-IT" altLang="it-IT" sz="2100"/>
                <a:t>Consolidate</a:t>
              </a:r>
            </a:p>
          </p:txBody>
        </p:sp>
        <p:sp>
          <p:nvSpPr>
            <p:cNvPr id="209965" name="Rectangle 5"/>
            <p:cNvSpPr>
              <a:spLocks noChangeArrowheads="1"/>
            </p:cNvSpPr>
            <p:nvPr/>
          </p:nvSpPr>
          <p:spPr bwMode="auto">
            <a:xfrm>
              <a:off x="624" y="1606"/>
              <a:ext cx="1056"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r>
                <a:rPr lang="it-IT" altLang="it-IT" sz="2100"/>
                <a:t>Conferiti</a:t>
              </a:r>
            </a:p>
            <a:p>
              <a:pPr algn="just" eaLnBrk="1" hangingPunct="1">
                <a:spcBef>
                  <a:spcPct val="20000"/>
                </a:spcBef>
                <a:buFontTx/>
                <a:buChar char="•"/>
              </a:pPr>
              <a:r>
                <a:rPr lang="it-IT" altLang="it-IT" sz="2100"/>
                <a:t>Autoprodotti</a:t>
              </a:r>
            </a:p>
            <a:p>
              <a:pPr algn="just" eaLnBrk="1" hangingPunct="1">
                <a:spcBef>
                  <a:spcPct val="20000"/>
                </a:spcBef>
                <a:buFontTx/>
                <a:buChar char="•"/>
              </a:pPr>
              <a:endParaRPr lang="it-IT" altLang="it-IT" sz="2100"/>
            </a:p>
          </p:txBody>
        </p:sp>
        <p:sp>
          <p:nvSpPr>
            <p:cNvPr id="209966" name="Rectangle 6"/>
            <p:cNvSpPr>
              <a:spLocks noChangeArrowheads="1"/>
            </p:cNvSpPr>
            <p:nvPr/>
          </p:nvSpPr>
          <p:spPr bwMode="auto">
            <a:xfrm>
              <a:off x="48" y="3669"/>
              <a:ext cx="1632" cy="61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 di</a:t>
              </a:r>
            </a:p>
            <a:p>
              <a:pPr algn="ctr" eaLnBrk="1" hangingPunct="1">
                <a:lnSpc>
                  <a:spcPct val="70000"/>
                </a:lnSpc>
                <a:spcBef>
                  <a:spcPct val="20000"/>
                </a:spcBef>
              </a:pPr>
              <a:r>
                <a:rPr lang="it-IT" altLang="it-IT" sz="2300" b="1"/>
                <a:t>FINANZ.TO (CF)</a:t>
              </a:r>
            </a:p>
            <a:p>
              <a:pPr algn="ctr" eaLnBrk="1" hangingPunct="1">
                <a:lnSpc>
                  <a:spcPct val="70000"/>
                </a:lnSpc>
                <a:spcBef>
                  <a:spcPct val="20000"/>
                </a:spcBef>
              </a:pPr>
              <a:r>
                <a:rPr lang="it-IT" altLang="it-IT" sz="2300" b="1"/>
                <a:t>100</a:t>
              </a:r>
            </a:p>
          </p:txBody>
        </p:sp>
        <p:sp>
          <p:nvSpPr>
            <p:cNvPr id="209967" name="Rectangle 7"/>
            <p:cNvSpPr>
              <a:spLocks noChangeArrowheads="1"/>
            </p:cNvSpPr>
            <p:nvPr/>
          </p:nvSpPr>
          <p:spPr bwMode="auto">
            <a:xfrm>
              <a:off x="48" y="1328"/>
              <a:ext cx="1632"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FONTI</a:t>
              </a:r>
            </a:p>
          </p:txBody>
        </p:sp>
        <p:sp>
          <p:nvSpPr>
            <p:cNvPr id="209968" name="Rectangle 8"/>
            <p:cNvSpPr>
              <a:spLocks noChangeArrowheads="1"/>
            </p:cNvSpPr>
            <p:nvPr/>
          </p:nvSpPr>
          <p:spPr bwMode="auto">
            <a:xfrm>
              <a:off x="48" y="2870"/>
              <a:ext cx="57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Pb</a:t>
              </a:r>
            </a:p>
            <a:p>
              <a:pPr algn="ctr" eaLnBrk="1" hangingPunct="1">
                <a:spcBef>
                  <a:spcPct val="20000"/>
                </a:spcBef>
              </a:pPr>
              <a:r>
                <a:rPr lang="it-IT" altLang="it-IT" sz="2200" b="1"/>
                <a:t>35</a:t>
              </a:r>
            </a:p>
          </p:txBody>
        </p:sp>
        <p:sp>
          <p:nvSpPr>
            <p:cNvPr id="209969" name="Rectangle 9"/>
            <p:cNvSpPr>
              <a:spLocks noChangeArrowheads="1"/>
            </p:cNvSpPr>
            <p:nvPr/>
          </p:nvSpPr>
          <p:spPr bwMode="auto">
            <a:xfrm>
              <a:off x="48" y="2349"/>
              <a:ext cx="576"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Pml</a:t>
              </a:r>
            </a:p>
            <a:p>
              <a:pPr algn="ctr" eaLnBrk="1" hangingPunct="1">
                <a:spcBef>
                  <a:spcPct val="20000"/>
                </a:spcBef>
              </a:pPr>
              <a:r>
                <a:rPr lang="it-IT" altLang="it-IT" sz="2200" b="1"/>
                <a:t>25</a:t>
              </a:r>
            </a:p>
          </p:txBody>
        </p:sp>
        <p:sp>
          <p:nvSpPr>
            <p:cNvPr id="209970" name="Rectangle 10"/>
            <p:cNvSpPr>
              <a:spLocks noChangeArrowheads="1"/>
            </p:cNvSpPr>
            <p:nvPr/>
          </p:nvSpPr>
          <p:spPr bwMode="auto">
            <a:xfrm>
              <a:off x="48" y="1606"/>
              <a:ext cx="576"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b="1"/>
                <a:t>MP</a:t>
              </a:r>
            </a:p>
            <a:p>
              <a:pPr algn="ctr" eaLnBrk="1" hangingPunct="1">
                <a:spcBef>
                  <a:spcPct val="20000"/>
                </a:spcBef>
              </a:pPr>
              <a:r>
                <a:rPr lang="it-IT" altLang="it-IT" sz="2200" b="1"/>
                <a:t>40</a:t>
              </a:r>
            </a:p>
          </p:txBody>
        </p:sp>
        <p:sp>
          <p:nvSpPr>
            <p:cNvPr id="209971" name="Line 11"/>
            <p:cNvSpPr>
              <a:spLocks noChangeShapeType="1"/>
            </p:cNvSpPr>
            <p:nvPr/>
          </p:nvSpPr>
          <p:spPr bwMode="auto">
            <a:xfrm>
              <a:off x="48" y="1328"/>
              <a:ext cx="163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9972" name="Line 12"/>
            <p:cNvSpPr>
              <a:spLocks noChangeShapeType="1"/>
            </p:cNvSpPr>
            <p:nvPr/>
          </p:nvSpPr>
          <p:spPr bwMode="auto">
            <a:xfrm>
              <a:off x="48" y="2870"/>
              <a:ext cx="163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09973" name="Line 13"/>
            <p:cNvSpPr>
              <a:spLocks noChangeShapeType="1"/>
            </p:cNvSpPr>
            <p:nvPr/>
          </p:nvSpPr>
          <p:spPr bwMode="auto">
            <a:xfrm>
              <a:off x="48" y="3669"/>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9974" name="Line 14"/>
            <p:cNvSpPr>
              <a:spLocks noChangeShapeType="1"/>
            </p:cNvSpPr>
            <p:nvPr/>
          </p:nvSpPr>
          <p:spPr bwMode="auto">
            <a:xfrm>
              <a:off x="48" y="4279"/>
              <a:ext cx="163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9975" name="Line 15"/>
            <p:cNvSpPr>
              <a:spLocks noChangeShapeType="1"/>
            </p:cNvSpPr>
            <p:nvPr/>
          </p:nvSpPr>
          <p:spPr bwMode="auto">
            <a:xfrm>
              <a:off x="48" y="1328"/>
              <a:ext cx="0" cy="29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9976" name="Line 16"/>
            <p:cNvSpPr>
              <a:spLocks noChangeShapeType="1"/>
            </p:cNvSpPr>
            <p:nvPr/>
          </p:nvSpPr>
          <p:spPr bwMode="auto">
            <a:xfrm>
              <a:off x="1680" y="1328"/>
              <a:ext cx="0" cy="295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9977" name="Line 17"/>
            <p:cNvSpPr>
              <a:spLocks noChangeShapeType="1"/>
            </p:cNvSpPr>
            <p:nvPr/>
          </p:nvSpPr>
          <p:spPr bwMode="auto">
            <a:xfrm>
              <a:off x="48" y="1606"/>
              <a:ext cx="16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9978" name="Line 18"/>
            <p:cNvSpPr>
              <a:spLocks noChangeShapeType="1"/>
            </p:cNvSpPr>
            <p:nvPr/>
          </p:nvSpPr>
          <p:spPr bwMode="auto">
            <a:xfrm>
              <a:off x="48" y="2349"/>
              <a:ext cx="163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09979" name="Line 19"/>
            <p:cNvSpPr>
              <a:spLocks noChangeShapeType="1"/>
            </p:cNvSpPr>
            <p:nvPr/>
          </p:nvSpPr>
          <p:spPr bwMode="auto">
            <a:xfrm>
              <a:off x="624" y="1606"/>
              <a:ext cx="0" cy="206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graphicFrame>
        <p:nvGraphicFramePr>
          <p:cNvPr id="282780" name="Group 156"/>
          <p:cNvGraphicFramePr>
            <a:graphicFrameLocks noGrp="1"/>
          </p:cNvGraphicFramePr>
          <p:nvPr/>
        </p:nvGraphicFramePr>
        <p:xfrm>
          <a:off x="2667000" y="3657600"/>
          <a:ext cx="5486400" cy="1020763"/>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511175">
                <a:tc row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 INDEBITAMENTO</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CONSOLIDATO</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Pml</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25</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25%</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0958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CF</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sp>
        <p:nvSpPr>
          <p:cNvPr id="209934" name="AutoShape 75"/>
          <p:cNvSpPr>
            <a:spLocks noChangeArrowheads="1"/>
          </p:cNvSpPr>
          <p:nvPr/>
        </p:nvSpPr>
        <p:spPr bwMode="auto">
          <a:xfrm>
            <a:off x="76200" y="457200"/>
            <a:ext cx="8964613" cy="4572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COMPOSIZIONE delle Fonti</a:t>
            </a:r>
            <a:endParaRPr lang="it-IT" altLang="it-IT" sz="1400" b="1" u="sng"/>
          </a:p>
        </p:txBody>
      </p:sp>
      <p:sp>
        <p:nvSpPr>
          <p:cNvPr id="209935" name="Rectangle 76"/>
          <p:cNvSpPr>
            <a:spLocks noChangeArrowheads="1"/>
          </p:cNvSpPr>
          <p:nvPr/>
        </p:nvSpPr>
        <p:spPr bwMode="auto">
          <a:xfrm>
            <a:off x="152400" y="1066800"/>
            <a:ext cx="8915400" cy="6858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pPr>
            <a:r>
              <a:rPr lang="it-IT" altLang="it-IT" sz="2400" i="1"/>
              <a:t>Ogni scelta della fonte di finanziamento…</a:t>
            </a:r>
          </a:p>
          <a:p>
            <a:pPr algn="ctr" eaLnBrk="1" hangingPunct="1">
              <a:lnSpc>
                <a:spcPct val="90000"/>
              </a:lnSpc>
            </a:pPr>
            <a:r>
              <a:rPr lang="it-IT" altLang="it-IT" sz="2400" i="1"/>
              <a:t>…comporta un </a:t>
            </a:r>
            <a:r>
              <a:rPr lang="it-IT" altLang="it-IT" sz="2400" b="1" i="1">
                <a:solidFill>
                  <a:srgbClr val="FF3300"/>
                </a:solidFill>
              </a:rPr>
              <a:t>prezzo</a:t>
            </a:r>
            <a:r>
              <a:rPr lang="it-IT" altLang="it-IT" sz="2400" i="1">
                <a:solidFill>
                  <a:srgbClr val="FF3300"/>
                </a:solidFill>
              </a:rPr>
              <a:t>, esplicito o implicito, da pagare</a:t>
            </a:r>
          </a:p>
        </p:txBody>
      </p:sp>
      <p:graphicFrame>
        <p:nvGraphicFramePr>
          <p:cNvPr id="282787" name="Group 163"/>
          <p:cNvGraphicFramePr>
            <a:graphicFrameLocks noGrp="1"/>
          </p:cNvGraphicFramePr>
          <p:nvPr>
            <p:ph sz="half" idx="1"/>
          </p:nvPr>
        </p:nvGraphicFramePr>
        <p:xfrm>
          <a:off x="2667000" y="4648200"/>
          <a:ext cx="5283200" cy="944563"/>
        </p:xfrm>
        <a:graphic>
          <a:graphicData uri="http://schemas.openxmlformats.org/drawingml/2006/table">
            <a:tbl>
              <a:tblPr/>
              <a:tblGrid>
                <a:gridCol w="2666838">
                  <a:extLst>
                    <a:ext uri="{9D8B030D-6E8A-4147-A177-3AD203B41FA5}">
                      <a16:colId xmlns:a16="http://schemas.microsoft.com/office/drawing/2014/main" val="20000"/>
                    </a:ext>
                  </a:extLst>
                </a:gridCol>
                <a:gridCol w="838150">
                  <a:extLst>
                    <a:ext uri="{9D8B030D-6E8A-4147-A177-3AD203B41FA5}">
                      <a16:colId xmlns:a16="http://schemas.microsoft.com/office/drawing/2014/main" val="20001"/>
                    </a:ext>
                  </a:extLst>
                </a:gridCol>
                <a:gridCol w="208270">
                  <a:extLst>
                    <a:ext uri="{9D8B030D-6E8A-4147-A177-3AD203B41FA5}">
                      <a16:colId xmlns:a16="http://schemas.microsoft.com/office/drawing/2014/main" val="20002"/>
                    </a:ext>
                  </a:extLst>
                </a:gridCol>
                <a:gridCol w="655598">
                  <a:extLst>
                    <a:ext uri="{9D8B030D-6E8A-4147-A177-3AD203B41FA5}">
                      <a16:colId xmlns:a16="http://schemas.microsoft.com/office/drawing/2014/main" val="20003"/>
                    </a:ext>
                  </a:extLst>
                </a:gridCol>
                <a:gridCol w="914344">
                  <a:extLst>
                    <a:ext uri="{9D8B030D-6E8A-4147-A177-3AD203B41FA5}">
                      <a16:colId xmlns:a16="http://schemas.microsoft.com/office/drawing/2014/main" val="20004"/>
                    </a:ext>
                  </a:extLst>
                </a:gridCol>
              </a:tblGrid>
              <a:tr h="466725">
                <a:tc row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 INDEBITAMENTO</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CORRENTE</a:t>
                      </a:r>
                    </a:p>
                  </a:txBody>
                  <a:tcPr marL="91435" marR="9143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L="91435" marR="914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L="91435" marR="9143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L="91435" marR="9143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7783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CF</a:t>
                      </a:r>
                    </a:p>
                  </a:txBody>
                  <a:tcPr marL="91435" marR="914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L="91435" marR="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marL="91435" marR="9143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282773" name="Group 149"/>
          <p:cNvGraphicFramePr>
            <a:graphicFrameLocks noGrp="1"/>
          </p:cNvGraphicFramePr>
          <p:nvPr>
            <p:ph sz="half" idx="2"/>
          </p:nvPr>
        </p:nvGraphicFramePr>
        <p:xfrm>
          <a:off x="2667000" y="2209800"/>
          <a:ext cx="5029200" cy="884238"/>
        </p:xfrm>
        <a:graphic>
          <a:graphicData uri="http://schemas.openxmlformats.org/drawingml/2006/table">
            <a:tbl>
              <a:tblPr/>
              <a:tblGrid>
                <a:gridCol w="2209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45736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Indice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AUTONOMIA</a:t>
                      </a:r>
                    </a:p>
                  </a:txBody>
                  <a:tcPr marT="45736" marB="45736"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a:t>
                      </a:r>
                    </a:p>
                  </a:txBody>
                  <a:tcPr marT="45736" marB="4573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6" marB="4573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6" marB="4573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6874">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CF</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100</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vMerge="1">
                  <a:txBody>
                    <a:bodyPr/>
                    <a:lstStyle/>
                    <a:p>
                      <a:endParaRPr lang="it-IT"/>
                    </a:p>
                  </a:txBody>
                  <a:tcPr/>
                </a:tc>
                <a:extLst>
                  <a:ext uri="{0D108BD9-81ED-4DB2-BD59-A6C34878D82A}">
                    <a16:rowId xmlns:a16="http://schemas.microsoft.com/office/drawing/2014/main" val="10001"/>
                  </a:ext>
                </a:extLst>
              </a:tr>
            </a:tbl>
          </a:graphicData>
        </a:graphic>
      </p:graphicFrame>
      <p:sp>
        <p:nvSpPr>
          <p:cNvPr id="209958" name="Text Box 165"/>
          <p:cNvSpPr txBox="1">
            <a:spLocks noChangeArrowheads="1"/>
          </p:cNvSpPr>
          <p:nvPr/>
        </p:nvSpPr>
        <p:spPr bwMode="auto">
          <a:xfrm>
            <a:off x="2667000" y="3263900"/>
            <a:ext cx="6477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50000"/>
              </a:spcBef>
            </a:pPr>
            <a:r>
              <a:rPr lang="it-IT" altLang="it-IT" sz="2200" b="1" i="1">
                <a:solidFill>
                  <a:srgbClr val="FF3300"/>
                </a:solidFill>
              </a:rPr>
              <a:t>Oneri finanziari espliciti </a:t>
            </a:r>
            <a:r>
              <a:rPr lang="it-IT" altLang="it-IT" sz="2200" i="1">
                <a:solidFill>
                  <a:srgbClr val="FF3300"/>
                </a:solidFill>
              </a:rPr>
              <a:t>ai terzi finanziatori</a:t>
            </a:r>
          </a:p>
        </p:txBody>
      </p:sp>
      <p:sp>
        <p:nvSpPr>
          <p:cNvPr id="209959" name="Text Box 166"/>
          <p:cNvSpPr txBox="1">
            <a:spLocks noChangeArrowheads="1"/>
          </p:cNvSpPr>
          <p:nvPr/>
        </p:nvSpPr>
        <p:spPr bwMode="auto">
          <a:xfrm>
            <a:off x="2667000" y="1905000"/>
            <a:ext cx="6477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50000"/>
              </a:spcBef>
            </a:pPr>
            <a:r>
              <a:rPr lang="it-IT" altLang="it-IT" sz="2200" b="1" i="1">
                <a:solidFill>
                  <a:srgbClr val="FF3300"/>
                </a:solidFill>
              </a:rPr>
              <a:t>Utili </a:t>
            </a:r>
            <a:r>
              <a:rPr lang="it-IT" altLang="it-IT" sz="2200" i="1">
                <a:solidFill>
                  <a:srgbClr val="FF3300"/>
                </a:solidFill>
              </a:rPr>
              <a:t>ai soci</a:t>
            </a:r>
          </a:p>
        </p:txBody>
      </p:sp>
      <p:sp>
        <p:nvSpPr>
          <p:cNvPr id="209960" name="Text Box 167"/>
          <p:cNvSpPr txBox="1">
            <a:spLocks noChangeArrowheads="1"/>
          </p:cNvSpPr>
          <p:nvPr/>
        </p:nvSpPr>
        <p:spPr bwMode="auto">
          <a:xfrm>
            <a:off x="2667000" y="5486400"/>
            <a:ext cx="6477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50000"/>
              </a:spcBef>
              <a:buFontTx/>
              <a:buChar char="•"/>
            </a:pPr>
            <a:r>
              <a:rPr lang="it-IT" altLang="it-IT" sz="2200" b="1" i="1">
                <a:solidFill>
                  <a:srgbClr val="FF3300"/>
                </a:solidFill>
              </a:rPr>
              <a:t>Oneri finanziari impliciti (interessi di dilazione)                        </a:t>
            </a:r>
            <a:r>
              <a:rPr lang="it-IT" altLang="it-IT" sz="2200" i="1">
                <a:solidFill>
                  <a:srgbClr val="FF3300"/>
                </a:solidFill>
              </a:rPr>
              <a:t>ai fornitori di fattori produttivi</a:t>
            </a:r>
          </a:p>
          <a:p>
            <a:pPr algn="ctr" eaLnBrk="1" hangingPunct="1">
              <a:lnSpc>
                <a:spcPct val="70000"/>
              </a:lnSpc>
              <a:spcBef>
                <a:spcPct val="50000"/>
              </a:spcBef>
              <a:buFontTx/>
              <a:buChar char="•"/>
            </a:pPr>
            <a:r>
              <a:rPr lang="it-IT" altLang="it-IT" sz="2200" b="1" i="1">
                <a:solidFill>
                  <a:srgbClr val="FF3300"/>
                </a:solidFill>
              </a:rPr>
              <a:t>Oneri finanziari espliciti ai terzi finanziatori</a:t>
            </a:r>
          </a:p>
          <a:p>
            <a:pPr algn="ctr" eaLnBrk="1" hangingPunct="1">
              <a:lnSpc>
                <a:spcPct val="70000"/>
              </a:lnSpc>
              <a:spcBef>
                <a:spcPct val="50000"/>
              </a:spcBef>
              <a:buFontTx/>
              <a:buChar char="•"/>
            </a:pPr>
            <a:r>
              <a:rPr lang="it-IT" altLang="it-IT" sz="2200" i="1">
                <a:solidFill>
                  <a:srgbClr val="FF3300"/>
                </a:solidFill>
              </a:rPr>
              <a:t> Può creare problemi nel rapporto con la </a:t>
            </a:r>
            <a:r>
              <a:rPr lang="it-IT" altLang="it-IT" sz="2200" b="1" i="1">
                <a:solidFill>
                  <a:srgbClr val="FF3300"/>
                </a:solidFill>
              </a:rPr>
              <a:t>liquidità</a:t>
            </a:r>
          </a:p>
        </p:txBody>
      </p:sp>
      <p:sp>
        <p:nvSpPr>
          <p:cNvPr id="209961" name="WordArt 169"/>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COMPOSIZIONE</a:t>
            </a:r>
          </a:p>
        </p:txBody>
      </p:sp>
      <p:sp>
        <p:nvSpPr>
          <p:cNvPr id="209962" name="Segnaposto numero diapositiva 28"/>
          <p:cNvSpPr>
            <a:spLocks noGrp="1"/>
          </p:cNvSpPr>
          <p:nvPr>
            <p:ph type="sldNum" sz="quarter" idx="12"/>
          </p:nvPr>
        </p:nvSpPr>
        <p:spPr>
          <a:xfrm>
            <a:off x="70104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727EECE3-F34F-4F62-AAC7-C44FF84C013B}" type="slidenum">
              <a:rPr lang="it-IT" altLang="it-IT">
                <a:latin typeface="Arial" panose="020B0604020202020204" pitchFamily="34" charset="0"/>
              </a:rPr>
              <a:pPr/>
              <a:t>66</a:t>
            </a:fld>
            <a:endParaRPr lang="it-IT" altLang="it-IT">
              <a:latin typeface="Arial" panose="020B0604020202020204" pitchFamily="34" charset="0"/>
            </a:endParaRPr>
          </a:p>
        </p:txBody>
      </p:sp>
    </p:spTree>
    <p:extLst>
      <p:ext uri="{BB962C8B-B14F-4D97-AF65-F5344CB8AC3E}">
        <p14:creationId xmlns:p14="http://schemas.microsoft.com/office/powerpoint/2010/main" val="1551119196"/>
      </p:ext>
    </p:extLst>
  </p:cSld>
  <p:clrMapOvr>
    <a:masterClrMapping/>
  </p:clrMapOvr>
  <p:transition advTm="156841"/>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Group 2"/>
          <p:cNvGrpSpPr>
            <a:grpSpLocks/>
          </p:cNvGrpSpPr>
          <p:nvPr/>
        </p:nvGrpSpPr>
        <p:grpSpPr bwMode="auto">
          <a:xfrm>
            <a:off x="1600200" y="1023938"/>
            <a:ext cx="5867400" cy="4310062"/>
            <a:chOff x="1008" y="645"/>
            <a:chExt cx="3696" cy="2715"/>
          </a:xfrm>
        </p:grpSpPr>
        <p:sp>
          <p:nvSpPr>
            <p:cNvPr id="213008" name="Rectangle 3"/>
            <p:cNvSpPr>
              <a:spLocks noChangeArrowheads="1"/>
            </p:cNvSpPr>
            <p:nvPr/>
          </p:nvSpPr>
          <p:spPr bwMode="auto">
            <a:xfrm>
              <a:off x="3408" y="2150"/>
              <a:ext cx="129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p:txBody>
        </p:sp>
        <p:sp>
          <p:nvSpPr>
            <p:cNvPr id="213009" name="Rectangle 4"/>
            <p:cNvSpPr>
              <a:spLocks noChangeArrowheads="1"/>
            </p:cNvSpPr>
            <p:nvPr/>
          </p:nvSpPr>
          <p:spPr bwMode="auto">
            <a:xfrm>
              <a:off x="3408" y="1424"/>
              <a:ext cx="129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p:txBody>
        </p:sp>
        <p:sp>
          <p:nvSpPr>
            <p:cNvPr id="213010" name="Rectangle 5"/>
            <p:cNvSpPr>
              <a:spLocks noChangeArrowheads="1"/>
            </p:cNvSpPr>
            <p:nvPr/>
          </p:nvSpPr>
          <p:spPr bwMode="auto">
            <a:xfrm>
              <a:off x="3408" y="923"/>
              <a:ext cx="1296"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a:p>
              <a:pPr algn="just" eaLnBrk="1" hangingPunct="1">
                <a:spcBef>
                  <a:spcPct val="20000"/>
                </a:spcBef>
              </a:pPr>
              <a:endParaRPr lang="it-IT" altLang="it-IT" sz="2100"/>
            </a:p>
          </p:txBody>
        </p:sp>
        <p:sp>
          <p:nvSpPr>
            <p:cNvPr id="213011" name="Rectangle 6"/>
            <p:cNvSpPr>
              <a:spLocks noChangeArrowheads="1"/>
            </p:cNvSpPr>
            <p:nvPr/>
          </p:nvSpPr>
          <p:spPr bwMode="auto">
            <a:xfrm>
              <a:off x="1392" y="2150"/>
              <a:ext cx="1584"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endParaRPr lang="it-IT" altLang="it-IT" sz="2100"/>
            </a:p>
            <a:p>
              <a:pPr algn="just" eaLnBrk="1" hangingPunct="1">
                <a:spcBef>
                  <a:spcPct val="20000"/>
                </a:spcBef>
                <a:buFontTx/>
                <a:buChar char="•"/>
              </a:pPr>
              <a:endParaRPr lang="it-IT" altLang="it-IT" sz="2100"/>
            </a:p>
          </p:txBody>
        </p:sp>
        <p:sp>
          <p:nvSpPr>
            <p:cNvPr id="213012" name="Rectangle 7"/>
            <p:cNvSpPr>
              <a:spLocks noChangeArrowheads="1"/>
            </p:cNvSpPr>
            <p:nvPr/>
          </p:nvSpPr>
          <p:spPr bwMode="auto">
            <a:xfrm>
              <a:off x="1392" y="923"/>
              <a:ext cx="1584"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p:txBody>
        </p:sp>
        <p:sp>
          <p:nvSpPr>
            <p:cNvPr id="213013" name="Rectangle 8"/>
            <p:cNvSpPr>
              <a:spLocks noChangeArrowheads="1"/>
            </p:cNvSpPr>
            <p:nvPr/>
          </p:nvSpPr>
          <p:spPr bwMode="auto">
            <a:xfrm>
              <a:off x="2976" y="2949"/>
              <a:ext cx="1728" cy="41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 di</a:t>
              </a:r>
            </a:p>
            <a:p>
              <a:pPr algn="ctr" eaLnBrk="1" hangingPunct="1">
                <a:lnSpc>
                  <a:spcPct val="70000"/>
                </a:lnSpc>
                <a:spcBef>
                  <a:spcPct val="20000"/>
                </a:spcBef>
              </a:pPr>
              <a:r>
                <a:rPr lang="it-IT" altLang="it-IT" sz="2300" b="1"/>
                <a:t>FINANZ.TO (CF)</a:t>
              </a:r>
            </a:p>
          </p:txBody>
        </p:sp>
        <p:sp>
          <p:nvSpPr>
            <p:cNvPr id="213014" name="Rectangle 9"/>
            <p:cNvSpPr>
              <a:spLocks noChangeArrowheads="1"/>
            </p:cNvSpPr>
            <p:nvPr/>
          </p:nvSpPr>
          <p:spPr bwMode="auto">
            <a:xfrm>
              <a:off x="1008" y="2949"/>
              <a:ext cx="1968" cy="41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a:t>
              </a:r>
            </a:p>
            <a:p>
              <a:pPr algn="ctr" eaLnBrk="1" hangingPunct="1">
                <a:lnSpc>
                  <a:spcPct val="70000"/>
                </a:lnSpc>
                <a:spcBef>
                  <a:spcPct val="20000"/>
                </a:spcBef>
              </a:pPr>
              <a:r>
                <a:rPr lang="it-IT" altLang="it-IT" sz="2300" b="1"/>
                <a:t>INVESTITO (CI)</a:t>
              </a:r>
            </a:p>
          </p:txBody>
        </p:sp>
        <p:sp>
          <p:nvSpPr>
            <p:cNvPr id="213015" name="Rectangle 10"/>
            <p:cNvSpPr>
              <a:spLocks noChangeArrowheads="1"/>
            </p:cNvSpPr>
            <p:nvPr/>
          </p:nvSpPr>
          <p:spPr bwMode="auto">
            <a:xfrm>
              <a:off x="2976" y="645"/>
              <a:ext cx="1728"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FONTI</a:t>
              </a:r>
            </a:p>
          </p:txBody>
        </p:sp>
        <p:sp>
          <p:nvSpPr>
            <p:cNvPr id="213016" name="Rectangle 11"/>
            <p:cNvSpPr>
              <a:spLocks noChangeArrowheads="1"/>
            </p:cNvSpPr>
            <p:nvPr/>
          </p:nvSpPr>
          <p:spPr bwMode="auto">
            <a:xfrm>
              <a:off x="1008" y="645"/>
              <a:ext cx="1968"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IMPIEGHI</a:t>
              </a:r>
            </a:p>
          </p:txBody>
        </p:sp>
        <p:sp>
          <p:nvSpPr>
            <p:cNvPr id="213017" name="Rectangle 12"/>
            <p:cNvSpPr>
              <a:spLocks noChangeArrowheads="1"/>
            </p:cNvSpPr>
            <p:nvPr/>
          </p:nvSpPr>
          <p:spPr bwMode="auto">
            <a:xfrm>
              <a:off x="2976" y="2150"/>
              <a:ext cx="432"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Pb</a:t>
              </a:r>
            </a:p>
          </p:txBody>
        </p:sp>
        <p:sp>
          <p:nvSpPr>
            <p:cNvPr id="213018" name="Rectangle 13"/>
            <p:cNvSpPr>
              <a:spLocks noChangeArrowheads="1"/>
            </p:cNvSpPr>
            <p:nvPr/>
          </p:nvSpPr>
          <p:spPr bwMode="auto">
            <a:xfrm>
              <a:off x="1008" y="2150"/>
              <a:ext cx="384"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AC</a:t>
              </a:r>
            </a:p>
          </p:txBody>
        </p:sp>
        <p:sp>
          <p:nvSpPr>
            <p:cNvPr id="213019" name="Rectangle 14"/>
            <p:cNvSpPr>
              <a:spLocks noChangeArrowheads="1"/>
            </p:cNvSpPr>
            <p:nvPr/>
          </p:nvSpPr>
          <p:spPr bwMode="auto">
            <a:xfrm>
              <a:off x="2976" y="1424"/>
              <a:ext cx="432"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Pml</a:t>
              </a:r>
            </a:p>
          </p:txBody>
        </p:sp>
        <p:sp>
          <p:nvSpPr>
            <p:cNvPr id="213020" name="Rectangle 15"/>
            <p:cNvSpPr>
              <a:spLocks noChangeArrowheads="1"/>
            </p:cNvSpPr>
            <p:nvPr/>
          </p:nvSpPr>
          <p:spPr bwMode="auto">
            <a:xfrm>
              <a:off x="2976" y="923"/>
              <a:ext cx="432"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MP</a:t>
              </a:r>
            </a:p>
          </p:txBody>
        </p:sp>
        <p:sp>
          <p:nvSpPr>
            <p:cNvPr id="213021" name="Rectangle 16"/>
            <p:cNvSpPr>
              <a:spLocks noChangeArrowheads="1"/>
            </p:cNvSpPr>
            <p:nvPr/>
          </p:nvSpPr>
          <p:spPr bwMode="auto">
            <a:xfrm>
              <a:off x="1008" y="923"/>
              <a:ext cx="384"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AF</a:t>
              </a:r>
            </a:p>
          </p:txBody>
        </p:sp>
        <p:sp>
          <p:nvSpPr>
            <p:cNvPr id="213022" name="Line 17"/>
            <p:cNvSpPr>
              <a:spLocks noChangeShapeType="1"/>
            </p:cNvSpPr>
            <p:nvPr/>
          </p:nvSpPr>
          <p:spPr bwMode="auto">
            <a:xfrm>
              <a:off x="1008" y="645"/>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23" name="Line 18"/>
            <p:cNvSpPr>
              <a:spLocks noChangeShapeType="1"/>
            </p:cNvSpPr>
            <p:nvPr/>
          </p:nvSpPr>
          <p:spPr bwMode="auto">
            <a:xfrm>
              <a:off x="1008" y="2150"/>
              <a:ext cx="369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3024" name="Line 19"/>
            <p:cNvSpPr>
              <a:spLocks noChangeShapeType="1"/>
            </p:cNvSpPr>
            <p:nvPr/>
          </p:nvSpPr>
          <p:spPr bwMode="auto">
            <a:xfrm>
              <a:off x="1008" y="2949"/>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25" name="Line 20"/>
            <p:cNvSpPr>
              <a:spLocks noChangeShapeType="1"/>
            </p:cNvSpPr>
            <p:nvPr/>
          </p:nvSpPr>
          <p:spPr bwMode="auto">
            <a:xfrm>
              <a:off x="1008" y="3360"/>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26" name="Line 21"/>
            <p:cNvSpPr>
              <a:spLocks noChangeShapeType="1"/>
            </p:cNvSpPr>
            <p:nvPr/>
          </p:nvSpPr>
          <p:spPr bwMode="auto">
            <a:xfrm>
              <a:off x="1008" y="645"/>
              <a:ext cx="0" cy="27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27" name="Line 22"/>
            <p:cNvSpPr>
              <a:spLocks noChangeShapeType="1"/>
            </p:cNvSpPr>
            <p:nvPr/>
          </p:nvSpPr>
          <p:spPr bwMode="auto">
            <a:xfrm>
              <a:off x="2976" y="645"/>
              <a:ext cx="0" cy="27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28" name="Line 23"/>
            <p:cNvSpPr>
              <a:spLocks noChangeShapeType="1"/>
            </p:cNvSpPr>
            <p:nvPr/>
          </p:nvSpPr>
          <p:spPr bwMode="auto">
            <a:xfrm>
              <a:off x="4704" y="645"/>
              <a:ext cx="0" cy="27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29" name="Line 24"/>
            <p:cNvSpPr>
              <a:spLocks noChangeShapeType="1"/>
            </p:cNvSpPr>
            <p:nvPr/>
          </p:nvSpPr>
          <p:spPr bwMode="auto">
            <a:xfrm>
              <a:off x="1008" y="923"/>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30" name="Line 25"/>
            <p:cNvSpPr>
              <a:spLocks noChangeShapeType="1"/>
            </p:cNvSpPr>
            <p:nvPr/>
          </p:nvSpPr>
          <p:spPr bwMode="auto">
            <a:xfrm>
              <a:off x="2976" y="1424"/>
              <a:ext cx="172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3031" name="Line 26"/>
            <p:cNvSpPr>
              <a:spLocks noChangeShapeType="1"/>
            </p:cNvSpPr>
            <p:nvPr/>
          </p:nvSpPr>
          <p:spPr bwMode="auto">
            <a:xfrm>
              <a:off x="1392" y="923"/>
              <a:ext cx="0" cy="202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3032" name="Line 27"/>
            <p:cNvSpPr>
              <a:spLocks noChangeShapeType="1"/>
            </p:cNvSpPr>
            <p:nvPr/>
          </p:nvSpPr>
          <p:spPr bwMode="auto">
            <a:xfrm>
              <a:off x="3408" y="923"/>
              <a:ext cx="0" cy="202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2995" name="Text Box 28"/>
          <p:cNvSpPr txBox="1">
            <a:spLocks noChangeArrowheads="1"/>
          </p:cNvSpPr>
          <p:nvPr/>
        </p:nvSpPr>
        <p:spPr bwMode="auto">
          <a:xfrm>
            <a:off x="2209800" y="1450975"/>
            <a:ext cx="24384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buFontTx/>
              <a:buChar char="•"/>
            </a:pPr>
            <a:r>
              <a:rPr lang="it-IT" altLang="it-IT" sz="2000"/>
              <a:t>Imm. Materiali</a:t>
            </a:r>
          </a:p>
          <a:p>
            <a:pPr eaLnBrk="1" hangingPunct="1">
              <a:lnSpc>
                <a:spcPct val="110000"/>
              </a:lnSpc>
              <a:buFontTx/>
              <a:buChar char="•"/>
            </a:pPr>
            <a:r>
              <a:rPr lang="it-IT" altLang="it-IT" sz="2000"/>
              <a:t>Imm. Immateriali</a:t>
            </a:r>
          </a:p>
          <a:p>
            <a:pPr eaLnBrk="1" hangingPunct="1">
              <a:lnSpc>
                <a:spcPct val="110000"/>
              </a:lnSpc>
              <a:buFontTx/>
              <a:buChar char="•"/>
            </a:pPr>
            <a:r>
              <a:rPr lang="it-IT" altLang="it-IT" sz="2000"/>
              <a:t>Imm. Finanziarie</a:t>
            </a:r>
          </a:p>
          <a:p>
            <a:pPr eaLnBrk="1" hangingPunct="1">
              <a:lnSpc>
                <a:spcPct val="110000"/>
              </a:lnSpc>
              <a:buFontTx/>
              <a:buChar char="•"/>
            </a:pPr>
            <a:r>
              <a:rPr lang="it-IT" altLang="it-IT" sz="2000"/>
              <a:t>Imm. Patrimoniali</a:t>
            </a:r>
          </a:p>
          <a:p>
            <a:pPr eaLnBrk="1" hangingPunct="1">
              <a:lnSpc>
                <a:spcPct val="110000"/>
              </a:lnSpc>
              <a:buFontTx/>
              <a:buChar char="•"/>
            </a:pPr>
            <a:r>
              <a:rPr lang="it-IT" altLang="it-IT" sz="2000"/>
              <a:t>Imm. Commerciali</a:t>
            </a:r>
          </a:p>
        </p:txBody>
      </p:sp>
      <p:sp>
        <p:nvSpPr>
          <p:cNvPr id="212996" name="Text Box 29"/>
          <p:cNvSpPr txBox="1">
            <a:spLocks noChangeArrowheads="1"/>
          </p:cNvSpPr>
          <p:nvPr/>
        </p:nvSpPr>
        <p:spPr bwMode="auto">
          <a:xfrm>
            <a:off x="2209800" y="3354388"/>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Magazzino</a:t>
            </a:r>
          </a:p>
          <a:p>
            <a:pPr eaLnBrk="1" hangingPunct="1">
              <a:buFontTx/>
              <a:buChar char="•"/>
            </a:pPr>
            <a:r>
              <a:rPr lang="it-IT" altLang="it-IT" sz="2000"/>
              <a:t>Liquidità Differite</a:t>
            </a:r>
          </a:p>
          <a:p>
            <a:pPr eaLnBrk="1" hangingPunct="1">
              <a:buFontTx/>
              <a:buChar char="•"/>
            </a:pPr>
            <a:r>
              <a:rPr lang="it-IT" altLang="it-IT" sz="2000"/>
              <a:t>Liquidità Immediate</a:t>
            </a:r>
          </a:p>
        </p:txBody>
      </p:sp>
      <p:sp>
        <p:nvSpPr>
          <p:cNvPr id="212997" name="Text Box 30"/>
          <p:cNvSpPr txBox="1">
            <a:spLocks noChangeArrowheads="1"/>
          </p:cNvSpPr>
          <p:nvPr/>
        </p:nvSpPr>
        <p:spPr bwMode="auto">
          <a:xfrm>
            <a:off x="5486400" y="3370263"/>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r>
              <a:rPr lang="it-IT" altLang="it-IT" sz="2000"/>
              <a:t>Passività correnti (o a breve termine)</a:t>
            </a:r>
          </a:p>
        </p:txBody>
      </p:sp>
      <p:sp>
        <p:nvSpPr>
          <p:cNvPr id="212998" name="Text Box 31"/>
          <p:cNvSpPr txBox="1">
            <a:spLocks noChangeArrowheads="1"/>
          </p:cNvSpPr>
          <p:nvPr/>
        </p:nvSpPr>
        <p:spPr bwMode="auto">
          <a:xfrm>
            <a:off x="5486400" y="2303463"/>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buFontTx/>
              <a:buChar char="•"/>
            </a:pPr>
            <a:r>
              <a:rPr lang="it-IT" altLang="it-IT" sz="2000"/>
              <a:t>Passività consolidate  (o a medio-lungo termine)</a:t>
            </a:r>
          </a:p>
        </p:txBody>
      </p:sp>
      <p:sp>
        <p:nvSpPr>
          <p:cNvPr id="212999" name="Text Box 32"/>
          <p:cNvSpPr txBox="1">
            <a:spLocks noChangeArrowheads="1"/>
          </p:cNvSpPr>
          <p:nvPr/>
        </p:nvSpPr>
        <p:spPr bwMode="auto">
          <a:xfrm>
            <a:off x="5486400" y="1449388"/>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Conferiti</a:t>
            </a:r>
          </a:p>
          <a:p>
            <a:pPr eaLnBrk="1" hangingPunct="1">
              <a:buFontTx/>
              <a:buChar char="•"/>
            </a:pPr>
            <a:r>
              <a:rPr lang="it-IT" altLang="it-IT" sz="2000"/>
              <a:t>Autoprodotti</a:t>
            </a:r>
          </a:p>
        </p:txBody>
      </p:sp>
      <p:grpSp>
        <p:nvGrpSpPr>
          <p:cNvPr id="213000" name="Group 34"/>
          <p:cNvGrpSpPr>
            <a:grpSpLocks/>
          </p:cNvGrpSpPr>
          <p:nvPr/>
        </p:nvGrpSpPr>
        <p:grpSpPr bwMode="auto">
          <a:xfrm rot="5400000">
            <a:off x="3771900" y="3238500"/>
            <a:ext cx="1447800" cy="5791200"/>
            <a:chOff x="0" y="384"/>
            <a:chExt cx="912" cy="2736"/>
          </a:xfrm>
        </p:grpSpPr>
        <p:sp>
          <p:nvSpPr>
            <p:cNvPr id="213006" name="AutoShape 35"/>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13007" name="Text Box 36"/>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 CORRELAZIONE</a:t>
              </a:r>
            </a:p>
            <a:p>
              <a:pPr algn="ctr" eaLnBrk="1" hangingPunct="1">
                <a:lnSpc>
                  <a:spcPct val="50000"/>
                </a:lnSpc>
                <a:spcBef>
                  <a:spcPct val="50000"/>
                </a:spcBef>
              </a:pPr>
              <a:r>
                <a:rPr lang="it-IT" altLang="it-IT" sz="2200" b="1"/>
                <a:t>Impieghi – Fonti</a:t>
              </a:r>
            </a:p>
          </p:txBody>
        </p:sp>
      </p:grpSp>
      <p:sp>
        <p:nvSpPr>
          <p:cNvPr id="213001" name="AutoShape 37"/>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CORRELAZIONE</a:t>
            </a:r>
            <a:endParaRPr lang="it-IT" altLang="it-IT" sz="1400" b="1" u="sng"/>
          </a:p>
        </p:txBody>
      </p:sp>
      <p:graphicFrame>
        <p:nvGraphicFramePr>
          <p:cNvPr id="213002" name="Object 38"/>
          <p:cNvGraphicFramePr>
            <a:graphicFrameLocks noGrp="1" noChangeAspect="1"/>
          </p:cNvGraphicFramePr>
          <p:nvPr>
            <p:ph/>
          </p:nvPr>
        </p:nvGraphicFramePr>
        <p:xfrm>
          <a:off x="0" y="5334000"/>
          <a:ext cx="1524000" cy="1524000"/>
        </p:xfrm>
        <a:graphic>
          <a:graphicData uri="http://schemas.openxmlformats.org/presentationml/2006/ole">
            <mc:AlternateContent xmlns:mc="http://schemas.openxmlformats.org/markup-compatibility/2006">
              <mc:Choice xmlns:v="urn:schemas-microsoft-com:vml" Requires="v">
                <p:oleObj spid="_x0000_s225388" name="ClipArt" r:id="rId3" imgW="2866667" imgH="1361905" progId="">
                  <p:embed/>
                </p:oleObj>
              </mc:Choice>
              <mc:Fallback>
                <p:oleObj name="ClipArt" r:id="rId3" imgW="2866667" imgH="1361905" progId="">
                  <p:embed/>
                  <p:pic>
                    <p:nvPicPr>
                      <p:cNvPr id="213002" name="Object 3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3003" name="Picture 39" descr="2M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2578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4" name="WordArt 4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13005" name="Segnaposto numero diapositiva 39"/>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A86D0DB-407A-4D59-A6A3-86B18690B07E}" type="slidenum">
              <a:rPr lang="it-IT" altLang="it-IT">
                <a:latin typeface="Arial" panose="020B0604020202020204" pitchFamily="34" charset="0"/>
              </a:rPr>
              <a:pPr/>
              <a:t>67</a:t>
            </a:fld>
            <a:endParaRPr lang="it-IT" altLang="it-IT">
              <a:latin typeface="Arial" panose="020B0604020202020204" pitchFamily="34" charset="0"/>
            </a:endParaRPr>
          </a:p>
        </p:txBody>
      </p:sp>
    </p:spTree>
    <p:extLst>
      <p:ext uri="{BB962C8B-B14F-4D97-AF65-F5344CB8AC3E}">
        <p14:creationId xmlns:p14="http://schemas.microsoft.com/office/powerpoint/2010/main" val="3312047715"/>
      </p:ext>
    </p:extLst>
  </p:cSld>
  <p:clrMapOvr>
    <a:masterClrMapping/>
  </p:clrMapOvr>
  <p:transition advTm="53425"/>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Group 2"/>
          <p:cNvGraphicFramePr>
            <a:graphicFrameLocks noGrp="1"/>
          </p:cNvGraphicFramePr>
          <p:nvPr>
            <p:ph/>
          </p:nvPr>
        </p:nvGraphicFramePr>
        <p:xfrm>
          <a:off x="1600200" y="1023938"/>
          <a:ext cx="5867400" cy="4310164"/>
        </p:xfrm>
        <a:graphic>
          <a:graphicData uri="http://schemas.openxmlformats.org/drawingml/2006/table">
            <a:tbl>
              <a:tblPr/>
              <a:tblGrid>
                <a:gridCol w="609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4193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IMPIEGHI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FONTI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4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MP</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101">
                <a:tc vMerge="1">
                  <a:txBody>
                    <a:bodyPr/>
                    <a:lstStyle/>
                    <a:p>
                      <a:endParaRPr lang="it-IT"/>
                    </a:p>
                  </a:txBody>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Pml</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AC</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Pb</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241">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INVESTITO (CI)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FINANZ. (CF)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bl>
          </a:graphicData>
        </a:graphic>
      </p:graphicFrame>
      <p:sp>
        <p:nvSpPr>
          <p:cNvPr id="205852" name="Text Box 28"/>
          <p:cNvSpPr txBox="1">
            <a:spLocks noChangeArrowheads="1"/>
          </p:cNvSpPr>
          <p:nvPr/>
        </p:nvSpPr>
        <p:spPr bwMode="auto">
          <a:xfrm>
            <a:off x="3225800" y="2129929"/>
            <a:ext cx="2438400" cy="40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pPr>
            <a:r>
              <a:rPr lang="it-IT" altLang="it-IT" sz="2000" dirty="0" smtClean="0"/>
              <a:t>60</a:t>
            </a:r>
            <a:endParaRPr lang="it-IT" altLang="it-IT" sz="2000" dirty="0"/>
          </a:p>
        </p:txBody>
      </p:sp>
      <p:sp>
        <p:nvSpPr>
          <p:cNvPr id="205853" name="Text Box 29"/>
          <p:cNvSpPr txBox="1">
            <a:spLocks noChangeArrowheads="1"/>
          </p:cNvSpPr>
          <p:nvPr/>
        </p:nvSpPr>
        <p:spPr bwMode="auto">
          <a:xfrm>
            <a:off x="3245853" y="382448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sp>
        <p:nvSpPr>
          <p:cNvPr id="205854" name="Text Box 30"/>
          <p:cNvSpPr txBox="1">
            <a:spLocks noChangeArrowheads="1"/>
          </p:cNvSpPr>
          <p:nvPr/>
        </p:nvSpPr>
        <p:spPr bwMode="auto">
          <a:xfrm>
            <a:off x="6208296" y="3824481"/>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000" dirty="0" smtClean="0"/>
              <a:t>35</a:t>
            </a:r>
            <a:endParaRPr lang="it-IT" altLang="it-IT" sz="2000" dirty="0"/>
          </a:p>
        </p:txBody>
      </p:sp>
      <p:sp>
        <p:nvSpPr>
          <p:cNvPr id="205855" name="Text Box 31"/>
          <p:cNvSpPr txBox="1">
            <a:spLocks noChangeArrowheads="1"/>
          </p:cNvSpPr>
          <p:nvPr/>
        </p:nvSpPr>
        <p:spPr bwMode="auto">
          <a:xfrm>
            <a:off x="6197600" y="2688001"/>
            <a:ext cx="1981200" cy="3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pPr>
            <a:r>
              <a:rPr lang="it-IT" altLang="it-IT" sz="2000" dirty="0" smtClean="0"/>
              <a:t>25</a:t>
            </a:r>
            <a:endParaRPr lang="it-IT" altLang="it-IT" sz="2000" dirty="0"/>
          </a:p>
        </p:txBody>
      </p:sp>
      <p:sp>
        <p:nvSpPr>
          <p:cNvPr id="205856" name="Text Box 32"/>
          <p:cNvSpPr txBox="1">
            <a:spLocks noChangeArrowheads="1"/>
          </p:cNvSpPr>
          <p:nvPr/>
        </p:nvSpPr>
        <p:spPr bwMode="auto">
          <a:xfrm>
            <a:off x="6197600" y="1678692"/>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grpSp>
        <p:nvGrpSpPr>
          <p:cNvPr id="205859" name="Group 40"/>
          <p:cNvGrpSpPr>
            <a:grpSpLocks/>
          </p:cNvGrpSpPr>
          <p:nvPr/>
        </p:nvGrpSpPr>
        <p:grpSpPr bwMode="auto">
          <a:xfrm rot="5400000">
            <a:off x="3771900" y="3238500"/>
            <a:ext cx="1447800" cy="5791200"/>
            <a:chOff x="0" y="384"/>
            <a:chExt cx="912" cy="2736"/>
          </a:xfrm>
        </p:grpSpPr>
        <p:sp>
          <p:nvSpPr>
            <p:cNvPr id="205863" name="AutoShape 41"/>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4" name="Text Box 42"/>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 CORRELAZIONE</a:t>
              </a:r>
            </a:p>
            <a:p>
              <a:pPr algn="ctr" eaLnBrk="1" hangingPunct="1">
                <a:lnSpc>
                  <a:spcPct val="50000"/>
                </a:lnSpc>
                <a:spcBef>
                  <a:spcPct val="50000"/>
                </a:spcBef>
              </a:pPr>
              <a:r>
                <a:rPr lang="it-IT" altLang="it-IT" sz="2200" b="1"/>
                <a:t>Impieghi – Fonti</a:t>
              </a:r>
            </a:p>
          </p:txBody>
        </p:sp>
      </p:grpSp>
      <p:sp>
        <p:nvSpPr>
          <p:cNvPr id="205860" name="AutoShape 43"/>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dirty="0" smtClean="0"/>
              <a:t>ESEMPIO NUMERICO</a:t>
            </a:r>
            <a:endParaRPr lang="it-IT" altLang="it-IT" sz="1400" b="1" u="sng" dirty="0"/>
          </a:p>
        </p:txBody>
      </p:sp>
      <p:sp>
        <p:nvSpPr>
          <p:cNvPr id="205861" name="WordArt 44"/>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a:t>
            </a:r>
          </a:p>
        </p:txBody>
      </p:sp>
      <p:sp>
        <p:nvSpPr>
          <p:cNvPr id="205862" name="Segnaposto numero diapositiva 1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DC0A0BC-DCCC-4AED-836A-30EE166E37E4}" type="slidenum">
              <a:rPr lang="it-IT" altLang="it-IT">
                <a:latin typeface="Arial" panose="020B0604020202020204" pitchFamily="34" charset="0"/>
              </a:rPr>
              <a:pPr/>
              <a:t>68</a:t>
            </a:fld>
            <a:endParaRPr lang="it-IT" altLang="it-IT">
              <a:latin typeface="Arial" panose="020B0604020202020204" pitchFamily="34" charset="0"/>
            </a:endParaRPr>
          </a:p>
        </p:txBody>
      </p:sp>
    </p:spTree>
    <p:extLst>
      <p:ext uri="{BB962C8B-B14F-4D97-AF65-F5344CB8AC3E}">
        <p14:creationId xmlns:p14="http://schemas.microsoft.com/office/powerpoint/2010/main" val="2935527710"/>
      </p:ext>
    </p:extLst>
  </p:cSld>
  <p:clrMapOvr>
    <a:masterClrMapping/>
  </p:clrMapOvr>
  <p:transition advTm="53303"/>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018" name="Group 13"/>
          <p:cNvGrpSpPr>
            <a:grpSpLocks/>
          </p:cNvGrpSpPr>
          <p:nvPr/>
        </p:nvGrpSpPr>
        <p:grpSpPr bwMode="auto">
          <a:xfrm>
            <a:off x="76200" y="1981200"/>
            <a:ext cx="9067800" cy="4419600"/>
            <a:chOff x="48" y="1248"/>
            <a:chExt cx="5712" cy="2784"/>
          </a:xfrm>
        </p:grpSpPr>
        <p:sp>
          <p:nvSpPr>
            <p:cNvPr id="214023" name="AutoShape 14"/>
            <p:cNvSpPr>
              <a:spLocks noChangeArrowheads="1"/>
            </p:cNvSpPr>
            <p:nvPr/>
          </p:nvSpPr>
          <p:spPr bwMode="auto">
            <a:xfrm>
              <a:off x="48" y="1248"/>
              <a:ext cx="5712" cy="2784"/>
            </a:xfrm>
            <a:prstGeom prst="verticalScroll">
              <a:avLst>
                <a:gd name="adj" fmla="val 7949"/>
              </a:avLst>
            </a:prstGeom>
            <a:gradFill rotWithShape="1">
              <a:gsLst>
                <a:gs pos="0">
                  <a:srgbClr val="CCFFCC"/>
                </a:gs>
                <a:gs pos="100000">
                  <a:schemeClr val="bg1"/>
                </a:gs>
              </a:gsLst>
              <a:lin ang="5400000" scaled="1"/>
            </a:gra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sp>
          <p:nvSpPr>
            <p:cNvPr id="288783" name="Text Box 15"/>
            <p:cNvSpPr txBox="1">
              <a:spLocks noChangeArrowheads="1"/>
            </p:cNvSpPr>
            <p:nvPr/>
          </p:nvSpPr>
          <p:spPr bwMode="auto">
            <a:xfrm>
              <a:off x="288" y="1536"/>
              <a:ext cx="5232" cy="2358"/>
            </a:xfrm>
            <a:prstGeom prst="rect">
              <a:avLst/>
            </a:prstGeom>
            <a:noFill/>
            <a:ln w="9525">
              <a:noFill/>
              <a:miter lim="800000"/>
              <a:headEnd/>
              <a:tailEnd/>
            </a:ln>
            <a:effectLst/>
          </p:spPr>
          <p:txBody>
            <a:bodyPr>
              <a:spAutoFit/>
            </a:bodyPr>
            <a:lstStyle/>
            <a:p>
              <a:pPr algn="ctr" eaLnBrk="1" hangingPunct="1">
                <a:spcBef>
                  <a:spcPct val="50000"/>
                </a:spcBef>
                <a:defRPr/>
              </a:pPr>
              <a:r>
                <a:rPr lang="it-IT" sz="2400"/>
                <a:t>La </a:t>
              </a:r>
              <a:r>
                <a:rPr lang="it-IT" sz="2400" b="1"/>
                <a:t>quantità</a:t>
              </a:r>
              <a:r>
                <a:rPr lang="it-IT" sz="2400"/>
                <a:t> (importo), la </a:t>
              </a:r>
              <a:r>
                <a:rPr lang="it-IT" sz="2400" b="1"/>
                <a:t>qualità</a:t>
              </a:r>
              <a:r>
                <a:rPr lang="it-IT" sz="2400"/>
                <a:t> (tipo) e i </a:t>
              </a:r>
              <a:r>
                <a:rPr lang="it-IT" sz="2400" b="1"/>
                <a:t>tempi</a:t>
              </a:r>
              <a:r>
                <a:rPr lang="it-IT" sz="2400"/>
                <a:t> (scadenza)</a:t>
              </a:r>
            </a:p>
            <a:p>
              <a:pPr algn="ctr" eaLnBrk="1" hangingPunct="1">
                <a:spcBef>
                  <a:spcPct val="50000"/>
                </a:spcBef>
                <a:defRPr/>
              </a:pPr>
              <a:r>
                <a:rPr lang="it-IT" sz="2400"/>
                <a:t>degli </a:t>
              </a:r>
              <a:r>
                <a:rPr lang="it-IT" sz="2400" b="1"/>
                <a:t>IMPIEGHI</a:t>
              </a:r>
            </a:p>
            <a:p>
              <a:pPr algn="ctr" eaLnBrk="1" hangingPunct="1">
                <a:spcBef>
                  <a:spcPct val="50000"/>
                </a:spcBef>
                <a:defRPr/>
              </a:pPr>
              <a:endParaRPr lang="it-IT" sz="2400"/>
            </a:p>
            <a:p>
              <a:pPr algn="ctr" eaLnBrk="1" hangingPunct="1">
                <a:spcBef>
                  <a:spcPct val="50000"/>
                </a:spcBef>
                <a:defRPr/>
              </a:pPr>
              <a:r>
                <a:rPr lang="it-IT" sz="2400"/>
                <a:t>devono essere </a:t>
              </a:r>
              <a:r>
                <a:rPr lang="it-IT" sz="2400" b="1" i="1" u="sng">
                  <a:effectLst>
                    <a:outerShdw blurRad="38100" dist="38100" dir="2700000" algn="tl">
                      <a:srgbClr val="C0C0C0"/>
                    </a:outerShdw>
                  </a:effectLst>
                </a:rPr>
                <a:t>CORRELATI</a:t>
              </a:r>
              <a:r>
                <a:rPr lang="it-IT" sz="2400"/>
                <a:t> con</a:t>
              </a:r>
            </a:p>
            <a:p>
              <a:pPr algn="ctr" eaLnBrk="1" hangingPunct="1">
                <a:spcBef>
                  <a:spcPct val="50000"/>
                </a:spcBef>
                <a:defRPr/>
              </a:pPr>
              <a:endParaRPr lang="it-IT" sz="2400"/>
            </a:p>
            <a:p>
              <a:pPr algn="ctr" eaLnBrk="1" hangingPunct="1">
                <a:spcBef>
                  <a:spcPct val="50000"/>
                </a:spcBef>
                <a:defRPr/>
              </a:pPr>
              <a:r>
                <a:rPr lang="it-IT" sz="2400"/>
                <a:t>la </a:t>
              </a:r>
              <a:r>
                <a:rPr lang="it-IT" sz="2400" b="1"/>
                <a:t>quantità</a:t>
              </a:r>
              <a:r>
                <a:rPr lang="it-IT" sz="2400"/>
                <a:t> (importo), la </a:t>
              </a:r>
              <a:r>
                <a:rPr lang="it-IT" sz="2400" b="1"/>
                <a:t>qualità</a:t>
              </a:r>
              <a:r>
                <a:rPr lang="it-IT" sz="2400"/>
                <a:t> (tipo) e i </a:t>
              </a:r>
              <a:r>
                <a:rPr lang="it-IT" sz="2400" b="1"/>
                <a:t>tempi</a:t>
              </a:r>
              <a:r>
                <a:rPr lang="it-IT" sz="2400"/>
                <a:t> (scadenza)</a:t>
              </a:r>
            </a:p>
            <a:p>
              <a:pPr algn="ctr" eaLnBrk="1" hangingPunct="1">
                <a:spcBef>
                  <a:spcPct val="50000"/>
                </a:spcBef>
                <a:defRPr/>
              </a:pPr>
              <a:r>
                <a:rPr lang="it-IT" sz="2400"/>
                <a:t>delle </a:t>
              </a:r>
              <a:r>
                <a:rPr lang="it-IT" sz="2400" b="1"/>
                <a:t>FONTI</a:t>
              </a:r>
            </a:p>
          </p:txBody>
        </p:sp>
      </p:grpSp>
      <p:sp>
        <p:nvSpPr>
          <p:cNvPr id="214019" name="AutoShape 16"/>
          <p:cNvSpPr>
            <a:spLocks noChangeArrowheads="1"/>
          </p:cNvSpPr>
          <p:nvPr/>
        </p:nvSpPr>
        <p:spPr bwMode="auto">
          <a:xfrm>
            <a:off x="107950" y="5334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CORRELAZIONE</a:t>
            </a:r>
            <a:endParaRPr lang="it-IT" altLang="it-IT" sz="1400" b="1" u="sng"/>
          </a:p>
        </p:txBody>
      </p:sp>
      <p:sp>
        <p:nvSpPr>
          <p:cNvPr id="214020" name="Rectangle 17"/>
          <p:cNvSpPr>
            <a:spLocks noChangeArrowheads="1"/>
          </p:cNvSpPr>
          <p:nvPr/>
        </p:nvSpPr>
        <p:spPr bwMode="auto">
          <a:xfrm>
            <a:off x="152400" y="1143000"/>
            <a:ext cx="8915400" cy="6858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it-IT" altLang="it-IT" sz="2400" i="1"/>
              <a:t>…consentono di comprendere il </a:t>
            </a:r>
            <a:r>
              <a:rPr lang="it-IT" altLang="it-IT" sz="2400" b="1" i="1"/>
              <a:t>livello di compatibilità</a:t>
            </a:r>
            <a:r>
              <a:rPr lang="it-IT" altLang="it-IT" sz="2400" i="1"/>
              <a:t>                         quantitativa, qualitativa e temporale tra impieghi e fonti</a:t>
            </a:r>
          </a:p>
        </p:txBody>
      </p:sp>
      <p:sp>
        <p:nvSpPr>
          <p:cNvPr id="214021" name="WordArt 19"/>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14022" name="Segnaposto numero diapositiva 7"/>
          <p:cNvSpPr>
            <a:spLocks noGrp="1"/>
          </p:cNvSpPr>
          <p:nvPr>
            <p:ph type="sldNum" sz="quarter" idx="12"/>
          </p:nvPr>
        </p:nvSpPr>
        <p:spPr>
          <a:xfrm>
            <a:off x="70104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1D95DCA-3603-4606-9D78-AF0C3B34B9A0}" type="slidenum">
              <a:rPr lang="it-IT" altLang="it-IT">
                <a:latin typeface="Arial" panose="020B0604020202020204" pitchFamily="34" charset="0"/>
              </a:rPr>
              <a:pPr/>
              <a:t>69</a:t>
            </a:fld>
            <a:endParaRPr lang="it-IT" altLang="it-IT">
              <a:latin typeface="Arial" panose="020B0604020202020204" pitchFamily="34" charset="0"/>
            </a:endParaRPr>
          </a:p>
        </p:txBody>
      </p:sp>
    </p:spTree>
    <p:extLst>
      <p:ext uri="{BB962C8B-B14F-4D97-AF65-F5344CB8AC3E}">
        <p14:creationId xmlns:p14="http://schemas.microsoft.com/office/powerpoint/2010/main" val="3599019681"/>
      </p:ext>
    </p:extLst>
  </p:cSld>
  <p:clrMapOvr>
    <a:masterClrMapping/>
  </p:clrMapOvr>
  <p:transition advTm="6630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9BE59-618F-4F52-B093-2662E16611A0}" type="slidenum">
              <a:rPr lang="it-IT" altLang="it-IT" sz="1400"/>
              <a:pPr>
                <a:spcBef>
                  <a:spcPct val="0"/>
                </a:spcBef>
                <a:buFontTx/>
                <a:buNone/>
              </a:pPr>
              <a:t>7</a:t>
            </a:fld>
            <a:endParaRPr lang="it-IT" altLang="it-IT" sz="1400"/>
          </a:p>
        </p:txBody>
      </p:sp>
      <p:sp>
        <p:nvSpPr>
          <p:cNvPr id="10243" name="AutoShape 2"/>
          <p:cNvSpPr>
            <a:spLocks noChangeArrowheads="1"/>
          </p:cNvSpPr>
          <p:nvPr/>
        </p:nvSpPr>
        <p:spPr bwMode="auto">
          <a:xfrm>
            <a:off x="198438" y="715963"/>
            <a:ext cx="8640762"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dirty="0" smtClean="0"/>
              <a:t>Tipologie</a:t>
            </a:r>
            <a:endParaRPr lang="it-IT" altLang="it-IT" sz="1600" b="1" u="sng" dirty="0"/>
          </a:p>
        </p:txBody>
      </p:sp>
      <p:sp>
        <p:nvSpPr>
          <p:cNvPr id="10244"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L’analisi di bilancio</a:t>
            </a:r>
          </a:p>
        </p:txBody>
      </p:sp>
      <p:sp>
        <p:nvSpPr>
          <p:cNvPr id="6" name="Segnaposto contenuto 6">
            <a:extLst>
              <a:ext uri="{FF2B5EF4-FFF2-40B4-BE49-F238E27FC236}">
                <a16:creationId xmlns:a16="http://schemas.microsoft.com/office/drawing/2014/main" id="{28EA6D34-1945-46D1-BCD1-B21DA743603B}"/>
              </a:ext>
            </a:extLst>
          </p:cNvPr>
          <p:cNvSpPr>
            <a:spLocks noGrp="1"/>
          </p:cNvSpPr>
          <p:nvPr/>
        </p:nvSpPr>
        <p:spPr>
          <a:xfrm>
            <a:off x="609600" y="2165151"/>
            <a:ext cx="3368040" cy="43118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it-IT" sz="2600" dirty="0" smtClean="0">
                <a:latin typeface="Times New Roman" panose="02020603050405020304" pitchFamily="18" charset="0"/>
                <a:cs typeface="Times New Roman" panose="02020603050405020304" pitchFamily="18" charset="0"/>
              </a:rPr>
              <a:t>Effettuata </a:t>
            </a:r>
            <a:r>
              <a:rPr lang="it-IT" sz="2600" dirty="0">
                <a:latin typeface="Times New Roman" panose="02020603050405020304" pitchFamily="18" charset="0"/>
                <a:cs typeface="Times New Roman" panose="02020603050405020304" pitchFamily="18" charset="0"/>
              </a:rPr>
              <a:t>mediante la tecnica degli indici di bilancio da parte di operatori che sono in possesso della sola informativa esterna aziendale</a:t>
            </a:r>
          </a:p>
        </p:txBody>
      </p:sp>
      <p:sp>
        <p:nvSpPr>
          <p:cNvPr id="7" name="Segnaposto testo 7">
            <a:extLst>
              <a:ext uri="{FF2B5EF4-FFF2-40B4-BE49-F238E27FC236}">
                <a16:creationId xmlns:a16="http://schemas.microsoft.com/office/drawing/2014/main" id="{DB78B711-9201-4B5D-A31C-A602841E9CCB}"/>
              </a:ext>
            </a:extLst>
          </p:cNvPr>
          <p:cNvSpPr>
            <a:spLocks noGrp="1"/>
          </p:cNvSpPr>
          <p:nvPr/>
        </p:nvSpPr>
        <p:spPr>
          <a:xfrm>
            <a:off x="4267200" y="1428868"/>
            <a:ext cx="4937760" cy="9659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it-IT" sz="3500" b="1" spc="-50" dirty="0" smtClean="0">
                <a:solidFill>
                  <a:schemeClr val="accent2">
                    <a:lumMod val="50000"/>
                  </a:schemeClr>
                </a:solidFill>
                <a:latin typeface="Adobe Devanagari" panose="02040503050201020203" pitchFamily="18" charset="0"/>
                <a:ea typeface="+mj-ea"/>
                <a:cs typeface="Adobe Devanagari" panose="02040503050201020203" pitchFamily="18" charset="0"/>
              </a:rPr>
              <a:t>INTERNA</a:t>
            </a:r>
            <a:endParaRPr lang="it-IT" sz="3500" b="1" spc="-50" dirty="0">
              <a:solidFill>
                <a:schemeClr val="accent2">
                  <a:lumMod val="50000"/>
                </a:schemeClr>
              </a:solidFill>
              <a:latin typeface="Adobe Devanagari" panose="02040503050201020203" pitchFamily="18" charset="0"/>
              <a:ea typeface="+mj-ea"/>
              <a:cs typeface="Adobe Devanagari" panose="02040503050201020203" pitchFamily="18" charset="0"/>
            </a:endParaRPr>
          </a:p>
        </p:txBody>
      </p:sp>
      <p:sp>
        <p:nvSpPr>
          <p:cNvPr id="8" name="Segnaposto contenuto 8">
            <a:extLst>
              <a:ext uri="{FF2B5EF4-FFF2-40B4-BE49-F238E27FC236}">
                <a16:creationId xmlns:a16="http://schemas.microsoft.com/office/drawing/2014/main" id="{B85BE93E-BC59-4619-A9F8-3A986858648F}"/>
              </a:ext>
            </a:extLst>
          </p:cNvPr>
          <p:cNvSpPr>
            <a:spLocks noGrp="1"/>
          </p:cNvSpPr>
          <p:nvPr/>
        </p:nvSpPr>
        <p:spPr>
          <a:xfrm>
            <a:off x="4693920" y="2165150"/>
            <a:ext cx="3764280" cy="43118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it-IT" sz="2600" dirty="0" smtClean="0">
                <a:latin typeface="Times New Roman" panose="02020603050405020304" pitchFamily="18" charset="0"/>
                <a:cs typeface="Times New Roman" panose="02020603050405020304" pitchFamily="18" charset="0"/>
              </a:rPr>
              <a:t>Effettuata </a:t>
            </a:r>
            <a:r>
              <a:rPr lang="it-IT" sz="2600" dirty="0">
                <a:latin typeface="Times New Roman" panose="02020603050405020304" pitchFamily="18" charset="0"/>
                <a:cs typeface="Times New Roman" panose="02020603050405020304" pitchFamily="18" charset="0"/>
              </a:rPr>
              <a:t>mediante la tecnica degli indici di bilancio da parte di operatori che sono in possesso della informativa esterna aziendale e che possono accedere ad ulteriori fonti informative aziendali e sono a conoscenza della «qualità» dell’informazione</a:t>
            </a:r>
          </a:p>
          <a:p>
            <a:endParaRPr lang="it-IT" dirty="0"/>
          </a:p>
        </p:txBody>
      </p:sp>
      <p:sp>
        <p:nvSpPr>
          <p:cNvPr id="10" name="Segnaposto testo 7">
            <a:extLst>
              <a:ext uri="{FF2B5EF4-FFF2-40B4-BE49-F238E27FC236}">
                <a16:creationId xmlns:a16="http://schemas.microsoft.com/office/drawing/2014/main" id="{82F027A4-0AC6-488B-B196-F68CA07567B2}"/>
              </a:ext>
            </a:extLst>
          </p:cNvPr>
          <p:cNvSpPr txBox="1">
            <a:spLocks/>
          </p:cNvSpPr>
          <p:nvPr/>
        </p:nvSpPr>
        <p:spPr>
          <a:xfrm>
            <a:off x="533400" y="1406087"/>
            <a:ext cx="3307080" cy="96591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3500" b="1" spc="-50" dirty="0" smtClean="0">
                <a:solidFill>
                  <a:schemeClr val="accent2">
                    <a:lumMod val="50000"/>
                  </a:schemeClr>
                </a:solidFill>
                <a:latin typeface="Adobe Devanagari" panose="02040503050201020203" pitchFamily="18" charset="0"/>
                <a:ea typeface="+mj-ea"/>
                <a:cs typeface="Adobe Devanagari" panose="02040503050201020203" pitchFamily="18" charset="0"/>
              </a:rPr>
              <a:t>ESTERNA</a:t>
            </a:r>
            <a:endParaRPr lang="it-IT" sz="3500" b="1" spc="-50" dirty="0">
              <a:solidFill>
                <a:schemeClr val="accent2">
                  <a:lumMod val="50000"/>
                </a:schemeClr>
              </a:solidFill>
              <a:latin typeface="Adobe Devanagari" panose="02040503050201020203" pitchFamily="18" charset="0"/>
              <a:ea typeface="+mj-ea"/>
              <a:cs typeface="Adobe Devanagari" panose="02040503050201020203" pitchFamily="18" charset="0"/>
            </a:endParaRPr>
          </a:p>
        </p:txBody>
      </p:sp>
    </p:spTree>
    <p:custDataLst>
      <p:tags r:id="rId1"/>
    </p:custDataLst>
    <p:extLst>
      <p:ext uri="{BB962C8B-B14F-4D97-AF65-F5344CB8AC3E}">
        <p14:creationId xmlns:p14="http://schemas.microsoft.com/office/powerpoint/2010/main" val="2475588830"/>
      </p:ext>
    </p:extLst>
  </p:cSld>
  <p:clrMapOvr>
    <a:masterClrMapping/>
  </p:clrMapOvr>
  <p:transition advTm="110771"/>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42" name="Group 68"/>
          <p:cNvGrpSpPr>
            <a:grpSpLocks/>
          </p:cNvGrpSpPr>
          <p:nvPr/>
        </p:nvGrpSpPr>
        <p:grpSpPr bwMode="auto">
          <a:xfrm>
            <a:off x="1600200" y="990600"/>
            <a:ext cx="5867400" cy="2895600"/>
            <a:chOff x="1008" y="624"/>
            <a:chExt cx="3696" cy="2036"/>
          </a:xfrm>
        </p:grpSpPr>
        <p:sp>
          <p:nvSpPr>
            <p:cNvPr id="215076" name="Rectangle 3"/>
            <p:cNvSpPr>
              <a:spLocks noChangeArrowheads="1"/>
            </p:cNvSpPr>
            <p:nvPr/>
          </p:nvSpPr>
          <p:spPr bwMode="auto">
            <a:xfrm>
              <a:off x="3408" y="1751"/>
              <a:ext cx="1296"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1600"/>
                <a:t>Passività</a:t>
              </a:r>
            </a:p>
            <a:p>
              <a:pPr algn="just" eaLnBrk="1" hangingPunct="1">
                <a:lnSpc>
                  <a:spcPct val="80000"/>
                </a:lnSpc>
                <a:spcBef>
                  <a:spcPct val="20000"/>
                </a:spcBef>
              </a:pPr>
              <a:r>
                <a:rPr lang="it-IT" altLang="it-IT" sz="1600"/>
                <a:t>correnti</a:t>
              </a:r>
            </a:p>
          </p:txBody>
        </p:sp>
        <p:sp>
          <p:nvSpPr>
            <p:cNvPr id="215077" name="Rectangle 4"/>
            <p:cNvSpPr>
              <a:spLocks noChangeArrowheads="1"/>
            </p:cNvSpPr>
            <p:nvPr/>
          </p:nvSpPr>
          <p:spPr bwMode="auto">
            <a:xfrm>
              <a:off x="3408" y="1405"/>
              <a:ext cx="12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1600"/>
                <a:t>Passività consolidate</a:t>
              </a:r>
            </a:p>
          </p:txBody>
        </p:sp>
        <p:sp>
          <p:nvSpPr>
            <p:cNvPr id="215078" name="Rectangle 5"/>
            <p:cNvSpPr>
              <a:spLocks noChangeArrowheads="1"/>
            </p:cNvSpPr>
            <p:nvPr/>
          </p:nvSpPr>
          <p:spPr bwMode="auto">
            <a:xfrm>
              <a:off x="3408" y="864"/>
              <a:ext cx="1296"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73038" algn="l"/>
                </a:tabLst>
                <a:defRPr>
                  <a:solidFill>
                    <a:schemeClr val="tx1"/>
                  </a:solidFill>
                  <a:latin typeface="Times New Roman" panose="02020603050405020304" pitchFamily="18" charset="0"/>
                </a:defRPr>
              </a:lvl1pPr>
              <a:lvl2pPr marL="742950" indent="-285750">
                <a:tabLst>
                  <a:tab pos="173038" algn="l"/>
                </a:tabLst>
                <a:defRPr>
                  <a:solidFill>
                    <a:schemeClr val="tx1"/>
                  </a:solidFill>
                  <a:latin typeface="Times New Roman" panose="02020603050405020304" pitchFamily="18" charset="0"/>
                </a:defRPr>
              </a:lvl2pPr>
              <a:lvl3pPr marL="1143000" indent="-228600">
                <a:tabLst>
                  <a:tab pos="173038" algn="l"/>
                </a:tabLst>
                <a:defRPr>
                  <a:solidFill>
                    <a:schemeClr val="tx1"/>
                  </a:solidFill>
                  <a:latin typeface="Times New Roman" panose="02020603050405020304" pitchFamily="18" charset="0"/>
                </a:defRPr>
              </a:lvl3pPr>
              <a:lvl4pPr marL="1600200" indent="-228600">
                <a:tabLst>
                  <a:tab pos="173038" algn="l"/>
                </a:tabLst>
                <a:defRPr>
                  <a:solidFill>
                    <a:schemeClr val="tx1"/>
                  </a:solidFill>
                  <a:latin typeface="Times New Roman" panose="02020603050405020304" pitchFamily="18" charset="0"/>
                </a:defRPr>
              </a:lvl4pPr>
              <a:lvl5pPr marL="2057400" indent="-228600">
                <a:tabLst>
                  <a:tab pos="173038"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73038"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73038"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73038"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73038" algn="l"/>
                </a:tabLst>
                <a:defRPr>
                  <a:solidFill>
                    <a:schemeClr val="tx1"/>
                  </a:solidFill>
                  <a:latin typeface="Times New Roman" panose="02020603050405020304" pitchFamily="18" charset="0"/>
                </a:defRPr>
              </a:lvl9pPr>
            </a:lstStyle>
            <a:p>
              <a:pPr algn="just" eaLnBrk="1" hangingPunct="1">
                <a:lnSpc>
                  <a:spcPct val="80000"/>
                </a:lnSpc>
                <a:spcBef>
                  <a:spcPct val="20000"/>
                </a:spcBef>
              </a:pPr>
              <a:endParaRPr lang="it-IT" altLang="it-IT" sz="1600"/>
            </a:p>
            <a:p>
              <a:pPr eaLnBrk="1" hangingPunct="1">
                <a:lnSpc>
                  <a:spcPct val="80000"/>
                </a:lnSpc>
                <a:spcBef>
                  <a:spcPct val="20000"/>
                </a:spcBef>
                <a:buFontTx/>
                <a:buChar char="•"/>
              </a:pPr>
              <a:r>
                <a:rPr lang="it-IT" altLang="it-IT" sz="1600"/>
                <a:t>Conferiti</a:t>
              </a:r>
            </a:p>
            <a:p>
              <a:pPr eaLnBrk="1" hangingPunct="1">
                <a:lnSpc>
                  <a:spcPct val="80000"/>
                </a:lnSpc>
                <a:spcBef>
                  <a:spcPct val="20000"/>
                </a:spcBef>
                <a:buFontTx/>
                <a:buChar char="•"/>
              </a:pPr>
              <a:r>
                <a:rPr lang="it-IT" altLang="it-IT" sz="1600"/>
                <a:t>Autoprodotti</a:t>
              </a:r>
            </a:p>
          </p:txBody>
        </p:sp>
        <p:sp>
          <p:nvSpPr>
            <p:cNvPr id="215079" name="Rectangle 6"/>
            <p:cNvSpPr>
              <a:spLocks noChangeArrowheads="1"/>
            </p:cNvSpPr>
            <p:nvPr/>
          </p:nvSpPr>
          <p:spPr bwMode="auto">
            <a:xfrm>
              <a:off x="1392" y="1751"/>
              <a:ext cx="1584"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1600"/>
                <a:t>Magazzino</a:t>
              </a:r>
            </a:p>
            <a:p>
              <a:pPr eaLnBrk="1" hangingPunct="1">
                <a:lnSpc>
                  <a:spcPct val="80000"/>
                </a:lnSpc>
                <a:spcBef>
                  <a:spcPct val="20000"/>
                </a:spcBef>
              </a:pPr>
              <a:r>
                <a:rPr lang="it-IT" altLang="it-IT" sz="1600"/>
                <a:t>Liquidità Differite</a:t>
              </a:r>
            </a:p>
            <a:p>
              <a:pPr eaLnBrk="1" hangingPunct="1">
                <a:lnSpc>
                  <a:spcPct val="80000"/>
                </a:lnSpc>
                <a:spcBef>
                  <a:spcPct val="20000"/>
                </a:spcBef>
              </a:pPr>
              <a:r>
                <a:rPr lang="it-IT" altLang="it-IT" sz="1600"/>
                <a:t>Liquidità Immediate</a:t>
              </a:r>
            </a:p>
          </p:txBody>
        </p:sp>
        <p:sp>
          <p:nvSpPr>
            <p:cNvPr id="215080" name="Rectangle 7"/>
            <p:cNvSpPr>
              <a:spLocks noChangeArrowheads="1"/>
            </p:cNvSpPr>
            <p:nvPr/>
          </p:nvSpPr>
          <p:spPr bwMode="auto">
            <a:xfrm>
              <a:off x="1392" y="864"/>
              <a:ext cx="1584"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1600"/>
                <a:t>Imm. Materiali</a:t>
              </a:r>
            </a:p>
            <a:p>
              <a:pPr eaLnBrk="1" hangingPunct="1">
                <a:lnSpc>
                  <a:spcPct val="80000"/>
                </a:lnSpc>
                <a:spcBef>
                  <a:spcPct val="20000"/>
                </a:spcBef>
              </a:pPr>
              <a:r>
                <a:rPr lang="it-IT" altLang="it-IT" sz="1600"/>
                <a:t>Imm. Immateriali</a:t>
              </a:r>
            </a:p>
            <a:p>
              <a:pPr eaLnBrk="1" hangingPunct="1">
                <a:lnSpc>
                  <a:spcPct val="80000"/>
                </a:lnSpc>
                <a:spcBef>
                  <a:spcPct val="20000"/>
                </a:spcBef>
              </a:pPr>
              <a:r>
                <a:rPr lang="it-IT" altLang="it-IT" sz="1600"/>
                <a:t>Imm. Finanziarie</a:t>
              </a:r>
            </a:p>
            <a:p>
              <a:pPr eaLnBrk="1" hangingPunct="1">
                <a:lnSpc>
                  <a:spcPct val="80000"/>
                </a:lnSpc>
                <a:spcBef>
                  <a:spcPct val="20000"/>
                </a:spcBef>
              </a:pPr>
              <a:r>
                <a:rPr lang="it-IT" altLang="it-IT" sz="1600"/>
                <a:t>Imm. Patrimoniali</a:t>
              </a:r>
            </a:p>
            <a:p>
              <a:pPr eaLnBrk="1" hangingPunct="1">
                <a:lnSpc>
                  <a:spcPct val="80000"/>
                </a:lnSpc>
                <a:spcBef>
                  <a:spcPct val="20000"/>
                </a:spcBef>
              </a:pPr>
              <a:r>
                <a:rPr lang="it-IT" altLang="it-IT" sz="1600"/>
                <a:t>Imm. Commerciali</a:t>
              </a:r>
            </a:p>
          </p:txBody>
        </p:sp>
        <p:sp>
          <p:nvSpPr>
            <p:cNvPr id="215081" name="Rectangle 8"/>
            <p:cNvSpPr>
              <a:spLocks noChangeArrowheads="1"/>
            </p:cNvSpPr>
            <p:nvPr/>
          </p:nvSpPr>
          <p:spPr bwMode="auto">
            <a:xfrm>
              <a:off x="2976" y="2292"/>
              <a:ext cx="1728" cy="36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1600" b="1"/>
                <a:t>CAPITALE di</a:t>
              </a:r>
            </a:p>
            <a:p>
              <a:pPr algn="ctr" eaLnBrk="1" hangingPunct="1">
                <a:lnSpc>
                  <a:spcPct val="80000"/>
                </a:lnSpc>
                <a:spcBef>
                  <a:spcPct val="20000"/>
                </a:spcBef>
              </a:pPr>
              <a:r>
                <a:rPr lang="it-IT" altLang="it-IT" sz="1600" b="1"/>
                <a:t>FINANZ.TO (CF)</a:t>
              </a:r>
            </a:p>
          </p:txBody>
        </p:sp>
        <p:sp>
          <p:nvSpPr>
            <p:cNvPr id="215082" name="Rectangle 9"/>
            <p:cNvSpPr>
              <a:spLocks noChangeArrowheads="1"/>
            </p:cNvSpPr>
            <p:nvPr/>
          </p:nvSpPr>
          <p:spPr bwMode="auto">
            <a:xfrm>
              <a:off x="1008" y="2292"/>
              <a:ext cx="1968" cy="36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1600" b="1"/>
                <a:t>CAPITALE</a:t>
              </a:r>
            </a:p>
            <a:p>
              <a:pPr algn="ctr" eaLnBrk="1" hangingPunct="1">
                <a:lnSpc>
                  <a:spcPct val="80000"/>
                </a:lnSpc>
                <a:spcBef>
                  <a:spcPct val="20000"/>
                </a:spcBef>
              </a:pPr>
              <a:r>
                <a:rPr lang="it-IT" altLang="it-IT" sz="1600" b="1"/>
                <a:t>INVESTITO (CI)</a:t>
              </a:r>
            </a:p>
          </p:txBody>
        </p:sp>
        <p:sp>
          <p:nvSpPr>
            <p:cNvPr id="215083" name="Rectangle 10"/>
            <p:cNvSpPr>
              <a:spLocks noChangeArrowheads="1"/>
            </p:cNvSpPr>
            <p:nvPr/>
          </p:nvSpPr>
          <p:spPr bwMode="auto">
            <a:xfrm>
              <a:off x="2976" y="624"/>
              <a:ext cx="1728"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1600" b="1"/>
                <a:t>FONTI</a:t>
              </a:r>
            </a:p>
          </p:txBody>
        </p:sp>
        <p:sp>
          <p:nvSpPr>
            <p:cNvPr id="215084" name="Rectangle 11"/>
            <p:cNvSpPr>
              <a:spLocks noChangeArrowheads="1"/>
            </p:cNvSpPr>
            <p:nvPr/>
          </p:nvSpPr>
          <p:spPr bwMode="auto">
            <a:xfrm>
              <a:off x="1008" y="624"/>
              <a:ext cx="1968"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1600" b="1"/>
                <a:t>IMPIEGHI</a:t>
              </a:r>
            </a:p>
          </p:txBody>
        </p:sp>
        <p:sp>
          <p:nvSpPr>
            <p:cNvPr id="215085" name="Rectangle 12"/>
            <p:cNvSpPr>
              <a:spLocks noChangeArrowheads="1"/>
            </p:cNvSpPr>
            <p:nvPr/>
          </p:nvSpPr>
          <p:spPr bwMode="auto">
            <a:xfrm>
              <a:off x="2976" y="1751"/>
              <a:ext cx="432"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1600"/>
                <a:t>Pb</a:t>
              </a:r>
            </a:p>
          </p:txBody>
        </p:sp>
        <p:sp>
          <p:nvSpPr>
            <p:cNvPr id="215086" name="Rectangle 13"/>
            <p:cNvSpPr>
              <a:spLocks noChangeArrowheads="1"/>
            </p:cNvSpPr>
            <p:nvPr/>
          </p:nvSpPr>
          <p:spPr bwMode="auto">
            <a:xfrm>
              <a:off x="1008" y="1751"/>
              <a:ext cx="384"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1600"/>
                <a:t>AC</a:t>
              </a:r>
            </a:p>
          </p:txBody>
        </p:sp>
        <p:sp>
          <p:nvSpPr>
            <p:cNvPr id="215087" name="Rectangle 14"/>
            <p:cNvSpPr>
              <a:spLocks noChangeArrowheads="1"/>
            </p:cNvSpPr>
            <p:nvPr/>
          </p:nvSpPr>
          <p:spPr bwMode="auto">
            <a:xfrm>
              <a:off x="2976" y="1405"/>
              <a:ext cx="43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1600"/>
                <a:t>Pml</a:t>
              </a:r>
            </a:p>
          </p:txBody>
        </p:sp>
        <p:sp>
          <p:nvSpPr>
            <p:cNvPr id="215088" name="Rectangle 15"/>
            <p:cNvSpPr>
              <a:spLocks noChangeArrowheads="1"/>
            </p:cNvSpPr>
            <p:nvPr/>
          </p:nvSpPr>
          <p:spPr bwMode="auto">
            <a:xfrm>
              <a:off x="2976" y="864"/>
              <a:ext cx="432"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1600"/>
                <a:t>MP</a:t>
              </a:r>
            </a:p>
          </p:txBody>
        </p:sp>
        <p:sp>
          <p:nvSpPr>
            <p:cNvPr id="215089" name="Rectangle 16"/>
            <p:cNvSpPr>
              <a:spLocks noChangeArrowheads="1"/>
            </p:cNvSpPr>
            <p:nvPr/>
          </p:nvSpPr>
          <p:spPr bwMode="auto">
            <a:xfrm>
              <a:off x="1008" y="864"/>
              <a:ext cx="384"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1600"/>
                <a:t>AF</a:t>
              </a:r>
            </a:p>
          </p:txBody>
        </p:sp>
        <p:sp>
          <p:nvSpPr>
            <p:cNvPr id="215090" name="Line 17"/>
            <p:cNvSpPr>
              <a:spLocks noChangeShapeType="1"/>
            </p:cNvSpPr>
            <p:nvPr/>
          </p:nvSpPr>
          <p:spPr bwMode="auto">
            <a:xfrm>
              <a:off x="1008" y="624"/>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91" name="Line 18"/>
            <p:cNvSpPr>
              <a:spLocks noChangeShapeType="1"/>
            </p:cNvSpPr>
            <p:nvPr/>
          </p:nvSpPr>
          <p:spPr bwMode="auto">
            <a:xfrm>
              <a:off x="1008" y="1751"/>
              <a:ext cx="369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5092" name="Line 19"/>
            <p:cNvSpPr>
              <a:spLocks noChangeShapeType="1"/>
            </p:cNvSpPr>
            <p:nvPr/>
          </p:nvSpPr>
          <p:spPr bwMode="auto">
            <a:xfrm>
              <a:off x="1008" y="2292"/>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93" name="Line 20"/>
            <p:cNvSpPr>
              <a:spLocks noChangeShapeType="1"/>
            </p:cNvSpPr>
            <p:nvPr/>
          </p:nvSpPr>
          <p:spPr bwMode="auto">
            <a:xfrm>
              <a:off x="1008" y="2660"/>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94" name="Line 21"/>
            <p:cNvSpPr>
              <a:spLocks noChangeShapeType="1"/>
            </p:cNvSpPr>
            <p:nvPr/>
          </p:nvSpPr>
          <p:spPr bwMode="auto">
            <a:xfrm>
              <a:off x="1008" y="624"/>
              <a:ext cx="0" cy="20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95" name="Line 22"/>
            <p:cNvSpPr>
              <a:spLocks noChangeShapeType="1"/>
            </p:cNvSpPr>
            <p:nvPr/>
          </p:nvSpPr>
          <p:spPr bwMode="auto">
            <a:xfrm>
              <a:off x="2976" y="624"/>
              <a:ext cx="0" cy="20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96" name="Line 23"/>
            <p:cNvSpPr>
              <a:spLocks noChangeShapeType="1"/>
            </p:cNvSpPr>
            <p:nvPr/>
          </p:nvSpPr>
          <p:spPr bwMode="auto">
            <a:xfrm>
              <a:off x="4704" y="624"/>
              <a:ext cx="0" cy="20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97" name="Line 24"/>
            <p:cNvSpPr>
              <a:spLocks noChangeShapeType="1"/>
            </p:cNvSpPr>
            <p:nvPr/>
          </p:nvSpPr>
          <p:spPr bwMode="auto">
            <a:xfrm>
              <a:off x="1008" y="864"/>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98" name="Line 25"/>
            <p:cNvSpPr>
              <a:spLocks noChangeShapeType="1"/>
            </p:cNvSpPr>
            <p:nvPr/>
          </p:nvSpPr>
          <p:spPr bwMode="auto">
            <a:xfrm>
              <a:off x="2976" y="1405"/>
              <a:ext cx="172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5099" name="Line 26"/>
            <p:cNvSpPr>
              <a:spLocks noChangeShapeType="1"/>
            </p:cNvSpPr>
            <p:nvPr/>
          </p:nvSpPr>
          <p:spPr bwMode="auto">
            <a:xfrm>
              <a:off x="1392" y="864"/>
              <a:ext cx="0" cy="142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5100" name="Line 27"/>
            <p:cNvSpPr>
              <a:spLocks noChangeShapeType="1"/>
            </p:cNvSpPr>
            <p:nvPr/>
          </p:nvSpPr>
          <p:spPr bwMode="auto">
            <a:xfrm>
              <a:off x="3408" y="864"/>
              <a:ext cx="0" cy="142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5043" name="AutoShape 32"/>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CORRELAZIONE</a:t>
            </a:r>
            <a:endParaRPr lang="it-IT" altLang="it-IT" sz="1400" b="1" u="sng"/>
          </a:p>
        </p:txBody>
      </p:sp>
      <p:grpSp>
        <p:nvGrpSpPr>
          <p:cNvPr id="215044" name="Group 80"/>
          <p:cNvGrpSpPr>
            <a:grpSpLocks/>
          </p:cNvGrpSpPr>
          <p:nvPr/>
        </p:nvGrpSpPr>
        <p:grpSpPr bwMode="auto">
          <a:xfrm>
            <a:off x="76200" y="3962400"/>
            <a:ext cx="8915400" cy="889000"/>
            <a:chOff x="48" y="2880"/>
            <a:chExt cx="5616" cy="560"/>
          </a:xfrm>
        </p:grpSpPr>
        <p:sp>
          <p:nvSpPr>
            <p:cNvPr id="215067" name="Rectangle 38"/>
            <p:cNvSpPr>
              <a:spLocks noChangeArrowheads="1"/>
            </p:cNvSpPr>
            <p:nvPr/>
          </p:nvSpPr>
          <p:spPr bwMode="auto">
            <a:xfrm>
              <a:off x="4080" y="2880"/>
              <a:ext cx="1584" cy="56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2000"/>
                <a:t>Margine di Struttura</a:t>
              </a:r>
            </a:p>
            <a:p>
              <a:pPr eaLnBrk="1" hangingPunct="1">
                <a:spcBef>
                  <a:spcPct val="20000"/>
                </a:spcBef>
              </a:pPr>
              <a:r>
                <a:rPr lang="it-IT" altLang="it-IT" sz="2000"/>
                <a:t>Quoziente di Struttura</a:t>
              </a:r>
            </a:p>
          </p:txBody>
        </p:sp>
        <p:sp>
          <p:nvSpPr>
            <p:cNvPr id="215068" name="Rectangle 37"/>
            <p:cNvSpPr>
              <a:spLocks noChangeArrowheads="1"/>
            </p:cNvSpPr>
            <p:nvPr/>
          </p:nvSpPr>
          <p:spPr bwMode="auto">
            <a:xfrm>
              <a:off x="2064" y="2880"/>
              <a:ext cx="2016" cy="56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Fisso</a:t>
              </a:r>
            </a:p>
          </p:txBody>
        </p:sp>
        <p:sp>
          <p:nvSpPr>
            <p:cNvPr id="215069" name="Rectangle 36"/>
            <p:cNvSpPr>
              <a:spLocks noChangeArrowheads="1"/>
            </p:cNvSpPr>
            <p:nvPr/>
          </p:nvSpPr>
          <p:spPr bwMode="auto">
            <a:xfrm>
              <a:off x="48" y="2880"/>
              <a:ext cx="2016" cy="56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SOLIDITÀ PATRIMONIALE</a:t>
              </a:r>
            </a:p>
          </p:txBody>
        </p:sp>
        <p:sp>
          <p:nvSpPr>
            <p:cNvPr id="215070" name="Line 39"/>
            <p:cNvSpPr>
              <a:spLocks noChangeShapeType="1"/>
            </p:cNvSpPr>
            <p:nvPr/>
          </p:nvSpPr>
          <p:spPr bwMode="auto">
            <a:xfrm>
              <a:off x="48" y="288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71" name="Line 40"/>
            <p:cNvSpPr>
              <a:spLocks noChangeShapeType="1"/>
            </p:cNvSpPr>
            <p:nvPr/>
          </p:nvSpPr>
          <p:spPr bwMode="auto">
            <a:xfrm>
              <a:off x="48" y="344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72" name="Line 41"/>
            <p:cNvSpPr>
              <a:spLocks noChangeShapeType="1"/>
            </p:cNvSpPr>
            <p:nvPr/>
          </p:nvSpPr>
          <p:spPr bwMode="auto">
            <a:xfrm>
              <a:off x="48"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73" name="Line 42"/>
            <p:cNvSpPr>
              <a:spLocks noChangeShapeType="1"/>
            </p:cNvSpPr>
            <p:nvPr/>
          </p:nvSpPr>
          <p:spPr bwMode="auto">
            <a:xfrm>
              <a:off x="2064"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74" name="Line 43"/>
            <p:cNvSpPr>
              <a:spLocks noChangeShapeType="1"/>
            </p:cNvSpPr>
            <p:nvPr/>
          </p:nvSpPr>
          <p:spPr bwMode="auto">
            <a:xfrm>
              <a:off x="4080"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75" name="Line 44"/>
            <p:cNvSpPr>
              <a:spLocks noChangeShapeType="1"/>
            </p:cNvSpPr>
            <p:nvPr/>
          </p:nvSpPr>
          <p:spPr bwMode="auto">
            <a:xfrm>
              <a:off x="5664"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5045" name="Group 81"/>
          <p:cNvGrpSpPr>
            <a:grpSpLocks/>
          </p:cNvGrpSpPr>
          <p:nvPr/>
        </p:nvGrpSpPr>
        <p:grpSpPr bwMode="auto">
          <a:xfrm>
            <a:off x="76200" y="4978400"/>
            <a:ext cx="8915400" cy="889000"/>
            <a:chOff x="48" y="2880"/>
            <a:chExt cx="5616" cy="560"/>
          </a:xfrm>
        </p:grpSpPr>
        <p:sp>
          <p:nvSpPr>
            <p:cNvPr id="215058" name="Rectangle 82"/>
            <p:cNvSpPr>
              <a:spLocks noChangeArrowheads="1"/>
            </p:cNvSpPr>
            <p:nvPr/>
          </p:nvSpPr>
          <p:spPr bwMode="auto">
            <a:xfrm>
              <a:off x="4080" y="2880"/>
              <a:ext cx="1584"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1700"/>
                <a:t>Margine di Disponibilità</a:t>
              </a:r>
            </a:p>
            <a:p>
              <a:pPr eaLnBrk="1" hangingPunct="1">
                <a:spcBef>
                  <a:spcPct val="20000"/>
                </a:spcBef>
              </a:pPr>
              <a:r>
                <a:rPr lang="it-IT" altLang="it-IT" sz="1700"/>
                <a:t>Quoziente di Disponibilità</a:t>
              </a:r>
            </a:p>
          </p:txBody>
        </p:sp>
        <p:sp>
          <p:nvSpPr>
            <p:cNvPr id="215059" name="Rectangle 83"/>
            <p:cNvSpPr>
              <a:spLocks noChangeArrowheads="1"/>
            </p:cNvSpPr>
            <p:nvPr/>
          </p:nvSpPr>
          <p:spPr bwMode="auto">
            <a:xfrm>
              <a:off x="2064" y="2880"/>
              <a:ext cx="201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Circolante</a:t>
              </a:r>
            </a:p>
          </p:txBody>
        </p:sp>
        <p:sp>
          <p:nvSpPr>
            <p:cNvPr id="215060" name="Rectangle 84"/>
            <p:cNvSpPr>
              <a:spLocks noChangeArrowheads="1"/>
            </p:cNvSpPr>
            <p:nvPr/>
          </p:nvSpPr>
          <p:spPr bwMode="auto">
            <a:xfrm>
              <a:off x="48" y="2880"/>
              <a:ext cx="201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DISPONIBILITA’</a:t>
              </a:r>
            </a:p>
          </p:txBody>
        </p:sp>
        <p:sp>
          <p:nvSpPr>
            <p:cNvPr id="215061" name="Line 85"/>
            <p:cNvSpPr>
              <a:spLocks noChangeShapeType="1"/>
            </p:cNvSpPr>
            <p:nvPr/>
          </p:nvSpPr>
          <p:spPr bwMode="auto">
            <a:xfrm>
              <a:off x="48" y="288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62" name="Line 86"/>
            <p:cNvSpPr>
              <a:spLocks noChangeShapeType="1"/>
            </p:cNvSpPr>
            <p:nvPr/>
          </p:nvSpPr>
          <p:spPr bwMode="auto">
            <a:xfrm>
              <a:off x="48" y="344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63" name="Line 87"/>
            <p:cNvSpPr>
              <a:spLocks noChangeShapeType="1"/>
            </p:cNvSpPr>
            <p:nvPr/>
          </p:nvSpPr>
          <p:spPr bwMode="auto">
            <a:xfrm>
              <a:off x="48"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64" name="Line 88"/>
            <p:cNvSpPr>
              <a:spLocks noChangeShapeType="1"/>
            </p:cNvSpPr>
            <p:nvPr/>
          </p:nvSpPr>
          <p:spPr bwMode="auto">
            <a:xfrm>
              <a:off x="2064"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65" name="Line 89"/>
            <p:cNvSpPr>
              <a:spLocks noChangeShapeType="1"/>
            </p:cNvSpPr>
            <p:nvPr/>
          </p:nvSpPr>
          <p:spPr bwMode="auto">
            <a:xfrm>
              <a:off x="4080"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66" name="Line 90"/>
            <p:cNvSpPr>
              <a:spLocks noChangeShapeType="1"/>
            </p:cNvSpPr>
            <p:nvPr/>
          </p:nvSpPr>
          <p:spPr bwMode="auto">
            <a:xfrm>
              <a:off x="5664"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5046" name="Group 91"/>
          <p:cNvGrpSpPr>
            <a:grpSpLocks/>
          </p:cNvGrpSpPr>
          <p:nvPr/>
        </p:nvGrpSpPr>
        <p:grpSpPr bwMode="auto">
          <a:xfrm>
            <a:off x="76200" y="5969000"/>
            <a:ext cx="8915400" cy="889000"/>
            <a:chOff x="48" y="2880"/>
            <a:chExt cx="5616" cy="560"/>
          </a:xfrm>
        </p:grpSpPr>
        <p:sp>
          <p:nvSpPr>
            <p:cNvPr id="215049" name="Rectangle 92"/>
            <p:cNvSpPr>
              <a:spLocks noChangeArrowheads="1"/>
            </p:cNvSpPr>
            <p:nvPr/>
          </p:nvSpPr>
          <p:spPr bwMode="auto">
            <a:xfrm>
              <a:off x="4080" y="2880"/>
              <a:ext cx="1584"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2000"/>
                <a:t>Margine di Tesoreria</a:t>
              </a:r>
            </a:p>
            <a:p>
              <a:pPr eaLnBrk="1" hangingPunct="1">
                <a:spcBef>
                  <a:spcPct val="20000"/>
                </a:spcBef>
              </a:pPr>
              <a:r>
                <a:rPr lang="it-IT" altLang="it-IT" sz="2000"/>
                <a:t>Quoziente di Tesoreria</a:t>
              </a:r>
            </a:p>
          </p:txBody>
        </p:sp>
        <p:sp>
          <p:nvSpPr>
            <p:cNvPr id="215050" name="Rectangle 93"/>
            <p:cNvSpPr>
              <a:spLocks noChangeArrowheads="1"/>
            </p:cNvSpPr>
            <p:nvPr/>
          </p:nvSpPr>
          <p:spPr bwMode="auto">
            <a:xfrm>
              <a:off x="2064" y="2880"/>
              <a:ext cx="201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Liquidità della</a:t>
              </a:r>
            </a:p>
            <a:p>
              <a:pPr algn="ctr" eaLnBrk="1" hangingPunct="1">
                <a:spcBef>
                  <a:spcPct val="20000"/>
                </a:spcBef>
              </a:pPr>
              <a:r>
                <a:rPr lang="it-IT" altLang="it-IT" sz="2000"/>
                <a:t>Gestione corrente</a:t>
              </a:r>
            </a:p>
          </p:txBody>
        </p:sp>
        <p:sp>
          <p:nvSpPr>
            <p:cNvPr id="215051" name="Rectangle 94"/>
            <p:cNvSpPr>
              <a:spLocks noChangeArrowheads="1"/>
            </p:cNvSpPr>
            <p:nvPr/>
          </p:nvSpPr>
          <p:spPr bwMode="auto">
            <a:xfrm>
              <a:off x="48" y="2880"/>
              <a:ext cx="201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a:t>
              </a:r>
            </a:p>
            <a:p>
              <a:pPr algn="ctr" eaLnBrk="1" hangingPunct="1">
                <a:spcBef>
                  <a:spcPct val="20000"/>
                </a:spcBef>
              </a:pPr>
              <a:r>
                <a:rPr lang="it-IT" altLang="it-IT" sz="2000" b="1"/>
                <a:t>LIQUIDITA’</a:t>
              </a:r>
            </a:p>
          </p:txBody>
        </p:sp>
        <p:sp>
          <p:nvSpPr>
            <p:cNvPr id="215052" name="Line 95"/>
            <p:cNvSpPr>
              <a:spLocks noChangeShapeType="1"/>
            </p:cNvSpPr>
            <p:nvPr/>
          </p:nvSpPr>
          <p:spPr bwMode="auto">
            <a:xfrm>
              <a:off x="48" y="288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53" name="Line 96"/>
            <p:cNvSpPr>
              <a:spLocks noChangeShapeType="1"/>
            </p:cNvSpPr>
            <p:nvPr/>
          </p:nvSpPr>
          <p:spPr bwMode="auto">
            <a:xfrm>
              <a:off x="48" y="344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54" name="Line 97"/>
            <p:cNvSpPr>
              <a:spLocks noChangeShapeType="1"/>
            </p:cNvSpPr>
            <p:nvPr/>
          </p:nvSpPr>
          <p:spPr bwMode="auto">
            <a:xfrm>
              <a:off x="48"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55" name="Line 98"/>
            <p:cNvSpPr>
              <a:spLocks noChangeShapeType="1"/>
            </p:cNvSpPr>
            <p:nvPr/>
          </p:nvSpPr>
          <p:spPr bwMode="auto">
            <a:xfrm>
              <a:off x="2064"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56" name="Line 99"/>
            <p:cNvSpPr>
              <a:spLocks noChangeShapeType="1"/>
            </p:cNvSpPr>
            <p:nvPr/>
          </p:nvSpPr>
          <p:spPr bwMode="auto">
            <a:xfrm>
              <a:off x="4080"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057" name="Line 100"/>
            <p:cNvSpPr>
              <a:spLocks noChangeShapeType="1"/>
            </p:cNvSpPr>
            <p:nvPr/>
          </p:nvSpPr>
          <p:spPr bwMode="auto">
            <a:xfrm>
              <a:off x="5664"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5047" name="WordArt 102"/>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15048" name="Segnaposto numero diapositiva 59"/>
          <p:cNvSpPr>
            <a:spLocks noGrp="1"/>
          </p:cNvSpPr>
          <p:nvPr>
            <p:ph type="sldNum" sz="quarter" idx="12"/>
          </p:nvPr>
        </p:nvSpPr>
        <p:spPr>
          <a:xfrm>
            <a:off x="7129463" y="660241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7BC2203-4FB1-4B21-B6E8-E5392CD76B1A}" type="slidenum">
              <a:rPr lang="it-IT" altLang="it-IT">
                <a:latin typeface="Arial" panose="020B0604020202020204" pitchFamily="34" charset="0"/>
              </a:rPr>
              <a:pPr/>
              <a:t>70</a:t>
            </a:fld>
            <a:endParaRPr lang="it-IT" altLang="it-IT">
              <a:latin typeface="Arial" panose="020B0604020202020204" pitchFamily="34" charset="0"/>
            </a:endParaRPr>
          </a:p>
        </p:txBody>
      </p:sp>
    </p:spTree>
    <p:extLst>
      <p:ext uri="{BB962C8B-B14F-4D97-AF65-F5344CB8AC3E}">
        <p14:creationId xmlns:p14="http://schemas.microsoft.com/office/powerpoint/2010/main" val="4284425298"/>
      </p:ext>
    </p:extLst>
  </p:cSld>
  <p:clrMapOvr>
    <a:masterClrMapping/>
  </p:clrMapOvr>
  <p:transition advTm="176488"/>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6" name="Group 11"/>
          <p:cNvGrpSpPr>
            <a:grpSpLocks/>
          </p:cNvGrpSpPr>
          <p:nvPr/>
        </p:nvGrpSpPr>
        <p:grpSpPr bwMode="auto">
          <a:xfrm>
            <a:off x="76200" y="533400"/>
            <a:ext cx="8915400" cy="889000"/>
            <a:chOff x="48" y="2880"/>
            <a:chExt cx="5616" cy="560"/>
          </a:xfrm>
        </p:grpSpPr>
        <p:sp>
          <p:nvSpPr>
            <p:cNvPr id="216094" name="Rectangle 12"/>
            <p:cNvSpPr>
              <a:spLocks noChangeArrowheads="1"/>
            </p:cNvSpPr>
            <p:nvPr/>
          </p:nvSpPr>
          <p:spPr bwMode="auto">
            <a:xfrm>
              <a:off x="4080" y="2880"/>
              <a:ext cx="1584" cy="56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2000"/>
                <a:t>Margine di Struttura</a:t>
              </a:r>
            </a:p>
            <a:p>
              <a:pPr eaLnBrk="1" hangingPunct="1">
                <a:spcBef>
                  <a:spcPct val="20000"/>
                </a:spcBef>
              </a:pPr>
              <a:r>
                <a:rPr lang="it-IT" altLang="it-IT" sz="2000"/>
                <a:t>Quoziente di Struttura</a:t>
              </a:r>
            </a:p>
          </p:txBody>
        </p:sp>
        <p:sp>
          <p:nvSpPr>
            <p:cNvPr id="216095" name="Rectangle 13"/>
            <p:cNvSpPr>
              <a:spLocks noChangeArrowheads="1"/>
            </p:cNvSpPr>
            <p:nvPr/>
          </p:nvSpPr>
          <p:spPr bwMode="auto">
            <a:xfrm>
              <a:off x="2064" y="2880"/>
              <a:ext cx="2016" cy="56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Fisso</a:t>
              </a:r>
            </a:p>
          </p:txBody>
        </p:sp>
        <p:sp>
          <p:nvSpPr>
            <p:cNvPr id="216096" name="Rectangle 14"/>
            <p:cNvSpPr>
              <a:spLocks noChangeArrowheads="1"/>
            </p:cNvSpPr>
            <p:nvPr/>
          </p:nvSpPr>
          <p:spPr bwMode="auto">
            <a:xfrm>
              <a:off x="48" y="2880"/>
              <a:ext cx="2016" cy="56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SOLIDITÀ PATRIMONIALE</a:t>
              </a:r>
            </a:p>
          </p:txBody>
        </p:sp>
        <p:sp>
          <p:nvSpPr>
            <p:cNvPr id="216097" name="Line 15"/>
            <p:cNvSpPr>
              <a:spLocks noChangeShapeType="1"/>
            </p:cNvSpPr>
            <p:nvPr/>
          </p:nvSpPr>
          <p:spPr bwMode="auto">
            <a:xfrm>
              <a:off x="48" y="288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6098" name="Line 16"/>
            <p:cNvSpPr>
              <a:spLocks noChangeShapeType="1"/>
            </p:cNvSpPr>
            <p:nvPr/>
          </p:nvSpPr>
          <p:spPr bwMode="auto">
            <a:xfrm>
              <a:off x="48" y="3440"/>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6099" name="Line 17"/>
            <p:cNvSpPr>
              <a:spLocks noChangeShapeType="1"/>
            </p:cNvSpPr>
            <p:nvPr/>
          </p:nvSpPr>
          <p:spPr bwMode="auto">
            <a:xfrm>
              <a:off x="48"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6100" name="Line 18"/>
            <p:cNvSpPr>
              <a:spLocks noChangeShapeType="1"/>
            </p:cNvSpPr>
            <p:nvPr/>
          </p:nvSpPr>
          <p:spPr bwMode="auto">
            <a:xfrm>
              <a:off x="2064"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6101" name="Line 19"/>
            <p:cNvSpPr>
              <a:spLocks noChangeShapeType="1"/>
            </p:cNvSpPr>
            <p:nvPr/>
          </p:nvSpPr>
          <p:spPr bwMode="auto">
            <a:xfrm>
              <a:off x="4080" y="2880"/>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6102" name="Line 20"/>
            <p:cNvSpPr>
              <a:spLocks noChangeShapeType="1"/>
            </p:cNvSpPr>
            <p:nvPr/>
          </p:nvSpPr>
          <p:spPr bwMode="auto">
            <a:xfrm>
              <a:off x="5664" y="2880"/>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aphicFrame>
        <p:nvGraphicFramePr>
          <p:cNvPr id="264273" name="Group 81"/>
          <p:cNvGraphicFramePr>
            <a:graphicFrameLocks noGrp="1"/>
          </p:cNvGraphicFramePr>
          <p:nvPr/>
        </p:nvGraphicFramePr>
        <p:xfrm>
          <a:off x="76200" y="1485900"/>
          <a:ext cx="2667000" cy="3240088"/>
        </p:xfrm>
        <a:graphic>
          <a:graphicData uri="http://schemas.openxmlformats.org/drawingml/2006/table">
            <a:tbl>
              <a:tblPr/>
              <a:tblGrid>
                <a:gridCol w="609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81000">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IMPIEGHI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FONTI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473075">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AF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CC"/>
                    </a:solidFill>
                  </a:tcPr>
                </a:tc>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IM</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II</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IF</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IP</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IC</a:t>
                      </a:r>
                    </a:p>
                  </a:txBody>
                  <a:tcPr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CC"/>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MP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180975">
                <a:tc vMerge="1">
                  <a:txBody>
                    <a:bodyPr/>
                    <a:lstStyle/>
                    <a:p>
                      <a:endParaRPr lang="it-IT"/>
                    </a:p>
                  </a:txBody>
                  <a:tcPr/>
                </a:tc>
                <a:tc v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Pml</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8509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AC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M</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LD</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LI</a:t>
                      </a:r>
                    </a:p>
                  </a:txBody>
                  <a:tcPr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Pb</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4488">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CI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CF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bl>
          </a:graphicData>
        </a:graphic>
      </p:graphicFrame>
      <p:sp>
        <p:nvSpPr>
          <p:cNvPr id="216089" name="Text Box 77"/>
          <p:cNvSpPr txBox="1">
            <a:spLocks noChangeArrowheads="1"/>
          </p:cNvSpPr>
          <p:nvPr/>
        </p:nvSpPr>
        <p:spPr bwMode="auto">
          <a:xfrm>
            <a:off x="2895600" y="1600200"/>
            <a:ext cx="6096000" cy="24717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50000"/>
              </a:spcBef>
            </a:pPr>
            <a:r>
              <a:rPr lang="it-IT" altLang="it-IT" sz="2000"/>
              <a:t>L’analisi della </a:t>
            </a:r>
            <a:r>
              <a:rPr lang="it-IT" altLang="it-IT" sz="2000" b="1" u="sng"/>
              <a:t>SOLIDITA’ PATRIMONIALE</a:t>
            </a:r>
            <a:r>
              <a:rPr lang="it-IT" altLang="it-IT" sz="2000"/>
              <a:t> mira a comprendere se esiste un </a:t>
            </a:r>
            <a:r>
              <a:rPr lang="it-IT" altLang="it-IT" sz="2000" b="1"/>
              <a:t>equilibrio tra impieghi e fonti durevoli</a:t>
            </a:r>
            <a:r>
              <a:rPr lang="it-IT" altLang="it-IT" sz="2000"/>
              <a:t>:</a:t>
            </a:r>
          </a:p>
          <a:p>
            <a:pPr algn="just" eaLnBrk="1" hangingPunct="1">
              <a:lnSpc>
                <a:spcPct val="90000"/>
              </a:lnSpc>
              <a:spcBef>
                <a:spcPct val="50000"/>
              </a:spcBef>
              <a:buFontTx/>
              <a:buChar char="•"/>
            </a:pPr>
            <a:r>
              <a:rPr lang="it-IT" altLang="it-IT" sz="2000"/>
              <a:t>sia </a:t>
            </a:r>
            <a:r>
              <a:rPr lang="it-IT" altLang="it-IT" sz="2000" b="1"/>
              <a:t>quantitativo</a:t>
            </a:r>
            <a:r>
              <a:rPr lang="it-IT" altLang="it-IT" sz="2000"/>
              <a:t> (importo impieghi </a:t>
            </a:r>
            <a:r>
              <a:rPr lang="en-US" altLang="it-IT" sz="2000" b="1">
                <a:cs typeface="Times New Roman" panose="02020603050405020304" pitchFamily="18" charset="0"/>
              </a:rPr>
              <a:t>~ </a:t>
            </a:r>
            <a:r>
              <a:rPr lang="en-US" altLang="it-IT" sz="2000">
                <a:cs typeface="Times New Roman" panose="02020603050405020304" pitchFamily="18" charset="0"/>
              </a:rPr>
              <a:t>importo fonti)</a:t>
            </a:r>
            <a:endParaRPr lang="en-US" altLang="it-IT" sz="2000" b="1">
              <a:cs typeface="Times New Roman" panose="02020603050405020304" pitchFamily="18" charset="0"/>
            </a:endParaRPr>
          </a:p>
          <a:p>
            <a:pPr algn="just" eaLnBrk="1" hangingPunct="1">
              <a:lnSpc>
                <a:spcPct val="90000"/>
              </a:lnSpc>
              <a:spcBef>
                <a:spcPct val="50000"/>
              </a:spcBef>
              <a:buFontTx/>
              <a:buChar char="•"/>
            </a:pPr>
            <a:r>
              <a:rPr lang="it-IT" altLang="it-IT"/>
              <a:t>sia </a:t>
            </a:r>
            <a:r>
              <a:rPr lang="it-IT" altLang="it-IT" sz="2000" b="1"/>
              <a:t>qualitativo</a:t>
            </a:r>
            <a:r>
              <a:rPr lang="it-IT" altLang="it-IT" sz="2000"/>
              <a:t> (AF </a:t>
            </a:r>
            <a:r>
              <a:rPr lang="en-US" altLang="it-IT" b="1"/>
              <a:t>~</a:t>
            </a:r>
            <a:r>
              <a:rPr lang="it-IT" altLang="it-IT"/>
              <a:t>  </a:t>
            </a:r>
            <a:r>
              <a:rPr lang="it-IT" altLang="it-IT" sz="2000"/>
              <a:t>Capitale di rischio o Capitale di credito?</a:t>
            </a:r>
            <a:r>
              <a:rPr lang="en-US" altLang="it-IT" sz="2000"/>
              <a:t>)</a:t>
            </a:r>
            <a:endParaRPr lang="it-IT" altLang="it-IT" sz="2000"/>
          </a:p>
          <a:p>
            <a:pPr algn="just" eaLnBrk="1" hangingPunct="1">
              <a:lnSpc>
                <a:spcPct val="90000"/>
              </a:lnSpc>
              <a:spcBef>
                <a:spcPct val="50000"/>
              </a:spcBef>
              <a:buFontTx/>
              <a:buChar char="•"/>
            </a:pPr>
            <a:r>
              <a:rPr lang="it-IT" altLang="it-IT"/>
              <a:t>sia </a:t>
            </a:r>
            <a:r>
              <a:rPr lang="it-IT" altLang="it-IT" sz="2000" b="1"/>
              <a:t>temporale</a:t>
            </a:r>
            <a:r>
              <a:rPr lang="it-IT" altLang="it-IT" sz="2000"/>
              <a:t> </a:t>
            </a:r>
            <a:r>
              <a:rPr lang="it-IT" altLang="it-IT"/>
              <a:t>(AF </a:t>
            </a:r>
            <a:r>
              <a:rPr lang="en-US" altLang="it-IT" b="1"/>
              <a:t>~</a:t>
            </a:r>
            <a:r>
              <a:rPr lang="it-IT" altLang="it-IT"/>
              <a:t>  MP? o PML? o Pb?</a:t>
            </a:r>
            <a:r>
              <a:rPr lang="en-US" altLang="it-IT"/>
              <a:t>)</a:t>
            </a:r>
            <a:endParaRPr lang="it-IT" altLang="it-IT"/>
          </a:p>
        </p:txBody>
      </p:sp>
      <p:sp>
        <p:nvSpPr>
          <p:cNvPr id="216090" name="Text Box 79"/>
          <p:cNvSpPr txBox="1">
            <a:spLocks noChangeArrowheads="1"/>
          </p:cNvSpPr>
          <p:nvPr/>
        </p:nvSpPr>
        <p:spPr bwMode="auto">
          <a:xfrm>
            <a:off x="2895600" y="4267200"/>
            <a:ext cx="6096000" cy="946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50000"/>
              </a:spcBef>
            </a:pPr>
            <a:r>
              <a:rPr lang="it-IT" altLang="it-IT" sz="2000" b="1" u="sng"/>
              <a:t>Principio del finanziamento dell’AF</a:t>
            </a:r>
            <a:r>
              <a:rPr lang="it-IT" altLang="it-IT" sz="2000"/>
              <a:t>:</a:t>
            </a:r>
          </a:p>
          <a:p>
            <a:pPr algn="ctr" eaLnBrk="1" hangingPunct="1">
              <a:lnSpc>
                <a:spcPct val="80000"/>
              </a:lnSpc>
              <a:spcBef>
                <a:spcPct val="50000"/>
              </a:spcBef>
            </a:pPr>
            <a:r>
              <a:rPr lang="it-IT" altLang="it-IT" sz="2000" b="1" i="1"/>
              <a:t>Attivo Fisso </a:t>
            </a:r>
            <a:r>
              <a:rPr lang="it-IT" altLang="it-IT" sz="2000" i="1"/>
              <a:t>dovrebbe essere finanziato completamente con </a:t>
            </a:r>
            <a:r>
              <a:rPr lang="it-IT" altLang="it-IT" sz="2000" b="1" i="1"/>
              <a:t>Passivo Permanente</a:t>
            </a:r>
            <a:endParaRPr lang="it-IT" altLang="it-IT" b="1" i="1"/>
          </a:p>
        </p:txBody>
      </p:sp>
      <p:sp>
        <p:nvSpPr>
          <p:cNvPr id="216091" name="Text Box 80"/>
          <p:cNvSpPr txBox="1">
            <a:spLocks noChangeArrowheads="1"/>
          </p:cNvSpPr>
          <p:nvPr/>
        </p:nvSpPr>
        <p:spPr bwMode="auto">
          <a:xfrm>
            <a:off x="2971800" y="5638800"/>
            <a:ext cx="6096000" cy="85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000" b="1" u="sng"/>
              <a:t>Margine e Quoziente di Struttura</a:t>
            </a:r>
            <a:endParaRPr lang="it-IT" altLang="it-IT" sz="2000"/>
          </a:p>
          <a:p>
            <a:pPr algn="ctr" eaLnBrk="1" hangingPunct="1">
              <a:lnSpc>
                <a:spcPct val="50000"/>
              </a:lnSpc>
              <a:spcBef>
                <a:spcPct val="50000"/>
              </a:spcBef>
              <a:buFontTx/>
              <a:buChar char="•"/>
            </a:pPr>
            <a:r>
              <a:rPr lang="it-IT" altLang="it-IT" sz="2000" b="1" i="1"/>
              <a:t> Primario</a:t>
            </a:r>
          </a:p>
          <a:p>
            <a:pPr algn="ctr" eaLnBrk="1" hangingPunct="1">
              <a:lnSpc>
                <a:spcPct val="50000"/>
              </a:lnSpc>
              <a:spcBef>
                <a:spcPct val="50000"/>
              </a:spcBef>
              <a:buFontTx/>
              <a:buChar char="•"/>
            </a:pPr>
            <a:r>
              <a:rPr lang="it-IT" altLang="it-IT" sz="2000" b="1" i="1"/>
              <a:t> Secondario</a:t>
            </a:r>
            <a:endParaRPr lang="it-IT" altLang="it-IT" b="1" i="1"/>
          </a:p>
        </p:txBody>
      </p:sp>
      <p:sp>
        <p:nvSpPr>
          <p:cNvPr id="216092" name="WordArt 87"/>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16093" name="Segnaposto numero diapositiva 16"/>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C695765-898C-459B-BDCB-91FB5C463388}" type="slidenum">
              <a:rPr lang="it-IT" altLang="it-IT">
                <a:latin typeface="Arial" panose="020B0604020202020204" pitchFamily="34" charset="0"/>
              </a:rPr>
              <a:pPr/>
              <a:t>71</a:t>
            </a:fld>
            <a:endParaRPr lang="it-IT" altLang="it-IT">
              <a:latin typeface="Arial" panose="020B0604020202020204" pitchFamily="34" charset="0"/>
            </a:endParaRPr>
          </a:p>
        </p:txBody>
      </p:sp>
      <p:sp>
        <p:nvSpPr>
          <p:cNvPr id="18" name="CasellaDiTesto 17">
            <a:extLst>
              <a:ext uri="{FF2B5EF4-FFF2-40B4-BE49-F238E27FC236}">
                <a16:creationId xmlns:a16="http://schemas.microsoft.com/office/drawing/2014/main" id="{DA4AAEA3-AEB3-4B71-85A5-9C9F2768332D}"/>
              </a:ext>
            </a:extLst>
          </p:cNvPr>
          <p:cNvSpPr txBox="1"/>
          <p:nvPr/>
        </p:nvSpPr>
        <p:spPr>
          <a:xfrm>
            <a:off x="323296" y="5088165"/>
            <a:ext cx="2982897" cy="92333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Correlazione fra gli impieghi a medio – lungo termine e le fonti a medio – lungo termine</a:t>
            </a:r>
          </a:p>
        </p:txBody>
      </p:sp>
      <p:sp>
        <p:nvSpPr>
          <p:cNvPr id="19" name="Ovale 18">
            <a:extLst>
              <a:ext uri="{FF2B5EF4-FFF2-40B4-BE49-F238E27FC236}">
                <a16:creationId xmlns:a16="http://schemas.microsoft.com/office/drawing/2014/main" id="{726CB45A-F64D-4011-99D3-775CD9EEA2FE}"/>
              </a:ext>
            </a:extLst>
          </p:cNvPr>
          <p:cNvSpPr/>
          <p:nvPr/>
        </p:nvSpPr>
        <p:spPr>
          <a:xfrm>
            <a:off x="76200" y="4831881"/>
            <a:ext cx="3275860" cy="146143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1151304"/>
      </p:ext>
    </p:extLst>
  </p:cSld>
  <p:clrMapOvr>
    <a:masterClrMapping/>
  </p:clrMapOvr>
  <p:transition advTm="137864"/>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918" name="Group 126"/>
          <p:cNvGraphicFramePr>
            <a:graphicFrameLocks noGrp="1"/>
          </p:cNvGraphicFramePr>
          <p:nvPr/>
        </p:nvGraphicFramePr>
        <p:xfrm>
          <a:off x="3276600" y="4391025"/>
          <a:ext cx="5791200" cy="1097230"/>
        </p:xfrm>
        <a:graphic>
          <a:graphicData uri="http://schemas.openxmlformats.org/drawingml/2006/table">
            <a:tbl>
              <a:tblPr/>
              <a:tblGrid>
                <a:gridCol w="234315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569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primario di STRUTTURA</a:t>
                      </a:r>
                    </a:p>
                  </a:txBody>
                  <a:tcPr marT="45695" marB="45695"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a:t>
                      </a:r>
                    </a:p>
                  </a:txBody>
                  <a:tcPr marT="45695" marB="4569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695" marB="45695"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695" marB="45695"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FF3300"/>
                          </a:solidFill>
                          <a:effectLst/>
                          <a:latin typeface="Times New Roman" pitchFamily="18" charset="0"/>
                        </a:rPr>
                        <a:t> 0,66</a:t>
                      </a:r>
                    </a:p>
                  </a:txBody>
                  <a:tcPr marT="45695" marB="45695" anchor="ctr" horzOverflow="overflow">
                    <a:lnL>
                      <a:noFill/>
                    </a:lnL>
                    <a:lnR>
                      <a:noFill/>
                    </a:lnR>
                    <a:lnT>
                      <a:noFill/>
                    </a:lnT>
                    <a:lnB>
                      <a:noFill/>
                    </a:lnB>
                    <a:lnTlToBr>
                      <a:noFill/>
                    </a:lnTlToBr>
                    <a:lnBlToTr>
                      <a:noFill/>
                    </a:lnBlToTr>
                    <a:solidFill>
                      <a:srgbClr val="FFFFCC"/>
                    </a:solidFill>
                  </a:tcPr>
                </a:tc>
                <a:extLst>
                  <a:ext uri="{0D108BD9-81ED-4DB2-BD59-A6C34878D82A}">
                    <a16:rowId xmlns:a16="http://schemas.microsoft.com/office/drawing/2014/main" val="10000"/>
                  </a:ext>
                </a:extLst>
              </a:tr>
              <a:tr h="640016">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AF</a:t>
                      </a:r>
                    </a:p>
                  </a:txBody>
                  <a:tcPr marT="45695" marB="4569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695" marB="45695"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60</a:t>
                      </a:r>
                    </a:p>
                  </a:txBody>
                  <a:tcPr marT="45695" marB="45695"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289919" name="Group 127"/>
          <p:cNvGraphicFramePr>
            <a:graphicFrameLocks noGrp="1"/>
          </p:cNvGraphicFramePr>
          <p:nvPr/>
        </p:nvGraphicFramePr>
        <p:xfrm>
          <a:off x="3352800" y="2409825"/>
          <a:ext cx="5715000" cy="1164232"/>
        </p:xfrm>
        <a:graphic>
          <a:graphicData uri="http://schemas.openxmlformats.org/drawingml/2006/table">
            <a:tbl>
              <a:tblPr/>
              <a:tblGrid>
                <a:gridCol w="1905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1163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Margine primario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STRUTTURA</a:t>
                      </a:r>
                    </a:p>
                  </a:txBody>
                  <a:tcPr marT="45668" marB="45668"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MP-AF</a:t>
                      </a:r>
                    </a:p>
                  </a:txBody>
                  <a:tcPr marT="45668" marB="45668"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40-60</a:t>
                      </a:r>
                    </a:p>
                  </a:txBody>
                  <a:tcPr marT="45668" marB="45668"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FF3300"/>
                          </a:solidFill>
                          <a:effectLst/>
                          <a:latin typeface="Times New Roman" pitchFamily="18" charset="0"/>
                        </a:rPr>
                        <a:t> -20</a:t>
                      </a:r>
                    </a:p>
                  </a:txBody>
                  <a:tcPr marT="45668" marB="45668" anchor="ctr" horzOverflow="overflow">
                    <a:lnL cap="flat">
                      <a:noFill/>
                    </a:lnL>
                    <a:lnR cap="flat">
                      <a:noFill/>
                    </a:lnR>
                    <a:lnT cap="flat">
                      <a:noFill/>
                    </a:lnT>
                    <a:lnB cap="flat">
                      <a:noFill/>
                    </a:lnB>
                    <a:lnTlToBr>
                      <a:noFill/>
                    </a:lnTlToBr>
                    <a:lnBlToTr>
                      <a:noFill/>
                    </a:lnBlToTr>
                    <a:solidFill>
                      <a:srgbClr val="FFFFCC"/>
                    </a:solidFill>
                  </a:tcPr>
                </a:tc>
                <a:extLst>
                  <a:ext uri="{0D108BD9-81ED-4DB2-BD59-A6C34878D82A}">
                    <a16:rowId xmlns:a16="http://schemas.microsoft.com/office/drawing/2014/main" val="10000"/>
                  </a:ext>
                </a:extLst>
              </a:tr>
            </a:tbl>
          </a:graphicData>
        </a:graphic>
      </p:graphicFrame>
      <p:sp>
        <p:nvSpPr>
          <p:cNvPr id="217106" name="Text Box 124"/>
          <p:cNvSpPr txBox="1">
            <a:spLocks noChangeArrowheads="1"/>
          </p:cNvSpPr>
          <p:nvPr/>
        </p:nvSpPr>
        <p:spPr bwMode="auto">
          <a:xfrm>
            <a:off x="4419600" y="1905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MdS I° &lt; 0</a:t>
            </a:r>
          </a:p>
        </p:txBody>
      </p:sp>
      <p:sp>
        <p:nvSpPr>
          <p:cNvPr id="217107" name="Text Box 125"/>
          <p:cNvSpPr txBox="1">
            <a:spLocks noChangeArrowheads="1"/>
          </p:cNvSpPr>
          <p:nvPr/>
        </p:nvSpPr>
        <p:spPr bwMode="auto">
          <a:xfrm>
            <a:off x="4419600" y="5562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QdS I° </a:t>
            </a:r>
            <a:r>
              <a:rPr lang="it-IT" altLang="it-IT"/>
              <a:t> </a:t>
            </a:r>
            <a:r>
              <a:rPr lang="it-IT" altLang="it-IT" sz="2400" b="1">
                <a:solidFill>
                  <a:srgbClr val="FF3300"/>
                </a:solidFill>
              </a:rPr>
              <a:t>&lt; 1</a:t>
            </a:r>
          </a:p>
        </p:txBody>
      </p:sp>
      <p:sp>
        <p:nvSpPr>
          <p:cNvPr id="217108" name="Text Box 128"/>
          <p:cNvSpPr txBox="1">
            <a:spLocks noChangeArrowheads="1"/>
          </p:cNvSpPr>
          <p:nvPr/>
        </p:nvSpPr>
        <p:spPr bwMode="auto">
          <a:xfrm>
            <a:off x="304800" y="1524000"/>
            <a:ext cx="8382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i="1"/>
              <a:t>I MP riescono a finanziare completamente AF? …</a:t>
            </a:r>
          </a:p>
        </p:txBody>
      </p:sp>
      <p:sp>
        <p:nvSpPr>
          <p:cNvPr id="217109" name="Text Box 129"/>
          <p:cNvSpPr txBox="1">
            <a:spLocks noChangeArrowheads="1"/>
          </p:cNvSpPr>
          <p:nvPr/>
        </p:nvSpPr>
        <p:spPr bwMode="auto">
          <a:xfrm>
            <a:off x="304800" y="6096000"/>
            <a:ext cx="838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60000"/>
              </a:lnSpc>
              <a:spcBef>
                <a:spcPct val="50000"/>
              </a:spcBef>
            </a:pPr>
            <a:r>
              <a:rPr lang="it-IT" altLang="it-IT" sz="2400" i="1" dirty="0" smtClean="0"/>
              <a:t>Nell’esempio</a:t>
            </a:r>
            <a:r>
              <a:rPr lang="it-IT" altLang="it-IT" sz="2400" i="1" dirty="0"/>
              <a:t>, MP non riescono a finanziare completamente AF</a:t>
            </a:r>
          </a:p>
          <a:p>
            <a:pPr algn="ctr" eaLnBrk="1" hangingPunct="1">
              <a:lnSpc>
                <a:spcPct val="60000"/>
              </a:lnSpc>
              <a:spcBef>
                <a:spcPct val="50000"/>
              </a:spcBef>
            </a:pPr>
            <a:r>
              <a:rPr lang="it-IT" altLang="it-IT" sz="2400" i="1" dirty="0"/>
              <a:t>e, pertanto, si dovrà ricorrere a </a:t>
            </a:r>
            <a:r>
              <a:rPr lang="it-IT" altLang="it-IT" sz="2400" i="1" dirty="0" err="1"/>
              <a:t>Pml</a:t>
            </a:r>
            <a:endParaRPr lang="it-IT" altLang="it-IT" sz="2400" i="1" dirty="0"/>
          </a:p>
        </p:txBody>
      </p:sp>
      <p:grpSp>
        <p:nvGrpSpPr>
          <p:cNvPr id="217110" name="Group 130"/>
          <p:cNvGrpSpPr>
            <a:grpSpLocks/>
          </p:cNvGrpSpPr>
          <p:nvPr/>
        </p:nvGrpSpPr>
        <p:grpSpPr bwMode="auto">
          <a:xfrm>
            <a:off x="76200" y="533400"/>
            <a:ext cx="8915400" cy="685800"/>
            <a:chOff x="48" y="336"/>
            <a:chExt cx="5616" cy="432"/>
          </a:xfrm>
        </p:grpSpPr>
        <p:sp>
          <p:nvSpPr>
            <p:cNvPr id="217143" name="Rectangle 131"/>
            <p:cNvSpPr>
              <a:spLocks noChangeArrowheads="1"/>
            </p:cNvSpPr>
            <p:nvPr/>
          </p:nvSpPr>
          <p:spPr bwMode="auto">
            <a:xfrm>
              <a:off x="3840" y="336"/>
              <a:ext cx="1824"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20000"/>
                </a:spcBef>
              </a:pPr>
              <a:r>
                <a:rPr lang="it-IT" altLang="it-IT" sz="2000"/>
                <a:t>Margine di Struttura I°</a:t>
              </a:r>
            </a:p>
            <a:p>
              <a:pPr eaLnBrk="1" hangingPunct="1">
                <a:lnSpc>
                  <a:spcPct val="90000"/>
                </a:lnSpc>
                <a:spcBef>
                  <a:spcPct val="20000"/>
                </a:spcBef>
              </a:pPr>
              <a:r>
                <a:rPr lang="it-IT" altLang="it-IT" sz="2000"/>
                <a:t>Quoziente di Struttura I°</a:t>
              </a:r>
            </a:p>
          </p:txBody>
        </p:sp>
        <p:sp>
          <p:nvSpPr>
            <p:cNvPr id="217144" name="Rectangle 132"/>
            <p:cNvSpPr>
              <a:spLocks noChangeArrowheads="1"/>
            </p:cNvSpPr>
            <p:nvPr/>
          </p:nvSpPr>
          <p:spPr bwMode="auto">
            <a:xfrm>
              <a:off x="2064" y="336"/>
              <a:ext cx="177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Finanziamento</a:t>
              </a:r>
            </a:p>
            <a:p>
              <a:pPr algn="ctr" eaLnBrk="1" hangingPunct="1">
                <a:lnSpc>
                  <a:spcPct val="90000"/>
                </a:lnSpc>
                <a:spcBef>
                  <a:spcPct val="20000"/>
                </a:spcBef>
              </a:pPr>
              <a:r>
                <a:rPr lang="it-IT" altLang="it-IT" sz="2000"/>
                <a:t>dell’Attivo Fisso</a:t>
              </a:r>
            </a:p>
          </p:txBody>
        </p:sp>
        <p:sp>
          <p:nvSpPr>
            <p:cNvPr id="217145" name="Rectangle 133"/>
            <p:cNvSpPr>
              <a:spLocks noChangeArrowheads="1"/>
            </p:cNvSpPr>
            <p:nvPr/>
          </p:nvSpPr>
          <p:spPr bwMode="auto">
            <a:xfrm>
              <a:off x="48" y="336"/>
              <a:ext cx="201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SOLIDITÀ PATRIMONIALE</a:t>
              </a:r>
            </a:p>
          </p:txBody>
        </p:sp>
        <p:sp>
          <p:nvSpPr>
            <p:cNvPr id="217146" name="Line 134"/>
            <p:cNvSpPr>
              <a:spLocks noChangeShapeType="1"/>
            </p:cNvSpPr>
            <p:nvPr/>
          </p:nvSpPr>
          <p:spPr bwMode="auto">
            <a:xfrm>
              <a:off x="48" y="336"/>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47" name="Line 135"/>
            <p:cNvSpPr>
              <a:spLocks noChangeShapeType="1"/>
            </p:cNvSpPr>
            <p:nvPr/>
          </p:nvSpPr>
          <p:spPr bwMode="auto">
            <a:xfrm>
              <a:off x="48" y="768"/>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48" name="Line 136"/>
            <p:cNvSpPr>
              <a:spLocks noChangeShapeType="1"/>
            </p:cNvSpPr>
            <p:nvPr/>
          </p:nvSpPr>
          <p:spPr bwMode="auto">
            <a:xfrm>
              <a:off x="48"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49" name="Line 137"/>
            <p:cNvSpPr>
              <a:spLocks noChangeShapeType="1"/>
            </p:cNvSpPr>
            <p:nvPr/>
          </p:nvSpPr>
          <p:spPr bwMode="auto">
            <a:xfrm>
              <a:off x="2064"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50" name="Line 138"/>
            <p:cNvSpPr>
              <a:spLocks noChangeShapeType="1"/>
            </p:cNvSpPr>
            <p:nvPr/>
          </p:nvSpPr>
          <p:spPr bwMode="auto">
            <a:xfrm>
              <a:off x="3840"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51" name="Line 139"/>
            <p:cNvSpPr>
              <a:spLocks noChangeShapeType="1"/>
            </p:cNvSpPr>
            <p:nvPr/>
          </p:nvSpPr>
          <p:spPr bwMode="auto">
            <a:xfrm>
              <a:off x="5664"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7111" name="Group 140"/>
          <p:cNvGrpSpPr>
            <a:grpSpLocks/>
          </p:cNvGrpSpPr>
          <p:nvPr/>
        </p:nvGrpSpPr>
        <p:grpSpPr bwMode="auto">
          <a:xfrm>
            <a:off x="76200" y="2030413"/>
            <a:ext cx="2667000" cy="3608387"/>
            <a:chOff x="96" y="1080"/>
            <a:chExt cx="1680" cy="2273"/>
          </a:xfrm>
        </p:grpSpPr>
        <p:sp>
          <p:nvSpPr>
            <p:cNvPr id="217117" name="Rectangle 141"/>
            <p:cNvSpPr>
              <a:spLocks noChangeArrowheads="1"/>
            </p:cNvSpPr>
            <p:nvPr/>
          </p:nvSpPr>
          <p:spPr bwMode="auto">
            <a:xfrm>
              <a:off x="1056" y="2592"/>
              <a:ext cx="720" cy="5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Pb 35</a:t>
              </a:r>
            </a:p>
          </p:txBody>
        </p:sp>
        <p:sp>
          <p:nvSpPr>
            <p:cNvPr id="217118" name="Rectangle 142"/>
            <p:cNvSpPr>
              <a:spLocks noChangeArrowheads="1"/>
            </p:cNvSpPr>
            <p:nvPr/>
          </p:nvSpPr>
          <p:spPr bwMode="auto">
            <a:xfrm>
              <a:off x="1056" y="2112"/>
              <a:ext cx="720"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Pml 25</a:t>
              </a:r>
            </a:p>
          </p:txBody>
        </p:sp>
        <p:sp>
          <p:nvSpPr>
            <p:cNvPr id="217119" name="Rectangle 143"/>
            <p:cNvSpPr>
              <a:spLocks noChangeArrowheads="1"/>
            </p:cNvSpPr>
            <p:nvPr/>
          </p:nvSpPr>
          <p:spPr bwMode="auto">
            <a:xfrm>
              <a:off x="528" y="2893"/>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LI</a:t>
              </a:r>
            </a:p>
          </p:txBody>
        </p:sp>
        <p:sp>
          <p:nvSpPr>
            <p:cNvPr id="217120" name="Rectangle 144"/>
            <p:cNvSpPr>
              <a:spLocks noChangeArrowheads="1"/>
            </p:cNvSpPr>
            <p:nvPr/>
          </p:nvSpPr>
          <p:spPr bwMode="auto">
            <a:xfrm>
              <a:off x="528" y="2663"/>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LD</a:t>
              </a:r>
            </a:p>
          </p:txBody>
        </p:sp>
        <p:sp>
          <p:nvSpPr>
            <p:cNvPr id="217121" name="Rectangle 145"/>
            <p:cNvSpPr>
              <a:spLocks noChangeArrowheads="1"/>
            </p:cNvSpPr>
            <p:nvPr/>
          </p:nvSpPr>
          <p:spPr bwMode="auto">
            <a:xfrm>
              <a:off x="528" y="2394"/>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M</a:t>
              </a:r>
            </a:p>
          </p:txBody>
        </p:sp>
        <p:sp>
          <p:nvSpPr>
            <p:cNvPr id="217122" name="Rectangle 146"/>
            <p:cNvSpPr>
              <a:spLocks noChangeArrowheads="1"/>
            </p:cNvSpPr>
            <p:nvPr/>
          </p:nvSpPr>
          <p:spPr bwMode="auto">
            <a:xfrm>
              <a:off x="528" y="1320"/>
              <a:ext cx="528" cy="10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IM</a:t>
              </a:r>
            </a:p>
            <a:p>
              <a:pPr algn="just" eaLnBrk="1" hangingPunct="1">
                <a:lnSpc>
                  <a:spcPct val="90000"/>
                </a:lnSpc>
                <a:spcBef>
                  <a:spcPct val="20000"/>
                </a:spcBef>
              </a:pPr>
              <a:r>
                <a:rPr lang="it-IT" altLang="it-IT" sz="2000" i="1"/>
                <a:t>II</a:t>
              </a:r>
            </a:p>
            <a:p>
              <a:pPr algn="just" eaLnBrk="1" hangingPunct="1">
                <a:lnSpc>
                  <a:spcPct val="90000"/>
                </a:lnSpc>
                <a:spcBef>
                  <a:spcPct val="20000"/>
                </a:spcBef>
              </a:pPr>
              <a:r>
                <a:rPr lang="it-IT" altLang="it-IT" sz="2000" i="1"/>
                <a:t>IF</a:t>
              </a:r>
            </a:p>
            <a:p>
              <a:pPr algn="just" eaLnBrk="1" hangingPunct="1">
                <a:lnSpc>
                  <a:spcPct val="90000"/>
                </a:lnSpc>
                <a:spcBef>
                  <a:spcPct val="20000"/>
                </a:spcBef>
              </a:pPr>
              <a:r>
                <a:rPr lang="it-IT" altLang="it-IT" sz="2000" i="1"/>
                <a:t>IP</a:t>
              </a:r>
            </a:p>
            <a:p>
              <a:pPr algn="just" eaLnBrk="1" hangingPunct="1">
                <a:lnSpc>
                  <a:spcPct val="90000"/>
                </a:lnSpc>
                <a:spcBef>
                  <a:spcPct val="20000"/>
                </a:spcBef>
              </a:pPr>
              <a:r>
                <a:rPr lang="it-IT" altLang="it-IT" sz="2000" i="1"/>
                <a:t>IC</a:t>
              </a:r>
            </a:p>
          </p:txBody>
        </p:sp>
        <p:sp>
          <p:nvSpPr>
            <p:cNvPr id="217123" name="Rectangle 147"/>
            <p:cNvSpPr>
              <a:spLocks noChangeArrowheads="1"/>
            </p:cNvSpPr>
            <p:nvPr/>
          </p:nvSpPr>
          <p:spPr bwMode="auto">
            <a:xfrm>
              <a:off x="1056" y="3123"/>
              <a:ext cx="72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CF 100</a:t>
              </a:r>
            </a:p>
          </p:txBody>
        </p:sp>
        <p:sp>
          <p:nvSpPr>
            <p:cNvPr id="217124" name="Rectangle 148"/>
            <p:cNvSpPr>
              <a:spLocks noChangeArrowheads="1"/>
            </p:cNvSpPr>
            <p:nvPr/>
          </p:nvSpPr>
          <p:spPr bwMode="auto">
            <a:xfrm>
              <a:off x="96" y="3123"/>
              <a:ext cx="96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CI 100</a:t>
              </a:r>
            </a:p>
          </p:txBody>
        </p:sp>
        <p:sp>
          <p:nvSpPr>
            <p:cNvPr id="217125" name="Rectangle 149"/>
            <p:cNvSpPr>
              <a:spLocks noChangeArrowheads="1"/>
            </p:cNvSpPr>
            <p:nvPr/>
          </p:nvSpPr>
          <p:spPr bwMode="auto">
            <a:xfrm>
              <a:off x="1056" y="1080"/>
              <a:ext cx="72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FONTI</a:t>
              </a:r>
            </a:p>
          </p:txBody>
        </p:sp>
        <p:sp>
          <p:nvSpPr>
            <p:cNvPr id="217126" name="Rectangle 150"/>
            <p:cNvSpPr>
              <a:spLocks noChangeArrowheads="1"/>
            </p:cNvSpPr>
            <p:nvPr/>
          </p:nvSpPr>
          <p:spPr bwMode="auto">
            <a:xfrm>
              <a:off x="96" y="1080"/>
              <a:ext cx="96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IMPIEGHI</a:t>
              </a:r>
            </a:p>
          </p:txBody>
        </p:sp>
        <p:sp>
          <p:nvSpPr>
            <p:cNvPr id="217127" name="Rectangle 151"/>
            <p:cNvSpPr>
              <a:spLocks noChangeArrowheads="1"/>
            </p:cNvSpPr>
            <p:nvPr/>
          </p:nvSpPr>
          <p:spPr bwMode="auto">
            <a:xfrm>
              <a:off x="96" y="2394"/>
              <a:ext cx="43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AC</a:t>
              </a:r>
            </a:p>
            <a:p>
              <a:pPr algn="ctr" eaLnBrk="1" hangingPunct="1">
                <a:lnSpc>
                  <a:spcPct val="90000"/>
                </a:lnSpc>
                <a:spcBef>
                  <a:spcPct val="20000"/>
                </a:spcBef>
              </a:pPr>
              <a:r>
                <a:rPr lang="it-IT" altLang="it-IT" sz="2000"/>
                <a:t>40</a:t>
              </a:r>
            </a:p>
          </p:txBody>
        </p:sp>
        <p:sp>
          <p:nvSpPr>
            <p:cNvPr id="217128" name="Rectangle 152"/>
            <p:cNvSpPr>
              <a:spLocks noChangeArrowheads="1"/>
            </p:cNvSpPr>
            <p:nvPr/>
          </p:nvSpPr>
          <p:spPr bwMode="auto">
            <a:xfrm>
              <a:off x="1056" y="1320"/>
              <a:ext cx="720" cy="7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MP 40</a:t>
              </a:r>
            </a:p>
          </p:txBody>
        </p:sp>
        <p:sp>
          <p:nvSpPr>
            <p:cNvPr id="217129" name="Rectangle 153"/>
            <p:cNvSpPr>
              <a:spLocks noChangeArrowheads="1"/>
            </p:cNvSpPr>
            <p:nvPr/>
          </p:nvSpPr>
          <p:spPr bwMode="auto">
            <a:xfrm>
              <a:off x="96" y="1320"/>
              <a:ext cx="432" cy="10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AF</a:t>
              </a:r>
            </a:p>
            <a:p>
              <a:pPr algn="ctr" eaLnBrk="1" hangingPunct="1">
                <a:lnSpc>
                  <a:spcPct val="90000"/>
                </a:lnSpc>
                <a:spcBef>
                  <a:spcPct val="20000"/>
                </a:spcBef>
              </a:pPr>
              <a:r>
                <a:rPr lang="it-IT" altLang="it-IT" sz="2000"/>
                <a:t>60</a:t>
              </a:r>
            </a:p>
          </p:txBody>
        </p:sp>
        <p:sp>
          <p:nvSpPr>
            <p:cNvPr id="217130" name="Line 154"/>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31" name="Line 155"/>
            <p:cNvSpPr>
              <a:spLocks noChangeShapeType="1"/>
            </p:cNvSpPr>
            <p:nvPr/>
          </p:nvSpPr>
          <p:spPr bwMode="auto">
            <a:xfrm>
              <a:off x="96" y="2394"/>
              <a:ext cx="96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7132" name="Line 156"/>
            <p:cNvSpPr>
              <a:spLocks noChangeShapeType="1"/>
            </p:cNvSpPr>
            <p:nvPr/>
          </p:nvSpPr>
          <p:spPr bwMode="auto">
            <a:xfrm>
              <a:off x="96" y="3123"/>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33" name="Line 157"/>
            <p:cNvSpPr>
              <a:spLocks noChangeShapeType="1"/>
            </p:cNvSpPr>
            <p:nvPr/>
          </p:nvSpPr>
          <p:spPr bwMode="auto">
            <a:xfrm>
              <a:off x="96" y="3353"/>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34" name="Line 158"/>
            <p:cNvSpPr>
              <a:spLocks noChangeShapeType="1"/>
            </p:cNvSpPr>
            <p:nvPr/>
          </p:nvSpPr>
          <p:spPr bwMode="auto">
            <a:xfrm>
              <a:off x="96" y="1080"/>
              <a:ext cx="0" cy="227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35" name="Line 159"/>
            <p:cNvSpPr>
              <a:spLocks noChangeShapeType="1"/>
            </p:cNvSpPr>
            <p:nvPr/>
          </p:nvSpPr>
          <p:spPr bwMode="auto">
            <a:xfrm>
              <a:off x="1056" y="1080"/>
              <a:ext cx="0" cy="22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36" name="Line 160"/>
            <p:cNvSpPr>
              <a:spLocks noChangeShapeType="1"/>
            </p:cNvSpPr>
            <p:nvPr/>
          </p:nvSpPr>
          <p:spPr bwMode="auto">
            <a:xfrm>
              <a:off x="1776" y="1080"/>
              <a:ext cx="0" cy="227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37" name="Line 161"/>
            <p:cNvSpPr>
              <a:spLocks noChangeShapeType="1"/>
            </p:cNvSpPr>
            <p:nvPr/>
          </p:nvSpPr>
          <p:spPr bwMode="auto">
            <a:xfrm>
              <a:off x="96" y="1320"/>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7138" name="Line 162"/>
            <p:cNvSpPr>
              <a:spLocks noChangeShapeType="1"/>
            </p:cNvSpPr>
            <p:nvPr/>
          </p:nvSpPr>
          <p:spPr bwMode="auto">
            <a:xfrm>
              <a:off x="528" y="1320"/>
              <a:ext cx="0" cy="180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7139" name="Line 163"/>
            <p:cNvSpPr>
              <a:spLocks noChangeShapeType="1"/>
            </p:cNvSpPr>
            <p:nvPr/>
          </p:nvSpPr>
          <p:spPr bwMode="auto">
            <a:xfrm>
              <a:off x="528" y="266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17140" name="Line 164"/>
            <p:cNvSpPr>
              <a:spLocks noChangeShapeType="1"/>
            </p:cNvSpPr>
            <p:nvPr/>
          </p:nvSpPr>
          <p:spPr bwMode="auto">
            <a:xfrm>
              <a:off x="528" y="289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17141" name="Line 165"/>
            <p:cNvSpPr>
              <a:spLocks noChangeShapeType="1"/>
            </p:cNvSpPr>
            <p:nvPr/>
          </p:nvSpPr>
          <p:spPr bwMode="auto">
            <a:xfrm>
              <a:off x="1056" y="211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7142" name="Line 166"/>
            <p:cNvSpPr>
              <a:spLocks noChangeShapeType="1"/>
            </p:cNvSpPr>
            <p:nvPr/>
          </p:nvSpPr>
          <p:spPr bwMode="auto">
            <a:xfrm>
              <a:off x="1056" y="259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7112" name="AutoShape 167"/>
          <p:cNvSpPr>
            <a:spLocks/>
          </p:cNvSpPr>
          <p:nvPr/>
        </p:nvSpPr>
        <p:spPr bwMode="auto">
          <a:xfrm>
            <a:off x="1636713" y="3670300"/>
            <a:ext cx="76200" cy="414338"/>
          </a:xfrm>
          <a:prstGeom prst="rightBrace">
            <a:avLst>
              <a:gd name="adj1" fmla="val 45313"/>
              <a:gd name="adj2" fmla="val 48514"/>
            </a:avLst>
          </a:prstGeom>
          <a:noFill/>
          <a:ln w="508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17113" name="AutoShape 168"/>
          <p:cNvCxnSpPr>
            <a:cxnSpLocks noChangeShapeType="1"/>
            <a:stCxn id="217112" idx="1"/>
          </p:cNvCxnSpPr>
          <p:nvPr/>
        </p:nvCxnSpPr>
        <p:spPr bwMode="auto">
          <a:xfrm flipV="1">
            <a:off x="1738313" y="2990850"/>
            <a:ext cx="1614487" cy="881063"/>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cxnSp>
        <p:nvCxnSpPr>
          <p:cNvPr id="217114" name="AutoShape 169"/>
          <p:cNvCxnSpPr>
            <a:cxnSpLocks noChangeShapeType="1"/>
            <a:stCxn id="217112" idx="1"/>
          </p:cNvCxnSpPr>
          <p:nvPr/>
        </p:nvCxnSpPr>
        <p:spPr bwMode="auto">
          <a:xfrm>
            <a:off x="1738313" y="3871913"/>
            <a:ext cx="1538287" cy="1066800"/>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sp>
        <p:nvSpPr>
          <p:cNvPr id="217115" name="WordArt 17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17116" name="Segnaposto numero diapositiva 48"/>
          <p:cNvSpPr>
            <a:spLocks noGrp="1"/>
          </p:cNvSpPr>
          <p:nvPr>
            <p:ph type="sldNum" sz="quarter" idx="12"/>
          </p:nvPr>
        </p:nvSpPr>
        <p:spPr>
          <a:xfrm>
            <a:off x="69342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AD78ABF-FB4A-4AB4-AC89-568AD6202B05}" type="slidenum">
              <a:rPr lang="it-IT" altLang="it-IT">
                <a:latin typeface="Arial" panose="020B0604020202020204" pitchFamily="34" charset="0"/>
              </a:rPr>
              <a:pPr/>
              <a:t>72</a:t>
            </a:fld>
            <a:endParaRPr lang="it-IT" altLang="it-IT">
              <a:latin typeface="Arial" panose="020B0604020202020204" pitchFamily="34" charset="0"/>
            </a:endParaRPr>
          </a:p>
        </p:txBody>
      </p:sp>
    </p:spTree>
    <p:extLst>
      <p:ext uri="{BB962C8B-B14F-4D97-AF65-F5344CB8AC3E}">
        <p14:creationId xmlns:p14="http://schemas.microsoft.com/office/powerpoint/2010/main" val="3377288004"/>
      </p:ext>
    </p:extLst>
  </p:cSld>
  <p:clrMapOvr>
    <a:masterClrMapping/>
  </p:clrMapOvr>
  <p:transition advTm="307098"/>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1853" name="Group 13"/>
          <p:cNvGraphicFramePr>
            <a:graphicFrameLocks noGrp="1"/>
          </p:cNvGraphicFramePr>
          <p:nvPr/>
        </p:nvGraphicFramePr>
        <p:xfrm>
          <a:off x="2895600" y="4391025"/>
          <a:ext cx="6172200" cy="1066800"/>
        </p:xfrm>
        <a:graphic>
          <a:graphicData uri="http://schemas.openxmlformats.org/drawingml/2006/table">
            <a:tbl>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4572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secondario di </a:t>
                      </a:r>
                      <a:r>
                        <a:rPr kumimoji="0" lang="it-IT" sz="2000" b="1" i="0" u="none" strike="noStrike" cap="none" normalizeH="0" baseline="0" smtClean="0">
                          <a:ln>
                            <a:noFill/>
                          </a:ln>
                          <a:solidFill>
                            <a:schemeClr val="tx1"/>
                          </a:solidFill>
                          <a:effectLst/>
                          <a:latin typeface="Times New Roman" pitchFamily="18" charset="0"/>
                        </a:rPr>
                        <a:t>STRUTTURA</a:t>
                      </a: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MP+Pml</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40+25</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1,08</a:t>
                      </a:r>
                    </a:p>
                  </a:txBody>
                  <a:tcPr anchor="ctr" horzOverflow="overflow">
                    <a:lnL>
                      <a:noFill/>
                    </a:lnL>
                    <a:lnR>
                      <a:noFill/>
                    </a:lnR>
                    <a:lnT>
                      <a:noFill/>
                    </a:lnT>
                    <a:lnB>
                      <a:noFill/>
                    </a:lnB>
                    <a:lnTlToBr>
                      <a:noFill/>
                    </a:lnTlToBr>
                    <a:lnBlToTr>
                      <a:noFill/>
                    </a:lnBlToTr>
                    <a:solidFill>
                      <a:srgbClr val="FFFFCC"/>
                    </a:solidFill>
                  </a:tcPr>
                </a:tc>
                <a:extLst>
                  <a:ext uri="{0D108BD9-81ED-4DB2-BD59-A6C34878D82A}">
                    <a16:rowId xmlns:a16="http://schemas.microsoft.com/office/drawing/2014/main" val="10000"/>
                  </a:ext>
                </a:extLst>
              </a:tr>
              <a:tr h="342900">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AF</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60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291880" name="Group 40"/>
          <p:cNvGraphicFramePr>
            <a:graphicFrameLocks noGrp="1"/>
          </p:cNvGraphicFramePr>
          <p:nvPr/>
        </p:nvGraphicFramePr>
        <p:xfrm>
          <a:off x="2895600" y="2409825"/>
          <a:ext cx="6172200" cy="1127660"/>
        </p:xfrm>
        <a:graphic>
          <a:graphicData uri="http://schemas.openxmlformats.org/drawingml/2006/table">
            <a:tbl>
              <a:tblPr/>
              <a:tblGrid>
                <a:gridCol w="2057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Margine secondario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rPr>
                        <a:t>STRUTTURA</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(MP+Pml)-AF</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(40+25)-60</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5</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extLst>
                  <a:ext uri="{0D108BD9-81ED-4DB2-BD59-A6C34878D82A}">
                    <a16:rowId xmlns:a16="http://schemas.microsoft.com/office/drawing/2014/main" val="10000"/>
                  </a:ext>
                </a:extLst>
              </a:tr>
            </a:tbl>
          </a:graphicData>
        </a:graphic>
      </p:graphicFrame>
      <p:sp>
        <p:nvSpPr>
          <p:cNvPr id="218130" name="Text Box 84"/>
          <p:cNvSpPr txBox="1">
            <a:spLocks noChangeArrowheads="1"/>
          </p:cNvSpPr>
          <p:nvPr/>
        </p:nvSpPr>
        <p:spPr bwMode="auto">
          <a:xfrm>
            <a:off x="4419600" y="1905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0033CC"/>
                </a:solidFill>
              </a:rPr>
              <a:t>Positivo          MdS II° &gt; 0</a:t>
            </a:r>
          </a:p>
        </p:txBody>
      </p:sp>
      <p:sp>
        <p:nvSpPr>
          <p:cNvPr id="218131" name="Text Box 85"/>
          <p:cNvSpPr txBox="1">
            <a:spLocks noChangeArrowheads="1"/>
          </p:cNvSpPr>
          <p:nvPr/>
        </p:nvSpPr>
        <p:spPr bwMode="auto">
          <a:xfrm>
            <a:off x="4419600" y="5562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0033CC"/>
                </a:solidFill>
              </a:rPr>
              <a:t>Positivo          QdS II° &gt; 1</a:t>
            </a:r>
          </a:p>
        </p:txBody>
      </p:sp>
      <p:sp>
        <p:nvSpPr>
          <p:cNvPr id="218132" name="Text Box 86"/>
          <p:cNvSpPr txBox="1">
            <a:spLocks noChangeArrowheads="1"/>
          </p:cNvSpPr>
          <p:nvPr/>
        </p:nvSpPr>
        <p:spPr bwMode="auto">
          <a:xfrm>
            <a:off x="304800" y="1524000"/>
            <a:ext cx="8382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i="1"/>
              <a:t>I MP + Pml riescono a finanziare completamente AF? … (caso 1)</a:t>
            </a:r>
          </a:p>
        </p:txBody>
      </p:sp>
      <p:sp>
        <p:nvSpPr>
          <p:cNvPr id="218133" name="Text Box 87"/>
          <p:cNvSpPr txBox="1">
            <a:spLocks noChangeArrowheads="1"/>
          </p:cNvSpPr>
          <p:nvPr/>
        </p:nvSpPr>
        <p:spPr bwMode="auto">
          <a:xfrm>
            <a:off x="228600" y="6019800"/>
            <a:ext cx="8686800" cy="73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60000"/>
              </a:lnSpc>
              <a:spcBef>
                <a:spcPct val="50000"/>
              </a:spcBef>
            </a:pPr>
            <a:r>
              <a:rPr lang="it-IT" altLang="it-IT" sz="2400" i="1" dirty="0" smtClean="0"/>
              <a:t>Nell’esempio</a:t>
            </a:r>
            <a:r>
              <a:rPr lang="it-IT" altLang="it-IT" sz="2400" i="1" dirty="0"/>
              <a:t>, MP + </a:t>
            </a:r>
            <a:r>
              <a:rPr lang="it-IT" altLang="it-IT" sz="2400" i="1" dirty="0" err="1"/>
              <a:t>Pml</a:t>
            </a:r>
            <a:r>
              <a:rPr lang="it-IT" altLang="it-IT" sz="2400" i="1" dirty="0"/>
              <a:t> riescono a finanziare completamente AF</a:t>
            </a:r>
          </a:p>
          <a:p>
            <a:pPr algn="ctr" eaLnBrk="1" hangingPunct="1">
              <a:lnSpc>
                <a:spcPct val="60000"/>
              </a:lnSpc>
              <a:spcBef>
                <a:spcPct val="50000"/>
              </a:spcBef>
            </a:pPr>
            <a:r>
              <a:rPr lang="it-IT" altLang="it-IT" sz="2400" i="1" dirty="0"/>
              <a:t>e anche una parte di AC</a:t>
            </a:r>
          </a:p>
        </p:txBody>
      </p:sp>
      <p:grpSp>
        <p:nvGrpSpPr>
          <p:cNvPr id="218134" name="Group 88"/>
          <p:cNvGrpSpPr>
            <a:grpSpLocks/>
          </p:cNvGrpSpPr>
          <p:nvPr/>
        </p:nvGrpSpPr>
        <p:grpSpPr bwMode="auto">
          <a:xfrm>
            <a:off x="76200" y="533400"/>
            <a:ext cx="8915400" cy="685800"/>
            <a:chOff x="48" y="336"/>
            <a:chExt cx="5616" cy="432"/>
          </a:xfrm>
        </p:grpSpPr>
        <p:sp>
          <p:nvSpPr>
            <p:cNvPr id="218167" name="Rectangle 89"/>
            <p:cNvSpPr>
              <a:spLocks noChangeArrowheads="1"/>
            </p:cNvSpPr>
            <p:nvPr/>
          </p:nvSpPr>
          <p:spPr bwMode="auto">
            <a:xfrm>
              <a:off x="3840" y="336"/>
              <a:ext cx="1824"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20000"/>
                </a:spcBef>
              </a:pPr>
              <a:r>
                <a:rPr lang="it-IT" altLang="it-IT" sz="2000"/>
                <a:t>Margine di Struttura II°</a:t>
              </a:r>
            </a:p>
            <a:p>
              <a:pPr eaLnBrk="1" hangingPunct="1">
                <a:lnSpc>
                  <a:spcPct val="90000"/>
                </a:lnSpc>
                <a:spcBef>
                  <a:spcPct val="20000"/>
                </a:spcBef>
              </a:pPr>
              <a:r>
                <a:rPr lang="it-IT" altLang="it-IT" sz="2000"/>
                <a:t>Quoziente di Struttura II°</a:t>
              </a:r>
            </a:p>
          </p:txBody>
        </p:sp>
        <p:sp>
          <p:nvSpPr>
            <p:cNvPr id="218168" name="Rectangle 90"/>
            <p:cNvSpPr>
              <a:spLocks noChangeArrowheads="1"/>
            </p:cNvSpPr>
            <p:nvPr/>
          </p:nvSpPr>
          <p:spPr bwMode="auto">
            <a:xfrm>
              <a:off x="2064" y="336"/>
              <a:ext cx="177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Finanziamento</a:t>
              </a:r>
            </a:p>
            <a:p>
              <a:pPr algn="ctr" eaLnBrk="1" hangingPunct="1">
                <a:lnSpc>
                  <a:spcPct val="90000"/>
                </a:lnSpc>
                <a:spcBef>
                  <a:spcPct val="20000"/>
                </a:spcBef>
              </a:pPr>
              <a:r>
                <a:rPr lang="it-IT" altLang="it-IT" sz="2000"/>
                <a:t>dell’Attivo Fisso</a:t>
              </a:r>
            </a:p>
          </p:txBody>
        </p:sp>
        <p:sp>
          <p:nvSpPr>
            <p:cNvPr id="218169" name="Rectangle 91"/>
            <p:cNvSpPr>
              <a:spLocks noChangeArrowheads="1"/>
            </p:cNvSpPr>
            <p:nvPr/>
          </p:nvSpPr>
          <p:spPr bwMode="auto">
            <a:xfrm>
              <a:off x="48" y="336"/>
              <a:ext cx="201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SOLIDITÀ PATRIMONIALE</a:t>
              </a:r>
            </a:p>
          </p:txBody>
        </p:sp>
        <p:sp>
          <p:nvSpPr>
            <p:cNvPr id="218170" name="Line 92"/>
            <p:cNvSpPr>
              <a:spLocks noChangeShapeType="1"/>
            </p:cNvSpPr>
            <p:nvPr/>
          </p:nvSpPr>
          <p:spPr bwMode="auto">
            <a:xfrm>
              <a:off x="48" y="336"/>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71" name="Line 93"/>
            <p:cNvSpPr>
              <a:spLocks noChangeShapeType="1"/>
            </p:cNvSpPr>
            <p:nvPr/>
          </p:nvSpPr>
          <p:spPr bwMode="auto">
            <a:xfrm>
              <a:off x="48" y="768"/>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72" name="Line 94"/>
            <p:cNvSpPr>
              <a:spLocks noChangeShapeType="1"/>
            </p:cNvSpPr>
            <p:nvPr/>
          </p:nvSpPr>
          <p:spPr bwMode="auto">
            <a:xfrm>
              <a:off x="48"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73" name="Line 95"/>
            <p:cNvSpPr>
              <a:spLocks noChangeShapeType="1"/>
            </p:cNvSpPr>
            <p:nvPr/>
          </p:nvSpPr>
          <p:spPr bwMode="auto">
            <a:xfrm>
              <a:off x="2064"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74" name="Line 96"/>
            <p:cNvSpPr>
              <a:spLocks noChangeShapeType="1"/>
            </p:cNvSpPr>
            <p:nvPr/>
          </p:nvSpPr>
          <p:spPr bwMode="auto">
            <a:xfrm>
              <a:off x="3840"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75" name="Line 97"/>
            <p:cNvSpPr>
              <a:spLocks noChangeShapeType="1"/>
            </p:cNvSpPr>
            <p:nvPr/>
          </p:nvSpPr>
          <p:spPr bwMode="auto">
            <a:xfrm>
              <a:off x="5664"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8135" name="Group 98"/>
          <p:cNvGrpSpPr>
            <a:grpSpLocks/>
          </p:cNvGrpSpPr>
          <p:nvPr/>
        </p:nvGrpSpPr>
        <p:grpSpPr bwMode="auto">
          <a:xfrm>
            <a:off x="76200" y="2182813"/>
            <a:ext cx="2667000" cy="3608387"/>
            <a:chOff x="96" y="1080"/>
            <a:chExt cx="1680" cy="2273"/>
          </a:xfrm>
        </p:grpSpPr>
        <p:sp>
          <p:nvSpPr>
            <p:cNvPr id="218141" name="Rectangle 99"/>
            <p:cNvSpPr>
              <a:spLocks noChangeArrowheads="1"/>
            </p:cNvSpPr>
            <p:nvPr/>
          </p:nvSpPr>
          <p:spPr bwMode="auto">
            <a:xfrm>
              <a:off x="1056" y="2592"/>
              <a:ext cx="720" cy="5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Pb 35</a:t>
              </a:r>
            </a:p>
          </p:txBody>
        </p:sp>
        <p:sp>
          <p:nvSpPr>
            <p:cNvPr id="218142" name="Rectangle 100"/>
            <p:cNvSpPr>
              <a:spLocks noChangeArrowheads="1"/>
            </p:cNvSpPr>
            <p:nvPr/>
          </p:nvSpPr>
          <p:spPr bwMode="auto">
            <a:xfrm>
              <a:off x="1056" y="2112"/>
              <a:ext cx="720" cy="48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Pml 25</a:t>
              </a:r>
            </a:p>
          </p:txBody>
        </p:sp>
        <p:sp>
          <p:nvSpPr>
            <p:cNvPr id="218143" name="Rectangle 101"/>
            <p:cNvSpPr>
              <a:spLocks noChangeArrowheads="1"/>
            </p:cNvSpPr>
            <p:nvPr/>
          </p:nvSpPr>
          <p:spPr bwMode="auto">
            <a:xfrm>
              <a:off x="528" y="2893"/>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LI</a:t>
              </a:r>
            </a:p>
          </p:txBody>
        </p:sp>
        <p:sp>
          <p:nvSpPr>
            <p:cNvPr id="218144" name="Rectangle 102"/>
            <p:cNvSpPr>
              <a:spLocks noChangeArrowheads="1"/>
            </p:cNvSpPr>
            <p:nvPr/>
          </p:nvSpPr>
          <p:spPr bwMode="auto">
            <a:xfrm>
              <a:off x="528" y="2663"/>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LD</a:t>
              </a:r>
            </a:p>
          </p:txBody>
        </p:sp>
        <p:sp>
          <p:nvSpPr>
            <p:cNvPr id="218145" name="Rectangle 103"/>
            <p:cNvSpPr>
              <a:spLocks noChangeArrowheads="1"/>
            </p:cNvSpPr>
            <p:nvPr/>
          </p:nvSpPr>
          <p:spPr bwMode="auto">
            <a:xfrm>
              <a:off x="528" y="2394"/>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M</a:t>
              </a:r>
            </a:p>
          </p:txBody>
        </p:sp>
        <p:sp>
          <p:nvSpPr>
            <p:cNvPr id="218146" name="Rectangle 104"/>
            <p:cNvSpPr>
              <a:spLocks noChangeArrowheads="1"/>
            </p:cNvSpPr>
            <p:nvPr/>
          </p:nvSpPr>
          <p:spPr bwMode="auto">
            <a:xfrm>
              <a:off x="528" y="1320"/>
              <a:ext cx="528" cy="10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IM</a:t>
              </a:r>
            </a:p>
            <a:p>
              <a:pPr algn="just" eaLnBrk="1" hangingPunct="1">
                <a:lnSpc>
                  <a:spcPct val="90000"/>
                </a:lnSpc>
                <a:spcBef>
                  <a:spcPct val="20000"/>
                </a:spcBef>
              </a:pPr>
              <a:r>
                <a:rPr lang="it-IT" altLang="it-IT" sz="2000" i="1"/>
                <a:t>II</a:t>
              </a:r>
            </a:p>
            <a:p>
              <a:pPr algn="just" eaLnBrk="1" hangingPunct="1">
                <a:lnSpc>
                  <a:spcPct val="90000"/>
                </a:lnSpc>
                <a:spcBef>
                  <a:spcPct val="20000"/>
                </a:spcBef>
              </a:pPr>
              <a:r>
                <a:rPr lang="it-IT" altLang="it-IT" sz="2000" i="1"/>
                <a:t>IF</a:t>
              </a:r>
            </a:p>
            <a:p>
              <a:pPr algn="just" eaLnBrk="1" hangingPunct="1">
                <a:lnSpc>
                  <a:spcPct val="90000"/>
                </a:lnSpc>
                <a:spcBef>
                  <a:spcPct val="20000"/>
                </a:spcBef>
              </a:pPr>
              <a:r>
                <a:rPr lang="it-IT" altLang="it-IT" sz="2000" i="1"/>
                <a:t>IP</a:t>
              </a:r>
            </a:p>
            <a:p>
              <a:pPr algn="just" eaLnBrk="1" hangingPunct="1">
                <a:lnSpc>
                  <a:spcPct val="90000"/>
                </a:lnSpc>
                <a:spcBef>
                  <a:spcPct val="20000"/>
                </a:spcBef>
              </a:pPr>
              <a:r>
                <a:rPr lang="it-IT" altLang="it-IT" sz="2000" i="1"/>
                <a:t>IC</a:t>
              </a:r>
            </a:p>
          </p:txBody>
        </p:sp>
        <p:sp>
          <p:nvSpPr>
            <p:cNvPr id="218147" name="Rectangle 105"/>
            <p:cNvSpPr>
              <a:spLocks noChangeArrowheads="1"/>
            </p:cNvSpPr>
            <p:nvPr/>
          </p:nvSpPr>
          <p:spPr bwMode="auto">
            <a:xfrm>
              <a:off x="1056" y="3123"/>
              <a:ext cx="72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CF 100</a:t>
              </a:r>
            </a:p>
          </p:txBody>
        </p:sp>
        <p:sp>
          <p:nvSpPr>
            <p:cNvPr id="218148" name="Rectangle 106"/>
            <p:cNvSpPr>
              <a:spLocks noChangeArrowheads="1"/>
            </p:cNvSpPr>
            <p:nvPr/>
          </p:nvSpPr>
          <p:spPr bwMode="auto">
            <a:xfrm>
              <a:off x="96" y="3123"/>
              <a:ext cx="96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CI 100</a:t>
              </a:r>
            </a:p>
          </p:txBody>
        </p:sp>
        <p:sp>
          <p:nvSpPr>
            <p:cNvPr id="218149" name="Rectangle 107"/>
            <p:cNvSpPr>
              <a:spLocks noChangeArrowheads="1"/>
            </p:cNvSpPr>
            <p:nvPr/>
          </p:nvSpPr>
          <p:spPr bwMode="auto">
            <a:xfrm>
              <a:off x="1056" y="1080"/>
              <a:ext cx="72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FONTI</a:t>
              </a:r>
            </a:p>
          </p:txBody>
        </p:sp>
        <p:sp>
          <p:nvSpPr>
            <p:cNvPr id="218150" name="Rectangle 108"/>
            <p:cNvSpPr>
              <a:spLocks noChangeArrowheads="1"/>
            </p:cNvSpPr>
            <p:nvPr/>
          </p:nvSpPr>
          <p:spPr bwMode="auto">
            <a:xfrm>
              <a:off x="96" y="1080"/>
              <a:ext cx="96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IMPIEGHI</a:t>
              </a:r>
            </a:p>
          </p:txBody>
        </p:sp>
        <p:sp>
          <p:nvSpPr>
            <p:cNvPr id="218151" name="Rectangle 109"/>
            <p:cNvSpPr>
              <a:spLocks noChangeArrowheads="1"/>
            </p:cNvSpPr>
            <p:nvPr/>
          </p:nvSpPr>
          <p:spPr bwMode="auto">
            <a:xfrm>
              <a:off x="96" y="2394"/>
              <a:ext cx="43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AC</a:t>
              </a:r>
            </a:p>
            <a:p>
              <a:pPr algn="ctr" eaLnBrk="1" hangingPunct="1">
                <a:lnSpc>
                  <a:spcPct val="90000"/>
                </a:lnSpc>
                <a:spcBef>
                  <a:spcPct val="20000"/>
                </a:spcBef>
              </a:pPr>
              <a:r>
                <a:rPr lang="it-IT" altLang="it-IT" sz="2000"/>
                <a:t>40</a:t>
              </a:r>
            </a:p>
          </p:txBody>
        </p:sp>
        <p:sp>
          <p:nvSpPr>
            <p:cNvPr id="218152" name="Rectangle 110"/>
            <p:cNvSpPr>
              <a:spLocks noChangeArrowheads="1"/>
            </p:cNvSpPr>
            <p:nvPr/>
          </p:nvSpPr>
          <p:spPr bwMode="auto">
            <a:xfrm>
              <a:off x="1056" y="1320"/>
              <a:ext cx="720" cy="7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MP 40</a:t>
              </a:r>
            </a:p>
          </p:txBody>
        </p:sp>
        <p:sp>
          <p:nvSpPr>
            <p:cNvPr id="218153" name="Rectangle 111"/>
            <p:cNvSpPr>
              <a:spLocks noChangeArrowheads="1"/>
            </p:cNvSpPr>
            <p:nvPr/>
          </p:nvSpPr>
          <p:spPr bwMode="auto">
            <a:xfrm>
              <a:off x="96" y="1320"/>
              <a:ext cx="432" cy="10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AF</a:t>
              </a:r>
            </a:p>
            <a:p>
              <a:pPr algn="ctr" eaLnBrk="1" hangingPunct="1">
                <a:lnSpc>
                  <a:spcPct val="90000"/>
                </a:lnSpc>
                <a:spcBef>
                  <a:spcPct val="20000"/>
                </a:spcBef>
              </a:pPr>
              <a:r>
                <a:rPr lang="it-IT" altLang="it-IT" sz="2000"/>
                <a:t>60</a:t>
              </a:r>
            </a:p>
          </p:txBody>
        </p:sp>
        <p:sp>
          <p:nvSpPr>
            <p:cNvPr id="218154" name="Line 112"/>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55" name="Line 113"/>
            <p:cNvSpPr>
              <a:spLocks noChangeShapeType="1"/>
            </p:cNvSpPr>
            <p:nvPr/>
          </p:nvSpPr>
          <p:spPr bwMode="auto">
            <a:xfrm>
              <a:off x="96" y="2394"/>
              <a:ext cx="96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8156" name="Line 114"/>
            <p:cNvSpPr>
              <a:spLocks noChangeShapeType="1"/>
            </p:cNvSpPr>
            <p:nvPr/>
          </p:nvSpPr>
          <p:spPr bwMode="auto">
            <a:xfrm>
              <a:off x="96" y="3123"/>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57" name="Line 115"/>
            <p:cNvSpPr>
              <a:spLocks noChangeShapeType="1"/>
            </p:cNvSpPr>
            <p:nvPr/>
          </p:nvSpPr>
          <p:spPr bwMode="auto">
            <a:xfrm>
              <a:off x="96" y="3353"/>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58" name="Line 116"/>
            <p:cNvSpPr>
              <a:spLocks noChangeShapeType="1"/>
            </p:cNvSpPr>
            <p:nvPr/>
          </p:nvSpPr>
          <p:spPr bwMode="auto">
            <a:xfrm>
              <a:off x="96" y="1080"/>
              <a:ext cx="0" cy="227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59" name="Line 117"/>
            <p:cNvSpPr>
              <a:spLocks noChangeShapeType="1"/>
            </p:cNvSpPr>
            <p:nvPr/>
          </p:nvSpPr>
          <p:spPr bwMode="auto">
            <a:xfrm>
              <a:off x="1056" y="1080"/>
              <a:ext cx="0" cy="22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60" name="Line 118"/>
            <p:cNvSpPr>
              <a:spLocks noChangeShapeType="1"/>
            </p:cNvSpPr>
            <p:nvPr/>
          </p:nvSpPr>
          <p:spPr bwMode="auto">
            <a:xfrm>
              <a:off x="1776" y="1080"/>
              <a:ext cx="0" cy="227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61" name="Line 119"/>
            <p:cNvSpPr>
              <a:spLocks noChangeShapeType="1"/>
            </p:cNvSpPr>
            <p:nvPr/>
          </p:nvSpPr>
          <p:spPr bwMode="auto">
            <a:xfrm>
              <a:off x="96" y="1320"/>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8162" name="Line 120"/>
            <p:cNvSpPr>
              <a:spLocks noChangeShapeType="1"/>
            </p:cNvSpPr>
            <p:nvPr/>
          </p:nvSpPr>
          <p:spPr bwMode="auto">
            <a:xfrm>
              <a:off x="528" y="1320"/>
              <a:ext cx="0" cy="180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8163" name="Line 121"/>
            <p:cNvSpPr>
              <a:spLocks noChangeShapeType="1"/>
            </p:cNvSpPr>
            <p:nvPr/>
          </p:nvSpPr>
          <p:spPr bwMode="auto">
            <a:xfrm>
              <a:off x="528" y="266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18164" name="Line 122"/>
            <p:cNvSpPr>
              <a:spLocks noChangeShapeType="1"/>
            </p:cNvSpPr>
            <p:nvPr/>
          </p:nvSpPr>
          <p:spPr bwMode="auto">
            <a:xfrm>
              <a:off x="528" y="289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18165" name="Line 123"/>
            <p:cNvSpPr>
              <a:spLocks noChangeShapeType="1"/>
            </p:cNvSpPr>
            <p:nvPr/>
          </p:nvSpPr>
          <p:spPr bwMode="auto">
            <a:xfrm>
              <a:off x="1056" y="211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8166" name="Line 124"/>
            <p:cNvSpPr>
              <a:spLocks noChangeShapeType="1"/>
            </p:cNvSpPr>
            <p:nvPr/>
          </p:nvSpPr>
          <p:spPr bwMode="auto">
            <a:xfrm>
              <a:off x="1056" y="259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8136" name="AutoShape 125"/>
          <p:cNvSpPr>
            <a:spLocks/>
          </p:cNvSpPr>
          <p:nvPr/>
        </p:nvSpPr>
        <p:spPr bwMode="auto">
          <a:xfrm>
            <a:off x="1600200" y="4281488"/>
            <a:ext cx="152400" cy="290512"/>
          </a:xfrm>
          <a:prstGeom prst="rightBrace">
            <a:avLst>
              <a:gd name="adj1" fmla="val 15885"/>
              <a:gd name="adj2" fmla="val 48514"/>
            </a:avLst>
          </a:prstGeom>
          <a:noFill/>
          <a:ln w="508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18137" name="AutoShape 126"/>
          <p:cNvCxnSpPr>
            <a:cxnSpLocks noChangeShapeType="1"/>
            <a:stCxn id="218136" idx="1"/>
          </p:cNvCxnSpPr>
          <p:nvPr/>
        </p:nvCxnSpPr>
        <p:spPr bwMode="auto">
          <a:xfrm flipV="1">
            <a:off x="1778000" y="2973388"/>
            <a:ext cx="1117600" cy="1449387"/>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cxnSp>
        <p:nvCxnSpPr>
          <p:cNvPr id="218138" name="AutoShape 127"/>
          <p:cNvCxnSpPr>
            <a:cxnSpLocks noChangeShapeType="1"/>
            <a:stCxn id="218136" idx="1"/>
          </p:cNvCxnSpPr>
          <p:nvPr/>
        </p:nvCxnSpPr>
        <p:spPr bwMode="auto">
          <a:xfrm>
            <a:off x="1778000" y="4422775"/>
            <a:ext cx="1117600" cy="501650"/>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sp>
        <p:nvSpPr>
          <p:cNvPr id="218139" name="WordArt 129"/>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18140" name="Segnaposto numero diapositiva 48"/>
          <p:cNvSpPr>
            <a:spLocks noGrp="1"/>
          </p:cNvSpPr>
          <p:nvPr>
            <p:ph type="sldNum" sz="quarter" idx="12"/>
          </p:nvPr>
        </p:nvSpPr>
        <p:spPr>
          <a:xfrm>
            <a:off x="69342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81907A2-835C-4428-B361-D59B9E775C1C}" type="slidenum">
              <a:rPr lang="it-IT" altLang="it-IT">
                <a:latin typeface="Arial" panose="020B0604020202020204" pitchFamily="34" charset="0"/>
              </a:rPr>
              <a:pPr/>
              <a:t>73</a:t>
            </a:fld>
            <a:endParaRPr lang="it-IT" altLang="it-IT">
              <a:latin typeface="Arial" panose="020B0604020202020204" pitchFamily="34" charset="0"/>
            </a:endParaRPr>
          </a:p>
        </p:txBody>
      </p:sp>
    </p:spTree>
    <p:extLst>
      <p:ext uri="{BB962C8B-B14F-4D97-AF65-F5344CB8AC3E}">
        <p14:creationId xmlns:p14="http://schemas.microsoft.com/office/powerpoint/2010/main" val="3426832366"/>
      </p:ext>
    </p:extLst>
  </p:cSld>
  <p:clrMapOvr>
    <a:masterClrMapping/>
  </p:clrMapOvr>
  <p:transition advTm="22014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45" name="Group 13"/>
          <p:cNvGraphicFramePr>
            <a:graphicFrameLocks noGrp="1"/>
          </p:cNvGraphicFramePr>
          <p:nvPr/>
        </p:nvGraphicFramePr>
        <p:xfrm>
          <a:off x="2895600" y="4391025"/>
          <a:ext cx="6172200" cy="1066800"/>
        </p:xfrm>
        <a:graphic>
          <a:graphicData uri="http://schemas.openxmlformats.org/drawingml/2006/table">
            <a:tbl>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4572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secondario di </a:t>
                      </a:r>
                      <a:r>
                        <a:rPr kumimoji="0" lang="it-IT" sz="2000" b="1" i="0" u="none" strike="noStrike" cap="none" normalizeH="0" baseline="0" smtClean="0">
                          <a:ln>
                            <a:noFill/>
                          </a:ln>
                          <a:solidFill>
                            <a:schemeClr val="tx1"/>
                          </a:solidFill>
                          <a:effectLst/>
                          <a:latin typeface="Times New Roman" pitchFamily="18" charset="0"/>
                        </a:rPr>
                        <a:t>STRUTTURA</a:t>
                      </a: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MP+Pml</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35+25</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 1</a:t>
                      </a:r>
                    </a:p>
                  </a:txBody>
                  <a:tcPr anchor="ctr" horzOverflow="overflow">
                    <a:lnL>
                      <a:noFill/>
                    </a:lnL>
                    <a:lnR>
                      <a:noFill/>
                    </a:lnR>
                    <a:lnT>
                      <a:noFill/>
                    </a:lnT>
                    <a:lnB>
                      <a:noFill/>
                    </a:lnB>
                    <a:lnTlToBr>
                      <a:noFill/>
                    </a:lnTlToBr>
                    <a:lnBlToTr>
                      <a:noFill/>
                    </a:lnBlToTr>
                    <a:solidFill>
                      <a:srgbClr val="FFFFCC"/>
                    </a:solidFill>
                  </a:tcPr>
                </a:tc>
                <a:extLst>
                  <a:ext uri="{0D108BD9-81ED-4DB2-BD59-A6C34878D82A}">
                    <a16:rowId xmlns:a16="http://schemas.microsoft.com/office/drawing/2014/main" val="10000"/>
                  </a:ext>
                </a:extLst>
              </a:tr>
              <a:tr h="342900">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AF</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60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00156" name="Group 124"/>
          <p:cNvGraphicFramePr>
            <a:graphicFrameLocks noGrp="1"/>
          </p:cNvGraphicFramePr>
          <p:nvPr/>
        </p:nvGraphicFramePr>
        <p:xfrm>
          <a:off x="2895600" y="2409825"/>
          <a:ext cx="6172200" cy="1127660"/>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Margine secondario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rPr>
                        <a:t>STRUTTURA</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(MP+Pml)-AF</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(35+25)-60</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chemeClr val="tx1"/>
                          </a:solidFill>
                          <a:effectLst/>
                          <a:latin typeface="Times New Roman" pitchFamily="18" charset="0"/>
                        </a:rPr>
                        <a:t>0</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extLst>
                  <a:ext uri="{0D108BD9-81ED-4DB2-BD59-A6C34878D82A}">
                    <a16:rowId xmlns:a16="http://schemas.microsoft.com/office/drawing/2014/main" val="10000"/>
                  </a:ext>
                </a:extLst>
              </a:tr>
            </a:tbl>
          </a:graphicData>
        </a:graphic>
      </p:graphicFrame>
      <p:sp>
        <p:nvSpPr>
          <p:cNvPr id="219154" name="Text Box 84"/>
          <p:cNvSpPr txBox="1">
            <a:spLocks noChangeArrowheads="1"/>
          </p:cNvSpPr>
          <p:nvPr/>
        </p:nvSpPr>
        <p:spPr bwMode="auto">
          <a:xfrm>
            <a:off x="4419600" y="1905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t>Nullo          MdS II° = 0</a:t>
            </a:r>
          </a:p>
        </p:txBody>
      </p:sp>
      <p:sp>
        <p:nvSpPr>
          <p:cNvPr id="219155" name="Text Box 85"/>
          <p:cNvSpPr txBox="1">
            <a:spLocks noChangeArrowheads="1"/>
          </p:cNvSpPr>
          <p:nvPr/>
        </p:nvSpPr>
        <p:spPr bwMode="auto">
          <a:xfrm>
            <a:off x="4419600" y="5562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t>Nullo          QdS II° = 1</a:t>
            </a:r>
          </a:p>
        </p:txBody>
      </p:sp>
      <p:sp>
        <p:nvSpPr>
          <p:cNvPr id="219156" name="Text Box 86"/>
          <p:cNvSpPr txBox="1">
            <a:spLocks noChangeArrowheads="1"/>
          </p:cNvSpPr>
          <p:nvPr/>
        </p:nvSpPr>
        <p:spPr bwMode="auto">
          <a:xfrm>
            <a:off x="304800" y="1524000"/>
            <a:ext cx="8382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i="1"/>
              <a:t>I MP + Pml riescono a finanziare completamente AF? … (caso 2)</a:t>
            </a:r>
          </a:p>
        </p:txBody>
      </p:sp>
      <p:sp>
        <p:nvSpPr>
          <p:cNvPr id="219157" name="Text Box 87"/>
          <p:cNvSpPr txBox="1">
            <a:spLocks noChangeArrowheads="1"/>
          </p:cNvSpPr>
          <p:nvPr/>
        </p:nvSpPr>
        <p:spPr bwMode="auto">
          <a:xfrm>
            <a:off x="0" y="6105525"/>
            <a:ext cx="9144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i="1" dirty="0" smtClean="0"/>
              <a:t>Nell’esempio</a:t>
            </a:r>
            <a:r>
              <a:rPr lang="it-IT" altLang="it-IT" sz="2400" i="1" dirty="0"/>
              <a:t>, MP + </a:t>
            </a:r>
            <a:r>
              <a:rPr lang="it-IT" altLang="it-IT" sz="2400" i="1" dirty="0" err="1"/>
              <a:t>Pml</a:t>
            </a:r>
            <a:r>
              <a:rPr lang="it-IT" altLang="it-IT" sz="2400" i="1" dirty="0"/>
              <a:t>                                                                                      riescono a finanziare completamente ed esattamente AF</a:t>
            </a:r>
          </a:p>
        </p:txBody>
      </p:sp>
      <p:grpSp>
        <p:nvGrpSpPr>
          <p:cNvPr id="219158" name="Group 155"/>
          <p:cNvGrpSpPr>
            <a:grpSpLocks/>
          </p:cNvGrpSpPr>
          <p:nvPr/>
        </p:nvGrpSpPr>
        <p:grpSpPr bwMode="auto">
          <a:xfrm>
            <a:off x="76200" y="2286000"/>
            <a:ext cx="2667000" cy="3298825"/>
            <a:chOff x="96" y="1080"/>
            <a:chExt cx="1680" cy="2078"/>
          </a:xfrm>
        </p:grpSpPr>
        <p:sp>
          <p:nvSpPr>
            <p:cNvPr id="219171" name="Rectangle 156"/>
            <p:cNvSpPr>
              <a:spLocks noChangeArrowheads="1"/>
            </p:cNvSpPr>
            <p:nvPr/>
          </p:nvSpPr>
          <p:spPr bwMode="auto">
            <a:xfrm>
              <a:off x="1056" y="2308"/>
              <a:ext cx="720" cy="6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a:t>Pb </a:t>
              </a:r>
              <a:r>
                <a:rPr lang="it-IT" altLang="it-IT" sz="2000" dirty="0">
                  <a:solidFill>
                    <a:srgbClr val="C00000"/>
                  </a:solidFill>
                </a:rPr>
                <a:t>40</a:t>
              </a:r>
            </a:p>
          </p:txBody>
        </p:sp>
        <p:sp>
          <p:nvSpPr>
            <p:cNvPr id="219172" name="Rectangle 157"/>
            <p:cNvSpPr>
              <a:spLocks noChangeArrowheads="1"/>
            </p:cNvSpPr>
            <p:nvPr/>
          </p:nvSpPr>
          <p:spPr bwMode="auto">
            <a:xfrm>
              <a:off x="1056" y="1872"/>
              <a:ext cx="720" cy="43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err="1"/>
                <a:t>Pml</a:t>
              </a:r>
              <a:r>
                <a:rPr lang="it-IT" altLang="it-IT" sz="2000" dirty="0"/>
                <a:t> </a:t>
              </a:r>
              <a:r>
                <a:rPr lang="it-IT" altLang="it-IT" sz="2000" dirty="0">
                  <a:solidFill>
                    <a:srgbClr val="C00000"/>
                  </a:solidFill>
                </a:rPr>
                <a:t>25</a:t>
              </a:r>
            </a:p>
          </p:txBody>
        </p:sp>
        <p:sp>
          <p:nvSpPr>
            <p:cNvPr id="219173" name="Rectangle 158"/>
            <p:cNvSpPr>
              <a:spLocks noChangeArrowheads="1"/>
            </p:cNvSpPr>
            <p:nvPr/>
          </p:nvSpPr>
          <p:spPr bwMode="auto">
            <a:xfrm>
              <a:off x="528" y="2730"/>
              <a:ext cx="52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LI</a:t>
              </a:r>
            </a:p>
          </p:txBody>
        </p:sp>
        <p:sp>
          <p:nvSpPr>
            <p:cNvPr id="219174" name="Rectangle 159"/>
            <p:cNvSpPr>
              <a:spLocks noChangeArrowheads="1"/>
            </p:cNvSpPr>
            <p:nvPr/>
          </p:nvSpPr>
          <p:spPr bwMode="auto">
            <a:xfrm>
              <a:off x="528" y="2519"/>
              <a:ext cx="52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LD</a:t>
              </a:r>
            </a:p>
          </p:txBody>
        </p:sp>
        <p:sp>
          <p:nvSpPr>
            <p:cNvPr id="219175" name="Rectangle 160"/>
            <p:cNvSpPr>
              <a:spLocks noChangeArrowheads="1"/>
            </p:cNvSpPr>
            <p:nvPr/>
          </p:nvSpPr>
          <p:spPr bwMode="auto">
            <a:xfrm>
              <a:off x="528" y="2308"/>
              <a:ext cx="52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M</a:t>
              </a:r>
            </a:p>
          </p:txBody>
        </p:sp>
        <p:sp>
          <p:nvSpPr>
            <p:cNvPr id="219176" name="Rectangle 161"/>
            <p:cNvSpPr>
              <a:spLocks noChangeArrowheads="1"/>
            </p:cNvSpPr>
            <p:nvPr/>
          </p:nvSpPr>
          <p:spPr bwMode="auto">
            <a:xfrm>
              <a:off x="528" y="1329"/>
              <a:ext cx="528" cy="97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IM</a:t>
              </a:r>
            </a:p>
            <a:p>
              <a:pPr algn="just" eaLnBrk="1" hangingPunct="1">
                <a:lnSpc>
                  <a:spcPct val="80000"/>
                </a:lnSpc>
                <a:spcBef>
                  <a:spcPct val="20000"/>
                </a:spcBef>
              </a:pPr>
              <a:r>
                <a:rPr lang="it-IT" altLang="it-IT" sz="2000" i="1"/>
                <a:t>II</a:t>
              </a:r>
            </a:p>
            <a:p>
              <a:pPr algn="just" eaLnBrk="1" hangingPunct="1">
                <a:lnSpc>
                  <a:spcPct val="80000"/>
                </a:lnSpc>
                <a:spcBef>
                  <a:spcPct val="20000"/>
                </a:spcBef>
              </a:pPr>
              <a:r>
                <a:rPr lang="it-IT" altLang="it-IT" sz="2000" i="1"/>
                <a:t>IF</a:t>
              </a:r>
            </a:p>
            <a:p>
              <a:pPr algn="just" eaLnBrk="1" hangingPunct="1">
                <a:lnSpc>
                  <a:spcPct val="80000"/>
                </a:lnSpc>
                <a:spcBef>
                  <a:spcPct val="20000"/>
                </a:spcBef>
              </a:pPr>
              <a:r>
                <a:rPr lang="it-IT" altLang="it-IT" sz="2000" i="1"/>
                <a:t>IP</a:t>
              </a:r>
            </a:p>
            <a:p>
              <a:pPr algn="just" eaLnBrk="1" hangingPunct="1">
                <a:lnSpc>
                  <a:spcPct val="80000"/>
                </a:lnSpc>
                <a:spcBef>
                  <a:spcPct val="20000"/>
                </a:spcBef>
              </a:pPr>
              <a:r>
                <a:rPr lang="it-IT" altLang="it-IT" sz="2000" i="1"/>
                <a:t>IC</a:t>
              </a:r>
            </a:p>
          </p:txBody>
        </p:sp>
        <p:sp>
          <p:nvSpPr>
            <p:cNvPr id="219177" name="Rectangle 162"/>
            <p:cNvSpPr>
              <a:spLocks noChangeArrowheads="1"/>
            </p:cNvSpPr>
            <p:nvPr/>
          </p:nvSpPr>
          <p:spPr bwMode="auto">
            <a:xfrm>
              <a:off x="1056" y="2941"/>
              <a:ext cx="72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CF 100</a:t>
              </a:r>
            </a:p>
          </p:txBody>
        </p:sp>
        <p:sp>
          <p:nvSpPr>
            <p:cNvPr id="219178" name="Rectangle 163"/>
            <p:cNvSpPr>
              <a:spLocks noChangeArrowheads="1"/>
            </p:cNvSpPr>
            <p:nvPr/>
          </p:nvSpPr>
          <p:spPr bwMode="auto">
            <a:xfrm>
              <a:off x="96" y="2941"/>
              <a:ext cx="96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CI 100</a:t>
              </a:r>
            </a:p>
          </p:txBody>
        </p:sp>
        <p:sp>
          <p:nvSpPr>
            <p:cNvPr id="219179" name="Rectangle 164"/>
            <p:cNvSpPr>
              <a:spLocks noChangeArrowheads="1"/>
            </p:cNvSpPr>
            <p:nvPr/>
          </p:nvSpPr>
          <p:spPr bwMode="auto">
            <a:xfrm>
              <a:off x="1056" y="1080"/>
              <a:ext cx="72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FONTI</a:t>
              </a:r>
            </a:p>
          </p:txBody>
        </p:sp>
        <p:sp>
          <p:nvSpPr>
            <p:cNvPr id="219180" name="Rectangle 165"/>
            <p:cNvSpPr>
              <a:spLocks noChangeArrowheads="1"/>
            </p:cNvSpPr>
            <p:nvPr/>
          </p:nvSpPr>
          <p:spPr bwMode="auto">
            <a:xfrm>
              <a:off x="96" y="1080"/>
              <a:ext cx="96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IMPIEGHI</a:t>
              </a:r>
            </a:p>
          </p:txBody>
        </p:sp>
        <p:sp>
          <p:nvSpPr>
            <p:cNvPr id="219181" name="Rectangle 166"/>
            <p:cNvSpPr>
              <a:spLocks noChangeArrowheads="1"/>
            </p:cNvSpPr>
            <p:nvPr/>
          </p:nvSpPr>
          <p:spPr bwMode="auto">
            <a:xfrm>
              <a:off x="96" y="2308"/>
              <a:ext cx="4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AC</a:t>
              </a:r>
            </a:p>
            <a:p>
              <a:pPr algn="ctr" eaLnBrk="1" hangingPunct="1">
                <a:lnSpc>
                  <a:spcPct val="80000"/>
                </a:lnSpc>
                <a:spcBef>
                  <a:spcPct val="20000"/>
                </a:spcBef>
              </a:pPr>
              <a:r>
                <a:rPr lang="it-IT" altLang="it-IT" sz="2000"/>
                <a:t>40</a:t>
              </a:r>
            </a:p>
          </p:txBody>
        </p:sp>
        <p:sp>
          <p:nvSpPr>
            <p:cNvPr id="219182" name="Rectangle 167"/>
            <p:cNvSpPr>
              <a:spLocks noChangeArrowheads="1"/>
            </p:cNvSpPr>
            <p:nvPr/>
          </p:nvSpPr>
          <p:spPr bwMode="auto">
            <a:xfrm>
              <a:off x="1056" y="1329"/>
              <a:ext cx="720" cy="54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a:t>MP </a:t>
              </a:r>
              <a:r>
                <a:rPr lang="it-IT" altLang="it-IT" sz="2000" dirty="0">
                  <a:solidFill>
                    <a:srgbClr val="C00000"/>
                  </a:solidFill>
                </a:rPr>
                <a:t>35</a:t>
              </a:r>
            </a:p>
          </p:txBody>
        </p:sp>
        <p:sp>
          <p:nvSpPr>
            <p:cNvPr id="219183" name="Rectangle 168"/>
            <p:cNvSpPr>
              <a:spLocks noChangeArrowheads="1"/>
            </p:cNvSpPr>
            <p:nvPr/>
          </p:nvSpPr>
          <p:spPr bwMode="auto">
            <a:xfrm>
              <a:off x="96" y="1329"/>
              <a:ext cx="432" cy="97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AF</a:t>
              </a:r>
            </a:p>
            <a:p>
              <a:pPr algn="ctr" eaLnBrk="1" hangingPunct="1">
                <a:lnSpc>
                  <a:spcPct val="80000"/>
                </a:lnSpc>
                <a:spcBef>
                  <a:spcPct val="20000"/>
                </a:spcBef>
              </a:pPr>
              <a:r>
                <a:rPr lang="it-IT" altLang="it-IT" sz="2000"/>
                <a:t>60</a:t>
              </a:r>
            </a:p>
          </p:txBody>
        </p:sp>
        <p:sp>
          <p:nvSpPr>
            <p:cNvPr id="219184" name="Line 169"/>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85" name="Line 170"/>
            <p:cNvSpPr>
              <a:spLocks noChangeShapeType="1"/>
            </p:cNvSpPr>
            <p:nvPr/>
          </p:nvSpPr>
          <p:spPr bwMode="auto">
            <a:xfrm>
              <a:off x="96" y="2308"/>
              <a:ext cx="168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9186" name="Line 171"/>
            <p:cNvSpPr>
              <a:spLocks noChangeShapeType="1"/>
            </p:cNvSpPr>
            <p:nvPr/>
          </p:nvSpPr>
          <p:spPr bwMode="auto">
            <a:xfrm>
              <a:off x="96" y="2941"/>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87" name="Line 172"/>
            <p:cNvSpPr>
              <a:spLocks noChangeShapeType="1"/>
            </p:cNvSpPr>
            <p:nvPr/>
          </p:nvSpPr>
          <p:spPr bwMode="auto">
            <a:xfrm>
              <a:off x="96" y="3158"/>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88" name="Line 173"/>
            <p:cNvSpPr>
              <a:spLocks noChangeShapeType="1"/>
            </p:cNvSpPr>
            <p:nvPr/>
          </p:nvSpPr>
          <p:spPr bwMode="auto">
            <a:xfrm>
              <a:off x="9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89" name="Line 174"/>
            <p:cNvSpPr>
              <a:spLocks noChangeShapeType="1"/>
            </p:cNvSpPr>
            <p:nvPr/>
          </p:nvSpPr>
          <p:spPr bwMode="auto">
            <a:xfrm>
              <a:off x="1056" y="1080"/>
              <a:ext cx="0" cy="20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90" name="Line 175"/>
            <p:cNvSpPr>
              <a:spLocks noChangeShapeType="1"/>
            </p:cNvSpPr>
            <p:nvPr/>
          </p:nvSpPr>
          <p:spPr bwMode="auto">
            <a:xfrm>
              <a:off x="177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91" name="Line 176"/>
            <p:cNvSpPr>
              <a:spLocks noChangeShapeType="1"/>
            </p:cNvSpPr>
            <p:nvPr/>
          </p:nvSpPr>
          <p:spPr bwMode="auto">
            <a:xfrm>
              <a:off x="96" y="1329"/>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92" name="Line 177"/>
            <p:cNvSpPr>
              <a:spLocks noChangeShapeType="1"/>
            </p:cNvSpPr>
            <p:nvPr/>
          </p:nvSpPr>
          <p:spPr bwMode="auto">
            <a:xfrm>
              <a:off x="528" y="1329"/>
              <a:ext cx="0" cy="16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19193" name="Line 178"/>
            <p:cNvSpPr>
              <a:spLocks noChangeShapeType="1"/>
            </p:cNvSpPr>
            <p:nvPr/>
          </p:nvSpPr>
          <p:spPr bwMode="auto">
            <a:xfrm>
              <a:off x="528" y="2519"/>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19194" name="Line 179"/>
            <p:cNvSpPr>
              <a:spLocks noChangeShapeType="1"/>
            </p:cNvSpPr>
            <p:nvPr/>
          </p:nvSpPr>
          <p:spPr bwMode="auto">
            <a:xfrm>
              <a:off x="528" y="2730"/>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19195" name="Line 180"/>
            <p:cNvSpPr>
              <a:spLocks noChangeShapeType="1"/>
            </p:cNvSpPr>
            <p:nvPr/>
          </p:nvSpPr>
          <p:spPr bwMode="auto">
            <a:xfrm>
              <a:off x="1056" y="187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9159" name="Group 181"/>
          <p:cNvGrpSpPr>
            <a:grpSpLocks/>
          </p:cNvGrpSpPr>
          <p:nvPr/>
        </p:nvGrpSpPr>
        <p:grpSpPr bwMode="auto">
          <a:xfrm>
            <a:off x="76200" y="533400"/>
            <a:ext cx="8915400" cy="685800"/>
            <a:chOff x="48" y="336"/>
            <a:chExt cx="5616" cy="432"/>
          </a:xfrm>
        </p:grpSpPr>
        <p:sp>
          <p:nvSpPr>
            <p:cNvPr id="219162" name="Rectangle 182"/>
            <p:cNvSpPr>
              <a:spLocks noChangeArrowheads="1"/>
            </p:cNvSpPr>
            <p:nvPr/>
          </p:nvSpPr>
          <p:spPr bwMode="auto">
            <a:xfrm>
              <a:off x="3840" y="336"/>
              <a:ext cx="1824"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20000"/>
                </a:spcBef>
              </a:pPr>
              <a:r>
                <a:rPr lang="it-IT" altLang="it-IT" sz="2000"/>
                <a:t>Margine di Struttura II°</a:t>
              </a:r>
            </a:p>
            <a:p>
              <a:pPr eaLnBrk="1" hangingPunct="1">
                <a:lnSpc>
                  <a:spcPct val="90000"/>
                </a:lnSpc>
                <a:spcBef>
                  <a:spcPct val="20000"/>
                </a:spcBef>
              </a:pPr>
              <a:r>
                <a:rPr lang="it-IT" altLang="it-IT" sz="2000"/>
                <a:t>Quoziente di Struttura II°</a:t>
              </a:r>
            </a:p>
          </p:txBody>
        </p:sp>
        <p:sp>
          <p:nvSpPr>
            <p:cNvPr id="219163" name="Rectangle 183"/>
            <p:cNvSpPr>
              <a:spLocks noChangeArrowheads="1"/>
            </p:cNvSpPr>
            <p:nvPr/>
          </p:nvSpPr>
          <p:spPr bwMode="auto">
            <a:xfrm>
              <a:off x="2064" y="336"/>
              <a:ext cx="177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Finanziamento</a:t>
              </a:r>
            </a:p>
            <a:p>
              <a:pPr algn="ctr" eaLnBrk="1" hangingPunct="1">
                <a:lnSpc>
                  <a:spcPct val="90000"/>
                </a:lnSpc>
                <a:spcBef>
                  <a:spcPct val="20000"/>
                </a:spcBef>
              </a:pPr>
              <a:r>
                <a:rPr lang="it-IT" altLang="it-IT" sz="2000"/>
                <a:t>dell’Attivo Fisso</a:t>
              </a:r>
            </a:p>
          </p:txBody>
        </p:sp>
        <p:sp>
          <p:nvSpPr>
            <p:cNvPr id="219164" name="Rectangle 184"/>
            <p:cNvSpPr>
              <a:spLocks noChangeArrowheads="1"/>
            </p:cNvSpPr>
            <p:nvPr/>
          </p:nvSpPr>
          <p:spPr bwMode="auto">
            <a:xfrm>
              <a:off x="48" y="336"/>
              <a:ext cx="201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SOLIDITÀ PATRIMONIALE</a:t>
              </a:r>
            </a:p>
          </p:txBody>
        </p:sp>
        <p:sp>
          <p:nvSpPr>
            <p:cNvPr id="219165" name="Line 185"/>
            <p:cNvSpPr>
              <a:spLocks noChangeShapeType="1"/>
            </p:cNvSpPr>
            <p:nvPr/>
          </p:nvSpPr>
          <p:spPr bwMode="auto">
            <a:xfrm>
              <a:off x="48" y="336"/>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66" name="Line 186"/>
            <p:cNvSpPr>
              <a:spLocks noChangeShapeType="1"/>
            </p:cNvSpPr>
            <p:nvPr/>
          </p:nvSpPr>
          <p:spPr bwMode="auto">
            <a:xfrm>
              <a:off x="48" y="768"/>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67" name="Line 187"/>
            <p:cNvSpPr>
              <a:spLocks noChangeShapeType="1"/>
            </p:cNvSpPr>
            <p:nvPr/>
          </p:nvSpPr>
          <p:spPr bwMode="auto">
            <a:xfrm>
              <a:off x="48"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68" name="Line 188"/>
            <p:cNvSpPr>
              <a:spLocks noChangeShapeType="1"/>
            </p:cNvSpPr>
            <p:nvPr/>
          </p:nvSpPr>
          <p:spPr bwMode="auto">
            <a:xfrm>
              <a:off x="2064"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69" name="Line 189"/>
            <p:cNvSpPr>
              <a:spLocks noChangeShapeType="1"/>
            </p:cNvSpPr>
            <p:nvPr/>
          </p:nvSpPr>
          <p:spPr bwMode="auto">
            <a:xfrm>
              <a:off x="3840"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9170" name="Line 190"/>
            <p:cNvSpPr>
              <a:spLocks noChangeShapeType="1"/>
            </p:cNvSpPr>
            <p:nvPr/>
          </p:nvSpPr>
          <p:spPr bwMode="auto">
            <a:xfrm>
              <a:off x="5664"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9160" name="WordArt 19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19161" name="Segnaposto numero diapositiva 44"/>
          <p:cNvSpPr>
            <a:spLocks noGrp="1"/>
          </p:cNvSpPr>
          <p:nvPr>
            <p:ph type="sldNum" sz="quarter" idx="12"/>
          </p:nvPr>
        </p:nvSpPr>
        <p:spPr>
          <a:xfrm>
            <a:off x="69342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EF9614B-9597-42F3-86E1-84550059199F}" type="slidenum">
              <a:rPr lang="it-IT" altLang="it-IT">
                <a:latin typeface="Arial" panose="020B0604020202020204" pitchFamily="34" charset="0"/>
              </a:rPr>
              <a:pPr/>
              <a:t>74</a:t>
            </a:fld>
            <a:endParaRPr lang="it-IT" altLang="it-IT">
              <a:latin typeface="Arial" panose="020B0604020202020204" pitchFamily="34" charset="0"/>
            </a:endParaRPr>
          </a:p>
        </p:txBody>
      </p:sp>
    </p:spTree>
    <p:extLst>
      <p:ext uri="{BB962C8B-B14F-4D97-AF65-F5344CB8AC3E}">
        <p14:creationId xmlns:p14="http://schemas.microsoft.com/office/powerpoint/2010/main" val="1097842966"/>
      </p:ext>
    </p:extLst>
  </p:cSld>
  <p:clrMapOvr>
    <a:masterClrMapping/>
  </p:clrMapOvr>
  <p:transition advTm="10647"/>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117" name="Group 13"/>
          <p:cNvGraphicFramePr>
            <a:graphicFrameLocks noGrp="1"/>
          </p:cNvGraphicFramePr>
          <p:nvPr/>
        </p:nvGraphicFramePr>
        <p:xfrm>
          <a:off x="2895600" y="4391025"/>
          <a:ext cx="6172200" cy="1066800"/>
        </p:xfrm>
        <a:graphic>
          <a:graphicData uri="http://schemas.openxmlformats.org/drawingml/2006/table">
            <a:tbl>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4572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secondario di </a:t>
                      </a:r>
                      <a:r>
                        <a:rPr kumimoji="0" lang="it-IT" sz="2000" b="1" i="0" u="none" strike="noStrike" cap="none" normalizeH="0" baseline="0" smtClean="0">
                          <a:ln>
                            <a:noFill/>
                          </a:ln>
                          <a:solidFill>
                            <a:schemeClr val="tx1"/>
                          </a:solidFill>
                          <a:effectLst/>
                          <a:latin typeface="Times New Roman" pitchFamily="18" charset="0"/>
                        </a:rPr>
                        <a:t>STRUTTURA</a:t>
                      </a:r>
                    </a:p>
                  </a:txBody>
                  <a:tcPr anchor="ct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MP+Pml</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20+10</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rgbClr val="FF3300"/>
                          </a:solidFill>
                          <a:effectLst/>
                          <a:latin typeface="Times New Roman" pitchFamily="18" charset="0"/>
                        </a:rPr>
                        <a:t>0,5</a:t>
                      </a:r>
                    </a:p>
                  </a:txBody>
                  <a:tcPr anchor="ctr" horzOverflow="overflow">
                    <a:lnL>
                      <a:noFill/>
                    </a:lnL>
                    <a:lnR>
                      <a:noFill/>
                    </a:lnR>
                    <a:lnT>
                      <a:noFill/>
                    </a:lnT>
                    <a:lnB>
                      <a:noFill/>
                    </a:lnB>
                    <a:lnTlToBr>
                      <a:noFill/>
                    </a:lnTlToBr>
                    <a:lnBlToTr>
                      <a:noFill/>
                    </a:lnBlToTr>
                    <a:solidFill>
                      <a:srgbClr val="FFFFCC"/>
                    </a:solidFill>
                  </a:tcPr>
                </a:tc>
                <a:extLst>
                  <a:ext uri="{0D108BD9-81ED-4DB2-BD59-A6C34878D82A}">
                    <a16:rowId xmlns:a16="http://schemas.microsoft.com/office/drawing/2014/main" val="10000"/>
                  </a:ext>
                </a:extLst>
              </a:tr>
              <a:tr h="342900">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AF</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60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03144" name="Group 40"/>
          <p:cNvGraphicFramePr>
            <a:graphicFrameLocks noGrp="1"/>
          </p:cNvGraphicFramePr>
          <p:nvPr/>
        </p:nvGraphicFramePr>
        <p:xfrm>
          <a:off x="2895600" y="2409825"/>
          <a:ext cx="6172200" cy="1127660"/>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Margine secondario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rPr>
                        <a:t>STRUTTURA</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(MP+Pml)-AF</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(20+10)-60</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rgbClr val="FF3300"/>
                          </a:solidFill>
                          <a:effectLst/>
                          <a:latin typeface="Times New Roman" pitchFamily="18" charset="0"/>
                        </a:rPr>
                        <a:t>-30</a:t>
                      </a:r>
                    </a:p>
                  </a:txBody>
                  <a:tcPr marT="45670" marB="45670" anchor="ctr" horzOverflow="overflow">
                    <a:lnL cap="flat">
                      <a:noFill/>
                    </a:lnL>
                    <a:lnR cap="flat">
                      <a:noFill/>
                    </a:lnR>
                    <a:lnT cap="flat">
                      <a:noFill/>
                    </a:lnT>
                    <a:lnB cap="flat">
                      <a:noFill/>
                    </a:lnB>
                    <a:lnTlToBr>
                      <a:noFill/>
                    </a:lnTlToBr>
                    <a:lnBlToTr>
                      <a:noFill/>
                    </a:lnBlToTr>
                    <a:solidFill>
                      <a:srgbClr val="FFFFCC"/>
                    </a:solidFill>
                  </a:tcPr>
                </a:tc>
                <a:extLst>
                  <a:ext uri="{0D108BD9-81ED-4DB2-BD59-A6C34878D82A}">
                    <a16:rowId xmlns:a16="http://schemas.microsoft.com/office/drawing/2014/main" val="10000"/>
                  </a:ext>
                </a:extLst>
              </a:tr>
            </a:tbl>
          </a:graphicData>
        </a:graphic>
      </p:graphicFrame>
      <p:sp>
        <p:nvSpPr>
          <p:cNvPr id="220178" name="Text Box 58"/>
          <p:cNvSpPr txBox="1">
            <a:spLocks noChangeArrowheads="1"/>
          </p:cNvSpPr>
          <p:nvPr/>
        </p:nvSpPr>
        <p:spPr bwMode="auto">
          <a:xfrm>
            <a:off x="4419600" y="1905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MdS II° &lt; 0</a:t>
            </a:r>
          </a:p>
        </p:txBody>
      </p:sp>
      <p:sp>
        <p:nvSpPr>
          <p:cNvPr id="220179" name="Text Box 59"/>
          <p:cNvSpPr txBox="1">
            <a:spLocks noChangeArrowheads="1"/>
          </p:cNvSpPr>
          <p:nvPr/>
        </p:nvSpPr>
        <p:spPr bwMode="auto">
          <a:xfrm>
            <a:off x="4419600" y="5562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QdS II° &lt; 1</a:t>
            </a:r>
          </a:p>
        </p:txBody>
      </p:sp>
      <p:sp>
        <p:nvSpPr>
          <p:cNvPr id="220180" name="Text Box 60"/>
          <p:cNvSpPr txBox="1">
            <a:spLocks noChangeArrowheads="1"/>
          </p:cNvSpPr>
          <p:nvPr/>
        </p:nvSpPr>
        <p:spPr bwMode="auto">
          <a:xfrm>
            <a:off x="304800" y="1524000"/>
            <a:ext cx="8382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i="1"/>
              <a:t>I MP + Pml riescono a finanziare completamente AF? … (caso 3)</a:t>
            </a:r>
          </a:p>
        </p:txBody>
      </p:sp>
      <p:sp>
        <p:nvSpPr>
          <p:cNvPr id="220181" name="Text Box 61"/>
          <p:cNvSpPr txBox="1">
            <a:spLocks noChangeArrowheads="1"/>
          </p:cNvSpPr>
          <p:nvPr/>
        </p:nvSpPr>
        <p:spPr bwMode="auto">
          <a:xfrm>
            <a:off x="0" y="594360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i="1" dirty="0" smtClean="0"/>
              <a:t>Nell’esempio</a:t>
            </a:r>
            <a:r>
              <a:rPr lang="it-IT" altLang="it-IT" sz="2400" i="1" dirty="0"/>
              <a:t>, MP + </a:t>
            </a:r>
            <a:r>
              <a:rPr lang="it-IT" altLang="it-IT" sz="2400" i="1" dirty="0" err="1"/>
              <a:t>Pml</a:t>
            </a:r>
            <a:r>
              <a:rPr lang="it-IT" altLang="it-IT" sz="2400" i="1" dirty="0"/>
              <a:t> non riescono a finanziare completamente AF, ma bisogna ricorrere a Pb,                                                                                             con pericolose conseguenze (crescita del rischio d’insolvenza)</a:t>
            </a:r>
          </a:p>
        </p:txBody>
      </p:sp>
      <p:grpSp>
        <p:nvGrpSpPr>
          <p:cNvPr id="220182" name="Group 62"/>
          <p:cNvGrpSpPr>
            <a:grpSpLocks/>
          </p:cNvGrpSpPr>
          <p:nvPr/>
        </p:nvGrpSpPr>
        <p:grpSpPr bwMode="auto">
          <a:xfrm>
            <a:off x="76200" y="2263775"/>
            <a:ext cx="2667000" cy="3298825"/>
            <a:chOff x="96" y="1080"/>
            <a:chExt cx="1680" cy="2078"/>
          </a:xfrm>
        </p:grpSpPr>
        <p:sp>
          <p:nvSpPr>
            <p:cNvPr id="220198" name="Rectangle 63"/>
            <p:cNvSpPr>
              <a:spLocks noChangeArrowheads="1"/>
            </p:cNvSpPr>
            <p:nvPr/>
          </p:nvSpPr>
          <p:spPr bwMode="auto">
            <a:xfrm>
              <a:off x="1056" y="1920"/>
              <a:ext cx="720" cy="10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a:t>Pb </a:t>
              </a:r>
              <a:r>
                <a:rPr lang="it-IT" altLang="it-IT" sz="2000" dirty="0">
                  <a:solidFill>
                    <a:srgbClr val="C00000"/>
                  </a:solidFill>
                </a:rPr>
                <a:t>70</a:t>
              </a:r>
            </a:p>
          </p:txBody>
        </p:sp>
        <p:sp>
          <p:nvSpPr>
            <p:cNvPr id="220199" name="Rectangle 64"/>
            <p:cNvSpPr>
              <a:spLocks noChangeArrowheads="1"/>
            </p:cNvSpPr>
            <p:nvPr/>
          </p:nvSpPr>
          <p:spPr bwMode="auto">
            <a:xfrm>
              <a:off x="1056" y="1680"/>
              <a:ext cx="720" cy="24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err="1"/>
                <a:t>Pml</a:t>
              </a:r>
              <a:r>
                <a:rPr lang="it-IT" altLang="it-IT" sz="2000" dirty="0"/>
                <a:t> </a:t>
              </a:r>
              <a:r>
                <a:rPr lang="it-IT" altLang="it-IT" sz="2000" dirty="0">
                  <a:solidFill>
                    <a:srgbClr val="C00000"/>
                  </a:solidFill>
                </a:rPr>
                <a:t>10</a:t>
              </a:r>
            </a:p>
          </p:txBody>
        </p:sp>
        <p:sp>
          <p:nvSpPr>
            <p:cNvPr id="220200" name="Rectangle 65"/>
            <p:cNvSpPr>
              <a:spLocks noChangeArrowheads="1"/>
            </p:cNvSpPr>
            <p:nvPr/>
          </p:nvSpPr>
          <p:spPr bwMode="auto">
            <a:xfrm>
              <a:off x="528" y="2730"/>
              <a:ext cx="52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LI</a:t>
              </a:r>
            </a:p>
          </p:txBody>
        </p:sp>
        <p:sp>
          <p:nvSpPr>
            <p:cNvPr id="220201" name="Rectangle 66"/>
            <p:cNvSpPr>
              <a:spLocks noChangeArrowheads="1"/>
            </p:cNvSpPr>
            <p:nvPr/>
          </p:nvSpPr>
          <p:spPr bwMode="auto">
            <a:xfrm>
              <a:off x="528" y="2519"/>
              <a:ext cx="52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LD</a:t>
              </a:r>
            </a:p>
          </p:txBody>
        </p:sp>
        <p:sp>
          <p:nvSpPr>
            <p:cNvPr id="220202" name="Rectangle 67"/>
            <p:cNvSpPr>
              <a:spLocks noChangeArrowheads="1"/>
            </p:cNvSpPr>
            <p:nvPr/>
          </p:nvSpPr>
          <p:spPr bwMode="auto">
            <a:xfrm>
              <a:off x="528" y="2308"/>
              <a:ext cx="52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M</a:t>
              </a:r>
            </a:p>
          </p:txBody>
        </p:sp>
        <p:sp>
          <p:nvSpPr>
            <p:cNvPr id="220203" name="Rectangle 68"/>
            <p:cNvSpPr>
              <a:spLocks noChangeArrowheads="1"/>
            </p:cNvSpPr>
            <p:nvPr/>
          </p:nvSpPr>
          <p:spPr bwMode="auto">
            <a:xfrm>
              <a:off x="528" y="1329"/>
              <a:ext cx="528" cy="97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IM</a:t>
              </a:r>
            </a:p>
            <a:p>
              <a:pPr algn="just" eaLnBrk="1" hangingPunct="1">
                <a:lnSpc>
                  <a:spcPct val="80000"/>
                </a:lnSpc>
                <a:spcBef>
                  <a:spcPct val="20000"/>
                </a:spcBef>
              </a:pPr>
              <a:r>
                <a:rPr lang="it-IT" altLang="it-IT" sz="2000" i="1"/>
                <a:t>II</a:t>
              </a:r>
            </a:p>
            <a:p>
              <a:pPr algn="just" eaLnBrk="1" hangingPunct="1">
                <a:lnSpc>
                  <a:spcPct val="80000"/>
                </a:lnSpc>
                <a:spcBef>
                  <a:spcPct val="20000"/>
                </a:spcBef>
              </a:pPr>
              <a:r>
                <a:rPr lang="it-IT" altLang="it-IT" sz="2000" i="1"/>
                <a:t>IF</a:t>
              </a:r>
            </a:p>
            <a:p>
              <a:pPr algn="just" eaLnBrk="1" hangingPunct="1">
                <a:lnSpc>
                  <a:spcPct val="80000"/>
                </a:lnSpc>
                <a:spcBef>
                  <a:spcPct val="20000"/>
                </a:spcBef>
              </a:pPr>
              <a:r>
                <a:rPr lang="it-IT" altLang="it-IT" sz="2000" i="1"/>
                <a:t>IP</a:t>
              </a:r>
            </a:p>
            <a:p>
              <a:pPr algn="just" eaLnBrk="1" hangingPunct="1">
                <a:lnSpc>
                  <a:spcPct val="80000"/>
                </a:lnSpc>
                <a:spcBef>
                  <a:spcPct val="20000"/>
                </a:spcBef>
              </a:pPr>
              <a:r>
                <a:rPr lang="it-IT" altLang="it-IT" sz="2000" i="1"/>
                <a:t>IC</a:t>
              </a:r>
            </a:p>
          </p:txBody>
        </p:sp>
        <p:sp>
          <p:nvSpPr>
            <p:cNvPr id="220204" name="Rectangle 69"/>
            <p:cNvSpPr>
              <a:spLocks noChangeArrowheads="1"/>
            </p:cNvSpPr>
            <p:nvPr/>
          </p:nvSpPr>
          <p:spPr bwMode="auto">
            <a:xfrm>
              <a:off x="1056" y="2941"/>
              <a:ext cx="72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CF 100</a:t>
              </a:r>
            </a:p>
          </p:txBody>
        </p:sp>
        <p:sp>
          <p:nvSpPr>
            <p:cNvPr id="220205" name="Rectangle 70"/>
            <p:cNvSpPr>
              <a:spLocks noChangeArrowheads="1"/>
            </p:cNvSpPr>
            <p:nvPr/>
          </p:nvSpPr>
          <p:spPr bwMode="auto">
            <a:xfrm>
              <a:off x="96" y="2941"/>
              <a:ext cx="96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CI 100</a:t>
              </a:r>
            </a:p>
          </p:txBody>
        </p:sp>
        <p:sp>
          <p:nvSpPr>
            <p:cNvPr id="220206" name="Rectangle 71"/>
            <p:cNvSpPr>
              <a:spLocks noChangeArrowheads="1"/>
            </p:cNvSpPr>
            <p:nvPr/>
          </p:nvSpPr>
          <p:spPr bwMode="auto">
            <a:xfrm>
              <a:off x="1056" y="1080"/>
              <a:ext cx="72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FONTI</a:t>
              </a:r>
            </a:p>
          </p:txBody>
        </p:sp>
        <p:sp>
          <p:nvSpPr>
            <p:cNvPr id="220207" name="Rectangle 72"/>
            <p:cNvSpPr>
              <a:spLocks noChangeArrowheads="1"/>
            </p:cNvSpPr>
            <p:nvPr/>
          </p:nvSpPr>
          <p:spPr bwMode="auto">
            <a:xfrm>
              <a:off x="96" y="1080"/>
              <a:ext cx="96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IMPIEGHI</a:t>
              </a:r>
            </a:p>
          </p:txBody>
        </p:sp>
        <p:sp>
          <p:nvSpPr>
            <p:cNvPr id="220208" name="Rectangle 73"/>
            <p:cNvSpPr>
              <a:spLocks noChangeArrowheads="1"/>
            </p:cNvSpPr>
            <p:nvPr/>
          </p:nvSpPr>
          <p:spPr bwMode="auto">
            <a:xfrm>
              <a:off x="96" y="2308"/>
              <a:ext cx="4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AC</a:t>
              </a:r>
            </a:p>
            <a:p>
              <a:pPr algn="ctr" eaLnBrk="1" hangingPunct="1">
                <a:lnSpc>
                  <a:spcPct val="80000"/>
                </a:lnSpc>
                <a:spcBef>
                  <a:spcPct val="20000"/>
                </a:spcBef>
              </a:pPr>
              <a:r>
                <a:rPr lang="it-IT" altLang="it-IT" sz="2000"/>
                <a:t>40</a:t>
              </a:r>
            </a:p>
          </p:txBody>
        </p:sp>
        <p:sp>
          <p:nvSpPr>
            <p:cNvPr id="220209" name="Rectangle 74"/>
            <p:cNvSpPr>
              <a:spLocks noChangeArrowheads="1"/>
            </p:cNvSpPr>
            <p:nvPr/>
          </p:nvSpPr>
          <p:spPr bwMode="auto">
            <a:xfrm>
              <a:off x="1056" y="1329"/>
              <a:ext cx="720" cy="35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a:t>MP </a:t>
              </a:r>
              <a:r>
                <a:rPr lang="it-IT" altLang="it-IT" sz="2000" dirty="0">
                  <a:solidFill>
                    <a:srgbClr val="C00000"/>
                  </a:solidFill>
                </a:rPr>
                <a:t>20</a:t>
              </a:r>
            </a:p>
          </p:txBody>
        </p:sp>
        <p:sp>
          <p:nvSpPr>
            <p:cNvPr id="220210" name="Rectangle 75"/>
            <p:cNvSpPr>
              <a:spLocks noChangeArrowheads="1"/>
            </p:cNvSpPr>
            <p:nvPr/>
          </p:nvSpPr>
          <p:spPr bwMode="auto">
            <a:xfrm>
              <a:off x="96" y="1329"/>
              <a:ext cx="432" cy="97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AF</a:t>
              </a:r>
            </a:p>
            <a:p>
              <a:pPr algn="ctr" eaLnBrk="1" hangingPunct="1">
                <a:lnSpc>
                  <a:spcPct val="80000"/>
                </a:lnSpc>
                <a:spcBef>
                  <a:spcPct val="20000"/>
                </a:spcBef>
              </a:pPr>
              <a:r>
                <a:rPr lang="it-IT" altLang="it-IT" sz="2000"/>
                <a:t>60</a:t>
              </a:r>
            </a:p>
          </p:txBody>
        </p:sp>
        <p:sp>
          <p:nvSpPr>
            <p:cNvPr id="220211" name="Line 76"/>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212" name="Line 77"/>
            <p:cNvSpPr>
              <a:spLocks noChangeShapeType="1"/>
            </p:cNvSpPr>
            <p:nvPr/>
          </p:nvSpPr>
          <p:spPr bwMode="auto">
            <a:xfrm>
              <a:off x="96" y="2308"/>
              <a:ext cx="96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0213" name="Line 78"/>
            <p:cNvSpPr>
              <a:spLocks noChangeShapeType="1"/>
            </p:cNvSpPr>
            <p:nvPr/>
          </p:nvSpPr>
          <p:spPr bwMode="auto">
            <a:xfrm>
              <a:off x="96" y="2941"/>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214" name="Line 79"/>
            <p:cNvSpPr>
              <a:spLocks noChangeShapeType="1"/>
            </p:cNvSpPr>
            <p:nvPr/>
          </p:nvSpPr>
          <p:spPr bwMode="auto">
            <a:xfrm>
              <a:off x="96" y="3158"/>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215" name="Line 80"/>
            <p:cNvSpPr>
              <a:spLocks noChangeShapeType="1"/>
            </p:cNvSpPr>
            <p:nvPr/>
          </p:nvSpPr>
          <p:spPr bwMode="auto">
            <a:xfrm>
              <a:off x="9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216" name="Line 81"/>
            <p:cNvSpPr>
              <a:spLocks noChangeShapeType="1"/>
            </p:cNvSpPr>
            <p:nvPr/>
          </p:nvSpPr>
          <p:spPr bwMode="auto">
            <a:xfrm>
              <a:off x="1056" y="1080"/>
              <a:ext cx="0" cy="20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217" name="Line 82"/>
            <p:cNvSpPr>
              <a:spLocks noChangeShapeType="1"/>
            </p:cNvSpPr>
            <p:nvPr/>
          </p:nvSpPr>
          <p:spPr bwMode="auto">
            <a:xfrm>
              <a:off x="177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218" name="Line 83"/>
            <p:cNvSpPr>
              <a:spLocks noChangeShapeType="1"/>
            </p:cNvSpPr>
            <p:nvPr/>
          </p:nvSpPr>
          <p:spPr bwMode="auto">
            <a:xfrm>
              <a:off x="96" y="1329"/>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219" name="Line 84"/>
            <p:cNvSpPr>
              <a:spLocks noChangeShapeType="1"/>
            </p:cNvSpPr>
            <p:nvPr/>
          </p:nvSpPr>
          <p:spPr bwMode="auto">
            <a:xfrm>
              <a:off x="528" y="1329"/>
              <a:ext cx="0" cy="16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0220" name="Line 85"/>
            <p:cNvSpPr>
              <a:spLocks noChangeShapeType="1"/>
            </p:cNvSpPr>
            <p:nvPr/>
          </p:nvSpPr>
          <p:spPr bwMode="auto">
            <a:xfrm>
              <a:off x="528" y="2519"/>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0221" name="Line 86"/>
            <p:cNvSpPr>
              <a:spLocks noChangeShapeType="1"/>
            </p:cNvSpPr>
            <p:nvPr/>
          </p:nvSpPr>
          <p:spPr bwMode="auto">
            <a:xfrm>
              <a:off x="528" y="2730"/>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0222" name="Line 87"/>
            <p:cNvSpPr>
              <a:spLocks noChangeShapeType="1"/>
            </p:cNvSpPr>
            <p:nvPr/>
          </p:nvSpPr>
          <p:spPr bwMode="auto">
            <a:xfrm>
              <a:off x="1056" y="1680"/>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0223" name="Line 88"/>
            <p:cNvSpPr>
              <a:spLocks noChangeShapeType="1"/>
            </p:cNvSpPr>
            <p:nvPr/>
          </p:nvSpPr>
          <p:spPr bwMode="auto">
            <a:xfrm>
              <a:off x="1056" y="1920"/>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0183" name="AutoShape 89"/>
          <p:cNvSpPr>
            <a:spLocks/>
          </p:cNvSpPr>
          <p:nvPr/>
        </p:nvSpPr>
        <p:spPr bwMode="auto">
          <a:xfrm>
            <a:off x="1600200" y="3638550"/>
            <a:ext cx="152400" cy="552450"/>
          </a:xfrm>
          <a:prstGeom prst="rightBrace">
            <a:avLst>
              <a:gd name="adj1" fmla="val 30208"/>
              <a:gd name="adj2" fmla="val 48514"/>
            </a:avLst>
          </a:prstGeom>
          <a:noFill/>
          <a:ln w="508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20184" name="AutoShape 90"/>
          <p:cNvCxnSpPr>
            <a:cxnSpLocks noChangeShapeType="1"/>
            <a:stCxn id="220183" idx="1"/>
          </p:cNvCxnSpPr>
          <p:nvPr/>
        </p:nvCxnSpPr>
        <p:spPr bwMode="auto">
          <a:xfrm flipV="1">
            <a:off x="1778000" y="2973388"/>
            <a:ext cx="1117600" cy="933450"/>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cxnSp>
        <p:nvCxnSpPr>
          <p:cNvPr id="220185" name="AutoShape 91"/>
          <p:cNvCxnSpPr>
            <a:cxnSpLocks noChangeShapeType="1"/>
            <a:stCxn id="220183" idx="1"/>
          </p:cNvCxnSpPr>
          <p:nvPr/>
        </p:nvCxnSpPr>
        <p:spPr bwMode="auto">
          <a:xfrm>
            <a:off x="1778000" y="3906838"/>
            <a:ext cx="1117600" cy="1017587"/>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grpSp>
        <p:nvGrpSpPr>
          <p:cNvPr id="220186" name="Group 92"/>
          <p:cNvGrpSpPr>
            <a:grpSpLocks/>
          </p:cNvGrpSpPr>
          <p:nvPr/>
        </p:nvGrpSpPr>
        <p:grpSpPr bwMode="auto">
          <a:xfrm>
            <a:off x="76200" y="533400"/>
            <a:ext cx="8915400" cy="685800"/>
            <a:chOff x="48" y="336"/>
            <a:chExt cx="5616" cy="432"/>
          </a:xfrm>
        </p:grpSpPr>
        <p:sp>
          <p:nvSpPr>
            <p:cNvPr id="220189" name="Rectangle 93"/>
            <p:cNvSpPr>
              <a:spLocks noChangeArrowheads="1"/>
            </p:cNvSpPr>
            <p:nvPr/>
          </p:nvSpPr>
          <p:spPr bwMode="auto">
            <a:xfrm>
              <a:off x="3840" y="336"/>
              <a:ext cx="1824"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20000"/>
                </a:spcBef>
              </a:pPr>
              <a:r>
                <a:rPr lang="it-IT" altLang="it-IT" sz="2000"/>
                <a:t>Margine di Struttura II°</a:t>
              </a:r>
            </a:p>
            <a:p>
              <a:pPr eaLnBrk="1" hangingPunct="1">
                <a:lnSpc>
                  <a:spcPct val="90000"/>
                </a:lnSpc>
                <a:spcBef>
                  <a:spcPct val="20000"/>
                </a:spcBef>
              </a:pPr>
              <a:r>
                <a:rPr lang="it-IT" altLang="it-IT" sz="2000"/>
                <a:t>Quoziente di Struttura II°</a:t>
              </a:r>
            </a:p>
          </p:txBody>
        </p:sp>
        <p:sp>
          <p:nvSpPr>
            <p:cNvPr id="220190" name="Rectangle 94"/>
            <p:cNvSpPr>
              <a:spLocks noChangeArrowheads="1"/>
            </p:cNvSpPr>
            <p:nvPr/>
          </p:nvSpPr>
          <p:spPr bwMode="auto">
            <a:xfrm>
              <a:off x="2064" y="336"/>
              <a:ext cx="177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Finanziamento</a:t>
              </a:r>
            </a:p>
            <a:p>
              <a:pPr algn="ctr" eaLnBrk="1" hangingPunct="1">
                <a:lnSpc>
                  <a:spcPct val="90000"/>
                </a:lnSpc>
                <a:spcBef>
                  <a:spcPct val="20000"/>
                </a:spcBef>
              </a:pPr>
              <a:r>
                <a:rPr lang="it-IT" altLang="it-IT" sz="2000"/>
                <a:t>dell’Attivo Fisso</a:t>
              </a:r>
            </a:p>
          </p:txBody>
        </p:sp>
        <p:sp>
          <p:nvSpPr>
            <p:cNvPr id="220191" name="Rectangle 95"/>
            <p:cNvSpPr>
              <a:spLocks noChangeArrowheads="1"/>
            </p:cNvSpPr>
            <p:nvPr/>
          </p:nvSpPr>
          <p:spPr bwMode="auto">
            <a:xfrm>
              <a:off x="48" y="336"/>
              <a:ext cx="2016" cy="4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SOLIDITÀ PATRIMONIALE</a:t>
              </a:r>
            </a:p>
          </p:txBody>
        </p:sp>
        <p:sp>
          <p:nvSpPr>
            <p:cNvPr id="220192" name="Line 96"/>
            <p:cNvSpPr>
              <a:spLocks noChangeShapeType="1"/>
            </p:cNvSpPr>
            <p:nvPr/>
          </p:nvSpPr>
          <p:spPr bwMode="auto">
            <a:xfrm>
              <a:off x="48" y="336"/>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193" name="Line 97"/>
            <p:cNvSpPr>
              <a:spLocks noChangeShapeType="1"/>
            </p:cNvSpPr>
            <p:nvPr/>
          </p:nvSpPr>
          <p:spPr bwMode="auto">
            <a:xfrm>
              <a:off x="48" y="768"/>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194" name="Line 98"/>
            <p:cNvSpPr>
              <a:spLocks noChangeShapeType="1"/>
            </p:cNvSpPr>
            <p:nvPr/>
          </p:nvSpPr>
          <p:spPr bwMode="auto">
            <a:xfrm>
              <a:off x="48"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195" name="Line 99"/>
            <p:cNvSpPr>
              <a:spLocks noChangeShapeType="1"/>
            </p:cNvSpPr>
            <p:nvPr/>
          </p:nvSpPr>
          <p:spPr bwMode="auto">
            <a:xfrm>
              <a:off x="2064"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196" name="Line 100"/>
            <p:cNvSpPr>
              <a:spLocks noChangeShapeType="1"/>
            </p:cNvSpPr>
            <p:nvPr/>
          </p:nvSpPr>
          <p:spPr bwMode="auto">
            <a:xfrm>
              <a:off x="3840" y="336"/>
              <a:ext cx="0"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0197" name="Line 101"/>
            <p:cNvSpPr>
              <a:spLocks noChangeShapeType="1"/>
            </p:cNvSpPr>
            <p:nvPr/>
          </p:nvSpPr>
          <p:spPr bwMode="auto">
            <a:xfrm>
              <a:off x="5664" y="336"/>
              <a:ext cx="0" cy="43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0187" name="WordArt 102"/>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0188" name="Segnaposto numero diapositiva 48"/>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369E88E-A39D-4059-9DAB-C22FC6D6B064}" type="slidenum">
              <a:rPr lang="it-IT" altLang="it-IT">
                <a:latin typeface="Arial" panose="020B0604020202020204" pitchFamily="34" charset="0"/>
              </a:rPr>
              <a:pPr/>
              <a:t>75</a:t>
            </a:fld>
            <a:endParaRPr lang="it-IT" altLang="it-IT">
              <a:latin typeface="Arial" panose="020B0604020202020204" pitchFamily="34" charset="0"/>
            </a:endParaRPr>
          </a:p>
        </p:txBody>
      </p:sp>
    </p:spTree>
    <p:extLst>
      <p:ext uri="{BB962C8B-B14F-4D97-AF65-F5344CB8AC3E}">
        <p14:creationId xmlns:p14="http://schemas.microsoft.com/office/powerpoint/2010/main" val="305105679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87" name="WordArt 102"/>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0188" name="Segnaposto numero diapositiva 48"/>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369E88E-A39D-4059-9DAB-C22FC6D6B064}" type="slidenum">
              <a:rPr lang="it-IT" altLang="it-IT">
                <a:latin typeface="Arial" panose="020B0604020202020204" pitchFamily="34" charset="0"/>
              </a:rPr>
              <a:pPr/>
              <a:t>76</a:t>
            </a:fld>
            <a:endParaRPr lang="it-IT" altLang="it-IT">
              <a:latin typeface="Arial" panose="020B0604020202020204" pitchFamily="34" charset="0"/>
            </a:endParaRPr>
          </a:p>
        </p:txBody>
      </p:sp>
      <p:sp>
        <p:nvSpPr>
          <p:cNvPr id="50" name="CasellaDiTesto 49">
            <a:extLst>
              <a:ext uri="{FF2B5EF4-FFF2-40B4-BE49-F238E27FC236}">
                <a16:creationId xmlns:a16="http://schemas.microsoft.com/office/drawing/2014/main" id="{9DC08FC4-4539-4A84-9A8B-CABFDD18AB87}"/>
              </a:ext>
            </a:extLst>
          </p:cNvPr>
          <p:cNvSpPr txBox="1"/>
          <p:nvPr/>
        </p:nvSpPr>
        <p:spPr>
          <a:xfrm>
            <a:off x="609600" y="1066800"/>
            <a:ext cx="7722833" cy="5324535"/>
          </a:xfrm>
          <a:prstGeom prst="rect">
            <a:avLst/>
          </a:prstGeom>
          <a:noFill/>
        </p:spPr>
        <p:txBody>
          <a:bodyPr wrap="square" rtlCol="0">
            <a:spAutoFit/>
          </a:bodyPr>
          <a:lstStyle/>
          <a:p>
            <a:pPr algn="ctr"/>
            <a:r>
              <a:rPr lang="it-IT" sz="2000" b="1" dirty="0" smtClean="0">
                <a:cs typeface="Times New Roman" panose="02020603050405020304" pitchFamily="18" charset="0"/>
              </a:rPr>
              <a:t>ULTERIORI CONSIDERAZIONI </a:t>
            </a:r>
          </a:p>
          <a:p>
            <a:pPr algn="ctr"/>
            <a:r>
              <a:rPr lang="it-IT" sz="2000" b="1" dirty="0" smtClean="0">
                <a:cs typeface="Times New Roman" panose="02020603050405020304" pitchFamily="18" charset="0"/>
              </a:rPr>
              <a:t>SULL’ANALISI DELLA SOLIDITÀ (1/2)</a:t>
            </a:r>
          </a:p>
          <a:p>
            <a:pPr marL="342900" indent="-342900" algn="just">
              <a:buFont typeface="Wingdings" panose="05000000000000000000" pitchFamily="2" charset="2"/>
              <a:buChar char="v"/>
            </a:pPr>
            <a:endParaRPr lang="it-IT" sz="2000" dirty="0">
              <a:cs typeface="Times New Roman" panose="02020603050405020304" pitchFamily="18" charset="0"/>
            </a:endParaRPr>
          </a:p>
          <a:p>
            <a:pPr marL="342900" indent="-342900" algn="just">
              <a:buFont typeface="Wingdings" panose="05000000000000000000" pitchFamily="2" charset="2"/>
              <a:buChar char="v"/>
            </a:pPr>
            <a:r>
              <a:rPr lang="it-IT" sz="2000" dirty="0" smtClean="0">
                <a:latin typeface="Times New Roman" panose="02020603050405020304" pitchFamily="18" charset="0"/>
                <a:cs typeface="Times New Roman" panose="02020603050405020304" pitchFamily="18" charset="0"/>
              </a:rPr>
              <a:t>Il </a:t>
            </a:r>
            <a:r>
              <a:rPr lang="it-IT" sz="2000" b="1" dirty="0">
                <a:latin typeface="Times New Roman" panose="02020603050405020304" pitchFamily="18" charset="0"/>
                <a:cs typeface="Times New Roman" panose="02020603050405020304" pitchFamily="18" charset="0"/>
              </a:rPr>
              <a:t>finanziamento dell’attivo fisso </a:t>
            </a:r>
            <a:r>
              <a:rPr lang="it-IT" sz="2000" dirty="0">
                <a:latin typeface="Times New Roman" panose="02020603050405020304" pitchFamily="18" charset="0"/>
                <a:cs typeface="Times New Roman" panose="02020603050405020304" pitchFamily="18" charset="0"/>
              </a:rPr>
              <a:t>con i </a:t>
            </a:r>
            <a:r>
              <a:rPr lang="it-IT" sz="2000" b="1" dirty="0">
                <a:latin typeface="Times New Roman" panose="02020603050405020304" pitchFamily="18" charset="0"/>
                <a:cs typeface="Times New Roman" panose="02020603050405020304" pitchFamily="18" charset="0"/>
              </a:rPr>
              <a:t>mezzi propri </a:t>
            </a:r>
            <a:r>
              <a:rPr lang="it-IT" sz="2000" dirty="0">
                <a:latin typeface="Times New Roman" panose="02020603050405020304" pitchFamily="18" charset="0"/>
                <a:cs typeface="Times New Roman" panose="02020603050405020304" pitchFamily="18" charset="0"/>
              </a:rPr>
              <a:t>determina, in parallelo all’ammortamento dell’attivo fisso stesso, una </a:t>
            </a:r>
            <a:r>
              <a:rPr lang="it-IT" sz="2000" b="1" dirty="0">
                <a:latin typeface="Times New Roman" panose="02020603050405020304" pitchFamily="18" charset="0"/>
                <a:cs typeface="Times New Roman" panose="02020603050405020304" pitchFamily="18" charset="0"/>
              </a:rPr>
              <a:t>liquidità</a:t>
            </a:r>
            <a:r>
              <a:rPr lang="it-IT" sz="2000" dirty="0">
                <a:latin typeface="Times New Roman" panose="02020603050405020304" pitchFamily="18" charset="0"/>
                <a:cs typeface="Times New Roman" panose="02020603050405020304" pitchFamily="18" charset="0"/>
              </a:rPr>
              <a:t> che, al termine, rende possibile il </a:t>
            </a:r>
            <a:r>
              <a:rPr lang="it-IT" sz="2000" b="1" dirty="0">
                <a:latin typeface="Times New Roman" panose="02020603050405020304" pitchFamily="18" charset="0"/>
                <a:cs typeface="Times New Roman" panose="02020603050405020304" pitchFamily="18" charset="0"/>
              </a:rPr>
              <a:t>rinnovo «autonomo» - liquidità da ammortamento – assicura il rinnovo dell’attivo fisso stesso – non genera problemi di insolvenza</a:t>
            </a:r>
          </a:p>
          <a:p>
            <a:pPr marL="342900" indent="-342900" algn="just">
              <a:buFont typeface="Wingdings" panose="05000000000000000000" pitchFamily="2" charset="2"/>
              <a:buChar char="v"/>
            </a:pPr>
            <a:endParaRPr lang="it-IT"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it-IT" sz="2000" dirty="0">
                <a:latin typeface="Times New Roman" panose="02020603050405020304" pitchFamily="18" charset="0"/>
                <a:cs typeface="Times New Roman" panose="02020603050405020304" pitchFamily="18" charset="0"/>
              </a:rPr>
              <a:t>Il finanziamento </a:t>
            </a:r>
            <a:r>
              <a:rPr lang="it-IT" sz="2000" b="1" dirty="0">
                <a:latin typeface="Times New Roman" panose="02020603050405020304" pitchFamily="18" charset="0"/>
                <a:cs typeface="Times New Roman" panose="02020603050405020304" pitchFamily="18" charset="0"/>
              </a:rPr>
              <a:t>dell’attivo fisso </a:t>
            </a:r>
            <a:r>
              <a:rPr lang="it-IT" sz="2000" dirty="0">
                <a:latin typeface="Times New Roman" panose="02020603050405020304" pitchFamily="18" charset="0"/>
                <a:cs typeface="Times New Roman" panose="02020603050405020304" pitchFamily="18" charset="0"/>
              </a:rPr>
              <a:t>con le </a:t>
            </a:r>
            <a:r>
              <a:rPr lang="it-IT" sz="2000" b="1" dirty="0">
                <a:latin typeface="Times New Roman" panose="02020603050405020304" pitchFamily="18" charset="0"/>
                <a:cs typeface="Times New Roman" panose="02020603050405020304" pitchFamily="18" charset="0"/>
              </a:rPr>
              <a:t>passività consolidate </a:t>
            </a:r>
            <a:r>
              <a:rPr lang="it-IT" sz="2000" dirty="0">
                <a:latin typeface="Times New Roman" panose="02020603050405020304" pitchFamily="18" charset="0"/>
                <a:cs typeface="Times New Roman" panose="02020603050405020304" pitchFamily="18" charset="0"/>
              </a:rPr>
              <a:t>non determina alcuna liquidità; quindi, al termine, si rende necessario un </a:t>
            </a:r>
            <a:r>
              <a:rPr lang="it-IT" sz="2000" b="1" dirty="0">
                <a:latin typeface="Times New Roman" panose="02020603050405020304" pitchFamily="18" charset="0"/>
                <a:cs typeface="Times New Roman" panose="02020603050405020304" pitchFamily="18" charset="0"/>
              </a:rPr>
              <a:t>rifinanziamento – non genera liquidità da ammortamento – non genera rischi di insolvenza</a:t>
            </a:r>
          </a:p>
          <a:p>
            <a:pPr algn="just"/>
            <a:r>
              <a:rPr lang="it-IT" sz="2000" b="1" dirty="0">
                <a:latin typeface="Times New Roman" panose="02020603050405020304" pitchFamily="18" charset="0"/>
                <a:cs typeface="Times New Roman" panose="02020603050405020304" pitchFamily="18" charset="0"/>
              </a:rPr>
              <a:t>     </a:t>
            </a:r>
            <a:endParaRPr lang="it-IT"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it-IT" sz="2000" dirty="0">
                <a:latin typeface="Times New Roman" panose="02020603050405020304" pitchFamily="18" charset="0"/>
                <a:cs typeface="Times New Roman" panose="02020603050405020304" pitchFamily="18" charset="0"/>
              </a:rPr>
              <a:t>Il finanziamento dell’</a:t>
            </a:r>
            <a:r>
              <a:rPr lang="it-IT" sz="2000" b="1" dirty="0">
                <a:latin typeface="Times New Roman" panose="02020603050405020304" pitchFamily="18" charset="0"/>
                <a:cs typeface="Times New Roman" panose="02020603050405020304" pitchFamily="18" charset="0"/>
              </a:rPr>
              <a:t>attivo fisso </a:t>
            </a:r>
            <a:r>
              <a:rPr lang="it-IT" sz="2000" dirty="0">
                <a:latin typeface="Times New Roman" panose="02020603050405020304" pitchFamily="18" charset="0"/>
                <a:cs typeface="Times New Roman" panose="02020603050405020304" pitchFamily="18" charset="0"/>
              </a:rPr>
              <a:t>con le </a:t>
            </a:r>
            <a:r>
              <a:rPr lang="it-IT" sz="2000" b="1" dirty="0">
                <a:latin typeface="Times New Roman" panose="02020603050405020304" pitchFamily="18" charset="0"/>
                <a:cs typeface="Times New Roman" panose="02020603050405020304" pitchFamily="18" charset="0"/>
              </a:rPr>
              <a:t>passività </a:t>
            </a:r>
            <a:r>
              <a:rPr lang="it-IT" sz="2000" b="1" dirty="0" smtClean="0">
                <a:latin typeface="Times New Roman" panose="02020603050405020304" pitchFamily="18" charset="0"/>
                <a:cs typeface="Times New Roman" panose="02020603050405020304" pitchFamily="18" charset="0"/>
              </a:rPr>
              <a:t>correnti </a:t>
            </a:r>
            <a:r>
              <a:rPr lang="it-IT" sz="2000" dirty="0" smtClean="0">
                <a:latin typeface="Times New Roman" panose="02020603050405020304" pitchFamily="18" charset="0"/>
                <a:cs typeface="Times New Roman" panose="02020603050405020304" pitchFamily="18" charset="0"/>
              </a:rPr>
              <a:t>è </a:t>
            </a:r>
            <a:r>
              <a:rPr lang="it-IT" sz="2000" dirty="0">
                <a:latin typeface="Times New Roman" panose="02020603050405020304" pitchFamily="18" charset="0"/>
                <a:cs typeface="Times New Roman" panose="02020603050405020304" pitchFamily="18" charset="0"/>
              </a:rPr>
              <a:t>caratterizzato da una </a:t>
            </a:r>
            <a:r>
              <a:rPr lang="it-IT" sz="2000" i="1" dirty="0" smtClean="0">
                <a:latin typeface="Times New Roman" panose="02020603050405020304" pitchFamily="18" charset="0"/>
                <a:cs typeface="Times New Roman" panose="02020603050405020304" pitchFamily="18" charset="0"/>
              </a:rPr>
              <a:t>illiquidità </a:t>
            </a:r>
            <a:r>
              <a:rPr lang="it-IT" sz="2000" i="1" dirty="0">
                <a:latin typeface="Times New Roman" panose="02020603050405020304" pitchFamily="18" charset="0"/>
                <a:cs typeface="Times New Roman" panose="02020603050405020304" pitchFamily="18" charset="0"/>
              </a:rPr>
              <a:t>da </a:t>
            </a:r>
            <a:r>
              <a:rPr lang="it-IT" sz="2000" i="1" dirty="0" smtClean="0">
                <a:latin typeface="Times New Roman" panose="02020603050405020304" pitchFamily="18" charset="0"/>
                <a:cs typeface="Times New Roman" panose="02020603050405020304" pitchFamily="18" charset="0"/>
              </a:rPr>
              <a:t>finanziamento </a:t>
            </a:r>
            <a:r>
              <a:rPr lang="it-IT" sz="2000" dirty="0" smtClean="0">
                <a:latin typeface="Times New Roman" panose="02020603050405020304" pitchFamily="18" charset="0"/>
                <a:cs typeface="Times New Roman" panose="02020603050405020304" pitchFamily="18" charset="0"/>
              </a:rPr>
              <a:t>ed l’azienda </a:t>
            </a:r>
            <a:r>
              <a:rPr lang="it-IT" sz="2000" dirty="0">
                <a:latin typeface="Times New Roman" panose="02020603050405020304" pitchFamily="18" charset="0"/>
                <a:cs typeface="Times New Roman" panose="02020603050405020304" pitchFamily="18" charset="0"/>
              </a:rPr>
              <a:t>ad un rischio di insolvenza elevato</a:t>
            </a:r>
          </a:p>
        </p:txBody>
      </p:sp>
    </p:spTree>
    <p:extLst>
      <p:ext uri="{BB962C8B-B14F-4D97-AF65-F5344CB8AC3E}">
        <p14:creationId xmlns:p14="http://schemas.microsoft.com/office/powerpoint/2010/main" val="184909618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87" name="WordArt 102"/>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0188" name="Segnaposto numero diapositiva 48"/>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369E88E-A39D-4059-9DAB-C22FC6D6B064}" type="slidenum">
              <a:rPr lang="it-IT" altLang="it-IT">
                <a:latin typeface="Arial" panose="020B0604020202020204" pitchFamily="34" charset="0"/>
              </a:rPr>
              <a:pPr/>
              <a:t>77</a:t>
            </a:fld>
            <a:endParaRPr lang="it-IT" altLang="it-IT">
              <a:latin typeface="Arial" panose="020B0604020202020204" pitchFamily="34" charset="0"/>
            </a:endParaRPr>
          </a:p>
        </p:txBody>
      </p:sp>
      <p:sp>
        <p:nvSpPr>
          <p:cNvPr id="50" name="CasellaDiTesto 49">
            <a:extLst>
              <a:ext uri="{FF2B5EF4-FFF2-40B4-BE49-F238E27FC236}">
                <a16:creationId xmlns:a16="http://schemas.microsoft.com/office/drawing/2014/main" id="{9DC08FC4-4539-4A84-9A8B-CABFDD18AB87}"/>
              </a:ext>
            </a:extLst>
          </p:cNvPr>
          <p:cNvSpPr txBox="1"/>
          <p:nvPr/>
        </p:nvSpPr>
        <p:spPr>
          <a:xfrm>
            <a:off x="609600" y="914400"/>
            <a:ext cx="7722833" cy="4093428"/>
          </a:xfrm>
          <a:prstGeom prst="rect">
            <a:avLst/>
          </a:prstGeom>
          <a:noFill/>
        </p:spPr>
        <p:txBody>
          <a:bodyPr wrap="square" rtlCol="0">
            <a:spAutoFit/>
          </a:bodyPr>
          <a:lstStyle/>
          <a:p>
            <a:pPr algn="ctr"/>
            <a:r>
              <a:rPr lang="it-IT" sz="2000" b="1" dirty="0" smtClean="0">
                <a:cs typeface="Times New Roman" panose="02020603050405020304" pitchFamily="18" charset="0"/>
              </a:rPr>
              <a:t>ULTERIORI CONSIDERAZIONI </a:t>
            </a:r>
          </a:p>
          <a:p>
            <a:pPr algn="ctr"/>
            <a:r>
              <a:rPr lang="it-IT" sz="2000" b="1" dirty="0" smtClean="0">
                <a:cs typeface="Times New Roman" panose="02020603050405020304" pitchFamily="18" charset="0"/>
              </a:rPr>
              <a:t>SULL’ANALISI DELLA SOLIDITÀ (2/2)</a:t>
            </a:r>
          </a:p>
          <a:p>
            <a:pPr marL="342900" indent="-342900" algn="just">
              <a:buFont typeface="Wingdings" panose="05000000000000000000" pitchFamily="2" charset="2"/>
              <a:buChar char="v"/>
            </a:pPr>
            <a:endParaRPr lang="it-IT" sz="2000" dirty="0">
              <a:cs typeface="Times New Roman" panose="02020603050405020304" pitchFamily="18" charset="0"/>
            </a:endParaRPr>
          </a:p>
          <a:p>
            <a:pPr algn="ctr"/>
            <a:r>
              <a:rPr lang="it-IT" sz="2000" b="1" dirty="0" smtClean="0">
                <a:cs typeface="Times New Roman" panose="02020603050405020304" pitchFamily="18" charset="0"/>
              </a:rPr>
              <a:t>La solidità patrimoniale è </a:t>
            </a:r>
          </a:p>
          <a:p>
            <a:pPr marL="342900" indent="-342900">
              <a:buFont typeface="Wingdings" panose="05000000000000000000" pitchFamily="2" charset="2"/>
              <a:buChar char="q"/>
            </a:pPr>
            <a:endParaRPr lang="it-IT" sz="2000" b="1" dirty="0">
              <a:cs typeface="Times New Roman" panose="02020603050405020304" pitchFamily="18" charset="0"/>
            </a:endParaRPr>
          </a:p>
          <a:p>
            <a:pPr marL="342900" indent="-342900">
              <a:buFont typeface="Wingdings" panose="05000000000000000000" pitchFamily="2" charset="2"/>
              <a:buChar char="q"/>
            </a:pPr>
            <a:r>
              <a:rPr lang="it-IT" sz="2000" b="1" dirty="0" smtClean="0">
                <a:cs typeface="Times New Roman" panose="02020603050405020304" pitchFamily="18" charset="0"/>
              </a:rPr>
              <a:t>Massima</a:t>
            </a:r>
            <a:r>
              <a:rPr lang="it-IT" sz="2000" dirty="0" smtClean="0">
                <a:cs typeface="Times New Roman" panose="02020603050405020304" pitchFamily="18" charset="0"/>
              </a:rPr>
              <a:t> </a:t>
            </a:r>
            <a:r>
              <a:rPr lang="it-IT" sz="2000" dirty="0">
                <a:cs typeface="Times New Roman" panose="02020603050405020304" pitchFamily="18" charset="0"/>
              </a:rPr>
              <a:t>nel caso di finanziamento delle immobilizzazioni con mezzi propri</a:t>
            </a:r>
          </a:p>
          <a:p>
            <a:pPr marL="342900" indent="-342900">
              <a:buFont typeface="Wingdings" panose="05000000000000000000" pitchFamily="2" charset="2"/>
              <a:buChar char="q"/>
            </a:pPr>
            <a:endParaRPr lang="it-IT" sz="2000" dirty="0">
              <a:cs typeface="Times New Roman" panose="02020603050405020304" pitchFamily="18" charset="0"/>
            </a:endParaRPr>
          </a:p>
          <a:p>
            <a:pPr marL="342900" indent="-342900">
              <a:buFont typeface="Wingdings" panose="05000000000000000000" pitchFamily="2" charset="2"/>
              <a:buChar char="q"/>
            </a:pPr>
            <a:r>
              <a:rPr lang="it-IT" sz="2000" b="1" dirty="0">
                <a:cs typeface="Times New Roman" panose="02020603050405020304" pitchFamily="18" charset="0"/>
              </a:rPr>
              <a:t>Soddisfacente</a:t>
            </a:r>
            <a:r>
              <a:rPr lang="it-IT" sz="2000" dirty="0">
                <a:cs typeface="Times New Roman" panose="02020603050405020304" pitchFamily="18" charset="0"/>
              </a:rPr>
              <a:t> anche se le immobilizzazioni sono finanziate da passività consolidate aventi scadenze coerenti con la vita utile dei beni</a:t>
            </a:r>
          </a:p>
          <a:p>
            <a:pPr marL="342900" indent="-342900">
              <a:buFont typeface="Wingdings" panose="05000000000000000000" pitchFamily="2" charset="2"/>
              <a:buChar char="q"/>
            </a:pPr>
            <a:endParaRPr lang="it-IT" sz="2000" dirty="0">
              <a:cs typeface="Times New Roman" panose="02020603050405020304" pitchFamily="18" charset="0"/>
            </a:endParaRPr>
          </a:p>
          <a:p>
            <a:pPr marL="342900" indent="-342900">
              <a:buFont typeface="Wingdings" panose="05000000000000000000" pitchFamily="2" charset="2"/>
              <a:buChar char="q"/>
            </a:pPr>
            <a:r>
              <a:rPr lang="it-IT" sz="2000" dirty="0">
                <a:cs typeface="Times New Roman" panose="02020603050405020304" pitchFamily="18" charset="0"/>
              </a:rPr>
              <a:t>Più o meno largamente </a:t>
            </a:r>
            <a:r>
              <a:rPr lang="it-IT" sz="2000" b="1" dirty="0">
                <a:cs typeface="Times New Roman" panose="02020603050405020304" pitchFamily="18" charset="0"/>
              </a:rPr>
              <a:t>insoddisfacente</a:t>
            </a:r>
            <a:r>
              <a:rPr lang="it-IT" sz="2000" dirty="0">
                <a:cs typeface="Times New Roman" panose="02020603050405020304" pitchFamily="18" charset="0"/>
              </a:rPr>
              <a:t> nel caso di finanziamento delle immobilizzazioni con passività correnti</a:t>
            </a:r>
          </a:p>
        </p:txBody>
      </p:sp>
      <p:sp>
        <p:nvSpPr>
          <p:cNvPr id="5" name="CasellaDiTesto 4">
            <a:extLst>
              <a:ext uri="{FF2B5EF4-FFF2-40B4-BE49-F238E27FC236}">
                <a16:creationId xmlns:a16="http://schemas.microsoft.com/office/drawing/2014/main" id="{534BFC52-691B-4002-B97E-0FE492AA072B}"/>
              </a:ext>
            </a:extLst>
          </p:cNvPr>
          <p:cNvSpPr txBox="1"/>
          <p:nvPr/>
        </p:nvSpPr>
        <p:spPr>
          <a:xfrm>
            <a:off x="319594" y="5427955"/>
            <a:ext cx="3764133" cy="646331"/>
          </a:xfrm>
          <a:prstGeom prst="rect">
            <a:avLst/>
          </a:prstGeom>
          <a:noFill/>
        </p:spPr>
        <p:txBody>
          <a:bodyPr wrap="square" rtlCol="0">
            <a:spAutoFit/>
          </a:bodyPr>
          <a:lstStyle/>
          <a:p>
            <a:r>
              <a:rPr lang="it-IT" dirty="0"/>
              <a:t>Cause di uno scorretto finanziamento delle immobilizzazioni</a:t>
            </a:r>
          </a:p>
        </p:txBody>
      </p:sp>
      <p:sp>
        <p:nvSpPr>
          <p:cNvPr id="6" name="CasellaDiTesto 5">
            <a:extLst>
              <a:ext uri="{FF2B5EF4-FFF2-40B4-BE49-F238E27FC236}">
                <a16:creationId xmlns:a16="http://schemas.microsoft.com/office/drawing/2014/main" id="{55DA6D8F-0199-478D-9759-6E051E940BDB}"/>
              </a:ext>
            </a:extLst>
          </p:cNvPr>
          <p:cNvSpPr txBox="1"/>
          <p:nvPr/>
        </p:nvSpPr>
        <p:spPr>
          <a:xfrm>
            <a:off x="4492101" y="5327809"/>
            <a:ext cx="4065973" cy="923330"/>
          </a:xfrm>
          <a:prstGeom prst="rect">
            <a:avLst/>
          </a:prstGeom>
          <a:noFill/>
        </p:spPr>
        <p:txBody>
          <a:bodyPr wrap="square" rtlCol="0">
            <a:spAutoFit/>
          </a:bodyPr>
          <a:lstStyle/>
          <a:p>
            <a:pPr marL="285750" indent="-285750">
              <a:buFont typeface="Wingdings" panose="05000000000000000000" pitchFamily="2" charset="2"/>
              <a:buChar char="Ø"/>
            </a:pPr>
            <a:r>
              <a:rPr lang="it-IT" dirty="0"/>
              <a:t>Insufficienza di mezzi propri</a:t>
            </a:r>
          </a:p>
          <a:p>
            <a:pPr marL="285750" indent="-285750">
              <a:buFont typeface="Wingdings" panose="05000000000000000000" pitchFamily="2" charset="2"/>
              <a:buChar char="Ø"/>
            </a:pPr>
            <a:r>
              <a:rPr lang="it-IT" dirty="0"/>
              <a:t>Insufficienza di passività consolidate</a:t>
            </a:r>
          </a:p>
          <a:p>
            <a:pPr marL="285750" indent="-285750">
              <a:buFont typeface="Wingdings" panose="05000000000000000000" pitchFamily="2" charset="2"/>
              <a:buChar char="Ø"/>
            </a:pPr>
            <a:r>
              <a:rPr lang="it-IT" dirty="0"/>
              <a:t>Eccesso di immobilizzazioni</a:t>
            </a:r>
          </a:p>
        </p:txBody>
      </p:sp>
      <p:sp>
        <p:nvSpPr>
          <p:cNvPr id="7" name="Elaborazione 6">
            <a:extLst>
              <a:ext uri="{FF2B5EF4-FFF2-40B4-BE49-F238E27FC236}">
                <a16:creationId xmlns:a16="http://schemas.microsoft.com/office/drawing/2014/main" id="{56C4C504-8D37-4646-84EE-C75A2A55FF48}"/>
              </a:ext>
            </a:extLst>
          </p:cNvPr>
          <p:cNvSpPr/>
          <p:nvPr/>
        </p:nvSpPr>
        <p:spPr>
          <a:xfrm>
            <a:off x="168676" y="5327809"/>
            <a:ext cx="4065973" cy="9967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857371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4" name="Group 56"/>
          <p:cNvGrpSpPr>
            <a:grpSpLocks/>
          </p:cNvGrpSpPr>
          <p:nvPr/>
        </p:nvGrpSpPr>
        <p:grpSpPr bwMode="auto">
          <a:xfrm>
            <a:off x="1600200" y="1023938"/>
            <a:ext cx="5867400" cy="4310062"/>
            <a:chOff x="1008" y="645"/>
            <a:chExt cx="3696" cy="2715"/>
          </a:xfrm>
        </p:grpSpPr>
        <p:sp>
          <p:nvSpPr>
            <p:cNvPr id="223248" name="Rectangle 3"/>
            <p:cNvSpPr>
              <a:spLocks noChangeArrowheads="1"/>
            </p:cNvSpPr>
            <p:nvPr/>
          </p:nvSpPr>
          <p:spPr bwMode="auto">
            <a:xfrm>
              <a:off x="3408" y="2150"/>
              <a:ext cx="129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p:txBody>
        </p:sp>
        <p:sp>
          <p:nvSpPr>
            <p:cNvPr id="223249" name="Rectangle 4"/>
            <p:cNvSpPr>
              <a:spLocks noChangeArrowheads="1"/>
            </p:cNvSpPr>
            <p:nvPr/>
          </p:nvSpPr>
          <p:spPr bwMode="auto">
            <a:xfrm>
              <a:off x="3408" y="1424"/>
              <a:ext cx="129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p:txBody>
        </p:sp>
        <p:sp>
          <p:nvSpPr>
            <p:cNvPr id="223250" name="Rectangle 5"/>
            <p:cNvSpPr>
              <a:spLocks noChangeArrowheads="1"/>
            </p:cNvSpPr>
            <p:nvPr/>
          </p:nvSpPr>
          <p:spPr bwMode="auto">
            <a:xfrm>
              <a:off x="3408" y="923"/>
              <a:ext cx="1296"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a:p>
              <a:pPr algn="just" eaLnBrk="1" hangingPunct="1">
                <a:spcBef>
                  <a:spcPct val="20000"/>
                </a:spcBef>
              </a:pPr>
              <a:endParaRPr lang="it-IT" altLang="it-IT" sz="2100"/>
            </a:p>
          </p:txBody>
        </p:sp>
        <p:sp>
          <p:nvSpPr>
            <p:cNvPr id="223251" name="Rectangle 6"/>
            <p:cNvSpPr>
              <a:spLocks noChangeArrowheads="1"/>
            </p:cNvSpPr>
            <p:nvPr/>
          </p:nvSpPr>
          <p:spPr bwMode="auto">
            <a:xfrm>
              <a:off x="1392" y="2150"/>
              <a:ext cx="1584"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endParaRPr lang="it-IT" altLang="it-IT" sz="2100"/>
            </a:p>
            <a:p>
              <a:pPr algn="just" eaLnBrk="1" hangingPunct="1">
                <a:spcBef>
                  <a:spcPct val="20000"/>
                </a:spcBef>
                <a:buFontTx/>
                <a:buChar char="•"/>
              </a:pPr>
              <a:endParaRPr lang="it-IT" altLang="it-IT" sz="2100"/>
            </a:p>
          </p:txBody>
        </p:sp>
        <p:sp>
          <p:nvSpPr>
            <p:cNvPr id="223252" name="Rectangle 7"/>
            <p:cNvSpPr>
              <a:spLocks noChangeArrowheads="1"/>
            </p:cNvSpPr>
            <p:nvPr/>
          </p:nvSpPr>
          <p:spPr bwMode="auto">
            <a:xfrm>
              <a:off x="1392" y="923"/>
              <a:ext cx="1584"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p:txBody>
        </p:sp>
        <p:sp>
          <p:nvSpPr>
            <p:cNvPr id="223253" name="Rectangle 8"/>
            <p:cNvSpPr>
              <a:spLocks noChangeArrowheads="1"/>
            </p:cNvSpPr>
            <p:nvPr/>
          </p:nvSpPr>
          <p:spPr bwMode="auto">
            <a:xfrm>
              <a:off x="2976" y="2949"/>
              <a:ext cx="1728" cy="41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 di</a:t>
              </a:r>
            </a:p>
            <a:p>
              <a:pPr algn="ctr" eaLnBrk="1" hangingPunct="1">
                <a:lnSpc>
                  <a:spcPct val="70000"/>
                </a:lnSpc>
                <a:spcBef>
                  <a:spcPct val="20000"/>
                </a:spcBef>
              </a:pPr>
              <a:r>
                <a:rPr lang="it-IT" altLang="it-IT" sz="2300" b="1"/>
                <a:t>FINANZ.TO (CF)</a:t>
              </a:r>
            </a:p>
          </p:txBody>
        </p:sp>
        <p:sp>
          <p:nvSpPr>
            <p:cNvPr id="223254" name="Rectangle 9"/>
            <p:cNvSpPr>
              <a:spLocks noChangeArrowheads="1"/>
            </p:cNvSpPr>
            <p:nvPr/>
          </p:nvSpPr>
          <p:spPr bwMode="auto">
            <a:xfrm>
              <a:off x="1008" y="2949"/>
              <a:ext cx="1968" cy="41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a:t>
              </a:r>
            </a:p>
            <a:p>
              <a:pPr algn="ctr" eaLnBrk="1" hangingPunct="1">
                <a:lnSpc>
                  <a:spcPct val="70000"/>
                </a:lnSpc>
                <a:spcBef>
                  <a:spcPct val="20000"/>
                </a:spcBef>
              </a:pPr>
              <a:r>
                <a:rPr lang="it-IT" altLang="it-IT" sz="2300" b="1"/>
                <a:t>INVESTITO (CI)</a:t>
              </a:r>
            </a:p>
          </p:txBody>
        </p:sp>
        <p:sp>
          <p:nvSpPr>
            <p:cNvPr id="223255" name="Rectangle 10"/>
            <p:cNvSpPr>
              <a:spLocks noChangeArrowheads="1"/>
            </p:cNvSpPr>
            <p:nvPr/>
          </p:nvSpPr>
          <p:spPr bwMode="auto">
            <a:xfrm>
              <a:off x="2976" y="645"/>
              <a:ext cx="1728"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FONTI</a:t>
              </a:r>
            </a:p>
          </p:txBody>
        </p:sp>
        <p:sp>
          <p:nvSpPr>
            <p:cNvPr id="223256" name="Rectangle 11"/>
            <p:cNvSpPr>
              <a:spLocks noChangeArrowheads="1"/>
            </p:cNvSpPr>
            <p:nvPr/>
          </p:nvSpPr>
          <p:spPr bwMode="auto">
            <a:xfrm>
              <a:off x="1008" y="645"/>
              <a:ext cx="1968"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IMPIEGHI</a:t>
              </a:r>
            </a:p>
          </p:txBody>
        </p:sp>
        <p:sp>
          <p:nvSpPr>
            <p:cNvPr id="223257" name="Rectangle 12"/>
            <p:cNvSpPr>
              <a:spLocks noChangeArrowheads="1"/>
            </p:cNvSpPr>
            <p:nvPr/>
          </p:nvSpPr>
          <p:spPr bwMode="auto">
            <a:xfrm>
              <a:off x="2976" y="2150"/>
              <a:ext cx="432"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Pb</a:t>
              </a:r>
            </a:p>
          </p:txBody>
        </p:sp>
        <p:sp>
          <p:nvSpPr>
            <p:cNvPr id="223258" name="Rectangle 13"/>
            <p:cNvSpPr>
              <a:spLocks noChangeArrowheads="1"/>
            </p:cNvSpPr>
            <p:nvPr/>
          </p:nvSpPr>
          <p:spPr bwMode="auto">
            <a:xfrm>
              <a:off x="1008" y="2150"/>
              <a:ext cx="384"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AC</a:t>
              </a:r>
            </a:p>
          </p:txBody>
        </p:sp>
        <p:sp>
          <p:nvSpPr>
            <p:cNvPr id="223259" name="Rectangle 14"/>
            <p:cNvSpPr>
              <a:spLocks noChangeArrowheads="1"/>
            </p:cNvSpPr>
            <p:nvPr/>
          </p:nvSpPr>
          <p:spPr bwMode="auto">
            <a:xfrm>
              <a:off x="2976" y="1424"/>
              <a:ext cx="432"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Pml</a:t>
              </a:r>
            </a:p>
          </p:txBody>
        </p:sp>
        <p:sp>
          <p:nvSpPr>
            <p:cNvPr id="223260" name="Rectangle 15"/>
            <p:cNvSpPr>
              <a:spLocks noChangeArrowheads="1"/>
            </p:cNvSpPr>
            <p:nvPr/>
          </p:nvSpPr>
          <p:spPr bwMode="auto">
            <a:xfrm>
              <a:off x="2976" y="923"/>
              <a:ext cx="432"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MP</a:t>
              </a:r>
            </a:p>
          </p:txBody>
        </p:sp>
        <p:sp>
          <p:nvSpPr>
            <p:cNvPr id="223261" name="Rectangle 16"/>
            <p:cNvSpPr>
              <a:spLocks noChangeArrowheads="1"/>
            </p:cNvSpPr>
            <p:nvPr/>
          </p:nvSpPr>
          <p:spPr bwMode="auto">
            <a:xfrm>
              <a:off x="1008" y="923"/>
              <a:ext cx="384"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AF</a:t>
              </a:r>
            </a:p>
          </p:txBody>
        </p:sp>
        <p:sp>
          <p:nvSpPr>
            <p:cNvPr id="223262" name="Line 17"/>
            <p:cNvSpPr>
              <a:spLocks noChangeShapeType="1"/>
            </p:cNvSpPr>
            <p:nvPr/>
          </p:nvSpPr>
          <p:spPr bwMode="auto">
            <a:xfrm>
              <a:off x="1008" y="645"/>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3" name="Line 18"/>
            <p:cNvSpPr>
              <a:spLocks noChangeShapeType="1"/>
            </p:cNvSpPr>
            <p:nvPr/>
          </p:nvSpPr>
          <p:spPr bwMode="auto">
            <a:xfrm>
              <a:off x="1008" y="2150"/>
              <a:ext cx="369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3264" name="Line 19"/>
            <p:cNvSpPr>
              <a:spLocks noChangeShapeType="1"/>
            </p:cNvSpPr>
            <p:nvPr/>
          </p:nvSpPr>
          <p:spPr bwMode="auto">
            <a:xfrm>
              <a:off x="1008" y="2949"/>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5" name="Line 20"/>
            <p:cNvSpPr>
              <a:spLocks noChangeShapeType="1"/>
            </p:cNvSpPr>
            <p:nvPr/>
          </p:nvSpPr>
          <p:spPr bwMode="auto">
            <a:xfrm>
              <a:off x="1008" y="3360"/>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6" name="Line 21"/>
            <p:cNvSpPr>
              <a:spLocks noChangeShapeType="1"/>
            </p:cNvSpPr>
            <p:nvPr/>
          </p:nvSpPr>
          <p:spPr bwMode="auto">
            <a:xfrm>
              <a:off x="1008" y="645"/>
              <a:ext cx="0" cy="27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7" name="Line 22"/>
            <p:cNvSpPr>
              <a:spLocks noChangeShapeType="1"/>
            </p:cNvSpPr>
            <p:nvPr/>
          </p:nvSpPr>
          <p:spPr bwMode="auto">
            <a:xfrm>
              <a:off x="2976" y="645"/>
              <a:ext cx="0" cy="27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8" name="Line 23"/>
            <p:cNvSpPr>
              <a:spLocks noChangeShapeType="1"/>
            </p:cNvSpPr>
            <p:nvPr/>
          </p:nvSpPr>
          <p:spPr bwMode="auto">
            <a:xfrm>
              <a:off x="4704" y="645"/>
              <a:ext cx="0" cy="27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9" name="Line 24"/>
            <p:cNvSpPr>
              <a:spLocks noChangeShapeType="1"/>
            </p:cNvSpPr>
            <p:nvPr/>
          </p:nvSpPr>
          <p:spPr bwMode="auto">
            <a:xfrm>
              <a:off x="1008" y="923"/>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70" name="Line 25"/>
            <p:cNvSpPr>
              <a:spLocks noChangeShapeType="1"/>
            </p:cNvSpPr>
            <p:nvPr/>
          </p:nvSpPr>
          <p:spPr bwMode="auto">
            <a:xfrm>
              <a:off x="2976" y="1424"/>
              <a:ext cx="172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3271" name="Line 26"/>
            <p:cNvSpPr>
              <a:spLocks noChangeShapeType="1"/>
            </p:cNvSpPr>
            <p:nvPr/>
          </p:nvSpPr>
          <p:spPr bwMode="auto">
            <a:xfrm>
              <a:off x="1392" y="923"/>
              <a:ext cx="0" cy="202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3272" name="Line 27"/>
            <p:cNvSpPr>
              <a:spLocks noChangeShapeType="1"/>
            </p:cNvSpPr>
            <p:nvPr/>
          </p:nvSpPr>
          <p:spPr bwMode="auto">
            <a:xfrm>
              <a:off x="3408" y="923"/>
              <a:ext cx="0" cy="202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3235" name="Text Box 28"/>
          <p:cNvSpPr txBox="1">
            <a:spLocks noChangeArrowheads="1"/>
          </p:cNvSpPr>
          <p:nvPr/>
        </p:nvSpPr>
        <p:spPr bwMode="auto">
          <a:xfrm>
            <a:off x="2209800" y="1450975"/>
            <a:ext cx="24384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buFontTx/>
              <a:buChar char="•"/>
            </a:pPr>
            <a:r>
              <a:rPr lang="it-IT" altLang="it-IT" sz="2000"/>
              <a:t>Imm. Materiali</a:t>
            </a:r>
          </a:p>
          <a:p>
            <a:pPr eaLnBrk="1" hangingPunct="1">
              <a:lnSpc>
                <a:spcPct val="110000"/>
              </a:lnSpc>
              <a:buFontTx/>
              <a:buChar char="•"/>
            </a:pPr>
            <a:r>
              <a:rPr lang="it-IT" altLang="it-IT" sz="2000"/>
              <a:t>Imm. Immateriali</a:t>
            </a:r>
          </a:p>
          <a:p>
            <a:pPr eaLnBrk="1" hangingPunct="1">
              <a:lnSpc>
                <a:spcPct val="110000"/>
              </a:lnSpc>
              <a:buFontTx/>
              <a:buChar char="•"/>
            </a:pPr>
            <a:r>
              <a:rPr lang="it-IT" altLang="it-IT" sz="2000"/>
              <a:t>Imm. Finanziarie</a:t>
            </a:r>
          </a:p>
          <a:p>
            <a:pPr eaLnBrk="1" hangingPunct="1">
              <a:lnSpc>
                <a:spcPct val="110000"/>
              </a:lnSpc>
              <a:buFontTx/>
              <a:buChar char="•"/>
            </a:pPr>
            <a:r>
              <a:rPr lang="it-IT" altLang="it-IT" sz="2000"/>
              <a:t>Imm. Patrimoniali</a:t>
            </a:r>
          </a:p>
          <a:p>
            <a:pPr eaLnBrk="1" hangingPunct="1">
              <a:lnSpc>
                <a:spcPct val="110000"/>
              </a:lnSpc>
              <a:buFontTx/>
              <a:buChar char="•"/>
            </a:pPr>
            <a:r>
              <a:rPr lang="it-IT" altLang="it-IT" sz="2000"/>
              <a:t>Imm. Commerciali</a:t>
            </a:r>
          </a:p>
        </p:txBody>
      </p:sp>
      <p:sp>
        <p:nvSpPr>
          <p:cNvPr id="223236" name="Text Box 29"/>
          <p:cNvSpPr txBox="1">
            <a:spLocks noChangeArrowheads="1"/>
          </p:cNvSpPr>
          <p:nvPr/>
        </p:nvSpPr>
        <p:spPr bwMode="auto">
          <a:xfrm>
            <a:off x="2209800" y="3354388"/>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Magazzino</a:t>
            </a:r>
          </a:p>
          <a:p>
            <a:pPr eaLnBrk="1" hangingPunct="1">
              <a:buFontTx/>
              <a:buChar char="•"/>
            </a:pPr>
            <a:r>
              <a:rPr lang="it-IT" altLang="it-IT" sz="2000"/>
              <a:t>Liquidità Differite</a:t>
            </a:r>
          </a:p>
          <a:p>
            <a:pPr eaLnBrk="1" hangingPunct="1">
              <a:buFontTx/>
              <a:buChar char="•"/>
            </a:pPr>
            <a:r>
              <a:rPr lang="it-IT" altLang="it-IT" sz="2000"/>
              <a:t>Liquidità Immediate</a:t>
            </a:r>
          </a:p>
        </p:txBody>
      </p:sp>
      <p:sp>
        <p:nvSpPr>
          <p:cNvPr id="223237" name="Text Box 30"/>
          <p:cNvSpPr txBox="1">
            <a:spLocks noChangeArrowheads="1"/>
          </p:cNvSpPr>
          <p:nvPr/>
        </p:nvSpPr>
        <p:spPr bwMode="auto">
          <a:xfrm>
            <a:off x="5486400" y="3370263"/>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r>
              <a:rPr lang="it-IT" altLang="it-IT" sz="2000"/>
              <a:t>Passività correnti (o a breve termine)</a:t>
            </a:r>
          </a:p>
        </p:txBody>
      </p:sp>
      <p:sp>
        <p:nvSpPr>
          <p:cNvPr id="223238" name="Text Box 31"/>
          <p:cNvSpPr txBox="1">
            <a:spLocks noChangeArrowheads="1"/>
          </p:cNvSpPr>
          <p:nvPr/>
        </p:nvSpPr>
        <p:spPr bwMode="auto">
          <a:xfrm>
            <a:off x="5486400" y="2303463"/>
            <a:ext cx="19812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buFontTx/>
              <a:buChar char="•"/>
            </a:pPr>
            <a:r>
              <a:rPr lang="it-IT" altLang="it-IT" sz="2000"/>
              <a:t>Passività consolidate  (o a medio-lungo termine)</a:t>
            </a:r>
          </a:p>
        </p:txBody>
      </p:sp>
      <p:sp>
        <p:nvSpPr>
          <p:cNvPr id="223239" name="Text Box 32"/>
          <p:cNvSpPr txBox="1">
            <a:spLocks noChangeArrowheads="1"/>
          </p:cNvSpPr>
          <p:nvPr/>
        </p:nvSpPr>
        <p:spPr bwMode="auto">
          <a:xfrm>
            <a:off x="5486400" y="1449388"/>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Conferiti</a:t>
            </a:r>
          </a:p>
          <a:p>
            <a:pPr eaLnBrk="1" hangingPunct="1">
              <a:buFontTx/>
              <a:buChar char="•"/>
            </a:pPr>
            <a:r>
              <a:rPr lang="it-IT" altLang="it-IT" sz="2000"/>
              <a:t>Autoprodotti</a:t>
            </a:r>
          </a:p>
        </p:txBody>
      </p:sp>
      <p:grpSp>
        <p:nvGrpSpPr>
          <p:cNvPr id="223240" name="Group 40"/>
          <p:cNvGrpSpPr>
            <a:grpSpLocks/>
          </p:cNvGrpSpPr>
          <p:nvPr/>
        </p:nvGrpSpPr>
        <p:grpSpPr bwMode="auto">
          <a:xfrm rot="5400000">
            <a:off x="3771900" y="3238500"/>
            <a:ext cx="1447800" cy="5791200"/>
            <a:chOff x="0" y="384"/>
            <a:chExt cx="912" cy="2736"/>
          </a:xfrm>
        </p:grpSpPr>
        <p:sp>
          <p:nvSpPr>
            <p:cNvPr id="223246" name="AutoShape 41"/>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23247" name="Text Box 42"/>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 CORRELAZIONE</a:t>
              </a:r>
            </a:p>
            <a:p>
              <a:pPr algn="ctr" eaLnBrk="1" hangingPunct="1">
                <a:lnSpc>
                  <a:spcPct val="50000"/>
                </a:lnSpc>
                <a:spcBef>
                  <a:spcPct val="50000"/>
                </a:spcBef>
              </a:pPr>
              <a:r>
                <a:rPr lang="it-IT" altLang="it-IT" sz="2200" b="1"/>
                <a:t>Impieghi – Fonti</a:t>
              </a:r>
            </a:p>
          </p:txBody>
        </p:sp>
      </p:grpSp>
      <p:sp>
        <p:nvSpPr>
          <p:cNvPr id="223241" name="AutoShape 43"/>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CORRELAZIONE</a:t>
            </a:r>
            <a:endParaRPr lang="it-IT" altLang="it-IT" sz="1400" b="1" u="sng"/>
          </a:p>
        </p:txBody>
      </p:sp>
      <p:graphicFrame>
        <p:nvGraphicFramePr>
          <p:cNvPr id="223242" name="Object 57"/>
          <p:cNvGraphicFramePr>
            <a:graphicFrameLocks noGrp="1" noChangeAspect="1"/>
          </p:cNvGraphicFramePr>
          <p:nvPr>
            <p:ph/>
          </p:nvPr>
        </p:nvGraphicFramePr>
        <p:xfrm>
          <a:off x="0" y="5334000"/>
          <a:ext cx="1524000" cy="1524000"/>
        </p:xfrm>
        <a:graphic>
          <a:graphicData uri="http://schemas.openxmlformats.org/presentationml/2006/ole">
            <mc:AlternateContent xmlns:mc="http://schemas.openxmlformats.org/markup-compatibility/2006">
              <mc:Choice xmlns:v="urn:schemas-microsoft-com:vml" Requires="v">
                <p:oleObj spid="_x0000_s226412" name="ClipArt" r:id="rId3" imgW="2866667" imgH="1361905" progId="">
                  <p:embed/>
                </p:oleObj>
              </mc:Choice>
              <mc:Fallback>
                <p:oleObj name="ClipArt" r:id="rId3" imgW="2866667" imgH="1361905" progId="">
                  <p:embed/>
                  <p:pic>
                    <p:nvPicPr>
                      <p:cNvPr id="223242" name="Object 5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3243" name="Picture 59" descr="2M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2578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44" name="WordArt 60"/>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a:t>
            </a:r>
          </a:p>
        </p:txBody>
      </p:sp>
      <p:sp>
        <p:nvSpPr>
          <p:cNvPr id="223245" name="Segnaposto numero diapositiva 39"/>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E476BF1-CD7F-43F4-9955-E2A4A4A0B7C7}" type="slidenum">
              <a:rPr lang="it-IT" altLang="it-IT">
                <a:latin typeface="Arial" panose="020B0604020202020204" pitchFamily="34" charset="0"/>
              </a:rPr>
              <a:pPr/>
              <a:t>78</a:t>
            </a:fld>
            <a:endParaRPr lang="it-IT" altLang="it-IT">
              <a:latin typeface="Arial" panose="020B0604020202020204" pitchFamily="34" charset="0"/>
            </a:endParaRPr>
          </a:p>
        </p:txBody>
      </p:sp>
    </p:spTree>
    <p:extLst>
      <p:ext uri="{BB962C8B-B14F-4D97-AF65-F5344CB8AC3E}">
        <p14:creationId xmlns:p14="http://schemas.microsoft.com/office/powerpoint/2010/main" val="4078384750"/>
      </p:ext>
    </p:extLst>
  </p:cSld>
  <p:clrMapOvr>
    <a:masterClrMapping/>
  </p:clrMapOvr>
  <p:transition advTm="24392"/>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Group 2"/>
          <p:cNvGraphicFramePr>
            <a:graphicFrameLocks noGrp="1"/>
          </p:cNvGraphicFramePr>
          <p:nvPr>
            <p:ph/>
          </p:nvPr>
        </p:nvGraphicFramePr>
        <p:xfrm>
          <a:off x="1600200" y="1023938"/>
          <a:ext cx="5867400" cy="4310164"/>
        </p:xfrm>
        <a:graphic>
          <a:graphicData uri="http://schemas.openxmlformats.org/drawingml/2006/table">
            <a:tbl>
              <a:tblPr/>
              <a:tblGrid>
                <a:gridCol w="609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4193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IMPIEGHI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FONTI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4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MP</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101">
                <a:tc vMerge="1">
                  <a:txBody>
                    <a:bodyPr/>
                    <a:lstStyle/>
                    <a:p>
                      <a:endParaRPr lang="it-IT"/>
                    </a:p>
                  </a:txBody>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Pml</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AC</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Pb</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241">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INVESTITO (CI)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FINANZ. (CF)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bl>
          </a:graphicData>
        </a:graphic>
      </p:graphicFrame>
      <p:sp>
        <p:nvSpPr>
          <p:cNvPr id="205852" name="Text Box 28"/>
          <p:cNvSpPr txBox="1">
            <a:spLocks noChangeArrowheads="1"/>
          </p:cNvSpPr>
          <p:nvPr/>
        </p:nvSpPr>
        <p:spPr bwMode="auto">
          <a:xfrm>
            <a:off x="3225800" y="2129929"/>
            <a:ext cx="2438400" cy="40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pPr>
            <a:r>
              <a:rPr lang="it-IT" altLang="it-IT" sz="2000" dirty="0" smtClean="0"/>
              <a:t>60</a:t>
            </a:r>
            <a:endParaRPr lang="it-IT" altLang="it-IT" sz="2000" dirty="0"/>
          </a:p>
        </p:txBody>
      </p:sp>
      <p:sp>
        <p:nvSpPr>
          <p:cNvPr id="205853" name="Text Box 29"/>
          <p:cNvSpPr txBox="1">
            <a:spLocks noChangeArrowheads="1"/>
          </p:cNvSpPr>
          <p:nvPr/>
        </p:nvSpPr>
        <p:spPr bwMode="auto">
          <a:xfrm>
            <a:off x="3245853" y="382448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sp>
        <p:nvSpPr>
          <p:cNvPr id="205854" name="Text Box 30"/>
          <p:cNvSpPr txBox="1">
            <a:spLocks noChangeArrowheads="1"/>
          </p:cNvSpPr>
          <p:nvPr/>
        </p:nvSpPr>
        <p:spPr bwMode="auto">
          <a:xfrm>
            <a:off x="6208296" y="3824481"/>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000" dirty="0" smtClean="0"/>
              <a:t>35</a:t>
            </a:r>
            <a:endParaRPr lang="it-IT" altLang="it-IT" sz="2000" dirty="0"/>
          </a:p>
        </p:txBody>
      </p:sp>
      <p:sp>
        <p:nvSpPr>
          <p:cNvPr id="205855" name="Text Box 31"/>
          <p:cNvSpPr txBox="1">
            <a:spLocks noChangeArrowheads="1"/>
          </p:cNvSpPr>
          <p:nvPr/>
        </p:nvSpPr>
        <p:spPr bwMode="auto">
          <a:xfrm>
            <a:off x="6197600" y="2688001"/>
            <a:ext cx="1981200" cy="3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pPr>
            <a:r>
              <a:rPr lang="it-IT" altLang="it-IT" sz="2000" dirty="0" smtClean="0"/>
              <a:t>25</a:t>
            </a:r>
            <a:endParaRPr lang="it-IT" altLang="it-IT" sz="2000" dirty="0"/>
          </a:p>
        </p:txBody>
      </p:sp>
      <p:sp>
        <p:nvSpPr>
          <p:cNvPr id="205856" name="Text Box 32"/>
          <p:cNvSpPr txBox="1">
            <a:spLocks noChangeArrowheads="1"/>
          </p:cNvSpPr>
          <p:nvPr/>
        </p:nvSpPr>
        <p:spPr bwMode="auto">
          <a:xfrm>
            <a:off x="6197600" y="1678692"/>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grpSp>
        <p:nvGrpSpPr>
          <p:cNvPr id="205859" name="Group 40"/>
          <p:cNvGrpSpPr>
            <a:grpSpLocks/>
          </p:cNvGrpSpPr>
          <p:nvPr/>
        </p:nvGrpSpPr>
        <p:grpSpPr bwMode="auto">
          <a:xfrm rot="5400000">
            <a:off x="3771900" y="3238500"/>
            <a:ext cx="1447800" cy="5791200"/>
            <a:chOff x="0" y="384"/>
            <a:chExt cx="912" cy="2736"/>
          </a:xfrm>
        </p:grpSpPr>
        <p:sp>
          <p:nvSpPr>
            <p:cNvPr id="205863" name="AutoShape 41"/>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4" name="Text Box 42"/>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 CORRELAZIONE</a:t>
              </a:r>
            </a:p>
            <a:p>
              <a:pPr algn="ctr" eaLnBrk="1" hangingPunct="1">
                <a:lnSpc>
                  <a:spcPct val="50000"/>
                </a:lnSpc>
                <a:spcBef>
                  <a:spcPct val="50000"/>
                </a:spcBef>
              </a:pPr>
              <a:r>
                <a:rPr lang="it-IT" altLang="it-IT" sz="2200" b="1"/>
                <a:t>Impieghi – Fonti</a:t>
              </a:r>
            </a:p>
          </p:txBody>
        </p:sp>
      </p:grpSp>
      <p:sp>
        <p:nvSpPr>
          <p:cNvPr id="205860" name="AutoShape 43"/>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dirty="0" smtClean="0"/>
              <a:t>ESEMPIO NUMERICO</a:t>
            </a:r>
            <a:endParaRPr lang="it-IT" altLang="it-IT" sz="1400" b="1" u="sng" dirty="0"/>
          </a:p>
        </p:txBody>
      </p:sp>
      <p:sp>
        <p:nvSpPr>
          <p:cNvPr id="205861" name="WordArt 44"/>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a:t>
            </a:r>
          </a:p>
        </p:txBody>
      </p:sp>
      <p:sp>
        <p:nvSpPr>
          <p:cNvPr id="205862" name="Segnaposto numero diapositiva 1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DC0A0BC-DCCC-4AED-836A-30EE166E37E4}" type="slidenum">
              <a:rPr lang="it-IT" altLang="it-IT">
                <a:latin typeface="Arial" panose="020B0604020202020204" pitchFamily="34" charset="0"/>
              </a:rPr>
              <a:pPr/>
              <a:t>79</a:t>
            </a:fld>
            <a:endParaRPr lang="it-IT" altLang="it-IT">
              <a:latin typeface="Arial" panose="020B0604020202020204" pitchFamily="34" charset="0"/>
            </a:endParaRPr>
          </a:p>
        </p:txBody>
      </p:sp>
    </p:spTree>
    <p:extLst>
      <p:ext uri="{BB962C8B-B14F-4D97-AF65-F5344CB8AC3E}">
        <p14:creationId xmlns:p14="http://schemas.microsoft.com/office/powerpoint/2010/main" val="1409512389"/>
      </p:ext>
    </p:extLst>
  </p:cSld>
  <p:clrMapOvr>
    <a:masterClrMapping/>
  </p:clrMapOvr>
  <p:transition advTm="5330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5"/>
          <p:cNvSpPr>
            <a:spLocks noGrp="1"/>
          </p:cNvSpPr>
          <p:nvPr>
            <p:ph type="sldNum" sz="quarter" idx="12"/>
          </p:nvPr>
        </p:nvSpPr>
        <p:spPr>
          <a:xfrm>
            <a:off x="7010400" y="64579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DF7AD6-B99B-42A2-A3FD-C3BE8B67A79B}" type="slidenum">
              <a:rPr lang="it-IT" altLang="it-IT" sz="1400"/>
              <a:pPr>
                <a:spcBef>
                  <a:spcPct val="0"/>
                </a:spcBef>
                <a:buFontTx/>
                <a:buNone/>
              </a:pPr>
              <a:t>8</a:t>
            </a:fld>
            <a:endParaRPr lang="it-IT" altLang="it-IT" sz="1400"/>
          </a:p>
        </p:txBody>
      </p:sp>
      <p:sp>
        <p:nvSpPr>
          <p:cNvPr id="12291"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L’analisi di bilancio per indici</a:t>
            </a:r>
          </a:p>
        </p:txBody>
      </p:sp>
      <p:sp>
        <p:nvSpPr>
          <p:cNvPr id="12292" name="Rectangle 13"/>
          <p:cNvSpPr>
            <a:spLocks noChangeArrowheads="1"/>
          </p:cNvSpPr>
          <p:nvPr/>
        </p:nvSpPr>
        <p:spPr bwMode="auto">
          <a:xfrm>
            <a:off x="0" y="762000"/>
            <a:ext cx="9144000" cy="13716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a:latin typeface="Times New Roman" panose="02020603050405020304" pitchFamily="18" charset="0"/>
                <a:cs typeface="Times New Roman" panose="02020603050405020304" pitchFamily="18" charset="0"/>
              </a:rPr>
              <a:t>Al fine di effettuare l’analisi di bilancio per indici è necessario effettuare una “riclassificazione” del bilancio stesso al fine di predisporlo per l’analisi</a:t>
            </a:r>
            <a:endParaRPr lang="it-IT" altLang="it-IT" sz="2800">
              <a:latin typeface="Times New Roman" panose="02020603050405020304" pitchFamily="18" charset="0"/>
            </a:endParaRPr>
          </a:p>
        </p:txBody>
      </p:sp>
      <p:sp>
        <p:nvSpPr>
          <p:cNvPr id="12293" name="AutoShape 3"/>
          <p:cNvSpPr>
            <a:spLocks noChangeArrowheads="1"/>
          </p:cNvSpPr>
          <p:nvPr/>
        </p:nvSpPr>
        <p:spPr bwMode="auto">
          <a:xfrm>
            <a:off x="228600" y="2438400"/>
            <a:ext cx="8686800" cy="1752600"/>
          </a:xfrm>
          <a:prstGeom prst="verticalScroll">
            <a:avLst>
              <a:gd name="adj" fmla="val 12500"/>
            </a:avLst>
          </a:prstGeom>
          <a:solidFill>
            <a:srgbClr val="FFFFFF"/>
          </a:solidFill>
          <a:ln w="127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800" i="1">
                <a:latin typeface="Times New Roman" panose="02020603050405020304" pitchFamily="18" charset="0"/>
              </a:rPr>
              <a:t>La riclassificazione è l’operazione di </a:t>
            </a:r>
            <a:r>
              <a:rPr lang="it-IT" altLang="it-IT" sz="2800" b="1" i="1">
                <a:latin typeface="Times New Roman" panose="02020603050405020304" pitchFamily="18" charset="0"/>
              </a:rPr>
              <a:t>predisposizione</a:t>
            </a:r>
            <a:r>
              <a:rPr lang="it-IT" altLang="it-IT" sz="2800" i="1">
                <a:latin typeface="Times New Roman" panose="02020603050405020304" pitchFamily="18" charset="0"/>
              </a:rPr>
              <a:t> </a:t>
            </a:r>
          </a:p>
          <a:p>
            <a:pPr algn="ctr">
              <a:spcBef>
                <a:spcPct val="0"/>
              </a:spcBef>
              <a:buFontTx/>
              <a:buNone/>
            </a:pPr>
            <a:r>
              <a:rPr lang="it-IT" altLang="it-IT" sz="2800" i="1">
                <a:latin typeface="Times New Roman" panose="02020603050405020304" pitchFamily="18" charset="0"/>
              </a:rPr>
              <a:t>o </a:t>
            </a:r>
            <a:r>
              <a:rPr lang="it-IT" altLang="it-IT" sz="2800" b="1" i="1">
                <a:latin typeface="Times New Roman" panose="02020603050405020304" pitchFamily="18" charset="0"/>
              </a:rPr>
              <a:t>ristrutturazione </a:t>
            </a:r>
            <a:r>
              <a:rPr lang="it-IT" altLang="it-IT" sz="2800" i="1">
                <a:latin typeface="Times New Roman" panose="02020603050405020304" pitchFamily="18" charset="0"/>
              </a:rPr>
              <a:t>dei dati di bilancio per l’analisi </a:t>
            </a:r>
          </a:p>
          <a:p>
            <a:pPr algn="ctr">
              <a:spcBef>
                <a:spcPct val="0"/>
              </a:spcBef>
              <a:buFontTx/>
              <a:buNone/>
            </a:pPr>
            <a:r>
              <a:rPr lang="it-IT" altLang="it-IT" sz="2800" i="1">
                <a:latin typeface="Times New Roman" panose="02020603050405020304" pitchFamily="18" charset="0"/>
              </a:rPr>
              <a:t>economico-finanziario-patrimoniale della gestione</a:t>
            </a:r>
            <a:endParaRPr lang="it-IT" altLang="it-IT" sz="2800" b="1" i="1">
              <a:latin typeface="Times New Roman" panose="02020603050405020304" pitchFamily="18" charset="0"/>
            </a:endParaRPr>
          </a:p>
        </p:txBody>
      </p:sp>
      <p:sp>
        <p:nvSpPr>
          <p:cNvPr id="12294" name="AutoShape 9"/>
          <p:cNvSpPr>
            <a:spLocks noChangeArrowheads="1"/>
          </p:cNvSpPr>
          <p:nvPr/>
        </p:nvSpPr>
        <p:spPr bwMode="auto">
          <a:xfrm>
            <a:off x="152400" y="4419600"/>
            <a:ext cx="8763000" cy="1187450"/>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Aft>
                <a:spcPts val="1000"/>
              </a:spcAft>
            </a:pPr>
            <a:r>
              <a:rPr lang="it-IT" altLang="it-IT" sz="2400" b="1" u="sng">
                <a:latin typeface="Calibri" panose="020F0502020204030204" pitchFamily="34" charset="0"/>
              </a:rPr>
              <a:t>Successivamente occorre </a:t>
            </a:r>
            <a:r>
              <a:rPr lang="it-IT" altLang="it-IT" sz="2400" b="1">
                <a:latin typeface="Calibri" panose="020F0502020204030204" pitchFamily="34" charset="0"/>
              </a:rPr>
              <a:t>INDIVIDUARE UN INSIEME DI INDICI SIGNIFICATIVI PER LE COMPARAZIONI SPAZIALI E TEMPORALI</a:t>
            </a:r>
          </a:p>
          <a:p>
            <a:endParaRPr lang="it-IT" altLang="it-IT"/>
          </a:p>
        </p:txBody>
      </p:sp>
      <p:sp>
        <p:nvSpPr>
          <p:cNvPr id="12295" name="AutoShape 10"/>
          <p:cNvSpPr>
            <a:spLocks noChangeArrowheads="1"/>
          </p:cNvSpPr>
          <p:nvPr/>
        </p:nvSpPr>
        <p:spPr bwMode="auto">
          <a:xfrm>
            <a:off x="381000" y="5791200"/>
            <a:ext cx="8305800" cy="914400"/>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Aft>
                <a:spcPts val="1000"/>
              </a:spcAft>
            </a:pPr>
            <a:r>
              <a:rPr lang="it-IT" altLang="it-IT" sz="2800" b="1" u="sng">
                <a:latin typeface="Calibri" panose="020F0502020204030204" pitchFamily="34" charset="0"/>
              </a:rPr>
              <a:t>Infine occorre </a:t>
            </a:r>
            <a:r>
              <a:rPr lang="it-IT" altLang="it-IT" sz="2800" b="1">
                <a:latin typeface="Calibri" panose="020F0502020204030204" pitchFamily="34" charset="0"/>
              </a:rPr>
              <a:t>COMPORRE “A SISTEMA” TALI INDICI</a:t>
            </a:r>
          </a:p>
          <a:p>
            <a:endParaRPr lang="it-IT" altLang="it-IT"/>
          </a:p>
        </p:txBody>
      </p:sp>
    </p:spTree>
    <p:custDataLst>
      <p:tags r:id="rId1"/>
    </p:custDataLst>
  </p:cSld>
  <p:clrMapOvr>
    <a:masterClrMapping/>
  </p:clrMapOvr>
  <p:transition advTm="31269"/>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31" name="Group 55"/>
          <p:cNvGraphicFramePr>
            <a:graphicFrameLocks noGrp="1"/>
          </p:cNvGraphicFramePr>
          <p:nvPr/>
        </p:nvGraphicFramePr>
        <p:xfrm>
          <a:off x="76200" y="1524000"/>
          <a:ext cx="2667000" cy="3240088"/>
        </p:xfrm>
        <a:graphic>
          <a:graphicData uri="http://schemas.openxmlformats.org/drawingml/2006/table">
            <a:tbl>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81000">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IMPIEGHI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FONTI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473075">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AF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IM</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II</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IF</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IP</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IC</a:t>
                      </a:r>
                    </a:p>
                  </a:txBody>
                  <a:tcPr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MP</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0975">
                <a:tc vMerge="1">
                  <a:txBody>
                    <a:bodyPr/>
                    <a:lstStyle/>
                    <a:p>
                      <a:endParaRPr lang="it-IT"/>
                    </a:p>
                  </a:txBody>
                  <a:tcPr/>
                </a:tc>
                <a:tc v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dirty="0" err="1" smtClean="0">
                          <a:ln>
                            <a:noFill/>
                          </a:ln>
                          <a:solidFill>
                            <a:schemeClr val="tx1"/>
                          </a:solidFill>
                          <a:effectLst/>
                          <a:latin typeface="Times New Roman" panose="02020603050405020304" pitchFamily="18" charset="0"/>
                        </a:rPr>
                        <a:t>Pml</a:t>
                      </a: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509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AC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M</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LD</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dirty="0" smtClean="0">
                          <a:ln>
                            <a:noFill/>
                          </a:ln>
                          <a:solidFill>
                            <a:schemeClr val="tx1"/>
                          </a:solidFill>
                          <a:effectLst/>
                          <a:latin typeface="Times New Roman" panose="02020603050405020304" pitchFamily="18" charset="0"/>
                        </a:rPr>
                        <a:t>LI</a:t>
                      </a:r>
                    </a:p>
                  </a:txBody>
                  <a:tcPr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Pb</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344488">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CI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0" u="none" strike="noStrike" cap="none" normalizeH="0" baseline="0" dirty="0" smtClean="0">
                          <a:ln>
                            <a:noFill/>
                          </a:ln>
                          <a:solidFill>
                            <a:schemeClr val="tx1"/>
                          </a:solidFill>
                          <a:effectLst/>
                          <a:latin typeface="Times New Roman" panose="02020603050405020304" pitchFamily="18" charset="0"/>
                        </a:rPr>
                        <a:t>CF</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bl>
          </a:graphicData>
        </a:graphic>
      </p:graphicFrame>
      <p:sp>
        <p:nvSpPr>
          <p:cNvPr id="224280" name="Text Box 35"/>
          <p:cNvSpPr txBox="1">
            <a:spLocks noChangeArrowheads="1"/>
          </p:cNvSpPr>
          <p:nvPr/>
        </p:nvSpPr>
        <p:spPr bwMode="auto">
          <a:xfrm>
            <a:off x="2895600" y="1414463"/>
            <a:ext cx="6096000" cy="22606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50000"/>
              </a:spcBef>
            </a:pPr>
            <a:r>
              <a:rPr lang="it-IT" altLang="it-IT" sz="2000"/>
              <a:t>L’analisi della </a:t>
            </a:r>
            <a:r>
              <a:rPr lang="it-IT" altLang="it-IT" sz="2000" b="1" u="sng"/>
              <a:t>DISPONIBILITA’</a:t>
            </a:r>
            <a:r>
              <a:rPr lang="it-IT" altLang="it-IT" sz="2000"/>
              <a:t> mira a comprendere se esiste un </a:t>
            </a:r>
            <a:r>
              <a:rPr lang="it-IT" altLang="it-IT" sz="2000" b="1"/>
              <a:t>equilibrio tra impieghi e fonti a breve (correnti)</a:t>
            </a:r>
            <a:r>
              <a:rPr lang="it-IT" altLang="it-IT" sz="2000"/>
              <a:t>:</a:t>
            </a:r>
          </a:p>
          <a:p>
            <a:pPr algn="just" eaLnBrk="1" hangingPunct="1">
              <a:lnSpc>
                <a:spcPct val="80000"/>
              </a:lnSpc>
              <a:spcBef>
                <a:spcPct val="50000"/>
              </a:spcBef>
              <a:buFontTx/>
              <a:buChar char="•"/>
            </a:pPr>
            <a:r>
              <a:rPr lang="it-IT" altLang="it-IT" sz="2000"/>
              <a:t>sia </a:t>
            </a:r>
            <a:r>
              <a:rPr lang="it-IT" altLang="it-IT" sz="2000" b="1"/>
              <a:t>quantitativo</a:t>
            </a:r>
            <a:r>
              <a:rPr lang="it-IT" altLang="it-IT" sz="2000"/>
              <a:t> (importo impieghi </a:t>
            </a:r>
            <a:r>
              <a:rPr lang="en-US" altLang="it-IT" sz="2000" b="1">
                <a:cs typeface="Times New Roman" panose="02020603050405020304" pitchFamily="18" charset="0"/>
              </a:rPr>
              <a:t>~ </a:t>
            </a:r>
            <a:r>
              <a:rPr lang="en-US" altLang="it-IT" sz="2000">
                <a:cs typeface="Times New Roman" panose="02020603050405020304" pitchFamily="18" charset="0"/>
              </a:rPr>
              <a:t>importo fonti)</a:t>
            </a:r>
            <a:endParaRPr lang="en-US" altLang="it-IT" sz="2000" b="1">
              <a:cs typeface="Times New Roman" panose="02020603050405020304" pitchFamily="18" charset="0"/>
            </a:endParaRPr>
          </a:p>
          <a:p>
            <a:pPr algn="just" eaLnBrk="1" hangingPunct="1">
              <a:lnSpc>
                <a:spcPct val="80000"/>
              </a:lnSpc>
              <a:spcBef>
                <a:spcPct val="50000"/>
              </a:spcBef>
              <a:buFontTx/>
              <a:buChar char="•"/>
            </a:pPr>
            <a:r>
              <a:rPr lang="it-IT" altLang="it-IT"/>
              <a:t>sia </a:t>
            </a:r>
            <a:r>
              <a:rPr lang="it-IT" altLang="it-IT" sz="2000" b="1"/>
              <a:t>qualitativo</a:t>
            </a:r>
            <a:r>
              <a:rPr lang="it-IT" altLang="it-IT" sz="2000"/>
              <a:t> (AC </a:t>
            </a:r>
            <a:r>
              <a:rPr lang="en-US" altLang="it-IT" b="1"/>
              <a:t>~</a:t>
            </a:r>
            <a:r>
              <a:rPr lang="it-IT" altLang="it-IT"/>
              <a:t>  </a:t>
            </a:r>
            <a:r>
              <a:rPr lang="it-IT" altLang="it-IT" sz="2000"/>
              <a:t>Capitale di rischio o Capitale di credito?</a:t>
            </a:r>
            <a:r>
              <a:rPr lang="en-US" altLang="it-IT" sz="2000"/>
              <a:t>)</a:t>
            </a:r>
            <a:endParaRPr lang="it-IT" altLang="it-IT" sz="2000"/>
          </a:p>
          <a:p>
            <a:pPr algn="just" eaLnBrk="1" hangingPunct="1">
              <a:lnSpc>
                <a:spcPct val="80000"/>
              </a:lnSpc>
              <a:spcBef>
                <a:spcPct val="50000"/>
              </a:spcBef>
              <a:buFontTx/>
              <a:buChar char="•"/>
            </a:pPr>
            <a:r>
              <a:rPr lang="it-IT" altLang="it-IT"/>
              <a:t>sia </a:t>
            </a:r>
            <a:r>
              <a:rPr lang="it-IT" altLang="it-IT" sz="2000" b="1"/>
              <a:t>temporale</a:t>
            </a:r>
            <a:r>
              <a:rPr lang="it-IT" altLang="it-IT" sz="2000"/>
              <a:t> </a:t>
            </a:r>
            <a:r>
              <a:rPr lang="it-IT" altLang="it-IT"/>
              <a:t>(AC </a:t>
            </a:r>
            <a:r>
              <a:rPr lang="en-US" altLang="it-IT" b="1"/>
              <a:t>~</a:t>
            </a:r>
            <a:r>
              <a:rPr lang="it-IT" altLang="it-IT"/>
              <a:t>  MP? o PML? o Pb?</a:t>
            </a:r>
            <a:r>
              <a:rPr lang="en-US" altLang="it-IT"/>
              <a:t>)</a:t>
            </a:r>
            <a:endParaRPr lang="it-IT" altLang="it-IT"/>
          </a:p>
        </p:txBody>
      </p:sp>
      <p:sp>
        <p:nvSpPr>
          <p:cNvPr id="224281" name="Text Box 36"/>
          <p:cNvSpPr txBox="1">
            <a:spLocks noChangeArrowheads="1"/>
          </p:cNvSpPr>
          <p:nvPr/>
        </p:nvSpPr>
        <p:spPr bwMode="auto">
          <a:xfrm>
            <a:off x="2895600" y="3886200"/>
            <a:ext cx="6096000" cy="10683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50000"/>
              </a:spcBef>
            </a:pPr>
            <a:r>
              <a:rPr lang="it-IT" altLang="it-IT" sz="2000" b="1" u="sng"/>
              <a:t>Principio del finanziamento dell’AC</a:t>
            </a:r>
            <a:r>
              <a:rPr lang="it-IT" altLang="it-IT" sz="2000" b="1"/>
              <a:t> (AC </a:t>
            </a:r>
            <a:r>
              <a:rPr lang="it-IT" altLang="it-IT" sz="2000" b="1">
                <a:sym typeface="Symbol" panose="05050102010706020507" pitchFamily="18" charset="2"/>
              </a:rPr>
              <a:t></a:t>
            </a:r>
            <a:r>
              <a:rPr lang="it-IT" altLang="it-IT" sz="2000" b="1"/>
              <a:t> Pb)</a:t>
            </a:r>
            <a:r>
              <a:rPr lang="it-IT" altLang="it-IT" sz="2000"/>
              <a:t>:</a:t>
            </a:r>
          </a:p>
          <a:p>
            <a:pPr algn="ctr" eaLnBrk="1" hangingPunct="1">
              <a:lnSpc>
                <a:spcPct val="90000"/>
              </a:lnSpc>
              <a:spcBef>
                <a:spcPct val="50000"/>
              </a:spcBef>
            </a:pPr>
            <a:r>
              <a:rPr lang="it-IT" altLang="it-IT" sz="2000" b="1" i="1"/>
              <a:t>Attivo Circolante </a:t>
            </a:r>
            <a:r>
              <a:rPr lang="it-IT" altLang="it-IT" sz="2000" i="1"/>
              <a:t>dovrebbe essere finanziato </a:t>
            </a:r>
            <a:r>
              <a:rPr lang="it-IT" altLang="it-IT" sz="2000" i="1" u="sng"/>
              <a:t>prevalentemente</a:t>
            </a:r>
            <a:r>
              <a:rPr lang="it-IT" altLang="it-IT" sz="2000" i="1"/>
              <a:t> con </a:t>
            </a:r>
            <a:r>
              <a:rPr lang="it-IT" altLang="it-IT" sz="2000" b="1" i="1"/>
              <a:t>Passivo Corrente</a:t>
            </a:r>
            <a:endParaRPr lang="it-IT" altLang="it-IT" b="1" i="1"/>
          </a:p>
        </p:txBody>
      </p:sp>
      <p:sp>
        <p:nvSpPr>
          <p:cNvPr id="224282" name="Text Box 37"/>
          <p:cNvSpPr txBox="1">
            <a:spLocks noChangeArrowheads="1"/>
          </p:cNvSpPr>
          <p:nvPr/>
        </p:nvSpPr>
        <p:spPr bwMode="auto">
          <a:xfrm>
            <a:off x="2895600" y="6461125"/>
            <a:ext cx="6172200" cy="396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it-IT" altLang="it-IT" sz="2000" b="1" u="sng"/>
              <a:t>Margine e Quoziente di Disponibilità</a:t>
            </a:r>
            <a:endParaRPr lang="it-IT" altLang="it-IT" sz="2000"/>
          </a:p>
        </p:txBody>
      </p:sp>
      <p:grpSp>
        <p:nvGrpSpPr>
          <p:cNvPr id="224283" name="Group 48"/>
          <p:cNvGrpSpPr>
            <a:grpSpLocks/>
          </p:cNvGrpSpPr>
          <p:nvPr/>
        </p:nvGrpSpPr>
        <p:grpSpPr bwMode="auto">
          <a:xfrm>
            <a:off x="76200" y="558800"/>
            <a:ext cx="8915400" cy="736600"/>
            <a:chOff x="48" y="352"/>
            <a:chExt cx="5616" cy="560"/>
          </a:xfrm>
        </p:grpSpPr>
        <p:sp>
          <p:nvSpPr>
            <p:cNvPr id="224287" name="Rectangle 39"/>
            <p:cNvSpPr>
              <a:spLocks noChangeArrowheads="1"/>
            </p:cNvSpPr>
            <p:nvPr/>
          </p:nvSpPr>
          <p:spPr bwMode="auto">
            <a:xfrm>
              <a:off x="3888" y="352"/>
              <a:ext cx="177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1700"/>
                <a:t>Margine di Disponibilità</a:t>
              </a:r>
            </a:p>
            <a:p>
              <a:pPr eaLnBrk="1" hangingPunct="1">
                <a:spcBef>
                  <a:spcPct val="20000"/>
                </a:spcBef>
              </a:pPr>
              <a:r>
                <a:rPr lang="it-IT" altLang="it-IT" sz="1700"/>
                <a:t>Quoziente di Disponibilità</a:t>
              </a:r>
            </a:p>
          </p:txBody>
        </p:sp>
        <p:sp>
          <p:nvSpPr>
            <p:cNvPr id="224288" name="Rectangle 40"/>
            <p:cNvSpPr>
              <a:spLocks noChangeArrowheads="1"/>
            </p:cNvSpPr>
            <p:nvPr/>
          </p:nvSpPr>
          <p:spPr bwMode="auto">
            <a:xfrm>
              <a:off x="2064" y="352"/>
              <a:ext cx="1824"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Circolante</a:t>
              </a:r>
            </a:p>
          </p:txBody>
        </p:sp>
        <p:sp>
          <p:nvSpPr>
            <p:cNvPr id="224289" name="Rectangle 41"/>
            <p:cNvSpPr>
              <a:spLocks noChangeArrowheads="1"/>
            </p:cNvSpPr>
            <p:nvPr/>
          </p:nvSpPr>
          <p:spPr bwMode="auto">
            <a:xfrm>
              <a:off x="48" y="352"/>
              <a:ext cx="201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DISPONIBILITA’</a:t>
              </a:r>
            </a:p>
          </p:txBody>
        </p:sp>
        <p:sp>
          <p:nvSpPr>
            <p:cNvPr id="224290" name="Line 42"/>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4291" name="Line 43"/>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4292" name="Line 44"/>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4293" name="Line 45"/>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4294" name="Line 46"/>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4295" name="Line 47"/>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4284" name="Text Box 52"/>
          <p:cNvSpPr txBox="1">
            <a:spLocks noChangeArrowheads="1"/>
          </p:cNvSpPr>
          <p:nvPr/>
        </p:nvSpPr>
        <p:spPr bwMode="auto">
          <a:xfrm>
            <a:off x="2895600" y="5181600"/>
            <a:ext cx="6096000" cy="10683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50000"/>
              </a:spcBef>
            </a:pPr>
            <a:r>
              <a:rPr lang="it-IT" altLang="it-IT" sz="2000" b="1" u="sng"/>
              <a:t>Principio di copertura del Pb</a:t>
            </a:r>
            <a:r>
              <a:rPr lang="it-IT" altLang="it-IT" sz="2000" b="1"/>
              <a:t> </a:t>
            </a:r>
            <a:r>
              <a:rPr lang="it-IT" altLang="it-IT" b="1"/>
              <a:t>(AC </a:t>
            </a:r>
            <a:r>
              <a:rPr lang="it-IT" altLang="it-IT" b="1">
                <a:sym typeface="Symbol" panose="05050102010706020507" pitchFamily="18" charset="2"/>
              </a:rPr>
              <a:t></a:t>
            </a:r>
            <a:r>
              <a:rPr lang="it-IT" altLang="it-IT" b="1"/>
              <a:t> Pb)</a:t>
            </a:r>
            <a:r>
              <a:rPr lang="it-IT" altLang="it-IT" sz="2000"/>
              <a:t>:</a:t>
            </a:r>
          </a:p>
          <a:p>
            <a:pPr algn="ctr" eaLnBrk="1" hangingPunct="1">
              <a:lnSpc>
                <a:spcPct val="90000"/>
              </a:lnSpc>
              <a:spcBef>
                <a:spcPct val="50000"/>
              </a:spcBef>
            </a:pPr>
            <a:r>
              <a:rPr lang="it-IT" altLang="it-IT" sz="2000" b="1" i="1"/>
              <a:t>Attivo Circolante </a:t>
            </a:r>
            <a:r>
              <a:rPr lang="it-IT" altLang="it-IT" sz="2000" i="1"/>
              <a:t>dovrebbe essere in grado di coprire </a:t>
            </a:r>
            <a:r>
              <a:rPr lang="it-IT" altLang="it-IT" sz="2000" i="1" u="sng"/>
              <a:t>convenientemente</a:t>
            </a:r>
            <a:r>
              <a:rPr lang="it-IT" altLang="it-IT" sz="2000" i="1"/>
              <a:t>, ossia di estinguere, </a:t>
            </a:r>
            <a:r>
              <a:rPr lang="it-IT" altLang="it-IT" sz="2000" b="1" i="1"/>
              <a:t>Passivo Corrente</a:t>
            </a:r>
          </a:p>
        </p:txBody>
      </p:sp>
      <p:sp>
        <p:nvSpPr>
          <p:cNvPr id="224285" name="WordArt 57"/>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4286" name="Segnaposto numero diapositiva 17"/>
          <p:cNvSpPr>
            <a:spLocks noGrp="1"/>
          </p:cNvSpPr>
          <p:nvPr>
            <p:ph type="sldNum" sz="quarter" idx="12"/>
          </p:nvPr>
        </p:nvSpPr>
        <p:spPr>
          <a:xfrm>
            <a:off x="70866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DF8957F-7BAE-49EF-B7A3-6E03004E6713}" type="slidenum">
              <a:rPr lang="it-IT" altLang="it-IT">
                <a:latin typeface="Arial" panose="020B0604020202020204" pitchFamily="34" charset="0"/>
              </a:rPr>
              <a:pPr/>
              <a:t>80</a:t>
            </a:fld>
            <a:endParaRPr lang="it-IT" altLang="it-IT">
              <a:latin typeface="Arial" panose="020B0604020202020204" pitchFamily="34" charset="0"/>
            </a:endParaRPr>
          </a:p>
        </p:txBody>
      </p:sp>
    </p:spTree>
    <p:extLst>
      <p:ext uri="{BB962C8B-B14F-4D97-AF65-F5344CB8AC3E}">
        <p14:creationId xmlns:p14="http://schemas.microsoft.com/office/powerpoint/2010/main" val="3296664853"/>
      </p:ext>
    </p:extLst>
  </p:cSld>
  <p:clrMapOvr>
    <a:masterClrMapping/>
  </p:clrMapOvr>
  <p:transition advTm="144122"/>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49" name="Group 101"/>
          <p:cNvGraphicFramePr>
            <a:graphicFrameLocks noGrp="1"/>
          </p:cNvGraphicFramePr>
          <p:nvPr/>
        </p:nvGraphicFramePr>
        <p:xfrm>
          <a:off x="2895600" y="4267200"/>
          <a:ext cx="6172200" cy="1036638"/>
        </p:xfrm>
        <a:graphic>
          <a:graphicData uri="http://schemas.openxmlformats.org/drawingml/2006/table">
            <a:tbl>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4573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di </a:t>
                      </a:r>
                      <a:r>
                        <a:rPr kumimoji="0" lang="it-IT" sz="2000" b="1" i="0" u="none" strike="noStrike" cap="none" normalizeH="0" baseline="0" smtClean="0">
                          <a:ln>
                            <a:noFill/>
                          </a:ln>
                          <a:solidFill>
                            <a:schemeClr val="tx1"/>
                          </a:solidFill>
                          <a:effectLst/>
                          <a:latin typeface="Times New Roman" pitchFamily="18" charset="0"/>
                        </a:rPr>
                        <a:t>DISPONI-BILITA’</a:t>
                      </a:r>
                    </a:p>
                  </a:txBody>
                  <a:tcPr marT="45734" marB="45734" anchor="ctr"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a:t>
                      </a:r>
                    </a:p>
                  </a:txBody>
                  <a:tcPr marT="45734" marB="4573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4" marB="4573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1,14</a:t>
                      </a:r>
                    </a:p>
                  </a:txBody>
                  <a:tcPr marT="45734" marB="45734"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57929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09347" name="Group 99"/>
          <p:cNvGraphicFramePr>
            <a:graphicFrameLocks noGrp="1"/>
          </p:cNvGraphicFramePr>
          <p:nvPr/>
        </p:nvGraphicFramePr>
        <p:xfrm>
          <a:off x="2895600" y="2409825"/>
          <a:ext cx="6172200" cy="1097230"/>
        </p:xfrm>
        <a:graphic>
          <a:graphicData uri="http://schemas.openxmlformats.org/drawingml/2006/table">
            <a:tbl>
              <a:tblPr/>
              <a:tblGrid>
                <a:gridCol w="2362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1096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Margine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rPr>
                        <a:t>DISPONIBILITA’ (ACN - </a:t>
                      </a:r>
                      <a:r>
                        <a:rPr kumimoji="0" lang="it-IT" sz="2000" b="1" i="0" u="none" strike="noStrike" cap="none" normalizeH="0" baseline="0" dirty="0" err="1" smtClean="0">
                          <a:ln>
                            <a:noFill/>
                          </a:ln>
                          <a:solidFill>
                            <a:schemeClr val="tx1"/>
                          </a:solidFill>
                          <a:effectLst/>
                          <a:latin typeface="Times New Roman" pitchFamily="18" charset="0"/>
                        </a:rPr>
                        <a:t>CCN</a:t>
                      </a:r>
                      <a:r>
                        <a:rPr kumimoji="0" lang="it-IT" sz="2000" b="1" i="0" u="none" strike="noStrike" cap="none" normalizeH="0" baseline="0" dirty="0" smtClean="0">
                          <a:ln>
                            <a:noFill/>
                          </a:ln>
                          <a:solidFill>
                            <a:schemeClr val="tx1"/>
                          </a:solidFill>
                          <a:effectLst/>
                          <a:latin typeface="Times New Roman" pitchFamily="18" charset="0"/>
                        </a:rPr>
                        <a:t>)</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AC-Pb</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40-35</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5</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extLst>
                  <a:ext uri="{0D108BD9-81ED-4DB2-BD59-A6C34878D82A}">
                    <a16:rowId xmlns:a16="http://schemas.microsoft.com/office/drawing/2014/main" val="10000"/>
                  </a:ext>
                </a:extLst>
              </a:tr>
            </a:tbl>
          </a:graphicData>
        </a:graphic>
      </p:graphicFrame>
      <p:sp>
        <p:nvSpPr>
          <p:cNvPr id="225298" name="Text Box 74"/>
          <p:cNvSpPr txBox="1">
            <a:spLocks noChangeArrowheads="1"/>
          </p:cNvSpPr>
          <p:nvPr/>
        </p:nvSpPr>
        <p:spPr bwMode="auto">
          <a:xfrm>
            <a:off x="4419600" y="1905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0033CC"/>
                </a:solidFill>
              </a:rPr>
              <a:t>Positivo          MdD &gt; 0</a:t>
            </a:r>
          </a:p>
        </p:txBody>
      </p:sp>
      <p:sp>
        <p:nvSpPr>
          <p:cNvPr id="225299" name="Text Box 75"/>
          <p:cNvSpPr txBox="1">
            <a:spLocks noChangeArrowheads="1"/>
          </p:cNvSpPr>
          <p:nvPr/>
        </p:nvSpPr>
        <p:spPr bwMode="auto">
          <a:xfrm>
            <a:off x="4419600" y="5257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dirty="0">
                <a:solidFill>
                  <a:srgbClr val="0033CC"/>
                </a:solidFill>
              </a:rPr>
              <a:t>Positivo          </a:t>
            </a:r>
            <a:r>
              <a:rPr lang="it-IT" altLang="it-IT" sz="2400" b="1" dirty="0" err="1">
                <a:solidFill>
                  <a:srgbClr val="0033CC"/>
                </a:solidFill>
              </a:rPr>
              <a:t>QdD</a:t>
            </a:r>
            <a:r>
              <a:rPr lang="it-IT" altLang="it-IT" sz="2400" b="1" dirty="0">
                <a:solidFill>
                  <a:srgbClr val="0033CC"/>
                </a:solidFill>
              </a:rPr>
              <a:t> &gt; 1</a:t>
            </a:r>
          </a:p>
        </p:txBody>
      </p:sp>
      <p:sp>
        <p:nvSpPr>
          <p:cNvPr id="225300" name="Text Box 88"/>
          <p:cNvSpPr txBox="1">
            <a:spLocks noChangeArrowheads="1"/>
          </p:cNvSpPr>
          <p:nvPr/>
        </p:nvSpPr>
        <p:spPr bwMode="auto">
          <a:xfrm>
            <a:off x="228600" y="1295400"/>
            <a:ext cx="8839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60000"/>
              </a:lnSpc>
              <a:spcBef>
                <a:spcPct val="50000"/>
              </a:spcBef>
            </a:pPr>
            <a:r>
              <a:rPr lang="it-IT" altLang="it-IT" sz="2400" i="1"/>
              <a:t>Pb riesce a finanziare </a:t>
            </a:r>
            <a:r>
              <a:rPr lang="it-IT" altLang="it-IT" sz="2400" i="1" u="sng"/>
              <a:t>prevalentemente</a:t>
            </a:r>
            <a:r>
              <a:rPr lang="it-IT" altLang="it-IT" sz="2400" i="1"/>
              <a:t> AC </a:t>
            </a:r>
            <a:r>
              <a:rPr lang="it-IT" altLang="it-IT" sz="2400" b="1"/>
              <a:t>(AC </a:t>
            </a:r>
            <a:r>
              <a:rPr lang="it-IT" altLang="it-IT" sz="2400" b="1">
                <a:sym typeface="Symbol" panose="05050102010706020507" pitchFamily="18" charset="2"/>
              </a:rPr>
              <a:t></a:t>
            </a:r>
            <a:r>
              <a:rPr lang="it-IT" altLang="it-IT" sz="2400" b="1"/>
              <a:t> Pb)</a:t>
            </a:r>
            <a:r>
              <a:rPr lang="it-IT" altLang="it-IT" sz="2400" i="1"/>
              <a:t>? … (caso 1a)</a:t>
            </a:r>
          </a:p>
          <a:p>
            <a:pPr algn="ctr" eaLnBrk="1" hangingPunct="1">
              <a:lnSpc>
                <a:spcPct val="60000"/>
              </a:lnSpc>
              <a:spcBef>
                <a:spcPct val="50000"/>
              </a:spcBef>
            </a:pPr>
            <a:r>
              <a:rPr lang="it-IT" altLang="it-IT" sz="2400" i="1"/>
              <a:t>AC riesce a coprire </a:t>
            </a:r>
            <a:r>
              <a:rPr lang="it-IT" altLang="it-IT" sz="2400" i="1" u="sng"/>
              <a:t>opportunamente</a:t>
            </a:r>
            <a:r>
              <a:rPr lang="it-IT" altLang="it-IT" sz="2400" i="1"/>
              <a:t> Pb </a:t>
            </a:r>
            <a:r>
              <a:rPr lang="it-IT" altLang="it-IT" sz="2400" b="1"/>
              <a:t>(AC </a:t>
            </a:r>
            <a:r>
              <a:rPr lang="it-IT" altLang="it-IT" sz="2400" b="1">
                <a:sym typeface="Symbol" panose="05050102010706020507" pitchFamily="18" charset="2"/>
              </a:rPr>
              <a:t></a:t>
            </a:r>
            <a:r>
              <a:rPr lang="it-IT" altLang="it-IT" sz="2400" b="1"/>
              <a:t> Pb)</a:t>
            </a:r>
            <a:r>
              <a:rPr lang="it-IT" altLang="it-IT" sz="2400" i="1"/>
              <a:t>? … (caso 1a)</a:t>
            </a:r>
          </a:p>
        </p:txBody>
      </p:sp>
      <p:grpSp>
        <p:nvGrpSpPr>
          <p:cNvPr id="225301" name="Group 89"/>
          <p:cNvGrpSpPr>
            <a:grpSpLocks/>
          </p:cNvGrpSpPr>
          <p:nvPr/>
        </p:nvGrpSpPr>
        <p:grpSpPr bwMode="auto">
          <a:xfrm>
            <a:off x="76200" y="482600"/>
            <a:ext cx="8915400" cy="736600"/>
            <a:chOff x="48" y="352"/>
            <a:chExt cx="5616" cy="560"/>
          </a:xfrm>
        </p:grpSpPr>
        <p:sp>
          <p:nvSpPr>
            <p:cNvPr id="225336" name="Rectangle 90"/>
            <p:cNvSpPr>
              <a:spLocks noChangeArrowheads="1"/>
            </p:cNvSpPr>
            <p:nvPr/>
          </p:nvSpPr>
          <p:spPr bwMode="auto">
            <a:xfrm>
              <a:off x="3888" y="352"/>
              <a:ext cx="177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1700"/>
                <a:t>Margine di Disponibilità</a:t>
              </a:r>
            </a:p>
            <a:p>
              <a:pPr eaLnBrk="1" hangingPunct="1">
                <a:spcBef>
                  <a:spcPct val="20000"/>
                </a:spcBef>
              </a:pPr>
              <a:r>
                <a:rPr lang="it-IT" altLang="it-IT" sz="1700"/>
                <a:t>Quoziente di Disponibilità</a:t>
              </a:r>
            </a:p>
          </p:txBody>
        </p:sp>
        <p:sp>
          <p:nvSpPr>
            <p:cNvPr id="225337" name="Rectangle 91"/>
            <p:cNvSpPr>
              <a:spLocks noChangeArrowheads="1"/>
            </p:cNvSpPr>
            <p:nvPr/>
          </p:nvSpPr>
          <p:spPr bwMode="auto">
            <a:xfrm>
              <a:off x="2064" y="352"/>
              <a:ext cx="1824"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Circolante</a:t>
              </a:r>
            </a:p>
          </p:txBody>
        </p:sp>
        <p:sp>
          <p:nvSpPr>
            <p:cNvPr id="225338" name="Rectangle 92"/>
            <p:cNvSpPr>
              <a:spLocks noChangeArrowheads="1"/>
            </p:cNvSpPr>
            <p:nvPr/>
          </p:nvSpPr>
          <p:spPr bwMode="auto">
            <a:xfrm>
              <a:off x="48" y="352"/>
              <a:ext cx="201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DISPONIBILITA’</a:t>
              </a:r>
            </a:p>
          </p:txBody>
        </p:sp>
        <p:sp>
          <p:nvSpPr>
            <p:cNvPr id="225339" name="Line 93"/>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40" name="Line 94"/>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41" name="Line 95"/>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42" name="Line 96"/>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43" name="Line 97"/>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44" name="Line 98"/>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5302" name="Text Box 102"/>
          <p:cNvSpPr txBox="1">
            <a:spLocks noChangeArrowheads="1"/>
          </p:cNvSpPr>
          <p:nvPr/>
        </p:nvSpPr>
        <p:spPr bwMode="auto">
          <a:xfrm>
            <a:off x="3048000" y="3581400"/>
            <a:ext cx="6019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b="1" i="1"/>
              <a:t>MdD </a:t>
            </a:r>
            <a:r>
              <a:rPr lang="it-IT" altLang="it-IT" sz="2400" b="1" i="1" u="sng"/>
              <a:t>coincide sempre</a:t>
            </a:r>
            <a:r>
              <a:rPr lang="it-IT" altLang="it-IT" sz="2400" b="1" i="1"/>
              <a:t>                                                </a:t>
            </a:r>
            <a:r>
              <a:rPr lang="it-IT" altLang="it-IT" sz="2400" i="1"/>
              <a:t>(per importo e segno) </a:t>
            </a:r>
            <a:r>
              <a:rPr lang="it-IT" altLang="it-IT" sz="2400" b="1" i="1"/>
              <a:t>con Mds II°</a:t>
            </a:r>
          </a:p>
        </p:txBody>
      </p:sp>
      <p:sp>
        <p:nvSpPr>
          <p:cNvPr id="225303" name="Text Box 103"/>
          <p:cNvSpPr txBox="1">
            <a:spLocks noChangeArrowheads="1"/>
          </p:cNvSpPr>
          <p:nvPr/>
        </p:nvSpPr>
        <p:spPr bwMode="auto">
          <a:xfrm>
            <a:off x="0" y="57912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400" i="1" dirty="0" smtClean="0"/>
              <a:t>Nell’esempio</a:t>
            </a:r>
            <a:r>
              <a:rPr lang="it-IT" altLang="it-IT" sz="2400" i="1" dirty="0"/>
              <a:t>, Pb finanzia </a:t>
            </a:r>
            <a:r>
              <a:rPr lang="it-IT" altLang="it-IT" sz="2400" i="1" u="sng" dirty="0"/>
              <a:t>prevalentemente</a:t>
            </a:r>
            <a:r>
              <a:rPr lang="it-IT" altLang="it-IT" sz="2400" i="1" dirty="0"/>
              <a:t> AC</a:t>
            </a:r>
          </a:p>
          <a:p>
            <a:pPr algn="ctr" eaLnBrk="1" hangingPunct="1">
              <a:lnSpc>
                <a:spcPct val="50000"/>
              </a:lnSpc>
              <a:spcBef>
                <a:spcPct val="50000"/>
              </a:spcBef>
            </a:pPr>
            <a:r>
              <a:rPr lang="it-IT" altLang="it-IT" sz="2400" i="1" dirty="0" smtClean="0"/>
              <a:t>AC </a:t>
            </a:r>
            <a:r>
              <a:rPr lang="it-IT" altLang="it-IT" sz="2400" i="1" dirty="0"/>
              <a:t>riesce a coprire </a:t>
            </a:r>
            <a:r>
              <a:rPr lang="it-IT" altLang="it-IT" sz="2400" i="1" u="sng" dirty="0"/>
              <a:t>convenientemente</a:t>
            </a:r>
            <a:r>
              <a:rPr lang="it-IT" altLang="it-IT" sz="2400" i="1" dirty="0"/>
              <a:t> Pb</a:t>
            </a:r>
          </a:p>
          <a:p>
            <a:pPr algn="ctr" eaLnBrk="1" hangingPunct="1">
              <a:lnSpc>
                <a:spcPct val="50000"/>
              </a:lnSpc>
              <a:spcBef>
                <a:spcPct val="50000"/>
              </a:spcBef>
            </a:pPr>
            <a:r>
              <a:rPr lang="it-IT" altLang="it-IT" sz="2400" i="1" dirty="0">
                <a:sym typeface="Wingdings" panose="05000000000000000000" pitchFamily="2" charset="2"/>
              </a:rPr>
              <a:t> </a:t>
            </a:r>
            <a:r>
              <a:rPr lang="it-IT" altLang="it-IT" sz="2400" b="1" i="1" dirty="0">
                <a:sym typeface="Wingdings" panose="05000000000000000000" pitchFamily="2" charset="2"/>
              </a:rPr>
              <a:t>NO</a:t>
            </a:r>
            <a:r>
              <a:rPr lang="it-IT" altLang="it-IT" sz="2400" i="1" dirty="0">
                <a:sym typeface="Wingdings" panose="05000000000000000000" pitchFamily="2" charset="2"/>
              </a:rPr>
              <a:t> </a:t>
            </a:r>
            <a:r>
              <a:rPr lang="it-IT" altLang="it-IT" sz="2400" b="1" i="1" dirty="0">
                <a:sym typeface="Wingdings" panose="05000000000000000000" pitchFamily="2" charset="2"/>
              </a:rPr>
              <a:t>rischio</a:t>
            </a:r>
            <a:r>
              <a:rPr lang="it-IT" altLang="it-IT" sz="2400" i="1" dirty="0">
                <a:sym typeface="Wingdings" panose="05000000000000000000" pitchFamily="2" charset="2"/>
              </a:rPr>
              <a:t> d’insolvenza, ossia di </a:t>
            </a:r>
            <a:r>
              <a:rPr lang="it-IT" altLang="it-IT" sz="2400" b="1" i="1" dirty="0">
                <a:sym typeface="Wingdings" panose="05000000000000000000" pitchFamily="2" charset="2"/>
              </a:rPr>
              <a:t>CRISI FINANZIARIA</a:t>
            </a:r>
            <a:endParaRPr lang="it-IT" altLang="it-IT" sz="2400" b="1" i="1" dirty="0"/>
          </a:p>
        </p:txBody>
      </p:sp>
      <p:grpSp>
        <p:nvGrpSpPr>
          <p:cNvPr id="225304" name="Group 104"/>
          <p:cNvGrpSpPr>
            <a:grpSpLocks/>
          </p:cNvGrpSpPr>
          <p:nvPr/>
        </p:nvGrpSpPr>
        <p:grpSpPr bwMode="auto">
          <a:xfrm>
            <a:off x="76200" y="2030413"/>
            <a:ext cx="2667000" cy="3608387"/>
            <a:chOff x="96" y="1080"/>
            <a:chExt cx="1680" cy="2273"/>
          </a:xfrm>
        </p:grpSpPr>
        <p:sp>
          <p:nvSpPr>
            <p:cNvPr id="225310" name="Rectangle 105"/>
            <p:cNvSpPr>
              <a:spLocks noChangeArrowheads="1"/>
            </p:cNvSpPr>
            <p:nvPr/>
          </p:nvSpPr>
          <p:spPr bwMode="auto">
            <a:xfrm>
              <a:off x="1056" y="2592"/>
              <a:ext cx="720" cy="53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Pb 35</a:t>
              </a:r>
            </a:p>
          </p:txBody>
        </p:sp>
        <p:sp>
          <p:nvSpPr>
            <p:cNvPr id="225311" name="Rectangle 106"/>
            <p:cNvSpPr>
              <a:spLocks noChangeArrowheads="1"/>
            </p:cNvSpPr>
            <p:nvPr/>
          </p:nvSpPr>
          <p:spPr bwMode="auto">
            <a:xfrm>
              <a:off x="1056" y="2112"/>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Pml 25</a:t>
              </a:r>
            </a:p>
          </p:txBody>
        </p:sp>
        <p:sp>
          <p:nvSpPr>
            <p:cNvPr id="225312" name="Rectangle 107"/>
            <p:cNvSpPr>
              <a:spLocks noChangeArrowheads="1"/>
            </p:cNvSpPr>
            <p:nvPr/>
          </p:nvSpPr>
          <p:spPr bwMode="auto">
            <a:xfrm>
              <a:off x="528" y="2893"/>
              <a:ext cx="528" cy="23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LI</a:t>
              </a:r>
            </a:p>
          </p:txBody>
        </p:sp>
        <p:sp>
          <p:nvSpPr>
            <p:cNvPr id="225313" name="Rectangle 108"/>
            <p:cNvSpPr>
              <a:spLocks noChangeArrowheads="1"/>
            </p:cNvSpPr>
            <p:nvPr/>
          </p:nvSpPr>
          <p:spPr bwMode="auto">
            <a:xfrm>
              <a:off x="528" y="2663"/>
              <a:ext cx="528" cy="23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LD</a:t>
              </a:r>
            </a:p>
          </p:txBody>
        </p:sp>
        <p:sp>
          <p:nvSpPr>
            <p:cNvPr id="225314" name="Rectangle 109"/>
            <p:cNvSpPr>
              <a:spLocks noChangeArrowheads="1"/>
            </p:cNvSpPr>
            <p:nvPr/>
          </p:nvSpPr>
          <p:spPr bwMode="auto">
            <a:xfrm>
              <a:off x="528" y="2394"/>
              <a:ext cx="528" cy="269"/>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M</a:t>
              </a:r>
            </a:p>
          </p:txBody>
        </p:sp>
        <p:sp>
          <p:nvSpPr>
            <p:cNvPr id="225315" name="Rectangle 110"/>
            <p:cNvSpPr>
              <a:spLocks noChangeArrowheads="1"/>
            </p:cNvSpPr>
            <p:nvPr/>
          </p:nvSpPr>
          <p:spPr bwMode="auto">
            <a:xfrm>
              <a:off x="528" y="1320"/>
              <a:ext cx="528"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IM</a:t>
              </a:r>
            </a:p>
            <a:p>
              <a:pPr algn="just" eaLnBrk="1" hangingPunct="1">
                <a:lnSpc>
                  <a:spcPct val="90000"/>
                </a:lnSpc>
                <a:spcBef>
                  <a:spcPct val="20000"/>
                </a:spcBef>
              </a:pPr>
              <a:r>
                <a:rPr lang="it-IT" altLang="it-IT" sz="2000" i="1"/>
                <a:t>II</a:t>
              </a:r>
            </a:p>
            <a:p>
              <a:pPr algn="just" eaLnBrk="1" hangingPunct="1">
                <a:lnSpc>
                  <a:spcPct val="90000"/>
                </a:lnSpc>
                <a:spcBef>
                  <a:spcPct val="20000"/>
                </a:spcBef>
              </a:pPr>
              <a:r>
                <a:rPr lang="it-IT" altLang="it-IT" sz="2000" i="1"/>
                <a:t>IF</a:t>
              </a:r>
            </a:p>
            <a:p>
              <a:pPr algn="just" eaLnBrk="1" hangingPunct="1">
                <a:lnSpc>
                  <a:spcPct val="90000"/>
                </a:lnSpc>
                <a:spcBef>
                  <a:spcPct val="20000"/>
                </a:spcBef>
              </a:pPr>
              <a:r>
                <a:rPr lang="it-IT" altLang="it-IT" sz="2000" i="1"/>
                <a:t>IP</a:t>
              </a:r>
            </a:p>
            <a:p>
              <a:pPr algn="just" eaLnBrk="1" hangingPunct="1">
                <a:lnSpc>
                  <a:spcPct val="90000"/>
                </a:lnSpc>
                <a:spcBef>
                  <a:spcPct val="20000"/>
                </a:spcBef>
              </a:pPr>
              <a:r>
                <a:rPr lang="it-IT" altLang="it-IT" sz="2000" i="1"/>
                <a:t>IC</a:t>
              </a:r>
            </a:p>
          </p:txBody>
        </p:sp>
        <p:sp>
          <p:nvSpPr>
            <p:cNvPr id="225316" name="Rectangle 111"/>
            <p:cNvSpPr>
              <a:spLocks noChangeArrowheads="1"/>
            </p:cNvSpPr>
            <p:nvPr/>
          </p:nvSpPr>
          <p:spPr bwMode="auto">
            <a:xfrm>
              <a:off x="1056" y="3123"/>
              <a:ext cx="72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CF 100</a:t>
              </a:r>
            </a:p>
          </p:txBody>
        </p:sp>
        <p:sp>
          <p:nvSpPr>
            <p:cNvPr id="225317" name="Rectangle 112"/>
            <p:cNvSpPr>
              <a:spLocks noChangeArrowheads="1"/>
            </p:cNvSpPr>
            <p:nvPr/>
          </p:nvSpPr>
          <p:spPr bwMode="auto">
            <a:xfrm>
              <a:off x="96" y="3123"/>
              <a:ext cx="96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CI 100</a:t>
              </a:r>
            </a:p>
          </p:txBody>
        </p:sp>
        <p:sp>
          <p:nvSpPr>
            <p:cNvPr id="225318" name="Rectangle 113"/>
            <p:cNvSpPr>
              <a:spLocks noChangeArrowheads="1"/>
            </p:cNvSpPr>
            <p:nvPr/>
          </p:nvSpPr>
          <p:spPr bwMode="auto">
            <a:xfrm>
              <a:off x="1056" y="1080"/>
              <a:ext cx="72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FONTI</a:t>
              </a:r>
            </a:p>
          </p:txBody>
        </p:sp>
        <p:sp>
          <p:nvSpPr>
            <p:cNvPr id="225319" name="Rectangle 114"/>
            <p:cNvSpPr>
              <a:spLocks noChangeArrowheads="1"/>
            </p:cNvSpPr>
            <p:nvPr/>
          </p:nvSpPr>
          <p:spPr bwMode="auto">
            <a:xfrm>
              <a:off x="96" y="1080"/>
              <a:ext cx="96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IMPIEGHI</a:t>
              </a:r>
            </a:p>
          </p:txBody>
        </p:sp>
        <p:sp>
          <p:nvSpPr>
            <p:cNvPr id="225320" name="Rectangle 115"/>
            <p:cNvSpPr>
              <a:spLocks noChangeArrowheads="1"/>
            </p:cNvSpPr>
            <p:nvPr/>
          </p:nvSpPr>
          <p:spPr bwMode="auto">
            <a:xfrm>
              <a:off x="96" y="2394"/>
              <a:ext cx="432" cy="729"/>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AC</a:t>
              </a:r>
            </a:p>
            <a:p>
              <a:pPr algn="ctr" eaLnBrk="1" hangingPunct="1">
                <a:lnSpc>
                  <a:spcPct val="90000"/>
                </a:lnSpc>
                <a:spcBef>
                  <a:spcPct val="20000"/>
                </a:spcBef>
              </a:pPr>
              <a:r>
                <a:rPr lang="it-IT" altLang="it-IT" sz="2000"/>
                <a:t>40</a:t>
              </a:r>
            </a:p>
          </p:txBody>
        </p:sp>
        <p:sp>
          <p:nvSpPr>
            <p:cNvPr id="225321" name="Rectangle 116"/>
            <p:cNvSpPr>
              <a:spLocks noChangeArrowheads="1"/>
            </p:cNvSpPr>
            <p:nvPr/>
          </p:nvSpPr>
          <p:spPr bwMode="auto">
            <a:xfrm>
              <a:off x="1056" y="1320"/>
              <a:ext cx="720"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MP 40</a:t>
              </a:r>
            </a:p>
          </p:txBody>
        </p:sp>
        <p:sp>
          <p:nvSpPr>
            <p:cNvPr id="225322" name="Rectangle 117"/>
            <p:cNvSpPr>
              <a:spLocks noChangeArrowheads="1"/>
            </p:cNvSpPr>
            <p:nvPr/>
          </p:nvSpPr>
          <p:spPr bwMode="auto">
            <a:xfrm>
              <a:off x="96" y="1320"/>
              <a:ext cx="432"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AF</a:t>
              </a:r>
            </a:p>
            <a:p>
              <a:pPr algn="ctr" eaLnBrk="1" hangingPunct="1">
                <a:lnSpc>
                  <a:spcPct val="90000"/>
                </a:lnSpc>
                <a:spcBef>
                  <a:spcPct val="20000"/>
                </a:spcBef>
              </a:pPr>
              <a:r>
                <a:rPr lang="it-IT" altLang="it-IT" sz="2000"/>
                <a:t>60</a:t>
              </a:r>
            </a:p>
          </p:txBody>
        </p:sp>
        <p:sp>
          <p:nvSpPr>
            <p:cNvPr id="225323" name="Line 118"/>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4" name="Line 119"/>
            <p:cNvSpPr>
              <a:spLocks noChangeShapeType="1"/>
            </p:cNvSpPr>
            <p:nvPr/>
          </p:nvSpPr>
          <p:spPr bwMode="auto">
            <a:xfrm>
              <a:off x="96" y="2394"/>
              <a:ext cx="96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25" name="Line 120"/>
            <p:cNvSpPr>
              <a:spLocks noChangeShapeType="1"/>
            </p:cNvSpPr>
            <p:nvPr/>
          </p:nvSpPr>
          <p:spPr bwMode="auto">
            <a:xfrm>
              <a:off x="96" y="3123"/>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6" name="Line 121"/>
            <p:cNvSpPr>
              <a:spLocks noChangeShapeType="1"/>
            </p:cNvSpPr>
            <p:nvPr/>
          </p:nvSpPr>
          <p:spPr bwMode="auto">
            <a:xfrm>
              <a:off x="96" y="3353"/>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7" name="Line 122"/>
            <p:cNvSpPr>
              <a:spLocks noChangeShapeType="1"/>
            </p:cNvSpPr>
            <p:nvPr/>
          </p:nvSpPr>
          <p:spPr bwMode="auto">
            <a:xfrm>
              <a:off x="96" y="1080"/>
              <a:ext cx="0" cy="227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8" name="Line 123"/>
            <p:cNvSpPr>
              <a:spLocks noChangeShapeType="1"/>
            </p:cNvSpPr>
            <p:nvPr/>
          </p:nvSpPr>
          <p:spPr bwMode="auto">
            <a:xfrm>
              <a:off x="1056" y="1080"/>
              <a:ext cx="0" cy="22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9" name="Line 124"/>
            <p:cNvSpPr>
              <a:spLocks noChangeShapeType="1"/>
            </p:cNvSpPr>
            <p:nvPr/>
          </p:nvSpPr>
          <p:spPr bwMode="auto">
            <a:xfrm>
              <a:off x="1776" y="1080"/>
              <a:ext cx="0" cy="227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30" name="Line 125"/>
            <p:cNvSpPr>
              <a:spLocks noChangeShapeType="1"/>
            </p:cNvSpPr>
            <p:nvPr/>
          </p:nvSpPr>
          <p:spPr bwMode="auto">
            <a:xfrm>
              <a:off x="96" y="1320"/>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31" name="Line 126"/>
            <p:cNvSpPr>
              <a:spLocks noChangeShapeType="1"/>
            </p:cNvSpPr>
            <p:nvPr/>
          </p:nvSpPr>
          <p:spPr bwMode="auto">
            <a:xfrm>
              <a:off x="528" y="1320"/>
              <a:ext cx="0" cy="180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32" name="Line 127"/>
            <p:cNvSpPr>
              <a:spLocks noChangeShapeType="1"/>
            </p:cNvSpPr>
            <p:nvPr/>
          </p:nvSpPr>
          <p:spPr bwMode="auto">
            <a:xfrm>
              <a:off x="528" y="266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5333" name="Line 128"/>
            <p:cNvSpPr>
              <a:spLocks noChangeShapeType="1"/>
            </p:cNvSpPr>
            <p:nvPr/>
          </p:nvSpPr>
          <p:spPr bwMode="auto">
            <a:xfrm>
              <a:off x="528" y="289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5334" name="Line 129"/>
            <p:cNvSpPr>
              <a:spLocks noChangeShapeType="1"/>
            </p:cNvSpPr>
            <p:nvPr/>
          </p:nvSpPr>
          <p:spPr bwMode="auto">
            <a:xfrm>
              <a:off x="1056" y="211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35" name="Line 130"/>
            <p:cNvSpPr>
              <a:spLocks noChangeShapeType="1"/>
            </p:cNvSpPr>
            <p:nvPr/>
          </p:nvSpPr>
          <p:spPr bwMode="auto">
            <a:xfrm>
              <a:off x="1056" y="259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5305" name="AutoShape 131"/>
          <p:cNvSpPr>
            <a:spLocks/>
          </p:cNvSpPr>
          <p:nvPr/>
        </p:nvSpPr>
        <p:spPr bwMode="auto">
          <a:xfrm>
            <a:off x="1600200" y="4143375"/>
            <a:ext cx="152400" cy="290513"/>
          </a:xfrm>
          <a:prstGeom prst="rightBrace">
            <a:avLst>
              <a:gd name="adj1" fmla="val 15885"/>
              <a:gd name="adj2" fmla="val 48514"/>
            </a:avLst>
          </a:prstGeom>
          <a:noFill/>
          <a:ln w="508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25306" name="AutoShape 132"/>
          <p:cNvCxnSpPr>
            <a:cxnSpLocks noChangeShapeType="1"/>
            <a:stCxn id="225305" idx="1"/>
          </p:cNvCxnSpPr>
          <p:nvPr/>
        </p:nvCxnSpPr>
        <p:spPr bwMode="auto">
          <a:xfrm flipV="1">
            <a:off x="1778000" y="2957513"/>
            <a:ext cx="1117600" cy="1327150"/>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cxnSp>
        <p:nvCxnSpPr>
          <p:cNvPr id="225307" name="AutoShape 133"/>
          <p:cNvCxnSpPr>
            <a:cxnSpLocks noChangeShapeType="1"/>
            <a:stCxn id="225305" idx="1"/>
          </p:cNvCxnSpPr>
          <p:nvPr/>
        </p:nvCxnSpPr>
        <p:spPr bwMode="auto">
          <a:xfrm>
            <a:off x="1778000" y="4284663"/>
            <a:ext cx="1117600" cy="500062"/>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sp>
        <p:nvSpPr>
          <p:cNvPr id="225308" name="WordArt 134"/>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5309" name="Segnaposto numero diapositiva 49"/>
          <p:cNvSpPr>
            <a:spLocks noGrp="1"/>
          </p:cNvSpPr>
          <p:nvPr>
            <p:ph type="sldNum" sz="quarter" idx="12"/>
          </p:nvPr>
        </p:nvSpPr>
        <p:spPr>
          <a:xfrm>
            <a:off x="70104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2D348B4-F73C-47A7-87C7-81729D84B976}" type="slidenum">
              <a:rPr lang="it-IT" altLang="it-IT">
                <a:latin typeface="Arial" panose="020B0604020202020204" pitchFamily="34" charset="0"/>
              </a:rPr>
              <a:pPr/>
              <a:t>81</a:t>
            </a:fld>
            <a:endParaRPr lang="it-IT" altLang="it-IT">
              <a:latin typeface="Arial" panose="020B0604020202020204" pitchFamily="34" charset="0"/>
            </a:endParaRPr>
          </a:p>
        </p:txBody>
      </p:sp>
    </p:spTree>
    <p:extLst>
      <p:ext uri="{BB962C8B-B14F-4D97-AF65-F5344CB8AC3E}">
        <p14:creationId xmlns:p14="http://schemas.microsoft.com/office/powerpoint/2010/main" val="3727881877"/>
      </p:ext>
    </p:extLst>
  </p:cSld>
  <p:clrMapOvr>
    <a:masterClrMapping/>
  </p:clrMapOvr>
  <p:transition advTm="244176"/>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299" name="Group 3"/>
          <p:cNvGraphicFramePr>
            <a:graphicFrameLocks noGrp="1"/>
          </p:cNvGraphicFramePr>
          <p:nvPr/>
        </p:nvGraphicFramePr>
        <p:xfrm>
          <a:off x="2895600" y="4267200"/>
          <a:ext cx="6172200" cy="1036638"/>
        </p:xfrm>
        <a:graphic>
          <a:graphicData uri="http://schemas.openxmlformats.org/drawingml/2006/table">
            <a:tbl>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4573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di </a:t>
                      </a:r>
                      <a:r>
                        <a:rPr kumimoji="0" lang="it-IT" sz="2000" b="1" i="0" u="none" strike="noStrike" cap="none" normalizeH="0" baseline="0" smtClean="0">
                          <a:ln>
                            <a:noFill/>
                          </a:ln>
                          <a:solidFill>
                            <a:schemeClr val="tx1"/>
                          </a:solidFill>
                          <a:effectLst/>
                          <a:latin typeface="Times New Roman" pitchFamily="18" charset="0"/>
                        </a:rPr>
                        <a:t>DISPONI-BILITA’</a:t>
                      </a:r>
                    </a:p>
                  </a:txBody>
                  <a:tcPr marT="45734" marB="45734" anchor="ctr"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a:t>
                      </a:r>
                    </a:p>
                  </a:txBody>
                  <a:tcPr marT="45734" marB="4573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4" marB="4573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4,00</a:t>
                      </a:r>
                    </a:p>
                  </a:txBody>
                  <a:tcPr marT="45734" marB="45734"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57929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11445" name="Group 149"/>
          <p:cNvGraphicFramePr>
            <a:graphicFrameLocks noGrp="1"/>
          </p:cNvGraphicFramePr>
          <p:nvPr/>
        </p:nvGraphicFramePr>
        <p:xfrm>
          <a:off x="2895600" y="2409825"/>
          <a:ext cx="6172200" cy="1097230"/>
        </p:xfrm>
        <a:graphic>
          <a:graphicData uri="http://schemas.openxmlformats.org/drawingml/2006/table">
            <a:tbl>
              <a:tblPr/>
              <a:tblGrid>
                <a:gridCol w="2286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1096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Margine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rPr>
                        <a:t>DISPONIBILITA’ (ACN - </a:t>
                      </a:r>
                      <a:r>
                        <a:rPr kumimoji="0" lang="it-IT" sz="2000" b="1" i="0" u="none" strike="noStrike" cap="none" normalizeH="0" baseline="0" dirty="0" err="1" smtClean="0">
                          <a:ln>
                            <a:noFill/>
                          </a:ln>
                          <a:solidFill>
                            <a:schemeClr val="tx1"/>
                          </a:solidFill>
                          <a:effectLst/>
                          <a:latin typeface="Times New Roman" pitchFamily="18" charset="0"/>
                        </a:rPr>
                        <a:t>CCN</a:t>
                      </a:r>
                      <a:r>
                        <a:rPr kumimoji="0" lang="it-IT" sz="2000" b="1" i="0" u="none" strike="noStrike" cap="none" normalizeH="0" baseline="0" dirty="0" smtClean="0">
                          <a:ln>
                            <a:noFill/>
                          </a:ln>
                          <a:solidFill>
                            <a:schemeClr val="tx1"/>
                          </a:solidFill>
                          <a:effectLst/>
                          <a:latin typeface="Times New Roman" pitchFamily="18" charset="0"/>
                        </a:rPr>
                        <a:t>)</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AC-Pb</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40-10</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a:t>
                      </a:r>
                      <a:r>
                        <a:rPr kumimoji="0" lang="it-IT" sz="2200" b="1" i="0" u="none" strike="noStrike" cap="none" normalizeH="0" baseline="0" dirty="0" smtClean="0">
                          <a:ln>
                            <a:noFill/>
                          </a:ln>
                          <a:solidFill>
                            <a:srgbClr val="0033CC"/>
                          </a:solidFill>
                          <a:effectLst/>
                          <a:latin typeface="Times New Roman" pitchFamily="18" charset="0"/>
                        </a:rPr>
                        <a:t> 30</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extLst>
                  <a:ext uri="{0D108BD9-81ED-4DB2-BD59-A6C34878D82A}">
                    <a16:rowId xmlns:a16="http://schemas.microsoft.com/office/drawing/2014/main" val="10000"/>
                  </a:ext>
                </a:extLst>
              </a:tr>
            </a:tbl>
          </a:graphicData>
        </a:graphic>
      </p:graphicFrame>
      <p:sp>
        <p:nvSpPr>
          <p:cNvPr id="226322" name="Text Box 74"/>
          <p:cNvSpPr txBox="1">
            <a:spLocks noChangeArrowheads="1"/>
          </p:cNvSpPr>
          <p:nvPr/>
        </p:nvSpPr>
        <p:spPr bwMode="auto">
          <a:xfrm>
            <a:off x="3962400" y="1905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dirty="0">
                <a:solidFill>
                  <a:srgbClr val="FF0000"/>
                </a:solidFill>
              </a:rPr>
              <a:t>Troppo Positivo     </a:t>
            </a:r>
            <a:r>
              <a:rPr lang="it-IT" altLang="it-IT" sz="2400" b="1" dirty="0" smtClean="0">
                <a:solidFill>
                  <a:srgbClr val="FF0000"/>
                </a:solidFill>
              </a:rPr>
              <a:t> </a:t>
            </a:r>
            <a:r>
              <a:rPr lang="it-IT" altLang="it-IT" sz="2400" b="1" dirty="0" err="1">
                <a:solidFill>
                  <a:srgbClr val="0033CC"/>
                </a:solidFill>
              </a:rPr>
              <a:t>MdD</a:t>
            </a:r>
            <a:r>
              <a:rPr lang="it-IT" altLang="it-IT" sz="2400" b="1" dirty="0">
                <a:solidFill>
                  <a:srgbClr val="0033CC"/>
                </a:solidFill>
              </a:rPr>
              <a:t> </a:t>
            </a:r>
            <a:r>
              <a:rPr lang="en-US" altLang="it-IT" sz="2400" b="1" dirty="0" smtClean="0">
                <a:solidFill>
                  <a:srgbClr val="FF0000"/>
                </a:solidFill>
                <a:cs typeface="Times New Roman" panose="02020603050405020304" pitchFamily="18" charset="0"/>
              </a:rPr>
              <a:t>»</a:t>
            </a:r>
            <a:r>
              <a:rPr lang="it-IT" altLang="it-IT" sz="2400" b="1" dirty="0" smtClean="0">
                <a:solidFill>
                  <a:srgbClr val="0033CC"/>
                </a:solidFill>
              </a:rPr>
              <a:t> </a:t>
            </a:r>
            <a:r>
              <a:rPr lang="it-IT" altLang="it-IT" sz="2400" b="1" dirty="0">
                <a:solidFill>
                  <a:srgbClr val="0033CC"/>
                </a:solidFill>
              </a:rPr>
              <a:t>0</a:t>
            </a:r>
          </a:p>
        </p:txBody>
      </p:sp>
      <p:sp>
        <p:nvSpPr>
          <p:cNvPr id="226323" name="Text Box 75"/>
          <p:cNvSpPr txBox="1">
            <a:spLocks noChangeArrowheads="1"/>
          </p:cNvSpPr>
          <p:nvPr/>
        </p:nvSpPr>
        <p:spPr bwMode="auto">
          <a:xfrm>
            <a:off x="3810000" y="52578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dirty="0">
                <a:solidFill>
                  <a:srgbClr val="FF0000"/>
                </a:solidFill>
              </a:rPr>
              <a:t>Troppo Positivo </a:t>
            </a:r>
            <a:r>
              <a:rPr lang="it-IT" altLang="it-IT" sz="2400" b="1" dirty="0" smtClean="0">
                <a:solidFill>
                  <a:srgbClr val="FF0000"/>
                </a:solidFill>
              </a:rPr>
              <a:t>   </a:t>
            </a:r>
            <a:r>
              <a:rPr lang="it-IT" altLang="it-IT" sz="2400" b="1" dirty="0" err="1">
                <a:solidFill>
                  <a:srgbClr val="0033CC"/>
                </a:solidFill>
              </a:rPr>
              <a:t>QdD</a:t>
            </a:r>
            <a:r>
              <a:rPr lang="it-IT" altLang="it-IT" sz="2400" b="1" dirty="0">
                <a:solidFill>
                  <a:srgbClr val="0033CC"/>
                </a:solidFill>
              </a:rPr>
              <a:t> </a:t>
            </a:r>
            <a:r>
              <a:rPr lang="en-US" altLang="it-IT" sz="2400" b="1" dirty="0">
                <a:solidFill>
                  <a:srgbClr val="FF0000"/>
                </a:solidFill>
              </a:rPr>
              <a:t>»</a:t>
            </a:r>
            <a:r>
              <a:rPr lang="en-US" altLang="it-IT" sz="2400" b="1" dirty="0">
                <a:solidFill>
                  <a:srgbClr val="0033CC"/>
                </a:solidFill>
              </a:rPr>
              <a:t> 1</a:t>
            </a:r>
            <a:endParaRPr lang="it-IT" altLang="it-IT" sz="2400" b="1" dirty="0">
              <a:solidFill>
                <a:srgbClr val="0033CC"/>
              </a:solidFill>
            </a:endParaRPr>
          </a:p>
        </p:txBody>
      </p:sp>
      <p:sp>
        <p:nvSpPr>
          <p:cNvPr id="226324" name="Text Box 76"/>
          <p:cNvSpPr txBox="1">
            <a:spLocks noChangeArrowheads="1"/>
          </p:cNvSpPr>
          <p:nvPr/>
        </p:nvSpPr>
        <p:spPr bwMode="auto">
          <a:xfrm>
            <a:off x="228600" y="1295400"/>
            <a:ext cx="8839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60000"/>
              </a:lnSpc>
              <a:spcBef>
                <a:spcPct val="50000"/>
              </a:spcBef>
            </a:pPr>
            <a:r>
              <a:rPr lang="it-IT" altLang="it-IT" sz="2400" i="1"/>
              <a:t>Pb riesce a finanziare </a:t>
            </a:r>
            <a:r>
              <a:rPr lang="it-IT" altLang="it-IT" sz="2400" i="1" u="sng"/>
              <a:t>prevalentemente</a:t>
            </a:r>
            <a:r>
              <a:rPr lang="it-IT" altLang="it-IT" sz="2400" i="1"/>
              <a:t> AC </a:t>
            </a:r>
            <a:r>
              <a:rPr lang="it-IT" altLang="it-IT" sz="2400" b="1"/>
              <a:t>(AC </a:t>
            </a:r>
            <a:r>
              <a:rPr lang="it-IT" altLang="it-IT" sz="2400" b="1">
                <a:sym typeface="Symbol" panose="05050102010706020507" pitchFamily="18" charset="2"/>
              </a:rPr>
              <a:t></a:t>
            </a:r>
            <a:r>
              <a:rPr lang="it-IT" altLang="it-IT" sz="2400" b="1"/>
              <a:t> Pb)</a:t>
            </a:r>
            <a:r>
              <a:rPr lang="it-IT" altLang="it-IT" sz="2400" i="1"/>
              <a:t>? … (caso 1b)</a:t>
            </a:r>
          </a:p>
          <a:p>
            <a:pPr algn="ctr" eaLnBrk="1" hangingPunct="1">
              <a:lnSpc>
                <a:spcPct val="60000"/>
              </a:lnSpc>
              <a:spcBef>
                <a:spcPct val="50000"/>
              </a:spcBef>
            </a:pPr>
            <a:r>
              <a:rPr lang="it-IT" altLang="it-IT" sz="2400" i="1"/>
              <a:t>AC riesce a coprire </a:t>
            </a:r>
            <a:r>
              <a:rPr lang="it-IT" altLang="it-IT" sz="2400" i="1" u="sng"/>
              <a:t>opportunamente</a:t>
            </a:r>
            <a:r>
              <a:rPr lang="it-IT" altLang="it-IT" sz="2400" i="1"/>
              <a:t> Pb </a:t>
            </a:r>
            <a:r>
              <a:rPr lang="it-IT" altLang="it-IT" sz="2400" b="1"/>
              <a:t>(AC </a:t>
            </a:r>
            <a:r>
              <a:rPr lang="it-IT" altLang="it-IT" sz="2400" b="1">
                <a:sym typeface="Symbol" panose="05050102010706020507" pitchFamily="18" charset="2"/>
              </a:rPr>
              <a:t></a:t>
            </a:r>
            <a:r>
              <a:rPr lang="it-IT" altLang="it-IT" sz="2400" b="1"/>
              <a:t> Pb)</a:t>
            </a:r>
            <a:r>
              <a:rPr lang="it-IT" altLang="it-IT" sz="2400" i="1"/>
              <a:t>? … (caso 1b)</a:t>
            </a:r>
          </a:p>
        </p:txBody>
      </p:sp>
      <p:grpSp>
        <p:nvGrpSpPr>
          <p:cNvPr id="226325" name="Group 77"/>
          <p:cNvGrpSpPr>
            <a:grpSpLocks/>
          </p:cNvGrpSpPr>
          <p:nvPr/>
        </p:nvGrpSpPr>
        <p:grpSpPr bwMode="auto">
          <a:xfrm>
            <a:off x="76200" y="482600"/>
            <a:ext cx="8915400" cy="736600"/>
            <a:chOff x="48" y="352"/>
            <a:chExt cx="5616" cy="560"/>
          </a:xfrm>
        </p:grpSpPr>
        <p:sp>
          <p:nvSpPr>
            <p:cNvPr id="226360" name="Rectangle 78"/>
            <p:cNvSpPr>
              <a:spLocks noChangeArrowheads="1"/>
            </p:cNvSpPr>
            <p:nvPr/>
          </p:nvSpPr>
          <p:spPr bwMode="auto">
            <a:xfrm>
              <a:off x="3888" y="352"/>
              <a:ext cx="177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1700"/>
                <a:t>Margine di Disponibilità</a:t>
              </a:r>
            </a:p>
            <a:p>
              <a:pPr eaLnBrk="1" hangingPunct="1">
                <a:spcBef>
                  <a:spcPct val="20000"/>
                </a:spcBef>
              </a:pPr>
              <a:r>
                <a:rPr lang="it-IT" altLang="it-IT" sz="1700"/>
                <a:t>Quoziente di Disponibilità</a:t>
              </a:r>
            </a:p>
          </p:txBody>
        </p:sp>
        <p:sp>
          <p:nvSpPr>
            <p:cNvPr id="226361" name="Rectangle 79"/>
            <p:cNvSpPr>
              <a:spLocks noChangeArrowheads="1"/>
            </p:cNvSpPr>
            <p:nvPr/>
          </p:nvSpPr>
          <p:spPr bwMode="auto">
            <a:xfrm>
              <a:off x="2064" y="352"/>
              <a:ext cx="1824"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Circolante</a:t>
              </a:r>
            </a:p>
          </p:txBody>
        </p:sp>
        <p:sp>
          <p:nvSpPr>
            <p:cNvPr id="226362" name="Rectangle 80"/>
            <p:cNvSpPr>
              <a:spLocks noChangeArrowheads="1"/>
            </p:cNvSpPr>
            <p:nvPr/>
          </p:nvSpPr>
          <p:spPr bwMode="auto">
            <a:xfrm>
              <a:off x="48" y="352"/>
              <a:ext cx="201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DISPONIBILITA’</a:t>
              </a:r>
            </a:p>
          </p:txBody>
        </p:sp>
        <p:sp>
          <p:nvSpPr>
            <p:cNvPr id="226363" name="Line 81"/>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64" name="Line 82"/>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65" name="Line 83"/>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66" name="Line 84"/>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67" name="Line 85"/>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68" name="Line 86"/>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6326" name="Text Box 87"/>
          <p:cNvSpPr txBox="1">
            <a:spLocks noChangeArrowheads="1"/>
          </p:cNvSpPr>
          <p:nvPr/>
        </p:nvSpPr>
        <p:spPr bwMode="auto">
          <a:xfrm>
            <a:off x="3048000" y="3429000"/>
            <a:ext cx="6019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b="1" i="1"/>
              <a:t>MdD </a:t>
            </a:r>
            <a:r>
              <a:rPr lang="it-IT" altLang="it-IT" sz="2400" b="1" i="1" u="sng"/>
              <a:t>coincide sempre</a:t>
            </a:r>
            <a:r>
              <a:rPr lang="it-IT" altLang="it-IT" sz="2400" b="1" i="1"/>
              <a:t>                                                </a:t>
            </a:r>
            <a:r>
              <a:rPr lang="it-IT" altLang="it-IT" sz="2400" i="1"/>
              <a:t>(per importo e segno) </a:t>
            </a:r>
            <a:r>
              <a:rPr lang="it-IT" altLang="it-IT" sz="2400" b="1" i="1"/>
              <a:t>con Mds II°</a:t>
            </a:r>
          </a:p>
        </p:txBody>
      </p:sp>
      <p:sp>
        <p:nvSpPr>
          <p:cNvPr id="226327" name="Text Box 88"/>
          <p:cNvSpPr txBox="1">
            <a:spLocks noChangeArrowheads="1"/>
          </p:cNvSpPr>
          <p:nvPr/>
        </p:nvSpPr>
        <p:spPr bwMode="auto">
          <a:xfrm>
            <a:off x="0" y="57912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400" i="1" dirty="0" smtClean="0"/>
              <a:t>Nell’esempio</a:t>
            </a:r>
            <a:r>
              <a:rPr lang="it-IT" altLang="it-IT" sz="2400" i="1" dirty="0"/>
              <a:t>, Pb finanzia </a:t>
            </a:r>
            <a:r>
              <a:rPr lang="it-IT" altLang="it-IT" sz="2400" i="1" u="sng" dirty="0"/>
              <a:t>minimamente</a:t>
            </a:r>
            <a:r>
              <a:rPr lang="it-IT" altLang="it-IT" sz="2400" i="1" dirty="0"/>
              <a:t> AC</a:t>
            </a:r>
          </a:p>
          <a:p>
            <a:pPr algn="ctr" eaLnBrk="1" hangingPunct="1">
              <a:lnSpc>
                <a:spcPct val="50000"/>
              </a:lnSpc>
              <a:spcBef>
                <a:spcPct val="50000"/>
              </a:spcBef>
            </a:pPr>
            <a:r>
              <a:rPr lang="it-IT" altLang="it-IT" sz="2400" i="1" dirty="0" smtClean="0">
                <a:sym typeface="Wingdings" panose="05000000000000000000" pitchFamily="2" charset="2"/>
              </a:rPr>
              <a:t> </a:t>
            </a:r>
            <a:r>
              <a:rPr lang="it-IT" altLang="it-IT" sz="2400" i="1" dirty="0"/>
              <a:t>AC copre </a:t>
            </a:r>
            <a:r>
              <a:rPr lang="it-IT" altLang="it-IT" sz="2400" i="1" u="sng" dirty="0"/>
              <a:t>non convenientemente</a:t>
            </a:r>
            <a:r>
              <a:rPr lang="it-IT" altLang="it-IT" sz="2400" i="1" dirty="0"/>
              <a:t> Pb </a:t>
            </a:r>
          </a:p>
          <a:p>
            <a:pPr algn="ctr" eaLnBrk="1" hangingPunct="1">
              <a:lnSpc>
                <a:spcPct val="50000"/>
              </a:lnSpc>
              <a:spcBef>
                <a:spcPct val="50000"/>
              </a:spcBef>
            </a:pPr>
            <a:r>
              <a:rPr lang="it-IT" altLang="it-IT" sz="2400" i="1" dirty="0">
                <a:sym typeface="Wingdings" panose="05000000000000000000" pitchFamily="2" charset="2"/>
              </a:rPr>
              <a:t> Perdita delle opportunità di reinvestimento</a:t>
            </a:r>
            <a:r>
              <a:rPr lang="it-IT" altLang="it-IT" sz="2400" b="1" i="1" dirty="0">
                <a:sym typeface="Wingdings" panose="05000000000000000000" pitchFamily="2" charset="2"/>
              </a:rPr>
              <a:t>:</a:t>
            </a:r>
            <a:r>
              <a:rPr lang="it-IT" altLang="it-IT" sz="2400" i="1" dirty="0">
                <a:sym typeface="Wingdings" panose="05000000000000000000" pitchFamily="2" charset="2"/>
              </a:rPr>
              <a:t> </a:t>
            </a:r>
            <a:r>
              <a:rPr lang="it-IT" altLang="it-IT" sz="2400" b="1" i="1" dirty="0">
                <a:sym typeface="Wingdings" panose="05000000000000000000" pitchFamily="2" charset="2"/>
              </a:rPr>
              <a:t>STASI FINANZIARIA</a:t>
            </a:r>
            <a:endParaRPr lang="it-IT" altLang="it-IT" sz="2400" b="1" i="1" dirty="0"/>
          </a:p>
        </p:txBody>
      </p:sp>
      <p:grpSp>
        <p:nvGrpSpPr>
          <p:cNvPr id="226328" name="Group 119"/>
          <p:cNvGrpSpPr>
            <a:grpSpLocks/>
          </p:cNvGrpSpPr>
          <p:nvPr/>
        </p:nvGrpSpPr>
        <p:grpSpPr bwMode="auto">
          <a:xfrm>
            <a:off x="76200" y="1981200"/>
            <a:ext cx="2667000" cy="3740150"/>
            <a:chOff x="96" y="1080"/>
            <a:chExt cx="1680" cy="2356"/>
          </a:xfrm>
        </p:grpSpPr>
        <p:sp>
          <p:nvSpPr>
            <p:cNvPr id="226334" name="Rectangle 120"/>
            <p:cNvSpPr>
              <a:spLocks noChangeArrowheads="1"/>
            </p:cNvSpPr>
            <p:nvPr/>
          </p:nvSpPr>
          <p:spPr bwMode="auto">
            <a:xfrm>
              <a:off x="1056" y="2976"/>
              <a:ext cx="720" cy="23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dirty="0"/>
                <a:t>Pb </a:t>
              </a:r>
              <a:r>
                <a:rPr lang="it-IT" altLang="it-IT" sz="2000" dirty="0">
                  <a:solidFill>
                    <a:srgbClr val="C00000"/>
                  </a:solidFill>
                </a:rPr>
                <a:t>10</a:t>
              </a:r>
            </a:p>
          </p:txBody>
        </p:sp>
        <p:sp>
          <p:nvSpPr>
            <p:cNvPr id="226335" name="Rectangle 121"/>
            <p:cNvSpPr>
              <a:spLocks noChangeArrowheads="1"/>
            </p:cNvSpPr>
            <p:nvPr/>
          </p:nvSpPr>
          <p:spPr bwMode="auto">
            <a:xfrm>
              <a:off x="1056" y="2112"/>
              <a:ext cx="72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dirty="0" err="1"/>
                <a:t>Pml</a:t>
              </a:r>
              <a:r>
                <a:rPr lang="it-IT" altLang="it-IT" sz="2000" dirty="0"/>
                <a:t> </a:t>
              </a:r>
              <a:r>
                <a:rPr lang="it-IT" altLang="it-IT" sz="2000" dirty="0">
                  <a:solidFill>
                    <a:srgbClr val="C00000"/>
                  </a:solidFill>
                </a:rPr>
                <a:t>50</a:t>
              </a:r>
            </a:p>
          </p:txBody>
        </p:sp>
        <p:sp>
          <p:nvSpPr>
            <p:cNvPr id="226336" name="Rectangle 122"/>
            <p:cNvSpPr>
              <a:spLocks noChangeArrowheads="1"/>
            </p:cNvSpPr>
            <p:nvPr/>
          </p:nvSpPr>
          <p:spPr bwMode="auto">
            <a:xfrm>
              <a:off x="528" y="2893"/>
              <a:ext cx="528" cy="3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LI</a:t>
              </a:r>
            </a:p>
          </p:txBody>
        </p:sp>
        <p:sp>
          <p:nvSpPr>
            <p:cNvPr id="226337" name="Rectangle 123"/>
            <p:cNvSpPr>
              <a:spLocks noChangeArrowheads="1"/>
            </p:cNvSpPr>
            <p:nvPr/>
          </p:nvSpPr>
          <p:spPr bwMode="auto">
            <a:xfrm>
              <a:off x="528" y="2663"/>
              <a:ext cx="528" cy="23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LD</a:t>
              </a:r>
            </a:p>
          </p:txBody>
        </p:sp>
        <p:sp>
          <p:nvSpPr>
            <p:cNvPr id="226338" name="Rectangle 124"/>
            <p:cNvSpPr>
              <a:spLocks noChangeArrowheads="1"/>
            </p:cNvSpPr>
            <p:nvPr/>
          </p:nvSpPr>
          <p:spPr bwMode="auto">
            <a:xfrm>
              <a:off x="528" y="2394"/>
              <a:ext cx="528" cy="269"/>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M</a:t>
              </a:r>
            </a:p>
          </p:txBody>
        </p:sp>
        <p:sp>
          <p:nvSpPr>
            <p:cNvPr id="226339" name="Rectangle 125"/>
            <p:cNvSpPr>
              <a:spLocks noChangeArrowheads="1"/>
            </p:cNvSpPr>
            <p:nvPr/>
          </p:nvSpPr>
          <p:spPr bwMode="auto">
            <a:xfrm>
              <a:off x="528" y="1320"/>
              <a:ext cx="528"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spcBef>
                  <a:spcPct val="20000"/>
                </a:spcBef>
              </a:pPr>
              <a:r>
                <a:rPr lang="it-IT" altLang="it-IT" sz="2000" i="1"/>
                <a:t>IM</a:t>
              </a:r>
            </a:p>
            <a:p>
              <a:pPr algn="just" eaLnBrk="1" hangingPunct="1">
                <a:lnSpc>
                  <a:spcPct val="90000"/>
                </a:lnSpc>
                <a:spcBef>
                  <a:spcPct val="20000"/>
                </a:spcBef>
              </a:pPr>
              <a:r>
                <a:rPr lang="it-IT" altLang="it-IT" sz="2000" i="1"/>
                <a:t>II</a:t>
              </a:r>
            </a:p>
            <a:p>
              <a:pPr algn="just" eaLnBrk="1" hangingPunct="1">
                <a:lnSpc>
                  <a:spcPct val="90000"/>
                </a:lnSpc>
                <a:spcBef>
                  <a:spcPct val="20000"/>
                </a:spcBef>
              </a:pPr>
              <a:r>
                <a:rPr lang="it-IT" altLang="it-IT" sz="2000" i="1"/>
                <a:t>IF</a:t>
              </a:r>
            </a:p>
            <a:p>
              <a:pPr algn="just" eaLnBrk="1" hangingPunct="1">
                <a:lnSpc>
                  <a:spcPct val="90000"/>
                </a:lnSpc>
                <a:spcBef>
                  <a:spcPct val="20000"/>
                </a:spcBef>
              </a:pPr>
              <a:r>
                <a:rPr lang="it-IT" altLang="it-IT" sz="2000" i="1"/>
                <a:t>IP</a:t>
              </a:r>
            </a:p>
            <a:p>
              <a:pPr algn="just" eaLnBrk="1" hangingPunct="1">
                <a:lnSpc>
                  <a:spcPct val="90000"/>
                </a:lnSpc>
                <a:spcBef>
                  <a:spcPct val="20000"/>
                </a:spcBef>
              </a:pPr>
              <a:r>
                <a:rPr lang="it-IT" altLang="it-IT" sz="2000" i="1"/>
                <a:t>IC</a:t>
              </a:r>
            </a:p>
          </p:txBody>
        </p:sp>
        <p:sp>
          <p:nvSpPr>
            <p:cNvPr id="226340" name="Rectangle 126"/>
            <p:cNvSpPr>
              <a:spLocks noChangeArrowheads="1"/>
            </p:cNvSpPr>
            <p:nvPr/>
          </p:nvSpPr>
          <p:spPr bwMode="auto">
            <a:xfrm>
              <a:off x="1056" y="3206"/>
              <a:ext cx="72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CF 100</a:t>
              </a:r>
            </a:p>
          </p:txBody>
        </p:sp>
        <p:sp>
          <p:nvSpPr>
            <p:cNvPr id="226341" name="Rectangle 127"/>
            <p:cNvSpPr>
              <a:spLocks noChangeArrowheads="1"/>
            </p:cNvSpPr>
            <p:nvPr/>
          </p:nvSpPr>
          <p:spPr bwMode="auto">
            <a:xfrm>
              <a:off x="96" y="3206"/>
              <a:ext cx="96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CI 100</a:t>
              </a:r>
            </a:p>
          </p:txBody>
        </p:sp>
        <p:sp>
          <p:nvSpPr>
            <p:cNvPr id="226342" name="Rectangle 128"/>
            <p:cNvSpPr>
              <a:spLocks noChangeArrowheads="1"/>
            </p:cNvSpPr>
            <p:nvPr/>
          </p:nvSpPr>
          <p:spPr bwMode="auto">
            <a:xfrm>
              <a:off x="1056" y="1080"/>
              <a:ext cx="72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FONTI</a:t>
              </a:r>
            </a:p>
          </p:txBody>
        </p:sp>
        <p:sp>
          <p:nvSpPr>
            <p:cNvPr id="226343" name="Rectangle 129"/>
            <p:cNvSpPr>
              <a:spLocks noChangeArrowheads="1"/>
            </p:cNvSpPr>
            <p:nvPr/>
          </p:nvSpPr>
          <p:spPr bwMode="auto">
            <a:xfrm>
              <a:off x="96" y="1080"/>
              <a:ext cx="96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IMPIEGHI</a:t>
              </a:r>
            </a:p>
          </p:txBody>
        </p:sp>
        <p:sp>
          <p:nvSpPr>
            <p:cNvPr id="226344" name="Rectangle 130"/>
            <p:cNvSpPr>
              <a:spLocks noChangeArrowheads="1"/>
            </p:cNvSpPr>
            <p:nvPr/>
          </p:nvSpPr>
          <p:spPr bwMode="auto">
            <a:xfrm>
              <a:off x="96" y="2394"/>
              <a:ext cx="432" cy="81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AC</a:t>
              </a:r>
            </a:p>
            <a:p>
              <a:pPr algn="ctr" eaLnBrk="1" hangingPunct="1">
                <a:lnSpc>
                  <a:spcPct val="90000"/>
                </a:lnSpc>
                <a:spcBef>
                  <a:spcPct val="20000"/>
                </a:spcBef>
              </a:pPr>
              <a:r>
                <a:rPr lang="it-IT" altLang="it-IT" sz="2000"/>
                <a:t>40</a:t>
              </a:r>
            </a:p>
          </p:txBody>
        </p:sp>
        <p:sp>
          <p:nvSpPr>
            <p:cNvPr id="226345" name="Rectangle 131"/>
            <p:cNvSpPr>
              <a:spLocks noChangeArrowheads="1"/>
            </p:cNvSpPr>
            <p:nvPr/>
          </p:nvSpPr>
          <p:spPr bwMode="auto">
            <a:xfrm>
              <a:off x="1056" y="1320"/>
              <a:ext cx="720"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MP 40</a:t>
              </a:r>
            </a:p>
          </p:txBody>
        </p:sp>
        <p:sp>
          <p:nvSpPr>
            <p:cNvPr id="226346" name="Rectangle 132"/>
            <p:cNvSpPr>
              <a:spLocks noChangeArrowheads="1"/>
            </p:cNvSpPr>
            <p:nvPr/>
          </p:nvSpPr>
          <p:spPr bwMode="auto">
            <a:xfrm>
              <a:off x="96" y="1320"/>
              <a:ext cx="432"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AF</a:t>
              </a:r>
            </a:p>
            <a:p>
              <a:pPr algn="ctr" eaLnBrk="1" hangingPunct="1">
                <a:lnSpc>
                  <a:spcPct val="90000"/>
                </a:lnSpc>
                <a:spcBef>
                  <a:spcPct val="20000"/>
                </a:spcBef>
              </a:pPr>
              <a:r>
                <a:rPr lang="it-IT" altLang="it-IT" sz="2000"/>
                <a:t>60</a:t>
              </a:r>
            </a:p>
          </p:txBody>
        </p:sp>
        <p:sp>
          <p:nvSpPr>
            <p:cNvPr id="226347" name="Line 133"/>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48" name="Line 134"/>
            <p:cNvSpPr>
              <a:spLocks noChangeShapeType="1"/>
            </p:cNvSpPr>
            <p:nvPr/>
          </p:nvSpPr>
          <p:spPr bwMode="auto">
            <a:xfrm>
              <a:off x="96" y="2394"/>
              <a:ext cx="96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6349" name="Line 135"/>
            <p:cNvSpPr>
              <a:spLocks noChangeShapeType="1"/>
            </p:cNvSpPr>
            <p:nvPr/>
          </p:nvSpPr>
          <p:spPr bwMode="auto">
            <a:xfrm>
              <a:off x="96" y="3206"/>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50" name="Line 136"/>
            <p:cNvSpPr>
              <a:spLocks noChangeShapeType="1"/>
            </p:cNvSpPr>
            <p:nvPr/>
          </p:nvSpPr>
          <p:spPr bwMode="auto">
            <a:xfrm>
              <a:off x="96" y="3436"/>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51" name="Line 137"/>
            <p:cNvSpPr>
              <a:spLocks noChangeShapeType="1"/>
            </p:cNvSpPr>
            <p:nvPr/>
          </p:nvSpPr>
          <p:spPr bwMode="auto">
            <a:xfrm>
              <a:off x="96" y="1080"/>
              <a:ext cx="0" cy="235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52" name="Line 138"/>
            <p:cNvSpPr>
              <a:spLocks noChangeShapeType="1"/>
            </p:cNvSpPr>
            <p:nvPr/>
          </p:nvSpPr>
          <p:spPr bwMode="auto">
            <a:xfrm>
              <a:off x="1056" y="1080"/>
              <a:ext cx="0" cy="23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53" name="Line 139"/>
            <p:cNvSpPr>
              <a:spLocks noChangeShapeType="1"/>
            </p:cNvSpPr>
            <p:nvPr/>
          </p:nvSpPr>
          <p:spPr bwMode="auto">
            <a:xfrm>
              <a:off x="1776" y="1080"/>
              <a:ext cx="0" cy="235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54" name="Line 140"/>
            <p:cNvSpPr>
              <a:spLocks noChangeShapeType="1"/>
            </p:cNvSpPr>
            <p:nvPr/>
          </p:nvSpPr>
          <p:spPr bwMode="auto">
            <a:xfrm>
              <a:off x="96" y="1320"/>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6355" name="Line 141"/>
            <p:cNvSpPr>
              <a:spLocks noChangeShapeType="1"/>
            </p:cNvSpPr>
            <p:nvPr/>
          </p:nvSpPr>
          <p:spPr bwMode="auto">
            <a:xfrm>
              <a:off x="528" y="1320"/>
              <a:ext cx="0" cy="188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6356" name="Line 142"/>
            <p:cNvSpPr>
              <a:spLocks noChangeShapeType="1"/>
            </p:cNvSpPr>
            <p:nvPr/>
          </p:nvSpPr>
          <p:spPr bwMode="auto">
            <a:xfrm>
              <a:off x="528" y="266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6357" name="Line 143"/>
            <p:cNvSpPr>
              <a:spLocks noChangeShapeType="1"/>
            </p:cNvSpPr>
            <p:nvPr/>
          </p:nvSpPr>
          <p:spPr bwMode="auto">
            <a:xfrm>
              <a:off x="528" y="2893"/>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6358" name="Line 144"/>
            <p:cNvSpPr>
              <a:spLocks noChangeShapeType="1"/>
            </p:cNvSpPr>
            <p:nvPr/>
          </p:nvSpPr>
          <p:spPr bwMode="auto">
            <a:xfrm>
              <a:off x="1056" y="211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6359" name="Line 145"/>
            <p:cNvSpPr>
              <a:spLocks noChangeShapeType="1"/>
            </p:cNvSpPr>
            <p:nvPr/>
          </p:nvSpPr>
          <p:spPr bwMode="auto">
            <a:xfrm>
              <a:off x="1056" y="2976"/>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6329" name="AutoShape 146"/>
          <p:cNvSpPr>
            <a:spLocks/>
          </p:cNvSpPr>
          <p:nvPr/>
        </p:nvSpPr>
        <p:spPr bwMode="auto">
          <a:xfrm>
            <a:off x="1600200" y="4065588"/>
            <a:ext cx="152400" cy="887412"/>
          </a:xfrm>
          <a:prstGeom prst="rightBrace">
            <a:avLst>
              <a:gd name="adj1" fmla="val 48524"/>
              <a:gd name="adj2" fmla="val 48514"/>
            </a:avLst>
          </a:prstGeom>
          <a:noFill/>
          <a:ln w="508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26330" name="AutoShape 147"/>
          <p:cNvCxnSpPr>
            <a:cxnSpLocks noChangeShapeType="1"/>
            <a:stCxn id="226329" idx="1"/>
          </p:cNvCxnSpPr>
          <p:nvPr/>
        </p:nvCxnSpPr>
        <p:spPr bwMode="auto">
          <a:xfrm flipV="1">
            <a:off x="1778000" y="2957513"/>
            <a:ext cx="1117600" cy="1538287"/>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cxnSp>
        <p:nvCxnSpPr>
          <p:cNvPr id="226331" name="AutoShape 148"/>
          <p:cNvCxnSpPr>
            <a:cxnSpLocks noChangeShapeType="1"/>
            <a:stCxn id="226329" idx="1"/>
          </p:cNvCxnSpPr>
          <p:nvPr/>
        </p:nvCxnSpPr>
        <p:spPr bwMode="auto">
          <a:xfrm>
            <a:off x="1778000" y="4495800"/>
            <a:ext cx="1117600" cy="288925"/>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sp>
        <p:nvSpPr>
          <p:cNvPr id="226332"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6333" name="Segnaposto numero diapositiva 49"/>
          <p:cNvSpPr>
            <a:spLocks noGrp="1"/>
          </p:cNvSpPr>
          <p:nvPr>
            <p:ph type="sldNum" sz="quarter" idx="12"/>
          </p:nvPr>
        </p:nvSpPr>
        <p:spPr>
          <a:xfrm>
            <a:off x="70866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3D8E3CE-055E-4C47-AEC0-7B3BF556BABA}" type="slidenum">
              <a:rPr lang="it-IT" altLang="it-IT">
                <a:latin typeface="Arial" panose="020B0604020202020204" pitchFamily="34" charset="0"/>
              </a:rPr>
              <a:pPr/>
              <a:t>82</a:t>
            </a:fld>
            <a:endParaRPr lang="it-IT" altLang="it-IT">
              <a:latin typeface="Arial" panose="020B0604020202020204" pitchFamily="34" charset="0"/>
            </a:endParaRPr>
          </a:p>
        </p:txBody>
      </p:sp>
    </p:spTree>
    <p:extLst>
      <p:ext uri="{BB962C8B-B14F-4D97-AF65-F5344CB8AC3E}">
        <p14:creationId xmlns:p14="http://schemas.microsoft.com/office/powerpoint/2010/main" val="2716187550"/>
      </p:ext>
    </p:extLst>
  </p:cSld>
  <p:clrMapOvr>
    <a:masterClrMapping/>
  </p:clrMapOvr>
  <p:transition advTm="196186"/>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376" name="Group 104"/>
          <p:cNvGraphicFramePr>
            <a:graphicFrameLocks noGrp="1"/>
          </p:cNvGraphicFramePr>
          <p:nvPr/>
        </p:nvGraphicFramePr>
        <p:xfrm>
          <a:off x="2895600" y="4191000"/>
          <a:ext cx="6172200" cy="1036638"/>
        </p:xfrm>
        <a:graphic>
          <a:graphicData uri="http://schemas.openxmlformats.org/drawingml/2006/table">
            <a:tbl>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4573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di </a:t>
                      </a:r>
                      <a:r>
                        <a:rPr kumimoji="0" lang="it-IT" sz="2000" b="1" i="0" u="none" strike="noStrike" cap="none" normalizeH="0" baseline="0" smtClean="0">
                          <a:ln>
                            <a:noFill/>
                          </a:ln>
                          <a:solidFill>
                            <a:schemeClr val="tx1"/>
                          </a:solidFill>
                          <a:effectLst/>
                          <a:latin typeface="Times New Roman" pitchFamily="18" charset="0"/>
                        </a:rPr>
                        <a:t>DISPONI-BILITA’</a:t>
                      </a:r>
                    </a:p>
                  </a:txBody>
                  <a:tcPr marT="45734" marB="45734" anchor="ctr"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a:t>
                      </a:r>
                    </a:p>
                  </a:txBody>
                  <a:tcPr marT="45734" marB="4573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4" marB="4573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 1</a:t>
                      </a:r>
                    </a:p>
                  </a:txBody>
                  <a:tcPr marT="45734" marB="45734"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57929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10371" name="Group 99"/>
          <p:cNvGraphicFramePr>
            <a:graphicFrameLocks noGrp="1"/>
          </p:cNvGraphicFramePr>
          <p:nvPr/>
        </p:nvGraphicFramePr>
        <p:xfrm>
          <a:off x="2895600" y="2409825"/>
          <a:ext cx="6172200" cy="1097230"/>
        </p:xfrm>
        <a:graphic>
          <a:graphicData uri="http://schemas.openxmlformats.org/drawingml/2006/table">
            <a:tbl>
              <a:tblPr/>
              <a:tblGrid>
                <a:gridCol w="2209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096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Margine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rPr>
                        <a:t>DISPONIBILITA’ (ACN - </a:t>
                      </a:r>
                      <a:r>
                        <a:rPr kumimoji="0" lang="it-IT" sz="2000" b="1" i="0" u="none" strike="noStrike" cap="none" normalizeH="0" baseline="0" dirty="0" err="1" smtClean="0">
                          <a:ln>
                            <a:noFill/>
                          </a:ln>
                          <a:solidFill>
                            <a:schemeClr val="tx1"/>
                          </a:solidFill>
                          <a:effectLst/>
                          <a:latin typeface="Times New Roman" pitchFamily="18" charset="0"/>
                        </a:rPr>
                        <a:t>CCN</a:t>
                      </a:r>
                      <a:r>
                        <a:rPr kumimoji="0" lang="it-IT" sz="2000" b="1" i="0" u="none" strike="noStrike" cap="none" normalizeH="0" baseline="0" dirty="0" smtClean="0">
                          <a:ln>
                            <a:noFill/>
                          </a:ln>
                          <a:solidFill>
                            <a:schemeClr val="tx1"/>
                          </a:solidFill>
                          <a:effectLst/>
                          <a:latin typeface="Times New Roman" pitchFamily="18" charset="0"/>
                        </a:rPr>
                        <a:t>)</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err="1" smtClean="0">
                          <a:ln>
                            <a:noFill/>
                          </a:ln>
                          <a:solidFill>
                            <a:schemeClr val="tx1"/>
                          </a:solidFill>
                          <a:effectLst/>
                          <a:latin typeface="Times New Roman" pitchFamily="18" charset="0"/>
                        </a:rPr>
                        <a:t>AC-Pb</a:t>
                      </a:r>
                      <a:endParaRPr kumimoji="0" lang="it-IT" sz="2200" b="1" i="0" u="none" strike="noStrike" cap="none" normalizeH="0" baseline="0" dirty="0" smtClean="0">
                        <a:ln>
                          <a:noFill/>
                        </a:ln>
                        <a:solidFill>
                          <a:schemeClr val="tx1"/>
                        </a:solidFill>
                        <a:effectLst/>
                        <a:latin typeface="Times New Roman" pitchFamily="18" charset="0"/>
                      </a:endParaRP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40-40</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chemeClr val="tx1"/>
                          </a:solidFill>
                          <a:effectLst/>
                          <a:latin typeface="Times New Roman" pitchFamily="18" charset="0"/>
                        </a:rPr>
                        <a:t>0</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extLst>
                  <a:ext uri="{0D108BD9-81ED-4DB2-BD59-A6C34878D82A}">
                    <a16:rowId xmlns:a16="http://schemas.microsoft.com/office/drawing/2014/main" val="10000"/>
                  </a:ext>
                </a:extLst>
              </a:tr>
            </a:tbl>
          </a:graphicData>
        </a:graphic>
      </p:graphicFrame>
      <p:sp>
        <p:nvSpPr>
          <p:cNvPr id="227346" name="Text Box 48"/>
          <p:cNvSpPr txBox="1">
            <a:spLocks noChangeArrowheads="1"/>
          </p:cNvSpPr>
          <p:nvPr/>
        </p:nvSpPr>
        <p:spPr bwMode="auto">
          <a:xfrm>
            <a:off x="4419600" y="2057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t>Nullo          MdD = 0</a:t>
            </a:r>
          </a:p>
        </p:txBody>
      </p:sp>
      <p:sp>
        <p:nvSpPr>
          <p:cNvPr id="227347" name="Text Box 49"/>
          <p:cNvSpPr txBox="1">
            <a:spLocks noChangeArrowheads="1"/>
          </p:cNvSpPr>
          <p:nvPr/>
        </p:nvSpPr>
        <p:spPr bwMode="auto">
          <a:xfrm>
            <a:off x="4419600" y="5181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t>Nullo          QdD = 1</a:t>
            </a:r>
          </a:p>
        </p:txBody>
      </p:sp>
      <p:grpSp>
        <p:nvGrpSpPr>
          <p:cNvPr id="227348" name="Group 52"/>
          <p:cNvGrpSpPr>
            <a:grpSpLocks/>
          </p:cNvGrpSpPr>
          <p:nvPr/>
        </p:nvGrpSpPr>
        <p:grpSpPr bwMode="auto">
          <a:xfrm>
            <a:off x="76200" y="2286000"/>
            <a:ext cx="2667000" cy="3298825"/>
            <a:chOff x="96" y="1080"/>
            <a:chExt cx="1680" cy="2078"/>
          </a:xfrm>
        </p:grpSpPr>
        <p:sp>
          <p:nvSpPr>
            <p:cNvPr id="227364" name="Rectangle 53"/>
            <p:cNvSpPr>
              <a:spLocks noChangeArrowheads="1"/>
            </p:cNvSpPr>
            <p:nvPr/>
          </p:nvSpPr>
          <p:spPr bwMode="auto">
            <a:xfrm>
              <a:off x="1056" y="2308"/>
              <a:ext cx="720" cy="63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a:t>Pb </a:t>
              </a:r>
              <a:r>
                <a:rPr lang="it-IT" altLang="it-IT" sz="2000" dirty="0">
                  <a:solidFill>
                    <a:srgbClr val="FF0000"/>
                  </a:solidFill>
                </a:rPr>
                <a:t>40</a:t>
              </a:r>
            </a:p>
          </p:txBody>
        </p:sp>
        <p:sp>
          <p:nvSpPr>
            <p:cNvPr id="227365" name="Rectangle 54"/>
            <p:cNvSpPr>
              <a:spLocks noChangeArrowheads="1"/>
            </p:cNvSpPr>
            <p:nvPr/>
          </p:nvSpPr>
          <p:spPr bwMode="auto">
            <a:xfrm>
              <a:off x="1056" y="1872"/>
              <a:ext cx="72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err="1"/>
                <a:t>Pml</a:t>
              </a:r>
              <a:r>
                <a:rPr lang="it-IT" altLang="it-IT" sz="2000" dirty="0"/>
                <a:t> </a:t>
              </a:r>
              <a:r>
                <a:rPr lang="it-IT" altLang="it-IT" sz="2000" dirty="0">
                  <a:solidFill>
                    <a:srgbClr val="FF0000"/>
                  </a:solidFill>
                </a:rPr>
                <a:t>25</a:t>
              </a:r>
            </a:p>
          </p:txBody>
        </p:sp>
        <p:sp>
          <p:nvSpPr>
            <p:cNvPr id="227366" name="Rectangle 55"/>
            <p:cNvSpPr>
              <a:spLocks noChangeArrowheads="1"/>
            </p:cNvSpPr>
            <p:nvPr/>
          </p:nvSpPr>
          <p:spPr bwMode="auto">
            <a:xfrm>
              <a:off x="528" y="2730"/>
              <a:ext cx="528" cy="21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LI</a:t>
              </a:r>
            </a:p>
          </p:txBody>
        </p:sp>
        <p:sp>
          <p:nvSpPr>
            <p:cNvPr id="227367" name="Rectangle 56"/>
            <p:cNvSpPr>
              <a:spLocks noChangeArrowheads="1"/>
            </p:cNvSpPr>
            <p:nvPr/>
          </p:nvSpPr>
          <p:spPr bwMode="auto">
            <a:xfrm>
              <a:off x="528" y="2519"/>
              <a:ext cx="528" cy="21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LD</a:t>
              </a:r>
            </a:p>
          </p:txBody>
        </p:sp>
        <p:sp>
          <p:nvSpPr>
            <p:cNvPr id="227368" name="Rectangle 57"/>
            <p:cNvSpPr>
              <a:spLocks noChangeArrowheads="1"/>
            </p:cNvSpPr>
            <p:nvPr/>
          </p:nvSpPr>
          <p:spPr bwMode="auto">
            <a:xfrm>
              <a:off x="528" y="2308"/>
              <a:ext cx="528" cy="21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M</a:t>
              </a:r>
            </a:p>
          </p:txBody>
        </p:sp>
        <p:sp>
          <p:nvSpPr>
            <p:cNvPr id="227369" name="Rectangle 58"/>
            <p:cNvSpPr>
              <a:spLocks noChangeArrowheads="1"/>
            </p:cNvSpPr>
            <p:nvPr/>
          </p:nvSpPr>
          <p:spPr bwMode="auto">
            <a:xfrm>
              <a:off x="528" y="1329"/>
              <a:ext cx="52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IM</a:t>
              </a:r>
            </a:p>
            <a:p>
              <a:pPr algn="just" eaLnBrk="1" hangingPunct="1">
                <a:lnSpc>
                  <a:spcPct val="80000"/>
                </a:lnSpc>
                <a:spcBef>
                  <a:spcPct val="20000"/>
                </a:spcBef>
              </a:pPr>
              <a:r>
                <a:rPr lang="it-IT" altLang="it-IT" sz="2000" i="1"/>
                <a:t>II</a:t>
              </a:r>
            </a:p>
            <a:p>
              <a:pPr algn="just" eaLnBrk="1" hangingPunct="1">
                <a:lnSpc>
                  <a:spcPct val="80000"/>
                </a:lnSpc>
                <a:spcBef>
                  <a:spcPct val="20000"/>
                </a:spcBef>
              </a:pPr>
              <a:r>
                <a:rPr lang="it-IT" altLang="it-IT" sz="2000" i="1"/>
                <a:t>IF</a:t>
              </a:r>
            </a:p>
            <a:p>
              <a:pPr algn="just" eaLnBrk="1" hangingPunct="1">
                <a:lnSpc>
                  <a:spcPct val="80000"/>
                </a:lnSpc>
                <a:spcBef>
                  <a:spcPct val="20000"/>
                </a:spcBef>
              </a:pPr>
              <a:r>
                <a:rPr lang="it-IT" altLang="it-IT" sz="2000" i="1"/>
                <a:t>IP</a:t>
              </a:r>
            </a:p>
            <a:p>
              <a:pPr algn="just" eaLnBrk="1" hangingPunct="1">
                <a:lnSpc>
                  <a:spcPct val="80000"/>
                </a:lnSpc>
                <a:spcBef>
                  <a:spcPct val="20000"/>
                </a:spcBef>
              </a:pPr>
              <a:r>
                <a:rPr lang="it-IT" altLang="it-IT" sz="2000" i="1"/>
                <a:t>IC</a:t>
              </a:r>
            </a:p>
          </p:txBody>
        </p:sp>
        <p:sp>
          <p:nvSpPr>
            <p:cNvPr id="227370" name="Rectangle 59"/>
            <p:cNvSpPr>
              <a:spLocks noChangeArrowheads="1"/>
            </p:cNvSpPr>
            <p:nvPr/>
          </p:nvSpPr>
          <p:spPr bwMode="auto">
            <a:xfrm>
              <a:off x="1056" y="2941"/>
              <a:ext cx="72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CF 100</a:t>
              </a:r>
            </a:p>
          </p:txBody>
        </p:sp>
        <p:sp>
          <p:nvSpPr>
            <p:cNvPr id="227371" name="Rectangle 60"/>
            <p:cNvSpPr>
              <a:spLocks noChangeArrowheads="1"/>
            </p:cNvSpPr>
            <p:nvPr/>
          </p:nvSpPr>
          <p:spPr bwMode="auto">
            <a:xfrm>
              <a:off x="96" y="2941"/>
              <a:ext cx="96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CI 100</a:t>
              </a:r>
            </a:p>
          </p:txBody>
        </p:sp>
        <p:sp>
          <p:nvSpPr>
            <p:cNvPr id="227372" name="Rectangle 61"/>
            <p:cNvSpPr>
              <a:spLocks noChangeArrowheads="1"/>
            </p:cNvSpPr>
            <p:nvPr/>
          </p:nvSpPr>
          <p:spPr bwMode="auto">
            <a:xfrm>
              <a:off x="1056" y="1080"/>
              <a:ext cx="72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FONTI</a:t>
              </a:r>
            </a:p>
          </p:txBody>
        </p:sp>
        <p:sp>
          <p:nvSpPr>
            <p:cNvPr id="227373" name="Rectangle 62"/>
            <p:cNvSpPr>
              <a:spLocks noChangeArrowheads="1"/>
            </p:cNvSpPr>
            <p:nvPr/>
          </p:nvSpPr>
          <p:spPr bwMode="auto">
            <a:xfrm>
              <a:off x="96" y="1080"/>
              <a:ext cx="96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IMPIEGHI</a:t>
              </a:r>
            </a:p>
          </p:txBody>
        </p:sp>
        <p:sp>
          <p:nvSpPr>
            <p:cNvPr id="227374" name="Rectangle 63"/>
            <p:cNvSpPr>
              <a:spLocks noChangeArrowheads="1"/>
            </p:cNvSpPr>
            <p:nvPr/>
          </p:nvSpPr>
          <p:spPr bwMode="auto">
            <a:xfrm>
              <a:off x="96" y="2308"/>
              <a:ext cx="432" cy="63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AC</a:t>
              </a:r>
            </a:p>
            <a:p>
              <a:pPr algn="ctr" eaLnBrk="1" hangingPunct="1">
                <a:lnSpc>
                  <a:spcPct val="80000"/>
                </a:lnSpc>
                <a:spcBef>
                  <a:spcPct val="20000"/>
                </a:spcBef>
              </a:pPr>
              <a:r>
                <a:rPr lang="it-IT" altLang="it-IT" sz="2000"/>
                <a:t>40</a:t>
              </a:r>
            </a:p>
          </p:txBody>
        </p:sp>
        <p:sp>
          <p:nvSpPr>
            <p:cNvPr id="227375" name="Rectangle 64"/>
            <p:cNvSpPr>
              <a:spLocks noChangeArrowheads="1"/>
            </p:cNvSpPr>
            <p:nvPr/>
          </p:nvSpPr>
          <p:spPr bwMode="auto">
            <a:xfrm>
              <a:off x="1056" y="1329"/>
              <a:ext cx="720"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dirty="0"/>
                <a:t>MP </a:t>
              </a:r>
              <a:r>
                <a:rPr lang="it-IT" altLang="it-IT" sz="2000" dirty="0">
                  <a:solidFill>
                    <a:srgbClr val="FF0000"/>
                  </a:solidFill>
                </a:rPr>
                <a:t>35</a:t>
              </a:r>
            </a:p>
          </p:txBody>
        </p:sp>
        <p:sp>
          <p:nvSpPr>
            <p:cNvPr id="227376" name="Rectangle 65"/>
            <p:cNvSpPr>
              <a:spLocks noChangeArrowheads="1"/>
            </p:cNvSpPr>
            <p:nvPr/>
          </p:nvSpPr>
          <p:spPr bwMode="auto">
            <a:xfrm>
              <a:off x="96" y="1329"/>
              <a:ext cx="432"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AF</a:t>
              </a:r>
            </a:p>
            <a:p>
              <a:pPr algn="ctr" eaLnBrk="1" hangingPunct="1">
                <a:lnSpc>
                  <a:spcPct val="80000"/>
                </a:lnSpc>
                <a:spcBef>
                  <a:spcPct val="20000"/>
                </a:spcBef>
              </a:pPr>
              <a:r>
                <a:rPr lang="it-IT" altLang="it-IT" sz="2000"/>
                <a:t>60</a:t>
              </a:r>
            </a:p>
          </p:txBody>
        </p:sp>
        <p:sp>
          <p:nvSpPr>
            <p:cNvPr id="227377" name="Line 66"/>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78" name="Line 67"/>
            <p:cNvSpPr>
              <a:spLocks noChangeShapeType="1"/>
            </p:cNvSpPr>
            <p:nvPr/>
          </p:nvSpPr>
          <p:spPr bwMode="auto">
            <a:xfrm>
              <a:off x="96" y="2308"/>
              <a:ext cx="168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7379" name="Line 68"/>
            <p:cNvSpPr>
              <a:spLocks noChangeShapeType="1"/>
            </p:cNvSpPr>
            <p:nvPr/>
          </p:nvSpPr>
          <p:spPr bwMode="auto">
            <a:xfrm>
              <a:off x="96" y="2941"/>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80" name="Line 69"/>
            <p:cNvSpPr>
              <a:spLocks noChangeShapeType="1"/>
            </p:cNvSpPr>
            <p:nvPr/>
          </p:nvSpPr>
          <p:spPr bwMode="auto">
            <a:xfrm>
              <a:off x="96" y="3158"/>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81" name="Line 70"/>
            <p:cNvSpPr>
              <a:spLocks noChangeShapeType="1"/>
            </p:cNvSpPr>
            <p:nvPr/>
          </p:nvSpPr>
          <p:spPr bwMode="auto">
            <a:xfrm>
              <a:off x="9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82" name="Line 71"/>
            <p:cNvSpPr>
              <a:spLocks noChangeShapeType="1"/>
            </p:cNvSpPr>
            <p:nvPr/>
          </p:nvSpPr>
          <p:spPr bwMode="auto">
            <a:xfrm>
              <a:off x="1056" y="1080"/>
              <a:ext cx="0" cy="20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83" name="Line 72"/>
            <p:cNvSpPr>
              <a:spLocks noChangeShapeType="1"/>
            </p:cNvSpPr>
            <p:nvPr/>
          </p:nvSpPr>
          <p:spPr bwMode="auto">
            <a:xfrm>
              <a:off x="177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84" name="Line 73"/>
            <p:cNvSpPr>
              <a:spLocks noChangeShapeType="1"/>
            </p:cNvSpPr>
            <p:nvPr/>
          </p:nvSpPr>
          <p:spPr bwMode="auto">
            <a:xfrm>
              <a:off x="96" y="1329"/>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85" name="Line 74"/>
            <p:cNvSpPr>
              <a:spLocks noChangeShapeType="1"/>
            </p:cNvSpPr>
            <p:nvPr/>
          </p:nvSpPr>
          <p:spPr bwMode="auto">
            <a:xfrm>
              <a:off x="528" y="1329"/>
              <a:ext cx="0" cy="16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7386" name="Line 75"/>
            <p:cNvSpPr>
              <a:spLocks noChangeShapeType="1"/>
            </p:cNvSpPr>
            <p:nvPr/>
          </p:nvSpPr>
          <p:spPr bwMode="auto">
            <a:xfrm>
              <a:off x="528" y="2519"/>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7387" name="Line 76"/>
            <p:cNvSpPr>
              <a:spLocks noChangeShapeType="1"/>
            </p:cNvSpPr>
            <p:nvPr/>
          </p:nvSpPr>
          <p:spPr bwMode="auto">
            <a:xfrm>
              <a:off x="528" y="2730"/>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7388" name="Line 77"/>
            <p:cNvSpPr>
              <a:spLocks noChangeShapeType="1"/>
            </p:cNvSpPr>
            <p:nvPr/>
          </p:nvSpPr>
          <p:spPr bwMode="auto">
            <a:xfrm>
              <a:off x="1056" y="187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7349" name="Text Box 88"/>
          <p:cNvSpPr txBox="1">
            <a:spLocks noChangeArrowheads="1"/>
          </p:cNvSpPr>
          <p:nvPr/>
        </p:nvSpPr>
        <p:spPr bwMode="auto">
          <a:xfrm>
            <a:off x="228600" y="1295400"/>
            <a:ext cx="8839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60000"/>
              </a:lnSpc>
              <a:spcBef>
                <a:spcPct val="50000"/>
              </a:spcBef>
            </a:pPr>
            <a:r>
              <a:rPr lang="it-IT" altLang="it-IT" sz="2400" i="1"/>
              <a:t>Pb riesce a finanziare prevalentemente AC </a:t>
            </a:r>
            <a:r>
              <a:rPr lang="it-IT" altLang="it-IT" sz="2400" b="1"/>
              <a:t>(AC </a:t>
            </a:r>
            <a:r>
              <a:rPr lang="it-IT" altLang="it-IT" sz="2400" b="1">
                <a:sym typeface="Symbol" panose="05050102010706020507" pitchFamily="18" charset="2"/>
              </a:rPr>
              <a:t></a:t>
            </a:r>
            <a:r>
              <a:rPr lang="it-IT" altLang="it-IT" sz="2400" b="1"/>
              <a:t> Pb)</a:t>
            </a:r>
            <a:r>
              <a:rPr lang="it-IT" altLang="it-IT" sz="2400" i="1"/>
              <a:t>? … (caso 2)</a:t>
            </a:r>
          </a:p>
          <a:p>
            <a:pPr algn="ctr" eaLnBrk="1" hangingPunct="1">
              <a:lnSpc>
                <a:spcPct val="60000"/>
              </a:lnSpc>
              <a:spcBef>
                <a:spcPct val="50000"/>
              </a:spcBef>
            </a:pPr>
            <a:r>
              <a:rPr lang="it-IT" altLang="it-IT" sz="2400" i="1"/>
              <a:t>AC riesce a coprire Pb </a:t>
            </a:r>
            <a:r>
              <a:rPr lang="it-IT" altLang="it-IT" sz="2400" b="1"/>
              <a:t>(AC </a:t>
            </a:r>
            <a:r>
              <a:rPr lang="it-IT" altLang="it-IT" sz="2400" b="1">
                <a:sym typeface="Symbol" panose="05050102010706020507" pitchFamily="18" charset="2"/>
              </a:rPr>
              <a:t></a:t>
            </a:r>
            <a:r>
              <a:rPr lang="it-IT" altLang="it-IT" sz="2400" b="1"/>
              <a:t> Pb)</a:t>
            </a:r>
            <a:r>
              <a:rPr lang="it-IT" altLang="it-IT" sz="2400" i="1"/>
              <a:t>? … (caso 2)</a:t>
            </a:r>
          </a:p>
        </p:txBody>
      </p:sp>
      <p:grpSp>
        <p:nvGrpSpPr>
          <p:cNvPr id="227350" name="Group 89"/>
          <p:cNvGrpSpPr>
            <a:grpSpLocks/>
          </p:cNvGrpSpPr>
          <p:nvPr/>
        </p:nvGrpSpPr>
        <p:grpSpPr bwMode="auto">
          <a:xfrm>
            <a:off x="76200" y="482600"/>
            <a:ext cx="8915400" cy="736600"/>
            <a:chOff x="48" y="352"/>
            <a:chExt cx="5616" cy="560"/>
          </a:xfrm>
        </p:grpSpPr>
        <p:sp>
          <p:nvSpPr>
            <p:cNvPr id="227355" name="Rectangle 90"/>
            <p:cNvSpPr>
              <a:spLocks noChangeArrowheads="1"/>
            </p:cNvSpPr>
            <p:nvPr/>
          </p:nvSpPr>
          <p:spPr bwMode="auto">
            <a:xfrm>
              <a:off x="3888" y="352"/>
              <a:ext cx="177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1700"/>
                <a:t>Margine di Disponibilità</a:t>
              </a:r>
            </a:p>
            <a:p>
              <a:pPr eaLnBrk="1" hangingPunct="1">
                <a:spcBef>
                  <a:spcPct val="20000"/>
                </a:spcBef>
              </a:pPr>
              <a:r>
                <a:rPr lang="it-IT" altLang="it-IT" sz="1700"/>
                <a:t>Quoziente di Disponibilità</a:t>
              </a:r>
            </a:p>
          </p:txBody>
        </p:sp>
        <p:sp>
          <p:nvSpPr>
            <p:cNvPr id="227356" name="Rectangle 91"/>
            <p:cNvSpPr>
              <a:spLocks noChangeArrowheads="1"/>
            </p:cNvSpPr>
            <p:nvPr/>
          </p:nvSpPr>
          <p:spPr bwMode="auto">
            <a:xfrm>
              <a:off x="2064" y="352"/>
              <a:ext cx="1824"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Circolante</a:t>
              </a:r>
            </a:p>
          </p:txBody>
        </p:sp>
        <p:sp>
          <p:nvSpPr>
            <p:cNvPr id="227357" name="Rectangle 92"/>
            <p:cNvSpPr>
              <a:spLocks noChangeArrowheads="1"/>
            </p:cNvSpPr>
            <p:nvPr/>
          </p:nvSpPr>
          <p:spPr bwMode="auto">
            <a:xfrm>
              <a:off x="48" y="352"/>
              <a:ext cx="201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DISPONIBILITA’</a:t>
              </a:r>
            </a:p>
          </p:txBody>
        </p:sp>
        <p:sp>
          <p:nvSpPr>
            <p:cNvPr id="227358" name="Line 93"/>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59" name="Line 94"/>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60" name="Line 95"/>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61" name="Line 96"/>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62" name="Line 97"/>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7363" name="Line 98"/>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7351" name="Text Box 102"/>
          <p:cNvSpPr txBox="1">
            <a:spLocks noChangeArrowheads="1"/>
          </p:cNvSpPr>
          <p:nvPr/>
        </p:nvSpPr>
        <p:spPr bwMode="auto">
          <a:xfrm>
            <a:off x="0" y="57912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400" i="1" dirty="0" smtClean="0"/>
              <a:t>Nell’esempio</a:t>
            </a:r>
            <a:r>
              <a:rPr lang="it-IT" altLang="it-IT" sz="2400" i="1" dirty="0"/>
              <a:t>, Pb finanzia </a:t>
            </a:r>
            <a:r>
              <a:rPr lang="it-IT" altLang="it-IT" sz="2400" i="1" u="sng" dirty="0"/>
              <a:t>esattamente</a:t>
            </a:r>
            <a:r>
              <a:rPr lang="it-IT" altLang="it-IT" sz="2400" i="1" dirty="0"/>
              <a:t> AC</a:t>
            </a:r>
          </a:p>
          <a:p>
            <a:pPr algn="ctr" eaLnBrk="1" hangingPunct="1">
              <a:lnSpc>
                <a:spcPct val="50000"/>
              </a:lnSpc>
              <a:spcBef>
                <a:spcPct val="50000"/>
              </a:spcBef>
            </a:pPr>
            <a:r>
              <a:rPr lang="it-IT" altLang="it-IT" sz="2400" i="1" dirty="0" smtClean="0"/>
              <a:t>AC </a:t>
            </a:r>
            <a:r>
              <a:rPr lang="it-IT" altLang="it-IT" sz="2400" i="1" dirty="0"/>
              <a:t>riesce a coprire </a:t>
            </a:r>
            <a:r>
              <a:rPr lang="it-IT" altLang="it-IT" sz="2400" i="1" u="sng" dirty="0"/>
              <a:t>esattamente</a:t>
            </a:r>
            <a:r>
              <a:rPr lang="it-IT" altLang="it-IT" sz="2400" i="1" dirty="0"/>
              <a:t> Pb</a:t>
            </a:r>
          </a:p>
          <a:p>
            <a:pPr algn="ctr" eaLnBrk="1" hangingPunct="1">
              <a:lnSpc>
                <a:spcPct val="50000"/>
              </a:lnSpc>
              <a:spcBef>
                <a:spcPct val="50000"/>
              </a:spcBef>
            </a:pPr>
            <a:r>
              <a:rPr lang="it-IT" altLang="it-IT" sz="2400" i="1" dirty="0">
                <a:sym typeface="Wingdings" panose="05000000000000000000" pitchFamily="2" charset="2"/>
              </a:rPr>
              <a:t> </a:t>
            </a:r>
            <a:r>
              <a:rPr lang="it-IT" altLang="it-IT" sz="2400" b="1" i="1" dirty="0">
                <a:sym typeface="Wingdings" panose="05000000000000000000" pitchFamily="2" charset="2"/>
              </a:rPr>
              <a:t>rischio</a:t>
            </a:r>
            <a:r>
              <a:rPr lang="it-IT" altLang="it-IT" sz="2400" i="1" dirty="0">
                <a:sym typeface="Wingdings" panose="05000000000000000000" pitchFamily="2" charset="2"/>
              </a:rPr>
              <a:t> latente d’insolvenza, ossia di </a:t>
            </a:r>
            <a:r>
              <a:rPr lang="it-IT" altLang="it-IT" sz="2400" b="1" i="1" dirty="0">
                <a:sym typeface="Wingdings" panose="05000000000000000000" pitchFamily="2" charset="2"/>
              </a:rPr>
              <a:t>CRISI FINANZIARIA</a:t>
            </a:r>
            <a:endParaRPr lang="it-IT" altLang="it-IT" sz="2400" b="1" i="1" dirty="0"/>
          </a:p>
        </p:txBody>
      </p:sp>
      <p:sp>
        <p:nvSpPr>
          <p:cNvPr id="227352" name="Text Box 103"/>
          <p:cNvSpPr txBox="1">
            <a:spLocks noChangeArrowheads="1"/>
          </p:cNvSpPr>
          <p:nvPr/>
        </p:nvSpPr>
        <p:spPr bwMode="auto">
          <a:xfrm>
            <a:off x="3048000" y="3505200"/>
            <a:ext cx="6019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b="1" i="1"/>
              <a:t>MdD </a:t>
            </a:r>
            <a:r>
              <a:rPr lang="it-IT" altLang="it-IT" sz="2400" b="1" i="1" u="sng"/>
              <a:t>coincide sempre</a:t>
            </a:r>
            <a:r>
              <a:rPr lang="it-IT" altLang="it-IT" sz="2400" b="1" i="1"/>
              <a:t>                                                </a:t>
            </a:r>
            <a:r>
              <a:rPr lang="it-IT" altLang="it-IT" sz="2400" i="1"/>
              <a:t>(per importo e segno) </a:t>
            </a:r>
            <a:r>
              <a:rPr lang="it-IT" altLang="it-IT" sz="2400" b="1" i="1"/>
              <a:t>con Mds II°</a:t>
            </a:r>
          </a:p>
        </p:txBody>
      </p:sp>
      <p:sp>
        <p:nvSpPr>
          <p:cNvPr id="227354" name="Segnaposto numero diapositiva 45"/>
          <p:cNvSpPr>
            <a:spLocks noGrp="1"/>
          </p:cNvSpPr>
          <p:nvPr>
            <p:ph type="sldNum" sz="quarter" idx="12"/>
          </p:nvPr>
        </p:nvSpPr>
        <p:spPr>
          <a:xfrm>
            <a:off x="70104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4EA4E39-00D9-4788-A363-207C7C83C5F2}" type="slidenum">
              <a:rPr lang="it-IT" altLang="it-IT">
                <a:latin typeface="Arial" panose="020B0604020202020204" pitchFamily="34" charset="0"/>
              </a:rPr>
              <a:pPr/>
              <a:t>83</a:t>
            </a:fld>
            <a:endParaRPr lang="it-IT" altLang="it-IT">
              <a:latin typeface="Arial" panose="020B0604020202020204" pitchFamily="34" charset="0"/>
            </a:endParaRPr>
          </a:p>
        </p:txBody>
      </p:sp>
      <p:sp>
        <p:nvSpPr>
          <p:cNvPr id="48"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Tree>
    <p:extLst>
      <p:ext uri="{BB962C8B-B14F-4D97-AF65-F5344CB8AC3E}">
        <p14:creationId xmlns:p14="http://schemas.microsoft.com/office/powerpoint/2010/main" val="1013509666"/>
      </p:ext>
    </p:extLst>
  </p:cSld>
  <p:clrMapOvr>
    <a:masterClrMapping/>
  </p:clrMapOvr>
  <p:transition advTm="122677"/>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95" name="Group 95"/>
          <p:cNvGraphicFramePr>
            <a:graphicFrameLocks noGrp="1"/>
          </p:cNvGraphicFramePr>
          <p:nvPr/>
        </p:nvGraphicFramePr>
        <p:xfrm>
          <a:off x="2895600" y="4146550"/>
          <a:ext cx="6172200" cy="1036638"/>
        </p:xfrm>
        <a:graphic>
          <a:graphicData uri="http://schemas.openxmlformats.org/drawingml/2006/table">
            <a:tbl>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4573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di </a:t>
                      </a:r>
                      <a:r>
                        <a:rPr kumimoji="0" lang="it-IT" sz="2000" b="1" i="0" u="none" strike="noStrike" cap="none" normalizeH="0" baseline="0" smtClean="0">
                          <a:ln>
                            <a:noFill/>
                          </a:ln>
                          <a:solidFill>
                            <a:schemeClr val="tx1"/>
                          </a:solidFill>
                          <a:effectLst/>
                          <a:latin typeface="Times New Roman" pitchFamily="18" charset="0"/>
                        </a:rPr>
                        <a:t>DISPONI-BILITA’</a:t>
                      </a:r>
                    </a:p>
                  </a:txBody>
                  <a:tcPr marT="45734" marB="45734" anchor="ctr"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a:t>
                      </a:r>
                    </a:p>
                  </a:txBody>
                  <a:tcPr marT="45734" marB="4573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4" marB="45734"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rgbClr val="FF3300"/>
                          </a:solidFill>
                          <a:effectLst/>
                          <a:latin typeface="Times New Roman" pitchFamily="18" charset="0"/>
                        </a:rPr>
                        <a:t>0,57</a:t>
                      </a:r>
                    </a:p>
                  </a:txBody>
                  <a:tcPr marT="45734" marB="45734"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579298">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4" marB="45734" horzOverflow="overflow">
                    <a:lnL>
                      <a:noFill/>
                    </a:lnL>
                    <a:lnR>
                      <a:noFill/>
                    </a:lnR>
                    <a:lnT>
                      <a:noFill/>
                    </a:lnT>
                    <a:lnB>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70</a:t>
                      </a:r>
                    </a:p>
                  </a:txBody>
                  <a:tcPr marT="45734" marB="4573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CFF"/>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07298" name="Group 98"/>
          <p:cNvGraphicFramePr>
            <a:graphicFrameLocks noGrp="1"/>
          </p:cNvGraphicFramePr>
          <p:nvPr/>
        </p:nvGraphicFramePr>
        <p:xfrm>
          <a:off x="2895600" y="2409825"/>
          <a:ext cx="6172200" cy="1097230"/>
        </p:xfrm>
        <a:graphic>
          <a:graphicData uri="http://schemas.openxmlformats.org/drawingml/2006/table">
            <a:tbl>
              <a:tblPr/>
              <a:tblGrid>
                <a:gridCol w="2209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096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dirty="0" smtClean="0">
                          <a:ln>
                            <a:noFill/>
                          </a:ln>
                          <a:solidFill>
                            <a:schemeClr val="tx1"/>
                          </a:solidFill>
                          <a:effectLst/>
                          <a:latin typeface="Times New Roman" pitchFamily="18" charset="0"/>
                        </a:rPr>
                        <a:t>Margine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rPr>
                        <a:t>DISPONIBILITA’ (ACN - </a:t>
                      </a:r>
                      <a:r>
                        <a:rPr kumimoji="0" lang="it-IT" sz="2000" b="1" i="0" u="none" strike="noStrike" cap="none" normalizeH="0" baseline="0" dirty="0" err="1" smtClean="0">
                          <a:ln>
                            <a:noFill/>
                          </a:ln>
                          <a:solidFill>
                            <a:schemeClr val="tx1"/>
                          </a:solidFill>
                          <a:effectLst/>
                          <a:latin typeface="Times New Roman" pitchFamily="18" charset="0"/>
                        </a:rPr>
                        <a:t>CCN</a:t>
                      </a:r>
                      <a:r>
                        <a:rPr kumimoji="0" lang="it-IT" sz="2000" b="1" i="0" u="none" strike="noStrike" cap="none" normalizeH="0" baseline="0" dirty="0" smtClean="0">
                          <a:ln>
                            <a:noFill/>
                          </a:ln>
                          <a:solidFill>
                            <a:schemeClr val="tx1"/>
                          </a:solidFill>
                          <a:effectLst/>
                          <a:latin typeface="Times New Roman" pitchFamily="18" charset="0"/>
                        </a:rPr>
                        <a:t>)</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AC-Pb</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40-70</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rgbClr val="FF3300"/>
                          </a:solidFill>
                          <a:effectLst/>
                          <a:latin typeface="Times New Roman" pitchFamily="18" charset="0"/>
                        </a:rPr>
                        <a:t>-30</a:t>
                      </a:r>
                    </a:p>
                  </a:txBody>
                  <a:tcPr marT="45695" marB="45695" anchor="ctr" horzOverflow="overflow">
                    <a:lnL cap="flat">
                      <a:noFill/>
                    </a:lnL>
                    <a:lnR cap="flat">
                      <a:noFill/>
                    </a:lnR>
                    <a:lnT cap="flat">
                      <a:noFill/>
                    </a:lnT>
                    <a:lnB cap="flat">
                      <a:noFill/>
                    </a:lnB>
                    <a:lnTlToBr>
                      <a:noFill/>
                    </a:lnTlToBr>
                    <a:lnBlToTr>
                      <a:noFill/>
                    </a:lnBlToTr>
                    <a:solidFill>
                      <a:srgbClr val="FFCCFF"/>
                    </a:solidFill>
                  </a:tcPr>
                </a:tc>
                <a:extLst>
                  <a:ext uri="{0D108BD9-81ED-4DB2-BD59-A6C34878D82A}">
                    <a16:rowId xmlns:a16="http://schemas.microsoft.com/office/drawing/2014/main" val="10000"/>
                  </a:ext>
                </a:extLst>
              </a:tr>
            </a:tbl>
          </a:graphicData>
        </a:graphic>
      </p:graphicFrame>
      <p:sp>
        <p:nvSpPr>
          <p:cNvPr id="228370" name="Text Box 48"/>
          <p:cNvSpPr txBox="1">
            <a:spLocks noChangeArrowheads="1"/>
          </p:cNvSpPr>
          <p:nvPr/>
        </p:nvSpPr>
        <p:spPr bwMode="auto">
          <a:xfrm>
            <a:off x="4419600" y="1981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MdD &lt; 0</a:t>
            </a:r>
          </a:p>
        </p:txBody>
      </p:sp>
      <p:sp>
        <p:nvSpPr>
          <p:cNvPr id="228371" name="Text Box 49"/>
          <p:cNvSpPr txBox="1">
            <a:spLocks noChangeArrowheads="1"/>
          </p:cNvSpPr>
          <p:nvPr/>
        </p:nvSpPr>
        <p:spPr bwMode="auto">
          <a:xfrm>
            <a:off x="4419600" y="5105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QdD &lt; 1</a:t>
            </a:r>
          </a:p>
        </p:txBody>
      </p:sp>
      <p:sp>
        <p:nvSpPr>
          <p:cNvPr id="228372" name="Text Box 50"/>
          <p:cNvSpPr txBox="1">
            <a:spLocks noChangeArrowheads="1"/>
          </p:cNvSpPr>
          <p:nvPr/>
        </p:nvSpPr>
        <p:spPr bwMode="auto">
          <a:xfrm>
            <a:off x="228600" y="1295400"/>
            <a:ext cx="88392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60000"/>
              </a:lnSpc>
              <a:spcBef>
                <a:spcPct val="50000"/>
              </a:spcBef>
            </a:pPr>
            <a:r>
              <a:rPr lang="it-IT" altLang="it-IT" sz="2400" i="1"/>
              <a:t>Pb riesce a finanziare prevalentemente AC </a:t>
            </a:r>
            <a:r>
              <a:rPr lang="it-IT" altLang="it-IT" sz="2400" b="1"/>
              <a:t>(AC </a:t>
            </a:r>
            <a:r>
              <a:rPr lang="it-IT" altLang="it-IT" sz="2400" b="1">
                <a:sym typeface="Symbol" panose="05050102010706020507" pitchFamily="18" charset="2"/>
              </a:rPr>
              <a:t></a:t>
            </a:r>
            <a:r>
              <a:rPr lang="it-IT" altLang="it-IT" sz="2400" b="1"/>
              <a:t> Pb)</a:t>
            </a:r>
            <a:r>
              <a:rPr lang="it-IT" altLang="it-IT" sz="2400" i="1"/>
              <a:t>? … (caso 3)</a:t>
            </a:r>
          </a:p>
          <a:p>
            <a:pPr algn="ctr" eaLnBrk="1" hangingPunct="1">
              <a:lnSpc>
                <a:spcPct val="60000"/>
              </a:lnSpc>
              <a:spcBef>
                <a:spcPct val="50000"/>
              </a:spcBef>
            </a:pPr>
            <a:r>
              <a:rPr lang="it-IT" altLang="it-IT" sz="2400" i="1"/>
              <a:t>AC riesce a coprire Pb </a:t>
            </a:r>
            <a:r>
              <a:rPr lang="it-IT" altLang="it-IT" sz="2400" b="1"/>
              <a:t>(AC </a:t>
            </a:r>
            <a:r>
              <a:rPr lang="it-IT" altLang="it-IT" sz="2400" b="1">
                <a:sym typeface="Symbol" panose="05050102010706020507" pitchFamily="18" charset="2"/>
              </a:rPr>
              <a:t></a:t>
            </a:r>
            <a:r>
              <a:rPr lang="it-IT" altLang="it-IT" sz="2400" b="1"/>
              <a:t> Pb)</a:t>
            </a:r>
            <a:r>
              <a:rPr lang="it-IT" altLang="it-IT" sz="2400" i="1"/>
              <a:t>? … (caso 3)</a:t>
            </a:r>
          </a:p>
        </p:txBody>
      </p:sp>
      <p:sp>
        <p:nvSpPr>
          <p:cNvPr id="228373" name="Text Box 51"/>
          <p:cNvSpPr txBox="1">
            <a:spLocks noChangeArrowheads="1"/>
          </p:cNvSpPr>
          <p:nvPr/>
        </p:nvSpPr>
        <p:spPr bwMode="auto">
          <a:xfrm>
            <a:off x="0" y="57912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400" i="1">
                <a:sym typeface="Wingdings" panose="05000000000000000000" pitchFamily="2" charset="2"/>
              </a:rPr>
              <a:t> </a:t>
            </a:r>
            <a:r>
              <a:rPr lang="it-IT" altLang="it-IT" sz="2400" i="1"/>
              <a:t>Nell’esempio, Pb finanzia </a:t>
            </a:r>
            <a:r>
              <a:rPr lang="it-IT" altLang="it-IT" sz="2400" i="1" u="sng"/>
              <a:t>completamente</a:t>
            </a:r>
            <a:r>
              <a:rPr lang="it-IT" altLang="it-IT" sz="2400" i="1"/>
              <a:t> AC e, in parte, AF </a:t>
            </a:r>
          </a:p>
          <a:p>
            <a:pPr algn="ctr" eaLnBrk="1" hangingPunct="1">
              <a:lnSpc>
                <a:spcPct val="50000"/>
              </a:lnSpc>
              <a:spcBef>
                <a:spcPct val="50000"/>
              </a:spcBef>
            </a:pPr>
            <a:r>
              <a:rPr lang="it-IT" altLang="it-IT" sz="2400" i="1">
                <a:sym typeface="Wingdings" panose="05000000000000000000" pitchFamily="2" charset="2"/>
              </a:rPr>
              <a:t> </a:t>
            </a:r>
            <a:r>
              <a:rPr lang="it-IT" altLang="it-IT" sz="2400" i="1"/>
              <a:t>AC </a:t>
            </a:r>
            <a:r>
              <a:rPr lang="it-IT" altLang="it-IT" sz="2400" i="1" u="sng"/>
              <a:t>non riesce a coprire interamente</a:t>
            </a:r>
            <a:r>
              <a:rPr lang="it-IT" altLang="it-IT" sz="2400" i="1"/>
              <a:t> Pb</a:t>
            </a:r>
          </a:p>
          <a:p>
            <a:pPr algn="ctr" eaLnBrk="1" hangingPunct="1">
              <a:lnSpc>
                <a:spcPct val="50000"/>
              </a:lnSpc>
              <a:spcBef>
                <a:spcPct val="50000"/>
              </a:spcBef>
            </a:pPr>
            <a:r>
              <a:rPr lang="it-IT" altLang="it-IT" sz="2400" i="1">
                <a:sym typeface="Wingdings" panose="05000000000000000000" pitchFamily="2" charset="2"/>
              </a:rPr>
              <a:t> </a:t>
            </a:r>
            <a:r>
              <a:rPr lang="it-IT" altLang="it-IT" sz="2400" b="1" i="1">
                <a:sym typeface="Wingdings" panose="05000000000000000000" pitchFamily="2" charset="2"/>
              </a:rPr>
              <a:t>rischio elevato</a:t>
            </a:r>
            <a:r>
              <a:rPr lang="it-IT" altLang="it-IT" sz="2400" i="1">
                <a:sym typeface="Wingdings" panose="05000000000000000000" pitchFamily="2" charset="2"/>
              </a:rPr>
              <a:t> d’insolvenza, ossia di </a:t>
            </a:r>
            <a:r>
              <a:rPr lang="it-IT" altLang="it-IT" sz="2400" b="1" i="1">
                <a:sym typeface="Wingdings" panose="05000000000000000000" pitchFamily="2" charset="2"/>
              </a:rPr>
              <a:t>CRISI FINANZIARIA</a:t>
            </a:r>
            <a:endParaRPr lang="it-IT" altLang="it-IT" sz="2400" b="1" i="1"/>
          </a:p>
        </p:txBody>
      </p:sp>
      <p:grpSp>
        <p:nvGrpSpPr>
          <p:cNvPr id="228374" name="Group 52"/>
          <p:cNvGrpSpPr>
            <a:grpSpLocks/>
          </p:cNvGrpSpPr>
          <p:nvPr/>
        </p:nvGrpSpPr>
        <p:grpSpPr bwMode="auto">
          <a:xfrm>
            <a:off x="76200" y="2263775"/>
            <a:ext cx="2667000" cy="3298825"/>
            <a:chOff x="96" y="1080"/>
            <a:chExt cx="1680" cy="2078"/>
          </a:xfrm>
        </p:grpSpPr>
        <p:sp>
          <p:nvSpPr>
            <p:cNvPr id="228391" name="Rectangle 53"/>
            <p:cNvSpPr>
              <a:spLocks noChangeArrowheads="1"/>
            </p:cNvSpPr>
            <p:nvPr/>
          </p:nvSpPr>
          <p:spPr bwMode="auto">
            <a:xfrm>
              <a:off x="1056" y="1920"/>
              <a:ext cx="720" cy="102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Pb 70</a:t>
              </a:r>
            </a:p>
          </p:txBody>
        </p:sp>
        <p:sp>
          <p:nvSpPr>
            <p:cNvPr id="228392" name="Rectangle 54"/>
            <p:cNvSpPr>
              <a:spLocks noChangeArrowheads="1"/>
            </p:cNvSpPr>
            <p:nvPr/>
          </p:nvSpPr>
          <p:spPr bwMode="auto">
            <a:xfrm>
              <a:off x="1056" y="1680"/>
              <a:ext cx="7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Pml 10</a:t>
              </a:r>
            </a:p>
          </p:txBody>
        </p:sp>
        <p:sp>
          <p:nvSpPr>
            <p:cNvPr id="228393" name="Rectangle 55"/>
            <p:cNvSpPr>
              <a:spLocks noChangeArrowheads="1"/>
            </p:cNvSpPr>
            <p:nvPr/>
          </p:nvSpPr>
          <p:spPr bwMode="auto">
            <a:xfrm>
              <a:off x="528" y="2730"/>
              <a:ext cx="528" cy="21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LI</a:t>
              </a:r>
            </a:p>
          </p:txBody>
        </p:sp>
        <p:sp>
          <p:nvSpPr>
            <p:cNvPr id="228394" name="Rectangle 56"/>
            <p:cNvSpPr>
              <a:spLocks noChangeArrowheads="1"/>
            </p:cNvSpPr>
            <p:nvPr/>
          </p:nvSpPr>
          <p:spPr bwMode="auto">
            <a:xfrm>
              <a:off x="528" y="2519"/>
              <a:ext cx="528" cy="21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LD</a:t>
              </a:r>
            </a:p>
          </p:txBody>
        </p:sp>
        <p:sp>
          <p:nvSpPr>
            <p:cNvPr id="228395" name="Rectangle 57"/>
            <p:cNvSpPr>
              <a:spLocks noChangeArrowheads="1"/>
            </p:cNvSpPr>
            <p:nvPr/>
          </p:nvSpPr>
          <p:spPr bwMode="auto">
            <a:xfrm>
              <a:off x="528" y="2308"/>
              <a:ext cx="528" cy="21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M</a:t>
              </a:r>
            </a:p>
          </p:txBody>
        </p:sp>
        <p:sp>
          <p:nvSpPr>
            <p:cNvPr id="228396" name="Rectangle 58"/>
            <p:cNvSpPr>
              <a:spLocks noChangeArrowheads="1"/>
            </p:cNvSpPr>
            <p:nvPr/>
          </p:nvSpPr>
          <p:spPr bwMode="auto">
            <a:xfrm>
              <a:off x="528" y="1329"/>
              <a:ext cx="52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20000"/>
                </a:spcBef>
              </a:pPr>
              <a:r>
                <a:rPr lang="it-IT" altLang="it-IT" sz="2000" i="1"/>
                <a:t>IM</a:t>
              </a:r>
            </a:p>
            <a:p>
              <a:pPr algn="just" eaLnBrk="1" hangingPunct="1">
                <a:lnSpc>
                  <a:spcPct val="80000"/>
                </a:lnSpc>
                <a:spcBef>
                  <a:spcPct val="20000"/>
                </a:spcBef>
              </a:pPr>
              <a:r>
                <a:rPr lang="it-IT" altLang="it-IT" sz="2000" i="1"/>
                <a:t>II</a:t>
              </a:r>
            </a:p>
            <a:p>
              <a:pPr algn="just" eaLnBrk="1" hangingPunct="1">
                <a:lnSpc>
                  <a:spcPct val="80000"/>
                </a:lnSpc>
                <a:spcBef>
                  <a:spcPct val="20000"/>
                </a:spcBef>
              </a:pPr>
              <a:r>
                <a:rPr lang="it-IT" altLang="it-IT" sz="2000" i="1"/>
                <a:t>IF</a:t>
              </a:r>
            </a:p>
            <a:p>
              <a:pPr algn="just" eaLnBrk="1" hangingPunct="1">
                <a:lnSpc>
                  <a:spcPct val="80000"/>
                </a:lnSpc>
                <a:spcBef>
                  <a:spcPct val="20000"/>
                </a:spcBef>
              </a:pPr>
              <a:r>
                <a:rPr lang="it-IT" altLang="it-IT" sz="2000" i="1"/>
                <a:t>IP</a:t>
              </a:r>
            </a:p>
            <a:p>
              <a:pPr algn="just" eaLnBrk="1" hangingPunct="1">
                <a:lnSpc>
                  <a:spcPct val="80000"/>
                </a:lnSpc>
                <a:spcBef>
                  <a:spcPct val="20000"/>
                </a:spcBef>
              </a:pPr>
              <a:r>
                <a:rPr lang="it-IT" altLang="it-IT" sz="2000" i="1"/>
                <a:t>IC</a:t>
              </a:r>
            </a:p>
          </p:txBody>
        </p:sp>
        <p:sp>
          <p:nvSpPr>
            <p:cNvPr id="228397" name="Rectangle 59"/>
            <p:cNvSpPr>
              <a:spLocks noChangeArrowheads="1"/>
            </p:cNvSpPr>
            <p:nvPr/>
          </p:nvSpPr>
          <p:spPr bwMode="auto">
            <a:xfrm>
              <a:off x="1056" y="2941"/>
              <a:ext cx="72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CF 100</a:t>
              </a:r>
            </a:p>
          </p:txBody>
        </p:sp>
        <p:sp>
          <p:nvSpPr>
            <p:cNvPr id="228398" name="Rectangle 60"/>
            <p:cNvSpPr>
              <a:spLocks noChangeArrowheads="1"/>
            </p:cNvSpPr>
            <p:nvPr/>
          </p:nvSpPr>
          <p:spPr bwMode="auto">
            <a:xfrm>
              <a:off x="96" y="2941"/>
              <a:ext cx="960" cy="21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b="1"/>
                <a:t>CI 100</a:t>
              </a:r>
            </a:p>
          </p:txBody>
        </p:sp>
        <p:sp>
          <p:nvSpPr>
            <p:cNvPr id="228399" name="Rectangle 61"/>
            <p:cNvSpPr>
              <a:spLocks noChangeArrowheads="1"/>
            </p:cNvSpPr>
            <p:nvPr/>
          </p:nvSpPr>
          <p:spPr bwMode="auto">
            <a:xfrm>
              <a:off x="1056" y="1080"/>
              <a:ext cx="72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FONTI</a:t>
              </a:r>
            </a:p>
          </p:txBody>
        </p:sp>
        <p:sp>
          <p:nvSpPr>
            <p:cNvPr id="228400" name="Rectangle 62"/>
            <p:cNvSpPr>
              <a:spLocks noChangeArrowheads="1"/>
            </p:cNvSpPr>
            <p:nvPr/>
          </p:nvSpPr>
          <p:spPr bwMode="auto">
            <a:xfrm>
              <a:off x="96" y="1080"/>
              <a:ext cx="960" cy="24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b="1"/>
                <a:t>IMPIEGHI</a:t>
              </a:r>
            </a:p>
          </p:txBody>
        </p:sp>
        <p:sp>
          <p:nvSpPr>
            <p:cNvPr id="228401" name="Rectangle 63"/>
            <p:cNvSpPr>
              <a:spLocks noChangeArrowheads="1"/>
            </p:cNvSpPr>
            <p:nvPr/>
          </p:nvSpPr>
          <p:spPr bwMode="auto">
            <a:xfrm>
              <a:off x="96" y="2308"/>
              <a:ext cx="432" cy="63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AC</a:t>
              </a:r>
            </a:p>
            <a:p>
              <a:pPr algn="ctr" eaLnBrk="1" hangingPunct="1">
                <a:lnSpc>
                  <a:spcPct val="80000"/>
                </a:lnSpc>
                <a:spcBef>
                  <a:spcPct val="20000"/>
                </a:spcBef>
              </a:pPr>
              <a:r>
                <a:rPr lang="it-IT" altLang="it-IT" sz="2000"/>
                <a:t>40</a:t>
              </a:r>
            </a:p>
          </p:txBody>
        </p:sp>
        <p:sp>
          <p:nvSpPr>
            <p:cNvPr id="228402" name="Rectangle 64"/>
            <p:cNvSpPr>
              <a:spLocks noChangeArrowheads="1"/>
            </p:cNvSpPr>
            <p:nvPr/>
          </p:nvSpPr>
          <p:spPr bwMode="auto">
            <a:xfrm>
              <a:off x="1056" y="1329"/>
              <a:ext cx="72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MP 20</a:t>
              </a:r>
            </a:p>
          </p:txBody>
        </p:sp>
        <p:sp>
          <p:nvSpPr>
            <p:cNvPr id="228403" name="Rectangle 65"/>
            <p:cNvSpPr>
              <a:spLocks noChangeArrowheads="1"/>
            </p:cNvSpPr>
            <p:nvPr/>
          </p:nvSpPr>
          <p:spPr bwMode="auto">
            <a:xfrm>
              <a:off x="96" y="1329"/>
              <a:ext cx="432"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20000"/>
                </a:spcBef>
              </a:pPr>
              <a:r>
                <a:rPr lang="it-IT" altLang="it-IT" sz="2000"/>
                <a:t>AF</a:t>
              </a:r>
            </a:p>
            <a:p>
              <a:pPr algn="ctr" eaLnBrk="1" hangingPunct="1">
                <a:lnSpc>
                  <a:spcPct val="80000"/>
                </a:lnSpc>
                <a:spcBef>
                  <a:spcPct val="20000"/>
                </a:spcBef>
              </a:pPr>
              <a:r>
                <a:rPr lang="it-IT" altLang="it-IT" sz="2000"/>
                <a:t>60</a:t>
              </a:r>
            </a:p>
          </p:txBody>
        </p:sp>
        <p:sp>
          <p:nvSpPr>
            <p:cNvPr id="228404" name="Line 66"/>
            <p:cNvSpPr>
              <a:spLocks noChangeShapeType="1"/>
            </p:cNvSpPr>
            <p:nvPr/>
          </p:nvSpPr>
          <p:spPr bwMode="auto">
            <a:xfrm>
              <a:off x="96" y="1080"/>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405" name="Line 67"/>
            <p:cNvSpPr>
              <a:spLocks noChangeShapeType="1"/>
            </p:cNvSpPr>
            <p:nvPr/>
          </p:nvSpPr>
          <p:spPr bwMode="auto">
            <a:xfrm>
              <a:off x="96" y="2308"/>
              <a:ext cx="96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8406" name="Line 68"/>
            <p:cNvSpPr>
              <a:spLocks noChangeShapeType="1"/>
            </p:cNvSpPr>
            <p:nvPr/>
          </p:nvSpPr>
          <p:spPr bwMode="auto">
            <a:xfrm>
              <a:off x="96" y="2941"/>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407" name="Line 69"/>
            <p:cNvSpPr>
              <a:spLocks noChangeShapeType="1"/>
            </p:cNvSpPr>
            <p:nvPr/>
          </p:nvSpPr>
          <p:spPr bwMode="auto">
            <a:xfrm>
              <a:off x="96" y="3158"/>
              <a:ext cx="168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408" name="Line 70"/>
            <p:cNvSpPr>
              <a:spLocks noChangeShapeType="1"/>
            </p:cNvSpPr>
            <p:nvPr/>
          </p:nvSpPr>
          <p:spPr bwMode="auto">
            <a:xfrm>
              <a:off x="9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409" name="Line 71"/>
            <p:cNvSpPr>
              <a:spLocks noChangeShapeType="1"/>
            </p:cNvSpPr>
            <p:nvPr/>
          </p:nvSpPr>
          <p:spPr bwMode="auto">
            <a:xfrm>
              <a:off x="1056" y="1080"/>
              <a:ext cx="0" cy="20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410" name="Line 72"/>
            <p:cNvSpPr>
              <a:spLocks noChangeShapeType="1"/>
            </p:cNvSpPr>
            <p:nvPr/>
          </p:nvSpPr>
          <p:spPr bwMode="auto">
            <a:xfrm>
              <a:off x="1776" y="1080"/>
              <a:ext cx="0" cy="207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411" name="Line 73"/>
            <p:cNvSpPr>
              <a:spLocks noChangeShapeType="1"/>
            </p:cNvSpPr>
            <p:nvPr/>
          </p:nvSpPr>
          <p:spPr bwMode="auto">
            <a:xfrm>
              <a:off x="96" y="1329"/>
              <a:ext cx="16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412" name="Line 74"/>
            <p:cNvSpPr>
              <a:spLocks noChangeShapeType="1"/>
            </p:cNvSpPr>
            <p:nvPr/>
          </p:nvSpPr>
          <p:spPr bwMode="auto">
            <a:xfrm>
              <a:off x="528" y="1329"/>
              <a:ext cx="0" cy="16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8413" name="Line 75"/>
            <p:cNvSpPr>
              <a:spLocks noChangeShapeType="1"/>
            </p:cNvSpPr>
            <p:nvPr/>
          </p:nvSpPr>
          <p:spPr bwMode="auto">
            <a:xfrm>
              <a:off x="528" y="2519"/>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8414" name="Line 76"/>
            <p:cNvSpPr>
              <a:spLocks noChangeShapeType="1"/>
            </p:cNvSpPr>
            <p:nvPr/>
          </p:nvSpPr>
          <p:spPr bwMode="auto">
            <a:xfrm>
              <a:off x="528" y="2730"/>
              <a:ext cx="5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dash"/>
                  <a:round/>
                  <a:headEnd/>
                  <a:tailEnd/>
                </a14:hiddenLine>
              </a:ext>
            </a:extLst>
          </p:spPr>
          <p:txBody>
            <a:bodyPr/>
            <a:lstStyle/>
            <a:p>
              <a:endParaRPr lang="it-IT"/>
            </a:p>
          </p:txBody>
        </p:sp>
        <p:sp>
          <p:nvSpPr>
            <p:cNvPr id="228415" name="Line 77"/>
            <p:cNvSpPr>
              <a:spLocks noChangeShapeType="1"/>
            </p:cNvSpPr>
            <p:nvPr/>
          </p:nvSpPr>
          <p:spPr bwMode="auto">
            <a:xfrm>
              <a:off x="1056" y="1680"/>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8416" name="Line 78"/>
            <p:cNvSpPr>
              <a:spLocks noChangeShapeType="1"/>
            </p:cNvSpPr>
            <p:nvPr/>
          </p:nvSpPr>
          <p:spPr bwMode="auto">
            <a:xfrm>
              <a:off x="1056" y="1920"/>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8375" name="AutoShape 79"/>
          <p:cNvSpPr>
            <a:spLocks/>
          </p:cNvSpPr>
          <p:nvPr/>
        </p:nvSpPr>
        <p:spPr bwMode="auto">
          <a:xfrm>
            <a:off x="1600200" y="3638550"/>
            <a:ext cx="152400" cy="552450"/>
          </a:xfrm>
          <a:prstGeom prst="rightBrace">
            <a:avLst>
              <a:gd name="adj1" fmla="val 30208"/>
              <a:gd name="adj2" fmla="val 48514"/>
            </a:avLst>
          </a:prstGeom>
          <a:noFill/>
          <a:ln w="508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28376" name="AutoShape 80"/>
          <p:cNvCxnSpPr>
            <a:cxnSpLocks noChangeShapeType="1"/>
            <a:stCxn id="228375" idx="1"/>
          </p:cNvCxnSpPr>
          <p:nvPr/>
        </p:nvCxnSpPr>
        <p:spPr bwMode="auto">
          <a:xfrm flipV="1">
            <a:off x="1778000" y="2957513"/>
            <a:ext cx="1117600" cy="949325"/>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cxnSp>
        <p:nvCxnSpPr>
          <p:cNvPr id="228377" name="AutoShape 81"/>
          <p:cNvCxnSpPr>
            <a:cxnSpLocks noChangeShapeType="1"/>
            <a:stCxn id="228375" idx="1"/>
          </p:cNvCxnSpPr>
          <p:nvPr/>
        </p:nvCxnSpPr>
        <p:spPr bwMode="auto">
          <a:xfrm>
            <a:off x="1778000" y="3906838"/>
            <a:ext cx="1117600" cy="757237"/>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grpSp>
        <p:nvGrpSpPr>
          <p:cNvPr id="228378" name="Group 99"/>
          <p:cNvGrpSpPr>
            <a:grpSpLocks/>
          </p:cNvGrpSpPr>
          <p:nvPr/>
        </p:nvGrpSpPr>
        <p:grpSpPr bwMode="auto">
          <a:xfrm>
            <a:off x="76200" y="482600"/>
            <a:ext cx="8915400" cy="736600"/>
            <a:chOff x="48" y="352"/>
            <a:chExt cx="5616" cy="560"/>
          </a:xfrm>
        </p:grpSpPr>
        <p:sp>
          <p:nvSpPr>
            <p:cNvPr id="228382" name="Rectangle 100"/>
            <p:cNvSpPr>
              <a:spLocks noChangeArrowheads="1"/>
            </p:cNvSpPr>
            <p:nvPr/>
          </p:nvSpPr>
          <p:spPr bwMode="auto">
            <a:xfrm>
              <a:off x="3888" y="352"/>
              <a:ext cx="177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1700"/>
                <a:t>Margine di Disponibilità</a:t>
              </a:r>
            </a:p>
            <a:p>
              <a:pPr eaLnBrk="1" hangingPunct="1">
                <a:spcBef>
                  <a:spcPct val="20000"/>
                </a:spcBef>
              </a:pPr>
              <a:r>
                <a:rPr lang="it-IT" altLang="it-IT" sz="1700"/>
                <a:t>Quoziente di Disponibilità</a:t>
              </a:r>
            </a:p>
          </p:txBody>
        </p:sp>
        <p:sp>
          <p:nvSpPr>
            <p:cNvPr id="228383" name="Rectangle 101"/>
            <p:cNvSpPr>
              <a:spLocks noChangeArrowheads="1"/>
            </p:cNvSpPr>
            <p:nvPr/>
          </p:nvSpPr>
          <p:spPr bwMode="auto">
            <a:xfrm>
              <a:off x="2064" y="352"/>
              <a:ext cx="1824"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Finanziamento</a:t>
              </a:r>
            </a:p>
            <a:p>
              <a:pPr algn="ctr" eaLnBrk="1" hangingPunct="1">
                <a:spcBef>
                  <a:spcPct val="20000"/>
                </a:spcBef>
              </a:pPr>
              <a:r>
                <a:rPr lang="it-IT" altLang="it-IT" sz="2000"/>
                <a:t>dell’Attivo Circolante</a:t>
              </a:r>
            </a:p>
          </p:txBody>
        </p:sp>
        <p:sp>
          <p:nvSpPr>
            <p:cNvPr id="228384" name="Rectangle 102"/>
            <p:cNvSpPr>
              <a:spLocks noChangeArrowheads="1"/>
            </p:cNvSpPr>
            <p:nvPr/>
          </p:nvSpPr>
          <p:spPr bwMode="auto">
            <a:xfrm>
              <a:off x="48" y="352"/>
              <a:ext cx="2016" cy="56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 </a:t>
              </a:r>
              <a:r>
                <a:rPr lang="it-IT" altLang="it-IT" sz="2000" b="1"/>
                <a:t>DISPONIBILITA’</a:t>
              </a:r>
            </a:p>
          </p:txBody>
        </p:sp>
        <p:sp>
          <p:nvSpPr>
            <p:cNvPr id="228385" name="Line 103"/>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386" name="Line 104"/>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387" name="Line 105"/>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388" name="Line 106"/>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389" name="Line 107"/>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8390" name="Line 108"/>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8379" name="Text Box 110"/>
          <p:cNvSpPr txBox="1">
            <a:spLocks noChangeArrowheads="1"/>
          </p:cNvSpPr>
          <p:nvPr/>
        </p:nvSpPr>
        <p:spPr bwMode="auto">
          <a:xfrm>
            <a:off x="3048000" y="3429000"/>
            <a:ext cx="6019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b="1" i="1"/>
              <a:t>MdD </a:t>
            </a:r>
            <a:r>
              <a:rPr lang="it-IT" altLang="it-IT" sz="2400" b="1" i="1" u="sng"/>
              <a:t>coincide sempre</a:t>
            </a:r>
            <a:r>
              <a:rPr lang="it-IT" altLang="it-IT" sz="2400" b="1" i="1"/>
              <a:t>                                                </a:t>
            </a:r>
            <a:r>
              <a:rPr lang="it-IT" altLang="it-IT" sz="2400" i="1"/>
              <a:t>(per importo e segno) </a:t>
            </a:r>
            <a:r>
              <a:rPr lang="it-IT" altLang="it-IT" sz="2400" b="1" i="1"/>
              <a:t>con Mds II°</a:t>
            </a:r>
          </a:p>
        </p:txBody>
      </p:sp>
      <p:sp>
        <p:nvSpPr>
          <p:cNvPr id="228381" name="Segnaposto numero diapositiva 49"/>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3257B82-3908-47A4-A581-D0EDBA297E02}" type="slidenum">
              <a:rPr lang="it-IT" altLang="it-IT">
                <a:latin typeface="Arial" panose="020B0604020202020204" pitchFamily="34" charset="0"/>
              </a:rPr>
              <a:pPr/>
              <a:t>84</a:t>
            </a:fld>
            <a:endParaRPr lang="it-IT" altLang="it-IT">
              <a:latin typeface="Arial" panose="020B0604020202020204" pitchFamily="34" charset="0"/>
            </a:endParaRPr>
          </a:p>
        </p:txBody>
      </p:sp>
      <p:sp>
        <p:nvSpPr>
          <p:cNvPr id="51"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Tree>
    <p:extLst>
      <p:ext uri="{BB962C8B-B14F-4D97-AF65-F5344CB8AC3E}">
        <p14:creationId xmlns:p14="http://schemas.microsoft.com/office/powerpoint/2010/main" val="2855229918"/>
      </p:ext>
    </p:extLst>
  </p:cSld>
  <p:clrMapOvr>
    <a:masterClrMapping/>
  </p:clrMapOvr>
  <p:transition advTm="141634"/>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234" name="Group 56"/>
          <p:cNvGrpSpPr>
            <a:grpSpLocks/>
          </p:cNvGrpSpPr>
          <p:nvPr/>
        </p:nvGrpSpPr>
        <p:grpSpPr bwMode="auto">
          <a:xfrm>
            <a:off x="1600200" y="1023938"/>
            <a:ext cx="5867400" cy="4310062"/>
            <a:chOff x="1008" y="645"/>
            <a:chExt cx="3696" cy="2715"/>
          </a:xfrm>
        </p:grpSpPr>
        <p:sp>
          <p:nvSpPr>
            <p:cNvPr id="223248" name="Rectangle 3"/>
            <p:cNvSpPr>
              <a:spLocks noChangeArrowheads="1"/>
            </p:cNvSpPr>
            <p:nvPr/>
          </p:nvSpPr>
          <p:spPr bwMode="auto">
            <a:xfrm>
              <a:off x="3408" y="2150"/>
              <a:ext cx="1296"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p:txBody>
        </p:sp>
        <p:sp>
          <p:nvSpPr>
            <p:cNvPr id="223249" name="Rectangle 4"/>
            <p:cNvSpPr>
              <a:spLocks noChangeArrowheads="1"/>
            </p:cNvSpPr>
            <p:nvPr/>
          </p:nvSpPr>
          <p:spPr bwMode="auto">
            <a:xfrm>
              <a:off x="3408" y="1424"/>
              <a:ext cx="129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p:txBody>
        </p:sp>
        <p:sp>
          <p:nvSpPr>
            <p:cNvPr id="223250" name="Rectangle 5"/>
            <p:cNvSpPr>
              <a:spLocks noChangeArrowheads="1"/>
            </p:cNvSpPr>
            <p:nvPr/>
          </p:nvSpPr>
          <p:spPr bwMode="auto">
            <a:xfrm>
              <a:off x="3408" y="923"/>
              <a:ext cx="1296"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a:p>
              <a:pPr algn="just" eaLnBrk="1" hangingPunct="1">
                <a:spcBef>
                  <a:spcPct val="20000"/>
                </a:spcBef>
              </a:pPr>
              <a:endParaRPr lang="it-IT" altLang="it-IT" sz="2100"/>
            </a:p>
          </p:txBody>
        </p:sp>
        <p:sp>
          <p:nvSpPr>
            <p:cNvPr id="223251" name="Rectangle 6"/>
            <p:cNvSpPr>
              <a:spLocks noChangeArrowheads="1"/>
            </p:cNvSpPr>
            <p:nvPr/>
          </p:nvSpPr>
          <p:spPr bwMode="auto">
            <a:xfrm>
              <a:off x="1392" y="2150"/>
              <a:ext cx="1584"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endParaRPr lang="it-IT" altLang="it-IT" sz="2100"/>
            </a:p>
            <a:p>
              <a:pPr algn="just" eaLnBrk="1" hangingPunct="1">
                <a:spcBef>
                  <a:spcPct val="20000"/>
                </a:spcBef>
                <a:buFontTx/>
                <a:buChar char="•"/>
              </a:pPr>
              <a:endParaRPr lang="it-IT" altLang="it-IT" sz="2100"/>
            </a:p>
          </p:txBody>
        </p:sp>
        <p:sp>
          <p:nvSpPr>
            <p:cNvPr id="223252" name="Rectangle 7"/>
            <p:cNvSpPr>
              <a:spLocks noChangeArrowheads="1"/>
            </p:cNvSpPr>
            <p:nvPr/>
          </p:nvSpPr>
          <p:spPr bwMode="auto">
            <a:xfrm>
              <a:off x="1392" y="923"/>
              <a:ext cx="1584"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a:p>
              <a:pPr algn="just" eaLnBrk="1" hangingPunct="1">
                <a:spcBef>
                  <a:spcPct val="20000"/>
                </a:spcBef>
              </a:pPr>
              <a:endParaRPr lang="it-IT" altLang="it-IT" sz="2100"/>
            </a:p>
          </p:txBody>
        </p:sp>
        <p:sp>
          <p:nvSpPr>
            <p:cNvPr id="223253" name="Rectangle 8"/>
            <p:cNvSpPr>
              <a:spLocks noChangeArrowheads="1"/>
            </p:cNvSpPr>
            <p:nvPr/>
          </p:nvSpPr>
          <p:spPr bwMode="auto">
            <a:xfrm>
              <a:off x="2976" y="2949"/>
              <a:ext cx="1728" cy="41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 di</a:t>
              </a:r>
            </a:p>
            <a:p>
              <a:pPr algn="ctr" eaLnBrk="1" hangingPunct="1">
                <a:lnSpc>
                  <a:spcPct val="70000"/>
                </a:lnSpc>
                <a:spcBef>
                  <a:spcPct val="20000"/>
                </a:spcBef>
              </a:pPr>
              <a:r>
                <a:rPr lang="it-IT" altLang="it-IT" sz="2300" b="1"/>
                <a:t>FINANZ.TO (CF)</a:t>
              </a:r>
            </a:p>
          </p:txBody>
        </p:sp>
        <p:sp>
          <p:nvSpPr>
            <p:cNvPr id="223254" name="Rectangle 9"/>
            <p:cNvSpPr>
              <a:spLocks noChangeArrowheads="1"/>
            </p:cNvSpPr>
            <p:nvPr/>
          </p:nvSpPr>
          <p:spPr bwMode="auto">
            <a:xfrm>
              <a:off x="1008" y="2949"/>
              <a:ext cx="1968" cy="41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20000"/>
                </a:spcBef>
              </a:pPr>
              <a:r>
                <a:rPr lang="it-IT" altLang="it-IT" sz="2300" b="1"/>
                <a:t>CAPITALE</a:t>
              </a:r>
            </a:p>
            <a:p>
              <a:pPr algn="ctr" eaLnBrk="1" hangingPunct="1">
                <a:lnSpc>
                  <a:spcPct val="70000"/>
                </a:lnSpc>
                <a:spcBef>
                  <a:spcPct val="20000"/>
                </a:spcBef>
              </a:pPr>
              <a:r>
                <a:rPr lang="it-IT" altLang="it-IT" sz="2300" b="1"/>
                <a:t>INVESTITO (CI)</a:t>
              </a:r>
            </a:p>
          </p:txBody>
        </p:sp>
        <p:sp>
          <p:nvSpPr>
            <p:cNvPr id="223255" name="Rectangle 10"/>
            <p:cNvSpPr>
              <a:spLocks noChangeArrowheads="1"/>
            </p:cNvSpPr>
            <p:nvPr/>
          </p:nvSpPr>
          <p:spPr bwMode="auto">
            <a:xfrm>
              <a:off x="2976" y="645"/>
              <a:ext cx="1728"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FONTI</a:t>
              </a:r>
            </a:p>
          </p:txBody>
        </p:sp>
        <p:sp>
          <p:nvSpPr>
            <p:cNvPr id="223256" name="Rectangle 11"/>
            <p:cNvSpPr>
              <a:spLocks noChangeArrowheads="1"/>
            </p:cNvSpPr>
            <p:nvPr/>
          </p:nvSpPr>
          <p:spPr bwMode="auto">
            <a:xfrm>
              <a:off x="1008" y="645"/>
              <a:ext cx="1968" cy="2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300" b="1"/>
                <a:t>IMPIEGHI</a:t>
              </a:r>
            </a:p>
          </p:txBody>
        </p:sp>
        <p:sp>
          <p:nvSpPr>
            <p:cNvPr id="223257" name="Rectangle 12"/>
            <p:cNvSpPr>
              <a:spLocks noChangeArrowheads="1"/>
            </p:cNvSpPr>
            <p:nvPr/>
          </p:nvSpPr>
          <p:spPr bwMode="auto">
            <a:xfrm>
              <a:off x="2976" y="2150"/>
              <a:ext cx="432"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Pb</a:t>
              </a:r>
            </a:p>
          </p:txBody>
        </p:sp>
        <p:sp>
          <p:nvSpPr>
            <p:cNvPr id="223258" name="Rectangle 13"/>
            <p:cNvSpPr>
              <a:spLocks noChangeArrowheads="1"/>
            </p:cNvSpPr>
            <p:nvPr/>
          </p:nvSpPr>
          <p:spPr bwMode="auto">
            <a:xfrm>
              <a:off x="1008" y="2150"/>
              <a:ext cx="384"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AC</a:t>
              </a:r>
            </a:p>
          </p:txBody>
        </p:sp>
        <p:sp>
          <p:nvSpPr>
            <p:cNvPr id="223259" name="Rectangle 14"/>
            <p:cNvSpPr>
              <a:spLocks noChangeArrowheads="1"/>
            </p:cNvSpPr>
            <p:nvPr/>
          </p:nvSpPr>
          <p:spPr bwMode="auto">
            <a:xfrm>
              <a:off x="2976" y="1424"/>
              <a:ext cx="432"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Pml</a:t>
              </a:r>
            </a:p>
          </p:txBody>
        </p:sp>
        <p:sp>
          <p:nvSpPr>
            <p:cNvPr id="223260" name="Rectangle 15"/>
            <p:cNvSpPr>
              <a:spLocks noChangeArrowheads="1"/>
            </p:cNvSpPr>
            <p:nvPr/>
          </p:nvSpPr>
          <p:spPr bwMode="auto">
            <a:xfrm>
              <a:off x="2976" y="923"/>
              <a:ext cx="432"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MP</a:t>
              </a:r>
            </a:p>
          </p:txBody>
        </p:sp>
        <p:sp>
          <p:nvSpPr>
            <p:cNvPr id="223261" name="Rectangle 16"/>
            <p:cNvSpPr>
              <a:spLocks noChangeArrowheads="1"/>
            </p:cNvSpPr>
            <p:nvPr/>
          </p:nvSpPr>
          <p:spPr bwMode="auto">
            <a:xfrm>
              <a:off x="1008" y="923"/>
              <a:ext cx="384"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200"/>
                <a:t>AF</a:t>
              </a:r>
            </a:p>
          </p:txBody>
        </p:sp>
        <p:sp>
          <p:nvSpPr>
            <p:cNvPr id="223262" name="Line 17"/>
            <p:cNvSpPr>
              <a:spLocks noChangeShapeType="1"/>
            </p:cNvSpPr>
            <p:nvPr/>
          </p:nvSpPr>
          <p:spPr bwMode="auto">
            <a:xfrm>
              <a:off x="1008" y="645"/>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3" name="Line 18"/>
            <p:cNvSpPr>
              <a:spLocks noChangeShapeType="1"/>
            </p:cNvSpPr>
            <p:nvPr/>
          </p:nvSpPr>
          <p:spPr bwMode="auto">
            <a:xfrm>
              <a:off x="1008" y="2150"/>
              <a:ext cx="369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3264" name="Line 19"/>
            <p:cNvSpPr>
              <a:spLocks noChangeShapeType="1"/>
            </p:cNvSpPr>
            <p:nvPr/>
          </p:nvSpPr>
          <p:spPr bwMode="auto">
            <a:xfrm>
              <a:off x="1008" y="2949"/>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5" name="Line 20"/>
            <p:cNvSpPr>
              <a:spLocks noChangeShapeType="1"/>
            </p:cNvSpPr>
            <p:nvPr/>
          </p:nvSpPr>
          <p:spPr bwMode="auto">
            <a:xfrm>
              <a:off x="1008" y="3360"/>
              <a:ext cx="369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6" name="Line 21"/>
            <p:cNvSpPr>
              <a:spLocks noChangeShapeType="1"/>
            </p:cNvSpPr>
            <p:nvPr/>
          </p:nvSpPr>
          <p:spPr bwMode="auto">
            <a:xfrm>
              <a:off x="1008" y="645"/>
              <a:ext cx="0" cy="27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7" name="Line 22"/>
            <p:cNvSpPr>
              <a:spLocks noChangeShapeType="1"/>
            </p:cNvSpPr>
            <p:nvPr/>
          </p:nvSpPr>
          <p:spPr bwMode="auto">
            <a:xfrm>
              <a:off x="2976" y="645"/>
              <a:ext cx="0" cy="27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8" name="Line 23"/>
            <p:cNvSpPr>
              <a:spLocks noChangeShapeType="1"/>
            </p:cNvSpPr>
            <p:nvPr/>
          </p:nvSpPr>
          <p:spPr bwMode="auto">
            <a:xfrm>
              <a:off x="4704" y="645"/>
              <a:ext cx="0" cy="27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69" name="Line 24"/>
            <p:cNvSpPr>
              <a:spLocks noChangeShapeType="1"/>
            </p:cNvSpPr>
            <p:nvPr/>
          </p:nvSpPr>
          <p:spPr bwMode="auto">
            <a:xfrm>
              <a:off x="1008" y="923"/>
              <a:ext cx="36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3270" name="Line 25"/>
            <p:cNvSpPr>
              <a:spLocks noChangeShapeType="1"/>
            </p:cNvSpPr>
            <p:nvPr/>
          </p:nvSpPr>
          <p:spPr bwMode="auto">
            <a:xfrm>
              <a:off x="2976" y="1424"/>
              <a:ext cx="172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3271" name="Line 26"/>
            <p:cNvSpPr>
              <a:spLocks noChangeShapeType="1"/>
            </p:cNvSpPr>
            <p:nvPr/>
          </p:nvSpPr>
          <p:spPr bwMode="auto">
            <a:xfrm>
              <a:off x="1392" y="923"/>
              <a:ext cx="0" cy="202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3272" name="Line 27"/>
            <p:cNvSpPr>
              <a:spLocks noChangeShapeType="1"/>
            </p:cNvSpPr>
            <p:nvPr/>
          </p:nvSpPr>
          <p:spPr bwMode="auto">
            <a:xfrm>
              <a:off x="3408" y="923"/>
              <a:ext cx="0" cy="202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3235" name="Text Box 28"/>
          <p:cNvSpPr txBox="1">
            <a:spLocks noChangeArrowheads="1"/>
          </p:cNvSpPr>
          <p:nvPr/>
        </p:nvSpPr>
        <p:spPr bwMode="auto">
          <a:xfrm>
            <a:off x="2209800" y="1450975"/>
            <a:ext cx="24384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buFontTx/>
              <a:buChar char="•"/>
            </a:pPr>
            <a:r>
              <a:rPr lang="it-IT" altLang="it-IT" sz="2000"/>
              <a:t>Imm. Materiali</a:t>
            </a:r>
          </a:p>
          <a:p>
            <a:pPr eaLnBrk="1" hangingPunct="1">
              <a:lnSpc>
                <a:spcPct val="110000"/>
              </a:lnSpc>
              <a:buFontTx/>
              <a:buChar char="•"/>
            </a:pPr>
            <a:r>
              <a:rPr lang="it-IT" altLang="it-IT" sz="2000"/>
              <a:t>Imm. Immateriali</a:t>
            </a:r>
          </a:p>
          <a:p>
            <a:pPr eaLnBrk="1" hangingPunct="1">
              <a:lnSpc>
                <a:spcPct val="110000"/>
              </a:lnSpc>
              <a:buFontTx/>
              <a:buChar char="•"/>
            </a:pPr>
            <a:r>
              <a:rPr lang="it-IT" altLang="it-IT" sz="2000"/>
              <a:t>Imm. Finanziarie</a:t>
            </a:r>
          </a:p>
          <a:p>
            <a:pPr eaLnBrk="1" hangingPunct="1">
              <a:lnSpc>
                <a:spcPct val="110000"/>
              </a:lnSpc>
              <a:buFontTx/>
              <a:buChar char="•"/>
            </a:pPr>
            <a:r>
              <a:rPr lang="it-IT" altLang="it-IT" sz="2000"/>
              <a:t>Imm. Patrimoniali</a:t>
            </a:r>
          </a:p>
          <a:p>
            <a:pPr eaLnBrk="1" hangingPunct="1">
              <a:lnSpc>
                <a:spcPct val="110000"/>
              </a:lnSpc>
              <a:buFontTx/>
              <a:buChar char="•"/>
            </a:pPr>
            <a:r>
              <a:rPr lang="it-IT" altLang="it-IT" sz="2000"/>
              <a:t>Imm. Commerciali</a:t>
            </a:r>
          </a:p>
        </p:txBody>
      </p:sp>
      <p:sp>
        <p:nvSpPr>
          <p:cNvPr id="223236" name="Text Box 29"/>
          <p:cNvSpPr txBox="1">
            <a:spLocks noChangeArrowheads="1"/>
          </p:cNvSpPr>
          <p:nvPr/>
        </p:nvSpPr>
        <p:spPr bwMode="auto">
          <a:xfrm>
            <a:off x="2209800" y="3354388"/>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Magazzino</a:t>
            </a:r>
          </a:p>
          <a:p>
            <a:pPr eaLnBrk="1" hangingPunct="1">
              <a:buFontTx/>
              <a:buChar char="•"/>
            </a:pPr>
            <a:r>
              <a:rPr lang="it-IT" altLang="it-IT" sz="2000"/>
              <a:t>Liquidità Differite</a:t>
            </a:r>
          </a:p>
          <a:p>
            <a:pPr eaLnBrk="1" hangingPunct="1">
              <a:buFontTx/>
              <a:buChar char="•"/>
            </a:pPr>
            <a:r>
              <a:rPr lang="it-IT" altLang="it-IT" sz="2000"/>
              <a:t>Liquidità Immediate</a:t>
            </a:r>
          </a:p>
        </p:txBody>
      </p:sp>
      <p:sp>
        <p:nvSpPr>
          <p:cNvPr id="223237" name="Text Box 30"/>
          <p:cNvSpPr txBox="1">
            <a:spLocks noChangeArrowheads="1"/>
          </p:cNvSpPr>
          <p:nvPr/>
        </p:nvSpPr>
        <p:spPr bwMode="auto">
          <a:xfrm>
            <a:off x="5486400" y="3370263"/>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buFontTx/>
              <a:buChar char="•"/>
            </a:pPr>
            <a:r>
              <a:rPr lang="it-IT" altLang="it-IT" sz="2000"/>
              <a:t>Passività correnti (o a breve termine)</a:t>
            </a:r>
          </a:p>
        </p:txBody>
      </p:sp>
      <p:sp>
        <p:nvSpPr>
          <p:cNvPr id="223238" name="Text Box 31"/>
          <p:cNvSpPr txBox="1">
            <a:spLocks noChangeArrowheads="1"/>
          </p:cNvSpPr>
          <p:nvPr/>
        </p:nvSpPr>
        <p:spPr bwMode="auto">
          <a:xfrm>
            <a:off x="5486400" y="2303463"/>
            <a:ext cx="19812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buFontTx/>
              <a:buChar char="•"/>
            </a:pPr>
            <a:r>
              <a:rPr lang="it-IT" altLang="it-IT" sz="2000"/>
              <a:t>Passività consolidate  (o a medio-lungo termine)</a:t>
            </a:r>
          </a:p>
        </p:txBody>
      </p:sp>
      <p:sp>
        <p:nvSpPr>
          <p:cNvPr id="223239" name="Text Box 32"/>
          <p:cNvSpPr txBox="1">
            <a:spLocks noChangeArrowheads="1"/>
          </p:cNvSpPr>
          <p:nvPr/>
        </p:nvSpPr>
        <p:spPr bwMode="auto">
          <a:xfrm>
            <a:off x="5486400" y="1449388"/>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buFontTx/>
              <a:buChar char="•"/>
            </a:pPr>
            <a:r>
              <a:rPr lang="it-IT" altLang="it-IT" sz="2000"/>
              <a:t>Conferiti</a:t>
            </a:r>
          </a:p>
          <a:p>
            <a:pPr eaLnBrk="1" hangingPunct="1">
              <a:buFontTx/>
              <a:buChar char="•"/>
            </a:pPr>
            <a:r>
              <a:rPr lang="it-IT" altLang="it-IT" sz="2000"/>
              <a:t>Autoprodotti</a:t>
            </a:r>
          </a:p>
        </p:txBody>
      </p:sp>
      <p:grpSp>
        <p:nvGrpSpPr>
          <p:cNvPr id="223240" name="Group 40"/>
          <p:cNvGrpSpPr>
            <a:grpSpLocks/>
          </p:cNvGrpSpPr>
          <p:nvPr/>
        </p:nvGrpSpPr>
        <p:grpSpPr bwMode="auto">
          <a:xfrm rot="5400000">
            <a:off x="3771900" y="3238500"/>
            <a:ext cx="1447800" cy="5791200"/>
            <a:chOff x="0" y="384"/>
            <a:chExt cx="912" cy="2736"/>
          </a:xfrm>
        </p:grpSpPr>
        <p:sp>
          <p:nvSpPr>
            <p:cNvPr id="223246" name="AutoShape 41"/>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23247" name="Text Box 42"/>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 CORRELAZIONE</a:t>
              </a:r>
            </a:p>
            <a:p>
              <a:pPr algn="ctr" eaLnBrk="1" hangingPunct="1">
                <a:lnSpc>
                  <a:spcPct val="50000"/>
                </a:lnSpc>
                <a:spcBef>
                  <a:spcPct val="50000"/>
                </a:spcBef>
              </a:pPr>
              <a:r>
                <a:rPr lang="it-IT" altLang="it-IT" sz="2200" b="1"/>
                <a:t>Impieghi – Fonti</a:t>
              </a:r>
            </a:p>
          </p:txBody>
        </p:sp>
      </p:grpSp>
      <p:sp>
        <p:nvSpPr>
          <p:cNvPr id="223241" name="AutoShape 43"/>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Gli indici di CORRELAZIONE</a:t>
            </a:r>
            <a:endParaRPr lang="it-IT" altLang="it-IT" sz="1400" b="1" u="sng"/>
          </a:p>
        </p:txBody>
      </p:sp>
      <p:graphicFrame>
        <p:nvGraphicFramePr>
          <p:cNvPr id="223242" name="Object 57"/>
          <p:cNvGraphicFramePr>
            <a:graphicFrameLocks noGrp="1" noChangeAspect="1"/>
          </p:cNvGraphicFramePr>
          <p:nvPr>
            <p:ph/>
          </p:nvPr>
        </p:nvGraphicFramePr>
        <p:xfrm>
          <a:off x="0" y="5334000"/>
          <a:ext cx="1524000" cy="1524000"/>
        </p:xfrm>
        <a:graphic>
          <a:graphicData uri="http://schemas.openxmlformats.org/presentationml/2006/ole">
            <mc:AlternateContent xmlns:mc="http://schemas.openxmlformats.org/markup-compatibility/2006">
              <mc:Choice xmlns:v="urn:schemas-microsoft-com:vml" Requires="v">
                <p:oleObj spid="_x0000_s227433" name="ClipArt" r:id="rId3" imgW="2866667" imgH="1361905" progId="">
                  <p:embed/>
                </p:oleObj>
              </mc:Choice>
              <mc:Fallback>
                <p:oleObj name="ClipArt" r:id="rId3" imgW="2866667" imgH="1361905" progId="">
                  <p:embed/>
                  <p:pic>
                    <p:nvPicPr>
                      <p:cNvPr id="223242" name="Object 5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3243" name="Picture 59" descr="2M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2578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44" name="WordArt 60"/>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a:t>
            </a:r>
          </a:p>
        </p:txBody>
      </p:sp>
      <p:sp>
        <p:nvSpPr>
          <p:cNvPr id="223245" name="Segnaposto numero diapositiva 39"/>
          <p:cNvSpPr>
            <a:spLocks noGrp="1"/>
          </p:cNvSpPr>
          <p:nvPr>
            <p:ph type="sldNum" sz="quarter" idx="12"/>
          </p:nvPr>
        </p:nvSpPr>
        <p:spPr>
          <a:xfrm>
            <a:off x="70104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E476BF1-CD7F-43F4-9955-E2A4A4A0B7C7}" type="slidenum">
              <a:rPr lang="it-IT" altLang="it-IT">
                <a:latin typeface="Arial" panose="020B0604020202020204" pitchFamily="34" charset="0"/>
              </a:rPr>
              <a:pPr/>
              <a:t>85</a:t>
            </a:fld>
            <a:endParaRPr lang="it-IT" altLang="it-IT">
              <a:latin typeface="Arial" panose="020B0604020202020204" pitchFamily="34" charset="0"/>
            </a:endParaRPr>
          </a:p>
        </p:txBody>
      </p:sp>
    </p:spTree>
    <p:extLst>
      <p:ext uri="{BB962C8B-B14F-4D97-AF65-F5344CB8AC3E}">
        <p14:creationId xmlns:p14="http://schemas.microsoft.com/office/powerpoint/2010/main" val="2777928504"/>
      </p:ext>
    </p:extLst>
  </p:cSld>
  <p:clrMapOvr>
    <a:masterClrMapping/>
  </p:clrMapOvr>
  <p:transition advTm="24392"/>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Group 2"/>
          <p:cNvGraphicFramePr>
            <a:graphicFrameLocks noGrp="1"/>
          </p:cNvGraphicFramePr>
          <p:nvPr>
            <p:ph/>
          </p:nvPr>
        </p:nvGraphicFramePr>
        <p:xfrm>
          <a:off x="1600200" y="1023938"/>
          <a:ext cx="5867400" cy="4310164"/>
        </p:xfrm>
        <a:graphic>
          <a:graphicData uri="http://schemas.openxmlformats.org/drawingml/2006/table">
            <a:tbl>
              <a:tblPr/>
              <a:tblGrid>
                <a:gridCol w="609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4193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IMPIEGHI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300" b="1" i="0" u="none" strike="noStrike" cap="none" normalizeH="0" baseline="0" smtClean="0">
                          <a:ln>
                            <a:noFill/>
                          </a:ln>
                          <a:solidFill>
                            <a:schemeClr val="tx1"/>
                          </a:solidFill>
                          <a:effectLst/>
                          <a:latin typeface="Times New Roman" pitchFamily="18" charset="0"/>
                        </a:rPr>
                        <a:t>FONTI</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0"/>
                  </a:ext>
                </a:extLst>
              </a:tr>
              <a:tr h="7954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MP</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101">
                <a:tc vMerge="1">
                  <a:txBody>
                    <a:bodyPr/>
                    <a:lstStyle/>
                    <a:p>
                      <a:endParaRPr lang="it-IT"/>
                    </a:p>
                  </a:txBody>
                  <a:tcPr/>
                </a:tc>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Pml</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8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AC</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it-IT" sz="2100" b="0" i="0" u="none" strike="noStrike" cap="none" normalizeH="0" baseline="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smtClean="0">
                          <a:ln>
                            <a:noFill/>
                          </a:ln>
                          <a:solidFill>
                            <a:schemeClr val="tx1"/>
                          </a:solidFill>
                          <a:effectLst/>
                          <a:latin typeface="Times New Roman" pitchFamily="18" charset="0"/>
                        </a:rPr>
                        <a:t>Pb</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1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241">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INVESTITO (CI)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gridSpan="2">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CAPITALE di</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it-IT" sz="2300" b="1" i="0" u="none" strike="noStrike" cap="none" normalizeH="0" baseline="0" dirty="0" smtClean="0">
                          <a:ln>
                            <a:noFill/>
                          </a:ln>
                          <a:solidFill>
                            <a:schemeClr val="tx1"/>
                          </a:solidFill>
                          <a:effectLst/>
                          <a:latin typeface="Times New Roman" pitchFamily="18" charset="0"/>
                        </a:rPr>
                        <a:t>FINANZ. (CF) 100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extLst>
                  <a:ext uri="{0D108BD9-81ED-4DB2-BD59-A6C34878D82A}">
                    <a16:rowId xmlns:a16="http://schemas.microsoft.com/office/drawing/2014/main" val="10004"/>
                  </a:ext>
                </a:extLst>
              </a:tr>
            </a:tbl>
          </a:graphicData>
        </a:graphic>
      </p:graphicFrame>
      <p:sp>
        <p:nvSpPr>
          <p:cNvPr id="205852" name="Text Box 28"/>
          <p:cNvSpPr txBox="1">
            <a:spLocks noChangeArrowheads="1"/>
          </p:cNvSpPr>
          <p:nvPr/>
        </p:nvSpPr>
        <p:spPr bwMode="auto">
          <a:xfrm>
            <a:off x="3225800" y="2129929"/>
            <a:ext cx="2438400" cy="40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10000"/>
              </a:lnSpc>
            </a:pPr>
            <a:r>
              <a:rPr lang="it-IT" altLang="it-IT" sz="2000" dirty="0" smtClean="0"/>
              <a:t>60</a:t>
            </a:r>
            <a:endParaRPr lang="it-IT" altLang="it-IT" sz="2000" dirty="0"/>
          </a:p>
        </p:txBody>
      </p:sp>
      <p:sp>
        <p:nvSpPr>
          <p:cNvPr id="205853" name="Text Box 29"/>
          <p:cNvSpPr txBox="1">
            <a:spLocks noChangeArrowheads="1"/>
          </p:cNvSpPr>
          <p:nvPr/>
        </p:nvSpPr>
        <p:spPr bwMode="auto">
          <a:xfrm>
            <a:off x="3245853" y="382448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sp>
        <p:nvSpPr>
          <p:cNvPr id="205854" name="Text Box 30"/>
          <p:cNvSpPr txBox="1">
            <a:spLocks noChangeArrowheads="1"/>
          </p:cNvSpPr>
          <p:nvPr/>
        </p:nvSpPr>
        <p:spPr bwMode="auto">
          <a:xfrm>
            <a:off x="6208296" y="3824481"/>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pPr>
            <a:r>
              <a:rPr lang="it-IT" altLang="it-IT" sz="2000" dirty="0" smtClean="0"/>
              <a:t>35</a:t>
            </a:r>
            <a:endParaRPr lang="it-IT" altLang="it-IT" sz="2000" dirty="0"/>
          </a:p>
        </p:txBody>
      </p:sp>
      <p:sp>
        <p:nvSpPr>
          <p:cNvPr id="205855" name="Text Box 31"/>
          <p:cNvSpPr txBox="1">
            <a:spLocks noChangeArrowheads="1"/>
          </p:cNvSpPr>
          <p:nvPr/>
        </p:nvSpPr>
        <p:spPr bwMode="auto">
          <a:xfrm>
            <a:off x="6197600" y="2688001"/>
            <a:ext cx="1981200" cy="3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ts val="1800"/>
              </a:lnSpc>
              <a:spcBef>
                <a:spcPct val="20000"/>
              </a:spcBef>
            </a:pPr>
            <a:r>
              <a:rPr lang="it-IT" altLang="it-IT" sz="2000" dirty="0" smtClean="0"/>
              <a:t>25</a:t>
            </a:r>
            <a:endParaRPr lang="it-IT" altLang="it-IT" sz="2000" dirty="0"/>
          </a:p>
        </p:txBody>
      </p:sp>
      <p:sp>
        <p:nvSpPr>
          <p:cNvPr id="205856" name="Text Box 32"/>
          <p:cNvSpPr txBox="1">
            <a:spLocks noChangeArrowheads="1"/>
          </p:cNvSpPr>
          <p:nvPr/>
        </p:nvSpPr>
        <p:spPr bwMode="auto">
          <a:xfrm>
            <a:off x="6197600" y="1678692"/>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it-IT" altLang="it-IT" sz="2000" dirty="0" smtClean="0"/>
              <a:t>40</a:t>
            </a:r>
            <a:endParaRPr lang="it-IT" altLang="it-IT" sz="2000" dirty="0"/>
          </a:p>
        </p:txBody>
      </p:sp>
      <p:grpSp>
        <p:nvGrpSpPr>
          <p:cNvPr id="205859" name="Group 40"/>
          <p:cNvGrpSpPr>
            <a:grpSpLocks/>
          </p:cNvGrpSpPr>
          <p:nvPr/>
        </p:nvGrpSpPr>
        <p:grpSpPr bwMode="auto">
          <a:xfrm rot="5400000">
            <a:off x="3771900" y="3238500"/>
            <a:ext cx="1447800" cy="5791200"/>
            <a:chOff x="0" y="384"/>
            <a:chExt cx="912" cy="2736"/>
          </a:xfrm>
        </p:grpSpPr>
        <p:sp>
          <p:nvSpPr>
            <p:cNvPr id="205863" name="AutoShape 41"/>
            <p:cNvSpPr>
              <a:spLocks noChangeArrowheads="1"/>
            </p:cNvSpPr>
            <p:nvPr/>
          </p:nvSpPr>
          <p:spPr bwMode="auto">
            <a:xfrm>
              <a:off x="0" y="384"/>
              <a:ext cx="912" cy="2736"/>
            </a:xfrm>
            <a:prstGeom prst="upDownArrow">
              <a:avLst>
                <a:gd name="adj1" fmla="val 50000"/>
                <a:gd name="adj2" fmla="val 60000"/>
              </a:avLst>
            </a:prstGeom>
            <a:solidFill>
              <a:srgbClr val="CCFFCC">
                <a:alpha val="50195"/>
              </a:srgbClr>
            </a:solidFill>
            <a:ln w="12700">
              <a:solidFill>
                <a:schemeClr val="tx1"/>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sz="2400" b="1"/>
            </a:p>
          </p:txBody>
        </p:sp>
        <p:sp>
          <p:nvSpPr>
            <p:cNvPr id="205864" name="Text Box 42"/>
            <p:cNvSpPr txBox="1">
              <a:spLocks noChangeArrowheads="1"/>
            </p:cNvSpPr>
            <p:nvPr/>
          </p:nvSpPr>
          <p:spPr bwMode="auto">
            <a:xfrm rot="-5400000">
              <a:off x="-820" y="1588"/>
              <a:ext cx="259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200" b="1"/>
                <a:t>Indici CORRELAZIONE</a:t>
              </a:r>
            </a:p>
            <a:p>
              <a:pPr algn="ctr" eaLnBrk="1" hangingPunct="1">
                <a:lnSpc>
                  <a:spcPct val="50000"/>
                </a:lnSpc>
                <a:spcBef>
                  <a:spcPct val="50000"/>
                </a:spcBef>
              </a:pPr>
              <a:r>
                <a:rPr lang="it-IT" altLang="it-IT" sz="2200" b="1"/>
                <a:t>Impieghi – Fonti</a:t>
              </a:r>
            </a:p>
          </p:txBody>
        </p:sp>
      </p:grpSp>
      <p:sp>
        <p:nvSpPr>
          <p:cNvPr id="205860" name="AutoShape 43"/>
          <p:cNvSpPr>
            <a:spLocks noChangeArrowheads="1"/>
          </p:cNvSpPr>
          <p:nvPr/>
        </p:nvSpPr>
        <p:spPr bwMode="auto">
          <a:xfrm>
            <a:off x="107950" y="457200"/>
            <a:ext cx="8964613" cy="381000"/>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dirty="0" smtClean="0"/>
              <a:t>ESEMPIO NUMERICO</a:t>
            </a:r>
            <a:endParaRPr lang="it-IT" altLang="it-IT" sz="1400" b="1" u="sng" dirty="0"/>
          </a:p>
        </p:txBody>
      </p:sp>
      <p:sp>
        <p:nvSpPr>
          <p:cNvPr id="205861" name="WordArt 44"/>
          <p:cNvSpPr>
            <a:spLocks noChangeArrowheads="1" noChangeShapeType="1" noTextEdit="1"/>
          </p:cNvSpPr>
          <p:nvPr/>
        </p:nvSpPr>
        <p:spPr bwMode="auto">
          <a:xfrm>
            <a:off x="304800" y="28575"/>
            <a:ext cx="8686800" cy="3524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a:t>
            </a:r>
          </a:p>
        </p:txBody>
      </p:sp>
      <p:sp>
        <p:nvSpPr>
          <p:cNvPr id="205862" name="Segnaposto numero diapositiva 1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DC0A0BC-DCCC-4AED-836A-30EE166E37E4}" type="slidenum">
              <a:rPr lang="it-IT" altLang="it-IT">
                <a:latin typeface="Arial" panose="020B0604020202020204" pitchFamily="34" charset="0"/>
              </a:rPr>
              <a:pPr/>
              <a:t>86</a:t>
            </a:fld>
            <a:endParaRPr lang="it-IT" altLang="it-IT">
              <a:latin typeface="Arial" panose="020B0604020202020204" pitchFamily="34" charset="0"/>
            </a:endParaRPr>
          </a:p>
        </p:txBody>
      </p:sp>
    </p:spTree>
    <p:extLst>
      <p:ext uri="{BB962C8B-B14F-4D97-AF65-F5344CB8AC3E}">
        <p14:creationId xmlns:p14="http://schemas.microsoft.com/office/powerpoint/2010/main" val="4145731724"/>
      </p:ext>
    </p:extLst>
  </p:cSld>
  <p:clrMapOvr>
    <a:masterClrMapping/>
  </p:clrMapOvr>
  <p:transition advTm="53303"/>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9544" name="Group 56"/>
          <p:cNvGraphicFramePr>
            <a:graphicFrameLocks noGrp="1"/>
          </p:cNvGraphicFramePr>
          <p:nvPr/>
        </p:nvGraphicFramePr>
        <p:xfrm>
          <a:off x="76200" y="1455738"/>
          <a:ext cx="2667000" cy="3270503"/>
        </p:xfrm>
        <a:graphic>
          <a:graphicData uri="http://schemas.openxmlformats.org/drawingml/2006/table">
            <a:tbl>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96201">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IMPIEGHI</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FONTI</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473029">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AF</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IM</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II</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IF</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IP</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IC</a:t>
                      </a:r>
                    </a:p>
                  </a:txBody>
                  <a:tcPr marT="45716" marB="4571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MP</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81300">
                <a:tc vMerge="1">
                  <a:txBody>
                    <a:bodyPr/>
                    <a:lstStyle/>
                    <a:p>
                      <a:endParaRPr lang="it-IT"/>
                    </a:p>
                  </a:txBody>
                  <a:tcPr/>
                </a:tc>
                <a:tc vMerge="1">
                  <a:txBody>
                    <a:bodyPr/>
                    <a:lstStyle/>
                    <a:p>
                      <a:endParaRPr lang="it-IT"/>
                    </a:p>
                  </a:txBody>
                  <a:tcPr/>
                </a:tc>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Pml</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5247">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AC</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M</a:t>
                      </a:r>
                    </a:p>
                  </a:txBody>
                  <a:tcPr marT="45716" marB="4571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chemeClr val="bg1"/>
                    </a:solidFill>
                  </a:tcPr>
                </a:tc>
                <a:tc vMerge="1">
                  <a:txBody>
                    <a:bodyPr/>
                    <a:lstStyle/>
                    <a:p>
                      <a:endParaRPr lang="it-IT"/>
                    </a:p>
                  </a:txBody>
                  <a:tcPr/>
                </a:tc>
                <a:extLst>
                  <a:ext uri="{0D108BD9-81ED-4DB2-BD59-A6C34878D82A}">
                    <a16:rowId xmlns:a16="http://schemas.microsoft.com/office/drawing/2014/main" val="10003"/>
                  </a:ext>
                </a:extLst>
              </a:tr>
              <a:tr h="640018">
                <a:tc v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LD</a:t>
                      </a:r>
                    </a:p>
                    <a:p>
                      <a:pPr marL="0" marR="0" lvl="0" indent="0" algn="l" defTabSz="914400" rtl="0" eaLnBrk="1" fontAlgn="base" latinLnBrk="0" hangingPunct="1">
                        <a:lnSpc>
                          <a:spcPct val="80000"/>
                        </a:lnSpc>
                        <a:spcBef>
                          <a:spcPct val="20000"/>
                        </a:spcBef>
                        <a:spcAft>
                          <a:spcPct val="0"/>
                        </a:spcAft>
                        <a:buClrTx/>
                        <a:buSzTx/>
                        <a:buFontTx/>
                        <a:buNone/>
                        <a:tabLst/>
                      </a:pPr>
                      <a:r>
                        <a:rPr kumimoji="0" lang="it-IT" altLang="it-IT" sz="2000" b="0" i="1" u="none" strike="noStrike" cap="none" normalizeH="0" baseline="0" smtClean="0">
                          <a:ln>
                            <a:noFill/>
                          </a:ln>
                          <a:solidFill>
                            <a:schemeClr val="tx1"/>
                          </a:solidFill>
                          <a:effectLst/>
                          <a:latin typeface="Times New Roman" panose="02020603050405020304" pitchFamily="18" charset="0"/>
                        </a:rPr>
                        <a:t>LI</a:t>
                      </a:r>
                    </a:p>
                  </a:txBody>
                  <a:tcPr marT="45716" marB="45716" horzOverflow="overflow">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0" i="0" u="none" strike="noStrike" cap="none" normalizeH="0" baseline="0" smtClean="0">
                          <a:ln>
                            <a:noFill/>
                          </a:ln>
                          <a:solidFill>
                            <a:schemeClr val="tx1"/>
                          </a:solidFill>
                          <a:effectLst/>
                          <a:latin typeface="Times New Roman" panose="02020603050405020304" pitchFamily="18" charset="0"/>
                        </a:rPr>
                        <a:t>Pb</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r h="344455">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CI</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it-IT"/>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it-IT" altLang="it-IT" sz="2000" b="1" i="0" u="none" strike="noStrike" cap="none" normalizeH="0" baseline="0" smtClean="0">
                          <a:ln>
                            <a:noFill/>
                          </a:ln>
                          <a:solidFill>
                            <a:schemeClr val="tx1"/>
                          </a:solidFill>
                          <a:effectLst/>
                          <a:latin typeface="Times New Roman" panose="02020603050405020304" pitchFamily="18" charset="0"/>
                        </a:rPr>
                        <a:t>CF</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bl>
          </a:graphicData>
        </a:graphic>
      </p:graphicFrame>
      <p:sp>
        <p:nvSpPr>
          <p:cNvPr id="229402" name="Text Box 25"/>
          <p:cNvSpPr txBox="1">
            <a:spLocks noChangeArrowheads="1"/>
          </p:cNvSpPr>
          <p:nvPr/>
        </p:nvSpPr>
        <p:spPr bwMode="auto">
          <a:xfrm>
            <a:off x="2895600" y="1414463"/>
            <a:ext cx="6096000" cy="22606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80000"/>
              </a:lnSpc>
              <a:spcBef>
                <a:spcPct val="50000"/>
              </a:spcBef>
            </a:pPr>
            <a:r>
              <a:rPr lang="it-IT" altLang="it-IT" sz="2000"/>
              <a:t>L’analisi della </a:t>
            </a:r>
            <a:r>
              <a:rPr lang="it-IT" altLang="it-IT" sz="2000" b="1" u="sng"/>
              <a:t>LIQUIDITA’</a:t>
            </a:r>
            <a:r>
              <a:rPr lang="it-IT" altLang="it-IT" sz="2000"/>
              <a:t> mira a comprendere se esiste un </a:t>
            </a:r>
            <a:r>
              <a:rPr lang="it-IT" altLang="it-IT" sz="2000" b="1"/>
              <a:t>equilibrio tra impieghi liquidi e fonti a breve (correnti)</a:t>
            </a:r>
            <a:r>
              <a:rPr lang="it-IT" altLang="it-IT" sz="2000"/>
              <a:t>:</a:t>
            </a:r>
          </a:p>
          <a:p>
            <a:pPr algn="just" eaLnBrk="1" hangingPunct="1">
              <a:lnSpc>
                <a:spcPct val="80000"/>
              </a:lnSpc>
              <a:spcBef>
                <a:spcPct val="50000"/>
              </a:spcBef>
              <a:buFontTx/>
              <a:buChar char="•"/>
            </a:pPr>
            <a:r>
              <a:rPr lang="it-IT" altLang="it-IT" sz="2000"/>
              <a:t>sia </a:t>
            </a:r>
            <a:r>
              <a:rPr lang="it-IT" altLang="it-IT" sz="2000" b="1"/>
              <a:t>quantitativo</a:t>
            </a:r>
            <a:r>
              <a:rPr lang="it-IT" altLang="it-IT" sz="2000"/>
              <a:t> (importo impieghi </a:t>
            </a:r>
            <a:r>
              <a:rPr lang="en-US" altLang="it-IT" sz="2000" b="1">
                <a:cs typeface="Times New Roman" panose="02020603050405020304" pitchFamily="18" charset="0"/>
              </a:rPr>
              <a:t>~ </a:t>
            </a:r>
            <a:r>
              <a:rPr lang="en-US" altLang="it-IT" sz="2000">
                <a:cs typeface="Times New Roman" panose="02020603050405020304" pitchFamily="18" charset="0"/>
              </a:rPr>
              <a:t>importo fonti)</a:t>
            </a:r>
            <a:endParaRPr lang="en-US" altLang="it-IT" sz="2000" b="1">
              <a:cs typeface="Times New Roman" panose="02020603050405020304" pitchFamily="18" charset="0"/>
            </a:endParaRPr>
          </a:p>
          <a:p>
            <a:pPr algn="just" eaLnBrk="1" hangingPunct="1">
              <a:lnSpc>
                <a:spcPct val="80000"/>
              </a:lnSpc>
              <a:spcBef>
                <a:spcPct val="50000"/>
              </a:spcBef>
              <a:buFontTx/>
              <a:buChar char="•"/>
            </a:pPr>
            <a:r>
              <a:rPr lang="it-IT" altLang="it-IT"/>
              <a:t>sia </a:t>
            </a:r>
            <a:r>
              <a:rPr lang="it-IT" altLang="it-IT" sz="2000" b="1"/>
              <a:t>qualitativo</a:t>
            </a:r>
            <a:r>
              <a:rPr lang="it-IT" altLang="it-IT" sz="2000"/>
              <a:t> (L </a:t>
            </a:r>
            <a:r>
              <a:rPr lang="en-US" altLang="it-IT" b="1"/>
              <a:t>~</a:t>
            </a:r>
            <a:r>
              <a:rPr lang="it-IT" altLang="it-IT"/>
              <a:t>  </a:t>
            </a:r>
            <a:r>
              <a:rPr lang="it-IT" altLang="it-IT" sz="2000"/>
              <a:t>Capitale di rischio o Capitale di credito?</a:t>
            </a:r>
            <a:r>
              <a:rPr lang="en-US" altLang="it-IT" sz="2000"/>
              <a:t>)</a:t>
            </a:r>
            <a:endParaRPr lang="it-IT" altLang="it-IT" sz="2000"/>
          </a:p>
          <a:p>
            <a:pPr algn="just" eaLnBrk="1" hangingPunct="1">
              <a:lnSpc>
                <a:spcPct val="80000"/>
              </a:lnSpc>
              <a:spcBef>
                <a:spcPct val="50000"/>
              </a:spcBef>
              <a:buFontTx/>
              <a:buChar char="•"/>
            </a:pPr>
            <a:r>
              <a:rPr lang="it-IT" altLang="it-IT"/>
              <a:t>sia </a:t>
            </a:r>
            <a:r>
              <a:rPr lang="it-IT" altLang="it-IT" sz="2000" b="1"/>
              <a:t>temporale</a:t>
            </a:r>
            <a:r>
              <a:rPr lang="it-IT" altLang="it-IT" sz="2000"/>
              <a:t> </a:t>
            </a:r>
            <a:r>
              <a:rPr lang="it-IT" altLang="it-IT"/>
              <a:t>(LD e LI  </a:t>
            </a:r>
            <a:r>
              <a:rPr lang="en-US" altLang="it-IT" b="1"/>
              <a:t>~</a:t>
            </a:r>
            <a:r>
              <a:rPr lang="it-IT" altLang="it-IT"/>
              <a:t>  MP? o PML? o Pb?</a:t>
            </a:r>
            <a:r>
              <a:rPr lang="en-US" altLang="it-IT"/>
              <a:t>)</a:t>
            </a:r>
            <a:endParaRPr lang="it-IT" altLang="it-IT"/>
          </a:p>
        </p:txBody>
      </p:sp>
      <p:sp>
        <p:nvSpPr>
          <p:cNvPr id="229403" name="Text Box 26"/>
          <p:cNvSpPr txBox="1">
            <a:spLocks noChangeArrowheads="1"/>
          </p:cNvSpPr>
          <p:nvPr/>
        </p:nvSpPr>
        <p:spPr bwMode="auto">
          <a:xfrm>
            <a:off x="2895600" y="3886200"/>
            <a:ext cx="6096000" cy="19510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50000"/>
              </a:spcBef>
            </a:pPr>
            <a:r>
              <a:rPr lang="it-IT" altLang="it-IT" sz="2000" b="1" u="sng" dirty="0"/>
              <a:t>Principio della liquidità della gestione corrente </a:t>
            </a:r>
            <a:endParaRPr lang="it-IT" altLang="it-IT" sz="2000" b="1" dirty="0"/>
          </a:p>
          <a:p>
            <a:pPr algn="ctr" eaLnBrk="1" hangingPunct="1">
              <a:lnSpc>
                <a:spcPct val="90000"/>
              </a:lnSpc>
              <a:spcBef>
                <a:spcPct val="50000"/>
              </a:spcBef>
            </a:pPr>
            <a:r>
              <a:rPr lang="it-IT" altLang="it-IT" sz="2000" b="1" dirty="0"/>
              <a:t>(LD+LI) </a:t>
            </a:r>
            <a:r>
              <a:rPr lang="it-IT" altLang="it-IT" sz="2000" b="1" dirty="0">
                <a:sym typeface="Symbol" panose="05050102010706020507" pitchFamily="18" charset="2"/>
              </a:rPr>
              <a:t></a:t>
            </a:r>
            <a:r>
              <a:rPr lang="it-IT" altLang="it-IT" sz="2000" b="1" dirty="0"/>
              <a:t> Pb</a:t>
            </a:r>
            <a:r>
              <a:rPr lang="it-IT" altLang="it-IT" sz="2000" dirty="0"/>
              <a:t>:</a:t>
            </a:r>
          </a:p>
          <a:p>
            <a:pPr algn="ctr" eaLnBrk="1" hangingPunct="1">
              <a:lnSpc>
                <a:spcPct val="110000"/>
              </a:lnSpc>
              <a:spcBef>
                <a:spcPct val="50000"/>
              </a:spcBef>
            </a:pPr>
            <a:r>
              <a:rPr lang="it-IT" altLang="it-IT" sz="2000" i="1" dirty="0"/>
              <a:t>Le </a:t>
            </a:r>
            <a:r>
              <a:rPr lang="it-IT" altLang="it-IT" sz="2000" b="1" i="1" dirty="0"/>
              <a:t> Liquidità totali</a:t>
            </a:r>
            <a:r>
              <a:rPr lang="it-IT" altLang="it-IT" sz="2000" i="1" dirty="0"/>
              <a:t> dovrebbe essere in grado di coprire, ossia di estinguere, </a:t>
            </a:r>
            <a:r>
              <a:rPr lang="it-IT" altLang="it-IT" sz="2000" i="1" u="sng" dirty="0"/>
              <a:t>completamente</a:t>
            </a:r>
            <a:r>
              <a:rPr lang="it-IT" altLang="it-IT" sz="2000" i="1" dirty="0"/>
              <a:t> e </a:t>
            </a:r>
            <a:r>
              <a:rPr lang="it-IT" altLang="it-IT" sz="2000" i="1" u="sng" dirty="0"/>
              <a:t>sincronicamente</a:t>
            </a:r>
            <a:r>
              <a:rPr lang="it-IT" altLang="it-IT" sz="2000" i="1" dirty="0"/>
              <a:t> il </a:t>
            </a:r>
            <a:r>
              <a:rPr lang="it-IT" altLang="it-IT" sz="2000" b="1" i="1" dirty="0"/>
              <a:t>Passivo Corrente</a:t>
            </a:r>
            <a:r>
              <a:rPr lang="it-IT" altLang="it-IT" sz="2000" dirty="0"/>
              <a:t> (SOLVIBILITA’)</a:t>
            </a:r>
            <a:endParaRPr lang="it-IT" altLang="it-IT" b="1" i="1" dirty="0"/>
          </a:p>
        </p:txBody>
      </p:sp>
      <p:sp>
        <p:nvSpPr>
          <p:cNvPr id="229404" name="Text Box 27"/>
          <p:cNvSpPr txBox="1">
            <a:spLocks noChangeArrowheads="1"/>
          </p:cNvSpPr>
          <p:nvPr/>
        </p:nvSpPr>
        <p:spPr bwMode="auto">
          <a:xfrm>
            <a:off x="2895600" y="5943600"/>
            <a:ext cx="6172200" cy="86177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it-IT" altLang="it-IT" sz="2000" b="1" u="sng" dirty="0"/>
              <a:t>Margine e Quoziente di </a:t>
            </a:r>
            <a:r>
              <a:rPr lang="it-IT" altLang="it-IT" sz="2000" b="1" u="sng" dirty="0" smtClean="0"/>
              <a:t>Tesoreria</a:t>
            </a:r>
          </a:p>
          <a:p>
            <a:pPr algn="ctr" eaLnBrk="1" hangingPunct="1">
              <a:spcBef>
                <a:spcPct val="50000"/>
              </a:spcBef>
            </a:pPr>
            <a:r>
              <a:rPr lang="it-IT" altLang="it-IT" sz="2000" b="1" dirty="0" smtClean="0">
                <a:solidFill>
                  <a:srgbClr val="C00000"/>
                </a:solidFill>
              </a:rPr>
              <a:t>(Quoziente = </a:t>
            </a:r>
            <a:r>
              <a:rPr lang="it-IT" altLang="it-IT" sz="2000" b="1" dirty="0" err="1" smtClean="0">
                <a:solidFill>
                  <a:srgbClr val="C00000"/>
                </a:solidFill>
              </a:rPr>
              <a:t>Quick</a:t>
            </a:r>
            <a:r>
              <a:rPr lang="it-IT" altLang="it-IT" sz="2000" b="1" dirty="0" smtClean="0">
                <a:solidFill>
                  <a:srgbClr val="C00000"/>
                </a:solidFill>
              </a:rPr>
              <a:t> ratio – Acid test ratio)</a:t>
            </a:r>
            <a:endParaRPr lang="it-IT" altLang="it-IT" sz="2000" dirty="0">
              <a:solidFill>
                <a:srgbClr val="C00000"/>
              </a:solidFill>
            </a:endParaRPr>
          </a:p>
        </p:txBody>
      </p:sp>
      <p:grpSp>
        <p:nvGrpSpPr>
          <p:cNvPr id="229405" name="Group 28"/>
          <p:cNvGrpSpPr>
            <a:grpSpLocks/>
          </p:cNvGrpSpPr>
          <p:nvPr/>
        </p:nvGrpSpPr>
        <p:grpSpPr bwMode="auto">
          <a:xfrm>
            <a:off x="76200" y="558800"/>
            <a:ext cx="8915400" cy="736600"/>
            <a:chOff x="48" y="352"/>
            <a:chExt cx="5616" cy="560"/>
          </a:xfrm>
        </p:grpSpPr>
        <p:sp>
          <p:nvSpPr>
            <p:cNvPr id="229408" name="Rectangle 29"/>
            <p:cNvSpPr>
              <a:spLocks noChangeArrowheads="1"/>
            </p:cNvSpPr>
            <p:nvPr/>
          </p:nvSpPr>
          <p:spPr bwMode="auto">
            <a:xfrm>
              <a:off x="3888" y="352"/>
              <a:ext cx="177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2000"/>
                <a:t>Margine di Tesoreria</a:t>
              </a:r>
            </a:p>
            <a:p>
              <a:pPr eaLnBrk="1" hangingPunct="1">
                <a:spcBef>
                  <a:spcPct val="20000"/>
                </a:spcBef>
              </a:pPr>
              <a:r>
                <a:rPr lang="it-IT" altLang="it-IT" sz="2000"/>
                <a:t>Quoziente di Tesoreria</a:t>
              </a:r>
            </a:p>
          </p:txBody>
        </p:sp>
        <p:sp>
          <p:nvSpPr>
            <p:cNvPr id="229409" name="Rectangle 30"/>
            <p:cNvSpPr>
              <a:spLocks noChangeArrowheads="1"/>
            </p:cNvSpPr>
            <p:nvPr/>
          </p:nvSpPr>
          <p:spPr bwMode="auto">
            <a:xfrm>
              <a:off x="2064" y="352"/>
              <a:ext cx="1824"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Liquidità della</a:t>
              </a:r>
            </a:p>
            <a:p>
              <a:pPr algn="ctr" eaLnBrk="1" hangingPunct="1">
                <a:spcBef>
                  <a:spcPct val="20000"/>
                </a:spcBef>
              </a:pPr>
              <a:r>
                <a:rPr lang="it-IT" altLang="it-IT" sz="2000"/>
                <a:t>Gestione corrente</a:t>
              </a:r>
            </a:p>
          </p:txBody>
        </p:sp>
        <p:sp>
          <p:nvSpPr>
            <p:cNvPr id="229410" name="Rectangle 31"/>
            <p:cNvSpPr>
              <a:spLocks noChangeArrowheads="1"/>
            </p:cNvSpPr>
            <p:nvPr/>
          </p:nvSpPr>
          <p:spPr bwMode="auto">
            <a:xfrm>
              <a:off x="48" y="352"/>
              <a:ext cx="201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a:t>
              </a:r>
            </a:p>
            <a:p>
              <a:pPr algn="ctr" eaLnBrk="1" hangingPunct="1">
                <a:spcBef>
                  <a:spcPct val="20000"/>
                </a:spcBef>
              </a:pPr>
              <a:r>
                <a:rPr lang="it-IT" altLang="it-IT" sz="2000" b="1"/>
                <a:t>LIQUIDITA’</a:t>
              </a:r>
            </a:p>
          </p:txBody>
        </p:sp>
        <p:sp>
          <p:nvSpPr>
            <p:cNvPr id="229411" name="Line 32"/>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9412" name="Line 33"/>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9413" name="Line 34"/>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9414" name="Line 35"/>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9415" name="Line 36"/>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9416" name="Line 37"/>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9407" name="Segnaposto numero diapositiva 16"/>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8C36C86-7E8F-4A27-A36D-D851DB2C5281}" type="slidenum">
              <a:rPr lang="it-IT" altLang="it-IT">
                <a:latin typeface="Arial" panose="020B0604020202020204" pitchFamily="34" charset="0"/>
              </a:rPr>
              <a:pPr/>
              <a:t>87</a:t>
            </a:fld>
            <a:endParaRPr lang="it-IT" altLang="it-IT">
              <a:latin typeface="Arial" panose="020B0604020202020204" pitchFamily="34" charset="0"/>
            </a:endParaRPr>
          </a:p>
        </p:txBody>
      </p:sp>
      <p:sp>
        <p:nvSpPr>
          <p:cNvPr id="18"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Tree>
    <p:extLst>
      <p:ext uri="{BB962C8B-B14F-4D97-AF65-F5344CB8AC3E}">
        <p14:creationId xmlns:p14="http://schemas.microsoft.com/office/powerpoint/2010/main" val="3701591263"/>
      </p:ext>
    </p:extLst>
  </p:cSld>
  <p:clrMapOvr>
    <a:masterClrMapping/>
  </p:clrMapOvr>
  <p:transition advTm="277324"/>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616" name="Group 104"/>
          <p:cNvGraphicFramePr>
            <a:graphicFrameLocks noGrp="1"/>
          </p:cNvGraphicFramePr>
          <p:nvPr/>
        </p:nvGraphicFramePr>
        <p:xfrm>
          <a:off x="3352800" y="4191000"/>
          <a:ext cx="5715000" cy="884238"/>
        </p:xfrm>
        <a:graphic>
          <a:graphicData uri="http://schemas.openxmlformats.org/drawingml/2006/table">
            <a:tbl>
              <a:tblPr/>
              <a:tblGrid>
                <a:gridCol w="18351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211138">
                  <a:extLst>
                    <a:ext uri="{9D8B030D-6E8A-4147-A177-3AD203B41FA5}">
                      <a16:colId xmlns:a16="http://schemas.microsoft.com/office/drawing/2014/main" val="20002"/>
                    </a:ext>
                  </a:extLst>
                </a:gridCol>
                <a:gridCol w="1128712">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tblGrid>
              <a:tr h="45736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di </a:t>
                      </a:r>
                      <a:r>
                        <a:rPr kumimoji="0" lang="it-IT" sz="2000" b="1" i="0" u="none" strike="noStrike" cap="none" normalizeH="0" baseline="0" smtClean="0">
                          <a:ln>
                            <a:noFill/>
                          </a:ln>
                          <a:solidFill>
                            <a:schemeClr val="tx1"/>
                          </a:solidFill>
                          <a:effectLst/>
                          <a:latin typeface="Times New Roman" pitchFamily="18" charset="0"/>
                        </a:rPr>
                        <a:t>TESORERIA</a:t>
                      </a:r>
                    </a:p>
                  </a:txBody>
                  <a:tcPr marT="45736" marB="45736"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LD + LI</a:t>
                      </a:r>
                    </a:p>
                  </a:txBody>
                  <a:tcPr marT="45736" marB="4573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a:t>
                      </a:r>
                    </a:p>
                  </a:txBody>
                  <a:tcPr marT="45736" marB="4573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1,14</a:t>
                      </a:r>
                    </a:p>
                  </a:txBody>
                  <a:tcPr marT="45736" marB="45736" anchor="ctr"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0"/>
                  </a:ext>
                </a:extLst>
              </a:tr>
              <a:tr h="426874">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FF"/>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20615" name="Group 103"/>
          <p:cNvGraphicFramePr>
            <a:graphicFrameLocks noGrp="1"/>
          </p:cNvGraphicFramePr>
          <p:nvPr/>
        </p:nvGraphicFramePr>
        <p:xfrm>
          <a:off x="3429000" y="2409825"/>
          <a:ext cx="5638800" cy="800100"/>
        </p:xfrm>
        <a:graphic>
          <a:graphicData uri="http://schemas.openxmlformats.org/drawingml/2006/table">
            <a:tbl>
              <a:tblPr/>
              <a:tblGrid>
                <a:gridCol w="187960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392238">
                  <a:extLst>
                    <a:ext uri="{9D8B030D-6E8A-4147-A177-3AD203B41FA5}">
                      <a16:colId xmlns:a16="http://schemas.microsoft.com/office/drawing/2014/main" val="20002"/>
                    </a:ext>
                  </a:extLst>
                </a:gridCol>
                <a:gridCol w="557212">
                  <a:extLst>
                    <a:ext uri="{9D8B030D-6E8A-4147-A177-3AD203B41FA5}">
                      <a16:colId xmlns:a16="http://schemas.microsoft.com/office/drawing/2014/main" val="20003"/>
                    </a:ext>
                  </a:extLst>
                </a:gridCol>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Margine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rPr>
                        <a:t>TESORERIA</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(LD+LI) - Pb</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40-35</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5</a:t>
                      </a:r>
                    </a:p>
                  </a:txBody>
                  <a:tcPr anchor="ctr" horzOverflow="overflow">
                    <a:lnL cap="flat">
                      <a:noFill/>
                    </a:lnL>
                    <a:lnR cap="flat">
                      <a:noFill/>
                    </a:lnR>
                    <a:lnT cap="flat">
                      <a:noFill/>
                    </a:lnT>
                    <a:lnB cap="flat">
                      <a:noFill/>
                    </a:lnB>
                    <a:lnTlToBr>
                      <a:noFill/>
                    </a:lnTlToBr>
                    <a:lnBlToTr>
                      <a:noFill/>
                    </a:lnBlToTr>
                    <a:solidFill>
                      <a:srgbClr val="CCFFFF"/>
                    </a:solidFill>
                  </a:tcPr>
                </a:tc>
                <a:extLst>
                  <a:ext uri="{0D108BD9-81ED-4DB2-BD59-A6C34878D82A}">
                    <a16:rowId xmlns:a16="http://schemas.microsoft.com/office/drawing/2014/main" val="10000"/>
                  </a:ext>
                </a:extLst>
              </a:tr>
            </a:tbl>
          </a:graphicData>
        </a:graphic>
      </p:graphicFrame>
      <p:sp>
        <p:nvSpPr>
          <p:cNvPr id="230418" name="Text Box 48"/>
          <p:cNvSpPr txBox="1">
            <a:spLocks noChangeArrowheads="1"/>
          </p:cNvSpPr>
          <p:nvPr/>
        </p:nvSpPr>
        <p:spPr bwMode="auto">
          <a:xfrm>
            <a:off x="4419600" y="19050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0033CC"/>
                </a:solidFill>
              </a:rPr>
              <a:t>Positivo          MdT &gt; 0</a:t>
            </a:r>
          </a:p>
        </p:txBody>
      </p:sp>
      <p:sp>
        <p:nvSpPr>
          <p:cNvPr id="230419" name="Text Box 49"/>
          <p:cNvSpPr txBox="1">
            <a:spLocks noChangeArrowheads="1"/>
          </p:cNvSpPr>
          <p:nvPr/>
        </p:nvSpPr>
        <p:spPr bwMode="auto">
          <a:xfrm>
            <a:off x="4419600" y="5181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0033CC"/>
                </a:solidFill>
              </a:rPr>
              <a:t>Positivo          QdT &gt; 1</a:t>
            </a:r>
          </a:p>
        </p:txBody>
      </p:sp>
      <p:sp>
        <p:nvSpPr>
          <p:cNvPr id="230420" name="Text Box 50"/>
          <p:cNvSpPr txBox="1">
            <a:spLocks noChangeArrowheads="1"/>
          </p:cNvSpPr>
          <p:nvPr/>
        </p:nvSpPr>
        <p:spPr bwMode="auto">
          <a:xfrm>
            <a:off x="0" y="1441450"/>
            <a:ext cx="9067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50000"/>
              </a:spcBef>
            </a:pPr>
            <a:r>
              <a:rPr lang="it-IT" altLang="it-IT" sz="2400" i="1"/>
              <a:t>LD+LI riescono a coprire </a:t>
            </a:r>
            <a:r>
              <a:rPr lang="it-IT" altLang="it-IT" sz="2400" i="1" u="sng"/>
              <a:t>completamente</a:t>
            </a:r>
            <a:r>
              <a:rPr lang="it-IT" altLang="it-IT" sz="2400" i="1"/>
              <a:t> Pb? … (caso 1)</a:t>
            </a:r>
          </a:p>
        </p:txBody>
      </p:sp>
      <p:sp>
        <p:nvSpPr>
          <p:cNvPr id="230421" name="Text Box 62"/>
          <p:cNvSpPr txBox="1">
            <a:spLocks noChangeArrowheads="1"/>
          </p:cNvSpPr>
          <p:nvPr/>
        </p:nvSpPr>
        <p:spPr bwMode="auto">
          <a:xfrm>
            <a:off x="0" y="5715000"/>
            <a:ext cx="9144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80000"/>
              </a:lnSpc>
              <a:spcBef>
                <a:spcPct val="50000"/>
              </a:spcBef>
            </a:pPr>
            <a:r>
              <a:rPr lang="it-IT" altLang="it-IT" sz="2400" i="1" dirty="0" smtClean="0">
                <a:sym typeface="Wingdings" panose="05000000000000000000" pitchFamily="2" charset="2"/>
              </a:rPr>
              <a:t> </a:t>
            </a:r>
            <a:r>
              <a:rPr lang="it-IT" altLang="it-IT" sz="2400" i="1" dirty="0"/>
              <a:t>Nell’esempio, (LD+LI) riescono a coprire </a:t>
            </a:r>
            <a:r>
              <a:rPr lang="it-IT" altLang="it-IT" sz="2400" i="1" u="sng" dirty="0"/>
              <a:t>completamente</a:t>
            </a:r>
            <a:r>
              <a:rPr lang="it-IT" altLang="it-IT" sz="2400" i="1" dirty="0"/>
              <a:t> Pb e anche una parte di </a:t>
            </a:r>
            <a:r>
              <a:rPr lang="it-IT" altLang="it-IT" sz="2400" i="1" dirty="0" err="1"/>
              <a:t>Pml</a:t>
            </a:r>
            <a:endParaRPr lang="it-IT" altLang="it-IT" sz="2400" i="1" dirty="0"/>
          </a:p>
          <a:p>
            <a:pPr algn="ctr" eaLnBrk="1" hangingPunct="1">
              <a:lnSpc>
                <a:spcPct val="80000"/>
              </a:lnSpc>
              <a:spcBef>
                <a:spcPct val="50000"/>
              </a:spcBef>
            </a:pPr>
            <a:r>
              <a:rPr lang="it-IT" altLang="it-IT" sz="2400" i="1" dirty="0">
                <a:sym typeface="Wingdings" panose="05000000000000000000" pitchFamily="2" charset="2"/>
              </a:rPr>
              <a:t> </a:t>
            </a:r>
            <a:r>
              <a:rPr lang="it-IT" altLang="it-IT" sz="2400" b="1" i="1" dirty="0">
                <a:sym typeface="Wingdings" panose="05000000000000000000" pitchFamily="2" charset="2"/>
              </a:rPr>
              <a:t>NO</a:t>
            </a:r>
            <a:r>
              <a:rPr lang="it-IT" altLang="it-IT" sz="2400" i="1" dirty="0">
                <a:sym typeface="Wingdings" panose="05000000000000000000" pitchFamily="2" charset="2"/>
              </a:rPr>
              <a:t> </a:t>
            </a:r>
            <a:r>
              <a:rPr lang="it-IT" altLang="it-IT" sz="2400" b="1" i="1" dirty="0">
                <a:sym typeface="Wingdings" panose="05000000000000000000" pitchFamily="2" charset="2"/>
              </a:rPr>
              <a:t>rischio</a:t>
            </a:r>
            <a:r>
              <a:rPr lang="it-IT" altLang="it-IT" sz="2400" i="1" dirty="0">
                <a:sym typeface="Wingdings" panose="05000000000000000000" pitchFamily="2" charset="2"/>
              </a:rPr>
              <a:t> d’insolvenza, ossia di </a:t>
            </a:r>
            <a:r>
              <a:rPr lang="it-IT" altLang="it-IT" sz="2400" b="1" i="1" dirty="0">
                <a:sym typeface="Wingdings" panose="05000000000000000000" pitchFamily="2" charset="2"/>
              </a:rPr>
              <a:t>CRISI FINANZIARIA</a:t>
            </a:r>
            <a:endParaRPr lang="it-IT" altLang="it-IT" sz="2400" b="1" i="1" dirty="0"/>
          </a:p>
        </p:txBody>
      </p:sp>
      <p:grpSp>
        <p:nvGrpSpPr>
          <p:cNvPr id="230422" name="Group 93"/>
          <p:cNvGrpSpPr>
            <a:grpSpLocks/>
          </p:cNvGrpSpPr>
          <p:nvPr/>
        </p:nvGrpSpPr>
        <p:grpSpPr bwMode="auto">
          <a:xfrm>
            <a:off x="76200" y="558800"/>
            <a:ext cx="8915400" cy="736600"/>
            <a:chOff x="48" y="352"/>
            <a:chExt cx="5616" cy="560"/>
          </a:xfrm>
        </p:grpSpPr>
        <p:sp>
          <p:nvSpPr>
            <p:cNvPr id="230451" name="Rectangle 94"/>
            <p:cNvSpPr>
              <a:spLocks noChangeArrowheads="1"/>
            </p:cNvSpPr>
            <p:nvPr/>
          </p:nvSpPr>
          <p:spPr bwMode="auto">
            <a:xfrm>
              <a:off x="3888" y="352"/>
              <a:ext cx="177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2000" dirty="0"/>
                <a:t>Margine di Tesoreria</a:t>
              </a:r>
            </a:p>
            <a:p>
              <a:pPr eaLnBrk="1" hangingPunct="1">
                <a:spcBef>
                  <a:spcPct val="20000"/>
                </a:spcBef>
              </a:pPr>
              <a:r>
                <a:rPr lang="it-IT" altLang="it-IT" sz="2000" dirty="0"/>
                <a:t>Quoziente di Tesoreria</a:t>
              </a:r>
            </a:p>
          </p:txBody>
        </p:sp>
        <p:sp>
          <p:nvSpPr>
            <p:cNvPr id="230452" name="Rectangle 95"/>
            <p:cNvSpPr>
              <a:spLocks noChangeArrowheads="1"/>
            </p:cNvSpPr>
            <p:nvPr/>
          </p:nvSpPr>
          <p:spPr bwMode="auto">
            <a:xfrm>
              <a:off x="2064" y="352"/>
              <a:ext cx="1824"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Liquidità della</a:t>
              </a:r>
            </a:p>
            <a:p>
              <a:pPr algn="ctr" eaLnBrk="1" hangingPunct="1">
                <a:spcBef>
                  <a:spcPct val="20000"/>
                </a:spcBef>
              </a:pPr>
              <a:r>
                <a:rPr lang="it-IT" altLang="it-IT" sz="2000"/>
                <a:t>Gestione corrente</a:t>
              </a:r>
            </a:p>
          </p:txBody>
        </p:sp>
        <p:sp>
          <p:nvSpPr>
            <p:cNvPr id="230453" name="Rectangle 96"/>
            <p:cNvSpPr>
              <a:spLocks noChangeArrowheads="1"/>
            </p:cNvSpPr>
            <p:nvPr/>
          </p:nvSpPr>
          <p:spPr bwMode="auto">
            <a:xfrm>
              <a:off x="48" y="352"/>
              <a:ext cx="201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a:t>
              </a:r>
            </a:p>
            <a:p>
              <a:pPr algn="ctr" eaLnBrk="1" hangingPunct="1">
                <a:spcBef>
                  <a:spcPct val="20000"/>
                </a:spcBef>
              </a:pPr>
              <a:r>
                <a:rPr lang="it-IT" altLang="it-IT" sz="2000" b="1"/>
                <a:t>LIQUIDITA’</a:t>
              </a:r>
            </a:p>
          </p:txBody>
        </p:sp>
        <p:sp>
          <p:nvSpPr>
            <p:cNvPr id="230454" name="Line 97"/>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55" name="Line 98"/>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56" name="Line 99"/>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57" name="Line 100"/>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58" name="Line 101"/>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59" name="Line 102"/>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30423" name="Group 105"/>
          <p:cNvGrpSpPr>
            <a:grpSpLocks/>
          </p:cNvGrpSpPr>
          <p:nvPr/>
        </p:nvGrpSpPr>
        <p:grpSpPr bwMode="auto">
          <a:xfrm>
            <a:off x="0" y="1979613"/>
            <a:ext cx="2895600" cy="3506787"/>
            <a:chOff x="96" y="1080"/>
            <a:chExt cx="1824" cy="2209"/>
          </a:xfrm>
        </p:grpSpPr>
        <p:sp>
          <p:nvSpPr>
            <p:cNvPr id="230429" name="Rectangle 106"/>
            <p:cNvSpPr>
              <a:spLocks noChangeArrowheads="1"/>
            </p:cNvSpPr>
            <p:nvPr/>
          </p:nvSpPr>
          <p:spPr bwMode="auto">
            <a:xfrm>
              <a:off x="528" y="2394"/>
              <a:ext cx="720" cy="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a:t>LD+LI</a:t>
              </a:r>
            </a:p>
            <a:p>
              <a:pPr algn="ctr" eaLnBrk="1" hangingPunct="1">
                <a:lnSpc>
                  <a:spcPct val="90000"/>
                </a:lnSpc>
                <a:spcBef>
                  <a:spcPct val="20000"/>
                </a:spcBef>
              </a:pPr>
              <a:r>
                <a:rPr lang="it-IT" altLang="it-IT" sz="2000" i="1"/>
                <a:t>40</a:t>
              </a:r>
            </a:p>
          </p:txBody>
        </p:sp>
        <p:sp>
          <p:nvSpPr>
            <p:cNvPr id="230430" name="Rectangle 107"/>
            <p:cNvSpPr>
              <a:spLocks noChangeArrowheads="1"/>
            </p:cNvSpPr>
            <p:nvPr/>
          </p:nvSpPr>
          <p:spPr bwMode="auto">
            <a:xfrm>
              <a:off x="1248" y="2640"/>
              <a:ext cx="672" cy="41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Pb 35</a:t>
              </a:r>
            </a:p>
          </p:txBody>
        </p:sp>
        <p:sp>
          <p:nvSpPr>
            <p:cNvPr id="230431" name="Rectangle 108"/>
            <p:cNvSpPr>
              <a:spLocks noChangeArrowheads="1"/>
            </p:cNvSpPr>
            <p:nvPr/>
          </p:nvSpPr>
          <p:spPr bwMode="auto">
            <a:xfrm>
              <a:off x="1248" y="2112"/>
              <a:ext cx="6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Pml 25</a:t>
              </a:r>
            </a:p>
          </p:txBody>
        </p:sp>
        <p:sp>
          <p:nvSpPr>
            <p:cNvPr id="230432" name="Rectangle 109"/>
            <p:cNvSpPr>
              <a:spLocks noChangeArrowheads="1"/>
            </p:cNvSpPr>
            <p:nvPr/>
          </p:nvSpPr>
          <p:spPr bwMode="auto">
            <a:xfrm>
              <a:off x="528" y="1320"/>
              <a:ext cx="720" cy="10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a:t>IM</a:t>
              </a:r>
            </a:p>
            <a:p>
              <a:pPr algn="ctr" eaLnBrk="1" hangingPunct="1">
                <a:lnSpc>
                  <a:spcPct val="90000"/>
                </a:lnSpc>
                <a:spcBef>
                  <a:spcPct val="20000"/>
                </a:spcBef>
              </a:pPr>
              <a:r>
                <a:rPr lang="it-IT" altLang="it-IT" sz="2000" i="1"/>
                <a:t>II</a:t>
              </a:r>
            </a:p>
            <a:p>
              <a:pPr algn="ctr" eaLnBrk="1" hangingPunct="1">
                <a:lnSpc>
                  <a:spcPct val="90000"/>
                </a:lnSpc>
                <a:spcBef>
                  <a:spcPct val="20000"/>
                </a:spcBef>
              </a:pPr>
              <a:r>
                <a:rPr lang="it-IT" altLang="it-IT" sz="2000" i="1"/>
                <a:t>IF</a:t>
              </a:r>
            </a:p>
            <a:p>
              <a:pPr algn="ctr" eaLnBrk="1" hangingPunct="1">
                <a:lnSpc>
                  <a:spcPct val="90000"/>
                </a:lnSpc>
                <a:spcBef>
                  <a:spcPct val="20000"/>
                </a:spcBef>
              </a:pPr>
              <a:r>
                <a:rPr lang="it-IT" altLang="it-IT" sz="2000" i="1"/>
                <a:t>IP</a:t>
              </a:r>
            </a:p>
            <a:p>
              <a:pPr algn="ctr" eaLnBrk="1" hangingPunct="1">
                <a:lnSpc>
                  <a:spcPct val="90000"/>
                </a:lnSpc>
                <a:spcBef>
                  <a:spcPct val="20000"/>
                </a:spcBef>
              </a:pPr>
              <a:r>
                <a:rPr lang="it-IT" altLang="it-IT" sz="2000" i="1"/>
                <a:t>IC</a:t>
              </a:r>
            </a:p>
          </p:txBody>
        </p:sp>
        <p:sp>
          <p:nvSpPr>
            <p:cNvPr id="230433" name="Rectangle 110"/>
            <p:cNvSpPr>
              <a:spLocks noChangeArrowheads="1"/>
            </p:cNvSpPr>
            <p:nvPr/>
          </p:nvSpPr>
          <p:spPr bwMode="auto">
            <a:xfrm>
              <a:off x="1248" y="3059"/>
              <a:ext cx="672"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CF 100</a:t>
              </a:r>
            </a:p>
          </p:txBody>
        </p:sp>
        <p:sp>
          <p:nvSpPr>
            <p:cNvPr id="230434" name="Rectangle 111"/>
            <p:cNvSpPr>
              <a:spLocks noChangeArrowheads="1"/>
            </p:cNvSpPr>
            <p:nvPr/>
          </p:nvSpPr>
          <p:spPr bwMode="auto">
            <a:xfrm>
              <a:off x="96" y="3059"/>
              <a:ext cx="1152"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CI 100</a:t>
              </a:r>
            </a:p>
          </p:txBody>
        </p:sp>
        <p:sp>
          <p:nvSpPr>
            <p:cNvPr id="230435" name="Rectangle 112"/>
            <p:cNvSpPr>
              <a:spLocks noChangeArrowheads="1"/>
            </p:cNvSpPr>
            <p:nvPr/>
          </p:nvSpPr>
          <p:spPr bwMode="auto">
            <a:xfrm>
              <a:off x="1248" y="1080"/>
              <a:ext cx="672"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FONTI</a:t>
              </a:r>
            </a:p>
          </p:txBody>
        </p:sp>
        <p:sp>
          <p:nvSpPr>
            <p:cNvPr id="230436" name="Rectangle 113"/>
            <p:cNvSpPr>
              <a:spLocks noChangeArrowheads="1"/>
            </p:cNvSpPr>
            <p:nvPr/>
          </p:nvSpPr>
          <p:spPr bwMode="auto">
            <a:xfrm>
              <a:off x="96" y="1080"/>
              <a:ext cx="1152"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IMPIEGHI</a:t>
              </a:r>
            </a:p>
          </p:txBody>
        </p:sp>
        <p:sp>
          <p:nvSpPr>
            <p:cNvPr id="230437" name="Rectangle 114"/>
            <p:cNvSpPr>
              <a:spLocks noChangeArrowheads="1"/>
            </p:cNvSpPr>
            <p:nvPr/>
          </p:nvSpPr>
          <p:spPr bwMode="auto">
            <a:xfrm>
              <a:off x="96" y="2394"/>
              <a:ext cx="432"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AC</a:t>
              </a:r>
            </a:p>
            <a:p>
              <a:pPr algn="ctr" eaLnBrk="1" hangingPunct="1">
                <a:lnSpc>
                  <a:spcPct val="90000"/>
                </a:lnSpc>
                <a:spcBef>
                  <a:spcPct val="20000"/>
                </a:spcBef>
              </a:pPr>
              <a:r>
                <a:rPr lang="it-IT" altLang="it-IT" sz="2000"/>
                <a:t>40</a:t>
              </a:r>
            </a:p>
          </p:txBody>
        </p:sp>
        <p:sp>
          <p:nvSpPr>
            <p:cNvPr id="230438" name="Rectangle 115"/>
            <p:cNvSpPr>
              <a:spLocks noChangeArrowheads="1"/>
            </p:cNvSpPr>
            <p:nvPr/>
          </p:nvSpPr>
          <p:spPr bwMode="auto">
            <a:xfrm>
              <a:off x="1248" y="1320"/>
              <a:ext cx="67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MP 40</a:t>
              </a:r>
            </a:p>
          </p:txBody>
        </p:sp>
        <p:sp>
          <p:nvSpPr>
            <p:cNvPr id="230439" name="Rectangle 116"/>
            <p:cNvSpPr>
              <a:spLocks noChangeArrowheads="1"/>
            </p:cNvSpPr>
            <p:nvPr/>
          </p:nvSpPr>
          <p:spPr bwMode="auto">
            <a:xfrm>
              <a:off x="96" y="1320"/>
              <a:ext cx="432" cy="10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AF</a:t>
              </a:r>
            </a:p>
            <a:p>
              <a:pPr algn="ctr" eaLnBrk="1" hangingPunct="1">
                <a:lnSpc>
                  <a:spcPct val="90000"/>
                </a:lnSpc>
                <a:spcBef>
                  <a:spcPct val="20000"/>
                </a:spcBef>
              </a:pPr>
              <a:r>
                <a:rPr lang="it-IT" altLang="it-IT" sz="2000"/>
                <a:t>60</a:t>
              </a:r>
            </a:p>
          </p:txBody>
        </p:sp>
        <p:sp>
          <p:nvSpPr>
            <p:cNvPr id="230440" name="Line 117"/>
            <p:cNvSpPr>
              <a:spLocks noChangeShapeType="1"/>
            </p:cNvSpPr>
            <p:nvPr/>
          </p:nvSpPr>
          <p:spPr bwMode="auto">
            <a:xfrm>
              <a:off x="96" y="1080"/>
              <a:ext cx="182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41" name="Line 118"/>
            <p:cNvSpPr>
              <a:spLocks noChangeShapeType="1"/>
            </p:cNvSpPr>
            <p:nvPr/>
          </p:nvSpPr>
          <p:spPr bwMode="auto">
            <a:xfrm>
              <a:off x="96" y="2394"/>
              <a:ext cx="115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0442" name="Line 119"/>
            <p:cNvSpPr>
              <a:spLocks noChangeShapeType="1"/>
            </p:cNvSpPr>
            <p:nvPr/>
          </p:nvSpPr>
          <p:spPr bwMode="auto">
            <a:xfrm>
              <a:off x="96" y="3059"/>
              <a:ext cx="18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43" name="Line 120"/>
            <p:cNvSpPr>
              <a:spLocks noChangeShapeType="1"/>
            </p:cNvSpPr>
            <p:nvPr/>
          </p:nvSpPr>
          <p:spPr bwMode="auto">
            <a:xfrm>
              <a:off x="96" y="3289"/>
              <a:ext cx="182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44" name="Line 121"/>
            <p:cNvSpPr>
              <a:spLocks noChangeShapeType="1"/>
            </p:cNvSpPr>
            <p:nvPr/>
          </p:nvSpPr>
          <p:spPr bwMode="auto">
            <a:xfrm>
              <a:off x="96" y="1080"/>
              <a:ext cx="0" cy="220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45" name="Line 122"/>
            <p:cNvSpPr>
              <a:spLocks noChangeShapeType="1"/>
            </p:cNvSpPr>
            <p:nvPr/>
          </p:nvSpPr>
          <p:spPr bwMode="auto">
            <a:xfrm>
              <a:off x="1248" y="1080"/>
              <a:ext cx="0" cy="22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46" name="Line 123"/>
            <p:cNvSpPr>
              <a:spLocks noChangeShapeType="1"/>
            </p:cNvSpPr>
            <p:nvPr/>
          </p:nvSpPr>
          <p:spPr bwMode="auto">
            <a:xfrm>
              <a:off x="1920" y="1080"/>
              <a:ext cx="0" cy="220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47" name="Line 124"/>
            <p:cNvSpPr>
              <a:spLocks noChangeShapeType="1"/>
            </p:cNvSpPr>
            <p:nvPr/>
          </p:nvSpPr>
          <p:spPr bwMode="auto">
            <a:xfrm>
              <a:off x="96" y="1320"/>
              <a:ext cx="18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448" name="Line 125"/>
            <p:cNvSpPr>
              <a:spLocks noChangeShapeType="1"/>
            </p:cNvSpPr>
            <p:nvPr/>
          </p:nvSpPr>
          <p:spPr bwMode="auto">
            <a:xfrm>
              <a:off x="528" y="1320"/>
              <a:ext cx="0" cy="173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0449" name="Line 126"/>
            <p:cNvSpPr>
              <a:spLocks noChangeShapeType="1"/>
            </p:cNvSpPr>
            <p:nvPr/>
          </p:nvSpPr>
          <p:spPr bwMode="auto">
            <a:xfrm>
              <a:off x="1248" y="2112"/>
              <a:ext cx="67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0450" name="Line 127"/>
            <p:cNvSpPr>
              <a:spLocks noChangeShapeType="1"/>
            </p:cNvSpPr>
            <p:nvPr/>
          </p:nvSpPr>
          <p:spPr bwMode="auto">
            <a:xfrm>
              <a:off x="1248" y="2640"/>
              <a:ext cx="67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30424" name="AutoShape 128"/>
          <p:cNvSpPr>
            <a:spLocks/>
          </p:cNvSpPr>
          <p:nvPr/>
        </p:nvSpPr>
        <p:spPr bwMode="auto">
          <a:xfrm>
            <a:off x="1828800" y="4076700"/>
            <a:ext cx="152400" cy="360363"/>
          </a:xfrm>
          <a:prstGeom prst="rightBrace">
            <a:avLst>
              <a:gd name="adj1" fmla="val 19705"/>
              <a:gd name="adj2" fmla="val 48514"/>
            </a:avLst>
          </a:prstGeom>
          <a:noFill/>
          <a:ln w="508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30425" name="AutoShape 129"/>
          <p:cNvCxnSpPr>
            <a:cxnSpLocks noChangeShapeType="1"/>
            <a:stCxn id="230424" idx="1"/>
          </p:cNvCxnSpPr>
          <p:nvPr/>
        </p:nvCxnSpPr>
        <p:spPr bwMode="auto">
          <a:xfrm flipV="1">
            <a:off x="2006600" y="2809875"/>
            <a:ext cx="1422400" cy="1441450"/>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cxnSp>
        <p:nvCxnSpPr>
          <p:cNvPr id="230426" name="AutoShape 130"/>
          <p:cNvCxnSpPr>
            <a:cxnSpLocks noChangeShapeType="1"/>
            <a:stCxn id="230424" idx="1"/>
          </p:cNvCxnSpPr>
          <p:nvPr/>
        </p:nvCxnSpPr>
        <p:spPr bwMode="auto">
          <a:xfrm>
            <a:off x="2006600" y="4251325"/>
            <a:ext cx="1346200" cy="381000"/>
          </a:xfrm>
          <a:prstGeom prst="straightConnector1">
            <a:avLst/>
          </a:prstGeom>
          <a:noFill/>
          <a:ln w="50800">
            <a:solidFill>
              <a:srgbClr val="0033CC"/>
            </a:solidFill>
            <a:prstDash val="dash"/>
            <a:round/>
            <a:headEnd/>
            <a:tailEnd type="triangle" w="med" len="med"/>
          </a:ln>
          <a:extLst>
            <a:ext uri="{909E8E84-426E-40DD-AFC4-6F175D3DCCD1}">
              <a14:hiddenFill xmlns:a14="http://schemas.microsoft.com/office/drawing/2010/main">
                <a:noFill/>
              </a14:hiddenFill>
            </a:ext>
          </a:extLst>
        </p:spPr>
      </p:cxnSp>
      <p:sp>
        <p:nvSpPr>
          <p:cNvPr id="230428" name="Segnaposto numero diapositiva 44"/>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C5B33C9-82B0-47B6-8CB2-10EFA3339E1A}" type="slidenum">
              <a:rPr lang="it-IT" altLang="it-IT">
                <a:latin typeface="Arial" panose="020B0604020202020204" pitchFamily="34" charset="0"/>
              </a:rPr>
              <a:pPr/>
              <a:t>88</a:t>
            </a:fld>
            <a:endParaRPr lang="it-IT" altLang="it-IT">
              <a:latin typeface="Arial" panose="020B0604020202020204" pitchFamily="34" charset="0"/>
            </a:endParaRPr>
          </a:p>
        </p:txBody>
      </p:sp>
      <p:sp>
        <p:nvSpPr>
          <p:cNvPr id="46"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Tree>
    <p:extLst>
      <p:ext uri="{BB962C8B-B14F-4D97-AF65-F5344CB8AC3E}">
        <p14:creationId xmlns:p14="http://schemas.microsoft.com/office/powerpoint/2010/main" val="4047643571"/>
      </p:ext>
    </p:extLst>
  </p:cSld>
  <p:clrMapOvr>
    <a:masterClrMapping/>
  </p:clrMapOvr>
  <p:transition advTm="96275"/>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61" name="Group 101"/>
          <p:cNvGraphicFramePr>
            <a:graphicFrameLocks noGrp="1"/>
          </p:cNvGraphicFramePr>
          <p:nvPr/>
        </p:nvGraphicFramePr>
        <p:xfrm>
          <a:off x="3352800" y="4191000"/>
          <a:ext cx="5715000" cy="884238"/>
        </p:xfrm>
        <a:graphic>
          <a:graphicData uri="http://schemas.openxmlformats.org/drawingml/2006/table">
            <a:tbl>
              <a:tblPr/>
              <a:tblGrid>
                <a:gridCol w="18351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211138">
                  <a:extLst>
                    <a:ext uri="{9D8B030D-6E8A-4147-A177-3AD203B41FA5}">
                      <a16:colId xmlns:a16="http://schemas.microsoft.com/office/drawing/2014/main" val="20002"/>
                    </a:ext>
                  </a:extLst>
                </a:gridCol>
                <a:gridCol w="1128712">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tblGrid>
              <a:tr h="45736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di </a:t>
                      </a:r>
                      <a:r>
                        <a:rPr kumimoji="0" lang="it-IT" sz="2000" b="1" i="0" u="none" strike="noStrike" cap="none" normalizeH="0" baseline="0" smtClean="0">
                          <a:ln>
                            <a:noFill/>
                          </a:ln>
                          <a:solidFill>
                            <a:schemeClr val="tx1"/>
                          </a:solidFill>
                          <a:effectLst/>
                          <a:latin typeface="Times New Roman" pitchFamily="18" charset="0"/>
                        </a:rPr>
                        <a:t>TESORERIA</a:t>
                      </a:r>
                    </a:p>
                  </a:txBody>
                  <a:tcPr marT="45736" marB="45736"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LD + LI</a:t>
                      </a:r>
                    </a:p>
                  </a:txBody>
                  <a:tcPr marT="45736" marB="4573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T="45736" marB="4573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 1</a:t>
                      </a:r>
                    </a:p>
                  </a:txBody>
                  <a:tcPr marT="45736" marB="45736" anchor="ctr"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0"/>
                  </a:ext>
                </a:extLst>
              </a:tr>
              <a:tr h="426874">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FF"/>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22687" name="Group 127"/>
          <p:cNvGraphicFramePr>
            <a:graphicFrameLocks noGrp="1"/>
          </p:cNvGraphicFramePr>
          <p:nvPr/>
        </p:nvGraphicFramePr>
        <p:xfrm>
          <a:off x="3352800" y="2409825"/>
          <a:ext cx="5715000" cy="800100"/>
        </p:xfrm>
        <a:graphic>
          <a:graphicData uri="http://schemas.openxmlformats.org/drawingml/2006/table">
            <a:tbl>
              <a:tblPr/>
              <a:tblGrid>
                <a:gridCol w="1693863">
                  <a:extLst>
                    <a:ext uri="{9D8B030D-6E8A-4147-A177-3AD203B41FA5}">
                      <a16:colId xmlns:a16="http://schemas.microsoft.com/office/drawing/2014/main" val="20000"/>
                    </a:ext>
                  </a:extLst>
                </a:gridCol>
                <a:gridCol w="1833562">
                  <a:extLst>
                    <a:ext uri="{9D8B030D-6E8A-4147-A177-3AD203B41FA5}">
                      <a16:colId xmlns:a16="http://schemas.microsoft.com/office/drawing/2014/main" val="20001"/>
                    </a:ext>
                  </a:extLst>
                </a:gridCol>
                <a:gridCol w="1411288">
                  <a:extLst>
                    <a:ext uri="{9D8B030D-6E8A-4147-A177-3AD203B41FA5}">
                      <a16:colId xmlns:a16="http://schemas.microsoft.com/office/drawing/2014/main" val="20002"/>
                    </a:ext>
                  </a:extLst>
                </a:gridCol>
                <a:gridCol w="776287">
                  <a:extLst>
                    <a:ext uri="{9D8B030D-6E8A-4147-A177-3AD203B41FA5}">
                      <a16:colId xmlns:a16="http://schemas.microsoft.com/office/drawing/2014/main" val="20003"/>
                    </a:ext>
                  </a:extLst>
                </a:gridCol>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Margine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rPr>
                        <a:t>TESORERIA</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(LD+LI) - Pb</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35-35</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chemeClr val="tx1"/>
                          </a:solidFill>
                          <a:effectLst/>
                          <a:latin typeface="Times New Roman" pitchFamily="18" charset="0"/>
                        </a:rPr>
                        <a:t>0</a:t>
                      </a:r>
                    </a:p>
                  </a:txBody>
                  <a:tcPr anchor="ctr" horzOverflow="overflow">
                    <a:lnL cap="flat">
                      <a:noFill/>
                    </a:lnL>
                    <a:lnR cap="flat">
                      <a:noFill/>
                    </a:lnR>
                    <a:lnT cap="flat">
                      <a:noFill/>
                    </a:lnT>
                    <a:lnB cap="flat">
                      <a:noFill/>
                    </a:lnB>
                    <a:lnTlToBr>
                      <a:noFill/>
                    </a:lnTlToBr>
                    <a:lnBlToTr>
                      <a:noFill/>
                    </a:lnBlToTr>
                    <a:solidFill>
                      <a:srgbClr val="CCFFFF"/>
                    </a:solidFill>
                  </a:tcPr>
                </a:tc>
                <a:extLst>
                  <a:ext uri="{0D108BD9-81ED-4DB2-BD59-A6C34878D82A}">
                    <a16:rowId xmlns:a16="http://schemas.microsoft.com/office/drawing/2014/main" val="10000"/>
                  </a:ext>
                </a:extLst>
              </a:tr>
            </a:tbl>
          </a:graphicData>
        </a:graphic>
      </p:graphicFrame>
      <p:sp>
        <p:nvSpPr>
          <p:cNvPr id="231442" name="Text Box 48"/>
          <p:cNvSpPr txBox="1">
            <a:spLocks noChangeArrowheads="1"/>
          </p:cNvSpPr>
          <p:nvPr/>
        </p:nvSpPr>
        <p:spPr bwMode="auto">
          <a:xfrm>
            <a:off x="4419600" y="1981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t>Nullo          MdT = 0</a:t>
            </a:r>
          </a:p>
        </p:txBody>
      </p:sp>
      <p:sp>
        <p:nvSpPr>
          <p:cNvPr id="231443" name="Text Box 49"/>
          <p:cNvSpPr txBox="1">
            <a:spLocks noChangeArrowheads="1"/>
          </p:cNvSpPr>
          <p:nvPr/>
        </p:nvSpPr>
        <p:spPr bwMode="auto">
          <a:xfrm>
            <a:off x="4419600" y="5105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t>Nullo          QdT = 1</a:t>
            </a:r>
          </a:p>
        </p:txBody>
      </p:sp>
      <p:sp>
        <p:nvSpPr>
          <p:cNvPr id="231444" name="Text Box 87"/>
          <p:cNvSpPr txBox="1">
            <a:spLocks noChangeArrowheads="1"/>
          </p:cNvSpPr>
          <p:nvPr/>
        </p:nvSpPr>
        <p:spPr bwMode="auto">
          <a:xfrm>
            <a:off x="0" y="59896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50000"/>
              </a:lnSpc>
              <a:spcBef>
                <a:spcPct val="50000"/>
              </a:spcBef>
            </a:pPr>
            <a:r>
              <a:rPr lang="it-IT" altLang="it-IT" sz="2400" i="1" dirty="0" smtClean="0"/>
              <a:t>Nell’esempio</a:t>
            </a:r>
            <a:r>
              <a:rPr lang="it-IT" altLang="it-IT" sz="2400" i="1" dirty="0"/>
              <a:t>, (LD+LI) riescono a coprire </a:t>
            </a:r>
            <a:r>
              <a:rPr lang="it-IT" altLang="it-IT" sz="2400" i="1" u="sng" dirty="0"/>
              <a:t>esattamente</a:t>
            </a:r>
            <a:r>
              <a:rPr lang="it-IT" altLang="it-IT" sz="2400" i="1" dirty="0"/>
              <a:t> Pb </a:t>
            </a:r>
          </a:p>
          <a:p>
            <a:pPr algn="ctr" eaLnBrk="1" hangingPunct="1">
              <a:lnSpc>
                <a:spcPct val="50000"/>
              </a:lnSpc>
              <a:spcBef>
                <a:spcPct val="50000"/>
              </a:spcBef>
            </a:pPr>
            <a:r>
              <a:rPr lang="it-IT" altLang="it-IT" sz="2400" i="1" dirty="0">
                <a:sym typeface="Wingdings" panose="05000000000000000000" pitchFamily="2" charset="2"/>
              </a:rPr>
              <a:t>  </a:t>
            </a:r>
            <a:r>
              <a:rPr lang="it-IT" altLang="it-IT" sz="2400" b="1" i="1" dirty="0">
                <a:sym typeface="Wingdings" panose="05000000000000000000" pitchFamily="2" charset="2"/>
              </a:rPr>
              <a:t>rischio</a:t>
            </a:r>
            <a:r>
              <a:rPr lang="it-IT" altLang="it-IT" sz="2400" i="1" dirty="0">
                <a:sym typeface="Wingdings" panose="05000000000000000000" pitchFamily="2" charset="2"/>
              </a:rPr>
              <a:t> latente d’insolvenza, ossia di </a:t>
            </a:r>
            <a:r>
              <a:rPr lang="it-IT" altLang="it-IT" sz="2400" b="1" i="1" dirty="0">
                <a:sym typeface="Wingdings" panose="05000000000000000000" pitchFamily="2" charset="2"/>
              </a:rPr>
              <a:t>CRISI FINANZIARIA</a:t>
            </a:r>
          </a:p>
        </p:txBody>
      </p:sp>
      <p:grpSp>
        <p:nvGrpSpPr>
          <p:cNvPr id="231445" name="Group 89"/>
          <p:cNvGrpSpPr>
            <a:grpSpLocks/>
          </p:cNvGrpSpPr>
          <p:nvPr/>
        </p:nvGrpSpPr>
        <p:grpSpPr bwMode="auto">
          <a:xfrm>
            <a:off x="76200" y="558800"/>
            <a:ext cx="8915400" cy="736600"/>
            <a:chOff x="48" y="352"/>
            <a:chExt cx="5616" cy="560"/>
          </a:xfrm>
        </p:grpSpPr>
        <p:sp>
          <p:nvSpPr>
            <p:cNvPr id="231473" name="Rectangle 90"/>
            <p:cNvSpPr>
              <a:spLocks noChangeArrowheads="1"/>
            </p:cNvSpPr>
            <p:nvPr/>
          </p:nvSpPr>
          <p:spPr bwMode="auto">
            <a:xfrm>
              <a:off x="3888" y="352"/>
              <a:ext cx="177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2000"/>
                <a:t>Margine di Tesoreria</a:t>
              </a:r>
            </a:p>
            <a:p>
              <a:pPr eaLnBrk="1" hangingPunct="1">
                <a:spcBef>
                  <a:spcPct val="20000"/>
                </a:spcBef>
              </a:pPr>
              <a:r>
                <a:rPr lang="it-IT" altLang="it-IT" sz="2000"/>
                <a:t>Quoziente di Tesoreria</a:t>
              </a:r>
            </a:p>
          </p:txBody>
        </p:sp>
        <p:sp>
          <p:nvSpPr>
            <p:cNvPr id="231474" name="Rectangle 91"/>
            <p:cNvSpPr>
              <a:spLocks noChangeArrowheads="1"/>
            </p:cNvSpPr>
            <p:nvPr/>
          </p:nvSpPr>
          <p:spPr bwMode="auto">
            <a:xfrm>
              <a:off x="2064" y="352"/>
              <a:ext cx="1824"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Liquidità della</a:t>
              </a:r>
            </a:p>
            <a:p>
              <a:pPr algn="ctr" eaLnBrk="1" hangingPunct="1">
                <a:spcBef>
                  <a:spcPct val="20000"/>
                </a:spcBef>
              </a:pPr>
              <a:r>
                <a:rPr lang="it-IT" altLang="it-IT" sz="2000"/>
                <a:t>Gestione corrente</a:t>
              </a:r>
            </a:p>
          </p:txBody>
        </p:sp>
        <p:sp>
          <p:nvSpPr>
            <p:cNvPr id="231475" name="Rectangle 92"/>
            <p:cNvSpPr>
              <a:spLocks noChangeArrowheads="1"/>
            </p:cNvSpPr>
            <p:nvPr/>
          </p:nvSpPr>
          <p:spPr bwMode="auto">
            <a:xfrm>
              <a:off x="48" y="352"/>
              <a:ext cx="201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a:t>
              </a:r>
            </a:p>
            <a:p>
              <a:pPr algn="ctr" eaLnBrk="1" hangingPunct="1">
                <a:spcBef>
                  <a:spcPct val="20000"/>
                </a:spcBef>
              </a:pPr>
              <a:r>
                <a:rPr lang="it-IT" altLang="it-IT" sz="2000" b="1"/>
                <a:t>LIQUIDITA’</a:t>
              </a:r>
            </a:p>
          </p:txBody>
        </p:sp>
        <p:sp>
          <p:nvSpPr>
            <p:cNvPr id="231476" name="Line 93"/>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77" name="Line 94"/>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78" name="Line 95"/>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79" name="Line 96"/>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80" name="Line 97"/>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81" name="Line 98"/>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31446" name="Text Box 99"/>
          <p:cNvSpPr txBox="1">
            <a:spLocks noChangeArrowheads="1"/>
          </p:cNvSpPr>
          <p:nvPr/>
        </p:nvSpPr>
        <p:spPr bwMode="auto">
          <a:xfrm>
            <a:off x="0" y="1441450"/>
            <a:ext cx="9067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50000"/>
              </a:spcBef>
            </a:pPr>
            <a:r>
              <a:rPr lang="it-IT" altLang="it-IT" sz="2400" i="1"/>
              <a:t>LD+LI riescono a coprire </a:t>
            </a:r>
            <a:r>
              <a:rPr lang="it-IT" altLang="it-IT" sz="2400" i="1" u="sng"/>
              <a:t>completamente</a:t>
            </a:r>
            <a:r>
              <a:rPr lang="it-IT" altLang="it-IT" sz="2400" i="1"/>
              <a:t> Pb? … (caso 2)</a:t>
            </a:r>
          </a:p>
        </p:txBody>
      </p:sp>
      <p:grpSp>
        <p:nvGrpSpPr>
          <p:cNvPr id="231447" name="Group 102"/>
          <p:cNvGrpSpPr>
            <a:grpSpLocks/>
          </p:cNvGrpSpPr>
          <p:nvPr/>
        </p:nvGrpSpPr>
        <p:grpSpPr bwMode="auto">
          <a:xfrm>
            <a:off x="76200" y="1868488"/>
            <a:ext cx="2971800" cy="3541712"/>
            <a:chOff x="96" y="1080"/>
            <a:chExt cx="1872" cy="2231"/>
          </a:xfrm>
        </p:grpSpPr>
        <p:sp>
          <p:nvSpPr>
            <p:cNvPr id="231450" name="Rectangle 103"/>
            <p:cNvSpPr>
              <a:spLocks noChangeArrowheads="1"/>
            </p:cNvSpPr>
            <p:nvPr/>
          </p:nvSpPr>
          <p:spPr bwMode="auto">
            <a:xfrm>
              <a:off x="528" y="2640"/>
              <a:ext cx="672" cy="44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a:t>LD + LI</a:t>
              </a:r>
            </a:p>
            <a:p>
              <a:pPr algn="ctr" eaLnBrk="1" hangingPunct="1">
                <a:lnSpc>
                  <a:spcPct val="90000"/>
                </a:lnSpc>
                <a:spcBef>
                  <a:spcPct val="20000"/>
                </a:spcBef>
              </a:pPr>
              <a:r>
                <a:rPr lang="it-IT" altLang="it-IT" sz="2000" i="1"/>
                <a:t>35</a:t>
              </a:r>
            </a:p>
          </p:txBody>
        </p:sp>
        <p:sp>
          <p:nvSpPr>
            <p:cNvPr id="231451" name="Rectangle 104"/>
            <p:cNvSpPr>
              <a:spLocks noChangeArrowheads="1"/>
            </p:cNvSpPr>
            <p:nvPr/>
          </p:nvSpPr>
          <p:spPr bwMode="auto">
            <a:xfrm>
              <a:off x="1200" y="2640"/>
              <a:ext cx="768" cy="44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Pb 35</a:t>
              </a:r>
            </a:p>
          </p:txBody>
        </p:sp>
        <p:sp>
          <p:nvSpPr>
            <p:cNvPr id="231452" name="Rectangle 105"/>
            <p:cNvSpPr>
              <a:spLocks noChangeArrowheads="1"/>
            </p:cNvSpPr>
            <p:nvPr/>
          </p:nvSpPr>
          <p:spPr bwMode="auto">
            <a:xfrm>
              <a:off x="1200" y="2112"/>
              <a:ext cx="76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Pml 25</a:t>
              </a:r>
            </a:p>
          </p:txBody>
        </p:sp>
        <p:sp>
          <p:nvSpPr>
            <p:cNvPr id="231453" name="Rectangle 106"/>
            <p:cNvSpPr>
              <a:spLocks noChangeArrowheads="1"/>
            </p:cNvSpPr>
            <p:nvPr/>
          </p:nvSpPr>
          <p:spPr bwMode="auto">
            <a:xfrm>
              <a:off x="528" y="2394"/>
              <a:ext cx="67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a:t>M 5</a:t>
              </a:r>
            </a:p>
          </p:txBody>
        </p:sp>
        <p:sp>
          <p:nvSpPr>
            <p:cNvPr id="231454" name="Rectangle 107"/>
            <p:cNvSpPr>
              <a:spLocks noChangeArrowheads="1"/>
            </p:cNvSpPr>
            <p:nvPr/>
          </p:nvSpPr>
          <p:spPr bwMode="auto">
            <a:xfrm>
              <a:off x="528" y="1320"/>
              <a:ext cx="672"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a:t>IM</a:t>
              </a:r>
            </a:p>
            <a:p>
              <a:pPr algn="ctr" eaLnBrk="1" hangingPunct="1">
                <a:lnSpc>
                  <a:spcPct val="90000"/>
                </a:lnSpc>
                <a:spcBef>
                  <a:spcPct val="20000"/>
                </a:spcBef>
              </a:pPr>
              <a:r>
                <a:rPr lang="it-IT" altLang="it-IT" sz="2000" i="1"/>
                <a:t>II</a:t>
              </a:r>
            </a:p>
            <a:p>
              <a:pPr algn="ctr" eaLnBrk="1" hangingPunct="1">
                <a:lnSpc>
                  <a:spcPct val="90000"/>
                </a:lnSpc>
                <a:spcBef>
                  <a:spcPct val="20000"/>
                </a:spcBef>
              </a:pPr>
              <a:r>
                <a:rPr lang="it-IT" altLang="it-IT" sz="2000" i="1"/>
                <a:t>IF</a:t>
              </a:r>
            </a:p>
            <a:p>
              <a:pPr algn="ctr" eaLnBrk="1" hangingPunct="1">
                <a:lnSpc>
                  <a:spcPct val="90000"/>
                </a:lnSpc>
                <a:spcBef>
                  <a:spcPct val="20000"/>
                </a:spcBef>
              </a:pPr>
              <a:r>
                <a:rPr lang="it-IT" altLang="it-IT" sz="2000" i="1"/>
                <a:t>IP</a:t>
              </a:r>
            </a:p>
            <a:p>
              <a:pPr algn="ctr" eaLnBrk="1" hangingPunct="1">
                <a:lnSpc>
                  <a:spcPct val="90000"/>
                </a:lnSpc>
                <a:spcBef>
                  <a:spcPct val="20000"/>
                </a:spcBef>
              </a:pPr>
              <a:r>
                <a:rPr lang="it-IT" altLang="it-IT" sz="2000" i="1"/>
                <a:t>IC</a:t>
              </a:r>
            </a:p>
          </p:txBody>
        </p:sp>
        <p:sp>
          <p:nvSpPr>
            <p:cNvPr id="231455" name="Rectangle 108"/>
            <p:cNvSpPr>
              <a:spLocks noChangeArrowheads="1"/>
            </p:cNvSpPr>
            <p:nvPr/>
          </p:nvSpPr>
          <p:spPr bwMode="auto">
            <a:xfrm>
              <a:off x="1200" y="3081"/>
              <a:ext cx="768"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CF 100</a:t>
              </a:r>
            </a:p>
          </p:txBody>
        </p:sp>
        <p:sp>
          <p:nvSpPr>
            <p:cNvPr id="231456" name="Rectangle 109"/>
            <p:cNvSpPr>
              <a:spLocks noChangeArrowheads="1"/>
            </p:cNvSpPr>
            <p:nvPr/>
          </p:nvSpPr>
          <p:spPr bwMode="auto">
            <a:xfrm>
              <a:off x="96" y="3081"/>
              <a:ext cx="1104"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CI 100</a:t>
              </a:r>
            </a:p>
          </p:txBody>
        </p:sp>
        <p:sp>
          <p:nvSpPr>
            <p:cNvPr id="231457" name="Rectangle 110"/>
            <p:cNvSpPr>
              <a:spLocks noChangeArrowheads="1"/>
            </p:cNvSpPr>
            <p:nvPr/>
          </p:nvSpPr>
          <p:spPr bwMode="auto">
            <a:xfrm>
              <a:off x="1200" y="1080"/>
              <a:ext cx="768"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FONTI</a:t>
              </a:r>
            </a:p>
          </p:txBody>
        </p:sp>
        <p:sp>
          <p:nvSpPr>
            <p:cNvPr id="231458" name="Rectangle 111"/>
            <p:cNvSpPr>
              <a:spLocks noChangeArrowheads="1"/>
            </p:cNvSpPr>
            <p:nvPr/>
          </p:nvSpPr>
          <p:spPr bwMode="auto">
            <a:xfrm>
              <a:off x="96" y="1080"/>
              <a:ext cx="1104"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IMPIEGHI</a:t>
              </a:r>
            </a:p>
          </p:txBody>
        </p:sp>
        <p:sp>
          <p:nvSpPr>
            <p:cNvPr id="231459" name="Rectangle 112"/>
            <p:cNvSpPr>
              <a:spLocks noChangeArrowheads="1"/>
            </p:cNvSpPr>
            <p:nvPr/>
          </p:nvSpPr>
          <p:spPr bwMode="auto">
            <a:xfrm>
              <a:off x="96" y="2394"/>
              <a:ext cx="432"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AC</a:t>
              </a:r>
            </a:p>
            <a:p>
              <a:pPr algn="ctr" eaLnBrk="1" hangingPunct="1">
                <a:lnSpc>
                  <a:spcPct val="90000"/>
                </a:lnSpc>
                <a:spcBef>
                  <a:spcPct val="20000"/>
                </a:spcBef>
              </a:pPr>
              <a:r>
                <a:rPr lang="it-IT" altLang="it-IT" sz="2000"/>
                <a:t>40</a:t>
              </a:r>
            </a:p>
          </p:txBody>
        </p:sp>
        <p:sp>
          <p:nvSpPr>
            <p:cNvPr id="231460" name="Rectangle 113"/>
            <p:cNvSpPr>
              <a:spLocks noChangeArrowheads="1"/>
            </p:cNvSpPr>
            <p:nvPr/>
          </p:nvSpPr>
          <p:spPr bwMode="auto">
            <a:xfrm>
              <a:off x="1200" y="1320"/>
              <a:ext cx="768"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MP 40</a:t>
              </a:r>
            </a:p>
          </p:txBody>
        </p:sp>
        <p:sp>
          <p:nvSpPr>
            <p:cNvPr id="231461" name="Rectangle 114"/>
            <p:cNvSpPr>
              <a:spLocks noChangeArrowheads="1"/>
            </p:cNvSpPr>
            <p:nvPr/>
          </p:nvSpPr>
          <p:spPr bwMode="auto">
            <a:xfrm>
              <a:off x="96" y="1320"/>
              <a:ext cx="432"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AF</a:t>
              </a:r>
            </a:p>
            <a:p>
              <a:pPr algn="ctr" eaLnBrk="1" hangingPunct="1">
                <a:lnSpc>
                  <a:spcPct val="90000"/>
                </a:lnSpc>
                <a:spcBef>
                  <a:spcPct val="20000"/>
                </a:spcBef>
              </a:pPr>
              <a:r>
                <a:rPr lang="it-IT" altLang="it-IT" sz="2000"/>
                <a:t>60</a:t>
              </a:r>
            </a:p>
          </p:txBody>
        </p:sp>
        <p:sp>
          <p:nvSpPr>
            <p:cNvPr id="231462" name="Line 115"/>
            <p:cNvSpPr>
              <a:spLocks noChangeShapeType="1"/>
            </p:cNvSpPr>
            <p:nvPr/>
          </p:nvSpPr>
          <p:spPr bwMode="auto">
            <a:xfrm>
              <a:off x="96" y="1080"/>
              <a:ext cx="187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63" name="Line 116"/>
            <p:cNvSpPr>
              <a:spLocks noChangeShapeType="1"/>
            </p:cNvSpPr>
            <p:nvPr/>
          </p:nvSpPr>
          <p:spPr bwMode="auto">
            <a:xfrm>
              <a:off x="96" y="2394"/>
              <a:ext cx="1104"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1464" name="Line 117"/>
            <p:cNvSpPr>
              <a:spLocks noChangeShapeType="1"/>
            </p:cNvSpPr>
            <p:nvPr/>
          </p:nvSpPr>
          <p:spPr bwMode="auto">
            <a:xfrm>
              <a:off x="96" y="3081"/>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65" name="Line 118"/>
            <p:cNvSpPr>
              <a:spLocks noChangeShapeType="1"/>
            </p:cNvSpPr>
            <p:nvPr/>
          </p:nvSpPr>
          <p:spPr bwMode="auto">
            <a:xfrm>
              <a:off x="96" y="3311"/>
              <a:ext cx="187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66" name="Line 119"/>
            <p:cNvSpPr>
              <a:spLocks noChangeShapeType="1"/>
            </p:cNvSpPr>
            <p:nvPr/>
          </p:nvSpPr>
          <p:spPr bwMode="auto">
            <a:xfrm>
              <a:off x="96" y="1080"/>
              <a:ext cx="0" cy="223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67" name="Line 120"/>
            <p:cNvSpPr>
              <a:spLocks noChangeShapeType="1"/>
            </p:cNvSpPr>
            <p:nvPr/>
          </p:nvSpPr>
          <p:spPr bwMode="auto">
            <a:xfrm>
              <a:off x="1200" y="1080"/>
              <a:ext cx="0" cy="22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68" name="Line 121"/>
            <p:cNvSpPr>
              <a:spLocks noChangeShapeType="1"/>
            </p:cNvSpPr>
            <p:nvPr/>
          </p:nvSpPr>
          <p:spPr bwMode="auto">
            <a:xfrm>
              <a:off x="1968" y="1080"/>
              <a:ext cx="0" cy="223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69" name="Line 122"/>
            <p:cNvSpPr>
              <a:spLocks noChangeShapeType="1"/>
            </p:cNvSpPr>
            <p:nvPr/>
          </p:nvSpPr>
          <p:spPr bwMode="auto">
            <a:xfrm>
              <a:off x="96" y="1320"/>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470" name="Line 123"/>
            <p:cNvSpPr>
              <a:spLocks noChangeShapeType="1"/>
            </p:cNvSpPr>
            <p:nvPr/>
          </p:nvSpPr>
          <p:spPr bwMode="auto">
            <a:xfrm>
              <a:off x="528" y="1320"/>
              <a:ext cx="0" cy="1761"/>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1471" name="Line 124"/>
            <p:cNvSpPr>
              <a:spLocks noChangeShapeType="1"/>
            </p:cNvSpPr>
            <p:nvPr/>
          </p:nvSpPr>
          <p:spPr bwMode="auto">
            <a:xfrm>
              <a:off x="1200" y="2112"/>
              <a:ext cx="76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1472" name="Line 125"/>
            <p:cNvSpPr>
              <a:spLocks noChangeShapeType="1"/>
            </p:cNvSpPr>
            <p:nvPr/>
          </p:nvSpPr>
          <p:spPr bwMode="auto">
            <a:xfrm>
              <a:off x="528" y="2640"/>
              <a:ext cx="144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43" name="Segnaposto numero diapositiva 42"/>
          <p:cNvSpPr>
            <a:spLocks noGrp="1"/>
          </p:cNvSpPr>
          <p:nvPr>
            <p:ph type="sldNum" sz="quarter" idx="12"/>
          </p:nvPr>
        </p:nvSpPr>
        <p:spPr>
          <a:xfrm>
            <a:off x="70104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DEE844D-B4F0-422A-A59D-4F48C3142D0D}" type="slidenum">
              <a:rPr lang="it-IT" altLang="it-IT">
                <a:latin typeface="Arial" panose="020B0604020202020204" pitchFamily="34" charset="0"/>
              </a:rPr>
              <a:pPr/>
              <a:t>89</a:t>
            </a:fld>
            <a:endParaRPr lang="it-IT" altLang="it-IT">
              <a:latin typeface="Arial" panose="020B0604020202020204" pitchFamily="34" charset="0"/>
            </a:endParaRPr>
          </a:p>
        </p:txBody>
      </p:sp>
      <p:sp>
        <p:nvSpPr>
          <p:cNvPr id="44"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Tree>
    <p:extLst>
      <p:ext uri="{BB962C8B-B14F-4D97-AF65-F5344CB8AC3E}">
        <p14:creationId xmlns:p14="http://schemas.microsoft.com/office/powerpoint/2010/main" val="2655791755"/>
      </p:ext>
    </p:extLst>
  </p:cSld>
  <p:clrMapOvr>
    <a:masterClrMapping/>
  </p:clrMapOvr>
  <p:transition advTm="12454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xfrm>
            <a:off x="70104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99BE59-618F-4F52-B093-2662E16611A0}" type="slidenum">
              <a:rPr lang="it-IT" altLang="it-IT" sz="1400"/>
              <a:pPr>
                <a:spcBef>
                  <a:spcPct val="0"/>
                </a:spcBef>
                <a:buFontTx/>
                <a:buNone/>
              </a:pPr>
              <a:t>9</a:t>
            </a:fld>
            <a:endParaRPr lang="it-IT" altLang="it-IT" sz="1400"/>
          </a:p>
        </p:txBody>
      </p:sp>
      <p:sp>
        <p:nvSpPr>
          <p:cNvPr id="10243" name="AutoShape 2"/>
          <p:cNvSpPr>
            <a:spLocks noChangeArrowheads="1"/>
          </p:cNvSpPr>
          <p:nvPr/>
        </p:nvSpPr>
        <p:spPr bwMode="auto">
          <a:xfrm>
            <a:off x="198438" y="715963"/>
            <a:ext cx="8640762" cy="503237"/>
          </a:xfrm>
          <a:prstGeom prst="roundRect">
            <a:avLst>
              <a:gd name="adj" fmla="val 16667"/>
            </a:avLst>
          </a:prstGeom>
          <a:gradFill rotWithShape="1">
            <a:gsLst>
              <a:gs pos="0">
                <a:srgbClr val="CCFFCC"/>
              </a:gs>
              <a:gs pos="100000">
                <a:srgbClr val="FFFFFF"/>
              </a:gs>
            </a:gsLst>
            <a:lin ang="5400000" scaled="1"/>
          </a:gra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800" b="1" dirty="0" smtClean="0"/>
              <a:t>La comparazione</a:t>
            </a:r>
            <a:endParaRPr lang="it-IT" altLang="it-IT" sz="1600" b="1" u="sng" dirty="0"/>
          </a:p>
        </p:txBody>
      </p:sp>
      <p:sp>
        <p:nvSpPr>
          <p:cNvPr id="10244" name="WordArt 11"/>
          <p:cNvSpPr>
            <a:spLocks noChangeArrowheads="1" noChangeShapeType="1" noTextEdit="1"/>
          </p:cNvSpPr>
          <p:nvPr/>
        </p:nvSpPr>
        <p:spPr bwMode="auto">
          <a:xfrm>
            <a:off x="304800" y="104775"/>
            <a:ext cx="8686800" cy="428625"/>
          </a:xfrm>
          <a:prstGeom prst="rect">
            <a:avLst/>
          </a:prstGeom>
        </p:spPr>
        <p:txBody>
          <a:bodyPr wrap="none" fromWordArt="1">
            <a:prstTxWarp prst="textPlain">
              <a:avLst>
                <a:gd name="adj" fmla="val 50000"/>
              </a:avLst>
            </a:prstTxWarp>
          </a:bodyPr>
          <a:lstStyle/>
          <a:p>
            <a:pPr algn="ct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L’analisi di bilancio</a:t>
            </a:r>
          </a:p>
        </p:txBody>
      </p:sp>
      <p:sp>
        <p:nvSpPr>
          <p:cNvPr id="7" name="Segnaposto testo 7">
            <a:extLst>
              <a:ext uri="{FF2B5EF4-FFF2-40B4-BE49-F238E27FC236}">
                <a16:creationId xmlns:a16="http://schemas.microsoft.com/office/drawing/2014/main" id="{DB78B711-9201-4B5D-A31C-A602841E9CCB}"/>
              </a:ext>
            </a:extLst>
          </p:cNvPr>
          <p:cNvSpPr>
            <a:spLocks noGrp="1"/>
          </p:cNvSpPr>
          <p:nvPr/>
        </p:nvSpPr>
        <p:spPr>
          <a:xfrm>
            <a:off x="4267200" y="1428868"/>
            <a:ext cx="4937760" cy="9659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it-IT" sz="3600" b="1" spc="-50" dirty="0">
                <a:solidFill>
                  <a:schemeClr val="accent2">
                    <a:lumMod val="50000"/>
                  </a:schemeClr>
                </a:solidFill>
                <a:latin typeface="Adobe Devanagari" panose="02040503050201020203" pitchFamily="18" charset="0"/>
                <a:cs typeface="Adobe Devanagari" panose="02040503050201020203" pitchFamily="18" charset="0"/>
              </a:rPr>
              <a:t>NEL TEMPO</a:t>
            </a:r>
          </a:p>
        </p:txBody>
      </p:sp>
      <p:sp>
        <p:nvSpPr>
          <p:cNvPr id="8" name="Segnaposto contenuto 8">
            <a:extLst>
              <a:ext uri="{FF2B5EF4-FFF2-40B4-BE49-F238E27FC236}">
                <a16:creationId xmlns:a16="http://schemas.microsoft.com/office/drawing/2014/main" id="{B85BE93E-BC59-4619-A9F8-3A986858648F}"/>
              </a:ext>
            </a:extLst>
          </p:cNvPr>
          <p:cNvSpPr>
            <a:spLocks noGrp="1"/>
          </p:cNvSpPr>
          <p:nvPr/>
        </p:nvSpPr>
        <p:spPr>
          <a:xfrm>
            <a:off x="5257800" y="2165150"/>
            <a:ext cx="3200400" cy="43118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it-IT" sz="2800" dirty="0">
                <a:latin typeface="Times New Roman" panose="02020603050405020304" pitchFamily="18" charset="0"/>
                <a:cs typeface="Times New Roman" panose="02020603050405020304" pitchFamily="18" charset="0"/>
              </a:rPr>
              <a:t>Comparazione degli indicatori di un’impresa con i medesimi indicatori riferiti agli anni precedenti</a:t>
            </a:r>
          </a:p>
          <a:p>
            <a:endParaRPr lang="it-IT" sz="2800" dirty="0"/>
          </a:p>
          <a:p>
            <a:pPr algn="ctr"/>
            <a:endParaRPr lang="it-IT" dirty="0"/>
          </a:p>
        </p:txBody>
      </p:sp>
      <p:sp>
        <p:nvSpPr>
          <p:cNvPr id="10" name="Segnaposto testo 7">
            <a:extLst>
              <a:ext uri="{FF2B5EF4-FFF2-40B4-BE49-F238E27FC236}">
                <a16:creationId xmlns:a16="http://schemas.microsoft.com/office/drawing/2014/main" id="{82F027A4-0AC6-488B-B196-F68CA07567B2}"/>
              </a:ext>
            </a:extLst>
          </p:cNvPr>
          <p:cNvSpPr txBox="1">
            <a:spLocks/>
          </p:cNvSpPr>
          <p:nvPr/>
        </p:nvSpPr>
        <p:spPr>
          <a:xfrm>
            <a:off x="533400" y="1406087"/>
            <a:ext cx="3307080" cy="965917"/>
          </a:xfrm>
          <a:prstGeom prst="rect">
            <a:avLst/>
          </a:prstGeom>
        </p:spPr>
        <p:txBody>
          <a:bodyPr vert="horz" lIns="91440" tIns="45720" rIns="91440" bIns="45720" rtlCol="0" anchor="ctr">
            <a:normAutofit fontScale="925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3600" b="1" spc="-50" dirty="0">
                <a:solidFill>
                  <a:schemeClr val="accent2">
                    <a:lumMod val="50000"/>
                  </a:schemeClr>
                </a:solidFill>
                <a:latin typeface="Adobe Devanagari" panose="02040503050201020203" pitchFamily="18" charset="0"/>
                <a:cs typeface="Adobe Devanagari" panose="02040503050201020203" pitchFamily="18" charset="0"/>
              </a:rPr>
              <a:t>NELLO SPAZIO	</a:t>
            </a:r>
          </a:p>
        </p:txBody>
      </p:sp>
      <p:sp>
        <p:nvSpPr>
          <p:cNvPr id="9" name="Segnaposto contenuto 6">
            <a:extLst>
              <a:ext uri="{FF2B5EF4-FFF2-40B4-BE49-F238E27FC236}">
                <a16:creationId xmlns:a16="http://schemas.microsoft.com/office/drawing/2014/main" id="{28EA6D34-1945-46D1-BCD1-B21DA743603B}"/>
              </a:ext>
            </a:extLst>
          </p:cNvPr>
          <p:cNvSpPr>
            <a:spLocks noGrp="1"/>
          </p:cNvSpPr>
          <p:nvPr/>
        </p:nvSpPr>
        <p:spPr>
          <a:xfrm>
            <a:off x="533400" y="2372004"/>
            <a:ext cx="3962400" cy="32867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Costruzione degli indici dell’impresa e correlazione con indici standard del settore</a:t>
            </a:r>
          </a:p>
          <a:p>
            <a:pPr algn="just"/>
            <a:endParaRPr lang="it-IT" sz="1800" dirty="0">
              <a:latin typeface="Times New Roman" panose="02020603050405020304" pitchFamily="18" charset="0"/>
              <a:cs typeface="Times New Roman" panose="02020603050405020304" pitchFamily="18" charset="0"/>
            </a:endParaRPr>
          </a:p>
          <a:p>
            <a:pPr lvl="2" algn="just"/>
            <a:endParaRPr lang="it-IT"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it-IT" sz="1800" dirty="0">
                <a:latin typeface="Times New Roman" panose="02020603050405020304" pitchFamily="18" charset="0"/>
                <a:cs typeface="Times New Roman" panose="02020603050405020304" pitchFamily="18" charset="0"/>
              </a:rPr>
              <a:t>In senso </a:t>
            </a:r>
            <a:r>
              <a:rPr lang="it-IT"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assoluto</a:t>
            </a:r>
          </a:p>
          <a:p>
            <a:pPr marL="0" indent="0" algn="just">
              <a:buNone/>
            </a:pPr>
            <a:r>
              <a:rPr lang="it-IT" sz="1800" dirty="0">
                <a:latin typeface="Times New Roman" panose="02020603050405020304" pitchFamily="18" charset="0"/>
                <a:cs typeface="Times New Roman" panose="02020603050405020304" pitchFamily="18" charset="0"/>
              </a:rPr>
              <a:t>Mediante comparazione di parametri che abbiano una validità assoluta nello spazio</a:t>
            </a:r>
          </a:p>
          <a:p>
            <a:pPr algn="just">
              <a:buFont typeface="Wingdings" panose="05000000000000000000" pitchFamily="2" charset="2"/>
              <a:buChar char="Ø"/>
            </a:pPr>
            <a:r>
              <a:rPr lang="it-IT" sz="1800" dirty="0">
                <a:latin typeface="Times New Roman" panose="02020603050405020304" pitchFamily="18" charset="0"/>
                <a:cs typeface="Times New Roman" panose="02020603050405020304" pitchFamily="18" charset="0"/>
              </a:rPr>
              <a:t>In senso </a:t>
            </a:r>
            <a:r>
              <a:rPr lang="it-IT"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relativo</a:t>
            </a:r>
          </a:p>
          <a:p>
            <a:pPr marL="0" indent="0" algn="just">
              <a:buNone/>
            </a:pPr>
            <a:r>
              <a:rPr lang="it-IT" sz="1800" dirty="0">
                <a:latin typeface="Times New Roman" panose="02020603050405020304" pitchFamily="18" charset="0"/>
                <a:cs typeface="Times New Roman" panose="02020603050405020304" pitchFamily="18" charset="0"/>
              </a:rPr>
              <a:t>Mediante comparazione di parametri con quelli di imprese concorrenti o appartenenti allo stesso settore</a:t>
            </a:r>
          </a:p>
        </p:txBody>
      </p:sp>
      <p:sp>
        <p:nvSpPr>
          <p:cNvPr id="11" name="CasellaDiTesto 4">
            <a:extLst>
              <a:ext uri="{FF2B5EF4-FFF2-40B4-BE49-F238E27FC236}">
                <a16:creationId xmlns:a16="http://schemas.microsoft.com/office/drawing/2014/main" id="{5E21C7B4-1C77-41E5-A45B-6145E23264C1}"/>
              </a:ext>
            </a:extLst>
          </p:cNvPr>
          <p:cNvSpPr txBox="1"/>
          <p:nvPr/>
        </p:nvSpPr>
        <p:spPr>
          <a:xfrm>
            <a:off x="1653981" y="3473921"/>
            <a:ext cx="110698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b="1" dirty="0">
                <a:effectLst>
                  <a:outerShdw blurRad="38100" dist="38100" dir="2700000" algn="tl">
                    <a:srgbClr val="000000">
                      <a:alpha val="43137"/>
                    </a:srgbClr>
                  </a:outerShdw>
                </a:effectLst>
              </a:rPr>
              <a:t>Giudizio</a:t>
            </a:r>
          </a:p>
        </p:txBody>
      </p:sp>
      <p:sp>
        <p:nvSpPr>
          <p:cNvPr id="12" name="Freccia circolare a sinistra 11">
            <a:extLst>
              <a:ext uri="{FF2B5EF4-FFF2-40B4-BE49-F238E27FC236}">
                <a16:creationId xmlns:a16="http://schemas.microsoft.com/office/drawing/2014/main" id="{3FB000F0-6763-43DC-8B88-A9B1C78213B8}"/>
              </a:ext>
            </a:extLst>
          </p:cNvPr>
          <p:cNvSpPr/>
          <p:nvPr/>
        </p:nvSpPr>
        <p:spPr>
          <a:xfrm>
            <a:off x="3269703" y="3796898"/>
            <a:ext cx="553144" cy="39061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solidFill>
                <a:schemeClr val="tx1"/>
              </a:solidFill>
            </a:endParaRPr>
          </a:p>
        </p:txBody>
      </p:sp>
    </p:spTree>
    <p:custDataLst>
      <p:tags r:id="rId1"/>
    </p:custDataLst>
    <p:extLst>
      <p:ext uri="{BB962C8B-B14F-4D97-AF65-F5344CB8AC3E}">
        <p14:creationId xmlns:p14="http://schemas.microsoft.com/office/powerpoint/2010/main" val="671913747"/>
      </p:ext>
    </p:extLst>
  </p:cSld>
  <p:clrMapOvr>
    <a:masterClrMapping/>
  </p:clrMapOvr>
  <p:transition advTm="110771"/>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688" name="Group 104"/>
          <p:cNvGraphicFramePr>
            <a:graphicFrameLocks noGrp="1"/>
          </p:cNvGraphicFramePr>
          <p:nvPr/>
        </p:nvGraphicFramePr>
        <p:xfrm>
          <a:off x="3429000" y="4038600"/>
          <a:ext cx="5638800" cy="884238"/>
        </p:xfrm>
        <a:graphic>
          <a:graphicData uri="http://schemas.openxmlformats.org/drawingml/2006/table">
            <a:tbl>
              <a:tblPr/>
              <a:tblGrid>
                <a:gridCol w="1809750">
                  <a:extLst>
                    <a:ext uri="{9D8B030D-6E8A-4147-A177-3AD203B41FA5}">
                      <a16:colId xmlns:a16="http://schemas.microsoft.com/office/drawing/2014/main" val="20000"/>
                    </a:ext>
                  </a:extLst>
                </a:gridCol>
                <a:gridCol w="1322388">
                  <a:extLst>
                    <a:ext uri="{9D8B030D-6E8A-4147-A177-3AD203B41FA5}">
                      <a16:colId xmlns:a16="http://schemas.microsoft.com/office/drawing/2014/main" val="20001"/>
                    </a:ext>
                  </a:extLst>
                </a:gridCol>
                <a:gridCol w="209550">
                  <a:extLst>
                    <a:ext uri="{9D8B030D-6E8A-4147-A177-3AD203B41FA5}">
                      <a16:colId xmlns:a16="http://schemas.microsoft.com/office/drawing/2014/main" val="20002"/>
                    </a:ext>
                  </a:extLst>
                </a:gridCol>
                <a:gridCol w="1114425">
                  <a:extLst>
                    <a:ext uri="{9D8B030D-6E8A-4147-A177-3AD203B41FA5}">
                      <a16:colId xmlns:a16="http://schemas.microsoft.com/office/drawing/2014/main" val="20003"/>
                    </a:ext>
                  </a:extLst>
                </a:gridCol>
                <a:gridCol w="1182687">
                  <a:extLst>
                    <a:ext uri="{9D8B030D-6E8A-4147-A177-3AD203B41FA5}">
                      <a16:colId xmlns:a16="http://schemas.microsoft.com/office/drawing/2014/main" val="20004"/>
                    </a:ext>
                  </a:extLst>
                </a:gridCol>
              </a:tblGrid>
              <a:tr h="45736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Quoziente di </a:t>
                      </a:r>
                      <a:r>
                        <a:rPr kumimoji="0" lang="it-IT" sz="2000" b="1" i="0" u="none" strike="noStrike" cap="none" normalizeH="0" baseline="0" smtClean="0">
                          <a:ln>
                            <a:noFill/>
                          </a:ln>
                          <a:solidFill>
                            <a:schemeClr val="tx1"/>
                          </a:solidFill>
                          <a:effectLst/>
                          <a:latin typeface="Times New Roman" pitchFamily="18" charset="0"/>
                        </a:rPr>
                        <a:t>TESORERIA</a:t>
                      </a:r>
                    </a:p>
                  </a:txBody>
                  <a:tcPr marT="45736" marB="45736"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LD + LI</a:t>
                      </a:r>
                    </a:p>
                  </a:txBody>
                  <a:tcPr marT="45736" marB="4573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a:t>
                      </a:r>
                    </a:p>
                  </a:txBody>
                  <a:tcPr marT="45736" marB="45736"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rgbClr val="FF3300"/>
                          </a:solidFill>
                          <a:effectLst/>
                          <a:latin typeface="Times New Roman" pitchFamily="18" charset="0"/>
                        </a:rPr>
                        <a:t>0,28</a:t>
                      </a:r>
                    </a:p>
                  </a:txBody>
                  <a:tcPr marT="45736" marB="45736" anchor="ctr" horzOverflow="overflow">
                    <a:lnL>
                      <a:noFill/>
                    </a:lnL>
                    <a:lnR>
                      <a:noFill/>
                    </a:lnR>
                    <a:lnT>
                      <a:noFill/>
                    </a:lnT>
                    <a:lnB>
                      <a:noFill/>
                    </a:lnB>
                    <a:lnTlToBr>
                      <a:noFill/>
                    </a:lnTlToBr>
                    <a:lnBlToTr>
                      <a:noFill/>
                    </a:lnBlToTr>
                    <a:solidFill>
                      <a:srgbClr val="CCFFFF"/>
                    </a:solidFill>
                  </a:tcPr>
                </a:tc>
                <a:extLst>
                  <a:ext uri="{0D108BD9-81ED-4DB2-BD59-A6C34878D82A}">
                    <a16:rowId xmlns:a16="http://schemas.microsoft.com/office/drawing/2014/main" val="10000"/>
                  </a:ext>
                </a:extLst>
              </a:tr>
              <a:tr h="426874">
                <a:tc v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Pb</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200" b="1" i="0" u="none" strike="noStrike" cap="none" normalizeH="0" baseline="0" smtClean="0">
                        <a:ln>
                          <a:noFill/>
                        </a:ln>
                        <a:solidFill>
                          <a:schemeClr val="tx1"/>
                        </a:solidFill>
                        <a:effectLst/>
                        <a:latin typeface="Times New Roman" pitchFamily="18" charset="0"/>
                      </a:endParaRPr>
                    </a:p>
                  </a:txBody>
                  <a:tcPr marT="45736" marB="45736"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35</a:t>
                      </a:r>
                    </a:p>
                  </a:txBody>
                  <a:tcPr marT="45736" marB="4573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FF"/>
                    </a:solidFill>
                  </a:tcPr>
                </a:tc>
                <a:tc vMerge="1">
                  <a:txBody>
                    <a:bodyPr/>
                    <a:lstStyle/>
                    <a:p>
                      <a:endParaRPr lang="it-IT"/>
                    </a:p>
                  </a:txBody>
                  <a:tcPr/>
                </a:tc>
                <a:extLst>
                  <a:ext uri="{0D108BD9-81ED-4DB2-BD59-A6C34878D82A}">
                    <a16:rowId xmlns:a16="http://schemas.microsoft.com/office/drawing/2014/main" val="10001"/>
                  </a:ext>
                </a:extLst>
              </a:tr>
            </a:tbl>
          </a:graphicData>
        </a:graphic>
      </p:graphicFrame>
      <p:graphicFrame>
        <p:nvGraphicFramePr>
          <p:cNvPr id="323720" name="Group 136"/>
          <p:cNvGraphicFramePr>
            <a:graphicFrameLocks noGrp="1"/>
          </p:cNvGraphicFramePr>
          <p:nvPr/>
        </p:nvGraphicFramePr>
        <p:xfrm>
          <a:off x="3429000" y="2409825"/>
          <a:ext cx="5638800" cy="800100"/>
        </p:xfrm>
        <a:graphic>
          <a:graphicData uri="http://schemas.openxmlformats.org/drawingml/2006/table">
            <a:tbl>
              <a:tblPr/>
              <a:tblGrid>
                <a:gridCol w="1752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Margine di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rPr>
                        <a:t>TESORERIA</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(LD+LI) - Pb</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10-35</a:t>
                      </a:r>
                    </a:p>
                  </a:txBody>
                  <a:tcPr anchor="ctr" horzOverflow="overflow">
                    <a:lnL cap="flat">
                      <a:noFill/>
                    </a:lnL>
                    <a:lnR cap="flat">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200" b="1" i="0" u="none" strike="noStrike" cap="none" normalizeH="0" baseline="0" smtClean="0">
                          <a:ln>
                            <a:noFill/>
                          </a:ln>
                          <a:solidFill>
                            <a:schemeClr val="tx1"/>
                          </a:solidFill>
                          <a:effectLst/>
                          <a:latin typeface="Times New Roman" pitchFamily="18" charset="0"/>
                        </a:rPr>
                        <a:t>=</a:t>
                      </a:r>
                      <a:r>
                        <a:rPr kumimoji="0" lang="it-IT" sz="2200" b="1" i="0" u="none" strike="noStrike" cap="none" normalizeH="0" baseline="0" smtClean="0">
                          <a:ln>
                            <a:noFill/>
                          </a:ln>
                          <a:solidFill>
                            <a:srgbClr val="0033CC"/>
                          </a:solidFill>
                          <a:effectLst/>
                          <a:latin typeface="Times New Roman" pitchFamily="18" charset="0"/>
                        </a:rPr>
                        <a:t> </a:t>
                      </a:r>
                      <a:r>
                        <a:rPr kumimoji="0" lang="it-IT" sz="2200" b="1" i="0" u="none" strike="noStrike" cap="none" normalizeH="0" baseline="0" smtClean="0">
                          <a:ln>
                            <a:noFill/>
                          </a:ln>
                          <a:solidFill>
                            <a:srgbClr val="FF3300"/>
                          </a:solidFill>
                          <a:effectLst/>
                          <a:latin typeface="Times New Roman" pitchFamily="18" charset="0"/>
                        </a:rPr>
                        <a:t>-25</a:t>
                      </a:r>
                    </a:p>
                  </a:txBody>
                  <a:tcPr anchor="ctr" horzOverflow="overflow">
                    <a:lnL cap="flat">
                      <a:noFill/>
                    </a:lnL>
                    <a:lnR cap="flat">
                      <a:noFill/>
                    </a:lnR>
                    <a:lnT cap="flat">
                      <a:noFill/>
                    </a:lnT>
                    <a:lnB cap="flat">
                      <a:noFill/>
                    </a:lnB>
                    <a:lnTlToBr>
                      <a:noFill/>
                    </a:lnTlToBr>
                    <a:lnBlToTr>
                      <a:noFill/>
                    </a:lnBlToTr>
                    <a:solidFill>
                      <a:srgbClr val="CCFFFF"/>
                    </a:solidFill>
                  </a:tcPr>
                </a:tc>
                <a:extLst>
                  <a:ext uri="{0D108BD9-81ED-4DB2-BD59-A6C34878D82A}">
                    <a16:rowId xmlns:a16="http://schemas.microsoft.com/office/drawing/2014/main" val="10000"/>
                  </a:ext>
                </a:extLst>
              </a:tr>
            </a:tbl>
          </a:graphicData>
        </a:graphic>
      </p:graphicFrame>
      <p:sp>
        <p:nvSpPr>
          <p:cNvPr id="232466" name="Text Box 48"/>
          <p:cNvSpPr txBox="1">
            <a:spLocks noChangeArrowheads="1"/>
          </p:cNvSpPr>
          <p:nvPr/>
        </p:nvSpPr>
        <p:spPr bwMode="auto">
          <a:xfrm>
            <a:off x="4419600" y="1981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MdT &lt; 0</a:t>
            </a:r>
          </a:p>
        </p:txBody>
      </p:sp>
      <p:sp>
        <p:nvSpPr>
          <p:cNvPr id="232467" name="Text Box 49"/>
          <p:cNvSpPr txBox="1">
            <a:spLocks noChangeArrowheads="1"/>
          </p:cNvSpPr>
          <p:nvPr/>
        </p:nvSpPr>
        <p:spPr bwMode="auto">
          <a:xfrm>
            <a:off x="4419600" y="5105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it-IT" altLang="it-IT" sz="2400" b="1">
                <a:solidFill>
                  <a:srgbClr val="FF3300"/>
                </a:solidFill>
              </a:rPr>
              <a:t>Negativo          QdT &lt; 1</a:t>
            </a:r>
          </a:p>
        </p:txBody>
      </p:sp>
      <p:sp>
        <p:nvSpPr>
          <p:cNvPr id="232468" name="Text Box 51"/>
          <p:cNvSpPr txBox="1">
            <a:spLocks noChangeArrowheads="1"/>
          </p:cNvSpPr>
          <p:nvPr/>
        </p:nvSpPr>
        <p:spPr bwMode="auto">
          <a:xfrm>
            <a:off x="0" y="5791200"/>
            <a:ext cx="9144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50000"/>
              </a:spcBef>
            </a:pPr>
            <a:r>
              <a:rPr lang="it-IT" altLang="it-IT" sz="2400" i="1" dirty="0" smtClean="0"/>
              <a:t>Nell’esempio</a:t>
            </a:r>
            <a:r>
              <a:rPr lang="it-IT" altLang="it-IT" sz="2400" i="1" dirty="0"/>
              <a:t>, (LD+LI) </a:t>
            </a:r>
            <a:r>
              <a:rPr lang="it-IT" altLang="it-IT" sz="2400" i="1" u="sng" dirty="0"/>
              <a:t>non riescono a coprire completamente</a:t>
            </a:r>
            <a:r>
              <a:rPr lang="it-IT" altLang="it-IT" sz="2400" i="1" dirty="0"/>
              <a:t> Pb </a:t>
            </a:r>
          </a:p>
          <a:p>
            <a:pPr algn="ctr" eaLnBrk="1" hangingPunct="1">
              <a:lnSpc>
                <a:spcPct val="50000"/>
              </a:lnSpc>
              <a:spcBef>
                <a:spcPct val="50000"/>
              </a:spcBef>
            </a:pPr>
            <a:r>
              <a:rPr lang="it-IT" altLang="it-IT" sz="2400" i="1" dirty="0">
                <a:sym typeface="Wingdings" panose="05000000000000000000" pitchFamily="2" charset="2"/>
              </a:rPr>
              <a:t> </a:t>
            </a:r>
            <a:r>
              <a:rPr lang="it-IT" altLang="it-IT" sz="2400" b="1" i="1" dirty="0">
                <a:sym typeface="Wingdings" panose="05000000000000000000" pitchFamily="2" charset="2"/>
              </a:rPr>
              <a:t>rischio elevato</a:t>
            </a:r>
            <a:r>
              <a:rPr lang="it-IT" altLang="it-IT" sz="2400" i="1" dirty="0">
                <a:sym typeface="Wingdings" panose="05000000000000000000" pitchFamily="2" charset="2"/>
              </a:rPr>
              <a:t> d’insolvenza, ossia di </a:t>
            </a:r>
            <a:r>
              <a:rPr lang="it-IT" altLang="it-IT" sz="2400" b="1" i="1" dirty="0">
                <a:sym typeface="Wingdings" panose="05000000000000000000" pitchFamily="2" charset="2"/>
              </a:rPr>
              <a:t>CRISI FINANZIARIA</a:t>
            </a:r>
          </a:p>
        </p:txBody>
      </p:sp>
      <p:grpSp>
        <p:nvGrpSpPr>
          <p:cNvPr id="232469" name="Group 92"/>
          <p:cNvGrpSpPr>
            <a:grpSpLocks/>
          </p:cNvGrpSpPr>
          <p:nvPr/>
        </p:nvGrpSpPr>
        <p:grpSpPr bwMode="auto">
          <a:xfrm>
            <a:off x="76200" y="558800"/>
            <a:ext cx="8915400" cy="736600"/>
            <a:chOff x="48" y="352"/>
            <a:chExt cx="5616" cy="560"/>
          </a:xfrm>
        </p:grpSpPr>
        <p:sp>
          <p:nvSpPr>
            <p:cNvPr id="232501" name="Rectangle 93"/>
            <p:cNvSpPr>
              <a:spLocks noChangeArrowheads="1"/>
            </p:cNvSpPr>
            <p:nvPr/>
          </p:nvSpPr>
          <p:spPr bwMode="auto">
            <a:xfrm>
              <a:off x="3888" y="352"/>
              <a:ext cx="177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r>
                <a:rPr lang="it-IT" altLang="it-IT" sz="2000"/>
                <a:t>Margine di Tesoreria</a:t>
              </a:r>
            </a:p>
            <a:p>
              <a:pPr eaLnBrk="1" hangingPunct="1">
                <a:spcBef>
                  <a:spcPct val="20000"/>
                </a:spcBef>
              </a:pPr>
              <a:r>
                <a:rPr lang="it-IT" altLang="it-IT" sz="2000"/>
                <a:t>Quoziente di Tesoreria</a:t>
              </a:r>
            </a:p>
          </p:txBody>
        </p:sp>
        <p:sp>
          <p:nvSpPr>
            <p:cNvPr id="232502" name="Rectangle 94"/>
            <p:cNvSpPr>
              <a:spLocks noChangeArrowheads="1"/>
            </p:cNvSpPr>
            <p:nvPr/>
          </p:nvSpPr>
          <p:spPr bwMode="auto">
            <a:xfrm>
              <a:off x="2064" y="352"/>
              <a:ext cx="1824"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Liquidità della</a:t>
              </a:r>
            </a:p>
            <a:p>
              <a:pPr algn="ctr" eaLnBrk="1" hangingPunct="1">
                <a:spcBef>
                  <a:spcPct val="20000"/>
                </a:spcBef>
              </a:pPr>
              <a:r>
                <a:rPr lang="it-IT" altLang="it-IT" sz="2000"/>
                <a:t>Gestione corrente</a:t>
              </a:r>
            </a:p>
          </p:txBody>
        </p:sp>
        <p:sp>
          <p:nvSpPr>
            <p:cNvPr id="232503" name="Rectangle 95"/>
            <p:cNvSpPr>
              <a:spLocks noChangeArrowheads="1"/>
            </p:cNvSpPr>
            <p:nvPr/>
          </p:nvSpPr>
          <p:spPr bwMode="auto">
            <a:xfrm>
              <a:off x="48" y="352"/>
              <a:ext cx="2016" cy="5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it-IT" altLang="it-IT" sz="2000"/>
                <a:t>Analisi della</a:t>
              </a:r>
            </a:p>
            <a:p>
              <a:pPr algn="ctr" eaLnBrk="1" hangingPunct="1">
                <a:spcBef>
                  <a:spcPct val="20000"/>
                </a:spcBef>
              </a:pPr>
              <a:r>
                <a:rPr lang="it-IT" altLang="it-IT" sz="2000" b="1"/>
                <a:t>LIQUIDITA’</a:t>
              </a:r>
            </a:p>
          </p:txBody>
        </p:sp>
        <p:sp>
          <p:nvSpPr>
            <p:cNvPr id="232504" name="Line 96"/>
            <p:cNvSpPr>
              <a:spLocks noChangeShapeType="1"/>
            </p:cNvSpPr>
            <p:nvPr/>
          </p:nvSpPr>
          <p:spPr bwMode="auto">
            <a:xfrm>
              <a:off x="48" y="35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505" name="Line 97"/>
            <p:cNvSpPr>
              <a:spLocks noChangeShapeType="1"/>
            </p:cNvSpPr>
            <p:nvPr/>
          </p:nvSpPr>
          <p:spPr bwMode="auto">
            <a:xfrm>
              <a:off x="48" y="912"/>
              <a:ext cx="561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506" name="Line 98"/>
            <p:cNvSpPr>
              <a:spLocks noChangeShapeType="1"/>
            </p:cNvSpPr>
            <p:nvPr/>
          </p:nvSpPr>
          <p:spPr bwMode="auto">
            <a:xfrm>
              <a:off x="48"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507" name="Line 99"/>
            <p:cNvSpPr>
              <a:spLocks noChangeShapeType="1"/>
            </p:cNvSpPr>
            <p:nvPr/>
          </p:nvSpPr>
          <p:spPr bwMode="auto">
            <a:xfrm>
              <a:off x="2064"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508" name="Line 100"/>
            <p:cNvSpPr>
              <a:spLocks noChangeShapeType="1"/>
            </p:cNvSpPr>
            <p:nvPr/>
          </p:nvSpPr>
          <p:spPr bwMode="auto">
            <a:xfrm>
              <a:off x="3888" y="352"/>
              <a:ext cx="0" cy="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509" name="Line 101"/>
            <p:cNvSpPr>
              <a:spLocks noChangeShapeType="1"/>
            </p:cNvSpPr>
            <p:nvPr/>
          </p:nvSpPr>
          <p:spPr bwMode="auto">
            <a:xfrm>
              <a:off x="5664" y="352"/>
              <a:ext cx="0" cy="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32470" name="Text Box 102"/>
          <p:cNvSpPr txBox="1">
            <a:spLocks noChangeArrowheads="1"/>
          </p:cNvSpPr>
          <p:nvPr/>
        </p:nvSpPr>
        <p:spPr bwMode="auto">
          <a:xfrm>
            <a:off x="0" y="1441450"/>
            <a:ext cx="9067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70000"/>
              </a:lnSpc>
              <a:spcBef>
                <a:spcPct val="50000"/>
              </a:spcBef>
            </a:pPr>
            <a:r>
              <a:rPr lang="it-IT" altLang="it-IT" sz="2400" i="1"/>
              <a:t>LD+LI riescono a coprire </a:t>
            </a:r>
            <a:r>
              <a:rPr lang="it-IT" altLang="it-IT" sz="2400" i="1" u="sng"/>
              <a:t>completamente</a:t>
            </a:r>
            <a:r>
              <a:rPr lang="it-IT" altLang="it-IT" sz="2400" i="1"/>
              <a:t> Pb? … (caso 3)</a:t>
            </a:r>
          </a:p>
        </p:txBody>
      </p:sp>
      <p:grpSp>
        <p:nvGrpSpPr>
          <p:cNvPr id="232471" name="Group 105"/>
          <p:cNvGrpSpPr>
            <a:grpSpLocks/>
          </p:cNvGrpSpPr>
          <p:nvPr/>
        </p:nvGrpSpPr>
        <p:grpSpPr bwMode="auto">
          <a:xfrm>
            <a:off x="76200" y="1822450"/>
            <a:ext cx="3048000" cy="3587750"/>
            <a:chOff x="96" y="1080"/>
            <a:chExt cx="1920" cy="2260"/>
          </a:xfrm>
        </p:grpSpPr>
        <p:sp>
          <p:nvSpPr>
            <p:cNvPr id="232477" name="Rectangle 106"/>
            <p:cNvSpPr>
              <a:spLocks noChangeArrowheads="1"/>
            </p:cNvSpPr>
            <p:nvPr/>
          </p:nvSpPr>
          <p:spPr bwMode="auto">
            <a:xfrm>
              <a:off x="480" y="2880"/>
              <a:ext cx="816" cy="23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a:t>LD +LI 10</a:t>
              </a:r>
            </a:p>
          </p:txBody>
        </p:sp>
        <p:sp>
          <p:nvSpPr>
            <p:cNvPr id="232478" name="Rectangle 107"/>
            <p:cNvSpPr>
              <a:spLocks noChangeArrowheads="1"/>
            </p:cNvSpPr>
            <p:nvPr/>
          </p:nvSpPr>
          <p:spPr bwMode="auto">
            <a:xfrm>
              <a:off x="1296" y="2640"/>
              <a:ext cx="720" cy="47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Pb 35</a:t>
              </a:r>
            </a:p>
          </p:txBody>
        </p:sp>
        <p:sp>
          <p:nvSpPr>
            <p:cNvPr id="232479" name="Rectangle 108"/>
            <p:cNvSpPr>
              <a:spLocks noChangeArrowheads="1"/>
            </p:cNvSpPr>
            <p:nvPr/>
          </p:nvSpPr>
          <p:spPr bwMode="auto">
            <a:xfrm>
              <a:off x="1296" y="2112"/>
              <a:ext cx="72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Pml 25</a:t>
              </a:r>
            </a:p>
          </p:txBody>
        </p:sp>
        <p:sp>
          <p:nvSpPr>
            <p:cNvPr id="232480" name="Rectangle 109"/>
            <p:cNvSpPr>
              <a:spLocks noChangeArrowheads="1"/>
            </p:cNvSpPr>
            <p:nvPr/>
          </p:nvSpPr>
          <p:spPr bwMode="auto">
            <a:xfrm>
              <a:off x="480" y="2394"/>
              <a:ext cx="81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dirty="0"/>
                <a:t>M 30</a:t>
              </a:r>
            </a:p>
          </p:txBody>
        </p:sp>
        <p:sp>
          <p:nvSpPr>
            <p:cNvPr id="232481" name="Rectangle 110"/>
            <p:cNvSpPr>
              <a:spLocks noChangeArrowheads="1"/>
            </p:cNvSpPr>
            <p:nvPr/>
          </p:nvSpPr>
          <p:spPr bwMode="auto">
            <a:xfrm>
              <a:off x="480" y="1320"/>
              <a:ext cx="816"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i="1"/>
                <a:t>IM</a:t>
              </a:r>
            </a:p>
            <a:p>
              <a:pPr algn="ctr" eaLnBrk="1" hangingPunct="1">
                <a:lnSpc>
                  <a:spcPct val="90000"/>
                </a:lnSpc>
                <a:spcBef>
                  <a:spcPct val="20000"/>
                </a:spcBef>
              </a:pPr>
              <a:r>
                <a:rPr lang="it-IT" altLang="it-IT" sz="2000" i="1"/>
                <a:t>II</a:t>
              </a:r>
            </a:p>
            <a:p>
              <a:pPr algn="ctr" eaLnBrk="1" hangingPunct="1">
                <a:lnSpc>
                  <a:spcPct val="90000"/>
                </a:lnSpc>
                <a:spcBef>
                  <a:spcPct val="20000"/>
                </a:spcBef>
              </a:pPr>
              <a:r>
                <a:rPr lang="it-IT" altLang="it-IT" sz="2000" i="1"/>
                <a:t>IF</a:t>
              </a:r>
            </a:p>
            <a:p>
              <a:pPr algn="ctr" eaLnBrk="1" hangingPunct="1">
                <a:lnSpc>
                  <a:spcPct val="90000"/>
                </a:lnSpc>
                <a:spcBef>
                  <a:spcPct val="20000"/>
                </a:spcBef>
              </a:pPr>
              <a:r>
                <a:rPr lang="it-IT" altLang="it-IT" sz="2000" i="1"/>
                <a:t>IP</a:t>
              </a:r>
            </a:p>
            <a:p>
              <a:pPr algn="ctr" eaLnBrk="1" hangingPunct="1">
                <a:lnSpc>
                  <a:spcPct val="90000"/>
                </a:lnSpc>
                <a:spcBef>
                  <a:spcPct val="20000"/>
                </a:spcBef>
              </a:pPr>
              <a:r>
                <a:rPr lang="it-IT" altLang="it-IT" sz="2000" i="1"/>
                <a:t>IC</a:t>
              </a:r>
            </a:p>
          </p:txBody>
        </p:sp>
        <p:sp>
          <p:nvSpPr>
            <p:cNvPr id="232482" name="Rectangle 111"/>
            <p:cNvSpPr>
              <a:spLocks noChangeArrowheads="1"/>
            </p:cNvSpPr>
            <p:nvPr/>
          </p:nvSpPr>
          <p:spPr bwMode="auto">
            <a:xfrm>
              <a:off x="1296" y="3110"/>
              <a:ext cx="72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CF 100</a:t>
              </a:r>
            </a:p>
          </p:txBody>
        </p:sp>
        <p:sp>
          <p:nvSpPr>
            <p:cNvPr id="232483" name="Rectangle 112"/>
            <p:cNvSpPr>
              <a:spLocks noChangeArrowheads="1"/>
            </p:cNvSpPr>
            <p:nvPr/>
          </p:nvSpPr>
          <p:spPr bwMode="auto">
            <a:xfrm>
              <a:off x="96" y="3110"/>
              <a:ext cx="1200" cy="2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CI 100</a:t>
              </a:r>
            </a:p>
          </p:txBody>
        </p:sp>
        <p:sp>
          <p:nvSpPr>
            <p:cNvPr id="232484" name="Rectangle 113"/>
            <p:cNvSpPr>
              <a:spLocks noChangeArrowheads="1"/>
            </p:cNvSpPr>
            <p:nvPr/>
          </p:nvSpPr>
          <p:spPr bwMode="auto">
            <a:xfrm>
              <a:off x="1296" y="1080"/>
              <a:ext cx="72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FONTI</a:t>
              </a:r>
            </a:p>
          </p:txBody>
        </p:sp>
        <p:sp>
          <p:nvSpPr>
            <p:cNvPr id="232485" name="Rectangle 114"/>
            <p:cNvSpPr>
              <a:spLocks noChangeArrowheads="1"/>
            </p:cNvSpPr>
            <p:nvPr/>
          </p:nvSpPr>
          <p:spPr bwMode="auto">
            <a:xfrm>
              <a:off x="96" y="1080"/>
              <a:ext cx="1200"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b="1"/>
                <a:t>IMPIEGHI</a:t>
              </a:r>
            </a:p>
          </p:txBody>
        </p:sp>
        <p:sp>
          <p:nvSpPr>
            <p:cNvPr id="232486" name="Rectangle 115"/>
            <p:cNvSpPr>
              <a:spLocks noChangeArrowheads="1"/>
            </p:cNvSpPr>
            <p:nvPr/>
          </p:nvSpPr>
          <p:spPr bwMode="auto">
            <a:xfrm>
              <a:off x="96" y="2394"/>
              <a:ext cx="384"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AC</a:t>
              </a:r>
            </a:p>
            <a:p>
              <a:pPr algn="ctr" eaLnBrk="1" hangingPunct="1">
                <a:lnSpc>
                  <a:spcPct val="90000"/>
                </a:lnSpc>
                <a:spcBef>
                  <a:spcPct val="20000"/>
                </a:spcBef>
              </a:pPr>
              <a:r>
                <a:rPr lang="it-IT" altLang="it-IT" sz="2000"/>
                <a:t>40</a:t>
              </a:r>
            </a:p>
          </p:txBody>
        </p:sp>
        <p:sp>
          <p:nvSpPr>
            <p:cNvPr id="232487" name="Rectangle 116"/>
            <p:cNvSpPr>
              <a:spLocks noChangeArrowheads="1"/>
            </p:cNvSpPr>
            <p:nvPr/>
          </p:nvSpPr>
          <p:spPr bwMode="auto">
            <a:xfrm>
              <a:off x="1296" y="1320"/>
              <a:ext cx="720"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MP 40</a:t>
              </a:r>
            </a:p>
          </p:txBody>
        </p:sp>
        <p:sp>
          <p:nvSpPr>
            <p:cNvPr id="232488" name="Rectangle 117"/>
            <p:cNvSpPr>
              <a:spLocks noChangeArrowheads="1"/>
            </p:cNvSpPr>
            <p:nvPr/>
          </p:nvSpPr>
          <p:spPr bwMode="auto">
            <a:xfrm>
              <a:off x="96" y="1320"/>
              <a:ext cx="384"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spcBef>
                  <a:spcPct val="20000"/>
                </a:spcBef>
              </a:pPr>
              <a:r>
                <a:rPr lang="it-IT" altLang="it-IT" sz="2000"/>
                <a:t>AF</a:t>
              </a:r>
            </a:p>
            <a:p>
              <a:pPr algn="ctr" eaLnBrk="1" hangingPunct="1">
                <a:lnSpc>
                  <a:spcPct val="90000"/>
                </a:lnSpc>
                <a:spcBef>
                  <a:spcPct val="20000"/>
                </a:spcBef>
              </a:pPr>
              <a:r>
                <a:rPr lang="it-IT" altLang="it-IT" sz="2000"/>
                <a:t>60</a:t>
              </a:r>
            </a:p>
          </p:txBody>
        </p:sp>
        <p:sp>
          <p:nvSpPr>
            <p:cNvPr id="232489" name="Line 118"/>
            <p:cNvSpPr>
              <a:spLocks noChangeShapeType="1"/>
            </p:cNvSpPr>
            <p:nvPr/>
          </p:nvSpPr>
          <p:spPr bwMode="auto">
            <a:xfrm>
              <a:off x="96" y="1080"/>
              <a:ext cx="19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490" name="Line 119"/>
            <p:cNvSpPr>
              <a:spLocks noChangeShapeType="1"/>
            </p:cNvSpPr>
            <p:nvPr/>
          </p:nvSpPr>
          <p:spPr bwMode="auto">
            <a:xfrm>
              <a:off x="96" y="2394"/>
              <a:ext cx="12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2491" name="Line 120"/>
            <p:cNvSpPr>
              <a:spLocks noChangeShapeType="1"/>
            </p:cNvSpPr>
            <p:nvPr/>
          </p:nvSpPr>
          <p:spPr bwMode="auto">
            <a:xfrm>
              <a:off x="96" y="3110"/>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492" name="Line 121"/>
            <p:cNvSpPr>
              <a:spLocks noChangeShapeType="1"/>
            </p:cNvSpPr>
            <p:nvPr/>
          </p:nvSpPr>
          <p:spPr bwMode="auto">
            <a:xfrm>
              <a:off x="96" y="3340"/>
              <a:ext cx="19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493" name="Line 122"/>
            <p:cNvSpPr>
              <a:spLocks noChangeShapeType="1"/>
            </p:cNvSpPr>
            <p:nvPr/>
          </p:nvSpPr>
          <p:spPr bwMode="auto">
            <a:xfrm>
              <a:off x="96" y="1080"/>
              <a:ext cx="0" cy="22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494" name="Line 123"/>
            <p:cNvSpPr>
              <a:spLocks noChangeShapeType="1"/>
            </p:cNvSpPr>
            <p:nvPr/>
          </p:nvSpPr>
          <p:spPr bwMode="auto">
            <a:xfrm>
              <a:off x="1296" y="1080"/>
              <a:ext cx="0" cy="22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495" name="Line 124"/>
            <p:cNvSpPr>
              <a:spLocks noChangeShapeType="1"/>
            </p:cNvSpPr>
            <p:nvPr/>
          </p:nvSpPr>
          <p:spPr bwMode="auto">
            <a:xfrm>
              <a:off x="2016" y="1080"/>
              <a:ext cx="0" cy="22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496" name="Line 125"/>
            <p:cNvSpPr>
              <a:spLocks noChangeShapeType="1"/>
            </p:cNvSpPr>
            <p:nvPr/>
          </p:nvSpPr>
          <p:spPr bwMode="auto">
            <a:xfrm>
              <a:off x="96" y="1320"/>
              <a:ext cx="19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497" name="Line 126"/>
            <p:cNvSpPr>
              <a:spLocks noChangeShapeType="1"/>
            </p:cNvSpPr>
            <p:nvPr/>
          </p:nvSpPr>
          <p:spPr bwMode="auto">
            <a:xfrm>
              <a:off x="480" y="1320"/>
              <a:ext cx="0" cy="179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2498" name="Line 127"/>
            <p:cNvSpPr>
              <a:spLocks noChangeShapeType="1"/>
            </p:cNvSpPr>
            <p:nvPr/>
          </p:nvSpPr>
          <p:spPr bwMode="auto">
            <a:xfrm>
              <a:off x="1296" y="2112"/>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2499" name="Line 128"/>
            <p:cNvSpPr>
              <a:spLocks noChangeShapeType="1"/>
            </p:cNvSpPr>
            <p:nvPr/>
          </p:nvSpPr>
          <p:spPr bwMode="auto">
            <a:xfrm>
              <a:off x="1296" y="2640"/>
              <a:ext cx="72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32500" name="Line 129"/>
            <p:cNvSpPr>
              <a:spLocks noChangeShapeType="1"/>
            </p:cNvSpPr>
            <p:nvPr/>
          </p:nvSpPr>
          <p:spPr bwMode="auto">
            <a:xfrm>
              <a:off x="480" y="2880"/>
              <a:ext cx="81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32472" name="AutoShape 130"/>
          <p:cNvSpPr>
            <a:spLocks/>
          </p:cNvSpPr>
          <p:nvPr/>
        </p:nvSpPr>
        <p:spPr bwMode="auto">
          <a:xfrm>
            <a:off x="1981200" y="4267200"/>
            <a:ext cx="152400" cy="381000"/>
          </a:xfrm>
          <a:prstGeom prst="rightBrace">
            <a:avLst>
              <a:gd name="adj1" fmla="val 20833"/>
              <a:gd name="adj2" fmla="val 48514"/>
            </a:avLst>
          </a:prstGeom>
          <a:noFill/>
          <a:ln w="508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32473" name="AutoShape 131"/>
          <p:cNvCxnSpPr>
            <a:cxnSpLocks noChangeShapeType="1"/>
            <a:stCxn id="232472" idx="1"/>
          </p:cNvCxnSpPr>
          <p:nvPr/>
        </p:nvCxnSpPr>
        <p:spPr bwMode="auto">
          <a:xfrm flipV="1">
            <a:off x="2159000" y="2809875"/>
            <a:ext cx="1270000" cy="1641475"/>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cxnSp>
        <p:nvCxnSpPr>
          <p:cNvPr id="232474" name="AutoShape 132"/>
          <p:cNvCxnSpPr>
            <a:cxnSpLocks noChangeShapeType="1"/>
            <a:stCxn id="232472" idx="1"/>
          </p:cNvCxnSpPr>
          <p:nvPr/>
        </p:nvCxnSpPr>
        <p:spPr bwMode="auto">
          <a:xfrm>
            <a:off x="2159000" y="4451350"/>
            <a:ext cx="1270000" cy="28575"/>
          </a:xfrm>
          <a:prstGeom prst="straightConnector1">
            <a:avLst/>
          </a:prstGeom>
          <a:noFill/>
          <a:ln w="5080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sp>
        <p:nvSpPr>
          <p:cNvPr id="232476" name="Segnaposto numero diapositiva 46"/>
          <p:cNvSpPr>
            <a:spLocks noGrp="1"/>
          </p:cNvSpPr>
          <p:nvPr>
            <p:ph type="sldNum" sz="quarter" idx="12"/>
          </p:nvPr>
        </p:nvSpPr>
        <p:spPr>
          <a:xfrm>
            <a:off x="70866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D1C048D-2B61-4F7B-AAB9-891F1408F87B}" type="slidenum">
              <a:rPr lang="it-IT" altLang="it-IT">
                <a:latin typeface="Arial" panose="020B0604020202020204" pitchFamily="34" charset="0"/>
              </a:rPr>
              <a:pPr/>
              <a:t>90</a:t>
            </a:fld>
            <a:endParaRPr lang="it-IT" altLang="it-IT">
              <a:latin typeface="Arial" panose="020B0604020202020204" pitchFamily="34" charset="0"/>
            </a:endParaRPr>
          </a:p>
        </p:txBody>
      </p:sp>
      <p:sp>
        <p:nvSpPr>
          <p:cNvPr id="48"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Tree>
    <p:extLst>
      <p:ext uri="{BB962C8B-B14F-4D97-AF65-F5344CB8AC3E}">
        <p14:creationId xmlns:p14="http://schemas.microsoft.com/office/powerpoint/2010/main" val="2201372671"/>
      </p:ext>
    </p:extLst>
  </p:cSld>
  <p:clrMapOvr>
    <a:masterClrMapping/>
  </p:clrMapOvr>
  <p:transition advTm="208194"/>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p:cNvSpPr>
            <a:spLocks noChangeArrowheads="1"/>
          </p:cNvSpPr>
          <p:nvPr/>
        </p:nvSpPr>
        <p:spPr bwMode="auto">
          <a:xfrm>
            <a:off x="107950" y="457200"/>
            <a:ext cx="8964613" cy="503238"/>
          </a:xfrm>
          <a:prstGeom prst="roundRect">
            <a:avLst>
              <a:gd name="adj" fmla="val 16667"/>
            </a:avLst>
          </a:prstGeom>
          <a:solidFill>
            <a:srgbClr val="CCFFCC"/>
          </a:solidFill>
          <a:ln w="9525">
            <a:solidFill>
              <a:srgbClr val="000000"/>
            </a:solidFill>
            <a:round/>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La correlazione tramite gli STATI PATRIMONIALI A BLOCCHI</a:t>
            </a:r>
            <a:endParaRPr lang="it-IT" altLang="it-IT" sz="1400" b="1" u="sng"/>
          </a:p>
        </p:txBody>
      </p:sp>
      <p:sp>
        <p:nvSpPr>
          <p:cNvPr id="233475" name="Rectangle 11"/>
          <p:cNvSpPr>
            <a:spLocks noChangeArrowheads="1"/>
          </p:cNvSpPr>
          <p:nvPr/>
        </p:nvSpPr>
        <p:spPr bwMode="auto">
          <a:xfrm>
            <a:off x="0" y="-157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2400"/>
          </a:p>
        </p:txBody>
      </p:sp>
      <p:sp>
        <p:nvSpPr>
          <p:cNvPr id="233476" name="Rectangle 12"/>
          <p:cNvSpPr>
            <a:spLocks noChangeArrowheads="1"/>
          </p:cNvSpPr>
          <p:nvPr/>
        </p:nvSpPr>
        <p:spPr bwMode="auto">
          <a:xfrm>
            <a:off x="0" y="-1573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sz="2400"/>
          </a:p>
        </p:txBody>
      </p:sp>
      <p:graphicFrame>
        <p:nvGraphicFramePr>
          <p:cNvPr id="269418" name="Group 106"/>
          <p:cNvGraphicFramePr>
            <a:graphicFrameLocks noGrp="1"/>
          </p:cNvGraphicFramePr>
          <p:nvPr/>
        </p:nvGraphicFramePr>
        <p:xfrm>
          <a:off x="1839913" y="1143000"/>
          <a:ext cx="4891088" cy="4117975"/>
        </p:xfrm>
        <a:graphic>
          <a:graphicData uri="http://schemas.openxmlformats.org/drawingml/2006/table">
            <a:tbl>
              <a:tblPr/>
              <a:tblGrid>
                <a:gridCol w="208268">
                  <a:extLst>
                    <a:ext uri="{9D8B030D-6E8A-4147-A177-3AD203B41FA5}">
                      <a16:colId xmlns:a16="http://schemas.microsoft.com/office/drawing/2014/main" val="20000"/>
                    </a:ext>
                  </a:extLst>
                </a:gridCol>
                <a:gridCol w="2330298">
                  <a:extLst>
                    <a:ext uri="{9D8B030D-6E8A-4147-A177-3AD203B41FA5}">
                      <a16:colId xmlns:a16="http://schemas.microsoft.com/office/drawing/2014/main" val="20001"/>
                    </a:ext>
                  </a:extLst>
                </a:gridCol>
                <a:gridCol w="211124">
                  <a:extLst>
                    <a:ext uri="{9D8B030D-6E8A-4147-A177-3AD203B41FA5}">
                      <a16:colId xmlns:a16="http://schemas.microsoft.com/office/drawing/2014/main" val="20002"/>
                    </a:ext>
                  </a:extLst>
                </a:gridCol>
                <a:gridCol w="211123">
                  <a:extLst>
                    <a:ext uri="{9D8B030D-6E8A-4147-A177-3AD203B41FA5}">
                      <a16:colId xmlns:a16="http://schemas.microsoft.com/office/drawing/2014/main" val="20003"/>
                    </a:ext>
                  </a:extLst>
                </a:gridCol>
                <a:gridCol w="1930275">
                  <a:extLst>
                    <a:ext uri="{9D8B030D-6E8A-4147-A177-3AD203B41FA5}">
                      <a16:colId xmlns:a16="http://schemas.microsoft.com/office/drawing/2014/main" val="20004"/>
                    </a:ext>
                  </a:extLst>
                </a:gridCol>
              </a:tblGrid>
              <a:tr h="5791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ATTIVO FISSO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AF</a:t>
                      </a:r>
                    </a:p>
                  </a:txBody>
                  <a:tcPr marL="91434" marR="91434"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MEZZI PROPRI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MP</a:t>
                      </a:r>
                    </a:p>
                  </a:txBody>
                  <a:tcPr marL="91434" marR="91434"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230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MAGAZZINO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M</a:t>
                      </a:r>
                    </a:p>
                  </a:txBody>
                  <a:tcPr marL="91434" marR="91434"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PASSIVITA’ CONSOLIDATE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Pml</a:t>
                      </a: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8230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LIQUIDITÀ DIFFERITE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LD</a:t>
                      </a: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PASSIVITÀ CORRENTI</a:t>
                      </a: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8230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LIQUIDITÀ IMMEDIATE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Times New Roman" pitchFamily="18" charset="0"/>
                          <a:cs typeface="Times New Roman" pitchFamily="18" charset="0"/>
                        </a:rPr>
                        <a:t>LI</a:t>
                      </a: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Pb</a:t>
                      </a:r>
                      <a:endParaRPr kumimoji="0" lang="en-US" sz="1600" b="1" i="0" u="none" strike="noStrike" cap="none" normalizeH="0" baseline="0" smtClean="0">
                        <a:ln>
                          <a:noFill/>
                        </a:ln>
                        <a:solidFill>
                          <a:schemeClr val="tx1"/>
                        </a:solidFill>
                        <a:effectLst/>
                        <a:latin typeface="Times New Roman" pitchFamily="18" charset="0"/>
                      </a:endParaRPr>
                    </a:p>
                  </a:txBody>
                  <a:tcPr marL="91434" marR="91434" marT="45724" marB="45724"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233517" name="Group 108"/>
          <p:cNvGrpSpPr>
            <a:grpSpLocks/>
          </p:cNvGrpSpPr>
          <p:nvPr/>
        </p:nvGrpSpPr>
        <p:grpSpPr bwMode="auto">
          <a:xfrm>
            <a:off x="152400" y="2216150"/>
            <a:ext cx="4419600" cy="4565650"/>
            <a:chOff x="96" y="1396"/>
            <a:chExt cx="2784" cy="2876"/>
          </a:xfrm>
        </p:grpSpPr>
        <p:sp>
          <p:nvSpPr>
            <p:cNvPr id="233529" name="Rectangle 30"/>
            <p:cNvSpPr>
              <a:spLocks noChangeArrowheads="1"/>
            </p:cNvSpPr>
            <p:nvPr/>
          </p:nvSpPr>
          <p:spPr bwMode="auto">
            <a:xfrm>
              <a:off x="96" y="3485"/>
              <a:ext cx="1117" cy="787"/>
            </a:xfrm>
            <a:prstGeom prst="rect">
              <a:avLst/>
            </a:prstGeom>
            <a:solidFill>
              <a:srgbClr val="FFFFCC"/>
            </a:solidFill>
            <a:ln w="9525">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cs typeface="Times New Roman" panose="02020603050405020304" pitchFamily="18" charset="0"/>
                </a:rPr>
                <a:t>Margine di Struttura secondario</a:t>
              </a:r>
              <a:endParaRPr lang="it-IT" altLang="it-IT" b="1"/>
            </a:p>
            <a:p>
              <a:pPr algn="ctr"/>
              <a:r>
                <a:rPr lang="it-IT" altLang="it-IT" b="1">
                  <a:cs typeface="Times New Roman" panose="02020603050405020304" pitchFamily="18" charset="0"/>
                </a:rPr>
                <a:t>MdSII°</a:t>
              </a:r>
              <a:endParaRPr lang="it-IT" altLang="it-IT" b="1"/>
            </a:p>
          </p:txBody>
        </p:sp>
        <p:sp>
          <p:nvSpPr>
            <p:cNvPr id="233530" name="Rectangle 89"/>
            <p:cNvSpPr>
              <a:spLocks noChangeArrowheads="1"/>
            </p:cNvSpPr>
            <p:nvPr/>
          </p:nvSpPr>
          <p:spPr bwMode="auto">
            <a:xfrm>
              <a:off x="2741" y="1396"/>
              <a:ext cx="139" cy="1031"/>
            </a:xfrm>
            <a:prstGeom prst="rect">
              <a:avLst/>
            </a:prstGeom>
            <a:solidFill>
              <a:srgbClr val="FFFFCC"/>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it-IT" altLang="it-IT"/>
            </a:p>
          </p:txBody>
        </p:sp>
        <p:cxnSp>
          <p:nvCxnSpPr>
            <p:cNvPr id="233531" name="AutoShape 90"/>
            <p:cNvCxnSpPr>
              <a:cxnSpLocks noChangeShapeType="1"/>
              <a:stCxn id="233530" idx="1"/>
              <a:endCxn id="233529" idx="0"/>
            </p:cNvCxnSpPr>
            <p:nvPr/>
          </p:nvCxnSpPr>
          <p:spPr bwMode="auto">
            <a:xfrm rot="10800000" flipV="1">
              <a:off x="655" y="1912"/>
              <a:ext cx="2086" cy="1573"/>
            </a:xfrm>
            <a:prstGeom prst="bentConnector2">
              <a:avLst/>
            </a:prstGeom>
            <a:noFill/>
            <a:ln w="508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grpSp>
      <p:grpSp>
        <p:nvGrpSpPr>
          <p:cNvPr id="233518" name="Group 112"/>
          <p:cNvGrpSpPr>
            <a:grpSpLocks/>
          </p:cNvGrpSpPr>
          <p:nvPr/>
        </p:nvGrpSpPr>
        <p:grpSpPr bwMode="auto">
          <a:xfrm>
            <a:off x="4579938" y="2209800"/>
            <a:ext cx="1897062" cy="4572000"/>
            <a:chOff x="2885" y="1392"/>
            <a:chExt cx="1195" cy="2880"/>
          </a:xfrm>
        </p:grpSpPr>
        <p:grpSp>
          <p:nvGrpSpPr>
            <p:cNvPr id="233525" name="Group 111"/>
            <p:cNvGrpSpPr>
              <a:grpSpLocks/>
            </p:cNvGrpSpPr>
            <p:nvPr/>
          </p:nvGrpSpPr>
          <p:grpSpPr bwMode="auto">
            <a:xfrm>
              <a:off x="2885" y="1392"/>
              <a:ext cx="1195" cy="2880"/>
              <a:chOff x="2885" y="1392"/>
              <a:chExt cx="1195" cy="2880"/>
            </a:xfrm>
          </p:grpSpPr>
          <p:sp>
            <p:nvSpPr>
              <p:cNvPr id="233527" name="Rectangle 22"/>
              <p:cNvSpPr>
                <a:spLocks noChangeArrowheads="1"/>
              </p:cNvSpPr>
              <p:nvPr/>
            </p:nvSpPr>
            <p:spPr bwMode="auto">
              <a:xfrm>
                <a:off x="2924" y="3466"/>
                <a:ext cx="1156" cy="806"/>
              </a:xfrm>
              <a:prstGeom prst="rect">
                <a:avLst/>
              </a:prstGeom>
              <a:solidFill>
                <a:srgbClr val="FFCCFF"/>
              </a:solidFill>
              <a:ln w="9525">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cs typeface="Times New Roman" panose="02020603050405020304" pitchFamily="18" charset="0"/>
                  </a:rPr>
                  <a:t>Margine di Disponibilità</a:t>
                </a:r>
                <a:endParaRPr lang="it-IT" altLang="it-IT" b="1"/>
              </a:p>
              <a:p>
                <a:pPr algn="ctr"/>
                <a:r>
                  <a:rPr lang="it-IT" altLang="it-IT" b="1">
                    <a:cs typeface="Times New Roman" panose="02020603050405020304" pitchFamily="18" charset="0"/>
                  </a:rPr>
                  <a:t>MdD</a:t>
                </a:r>
              </a:p>
              <a:p>
                <a:pPr algn="ctr"/>
                <a:r>
                  <a:rPr lang="it-IT" altLang="it-IT" b="1">
                    <a:cs typeface="Times New Roman" panose="02020603050405020304" pitchFamily="18" charset="0"/>
                  </a:rPr>
                  <a:t>ACN - CCN</a:t>
                </a:r>
                <a:endParaRPr lang="it-IT" altLang="it-IT" b="1"/>
              </a:p>
            </p:txBody>
          </p:sp>
          <p:sp>
            <p:nvSpPr>
              <p:cNvPr id="233528" name="Rectangle 95"/>
              <p:cNvSpPr>
                <a:spLocks noChangeArrowheads="1"/>
              </p:cNvSpPr>
              <p:nvPr/>
            </p:nvSpPr>
            <p:spPr bwMode="auto">
              <a:xfrm>
                <a:off x="2885" y="1392"/>
                <a:ext cx="139" cy="1031"/>
              </a:xfrm>
              <a:prstGeom prst="rect">
                <a:avLst/>
              </a:prstGeom>
              <a:solidFill>
                <a:srgbClr val="FFCCFF"/>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grpSp>
        <p:cxnSp>
          <p:nvCxnSpPr>
            <p:cNvPr id="233526" name="AutoShape 97"/>
            <p:cNvCxnSpPr>
              <a:cxnSpLocks noChangeShapeType="1"/>
            </p:cNvCxnSpPr>
            <p:nvPr/>
          </p:nvCxnSpPr>
          <p:spPr bwMode="auto">
            <a:xfrm>
              <a:off x="3024" y="1908"/>
              <a:ext cx="478" cy="1558"/>
            </a:xfrm>
            <a:prstGeom prst="bentConnector2">
              <a:avLst/>
            </a:prstGeom>
            <a:noFill/>
            <a:ln w="508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grpSp>
      <p:grpSp>
        <p:nvGrpSpPr>
          <p:cNvPr id="233519" name="Group 114"/>
          <p:cNvGrpSpPr>
            <a:grpSpLocks/>
          </p:cNvGrpSpPr>
          <p:nvPr/>
        </p:nvGrpSpPr>
        <p:grpSpPr bwMode="auto">
          <a:xfrm>
            <a:off x="4800600" y="2981325"/>
            <a:ext cx="4114800" cy="3810000"/>
            <a:chOff x="3744" y="816"/>
            <a:chExt cx="2592" cy="2400"/>
          </a:xfrm>
        </p:grpSpPr>
        <p:sp>
          <p:nvSpPr>
            <p:cNvPr id="233522" name="Rectangle 23"/>
            <p:cNvSpPr>
              <a:spLocks noChangeArrowheads="1"/>
            </p:cNvSpPr>
            <p:nvPr/>
          </p:nvSpPr>
          <p:spPr bwMode="auto">
            <a:xfrm>
              <a:off x="5180" y="2410"/>
              <a:ext cx="1156" cy="806"/>
            </a:xfrm>
            <a:prstGeom prst="rect">
              <a:avLst/>
            </a:prstGeom>
            <a:solidFill>
              <a:srgbClr val="CCECFF"/>
            </a:solidFill>
            <a:ln w="9525">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dirty="0">
                  <a:cs typeface="Times New Roman" panose="02020603050405020304" pitchFamily="18" charset="0"/>
                </a:rPr>
                <a:t>Margine di tesoreria</a:t>
              </a:r>
              <a:endParaRPr lang="it-IT" altLang="it-IT" b="1" dirty="0"/>
            </a:p>
            <a:p>
              <a:pPr algn="ctr"/>
              <a:r>
                <a:rPr lang="it-IT" altLang="it-IT" b="1" dirty="0" err="1">
                  <a:cs typeface="Times New Roman" panose="02020603050405020304" pitchFamily="18" charset="0"/>
                </a:rPr>
                <a:t>MdT</a:t>
              </a:r>
              <a:endParaRPr lang="it-IT" altLang="it-IT" b="1" dirty="0"/>
            </a:p>
          </p:txBody>
        </p:sp>
        <p:sp>
          <p:nvSpPr>
            <p:cNvPr id="233523" name="Rectangle 98"/>
            <p:cNvSpPr>
              <a:spLocks noChangeArrowheads="1"/>
            </p:cNvSpPr>
            <p:nvPr/>
          </p:nvSpPr>
          <p:spPr bwMode="auto">
            <a:xfrm>
              <a:off x="3744" y="816"/>
              <a:ext cx="144" cy="544"/>
            </a:xfrm>
            <a:prstGeom prst="rect">
              <a:avLst/>
            </a:prstGeom>
            <a:solidFill>
              <a:srgbClr val="CCECFF"/>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it-IT" altLang="it-IT"/>
            </a:p>
          </p:txBody>
        </p:sp>
        <p:cxnSp>
          <p:nvCxnSpPr>
            <p:cNvPr id="233524" name="AutoShape 109"/>
            <p:cNvCxnSpPr>
              <a:cxnSpLocks noChangeShapeType="1"/>
              <a:stCxn id="233523" idx="3"/>
              <a:endCxn id="233522" idx="0"/>
            </p:cNvCxnSpPr>
            <p:nvPr/>
          </p:nvCxnSpPr>
          <p:spPr bwMode="auto">
            <a:xfrm>
              <a:off x="3888" y="1088"/>
              <a:ext cx="1870" cy="1322"/>
            </a:xfrm>
            <a:prstGeom prst="bentConnector2">
              <a:avLst/>
            </a:prstGeom>
            <a:noFill/>
            <a:ln w="50800">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grpSp>
      <p:sp>
        <p:nvSpPr>
          <p:cNvPr id="233521" name="Segnaposto numero diapositiva 19"/>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18CC4A0-6238-410B-8AE6-D10A0526E924}" type="slidenum">
              <a:rPr lang="it-IT" altLang="it-IT">
                <a:latin typeface="Arial" panose="020B0604020202020204" pitchFamily="34" charset="0"/>
              </a:rPr>
              <a:pPr/>
              <a:t>91</a:t>
            </a:fld>
            <a:endParaRPr lang="it-IT" altLang="it-IT">
              <a:latin typeface="Arial" panose="020B0604020202020204" pitchFamily="34" charset="0"/>
            </a:endParaRPr>
          </a:p>
        </p:txBody>
      </p:sp>
      <p:sp>
        <p:nvSpPr>
          <p:cNvPr id="21" name="WordArt 151"/>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Tree>
    <p:extLst>
      <p:ext uri="{BB962C8B-B14F-4D97-AF65-F5344CB8AC3E}">
        <p14:creationId xmlns:p14="http://schemas.microsoft.com/office/powerpoint/2010/main" val="998700972"/>
      </p:ext>
    </p:extLst>
  </p:cSld>
  <p:clrMapOvr>
    <a:masterClrMapping/>
  </p:clrMapOvr>
  <p:transition advTm="32793"/>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87" name="WordArt 102"/>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0188" name="Segnaposto numero diapositiva 48"/>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369E88E-A39D-4059-9DAB-C22FC6D6B064}" type="slidenum">
              <a:rPr lang="it-IT" altLang="it-IT">
                <a:latin typeface="Arial" panose="020B0604020202020204" pitchFamily="34" charset="0"/>
              </a:rPr>
              <a:pPr/>
              <a:t>92</a:t>
            </a:fld>
            <a:endParaRPr lang="it-IT" altLang="it-IT">
              <a:latin typeface="Arial" panose="020B0604020202020204" pitchFamily="34" charset="0"/>
            </a:endParaRPr>
          </a:p>
        </p:txBody>
      </p:sp>
      <p:sp>
        <p:nvSpPr>
          <p:cNvPr id="50" name="CasellaDiTesto 49">
            <a:extLst>
              <a:ext uri="{FF2B5EF4-FFF2-40B4-BE49-F238E27FC236}">
                <a16:creationId xmlns:a16="http://schemas.microsoft.com/office/drawing/2014/main" id="{9DC08FC4-4539-4A84-9A8B-CABFDD18AB87}"/>
              </a:ext>
            </a:extLst>
          </p:cNvPr>
          <p:cNvSpPr txBox="1"/>
          <p:nvPr/>
        </p:nvSpPr>
        <p:spPr>
          <a:xfrm>
            <a:off x="609600" y="1066800"/>
            <a:ext cx="7722833" cy="2554545"/>
          </a:xfrm>
          <a:prstGeom prst="rect">
            <a:avLst/>
          </a:prstGeom>
          <a:noFill/>
        </p:spPr>
        <p:txBody>
          <a:bodyPr wrap="square" rtlCol="0">
            <a:spAutoFit/>
          </a:bodyPr>
          <a:lstStyle/>
          <a:p>
            <a:pPr algn="ctr"/>
            <a:r>
              <a:rPr lang="it-IT" sz="2000" b="1" dirty="0" smtClean="0">
                <a:cs typeface="Times New Roman" panose="02020603050405020304" pitchFamily="18" charset="0"/>
              </a:rPr>
              <a:t>ULTERIORI CONSIDERAZIONI </a:t>
            </a:r>
          </a:p>
          <a:p>
            <a:pPr algn="ctr"/>
            <a:r>
              <a:rPr lang="it-IT" sz="2000" b="1" dirty="0" smtClean="0">
                <a:cs typeface="Times New Roman" panose="02020603050405020304" pitchFamily="18" charset="0"/>
              </a:rPr>
              <a:t>SULL’ANALISI DELLA LIQUIDITÀ (1/2)</a:t>
            </a:r>
          </a:p>
          <a:p>
            <a:pPr algn="just"/>
            <a:endParaRPr lang="it-IT" sz="2000" dirty="0" smtClean="0">
              <a:cs typeface="Times New Roman" panose="02020603050405020304" pitchFamily="18" charset="0"/>
            </a:endParaRPr>
          </a:p>
          <a:p>
            <a:pPr algn="just"/>
            <a:r>
              <a:rPr lang="it-IT" sz="2000" dirty="0" smtClean="0">
                <a:latin typeface="Times New Roman" panose="02020603050405020304" pitchFamily="18" charset="0"/>
                <a:cs typeface="Times New Roman" panose="02020603050405020304" pitchFamily="18" charset="0"/>
              </a:rPr>
              <a:t>Il quoziente di tesoreria (</a:t>
            </a:r>
            <a:r>
              <a:rPr lang="it-IT" sz="2000" dirty="0" err="1" smtClean="0">
                <a:latin typeface="Times New Roman" panose="02020603050405020304" pitchFamily="18" charset="0"/>
                <a:cs typeface="Times New Roman" panose="02020603050405020304" pitchFamily="18" charset="0"/>
              </a:rPr>
              <a:t>Ld+Li</a:t>
            </a:r>
            <a:r>
              <a:rPr lang="it-IT" sz="2000" dirty="0" smtClean="0">
                <a:latin typeface="Times New Roman" panose="02020603050405020304" pitchFamily="18" charset="0"/>
                <a:cs typeface="Times New Roman" panose="02020603050405020304" pitchFamily="18" charset="0"/>
              </a:rPr>
              <a:t>/Pb) </a:t>
            </a:r>
            <a:r>
              <a:rPr lang="it-IT" sz="2000" dirty="0">
                <a:effectLst>
                  <a:outerShdw blurRad="38100" dist="38100" dir="2700000" algn="tl">
                    <a:srgbClr val="000000">
                      <a:alpha val="43137"/>
                    </a:srgbClr>
                  </a:outerShdw>
                </a:effectLst>
              </a:rPr>
              <a:t>Esprime il grado di dipendenza dal magazzino dell’equilibrio finanziario di breve </a:t>
            </a:r>
            <a:r>
              <a:rPr lang="it-IT" sz="2000" dirty="0" smtClean="0">
                <a:effectLst>
                  <a:outerShdw blurRad="38100" dist="38100" dir="2700000" algn="tl">
                    <a:srgbClr val="000000">
                      <a:alpha val="43137"/>
                    </a:srgbClr>
                  </a:outerShdw>
                </a:effectLst>
              </a:rPr>
              <a:t>termine</a:t>
            </a:r>
          </a:p>
          <a:p>
            <a:pPr marL="342900" indent="-342900" algn="just">
              <a:buFont typeface="Wingdings" panose="05000000000000000000" pitchFamily="2" charset="2"/>
              <a:buChar char="v"/>
            </a:pPr>
            <a:endParaRPr lang="it-IT" sz="2000" dirty="0">
              <a:effectLst>
                <a:outerShdw blurRad="38100" dist="38100" dir="2700000" algn="tl">
                  <a:srgbClr val="000000">
                    <a:alpha val="43137"/>
                  </a:srgbClr>
                </a:outerShdw>
              </a:effectLst>
            </a:endParaRPr>
          </a:p>
          <a:p>
            <a:pPr marL="342900" indent="-342900" algn="just">
              <a:buFont typeface="Wingdings" panose="05000000000000000000" pitchFamily="2" charset="2"/>
              <a:buChar char="v"/>
            </a:pPr>
            <a:endParaRPr lang="it-IT" sz="2000" dirty="0">
              <a:effectLst>
                <a:outerShdw blurRad="38100" dist="38100" dir="2700000" algn="tl">
                  <a:srgbClr val="000000">
                    <a:alpha val="43137"/>
                  </a:srgbClr>
                </a:outerShdw>
              </a:effectLst>
            </a:endParaRPr>
          </a:p>
          <a:p>
            <a:pPr marL="342900" indent="-342900" algn="just">
              <a:buFont typeface="Wingdings" panose="05000000000000000000" pitchFamily="2" charset="2"/>
              <a:buChar char="v"/>
            </a:pPr>
            <a:endParaRPr lang="it-IT" sz="2000" b="1" dirty="0">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96695A3B-FFB8-4739-B203-67E09BAACD5C}"/>
              </a:ext>
            </a:extLst>
          </p:cNvPr>
          <p:cNvSpPr txBox="1"/>
          <p:nvPr/>
        </p:nvSpPr>
        <p:spPr>
          <a:xfrm>
            <a:off x="589547" y="2819400"/>
            <a:ext cx="7971408" cy="3847207"/>
          </a:xfrm>
          <a:prstGeom prst="rect">
            <a:avLst/>
          </a:prstGeom>
          <a:noFill/>
        </p:spPr>
        <p:txBody>
          <a:bodyPr wrap="square" rtlCol="0">
            <a:spAutoFit/>
          </a:bodyPr>
          <a:lstStyle/>
          <a:p>
            <a:pPr algn="just"/>
            <a:r>
              <a:rPr lang="it-IT" sz="2000" b="1" dirty="0" smtClean="0">
                <a:latin typeface="Times New Roman" panose="02020603050405020304" pitchFamily="18" charset="0"/>
                <a:cs typeface="Times New Roman" panose="02020603050405020304" pitchFamily="18" charset="0"/>
              </a:rPr>
              <a:t>SE </a:t>
            </a:r>
          </a:p>
          <a:p>
            <a:pPr algn="just"/>
            <a:endParaRPr lang="it-IT" sz="1600" dirty="0" smtClean="0">
              <a:latin typeface="Times New Roman" panose="02020603050405020304" pitchFamily="18" charset="0"/>
              <a:cs typeface="Times New Roman" panose="02020603050405020304" pitchFamily="18" charset="0"/>
            </a:endParaRPr>
          </a:p>
          <a:p>
            <a:pPr algn="just"/>
            <a:r>
              <a:rPr lang="it-IT" sz="1600" dirty="0" err="1" smtClean="0">
                <a:latin typeface="Times New Roman" panose="02020603050405020304" pitchFamily="18" charset="0"/>
                <a:cs typeface="Times New Roman" panose="02020603050405020304" pitchFamily="18" charset="0"/>
              </a:rPr>
              <a:t>Qt</a:t>
            </a:r>
            <a:r>
              <a:rPr lang="it-IT"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&gt; 1 e margine positivo</a:t>
            </a:r>
          </a:p>
          <a:p>
            <a:pPr algn="just"/>
            <a:r>
              <a:rPr lang="it-IT" sz="1600" dirty="0">
                <a:latin typeface="Times New Roman" panose="02020603050405020304" pitchFamily="18" charset="0"/>
                <a:cs typeface="Times New Roman" panose="02020603050405020304" pitchFamily="18" charset="0"/>
              </a:rPr>
              <a:t>L’equilibrio finanziario di breve non dipende dalla capacità del magazzino di tornare in forma liquida nell’arco dell’esercizio successivo</a:t>
            </a:r>
          </a:p>
          <a:p>
            <a:pPr algn="just"/>
            <a:endParaRPr lang="it-IT" sz="1600" dirty="0">
              <a:latin typeface="Times New Roman" panose="02020603050405020304" pitchFamily="18" charset="0"/>
              <a:cs typeface="Times New Roman" panose="02020603050405020304" pitchFamily="18" charset="0"/>
            </a:endParaRPr>
          </a:p>
          <a:p>
            <a:pPr algn="just"/>
            <a:r>
              <a:rPr lang="it-IT" sz="1600" dirty="0" err="1">
                <a:latin typeface="Times New Roman" panose="02020603050405020304" pitchFamily="18" charset="0"/>
                <a:cs typeface="Times New Roman" panose="02020603050405020304" pitchFamily="18" charset="0"/>
              </a:rPr>
              <a:t>Qt</a:t>
            </a:r>
            <a:r>
              <a:rPr lang="it-IT" sz="1600" dirty="0">
                <a:latin typeface="Times New Roman" panose="02020603050405020304" pitchFamily="18" charset="0"/>
                <a:cs typeface="Times New Roman" panose="02020603050405020304" pitchFamily="18" charset="0"/>
              </a:rPr>
              <a:t> &lt; 1 e margine negativo</a:t>
            </a:r>
          </a:p>
          <a:p>
            <a:pPr algn="just"/>
            <a:r>
              <a:rPr lang="it-IT" sz="1600" dirty="0">
                <a:latin typeface="Times New Roman" panose="02020603050405020304" pitchFamily="18" charset="0"/>
                <a:cs typeface="Times New Roman" panose="02020603050405020304" pitchFamily="18" charset="0"/>
              </a:rPr>
              <a:t>L’equilibrio finanziario di breve dipende, in misura più o meno ampia, dalla capacità del magazzino di trasformarsi in liquidità</a:t>
            </a: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73185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87" name="WordArt 102"/>
          <p:cNvSpPr>
            <a:spLocks noChangeArrowheads="1" noChangeShapeType="1" noTextEdit="1"/>
          </p:cNvSpPr>
          <p:nvPr/>
        </p:nvSpPr>
        <p:spPr bwMode="auto">
          <a:xfrm>
            <a:off x="304800" y="28575"/>
            <a:ext cx="8686800" cy="428625"/>
          </a:xfrm>
          <a:prstGeom prst="rect">
            <a:avLst/>
          </a:prstGeom>
        </p:spPr>
        <p:txBody>
          <a:bodyPr wrap="none" fromWordArt="1">
            <a:prstTxWarp prst="textPlain">
              <a:avLst>
                <a:gd name="adj" fmla="val 50000"/>
              </a:avLst>
            </a:prstTxWarp>
          </a:bodyPr>
          <a:lstStyle/>
          <a:p>
            <a:pPr algn="ctr"/>
            <a:r>
              <a:rPr lang="it-IT" sz="2400"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Gli </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indici </a:t>
            </a:r>
            <a:r>
              <a:rPr lang="it-IT" sz="2400"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patrimonial</a:t>
            </a:r>
            <a:r>
              <a:rPr lang="it-IT" sz="2400"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Black" panose="020B0A04020102020204" pitchFamily="34" charset="0"/>
              </a:rPr>
              <a:t>-finanziari: CORRELAZIONE</a:t>
            </a:r>
          </a:p>
        </p:txBody>
      </p:sp>
      <p:sp>
        <p:nvSpPr>
          <p:cNvPr id="220188" name="Segnaposto numero diapositiva 48"/>
          <p:cNvSpPr>
            <a:spLocks noGrp="1"/>
          </p:cNvSpPr>
          <p:nvPr>
            <p:ph type="sldNum" sz="quarter" idx="12"/>
          </p:nvPr>
        </p:nvSpPr>
        <p:spPr>
          <a:xfrm>
            <a:off x="7086600" y="66103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369E88E-A39D-4059-9DAB-C22FC6D6B064}" type="slidenum">
              <a:rPr lang="it-IT" altLang="it-IT">
                <a:latin typeface="Arial" panose="020B0604020202020204" pitchFamily="34" charset="0"/>
              </a:rPr>
              <a:pPr/>
              <a:t>93</a:t>
            </a:fld>
            <a:endParaRPr lang="it-IT" altLang="it-IT">
              <a:latin typeface="Arial" panose="020B0604020202020204" pitchFamily="34" charset="0"/>
            </a:endParaRPr>
          </a:p>
        </p:txBody>
      </p:sp>
      <p:sp>
        <p:nvSpPr>
          <p:cNvPr id="50" name="CasellaDiTesto 49">
            <a:extLst>
              <a:ext uri="{FF2B5EF4-FFF2-40B4-BE49-F238E27FC236}">
                <a16:creationId xmlns:a16="http://schemas.microsoft.com/office/drawing/2014/main" id="{9DC08FC4-4539-4A84-9A8B-CABFDD18AB87}"/>
              </a:ext>
            </a:extLst>
          </p:cNvPr>
          <p:cNvSpPr txBox="1"/>
          <p:nvPr/>
        </p:nvSpPr>
        <p:spPr>
          <a:xfrm>
            <a:off x="609600" y="1066800"/>
            <a:ext cx="7722833" cy="1015663"/>
          </a:xfrm>
          <a:prstGeom prst="rect">
            <a:avLst/>
          </a:prstGeom>
          <a:noFill/>
        </p:spPr>
        <p:txBody>
          <a:bodyPr wrap="square" rtlCol="0">
            <a:spAutoFit/>
          </a:bodyPr>
          <a:lstStyle/>
          <a:p>
            <a:pPr algn="ctr"/>
            <a:r>
              <a:rPr lang="it-IT" sz="2000" b="1" dirty="0" smtClean="0">
                <a:cs typeface="Times New Roman" panose="02020603050405020304" pitchFamily="18" charset="0"/>
              </a:rPr>
              <a:t>ULTERIORI CONSIDERAZIONI </a:t>
            </a:r>
          </a:p>
          <a:p>
            <a:pPr algn="ctr"/>
            <a:r>
              <a:rPr lang="it-IT" sz="2000" b="1" dirty="0" smtClean="0">
                <a:cs typeface="Times New Roman" panose="02020603050405020304" pitchFamily="18" charset="0"/>
              </a:rPr>
              <a:t>SULL’ANALISI DELLA LIQUIDITÀ (2/2)</a:t>
            </a:r>
          </a:p>
          <a:p>
            <a:pPr algn="just"/>
            <a:endParaRPr lang="it-IT" sz="2000" dirty="0" smtClean="0">
              <a:cs typeface="Times New Roman" panose="02020603050405020304" pitchFamily="18" charset="0"/>
            </a:endParaRPr>
          </a:p>
        </p:txBody>
      </p:sp>
      <p:sp>
        <p:nvSpPr>
          <p:cNvPr id="2" name="Rettangolo 1"/>
          <p:cNvSpPr/>
          <p:nvPr/>
        </p:nvSpPr>
        <p:spPr>
          <a:xfrm>
            <a:off x="581526" y="2102584"/>
            <a:ext cx="8027632" cy="5016758"/>
          </a:xfrm>
          <a:prstGeom prst="rect">
            <a:avLst/>
          </a:prstGeom>
        </p:spPr>
        <p:txBody>
          <a:bodyPr wrap="square">
            <a:spAutoFit/>
          </a:bodyPr>
          <a:lstStyle/>
          <a:p>
            <a:pPr algn="ctr"/>
            <a:r>
              <a:rPr lang="it-IT" sz="2200" dirty="0"/>
              <a:t>Ipotizzano una gestione «discontinua» poiché fanno riferimento soltanto al termine del «breve periodo»  ma non tengono conto della </a:t>
            </a:r>
            <a:r>
              <a:rPr lang="it-IT" sz="2200" b="1" dirty="0"/>
              <a:t>distribuzione temporale dei flussi finanziari </a:t>
            </a:r>
            <a:r>
              <a:rPr lang="it-IT" sz="2200" dirty="0"/>
              <a:t>al suo </a:t>
            </a:r>
            <a:r>
              <a:rPr lang="it-IT" sz="2200" dirty="0" smtClean="0"/>
              <a:t>interno</a:t>
            </a:r>
          </a:p>
          <a:p>
            <a:pPr algn="just"/>
            <a:endParaRPr lang="it-IT" dirty="0"/>
          </a:p>
          <a:p>
            <a:pPr algn="just"/>
            <a:endParaRPr lang="it-IT" dirty="0" smtClean="0"/>
          </a:p>
          <a:p>
            <a:pPr algn="just"/>
            <a:endParaRPr lang="it-IT" dirty="0"/>
          </a:p>
          <a:p>
            <a:pPr algn="just"/>
            <a:endParaRPr lang="it-IT" dirty="0" smtClean="0"/>
          </a:p>
          <a:p>
            <a:pPr algn="just"/>
            <a:endParaRPr lang="it-IT" dirty="0"/>
          </a:p>
          <a:p>
            <a:pPr algn="just"/>
            <a:endParaRPr lang="it-IT" dirty="0" smtClean="0"/>
          </a:p>
          <a:p>
            <a:pPr algn="ctr"/>
            <a:r>
              <a:rPr lang="it-IT" sz="2200" dirty="0" smtClean="0">
                <a:cs typeface="Times New Roman" panose="02020603050405020304" pitchFamily="18" charset="0"/>
              </a:rPr>
              <a:t>Per tale motivo si procede talvolta al calcolo degli </a:t>
            </a:r>
            <a:r>
              <a:rPr lang="it-IT" sz="2200" dirty="0" smtClean="0">
                <a:solidFill>
                  <a:srgbClr val="C00000"/>
                </a:solidFill>
                <a:cs typeface="Times New Roman" panose="02020603050405020304" pitchFamily="18" charset="0"/>
              </a:rPr>
              <a:t>indici di durata/rotazione del Capitale Circolante Netto </a:t>
            </a:r>
          </a:p>
          <a:p>
            <a:pPr algn="ctr"/>
            <a:r>
              <a:rPr lang="it-IT" sz="2200" dirty="0" smtClean="0">
                <a:solidFill>
                  <a:schemeClr val="accent2"/>
                </a:solidFill>
                <a:cs typeface="Times New Roman" panose="02020603050405020304" pitchFamily="18" charset="0"/>
              </a:rPr>
              <a:t>(li vedremo più avanti, insieme agli indici economici, poiché </a:t>
            </a:r>
            <a:r>
              <a:rPr lang="it-IT" sz="2200" i="1" dirty="0" smtClean="0">
                <a:solidFill>
                  <a:schemeClr val="accent2"/>
                </a:solidFill>
                <a:cs typeface="Times New Roman" panose="02020603050405020304" pitchFamily="18" charset="0"/>
              </a:rPr>
              <a:t>prendono come valori di riferimento anche valori ritraibili dal Conto Economico riclassificato</a:t>
            </a:r>
            <a:r>
              <a:rPr lang="it-IT" sz="2200" dirty="0" smtClean="0">
                <a:solidFill>
                  <a:schemeClr val="accent2"/>
                </a:solidFill>
                <a:cs typeface="Times New Roman" panose="02020603050405020304" pitchFamily="18" charset="0"/>
              </a:rPr>
              <a:t>)</a:t>
            </a:r>
          </a:p>
          <a:p>
            <a:pPr algn="just"/>
            <a:endParaRPr lang="it-IT" dirty="0"/>
          </a:p>
          <a:p>
            <a:pPr marL="285750" indent="-285750" algn="just">
              <a:buFont typeface="Wingdings" panose="05000000000000000000" pitchFamily="2" charset="2"/>
              <a:buChar char="q"/>
            </a:pPr>
            <a:endParaRPr lang="it-IT" dirty="0"/>
          </a:p>
        </p:txBody>
      </p:sp>
      <p:sp>
        <p:nvSpPr>
          <p:cNvPr id="3" name="Freccia in giù 2"/>
          <p:cNvSpPr/>
          <p:nvPr/>
        </p:nvSpPr>
        <p:spPr>
          <a:xfrm>
            <a:off x="3886200" y="3733800"/>
            <a:ext cx="1295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8006551"/>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34" name="Group 22"/>
          <p:cNvGraphicFramePr>
            <a:graphicFrameLocks noGrp="1"/>
          </p:cNvGraphicFramePr>
          <p:nvPr>
            <p:extLst>
              <p:ext uri="{D42A27DB-BD31-4B8C-83A1-F6EECF244321}">
                <p14:modId xmlns:p14="http://schemas.microsoft.com/office/powerpoint/2010/main" val="3573802300"/>
              </p:ext>
            </p:extLst>
          </p:nvPr>
        </p:nvGraphicFramePr>
        <p:xfrm>
          <a:off x="152400" y="685800"/>
          <a:ext cx="8812213" cy="6055500"/>
        </p:xfrm>
        <a:graphic>
          <a:graphicData uri="http://schemas.openxmlformats.org/drawingml/2006/table">
            <a:tbl>
              <a:tblPr/>
              <a:tblGrid>
                <a:gridCol w="8812213">
                  <a:extLst>
                    <a:ext uri="{9D8B030D-6E8A-4147-A177-3AD203B41FA5}">
                      <a16:colId xmlns:a16="http://schemas.microsoft.com/office/drawing/2014/main" val="20000"/>
                    </a:ext>
                  </a:extLst>
                </a:gridCol>
              </a:tblGrid>
              <a:tr h="929610">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it-IT" sz="2500" b="1" i="1" u="none" strike="noStrike" cap="none" normalizeH="0" baseline="0" dirty="0" smtClean="0">
                          <a:ln>
                            <a:noFill/>
                          </a:ln>
                          <a:solidFill>
                            <a:schemeClr val="tx1"/>
                          </a:solidFill>
                          <a:effectLst/>
                          <a:latin typeface="Times New Roman" pitchFamily="18" charset="0"/>
                        </a:rPr>
                        <a:t>L’Analisi di bilancio PER INDICI</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81">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0) Introduzione all’analisi di bilancio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1) La riclassificazione dello Stato Patrimoniale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600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2) Gli indici </a:t>
                      </a:r>
                      <a:r>
                        <a:rPr kumimoji="0" lang="it-IT" sz="2400" b="1" i="0" u="none" strike="noStrike" cap="none" normalizeH="0" baseline="0" dirty="0" err="1" smtClean="0">
                          <a:ln>
                            <a:noFill/>
                          </a:ln>
                          <a:solidFill>
                            <a:schemeClr val="tx1"/>
                          </a:solidFill>
                          <a:effectLst/>
                          <a:latin typeface="Times New Roman" pitchFamily="18" charset="0"/>
                        </a:rPr>
                        <a:t>patrimonial</a:t>
                      </a:r>
                      <a:r>
                        <a:rPr kumimoji="0" lang="it-IT" sz="2400" b="1" i="0" u="none" strike="noStrike" cap="none" normalizeH="0" baseline="0" dirty="0" smtClean="0">
                          <a:ln>
                            <a:noFill/>
                          </a:ln>
                          <a:solidFill>
                            <a:schemeClr val="tx1"/>
                          </a:solidFill>
                          <a:effectLst/>
                          <a:latin typeface="Times New Roman" pitchFamily="18" charset="0"/>
                        </a:rPr>
                        <a:t>-finanziari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sz="2400" b="1" i="0" u="none" strike="noStrike" cap="none" normalizeH="0" baseline="0" dirty="0" smtClean="0">
                          <a:ln>
                            <a:noFill/>
                          </a:ln>
                          <a:solidFill>
                            <a:schemeClr val="tx1"/>
                          </a:solidFill>
                          <a:effectLst/>
                          <a:latin typeface="Times New Roman" pitchFamily="18" charset="0"/>
                        </a:rPr>
                        <a:t>3) La riclassificazione del Conto Economico</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r h="7863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4) Gli indici economici, la leva finanziaria e gli indici di durata/rotazione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95322">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rPr>
                        <a:t>5) Il giudizio sullo stato di salute dell’azienda e le strategie evolutive</a:t>
                      </a:r>
                      <a:endParaRPr kumimoji="0" lang="it-IT" sz="1800" b="0" i="1"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4516" name="CasellaDiTesto 3"/>
          <p:cNvSpPr txBox="1">
            <a:spLocks noChangeArrowheads="1"/>
          </p:cNvSpPr>
          <p:nvPr/>
        </p:nvSpPr>
        <p:spPr bwMode="auto">
          <a:xfrm>
            <a:off x="2699760" y="76200"/>
            <a:ext cx="37174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3200" b="1" dirty="0">
                <a:solidFill>
                  <a:srgbClr val="FF0000"/>
                </a:solidFill>
              </a:rPr>
              <a:t>A che punto siamo? </a:t>
            </a:r>
          </a:p>
        </p:txBody>
      </p:sp>
      <p:sp>
        <p:nvSpPr>
          <p:cNvPr id="234517" name="Segnaposto numero diapositiva 4"/>
          <p:cNvSpPr>
            <a:spLocks noGrp="1"/>
          </p:cNvSpPr>
          <p:nvPr>
            <p:ph type="sldNum" sz="quarter" idx="12"/>
          </p:nvPr>
        </p:nvSpPr>
        <p:spPr>
          <a:xfrm>
            <a:off x="7065963" y="65436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503E2EE-8A7C-4B1E-A37F-BE44BB132AE7}" type="slidenum">
              <a:rPr lang="it-IT" altLang="it-IT">
                <a:latin typeface="Arial" panose="020B0604020202020204" pitchFamily="34" charset="0"/>
              </a:rPr>
              <a:pPr/>
              <a:t>94</a:t>
            </a:fld>
            <a:endParaRPr lang="it-IT" altLang="it-IT">
              <a:latin typeface="Arial" panose="020B0604020202020204" pitchFamily="34" charset="0"/>
            </a:endParaRPr>
          </a:p>
        </p:txBody>
      </p:sp>
    </p:spTree>
    <p:extLst>
      <p:ext uri="{BB962C8B-B14F-4D97-AF65-F5344CB8AC3E}">
        <p14:creationId xmlns:p14="http://schemas.microsoft.com/office/powerpoint/2010/main" val="3856441123"/>
      </p:ext>
    </p:extLst>
  </p:cSld>
  <p:clrMapOvr>
    <a:masterClrMapping/>
  </p:clrMapOvr>
  <p:transition advTm="24178"/>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numero diapositiva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4682701-9B90-4D17-8EB8-579EBD5DB01B}" type="slidenum">
              <a:rPr lang="it-IT" altLang="it-IT">
                <a:latin typeface="Arial" panose="020B0604020202020204" pitchFamily="34" charset="0"/>
              </a:rPr>
              <a:pPr/>
              <a:t>95</a:t>
            </a:fld>
            <a:endParaRPr lang="it-IT" altLang="it-IT">
              <a:latin typeface="Arial" panose="020B0604020202020204" pitchFamily="34" charset="0"/>
            </a:endParaRPr>
          </a:p>
        </p:txBody>
      </p:sp>
      <p:sp>
        <p:nvSpPr>
          <p:cNvPr id="72707" name="AutoShape 14"/>
          <p:cNvSpPr>
            <a:spLocks noGrp="1" noChangeArrowheads="1"/>
          </p:cNvSpPr>
          <p:nvPr>
            <p:ph type="title"/>
          </p:nvPr>
        </p:nvSpPr>
        <p:spPr>
          <a:xfrm>
            <a:off x="900113" y="260350"/>
            <a:ext cx="7772400" cy="1143000"/>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2800" smtClean="0"/>
              <a:t>IL CONTO ECONOMICO “CONTABILE”</a:t>
            </a:r>
          </a:p>
        </p:txBody>
      </p:sp>
      <p:sp>
        <p:nvSpPr>
          <p:cNvPr id="72708" name="Rectangle 15"/>
          <p:cNvSpPr>
            <a:spLocks noChangeArrowheads="1"/>
          </p:cNvSpPr>
          <p:nvPr/>
        </p:nvSpPr>
        <p:spPr bwMode="auto">
          <a:xfrm>
            <a:off x="1116013" y="1700213"/>
            <a:ext cx="2649537" cy="647700"/>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anchor="ctr" anchorCtr="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Struttura</a:t>
            </a:r>
          </a:p>
        </p:txBody>
      </p:sp>
      <p:sp>
        <p:nvSpPr>
          <p:cNvPr id="72709" name="AutoShape 16"/>
          <p:cNvSpPr>
            <a:spLocks noChangeArrowheads="1"/>
          </p:cNvSpPr>
          <p:nvPr/>
        </p:nvSpPr>
        <p:spPr bwMode="auto">
          <a:xfrm>
            <a:off x="4427538" y="2492375"/>
            <a:ext cx="2951162" cy="792163"/>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Costi, ricavi e rimanenze</a:t>
            </a:r>
          </a:p>
        </p:txBody>
      </p:sp>
      <p:sp>
        <p:nvSpPr>
          <p:cNvPr id="72710" name="Rectangle 17"/>
          <p:cNvSpPr>
            <a:spLocks noChangeArrowheads="1"/>
          </p:cNvSpPr>
          <p:nvPr/>
        </p:nvSpPr>
        <p:spPr bwMode="auto">
          <a:xfrm>
            <a:off x="1042988" y="3284538"/>
            <a:ext cx="2879725" cy="792162"/>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Criterio di classificazione</a:t>
            </a:r>
          </a:p>
        </p:txBody>
      </p:sp>
      <p:sp>
        <p:nvSpPr>
          <p:cNvPr id="72711" name="AutoShape 18"/>
          <p:cNvSpPr>
            <a:spLocks noChangeArrowheads="1"/>
          </p:cNvSpPr>
          <p:nvPr/>
        </p:nvSpPr>
        <p:spPr bwMode="auto">
          <a:xfrm>
            <a:off x="4500563" y="4221163"/>
            <a:ext cx="2952750" cy="431800"/>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Per natura</a:t>
            </a:r>
          </a:p>
        </p:txBody>
      </p:sp>
      <p:sp>
        <p:nvSpPr>
          <p:cNvPr id="72712" name="Rectangle 19"/>
          <p:cNvSpPr>
            <a:spLocks noChangeArrowheads="1"/>
          </p:cNvSpPr>
          <p:nvPr/>
        </p:nvSpPr>
        <p:spPr bwMode="auto">
          <a:xfrm>
            <a:off x="1116013" y="5157788"/>
            <a:ext cx="2649537" cy="431800"/>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a:t>Forma</a:t>
            </a:r>
          </a:p>
        </p:txBody>
      </p:sp>
      <p:sp>
        <p:nvSpPr>
          <p:cNvPr id="72713" name="AutoShape 20"/>
          <p:cNvSpPr>
            <a:spLocks noChangeArrowheads="1"/>
          </p:cNvSpPr>
          <p:nvPr/>
        </p:nvSpPr>
        <p:spPr bwMode="auto">
          <a:xfrm>
            <a:off x="4427538" y="5876925"/>
            <a:ext cx="2881312" cy="844550"/>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400" b="1" dirty="0"/>
              <a:t>A </a:t>
            </a:r>
            <a:r>
              <a:rPr lang="it-IT" altLang="it-IT" sz="2400" b="1" dirty="0" smtClean="0"/>
              <a:t>sezioni divise e </a:t>
            </a:r>
            <a:r>
              <a:rPr lang="it-IT" altLang="it-IT" sz="2400" b="1" dirty="0"/>
              <a:t>contrapposte</a:t>
            </a:r>
          </a:p>
        </p:txBody>
      </p:sp>
      <p:sp>
        <p:nvSpPr>
          <p:cNvPr id="72714" name="AutoShape 23"/>
          <p:cNvSpPr>
            <a:spLocks noChangeArrowheads="1"/>
          </p:cNvSpPr>
          <p:nvPr/>
        </p:nvSpPr>
        <p:spPr bwMode="auto">
          <a:xfrm rot="5400000">
            <a:off x="3132138" y="2205038"/>
            <a:ext cx="647700" cy="1079500"/>
          </a:xfrm>
          <a:custGeom>
            <a:avLst/>
            <a:gdLst>
              <a:gd name="T0" fmla="*/ 462656 w 21600"/>
              <a:gd name="T1" fmla="*/ 0 h 21600"/>
              <a:gd name="T2" fmla="*/ 277581 w 21600"/>
              <a:gd name="T3" fmla="*/ 359833 h 21600"/>
              <a:gd name="T4" fmla="*/ 0 w 21600"/>
              <a:gd name="T5" fmla="*/ 899633 h 21600"/>
              <a:gd name="T6" fmla="*/ 277581 w 21600"/>
              <a:gd name="T7" fmla="*/ 1079500 h 21600"/>
              <a:gd name="T8" fmla="*/ 555163 w 21600"/>
              <a:gd name="T9" fmla="*/ 749653 h 21600"/>
              <a:gd name="T10" fmla="*/ 647700 w 21600"/>
              <a:gd name="T11" fmla="*/ 35983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0000FF"/>
              </a:gs>
              <a:gs pos="100000">
                <a:srgbClr val="000076"/>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72715" name="AutoShape 26"/>
          <p:cNvSpPr>
            <a:spLocks noChangeArrowheads="1"/>
          </p:cNvSpPr>
          <p:nvPr/>
        </p:nvSpPr>
        <p:spPr bwMode="auto">
          <a:xfrm rot="5400000">
            <a:off x="3132138" y="3933825"/>
            <a:ext cx="647700" cy="1079500"/>
          </a:xfrm>
          <a:custGeom>
            <a:avLst/>
            <a:gdLst>
              <a:gd name="T0" fmla="*/ 462656 w 21600"/>
              <a:gd name="T1" fmla="*/ 0 h 21600"/>
              <a:gd name="T2" fmla="*/ 277581 w 21600"/>
              <a:gd name="T3" fmla="*/ 359833 h 21600"/>
              <a:gd name="T4" fmla="*/ 0 w 21600"/>
              <a:gd name="T5" fmla="*/ 899633 h 21600"/>
              <a:gd name="T6" fmla="*/ 277581 w 21600"/>
              <a:gd name="T7" fmla="*/ 1079500 h 21600"/>
              <a:gd name="T8" fmla="*/ 555163 w 21600"/>
              <a:gd name="T9" fmla="*/ 749653 h 21600"/>
              <a:gd name="T10" fmla="*/ 647700 w 21600"/>
              <a:gd name="T11" fmla="*/ 35983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0000FF"/>
              </a:gs>
              <a:gs pos="100000">
                <a:srgbClr val="000076"/>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
        <p:nvSpPr>
          <p:cNvPr id="72716" name="AutoShape 27"/>
          <p:cNvSpPr>
            <a:spLocks noChangeArrowheads="1"/>
          </p:cNvSpPr>
          <p:nvPr/>
        </p:nvSpPr>
        <p:spPr bwMode="auto">
          <a:xfrm rot="5400000">
            <a:off x="3203575" y="5518150"/>
            <a:ext cx="647700" cy="1079500"/>
          </a:xfrm>
          <a:custGeom>
            <a:avLst/>
            <a:gdLst>
              <a:gd name="T0" fmla="*/ 462656 w 21600"/>
              <a:gd name="T1" fmla="*/ 0 h 21600"/>
              <a:gd name="T2" fmla="*/ 277581 w 21600"/>
              <a:gd name="T3" fmla="*/ 359833 h 21600"/>
              <a:gd name="T4" fmla="*/ 0 w 21600"/>
              <a:gd name="T5" fmla="*/ 899633 h 21600"/>
              <a:gd name="T6" fmla="*/ 277581 w 21600"/>
              <a:gd name="T7" fmla="*/ 1079500 h 21600"/>
              <a:gd name="T8" fmla="*/ 555163 w 21600"/>
              <a:gd name="T9" fmla="*/ 749653 h 21600"/>
              <a:gd name="T10" fmla="*/ 647700 w 21600"/>
              <a:gd name="T11" fmla="*/ 35983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gradFill rotWithShape="1">
            <a:gsLst>
              <a:gs pos="0">
                <a:srgbClr val="0000FF"/>
              </a:gs>
              <a:gs pos="100000">
                <a:srgbClr val="000076"/>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endParaRPr lang="it-IT"/>
          </a:p>
        </p:txBody>
      </p:sp>
    </p:spTree>
  </p:cSld>
  <p:clrMapOvr>
    <a:masterClrMapping/>
  </p:clrMapOvr>
  <p:transition advTm="90119"/>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A3D5DB6-C126-471C-AD91-95125E12F439}" type="slidenum">
              <a:rPr lang="it-IT" altLang="it-IT">
                <a:latin typeface="Arial" panose="020B0604020202020204" pitchFamily="34" charset="0"/>
              </a:rPr>
              <a:pPr/>
              <a:t>96</a:t>
            </a:fld>
            <a:endParaRPr lang="it-IT" altLang="it-IT">
              <a:latin typeface="Arial" panose="020B0604020202020204" pitchFamily="34" charset="0"/>
            </a:endParaRPr>
          </a:p>
        </p:txBody>
      </p:sp>
      <p:sp>
        <p:nvSpPr>
          <p:cNvPr id="73731"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I LIMITI DELLA STRUTTURA A COSTI RICAVI E RIMANENZE</a:t>
            </a:r>
          </a:p>
        </p:txBody>
      </p:sp>
      <p:sp>
        <p:nvSpPr>
          <p:cNvPr id="73732" name="Rectangle 3"/>
          <p:cNvSpPr>
            <a:spLocks noChangeArrowheads="1"/>
          </p:cNvSpPr>
          <p:nvPr/>
        </p:nvSpPr>
        <p:spPr bwMode="auto">
          <a:xfrm>
            <a:off x="2411413" y="1628775"/>
            <a:ext cx="4479925" cy="808038"/>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a:latin typeface="Arial" panose="020B0604020202020204" pitchFamily="34" charset="0"/>
            </a:endParaRPr>
          </a:p>
          <a:p>
            <a:pPr algn="ctr"/>
            <a:r>
              <a:rPr lang="it-IT" altLang="it-IT" sz="2200" b="1"/>
              <a:t>I costi formano un aggregato eterogeneo</a:t>
            </a:r>
          </a:p>
          <a:p>
            <a:pPr algn="ctr"/>
            <a:endParaRPr lang="it-IT" altLang="it-IT">
              <a:latin typeface="Arial" panose="020B0604020202020204" pitchFamily="34" charset="0"/>
            </a:endParaRPr>
          </a:p>
        </p:txBody>
      </p:sp>
      <p:sp>
        <p:nvSpPr>
          <p:cNvPr id="73733" name="Rectangle 4"/>
          <p:cNvSpPr>
            <a:spLocks noChangeArrowheads="1"/>
          </p:cNvSpPr>
          <p:nvPr/>
        </p:nvSpPr>
        <p:spPr bwMode="auto">
          <a:xfrm>
            <a:off x="2555875" y="2565400"/>
            <a:ext cx="3841750" cy="639763"/>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anchor="ctr" anchorCtr="1"/>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Sono presenti infatti:</a:t>
            </a:r>
          </a:p>
        </p:txBody>
      </p:sp>
      <p:sp>
        <p:nvSpPr>
          <p:cNvPr id="73734" name="Rectangle 5"/>
          <p:cNvSpPr>
            <a:spLocks noChangeArrowheads="1"/>
          </p:cNvSpPr>
          <p:nvPr/>
        </p:nvSpPr>
        <p:spPr bwMode="auto">
          <a:xfrm>
            <a:off x="250825" y="4005263"/>
            <a:ext cx="2089150" cy="2376487"/>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Esistenze iniziali di materie, costi di acquisizione,“stimati” e “ripresi</a:t>
            </a:r>
            <a:r>
              <a:rPr lang="it-IT" altLang="it-IT"/>
              <a:t>”</a:t>
            </a:r>
          </a:p>
        </p:txBody>
      </p:sp>
      <p:sp>
        <p:nvSpPr>
          <p:cNvPr id="73735" name="Rectangle 6"/>
          <p:cNvSpPr>
            <a:spLocks noChangeArrowheads="1"/>
          </p:cNvSpPr>
          <p:nvPr/>
        </p:nvSpPr>
        <p:spPr bwMode="auto">
          <a:xfrm>
            <a:off x="2484438" y="4005263"/>
            <a:ext cx="1944687" cy="2376487"/>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Esistenze iniziali di prodotti, valore della produzione, “stimati” e “ripresi</a:t>
            </a:r>
            <a:r>
              <a:rPr lang="it-IT" altLang="it-IT"/>
              <a:t>”</a:t>
            </a:r>
          </a:p>
        </p:txBody>
      </p:sp>
      <p:sp>
        <p:nvSpPr>
          <p:cNvPr id="73736" name="Rectangle 7"/>
          <p:cNvSpPr>
            <a:spLocks noChangeArrowheads="1"/>
          </p:cNvSpPr>
          <p:nvPr/>
        </p:nvSpPr>
        <p:spPr bwMode="auto">
          <a:xfrm>
            <a:off x="4500563" y="4005263"/>
            <a:ext cx="2089150" cy="2376487"/>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Costi di acquisizione delle materie, “non stimati”, dell’esercizio</a:t>
            </a:r>
          </a:p>
        </p:txBody>
      </p:sp>
      <p:sp>
        <p:nvSpPr>
          <p:cNvPr id="73737" name="Rectangle 8"/>
          <p:cNvSpPr>
            <a:spLocks noChangeArrowheads="1"/>
          </p:cNvSpPr>
          <p:nvPr/>
        </p:nvSpPr>
        <p:spPr bwMode="auto">
          <a:xfrm>
            <a:off x="6732588" y="4005263"/>
            <a:ext cx="2124075" cy="2376487"/>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Costi operativi, di utilizzazione, “stimati” e non dell’esercizio</a:t>
            </a:r>
          </a:p>
        </p:txBody>
      </p:sp>
      <p:sp>
        <p:nvSpPr>
          <p:cNvPr id="73738" name="Line 9"/>
          <p:cNvSpPr>
            <a:spLocks noChangeShapeType="1"/>
          </p:cNvSpPr>
          <p:nvPr/>
        </p:nvSpPr>
        <p:spPr bwMode="auto">
          <a:xfrm flipH="1">
            <a:off x="4500563" y="3213100"/>
            <a:ext cx="0" cy="3603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3739" name="Line 10"/>
          <p:cNvSpPr>
            <a:spLocks noChangeShapeType="1"/>
          </p:cNvSpPr>
          <p:nvPr/>
        </p:nvSpPr>
        <p:spPr bwMode="auto">
          <a:xfrm>
            <a:off x="1258888" y="3573463"/>
            <a:ext cx="6626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3740" name="Line 11"/>
          <p:cNvSpPr>
            <a:spLocks noChangeShapeType="1"/>
          </p:cNvSpPr>
          <p:nvPr/>
        </p:nvSpPr>
        <p:spPr bwMode="auto">
          <a:xfrm>
            <a:off x="1258888" y="3573463"/>
            <a:ext cx="0" cy="3667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741" name="Line 12"/>
          <p:cNvSpPr>
            <a:spLocks noChangeShapeType="1"/>
          </p:cNvSpPr>
          <p:nvPr/>
        </p:nvSpPr>
        <p:spPr bwMode="auto">
          <a:xfrm>
            <a:off x="3779838" y="3573463"/>
            <a:ext cx="0" cy="3667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742" name="Line 13"/>
          <p:cNvSpPr>
            <a:spLocks noChangeShapeType="1"/>
          </p:cNvSpPr>
          <p:nvPr/>
        </p:nvSpPr>
        <p:spPr bwMode="auto">
          <a:xfrm>
            <a:off x="5795963" y="3573463"/>
            <a:ext cx="0" cy="3667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743" name="Line 14"/>
          <p:cNvSpPr>
            <a:spLocks noChangeShapeType="1"/>
          </p:cNvSpPr>
          <p:nvPr/>
        </p:nvSpPr>
        <p:spPr bwMode="auto">
          <a:xfrm>
            <a:off x="7885113" y="3573463"/>
            <a:ext cx="0" cy="3667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744" name="AutoShape 15"/>
          <p:cNvSpPr>
            <a:spLocks noChangeArrowheads="1"/>
          </p:cNvSpPr>
          <p:nvPr/>
        </p:nvSpPr>
        <p:spPr bwMode="auto">
          <a:xfrm>
            <a:off x="1331913" y="1773238"/>
            <a:ext cx="792162" cy="1295400"/>
          </a:xfrm>
          <a:prstGeom prst="curvedRightArrow">
            <a:avLst>
              <a:gd name="adj1" fmla="val 32705"/>
              <a:gd name="adj2" fmla="val 65411"/>
              <a:gd name="adj3" fmla="val 33333"/>
            </a:avLst>
          </a:prstGeom>
          <a:gradFill rotWithShape="1">
            <a:gsLst>
              <a:gs pos="0">
                <a:srgbClr val="99CCFF"/>
              </a:gs>
              <a:gs pos="100000">
                <a:srgbClr val="475E76"/>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73745" name="AutoShape 16"/>
          <p:cNvSpPr>
            <a:spLocks noChangeArrowheads="1"/>
          </p:cNvSpPr>
          <p:nvPr/>
        </p:nvSpPr>
        <p:spPr bwMode="auto">
          <a:xfrm flipH="1">
            <a:off x="7164388" y="1773238"/>
            <a:ext cx="863600" cy="1295400"/>
          </a:xfrm>
          <a:prstGeom prst="curvedRightArrow">
            <a:avLst>
              <a:gd name="adj1" fmla="val 30000"/>
              <a:gd name="adj2" fmla="val 60000"/>
              <a:gd name="adj3" fmla="val 33333"/>
            </a:avLst>
          </a:prstGeom>
          <a:gradFill rotWithShape="1">
            <a:gsLst>
              <a:gs pos="0">
                <a:srgbClr val="99CCFF"/>
              </a:gs>
              <a:gs pos="100000">
                <a:srgbClr val="475E76"/>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73746" name="Segnaposto numero diapositiva 5"/>
          <p:cNvSpPr txBox="1">
            <a:spLocks/>
          </p:cNvSpPr>
          <p:nvPr/>
        </p:nvSpPr>
        <p:spPr bwMode="auto">
          <a:xfrm>
            <a:off x="6705600" y="6397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indent="-285750">
              <a:spcBef>
                <a:spcPct val="20000"/>
              </a:spcBef>
              <a:buChar char="–"/>
              <a:defRPr sz="2800">
                <a:solidFill>
                  <a:schemeClr val="tx1"/>
                </a:solidFill>
                <a:latin typeface="Arial" panose="020B0604020202020204" pitchFamily="34" charset="0"/>
              </a:defRPr>
            </a:lvl2pPr>
            <a:lvl3pPr indent="-228600">
              <a:spcBef>
                <a:spcPct val="20000"/>
              </a:spcBef>
              <a:buChar char="•"/>
              <a:defRPr sz="2400">
                <a:solidFill>
                  <a:schemeClr val="tx1"/>
                </a:solidFill>
                <a:latin typeface="Arial" panose="020B0604020202020204" pitchFamily="34" charset="0"/>
              </a:defRPr>
            </a:lvl3pPr>
            <a:lvl4pPr indent="-228600">
              <a:spcBef>
                <a:spcPct val="20000"/>
              </a:spcBef>
              <a:buChar char="–"/>
              <a:defRPr sz="2000">
                <a:solidFill>
                  <a:schemeClr val="tx1"/>
                </a:solidFill>
                <a:latin typeface="Arial" panose="020B0604020202020204" pitchFamily="34" charset="0"/>
              </a:defRPr>
            </a:lvl4pPr>
            <a:lvl5pPr indent="-228600">
              <a:spcBef>
                <a:spcPct val="20000"/>
              </a:spcBef>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F29A77D-2EF2-4E6A-9A78-60D673E75377}" type="slidenum">
              <a:rPr lang="it-IT" altLang="it-IT" sz="1400"/>
              <a:pPr algn="r" eaLnBrk="1" hangingPunct="1">
                <a:spcBef>
                  <a:spcPct val="0"/>
                </a:spcBef>
                <a:buFontTx/>
                <a:buNone/>
              </a:pPr>
              <a:t>96</a:t>
            </a:fld>
            <a:endParaRPr lang="it-IT" altLang="it-IT" sz="1400"/>
          </a:p>
        </p:txBody>
      </p:sp>
    </p:spTree>
  </p:cSld>
  <p:clrMapOvr>
    <a:masterClrMapping/>
  </p:clrMapOvr>
  <p:transition advTm="97443"/>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30C8CD5-6996-4FD4-93E0-21CEC35AD847}" type="slidenum">
              <a:rPr lang="it-IT" altLang="it-IT">
                <a:latin typeface="Arial" panose="020B0604020202020204" pitchFamily="34" charset="0"/>
              </a:rPr>
              <a:pPr/>
              <a:t>97</a:t>
            </a:fld>
            <a:endParaRPr lang="it-IT" altLang="it-IT">
              <a:latin typeface="Arial" panose="020B0604020202020204" pitchFamily="34" charset="0"/>
            </a:endParaRPr>
          </a:p>
        </p:txBody>
      </p:sp>
      <p:sp>
        <p:nvSpPr>
          <p:cNvPr id="74755"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I LIMITI DELLA STRUTTURA A COSTI RICAVI E RIMANENZE</a:t>
            </a:r>
          </a:p>
        </p:txBody>
      </p:sp>
      <p:sp>
        <p:nvSpPr>
          <p:cNvPr id="74756" name="Rectangle 3"/>
          <p:cNvSpPr>
            <a:spLocks noChangeArrowheads="1"/>
          </p:cNvSpPr>
          <p:nvPr/>
        </p:nvSpPr>
        <p:spPr bwMode="auto">
          <a:xfrm>
            <a:off x="2411413" y="1628775"/>
            <a:ext cx="4479925" cy="808038"/>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it-IT" altLang="it-IT" sz="2200">
              <a:latin typeface="Arial" panose="020B0604020202020204" pitchFamily="34" charset="0"/>
            </a:endParaRPr>
          </a:p>
          <a:p>
            <a:pPr algn="ctr"/>
            <a:r>
              <a:rPr lang="it-IT" altLang="it-IT" sz="2200" b="1"/>
              <a:t>I ricavi formano un aggregato eterogeneo</a:t>
            </a:r>
          </a:p>
          <a:p>
            <a:pPr algn="ctr"/>
            <a:endParaRPr lang="it-IT" altLang="it-IT" sz="2200">
              <a:latin typeface="Arial" panose="020B0604020202020204" pitchFamily="34" charset="0"/>
            </a:endParaRPr>
          </a:p>
        </p:txBody>
      </p:sp>
      <p:sp>
        <p:nvSpPr>
          <p:cNvPr id="74757" name="Rectangle 4"/>
          <p:cNvSpPr>
            <a:spLocks noChangeArrowheads="1"/>
          </p:cNvSpPr>
          <p:nvPr/>
        </p:nvSpPr>
        <p:spPr bwMode="auto">
          <a:xfrm>
            <a:off x="2700338" y="2636838"/>
            <a:ext cx="3841750" cy="639762"/>
          </a:xfrm>
          <a:prstGeom prst="rect">
            <a:avLst/>
          </a:prstGeom>
          <a:solidFill>
            <a:srgbClr val="FFFFFF"/>
          </a:solidFill>
          <a:ln w="28575">
            <a:solidFill>
              <a:srgbClr val="000000"/>
            </a:solidFill>
            <a:miter lim="800000"/>
            <a:headEnd/>
            <a:tailEnd/>
          </a:ln>
          <a:effectLst>
            <a:outerShdw dist="107763" dir="18900000" algn="ctr" rotWithShape="0">
              <a:srgbClr val="808080">
                <a:alpha val="50000"/>
              </a:srgbClr>
            </a:outerShdw>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sz="2200" b="1"/>
              <a:t>Sono presenti infatti:</a:t>
            </a:r>
          </a:p>
        </p:txBody>
      </p:sp>
      <p:sp>
        <p:nvSpPr>
          <p:cNvPr id="74758" name="Rectangle 5"/>
          <p:cNvSpPr>
            <a:spLocks noChangeArrowheads="1"/>
          </p:cNvSpPr>
          <p:nvPr/>
        </p:nvSpPr>
        <p:spPr bwMode="auto">
          <a:xfrm>
            <a:off x="250825" y="4292600"/>
            <a:ext cx="2233613" cy="187325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Ricavi di vendita del prodotto</a:t>
            </a:r>
          </a:p>
        </p:txBody>
      </p:sp>
      <p:sp>
        <p:nvSpPr>
          <p:cNvPr id="74759" name="Rectangle 6"/>
          <p:cNvSpPr>
            <a:spLocks noChangeArrowheads="1"/>
          </p:cNvSpPr>
          <p:nvPr/>
        </p:nvSpPr>
        <p:spPr bwMode="auto">
          <a:xfrm>
            <a:off x="2627313" y="4292600"/>
            <a:ext cx="2089150" cy="187325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Ricavi diversi, ricavi accessori dell’esercizio</a:t>
            </a:r>
          </a:p>
        </p:txBody>
      </p:sp>
      <p:sp>
        <p:nvSpPr>
          <p:cNvPr id="74760" name="Rectangle 7"/>
          <p:cNvSpPr>
            <a:spLocks noChangeArrowheads="1"/>
          </p:cNvSpPr>
          <p:nvPr/>
        </p:nvSpPr>
        <p:spPr bwMode="auto">
          <a:xfrm>
            <a:off x="4859338" y="4292600"/>
            <a:ext cx="2084387" cy="187325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Rimanenze finali materie, costi “stimati”e sospesi</a:t>
            </a:r>
          </a:p>
        </p:txBody>
      </p:sp>
      <p:sp>
        <p:nvSpPr>
          <p:cNvPr id="74761" name="Rectangle 8"/>
          <p:cNvSpPr>
            <a:spLocks noChangeArrowheads="1"/>
          </p:cNvSpPr>
          <p:nvPr/>
        </p:nvSpPr>
        <p:spPr bwMode="auto">
          <a:xfrm>
            <a:off x="7092950" y="4292600"/>
            <a:ext cx="1871663" cy="1873250"/>
          </a:xfrm>
          <a:prstGeom prst="rect">
            <a:avLst/>
          </a:prstGeom>
          <a:solidFill>
            <a:srgbClr val="FFFFFF"/>
          </a:solidFill>
          <a:ln w="2857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it-IT" altLang="it-IT" b="1"/>
              <a:t>Rimanenze finali di prodotti, valori stimati e sospesi</a:t>
            </a:r>
          </a:p>
        </p:txBody>
      </p:sp>
      <p:sp>
        <p:nvSpPr>
          <p:cNvPr id="74762" name="Line 9"/>
          <p:cNvSpPr>
            <a:spLocks noChangeShapeType="1"/>
          </p:cNvSpPr>
          <p:nvPr/>
        </p:nvSpPr>
        <p:spPr bwMode="auto">
          <a:xfrm>
            <a:off x="4643438" y="3284538"/>
            <a:ext cx="0" cy="576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4763" name="Line 10"/>
          <p:cNvSpPr>
            <a:spLocks noChangeShapeType="1"/>
          </p:cNvSpPr>
          <p:nvPr/>
        </p:nvSpPr>
        <p:spPr bwMode="auto">
          <a:xfrm>
            <a:off x="1258888" y="3860800"/>
            <a:ext cx="6626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4764" name="Line 11"/>
          <p:cNvSpPr>
            <a:spLocks noChangeShapeType="1"/>
          </p:cNvSpPr>
          <p:nvPr/>
        </p:nvSpPr>
        <p:spPr bwMode="auto">
          <a:xfrm>
            <a:off x="1258888" y="3860800"/>
            <a:ext cx="0" cy="3667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4765" name="Line 12"/>
          <p:cNvSpPr>
            <a:spLocks noChangeShapeType="1"/>
          </p:cNvSpPr>
          <p:nvPr/>
        </p:nvSpPr>
        <p:spPr bwMode="auto">
          <a:xfrm>
            <a:off x="3779838" y="3860800"/>
            <a:ext cx="0" cy="3667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4766" name="Line 13"/>
          <p:cNvSpPr>
            <a:spLocks noChangeShapeType="1"/>
          </p:cNvSpPr>
          <p:nvPr/>
        </p:nvSpPr>
        <p:spPr bwMode="auto">
          <a:xfrm>
            <a:off x="5795963" y="3860800"/>
            <a:ext cx="0" cy="3667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4767" name="Line 14"/>
          <p:cNvSpPr>
            <a:spLocks noChangeShapeType="1"/>
          </p:cNvSpPr>
          <p:nvPr/>
        </p:nvSpPr>
        <p:spPr bwMode="auto">
          <a:xfrm>
            <a:off x="7885113" y="3860800"/>
            <a:ext cx="0" cy="3667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4768" name="AutoShape 15"/>
          <p:cNvSpPr>
            <a:spLocks noChangeArrowheads="1"/>
          </p:cNvSpPr>
          <p:nvPr/>
        </p:nvSpPr>
        <p:spPr bwMode="auto">
          <a:xfrm>
            <a:off x="1331913" y="1773238"/>
            <a:ext cx="792162" cy="1295400"/>
          </a:xfrm>
          <a:prstGeom prst="curvedRightArrow">
            <a:avLst>
              <a:gd name="adj1" fmla="val 32705"/>
              <a:gd name="adj2" fmla="val 65411"/>
              <a:gd name="adj3" fmla="val 33333"/>
            </a:avLst>
          </a:prstGeom>
          <a:gradFill rotWithShape="1">
            <a:gsLst>
              <a:gs pos="0">
                <a:srgbClr val="99CCFF"/>
              </a:gs>
              <a:gs pos="100000">
                <a:srgbClr val="475E76"/>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
        <p:nvSpPr>
          <p:cNvPr id="74769" name="AutoShape 16"/>
          <p:cNvSpPr>
            <a:spLocks noChangeArrowheads="1"/>
          </p:cNvSpPr>
          <p:nvPr/>
        </p:nvSpPr>
        <p:spPr bwMode="auto">
          <a:xfrm flipH="1">
            <a:off x="7164388" y="1773238"/>
            <a:ext cx="863600" cy="1295400"/>
          </a:xfrm>
          <a:prstGeom prst="curvedRightArrow">
            <a:avLst>
              <a:gd name="adj1" fmla="val 30000"/>
              <a:gd name="adj2" fmla="val 60000"/>
              <a:gd name="adj3" fmla="val 33333"/>
            </a:avLst>
          </a:prstGeom>
          <a:gradFill rotWithShape="1">
            <a:gsLst>
              <a:gs pos="0">
                <a:srgbClr val="99CCFF"/>
              </a:gs>
              <a:gs pos="100000">
                <a:srgbClr val="475E76"/>
              </a:gs>
            </a:gsLst>
            <a:lin ang="5400000" scaled="1"/>
          </a:gra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it-IT" altLang="it-IT"/>
          </a:p>
        </p:txBody>
      </p:sp>
    </p:spTree>
  </p:cSld>
  <p:clrMapOvr>
    <a:masterClrMapping/>
  </p:clrMapOvr>
  <p:transition advTm="67038"/>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30C8CD5-6996-4FD4-93E0-21CEC35AD847}" type="slidenum">
              <a:rPr lang="it-IT" altLang="it-IT">
                <a:latin typeface="Arial" panose="020B0604020202020204" pitchFamily="34" charset="0"/>
              </a:rPr>
              <a:pPr/>
              <a:t>98</a:t>
            </a:fld>
            <a:endParaRPr lang="it-IT" altLang="it-IT">
              <a:latin typeface="Arial" panose="020B0604020202020204" pitchFamily="34" charset="0"/>
            </a:endParaRPr>
          </a:p>
        </p:txBody>
      </p:sp>
      <p:sp>
        <p:nvSpPr>
          <p:cNvPr id="74755" name="AutoShape 2"/>
          <p:cNvSpPr>
            <a:spLocks noGrp="1" noChangeArrowheads="1"/>
          </p:cNvSpPr>
          <p:nvPr>
            <p:ph type="title"/>
          </p:nvPr>
        </p:nvSpPr>
        <p:spPr>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smtClean="0"/>
              <a:t>I LIMITI DELLA STRUTTURA A COSTI RICAVI E RIMANENZE</a:t>
            </a:r>
          </a:p>
        </p:txBody>
      </p:sp>
      <p:sp>
        <p:nvSpPr>
          <p:cNvPr id="18" name="CasellaDiTesto 17">
            <a:extLst>
              <a:ext uri="{FF2B5EF4-FFF2-40B4-BE49-F238E27FC236}">
                <a16:creationId xmlns:a16="http://schemas.microsoft.com/office/drawing/2014/main" id="{256254C7-51DD-4416-94E4-C959FFFC9659}"/>
              </a:ext>
            </a:extLst>
          </p:cNvPr>
          <p:cNvSpPr txBox="1"/>
          <p:nvPr/>
        </p:nvSpPr>
        <p:spPr>
          <a:xfrm>
            <a:off x="1219200" y="2209800"/>
            <a:ext cx="6951216" cy="3477875"/>
          </a:xfrm>
          <a:prstGeom prst="rect">
            <a:avLst/>
          </a:prstGeom>
          <a:noFill/>
        </p:spPr>
        <p:txBody>
          <a:bodyPr wrap="square" rtlCol="0">
            <a:spAutoFit/>
          </a:bodyPr>
          <a:lstStyle/>
          <a:p>
            <a:r>
              <a:rPr lang="it-IT"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CE a Costi, Ricavi e Rimanenze: </a:t>
            </a:r>
            <a:endParaRPr lang="it-IT"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it-IT" sz="2200" dirty="0">
              <a:latin typeface="Times New Roman" panose="02020603050405020304" pitchFamily="18" charset="0"/>
              <a:cs typeface="Times New Roman" panose="02020603050405020304" pitchFamily="18" charset="0"/>
            </a:endParaRPr>
          </a:p>
          <a:p>
            <a:pPr marL="342900" indent="-342900">
              <a:buAutoNum type="arabicPeriod"/>
            </a:pPr>
            <a:r>
              <a:rPr lang="it-IT" sz="2200" dirty="0">
                <a:latin typeface="Times New Roman" panose="02020603050405020304" pitchFamily="18" charset="0"/>
                <a:cs typeface="Times New Roman" panose="02020603050405020304" pitchFamily="18" charset="0"/>
              </a:rPr>
              <a:t>Non focalizza il sistema dei valori relativi alla produzione dell’esercizio</a:t>
            </a:r>
          </a:p>
          <a:p>
            <a:pPr marL="342900" indent="-342900">
              <a:buAutoNum type="arabicPeriod"/>
            </a:pPr>
            <a:endParaRPr lang="it-IT" sz="2200" dirty="0">
              <a:latin typeface="Times New Roman" panose="02020603050405020304" pitchFamily="18" charset="0"/>
              <a:cs typeface="Times New Roman" panose="02020603050405020304" pitchFamily="18" charset="0"/>
            </a:endParaRPr>
          </a:p>
          <a:p>
            <a:pPr marL="342900" indent="-342900">
              <a:buAutoNum type="arabicPeriod"/>
            </a:pPr>
            <a:r>
              <a:rPr lang="it-IT" sz="2200" dirty="0">
                <a:latin typeface="Times New Roman" panose="02020603050405020304" pitchFamily="18" charset="0"/>
                <a:cs typeface="Times New Roman" panose="02020603050405020304" pitchFamily="18" charset="0"/>
              </a:rPr>
              <a:t>Esprime i costi in base ai «fattori produttivi» invece che in base alle «operazioni»</a:t>
            </a:r>
          </a:p>
          <a:p>
            <a:pPr marL="342900" indent="-342900">
              <a:buAutoNum type="arabicPeriod"/>
            </a:pPr>
            <a:endParaRPr lang="it-IT" sz="2200" dirty="0">
              <a:latin typeface="Times New Roman" panose="02020603050405020304" pitchFamily="18" charset="0"/>
              <a:cs typeface="Times New Roman" panose="02020603050405020304" pitchFamily="18" charset="0"/>
            </a:endParaRPr>
          </a:p>
          <a:p>
            <a:pPr marL="342900" indent="-342900">
              <a:buAutoNum type="arabicPeriod"/>
            </a:pPr>
            <a:r>
              <a:rPr lang="it-IT" sz="2200" dirty="0">
                <a:latin typeface="Times New Roman" panose="02020603050405020304" pitchFamily="18" charset="0"/>
                <a:cs typeface="Times New Roman" panose="02020603050405020304" pitchFamily="18" charset="0"/>
              </a:rPr>
              <a:t>Si limita ad esprimere solo il risultato finale dell’esercizio</a:t>
            </a:r>
          </a:p>
        </p:txBody>
      </p:sp>
    </p:spTree>
    <p:extLst>
      <p:ext uri="{BB962C8B-B14F-4D97-AF65-F5344CB8AC3E}">
        <p14:creationId xmlns:p14="http://schemas.microsoft.com/office/powerpoint/2010/main" val="768468324"/>
      </p:ext>
    </p:extLst>
  </p:cSld>
  <p:clrMapOvr>
    <a:masterClrMapping/>
  </p:clrMapOvr>
  <p:transition advTm="67038"/>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numero diapositiva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30C8CD5-6996-4FD4-93E0-21CEC35AD847}" type="slidenum">
              <a:rPr lang="it-IT" altLang="it-IT">
                <a:latin typeface="Arial" panose="020B0604020202020204" pitchFamily="34" charset="0"/>
              </a:rPr>
              <a:pPr/>
              <a:t>99</a:t>
            </a:fld>
            <a:endParaRPr lang="it-IT" altLang="it-IT">
              <a:latin typeface="Arial" panose="020B0604020202020204" pitchFamily="34" charset="0"/>
            </a:endParaRPr>
          </a:p>
        </p:txBody>
      </p:sp>
      <p:sp>
        <p:nvSpPr>
          <p:cNvPr id="5" name="CasellaDiTesto 4">
            <a:extLst>
              <a:ext uri="{FF2B5EF4-FFF2-40B4-BE49-F238E27FC236}">
                <a16:creationId xmlns:a16="http://schemas.microsoft.com/office/drawing/2014/main" id="{256254C7-51DD-4416-94E4-C959FFFC9659}"/>
              </a:ext>
            </a:extLst>
          </p:cNvPr>
          <p:cNvSpPr txBox="1"/>
          <p:nvPr/>
        </p:nvSpPr>
        <p:spPr>
          <a:xfrm>
            <a:off x="409820" y="714117"/>
            <a:ext cx="7190914" cy="861774"/>
          </a:xfrm>
          <a:prstGeom prst="rect">
            <a:avLst/>
          </a:prstGeom>
          <a:noFill/>
        </p:spPr>
        <p:txBody>
          <a:bodyPr wrap="square" rtlCol="0">
            <a:spAutoFit/>
          </a:bodyPr>
          <a:lstStyle/>
          <a:p>
            <a:r>
              <a:rPr lang="it-IT" sz="1600" b="1" dirty="0">
                <a:latin typeface="Times New Roman" panose="02020603050405020304" pitchFamily="18" charset="0"/>
                <a:cs typeface="Times New Roman" panose="02020603050405020304" pitchFamily="18" charset="0"/>
              </a:rPr>
              <a:t>Limite 1</a:t>
            </a:r>
          </a:p>
          <a:p>
            <a:r>
              <a:rPr lang="it-IT" sz="1600" dirty="0">
                <a:latin typeface="Times New Roman" panose="02020603050405020304" pitchFamily="18" charset="0"/>
                <a:cs typeface="Times New Roman" panose="02020603050405020304" pitchFamily="18" charset="0"/>
              </a:rPr>
              <a:t>Non focalizza il sistema dei valori relativi alla produzione dell’esercizio</a:t>
            </a:r>
          </a:p>
          <a:p>
            <a:pPr marL="342900" indent="-342900">
              <a:buAutoNum type="arabicPeriod"/>
            </a:pPr>
            <a:endParaRPr lang="it-IT"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E4A2898D-F07C-4315-A51E-1BB5642DBB50}"/>
              </a:ext>
            </a:extLst>
          </p:cNvPr>
          <p:cNvSpPr txBox="1"/>
          <p:nvPr/>
        </p:nvSpPr>
        <p:spPr>
          <a:xfrm>
            <a:off x="2754359" y="1365550"/>
            <a:ext cx="5157927" cy="584775"/>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Sostituzione della struttura a «costi, ricavi e rimanenze con una nuova </a:t>
            </a:r>
            <a:r>
              <a:rPr lang="it-IT" sz="1600" b="1" dirty="0">
                <a:latin typeface="Times New Roman" panose="02020603050405020304" pitchFamily="18" charset="0"/>
                <a:cs typeface="Times New Roman" panose="02020603050405020304" pitchFamily="18" charset="0"/>
              </a:rPr>
              <a:t>struttura a «costi e ricavi»</a:t>
            </a:r>
          </a:p>
        </p:txBody>
      </p:sp>
      <p:sp>
        <p:nvSpPr>
          <p:cNvPr id="7" name="CasellaDiTesto 6">
            <a:extLst>
              <a:ext uri="{FF2B5EF4-FFF2-40B4-BE49-F238E27FC236}">
                <a16:creationId xmlns:a16="http://schemas.microsoft.com/office/drawing/2014/main" id="{CACD1C71-E1F9-4EB7-83C0-F50EF979A650}"/>
              </a:ext>
            </a:extLst>
          </p:cNvPr>
          <p:cNvSpPr txBox="1"/>
          <p:nvPr/>
        </p:nvSpPr>
        <p:spPr>
          <a:xfrm>
            <a:off x="2434117" y="2175648"/>
            <a:ext cx="2743201" cy="830997"/>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«a costi e ricavi della produzione venduta nell’esercizio»</a:t>
            </a:r>
          </a:p>
        </p:txBody>
      </p:sp>
      <p:sp>
        <p:nvSpPr>
          <p:cNvPr id="8" name="CasellaDiTesto 7">
            <a:extLst>
              <a:ext uri="{FF2B5EF4-FFF2-40B4-BE49-F238E27FC236}">
                <a16:creationId xmlns:a16="http://schemas.microsoft.com/office/drawing/2014/main" id="{DF003F9D-AD47-41F0-9544-C1B55CB86F97}"/>
              </a:ext>
            </a:extLst>
          </p:cNvPr>
          <p:cNvSpPr txBox="1"/>
          <p:nvPr/>
        </p:nvSpPr>
        <p:spPr>
          <a:xfrm>
            <a:off x="5320520" y="2209560"/>
            <a:ext cx="2166153" cy="830997"/>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«a costi e ricavi della produzione ottenuta nell’esercizio»</a:t>
            </a:r>
          </a:p>
        </p:txBody>
      </p:sp>
      <p:sp>
        <p:nvSpPr>
          <p:cNvPr id="9" name="Rettangolo con due angoli in diagonale ritagliati 11">
            <a:extLst>
              <a:ext uri="{FF2B5EF4-FFF2-40B4-BE49-F238E27FC236}">
                <a16:creationId xmlns:a16="http://schemas.microsoft.com/office/drawing/2014/main" id="{14C29FE5-6914-4248-AFCC-2AFF9089DB9E}"/>
              </a:ext>
            </a:extLst>
          </p:cNvPr>
          <p:cNvSpPr/>
          <p:nvPr/>
        </p:nvSpPr>
        <p:spPr>
          <a:xfrm>
            <a:off x="2673580" y="1298252"/>
            <a:ext cx="5220117" cy="695325"/>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860E4C82-7021-4BE9-8ADD-7E1C33932617}"/>
              </a:ext>
            </a:extLst>
          </p:cNvPr>
          <p:cNvSpPr/>
          <p:nvPr/>
        </p:nvSpPr>
        <p:spPr>
          <a:xfrm>
            <a:off x="2221146" y="2138072"/>
            <a:ext cx="2263760" cy="88169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1C1345C-CCAD-4A51-804B-6EF0B239883A}"/>
              </a:ext>
            </a:extLst>
          </p:cNvPr>
          <p:cNvSpPr/>
          <p:nvPr/>
        </p:nvSpPr>
        <p:spPr>
          <a:xfrm>
            <a:off x="5098064" y="2147712"/>
            <a:ext cx="2627792" cy="8656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circolare a destra 11">
            <a:extLst>
              <a:ext uri="{FF2B5EF4-FFF2-40B4-BE49-F238E27FC236}">
                <a16:creationId xmlns:a16="http://schemas.microsoft.com/office/drawing/2014/main" id="{3470F526-B1D9-49A4-9958-1D2BABC1DF7B}"/>
              </a:ext>
            </a:extLst>
          </p:cNvPr>
          <p:cNvSpPr/>
          <p:nvPr/>
        </p:nvSpPr>
        <p:spPr>
          <a:xfrm>
            <a:off x="1244322" y="1465020"/>
            <a:ext cx="1198485" cy="538671"/>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Rettangolo 12">
            <a:extLst>
              <a:ext uri="{FF2B5EF4-FFF2-40B4-BE49-F238E27FC236}">
                <a16:creationId xmlns:a16="http://schemas.microsoft.com/office/drawing/2014/main" id="{124A1384-0BFB-40CF-93A3-05E157371DE1}"/>
              </a:ext>
            </a:extLst>
          </p:cNvPr>
          <p:cNvSpPr/>
          <p:nvPr/>
        </p:nvSpPr>
        <p:spPr>
          <a:xfrm>
            <a:off x="361141" y="2952447"/>
            <a:ext cx="7803473" cy="584775"/>
          </a:xfrm>
          <a:prstGeom prst="rect">
            <a:avLst/>
          </a:prstGeom>
        </p:spPr>
        <p:txBody>
          <a:bodyPr wrap="square">
            <a:spAutoFit/>
          </a:bodyPr>
          <a:lstStyle/>
          <a:p>
            <a:r>
              <a:rPr lang="it-IT" sz="1600" b="1" dirty="0">
                <a:latin typeface="Times New Roman" panose="02020603050405020304" pitchFamily="18" charset="0"/>
                <a:cs typeface="Times New Roman" panose="02020603050405020304" pitchFamily="18" charset="0"/>
              </a:rPr>
              <a:t>Limite 2</a:t>
            </a:r>
          </a:p>
          <a:p>
            <a:r>
              <a:rPr lang="it-IT" sz="1600" dirty="0">
                <a:latin typeface="Times New Roman" panose="02020603050405020304" pitchFamily="18" charset="0"/>
                <a:cs typeface="Times New Roman" panose="02020603050405020304" pitchFamily="18" charset="0"/>
              </a:rPr>
              <a:t>Esprime i costi in base ai «fattori produttivi» invece che in base alle «operazioni»</a:t>
            </a:r>
          </a:p>
        </p:txBody>
      </p:sp>
      <p:sp>
        <p:nvSpPr>
          <p:cNvPr id="14" name="CasellaDiTesto 13">
            <a:extLst>
              <a:ext uri="{FF2B5EF4-FFF2-40B4-BE49-F238E27FC236}">
                <a16:creationId xmlns:a16="http://schemas.microsoft.com/office/drawing/2014/main" id="{FCDD1DF7-AC23-4051-A3BF-908B1AB86E74}"/>
              </a:ext>
            </a:extLst>
          </p:cNvPr>
          <p:cNvSpPr txBox="1"/>
          <p:nvPr/>
        </p:nvSpPr>
        <p:spPr>
          <a:xfrm>
            <a:off x="2927987" y="3680415"/>
            <a:ext cx="4785065" cy="830997"/>
          </a:xfrm>
          <a:prstGeom prst="rect">
            <a:avLst/>
          </a:prstGeom>
          <a:noFill/>
        </p:spPr>
        <p:txBody>
          <a:bodyPr wrap="square" rtlCol="0">
            <a:spAutoFit/>
          </a:bodyPr>
          <a:lstStyle/>
          <a:p>
            <a:pPr algn="just"/>
            <a:r>
              <a:rPr lang="it-IT" sz="1600" dirty="0">
                <a:latin typeface="Times New Roman" panose="02020603050405020304" pitchFamily="18" charset="0"/>
                <a:cs typeface="Times New Roman" panose="02020603050405020304" pitchFamily="18" charset="0"/>
              </a:rPr>
              <a:t>Distinzione basta sul </a:t>
            </a:r>
            <a:r>
              <a:rPr lang="it-IT" sz="1600" b="1" dirty="0">
                <a:latin typeface="Times New Roman" panose="02020603050405020304" pitchFamily="18" charset="0"/>
                <a:cs typeface="Times New Roman" panose="02020603050405020304" pitchFamily="18" charset="0"/>
              </a:rPr>
              <a:t>funzionamento</a:t>
            </a:r>
            <a:r>
              <a:rPr lang="it-IT" sz="1600" dirty="0">
                <a:latin typeface="Times New Roman" panose="02020603050405020304" pitchFamily="18" charset="0"/>
                <a:cs typeface="Times New Roman" panose="02020603050405020304" pitchFamily="18" charset="0"/>
              </a:rPr>
              <a:t> ovvero sulla posizione che i costi vanno ad assumere nel sistema produttivo</a:t>
            </a:r>
          </a:p>
        </p:txBody>
      </p:sp>
      <p:sp>
        <p:nvSpPr>
          <p:cNvPr id="15" name="Rettangolo con due angoli in diagonale ritagliati 19">
            <a:extLst>
              <a:ext uri="{FF2B5EF4-FFF2-40B4-BE49-F238E27FC236}">
                <a16:creationId xmlns:a16="http://schemas.microsoft.com/office/drawing/2014/main" id="{696C40B7-563C-4DC3-8D24-EC0105816493}"/>
              </a:ext>
            </a:extLst>
          </p:cNvPr>
          <p:cNvSpPr/>
          <p:nvPr/>
        </p:nvSpPr>
        <p:spPr>
          <a:xfrm>
            <a:off x="2944497" y="3666567"/>
            <a:ext cx="5220117" cy="844845"/>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circolare a destra 15">
            <a:extLst>
              <a:ext uri="{FF2B5EF4-FFF2-40B4-BE49-F238E27FC236}">
                <a16:creationId xmlns:a16="http://schemas.microsoft.com/office/drawing/2014/main" id="{6ED9F24C-84C3-444F-9663-344E8688EA38}"/>
              </a:ext>
            </a:extLst>
          </p:cNvPr>
          <p:cNvSpPr/>
          <p:nvPr/>
        </p:nvSpPr>
        <p:spPr>
          <a:xfrm>
            <a:off x="1217969" y="4024291"/>
            <a:ext cx="1198485" cy="538671"/>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Rettangolo 16">
            <a:extLst>
              <a:ext uri="{FF2B5EF4-FFF2-40B4-BE49-F238E27FC236}">
                <a16:creationId xmlns:a16="http://schemas.microsoft.com/office/drawing/2014/main" id="{24555441-3287-45C7-82AF-9AE52900397E}"/>
              </a:ext>
            </a:extLst>
          </p:cNvPr>
          <p:cNvSpPr/>
          <p:nvPr/>
        </p:nvSpPr>
        <p:spPr>
          <a:xfrm>
            <a:off x="388444" y="5277437"/>
            <a:ext cx="7803473" cy="584775"/>
          </a:xfrm>
          <a:prstGeom prst="rect">
            <a:avLst/>
          </a:prstGeom>
        </p:spPr>
        <p:txBody>
          <a:bodyPr wrap="square">
            <a:spAutoFit/>
          </a:bodyPr>
          <a:lstStyle/>
          <a:p>
            <a:r>
              <a:rPr lang="it-IT" sz="1600" b="1" dirty="0">
                <a:latin typeface="Times New Roman" panose="02020603050405020304" pitchFamily="18" charset="0"/>
                <a:cs typeface="Times New Roman" panose="02020603050405020304" pitchFamily="18" charset="0"/>
              </a:rPr>
              <a:t>Limite 3</a:t>
            </a:r>
          </a:p>
          <a:p>
            <a:r>
              <a:rPr lang="it-IT" sz="1600" dirty="0">
                <a:latin typeface="Times New Roman" panose="02020603050405020304" pitchFamily="18" charset="0"/>
                <a:cs typeface="Times New Roman" panose="02020603050405020304" pitchFamily="18" charset="0"/>
              </a:rPr>
              <a:t>Si limita ad esprimere solo il risultato finale dell’esercizio</a:t>
            </a:r>
          </a:p>
        </p:txBody>
      </p:sp>
      <p:sp>
        <p:nvSpPr>
          <p:cNvPr id="19" name="CasellaDiTesto 18">
            <a:extLst>
              <a:ext uri="{FF2B5EF4-FFF2-40B4-BE49-F238E27FC236}">
                <a16:creationId xmlns:a16="http://schemas.microsoft.com/office/drawing/2014/main" id="{D146FE84-38A8-45BE-BDE9-58DAA2FD6EE4}"/>
              </a:ext>
            </a:extLst>
          </p:cNvPr>
          <p:cNvSpPr txBox="1"/>
          <p:nvPr/>
        </p:nvSpPr>
        <p:spPr>
          <a:xfrm>
            <a:off x="3046613" y="4542267"/>
            <a:ext cx="5015883" cy="830997"/>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Divisione del sistema della gestione in </a:t>
            </a:r>
            <a:r>
              <a:rPr lang="it-IT" sz="1600" b="1" dirty="0">
                <a:latin typeface="Times New Roman" panose="02020603050405020304" pitchFamily="18" charset="0"/>
                <a:cs typeface="Times New Roman" panose="02020603050405020304" pitchFamily="18" charset="0"/>
              </a:rPr>
              <a:t>sottosistemi – aree funzionali - </a:t>
            </a:r>
            <a:r>
              <a:rPr lang="it-IT" sz="1600" dirty="0">
                <a:latin typeface="Times New Roman" panose="02020603050405020304" pitchFamily="18" charset="0"/>
                <a:cs typeface="Times New Roman" panose="02020603050405020304" pitchFamily="18" charset="0"/>
              </a:rPr>
              <a:t> ed assegnando ad ognuno di essi costi e ricavi di competenza</a:t>
            </a:r>
          </a:p>
        </p:txBody>
      </p:sp>
      <p:sp>
        <p:nvSpPr>
          <p:cNvPr id="20" name="Rettangolo con due angoli in diagonale ritagliati 23">
            <a:extLst>
              <a:ext uri="{FF2B5EF4-FFF2-40B4-BE49-F238E27FC236}">
                <a16:creationId xmlns:a16="http://schemas.microsoft.com/office/drawing/2014/main" id="{D52E4EA9-1CD6-46E3-89EA-FF2BE8689A6C}"/>
              </a:ext>
            </a:extLst>
          </p:cNvPr>
          <p:cNvSpPr/>
          <p:nvPr/>
        </p:nvSpPr>
        <p:spPr>
          <a:xfrm>
            <a:off x="2971800" y="4564548"/>
            <a:ext cx="5220117" cy="844845"/>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circolare a destra 20">
            <a:extLst>
              <a:ext uri="{FF2B5EF4-FFF2-40B4-BE49-F238E27FC236}">
                <a16:creationId xmlns:a16="http://schemas.microsoft.com/office/drawing/2014/main" id="{6F5F56D6-541D-4597-A9A5-FAED51DE67FD}"/>
              </a:ext>
            </a:extLst>
          </p:cNvPr>
          <p:cNvSpPr/>
          <p:nvPr/>
        </p:nvSpPr>
        <p:spPr>
          <a:xfrm>
            <a:off x="1351133" y="6022841"/>
            <a:ext cx="1198485" cy="538671"/>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CasellaDiTesto 21">
            <a:extLst>
              <a:ext uri="{FF2B5EF4-FFF2-40B4-BE49-F238E27FC236}">
                <a16:creationId xmlns:a16="http://schemas.microsoft.com/office/drawing/2014/main" id="{1C34549B-FA26-4152-9AD0-D6C24536ED3B}"/>
              </a:ext>
            </a:extLst>
          </p:cNvPr>
          <p:cNvSpPr txBox="1"/>
          <p:nvPr/>
        </p:nvSpPr>
        <p:spPr>
          <a:xfrm>
            <a:off x="2991285" y="5862212"/>
            <a:ext cx="5313743" cy="830997"/>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Utilizzo della </a:t>
            </a:r>
            <a:r>
              <a:rPr lang="it-IT" sz="1600" b="1" dirty="0">
                <a:latin typeface="Times New Roman" panose="02020603050405020304" pitchFamily="18" charset="0"/>
                <a:cs typeface="Times New Roman" panose="02020603050405020304" pitchFamily="18" charset="0"/>
              </a:rPr>
              <a:t>forma scalare </a:t>
            </a:r>
            <a:r>
              <a:rPr lang="it-IT" sz="1600" dirty="0">
                <a:latin typeface="Times New Roman" panose="02020603050405020304" pitchFamily="18" charset="0"/>
                <a:cs typeface="Times New Roman" panose="02020603050405020304" pitchFamily="18" charset="0"/>
              </a:rPr>
              <a:t>con evidenza dei redditi di area/risultati parziali corrispondenti alle singole aree in cui la gestione è suddivisa</a:t>
            </a:r>
          </a:p>
        </p:txBody>
      </p:sp>
      <p:sp>
        <p:nvSpPr>
          <p:cNvPr id="23" name="Rettangolo con due angoli in diagonale ritagliati 26">
            <a:extLst>
              <a:ext uri="{FF2B5EF4-FFF2-40B4-BE49-F238E27FC236}">
                <a16:creationId xmlns:a16="http://schemas.microsoft.com/office/drawing/2014/main" id="{F3022D0F-1AFB-4F98-BBA3-9AB14D1DF038}"/>
              </a:ext>
            </a:extLst>
          </p:cNvPr>
          <p:cNvSpPr/>
          <p:nvPr/>
        </p:nvSpPr>
        <p:spPr>
          <a:xfrm>
            <a:off x="2971800" y="5862212"/>
            <a:ext cx="5220117" cy="766025"/>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utoShape 2"/>
          <p:cNvSpPr>
            <a:spLocks noGrp="1" noChangeArrowheads="1"/>
          </p:cNvSpPr>
          <p:nvPr>
            <p:ph type="title"/>
          </p:nvPr>
        </p:nvSpPr>
        <p:spPr>
          <a:xfrm>
            <a:off x="457200" y="158851"/>
            <a:ext cx="8229600" cy="526949"/>
          </a:xfrm>
          <a:prstGeom prst="roundRect">
            <a:avLst>
              <a:gd name="adj" fmla="val 16667"/>
            </a:avLst>
          </a:prstGeom>
          <a:gradFill rotWithShape="1">
            <a:gsLst>
              <a:gs pos="0">
                <a:srgbClr val="CCFFFF"/>
              </a:gs>
              <a:gs pos="100000">
                <a:schemeClr val="bg1"/>
              </a:gs>
            </a:gsLst>
            <a:lin ang="5400000" scaled="1"/>
          </a:gradFill>
          <a:ln>
            <a:solidFill>
              <a:schemeClr val="tx1"/>
            </a:solidFill>
            <a:round/>
            <a:headEnd type="none" w="med" len="med"/>
            <a:tailEnd type="none" w="med" len="med"/>
          </a:ln>
          <a:effectLst>
            <a:outerShdw dist="107763" dir="18900000" algn="ctr" rotWithShape="0">
              <a:schemeClr val="bg2">
                <a:alpha val="50000"/>
              </a:schemeClr>
            </a:outerShdw>
          </a:effectLst>
        </p:spPr>
        <p:txBody>
          <a:bodyPr/>
          <a:lstStyle/>
          <a:p>
            <a:pPr eaLnBrk="1" hangingPunct="1"/>
            <a:r>
              <a:rPr lang="it-IT" altLang="it-IT" sz="3400" dirty="0" smtClean="0"/>
              <a:t>IL SUPERAMENTO DEI LIMITI</a:t>
            </a:r>
          </a:p>
        </p:txBody>
      </p:sp>
    </p:spTree>
    <p:extLst>
      <p:ext uri="{BB962C8B-B14F-4D97-AF65-F5344CB8AC3E}">
        <p14:creationId xmlns:p14="http://schemas.microsoft.com/office/powerpoint/2010/main" val="335946225"/>
      </p:ext>
    </p:extLst>
  </p:cSld>
  <p:clrMapOvr>
    <a:masterClrMapping/>
  </p:clrMapOvr>
  <p:transition advTm="6703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4.2|8.1|8.8"/>
</p:tagLst>
</file>

<file path=ppt/tags/tag10.xml><?xml version="1.0" encoding="utf-8"?>
<p:tagLst xmlns:a="http://schemas.openxmlformats.org/drawingml/2006/main" xmlns:r="http://schemas.openxmlformats.org/officeDocument/2006/relationships" xmlns:p="http://schemas.openxmlformats.org/presentationml/2006/main">
  <p:tag name="TIMING" val="|7.8|14.9|27.7"/>
</p:tagLst>
</file>

<file path=ppt/tags/tag11.xml><?xml version="1.0" encoding="utf-8"?>
<p:tagLst xmlns:a="http://schemas.openxmlformats.org/drawingml/2006/main" xmlns:r="http://schemas.openxmlformats.org/officeDocument/2006/relationships" xmlns:p="http://schemas.openxmlformats.org/presentationml/2006/main">
  <p:tag name="TIMING" val="|12.7|41.1|46.4"/>
</p:tagLst>
</file>

<file path=ppt/tags/tag12.xml><?xml version="1.0" encoding="utf-8"?>
<p:tagLst xmlns:a="http://schemas.openxmlformats.org/drawingml/2006/main" xmlns:r="http://schemas.openxmlformats.org/officeDocument/2006/relationships" xmlns:p="http://schemas.openxmlformats.org/presentationml/2006/main">
  <p:tag name="TIMING" val="|97.2|4.4"/>
</p:tagLst>
</file>

<file path=ppt/tags/tag13.xml><?xml version="1.0" encoding="utf-8"?>
<p:tagLst xmlns:a="http://schemas.openxmlformats.org/drawingml/2006/main" xmlns:r="http://schemas.openxmlformats.org/officeDocument/2006/relationships" xmlns:p="http://schemas.openxmlformats.org/presentationml/2006/main">
  <p:tag name="TIMING" val="|115.3|1.5"/>
</p:tagLst>
</file>

<file path=ppt/tags/tag14.xml><?xml version="1.0" encoding="utf-8"?>
<p:tagLst xmlns:a="http://schemas.openxmlformats.org/drawingml/2006/main" xmlns:r="http://schemas.openxmlformats.org/officeDocument/2006/relationships" xmlns:p="http://schemas.openxmlformats.org/presentationml/2006/main">
  <p:tag name="TIMING" val="|20.1|4|5.4"/>
</p:tagLst>
</file>

<file path=ppt/tags/tag15.xml><?xml version="1.0" encoding="utf-8"?>
<p:tagLst xmlns:a="http://schemas.openxmlformats.org/drawingml/2006/main" xmlns:r="http://schemas.openxmlformats.org/officeDocument/2006/relationships" xmlns:p="http://schemas.openxmlformats.org/presentationml/2006/main">
  <p:tag name="TIMING" val="|8.6|7.3|6.4"/>
</p:tagLst>
</file>

<file path=ppt/tags/tag16.xml><?xml version="1.0" encoding="utf-8"?>
<p:tagLst xmlns:a="http://schemas.openxmlformats.org/drawingml/2006/main" xmlns:r="http://schemas.openxmlformats.org/officeDocument/2006/relationships" xmlns:p="http://schemas.openxmlformats.org/presentationml/2006/main">
  <p:tag name="TIMING" val="|11.8|17.5|3.5|4.8|3.8|17.9|18.7|3.4|5.8|2|23.4|19.8|12.8"/>
</p:tagLst>
</file>

<file path=ppt/tags/tag2.xml><?xml version="1.0" encoding="utf-8"?>
<p:tagLst xmlns:a="http://schemas.openxmlformats.org/drawingml/2006/main" xmlns:r="http://schemas.openxmlformats.org/officeDocument/2006/relationships" xmlns:p="http://schemas.openxmlformats.org/presentationml/2006/main">
  <p:tag name="TIMING" val="|16.1|4.2|8.1|8.8"/>
</p:tagLst>
</file>

<file path=ppt/tags/tag3.xml><?xml version="1.0" encoding="utf-8"?>
<p:tagLst xmlns:a="http://schemas.openxmlformats.org/drawingml/2006/main" xmlns:r="http://schemas.openxmlformats.org/officeDocument/2006/relationships" xmlns:p="http://schemas.openxmlformats.org/presentationml/2006/main">
  <p:tag name="TIMING" val="|16.1|4.2|8.1|8.8"/>
</p:tagLst>
</file>

<file path=ppt/tags/tag4.xml><?xml version="1.0" encoding="utf-8"?>
<p:tagLst xmlns:a="http://schemas.openxmlformats.org/drawingml/2006/main" xmlns:r="http://schemas.openxmlformats.org/officeDocument/2006/relationships" xmlns:p="http://schemas.openxmlformats.org/presentationml/2006/main">
  <p:tag name="TIMING" val="|16.1|4.2|8.1|8.8"/>
</p:tagLst>
</file>

<file path=ppt/tags/tag5.xml><?xml version="1.0" encoding="utf-8"?>
<p:tagLst xmlns:a="http://schemas.openxmlformats.org/drawingml/2006/main" xmlns:r="http://schemas.openxmlformats.org/officeDocument/2006/relationships" xmlns:p="http://schemas.openxmlformats.org/presentationml/2006/main">
  <p:tag name="TIMING" val="|16.1|4.2|8.1|8.8"/>
</p:tagLst>
</file>

<file path=ppt/tags/tag6.xml><?xml version="1.0" encoding="utf-8"?>
<p:tagLst xmlns:a="http://schemas.openxmlformats.org/drawingml/2006/main" xmlns:r="http://schemas.openxmlformats.org/officeDocument/2006/relationships" xmlns:p="http://schemas.openxmlformats.org/presentationml/2006/main">
  <p:tag name="TIMING" val="|19|16.9|50.3"/>
</p:tagLst>
</file>

<file path=ppt/tags/tag7.xml><?xml version="1.0" encoding="utf-8"?>
<p:tagLst xmlns:a="http://schemas.openxmlformats.org/drawingml/2006/main" xmlns:r="http://schemas.openxmlformats.org/officeDocument/2006/relationships" xmlns:p="http://schemas.openxmlformats.org/presentationml/2006/main">
  <p:tag name="TIMING" val="|16.1|4.2|8.1|8.8"/>
</p:tagLst>
</file>

<file path=ppt/tags/tag8.xml><?xml version="1.0" encoding="utf-8"?>
<p:tagLst xmlns:a="http://schemas.openxmlformats.org/drawingml/2006/main" xmlns:r="http://schemas.openxmlformats.org/officeDocument/2006/relationships" xmlns:p="http://schemas.openxmlformats.org/presentationml/2006/main">
  <p:tag name="TIMING" val="|16.1|4.2|8.1|8.8"/>
</p:tagLst>
</file>

<file path=ppt/tags/tag9.xml><?xml version="1.0" encoding="utf-8"?>
<p:tagLst xmlns:a="http://schemas.openxmlformats.org/drawingml/2006/main" xmlns:r="http://schemas.openxmlformats.org/officeDocument/2006/relationships" xmlns:p="http://schemas.openxmlformats.org/presentationml/2006/main">
  <p:tag name="TIMING" val="|4.3|17.6"/>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ACBE45ADD45CE4F9542A2CDB1E19AC6" ma:contentTypeVersion="2" ma:contentTypeDescription="Creare un nuovo documento." ma:contentTypeScope="" ma:versionID="97ff9d279d59a3cccec0119f0c7b2e04">
  <xsd:schema xmlns:xsd="http://www.w3.org/2001/XMLSchema" xmlns:xs="http://www.w3.org/2001/XMLSchema" xmlns:p="http://schemas.microsoft.com/office/2006/metadata/properties" xmlns:ns2="cabd0d6b-2130-4d18-b748-2dec8de52888" targetNamespace="http://schemas.microsoft.com/office/2006/metadata/properties" ma:root="true" ma:fieldsID="5fb1e11516a39f4996056e2976c511cc" ns2:_="">
    <xsd:import namespace="cabd0d6b-2130-4d18-b748-2dec8de5288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d0d6b-2130-4d18-b748-2dec8de528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993E84-C5C2-46F8-BAFB-AEF0F6705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bd0d6b-2130-4d18-b748-2dec8de52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1A7348-5050-4B85-B59E-1C447871B55E}">
  <ds:schemaRefs>
    <ds:schemaRef ds:uri="http://schemas.microsoft.com/sharepoint/v3/contenttype/forms"/>
  </ds:schemaRefs>
</ds:datastoreItem>
</file>

<file path=customXml/itemProps3.xml><?xml version="1.0" encoding="utf-8"?>
<ds:datastoreItem xmlns:ds="http://schemas.openxmlformats.org/officeDocument/2006/customXml" ds:itemID="{A1FC72B9-F827-44B3-8C92-A63DEBF39D9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3518</TotalTime>
  <Words>22339</Words>
  <Application>Microsoft Office PowerPoint</Application>
  <PresentationFormat>Presentazione su schermo (4:3)</PresentationFormat>
  <Paragraphs>5475</Paragraphs>
  <Slides>234</Slides>
  <Notes>65</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234</vt:i4>
      </vt:variant>
    </vt:vector>
  </HeadingPairs>
  <TitlesOfParts>
    <vt:vector size="246" baseType="lpstr">
      <vt:lpstr>Adobe Devanagari</vt:lpstr>
      <vt:lpstr>Arial</vt:lpstr>
      <vt:lpstr>Arial Black</vt:lpstr>
      <vt:lpstr>Arial Narrow</vt:lpstr>
      <vt:lpstr>Calibri</vt:lpstr>
      <vt:lpstr>Symbol</vt:lpstr>
      <vt:lpstr>Times New Roman</vt:lpstr>
      <vt:lpstr>Verdana</vt:lpstr>
      <vt:lpstr>Wingdings</vt:lpstr>
      <vt:lpstr>Struttura predefinita</vt:lpstr>
      <vt:lpstr>ClipArt</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CONTO ECONOMICO “CONTABILE”</vt:lpstr>
      <vt:lpstr>I LIMITI DELLA STRUTTURA A COSTI RICAVI E RIMANENZE</vt:lpstr>
      <vt:lpstr>I LIMITI DELLA STRUTTURA A COSTI RICAVI E RIMANENZE</vt:lpstr>
      <vt:lpstr>I LIMITI DELLA STRUTTURA A COSTI RICAVI E RIMANENZE</vt:lpstr>
      <vt:lpstr>IL SUPERAMENTO DEI LIMITI</vt:lpstr>
      <vt:lpstr>Presentazione standard di PowerPoint</vt:lpstr>
      <vt:lpstr>LA STRUTTURA A COSTI E RICAVI</vt:lpstr>
      <vt:lpstr>LA CONVERSIONE DEI COSTI</vt:lpstr>
      <vt:lpstr>MAGAZZINO PRODOTTI</vt:lpstr>
      <vt:lpstr>CONTO ECONOMICO DELLA PRODUZIONE OTTENUTA</vt:lpstr>
      <vt:lpstr>IL CONTO ECONOMICO DELLA PRODUZIONE OTTENUTA</vt:lpstr>
      <vt:lpstr>CONTO ECONOMICO DELLA PRODUZIONE OTTENUTA</vt:lpstr>
      <vt:lpstr>CONTO ECONOMICO DELLA PRODUZIONE VENDUTA</vt:lpstr>
      <vt:lpstr>IL METODO DELLA PRODUZIONE VENDUTA</vt:lpstr>
      <vt:lpstr>LA CLASSIFICAZIONE PER NATURA</vt:lpstr>
      <vt:lpstr>LA CLASSIFICAZIONE PER NATURA</vt:lpstr>
      <vt:lpstr>LA CLASSIFICAZIONE PER NATURA</vt:lpstr>
      <vt:lpstr>LA CLASSIFICAZIONE PER FUNZIONE</vt:lpstr>
      <vt:lpstr>AREA OPERATIVA o CARATTERISTICA</vt:lpstr>
      <vt:lpstr>AREA FINANZIARIA</vt:lpstr>
      <vt:lpstr>AREA STRAORDINARIA</vt:lpstr>
      <vt:lpstr>AREA EXTRA-CARATTERISTICA</vt:lpstr>
      <vt:lpstr>LA CLASSIFICAZIONE FUNZIONALE</vt:lpstr>
      <vt:lpstr>LA FORMA DEL CONTO ECONOMICO</vt:lpstr>
      <vt:lpstr>LA FORMA SCALARE DEL CONTO ECONOMICO</vt:lpstr>
      <vt:lpstr>LA SCOMPOSIZIONE DEI COSTI DELL’AREA OPERATIVA</vt:lpstr>
      <vt:lpstr>LA SCOMPOSIZIONE DEI COSTI  DELL’AREA OPERATIVA</vt:lpstr>
      <vt:lpstr>LA SCOMPOSIZIONE DEI COSTI DELL’AREA OPERATIVA</vt:lpstr>
      <vt:lpstr>MARGINE DI CONTRIBUZIONE</vt:lpstr>
      <vt:lpstr>MARGINE DI CONTRIBUZIONE</vt:lpstr>
      <vt:lpstr>IL SIGNIFICATO DEL MARGINE DI CONTRIBUZIONE</vt:lpstr>
      <vt:lpstr>IL SIGNIFICATO DEL MARGINE DI CONTRIBUZIONE</vt:lpstr>
      <vt:lpstr>LA FORMA SCALARE DEL CONTO ECONOMICO</vt:lpstr>
      <vt:lpstr>LA SCOMPOSIZIONE DEI COSTI DELL’AREA OPERATIVA</vt:lpstr>
      <vt:lpstr>VALORE AGGIUNTO</vt:lpstr>
      <vt:lpstr>VALORE AGGIUNTO</vt:lpstr>
      <vt:lpstr>VALORE AGGIUNTO</vt:lpstr>
      <vt:lpstr>VALORE AGGIUNTO</vt:lpstr>
      <vt:lpstr>IL SIGNIFICATO DEL M.I.L.</vt:lpstr>
      <vt:lpstr>IL SIGNIFICATO DEL VALORE AGGIUNTO</vt:lpstr>
      <vt:lpstr>IL SIGNIFICATO DEL M.O.L.</vt:lpstr>
      <vt:lpstr>Conto economico a costi e ricavi della produzione ottenuta con esposizione del valore aggiunto</vt:lpstr>
      <vt:lpstr>Prodotto di Esercizio</vt:lpstr>
      <vt:lpstr>Consumo materie</vt:lpstr>
      <vt:lpstr>Altre spese operative esterne</vt:lpstr>
      <vt:lpstr>Spese per il personale</vt:lpstr>
      <vt:lpstr>Ammortamenti</vt:lpstr>
      <vt:lpstr>Area Finanziaria</vt:lpstr>
      <vt:lpstr>Area Straordinaria</vt:lpstr>
      <vt:lpstr>Area Extracaratteristica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L’ANALISI DELLA REDDITIVITÀ</vt:lpstr>
      <vt:lpstr>IL R.O.E. (netto)</vt:lpstr>
      <vt:lpstr>IL R.O.E. (lordo)</vt:lpstr>
      <vt:lpstr>Presentazione standard di PowerPoint</vt:lpstr>
      <vt:lpstr>IL R.O.I.</vt:lpstr>
      <vt:lpstr>IL R.O.I.</vt:lpstr>
      <vt:lpstr>SCOMPOSIZIONE DEL R.O.I.</vt:lpstr>
      <vt:lpstr>SCOMPOSIZIONE DEL R.O.I.</vt:lpstr>
      <vt:lpstr>LA RELAZIONE TRA R.O.I. E R.O.E.</vt:lpstr>
      <vt:lpstr>LA RELAZIONE TRA R.O.I. E R.O.E. LA LEVA FINANZIARIA</vt:lpstr>
      <vt:lpstr>LA RELAZIONE TRA R.O.I. E R.O.E. LA LEVA FINANZIARIA</vt:lpstr>
      <vt:lpstr>Presentazione standard di PowerPoint</vt:lpstr>
      <vt:lpstr>Presentazione standard di PowerPoint</vt:lpstr>
      <vt:lpstr>Presentazione standard di PowerPoint</vt:lpstr>
      <vt:lpstr>LA LEVA FINANZIARIA</vt:lpstr>
      <vt:lpstr>LE COMPONENTI DELL’EFFETTO DI LEVA</vt:lpstr>
      <vt:lpstr>RIFLESSIONI SULL’EFFETTO DI LEVA</vt:lpstr>
      <vt:lpstr>RIFLESSIONI SULL’EFFETTO DI LEVA</vt:lpstr>
      <vt:lpstr>RIFLESSIONI SULL’EFFETTO DI LEVA</vt:lpstr>
      <vt:lpstr>RIFLESSIONI SULL’EFFETTO DI LEVA</vt:lpstr>
      <vt:lpstr>INDICI DI DURATA/ROTAZIONE</vt:lpstr>
      <vt:lpstr>INDICI DI DURATA</vt:lpstr>
      <vt:lpstr>INDICI DI DURATA</vt:lpstr>
      <vt:lpstr>INDICI DI ROTAZIONE</vt:lpstr>
      <vt:lpstr>INDICI DI ROTAZIONE</vt:lpstr>
      <vt:lpstr>INDICI DI DURATA/ROTAZIONE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Stefano</dc:creator>
  <cp:lastModifiedBy>stefano.coronella@uniparthenope.it</cp:lastModifiedBy>
  <cp:revision>623</cp:revision>
  <cp:lastPrinted>1601-01-01T00:00:00Z</cp:lastPrinted>
  <dcterms:created xsi:type="dcterms:W3CDTF">1601-01-01T00:00:00Z</dcterms:created>
  <dcterms:modified xsi:type="dcterms:W3CDTF">2021-04-29T16:15:39Z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0x0101007ACBE45ADD45CE4F9542A2CDB1E19AC6</vt:lpwstr>
  </property>
</Properties>
</file>