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91" r:id="rId5"/>
    <p:sldId id="542" r:id="rId6"/>
    <p:sldId id="543" r:id="rId7"/>
    <p:sldId id="523" r:id="rId8"/>
    <p:sldId id="525" r:id="rId9"/>
    <p:sldId id="394" r:id="rId10"/>
    <p:sldId id="509" r:id="rId11"/>
    <p:sldId id="526" r:id="rId12"/>
    <p:sldId id="530" r:id="rId13"/>
    <p:sldId id="520" r:id="rId14"/>
    <p:sldId id="544" r:id="rId15"/>
    <p:sldId id="538" r:id="rId16"/>
    <p:sldId id="535" r:id="rId17"/>
    <p:sldId id="536" r:id="rId18"/>
    <p:sldId id="545" r:id="rId19"/>
    <p:sldId id="546" r:id="rId20"/>
  </p:sldIdLst>
  <p:sldSz cx="9144000" cy="6858000" type="screen4x3"/>
  <p:notesSz cx="6858000" cy="97234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9" autoAdjust="0"/>
    <p:restoredTop sz="92443" autoAdjust="0"/>
  </p:normalViewPr>
  <p:slideViewPr>
    <p:cSldViewPr>
      <p:cViewPr varScale="1">
        <p:scale>
          <a:sx n="103" d="100"/>
          <a:sy n="103" d="100"/>
        </p:scale>
        <p:origin x="126" y="2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F5A145-CD9A-4CFE-A30D-89C848FECFD2}" type="datetimeFigureOut">
              <a:rPr lang="it-IT"/>
              <a:pPr>
                <a:defRPr/>
              </a:pPr>
              <a:t>16/03/2021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1425" y="1216025"/>
            <a:ext cx="4375150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679950"/>
            <a:ext cx="5486400" cy="3827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7C98FF-5C67-4120-BE58-B7A3EE8864D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671A62-7BAD-4184-846B-082E921460F4}" type="slidenum">
              <a:rPr lang="it-IT" altLang="it-IT">
                <a:cs typeface="Arial" panose="020B0604020202020204" pitchFamily="34" charset="0"/>
              </a:rPr>
              <a:pPr/>
              <a:t>2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150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1751F0-AE25-4856-9692-B50360F7DBB7}" type="slidenum">
              <a:rPr lang="it-IT" altLang="it-IT">
                <a:cs typeface="Arial" panose="020B0604020202020204" pitchFamily="34" charset="0"/>
              </a:rPr>
              <a:pPr/>
              <a:t>3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355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38FE39-B9E6-4426-A6EA-014622346964}" type="slidenum">
              <a:rPr lang="it-IT" altLang="it-IT">
                <a:cs typeface="Arial" panose="020B0604020202020204" pitchFamily="34" charset="0"/>
              </a:rPr>
              <a:pPr/>
              <a:t>4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560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3A096E-0794-4D1C-A1CE-C3177BEEED0C}" type="slidenum">
              <a:rPr lang="it-IT" altLang="it-IT">
                <a:cs typeface="Arial" panose="020B0604020202020204" pitchFamily="34" charset="0"/>
              </a:rPr>
              <a:pPr/>
              <a:t>7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29701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DBAC5C-F988-4DE7-9AFE-5865D4437C49}" type="slidenum">
              <a:rPr lang="it-IT" altLang="it-IT">
                <a:cs typeface="Arial" panose="020B0604020202020204" pitchFamily="34" charset="0"/>
              </a:rPr>
              <a:pPr/>
              <a:t>8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1749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3A6EF-CDC3-411F-90C5-D4C9C10157C6}" type="slidenum">
              <a:rPr lang="it-IT" altLang="it-IT">
                <a:cs typeface="Arial" panose="020B0604020202020204" pitchFamily="34" charset="0"/>
              </a:rPr>
              <a:pPr/>
              <a:t>9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3797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3C738F-C88A-4B1F-B699-DD072F9C3FA3}" type="slidenum">
              <a:rPr lang="it-IT" altLang="it-IT">
                <a:cs typeface="Arial" panose="020B0604020202020204" pitchFamily="34" charset="0"/>
              </a:rPr>
              <a:pPr/>
              <a:t>10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5845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79EA1F-063C-47F8-838A-3BDD6A807389}" type="slidenum">
              <a:rPr lang="it-IT" altLang="it-IT">
                <a:cs typeface="Arial" panose="020B0604020202020204" pitchFamily="34" charset="0"/>
              </a:rPr>
              <a:pPr/>
              <a:t>11</a:t>
            </a:fld>
            <a:endParaRPr lang="it-IT" altLang="it-IT"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smtClean="0"/>
          </a:p>
        </p:txBody>
      </p:sp>
      <p:sp>
        <p:nvSpPr>
          <p:cNvPr id="37893" name="Segnaposto piè di pagina 1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© Alessandro Lombrano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784D9-6218-4F82-9D80-5222717BF4A7}" type="slidenum">
              <a:rPr lang="it-IT" smtClean="0">
                <a:latin typeface="Arial" pitchFamily="34" charset="0"/>
              </a:rPr>
              <a:pPr/>
              <a:t>16</a:t>
            </a:fld>
            <a:endParaRPr lang="it-IT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68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pic>
        <p:nvPicPr>
          <p:cNvPr id="6" name="Picture 13" descr="Crossmind_definitivo2"/>
          <p:cNvPicPr>
            <a:picLocks noChangeAspect="1" noChangeArrowheads="1"/>
          </p:cNvPicPr>
          <p:nvPr/>
        </p:nvPicPr>
        <p:blipFill>
          <a:blip r:embed="rId2">
            <a:lum bright="80000" contrast="-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2" b="27074"/>
          <a:stretch>
            <a:fillRect/>
          </a:stretch>
        </p:blipFill>
        <p:spPr bwMode="auto">
          <a:xfrm>
            <a:off x="323850" y="5021263"/>
            <a:ext cx="21463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24301" y="1916113"/>
            <a:ext cx="5000625" cy="1225550"/>
          </a:xfrm>
        </p:spPr>
        <p:txBody>
          <a:bodyPr/>
          <a:lstStyle>
            <a:lvl1pPr algn="ctr">
              <a:defRPr b="1">
                <a:solidFill>
                  <a:srgbClr val="990033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356101" y="3429001"/>
            <a:ext cx="4537075" cy="1368425"/>
          </a:xfrm>
        </p:spPr>
        <p:txBody>
          <a:bodyPr/>
          <a:lstStyle>
            <a:lvl1pPr marL="0" indent="0" algn="r">
              <a:buFontTx/>
              <a:buNone/>
              <a:defRPr sz="1800">
                <a:solidFill>
                  <a:srgbClr val="5F5F5F"/>
                </a:solidFill>
                <a:latin typeface="AvantGarde Bk BT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4356100" y="6245225"/>
            <a:ext cx="4608513" cy="476250"/>
          </a:xfrm>
        </p:spPr>
        <p:txBody>
          <a:bodyPr/>
          <a:lstStyle>
            <a:lvl1pPr algn="r">
              <a:defRPr i="1"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</p:spTree>
    <p:extLst>
      <p:ext uri="{BB962C8B-B14F-4D97-AF65-F5344CB8AC3E}">
        <p14:creationId xmlns:p14="http://schemas.microsoft.com/office/powerpoint/2010/main" val="73206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C0697-9F72-4A2C-BBA8-5B083E12CC2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1321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4975" y="341313"/>
            <a:ext cx="2108200" cy="55356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2" y="341313"/>
            <a:ext cx="6175375" cy="55356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A2407-AB3B-4C57-9F50-29002D86A0F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58488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7E7D8-D394-40B9-9038-092685E4BF9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206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92777-5367-4727-A306-9E1F5CDD0F1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805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56908-FEF5-4756-9365-14F7B3E269B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467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1" y="1125539"/>
            <a:ext cx="4141788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1389" y="1125539"/>
            <a:ext cx="4141787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722C8-E394-403E-A9A0-B9340931B46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946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4C34D-90C0-42E2-9278-B60E0E81248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358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3C622-90C0-4C1A-8BD4-C1C7BEFAEC0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644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3DC8B-A4BA-4FDD-9261-55C17CA691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5357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9C9E2-21F5-4F70-8BE1-D0722939D4F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69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98A77-AB38-4999-93E6-3F069E8F286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947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auto">
          <a:xfrm rot="10800000">
            <a:off x="0" y="260350"/>
            <a:ext cx="9144000" cy="5256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 rot="10800000">
            <a:off x="0" y="4149725"/>
            <a:ext cx="9144000" cy="27082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BEBEB"/>
              </a:gs>
            </a:gsLst>
            <a:lin ang="5400000" scaled="1"/>
          </a:gradFill>
          <a:ln>
            <a:noFill/>
          </a:ln>
        </p:spPr>
        <p:txBody>
          <a:bodyPr rot="10800000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41313"/>
            <a:ext cx="8208962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&gt;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37288"/>
            <a:ext cx="4176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A cura di ...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6588" y="6237288"/>
            <a:ext cx="1906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vantGarde Bk BT"/>
                <a:ea typeface="MS PGothic" panose="020B0600070205080204" pitchFamily="34" charset="-128"/>
              </a:defRPr>
            </a:lvl1pPr>
          </a:lstStyle>
          <a:p>
            <a:fld id="{C3199F81-8DC6-4573-8836-DDC3A943A461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4" name="Rectangle 12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0" r:id="rId1"/>
    <p:sldLayoutId id="2147484371" r:id="rId2"/>
    <p:sldLayoutId id="2147484361" r:id="rId3"/>
    <p:sldLayoutId id="2147484362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  <p:sldLayoutId id="2147484372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F5F5F"/>
          </a:solidFill>
          <a:latin typeface="AvantGarde B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0033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83568" y="2183373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it-IT" sz="4400" b="1" dirty="0">
                <a:solidFill>
                  <a:schemeClr val="accent6"/>
                </a:solidFill>
                <a:latin typeface="Times New Roman" pitchFamily="18" charset="0"/>
              </a:rPr>
              <a:t>Corso di Ragioneria Generale</a:t>
            </a:r>
          </a:p>
          <a:p>
            <a:pPr algn="ctr" eaLnBrk="1" hangingPunct="1">
              <a:defRPr/>
            </a:pPr>
            <a:endParaRPr lang="it-IT" altLang="it-IT" sz="44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it-IT" sz="4400" b="1" i="1" dirty="0">
                <a:solidFill>
                  <a:srgbClr val="7030A0"/>
                </a:solidFill>
                <a:latin typeface="Times New Roman" pitchFamily="18" charset="0"/>
              </a:rPr>
              <a:t>L’operazione di </a:t>
            </a:r>
            <a:r>
              <a:rPr lang="it-IT" sz="4400" b="1" i="1" dirty="0" smtClean="0">
                <a:solidFill>
                  <a:srgbClr val="7030A0"/>
                </a:solidFill>
                <a:latin typeface="Times New Roman" pitchFamily="18" charset="0"/>
              </a:rPr>
              <a:t>vendita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it-IT" sz="4400" b="1" i="1" dirty="0">
              <a:solidFill>
                <a:schemeClr val="accent6"/>
              </a:solidFill>
              <a:latin typeface="Times New Roman" pitchFamily="18" charset="0"/>
            </a:endParaRPr>
          </a:p>
          <a:p>
            <a:pPr algn="ctr">
              <a:buNone/>
              <a:defRPr/>
            </a:pPr>
            <a:r>
              <a:rPr lang="it-IT" sz="4400" b="1" i="1" dirty="0">
                <a:solidFill>
                  <a:srgbClr val="C00000"/>
                </a:solidFill>
                <a:latin typeface="Times New Roman" pitchFamily="18" charset="0"/>
              </a:rPr>
              <a:t>Prof. Stefano Coronella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68" y="233956"/>
            <a:ext cx="1524003" cy="1524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31900"/>
            <a:ext cx="8424862" cy="4689475"/>
          </a:xfrm>
        </p:spPr>
        <p:txBody>
          <a:bodyPr/>
          <a:lstStyle/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b="1" u="sng" dirty="0">
                <a:latin typeface="Tahoma" panose="020B0604030504040204" pitchFamily="34" charset="0"/>
                <a:cs typeface="Tahoma" panose="020B0604030504040204" pitchFamily="34" charset="0"/>
              </a:rPr>
              <a:t>Riepilogo operazioni precedenti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Costituzione azienda individuale con apporto in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denaro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per 40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Accensione di un mutuo bancario per 60 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acquistato fattori pluriennali per 20, costituiti da impianti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acquistato materie per 15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sostenuto salari e stipendi per 10</a:t>
            </a: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L’imprenditore si è avvalso di servizi per </a:t>
            </a: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5 </a:t>
            </a: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L’imprenditore ha venduto prodotti per 40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u="sng" dirty="0">
                <a:latin typeface="Tahoma" panose="020B0604030504040204" pitchFamily="34" charset="0"/>
                <a:cs typeface="Tahoma" panose="020B0604030504040204" pitchFamily="34" charset="0"/>
              </a:rPr>
              <a:t>Si consideri ogni operazione avvenuta con pagamento/incasso per cassa </a:t>
            </a:r>
          </a:p>
        </p:txBody>
      </p:sp>
      <p:sp>
        <p:nvSpPr>
          <p:cNvPr id="34820" name="Rettangolo 3"/>
          <p:cNvSpPr>
            <a:spLocks noChangeArrowheads="1"/>
          </p:cNvSpPr>
          <p:nvPr/>
        </p:nvSpPr>
        <p:spPr bwMode="auto">
          <a:xfrm>
            <a:off x="212725" y="758825"/>
            <a:ext cx="831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614363" y="127000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34822" name="CasellaDiTesto 18"/>
          <p:cNvSpPr txBox="1">
            <a:spLocks noChangeArrowheads="1"/>
          </p:cNvSpPr>
          <p:nvPr/>
        </p:nvSpPr>
        <p:spPr bwMode="auto">
          <a:xfrm flipH="1">
            <a:off x="7110413" y="4987925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ttangolo 3"/>
          <p:cNvSpPr>
            <a:spLocks noChangeArrowheads="1"/>
          </p:cNvSpPr>
          <p:nvPr/>
        </p:nvSpPr>
        <p:spPr bwMode="auto">
          <a:xfrm>
            <a:off x="192088" y="574675"/>
            <a:ext cx="8316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04825" y="87313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3814763" y="4659313"/>
          <a:ext cx="3197226" cy="1735137"/>
        </p:xfrm>
        <a:graphic>
          <a:graphicData uri="http://schemas.openxmlformats.org/drawingml/2006/table">
            <a:tbl>
              <a:tblPr/>
              <a:tblGrid>
                <a:gridCol w="159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8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5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1" marR="91411" marT="45757" marB="45757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1" marR="91411" marT="45757" marB="4575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874" name="CasellaDiTesto 8"/>
          <p:cNvSpPr txBox="1">
            <a:spLocks noChangeArrowheads="1"/>
          </p:cNvSpPr>
          <p:nvPr/>
        </p:nvSpPr>
        <p:spPr bwMode="auto">
          <a:xfrm>
            <a:off x="4551363" y="4152900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CASSA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36875" name="CasellaDiTesto 12"/>
          <p:cNvSpPr txBox="1">
            <a:spLocks noChangeArrowheads="1"/>
          </p:cNvSpPr>
          <p:nvPr/>
        </p:nvSpPr>
        <p:spPr bwMode="auto">
          <a:xfrm flipH="1">
            <a:off x="4379913" y="4722813"/>
            <a:ext cx="53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36876" name="CasellaDiTesto 13"/>
          <p:cNvSpPr txBox="1">
            <a:spLocks noChangeArrowheads="1"/>
          </p:cNvSpPr>
          <p:nvPr/>
        </p:nvSpPr>
        <p:spPr bwMode="auto">
          <a:xfrm flipH="1">
            <a:off x="4425950" y="4999038"/>
            <a:ext cx="536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36877" name="CasellaDiTesto 14"/>
          <p:cNvSpPr txBox="1">
            <a:spLocks noChangeArrowheads="1"/>
          </p:cNvSpPr>
          <p:nvPr/>
        </p:nvSpPr>
        <p:spPr bwMode="auto">
          <a:xfrm flipH="1">
            <a:off x="5626100" y="4773960"/>
            <a:ext cx="5349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36878" name="CasellaDiTesto 15"/>
          <p:cNvSpPr txBox="1">
            <a:spLocks noChangeArrowheads="1"/>
          </p:cNvSpPr>
          <p:nvPr/>
        </p:nvSpPr>
        <p:spPr bwMode="auto">
          <a:xfrm flipH="1">
            <a:off x="5619750" y="5032722"/>
            <a:ext cx="534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  <p:sp>
        <p:nvSpPr>
          <p:cNvPr id="36879" name="CasellaDiTesto 16"/>
          <p:cNvSpPr txBox="1">
            <a:spLocks noChangeArrowheads="1"/>
          </p:cNvSpPr>
          <p:nvPr/>
        </p:nvSpPr>
        <p:spPr bwMode="auto">
          <a:xfrm flipH="1">
            <a:off x="5630863" y="5301010"/>
            <a:ext cx="534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</a:t>
            </a:r>
          </a:p>
        </p:txBody>
      </p:sp>
      <p:sp>
        <p:nvSpPr>
          <p:cNvPr id="36880" name="CasellaDiTesto 17"/>
          <p:cNvSpPr txBox="1">
            <a:spLocks noChangeArrowheads="1"/>
          </p:cNvSpPr>
          <p:nvPr/>
        </p:nvSpPr>
        <p:spPr bwMode="auto">
          <a:xfrm flipH="1">
            <a:off x="5738813" y="5539135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5</a:t>
            </a:r>
          </a:p>
        </p:txBody>
      </p:sp>
      <p:sp>
        <p:nvSpPr>
          <p:cNvPr id="36881" name="CasellaDiTesto 18"/>
          <p:cNvSpPr txBox="1">
            <a:spLocks noChangeArrowheads="1"/>
          </p:cNvSpPr>
          <p:nvPr/>
        </p:nvSpPr>
        <p:spPr bwMode="auto">
          <a:xfrm flipH="1">
            <a:off x="7110413" y="4987925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600"/>
          </a:p>
        </p:txBody>
      </p:sp>
      <p:sp>
        <p:nvSpPr>
          <p:cNvPr id="36882" name="CasellaDiTesto 1"/>
          <p:cNvSpPr txBox="1">
            <a:spLocks noChangeArrowheads="1"/>
          </p:cNvSpPr>
          <p:nvPr/>
        </p:nvSpPr>
        <p:spPr bwMode="auto">
          <a:xfrm>
            <a:off x="5580063" y="6371480"/>
            <a:ext cx="1504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dirty="0"/>
              <a:t>(SALDO  90)</a:t>
            </a:r>
          </a:p>
        </p:txBody>
      </p:sp>
      <p:sp>
        <p:nvSpPr>
          <p:cNvPr id="36883" name="CasellaDiTesto 18"/>
          <p:cNvSpPr txBox="1">
            <a:spLocks noChangeArrowheads="1"/>
          </p:cNvSpPr>
          <p:nvPr/>
        </p:nvSpPr>
        <p:spPr bwMode="auto">
          <a:xfrm flipH="1">
            <a:off x="4454526" y="5594350"/>
            <a:ext cx="536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graphicFrame>
        <p:nvGraphicFramePr>
          <p:cNvPr id="21" name="Group 5"/>
          <p:cNvGraphicFramePr>
            <a:graphicFrameLocks noGrp="1"/>
          </p:cNvGraphicFramePr>
          <p:nvPr/>
        </p:nvGraphicFramePr>
        <p:xfrm>
          <a:off x="319088" y="1644650"/>
          <a:ext cx="2335212" cy="788988"/>
        </p:xfrm>
        <a:graphic>
          <a:graphicData uri="http://schemas.openxmlformats.org/drawingml/2006/table">
            <a:tbl>
              <a:tblPr/>
              <a:tblGrid>
                <a:gridCol w="1167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8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47" marB="45747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47" marB="4574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889" name="CasellaDiTesto 21"/>
          <p:cNvSpPr txBox="1">
            <a:spLocks noChangeArrowheads="1"/>
          </p:cNvSpPr>
          <p:nvPr/>
        </p:nvSpPr>
        <p:spPr bwMode="auto">
          <a:xfrm>
            <a:off x="558800" y="1144588"/>
            <a:ext cx="17224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CAPITALE NETTO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 </a:t>
            </a:r>
          </a:p>
        </p:txBody>
      </p:sp>
      <p:sp>
        <p:nvSpPr>
          <p:cNvPr id="36890" name="CasellaDiTesto 22"/>
          <p:cNvSpPr txBox="1">
            <a:spLocks noChangeArrowheads="1"/>
          </p:cNvSpPr>
          <p:nvPr/>
        </p:nvSpPr>
        <p:spPr bwMode="auto">
          <a:xfrm flipH="1">
            <a:off x="1809750" y="1725613"/>
            <a:ext cx="536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36891" name="CasellaDiTesto 23"/>
          <p:cNvSpPr txBox="1">
            <a:spLocks noChangeArrowheads="1"/>
          </p:cNvSpPr>
          <p:nvPr/>
        </p:nvSpPr>
        <p:spPr bwMode="auto">
          <a:xfrm flipH="1">
            <a:off x="1720850" y="2043113"/>
            <a:ext cx="765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graphicFrame>
        <p:nvGraphicFramePr>
          <p:cNvPr id="25" name="Group 5"/>
          <p:cNvGraphicFramePr>
            <a:graphicFrameLocks noGrp="1"/>
          </p:cNvGraphicFramePr>
          <p:nvPr/>
        </p:nvGraphicFramePr>
        <p:xfrm>
          <a:off x="2840038" y="1628775"/>
          <a:ext cx="2335212" cy="804863"/>
        </p:xfrm>
        <a:graphic>
          <a:graphicData uri="http://schemas.openxmlformats.org/drawingml/2006/table">
            <a:tbl>
              <a:tblPr/>
              <a:tblGrid>
                <a:gridCol w="1167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897" name="CasellaDiTesto 25"/>
          <p:cNvSpPr txBox="1">
            <a:spLocks noChangeArrowheads="1"/>
          </p:cNvSpPr>
          <p:nvPr/>
        </p:nvSpPr>
        <p:spPr bwMode="auto">
          <a:xfrm>
            <a:off x="2671763" y="977900"/>
            <a:ext cx="2503487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MUTUO PASSIVO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debiti fi finanziamento) </a:t>
            </a:r>
          </a:p>
        </p:txBody>
      </p:sp>
      <p:sp>
        <p:nvSpPr>
          <p:cNvPr id="36898" name="CasellaDiTesto 26"/>
          <p:cNvSpPr txBox="1">
            <a:spLocks noChangeArrowheads="1"/>
          </p:cNvSpPr>
          <p:nvPr/>
        </p:nvSpPr>
        <p:spPr bwMode="auto">
          <a:xfrm flipH="1">
            <a:off x="4303713" y="1714500"/>
            <a:ext cx="536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60</a:t>
            </a:r>
          </a:p>
        </p:txBody>
      </p:sp>
      <p:sp>
        <p:nvSpPr>
          <p:cNvPr id="36899" name="CasellaDiTesto 27"/>
          <p:cNvSpPr txBox="1">
            <a:spLocks noChangeArrowheads="1"/>
          </p:cNvSpPr>
          <p:nvPr/>
        </p:nvSpPr>
        <p:spPr bwMode="auto">
          <a:xfrm flipH="1">
            <a:off x="4198938" y="2041525"/>
            <a:ext cx="7667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(VF-)</a:t>
            </a:r>
          </a:p>
        </p:txBody>
      </p:sp>
      <p:graphicFrame>
        <p:nvGraphicFramePr>
          <p:cNvPr id="29" name="Group 5"/>
          <p:cNvGraphicFramePr>
            <a:graphicFrameLocks noGrp="1"/>
          </p:cNvGraphicFramePr>
          <p:nvPr/>
        </p:nvGraphicFramePr>
        <p:xfrm>
          <a:off x="5446713" y="1627188"/>
          <a:ext cx="2336800" cy="804862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45759" marB="4575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45759" marB="4575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905" name="CasellaDiTesto 29"/>
          <p:cNvSpPr txBox="1">
            <a:spLocks noChangeArrowheads="1"/>
          </p:cNvSpPr>
          <p:nvPr/>
        </p:nvSpPr>
        <p:spPr bwMode="auto">
          <a:xfrm>
            <a:off x="5610225" y="779463"/>
            <a:ext cx="2024063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IMPIANTI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pluriennali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di carattere materiale)</a:t>
            </a:r>
          </a:p>
        </p:txBody>
      </p:sp>
      <p:sp>
        <p:nvSpPr>
          <p:cNvPr id="36906" name="CasellaDiTesto 30"/>
          <p:cNvSpPr txBox="1">
            <a:spLocks noChangeArrowheads="1"/>
          </p:cNvSpPr>
          <p:nvPr/>
        </p:nvSpPr>
        <p:spPr bwMode="auto">
          <a:xfrm flipH="1">
            <a:off x="5868988" y="1719263"/>
            <a:ext cx="534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20</a:t>
            </a:r>
          </a:p>
        </p:txBody>
      </p:sp>
      <p:sp>
        <p:nvSpPr>
          <p:cNvPr id="36907" name="CasellaDiTesto 31"/>
          <p:cNvSpPr txBox="1">
            <a:spLocks noChangeArrowheads="1"/>
          </p:cNvSpPr>
          <p:nvPr/>
        </p:nvSpPr>
        <p:spPr bwMode="auto">
          <a:xfrm flipH="1">
            <a:off x="5759450" y="2020888"/>
            <a:ext cx="765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graphicFrame>
        <p:nvGraphicFramePr>
          <p:cNvPr id="33" name="Group 5"/>
          <p:cNvGraphicFramePr>
            <a:graphicFrameLocks noGrp="1"/>
          </p:cNvGraphicFramePr>
          <p:nvPr/>
        </p:nvGraphicFramePr>
        <p:xfrm>
          <a:off x="336550" y="3313113"/>
          <a:ext cx="2335214" cy="804862"/>
        </p:xfrm>
        <a:graphic>
          <a:graphicData uri="http://schemas.openxmlformats.org/drawingml/2006/table">
            <a:tbl>
              <a:tblPr/>
              <a:tblGrid>
                <a:gridCol w="116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913" name="CasellaDiTesto 33"/>
          <p:cNvSpPr txBox="1">
            <a:spLocks noChangeArrowheads="1"/>
          </p:cNvSpPr>
          <p:nvPr/>
        </p:nvSpPr>
        <p:spPr bwMode="auto">
          <a:xfrm>
            <a:off x="133350" y="2584450"/>
            <a:ext cx="27511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MATERIE C/ACQUISTI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anticipati di esercizio)</a:t>
            </a:r>
          </a:p>
        </p:txBody>
      </p:sp>
      <p:sp>
        <p:nvSpPr>
          <p:cNvPr id="36914" name="CasellaDiTesto 34"/>
          <p:cNvSpPr txBox="1">
            <a:spLocks noChangeArrowheads="1"/>
          </p:cNvSpPr>
          <p:nvPr/>
        </p:nvSpPr>
        <p:spPr bwMode="auto">
          <a:xfrm flipH="1">
            <a:off x="827088" y="3411538"/>
            <a:ext cx="5349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15</a:t>
            </a:r>
          </a:p>
        </p:txBody>
      </p:sp>
      <p:sp>
        <p:nvSpPr>
          <p:cNvPr id="36915" name="CasellaDiTesto 35"/>
          <p:cNvSpPr txBox="1">
            <a:spLocks noChangeArrowheads="1"/>
          </p:cNvSpPr>
          <p:nvPr/>
        </p:nvSpPr>
        <p:spPr bwMode="auto">
          <a:xfrm flipH="1">
            <a:off x="712788" y="3679825"/>
            <a:ext cx="765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graphicFrame>
        <p:nvGraphicFramePr>
          <p:cNvPr id="37" name="Group 5"/>
          <p:cNvGraphicFramePr>
            <a:graphicFrameLocks noGrp="1"/>
          </p:cNvGraphicFramePr>
          <p:nvPr/>
        </p:nvGraphicFramePr>
        <p:xfrm>
          <a:off x="3076575" y="3302000"/>
          <a:ext cx="2336800" cy="804863"/>
        </p:xfrm>
        <a:graphic>
          <a:graphicData uri="http://schemas.openxmlformats.org/drawingml/2006/table">
            <a:tbl>
              <a:tblPr/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45760" marB="4576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45760" marB="4576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921" name="CasellaDiTesto 37"/>
          <p:cNvSpPr txBox="1">
            <a:spLocks noChangeArrowheads="1"/>
          </p:cNvSpPr>
          <p:nvPr/>
        </p:nvSpPr>
        <p:spPr bwMode="auto">
          <a:xfrm>
            <a:off x="2887663" y="2601913"/>
            <a:ext cx="2692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SALARI E STIPENDI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correnti di esercizio)</a:t>
            </a:r>
          </a:p>
        </p:txBody>
      </p:sp>
      <p:sp>
        <p:nvSpPr>
          <p:cNvPr id="36922" name="CasellaDiTesto 38"/>
          <p:cNvSpPr txBox="1">
            <a:spLocks noChangeArrowheads="1"/>
          </p:cNvSpPr>
          <p:nvPr/>
        </p:nvSpPr>
        <p:spPr bwMode="auto">
          <a:xfrm flipH="1">
            <a:off x="3656013" y="3397250"/>
            <a:ext cx="534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10</a:t>
            </a:r>
          </a:p>
        </p:txBody>
      </p:sp>
      <p:sp>
        <p:nvSpPr>
          <p:cNvPr id="36923" name="CasellaDiTesto 39"/>
          <p:cNvSpPr txBox="1">
            <a:spLocks noChangeArrowheads="1"/>
          </p:cNvSpPr>
          <p:nvPr/>
        </p:nvSpPr>
        <p:spPr bwMode="auto">
          <a:xfrm flipH="1">
            <a:off x="3538538" y="3709988"/>
            <a:ext cx="765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(VE-)</a:t>
            </a:r>
          </a:p>
        </p:txBody>
      </p:sp>
      <p:graphicFrame>
        <p:nvGraphicFramePr>
          <p:cNvPr id="41" name="Group 5"/>
          <p:cNvGraphicFramePr>
            <a:graphicFrameLocks noGrp="1"/>
          </p:cNvGraphicFramePr>
          <p:nvPr/>
        </p:nvGraphicFramePr>
        <p:xfrm>
          <a:off x="5888038" y="3228975"/>
          <a:ext cx="2335212" cy="804863"/>
        </p:xfrm>
        <a:graphic>
          <a:graphicData uri="http://schemas.openxmlformats.org/drawingml/2006/table">
            <a:tbl>
              <a:tblPr/>
              <a:tblGrid>
                <a:gridCol w="1167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60" marB="4576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929" name="CasellaDiTesto 41"/>
          <p:cNvSpPr txBox="1">
            <a:spLocks noChangeArrowheads="1"/>
          </p:cNvSpPr>
          <p:nvPr/>
        </p:nvSpPr>
        <p:spPr bwMode="auto">
          <a:xfrm>
            <a:off x="5626100" y="2538413"/>
            <a:ext cx="2659063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COSTI PER SERVIZI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costi correnti di esercizio)</a:t>
            </a:r>
          </a:p>
        </p:txBody>
      </p:sp>
      <p:sp>
        <p:nvSpPr>
          <p:cNvPr id="36930" name="CasellaDiTesto 42"/>
          <p:cNvSpPr txBox="1">
            <a:spLocks noChangeArrowheads="1"/>
          </p:cNvSpPr>
          <p:nvPr/>
        </p:nvSpPr>
        <p:spPr bwMode="auto">
          <a:xfrm flipH="1">
            <a:off x="6507163" y="3354388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5</a:t>
            </a:r>
          </a:p>
        </p:txBody>
      </p:sp>
      <p:sp>
        <p:nvSpPr>
          <p:cNvPr id="36931" name="CasellaDiTesto 43"/>
          <p:cNvSpPr txBox="1">
            <a:spLocks noChangeArrowheads="1"/>
          </p:cNvSpPr>
          <p:nvPr/>
        </p:nvSpPr>
        <p:spPr bwMode="auto">
          <a:xfrm flipH="1">
            <a:off x="6350000" y="3614738"/>
            <a:ext cx="765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(VE-)</a:t>
            </a:r>
          </a:p>
        </p:txBody>
      </p:sp>
      <p:graphicFrame>
        <p:nvGraphicFramePr>
          <p:cNvPr id="45" name="Group 5"/>
          <p:cNvGraphicFramePr>
            <a:graphicFrameLocks noGrp="1"/>
          </p:cNvGraphicFramePr>
          <p:nvPr/>
        </p:nvGraphicFramePr>
        <p:xfrm>
          <a:off x="434975" y="4884738"/>
          <a:ext cx="2335214" cy="804862"/>
        </p:xfrm>
        <a:graphic>
          <a:graphicData uri="http://schemas.openxmlformats.org/drawingml/2006/table">
            <a:tbl>
              <a:tblPr/>
              <a:tblGrid>
                <a:gridCol w="116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387" marR="91387" marT="45759" marB="4575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CasellaDiTesto 45"/>
          <p:cNvSpPr txBox="1">
            <a:spLocks noChangeArrowheads="1"/>
          </p:cNvSpPr>
          <p:nvPr/>
        </p:nvSpPr>
        <p:spPr bwMode="auto">
          <a:xfrm>
            <a:off x="541338" y="4170363"/>
            <a:ext cx="218916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PRODOTTI C/VENDITE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ricavi d’esercizio) </a:t>
            </a:r>
          </a:p>
        </p:txBody>
      </p:sp>
      <p:sp>
        <p:nvSpPr>
          <p:cNvPr id="36938" name="CasellaDiTesto 46"/>
          <p:cNvSpPr txBox="1">
            <a:spLocks noChangeArrowheads="1"/>
          </p:cNvSpPr>
          <p:nvPr/>
        </p:nvSpPr>
        <p:spPr bwMode="auto">
          <a:xfrm flipH="1">
            <a:off x="1836738" y="4945063"/>
            <a:ext cx="5349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36939" name="CasellaDiTesto 47"/>
          <p:cNvSpPr txBox="1">
            <a:spLocks noChangeArrowheads="1"/>
          </p:cNvSpPr>
          <p:nvPr/>
        </p:nvSpPr>
        <p:spPr bwMode="auto">
          <a:xfrm flipH="1">
            <a:off x="1784350" y="5210175"/>
            <a:ext cx="766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sp>
        <p:nvSpPr>
          <p:cNvPr id="44" name="CasellaDiTesto 43"/>
          <p:cNvSpPr txBox="1">
            <a:spLocks noChangeArrowheads="1"/>
          </p:cNvSpPr>
          <p:nvPr/>
        </p:nvSpPr>
        <p:spPr bwMode="auto">
          <a:xfrm flipH="1">
            <a:off x="4357412" y="6184106"/>
            <a:ext cx="7651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(</a:t>
            </a:r>
            <a:r>
              <a:rPr lang="it-IT" altLang="it-IT" sz="1600" dirty="0" smtClean="0"/>
              <a:t>VF+)</a:t>
            </a:r>
            <a:endParaRPr lang="it-IT" altLang="it-IT" sz="1600" dirty="0"/>
          </a:p>
        </p:txBody>
      </p:sp>
      <p:sp>
        <p:nvSpPr>
          <p:cNvPr id="47" name="CasellaDiTesto 46"/>
          <p:cNvSpPr txBox="1">
            <a:spLocks noChangeArrowheads="1"/>
          </p:cNvSpPr>
          <p:nvPr/>
        </p:nvSpPr>
        <p:spPr bwMode="auto">
          <a:xfrm flipH="1">
            <a:off x="5694865" y="5934075"/>
            <a:ext cx="7651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 dirty="0"/>
              <a:t>(</a:t>
            </a:r>
            <a:r>
              <a:rPr lang="it-IT" altLang="it-IT" sz="1600" dirty="0" smtClean="0"/>
              <a:t>VF-)</a:t>
            </a:r>
            <a:endParaRPr lang="it-IT" alt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ttangolo 1"/>
          <p:cNvSpPr>
            <a:spLocks noChangeArrowheads="1"/>
          </p:cNvSpPr>
          <p:nvPr/>
        </p:nvSpPr>
        <p:spPr bwMode="auto">
          <a:xfrm>
            <a:off x="179388" y="868363"/>
            <a:ext cx="4392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20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614363" y="127000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pic>
        <p:nvPicPr>
          <p:cNvPr id="39941" name="Immagin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903413"/>
            <a:ext cx="69627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3167063"/>
            <a:ext cx="69627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ttangolo 5"/>
          <p:cNvSpPr>
            <a:spLocks noChangeArrowheads="1"/>
          </p:cNvSpPr>
          <p:nvPr/>
        </p:nvSpPr>
        <p:spPr bwMode="auto">
          <a:xfrm>
            <a:off x="614363" y="1481138"/>
            <a:ext cx="7920037" cy="42465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FF99"/>
              </a:buClr>
              <a:buFontTx/>
              <a:buNone/>
              <a:defRPr/>
            </a:pPr>
            <a:r>
              <a:rPr lang="it-IT" altLang="it-IT" sz="1800" b="1" u="sng" dirty="0">
                <a:latin typeface="Tahoma" panose="020B0604030504040204" pitchFamily="34" charset="0"/>
                <a:cs typeface="Tahoma" panose="020B0604030504040204" pitchFamily="34" charset="0"/>
              </a:rPr>
              <a:t>Note:</a:t>
            </a:r>
          </a:p>
          <a:p>
            <a:pPr eaLnBrk="1" hangingPunct="1">
              <a:spcBef>
                <a:spcPct val="0"/>
              </a:spcBef>
              <a:buClr>
                <a:srgbClr val="FFFF99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FFFF99"/>
              </a:buClr>
              <a:buFontTx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Dall’analisi del Conto Economico rileviamo che la combinazione produttiva sta realizzando un </a:t>
            </a:r>
            <a:r>
              <a:rPr lang="it-IT" altLang="it-IT" sz="18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utile di esercizio pari a 10 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dato dalla differenza tra ricavi e costi.</a:t>
            </a:r>
          </a:p>
          <a:p>
            <a:pPr algn="just" eaLnBrk="1" hangingPunct="1">
              <a:spcBef>
                <a:spcPct val="0"/>
              </a:spcBef>
              <a:buClr>
                <a:srgbClr val="FFFF99"/>
              </a:buClr>
              <a:buFontTx/>
              <a:buNone/>
              <a:defRPr/>
            </a:pPr>
            <a:endParaRPr lang="it-IT" altLang="it-IT" sz="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rgbClr val="FFFF99"/>
              </a:buClr>
              <a:buFontTx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L’utile rilevato in conto economico </a:t>
            </a:r>
            <a:r>
              <a:rPr lang="it-IT" altLang="it-IT" sz="2000" b="1" dirty="0">
                <a:latin typeface="Tahoma" panose="020B0604030504040204" pitchFamily="34" charset="0"/>
                <a:cs typeface="Tahoma" panose="020B0604030504040204" pitchFamily="34" charset="0"/>
              </a:rPr>
              <a:t>deve essere iscritto nello stato patrimoniale:</a:t>
            </a:r>
          </a:p>
          <a:p>
            <a:pPr eaLnBrk="1" hangingPunct="1">
              <a:spcBef>
                <a:spcPct val="0"/>
              </a:spcBef>
              <a:buClr>
                <a:srgbClr val="FFFF99"/>
              </a:buClr>
              <a:buFontTx/>
              <a:buNone/>
              <a:defRPr/>
            </a:pPr>
            <a:endParaRPr lang="it-IT" altLang="it-IT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per una ragione tecnica di bilanciamento dei conti.</a:t>
            </a:r>
          </a:p>
          <a:p>
            <a:pPr marL="285750" indent="-285750"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latin typeface="Tahoma" panose="020B0604030504040204" pitchFamily="34" charset="0"/>
                <a:cs typeface="Tahoma" panose="020B0604030504040204" pitchFamily="34" charset="0"/>
              </a:rPr>
              <a:t>per una ragione sostanziale – l’utile incide positivamente sul patrimonio netto dell’azienda.</a:t>
            </a:r>
            <a:r>
              <a:rPr lang="it-IT" altLang="it-IT" sz="20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endParaRPr lang="it-IT" altLang="it-IT" sz="20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altLang="it-IT" sz="2000" b="1" dirty="0">
                <a:latin typeface="Tahoma" panose="020B0604030504040204" pitchFamily="34" charset="0"/>
                <a:cs typeface="Tahoma" panose="020B0604030504040204" pitchFamily="34" charset="0"/>
              </a:rPr>
              <a:t>Il patrimonio dell’azienda si è modificato in termini quantitativi </a:t>
            </a:r>
            <a:r>
              <a:rPr lang="it-IT" altLang="it-IT" sz="2000" dirty="0">
                <a:latin typeface="Tahoma" panose="020B0604030504040204" pitchFamily="34" charset="0"/>
                <a:cs typeface="Tahoma" panose="020B0604030504040204" pitchFamily="34" charset="0"/>
              </a:rPr>
              <a:t>(da 40 a 50)</a:t>
            </a:r>
          </a:p>
        </p:txBody>
      </p:sp>
      <p:sp>
        <p:nvSpPr>
          <p:cNvPr id="40963" name="Rettangolo 1"/>
          <p:cNvSpPr>
            <a:spLocks noChangeArrowheads="1"/>
          </p:cNvSpPr>
          <p:nvPr/>
        </p:nvSpPr>
        <p:spPr bwMode="auto">
          <a:xfrm>
            <a:off x="179388" y="868363"/>
            <a:ext cx="4392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20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14363" y="127000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7" name="Freccia a destra 6"/>
          <p:cNvSpPr/>
          <p:nvPr/>
        </p:nvSpPr>
        <p:spPr>
          <a:xfrm>
            <a:off x="201613" y="5013424"/>
            <a:ext cx="358775" cy="431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ttangolo 1"/>
          <p:cNvSpPr>
            <a:spLocks noChangeArrowheads="1"/>
          </p:cNvSpPr>
          <p:nvPr/>
        </p:nvSpPr>
        <p:spPr bwMode="auto">
          <a:xfrm>
            <a:off x="179388" y="868363"/>
            <a:ext cx="43925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20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614363" y="127000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pic>
        <p:nvPicPr>
          <p:cNvPr id="41989" name="Immagin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1452563"/>
            <a:ext cx="70866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504825" y="87313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38915" name="Rettangolo 3"/>
          <p:cNvSpPr>
            <a:spLocks noChangeArrowheads="1"/>
          </p:cNvSpPr>
          <p:nvPr/>
        </p:nvSpPr>
        <p:spPr bwMode="auto">
          <a:xfrm>
            <a:off x="179388" y="908050"/>
            <a:ext cx="8316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Collocazione dei conti in Bilancio</a:t>
            </a:r>
          </a:p>
        </p:txBody>
      </p:sp>
      <p:pic>
        <p:nvPicPr>
          <p:cNvPr id="38917" name="Immagin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57338"/>
            <a:ext cx="64865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"/>
          <p:cNvSpPr>
            <a:spLocks noChangeArrowheads="1"/>
          </p:cNvSpPr>
          <p:nvPr/>
        </p:nvSpPr>
        <p:spPr bwMode="auto">
          <a:xfrm>
            <a:off x="0" y="0"/>
            <a:ext cx="10795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3" name="Line 12"/>
          <p:cNvSpPr>
            <a:spLocks noChangeShapeType="1"/>
          </p:cNvSpPr>
          <p:nvPr/>
        </p:nvSpPr>
        <p:spPr bwMode="auto">
          <a:xfrm>
            <a:off x="-3175" y="67548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014" name="Rectangle 14"/>
          <p:cNvSpPr>
            <a:spLocks noChangeArrowheads="1"/>
          </p:cNvSpPr>
          <p:nvPr/>
        </p:nvSpPr>
        <p:spPr bwMode="auto">
          <a:xfrm>
            <a:off x="9034463" y="-1588"/>
            <a:ext cx="107950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43015" name="Connettore 1 9"/>
          <p:cNvCxnSpPr>
            <a:cxnSpLocks noChangeShapeType="1"/>
          </p:cNvCxnSpPr>
          <p:nvPr/>
        </p:nvCxnSpPr>
        <p:spPr bwMode="auto">
          <a:xfrm>
            <a:off x="0" y="6858000"/>
            <a:ext cx="91154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6" name="Connettore 1 12"/>
          <p:cNvCxnSpPr>
            <a:cxnSpLocks noChangeShapeType="1"/>
          </p:cNvCxnSpPr>
          <p:nvPr/>
        </p:nvCxnSpPr>
        <p:spPr bwMode="auto">
          <a:xfrm rot="16200000" flipH="1">
            <a:off x="4573588" y="-4545013"/>
            <a:ext cx="0" cy="9090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4301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eaLnBrk="0" hangingPunct="0"/>
            <a:endParaRPr lang="it-IT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0" y="11663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62000" y="260350"/>
            <a:ext cx="7620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Riferimenti bibliografici</a:t>
            </a:r>
            <a:endParaRPr lang="it-IT" altLang="it-IT" sz="1800"/>
          </a:p>
        </p:txBody>
      </p:sp>
      <p:sp>
        <p:nvSpPr>
          <p:cNvPr id="35" name="CasellaDiTesto 3"/>
          <p:cNvSpPr txBox="1">
            <a:spLocks noChangeArrowheads="1"/>
          </p:cNvSpPr>
          <p:nvPr/>
        </p:nvSpPr>
        <p:spPr bwMode="auto">
          <a:xfrm>
            <a:off x="1075532" y="1487071"/>
            <a:ext cx="7632700" cy="45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2400" b="1" dirty="0"/>
              <a:t>Coronella S</a:t>
            </a:r>
            <a:r>
              <a:rPr lang="it-IT" altLang="it-IT" sz="2400" b="1" dirty="0" smtClean="0"/>
              <a:t>., </a:t>
            </a:r>
            <a:r>
              <a:rPr lang="it-IT" altLang="it-IT" sz="2400" dirty="0" smtClean="0"/>
              <a:t>Ragioneria generale, Cap. </a:t>
            </a:r>
            <a:r>
              <a:rPr lang="it-IT" altLang="it-IT" sz="2400" dirty="0"/>
              <a:t>9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8223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302544"/>
            <a:ext cx="8424863" cy="4430712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None/>
              <a:defRPr/>
            </a:pPr>
            <a:r>
              <a:rPr lang="it-IT" altLang="it-IT" sz="20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Caratteristiche di base </a:t>
            </a:r>
            <a:r>
              <a:rPr lang="it-IT" altLang="it-IT" sz="20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dell’operazione</a:t>
            </a:r>
            <a:endParaRPr lang="it-IT" altLang="it-IT" sz="2000" b="1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chemeClr val="tx1"/>
              </a:buClr>
              <a:buFontTx/>
              <a:buNone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vendita è l’ultima operazione di gestione con la quale l’azienda colloca i prodotti finiti (o servizi) sul mercato di </a:t>
            </a:r>
            <a:r>
              <a:rPr lang="it-IT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sbocco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chemeClr val="tx1"/>
              </a:buClr>
              <a:buFontTx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chemeClr val="tx1"/>
              </a:buClr>
              <a:buFontTx/>
              <a:buNone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Attraverso la vendita si genera liquidità aggiuntiva rispetto a quella originata dalle operazioni di finanziamento, utile all’acquisizione di nuovi fattori della produzione - lavoro, materie prime, servizi, immobilizzazioni - alla rimunerazione del rischio di impresa e dei portatori di mezzi di prestito</a:t>
            </a:r>
          </a:p>
          <a:p>
            <a:pPr marL="0" indent="0" eaLnBrk="1" hangingPunct="1">
              <a:buClr>
                <a:schemeClr val="tx1"/>
              </a:buClr>
              <a:buFontTx/>
              <a:buNone/>
              <a:defRPr/>
            </a:pPr>
            <a:endParaRPr 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chemeClr val="tx1"/>
              </a:buClr>
              <a:buFontTx/>
              <a:buNone/>
              <a:defRPr/>
            </a:pPr>
            <a:r>
              <a:rPr lang="it-IT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modalità di attuazione dell’operazione di </a:t>
            </a:r>
            <a:r>
              <a:rPr lang="it-IT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vendita</a:t>
            </a:r>
            <a:endParaRPr lang="it-IT" sz="20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chemeClr val="tx1"/>
              </a:buClr>
              <a:buFontTx/>
              <a:buNone/>
              <a:defRPr/>
            </a:pPr>
            <a:endParaRPr lang="it-IT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vendita si attua mediante la cessione dei prodotti ottenuti mediante l’operazione di </a:t>
            </a:r>
            <a:r>
              <a:rPr lang="it-IT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trasformazione</a:t>
            </a: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4363" y="22383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66738"/>
            <a:ext cx="8569325" cy="1949450"/>
          </a:xfrm>
        </p:spPr>
        <p:txBody>
          <a:bodyPr/>
          <a:lstStyle/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Due profili di osservazione di </a:t>
            </a: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diversa natura 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 medesimi dell’investimento, ma con movimento contrario):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AutoNum type="arabicParenBoth"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originario (liquidità in entrata) – accolto in </a:t>
            </a:r>
            <a:r>
              <a:rPr 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conti finanziari in senso stretto - numerari </a:t>
            </a:r>
          </a:p>
          <a:p>
            <a:pPr marL="342900" lvl="1" indent="-34290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AutoNum type="arabicParenBoth"/>
              <a:defRPr/>
            </a:pPr>
            <a:endParaRPr lang="it-IT" altLang="it-IT" sz="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(2) derivato (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cessione di prodotti/servizi</a:t>
            </a: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) - 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accolto in </a:t>
            </a:r>
            <a:r>
              <a:rPr lang="it-IT" sz="1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 economico di reddito - non numerari</a:t>
            </a: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Semplificazione adottate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si consideri in tale fase il solo pagamento contestuale per tanto il ricavo è di pertinenza dell’esercizio nel quale esso è conseguito. Per questo è denominato </a:t>
            </a:r>
            <a:r>
              <a:rPr lang="it-IT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ricavo di esercizio</a:t>
            </a:r>
            <a:endParaRPr lang="it-IT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8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6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 algn="just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endParaRPr lang="it-IT" altLang="it-IT" sz="16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                                                      </a:t>
            </a:r>
            <a:endParaRPr lang="it-IT" altLang="it-IT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2" name="Rettangolo 3"/>
          <p:cNvSpPr>
            <a:spLocks noChangeArrowheads="1"/>
          </p:cNvSpPr>
          <p:nvPr/>
        </p:nvSpPr>
        <p:spPr bwMode="auto">
          <a:xfrm>
            <a:off x="107950" y="912713"/>
            <a:ext cx="8901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20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Gli aspetti di osservazione </a:t>
            </a:r>
            <a:r>
              <a:rPr lang="it-IT" altLang="it-IT" sz="20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dell’operazione</a:t>
            </a:r>
            <a:endParaRPr lang="it-IT" altLang="it-IT" sz="1800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14363" y="1920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6" name="Freccia angolare in su 5"/>
          <p:cNvSpPr/>
          <p:nvPr/>
        </p:nvSpPr>
        <p:spPr>
          <a:xfrm rot="5400000">
            <a:off x="3138488" y="2776438"/>
            <a:ext cx="347662" cy="1223962"/>
          </a:xfrm>
          <a:prstGeom prst="bent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2535" name="CasellaDiTesto 7"/>
          <p:cNvSpPr txBox="1">
            <a:spLocks noChangeArrowheads="1"/>
          </p:cNvSpPr>
          <p:nvPr/>
        </p:nvSpPr>
        <p:spPr bwMode="auto">
          <a:xfrm>
            <a:off x="4027488" y="3311425"/>
            <a:ext cx="4632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« perché la liquidità si è mossa?»</a:t>
            </a:r>
            <a:endParaRPr lang="it-IT" altLang="it-IT" sz="1800">
              <a:cs typeface="Tahoma" panose="020B0604030504040204" pitchFamily="34" charset="0"/>
            </a:endParaRPr>
          </a:p>
        </p:txBody>
      </p:sp>
      <p:sp>
        <p:nvSpPr>
          <p:cNvPr id="8" name="Freccia a destra 7"/>
          <p:cNvSpPr/>
          <p:nvPr/>
        </p:nvSpPr>
        <p:spPr>
          <a:xfrm rot="5400000">
            <a:off x="5852319" y="3680519"/>
            <a:ext cx="215900" cy="3286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2537" name="CasellaDiTesto 7"/>
          <p:cNvSpPr txBox="1">
            <a:spLocks noChangeArrowheads="1"/>
          </p:cNvSpPr>
          <p:nvPr/>
        </p:nvSpPr>
        <p:spPr bwMode="auto">
          <a:xfrm>
            <a:off x="3305175" y="3997225"/>
            <a:ext cx="5432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b="1">
                <a:latin typeface="Tahoma" panose="020B0604030504040204" pitchFamily="34" charset="0"/>
                <a:cs typeface="Tahoma" panose="020B0604030504040204" pitchFamily="34" charset="0"/>
              </a:rPr>
              <a:t>RICAVO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800" i="1">
                <a:cs typeface="Tahoma" panose="020B0604030504040204" pitchFamily="34" charset="0"/>
              </a:rPr>
              <a:t>l’espressione monetaria della vendita dei prodotti. </a:t>
            </a:r>
          </a:p>
        </p:txBody>
      </p:sp>
      <p:sp>
        <p:nvSpPr>
          <p:cNvPr id="2" name="Rettangolo 1"/>
          <p:cNvSpPr/>
          <p:nvPr/>
        </p:nvSpPr>
        <p:spPr>
          <a:xfrm>
            <a:off x="227013" y="4797325"/>
            <a:ext cx="8758237" cy="1223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6875" y="1988790"/>
            <a:ext cx="8350250" cy="360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r>
              <a:rPr lang="it-IT" altLang="it-IT" sz="1800" dirty="0">
                <a:latin typeface="Tahoma" panose="020B0604030504040204" pitchFamily="34" charset="0"/>
                <a:cs typeface="Tahoma" panose="020B0604030504040204" pitchFamily="34" charset="0"/>
              </a:rPr>
              <a:t>All’atto della vendita si manifesta: contestualmente, all’insorgere di un ricavo (aspetto derivato). 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un’entrata di liquidità.                   + LIQUIDITA’ (VF+)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Contestualmente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8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Provento da cessione di un prodotto/servizio      </a:t>
            </a:r>
            <a:r>
              <a:rPr lang="it-IT" altLang="it-IT" sz="1800" kern="0" dirty="0">
                <a:latin typeface="Tahoma" panose="020B0604030504040204" pitchFamily="34" charset="0"/>
                <a:cs typeface="Tahoma" panose="020B0604030504040204" pitchFamily="34" charset="0"/>
              </a:rPr>
              <a:t>+ RICAVO (VE+)</a:t>
            </a: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2000" b="1" u="sng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2000" u="sng" kern="0" dirty="0">
              <a:solidFill>
                <a:srgbClr val="000000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algn="just" eaLnBrk="1" hangingPunct="1">
              <a:buClr>
                <a:schemeClr val="tx1"/>
              </a:buClr>
              <a:buFontTx/>
              <a:buNone/>
              <a:defRPr/>
            </a:pPr>
            <a:endParaRPr lang="it-IT" altLang="it-IT" sz="1600" kern="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  <a:defRPr/>
            </a:pPr>
            <a:endParaRPr lang="it-IT" altLang="it-IT" sz="1800" b="1" kern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0" name="CasellaDiTesto 1"/>
          <p:cNvSpPr txBox="1">
            <a:spLocks noChangeArrowheads="1"/>
          </p:cNvSpPr>
          <p:nvPr/>
        </p:nvSpPr>
        <p:spPr bwMode="auto">
          <a:xfrm>
            <a:off x="179388" y="1345853"/>
            <a:ext cx="5137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ct val="0"/>
              </a:spcBef>
              <a:buClrTx/>
              <a:buNone/>
            </a:pPr>
            <a:r>
              <a:rPr lang="it-IT" altLang="it-IT" sz="20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natura dei </a:t>
            </a:r>
            <a:r>
              <a:rPr lang="it-IT" altLang="it-IT" sz="20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conti</a:t>
            </a:r>
            <a:endParaRPr lang="it-IT" altLang="it-IT" sz="2000" dirty="0">
              <a:solidFill>
                <a:srgbClr val="C00000"/>
              </a:solidFill>
              <a:cs typeface="Tahoma" panose="020B0604030504040204" pitchFamily="34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614363" y="1920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ttangolo 3"/>
          <p:cNvSpPr>
            <a:spLocks noChangeArrowheads="1"/>
          </p:cNvSpPr>
          <p:nvPr/>
        </p:nvSpPr>
        <p:spPr bwMode="auto">
          <a:xfrm>
            <a:off x="414337" y="815975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La natura dei conti : Riepilogo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614363" y="12223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L’operazione di vendita</a:t>
            </a:r>
            <a:endParaRPr lang="it-IT" altLang="it-IT" sz="1800" dirty="0"/>
          </a:p>
        </p:txBody>
      </p:sp>
      <p:pic>
        <p:nvPicPr>
          <p:cNvPr id="26629" name="Immagin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23975"/>
            <a:ext cx="6810375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contenuto 2"/>
          <p:cNvSpPr>
            <a:spLocks noGrp="1" noChangeArrowheads="1"/>
          </p:cNvSpPr>
          <p:nvPr>
            <p:ph idx="1"/>
          </p:nvPr>
        </p:nvSpPr>
        <p:spPr>
          <a:xfrm>
            <a:off x="457200" y="836712"/>
            <a:ext cx="8435975" cy="5040213"/>
          </a:xfrm>
        </p:spPr>
        <p:txBody>
          <a:bodyPr/>
          <a:lstStyle/>
          <a:p>
            <a:pPr marL="0" indent="0" algn="just">
              <a:buNone/>
            </a:pPr>
            <a:r>
              <a:rPr lang="it-IT" altLang="it-IT" sz="2400" b="1" dirty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La rilevazione contabile dell’operazione di </a:t>
            </a:r>
            <a:r>
              <a:rPr lang="it-IT" altLang="it-IT" sz="24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vendita</a:t>
            </a:r>
            <a:endParaRPr lang="it-IT" altLang="it-IT" sz="2400" b="1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FontTx/>
              <a:buNone/>
            </a:pPr>
            <a:r>
              <a:rPr lang="it-IT" altLang="it-IT" sz="2700" dirty="0" smtClean="0"/>
              <a:t>La rappresentazione dei conti sarà, quindi, la seguente:</a:t>
            </a:r>
          </a:p>
          <a:p>
            <a:pPr marL="0" indent="0" algn="just">
              <a:buFontTx/>
              <a:buNone/>
            </a:pPr>
            <a:r>
              <a:rPr lang="it-IT" altLang="it-IT" dirty="0" smtClean="0"/>
              <a:t>         </a:t>
            </a:r>
            <a:r>
              <a:rPr lang="it-IT" altLang="it-IT" sz="1800" b="1" i="1" u="sng" dirty="0" smtClean="0"/>
              <a:t>CONTO FINANZIARIO </a:t>
            </a:r>
            <a:r>
              <a:rPr lang="it-IT" altLang="it-IT" sz="1800" b="1" i="1" dirty="0" smtClean="0"/>
              <a:t>		            </a:t>
            </a:r>
            <a:r>
              <a:rPr lang="it-IT" altLang="it-IT" sz="1800" b="1" i="1" u="sng" dirty="0" smtClean="0"/>
              <a:t>CONTO ECONOMICO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827088" y="3141663"/>
            <a:ext cx="30972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5148263" y="3141663"/>
            <a:ext cx="30956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2376488" y="3141663"/>
            <a:ext cx="0" cy="1943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6696075" y="3141663"/>
            <a:ext cx="0" cy="19431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5" name="CasellaDiTesto 12"/>
          <p:cNvSpPr txBox="1">
            <a:spLocks noChangeArrowheads="1"/>
          </p:cNvSpPr>
          <p:nvPr/>
        </p:nvSpPr>
        <p:spPr bwMode="auto">
          <a:xfrm>
            <a:off x="1187450" y="2736850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 </a:t>
            </a:r>
            <a:r>
              <a:rPr lang="it-IT" altLang="it-IT" sz="1400" b="1"/>
              <a:t>DARE</a:t>
            </a:r>
          </a:p>
        </p:txBody>
      </p:sp>
      <p:sp>
        <p:nvSpPr>
          <p:cNvPr id="27656" name="CasellaDiTesto 14"/>
          <p:cNvSpPr txBox="1">
            <a:spLocks noChangeArrowheads="1"/>
          </p:cNvSpPr>
          <p:nvPr/>
        </p:nvSpPr>
        <p:spPr bwMode="auto">
          <a:xfrm>
            <a:off x="2700338" y="2736850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1800"/>
          </a:p>
        </p:txBody>
      </p:sp>
      <p:sp>
        <p:nvSpPr>
          <p:cNvPr id="27657" name="CasellaDiTesto 15"/>
          <p:cNvSpPr txBox="1">
            <a:spLocks noChangeArrowheads="1"/>
          </p:cNvSpPr>
          <p:nvPr/>
        </p:nvSpPr>
        <p:spPr bwMode="auto">
          <a:xfrm>
            <a:off x="7019925" y="2705100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</a:t>
            </a:r>
            <a:r>
              <a:rPr lang="it-IT" altLang="it-IT" sz="1400" b="1"/>
              <a:t>AVERE</a:t>
            </a:r>
            <a:r>
              <a:rPr lang="it-IT" altLang="it-IT" sz="1800"/>
              <a:t> </a:t>
            </a:r>
          </a:p>
        </p:txBody>
      </p:sp>
      <p:sp>
        <p:nvSpPr>
          <p:cNvPr id="27658" name="CasellaDiTesto 16"/>
          <p:cNvSpPr txBox="1">
            <a:spLocks noChangeArrowheads="1"/>
          </p:cNvSpPr>
          <p:nvPr/>
        </p:nvSpPr>
        <p:spPr bwMode="auto">
          <a:xfrm>
            <a:off x="2757488" y="2719388"/>
            <a:ext cx="935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</a:t>
            </a:r>
            <a:r>
              <a:rPr lang="it-IT" altLang="it-IT" sz="1400" b="1"/>
              <a:t>AVERE</a:t>
            </a:r>
          </a:p>
        </p:txBody>
      </p:sp>
      <p:sp>
        <p:nvSpPr>
          <p:cNvPr id="27659" name="CasellaDiTesto 17"/>
          <p:cNvSpPr txBox="1">
            <a:spLocks noChangeArrowheads="1"/>
          </p:cNvSpPr>
          <p:nvPr/>
        </p:nvSpPr>
        <p:spPr bwMode="auto">
          <a:xfrm>
            <a:off x="5508625" y="2736850"/>
            <a:ext cx="935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800"/>
              <a:t>   </a:t>
            </a:r>
            <a:r>
              <a:rPr lang="it-IT" altLang="it-IT" sz="1400" b="1"/>
              <a:t>DARE</a:t>
            </a:r>
          </a:p>
        </p:txBody>
      </p:sp>
      <p:sp>
        <p:nvSpPr>
          <p:cNvPr id="27660" name="CasellaDiTesto 18"/>
          <p:cNvSpPr txBox="1">
            <a:spLocks noChangeArrowheads="1"/>
          </p:cNvSpPr>
          <p:nvPr/>
        </p:nvSpPr>
        <p:spPr bwMode="auto">
          <a:xfrm>
            <a:off x="908050" y="3471863"/>
            <a:ext cx="12239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Variazioni finanziarie attive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 (VF+ o VFA)</a:t>
            </a:r>
          </a:p>
        </p:txBody>
      </p:sp>
      <p:sp>
        <p:nvSpPr>
          <p:cNvPr id="27661" name="CasellaDiTesto 20"/>
          <p:cNvSpPr txBox="1">
            <a:spLocks noChangeArrowheads="1"/>
          </p:cNvSpPr>
          <p:nvPr/>
        </p:nvSpPr>
        <p:spPr bwMode="auto">
          <a:xfrm>
            <a:off x="2613025" y="3471863"/>
            <a:ext cx="12239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Variazioni finanziarie passive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 (VF- o VFP)</a:t>
            </a:r>
          </a:p>
        </p:txBody>
      </p:sp>
      <p:sp>
        <p:nvSpPr>
          <p:cNvPr id="27662" name="CasellaDiTesto 21"/>
          <p:cNvSpPr txBox="1">
            <a:spLocks noChangeArrowheads="1"/>
          </p:cNvSpPr>
          <p:nvPr/>
        </p:nvSpPr>
        <p:spPr bwMode="auto">
          <a:xfrm>
            <a:off x="6875463" y="3511550"/>
            <a:ext cx="13684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Variazioni economiche positive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 o VEP)</a:t>
            </a:r>
          </a:p>
        </p:txBody>
      </p:sp>
      <p:sp>
        <p:nvSpPr>
          <p:cNvPr id="27663" name="CasellaDiTesto 22"/>
          <p:cNvSpPr txBox="1">
            <a:spLocks noChangeArrowheads="1"/>
          </p:cNvSpPr>
          <p:nvPr/>
        </p:nvSpPr>
        <p:spPr bwMode="auto">
          <a:xfrm>
            <a:off x="5235575" y="3489325"/>
            <a:ext cx="13636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Variazioni economiche negative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(VE- o VEN)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14363" y="12223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 dirty="0"/>
              <a:t>L’operazione di vendita</a:t>
            </a:r>
            <a:endParaRPr lang="it-IT" alt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60363" y="1196752"/>
            <a:ext cx="8424862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 conclude una vendita di prodotti finiti per 40 con regolamento in contanti. </a:t>
            </a:r>
          </a:p>
        </p:txBody>
      </p:sp>
      <p:sp>
        <p:nvSpPr>
          <p:cNvPr id="28676" name="Rettangolo 3"/>
          <p:cNvSpPr>
            <a:spLocks noChangeArrowheads="1"/>
          </p:cNvSpPr>
          <p:nvPr/>
        </p:nvSpPr>
        <p:spPr bwMode="auto">
          <a:xfrm>
            <a:off x="358775" y="942975"/>
            <a:ext cx="831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La rilevazione contabile dell’operazione di investimento: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780673"/>
              </p:ext>
            </p:extLst>
          </p:nvPr>
        </p:nvGraphicFramePr>
        <p:xfrm>
          <a:off x="614363" y="3594869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81005"/>
              </p:ext>
            </p:extLst>
          </p:nvPr>
        </p:nvGraphicFramePr>
        <p:xfrm>
          <a:off x="5076825" y="3594869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116013" y="3077344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 dirty="0"/>
              <a:t>CASSA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 dirty="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294313" y="2924944"/>
            <a:ext cx="218916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PRODOTTI C/VENDITE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ricavi d’esercizio)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539750" y="3663132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6825" y="3628207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27288" y="3628207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07238" y="3628207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790575" y="4374332"/>
            <a:ext cx="792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167563" y="3991744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7062788" y="4304482"/>
            <a:ext cx="792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>
            <a:off x="1231900" y="5250632"/>
            <a:ext cx="6076950" cy="0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231900" y="4747394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308850" y="4747394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222417"/>
              </p:ext>
            </p:extLst>
          </p:nvPr>
        </p:nvGraphicFramePr>
        <p:xfrm>
          <a:off x="358775" y="6151264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Cassa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Prodotti </a:t>
                      </a: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c/ vendite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717" name="Rectangle 4"/>
          <p:cNvSpPr>
            <a:spLocks noChangeArrowheads="1"/>
          </p:cNvSpPr>
          <p:nvPr/>
        </p:nvSpPr>
        <p:spPr bwMode="auto">
          <a:xfrm>
            <a:off x="614363" y="1920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 flipH="1">
            <a:off x="817563" y="4015557"/>
            <a:ext cx="520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40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80471" y="2292102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MASTRO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82600" y="5373216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GIORNALE</a:t>
            </a:r>
            <a:endParaRPr lang="it-IT" sz="3200" kern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60363" y="1196752"/>
            <a:ext cx="8424862" cy="4479925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Clr>
                <a:schemeClr val="tx1"/>
              </a:buClr>
              <a:buFontTx/>
              <a:buNone/>
            </a:pPr>
            <a:r>
              <a:rPr lang="it-IT" altLang="it-IT" sz="18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Esempio:</a:t>
            </a:r>
          </a:p>
          <a:p>
            <a:pPr marL="0" indent="0" algn="just" eaLnBrk="1" hangingPunct="1">
              <a:buClr>
                <a:schemeClr val="tx1"/>
              </a:buClr>
              <a:buFontTx/>
              <a:buNone/>
            </a:pPr>
            <a:r>
              <a:rPr lang="it-IT" altLang="it-IT" sz="1800" dirty="0" smtClean="0">
                <a:latin typeface="Tahoma" panose="020B0604030504040204" pitchFamily="34" charset="0"/>
                <a:cs typeface="Tahoma" panose="020B0604030504040204" pitchFamily="34" charset="0"/>
              </a:rPr>
              <a:t>L’azienda Alfa vende un lotto di merci per 50 con pagamento contestuale tramite conto corrente bancario. </a:t>
            </a:r>
          </a:p>
        </p:txBody>
      </p:sp>
      <p:sp>
        <p:nvSpPr>
          <p:cNvPr id="30724" name="Rettangolo 3"/>
          <p:cNvSpPr>
            <a:spLocks noChangeArrowheads="1"/>
          </p:cNvSpPr>
          <p:nvPr/>
        </p:nvSpPr>
        <p:spPr bwMode="auto">
          <a:xfrm>
            <a:off x="358775" y="942975"/>
            <a:ext cx="831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tx1"/>
              </a:buClr>
              <a:buNone/>
            </a:pPr>
            <a:r>
              <a:rPr lang="it-IT" altLang="it-IT" sz="1800" b="1" dirty="0">
                <a:latin typeface="Tahoma" panose="020B0604030504040204" pitchFamily="34" charset="0"/>
                <a:cs typeface="Tahoma" panose="020B0604030504040204" pitchFamily="34" charset="0"/>
              </a:rPr>
              <a:t>La rilevazione contabile dell’operazione di investimento:</a:t>
            </a:r>
          </a:p>
        </p:txBody>
      </p:sp>
      <p:graphicFrame>
        <p:nvGraphicFramePr>
          <p:cNvPr id="1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840206"/>
              </p:ext>
            </p:extLst>
          </p:nvPr>
        </p:nvGraphicFramePr>
        <p:xfrm>
          <a:off x="614363" y="3594869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67955"/>
              </p:ext>
            </p:extLst>
          </p:nvPr>
        </p:nvGraphicFramePr>
        <p:xfrm>
          <a:off x="5076825" y="3594869"/>
          <a:ext cx="2647950" cy="1368425"/>
        </p:xfrm>
        <a:graphic>
          <a:graphicData uri="http://schemas.openxmlformats.org/drawingml/2006/table">
            <a:tbl>
              <a:tblPr/>
              <a:tblGrid>
                <a:gridCol w="13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0" marR="91420" marT="45729" marB="45729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1116013" y="3077344"/>
            <a:ext cx="1792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BANCA C/C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ORIGINARIO  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5316538" y="2924944"/>
            <a:ext cx="2144712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400" b="1"/>
              <a:t>MERCI C/VENDITE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CONTO DERIVATO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it-IT" altLang="it-IT" sz="1200"/>
              <a:t>(acceso ai ricavi d’esercizio)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 flipH="1">
            <a:off x="539750" y="3663132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 flipH="1">
            <a:off x="5076825" y="3628207"/>
            <a:ext cx="7461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Dare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 flipH="1">
            <a:off x="2427288" y="3628207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 flipH="1">
            <a:off x="7107238" y="3628207"/>
            <a:ext cx="747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400"/>
              <a:t>Avere</a:t>
            </a: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 flipH="1">
            <a:off x="627063" y="4296544"/>
            <a:ext cx="7921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(VF+)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 flipH="1">
            <a:off x="7205663" y="4023494"/>
            <a:ext cx="519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50</a:t>
            </a:r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 flipH="1">
            <a:off x="7080250" y="4272732"/>
            <a:ext cx="7921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(VE+)</a:t>
            </a:r>
          </a:p>
        </p:txBody>
      </p:sp>
      <p:cxnSp>
        <p:nvCxnSpPr>
          <p:cNvPr id="15" name="Connettore diritto 14"/>
          <p:cNvCxnSpPr>
            <a:cxnSpLocks/>
          </p:cNvCxnSpPr>
          <p:nvPr/>
        </p:nvCxnSpPr>
        <p:spPr>
          <a:xfrm flipV="1">
            <a:off x="1052513" y="5177607"/>
            <a:ext cx="6453187" cy="41275"/>
          </a:xfrm>
          <a:prstGeom prst="line">
            <a:avLst/>
          </a:prstGeom>
          <a:ln w="254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V="1">
            <a:off x="1079500" y="4706119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flipV="1">
            <a:off x="7464425" y="4706119"/>
            <a:ext cx="0" cy="5032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003998"/>
              </p:ext>
            </p:extLst>
          </p:nvPr>
        </p:nvGraphicFramePr>
        <p:xfrm>
          <a:off x="358775" y="6295280"/>
          <a:ext cx="8496300" cy="446088"/>
        </p:xfrm>
        <a:graphic>
          <a:graphicData uri="http://schemas.openxmlformats.org/drawingml/2006/table">
            <a:tbl>
              <a:tblPr/>
              <a:tblGrid>
                <a:gridCol w="363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49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Banca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Merci c/vendite</a:t>
                      </a: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alt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T="45776" marB="4577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65" name="Rectangle 4"/>
          <p:cNvSpPr>
            <a:spLocks noChangeArrowheads="1"/>
          </p:cNvSpPr>
          <p:nvPr/>
        </p:nvSpPr>
        <p:spPr bwMode="auto">
          <a:xfrm>
            <a:off x="614363" y="192088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 flipH="1">
            <a:off x="692150" y="3996507"/>
            <a:ext cx="519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1600"/>
              <a:t>50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9552" y="2276872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MASTRO</a:t>
            </a:r>
            <a:endParaRPr lang="it-IT" sz="3200" kern="0" dirty="0">
              <a:solidFill>
                <a:srgbClr val="C00000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49287" y="5340932"/>
            <a:ext cx="7915275" cy="63284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None/>
              <a:defRPr/>
            </a:pPr>
            <a:r>
              <a:rPr lang="it-IT" sz="3200" dirty="0" smtClean="0">
                <a:solidFill>
                  <a:srgbClr val="C00000"/>
                </a:solidFill>
              </a:rPr>
              <a:t>RILEVAZIONE A LIBRO GIORNALE</a:t>
            </a:r>
            <a:endParaRPr lang="it-IT" sz="3200" kern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322263" y="908050"/>
            <a:ext cx="8426450" cy="388937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it-IT" sz="2000" b="1" kern="1200" dirty="0">
                <a:solidFill>
                  <a:srgbClr val="C00000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Collocazione dei conti in </a:t>
            </a:r>
            <a:r>
              <a:rPr lang="it-IT" sz="2000" b="1" kern="1200" dirty="0" smtClean="0">
                <a:solidFill>
                  <a:srgbClr val="C00000"/>
                </a:solidFill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Bilancio</a:t>
            </a:r>
            <a:endParaRPr lang="it-IT" sz="2000" b="1" kern="1200" dirty="0">
              <a:solidFill>
                <a:srgbClr val="C00000"/>
              </a:solidFill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L’operazione di investimento coinvolge sia lo Stato Patrimoniale che il Conto Economico.</a:t>
            </a: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sz="1800" kern="1200" dirty="0">
              <a:latin typeface="Tahoma" panose="020B0604030504040204" pitchFamily="34" charset="0"/>
              <a:ea typeface="+mn-ea"/>
              <a:cs typeface="Tahoma" panose="020B0604030504040204" pitchFamily="34" charset="0"/>
            </a:endParaRPr>
          </a:p>
          <a:p>
            <a:pPr marL="285750" lvl="1" algn="just" eaLnBrk="1" hangingPunct="1"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/>
            </a:pPr>
            <a:r>
              <a:rPr lang="it-IT" sz="1800" kern="1200" dirty="0">
                <a:latin typeface="Tahoma" panose="020B0604030504040204" pitchFamily="34" charset="0"/>
                <a:ea typeface="+mn-ea"/>
                <a:cs typeface="Tahoma" panose="020B0604030504040204" pitchFamily="34" charset="0"/>
              </a:rPr>
              <a:t>Iscrizione dei conti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«finanziari in senso stretto» a stato patrimoniale</a:t>
            </a:r>
          </a:p>
          <a:p>
            <a:pPr lvl="2" eaLnBrk="1" hangingPunct="1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«economici accesi a ricavi esercizio» a conto economico </a:t>
            </a: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FFFF99"/>
              </a:buClr>
              <a:buFont typeface="Wingdings" pitchFamily="2" charset="2"/>
              <a:buChar char="§"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Clr>
                <a:srgbClr val="FFFF99"/>
              </a:buClr>
              <a:buFontTx/>
              <a:buNone/>
              <a:defRPr/>
            </a:pP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Clr>
                <a:srgbClr val="FFFF99"/>
              </a:buClr>
              <a:buFont typeface="Arial" panose="020B0604020202020204" pitchFamily="34" charset="0"/>
              <a:buNone/>
              <a:defRPr/>
            </a:pP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14363" y="127000"/>
            <a:ext cx="7915275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/>
              <a:t>L’operazione di vendita</a:t>
            </a:r>
            <a:endParaRPr lang="it-IT" altLang="it-IT" sz="1800"/>
          </a:p>
        </p:txBody>
      </p:sp>
      <p:sp>
        <p:nvSpPr>
          <p:cNvPr id="12" name="Freccia a destra 11"/>
          <p:cNvSpPr/>
          <p:nvPr/>
        </p:nvSpPr>
        <p:spPr>
          <a:xfrm rot="5400000">
            <a:off x="4300538" y="2438400"/>
            <a:ext cx="288925" cy="8286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ssmind">
  <a:themeElements>
    <a:clrScheme name="1_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esentazione1">
      <a:majorFont>
        <a:latin typeface="AvantGarde Bk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88915A2E6790A4E935073FC38815A9B" ma:contentTypeVersion="2" ma:contentTypeDescription="Creare un nuovo documento." ma:contentTypeScope="" ma:versionID="0b5b74ba709365427f252fc794ac3051">
  <xsd:schema xmlns:xsd="http://www.w3.org/2001/XMLSchema" xmlns:xs="http://www.w3.org/2001/XMLSchema" xmlns:p="http://schemas.microsoft.com/office/2006/metadata/properties" xmlns:ns2="df884420-b919-4d6c-a345-d8cfdc0e84c8" targetNamespace="http://schemas.microsoft.com/office/2006/metadata/properties" ma:root="true" ma:fieldsID="71e66d901e13c8eb5d6f473efa2108d5" ns2:_="">
    <xsd:import namespace="df884420-b919-4d6c-a345-d8cfdc0e84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84420-b919-4d6c-a345-d8cfdc0e84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55597D-4287-4D29-992B-E95E80D86F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3FFA56-9C7D-44DC-B4D6-0CDD592F3FA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3FCD6C5-AAD3-4111-852A-11ADA8A6C9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884420-b919-4d6c-a345-d8cfdc0e84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4517</TotalTime>
  <Words>883</Words>
  <Application>Microsoft Office PowerPoint</Application>
  <PresentationFormat>Presentazione su schermo (4:3)</PresentationFormat>
  <Paragraphs>228</Paragraphs>
  <Slides>16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MS PGothic</vt:lpstr>
      <vt:lpstr>MS PGothic</vt:lpstr>
      <vt:lpstr>Arial</vt:lpstr>
      <vt:lpstr>AvantGarde Bk BT</vt:lpstr>
      <vt:lpstr>Calibri</vt:lpstr>
      <vt:lpstr>Tahoma</vt:lpstr>
      <vt:lpstr>Times New Roman</vt:lpstr>
      <vt:lpstr>Wingdings</vt:lpstr>
      <vt:lpstr>crossmind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</dc:title>
  <dc:creator>Raffaele Fiorentino</dc:creator>
  <cp:lastModifiedBy>stefano.coronella@uniparthenope.it</cp:lastModifiedBy>
  <cp:revision>311</cp:revision>
  <dcterms:created xsi:type="dcterms:W3CDTF">2008-10-04T09:41:13Z</dcterms:created>
  <dcterms:modified xsi:type="dcterms:W3CDTF">2021-03-16T12:28:23Z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0x010100288915A2E6790A4E935073FC38815A9B</vt:lpwstr>
  </property>
</Properties>
</file>