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91" r:id="rId5"/>
    <p:sldId id="501" r:id="rId6"/>
    <p:sldId id="539" r:id="rId7"/>
    <p:sldId id="540" r:id="rId8"/>
  </p:sldIdLst>
  <p:sldSz cx="9144000" cy="6858000" type="screen4x3"/>
  <p:notesSz cx="6858000" cy="97234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43" autoAdjust="0"/>
  </p:normalViewPr>
  <p:slideViewPr>
    <p:cSldViewPr>
      <p:cViewPr varScale="1">
        <p:scale>
          <a:sx n="77" d="100"/>
          <a:sy n="77" d="100"/>
        </p:scale>
        <p:origin x="114" y="48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EF8AA22-01B6-4F53-980F-2F0F60EA4071}" type="datetimeFigureOut">
              <a:rPr lang="it-IT"/>
              <a:pPr>
                <a:defRPr/>
              </a:pPr>
              <a:t>27/02/2021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41425" y="1216025"/>
            <a:ext cx="4375150" cy="3281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679950"/>
            <a:ext cx="5486400" cy="3827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2360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9236075"/>
            <a:ext cx="2971800" cy="4873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02E87B-9216-476A-A886-BE91D92F5871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469306-B2FB-465A-808F-8863C66BCC68}" type="slidenum">
              <a:rPr lang="it-IT" altLang="it-IT">
                <a:cs typeface="Arial" panose="020B0604020202020204" pitchFamily="34" charset="0"/>
              </a:rPr>
              <a:pPr/>
              <a:t>2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13317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BD3E30-D611-4C2E-8555-47FE633DEA9E}" type="slidenum">
              <a:rPr lang="it-IT" altLang="it-IT">
                <a:cs typeface="Arial" panose="020B0604020202020204" pitchFamily="34" charset="0"/>
              </a:rPr>
              <a:pPr/>
              <a:t>3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15365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784D9-6218-4F82-9D80-5222717BF4A7}" type="slidenum">
              <a:rPr lang="it-IT" smtClean="0">
                <a:latin typeface="Arial" pitchFamily="34" charset="0"/>
              </a:rPr>
              <a:pPr/>
              <a:t>4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314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 rot="10800000">
            <a:off x="0" y="260350"/>
            <a:ext cx="9144000" cy="52562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 rot="10800000">
            <a:off x="0" y="4149725"/>
            <a:ext cx="9144000" cy="27082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pic>
        <p:nvPicPr>
          <p:cNvPr id="6" name="Picture 13" descr="Crossmind_definitivo2"/>
          <p:cNvPicPr>
            <a:picLocks noChangeAspect="1" noChangeArrowheads="1"/>
          </p:cNvPicPr>
          <p:nvPr/>
        </p:nvPicPr>
        <p:blipFill>
          <a:blip r:embed="rId2">
            <a:lum bright="80000" contrast="-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92" b="27074"/>
          <a:stretch>
            <a:fillRect/>
          </a:stretch>
        </p:blipFill>
        <p:spPr bwMode="auto">
          <a:xfrm>
            <a:off x="323850" y="5021263"/>
            <a:ext cx="2146300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24301" y="1916113"/>
            <a:ext cx="5000625" cy="1225550"/>
          </a:xfrm>
        </p:spPr>
        <p:txBody>
          <a:bodyPr/>
          <a:lstStyle>
            <a:lvl1pPr algn="ctr">
              <a:defRPr b="1">
                <a:solidFill>
                  <a:srgbClr val="990033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356101" y="3429001"/>
            <a:ext cx="4537075" cy="1368425"/>
          </a:xfrm>
        </p:spPr>
        <p:txBody>
          <a:bodyPr/>
          <a:lstStyle>
            <a:lvl1pPr marL="0" indent="0" algn="r">
              <a:buFontTx/>
              <a:buNone/>
              <a:defRPr sz="1800">
                <a:solidFill>
                  <a:srgbClr val="5F5F5F"/>
                </a:solidFill>
                <a:latin typeface="AvantGarde Bk BT" pitchFamily="34" charset="0"/>
              </a:defRPr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0" name="Rectangle 19"/>
          <p:cNvSpPr>
            <a:spLocks noGrp="1" noChangeArrowheads="1"/>
          </p:cNvSpPr>
          <p:nvPr>
            <p:ph type="ftr" sz="quarter" idx="10"/>
          </p:nvPr>
        </p:nvSpPr>
        <p:spPr>
          <a:xfrm>
            <a:off x="4356100" y="6245225"/>
            <a:ext cx="4608513" cy="476250"/>
          </a:xfrm>
        </p:spPr>
        <p:txBody>
          <a:bodyPr/>
          <a:lstStyle>
            <a:lvl1pPr algn="r">
              <a:defRPr i="1"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</p:spTree>
    <p:extLst>
      <p:ext uri="{BB962C8B-B14F-4D97-AF65-F5344CB8AC3E}">
        <p14:creationId xmlns:p14="http://schemas.microsoft.com/office/powerpoint/2010/main" val="3002108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DEC3B7-43FC-46B8-A193-B3F30FE2A2E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97236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4975" y="341313"/>
            <a:ext cx="2108200" cy="553561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2" y="341313"/>
            <a:ext cx="6175375" cy="553561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D5C7F9-4164-4DC6-81F4-495AD9E6567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22713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it-I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6B09C-444B-4C1C-BE07-EA0848F6688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3352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BF215-8A5B-4FDA-A3EA-C152C884702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0257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BC94DF-FA9B-43E6-B437-91AE8DB014E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8722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1" y="1125539"/>
            <a:ext cx="4141788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1389" y="1125539"/>
            <a:ext cx="4141787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04FE49-EB6B-433C-B9FA-81376A6A838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5463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9EB80-63F8-4116-82A7-D966DC2756B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11222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80859A-466D-43FB-8DA6-AE15ADE27CC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81311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C9D5D3-39FB-462E-B6CF-953A012353C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2520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A598F8-8FA5-4164-879C-B7B8EDA1547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38437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7587CD-DF1B-4690-A7CE-6FB74C3D702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6918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/>
        </p:nvSpPr>
        <p:spPr bwMode="auto">
          <a:xfrm rot="10800000">
            <a:off x="0" y="260350"/>
            <a:ext cx="9144000" cy="52562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27" name="Rectangle 11"/>
          <p:cNvSpPr>
            <a:spLocks noChangeArrowheads="1"/>
          </p:cNvSpPr>
          <p:nvPr/>
        </p:nvSpPr>
        <p:spPr bwMode="auto">
          <a:xfrm rot="10800000">
            <a:off x="0" y="4149725"/>
            <a:ext cx="9144000" cy="27082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341313"/>
            <a:ext cx="8208962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435975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FFFF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37288"/>
            <a:ext cx="41767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86588" y="6237288"/>
            <a:ext cx="19065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FF"/>
                </a:solidFill>
                <a:latin typeface="AvantGarde Bk BT"/>
                <a:ea typeface="MS PGothic" panose="020B0600070205080204" pitchFamily="34" charset="-128"/>
              </a:defRPr>
            </a:lvl1pPr>
          </a:lstStyle>
          <a:p>
            <a:fld id="{A2200BEF-C5CC-40F3-9155-7F8F16EF94D1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1034" name="Rectangle 12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35" name="Rectangle 15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0" r:id="rId1"/>
    <p:sldLayoutId id="2147484371" r:id="rId2"/>
    <p:sldLayoutId id="2147484361" r:id="rId3"/>
    <p:sldLayoutId id="2147484362" r:id="rId4"/>
    <p:sldLayoutId id="2147484363" r:id="rId5"/>
    <p:sldLayoutId id="2147484364" r:id="rId6"/>
    <p:sldLayoutId id="2147484365" r:id="rId7"/>
    <p:sldLayoutId id="2147484366" r:id="rId8"/>
    <p:sldLayoutId id="2147484367" r:id="rId9"/>
    <p:sldLayoutId id="2147484368" r:id="rId10"/>
    <p:sldLayoutId id="2147484369" r:id="rId11"/>
    <p:sldLayoutId id="2147484372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Char char="•"/>
        <a:defRPr sz="28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Arial" panose="020B0604020202020204" pitchFamily="34" charset="0"/>
        <a:buChar char="–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683568" y="2111365"/>
            <a:ext cx="799288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it-IT" sz="4400" b="1" dirty="0">
                <a:solidFill>
                  <a:schemeClr val="accent6"/>
                </a:solidFill>
                <a:latin typeface="Times New Roman" pitchFamily="18" charset="0"/>
              </a:rPr>
              <a:t>Corso di Ragioneria Generale</a:t>
            </a:r>
          </a:p>
          <a:p>
            <a:pPr algn="ctr" eaLnBrk="1" hangingPunct="1">
              <a:defRPr/>
            </a:pPr>
            <a:endParaRPr lang="it-IT" altLang="it-IT" sz="4400" dirty="0">
              <a:solidFill>
                <a:srgbClr val="000000"/>
              </a:solidFill>
            </a:endParaRPr>
          </a:p>
          <a:p>
            <a:pPr algn="ctr">
              <a:spcBef>
                <a:spcPts val="0"/>
              </a:spcBef>
              <a:buNone/>
              <a:defRPr/>
            </a:pPr>
            <a:r>
              <a:rPr lang="it-IT" sz="4400" b="1" i="1" dirty="0">
                <a:solidFill>
                  <a:srgbClr val="7030A0"/>
                </a:solidFill>
                <a:latin typeface="Times New Roman" pitchFamily="18" charset="0"/>
              </a:rPr>
              <a:t>L’operazione di </a:t>
            </a:r>
            <a:r>
              <a:rPr lang="it-IT" sz="4400" b="1" i="1" dirty="0" smtClean="0">
                <a:solidFill>
                  <a:srgbClr val="7030A0"/>
                </a:solidFill>
                <a:latin typeface="Times New Roman" pitchFamily="18" charset="0"/>
              </a:rPr>
              <a:t>trasformazione</a:t>
            </a:r>
          </a:p>
          <a:p>
            <a:pPr algn="ctr">
              <a:spcBef>
                <a:spcPts val="0"/>
              </a:spcBef>
              <a:buNone/>
              <a:defRPr/>
            </a:pPr>
            <a:endParaRPr lang="it-IT" sz="4400" b="1" i="1" dirty="0">
              <a:solidFill>
                <a:schemeClr val="accent6"/>
              </a:solidFill>
              <a:latin typeface="Times New Roman" pitchFamily="18" charset="0"/>
            </a:endParaRPr>
          </a:p>
          <a:p>
            <a:pPr algn="ctr">
              <a:buNone/>
              <a:defRPr/>
            </a:pPr>
            <a:r>
              <a:rPr lang="it-IT" sz="4400" b="1" i="1" dirty="0">
                <a:solidFill>
                  <a:srgbClr val="C00000"/>
                </a:solidFill>
                <a:latin typeface="Times New Roman" pitchFamily="18" charset="0"/>
              </a:rPr>
              <a:t>Prof. Stefano Coronella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268" y="233956"/>
            <a:ext cx="1524003" cy="152400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358775" y="1014413"/>
            <a:ext cx="8424863" cy="5400675"/>
          </a:xfrm>
        </p:spPr>
        <p:txBody>
          <a:bodyPr/>
          <a:lstStyle/>
          <a:p>
            <a:pPr marL="0" indent="0" eaLnBrk="1" hangingPunct="1">
              <a:buClr>
                <a:schemeClr val="tx1"/>
              </a:buClr>
              <a:buNone/>
              <a:defRPr/>
            </a:pPr>
            <a:r>
              <a:rPr lang="it-IT" altLang="it-IT" sz="2000" b="1" dirty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Caratteristiche di base </a:t>
            </a:r>
            <a:r>
              <a:rPr lang="it-IT" altLang="it-IT" sz="2000" b="1" dirty="0" smtClean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dell’operazione</a:t>
            </a:r>
            <a:endParaRPr lang="it-IT" altLang="it-IT" sz="2000" b="1" dirty="0">
              <a:solidFill>
                <a:srgbClr val="C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buClr>
                <a:schemeClr val="tx1"/>
              </a:buClr>
              <a:buFontTx/>
              <a:buNone/>
              <a:defRPr/>
            </a:pPr>
            <a:endParaRPr lang="it-IT" altLang="it-IT" sz="9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Operazione attraverso cui l’azienda impiega, tecnicamente ed economicamente, i fattori produttivi specifici – pluriennali e d’esercizio – al fine di ottenere un prodotto finito da cedere successivamente sul mercato di sbocco.  </a:t>
            </a:r>
          </a:p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endParaRPr lang="it-IT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r>
              <a:rPr lang="it-IT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trasformazione è un’operazione di </a:t>
            </a:r>
            <a:r>
              <a:rPr lang="it-IT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gestione interna </a:t>
            </a:r>
            <a:r>
              <a:rPr lang="it-IT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 interessa solo la dinamica di formazione del prodotto.</a:t>
            </a:r>
          </a:p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endParaRPr lang="it-IT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r>
              <a:rPr lang="it-IT" altLang="it-IT" sz="2000" b="1" dirty="0">
                <a:latin typeface="Tahoma" panose="020B0604030504040204" pitchFamily="34" charset="0"/>
                <a:cs typeface="Tahoma" panose="020B0604030504040204" pitchFamily="34" charset="0"/>
              </a:rPr>
              <a:t>Modalità di attuazione dell’operazione di trasformazione:</a:t>
            </a:r>
          </a:p>
          <a:p>
            <a:pPr marL="0" indent="0" algn="just" eaLnBrk="1" hangingPunct="1">
              <a:spcBef>
                <a:spcPts val="0"/>
              </a:spcBef>
              <a:buClr>
                <a:schemeClr val="tx1"/>
              </a:buClr>
              <a:buFontTx/>
              <a:buNone/>
              <a:defRPr/>
            </a:pPr>
            <a:endParaRPr lang="it-IT" altLang="it-IT" sz="1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Clr>
                <a:schemeClr val="tx1"/>
              </a:buClr>
              <a:buFontTx/>
              <a:buNone/>
              <a:defRPr/>
            </a:pP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L’operazione si sostanzia nell’interazione dei fattori produttivi specifici.</a:t>
            </a:r>
            <a:endParaRPr lang="it-IT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endParaRPr lang="it-IT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r>
              <a:rPr lang="it-IT" altLang="it-IT" sz="18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it-IT" altLang="it-IT" sz="16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14363" y="22383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L’operazione di trasformazione</a:t>
            </a:r>
            <a:endParaRPr lang="it-IT" altLang="it-IT" sz="1800"/>
          </a:p>
        </p:txBody>
      </p:sp>
      <p:cxnSp>
        <p:nvCxnSpPr>
          <p:cNvPr id="5" name="Connettore 2 4"/>
          <p:cNvCxnSpPr>
            <a:cxnSpLocks/>
          </p:cNvCxnSpPr>
          <p:nvPr/>
        </p:nvCxnSpPr>
        <p:spPr>
          <a:xfrm flipH="1">
            <a:off x="2916238" y="4724400"/>
            <a:ext cx="523875" cy="3460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4" name="CasellaDiTesto 2"/>
          <p:cNvSpPr txBox="1">
            <a:spLocks noChangeArrowheads="1"/>
          </p:cNvSpPr>
          <p:nvPr/>
        </p:nvSpPr>
        <p:spPr bwMode="auto">
          <a:xfrm>
            <a:off x="1727200" y="5124450"/>
            <a:ext cx="2376488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>
                <a:latin typeface="Tahoma" panose="020B0604030504040204" pitchFamily="34" charset="0"/>
                <a:cs typeface="Tahoma" panose="020B0604030504040204" pitchFamily="34" charset="0"/>
              </a:rPr>
              <a:t>Pluriennali </a:t>
            </a:r>
          </a:p>
        </p:txBody>
      </p:sp>
      <p:sp>
        <p:nvSpPr>
          <p:cNvPr id="12295" name="CasellaDiTesto 2"/>
          <p:cNvSpPr txBox="1">
            <a:spLocks noChangeArrowheads="1"/>
          </p:cNvSpPr>
          <p:nvPr/>
        </p:nvSpPr>
        <p:spPr bwMode="auto">
          <a:xfrm>
            <a:off x="4716463" y="5124450"/>
            <a:ext cx="2376487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>
                <a:latin typeface="Tahoma" panose="020B0604030504040204" pitchFamily="34" charset="0"/>
                <a:cs typeface="Tahoma" panose="020B0604030504040204" pitchFamily="34" charset="0"/>
              </a:rPr>
              <a:t>Di esercizio </a:t>
            </a:r>
          </a:p>
        </p:txBody>
      </p:sp>
      <p:cxnSp>
        <p:nvCxnSpPr>
          <p:cNvPr id="8" name="Connettore 2 7"/>
          <p:cNvCxnSpPr>
            <a:cxnSpLocks/>
          </p:cNvCxnSpPr>
          <p:nvPr/>
        </p:nvCxnSpPr>
        <p:spPr>
          <a:xfrm>
            <a:off x="5491163" y="4724400"/>
            <a:ext cx="504825" cy="3460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7" name="CasellaDiTesto 2"/>
          <p:cNvSpPr txBox="1">
            <a:spLocks noChangeArrowheads="1"/>
          </p:cNvSpPr>
          <p:nvPr/>
        </p:nvSpPr>
        <p:spPr bwMode="auto">
          <a:xfrm>
            <a:off x="1747838" y="5689600"/>
            <a:ext cx="2376487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>
                <a:latin typeface="Tahoma" panose="020B0604030504040204" pitchFamily="34" charset="0"/>
                <a:cs typeface="Tahoma" panose="020B0604030504040204" pitchFamily="34" charset="0"/>
              </a:rPr>
              <a:t>Consumo parziale </a:t>
            </a:r>
          </a:p>
        </p:txBody>
      </p:sp>
      <p:sp>
        <p:nvSpPr>
          <p:cNvPr id="12298" name="CasellaDiTesto 2"/>
          <p:cNvSpPr txBox="1">
            <a:spLocks noChangeArrowheads="1"/>
          </p:cNvSpPr>
          <p:nvPr/>
        </p:nvSpPr>
        <p:spPr bwMode="auto">
          <a:xfrm>
            <a:off x="4716463" y="5667375"/>
            <a:ext cx="2376487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>
                <a:latin typeface="Tahoma" panose="020B0604030504040204" pitchFamily="34" charset="0"/>
                <a:cs typeface="Tahoma" panose="020B0604030504040204" pitchFamily="34" charset="0"/>
              </a:rPr>
              <a:t>Consumo Totale</a:t>
            </a:r>
          </a:p>
        </p:txBody>
      </p:sp>
      <p:sp>
        <p:nvSpPr>
          <p:cNvPr id="14" name="Freccia a destra 13"/>
          <p:cNvSpPr/>
          <p:nvPr/>
        </p:nvSpPr>
        <p:spPr>
          <a:xfrm rot="5400000">
            <a:off x="2828132" y="5434806"/>
            <a:ext cx="215900" cy="32861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5" name="Freccia a destra 14"/>
          <p:cNvSpPr/>
          <p:nvPr/>
        </p:nvSpPr>
        <p:spPr>
          <a:xfrm rot="5400000">
            <a:off x="5833269" y="5406232"/>
            <a:ext cx="215900" cy="32861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230188" y="1149350"/>
            <a:ext cx="8683625" cy="2279650"/>
          </a:xfrm>
        </p:spPr>
        <p:txBody>
          <a:bodyPr/>
          <a:lstStyle/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Due profili di osservazione → </a:t>
            </a:r>
            <a:r>
              <a:rPr lang="it-IT" altLang="it-IT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it-IT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movimenti»</a:t>
            </a: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it-IT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1" indent="-34290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AutoNum type="arabicParenBoth"/>
              <a:defRPr/>
            </a:pPr>
            <a:r>
              <a:rPr lang="it-IT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consumo (totale o parziale dei fattori produttivi)</a:t>
            </a:r>
          </a:p>
          <a:p>
            <a:pPr marL="342900" lvl="1" indent="-34290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AutoNum type="arabicParenBoth"/>
              <a:defRPr/>
            </a:pPr>
            <a:endParaRPr lang="it-IT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1" indent="-34290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AutoNum type="arabicParenBoth"/>
              <a:defRPr/>
            </a:pPr>
            <a:r>
              <a:rPr lang="it-IT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l’ottenimento di un prodotto (o servizio)</a:t>
            </a:r>
          </a:p>
          <a:p>
            <a:pPr marL="342900" lvl="1" indent="-34290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AutoNum type="arabicParenBoth"/>
              <a:defRPr/>
            </a:pPr>
            <a:endParaRPr lang="it-IT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it-IT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differenza dei casi precedenti i valori iscritti nei conti originari non cambiano. Si tratta pertanto di uno scambio di tipo tecnico, che possiede tuttavia riflessi economici (RINVIO)</a:t>
            </a:r>
          </a:p>
          <a:p>
            <a:pPr marL="0" lvl="1" indent="0" algn="just" eaLnBrk="1" hangingPunct="1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it-IT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it-IT" sz="16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it-IT" sz="16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 eaLnBrk="1" hangingPunct="1"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it-IT" altLang="it-IT" sz="16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 eaLnBrk="1" hangingPunct="1">
              <a:lnSpc>
                <a:spcPct val="150000"/>
              </a:lnSpc>
              <a:buClr>
                <a:srgbClr val="FFFF99"/>
              </a:buClr>
              <a:buFont typeface="Arial" panose="020B0604020202020204" pitchFamily="34" charset="0"/>
              <a:buNone/>
              <a:defRPr/>
            </a:pPr>
            <a:endParaRPr lang="it-IT" altLang="it-IT" sz="18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 eaLnBrk="1" hangingPunct="1">
              <a:lnSpc>
                <a:spcPct val="150000"/>
              </a:lnSpc>
              <a:buClr>
                <a:srgbClr val="FFFF99"/>
              </a:buClr>
              <a:buFont typeface="Arial" panose="020B0604020202020204" pitchFamily="34" charset="0"/>
              <a:buNone/>
              <a:defRPr/>
            </a:pPr>
            <a:endParaRPr lang="it-IT" altLang="it-IT" sz="18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 eaLnBrk="1" hangingPunct="1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                                                      </a:t>
            </a:r>
            <a:endParaRPr lang="it-IT" altLang="it-IT" sz="18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340" name="Rettangolo 3"/>
          <p:cNvSpPr>
            <a:spLocks noChangeArrowheads="1"/>
          </p:cNvSpPr>
          <p:nvPr/>
        </p:nvSpPr>
        <p:spPr bwMode="auto">
          <a:xfrm>
            <a:off x="107950" y="779463"/>
            <a:ext cx="8901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altLang="it-IT" sz="2000" b="1" dirty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Gli aspetti di osservazione </a:t>
            </a:r>
            <a:r>
              <a:rPr lang="it-IT" altLang="it-IT" sz="2000" b="1" dirty="0" smtClean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dell’operazione</a:t>
            </a:r>
            <a:endParaRPr lang="it-IT" altLang="it-IT" sz="1800" dirty="0">
              <a:solidFill>
                <a:srgbClr val="C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614363" y="1920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L’operazione di trasformazione</a:t>
            </a:r>
            <a:endParaRPr lang="it-IT" altLang="it-IT" sz="1800"/>
          </a:p>
        </p:txBody>
      </p:sp>
      <p:sp>
        <p:nvSpPr>
          <p:cNvPr id="14" name="CasellaDiTesto 1"/>
          <p:cNvSpPr txBox="1">
            <a:spLocks noChangeArrowheads="1"/>
          </p:cNvSpPr>
          <p:nvPr/>
        </p:nvSpPr>
        <p:spPr bwMode="auto">
          <a:xfrm>
            <a:off x="53975" y="3382963"/>
            <a:ext cx="9036050" cy="27749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buClr>
                <a:srgbClr val="FFFF99"/>
              </a:buClr>
              <a:buFontTx/>
              <a:buNone/>
              <a:defRPr/>
            </a:pPr>
            <a:r>
              <a:rPr lang="it-IT" sz="2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Rilevazione contabile e inserimento dell’operazione nel </a:t>
            </a:r>
            <a:r>
              <a:rPr lang="it-IT" sz="20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bilancio</a:t>
            </a:r>
            <a:endParaRPr lang="it-IT" sz="20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buClr>
                <a:srgbClr val="FFFF99"/>
              </a:buClr>
              <a:buFontTx/>
              <a:buNone/>
              <a:defRPr/>
            </a:pPr>
            <a:endParaRPr lang="it-IT" sz="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buClr>
                <a:srgbClr val="FFFF99"/>
              </a:buClr>
              <a:buFontTx/>
              <a:buNone/>
              <a:defRPr/>
            </a:pPr>
            <a:r>
              <a:rPr lang="it-IT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Nel sistema del capitale e del risultato economico vengono rilevate le sole operazioni di gestione esterna (differenza con il sistema patrimoniale); esiste tuttavia la possibilità di rilevazione delle operazioni di trasformazione attraverso i sistemi di contabilità industriale o analitica.</a:t>
            </a:r>
          </a:p>
          <a:p>
            <a:pPr marL="0" indent="0" eaLnBrk="1" hangingPunct="1">
              <a:buClr>
                <a:srgbClr val="FFFF99"/>
              </a:buClr>
              <a:buFontTx/>
              <a:buNone/>
              <a:defRPr/>
            </a:pPr>
            <a:endParaRPr lang="it-IT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Clr>
                <a:srgbClr val="FFFF99"/>
              </a:buClr>
              <a:buFontTx/>
              <a:buNone/>
              <a:defRPr/>
            </a:pPr>
            <a:r>
              <a:rPr lang="it-IT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Poichè</a:t>
            </a:r>
            <a:r>
              <a:rPr lang="it-IT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non si procede alle scritture in contabilità generale, le operazioni di trasformazione non incidono </a:t>
            </a:r>
            <a:r>
              <a:rPr lang="it-IT" sz="18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direttamente</a:t>
            </a:r>
            <a:r>
              <a:rPr lang="it-IT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né </a:t>
            </a:r>
            <a:r>
              <a:rPr lang="it-IT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sul reddito né sul patrimonio</a:t>
            </a:r>
          </a:p>
          <a:p>
            <a:pPr>
              <a:spcBef>
                <a:spcPct val="0"/>
              </a:spcBef>
              <a:buClrTx/>
              <a:buFont typeface="AvantGarde Bk BT"/>
              <a:buAutoNum type="arabicPeriod" startAt="3"/>
              <a:defRPr/>
            </a:pPr>
            <a:endParaRPr lang="it-IT" altLang="it-IT" sz="20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Freccia a destra 14"/>
          <p:cNvSpPr/>
          <p:nvPr/>
        </p:nvSpPr>
        <p:spPr>
          <a:xfrm>
            <a:off x="1854200" y="5829300"/>
            <a:ext cx="215900" cy="32861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4344" name="CasellaDiTesto 1"/>
          <p:cNvSpPr txBox="1">
            <a:spLocks noChangeArrowheads="1"/>
          </p:cNvSpPr>
          <p:nvPr/>
        </p:nvSpPr>
        <p:spPr bwMode="auto">
          <a:xfrm>
            <a:off x="2249488" y="5789613"/>
            <a:ext cx="50403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/>
              <a:t> </a:t>
            </a:r>
            <a:r>
              <a:rPr lang="it-IT" altLang="it-IT" sz="1800" b="1"/>
              <a:t>non si inserisce alcunché nel bilancio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10"/>
          <p:cNvSpPr>
            <a:spLocks noChangeArrowheads="1"/>
          </p:cNvSpPr>
          <p:nvPr/>
        </p:nvSpPr>
        <p:spPr bwMode="auto">
          <a:xfrm>
            <a:off x="0" y="0"/>
            <a:ext cx="10795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3013" name="Line 12"/>
          <p:cNvSpPr>
            <a:spLocks noChangeShapeType="1"/>
          </p:cNvSpPr>
          <p:nvPr/>
        </p:nvSpPr>
        <p:spPr bwMode="auto">
          <a:xfrm>
            <a:off x="-3175" y="67548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014" name="Rectangle 14"/>
          <p:cNvSpPr>
            <a:spLocks noChangeArrowheads="1"/>
          </p:cNvSpPr>
          <p:nvPr/>
        </p:nvSpPr>
        <p:spPr bwMode="auto">
          <a:xfrm>
            <a:off x="9034463" y="-1588"/>
            <a:ext cx="107950" cy="68580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cxnSp>
        <p:nvCxnSpPr>
          <p:cNvPr id="43015" name="Connettore 1 9"/>
          <p:cNvCxnSpPr>
            <a:cxnSpLocks noChangeShapeType="1"/>
          </p:cNvCxnSpPr>
          <p:nvPr/>
        </p:nvCxnSpPr>
        <p:spPr bwMode="auto">
          <a:xfrm>
            <a:off x="0" y="6858000"/>
            <a:ext cx="91154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016" name="Connettore 1 12"/>
          <p:cNvCxnSpPr>
            <a:cxnSpLocks noChangeShapeType="1"/>
          </p:cNvCxnSpPr>
          <p:nvPr/>
        </p:nvCxnSpPr>
        <p:spPr bwMode="auto">
          <a:xfrm rot="16200000" flipH="1">
            <a:off x="4573588" y="-4545013"/>
            <a:ext cx="0" cy="9090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30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180975" eaLnBrk="0" hangingPunct="0"/>
            <a:endParaRPr lang="it-IT"/>
          </a:p>
        </p:txBody>
      </p:sp>
      <p:sp>
        <p:nvSpPr>
          <p:cNvPr id="43018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180975" eaLnBrk="0" hangingPunct="0"/>
            <a:endParaRPr lang="it-IT"/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>
            <a:off x="0" y="116632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762000" y="260350"/>
            <a:ext cx="7620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Riferimenti bibliografici</a:t>
            </a:r>
            <a:endParaRPr lang="it-IT" altLang="it-IT" sz="1800"/>
          </a:p>
        </p:txBody>
      </p:sp>
      <p:sp>
        <p:nvSpPr>
          <p:cNvPr id="35" name="CasellaDiTesto 3"/>
          <p:cNvSpPr txBox="1">
            <a:spLocks noChangeArrowheads="1"/>
          </p:cNvSpPr>
          <p:nvPr/>
        </p:nvSpPr>
        <p:spPr bwMode="auto">
          <a:xfrm>
            <a:off x="1075532" y="1487071"/>
            <a:ext cx="7632700" cy="457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 b="1" dirty="0"/>
              <a:t>Coronella S</a:t>
            </a:r>
            <a:r>
              <a:rPr lang="it-IT" altLang="it-IT" sz="2400" b="1" dirty="0" smtClean="0"/>
              <a:t>., </a:t>
            </a:r>
            <a:r>
              <a:rPr lang="it-IT" altLang="it-IT" sz="2400" dirty="0" smtClean="0"/>
              <a:t>Ragioneria generale, Cap. 8</a:t>
            </a:r>
            <a:endParaRPr lang="it-IT" altLang="it-IT" sz="1800" dirty="0"/>
          </a:p>
        </p:txBody>
      </p:sp>
    </p:spTree>
    <p:extLst>
      <p:ext uri="{BB962C8B-B14F-4D97-AF65-F5344CB8AC3E}">
        <p14:creationId xmlns:p14="http://schemas.microsoft.com/office/powerpoint/2010/main" val="297626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ssmind">
  <a:themeElements>
    <a:clrScheme name="1_Presentazione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resentazione1">
      <a:majorFont>
        <a:latin typeface="AvantGarde Bk B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esentazione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F5395C99A0A1940B2B019EEAEFB9F35" ma:contentTypeVersion="0" ma:contentTypeDescription="Creare un nuovo documento." ma:contentTypeScope="" ma:versionID="d785c7198ab61bcd125e3d3fad48d20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ea373c70dcfdb0a3329420882916a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24D98C-DAAB-45A0-8A23-DBA4B2FDE5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7C61A2B-36DF-48F7-999F-0C37F796F0A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A55597D-4287-4D29-992B-E95E80D86F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4509</TotalTime>
  <Words>259</Words>
  <Application>Microsoft Office PowerPoint</Application>
  <PresentationFormat>Presentazione su schermo (4:3)</PresentationFormat>
  <Paragraphs>50</Paragraphs>
  <Slides>4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2" baseType="lpstr">
      <vt:lpstr>MS PGothic</vt:lpstr>
      <vt:lpstr>MS PGothic</vt:lpstr>
      <vt:lpstr>Arial</vt:lpstr>
      <vt:lpstr>AvantGarde Bk BT</vt:lpstr>
      <vt:lpstr>Calibri</vt:lpstr>
      <vt:lpstr>Tahoma</vt:lpstr>
      <vt:lpstr>Times New Roman</vt:lpstr>
      <vt:lpstr>crossmind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Lezione 1</dc:title>
  <dc:creator>Raffaele Fiorentino</dc:creator>
  <cp:lastModifiedBy>stefano.coronella@uniparthenope.it</cp:lastModifiedBy>
  <cp:revision>303</cp:revision>
  <dcterms:created xsi:type="dcterms:W3CDTF">2008-10-04T09:41:13Z</dcterms:created>
  <dcterms:modified xsi:type="dcterms:W3CDTF">2021-02-27T12:26:40Z</dcterms:modified>
</cp:coreProperties>
</file>