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31"/>
  </p:notesMasterIdLst>
  <p:sldIdLst>
    <p:sldId id="291" r:id="rId4"/>
    <p:sldId id="501" r:id="rId5"/>
    <p:sldId id="521" r:id="rId6"/>
    <p:sldId id="532" r:id="rId7"/>
    <p:sldId id="533" r:id="rId8"/>
    <p:sldId id="537" r:id="rId9"/>
    <p:sldId id="519" r:id="rId10"/>
    <p:sldId id="500" r:id="rId11"/>
    <p:sldId id="524" r:id="rId12"/>
    <p:sldId id="523" r:id="rId13"/>
    <p:sldId id="525" r:id="rId14"/>
    <p:sldId id="394" r:id="rId15"/>
    <p:sldId id="509" r:id="rId16"/>
    <p:sldId id="526" r:id="rId17"/>
    <p:sldId id="527" r:id="rId18"/>
    <p:sldId id="528" r:id="rId19"/>
    <p:sldId id="529" r:id="rId20"/>
    <p:sldId id="502" r:id="rId21"/>
    <p:sldId id="530" r:id="rId22"/>
    <p:sldId id="520" r:id="rId23"/>
    <p:sldId id="540" r:id="rId24"/>
    <p:sldId id="541" r:id="rId25"/>
    <p:sldId id="531" r:id="rId26"/>
    <p:sldId id="538" r:id="rId27"/>
    <p:sldId id="535" r:id="rId28"/>
    <p:sldId id="536" r:id="rId29"/>
    <p:sldId id="539" r:id="rId30"/>
  </p:sldIdLst>
  <p:sldSz cx="9144000" cy="6858000" type="screen4x3"/>
  <p:notesSz cx="6858000" cy="9723438"/>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47C"/>
    <a:srgbClr val="005024"/>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1" autoAdjust="0"/>
    <p:restoredTop sz="96536" autoAdjust="0"/>
  </p:normalViewPr>
  <p:slideViewPr>
    <p:cSldViewPr>
      <p:cViewPr varScale="1">
        <p:scale>
          <a:sx n="120" d="100"/>
          <a:sy n="120" d="100"/>
        </p:scale>
        <p:origin x="252"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sz="1200"/>
            </a:lvl1pPr>
          </a:lstStyle>
          <a:p>
            <a:pPr>
              <a:defRPr/>
            </a:pPr>
            <a:fld id="{A33ED4F4-5185-45FB-B360-3C6F8A052D16}" type="datetimeFigureOut">
              <a:rPr lang="it-IT"/>
              <a:pPr>
                <a:defRPr/>
              </a:pPr>
              <a:t>15/03/2021</a:t>
            </a:fld>
            <a:endParaRPr lang="it-IT"/>
          </a:p>
        </p:txBody>
      </p:sp>
      <p:sp>
        <p:nvSpPr>
          <p:cNvPr id="4" name="Segnaposto immagine diapositiva 3"/>
          <p:cNvSpPr>
            <a:spLocks noGrp="1" noRot="1" noChangeAspect="1"/>
          </p:cNvSpPr>
          <p:nvPr>
            <p:ph type="sldImg" idx="2"/>
          </p:nvPr>
        </p:nvSpPr>
        <p:spPr>
          <a:xfrm>
            <a:off x="1241425" y="1216025"/>
            <a:ext cx="4375150" cy="3281363"/>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679950"/>
            <a:ext cx="5486400" cy="382746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236075"/>
            <a:ext cx="2971800" cy="487363"/>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9236075"/>
            <a:ext cx="2971800"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DD55BBD-5A54-4D66-8729-9C8E830AA393}"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E66D65-A1AB-444E-8827-377931D13064}" type="slidenum">
              <a:rPr lang="it-IT" altLang="it-IT">
                <a:cs typeface="Arial" panose="020B0604020202020204" pitchFamily="34" charset="0"/>
              </a:rPr>
              <a:pPr/>
              <a:t>2</a:t>
            </a:fld>
            <a:endParaRPr lang="it-IT" altLang="it-IT">
              <a:cs typeface="Arial" panose="020B0604020202020204" pitchFamily="34" charset="0"/>
            </a:endParaRPr>
          </a:p>
        </p:txBody>
      </p:sp>
      <p:sp>
        <p:nvSpPr>
          <p:cNvPr id="1331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331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F4BA4F-88BF-4F05-B10B-72ED66418995}" type="slidenum">
              <a:rPr lang="it-IT" altLang="it-IT">
                <a:cs typeface="Arial" panose="020B0604020202020204" pitchFamily="34" charset="0"/>
              </a:rPr>
              <a:pPr/>
              <a:t>16</a:t>
            </a:fld>
            <a:endParaRPr lang="it-IT" altLang="it-IT">
              <a:cs typeface="Arial" panose="020B0604020202020204" pitchFamily="34" charset="0"/>
            </a:endParaRPr>
          </a:p>
        </p:txBody>
      </p:sp>
      <p:sp>
        <p:nvSpPr>
          <p:cNvPr id="3891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891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23E67D-6574-4687-991A-D7B810C9091F}" type="slidenum">
              <a:rPr lang="it-IT" altLang="it-IT">
                <a:cs typeface="Arial" panose="020B0604020202020204" pitchFamily="34" charset="0"/>
              </a:rPr>
              <a:pPr/>
              <a:t>17</a:t>
            </a:fld>
            <a:endParaRPr lang="it-IT" altLang="it-IT">
              <a:cs typeface="Arial" panose="020B0604020202020204" pitchFamily="34" charset="0"/>
            </a:endParaRPr>
          </a:p>
        </p:txBody>
      </p:sp>
      <p:sp>
        <p:nvSpPr>
          <p:cNvPr id="4096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096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13F56F-F694-40A4-A72A-C034894226B5}" type="slidenum">
              <a:rPr lang="it-IT" altLang="it-IT">
                <a:cs typeface="Arial" panose="020B0604020202020204" pitchFamily="34" charset="0"/>
              </a:rPr>
              <a:pPr/>
              <a:t>18</a:t>
            </a:fld>
            <a:endParaRPr lang="it-IT" altLang="it-IT">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301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5257CB-3F33-4319-A686-2B5249662E50}" type="slidenum">
              <a:rPr lang="it-IT" altLang="it-IT">
                <a:cs typeface="Arial" panose="020B0604020202020204" pitchFamily="34" charset="0"/>
              </a:rPr>
              <a:pPr/>
              <a:t>19</a:t>
            </a:fld>
            <a:endParaRPr lang="it-IT" altLang="it-IT">
              <a:cs typeface="Arial" panose="020B0604020202020204" pitchFamily="34" charset="0"/>
            </a:endParaRPr>
          </a:p>
        </p:txBody>
      </p:sp>
      <p:sp>
        <p:nvSpPr>
          <p:cNvPr id="4505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506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80E881-E3FF-4F3F-865D-971C4EEE0A2E}" type="slidenum">
              <a:rPr lang="it-IT" altLang="it-IT">
                <a:cs typeface="Arial" panose="020B0604020202020204" pitchFamily="34" charset="0"/>
              </a:rPr>
              <a:pPr/>
              <a:t>20</a:t>
            </a:fld>
            <a:endParaRPr lang="it-IT" altLang="it-IT">
              <a:cs typeface="Arial" panose="020B0604020202020204" pitchFamily="34" charset="0"/>
            </a:endParaRPr>
          </a:p>
        </p:txBody>
      </p:sp>
      <p:sp>
        <p:nvSpPr>
          <p:cNvPr id="4710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710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80E881-E3FF-4F3F-865D-971C4EEE0A2E}" type="slidenum">
              <a:rPr lang="it-IT" altLang="it-IT">
                <a:cs typeface="Arial" panose="020B0604020202020204" pitchFamily="34" charset="0"/>
              </a:rPr>
              <a:pPr/>
              <a:t>21</a:t>
            </a:fld>
            <a:endParaRPr lang="it-IT" altLang="it-IT">
              <a:cs typeface="Arial" panose="020B0604020202020204" pitchFamily="34" charset="0"/>
            </a:endParaRPr>
          </a:p>
        </p:txBody>
      </p:sp>
      <p:sp>
        <p:nvSpPr>
          <p:cNvPr id="4710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710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3556488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80E881-E3FF-4F3F-865D-971C4EEE0A2E}" type="slidenum">
              <a:rPr lang="it-IT" altLang="it-IT">
                <a:cs typeface="Arial" panose="020B0604020202020204" pitchFamily="34" charset="0"/>
              </a:rPr>
              <a:pPr/>
              <a:t>22</a:t>
            </a:fld>
            <a:endParaRPr lang="it-IT" altLang="it-IT">
              <a:cs typeface="Arial" panose="020B0604020202020204" pitchFamily="34" charset="0"/>
            </a:endParaRPr>
          </a:p>
        </p:txBody>
      </p:sp>
      <p:sp>
        <p:nvSpPr>
          <p:cNvPr id="4710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710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912281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8E784D9-6218-4F82-9D80-5222717BF4A7}" type="slidenum">
              <a:rPr lang="it-IT" smtClean="0">
                <a:latin typeface="Arial" pitchFamily="34" charset="0"/>
              </a:rPr>
              <a:pPr/>
              <a:t>27</a:t>
            </a:fld>
            <a:endParaRPr lang="it-IT" smtClean="0">
              <a:latin typeface="Arial" pitchFamily="3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428659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667BDB-209A-4099-B443-3E19FF3D47B7}" type="slidenum">
              <a:rPr lang="it-IT" altLang="it-IT">
                <a:cs typeface="Arial" panose="020B0604020202020204" pitchFamily="34" charset="0"/>
              </a:rPr>
              <a:pPr/>
              <a:t>3</a:t>
            </a:fld>
            <a:endParaRPr lang="it-IT" altLang="it-IT">
              <a:cs typeface="Arial" panose="020B0604020202020204" pitchFamily="34" charset="0"/>
            </a:endParaRPr>
          </a:p>
        </p:txBody>
      </p:sp>
      <p:sp>
        <p:nvSpPr>
          <p:cNvPr id="1536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536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946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B4A68B-7391-43CD-BE97-488BCBA5C2A3}" type="slidenum">
              <a:rPr lang="it-IT" altLang="it-IT"/>
              <a:pPr/>
              <a:t>5</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2F1628-A4D7-43FC-A3AF-6E48408818AA}" type="slidenum">
              <a:rPr lang="it-IT" altLang="it-IT">
                <a:cs typeface="Arial" panose="020B0604020202020204" pitchFamily="34" charset="0"/>
              </a:rPr>
              <a:pPr/>
              <a:t>7</a:t>
            </a:fld>
            <a:endParaRPr lang="it-IT" altLang="it-IT">
              <a:cs typeface="Arial" panose="020B0604020202020204" pitchFamily="34" charset="0"/>
            </a:endParaRPr>
          </a:p>
        </p:txBody>
      </p:sp>
      <p:sp>
        <p:nvSpPr>
          <p:cNvPr id="23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355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999BE7-A7D9-4F02-9B13-25FA2970461A}" type="slidenum">
              <a:rPr lang="it-IT" altLang="it-IT">
                <a:cs typeface="Arial" panose="020B0604020202020204" pitchFamily="34" charset="0"/>
              </a:rPr>
              <a:pPr/>
              <a:t>8</a:t>
            </a:fld>
            <a:endParaRPr lang="it-IT" altLang="it-IT">
              <a:cs typeface="Arial" panose="020B0604020202020204" pitchFamily="34" charset="0"/>
            </a:endParaRPr>
          </a:p>
        </p:txBody>
      </p:sp>
      <p:sp>
        <p:nvSpPr>
          <p:cNvPr id="2560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560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4D29EB-BF58-4B49-858A-8C1C5E9F9B2F}" type="slidenum">
              <a:rPr lang="it-IT" altLang="it-IT">
                <a:cs typeface="Arial" panose="020B0604020202020204" pitchFamily="34" charset="0"/>
              </a:rPr>
              <a:pPr/>
              <a:t>10</a:t>
            </a:fld>
            <a:endParaRPr lang="it-IT" altLang="it-IT">
              <a:cs typeface="Arial" panose="020B0604020202020204" pitchFamily="34" charset="0"/>
            </a:endParaRPr>
          </a:p>
        </p:txBody>
      </p:sp>
      <p:sp>
        <p:nvSpPr>
          <p:cNvPr id="2867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867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4DAF80-0E46-46C3-AF09-BA1C8CF45656}" type="slidenum">
              <a:rPr lang="it-IT" altLang="it-IT">
                <a:cs typeface="Arial" panose="020B0604020202020204" pitchFamily="34" charset="0"/>
              </a:rPr>
              <a:pPr/>
              <a:t>13</a:t>
            </a:fld>
            <a:endParaRPr lang="it-IT" altLang="it-IT">
              <a:cs typeface="Arial" panose="020B0604020202020204" pitchFamily="34" charset="0"/>
            </a:endParaRPr>
          </a:p>
        </p:txBody>
      </p:sp>
      <p:sp>
        <p:nvSpPr>
          <p:cNvPr id="3277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277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5EB35C-E435-4727-A4F1-D6926270CE69}" type="slidenum">
              <a:rPr lang="it-IT" altLang="it-IT">
                <a:cs typeface="Arial" panose="020B0604020202020204" pitchFamily="34" charset="0"/>
              </a:rPr>
              <a:pPr/>
              <a:t>14</a:t>
            </a:fld>
            <a:endParaRPr lang="it-IT" altLang="it-IT">
              <a:cs typeface="Arial" panose="020B0604020202020204" pitchFamily="34" charset="0"/>
            </a:endParaRPr>
          </a:p>
        </p:txBody>
      </p:sp>
      <p:sp>
        <p:nvSpPr>
          <p:cNvPr id="3481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48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9BDC79-09F1-4670-BFFA-063821D8280A}" type="slidenum">
              <a:rPr lang="it-IT" altLang="it-IT">
                <a:cs typeface="Arial" panose="020B0604020202020204" pitchFamily="34" charset="0"/>
              </a:rPr>
              <a:pPr/>
              <a:t>15</a:t>
            </a:fld>
            <a:endParaRPr lang="it-IT" altLang="it-IT">
              <a:cs typeface="Arial" panose="020B0604020202020204" pitchFamily="34" charset="0"/>
            </a:endParaRPr>
          </a:p>
        </p:txBody>
      </p:sp>
      <p:sp>
        <p:nvSpPr>
          <p:cNvPr id="3686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686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2029242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4AD75699-AEE4-4650-8C9B-CB7CE6E510FE}" type="slidenum">
              <a:rPr lang="it-IT" altLang="it-IT"/>
              <a:pPr/>
              <a:t>‹N›</a:t>
            </a:fld>
            <a:endParaRPr lang="it-IT" altLang="it-IT"/>
          </a:p>
        </p:txBody>
      </p:sp>
    </p:spTree>
    <p:extLst>
      <p:ext uri="{BB962C8B-B14F-4D97-AF65-F5344CB8AC3E}">
        <p14:creationId xmlns:p14="http://schemas.microsoft.com/office/powerpoint/2010/main" val="51525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52C152C8-6777-468D-92DD-DA946FCB33AF}" type="slidenum">
              <a:rPr lang="it-IT" altLang="it-IT"/>
              <a:pPr/>
              <a:t>‹N›</a:t>
            </a:fld>
            <a:endParaRPr lang="it-IT" altLang="it-IT"/>
          </a:p>
        </p:txBody>
      </p:sp>
    </p:spTree>
    <p:extLst>
      <p:ext uri="{BB962C8B-B14F-4D97-AF65-F5344CB8AC3E}">
        <p14:creationId xmlns:p14="http://schemas.microsoft.com/office/powerpoint/2010/main" val="3445767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86814A08-F886-48E8-BB67-16F23DEC7D60}" type="slidenum">
              <a:rPr lang="it-IT" altLang="it-IT"/>
              <a:pPr/>
              <a:t>‹N›</a:t>
            </a:fld>
            <a:endParaRPr lang="it-IT" altLang="it-IT"/>
          </a:p>
        </p:txBody>
      </p:sp>
    </p:spTree>
    <p:extLst>
      <p:ext uri="{BB962C8B-B14F-4D97-AF65-F5344CB8AC3E}">
        <p14:creationId xmlns:p14="http://schemas.microsoft.com/office/powerpoint/2010/main" val="54354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9650B87A-D304-436B-B95A-C1FEFA0F2A53}" type="slidenum">
              <a:rPr lang="it-IT" altLang="it-IT"/>
              <a:pPr/>
              <a:t>‹N›</a:t>
            </a:fld>
            <a:endParaRPr lang="it-IT" altLang="it-IT"/>
          </a:p>
        </p:txBody>
      </p:sp>
    </p:spTree>
    <p:extLst>
      <p:ext uri="{BB962C8B-B14F-4D97-AF65-F5344CB8AC3E}">
        <p14:creationId xmlns:p14="http://schemas.microsoft.com/office/powerpoint/2010/main" val="124859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2DA18323-D0C6-4FCE-854D-CD6DA37B3BAA}" type="slidenum">
              <a:rPr lang="it-IT" altLang="it-IT"/>
              <a:pPr/>
              <a:t>‹N›</a:t>
            </a:fld>
            <a:endParaRPr lang="it-IT" altLang="it-IT"/>
          </a:p>
        </p:txBody>
      </p:sp>
    </p:spTree>
    <p:extLst>
      <p:ext uri="{BB962C8B-B14F-4D97-AF65-F5344CB8AC3E}">
        <p14:creationId xmlns:p14="http://schemas.microsoft.com/office/powerpoint/2010/main" val="84057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0DA50CA8-0EE1-40BD-802A-AD0ACB941C64}" type="slidenum">
              <a:rPr lang="it-IT" altLang="it-IT"/>
              <a:pPr/>
              <a:t>‹N›</a:t>
            </a:fld>
            <a:endParaRPr lang="it-IT" altLang="it-IT"/>
          </a:p>
        </p:txBody>
      </p:sp>
    </p:spTree>
    <p:extLst>
      <p:ext uri="{BB962C8B-B14F-4D97-AF65-F5344CB8AC3E}">
        <p14:creationId xmlns:p14="http://schemas.microsoft.com/office/powerpoint/2010/main" val="22085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FCD0E064-8386-43DC-B1B6-0521B7C1C22C}" type="slidenum">
              <a:rPr lang="it-IT" altLang="it-IT"/>
              <a:pPr/>
              <a:t>‹N›</a:t>
            </a:fld>
            <a:endParaRPr lang="it-IT" altLang="it-IT"/>
          </a:p>
        </p:txBody>
      </p:sp>
    </p:spTree>
    <p:extLst>
      <p:ext uri="{BB962C8B-B14F-4D97-AF65-F5344CB8AC3E}">
        <p14:creationId xmlns:p14="http://schemas.microsoft.com/office/powerpoint/2010/main" val="720211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4BFD31F4-906B-4C85-9360-37E5B4905CC0}" type="slidenum">
              <a:rPr lang="it-IT" altLang="it-IT"/>
              <a:pPr/>
              <a:t>‹N›</a:t>
            </a:fld>
            <a:endParaRPr lang="it-IT" altLang="it-IT"/>
          </a:p>
        </p:txBody>
      </p:sp>
    </p:spTree>
    <p:extLst>
      <p:ext uri="{BB962C8B-B14F-4D97-AF65-F5344CB8AC3E}">
        <p14:creationId xmlns:p14="http://schemas.microsoft.com/office/powerpoint/2010/main" val="418944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FFE4FA9E-5E22-4D97-AD80-4E6D12785B92}" type="slidenum">
              <a:rPr lang="it-IT" altLang="it-IT"/>
              <a:pPr/>
              <a:t>‹N›</a:t>
            </a:fld>
            <a:endParaRPr lang="it-IT" altLang="it-IT"/>
          </a:p>
        </p:txBody>
      </p:sp>
    </p:spTree>
    <p:extLst>
      <p:ext uri="{BB962C8B-B14F-4D97-AF65-F5344CB8AC3E}">
        <p14:creationId xmlns:p14="http://schemas.microsoft.com/office/powerpoint/2010/main" val="4153669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493F2868-44A6-40BB-AA43-67018FE08633}" type="slidenum">
              <a:rPr lang="it-IT" altLang="it-IT"/>
              <a:pPr/>
              <a:t>‹N›</a:t>
            </a:fld>
            <a:endParaRPr lang="it-IT" altLang="it-IT"/>
          </a:p>
        </p:txBody>
      </p:sp>
    </p:spTree>
    <p:extLst>
      <p:ext uri="{BB962C8B-B14F-4D97-AF65-F5344CB8AC3E}">
        <p14:creationId xmlns:p14="http://schemas.microsoft.com/office/powerpoint/2010/main" val="563217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C4DD43E5-F12D-4BAC-ABD7-48099778D33B}" type="slidenum">
              <a:rPr lang="it-IT" altLang="it-IT"/>
              <a:pPr/>
              <a:t>‹N›</a:t>
            </a:fld>
            <a:endParaRPr lang="it-IT" altLang="it-IT"/>
          </a:p>
        </p:txBody>
      </p:sp>
    </p:spTree>
    <p:extLst>
      <p:ext uri="{BB962C8B-B14F-4D97-AF65-F5344CB8AC3E}">
        <p14:creationId xmlns:p14="http://schemas.microsoft.com/office/powerpoint/2010/main" val="279719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AF855A15-398D-4B81-BD21-4554AAA42BC9}"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295" r:id="rId1"/>
    <p:sldLayoutId id="2147484296" r:id="rId2"/>
    <p:sldLayoutId id="2147484286" r:id="rId3"/>
    <p:sldLayoutId id="2147484287" r:id="rId4"/>
    <p:sldLayoutId id="2147484288" r:id="rId5"/>
    <p:sldLayoutId id="2147484289" r:id="rId6"/>
    <p:sldLayoutId id="2147484290" r:id="rId7"/>
    <p:sldLayoutId id="2147484291" r:id="rId8"/>
    <p:sldLayoutId id="2147484292" r:id="rId9"/>
    <p:sldLayoutId id="2147484293" r:id="rId10"/>
    <p:sldLayoutId id="2147484294" r:id="rId11"/>
    <p:sldLayoutId id="2147484297"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ttangolo 1"/>
          <p:cNvSpPr/>
          <p:nvPr/>
        </p:nvSpPr>
        <p:spPr>
          <a:xfrm>
            <a:off x="683568" y="2255381"/>
            <a:ext cx="7992888" cy="3477875"/>
          </a:xfrm>
          <a:prstGeom prst="rect">
            <a:avLst/>
          </a:prstGeom>
        </p:spPr>
        <p:txBody>
          <a:bodyPr wrap="square">
            <a:spAutoFit/>
          </a:bodyPr>
          <a:lstStyle/>
          <a:p>
            <a:pPr algn="ctr">
              <a:spcBef>
                <a:spcPts val="0"/>
              </a:spcBef>
              <a:buNone/>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buNone/>
              <a:defRPr/>
            </a:pPr>
            <a:r>
              <a:rPr lang="it-IT" sz="4400" b="1" i="1" dirty="0">
                <a:solidFill>
                  <a:srgbClr val="7030A0"/>
                </a:solidFill>
                <a:latin typeface="Times New Roman" pitchFamily="18" charset="0"/>
              </a:rPr>
              <a:t>L’operazione di </a:t>
            </a:r>
            <a:r>
              <a:rPr lang="it-IT" sz="4400" b="1" i="1" dirty="0" smtClean="0">
                <a:solidFill>
                  <a:srgbClr val="7030A0"/>
                </a:solidFill>
                <a:latin typeface="Times New Roman" pitchFamily="18" charset="0"/>
              </a:rPr>
              <a:t>investimento</a:t>
            </a:r>
          </a:p>
          <a:p>
            <a:pPr algn="ctr">
              <a:spcBef>
                <a:spcPts val="0"/>
              </a:spcBef>
              <a:buNone/>
              <a:defRPr/>
            </a:pPr>
            <a:endParaRPr lang="it-IT" sz="4400" b="1" i="1" dirty="0">
              <a:solidFill>
                <a:schemeClr val="accent6"/>
              </a:solidFill>
              <a:latin typeface="Times New Roman" pitchFamily="18" charset="0"/>
            </a:endParaRPr>
          </a:p>
          <a:p>
            <a:pPr algn="ctr">
              <a:buNone/>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 name="Rectangle 3"/>
          <p:cNvSpPr txBox="1">
            <a:spLocks noChangeArrowheads="1"/>
          </p:cNvSpPr>
          <p:nvPr/>
        </p:nvSpPr>
        <p:spPr bwMode="auto">
          <a:xfrm>
            <a:off x="179388" y="1557338"/>
            <a:ext cx="8350250" cy="4479925"/>
          </a:xfrm>
          <a:prstGeom prst="rect">
            <a:avLst/>
          </a:prstGeom>
          <a:noFill/>
          <a:ln>
            <a:noFill/>
          </a:ln>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eaLnBrk="1" hangingPunct="1">
              <a:lnSpc>
                <a:spcPct val="150000"/>
              </a:lnSpc>
              <a:buClr>
                <a:schemeClr val="tx1"/>
              </a:buClr>
              <a:buFontTx/>
              <a:buNone/>
              <a:defRPr/>
            </a:pPr>
            <a:r>
              <a:rPr lang="it-IT" altLang="it-IT" sz="1800" dirty="0">
                <a:latin typeface="Tahoma" panose="020B0604030504040204" pitchFamily="34" charset="0"/>
                <a:cs typeface="Tahoma" panose="020B0604030504040204" pitchFamily="34" charset="0"/>
              </a:rPr>
              <a:t>All’atto dell’investimento si manifesta:</a:t>
            </a:r>
          </a:p>
          <a:p>
            <a:pPr algn="just" eaLnBrk="1" hangingPunct="1">
              <a:buClr>
                <a:schemeClr val="tx1"/>
              </a:buClr>
              <a:buFont typeface="Wingdings" panose="05000000000000000000" pitchFamily="2" charset="2"/>
              <a:buChar char="v"/>
              <a:defRPr/>
            </a:pPr>
            <a:r>
              <a:rPr lang="it-IT" altLang="it-IT" sz="1800" kern="0" dirty="0">
                <a:latin typeface="Tahoma" panose="020B0604030504040204" pitchFamily="34" charset="0"/>
                <a:cs typeface="Tahoma" panose="020B0604030504040204" pitchFamily="34" charset="0"/>
              </a:rPr>
              <a:t>un’uscita di </a:t>
            </a:r>
            <a:r>
              <a:rPr lang="it-IT" altLang="it-IT" sz="1800" kern="0" dirty="0" smtClean="0">
                <a:latin typeface="Tahoma" panose="020B0604030504040204" pitchFamily="34" charset="0"/>
                <a:cs typeface="Tahoma" panose="020B0604030504040204" pitchFamily="34" charset="0"/>
              </a:rPr>
              <a:t>liquidità                   </a:t>
            </a:r>
            <a:r>
              <a:rPr lang="it-IT" altLang="it-IT" sz="1800" kern="0" dirty="0">
                <a:latin typeface="Tahoma" panose="020B0604030504040204" pitchFamily="34" charset="0"/>
                <a:cs typeface="Tahoma" panose="020B0604030504040204" pitchFamily="34" charset="0"/>
              </a:rPr>
              <a:t>- LIQUIDITA’ (VF-)</a:t>
            </a:r>
          </a:p>
          <a:p>
            <a:pPr marL="0" indent="0" algn="ctr" eaLnBrk="1" hangingPunct="1">
              <a:buClr>
                <a:schemeClr val="tx1"/>
              </a:buClr>
              <a:buFontTx/>
              <a:buNone/>
              <a:defRPr/>
            </a:pPr>
            <a:endParaRPr lang="it-IT" altLang="it-IT" sz="1800" kern="0" dirty="0">
              <a:latin typeface="Tahoma" panose="020B0604030504040204" pitchFamily="34" charset="0"/>
              <a:cs typeface="Tahoma" panose="020B0604030504040204" pitchFamily="34" charset="0"/>
            </a:endParaRPr>
          </a:p>
          <a:p>
            <a:pPr marL="0" indent="0" algn="ctr" eaLnBrk="1" hangingPunct="1">
              <a:buClr>
                <a:schemeClr val="tx1"/>
              </a:buClr>
              <a:buFontTx/>
              <a:buNone/>
              <a:defRPr/>
            </a:pPr>
            <a:r>
              <a:rPr lang="it-IT" altLang="it-IT" sz="1800" kern="0" dirty="0">
                <a:latin typeface="Tahoma" panose="020B0604030504040204" pitchFamily="34" charset="0"/>
                <a:cs typeface="Tahoma" panose="020B0604030504040204" pitchFamily="34" charset="0"/>
              </a:rPr>
              <a:t>Contestualmente</a:t>
            </a:r>
          </a:p>
          <a:p>
            <a:pPr marL="0" indent="0" algn="ctr" eaLnBrk="1" hangingPunct="1">
              <a:buClr>
                <a:schemeClr val="tx1"/>
              </a:buClr>
              <a:buFontTx/>
              <a:buNone/>
              <a:defRPr/>
            </a:pPr>
            <a:endParaRPr lang="it-IT" altLang="it-IT" sz="1800" kern="0" dirty="0">
              <a:latin typeface="Tahoma" panose="020B0604030504040204" pitchFamily="34" charset="0"/>
              <a:cs typeface="Tahoma" panose="020B0604030504040204" pitchFamily="34" charset="0"/>
            </a:endParaRPr>
          </a:p>
          <a:p>
            <a:pPr algn="just" eaLnBrk="1" hangingPunct="1">
              <a:buClr>
                <a:schemeClr val="tx1"/>
              </a:buClr>
              <a:buFont typeface="Wingdings" panose="05000000000000000000" pitchFamily="2" charset="2"/>
              <a:buChar char="v"/>
              <a:defRPr/>
            </a:pPr>
            <a:r>
              <a:rPr lang="it-IT" sz="1800" dirty="0">
                <a:latin typeface="Tahoma" panose="020B0604030504040204" pitchFamily="34" charset="0"/>
                <a:ea typeface="Tahoma" panose="020B0604030504040204" pitchFamily="34" charset="0"/>
                <a:cs typeface="Tahoma" panose="020B0604030504040204" pitchFamily="34" charset="0"/>
              </a:rPr>
              <a:t>Ingresso di un bene in azienda        </a:t>
            </a:r>
            <a:r>
              <a:rPr lang="it-IT" altLang="it-IT" sz="1800" kern="0" dirty="0">
                <a:latin typeface="Tahoma" panose="020B0604030504040204" pitchFamily="34" charset="0"/>
                <a:cs typeface="Tahoma" panose="020B0604030504040204" pitchFamily="34" charset="0"/>
              </a:rPr>
              <a:t>+ COSTO (VE-)</a:t>
            </a:r>
          </a:p>
          <a:p>
            <a:pPr algn="just" eaLnBrk="1" hangingPunct="1">
              <a:buClr>
                <a:schemeClr val="tx1"/>
              </a:buClr>
              <a:buFont typeface="Wingdings" panose="05000000000000000000" pitchFamily="2" charset="2"/>
              <a:buChar char="v"/>
              <a:defRPr/>
            </a:pPr>
            <a:endParaRPr lang="it-IT" altLang="it-IT" sz="1800" kern="0" dirty="0">
              <a:latin typeface="Tahoma" panose="020B0604030504040204" pitchFamily="34" charset="0"/>
              <a:cs typeface="Tahoma" panose="020B0604030504040204" pitchFamily="34" charset="0"/>
            </a:endParaRPr>
          </a:p>
          <a:p>
            <a:pPr marL="0" indent="0" algn="ctr" eaLnBrk="1" hangingPunct="1">
              <a:buClr>
                <a:schemeClr val="tx1"/>
              </a:buClr>
              <a:buFontTx/>
              <a:buNone/>
              <a:defRPr/>
            </a:pPr>
            <a:endParaRPr lang="it-IT" altLang="it-IT" sz="2000" b="1" u="sng" dirty="0">
              <a:latin typeface="Tahoma" panose="020B0604030504040204" pitchFamily="34" charset="0"/>
              <a:cs typeface="Tahoma" panose="020B0604030504040204" pitchFamily="34" charset="0"/>
            </a:endParaRPr>
          </a:p>
          <a:p>
            <a:pPr marL="0" indent="0" algn="ctr" eaLnBrk="1" hangingPunct="1">
              <a:buClr>
                <a:schemeClr val="tx1"/>
              </a:buClr>
              <a:buFontTx/>
              <a:buNone/>
              <a:defRPr/>
            </a:pPr>
            <a:endParaRPr lang="it-IT" altLang="it-IT" sz="2000" b="1" u="sng" dirty="0">
              <a:latin typeface="Tahoma" panose="020B0604030504040204" pitchFamily="34" charset="0"/>
              <a:cs typeface="Tahoma" panose="020B0604030504040204" pitchFamily="34" charset="0"/>
            </a:endParaRPr>
          </a:p>
          <a:p>
            <a:pPr marL="0" indent="0" algn="ctr" eaLnBrk="1" hangingPunct="1">
              <a:buClr>
                <a:schemeClr val="tx1"/>
              </a:buClr>
              <a:buFontTx/>
              <a:buNone/>
              <a:defRPr/>
            </a:pPr>
            <a:r>
              <a:rPr lang="it-IT" altLang="it-IT" sz="2000" b="1" u="sng" dirty="0">
                <a:latin typeface="Tahoma" panose="020B0604030504040204" pitchFamily="34" charset="0"/>
                <a:cs typeface="Tahoma" panose="020B0604030504040204" pitchFamily="34" charset="0"/>
              </a:rPr>
              <a:t>Riflettiamo sul segno della variazione economica</a:t>
            </a:r>
            <a:endParaRPr lang="it-IT" altLang="it-IT" sz="2000" u="sng" kern="0" dirty="0">
              <a:solidFill>
                <a:srgbClr val="000000"/>
              </a:solidFill>
              <a:latin typeface="Tahoma" panose="020B0604030504040204" pitchFamily="34" charset="0"/>
              <a:ea typeface="+mn-ea"/>
              <a:cs typeface="Tahoma" panose="020B0604030504040204" pitchFamily="34" charset="0"/>
            </a:endParaRPr>
          </a:p>
          <a:p>
            <a:pPr marL="0" indent="0" algn="just" eaLnBrk="1" hangingPunct="1">
              <a:buClr>
                <a:schemeClr val="tx1"/>
              </a:buClr>
              <a:buFontTx/>
              <a:buNone/>
              <a:defRPr/>
            </a:pPr>
            <a:endParaRPr lang="it-IT" altLang="it-IT" sz="1600" kern="0" dirty="0">
              <a:latin typeface="Tahoma" panose="020B0604030504040204" pitchFamily="34" charset="0"/>
              <a:cs typeface="Tahoma" panose="020B0604030504040204" pitchFamily="34" charset="0"/>
            </a:endParaRPr>
          </a:p>
          <a:p>
            <a:pPr marL="0" indent="0" algn="just" eaLnBrk="1" hangingPunct="1">
              <a:lnSpc>
                <a:spcPct val="150000"/>
              </a:lnSpc>
              <a:buClr>
                <a:schemeClr val="tx1"/>
              </a:buClr>
              <a:buFontTx/>
              <a:buNone/>
              <a:defRPr/>
            </a:pPr>
            <a:endParaRPr lang="it-IT" altLang="it-IT" sz="1800" b="1" kern="0" dirty="0">
              <a:latin typeface="Tahoma" panose="020B0604030504040204" pitchFamily="34" charset="0"/>
              <a:cs typeface="Tahoma" panose="020B0604030504040204" pitchFamily="34" charset="0"/>
            </a:endParaRPr>
          </a:p>
        </p:txBody>
      </p:sp>
      <p:sp>
        <p:nvSpPr>
          <p:cNvPr id="27652" name="CasellaDiTesto 1"/>
          <p:cNvSpPr txBox="1">
            <a:spLocks noChangeArrowheads="1"/>
          </p:cNvSpPr>
          <p:nvPr/>
        </p:nvSpPr>
        <p:spPr bwMode="auto">
          <a:xfrm>
            <a:off x="179388" y="985838"/>
            <a:ext cx="513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spcBef>
                <a:spcPct val="0"/>
              </a:spcBef>
              <a:buClrTx/>
              <a:buNone/>
            </a:pPr>
            <a:r>
              <a:rPr lang="it-IT" altLang="it-IT" sz="2000" b="1" dirty="0">
                <a:solidFill>
                  <a:srgbClr val="C00000"/>
                </a:solidFill>
                <a:latin typeface="Tahoma" panose="020B0604030504040204" pitchFamily="34" charset="0"/>
                <a:cs typeface="Tahoma" panose="020B0604030504040204" pitchFamily="34" charset="0"/>
              </a:rPr>
              <a:t>La natura dei conti:</a:t>
            </a:r>
            <a:endParaRPr lang="it-IT" altLang="it-IT" sz="2000" dirty="0">
              <a:solidFill>
                <a:srgbClr val="C00000"/>
              </a:solidFill>
              <a:cs typeface="Tahoma" panose="020B0604030504040204" pitchFamily="34" charset="0"/>
            </a:endParaRPr>
          </a:p>
        </p:txBody>
      </p:sp>
      <p:sp>
        <p:nvSpPr>
          <p:cNvPr id="27653" name="Rectangle 4"/>
          <p:cNvSpPr>
            <a:spLocks noChangeArrowheads="1"/>
          </p:cNvSpPr>
          <p:nvPr/>
        </p:nvSpPr>
        <p:spPr bwMode="auto">
          <a:xfrm>
            <a:off x="614363" y="1920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698" name="Immagin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1184275"/>
            <a:ext cx="5761038"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ttangolo 3"/>
          <p:cNvSpPr>
            <a:spLocks noChangeArrowheads="1"/>
          </p:cNvSpPr>
          <p:nvPr/>
        </p:nvSpPr>
        <p:spPr bwMode="auto">
          <a:xfrm>
            <a:off x="14288" y="855663"/>
            <a:ext cx="8315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None/>
            </a:pPr>
            <a:r>
              <a:rPr lang="it-IT" altLang="it-IT" sz="1800" b="1" dirty="0">
                <a:latin typeface="Tahoma" panose="020B0604030504040204" pitchFamily="34" charset="0"/>
                <a:cs typeface="Tahoma" panose="020B0604030504040204" pitchFamily="34" charset="0"/>
              </a:rPr>
              <a:t>La natura dei conti : Riepilogo</a:t>
            </a:r>
          </a:p>
        </p:txBody>
      </p:sp>
      <p:sp>
        <p:nvSpPr>
          <p:cNvPr id="29700"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Segnaposto contenuto 2"/>
          <p:cNvSpPr>
            <a:spLocks noGrp="1" noChangeArrowheads="1"/>
          </p:cNvSpPr>
          <p:nvPr>
            <p:ph idx="1"/>
          </p:nvPr>
        </p:nvSpPr>
        <p:spPr/>
        <p:txBody>
          <a:bodyPr/>
          <a:lstStyle/>
          <a:p>
            <a:pPr marL="0" indent="0" algn="just">
              <a:buFontTx/>
              <a:buNone/>
            </a:pPr>
            <a:r>
              <a:rPr lang="it-IT" altLang="it-IT" sz="2200" b="1" dirty="0">
                <a:solidFill>
                  <a:srgbClr val="C00000"/>
                </a:solidFill>
                <a:latin typeface="Tahoma" panose="020B0604030504040204" pitchFamily="34" charset="0"/>
                <a:cs typeface="Tahoma" panose="020B0604030504040204" pitchFamily="34" charset="0"/>
              </a:rPr>
              <a:t>La rilevazione contabile dell’operazione </a:t>
            </a:r>
            <a:r>
              <a:rPr lang="it-IT" altLang="it-IT" sz="2200" b="1" dirty="0" smtClean="0">
                <a:solidFill>
                  <a:srgbClr val="C00000"/>
                </a:solidFill>
                <a:latin typeface="Tahoma" panose="020B0604030504040204" pitchFamily="34" charset="0"/>
                <a:cs typeface="Tahoma" panose="020B0604030504040204" pitchFamily="34" charset="0"/>
              </a:rPr>
              <a:t>di investimento</a:t>
            </a:r>
          </a:p>
          <a:p>
            <a:pPr marL="0" indent="0" algn="just">
              <a:buNone/>
            </a:pPr>
            <a:r>
              <a:rPr lang="it-IT" altLang="it-IT" sz="2400" dirty="0" smtClean="0"/>
              <a:t>La </a:t>
            </a:r>
            <a:r>
              <a:rPr lang="it-IT" altLang="it-IT" sz="2400" dirty="0"/>
              <a:t>rappresentazione dei conti sarà la seguente:</a:t>
            </a:r>
          </a:p>
          <a:p>
            <a:pPr marL="0" indent="0" algn="just">
              <a:buFontTx/>
              <a:buNone/>
            </a:pPr>
            <a:endParaRPr lang="it-IT" altLang="it-IT" sz="2200" b="1" dirty="0" smtClean="0">
              <a:solidFill>
                <a:srgbClr val="C00000"/>
              </a:solidFill>
              <a:latin typeface="Tahoma" panose="020B0604030504040204" pitchFamily="34" charset="0"/>
              <a:cs typeface="Tahoma" panose="020B0604030504040204" pitchFamily="34" charset="0"/>
            </a:endParaRPr>
          </a:p>
          <a:p>
            <a:pPr marL="0" indent="0" algn="just">
              <a:buFontTx/>
              <a:buNone/>
            </a:pPr>
            <a:r>
              <a:rPr lang="it-IT" altLang="it-IT" dirty="0" smtClean="0"/>
              <a:t>        </a:t>
            </a:r>
            <a:r>
              <a:rPr lang="it-IT" altLang="it-IT" sz="1800" b="1" i="1" u="sng" dirty="0" smtClean="0"/>
              <a:t>CONTO FINANZIARIO</a:t>
            </a:r>
            <a:r>
              <a:rPr lang="it-IT" altLang="it-IT" sz="1800" b="1" i="1" dirty="0" smtClean="0"/>
              <a:t>		         </a:t>
            </a:r>
            <a:r>
              <a:rPr lang="it-IT" altLang="it-IT" sz="1800" b="1" i="1" u="sng" dirty="0" smtClean="0"/>
              <a:t>CONTO ECONOMICO</a:t>
            </a:r>
          </a:p>
        </p:txBody>
      </p:sp>
      <p:cxnSp>
        <p:nvCxnSpPr>
          <p:cNvPr id="5" name="Connettore 1 4"/>
          <p:cNvCxnSpPr/>
          <p:nvPr/>
        </p:nvCxnSpPr>
        <p:spPr>
          <a:xfrm>
            <a:off x="827088" y="3141663"/>
            <a:ext cx="30972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ttore 1 5"/>
          <p:cNvCxnSpPr/>
          <p:nvPr/>
        </p:nvCxnSpPr>
        <p:spPr>
          <a:xfrm>
            <a:off x="5148263" y="3141663"/>
            <a:ext cx="30956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a:off x="2376488" y="3141663"/>
            <a:ext cx="0" cy="19431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6696075" y="3141663"/>
            <a:ext cx="0" cy="19431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727" name="CasellaDiTesto 12"/>
          <p:cNvSpPr txBox="1">
            <a:spLocks noChangeArrowheads="1"/>
          </p:cNvSpPr>
          <p:nvPr/>
        </p:nvSpPr>
        <p:spPr bwMode="auto">
          <a:xfrm>
            <a:off x="1187450" y="2736850"/>
            <a:ext cx="936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   </a:t>
            </a:r>
            <a:r>
              <a:rPr lang="it-IT" altLang="it-IT" sz="1400" b="1"/>
              <a:t>DARE</a:t>
            </a:r>
          </a:p>
        </p:txBody>
      </p:sp>
      <p:sp>
        <p:nvSpPr>
          <p:cNvPr id="30728" name="CasellaDiTesto 14"/>
          <p:cNvSpPr txBox="1">
            <a:spLocks noChangeArrowheads="1"/>
          </p:cNvSpPr>
          <p:nvPr/>
        </p:nvSpPr>
        <p:spPr bwMode="auto">
          <a:xfrm>
            <a:off x="2700338" y="2736850"/>
            <a:ext cx="935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1800"/>
          </a:p>
        </p:txBody>
      </p:sp>
      <p:sp>
        <p:nvSpPr>
          <p:cNvPr id="30729" name="CasellaDiTesto 15"/>
          <p:cNvSpPr txBox="1">
            <a:spLocks noChangeArrowheads="1"/>
          </p:cNvSpPr>
          <p:nvPr/>
        </p:nvSpPr>
        <p:spPr bwMode="auto">
          <a:xfrm>
            <a:off x="7019925" y="2705100"/>
            <a:ext cx="936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  </a:t>
            </a:r>
            <a:r>
              <a:rPr lang="it-IT" altLang="it-IT" sz="1400" b="1"/>
              <a:t>AVERE</a:t>
            </a:r>
            <a:r>
              <a:rPr lang="it-IT" altLang="it-IT" sz="1800"/>
              <a:t> </a:t>
            </a:r>
          </a:p>
        </p:txBody>
      </p:sp>
      <p:sp>
        <p:nvSpPr>
          <p:cNvPr id="30730" name="CasellaDiTesto 16"/>
          <p:cNvSpPr txBox="1">
            <a:spLocks noChangeArrowheads="1"/>
          </p:cNvSpPr>
          <p:nvPr/>
        </p:nvSpPr>
        <p:spPr bwMode="auto">
          <a:xfrm>
            <a:off x="2757488" y="2719388"/>
            <a:ext cx="935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  </a:t>
            </a:r>
            <a:r>
              <a:rPr lang="it-IT" altLang="it-IT" sz="1400" b="1"/>
              <a:t>AVERE</a:t>
            </a:r>
          </a:p>
        </p:txBody>
      </p:sp>
      <p:sp>
        <p:nvSpPr>
          <p:cNvPr id="30731" name="CasellaDiTesto 17"/>
          <p:cNvSpPr txBox="1">
            <a:spLocks noChangeArrowheads="1"/>
          </p:cNvSpPr>
          <p:nvPr/>
        </p:nvSpPr>
        <p:spPr bwMode="auto">
          <a:xfrm>
            <a:off x="5508625" y="2736850"/>
            <a:ext cx="935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   </a:t>
            </a:r>
            <a:r>
              <a:rPr lang="it-IT" altLang="it-IT" sz="1400" b="1"/>
              <a:t>DARE</a:t>
            </a:r>
          </a:p>
        </p:txBody>
      </p:sp>
      <p:sp>
        <p:nvSpPr>
          <p:cNvPr id="30732" name="CasellaDiTesto 18"/>
          <p:cNvSpPr txBox="1">
            <a:spLocks noChangeArrowheads="1"/>
          </p:cNvSpPr>
          <p:nvPr/>
        </p:nvSpPr>
        <p:spPr bwMode="auto">
          <a:xfrm>
            <a:off x="908050" y="3471863"/>
            <a:ext cx="12239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dirty="0"/>
              <a:t>Variazioni finanziarie attive </a:t>
            </a:r>
          </a:p>
          <a:p>
            <a:pPr algn="ctr">
              <a:spcBef>
                <a:spcPct val="0"/>
              </a:spcBef>
              <a:buClrTx/>
              <a:buFontTx/>
              <a:buNone/>
            </a:pPr>
            <a:r>
              <a:rPr lang="it-IT" altLang="it-IT" sz="1600" dirty="0"/>
              <a:t> (VF</a:t>
            </a:r>
            <a:r>
              <a:rPr lang="it-IT" altLang="it-IT" sz="1600" dirty="0" smtClean="0"/>
              <a:t>+)</a:t>
            </a:r>
            <a:endParaRPr lang="it-IT" altLang="it-IT" sz="1600" dirty="0"/>
          </a:p>
        </p:txBody>
      </p:sp>
      <p:sp>
        <p:nvSpPr>
          <p:cNvPr id="30733" name="CasellaDiTesto 20"/>
          <p:cNvSpPr txBox="1">
            <a:spLocks noChangeArrowheads="1"/>
          </p:cNvSpPr>
          <p:nvPr/>
        </p:nvSpPr>
        <p:spPr bwMode="auto">
          <a:xfrm>
            <a:off x="2613025" y="3471863"/>
            <a:ext cx="12239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dirty="0"/>
              <a:t>Variazioni finanziarie passive </a:t>
            </a:r>
          </a:p>
          <a:p>
            <a:pPr algn="ctr">
              <a:spcBef>
                <a:spcPct val="0"/>
              </a:spcBef>
              <a:buClrTx/>
              <a:buFontTx/>
              <a:buNone/>
            </a:pPr>
            <a:r>
              <a:rPr lang="it-IT" altLang="it-IT" sz="1600" dirty="0"/>
              <a:t> (</a:t>
            </a:r>
            <a:r>
              <a:rPr lang="it-IT" altLang="it-IT" sz="1600" dirty="0" smtClean="0"/>
              <a:t>VF-)</a:t>
            </a:r>
            <a:endParaRPr lang="it-IT" altLang="it-IT" sz="1600" dirty="0"/>
          </a:p>
        </p:txBody>
      </p:sp>
      <p:sp>
        <p:nvSpPr>
          <p:cNvPr id="30734" name="CasellaDiTesto 21"/>
          <p:cNvSpPr txBox="1">
            <a:spLocks noChangeArrowheads="1"/>
          </p:cNvSpPr>
          <p:nvPr/>
        </p:nvSpPr>
        <p:spPr bwMode="auto">
          <a:xfrm>
            <a:off x="6875463" y="3511550"/>
            <a:ext cx="1368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dirty="0"/>
              <a:t>Variazioni economiche positive </a:t>
            </a:r>
          </a:p>
          <a:p>
            <a:pPr>
              <a:spcBef>
                <a:spcPct val="0"/>
              </a:spcBef>
              <a:buClrTx/>
              <a:buFontTx/>
              <a:buNone/>
            </a:pPr>
            <a:r>
              <a:rPr lang="it-IT" altLang="it-IT" sz="1600" dirty="0" smtClean="0"/>
              <a:t>      (</a:t>
            </a:r>
            <a:r>
              <a:rPr lang="it-IT" altLang="it-IT" sz="1600" dirty="0"/>
              <a:t>VE</a:t>
            </a:r>
            <a:r>
              <a:rPr lang="it-IT" altLang="it-IT" sz="1600" dirty="0" smtClean="0"/>
              <a:t>+)</a:t>
            </a:r>
            <a:endParaRPr lang="it-IT" altLang="it-IT" sz="1600" dirty="0"/>
          </a:p>
        </p:txBody>
      </p:sp>
      <p:sp>
        <p:nvSpPr>
          <p:cNvPr id="30735" name="CasellaDiTesto 22"/>
          <p:cNvSpPr txBox="1">
            <a:spLocks noChangeArrowheads="1"/>
          </p:cNvSpPr>
          <p:nvPr/>
        </p:nvSpPr>
        <p:spPr bwMode="auto">
          <a:xfrm>
            <a:off x="5235575" y="3489325"/>
            <a:ext cx="13636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dirty="0"/>
              <a:t>Variazioni economiche negative </a:t>
            </a:r>
          </a:p>
          <a:p>
            <a:pPr algn="ctr">
              <a:spcBef>
                <a:spcPct val="0"/>
              </a:spcBef>
              <a:buClrTx/>
              <a:buFontTx/>
              <a:buNone/>
            </a:pPr>
            <a:r>
              <a:rPr lang="it-IT" altLang="it-IT" sz="1600" dirty="0"/>
              <a:t>(</a:t>
            </a:r>
            <a:r>
              <a:rPr lang="it-IT" altLang="it-IT" sz="1600" dirty="0" smtClean="0"/>
              <a:t>VE-)</a:t>
            </a:r>
            <a:endParaRPr lang="it-IT" altLang="it-IT" sz="1600" dirty="0"/>
          </a:p>
        </p:txBody>
      </p:sp>
      <p:sp>
        <p:nvSpPr>
          <p:cNvPr id="18"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350044" y="1312863"/>
            <a:ext cx="8424862" cy="4479925"/>
          </a:xfrm>
        </p:spPr>
        <p:txBody>
          <a:bodyPr/>
          <a:lstStyle/>
          <a:p>
            <a:pPr marL="0" indent="0" algn="just" eaLnBrk="1" hangingPunct="1">
              <a:lnSpc>
                <a:spcPct val="150000"/>
              </a:lnSpc>
              <a:buClr>
                <a:schemeClr val="tx1"/>
              </a:buClr>
              <a:buFontTx/>
              <a:buNone/>
            </a:pPr>
            <a:r>
              <a:rPr lang="it-IT" altLang="it-IT" sz="1800" b="1" u="sng" dirty="0" smtClean="0">
                <a:latin typeface="Tahoma" panose="020B0604030504040204" pitchFamily="34" charset="0"/>
                <a:cs typeface="Tahoma" panose="020B0604030504040204" pitchFamily="34" charset="0"/>
              </a:rPr>
              <a:t>Esempio:</a:t>
            </a:r>
          </a:p>
          <a:p>
            <a:pPr marL="0" indent="0" algn="just" eaLnBrk="1" hangingPunct="1">
              <a:buClr>
                <a:schemeClr val="tx1"/>
              </a:buClr>
              <a:buFontTx/>
              <a:buNone/>
            </a:pPr>
            <a:r>
              <a:rPr lang="it-IT" altLang="it-IT" sz="1800" dirty="0" smtClean="0">
                <a:latin typeface="Tahoma" panose="020B0604030504040204" pitchFamily="34" charset="0"/>
                <a:cs typeface="Tahoma" panose="020B0604030504040204" pitchFamily="34" charset="0"/>
              </a:rPr>
              <a:t>L’azienda Alfa procede all’acquisto di un impianto per 20 mediante regolamento in contanti. </a:t>
            </a:r>
          </a:p>
        </p:txBody>
      </p:sp>
      <p:sp>
        <p:nvSpPr>
          <p:cNvPr id="31748" name="Rettangolo 3"/>
          <p:cNvSpPr>
            <a:spLocks noChangeArrowheads="1"/>
          </p:cNvSpPr>
          <p:nvPr/>
        </p:nvSpPr>
        <p:spPr bwMode="auto">
          <a:xfrm>
            <a:off x="358775" y="942975"/>
            <a:ext cx="831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None/>
            </a:pPr>
            <a:r>
              <a:rPr lang="it-IT" altLang="it-IT" sz="1800" b="1" dirty="0">
                <a:latin typeface="Tahoma" panose="020B0604030504040204" pitchFamily="34" charset="0"/>
                <a:cs typeface="Tahoma" panose="020B0604030504040204" pitchFamily="34" charset="0"/>
              </a:rPr>
              <a:t>La rilevazione contabile dell’operazione di investimento:</a:t>
            </a:r>
          </a:p>
        </p:txBody>
      </p:sp>
      <p:graphicFrame>
        <p:nvGraphicFramePr>
          <p:cNvPr id="12" name="Group 5"/>
          <p:cNvGraphicFramePr>
            <a:graphicFrameLocks noGrp="1"/>
          </p:cNvGraphicFramePr>
          <p:nvPr>
            <p:extLst>
              <p:ext uri="{D42A27DB-BD31-4B8C-83A1-F6EECF244321}">
                <p14:modId xmlns:p14="http://schemas.microsoft.com/office/powerpoint/2010/main" val="2220756555"/>
              </p:ext>
            </p:extLst>
          </p:nvPr>
        </p:nvGraphicFramePr>
        <p:xfrm>
          <a:off x="614363" y="3738885"/>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
          <p:cNvGraphicFramePr>
            <a:graphicFrameLocks noGrp="1"/>
          </p:cNvGraphicFramePr>
          <p:nvPr>
            <p:extLst>
              <p:ext uri="{D42A27DB-BD31-4B8C-83A1-F6EECF244321}">
                <p14:modId xmlns:p14="http://schemas.microsoft.com/office/powerpoint/2010/main" val="4112563704"/>
              </p:ext>
            </p:extLst>
          </p:nvPr>
        </p:nvGraphicFramePr>
        <p:xfrm>
          <a:off x="5076825" y="3738885"/>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1116013" y="3221360"/>
            <a:ext cx="17922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CASSA C/C</a:t>
            </a:r>
          </a:p>
          <a:p>
            <a:pPr algn="ctr">
              <a:spcBef>
                <a:spcPct val="0"/>
              </a:spcBef>
              <a:buClrTx/>
              <a:buFontTx/>
              <a:buNone/>
            </a:pPr>
            <a:r>
              <a:rPr lang="it-IT" altLang="it-IT" sz="1200"/>
              <a:t>CONTO ORIGINARIO  </a:t>
            </a:r>
          </a:p>
        </p:txBody>
      </p:sp>
      <p:sp>
        <p:nvSpPr>
          <p:cNvPr id="14" name="CasellaDiTesto 13"/>
          <p:cNvSpPr txBox="1">
            <a:spLocks noChangeArrowheads="1"/>
          </p:cNvSpPr>
          <p:nvPr/>
        </p:nvSpPr>
        <p:spPr bwMode="auto">
          <a:xfrm>
            <a:off x="4562475" y="3068960"/>
            <a:ext cx="365283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a:t>IMPIANTI</a:t>
            </a:r>
          </a:p>
          <a:p>
            <a:pPr algn="ctr">
              <a:spcBef>
                <a:spcPct val="0"/>
              </a:spcBef>
              <a:buClrTx/>
              <a:buFontTx/>
              <a:buNone/>
            </a:pPr>
            <a:r>
              <a:rPr lang="it-IT" altLang="it-IT" sz="1200" dirty="0"/>
              <a:t>CONTO </a:t>
            </a:r>
            <a:r>
              <a:rPr lang="it-IT" altLang="it-IT" sz="1200" dirty="0" smtClean="0"/>
              <a:t>DERIVATO</a:t>
            </a:r>
            <a:endParaRPr lang="it-IT" altLang="it-IT" sz="1200" dirty="0"/>
          </a:p>
          <a:p>
            <a:pPr algn="ctr">
              <a:spcBef>
                <a:spcPct val="0"/>
              </a:spcBef>
              <a:buClrTx/>
              <a:buFontTx/>
              <a:buNone/>
            </a:pPr>
            <a:r>
              <a:rPr lang="it-IT" altLang="it-IT" sz="1200" dirty="0"/>
              <a:t>(acceso ai costi pluriennali di carattere materiale) </a:t>
            </a:r>
          </a:p>
        </p:txBody>
      </p:sp>
      <p:sp>
        <p:nvSpPr>
          <p:cNvPr id="5" name="CasellaDiTesto 4"/>
          <p:cNvSpPr txBox="1">
            <a:spLocks noChangeArrowheads="1"/>
          </p:cNvSpPr>
          <p:nvPr/>
        </p:nvSpPr>
        <p:spPr bwMode="auto">
          <a:xfrm flipH="1">
            <a:off x="539750" y="3807148"/>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6" name="CasellaDiTesto 15"/>
          <p:cNvSpPr txBox="1">
            <a:spLocks noChangeArrowheads="1"/>
          </p:cNvSpPr>
          <p:nvPr/>
        </p:nvSpPr>
        <p:spPr bwMode="auto">
          <a:xfrm flipH="1">
            <a:off x="5076825" y="3772223"/>
            <a:ext cx="7461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7" name="CasellaDiTesto 16"/>
          <p:cNvSpPr txBox="1">
            <a:spLocks noChangeArrowheads="1"/>
          </p:cNvSpPr>
          <p:nvPr/>
        </p:nvSpPr>
        <p:spPr bwMode="auto">
          <a:xfrm flipH="1">
            <a:off x="2427288" y="3772223"/>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8" name="CasellaDiTesto 17"/>
          <p:cNvSpPr txBox="1">
            <a:spLocks noChangeArrowheads="1"/>
          </p:cNvSpPr>
          <p:nvPr/>
        </p:nvSpPr>
        <p:spPr bwMode="auto">
          <a:xfrm flipH="1">
            <a:off x="7107238" y="3772223"/>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20" name="CasellaDiTesto 19"/>
          <p:cNvSpPr txBox="1">
            <a:spLocks noChangeArrowheads="1"/>
          </p:cNvSpPr>
          <p:nvPr/>
        </p:nvSpPr>
        <p:spPr bwMode="auto">
          <a:xfrm flipH="1">
            <a:off x="2378075" y="4346898"/>
            <a:ext cx="7921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21" name="CasellaDiTesto 20"/>
          <p:cNvSpPr txBox="1">
            <a:spLocks noChangeArrowheads="1"/>
          </p:cNvSpPr>
          <p:nvPr/>
        </p:nvSpPr>
        <p:spPr bwMode="auto">
          <a:xfrm flipH="1">
            <a:off x="5219700" y="4097660"/>
            <a:ext cx="5191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20</a:t>
            </a:r>
          </a:p>
        </p:txBody>
      </p:sp>
      <p:sp>
        <p:nvSpPr>
          <p:cNvPr id="22" name="CasellaDiTesto 21"/>
          <p:cNvSpPr txBox="1">
            <a:spLocks noChangeArrowheads="1"/>
          </p:cNvSpPr>
          <p:nvPr/>
        </p:nvSpPr>
        <p:spPr bwMode="auto">
          <a:xfrm flipH="1">
            <a:off x="5159375" y="4365948"/>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cxnSp>
        <p:nvCxnSpPr>
          <p:cNvPr id="15" name="Connettore diritto 14"/>
          <p:cNvCxnSpPr>
            <a:cxnSpLocks/>
          </p:cNvCxnSpPr>
          <p:nvPr/>
        </p:nvCxnSpPr>
        <p:spPr>
          <a:xfrm>
            <a:off x="2699792" y="5300390"/>
            <a:ext cx="2830513"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2702967" y="4797152"/>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flipV="1">
            <a:off x="5533480" y="4797152"/>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Group 52"/>
          <p:cNvGraphicFramePr>
            <a:graphicFrameLocks noGrp="1"/>
          </p:cNvGraphicFramePr>
          <p:nvPr>
            <p:extLst>
              <p:ext uri="{D42A27DB-BD31-4B8C-83A1-F6EECF244321}">
                <p14:modId xmlns:p14="http://schemas.microsoft.com/office/powerpoint/2010/main" val="140263649"/>
              </p:ext>
            </p:extLst>
          </p:nvPr>
        </p:nvGraphicFramePr>
        <p:xfrm>
          <a:off x="358775" y="6295280"/>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1789" name="Rectangle 4"/>
          <p:cNvSpPr>
            <a:spLocks noChangeArrowheads="1"/>
          </p:cNvSpPr>
          <p:nvPr/>
        </p:nvSpPr>
        <p:spPr bwMode="auto">
          <a:xfrm>
            <a:off x="614363" y="1920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25" name="CasellaDiTesto 24"/>
          <p:cNvSpPr txBox="1">
            <a:spLocks noChangeArrowheads="1"/>
          </p:cNvSpPr>
          <p:nvPr/>
        </p:nvSpPr>
        <p:spPr bwMode="auto">
          <a:xfrm flipH="1">
            <a:off x="2482850" y="4075435"/>
            <a:ext cx="5191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20</a:t>
            </a:r>
          </a:p>
        </p:txBody>
      </p:sp>
      <p:sp>
        <p:nvSpPr>
          <p:cNvPr id="23" name="Rectangle 4"/>
          <p:cNvSpPr>
            <a:spLocks noChangeArrowheads="1"/>
          </p:cNvSpPr>
          <p:nvPr/>
        </p:nvSpPr>
        <p:spPr bwMode="auto">
          <a:xfrm>
            <a:off x="380471" y="2378293"/>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MASTRO</a:t>
            </a:r>
            <a:endParaRPr lang="it-IT" sz="3200" kern="0" dirty="0">
              <a:solidFill>
                <a:srgbClr val="C00000"/>
              </a:solidFill>
            </a:endParaRPr>
          </a:p>
        </p:txBody>
      </p:sp>
      <p:sp>
        <p:nvSpPr>
          <p:cNvPr id="26" name="Rectangle 4"/>
          <p:cNvSpPr>
            <a:spLocks noChangeArrowheads="1"/>
          </p:cNvSpPr>
          <p:nvPr/>
        </p:nvSpPr>
        <p:spPr bwMode="auto">
          <a:xfrm>
            <a:off x="482600" y="5518639"/>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GIORNALE</a:t>
            </a:r>
            <a:endParaRPr lang="it-IT" sz="3200" kern="0"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311944" y="917574"/>
            <a:ext cx="8424862" cy="4479925"/>
          </a:xfrm>
        </p:spPr>
        <p:txBody>
          <a:bodyPr/>
          <a:lstStyle/>
          <a:p>
            <a:pPr marL="0" indent="0" algn="just" eaLnBrk="1" hangingPunct="1">
              <a:lnSpc>
                <a:spcPct val="150000"/>
              </a:lnSpc>
              <a:buClr>
                <a:schemeClr val="tx1"/>
              </a:buClr>
              <a:buFontTx/>
              <a:buNone/>
            </a:pPr>
            <a:r>
              <a:rPr lang="it-IT" altLang="it-IT" sz="1800" b="1" u="sng" smtClean="0">
                <a:latin typeface="Tahoma" panose="020B0604030504040204" pitchFamily="34" charset="0"/>
                <a:cs typeface="Tahoma" panose="020B0604030504040204" pitchFamily="34" charset="0"/>
              </a:rPr>
              <a:t>Esempio:</a:t>
            </a:r>
          </a:p>
          <a:p>
            <a:pPr marL="0" indent="0" algn="just" eaLnBrk="1" hangingPunct="1">
              <a:buClr>
                <a:schemeClr val="tx1"/>
              </a:buClr>
              <a:buFontTx/>
              <a:buNone/>
            </a:pPr>
            <a:r>
              <a:rPr lang="it-IT" altLang="it-IT" sz="1800" smtClean="0">
                <a:latin typeface="Tahoma" panose="020B0604030504040204" pitchFamily="34" charset="0"/>
                <a:cs typeface="Tahoma" panose="020B0604030504040204" pitchFamily="34" charset="0"/>
              </a:rPr>
              <a:t>L’azienda Alfa procede all’acquisto di un brevetto per 12 con regolamento tramite banca </a:t>
            </a:r>
          </a:p>
        </p:txBody>
      </p:sp>
      <p:graphicFrame>
        <p:nvGraphicFramePr>
          <p:cNvPr id="12" name="Group 5"/>
          <p:cNvGraphicFramePr>
            <a:graphicFrameLocks noGrp="1"/>
          </p:cNvGraphicFramePr>
          <p:nvPr/>
        </p:nvGraphicFramePr>
        <p:xfrm>
          <a:off x="614363" y="34290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
          <p:cNvGraphicFramePr>
            <a:graphicFrameLocks noGrp="1"/>
          </p:cNvGraphicFramePr>
          <p:nvPr/>
        </p:nvGraphicFramePr>
        <p:xfrm>
          <a:off x="5076825" y="34290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1116013" y="2911475"/>
            <a:ext cx="17922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BANCA C/C</a:t>
            </a:r>
          </a:p>
          <a:p>
            <a:pPr algn="ctr">
              <a:spcBef>
                <a:spcPct val="0"/>
              </a:spcBef>
              <a:buClrTx/>
              <a:buFontTx/>
              <a:buNone/>
            </a:pPr>
            <a:r>
              <a:rPr lang="it-IT" altLang="it-IT" sz="1200"/>
              <a:t>CONTO ORIGINARIO  </a:t>
            </a:r>
          </a:p>
        </p:txBody>
      </p:sp>
      <p:sp>
        <p:nvSpPr>
          <p:cNvPr id="14" name="CasellaDiTesto 13"/>
          <p:cNvSpPr txBox="1">
            <a:spLocks noChangeArrowheads="1"/>
          </p:cNvSpPr>
          <p:nvPr/>
        </p:nvSpPr>
        <p:spPr bwMode="auto">
          <a:xfrm>
            <a:off x="4524375" y="2759075"/>
            <a:ext cx="372903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BREVETTI</a:t>
            </a:r>
          </a:p>
          <a:p>
            <a:pPr algn="ctr">
              <a:spcBef>
                <a:spcPct val="0"/>
              </a:spcBef>
              <a:buClrTx/>
              <a:buFontTx/>
              <a:buNone/>
            </a:pPr>
            <a:r>
              <a:rPr lang="it-IT" altLang="it-IT" sz="1200"/>
              <a:t>CONTO DERIVATO</a:t>
            </a:r>
          </a:p>
          <a:p>
            <a:pPr algn="ctr">
              <a:spcBef>
                <a:spcPct val="0"/>
              </a:spcBef>
              <a:buClrTx/>
              <a:buFontTx/>
              <a:buNone/>
            </a:pPr>
            <a:r>
              <a:rPr lang="it-IT" altLang="it-IT" sz="1200"/>
              <a:t>(acceso ai costi pluriennali di carattere immateriale) </a:t>
            </a:r>
          </a:p>
        </p:txBody>
      </p:sp>
      <p:sp>
        <p:nvSpPr>
          <p:cNvPr id="5" name="CasellaDiTesto 4"/>
          <p:cNvSpPr txBox="1">
            <a:spLocks noChangeArrowheads="1"/>
          </p:cNvSpPr>
          <p:nvPr/>
        </p:nvSpPr>
        <p:spPr bwMode="auto">
          <a:xfrm flipH="1">
            <a:off x="539750" y="3497263"/>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6" name="CasellaDiTesto 15"/>
          <p:cNvSpPr txBox="1">
            <a:spLocks noChangeArrowheads="1"/>
          </p:cNvSpPr>
          <p:nvPr/>
        </p:nvSpPr>
        <p:spPr bwMode="auto">
          <a:xfrm flipH="1">
            <a:off x="5076825" y="3462338"/>
            <a:ext cx="7461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7" name="CasellaDiTesto 16"/>
          <p:cNvSpPr txBox="1">
            <a:spLocks noChangeArrowheads="1"/>
          </p:cNvSpPr>
          <p:nvPr/>
        </p:nvSpPr>
        <p:spPr bwMode="auto">
          <a:xfrm flipH="1">
            <a:off x="2427288" y="3462338"/>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8" name="CasellaDiTesto 17"/>
          <p:cNvSpPr txBox="1">
            <a:spLocks noChangeArrowheads="1"/>
          </p:cNvSpPr>
          <p:nvPr/>
        </p:nvSpPr>
        <p:spPr bwMode="auto">
          <a:xfrm flipH="1">
            <a:off x="7107238" y="3462338"/>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20" name="CasellaDiTesto 19"/>
          <p:cNvSpPr txBox="1">
            <a:spLocks noChangeArrowheads="1"/>
          </p:cNvSpPr>
          <p:nvPr/>
        </p:nvSpPr>
        <p:spPr bwMode="auto">
          <a:xfrm flipH="1">
            <a:off x="2378075" y="4037013"/>
            <a:ext cx="7921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21" name="CasellaDiTesto 20"/>
          <p:cNvSpPr txBox="1">
            <a:spLocks noChangeArrowheads="1"/>
          </p:cNvSpPr>
          <p:nvPr/>
        </p:nvSpPr>
        <p:spPr bwMode="auto">
          <a:xfrm flipH="1">
            <a:off x="5219700" y="3787775"/>
            <a:ext cx="5191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12</a:t>
            </a:r>
          </a:p>
        </p:txBody>
      </p:sp>
      <p:sp>
        <p:nvSpPr>
          <p:cNvPr id="22" name="CasellaDiTesto 21"/>
          <p:cNvSpPr txBox="1">
            <a:spLocks noChangeArrowheads="1"/>
          </p:cNvSpPr>
          <p:nvPr/>
        </p:nvSpPr>
        <p:spPr bwMode="auto">
          <a:xfrm flipH="1">
            <a:off x="5159375" y="4056063"/>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cxnSp>
        <p:nvCxnSpPr>
          <p:cNvPr id="15" name="Connettore diritto 14"/>
          <p:cNvCxnSpPr>
            <a:cxnSpLocks/>
          </p:cNvCxnSpPr>
          <p:nvPr/>
        </p:nvCxnSpPr>
        <p:spPr>
          <a:xfrm>
            <a:off x="2699792" y="5012358"/>
            <a:ext cx="2830513"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2702967" y="4509120"/>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flipV="1">
            <a:off x="5533480" y="4509120"/>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Group 52"/>
          <p:cNvGraphicFramePr>
            <a:graphicFrameLocks noGrp="1"/>
          </p:cNvGraphicFramePr>
          <p:nvPr>
            <p:extLst>
              <p:ext uri="{D42A27DB-BD31-4B8C-83A1-F6EECF244321}">
                <p14:modId xmlns:p14="http://schemas.microsoft.com/office/powerpoint/2010/main" val="2072442776"/>
              </p:ext>
            </p:extLst>
          </p:nvPr>
        </p:nvGraphicFramePr>
        <p:xfrm>
          <a:off x="358775" y="6165304"/>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Brevetti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837" name="Rectangle 4"/>
          <p:cNvSpPr>
            <a:spLocks noChangeArrowheads="1"/>
          </p:cNvSpPr>
          <p:nvPr/>
        </p:nvSpPr>
        <p:spPr bwMode="auto">
          <a:xfrm>
            <a:off x="614363" y="1920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25" name="CasellaDiTesto 24"/>
          <p:cNvSpPr txBox="1">
            <a:spLocks noChangeArrowheads="1"/>
          </p:cNvSpPr>
          <p:nvPr/>
        </p:nvSpPr>
        <p:spPr bwMode="auto">
          <a:xfrm flipH="1">
            <a:off x="2482850" y="3765550"/>
            <a:ext cx="519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12</a:t>
            </a:r>
          </a:p>
        </p:txBody>
      </p:sp>
      <p:sp>
        <p:nvSpPr>
          <p:cNvPr id="23" name="Rectangle 4"/>
          <p:cNvSpPr>
            <a:spLocks noChangeArrowheads="1"/>
          </p:cNvSpPr>
          <p:nvPr/>
        </p:nvSpPr>
        <p:spPr bwMode="auto">
          <a:xfrm>
            <a:off x="566737" y="2077304"/>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MASTRO</a:t>
            </a:r>
            <a:endParaRPr lang="it-IT" sz="3200" kern="0" dirty="0">
              <a:solidFill>
                <a:srgbClr val="C00000"/>
              </a:solidFill>
            </a:endParaRPr>
          </a:p>
        </p:txBody>
      </p:sp>
      <p:sp>
        <p:nvSpPr>
          <p:cNvPr id="26" name="Rectangle 4"/>
          <p:cNvSpPr>
            <a:spLocks noChangeArrowheads="1"/>
          </p:cNvSpPr>
          <p:nvPr/>
        </p:nvSpPr>
        <p:spPr bwMode="auto">
          <a:xfrm>
            <a:off x="649287" y="5340932"/>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GIORNALE</a:t>
            </a:r>
            <a:endParaRPr lang="it-IT" sz="3200" kern="0"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358775" y="917574"/>
            <a:ext cx="8424862" cy="4479925"/>
          </a:xfrm>
        </p:spPr>
        <p:txBody>
          <a:bodyPr/>
          <a:lstStyle/>
          <a:p>
            <a:pPr marL="0" indent="0" algn="just" eaLnBrk="1" hangingPunct="1">
              <a:lnSpc>
                <a:spcPct val="150000"/>
              </a:lnSpc>
              <a:buClr>
                <a:schemeClr val="tx1"/>
              </a:buClr>
              <a:buFontTx/>
              <a:buNone/>
            </a:pPr>
            <a:r>
              <a:rPr lang="it-IT" altLang="it-IT" sz="1800" b="1" u="sng" dirty="0" smtClean="0">
                <a:latin typeface="Tahoma" panose="020B0604030504040204" pitchFamily="34" charset="0"/>
                <a:cs typeface="Tahoma" panose="020B0604030504040204" pitchFamily="34" charset="0"/>
              </a:rPr>
              <a:t>Esempio:</a:t>
            </a:r>
          </a:p>
          <a:p>
            <a:pPr marL="0" indent="0" algn="just" eaLnBrk="1" hangingPunct="1">
              <a:buClr>
                <a:schemeClr val="tx1"/>
              </a:buClr>
              <a:buFontTx/>
              <a:buNone/>
            </a:pPr>
            <a:r>
              <a:rPr lang="it-IT" altLang="it-IT" sz="1800" dirty="0" smtClean="0">
                <a:latin typeface="Tahoma" panose="020B0604030504040204" pitchFamily="34" charset="0"/>
                <a:cs typeface="Tahoma" panose="020B0604030504040204" pitchFamily="34" charset="0"/>
              </a:rPr>
              <a:t>L’azienda Alfa procede all’acquisto di materie prime per 15 mediante pagamento con conto corrente</a:t>
            </a:r>
          </a:p>
        </p:txBody>
      </p:sp>
      <p:graphicFrame>
        <p:nvGraphicFramePr>
          <p:cNvPr id="12" name="Group 5"/>
          <p:cNvGraphicFramePr>
            <a:graphicFrameLocks noGrp="1"/>
          </p:cNvGraphicFramePr>
          <p:nvPr/>
        </p:nvGraphicFramePr>
        <p:xfrm>
          <a:off x="614363" y="34290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
          <p:cNvGraphicFramePr>
            <a:graphicFrameLocks noGrp="1"/>
          </p:cNvGraphicFramePr>
          <p:nvPr/>
        </p:nvGraphicFramePr>
        <p:xfrm>
          <a:off x="5076825" y="34290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1116013" y="2911475"/>
            <a:ext cx="17922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BANCA C/C</a:t>
            </a:r>
          </a:p>
          <a:p>
            <a:pPr algn="ctr">
              <a:spcBef>
                <a:spcPct val="0"/>
              </a:spcBef>
              <a:buClrTx/>
              <a:buFontTx/>
              <a:buNone/>
            </a:pPr>
            <a:r>
              <a:rPr lang="it-IT" altLang="it-IT" sz="1200"/>
              <a:t>CONTO ORIGINARIO  </a:t>
            </a:r>
          </a:p>
        </p:txBody>
      </p:sp>
      <p:sp>
        <p:nvSpPr>
          <p:cNvPr id="14" name="CasellaDiTesto 13"/>
          <p:cNvSpPr txBox="1">
            <a:spLocks noChangeArrowheads="1"/>
          </p:cNvSpPr>
          <p:nvPr/>
        </p:nvSpPr>
        <p:spPr bwMode="auto">
          <a:xfrm>
            <a:off x="5013325" y="2759075"/>
            <a:ext cx="275113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MATERIE C/ACQUISTI</a:t>
            </a:r>
          </a:p>
          <a:p>
            <a:pPr algn="ctr">
              <a:spcBef>
                <a:spcPct val="0"/>
              </a:spcBef>
              <a:buClrTx/>
              <a:buFontTx/>
              <a:buNone/>
            </a:pPr>
            <a:r>
              <a:rPr lang="it-IT" altLang="it-IT" sz="1200"/>
              <a:t>CONTO DERIVATO</a:t>
            </a:r>
          </a:p>
          <a:p>
            <a:pPr algn="ctr">
              <a:spcBef>
                <a:spcPct val="0"/>
              </a:spcBef>
              <a:buClrTx/>
              <a:buFontTx/>
              <a:buNone/>
            </a:pPr>
            <a:r>
              <a:rPr lang="it-IT" altLang="it-IT" sz="1200"/>
              <a:t>(acceso ai costi anticipati d’esercizio) </a:t>
            </a:r>
          </a:p>
        </p:txBody>
      </p:sp>
      <p:sp>
        <p:nvSpPr>
          <p:cNvPr id="5" name="CasellaDiTesto 4"/>
          <p:cNvSpPr txBox="1">
            <a:spLocks noChangeArrowheads="1"/>
          </p:cNvSpPr>
          <p:nvPr/>
        </p:nvSpPr>
        <p:spPr bwMode="auto">
          <a:xfrm flipH="1">
            <a:off x="539750" y="3497263"/>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6" name="CasellaDiTesto 15"/>
          <p:cNvSpPr txBox="1">
            <a:spLocks noChangeArrowheads="1"/>
          </p:cNvSpPr>
          <p:nvPr/>
        </p:nvSpPr>
        <p:spPr bwMode="auto">
          <a:xfrm flipH="1">
            <a:off x="5076825" y="3462338"/>
            <a:ext cx="7461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7" name="CasellaDiTesto 16"/>
          <p:cNvSpPr txBox="1">
            <a:spLocks noChangeArrowheads="1"/>
          </p:cNvSpPr>
          <p:nvPr/>
        </p:nvSpPr>
        <p:spPr bwMode="auto">
          <a:xfrm flipH="1">
            <a:off x="2427288" y="3462338"/>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8" name="CasellaDiTesto 17"/>
          <p:cNvSpPr txBox="1">
            <a:spLocks noChangeArrowheads="1"/>
          </p:cNvSpPr>
          <p:nvPr/>
        </p:nvSpPr>
        <p:spPr bwMode="auto">
          <a:xfrm flipH="1">
            <a:off x="7107238" y="3462338"/>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20" name="CasellaDiTesto 19"/>
          <p:cNvSpPr txBox="1">
            <a:spLocks noChangeArrowheads="1"/>
          </p:cNvSpPr>
          <p:nvPr/>
        </p:nvSpPr>
        <p:spPr bwMode="auto">
          <a:xfrm flipH="1">
            <a:off x="2378075" y="4037013"/>
            <a:ext cx="7921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21" name="CasellaDiTesto 20"/>
          <p:cNvSpPr txBox="1">
            <a:spLocks noChangeArrowheads="1"/>
          </p:cNvSpPr>
          <p:nvPr/>
        </p:nvSpPr>
        <p:spPr bwMode="auto">
          <a:xfrm flipH="1">
            <a:off x="5219700" y="3787775"/>
            <a:ext cx="5191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15</a:t>
            </a:r>
          </a:p>
        </p:txBody>
      </p:sp>
      <p:sp>
        <p:nvSpPr>
          <p:cNvPr id="22" name="CasellaDiTesto 21"/>
          <p:cNvSpPr txBox="1">
            <a:spLocks noChangeArrowheads="1"/>
          </p:cNvSpPr>
          <p:nvPr/>
        </p:nvSpPr>
        <p:spPr bwMode="auto">
          <a:xfrm flipH="1">
            <a:off x="5159375" y="4056063"/>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cxnSp>
        <p:nvCxnSpPr>
          <p:cNvPr id="15" name="Connettore diritto 14"/>
          <p:cNvCxnSpPr>
            <a:cxnSpLocks/>
          </p:cNvCxnSpPr>
          <p:nvPr/>
        </p:nvCxnSpPr>
        <p:spPr>
          <a:xfrm>
            <a:off x="2699792" y="4940350"/>
            <a:ext cx="2830513"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2702967" y="4437112"/>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flipV="1">
            <a:off x="5533480" y="4437112"/>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Group 52"/>
          <p:cNvGraphicFramePr>
            <a:graphicFrameLocks noGrp="1"/>
          </p:cNvGraphicFramePr>
          <p:nvPr>
            <p:extLst>
              <p:ext uri="{D42A27DB-BD31-4B8C-83A1-F6EECF244321}">
                <p14:modId xmlns:p14="http://schemas.microsoft.com/office/powerpoint/2010/main" val="1530641875"/>
              </p:ext>
            </p:extLst>
          </p:nvPr>
        </p:nvGraphicFramePr>
        <p:xfrm>
          <a:off x="358775" y="6079256"/>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Materie c/acquisti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15</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5885" name="Rectangle 4"/>
          <p:cNvSpPr>
            <a:spLocks noChangeArrowheads="1"/>
          </p:cNvSpPr>
          <p:nvPr/>
        </p:nvSpPr>
        <p:spPr bwMode="auto">
          <a:xfrm>
            <a:off x="614363" y="1920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25" name="CasellaDiTesto 24"/>
          <p:cNvSpPr txBox="1">
            <a:spLocks noChangeArrowheads="1"/>
          </p:cNvSpPr>
          <p:nvPr/>
        </p:nvSpPr>
        <p:spPr bwMode="auto">
          <a:xfrm flipH="1">
            <a:off x="2482850" y="3765550"/>
            <a:ext cx="519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15</a:t>
            </a:r>
          </a:p>
        </p:txBody>
      </p:sp>
      <p:sp>
        <p:nvSpPr>
          <p:cNvPr id="23" name="Rectangle 4"/>
          <p:cNvSpPr>
            <a:spLocks noChangeArrowheads="1"/>
          </p:cNvSpPr>
          <p:nvPr/>
        </p:nvSpPr>
        <p:spPr bwMode="auto">
          <a:xfrm>
            <a:off x="539750" y="2012572"/>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MASTRO</a:t>
            </a:r>
            <a:endParaRPr lang="it-IT" sz="3200" kern="0" dirty="0">
              <a:solidFill>
                <a:srgbClr val="C00000"/>
              </a:solidFill>
            </a:endParaRPr>
          </a:p>
        </p:txBody>
      </p:sp>
      <p:sp>
        <p:nvSpPr>
          <p:cNvPr id="26" name="Rectangle 4"/>
          <p:cNvSpPr>
            <a:spLocks noChangeArrowheads="1"/>
          </p:cNvSpPr>
          <p:nvPr/>
        </p:nvSpPr>
        <p:spPr bwMode="auto">
          <a:xfrm>
            <a:off x="562152" y="5214109"/>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GIORNALE</a:t>
            </a:r>
            <a:endParaRPr lang="it-IT" sz="3200" kern="0" dirty="0">
              <a:solidFill>
                <a:srgbClr val="C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358775" y="993775"/>
            <a:ext cx="8424862" cy="4479925"/>
          </a:xfrm>
        </p:spPr>
        <p:txBody>
          <a:bodyPr/>
          <a:lstStyle/>
          <a:p>
            <a:pPr marL="0" indent="0" algn="just" eaLnBrk="1" hangingPunct="1">
              <a:lnSpc>
                <a:spcPct val="150000"/>
              </a:lnSpc>
              <a:buClr>
                <a:schemeClr val="tx1"/>
              </a:buClr>
              <a:buFontTx/>
              <a:buNone/>
            </a:pPr>
            <a:r>
              <a:rPr lang="it-IT" altLang="it-IT" sz="1800" b="1" u="sng" dirty="0" smtClean="0">
                <a:latin typeface="Tahoma" panose="020B0604030504040204" pitchFamily="34" charset="0"/>
                <a:cs typeface="Tahoma" panose="020B0604030504040204" pitchFamily="34" charset="0"/>
              </a:rPr>
              <a:t>Esempio:</a:t>
            </a:r>
          </a:p>
          <a:p>
            <a:pPr marL="0" indent="0" algn="just" eaLnBrk="1" hangingPunct="1">
              <a:buClr>
                <a:schemeClr val="tx1"/>
              </a:buClr>
              <a:buFontTx/>
              <a:buNone/>
            </a:pPr>
            <a:r>
              <a:rPr lang="it-IT" altLang="it-IT" sz="1800" dirty="0" smtClean="0">
                <a:latin typeface="Tahoma" panose="020B0604030504040204" pitchFamily="34" charset="0"/>
                <a:cs typeface="Tahoma" panose="020B0604030504040204" pitchFamily="34" charset="0"/>
              </a:rPr>
              <a:t>L’azienda Alfa procede al pagamento di salari e stipendi per 10 mediante conto corrente</a:t>
            </a:r>
          </a:p>
        </p:txBody>
      </p:sp>
      <p:graphicFrame>
        <p:nvGraphicFramePr>
          <p:cNvPr id="12" name="Group 5"/>
          <p:cNvGraphicFramePr>
            <a:graphicFrameLocks noGrp="1"/>
          </p:cNvGraphicFramePr>
          <p:nvPr/>
        </p:nvGraphicFramePr>
        <p:xfrm>
          <a:off x="614363" y="34290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
          <p:cNvGraphicFramePr>
            <a:graphicFrameLocks noGrp="1"/>
          </p:cNvGraphicFramePr>
          <p:nvPr/>
        </p:nvGraphicFramePr>
        <p:xfrm>
          <a:off x="5076825" y="34290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1116013" y="2911475"/>
            <a:ext cx="17922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BANCA C/C</a:t>
            </a:r>
          </a:p>
          <a:p>
            <a:pPr algn="ctr">
              <a:spcBef>
                <a:spcPct val="0"/>
              </a:spcBef>
              <a:buClrTx/>
              <a:buFontTx/>
              <a:buNone/>
            </a:pPr>
            <a:r>
              <a:rPr lang="it-IT" altLang="it-IT" sz="1200"/>
              <a:t>CONTO ORIGINARIO  </a:t>
            </a:r>
          </a:p>
        </p:txBody>
      </p:sp>
      <p:sp>
        <p:nvSpPr>
          <p:cNvPr id="14" name="CasellaDiTesto 13"/>
          <p:cNvSpPr txBox="1">
            <a:spLocks noChangeArrowheads="1"/>
          </p:cNvSpPr>
          <p:nvPr/>
        </p:nvSpPr>
        <p:spPr bwMode="auto">
          <a:xfrm>
            <a:off x="5081588" y="2759075"/>
            <a:ext cx="2614612"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SALARI E STIPENDI</a:t>
            </a:r>
          </a:p>
          <a:p>
            <a:pPr algn="ctr">
              <a:spcBef>
                <a:spcPct val="0"/>
              </a:spcBef>
              <a:buClrTx/>
              <a:buFontTx/>
              <a:buNone/>
            </a:pPr>
            <a:r>
              <a:rPr lang="it-IT" altLang="it-IT" sz="1200"/>
              <a:t>CONTO DERIVATO</a:t>
            </a:r>
          </a:p>
          <a:p>
            <a:pPr algn="ctr">
              <a:spcBef>
                <a:spcPct val="0"/>
              </a:spcBef>
              <a:buClrTx/>
              <a:buFontTx/>
              <a:buNone/>
            </a:pPr>
            <a:r>
              <a:rPr lang="it-IT" altLang="it-IT" sz="1200"/>
              <a:t>(acceso ai costi correnti d’esercizio)</a:t>
            </a:r>
          </a:p>
        </p:txBody>
      </p:sp>
      <p:sp>
        <p:nvSpPr>
          <p:cNvPr id="5" name="CasellaDiTesto 4"/>
          <p:cNvSpPr txBox="1">
            <a:spLocks noChangeArrowheads="1"/>
          </p:cNvSpPr>
          <p:nvPr/>
        </p:nvSpPr>
        <p:spPr bwMode="auto">
          <a:xfrm flipH="1">
            <a:off x="539750" y="3497263"/>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6" name="CasellaDiTesto 15"/>
          <p:cNvSpPr txBox="1">
            <a:spLocks noChangeArrowheads="1"/>
          </p:cNvSpPr>
          <p:nvPr/>
        </p:nvSpPr>
        <p:spPr bwMode="auto">
          <a:xfrm flipH="1">
            <a:off x="5076825" y="3462338"/>
            <a:ext cx="7461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7" name="CasellaDiTesto 16"/>
          <p:cNvSpPr txBox="1">
            <a:spLocks noChangeArrowheads="1"/>
          </p:cNvSpPr>
          <p:nvPr/>
        </p:nvSpPr>
        <p:spPr bwMode="auto">
          <a:xfrm flipH="1">
            <a:off x="2427288" y="3462338"/>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8" name="CasellaDiTesto 17"/>
          <p:cNvSpPr txBox="1">
            <a:spLocks noChangeArrowheads="1"/>
          </p:cNvSpPr>
          <p:nvPr/>
        </p:nvSpPr>
        <p:spPr bwMode="auto">
          <a:xfrm flipH="1">
            <a:off x="7107238" y="3462338"/>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20" name="CasellaDiTesto 19"/>
          <p:cNvSpPr txBox="1">
            <a:spLocks noChangeArrowheads="1"/>
          </p:cNvSpPr>
          <p:nvPr/>
        </p:nvSpPr>
        <p:spPr bwMode="auto">
          <a:xfrm flipH="1">
            <a:off x="2378075" y="4037013"/>
            <a:ext cx="7921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21" name="CasellaDiTesto 20"/>
          <p:cNvSpPr txBox="1">
            <a:spLocks noChangeArrowheads="1"/>
          </p:cNvSpPr>
          <p:nvPr/>
        </p:nvSpPr>
        <p:spPr bwMode="auto">
          <a:xfrm flipH="1">
            <a:off x="5219700" y="3787775"/>
            <a:ext cx="5191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10</a:t>
            </a:r>
          </a:p>
        </p:txBody>
      </p:sp>
      <p:sp>
        <p:nvSpPr>
          <p:cNvPr id="22" name="CasellaDiTesto 21"/>
          <p:cNvSpPr txBox="1">
            <a:spLocks noChangeArrowheads="1"/>
          </p:cNvSpPr>
          <p:nvPr/>
        </p:nvSpPr>
        <p:spPr bwMode="auto">
          <a:xfrm flipH="1">
            <a:off x="5159375" y="4056063"/>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cxnSp>
        <p:nvCxnSpPr>
          <p:cNvPr id="15" name="Connettore diritto 14"/>
          <p:cNvCxnSpPr>
            <a:cxnSpLocks/>
          </p:cNvCxnSpPr>
          <p:nvPr/>
        </p:nvCxnSpPr>
        <p:spPr>
          <a:xfrm>
            <a:off x="2908300" y="5084763"/>
            <a:ext cx="2830513"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2911475" y="45815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flipV="1">
            <a:off x="5741988" y="45815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Group 52"/>
          <p:cNvGraphicFramePr>
            <a:graphicFrameLocks noGrp="1"/>
          </p:cNvGraphicFramePr>
          <p:nvPr>
            <p:extLst>
              <p:ext uri="{D42A27DB-BD31-4B8C-83A1-F6EECF244321}">
                <p14:modId xmlns:p14="http://schemas.microsoft.com/office/powerpoint/2010/main" val="1261942005"/>
              </p:ext>
            </p:extLst>
          </p:nvPr>
        </p:nvGraphicFramePr>
        <p:xfrm>
          <a:off x="358775" y="6079256"/>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Salari e stipendi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7933" name="Rectangle 4"/>
          <p:cNvSpPr>
            <a:spLocks noChangeArrowheads="1"/>
          </p:cNvSpPr>
          <p:nvPr/>
        </p:nvSpPr>
        <p:spPr bwMode="auto">
          <a:xfrm>
            <a:off x="614363" y="1920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25" name="CasellaDiTesto 24"/>
          <p:cNvSpPr txBox="1">
            <a:spLocks noChangeArrowheads="1"/>
          </p:cNvSpPr>
          <p:nvPr/>
        </p:nvSpPr>
        <p:spPr bwMode="auto">
          <a:xfrm flipH="1">
            <a:off x="2482850" y="3765550"/>
            <a:ext cx="519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10</a:t>
            </a:r>
          </a:p>
        </p:txBody>
      </p:sp>
      <p:sp>
        <p:nvSpPr>
          <p:cNvPr id="23" name="Rectangle 4"/>
          <p:cNvSpPr>
            <a:spLocks noChangeArrowheads="1"/>
          </p:cNvSpPr>
          <p:nvPr/>
        </p:nvSpPr>
        <p:spPr bwMode="auto">
          <a:xfrm>
            <a:off x="539750" y="2070956"/>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MASTRO</a:t>
            </a:r>
            <a:endParaRPr lang="it-IT" sz="3200" kern="0" dirty="0">
              <a:solidFill>
                <a:srgbClr val="C00000"/>
              </a:solidFill>
            </a:endParaRPr>
          </a:p>
        </p:txBody>
      </p:sp>
      <p:sp>
        <p:nvSpPr>
          <p:cNvPr id="26" name="Rectangle 4"/>
          <p:cNvSpPr>
            <a:spLocks noChangeArrowheads="1"/>
          </p:cNvSpPr>
          <p:nvPr/>
        </p:nvSpPr>
        <p:spPr bwMode="auto">
          <a:xfrm>
            <a:off x="649287" y="5301208"/>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GIORNALE</a:t>
            </a:r>
            <a:endParaRPr lang="it-IT" sz="3200" kern="0" dirty="0">
              <a:solidFill>
                <a:srgbClr val="C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358775" y="917574"/>
            <a:ext cx="8424862" cy="4479925"/>
          </a:xfrm>
        </p:spPr>
        <p:txBody>
          <a:bodyPr/>
          <a:lstStyle/>
          <a:p>
            <a:pPr marL="0" indent="0" algn="just" eaLnBrk="1" hangingPunct="1">
              <a:lnSpc>
                <a:spcPct val="150000"/>
              </a:lnSpc>
              <a:buClr>
                <a:schemeClr val="tx1"/>
              </a:buClr>
              <a:buFontTx/>
              <a:buNone/>
            </a:pPr>
            <a:r>
              <a:rPr lang="it-IT" altLang="it-IT" sz="1800" b="1" u="sng" dirty="0" smtClean="0">
                <a:latin typeface="Tahoma" panose="020B0604030504040204" pitchFamily="34" charset="0"/>
                <a:cs typeface="Tahoma" panose="020B0604030504040204" pitchFamily="34" charset="0"/>
              </a:rPr>
              <a:t>Esempio:</a:t>
            </a:r>
          </a:p>
          <a:p>
            <a:pPr marL="0" indent="0" algn="just" eaLnBrk="1" hangingPunct="1">
              <a:buClr>
                <a:schemeClr val="tx1"/>
              </a:buClr>
              <a:buFontTx/>
              <a:buNone/>
            </a:pPr>
            <a:r>
              <a:rPr lang="it-IT" altLang="it-IT" sz="1800" dirty="0" smtClean="0">
                <a:latin typeface="Tahoma" panose="020B0604030504040204" pitchFamily="34" charset="0"/>
                <a:cs typeface="Tahoma" panose="020B0604030504040204" pitchFamily="34" charset="0"/>
              </a:rPr>
              <a:t>L’azienda Alfa procede al pagamento in contanti di servizi attinti da terzi per 5</a:t>
            </a:r>
          </a:p>
        </p:txBody>
      </p:sp>
      <p:graphicFrame>
        <p:nvGraphicFramePr>
          <p:cNvPr id="12" name="Group 5"/>
          <p:cNvGraphicFramePr>
            <a:graphicFrameLocks noGrp="1"/>
          </p:cNvGraphicFramePr>
          <p:nvPr/>
        </p:nvGraphicFramePr>
        <p:xfrm>
          <a:off x="614363" y="34290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
          <p:cNvGraphicFramePr>
            <a:graphicFrameLocks noGrp="1"/>
          </p:cNvGraphicFramePr>
          <p:nvPr/>
        </p:nvGraphicFramePr>
        <p:xfrm>
          <a:off x="5076825" y="34290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1116013" y="2911475"/>
            <a:ext cx="17922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CASSA C/C</a:t>
            </a:r>
          </a:p>
          <a:p>
            <a:pPr algn="ctr">
              <a:spcBef>
                <a:spcPct val="0"/>
              </a:spcBef>
              <a:buClrTx/>
              <a:buFontTx/>
              <a:buNone/>
            </a:pPr>
            <a:r>
              <a:rPr lang="it-IT" altLang="it-IT" sz="1200"/>
              <a:t>CONTO ORIGINARIO  </a:t>
            </a:r>
          </a:p>
        </p:txBody>
      </p:sp>
      <p:sp>
        <p:nvSpPr>
          <p:cNvPr id="14" name="CasellaDiTesto 13"/>
          <p:cNvSpPr txBox="1">
            <a:spLocks noChangeArrowheads="1"/>
          </p:cNvSpPr>
          <p:nvPr/>
        </p:nvSpPr>
        <p:spPr bwMode="auto">
          <a:xfrm>
            <a:off x="5059363" y="2759075"/>
            <a:ext cx="2659062"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COSTI PER SERVIZI</a:t>
            </a:r>
          </a:p>
          <a:p>
            <a:pPr algn="ctr">
              <a:spcBef>
                <a:spcPct val="0"/>
              </a:spcBef>
              <a:buClrTx/>
              <a:buFontTx/>
              <a:buNone/>
            </a:pPr>
            <a:r>
              <a:rPr lang="it-IT" altLang="it-IT" sz="1200"/>
              <a:t>CONTO DERIVATO</a:t>
            </a:r>
          </a:p>
          <a:p>
            <a:pPr algn="ctr">
              <a:spcBef>
                <a:spcPct val="0"/>
              </a:spcBef>
              <a:buClrTx/>
              <a:buFontTx/>
              <a:buNone/>
            </a:pPr>
            <a:r>
              <a:rPr lang="it-IT" altLang="it-IT" sz="1200"/>
              <a:t>(acceso ai costi correnti di esercizio)</a:t>
            </a:r>
          </a:p>
        </p:txBody>
      </p:sp>
      <p:sp>
        <p:nvSpPr>
          <p:cNvPr id="5" name="CasellaDiTesto 4"/>
          <p:cNvSpPr txBox="1">
            <a:spLocks noChangeArrowheads="1"/>
          </p:cNvSpPr>
          <p:nvPr/>
        </p:nvSpPr>
        <p:spPr bwMode="auto">
          <a:xfrm flipH="1">
            <a:off x="539750" y="3497263"/>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6" name="CasellaDiTesto 15"/>
          <p:cNvSpPr txBox="1">
            <a:spLocks noChangeArrowheads="1"/>
          </p:cNvSpPr>
          <p:nvPr/>
        </p:nvSpPr>
        <p:spPr bwMode="auto">
          <a:xfrm flipH="1">
            <a:off x="5076825" y="3462338"/>
            <a:ext cx="7461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7" name="CasellaDiTesto 16"/>
          <p:cNvSpPr txBox="1">
            <a:spLocks noChangeArrowheads="1"/>
          </p:cNvSpPr>
          <p:nvPr/>
        </p:nvSpPr>
        <p:spPr bwMode="auto">
          <a:xfrm flipH="1">
            <a:off x="2427288" y="3462338"/>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8" name="CasellaDiTesto 17"/>
          <p:cNvSpPr txBox="1">
            <a:spLocks noChangeArrowheads="1"/>
          </p:cNvSpPr>
          <p:nvPr/>
        </p:nvSpPr>
        <p:spPr bwMode="auto">
          <a:xfrm flipH="1">
            <a:off x="7107238" y="3462338"/>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20" name="CasellaDiTesto 19"/>
          <p:cNvSpPr txBox="1">
            <a:spLocks noChangeArrowheads="1"/>
          </p:cNvSpPr>
          <p:nvPr/>
        </p:nvSpPr>
        <p:spPr bwMode="auto">
          <a:xfrm flipH="1">
            <a:off x="2378075" y="4037013"/>
            <a:ext cx="7921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21" name="CasellaDiTesto 20"/>
          <p:cNvSpPr txBox="1">
            <a:spLocks noChangeArrowheads="1"/>
          </p:cNvSpPr>
          <p:nvPr/>
        </p:nvSpPr>
        <p:spPr bwMode="auto">
          <a:xfrm flipH="1">
            <a:off x="5219700" y="3787775"/>
            <a:ext cx="5191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5</a:t>
            </a:r>
          </a:p>
        </p:txBody>
      </p:sp>
      <p:sp>
        <p:nvSpPr>
          <p:cNvPr id="22" name="CasellaDiTesto 21"/>
          <p:cNvSpPr txBox="1">
            <a:spLocks noChangeArrowheads="1"/>
          </p:cNvSpPr>
          <p:nvPr/>
        </p:nvSpPr>
        <p:spPr bwMode="auto">
          <a:xfrm flipH="1">
            <a:off x="5159375" y="4056063"/>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cxnSp>
        <p:nvCxnSpPr>
          <p:cNvPr id="15" name="Connettore diritto 14"/>
          <p:cNvCxnSpPr>
            <a:cxnSpLocks/>
          </p:cNvCxnSpPr>
          <p:nvPr/>
        </p:nvCxnSpPr>
        <p:spPr>
          <a:xfrm>
            <a:off x="2908300" y="5084763"/>
            <a:ext cx="2830513"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2911475" y="45815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flipV="1">
            <a:off x="5741988" y="45815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Group 52"/>
          <p:cNvGraphicFramePr>
            <a:graphicFrameLocks noGrp="1"/>
          </p:cNvGraphicFramePr>
          <p:nvPr>
            <p:extLst>
              <p:ext uri="{D42A27DB-BD31-4B8C-83A1-F6EECF244321}">
                <p14:modId xmlns:p14="http://schemas.microsoft.com/office/powerpoint/2010/main" val="3532368735"/>
              </p:ext>
            </p:extLst>
          </p:nvPr>
        </p:nvGraphicFramePr>
        <p:xfrm>
          <a:off x="358775" y="6151264"/>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Costi per servizi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9981" name="Rectangle 4"/>
          <p:cNvSpPr>
            <a:spLocks noChangeArrowheads="1"/>
          </p:cNvSpPr>
          <p:nvPr/>
        </p:nvSpPr>
        <p:spPr bwMode="auto">
          <a:xfrm>
            <a:off x="614363" y="1270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25" name="CasellaDiTesto 24"/>
          <p:cNvSpPr txBox="1">
            <a:spLocks noChangeArrowheads="1"/>
          </p:cNvSpPr>
          <p:nvPr/>
        </p:nvSpPr>
        <p:spPr bwMode="auto">
          <a:xfrm flipH="1">
            <a:off x="2484438" y="3765550"/>
            <a:ext cx="519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5</a:t>
            </a:r>
          </a:p>
        </p:txBody>
      </p:sp>
      <p:sp>
        <p:nvSpPr>
          <p:cNvPr id="23" name="Rectangle 4"/>
          <p:cNvSpPr>
            <a:spLocks noChangeArrowheads="1"/>
          </p:cNvSpPr>
          <p:nvPr/>
        </p:nvSpPr>
        <p:spPr bwMode="auto">
          <a:xfrm>
            <a:off x="539750" y="1932062"/>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MASTRO</a:t>
            </a:r>
            <a:endParaRPr lang="it-IT" sz="3200" kern="0" dirty="0">
              <a:solidFill>
                <a:srgbClr val="C00000"/>
              </a:solidFill>
            </a:endParaRPr>
          </a:p>
        </p:txBody>
      </p:sp>
      <p:sp>
        <p:nvSpPr>
          <p:cNvPr id="26" name="Rectangle 4"/>
          <p:cNvSpPr>
            <a:spLocks noChangeArrowheads="1"/>
          </p:cNvSpPr>
          <p:nvPr/>
        </p:nvSpPr>
        <p:spPr bwMode="auto">
          <a:xfrm>
            <a:off x="649287" y="5340932"/>
            <a:ext cx="7915275" cy="63284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buNone/>
              <a:defRPr/>
            </a:pPr>
            <a:r>
              <a:rPr lang="it-IT" sz="3200" dirty="0" smtClean="0">
                <a:solidFill>
                  <a:srgbClr val="C00000"/>
                </a:solidFill>
              </a:rPr>
              <a:t>RILEVAZIONE A LIBRO GIORNALE</a:t>
            </a:r>
            <a:endParaRPr lang="it-IT" sz="3200" kern="0"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322263" y="1123404"/>
            <a:ext cx="8426450" cy="5041900"/>
          </a:xfrm>
        </p:spPr>
        <p:txBody>
          <a:bodyPr/>
          <a:lstStyle/>
          <a:p>
            <a:pPr marL="0" indent="0" algn="just" eaLnBrk="1" hangingPunct="1">
              <a:spcBef>
                <a:spcPct val="0"/>
              </a:spcBef>
              <a:buClr>
                <a:schemeClr val="tx1"/>
              </a:buClr>
              <a:buNone/>
              <a:defRPr/>
            </a:pPr>
            <a:r>
              <a:rPr lang="it-IT" sz="1800" b="1" kern="1200" dirty="0">
                <a:solidFill>
                  <a:srgbClr val="C00000"/>
                </a:solidFill>
                <a:latin typeface="Tahoma" panose="020B0604030504040204" pitchFamily="34" charset="0"/>
                <a:ea typeface="+mn-ea"/>
                <a:cs typeface="Tahoma" panose="020B0604030504040204" pitchFamily="34" charset="0"/>
              </a:rPr>
              <a:t>Collocazione dei conti in </a:t>
            </a:r>
            <a:r>
              <a:rPr lang="it-IT" sz="1800" b="1" kern="1200" dirty="0" smtClean="0">
                <a:solidFill>
                  <a:srgbClr val="C00000"/>
                </a:solidFill>
                <a:latin typeface="Tahoma" panose="020B0604030504040204" pitchFamily="34" charset="0"/>
                <a:ea typeface="+mn-ea"/>
                <a:cs typeface="Tahoma" panose="020B0604030504040204" pitchFamily="34" charset="0"/>
              </a:rPr>
              <a:t>Bilancio</a:t>
            </a:r>
            <a:endParaRPr lang="it-IT" sz="1800" b="1" kern="1200" dirty="0">
              <a:solidFill>
                <a:srgbClr val="C00000"/>
              </a:solidFill>
              <a:latin typeface="Tahoma" panose="020B0604030504040204" pitchFamily="34" charset="0"/>
              <a:ea typeface="+mn-ea"/>
              <a:cs typeface="Tahoma" panose="020B0604030504040204" pitchFamily="34" charset="0"/>
            </a:endParaRPr>
          </a:p>
          <a:p>
            <a:pPr marL="0" indent="0" algn="just" eaLnBrk="1" hangingPunct="1">
              <a:spcBef>
                <a:spcPct val="0"/>
              </a:spcBef>
              <a:buClr>
                <a:schemeClr val="tx1"/>
              </a:buClr>
              <a:buFontTx/>
              <a:buNone/>
              <a:defRPr/>
            </a:pPr>
            <a:endParaRPr lang="it-IT" sz="1800" kern="1200" dirty="0">
              <a:latin typeface="Tahoma" panose="020B0604030504040204" pitchFamily="34" charset="0"/>
              <a:ea typeface="+mn-ea"/>
              <a:cs typeface="Tahoma" panose="020B0604030504040204" pitchFamily="34" charset="0"/>
            </a:endParaRPr>
          </a:p>
          <a:p>
            <a:pPr marL="0" indent="0" algn="just" eaLnBrk="1" hangingPunct="1">
              <a:spcBef>
                <a:spcPct val="0"/>
              </a:spcBef>
              <a:buClr>
                <a:schemeClr val="tx1"/>
              </a:buClr>
              <a:buFontTx/>
              <a:buNone/>
              <a:defRPr/>
            </a:pPr>
            <a:r>
              <a:rPr lang="it-IT" sz="1800" kern="1200" dirty="0">
                <a:latin typeface="Tahoma" panose="020B0604030504040204" pitchFamily="34" charset="0"/>
                <a:ea typeface="+mn-ea"/>
                <a:cs typeface="Tahoma" panose="020B0604030504040204" pitchFamily="34" charset="0"/>
              </a:rPr>
              <a:t>L’operazione di investimento coinvolge sia lo Stato Patrimoniale che il Conto Economico.</a:t>
            </a:r>
          </a:p>
          <a:p>
            <a:pPr marL="0" indent="0" eaLnBrk="1" hangingPunct="1">
              <a:spcBef>
                <a:spcPct val="0"/>
              </a:spcBef>
              <a:buClr>
                <a:schemeClr val="tx1"/>
              </a:buClr>
              <a:buFontTx/>
              <a:buNone/>
              <a:defRPr/>
            </a:pPr>
            <a:endParaRPr lang="it-IT" sz="1800" kern="1200" dirty="0">
              <a:latin typeface="Tahoma" panose="020B0604030504040204" pitchFamily="34" charset="0"/>
              <a:ea typeface="+mn-ea"/>
              <a:cs typeface="Tahoma" panose="020B0604030504040204" pitchFamily="34" charset="0"/>
            </a:endParaRPr>
          </a:p>
          <a:p>
            <a:pPr marL="0" indent="0" eaLnBrk="1" hangingPunct="1">
              <a:spcBef>
                <a:spcPct val="0"/>
              </a:spcBef>
              <a:buClr>
                <a:schemeClr val="tx1"/>
              </a:buClr>
              <a:buFontTx/>
              <a:buNone/>
              <a:defRPr/>
            </a:pPr>
            <a:endParaRPr lang="it-IT" sz="1800" kern="1200" dirty="0">
              <a:latin typeface="Tahoma" panose="020B0604030504040204" pitchFamily="34" charset="0"/>
              <a:ea typeface="+mn-ea"/>
              <a:cs typeface="Tahoma" panose="020B0604030504040204" pitchFamily="34" charset="0"/>
            </a:endParaRPr>
          </a:p>
          <a:p>
            <a:pPr marL="0" indent="0" eaLnBrk="1" hangingPunct="1">
              <a:spcBef>
                <a:spcPct val="0"/>
              </a:spcBef>
              <a:buClr>
                <a:schemeClr val="tx1"/>
              </a:buClr>
              <a:buFontTx/>
              <a:buNone/>
              <a:defRPr/>
            </a:pPr>
            <a:endParaRPr lang="it-IT" sz="1800" kern="1200" dirty="0">
              <a:latin typeface="Tahoma" panose="020B0604030504040204" pitchFamily="34" charset="0"/>
              <a:ea typeface="+mn-ea"/>
              <a:cs typeface="Tahoma" panose="020B0604030504040204" pitchFamily="34" charset="0"/>
            </a:endParaRPr>
          </a:p>
          <a:p>
            <a:pPr marL="0" indent="0" eaLnBrk="1" hangingPunct="1">
              <a:spcBef>
                <a:spcPct val="0"/>
              </a:spcBef>
              <a:buClr>
                <a:schemeClr val="tx1"/>
              </a:buClr>
              <a:buFontTx/>
              <a:buNone/>
              <a:defRPr/>
            </a:pPr>
            <a:endParaRPr lang="it-IT" sz="1800" b="1" kern="1200" dirty="0">
              <a:latin typeface="Tahoma" panose="020B0604030504040204" pitchFamily="34" charset="0"/>
              <a:ea typeface="+mn-ea"/>
              <a:cs typeface="Tahoma" panose="020B0604030504040204" pitchFamily="34" charset="0"/>
            </a:endParaRPr>
          </a:p>
          <a:p>
            <a:pPr marL="0" indent="0" eaLnBrk="1" hangingPunct="1">
              <a:spcBef>
                <a:spcPct val="0"/>
              </a:spcBef>
              <a:buClr>
                <a:schemeClr val="tx1"/>
              </a:buClr>
              <a:buFontTx/>
              <a:buNone/>
              <a:defRPr/>
            </a:pPr>
            <a:endParaRPr lang="it-IT" dirty="0"/>
          </a:p>
          <a:p>
            <a:pPr marL="0" indent="0" eaLnBrk="1" hangingPunct="1">
              <a:spcBef>
                <a:spcPct val="0"/>
              </a:spcBef>
              <a:buClr>
                <a:schemeClr val="tx1"/>
              </a:buClr>
              <a:buFontTx/>
              <a:buNone/>
              <a:defRPr/>
            </a:pPr>
            <a:endParaRPr lang="it-IT" sz="1800" b="1" kern="1200" dirty="0">
              <a:latin typeface="Tahoma" panose="020B0604030504040204" pitchFamily="34" charset="0"/>
              <a:ea typeface="+mn-ea"/>
              <a:cs typeface="Tahoma" panose="020B0604030504040204" pitchFamily="34" charset="0"/>
            </a:endParaRPr>
          </a:p>
          <a:p>
            <a:pPr eaLnBrk="1" hangingPunct="1">
              <a:buClr>
                <a:srgbClr val="FFFF99"/>
              </a:buClr>
              <a:buFont typeface="Wingdings" pitchFamily="2" charset="2"/>
              <a:buChar char="§"/>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marL="0" indent="0" eaLnBrk="1" hangingPunct="1">
              <a:buClr>
                <a:srgbClr val="FFFF99"/>
              </a:buClr>
              <a:buFontTx/>
              <a:buNone/>
              <a:defRPr/>
            </a:pPr>
            <a:r>
              <a:rPr lang="it-IT" sz="1800" dirty="0">
                <a:latin typeface="Tahoma" panose="020B0604030504040204" pitchFamily="34" charset="0"/>
                <a:ea typeface="Tahoma" panose="020B0604030504040204" pitchFamily="34" charset="0"/>
                <a:cs typeface="Tahoma" panose="020B0604030504040204" pitchFamily="34" charset="0"/>
              </a:rPr>
              <a:t>Precedentemente, i conti accesi alla liquidità (cassa, banca, posta) indicavano come era stata investita la somma ottenuta tramite l’operazione di finanziamento.</a:t>
            </a:r>
          </a:p>
          <a:p>
            <a:pPr marL="0" indent="0" eaLnBrk="1" hangingPunct="1">
              <a:buClr>
                <a:srgbClr val="FFFF99"/>
              </a:buClr>
              <a:buFontTx/>
              <a:buNone/>
              <a:defRPr/>
            </a:pPr>
            <a:r>
              <a:rPr lang="it-IT" sz="1800" dirty="0">
                <a:latin typeface="Tahoma" panose="020B0604030504040204" pitchFamily="34" charset="0"/>
                <a:ea typeface="Tahoma" panose="020B0604030504040204" pitchFamily="34" charset="0"/>
                <a:cs typeface="Tahoma" panose="020B0604030504040204" pitchFamily="34" charset="0"/>
              </a:rPr>
              <a:t>Con l’operazione di investimento vi è </a:t>
            </a:r>
            <a:r>
              <a:rPr lang="it-IT" sz="1800" b="1" dirty="0">
                <a:latin typeface="Tahoma" panose="020B0604030504040204" pitchFamily="34" charset="0"/>
                <a:ea typeface="Tahoma" panose="020B0604030504040204" pitchFamily="34" charset="0"/>
                <a:cs typeface="Tahoma" panose="020B0604030504040204" pitchFamily="34" charset="0"/>
              </a:rPr>
              <a:t>una modifica qualitativa </a:t>
            </a:r>
            <a:r>
              <a:rPr lang="it-IT" sz="1800" dirty="0">
                <a:latin typeface="Tahoma" panose="020B0604030504040204" pitchFamily="34" charset="0"/>
                <a:ea typeface="Tahoma" panose="020B0604030504040204" pitchFamily="34" charset="0"/>
                <a:cs typeface="Tahoma" panose="020B0604030504040204" pitchFamily="34" charset="0"/>
              </a:rPr>
              <a:t>degli impieghi del capitale in quanto i fattori produttivi si sostituiscono al denaro </a:t>
            </a:r>
          </a:p>
          <a:p>
            <a:pPr eaLnBrk="1" hangingPunct="1">
              <a:buClr>
                <a:srgbClr val="FFFF99"/>
              </a:buClr>
              <a:buFont typeface="Wingdings" pitchFamily="2" charset="2"/>
              <a:buChar char="§"/>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marL="0" indent="0" eaLnBrk="1" hangingPunct="1">
              <a:buClr>
                <a:srgbClr val="FFFF99"/>
              </a:buClr>
              <a:buFontTx/>
              <a:buNone/>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marL="457200" lvl="1" indent="0" eaLnBrk="1" hangingPunct="1">
              <a:buClr>
                <a:srgbClr val="FFFF99"/>
              </a:buClr>
              <a:buFont typeface="Arial" panose="020B0604020202020204" pitchFamily="34" charset="0"/>
              <a:buNone/>
              <a:defRPr/>
            </a:pPr>
            <a:endParaRPr lang="it-IT" sz="20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8" name="Group 5"/>
          <p:cNvGraphicFramePr>
            <a:graphicFrameLocks noGrp="1"/>
          </p:cNvGraphicFramePr>
          <p:nvPr>
            <p:extLst>
              <p:ext uri="{D42A27DB-BD31-4B8C-83A1-F6EECF244321}">
                <p14:modId xmlns:p14="http://schemas.microsoft.com/office/powerpoint/2010/main" val="3121468290"/>
              </p:ext>
            </p:extLst>
          </p:nvPr>
        </p:nvGraphicFramePr>
        <p:xfrm>
          <a:off x="2436813" y="2786881"/>
          <a:ext cx="4311650" cy="1141412"/>
        </p:xfrm>
        <a:graphic>
          <a:graphicData uri="http://schemas.openxmlformats.org/drawingml/2006/table">
            <a:tbl>
              <a:tblPr/>
              <a:tblGrid>
                <a:gridCol w="2155825">
                  <a:extLst>
                    <a:ext uri="{9D8B030D-6E8A-4147-A177-3AD203B41FA5}">
                      <a16:colId xmlns:a16="http://schemas.microsoft.com/office/drawing/2014/main" val="20000"/>
                    </a:ext>
                  </a:extLst>
                </a:gridCol>
                <a:gridCol w="2155825">
                  <a:extLst>
                    <a:ext uri="{9D8B030D-6E8A-4147-A177-3AD203B41FA5}">
                      <a16:colId xmlns:a16="http://schemas.microsoft.com/office/drawing/2014/main" val="20001"/>
                    </a:ext>
                  </a:extLst>
                </a:gridCol>
              </a:tblGrid>
              <a:tr h="11414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36" marR="91436" marT="45697" marB="45697"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36" marR="91436" marT="45697" marB="45697"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1993" name="CasellaDiTesto 3"/>
          <p:cNvSpPr txBox="1">
            <a:spLocks noChangeArrowheads="1"/>
          </p:cNvSpPr>
          <p:nvPr/>
        </p:nvSpPr>
        <p:spPr bwMode="auto">
          <a:xfrm>
            <a:off x="3884613" y="2416993"/>
            <a:ext cx="1301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a:t>BILANCIO</a:t>
            </a:r>
          </a:p>
        </p:txBody>
      </p:sp>
      <p:sp>
        <p:nvSpPr>
          <p:cNvPr id="41994" name="CasellaDiTesto 9"/>
          <p:cNvSpPr txBox="1">
            <a:spLocks noChangeArrowheads="1"/>
          </p:cNvSpPr>
          <p:nvPr/>
        </p:nvSpPr>
        <p:spPr bwMode="auto">
          <a:xfrm flipH="1">
            <a:off x="2813050" y="2802756"/>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41995" name="CasellaDiTesto 10"/>
          <p:cNvSpPr txBox="1">
            <a:spLocks noChangeArrowheads="1"/>
          </p:cNvSpPr>
          <p:nvPr/>
        </p:nvSpPr>
        <p:spPr bwMode="auto">
          <a:xfrm flipH="1">
            <a:off x="5440363" y="2782118"/>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41996" name="Rettangolo 4"/>
          <p:cNvSpPr>
            <a:spLocks noChangeArrowheads="1"/>
          </p:cNvSpPr>
          <p:nvPr/>
        </p:nvSpPr>
        <p:spPr bwMode="auto">
          <a:xfrm>
            <a:off x="5251450" y="2961506"/>
            <a:ext cx="13509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i="1"/>
              <a:t>Passività/Fonti</a:t>
            </a:r>
          </a:p>
        </p:txBody>
      </p:sp>
      <p:sp>
        <p:nvSpPr>
          <p:cNvPr id="41997" name="CasellaDiTesto 11"/>
          <p:cNvSpPr txBox="1">
            <a:spLocks noChangeArrowheads="1"/>
          </p:cNvSpPr>
          <p:nvPr/>
        </p:nvSpPr>
        <p:spPr bwMode="auto">
          <a:xfrm>
            <a:off x="2420938" y="2991668"/>
            <a:ext cx="1500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i="1"/>
              <a:t>Attività/Impieghi </a:t>
            </a:r>
          </a:p>
        </p:txBody>
      </p:sp>
      <p:sp>
        <p:nvSpPr>
          <p:cNvPr id="41998" name="Rectangle 4"/>
          <p:cNvSpPr>
            <a:spLocks noChangeArrowheads="1"/>
          </p:cNvSpPr>
          <p:nvPr/>
        </p:nvSpPr>
        <p:spPr bwMode="auto">
          <a:xfrm>
            <a:off x="614363" y="1270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41999" name="CasellaDiTesto 11"/>
          <p:cNvSpPr txBox="1">
            <a:spLocks noChangeArrowheads="1"/>
          </p:cNvSpPr>
          <p:nvPr/>
        </p:nvSpPr>
        <p:spPr bwMode="auto">
          <a:xfrm>
            <a:off x="2409825" y="3336156"/>
            <a:ext cx="17795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b="1" i="1"/>
              <a:t>+ Fattori Produttivi</a:t>
            </a:r>
          </a:p>
        </p:txBody>
      </p:sp>
      <p:sp>
        <p:nvSpPr>
          <p:cNvPr id="42000" name="CasellaDiTesto 11"/>
          <p:cNvSpPr txBox="1">
            <a:spLocks noChangeArrowheads="1"/>
          </p:cNvSpPr>
          <p:nvPr/>
        </p:nvSpPr>
        <p:spPr bwMode="auto">
          <a:xfrm>
            <a:off x="2522538" y="362508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b="1" i="1"/>
              <a:t>- Liquidità</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07504" y="979958"/>
            <a:ext cx="8786241" cy="5113338"/>
          </a:xfrm>
        </p:spPr>
        <p:txBody>
          <a:bodyPr/>
          <a:lstStyle/>
          <a:p>
            <a:pPr marL="0" indent="0" algn="just" eaLnBrk="1" hangingPunct="1">
              <a:spcBef>
                <a:spcPct val="0"/>
              </a:spcBef>
              <a:buClr>
                <a:schemeClr val="tx1"/>
              </a:buClr>
              <a:buNone/>
              <a:defRPr/>
            </a:pPr>
            <a:r>
              <a:rPr lang="it-IT" sz="2000" b="1" kern="1200" dirty="0">
                <a:solidFill>
                  <a:srgbClr val="C00000"/>
                </a:solidFill>
                <a:latin typeface="Tahoma" panose="020B0604030504040204" pitchFamily="34" charset="0"/>
                <a:ea typeface="+mn-ea"/>
                <a:cs typeface="Tahoma" panose="020B0604030504040204" pitchFamily="34" charset="0"/>
              </a:rPr>
              <a:t>Collocazione dei conti in </a:t>
            </a:r>
            <a:r>
              <a:rPr lang="it-IT" sz="2000" b="1" kern="1200" dirty="0" smtClean="0">
                <a:solidFill>
                  <a:srgbClr val="C00000"/>
                </a:solidFill>
                <a:latin typeface="Tahoma" panose="020B0604030504040204" pitchFamily="34" charset="0"/>
                <a:ea typeface="+mn-ea"/>
                <a:cs typeface="Tahoma" panose="020B0604030504040204" pitchFamily="34" charset="0"/>
              </a:rPr>
              <a:t>Bilancio</a:t>
            </a:r>
            <a:endParaRPr lang="it-IT" sz="2000" b="1" kern="1200" dirty="0">
              <a:solidFill>
                <a:srgbClr val="C00000"/>
              </a:solidFill>
              <a:latin typeface="Tahoma" panose="020B0604030504040204" pitchFamily="34" charset="0"/>
              <a:ea typeface="+mn-ea"/>
              <a:cs typeface="Tahoma" panose="020B0604030504040204" pitchFamily="34" charset="0"/>
            </a:endParaRPr>
          </a:p>
          <a:p>
            <a:pPr marL="0" indent="0" algn="just" eaLnBrk="1" hangingPunct="1">
              <a:spcBef>
                <a:spcPct val="0"/>
              </a:spcBef>
              <a:buClr>
                <a:schemeClr val="tx1"/>
              </a:buClr>
              <a:buFontTx/>
              <a:buNone/>
              <a:defRPr/>
            </a:pPr>
            <a:endParaRPr lang="it-IT" sz="1800" kern="1200" dirty="0">
              <a:latin typeface="Tahoma" panose="020B0604030504040204" pitchFamily="34" charset="0"/>
              <a:ea typeface="+mn-ea"/>
              <a:cs typeface="Tahoma" panose="020B0604030504040204" pitchFamily="34" charset="0"/>
            </a:endParaRPr>
          </a:p>
          <a:p>
            <a:pPr marL="0" indent="0" algn="just" eaLnBrk="1" hangingPunct="1">
              <a:spcBef>
                <a:spcPct val="0"/>
              </a:spcBef>
              <a:buClr>
                <a:schemeClr val="tx1"/>
              </a:buClr>
              <a:buFontTx/>
              <a:buNone/>
              <a:defRPr/>
            </a:pPr>
            <a:r>
              <a:rPr lang="it-IT" sz="1800" dirty="0">
                <a:latin typeface="Tahoma" panose="020B0604030504040204" pitchFamily="34" charset="0"/>
                <a:ea typeface="Tahoma" panose="020B0604030504040204" pitchFamily="34" charset="0"/>
                <a:cs typeface="Tahoma" panose="020B0604030504040204" pitchFamily="34" charset="0"/>
              </a:rPr>
              <a:t>semplificazioni adottate: (1) </a:t>
            </a:r>
            <a:r>
              <a:rPr lang="it-IT" altLang="it-IT" sz="1800" u="sng" dirty="0">
                <a:latin typeface="Tahoma" panose="020B0604030504040204" pitchFamily="34" charset="0"/>
                <a:cs typeface="Tahoma" panose="020B0604030504040204" pitchFamily="34" charset="0"/>
              </a:rPr>
              <a:t>gli impianti non hanno subito alcun deprezzamento; 2) le materie, il lavoro e i servizi acquistati siano stati consumati integralmente, ovvero non determinino rimanenze alla fine del periodo oggetto di </a:t>
            </a:r>
            <a:r>
              <a:rPr lang="it-IT" altLang="it-IT" sz="1800" u="sng" dirty="0" smtClean="0">
                <a:latin typeface="Tahoma" panose="020B0604030504040204" pitchFamily="34" charset="0"/>
                <a:cs typeface="Tahoma" panose="020B0604030504040204" pitchFamily="34" charset="0"/>
              </a:rPr>
              <a:t>osservazione </a:t>
            </a:r>
            <a:endParaRPr lang="it-IT" altLang="it-IT" sz="1800"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sz="18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sz="1800" kern="1200" dirty="0">
              <a:latin typeface="Tahoma" panose="020B0604030504040204" pitchFamily="34" charset="0"/>
              <a:ea typeface="+mn-ea"/>
              <a:cs typeface="Tahoma" panose="020B0604030504040204" pitchFamily="34" charset="0"/>
            </a:endParaRPr>
          </a:p>
          <a:p>
            <a:pPr marL="0" indent="0" algn="just" eaLnBrk="1" hangingPunct="1">
              <a:spcBef>
                <a:spcPct val="0"/>
              </a:spcBef>
              <a:buClr>
                <a:schemeClr val="tx1"/>
              </a:buClr>
              <a:buFontTx/>
              <a:buNone/>
              <a:defRPr/>
            </a:pPr>
            <a:r>
              <a:rPr lang="it-IT" sz="1800" kern="1200" dirty="0">
                <a:latin typeface="Tahoma" panose="020B0604030504040204" pitchFamily="34" charset="0"/>
                <a:ea typeface="+mn-ea"/>
                <a:cs typeface="Tahoma" panose="020B0604030504040204" pitchFamily="34" charset="0"/>
              </a:rPr>
              <a:t>L’operazione di investimento coinvolge sia lo Stato Patrimoniale che il Conto </a:t>
            </a:r>
            <a:r>
              <a:rPr lang="it-IT" sz="1800" kern="1200" dirty="0" smtClean="0">
                <a:latin typeface="Tahoma" panose="020B0604030504040204" pitchFamily="34" charset="0"/>
                <a:ea typeface="+mn-ea"/>
                <a:cs typeface="Tahoma" panose="020B0604030504040204" pitchFamily="34" charset="0"/>
              </a:rPr>
              <a:t>Economico (</a:t>
            </a:r>
            <a:r>
              <a:rPr lang="it-IT" sz="1800" kern="1200" dirty="0" smtClean="0">
                <a:solidFill>
                  <a:srgbClr val="FF0000"/>
                </a:solidFill>
                <a:latin typeface="Tahoma" panose="020B0604030504040204" pitchFamily="34" charset="0"/>
                <a:ea typeface="+mn-ea"/>
                <a:cs typeface="Tahoma" panose="020B0604030504040204" pitchFamily="34" charset="0"/>
              </a:rPr>
              <a:t>che per adesso non abbiamo ancora fatto emergere… lo faremo adesso</a:t>
            </a:r>
            <a:r>
              <a:rPr lang="it-IT" sz="1800" kern="1200" dirty="0" smtClean="0">
                <a:latin typeface="Tahoma" panose="020B0604030504040204" pitchFamily="34" charset="0"/>
                <a:ea typeface="+mn-ea"/>
                <a:cs typeface="Tahoma" panose="020B0604030504040204" pitchFamily="34" charset="0"/>
              </a:rPr>
              <a:t>)</a:t>
            </a:r>
            <a:endParaRPr lang="it-IT" sz="1800" kern="1200" dirty="0">
              <a:latin typeface="Tahoma" panose="020B0604030504040204" pitchFamily="34" charset="0"/>
              <a:ea typeface="+mn-ea"/>
              <a:cs typeface="Tahoma" panose="020B0604030504040204" pitchFamily="34" charset="0"/>
            </a:endParaRPr>
          </a:p>
          <a:p>
            <a:pPr marL="457200" lvl="1" indent="0" eaLnBrk="1" hangingPunct="1">
              <a:buClr>
                <a:srgbClr val="FFFF99"/>
              </a:buClr>
              <a:buFont typeface="Arial" panose="020B0604020202020204" pitchFamily="34" charset="0"/>
              <a:buNone/>
              <a:defRPr/>
            </a:pPr>
            <a:endParaRPr lang="it-IT" sz="1800" kern="1200" dirty="0">
              <a:latin typeface="Tahoma" panose="020B0604030504040204" pitchFamily="34" charset="0"/>
              <a:ea typeface="+mn-ea"/>
              <a:cs typeface="Tahoma" panose="020B0604030504040204" pitchFamily="34" charset="0"/>
            </a:endParaRPr>
          </a:p>
          <a:p>
            <a:pPr marL="285750" lvl="1" algn="just" eaLnBrk="1" hangingPunct="1">
              <a:spcBef>
                <a:spcPct val="0"/>
              </a:spcBef>
              <a:buClr>
                <a:schemeClr val="tx1"/>
              </a:buClr>
              <a:buFont typeface="Wingdings" panose="05000000000000000000" pitchFamily="2" charset="2"/>
              <a:buChar char="§"/>
              <a:defRPr/>
            </a:pPr>
            <a:r>
              <a:rPr lang="it-IT" sz="1800" kern="1200" dirty="0">
                <a:latin typeface="Tahoma" panose="020B0604030504040204" pitchFamily="34" charset="0"/>
                <a:ea typeface="+mn-ea"/>
                <a:cs typeface="Tahoma" panose="020B0604030504040204" pitchFamily="34" charset="0"/>
              </a:rPr>
              <a:t>Iscrizione dei conti</a:t>
            </a:r>
          </a:p>
          <a:p>
            <a:pPr lvl="2" eaLnBrk="1" hangingPunct="1">
              <a:buClr>
                <a:schemeClr val="tx1"/>
              </a:buClr>
              <a:buFont typeface="Wingdings" pitchFamily="2" charset="2"/>
              <a:buChar char="§"/>
              <a:defRPr/>
            </a:pPr>
            <a:r>
              <a:rPr lang="it-IT" sz="1800" dirty="0">
                <a:latin typeface="Tahoma" panose="020B0604030504040204" pitchFamily="34" charset="0"/>
                <a:ea typeface="Tahoma" panose="020B0604030504040204" pitchFamily="34" charset="0"/>
                <a:cs typeface="Tahoma" panose="020B0604030504040204" pitchFamily="34" charset="0"/>
              </a:rPr>
              <a:t>«finanziari in senso stretto» a stato patrimoniale</a:t>
            </a:r>
          </a:p>
          <a:p>
            <a:pPr lvl="2" eaLnBrk="1" hangingPunct="1">
              <a:buClr>
                <a:schemeClr val="tx1"/>
              </a:buClr>
              <a:buFont typeface="Wingdings" pitchFamily="2" charset="2"/>
              <a:buChar char="§"/>
              <a:defRPr/>
            </a:pPr>
            <a:r>
              <a:rPr lang="it-IT" sz="1800" dirty="0">
                <a:latin typeface="Tahoma" panose="020B0604030504040204" pitchFamily="34" charset="0"/>
                <a:ea typeface="Tahoma" panose="020B0604030504040204" pitchFamily="34" charset="0"/>
                <a:cs typeface="Tahoma" panose="020B0604030504040204" pitchFamily="34" charset="0"/>
              </a:rPr>
              <a:t>«economici accesi ai fattori produttivi durevoli» a stato patrimoniale (rimane in azienda) </a:t>
            </a:r>
          </a:p>
          <a:p>
            <a:pPr lvl="2" eaLnBrk="1" hangingPunct="1">
              <a:buClr>
                <a:schemeClr val="tx1"/>
              </a:buClr>
              <a:buFont typeface="Wingdings" pitchFamily="2" charset="2"/>
              <a:buChar char="§"/>
              <a:defRPr/>
            </a:pPr>
            <a:r>
              <a:rPr lang="it-IT" sz="1800" dirty="0">
                <a:latin typeface="Tahoma" panose="020B0604030504040204" pitchFamily="34" charset="0"/>
                <a:ea typeface="Tahoma" panose="020B0604030504040204" pitchFamily="34" charset="0"/>
                <a:cs typeface="Tahoma" panose="020B0604030504040204" pitchFamily="34" charset="0"/>
              </a:rPr>
              <a:t>«economici accesi ai fattori produttivi di esercizio» a conto economico (non rimangono in azienda</a:t>
            </a:r>
            <a:r>
              <a:rPr lang="it-IT" sz="1800" dirty="0" smtClean="0">
                <a:latin typeface="Tahoma" panose="020B0604030504040204" pitchFamily="34" charset="0"/>
                <a:ea typeface="Tahoma" panose="020B0604030504040204" pitchFamily="34" charset="0"/>
                <a:cs typeface="Tahoma" panose="020B0604030504040204" pitchFamily="34" charset="0"/>
              </a:rPr>
              <a:t>)</a:t>
            </a:r>
          </a:p>
          <a:p>
            <a:pPr lvl="2" eaLnBrk="1" hangingPunct="1">
              <a:buClr>
                <a:schemeClr val="tx1"/>
              </a:buClr>
              <a:buFont typeface="Wingdings" pitchFamily="2" charset="2"/>
              <a:buChar char="§"/>
              <a:defRPr/>
            </a:pPr>
            <a:endParaRPr lang="it-IT" sz="1400" b="1" kern="1200" dirty="0">
              <a:latin typeface="Tahoma" panose="020B0604030504040204" pitchFamily="34" charset="0"/>
              <a:ea typeface="Tahoma" panose="020B0604030504040204" pitchFamily="34" charset="0"/>
              <a:cs typeface="Tahoma" panose="020B0604030504040204" pitchFamily="34" charset="0"/>
            </a:endParaRPr>
          </a:p>
          <a:p>
            <a:pPr marL="914400" lvl="2" indent="0" eaLnBrk="1" hangingPunct="1">
              <a:buClr>
                <a:schemeClr val="tx1"/>
              </a:buClr>
              <a:buNone/>
              <a:defRPr/>
            </a:pPr>
            <a:r>
              <a:rPr lang="it-IT" sz="1800" b="1" kern="1200" dirty="0" smtClean="0">
                <a:latin typeface="Tahoma" panose="020B0604030504040204" pitchFamily="34" charset="0"/>
                <a:ea typeface="Tahoma" panose="020B0604030504040204" pitchFamily="34" charset="0"/>
                <a:cs typeface="Tahoma" panose="020B0604030504040204" pitchFamily="34" charset="0"/>
              </a:rPr>
              <a:t>VEDIAMO COME E PERCHE’</a:t>
            </a:r>
            <a:endParaRPr lang="it-IT" sz="1800" b="1" kern="1200" dirty="0">
              <a:latin typeface="Tahoma" panose="020B0604030504040204" pitchFamily="34" charset="0"/>
              <a:ea typeface="+mn-ea"/>
              <a:cs typeface="Tahoma" panose="020B0604030504040204" pitchFamily="34" charset="0"/>
            </a:endParaRPr>
          </a:p>
          <a:p>
            <a:pPr eaLnBrk="1" hangingPunct="1">
              <a:buClr>
                <a:srgbClr val="FFFF99"/>
              </a:buClr>
              <a:buFont typeface="Wingdings" pitchFamily="2" charset="2"/>
              <a:buChar char="§"/>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buFont typeface="Wingdings" pitchFamily="2" charset="2"/>
              <a:buChar char="§"/>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buFont typeface="Wingdings" pitchFamily="2" charset="2"/>
              <a:buChar char="§"/>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marL="0" indent="0" eaLnBrk="1" hangingPunct="1">
              <a:buClr>
                <a:srgbClr val="FFFF99"/>
              </a:buClr>
              <a:buFontTx/>
              <a:buNone/>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marL="457200" lvl="1" indent="0" eaLnBrk="1" hangingPunct="1">
              <a:buClr>
                <a:srgbClr val="FFFF99"/>
              </a:buClr>
              <a:buFont typeface="Arial" panose="020B0604020202020204" pitchFamily="34" charset="0"/>
              <a:buNone/>
              <a:defRPr/>
            </a:pPr>
            <a:endParaRPr lang="it-IT" sz="2000" dirty="0">
              <a:latin typeface="Tahoma" panose="020B0604030504040204" pitchFamily="34" charset="0"/>
              <a:ea typeface="Tahoma" panose="020B0604030504040204" pitchFamily="34" charset="0"/>
              <a:cs typeface="Tahoma" panose="020B0604030504040204" pitchFamily="34" charset="0"/>
            </a:endParaRPr>
          </a:p>
        </p:txBody>
      </p:sp>
      <p:sp>
        <p:nvSpPr>
          <p:cNvPr id="44036" name="Rectangle 4"/>
          <p:cNvSpPr>
            <a:spLocks noChangeArrowheads="1"/>
          </p:cNvSpPr>
          <p:nvPr/>
        </p:nvSpPr>
        <p:spPr bwMode="auto">
          <a:xfrm>
            <a:off x="614363" y="1270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12" name="Freccia a destra 11"/>
          <p:cNvSpPr/>
          <p:nvPr/>
        </p:nvSpPr>
        <p:spPr>
          <a:xfrm rot="5400000">
            <a:off x="4284663" y="3213100"/>
            <a:ext cx="287337" cy="100806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 name="Rettangolo 1"/>
          <p:cNvSpPr/>
          <p:nvPr/>
        </p:nvSpPr>
        <p:spPr>
          <a:xfrm>
            <a:off x="140175" y="1412950"/>
            <a:ext cx="8712200" cy="12239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359568" y="1340768"/>
            <a:ext cx="8424863" cy="5400675"/>
          </a:xfrm>
        </p:spPr>
        <p:txBody>
          <a:bodyPr/>
          <a:lstStyle/>
          <a:p>
            <a:pPr marL="0" indent="0" eaLnBrk="1" hangingPunct="1">
              <a:buClr>
                <a:schemeClr val="tx1"/>
              </a:buClr>
              <a:buNone/>
              <a:defRPr/>
            </a:pPr>
            <a:r>
              <a:rPr lang="it-IT" altLang="it-IT" sz="2000" b="1" dirty="0">
                <a:solidFill>
                  <a:srgbClr val="C00000"/>
                </a:solidFill>
                <a:latin typeface="Tahoma" panose="020B0604030504040204" pitchFamily="34" charset="0"/>
                <a:cs typeface="Tahoma" panose="020B0604030504040204" pitchFamily="34" charset="0"/>
              </a:rPr>
              <a:t>Caratteristiche di base dell’operazione di investimento:</a:t>
            </a:r>
          </a:p>
          <a:p>
            <a:pPr marL="0" indent="0" eaLnBrk="1" hangingPunct="1">
              <a:buClr>
                <a:schemeClr val="tx1"/>
              </a:buClr>
              <a:buFontTx/>
              <a:buNone/>
              <a:defRPr/>
            </a:pPr>
            <a:endParaRPr lang="it-IT" altLang="it-IT" sz="900" b="1" dirty="0">
              <a:latin typeface="Tahoma" panose="020B0604030504040204" pitchFamily="34" charset="0"/>
              <a:cs typeface="Tahoma" panose="020B0604030504040204" pitchFamily="34" charset="0"/>
            </a:endParaRPr>
          </a:p>
          <a:p>
            <a:pPr marL="0" indent="0" algn="just" eaLnBrk="1" hangingPunct="1">
              <a:buClr>
                <a:schemeClr val="tx1"/>
              </a:buClr>
              <a:buFontTx/>
              <a:buNone/>
              <a:defRPr/>
            </a:pPr>
            <a:r>
              <a:rPr lang="it-IT" altLang="it-IT" sz="1800" dirty="0">
                <a:latin typeface="Tahoma" panose="020B0604030504040204" pitchFamily="34" charset="0"/>
                <a:cs typeface="Tahoma" panose="020B0604030504040204" pitchFamily="34" charset="0"/>
              </a:rPr>
              <a:t>Operazione che si sostanzia </a:t>
            </a:r>
            <a:r>
              <a:rPr lang="it-IT" sz="1800" dirty="0">
                <a:latin typeface="Tahoma" panose="020B0604030504040204" pitchFamily="34" charset="0"/>
                <a:ea typeface="Tahoma" panose="020B0604030504040204" pitchFamily="34" charset="0"/>
                <a:cs typeface="Tahoma" panose="020B0604030504040204" pitchFamily="34" charset="0"/>
              </a:rPr>
              <a:t>nell’impiego della liquidità per acquisire la disponibilità (in proprietà o in altra forma) di </a:t>
            </a:r>
            <a:r>
              <a:rPr lang="it-IT" sz="1800" b="1" dirty="0">
                <a:latin typeface="Tahoma" panose="020B0604030504040204" pitchFamily="34" charset="0"/>
                <a:ea typeface="Tahoma" panose="020B0604030504040204" pitchFamily="34" charset="0"/>
                <a:cs typeface="Tahoma" panose="020B0604030504040204" pitchFamily="34" charset="0"/>
              </a:rPr>
              <a:t>fattori produttivi specifici</a:t>
            </a:r>
          </a:p>
          <a:p>
            <a:pPr marL="0" indent="0" algn="just" eaLnBrk="1" hangingPunct="1">
              <a:buClr>
                <a:schemeClr val="tx1"/>
              </a:buClr>
              <a:buFontTx/>
              <a:buNone/>
              <a:defRPr/>
            </a:pPr>
            <a:endParaRPr lang="it-IT" sz="18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Clr>
                <a:schemeClr val="tx1"/>
              </a:buClr>
              <a:buFontTx/>
              <a:buNone/>
              <a:defRPr/>
            </a:pPr>
            <a:r>
              <a:rPr lang="it-IT" sz="1800" dirty="0">
                <a:latin typeface="Tahoma" panose="020B0604030504040204" pitchFamily="34" charset="0"/>
                <a:ea typeface="Tahoma" panose="020B0604030504040204" pitchFamily="34" charset="0"/>
                <a:cs typeface="Tahoma" panose="020B0604030504040204" pitchFamily="34" charset="0"/>
              </a:rPr>
              <a:t>I fattori produttivi si distinguono a seconda dei loro “tempi di utilizzo” o “di consumo” in: </a:t>
            </a:r>
          </a:p>
          <a:p>
            <a:pPr algn="just" eaLnBrk="1" hangingPunct="1">
              <a:buClr>
                <a:schemeClr val="tx1"/>
              </a:buClr>
              <a:buFont typeface="Wingdings" panose="05000000000000000000" pitchFamily="2" charset="2"/>
              <a:buChar char="v"/>
              <a:defRPr/>
            </a:pPr>
            <a:r>
              <a:rPr lang="it-IT" sz="1800" dirty="0">
                <a:latin typeface="Tahoma" panose="020B0604030504040204" pitchFamily="34" charset="0"/>
                <a:ea typeface="Tahoma" panose="020B0604030504040204" pitchFamily="34" charset="0"/>
                <a:cs typeface="Tahoma" panose="020B0604030504040204" pitchFamily="34" charset="0"/>
              </a:rPr>
              <a:t>fattori produttivi specifici a </a:t>
            </a:r>
            <a:r>
              <a:rPr lang="it-IT" sz="1800" b="1" dirty="0">
                <a:latin typeface="Tahoma" panose="020B0604030504040204" pitchFamily="34" charset="0"/>
                <a:ea typeface="Tahoma" panose="020B0604030504040204" pitchFamily="34" charset="0"/>
                <a:cs typeface="Tahoma" panose="020B0604030504040204" pitchFamily="34" charset="0"/>
              </a:rPr>
              <a:t>fecondità/utilità semplice </a:t>
            </a:r>
            <a:r>
              <a:rPr lang="it-IT" sz="1800" dirty="0">
                <a:latin typeface="Tahoma" panose="020B0604030504040204" pitchFamily="34" charset="0"/>
                <a:ea typeface="Tahoma" panose="020B0604030504040204" pitchFamily="34" charset="0"/>
                <a:cs typeface="Tahoma" panose="020B0604030504040204" pitchFamily="34" charset="0"/>
              </a:rPr>
              <a:t>(esauriscono la propria «utilità» all’atto del primo utilizzo), detti anche fattori produttivi di esercizio</a:t>
            </a:r>
          </a:p>
          <a:p>
            <a:pPr algn="just" eaLnBrk="1" hangingPunct="1">
              <a:buClr>
                <a:schemeClr val="tx1"/>
              </a:buClr>
              <a:buFont typeface="Wingdings" panose="05000000000000000000" pitchFamily="2" charset="2"/>
              <a:buChar char="v"/>
              <a:defRPr/>
            </a:pPr>
            <a:r>
              <a:rPr lang="it-IT" sz="1800" dirty="0">
                <a:latin typeface="Tahoma" panose="020B0604030504040204" pitchFamily="34" charset="0"/>
                <a:ea typeface="Tahoma" panose="020B0604030504040204" pitchFamily="34" charset="0"/>
                <a:cs typeface="Tahoma" panose="020B0604030504040204" pitchFamily="34" charset="0"/>
              </a:rPr>
              <a:t>fattori produttivi specifici </a:t>
            </a:r>
            <a:r>
              <a:rPr lang="it-IT" sz="1800" b="1" dirty="0">
                <a:latin typeface="Tahoma" panose="020B0604030504040204" pitchFamily="34" charset="0"/>
                <a:ea typeface="Tahoma" panose="020B0604030504040204" pitchFamily="34" charset="0"/>
                <a:cs typeface="Tahoma" panose="020B0604030504040204" pitchFamily="34" charset="0"/>
              </a:rPr>
              <a:t>a fecondità/utilità ripetuta </a:t>
            </a:r>
            <a:r>
              <a:rPr lang="it-IT" sz="1800" dirty="0">
                <a:latin typeface="Tahoma" panose="020B0604030504040204" pitchFamily="34" charset="0"/>
                <a:ea typeface="Tahoma" panose="020B0604030504040204" pitchFamily="34" charset="0"/>
                <a:cs typeface="Tahoma" panose="020B0604030504040204" pitchFamily="34" charset="0"/>
              </a:rPr>
              <a:t>(partecipano più volte al processo produttivo), detti anche fattori produttivi pluriennali. Tali fattori produttivi entrano a far parte della struttura operativa dell’azienda e in quanto tali sono anche denominati fattori strutturali, </a:t>
            </a:r>
            <a:r>
              <a:rPr lang="it-IT" sz="1800" b="1" dirty="0">
                <a:latin typeface="Tahoma" panose="020B0604030504040204" pitchFamily="34" charset="0"/>
                <a:ea typeface="Tahoma" panose="020B0604030504040204" pitchFamily="34" charset="0"/>
                <a:cs typeface="Tahoma" panose="020B0604030504040204" pitchFamily="34" charset="0"/>
              </a:rPr>
              <a:t>immobilizzazioni </a:t>
            </a:r>
            <a:r>
              <a:rPr lang="it-IT" sz="1800" dirty="0">
                <a:latin typeface="Tahoma" panose="020B0604030504040204" pitchFamily="34" charset="0"/>
                <a:ea typeface="Tahoma" panose="020B0604030504040204" pitchFamily="34" charset="0"/>
                <a:cs typeface="Tahoma" panose="020B0604030504040204" pitchFamily="34" charset="0"/>
              </a:rPr>
              <a:t>o, meglio, beni a lento ciclo di utilizzo</a:t>
            </a:r>
          </a:p>
          <a:p>
            <a:pPr marL="0" indent="0" algn="just" eaLnBrk="1" hangingPunct="1">
              <a:buClr>
                <a:schemeClr val="tx1"/>
              </a:buClr>
              <a:buFontTx/>
              <a:buNone/>
              <a:defRPr/>
            </a:pPr>
            <a:endParaRPr lang="it-IT" sz="18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Clr>
                <a:schemeClr val="tx1"/>
              </a:buClr>
              <a:buFontTx/>
              <a:buNone/>
              <a:defRPr/>
            </a:pPr>
            <a:endParaRPr lang="it-IT" sz="18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Clr>
                <a:schemeClr val="tx1"/>
              </a:buClr>
              <a:buFontTx/>
              <a:buNone/>
              <a:defRPr/>
            </a:pPr>
            <a:r>
              <a:rPr lang="it-IT" altLang="it-IT" sz="1800" b="1" dirty="0">
                <a:latin typeface="Tahoma" panose="020B0604030504040204" pitchFamily="34" charset="0"/>
                <a:cs typeface="Tahoma" panose="020B0604030504040204" pitchFamily="34" charset="0"/>
              </a:rPr>
              <a:t> </a:t>
            </a:r>
            <a:endParaRPr lang="it-IT" altLang="it-IT" sz="1600" dirty="0">
              <a:latin typeface="Tahoma" panose="020B0604030504040204" pitchFamily="34" charset="0"/>
              <a:cs typeface="Tahoma" panose="020B0604030504040204" pitchFamily="34" charset="0"/>
            </a:endParaRPr>
          </a:p>
        </p:txBody>
      </p:sp>
      <p:sp>
        <p:nvSpPr>
          <p:cNvPr id="12292"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468313" y="1231900"/>
            <a:ext cx="8424862" cy="4689475"/>
          </a:xfrm>
        </p:spPr>
        <p:txBody>
          <a:bodyPr/>
          <a:lstStyle/>
          <a:p>
            <a:pPr marL="0" indent="0" algn="just" eaLnBrk="1" hangingPunct="1">
              <a:buClr>
                <a:schemeClr val="tx1"/>
              </a:buClr>
              <a:buFontTx/>
              <a:buNone/>
              <a:defRPr/>
            </a:pPr>
            <a:r>
              <a:rPr lang="it-IT" altLang="it-IT" sz="1800" b="1" u="sng" dirty="0">
                <a:latin typeface="Tahoma" panose="020B0604030504040204" pitchFamily="34" charset="0"/>
                <a:cs typeface="Tahoma" panose="020B0604030504040204" pitchFamily="34" charset="0"/>
              </a:rPr>
              <a:t>Riepilogo operazioni precedenti</a:t>
            </a:r>
            <a:r>
              <a:rPr lang="it-IT" altLang="it-IT" sz="1800" dirty="0">
                <a:latin typeface="Tahoma" panose="020B0604030504040204" pitchFamily="34" charset="0"/>
                <a:cs typeface="Tahoma" panose="020B0604030504040204" pitchFamily="34" charset="0"/>
              </a:rPr>
              <a:t>:</a:t>
            </a:r>
          </a:p>
          <a:p>
            <a:pPr algn="just" eaLnBrk="1" hangingPunct="1">
              <a:buClr>
                <a:schemeClr val="tx1"/>
              </a:buClr>
              <a:buFontTx/>
              <a:buAutoNum type="arabicPeriod"/>
              <a:defRPr/>
            </a:pPr>
            <a:r>
              <a:rPr lang="it-IT" altLang="it-IT" sz="1800" dirty="0">
                <a:latin typeface="Tahoma" panose="020B0604030504040204" pitchFamily="34" charset="0"/>
                <a:cs typeface="Tahoma" panose="020B0604030504040204" pitchFamily="34" charset="0"/>
              </a:rPr>
              <a:t>Costituzione azienda individuale con apporto in danaro per 40</a:t>
            </a:r>
          </a:p>
          <a:p>
            <a:pPr algn="just" eaLnBrk="1" hangingPunct="1">
              <a:buClr>
                <a:schemeClr val="tx1"/>
              </a:buClr>
              <a:buFontTx/>
              <a:buAutoNum type="arabicPeriod"/>
              <a:defRPr/>
            </a:pPr>
            <a:r>
              <a:rPr lang="it-IT" altLang="it-IT" sz="1800" dirty="0">
                <a:latin typeface="Tahoma" panose="020B0604030504040204" pitchFamily="34" charset="0"/>
                <a:cs typeface="Tahoma" panose="020B0604030504040204" pitchFamily="34" charset="0"/>
              </a:rPr>
              <a:t>Accensione di un mutuo bancario per 60 </a:t>
            </a:r>
          </a:p>
          <a:p>
            <a:pPr algn="just" eaLnBrk="1" hangingPunct="1">
              <a:buClr>
                <a:schemeClr val="tx1"/>
              </a:buClr>
              <a:buFontTx/>
              <a:buAutoNum type="arabicPeriod"/>
              <a:defRPr/>
            </a:pPr>
            <a:r>
              <a:rPr lang="it-IT" altLang="it-IT" sz="1800" dirty="0">
                <a:latin typeface="Tahoma" panose="020B0604030504040204" pitchFamily="34" charset="0"/>
                <a:cs typeface="Tahoma" panose="020B0604030504040204" pitchFamily="34" charset="0"/>
              </a:rPr>
              <a:t>L’imprenditore investe parte della liquidità disponibile in cassa acquistando:</a:t>
            </a:r>
          </a:p>
          <a:p>
            <a:pPr marL="0" indent="0" algn="just" eaLnBrk="1" hangingPunct="1">
              <a:buClr>
                <a:schemeClr val="tx1"/>
              </a:buClr>
              <a:buFontTx/>
              <a:buNone/>
              <a:defRPr/>
            </a:pPr>
            <a:r>
              <a:rPr lang="it-IT" altLang="it-IT" sz="1800" dirty="0">
                <a:latin typeface="Tahoma" panose="020B0604030504040204" pitchFamily="34" charset="0"/>
                <a:cs typeface="Tahoma" panose="020B0604030504040204" pitchFamily="34" charset="0"/>
              </a:rPr>
              <a:t>      − fattori pluriennali per 20, costituiti da impianti; </a:t>
            </a:r>
          </a:p>
          <a:p>
            <a:pPr marL="0" indent="0" algn="just" eaLnBrk="1" hangingPunct="1">
              <a:buClr>
                <a:schemeClr val="tx1"/>
              </a:buClr>
              <a:buFontTx/>
              <a:buNone/>
              <a:defRPr/>
            </a:pPr>
            <a:r>
              <a:rPr lang="it-IT" altLang="it-IT" sz="1800" dirty="0">
                <a:latin typeface="Tahoma" panose="020B0604030504040204" pitchFamily="34" charset="0"/>
                <a:cs typeface="Tahoma" panose="020B0604030504040204" pitchFamily="34" charset="0"/>
              </a:rPr>
              <a:t>      − fattori d’esercizio per 30, costituiti rispettivamente da: materie per 15</a:t>
            </a:r>
            <a:r>
              <a:rPr lang="it-IT" altLang="it-IT" sz="1800" dirty="0" smtClean="0">
                <a:latin typeface="Tahoma" panose="020B0604030504040204" pitchFamily="34" charset="0"/>
                <a:cs typeface="Tahoma" panose="020B0604030504040204" pitchFamily="34" charset="0"/>
              </a:rPr>
              <a:t>;</a:t>
            </a:r>
          </a:p>
          <a:p>
            <a:pPr marL="0" indent="0" algn="just" eaLnBrk="1" hangingPunct="1">
              <a:buClr>
                <a:schemeClr val="tx1"/>
              </a:buClr>
              <a:buFontTx/>
              <a:buNone/>
              <a:defRPr/>
            </a:pPr>
            <a:r>
              <a:rPr lang="it-IT" altLang="it-IT" sz="1800" dirty="0">
                <a:latin typeface="Tahoma" panose="020B0604030504040204" pitchFamily="34" charset="0"/>
                <a:cs typeface="Tahoma" panose="020B0604030504040204" pitchFamily="34" charset="0"/>
              </a:rPr>
              <a:t>      − lavoro per 10; servizi per 5. </a:t>
            </a:r>
          </a:p>
        </p:txBody>
      </p:sp>
      <p:sp>
        <p:nvSpPr>
          <p:cNvPr id="46084" name="Rettangolo 3"/>
          <p:cNvSpPr>
            <a:spLocks noChangeArrowheads="1"/>
          </p:cNvSpPr>
          <p:nvPr/>
        </p:nvSpPr>
        <p:spPr bwMode="auto">
          <a:xfrm>
            <a:off x="212725" y="758825"/>
            <a:ext cx="8316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None/>
            </a:pPr>
            <a:r>
              <a:rPr lang="it-IT" altLang="it-IT" sz="1800" b="1" dirty="0">
                <a:latin typeface="Tahoma" panose="020B0604030504040204" pitchFamily="34" charset="0"/>
                <a:cs typeface="Tahoma" panose="020B0604030504040204" pitchFamily="34" charset="0"/>
              </a:rPr>
              <a:t>Collocazione dei conti in Bilancio</a:t>
            </a:r>
          </a:p>
        </p:txBody>
      </p:sp>
      <p:sp>
        <p:nvSpPr>
          <p:cNvPr id="46085" name="Rectangle 4"/>
          <p:cNvSpPr>
            <a:spLocks noChangeArrowheads="1"/>
          </p:cNvSpPr>
          <p:nvPr/>
        </p:nvSpPr>
        <p:spPr bwMode="auto">
          <a:xfrm>
            <a:off x="614363" y="1270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graphicFrame>
        <p:nvGraphicFramePr>
          <p:cNvPr id="8" name="Group 5"/>
          <p:cNvGraphicFramePr>
            <a:graphicFrameLocks noGrp="1"/>
          </p:cNvGraphicFramePr>
          <p:nvPr/>
        </p:nvGraphicFramePr>
        <p:xfrm>
          <a:off x="2311400" y="4225925"/>
          <a:ext cx="4303714" cy="1616075"/>
        </p:xfrm>
        <a:graphic>
          <a:graphicData uri="http://schemas.openxmlformats.org/drawingml/2006/table">
            <a:tbl>
              <a:tblPr/>
              <a:tblGrid>
                <a:gridCol w="2151857">
                  <a:extLst>
                    <a:ext uri="{9D8B030D-6E8A-4147-A177-3AD203B41FA5}">
                      <a16:colId xmlns:a16="http://schemas.microsoft.com/office/drawing/2014/main" val="20000"/>
                    </a:ext>
                  </a:extLst>
                </a:gridCol>
                <a:gridCol w="2151857">
                  <a:extLst>
                    <a:ext uri="{9D8B030D-6E8A-4147-A177-3AD203B41FA5}">
                      <a16:colId xmlns:a16="http://schemas.microsoft.com/office/drawing/2014/main" val="20001"/>
                    </a:ext>
                  </a:extLst>
                </a:gridCol>
              </a:tblGrid>
              <a:tr h="1616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11" marR="91411" marT="45757" marB="45757"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11" marR="91411" marT="45757" marB="45757"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 name="CasellaDiTesto 8"/>
          <p:cNvSpPr txBox="1">
            <a:spLocks noChangeArrowheads="1"/>
          </p:cNvSpPr>
          <p:nvPr/>
        </p:nvSpPr>
        <p:spPr bwMode="auto">
          <a:xfrm>
            <a:off x="3417888" y="3733800"/>
            <a:ext cx="17922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CASSA C/C</a:t>
            </a:r>
          </a:p>
          <a:p>
            <a:pPr algn="ctr">
              <a:spcBef>
                <a:spcPct val="0"/>
              </a:spcBef>
              <a:buClrTx/>
              <a:buFontTx/>
              <a:buNone/>
            </a:pPr>
            <a:r>
              <a:rPr lang="it-IT" altLang="it-IT" sz="1200"/>
              <a:t>CONTO ORIGINARIO  </a:t>
            </a:r>
          </a:p>
        </p:txBody>
      </p:sp>
      <p:sp>
        <p:nvSpPr>
          <p:cNvPr id="10" name="CasellaDiTesto 9"/>
          <p:cNvSpPr txBox="1">
            <a:spLocks noChangeArrowheads="1"/>
          </p:cNvSpPr>
          <p:nvPr/>
        </p:nvSpPr>
        <p:spPr bwMode="auto">
          <a:xfrm flipH="1">
            <a:off x="1908175" y="4225925"/>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1" name="CasellaDiTesto 10"/>
          <p:cNvSpPr txBox="1">
            <a:spLocks noChangeArrowheads="1"/>
          </p:cNvSpPr>
          <p:nvPr/>
        </p:nvSpPr>
        <p:spPr bwMode="auto">
          <a:xfrm flipH="1">
            <a:off x="6272213" y="4192588"/>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3" name="CasellaDiTesto 12"/>
          <p:cNvSpPr txBox="1">
            <a:spLocks noChangeArrowheads="1"/>
          </p:cNvSpPr>
          <p:nvPr/>
        </p:nvSpPr>
        <p:spPr bwMode="auto">
          <a:xfrm flipH="1">
            <a:off x="3027363" y="4452938"/>
            <a:ext cx="536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40</a:t>
            </a:r>
          </a:p>
        </p:txBody>
      </p:sp>
      <p:sp>
        <p:nvSpPr>
          <p:cNvPr id="14" name="CasellaDiTesto 13"/>
          <p:cNvSpPr txBox="1">
            <a:spLocks noChangeArrowheads="1"/>
          </p:cNvSpPr>
          <p:nvPr/>
        </p:nvSpPr>
        <p:spPr bwMode="auto">
          <a:xfrm flipH="1">
            <a:off x="3027363" y="4848225"/>
            <a:ext cx="5365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60</a:t>
            </a:r>
          </a:p>
        </p:txBody>
      </p:sp>
      <p:sp>
        <p:nvSpPr>
          <p:cNvPr id="15" name="CasellaDiTesto 14"/>
          <p:cNvSpPr txBox="1">
            <a:spLocks noChangeArrowheads="1"/>
          </p:cNvSpPr>
          <p:nvPr/>
        </p:nvSpPr>
        <p:spPr bwMode="auto">
          <a:xfrm flipH="1">
            <a:off x="4846638" y="4379913"/>
            <a:ext cx="534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20</a:t>
            </a:r>
          </a:p>
        </p:txBody>
      </p:sp>
      <p:sp>
        <p:nvSpPr>
          <p:cNvPr id="16" name="CasellaDiTesto 15"/>
          <p:cNvSpPr txBox="1">
            <a:spLocks noChangeArrowheads="1"/>
          </p:cNvSpPr>
          <p:nvPr/>
        </p:nvSpPr>
        <p:spPr bwMode="auto">
          <a:xfrm flipH="1">
            <a:off x="4846638" y="4722813"/>
            <a:ext cx="534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15</a:t>
            </a:r>
          </a:p>
        </p:txBody>
      </p:sp>
      <p:sp>
        <p:nvSpPr>
          <p:cNvPr id="17" name="CasellaDiTesto 16"/>
          <p:cNvSpPr txBox="1">
            <a:spLocks noChangeArrowheads="1"/>
          </p:cNvSpPr>
          <p:nvPr/>
        </p:nvSpPr>
        <p:spPr bwMode="auto">
          <a:xfrm flipH="1">
            <a:off x="4846638" y="5016500"/>
            <a:ext cx="534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10</a:t>
            </a:r>
          </a:p>
        </p:txBody>
      </p:sp>
      <p:sp>
        <p:nvSpPr>
          <p:cNvPr id="18" name="CasellaDiTesto 17"/>
          <p:cNvSpPr txBox="1">
            <a:spLocks noChangeArrowheads="1"/>
          </p:cNvSpPr>
          <p:nvPr/>
        </p:nvSpPr>
        <p:spPr bwMode="auto">
          <a:xfrm flipH="1">
            <a:off x="4846638" y="5326063"/>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5</a:t>
            </a:r>
          </a:p>
        </p:txBody>
      </p:sp>
      <p:sp>
        <p:nvSpPr>
          <p:cNvPr id="46100" name="CasellaDiTesto 18"/>
          <p:cNvSpPr txBox="1">
            <a:spLocks noChangeArrowheads="1"/>
          </p:cNvSpPr>
          <p:nvPr/>
        </p:nvSpPr>
        <p:spPr bwMode="auto">
          <a:xfrm flipH="1">
            <a:off x="7110413" y="4987925"/>
            <a:ext cx="534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1600"/>
          </a:p>
        </p:txBody>
      </p:sp>
      <p:sp>
        <p:nvSpPr>
          <p:cNvPr id="51221" name="CasellaDiTesto 1"/>
          <p:cNvSpPr txBox="1">
            <a:spLocks noChangeArrowheads="1"/>
          </p:cNvSpPr>
          <p:nvPr/>
        </p:nvSpPr>
        <p:spPr bwMode="auto">
          <a:xfrm>
            <a:off x="4632325" y="5726113"/>
            <a:ext cx="16398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(SALDO = 50)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468313" y="1231900"/>
            <a:ext cx="8424862" cy="4689475"/>
          </a:xfrm>
        </p:spPr>
        <p:txBody>
          <a:bodyPr/>
          <a:lstStyle/>
          <a:p>
            <a:pPr marL="0" indent="0" algn="just" eaLnBrk="1" hangingPunct="1">
              <a:buClr>
                <a:schemeClr val="tx1"/>
              </a:buClr>
              <a:buFontTx/>
              <a:buNone/>
              <a:defRPr/>
            </a:pPr>
            <a:r>
              <a:rPr lang="it-IT" altLang="it-IT" sz="1800" b="1" u="sng" dirty="0" smtClean="0">
                <a:latin typeface="Tahoma" panose="020B0604030504040204" pitchFamily="34" charset="0"/>
                <a:cs typeface="Tahoma" panose="020B0604030504040204" pitchFamily="34" charset="0"/>
              </a:rPr>
              <a:t>Tutti i conti movimentati sono i seguenti</a:t>
            </a:r>
            <a:r>
              <a:rPr lang="it-IT" altLang="it-IT" sz="1800" dirty="0" smtClean="0">
                <a:latin typeface="Tahoma" panose="020B0604030504040204" pitchFamily="34" charset="0"/>
                <a:cs typeface="Tahoma" panose="020B0604030504040204" pitchFamily="34" charset="0"/>
              </a:rPr>
              <a:t>:</a:t>
            </a:r>
            <a:endParaRPr lang="it-IT" altLang="it-IT" sz="1800" dirty="0">
              <a:latin typeface="Tahoma" panose="020B0604030504040204" pitchFamily="34" charset="0"/>
              <a:cs typeface="Tahoma" panose="020B0604030504040204" pitchFamily="34" charset="0"/>
            </a:endParaRPr>
          </a:p>
        </p:txBody>
      </p:sp>
      <p:sp>
        <p:nvSpPr>
          <p:cNvPr id="46084" name="Rettangolo 3"/>
          <p:cNvSpPr>
            <a:spLocks noChangeArrowheads="1"/>
          </p:cNvSpPr>
          <p:nvPr/>
        </p:nvSpPr>
        <p:spPr bwMode="auto">
          <a:xfrm>
            <a:off x="212725" y="758825"/>
            <a:ext cx="8316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None/>
            </a:pPr>
            <a:r>
              <a:rPr lang="it-IT" altLang="it-IT" sz="1800" b="1" dirty="0">
                <a:latin typeface="Tahoma" panose="020B0604030504040204" pitchFamily="34" charset="0"/>
                <a:cs typeface="Tahoma" panose="020B0604030504040204" pitchFamily="34" charset="0"/>
              </a:rPr>
              <a:t>Collocazione dei conti in Bilancio</a:t>
            </a:r>
          </a:p>
        </p:txBody>
      </p:sp>
      <p:sp>
        <p:nvSpPr>
          <p:cNvPr id="46085" name="Rectangle 4"/>
          <p:cNvSpPr>
            <a:spLocks noChangeArrowheads="1"/>
          </p:cNvSpPr>
          <p:nvPr/>
        </p:nvSpPr>
        <p:spPr bwMode="auto">
          <a:xfrm>
            <a:off x="614363" y="1270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graphicFrame>
        <p:nvGraphicFramePr>
          <p:cNvPr id="19" name="Group 5"/>
          <p:cNvGraphicFramePr>
            <a:graphicFrameLocks noGrp="1"/>
          </p:cNvGraphicFramePr>
          <p:nvPr>
            <p:extLst>
              <p:ext uri="{D42A27DB-BD31-4B8C-83A1-F6EECF244321}">
                <p14:modId xmlns:p14="http://schemas.microsoft.com/office/powerpoint/2010/main" val="4161678035"/>
              </p:ext>
            </p:extLst>
          </p:nvPr>
        </p:nvGraphicFramePr>
        <p:xfrm>
          <a:off x="397942" y="2060849"/>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FF0000"/>
                          </a:solidFill>
                          <a:effectLst/>
                          <a:latin typeface="Arial" panose="020B0604020202020204" pitchFamily="34" charset="0"/>
                        </a:rPr>
                        <a:t>40</a:t>
                      </a: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00B050"/>
                          </a:solidFill>
                          <a:effectLst/>
                          <a:latin typeface="Arial" panose="020B0604020202020204" pitchFamily="34" charset="0"/>
                        </a:rPr>
                        <a:t>60</a:t>
                      </a:r>
                      <a:endParaRPr kumimoji="0" lang="it-IT" altLang="it-IT" sz="1600" b="0" i="0" u="none" strike="noStrike" cap="none" normalizeH="0" baseline="0" dirty="0">
                        <a:ln>
                          <a:noFill/>
                        </a:ln>
                        <a:solidFill>
                          <a:srgbClr val="00B050"/>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accent6">
                              <a:lumMod val="60000"/>
                              <a:lumOff val="40000"/>
                            </a:schemeClr>
                          </a:solidFill>
                          <a:effectLst/>
                          <a:latin typeface="Arial" panose="020B0604020202020204" pitchFamily="34" charset="0"/>
                        </a:rPr>
                        <a:t>20</a:t>
                      </a: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00B0F0"/>
                          </a:solidFill>
                          <a:effectLst/>
                          <a:latin typeface="Arial" panose="020B0604020202020204" pitchFamily="34" charset="0"/>
                        </a:rPr>
                        <a:t>15</a:t>
                      </a: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005024"/>
                          </a:solidFill>
                          <a:effectLst/>
                          <a:latin typeface="Arial" panose="020B0604020202020204" pitchFamily="34" charset="0"/>
                        </a:rPr>
                        <a:t>10</a:t>
                      </a: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AC047C"/>
                          </a:solidFill>
                          <a:effectLst/>
                          <a:latin typeface="Arial" panose="020B0604020202020204" pitchFamily="34" charset="0"/>
                        </a:rPr>
                        <a:t>5</a:t>
                      </a:r>
                      <a:endParaRPr kumimoji="0" lang="it-IT" altLang="it-IT" sz="1600" b="0" i="0" u="none" strike="noStrike" cap="none" normalizeH="0" baseline="0" dirty="0">
                        <a:ln>
                          <a:noFill/>
                        </a:ln>
                        <a:solidFill>
                          <a:srgbClr val="AC047C"/>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0" name="CasellaDiTesto 19"/>
          <p:cNvSpPr txBox="1">
            <a:spLocks noChangeArrowheads="1"/>
          </p:cNvSpPr>
          <p:nvPr/>
        </p:nvSpPr>
        <p:spPr bwMode="auto">
          <a:xfrm>
            <a:off x="1212210" y="1772816"/>
            <a:ext cx="11670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a:t>CASSA </a:t>
            </a:r>
            <a:r>
              <a:rPr lang="it-IT" altLang="it-IT" sz="1400" b="1" dirty="0" smtClean="0"/>
              <a:t>C/C</a:t>
            </a:r>
            <a:endParaRPr lang="it-IT" altLang="it-IT" sz="1400" b="1" dirty="0"/>
          </a:p>
        </p:txBody>
      </p:sp>
      <p:graphicFrame>
        <p:nvGraphicFramePr>
          <p:cNvPr id="22" name="Group 5"/>
          <p:cNvGraphicFramePr>
            <a:graphicFrameLocks noGrp="1"/>
          </p:cNvGraphicFramePr>
          <p:nvPr>
            <p:extLst>
              <p:ext uri="{D42A27DB-BD31-4B8C-83A1-F6EECF244321}">
                <p14:modId xmlns:p14="http://schemas.microsoft.com/office/powerpoint/2010/main" val="2813494719"/>
              </p:ext>
            </p:extLst>
          </p:nvPr>
        </p:nvGraphicFramePr>
        <p:xfrm>
          <a:off x="3275856" y="2056470"/>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FF0000"/>
                          </a:solidFill>
                          <a:effectLst/>
                          <a:latin typeface="Arial" panose="020B0604020202020204" pitchFamily="34" charset="0"/>
                        </a:rPr>
                        <a:t>40</a:t>
                      </a:r>
                      <a:endParaRPr kumimoji="0" lang="it-IT" altLang="it-IT" sz="1600" b="0" i="0" u="none" strike="noStrike" cap="none" normalizeH="0" baseline="0" dirty="0">
                        <a:ln>
                          <a:noFill/>
                        </a:ln>
                        <a:solidFill>
                          <a:srgbClr val="FF0000"/>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3" name="CasellaDiTesto 22"/>
          <p:cNvSpPr txBox="1">
            <a:spLocks noChangeArrowheads="1"/>
          </p:cNvSpPr>
          <p:nvPr/>
        </p:nvSpPr>
        <p:spPr bwMode="auto">
          <a:xfrm>
            <a:off x="3812166" y="1768437"/>
            <a:ext cx="17229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CAPITALE NETTO</a:t>
            </a:r>
            <a:endParaRPr lang="it-IT" altLang="it-IT" sz="1400" b="1" dirty="0"/>
          </a:p>
        </p:txBody>
      </p:sp>
      <p:graphicFrame>
        <p:nvGraphicFramePr>
          <p:cNvPr id="24" name="Group 5"/>
          <p:cNvGraphicFramePr>
            <a:graphicFrameLocks noGrp="1"/>
          </p:cNvGraphicFramePr>
          <p:nvPr>
            <p:extLst>
              <p:ext uri="{D42A27DB-BD31-4B8C-83A1-F6EECF244321}">
                <p14:modId xmlns:p14="http://schemas.microsoft.com/office/powerpoint/2010/main" val="814178170"/>
              </p:ext>
            </p:extLst>
          </p:nvPr>
        </p:nvGraphicFramePr>
        <p:xfrm>
          <a:off x="6067203" y="2056470"/>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00B050"/>
                          </a:solidFill>
                          <a:effectLst/>
                          <a:latin typeface="Arial" panose="020B0604020202020204" pitchFamily="34" charset="0"/>
                        </a:rPr>
                        <a:t>60</a:t>
                      </a:r>
                      <a:endParaRPr kumimoji="0" lang="it-IT" altLang="it-IT" sz="1600" b="0" i="0" u="none" strike="noStrike" cap="none" normalizeH="0" baseline="0" dirty="0">
                        <a:ln>
                          <a:noFill/>
                        </a:ln>
                        <a:solidFill>
                          <a:srgbClr val="00B050"/>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5" name="CasellaDiTesto 24"/>
          <p:cNvSpPr txBox="1">
            <a:spLocks noChangeArrowheads="1"/>
          </p:cNvSpPr>
          <p:nvPr/>
        </p:nvSpPr>
        <p:spPr bwMode="auto">
          <a:xfrm>
            <a:off x="6715696" y="1768437"/>
            <a:ext cx="14986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MUTUI PASSIVI</a:t>
            </a:r>
            <a:endParaRPr lang="it-IT" altLang="it-IT" sz="1400" b="1" dirty="0"/>
          </a:p>
        </p:txBody>
      </p:sp>
      <p:graphicFrame>
        <p:nvGraphicFramePr>
          <p:cNvPr id="26" name="Group 5"/>
          <p:cNvGraphicFramePr>
            <a:graphicFrameLocks noGrp="1"/>
          </p:cNvGraphicFramePr>
          <p:nvPr>
            <p:extLst>
              <p:ext uri="{D42A27DB-BD31-4B8C-83A1-F6EECF244321}">
                <p14:modId xmlns:p14="http://schemas.microsoft.com/office/powerpoint/2010/main" val="4006775094"/>
              </p:ext>
            </p:extLst>
          </p:nvPr>
        </p:nvGraphicFramePr>
        <p:xfrm>
          <a:off x="360343" y="4102306"/>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chemeClr val="accent6">
                              <a:lumMod val="60000"/>
                              <a:lumOff val="40000"/>
                            </a:schemeClr>
                          </a:solidFill>
                          <a:effectLst/>
                          <a:latin typeface="Arial" panose="020B0604020202020204" pitchFamily="34" charset="0"/>
                        </a:rPr>
                        <a:t>20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a:ln>
                          <a:noFill/>
                        </a:ln>
                        <a:solidFill>
                          <a:srgbClr val="00B050"/>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7" name="CasellaDiTesto 26"/>
          <p:cNvSpPr txBox="1">
            <a:spLocks noChangeArrowheads="1"/>
          </p:cNvSpPr>
          <p:nvPr/>
        </p:nvSpPr>
        <p:spPr bwMode="auto">
          <a:xfrm>
            <a:off x="1272275" y="3814273"/>
            <a:ext cx="9717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IMPIANTI</a:t>
            </a:r>
            <a:endParaRPr lang="it-IT" altLang="it-IT" sz="1400" b="1" dirty="0"/>
          </a:p>
        </p:txBody>
      </p:sp>
      <p:graphicFrame>
        <p:nvGraphicFramePr>
          <p:cNvPr id="28" name="Group 5"/>
          <p:cNvGraphicFramePr>
            <a:graphicFrameLocks noGrp="1"/>
          </p:cNvGraphicFramePr>
          <p:nvPr>
            <p:extLst>
              <p:ext uri="{D42A27DB-BD31-4B8C-83A1-F6EECF244321}">
                <p14:modId xmlns:p14="http://schemas.microsoft.com/office/powerpoint/2010/main" val="2209215632"/>
              </p:ext>
            </p:extLst>
          </p:nvPr>
        </p:nvGraphicFramePr>
        <p:xfrm>
          <a:off x="3302784" y="4084075"/>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rgbClr val="00B0F0"/>
                          </a:solidFill>
                          <a:effectLst/>
                          <a:latin typeface="Arial" panose="020B0604020202020204" pitchFamily="34" charset="0"/>
                        </a:rPr>
                        <a:t>15</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a:ln>
                          <a:noFill/>
                        </a:ln>
                        <a:solidFill>
                          <a:srgbClr val="00B050"/>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9" name="CasellaDiTesto 28"/>
          <p:cNvSpPr txBox="1">
            <a:spLocks noChangeArrowheads="1"/>
          </p:cNvSpPr>
          <p:nvPr/>
        </p:nvSpPr>
        <p:spPr bwMode="auto">
          <a:xfrm>
            <a:off x="3208451" y="3796042"/>
            <a:ext cx="29842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COSTI PER ACQUISTO MATERIE</a:t>
            </a:r>
            <a:endParaRPr lang="it-IT" altLang="it-IT" sz="1400" b="1" dirty="0"/>
          </a:p>
        </p:txBody>
      </p:sp>
      <p:graphicFrame>
        <p:nvGraphicFramePr>
          <p:cNvPr id="30" name="Group 5"/>
          <p:cNvGraphicFramePr>
            <a:graphicFrameLocks noGrp="1"/>
          </p:cNvGraphicFramePr>
          <p:nvPr>
            <p:extLst>
              <p:ext uri="{D42A27DB-BD31-4B8C-83A1-F6EECF244321}">
                <p14:modId xmlns:p14="http://schemas.microsoft.com/office/powerpoint/2010/main" val="3631941271"/>
              </p:ext>
            </p:extLst>
          </p:nvPr>
        </p:nvGraphicFramePr>
        <p:xfrm>
          <a:off x="6097979" y="4084075"/>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rgbClr val="006600"/>
                          </a:solidFill>
                          <a:effectLst/>
                          <a:latin typeface="Arial" panose="020B0604020202020204" pitchFamily="34" charset="0"/>
                        </a:rPr>
                        <a:t>10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a:ln>
                          <a:noFill/>
                        </a:ln>
                        <a:solidFill>
                          <a:srgbClr val="00B050"/>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1" name="CasellaDiTesto 30"/>
          <p:cNvSpPr txBox="1">
            <a:spLocks noChangeArrowheads="1"/>
          </p:cNvSpPr>
          <p:nvPr/>
        </p:nvSpPr>
        <p:spPr bwMode="auto">
          <a:xfrm>
            <a:off x="6517246" y="3796042"/>
            <a:ext cx="19570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COSTI PER LAVORO</a:t>
            </a:r>
            <a:endParaRPr lang="it-IT" altLang="it-IT" sz="1400" b="1" dirty="0"/>
          </a:p>
        </p:txBody>
      </p:sp>
      <p:graphicFrame>
        <p:nvGraphicFramePr>
          <p:cNvPr id="32" name="Group 5"/>
          <p:cNvGraphicFramePr>
            <a:graphicFrameLocks noGrp="1"/>
          </p:cNvGraphicFramePr>
          <p:nvPr>
            <p:extLst>
              <p:ext uri="{D42A27DB-BD31-4B8C-83A1-F6EECF244321}">
                <p14:modId xmlns:p14="http://schemas.microsoft.com/office/powerpoint/2010/main" val="2585690151"/>
              </p:ext>
            </p:extLst>
          </p:nvPr>
        </p:nvGraphicFramePr>
        <p:xfrm>
          <a:off x="372543" y="5621340"/>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AC047C"/>
                          </a:solidFill>
                          <a:effectLst/>
                          <a:latin typeface="Arial" panose="020B0604020202020204" pitchFamily="34" charset="0"/>
                        </a:rPr>
                        <a:t>5</a:t>
                      </a: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a:ln>
                          <a:noFill/>
                        </a:ln>
                        <a:solidFill>
                          <a:srgbClr val="00B050"/>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 name="CasellaDiTesto 32"/>
          <p:cNvSpPr txBox="1">
            <a:spLocks noChangeArrowheads="1"/>
          </p:cNvSpPr>
          <p:nvPr/>
        </p:nvSpPr>
        <p:spPr bwMode="auto">
          <a:xfrm>
            <a:off x="821244" y="5333307"/>
            <a:ext cx="18982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COSTI PER SERVIZI</a:t>
            </a:r>
            <a:endParaRPr lang="it-IT" altLang="it-IT" sz="1400" b="1" dirty="0"/>
          </a:p>
        </p:txBody>
      </p:sp>
    </p:spTree>
    <p:extLst>
      <p:ext uri="{BB962C8B-B14F-4D97-AF65-F5344CB8AC3E}">
        <p14:creationId xmlns:p14="http://schemas.microsoft.com/office/powerpoint/2010/main" val="1745230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468313" y="1231900"/>
            <a:ext cx="8424862" cy="4689475"/>
          </a:xfrm>
        </p:spPr>
        <p:txBody>
          <a:bodyPr/>
          <a:lstStyle/>
          <a:p>
            <a:pPr marL="0" indent="0" algn="just" eaLnBrk="1" hangingPunct="1">
              <a:buClr>
                <a:schemeClr val="tx1"/>
              </a:buClr>
              <a:buFontTx/>
              <a:buNone/>
              <a:defRPr/>
            </a:pPr>
            <a:r>
              <a:rPr lang="it-IT" altLang="it-IT" sz="1800" b="1" u="sng" dirty="0" smtClean="0">
                <a:latin typeface="Tahoma" panose="020B0604030504040204" pitchFamily="34" charset="0"/>
                <a:cs typeface="Tahoma" panose="020B0604030504040204" pitchFamily="34" charset="0"/>
              </a:rPr>
              <a:t>I saldi di tutti i conti movimentati sono i seguenti</a:t>
            </a:r>
            <a:r>
              <a:rPr lang="it-IT" altLang="it-IT" sz="1800" dirty="0" smtClean="0">
                <a:latin typeface="Tahoma" panose="020B0604030504040204" pitchFamily="34" charset="0"/>
                <a:cs typeface="Tahoma" panose="020B0604030504040204" pitchFamily="34" charset="0"/>
              </a:rPr>
              <a:t>:</a:t>
            </a:r>
            <a:endParaRPr lang="it-IT" altLang="it-IT" sz="1800" dirty="0">
              <a:latin typeface="Tahoma" panose="020B0604030504040204" pitchFamily="34" charset="0"/>
              <a:cs typeface="Tahoma" panose="020B0604030504040204" pitchFamily="34" charset="0"/>
            </a:endParaRPr>
          </a:p>
        </p:txBody>
      </p:sp>
      <p:sp>
        <p:nvSpPr>
          <p:cNvPr id="46084" name="Rettangolo 3"/>
          <p:cNvSpPr>
            <a:spLocks noChangeArrowheads="1"/>
          </p:cNvSpPr>
          <p:nvPr/>
        </p:nvSpPr>
        <p:spPr bwMode="auto">
          <a:xfrm>
            <a:off x="212725" y="758825"/>
            <a:ext cx="8316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None/>
            </a:pPr>
            <a:r>
              <a:rPr lang="it-IT" altLang="it-IT" sz="1800" b="1" dirty="0">
                <a:latin typeface="Tahoma" panose="020B0604030504040204" pitchFamily="34" charset="0"/>
                <a:cs typeface="Tahoma" panose="020B0604030504040204" pitchFamily="34" charset="0"/>
              </a:rPr>
              <a:t>Collocazione dei conti in Bilancio</a:t>
            </a:r>
          </a:p>
        </p:txBody>
      </p:sp>
      <p:sp>
        <p:nvSpPr>
          <p:cNvPr id="46085" name="Rectangle 4"/>
          <p:cNvSpPr>
            <a:spLocks noChangeArrowheads="1"/>
          </p:cNvSpPr>
          <p:nvPr/>
        </p:nvSpPr>
        <p:spPr bwMode="auto">
          <a:xfrm>
            <a:off x="614363" y="1270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graphicFrame>
        <p:nvGraphicFramePr>
          <p:cNvPr id="19" name="Group 5"/>
          <p:cNvGraphicFramePr>
            <a:graphicFrameLocks noGrp="1"/>
          </p:cNvGraphicFramePr>
          <p:nvPr>
            <p:extLst>
              <p:ext uri="{D42A27DB-BD31-4B8C-83A1-F6EECF244321}">
                <p14:modId xmlns:p14="http://schemas.microsoft.com/office/powerpoint/2010/main" val="3178111295"/>
              </p:ext>
            </p:extLst>
          </p:nvPr>
        </p:nvGraphicFramePr>
        <p:xfrm>
          <a:off x="397942" y="2060849"/>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40</a:t>
                      </a: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60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rgbClr val="FF0000"/>
                          </a:solidFill>
                          <a:effectLst/>
                          <a:latin typeface="Arial" panose="020B0604020202020204" pitchFamily="34" charset="0"/>
                        </a:rPr>
                        <a:t>Saldo 50</a:t>
                      </a:r>
                      <a:endParaRPr kumimoji="0" lang="it-IT" altLang="it-IT" sz="1600" b="0" i="0" u="none" strike="noStrike" cap="none" normalizeH="0" baseline="0" dirty="0">
                        <a:ln>
                          <a:noFill/>
                        </a:ln>
                        <a:solidFill>
                          <a:srgbClr val="FF0000"/>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20</a:t>
                      </a: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15</a:t>
                      </a: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a:t>
                      </a: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0" name="CasellaDiTesto 19"/>
          <p:cNvSpPr txBox="1">
            <a:spLocks noChangeArrowheads="1"/>
          </p:cNvSpPr>
          <p:nvPr/>
        </p:nvSpPr>
        <p:spPr bwMode="auto">
          <a:xfrm>
            <a:off x="1212210" y="1772816"/>
            <a:ext cx="11670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a:t>CASSA </a:t>
            </a:r>
            <a:r>
              <a:rPr lang="it-IT" altLang="it-IT" sz="1400" b="1" dirty="0" smtClean="0"/>
              <a:t>C/C</a:t>
            </a:r>
            <a:endParaRPr lang="it-IT" altLang="it-IT" sz="1400" b="1" dirty="0"/>
          </a:p>
        </p:txBody>
      </p:sp>
      <p:graphicFrame>
        <p:nvGraphicFramePr>
          <p:cNvPr id="22" name="Group 5"/>
          <p:cNvGraphicFramePr>
            <a:graphicFrameLocks noGrp="1"/>
          </p:cNvGraphicFramePr>
          <p:nvPr>
            <p:extLst>
              <p:ext uri="{D42A27DB-BD31-4B8C-83A1-F6EECF244321}">
                <p14:modId xmlns:p14="http://schemas.microsoft.com/office/powerpoint/2010/main" val="175501900"/>
              </p:ext>
            </p:extLst>
          </p:nvPr>
        </p:nvGraphicFramePr>
        <p:xfrm>
          <a:off x="3275856" y="2056470"/>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rgbClr val="FF0000"/>
                          </a:solidFill>
                          <a:effectLst/>
                          <a:latin typeface="Arial" panose="020B0604020202020204" pitchFamily="34" charset="0"/>
                        </a:rPr>
                        <a:t>Saldo 40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40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3" name="CasellaDiTesto 22"/>
          <p:cNvSpPr txBox="1">
            <a:spLocks noChangeArrowheads="1"/>
          </p:cNvSpPr>
          <p:nvPr/>
        </p:nvSpPr>
        <p:spPr bwMode="auto">
          <a:xfrm>
            <a:off x="3812166" y="1768437"/>
            <a:ext cx="17229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CAPITALE NETTO</a:t>
            </a:r>
            <a:endParaRPr lang="it-IT" altLang="it-IT" sz="1400" b="1" dirty="0"/>
          </a:p>
        </p:txBody>
      </p:sp>
      <p:graphicFrame>
        <p:nvGraphicFramePr>
          <p:cNvPr id="24" name="Group 5"/>
          <p:cNvGraphicFramePr>
            <a:graphicFrameLocks noGrp="1"/>
          </p:cNvGraphicFramePr>
          <p:nvPr>
            <p:extLst>
              <p:ext uri="{D42A27DB-BD31-4B8C-83A1-F6EECF244321}">
                <p14:modId xmlns:p14="http://schemas.microsoft.com/office/powerpoint/2010/main" val="4128909037"/>
              </p:ext>
            </p:extLst>
          </p:nvPr>
        </p:nvGraphicFramePr>
        <p:xfrm>
          <a:off x="6067203" y="2056470"/>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rgbClr val="FF0000"/>
                          </a:solidFill>
                          <a:effectLst/>
                          <a:latin typeface="Arial" panose="020B0604020202020204" pitchFamily="34" charset="0"/>
                        </a:rPr>
                        <a:t>Saldo 60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60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5" name="CasellaDiTesto 24"/>
          <p:cNvSpPr txBox="1">
            <a:spLocks noChangeArrowheads="1"/>
          </p:cNvSpPr>
          <p:nvPr/>
        </p:nvSpPr>
        <p:spPr bwMode="auto">
          <a:xfrm>
            <a:off x="6715696" y="1768437"/>
            <a:ext cx="14986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MUTUI PASSIVI</a:t>
            </a:r>
            <a:endParaRPr lang="it-IT" altLang="it-IT" sz="1400" b="1" dirty="0"/>
          </a:p>
        </p:txBody>
      </p:sp>
      <p:graphicFrame>
        <p:nvGraphicFramePr>
          <p:cNvPr id="26" name="Group 5"/>
          <p:cNvGraphicFramePr>
            <a:graphicFrameLocks noGrp="1"/>
          </p:cNvGraphicFramePr>
          <p:nvPr>
            <p:extLst>
              <p:ext uri="{D42A27DB-BD31-4B8C-83A1-F6EECF244321}">
                <p14:modId xmlns:p14="http://schemas.microsoft.com/office/powerpoint/2010/main" val="841435620"/>
              </p:ext>
            </p:extLst>
          </p:nvPr>
        </p:nvGraphicFramePr>
        <p:xfrm>
          <a:off x="360343" y="4102306"/>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20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rgbClr val="FF0000"/>
                          </a:solidFill>
                          <a:effectLst/>
                          <a:latin typeface="Arial" panose="020B0604020202020204" pitchFamily="34" charset="0"/>
                        </a:rPr>
                        <a:t>Saldo 20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7" name="CasellaDiTesto 26"/>
          <p:cNvSpPr txBox="1">
            <a:spLocks noChangeArrowheads="1"/>
          </p:cNvSpPr>
          <p:nvPr/>
        </p:nvSpPr>
        <p:spPr bwMode="auto">
          <a:xfrm>
            <a:off x="1272275" y="3814273"/>
            <a:ext cx="9717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IMPIANTI</a:t>
            </a:r>
            <a:endParaRPr lang="it-IT" altLang="it-IT" sz="1400" b="1" dirty="0"/>
          </a:p>
        </p:txBody>
      </p:sp>
      <p:graphicFrame>
        <p:nvGraphicFramePr>
          <p:cNvPr id="28" name="Group 5"/>
          <p:cNvGraphicFramePr>
            <a:graphicFrameLocks noGrp="1"/>
          </p:cNvGraphicFramePr>
          <p:nvPr>
            <p:extLst>
              <p:ext uri="{D42A27DB-BD31-4B8C-83A1-F6EECF244321}">
                <p14:modId xmlns:p14="http://schemas.microsoft.com/office/powerpoint/2010/main" val="3991460417"/>
              </p:ext>
            </p:extLst>
          </p:nvPr>
        </p:nvGraphicFramePr>
        <p:xfrm>
          <a:off x="3302784" y="4084075"/>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15</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rgbClr val="FF0000"/>
                          </a:solidFill>
                          <a:effectLst/>
                          <a:latin typeface="Arial" panose="020B0604020202020204" pitchFamily="34" charset="0"/>
                        </a:rPr>
                        <a:t>Saldo 15</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a:ln>
                          <a:noFill/>
                        </a:ln>
                        <a:solidFill>
                          <a:srgbClr val="00B050"/>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9" name="CasellaDiTesto 28"/>
          <p:cNvSpPr txBox="1">
            <a:spLocks noChangeArrowheads="1"/>
          </p:cNvSpPr>
          <p:nvPr/>
        </p:nvSpPr>
        <p:spPr bwMode="auto">
          <a:xfrm>
            <a:off x="3208451" y="3796042"/>
            <a:ext cx="29842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COSTI PER ACQUISTO MATERIE</a:t>
            </a:r>
            <a:endParaRPr lang="it-IT" altLang="it-IT" sz="1400" b="1" dirty="0"/>
          </a:p>
        </p:txBody>
      </p:sp>
      <p:graphicFrame>
        <p:nvGraphicFramePr>
          <p:cNvPr id="30" name="Group 5"/>
          <p:cNvGraphicFramePr>
            <a:graphicFrameLocks noGrp="1"/>
          </p:cNvGraphicFramePr>
          <p:nvPr>
            <p:extLst>
              <p:ext uri="{D42A27DB-BD31-4B8C-83A1-F6EECF244321}">
                <p14:modId xmlns:p14="http://schemas.microsoft.com/office/powerpoint/2010/main" val="2633505236"/>
              </p:ext>
            </p:extLst>
          </p:nvPr>
        </p:nvGraphicFramePr>
        <p:xfrm>
          <a:off x="6097979" y="4084075"/>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10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rgbClr val="FF0000"/>
                          </a:solidFill>
                          <a:effectLst/>
                          <a:latin typeface="Arial" panose="020B0604020202020204" pitchFamily="34" charset="0"/>
                        </a:rPr>
                        <a:t>Saldo 10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a:ln>
                          <a:noFill/>
                        </a:ln>
                        <a:solidFill>
                          <a:srgbClr val="00B050"/>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1" name="CasellaDiTesto 30"/>
          <p:cNvSpPr txBox="1">
            <a:spLocks noChangeArrowheads="1"/>
          </p:cNvSpPr>
          <p:nvPr/>
        </p:nvSpPr>
        <p:spPr bwMode="auto">
          <a:xfrm>
            <a:off x="6517246" y="3796042"/>
            <a:ext cx="19570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COSTI PER LAVORO</a:t>
            </a:r>
            <a:endParaRPr lang="it-IT" altLang="it-IT" sz="1400" b="1" dirty="0"/>
          </a:p>
        </p:txBody>
      </p:sp>
      <p:graphicFrame>
        <p:nvGraphicFramePr>
          <p:cNvPr id="32" name="Group 5"/>
          <p:cNvGraphicFramePr>
            <a:graphicFrameLocks noGrp="1"/>
          </p:cNvGraphicFramePr>
          <p:nvPr>
            <p:extLst>
              <p:ext uri="{D42A27DB-BD31-4B8C-83A1-F6EECF244321}">
                <p14:modId xmlns:p14="http://schemas.microsoft.com/office/powerpoint/2010/main" val="2552216080"/>
              </p:ext>
            </p:extLst>
          </p:nvPr>
        </p:nvGraphicFramePr>
        <p:xfrm>
          <a:off x="372543" y="5621340"/>
          <a:ext cx="2647950" cy="1080120"/>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0801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a:t>
                      </a: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cap="none" normalizeH="0" baseline="0" dirty="0" smtClean="0">
                          <a:ln>
                            <a:noFill/>
                          </a:ln>
                          <a:solidFill>
                            <a:srgbClr val="FF0000"/>
                          </a:solidFill>
                          <a:effectLst/>
                          <a:latin typeface="Arial" panose="020B0604020202020204" pitchFamily="34" charset="0"/>
                        </a:rPr>
                        <a:t>Saldo 5</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t-IT" altLang="it-IT" sz="1600" b="0" i="0" u="none" strike="noStrike" cap="none" normalizeH="0" baseline="0" dirty="0">
                        <a:ln>
                          <a:noFill/>
                        </a:ln>
                        <a:solidFill>
                          <a:srgbClr val="00B050"/>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 name="CasellaDiTesto 32"/>
          <p:cNvSpPr txBox="1">
            <a:spLocks noChangeArrowheads="1"/>
          </p:cNvSpPr>
          <p:nvPr/>
        </p:nvSpPr>
        <p:spPr bwMode="auto">
          <a:xfrm>
            <a:off x="821244" y="5333307"/>
            <a:ext cx="18982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t>COSTI PER SERVIZI</a:t>
            </a:r>
            <a:endParaRPr lang="it-IT" altLang="it-IT" sz="1400" b="1" dirty="0"/>
          </a:p>
        </p:txBody>
      </p:sp>
      <p:sp>
        <p:nvSpPr>
          <p:cNvPr id="21" name="Rettangolo 3"/>
          <p:cNvSpPr>
            <a:spLocks noChangeArrowheads="1"/>
          </p:cNvSpPr>
          <p:nvPr/>
        </p:nvSpPr>
        <p:spPr bwMode="auto">
          <a:xfrm>
            <a:off x="4371181" y="5621340"/>
            <a:ext cx="413118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lgn="ctr" eaLnBrk="1" hangingPunct="1">
              <a:spcBef>
                <a:spcPct val="0"/>
              </a:spcBef>
              <a:buClr>
                <a:schemeClr val="tx1"/>
              </a:buClr>
              <a:buNone/>
            </a:pPr>
            <a:r>
              <a:rPr lang="it-IT" altLang="it-IT" sz="1800" b="1" dirty="0" smtClean="0">
                <a:solidFill>
                  <a:srgbClr val="FF0000"/>
                </a:solidFill>
                <a:latin typeface="Tahoma" panose="020B0604030504040204" pitchFamily="34" charset="0"/>
                <a:cs typeface="Tahoma" panose="020B0604030504040204" pitchFamily="34" charset="0"/>
              </a:rPr>
              <a:t>Questi saldi devono essere collocati nel «bilancio», iscrivendoli nella sezione opposta</a:t>
            </a:r>
            <a:endParaRPr lang="it-IT" altLang="it-IT" sz="1800" b="1" dirty="0">
              <a:solidFill>
                <a:srgbClr val="FF0000"/>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6073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2" name="Rettangolo 5"/>
          <p:cNvSpPr>
            <a:spLocks noChangeArrowheads="1"/>
          </p:cNvSpPr>
          <p:nvPr/>
        </p:nvSpPr>
        <p:spPr bwMode="auto">
          <a:xfrm>
            <a:off x="609600" y="1076871"/>
            <a:ext cx="7920038" cy="1477962"/>
          </a:xfrm>
          <a:prstGeom prst="rect">
            <a:avLst/>
          </a:prstGeom>
          <a:noFill/>
          <a:ln>
            <a:noFill/>
          </a:ln>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defRPr/>
            </a:pPr>
            <a:r>
              <a:rPr lang="it-IT" sz="1800" b="1" u="sng" dirty="0">
                <a:latin typeface="Tahoma" panose="020B0604030504040204" pitchFamily="34" charset="0"/>
                <a:ea typeface="Tahoma" panose="020B0604030504040204" pitchFamily="34" charset="0"/>
                <a:cs typeface="Tahoma" panose="020B0604030504040204" pitchFamily="34" charset="0"/>
              </a:rPr>
              <a:t>semplificazioni adottate:</a:t>
            </a:r>
            <a:endParaRPr lang="it-IT" altLang="it-IT" sz="1800" b="1" u="sng" dirty="0">
              <a:latin typeface="Tahoma" panose="020B0604030504040204" pitchFamily="34" charset="0"/>
              <a:cs typeface="Tahoma" panose="020B0604030504040204" pitchFamily="34" charset="0"/>
            </a:endParaRPr>
          </a:p>
          <a:p>
            <a:pPr marL="285750" indent="-285750" eaLnBrk="1" hangingPunct="1">
              <a:spcBef>
                <a:spcPct val="0"/>
              </a:spcBef>
              <a:buClr>
                <a:schemeClr val="tx1"/>
              </a:buClr>
              <a:defRPr/>
            </a:pPr>
            <a:r>
              <a:rPr lang="it-IT" altLang="it-IT" sz="1800" u="sng" dirty="0">
                <a:latin typeface="Tahoma" panose="020B0604030504040204" pitchFamily="34" charset="0"/>
                <a:cs typeface="Tahoma" panose="020B0604030504040204" pitchFamily="34" charset="0"/>
              </a:rPr>
              <a:t>gli impianti non abbiano subito alcun deprezzamento;</a:t>
            </a:r>
          </a:p>
          <a:p>
            <a:pPr marL="285750" indent="-285750" eaLnBrk="1" hangingPunct="1">
              <a:spcBef>
                <a:spcPct val="0"/>
              </a:spcBef>
              <a:buClr>
                <a:schemeClr val="tx1"/>
              </a:buClr>
              <a:defRPr/>
            </a:pPr>
            <a:r>
              <a:rPr lang="it-IT" altLang="it-IT" sz="1800" u="sng" dirty="0">
                <a:latin typeface="Tahoma" panose="020B0604030504040204" pitchFamily="34" charset="0"/>
                <a:cs typeface="Tahoma" panose="020B0604030504040204" pitchFamily="34" charset="0"/>
              </a:rPr>
              <a:t> le materie, il lavoro e i servizi acquistati siano stati consumati integralmente, ovvero non determinino rimanenze alla fine del periodo oggetto di osservazione. </a:t>
            </a:r>
          </a:p>
        </p:txBody>
      </p:sp>
      <p:sp>
        <p:nvSpPr>
          <p:cNvPr id="48131" name="Rettangolo 1"/>
          <p:cNvSpPr>
            <a:spLocks noChangeArrowheads="1"/>
          </p:cNvSpPr>
          <p:nvPr/>
        </p:nvSpPr>
        <p:spPr bwMode="auto">
          <a:xfrm>
            <a:off x="179388" y="692696"/>
            <a:ext cx="44855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None/>
            </a:pPr>
            <a:r>
              <a:rPr lang="it-IT" altLang="it-IT" sz="2000" b="1" dirty="0">
                <a:latin typeface="Tahoma" panose="020B0604030504040204" pitchFamily="34" charset="0"/>
                <a:cs typeface="Tahoma" panose="020B0604030504040204" pitchFamily="34" charset="0"/>
              </a:rPr>
              <a:t>Collocazione dei conti in </a:t>
            </a:r>
            <a:r>
              <a:rPr lang="it-IT" altLang="it-IT" sz="2000" b="1" dirty="0" smtClean="0">
                <a:latin typeface="Tahoma" panose="020B0604030504040204" pitchFamily="34" charset="0"/>
                <a:cs typeface="Tahoma" panose="020B0604030504040204" pitchFamily="34" charset="0"/>
              </a:rPr>
              <a:t>Bilancio:</a:t>
            </a:r>
            <a:endParaRPr lang="it-IT" altLang="it-IT" sz="2000" b="1" dirty="0">
              <a:latin typeface="Tahoma" panose="020B0604030504040204" pitchFamily="34" charset="0"/>
              <a:cs typeface="Tahoma" panose="020B0604030504040204" pitchFamily="34" charset="0"/>
            </a:endParaRPr>
          </a:p>
        </p:txBody>
      </p:sp>
      <p:sp>
        <p:nvSpPr>
          <p:cNvPr id="48132" name="Rectangle 4"/>
          <p:cNvSpPr>
            <a:spLocks noChangeArrowheads="1"/>
          </p:cNvSpPr>
          <p:nvPr/>
        </p:nvSpPr>
        <p:spPr bwMode="auto">
          <a:xfrm>
            <a:off x="614363" y="1270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pic>
        <p:nvPicPr>
          <p:cNvPr id="48133" name="Immagin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996952"/>
            <a:ext cx="70675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p:cNvSpPr/>
          <p:nvPr/>
        </p:nvSpPr>
        <p:spPr>
          <a:xfrm>
            <a:off x="301625" y="1076871"/>
            <a:ext cx="8712200" cy="15668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Rectangle 4"/>
          <p:cNvSpPr>
            <a:spLocks noChangeArrowheads="1"/>
          </p:cNvSpPr>
          <p:nvPr/>
        </p:nvSpPr>
        <p:spPr bwMode="auto">
          <a:xfrm>
            <a:off x="689173" y="5733256"/>
            <a:ext cx="7915275" cy="1036830"/>
          </a:xfrm>
          <a:prstGeom prst="rect">
            <a:avLst/>
          </a:prstGeom>
          <a:solidFill>
            <a:srgbClr val="FFFF00"/>
          </a:solidFill>
          <a:ln w="12700">
            <a:solidFill>
              <a:schemeClr val="tx1"/>
            </a:solidFill>
            <a:miter lim="800000"/>
            <a:headEnd/>
            <a:tailEnd/>
          </a:ln>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ATTENZIONE</a:t>
            </a:r>
          </a:p>
          <a:p>
            <a:pPr algn="ctr" eaLnBrk="1" hangingPunct="1">
              <a:spcBef>
                <a:spcPct val="0"/>
              </a:spcBef>
              <a:buClrTx/>
              <a:buFontTx/>
              <a:buNone/>
            </a:pPr>
            <a:r>
              <a:rPr lang="it-IT" altLang="it-IT" sz="3200" dirty="0" smtClean="0"/>
              <a:t>questo è un passaggio fondamentale</a:t>
            </a:r>
            <a:endParaRPr lang="it-IT" altLang="it-IT" sz="1800" dirty="0"/>
          </a:p>
        </p:txBody>
      </p:sp>
      <p:sp>
        <p:nvSpPr>
          <p:cNvPr id="10" name="Rettangolo 1"/>
          <p:cNvSpPr>
            <a:spLocks noChangeArrowheads="1"/>
          </p:cNvSpPr>
          <p:nvPr/>
        </p:nvSpPr>
        <p:spPr bwMode="auto">
          <a:xfrm>
            <a:off x="689173" y="2620288"/>
            <a:ext cx="28680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None/>
            </a:pPr>
            <a:r>
              <a:rPr lang="it-IT" altLang="it-IT" sz="2000" b="1" dirty="0" smtClean="0">
                <a:solidFill>
                  <a:srgbClr val="FF0000"/>
                </a:solidFill>
                <a:latin typeface="Tahoma" panose="020B0604030504040204" pitchFamily="34" charset="0"/>
                <a:cs typeface="Tahoma" panose="020B0604030504040204" pitchFamily="34" charset="0"/>
              </a:rPr>
              <a:t>AVREMO PERTANTO:</a:t>
            </a:r>
            <a:endParaRPr lang="it-IT" altLang="it-IT" sz="2000" b="1" dirty="0">
              <a:solidFill>
                <a:srgbClr val="FF0000"/>
              </a:solidFill>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2" name="Rettangolo 5"/>
          <p:cNvSpPr>
            <a:spLocks noChangeArrowheads="1"/>
          </p:cNvSpPr>
          <p:nvPr/>
        </p:nvSpPr>
        <p:spPr bwMode="auto">
          <a:xfrm>
            <a:off x="609600" y="1052736"/>
            <a:ext cx="7920038" cy="1477962"/>
          </a:xfrm>
          <a:prstGeom prst="rect">
            <a:avLst/>
          </a:prstGeom>
          <a:noFill/>
          <a:ln>
            <a:noFill/>
          </a:ln>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defRPr/>
            </a:pPr>
            <a:r>
              <a:rPr lang="it-IT" sz="1800" b="1" u="sng" dirty="0">
                <a:latin typeface="Tahoma" panose="020B0604030504040204" pitchFamily="34" charset="0"/>
                <a:ea typeface="Tahoma" panose="020B0604030504040204" pitchFamily="34" charset="0"/>
                <a:cs typeface="Tahoma" panose="020B0604030504040204" pitchFamily="34" charset="0"/>
              </a:rPr>
              <a:t>semplificazioni adottate:</a:t>
            </a:r>
            <a:endParaRPr lang="it-IT" altLang="it-IT" sz="1800" b="1" u="sng" dirty="0">
              <a:latin typeface="Tahoma" panose="020B0604030504040204" pitchFamily="34" charset="0"/>
              <a:cs typeface="Tahoma" panose="020B0604030504040204" pitchFamily="34" charset="0"/>
            </a:endParaRPr>
          </a:p>
          <a:p>
            <a:pPr marL="285750" indent="-285750" eaLnBrk="1" hangingPunct="1">
              <a:spcBef>
                <a:spcPct val="0"/>
              </a:spcBef>
              <a:buClr>
                <a:schemeClr val="tx1"/>
              </a:buClr>
              <a:defRPr/>
            </a:pPr>
            <a:r>
              <a:rPr lang="it-IT" altLang="it-IT" sz="1800" u="sng" dirty="0">
                <a:latin typeface="Tahoma" panose="020B0604030504040204" pitchFamily="34" charset="0"/>
                <a:cs typeface="Tahoma" panose="020B0604030504040204" pitchFamily="34" charset="0"/>
              </a:rPr>
              <a:t>gli impianti non abbiano subito alcun deprezzamento;</a:t>
            </a:r>
          </a:p>
          <a:p>
            <a:pPr marL="285750" indent="-285750" eaLnBrk="1" hangingPunct="1">
              <a:spcBef>
                <a:spcPct val="0"/>
              </a:spcBef>
              <a:buClr>
                <a:schemeClr val="tx1"/>
              </a:buClr>
              <a:defRPr/>
            </a:pPr>
            <a:r>
              <a:rPr lang="it-IT" altLang="it-IT" sz="1800" u="sng" dirty="0">
                <a:latin typeface="Tahoma" panose="020B0604030504040204" pitchFamily="34" charset="0"/>
                <a:cs typeface="Tahoma" panose="020B0604030504040204" pitchFamily="34" charset="0"/>
              </a:rPr>
              <a:t> le materie, il lavoro e i servizi acquistati siano stati consumati integralmente, ovvero non determinino rimanenze alla fine del periodo oggetto di osservazione. </a:t>
            </a:r>
          </a:p>
        </p:txBody>
      </p:sp>
      <p:sp>
        <p:nvSpPr>
          <p:cNvPr id="49155" name="Rettangolo 1"/>
          <p:cNvSpPr>
            <a:spLocks noChangeArrowheads="1"/>
          </p:cNvSpPr>
          <p:nvPr/>
        </p:nvSpPr>
        <p:spPr bwMode="auto">
          <a:xfrm>
            <a:off x="179388" y="620688"/>
            <a:ext cx="43925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None/>
            </a:pPr>
            <a:r>
              <a:rPr lang="it-IT" altLang="it-IT" sz="2000" b="1" dirty="0">
                <a:latin typeface="Tahoma" panose="020B0604030504040204" pitchFamily="34" charset="0"/>
                <a:cs typeface="Tahoma" panose="020B0604030504040204" pitchFamily="34" charset="0"/>
              </a:rPr>
              <a:t>Collocazione dei conti in Bilancio</a:t>
            </a:r>
          </a:p>
        </p:txBody>
      </p:sp>
      <p:sp>
        <p:nvSpPr>
          <p:cNvPr id="49156" name="Rectangle 4"/>
          <p:cNvSpPr>
            <a:spLocks noChangeArrowheads="1"/>
          </p:cNvSpPr>
          <p:nvPr/>
        </p:nvSpPr>
        <p:spPr bwMode="auto">
          <a:xfrm>
            <a:off x="614363" y="44624"/>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8" name="Rettangolo 7"/>
          <p:cNvSpPr/>
          <p:nvPr/>
        </p:nvSpPr>
        <p:spPr>
          <a:xfrm>
            <a:off x="301625" y="1052736"/>
            <a:ext cx="8712200" cy="14779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49159" name="Immagin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288" y="2598908"/>
            <a:ext cx="7334250"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4"/>
          <p:cNvSpPr>
            <a:spLocks noChangeArrowheads="1"/>
          </p:cNvSpPr>
          <p:nvPr/>
        </p:nvSpPr>
        <p:spPr bwMode="auto">
          <a:xfrm>
            <a:off x="288032" y="5949280"/>
            <a:ext cx="8604448" cy="786939"/>
          </a:xfrm>
          <a:prstGeom prst="rect">
            <a:avLst/>
          </a:prstGeom>
          <a:solidFill>
            <a:srgbClr val="FFFF00"/>
          </a:solidFill>
          <a:ln w="12700">
            <a:solidFill>
              <a:schemeClr val="tx1"/>
            </a:solidFill>
            <a:miter lim="800000"/>
            <a:headEnd/>
            <a:tailEnd/>
          </a:ln>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2400" dirty="0" smtClean="0">
                <a:solidFill>
                  <a:srgbClr val="C00000"/>
                </a:solidFill>
              </a:rPr>
              <a:t>Abbiamo così capito la «formazione» dello Stato patrimoniale e del Conto economico contabili</a:t>
            </a:r>
            <a:endParaRPr lang="it-IT" altLang="it-IT" sz="2400" dirty="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2" name="Rettangolo 5"/>
          <p:cNvSpPr>
            <a:spLocks noChangeArrowheads="1"/>
          </p:cNvSpPr>
          <p:nvPr/>
        </p:nvSpPr>
        <p:spPr bwMode="auto">
          <a:xfrm>
            <a:off x="614363" y="1481138"/>
            <a:ext cx="7920037" cy="3784600"/>
          </a:xfrm>
          <a:prstGeom prst="rect">
            <a:avLst/>
          </a:prstGeom>
          <a:noFill/>
          <a:ln>
            <a:noFill/>
          </a:ln>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rgbClr val="FFFF99"/>
              </a:buClr>
              <a:buFontTx/>
              <a:buNone/>
              <a:defRPr/>
            </a:pPr>
            <a:r>
              <a:rPr lang="it-IT" altLang="it-IT" sz="1800" b="1" u="sng" dirty="0">
                <a:latin typeface="Tahoma" panose="020B0604030504040204" pitchFamily="34" charset="0"/>
                <a:cs typeface="Tahoma" panose="020B0604030504040204" pitchFamily="34" charset="0"/>
              </a:rPr>
              <a:t>Note:</a:t>
            </a:r>
          </a:p>
          <a:p>
            <a:pPr eaLnBrk="1" hangingPunct="1">
              <a:spcBef>
                <a:spcPct val="0"/>
              </a:spcBef>
              <a:buClr>
                <a:srgbClr val="FFFF99"/>
              </a:buClr>
              <a:buFontTx/>
              <a:buNone/>
              <a:defRPr/>
            </a:pPr>
            <a:endParaRPr lang="it-IT" altLang="it-IT" sz="1600" dirty="0">
              <a:latin typeface="Tahoma" panose="020B0604030504040204" pitchFamily="34" charset="0"/>
              <a:cs typeface="Tahoma" panose="020B0604030504040204" pitchFamily="34" charset="0"/>
            </a:endParaRPr>
          </a:p>
          <a:p>
            <a:pPr eaLnBrk="1" hangingPunct="1">
              <a:spcBef>
                <a:spcPct val="0"/>
              </a:spcBef>
              <a:buClr>
                <a:srgbClr val="FFFF99"/>
              </a:buClr>
              <a:buFontTx/>
              <a:buNone/>
              <a:defRPr/>
            </a:pPr>
            <a:r>
              <a:rPr lang="it-IT" altLang="it-IT" sz="1800" dirty="0">
                <a:latin typeface="Tahoma" panose="020B0604030504040204" pitchFamily="34" charset="0"/>
                <a:cs typeface="Tahoma" panose="020B0604030504040204" pitchFamily="34" charset="0"/>
              </a:rPr>
              <a:t>Non avendo trattato l’operazione di vendita l’azienda non presenta ricavi.</a:t>
            </a:r>
          </a:p>
          <a:p>
            <a:pPr eaLnBrk="1" hangingPunct="1">
              <a:spcBef>
                <a:spcPct val="0"/>
              </a:spcBef>
              <a:buClr>
                <a:srgbClr val="FFFF99"/>
              </a:buClr>
              <a:buFontTx/>
              <a:buNone/>
              <a:defRPr/>
            </a:pPr>
            <a:endParaRPr lang="it-IT" altLang="it-IT" sz="1800" dirty="0">
              <a:latin typeface="Tahoma" panose="020B0604030504040204" pitchFamily="34" charset="0"/>
              <a:cs typeface="Tahoma" panose="020B0604030504040204" pitchFamily="34" charset="0"/>
            </a:endParaRPr>
          </a:p>
          <a:p>
            <a:pPr eaLnBrk="1" hangingPunct="1">
              <a:spcBef>
                <a:spcPct val="0"/>
              </a:spcBef>
              <a:buClr>
                <a:srgbClr val="FFFF99"/>
              </a:buClr>
              <a:buFontTx/>
              <a:buNone/>
              <a:defRPr/>
            </a:pPr>
            <a:r>
              <a:rPr lang="it-IT" altLang="it-IT" sz="1800" dirty="0">
                <a:latin typeface="Tahoma" panose="020B0604030504040204" pitchFamily="34" charset="0"/>
                <a:cs typeface="Tahoma" panose="020B0604030504040204" pitchFamily="34" charset="0"/>
              </a:rPr>
              <a:t>La </a:t>
            </a:r>
            <a:r>
              <a:rPr lang="it-IT" altLang="it-IT" sz="1800" b="1" dirty="0">
                <a:solidFill>
                  <a:srgbClr val="C00000"/>
                </a:solidFill>
                <a:latin typeface="Tahoma" panose="020B0604030504040204" pitchFamily="34" charset="0"/>
                <a:cs typeface="Tahoma" panose="020B0604030504040204" pitchFamily="34" charset="0"/>
              </a:rPr>
              <a:t>perdita di esercizio</a:t>
            </a:r>
            <a:r>
              <a:rPr lang="it-IT" altLang="it-IT" sz="1800" dirty="0">
                <a:latin typeface="Tahoma" panose="020B0604030504040204" pitchFamily="34" charset="0"/>
                <a:cs typeface="Tahoma" panose="020B0604030504040204" pitchFamily="34" charset="0"/>
              </a:rPr>
              <a:t>, pari alla differenza tra ricavi e costi (30), rilevata in conto economico </a:t>
            </a:r>
            <a:r>
              <a:rPr lang="it-IT" altLang="it-IT" sz="2000" b="1" dirty="0">
                <a:latin typeface="Tahoma" panose="020B0604030504040204" pitchFamily="34" charset="0"/>
                <a:cs typeface="Tahoma" panose="020B0604030504040204" pitchFamily="34" charset="0"/>
              </a:rPr>
              <a:t>deve essere iscritta a stato patrimoniale:</a:t>
            </a:r>
          </a:p>
          <a:p>
            <a:pPr eaLnBrk="1" hangingPunct="1">
              <a:spcBef>
                <a:spcPct val="0"/>
              </a:spcBef>
              <a:buClr>
                <a:srgbClr val="FFFF99"/>
              </a:buClr>
              <a:buFontTx/>
              <a:buNone/>
              <a:defRPr/>
            </a:pPr>
            <a:endParaRPr lang="it-IT" altLang="it-IT" sz="2000" b="1" dirty="0">
              <a:latin typeface="Tahoma" panose="020B0604030504040204" pitchFamily="34" charset="0"/>
              <a:cs typeface="Tahoma" panose="020B0604030504040204" pitchFamily="34" charset="0"/>
            </a:endParaRPr>
          </a:p>
          <a:p>
            <a:pPr marL="285750" indent="-285750" eaLnBrk="1" hangingPunct="1">
              <a:spcBef>
                <a:spcPct val="0"/>
              </a:spcBef>
              <a:buClr>
                <a:schemeClr val="tx1"/>
              </a:buClr>
              <a:buFont typeface="Wingdings" panose="05000000000000000000" pitchFamily="2" charset="2"/>
              <a:buChar char="Ø"/>
              <a:defRPr/>
            </a:pPr>
            <a:r>
              <a:rPr lang="it-IT" altLang="it-IT" sz="1600" dirty="0">
                <a:latin typeface="Tahoma" panose="020B0604030504040204" pitchFamily="34" charset="0"/>
                <a:cs typeface="Tahoma" panose="020B0604030504040204" pitchFamily="34" charset="0"/>
              </a:rPr>
              <a:t>per una ragione tecnica di bilanciamento dei conti.</a:t>
            </a:r>
          </a:p>
          <a:p>
            <a:pPr marL="285750" indent="-285750" eaLnBrk="1" hangingPunct="1">
              <a:spcBef>
                <a:spcPct val="0"/>
              </a:spcBef>
              <a:buClr>
                <a:schemeClr val="tx1"/>
              </a:buClr>
              <a:buFont typeface="Wingdings" panose="05000000000000000000" pitchFamily="2" charset="2"/>
              <a:buChar char="Ø"/>
              <a:defRPr/>
            </a:pPr>
            <a:r>
              <a:rPr lang="it-IT" altLang="it-IT" sz="1600" dirty="0">
                <a:latin typeface="Tahoma" panose="020B0604030504040204" pitchFamily="34" charset="0"/>
                <a:cs typeface="Tahoma" panose="020B0604030504040204" pitchFamily="34" charset="0"/>
              </a:rPr>
              <a:t>per una ragione sostanziale - la perdita è una diminuzione di ricchezza, da rappresentare tra gli elementi patrimoniali quale diminuzione dei Mezzi Propri.</a:t>
            </a:r>
            <a:r>
              <a:rPr lang="it-IT" altLang="it-IT" sz="2000" dirty="0">
                <a:latin typeface="Tahoma" panose="020B0604030504040204" pitchFamily="34" charset="0"/>
                <a:cs typeface="Tahoma" panose="020B0604030504040204" pitchFamily="34" charset="0"/>
              </a:rPr>
              <a:t> </a:t>
            </a:r>
          </a:p>
          <a:p>
            <a:pPr marL="285750" indent="-285750" eaLnBrk="1" hangingPunct="1">
              <a:spcBef>
                <a:spcPct val="0"/>
              </a:spcBef>
              <a:buClr>
                <a:schemeClr val="tx1"/>
              </a:buClr>
              <a:buFont typeface="Wingdings" panose="05000000000000000000" pitchFamily="2" charset="2"/>
              <a:buChar char="Ø"/>
              <a:defRPr/>
            </a:pPr>
            <a:endParaRPr lang="it-IT" altLang="it-IT" sz="2000" b="1"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defRPr/>
            </a:pPr>
            <a:r>
              <a:rPr lang="it-IT" altLang="it-IT" sz="2000" b="1" dirty="0">
                <a:latin typeface="Tahoma" panose="020B0604030504040204" pitchFamily="34" charset="0"/>
                <a:cs typeface="Tahoma" panose="020B0604030504040204" pitchFamily="34" charset="0"/>
              </a:rPr>
              <a:t>Il patrimonio dell’azienda si è modificato in termini quantitativi </a:t>
            </a:r>
            <a:r>
              <a:rPr lang="it-IT" altLang="it-IT" sz="2000" dirty="0">
                <a:latin typeface="Tahoma" panose="020B0604030504040204" pitchFamily="34" charset="0"/>
                <a:cs typeface="Tahoma" panose="020B0604030504040204" pitchFamily="34" charset="0"/>
              </a:rPr>
              <a:t>(da 40 a 10)</a:t>
            </a:r>
          </a:p>
        </p:txBody>
      </p:sp>
      <p:sp>
        <p:nvSpPr>
          <p:cNvPr id="50179" name="Rettangolo 1"/>
          <p:cNvSpPr>
            <a:spLocks noChangeArrowheads="1"/>
          </p:cNvSpPr>
          <p:nvPr/>
        </p:nvSpPr>
        <p:spPr bwMode="auto">
          <a:xfrm>
            <a:off x="179388" y="868363"/>
            <a:ext cx="43925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None/>
            </a:pPr>
            <a:r>
              <a:rPr lang="it-IT" altLang="it-IT" sz="2000" b="1" dirty="0">
                <a:latin typeface="Tahoma" panose="020B0604030504040204" pitchFamily="34" charset="0"/>
                <a:cs typeface="Tahoma" panose="020B0604030504040204" pitchFamily="34" charset="0"/>
              </a:rPr>
              <a:t>Collocazione dei conti in Bilancio</a:t>
            </a:r>
          </a:p>
        </p:txBody>
      </p:sp>
      <p:sp>
        <p:nvSpPr>
          <p:cNvPr id="50180" name="Rectangle 4"/>
          <p:cNvSpPr>
            <a:spLocks noChangeArrowheads="1"/>
          </p:cNvSpPr>
          <p:nvPr/>
        </p:nvSpPr>
        <p:spPr bwMode="auto">
          <a:xfrm>
            <a:off x="614363" y="1270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7" name="Freccia a destra 6"/>
          <p:cNvSpPr/>
          <p:nvPr/>
        </p:nvSpPr>
        <p:spPr>
          <a:xfrm>
            <a:off x="201613" y="4652963"/>
            <a:ext cx="358775" cy="4318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ttangolo 1"/>
          <p:cNvSpPr>
            <a:spLocks noChangeArrowheads="1"/>
          </p:cNvSpPr>
          <p:nvPr/>
        </p:nvSpPr>
        <p:spPr bwMode="auto">
          <a:xfrm>
            <a:off x="179388" y="868363"/>
            <a:ext cx="43925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None/>
            </a:pPr>
            <a:r>
              <a:rPr lang="it-IT" altLang="it-IT" sz="2000" b="1" dirty="0">
                <a:latin typeface="Tahoma" panose="020B0604030504040204" pitchFamily="34" charset="0"/>
                <a:cs typeface="Tahoma" panose="020B0604030504040204" pitchFamily="34" charset="0"/>
              </a:rPr>
              <a:t>Collocazione dei conti in Bilancio</a:t>
            </a:r>
          </a:p>
        </p:txBody>
      </p:sp>
      <p:sp>
        <p:nvSpPr>
          <p:cNvPr id="51203" name="Rectangle 4"/>
          <p:cNvSpPr>
            <a:spLocks noChangeArrowheads="1"/>
          </p:cNvSpPr>
          <p:nvPr/>
        </p:nvSpPr>
        <p:spPr bwMode="auto">
          <a:xfrm>
            <a:off x="614363" y="1270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pic>
        <p:nvPicPr>
          <p:cNvPr id="51206"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663" y="1366838"/>
            <a:ext cx="6924675"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3013"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3014"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3015"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3016"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43017"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43018"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33" name="Line 12"/>
          <p:cNvSpPr>
            <a:spLocks noChangeShapeType="1"/>
          </p:cNvSpPr>
          <p:nvPr/>
        </p:nvSpPr>
        <p:spPr bwMode="auto">
          <a:xfrm>
            <a:off x="0" y="116632"/>
            <a:ext cx="9144000" cy="0"/>
          </a:xfrm>
          <a:prstGeom prst="line">
            <a:avLst/>
          </a:prstGeom>
          <a:noFill/>
          <a:ln w="9525">
            <a:solidFill>
              <a:schemeClr val="tx1"/>
            </a:solidFill>
            <a:round/>
            <a:headEnd/>
            <a:tailEnd/>
          </a:ln>
        </p:spPr>
        <p:txBody>
          <a:bodyPr/>
          <a:lstStyle/>
          <a:p>
            <a:endParaRPr lang="it-IT"/>
          </a:p>
        </p:txBody>
      </p:sp>
      <p:sp>
        <p:nvSpPr>
          <p:cNvPr id="34"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35" name="CasellaDiTesto 3"/>
          <p:cNvSpPr txBox="1">
            <a:spLocks noChangeArrowheads="1"/>
          </p:cNvSpPr>
          <p:nvPr/>
        </p:nvSpPr>
        <p:spPr bwMode="auto">
          <a:xfrm>
            <a:off x="1075532" y="1487071"/>
            <a:ext cx="7632700" cy="457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b="1" dirty="0"/>
              <a:t>Coronella S</a:t>
            </a:r>
            <a:r>
              <a:rPr lang="it-IT" altLang="it-IT" sz="2400" b="1" dirty="0" smtClean="0"/>
              <a:t>., </a:t>
            </a:r>
            <a:r>
              <a:rPr lang="it-IT" altLang="it-IT" sz="2400" dirty="0" smtClean="0"/>
              <a:t>Ragioneria generale, Cap. </a:t>
            </a:r>
            <a:r>
              <a:rPr lang="it-IT" altLang="it-IT" sz="2400" dirty="0"/>
              <a:t>7</a:t>
            </a:r>
            <a:endParaRPr lang="it-IT" altLang="it-IT" sz="1800" dirty="0"/>
          </a:p>
        </p:txBody>
      </p:sp>
    </p:spTree>
    <p:extLst>
      <p:ext uri="{BB962C8B-B14F-4D97-AF65-F5344CB8AC3E}">
        <p14:creationId xmlns:p14="http://schemas.microsoft.com/office/powerpoint/2010/main" val="2814307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4130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240643" name="Rectangle 3"/>
          <p:cNvSpPr>
            <a:spLocks noGrp="1" noChangeArrowheads="1"/>
          </p:cNvSpPr>
          <p:nvPr>
            <p:ph idx="1"/>
          </p:nvPr>
        </p:nvSpPr>
        <p:spPr>
          <a:xfrm>
            <a:off x="-11113" y="1014413"/>
            <a:ext cx="9144001" cy="5400675"/>
          </a:xfrm>
        </p:spPr>
        <p:txBody>
          <a:bodyPr/>
          <a:lstStyle/>
          <a:p>
            <a:pPr marL="457200" indent="-457200" eaLnBrk="1" hangingPunct="1">
              <a:buClr>
                <a:schemeClr val="tx1"/>
              </a:buClr>
              <a:buFont typeface="+mj-lt"/>
              <a:buAutoNum type="arabicPeriod"/>
              <a:defRPr/>
            </a:pPr>
            <a:endParaRPr lang="it-IT" altLang="it-IT" sz="2000" b="1" dirty="0">
              <a:latin typeface="Tahoma" panose="020B0604030504040204" pitchFamily="34" charset="0"/>
              <a:cs typeface="Tahoma" panose="020B0604030504040204" pitchFamily="34" charset="0"/>
            </a:endParaRPr>
          </a:p>
          <a:p>
            <a:pPr marL="457200" indent="-457200" eaLnBrk="1" hangingPunct="1">
              <a:buClr>
                <a:schemeClr val="tx1"/>
              </a:buClr>
              <a:buFont typeface="+mj-lt"/>
              <a:buAutoNum type="arabicPeriod"/>
              <a:defRPr/>
            </a:pPr>
            <a:endParaRPr lang="it-IT" altLang="it-IT" sz="2000" b="1" dirty="0">
              <a:latin typeface="Tahoma" panose="020B0604030504040204" pitchFamily="34" charset="0"/>
              <a:cs typeface="Tahoma" panose="020B0604030504040204" pitchFamily="34" charset="0"/>
            </a:endParaRPr>
          </a:p>
          <a:p>
            <a:pPr marL="457200" indent="-457200" eaLnBrk="1" hangingPunct="1">
              <a:buClr>
                <a:schemeClr val="tx1"/>
              </a:buClr>
              <a:buFont typeface="+mj-lt"/>
              <a:buAutoNum type="arabicPeriod"/>
              <a:defRPr/>
            </a:pPr>
            <a:endParaRPr lang="it-IT" altLang="it-IT" sz="2000" b="1" dirty="0">
              <a:latin typeface="Tahoma" panose="020B0604030504040204" pitchFamily="34" charset="0"/>
              <a:cs typeface="Tahoma" panose="020B0604030504040204" pitchFamily="34" charset="0"/>
            </a:endParaRPr>
          </a:p>
          <a:p>
            <a:pPr marL="457200" indent="-457200" eaLnBrk="1" hangingPunct="1">
              <a:buClr>
                <a:schemeClr val="tx1"/>
              </a:buClr>
              <a:buFont typeface="+mj-lt"/>
              <a:buAutoNum type="arabicPeriod"/>
              <a:defRPr/>
            </a:pPr>
            <a:endParaRPr lang="it-IT" altLang="it-IT" sz="2000" b="1" dirty="0">
              <a:latin typeface="Tahoma" panose="020B0604030504040204" pitchFamily="34" charset="0"/>
              <a:cs typeface="Tahoma" panose="020B0604030504040204" pitchFamily="34" charset="0"/>
            </a:endParaRPr>
          </a:p>
          <a:p>
            <a:pPr marL="0" indent="0" eaLnBrk="1" hangingPunct="1">
              <a:buClr>
                <a:schemeClr val="tx1"/>
              </a:buClr>
              <a:buFontTx/>
              <a:buNone/>
              <a:defRPr/>
            </a:pPr>
            <a:endParaRPr lang="it-IT" altLang="it-IT" sz="900" b="1" dirty="0">
              <a:latin typeface="Tahoma" panose="020B0604030504040204" pitchFamily="34" charset="0"/>
              <a:cs typeface="Tahoma" panose="020B0604030504040204" pitchFamily="34" charset="0"/>
            </a:endParaRPr>
          </a:p>
        </p:txBody>
      </p:sp>
      <p:sp>
        <p:nvSpPr>
          <p:cNvPr id="14341"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pluriennali</a:t>
            </a:r>
            <a:endParaRPr lang="it-IT" altLang="it-IT" sz="1800"/>
          </a:p>
        </p:txBody>
      </p:sp>
      <p:sp>
        <p:nvSpPr>
          <p:cNvPr id="14342" name="CasellaDiTesto 2"/>
          <p:cNvSpPr txBox="1">
            <a:spLocks noChangeArrowheads="1"/>
          </p:cNvSpPr>
          <p:nvPr/>
        </p:nvSpPr>
        <p:spPr bwMode="auto">
          <a:xfrm>
            <a:off x="614363" y="1084263"/>
            <a:ext cx="2376487"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latin typeface="Tahoma" panose="020B0604030504040204" pitchFamily="34" charset="0"/>
                <a:cs typeface="Tahoma" panose="020B0604030504040204" pitchFamily="34" charset="0"/>
              </a:rPr>
              <a:t>Materiali </a:t>
            </a:r>
            <a:endParaRPr lang="it-IT" altLang="it-IT" sz="1400">
              <a:latin typeface="Tahoma" panose="020B0604030504040204" pitchFamily="34" charset="0"/>
              <a:cs typeface="Tahoma" panose="020B0604030504040204" pitchFamily="34" charset="0"/>
            </a:endParaRPr>
          </a:p>
        </p:txBody>
      </p:sp>
      <p:sp>
        <p:nvSpPr>
          <p:cNvPr id="14343" name="CasellaDiTesto 2"/>
          <p:cNvSpPr txBox="1">
            <a:spLocks noChangeArrowheads="1"/>
          </p:cNvSpPr>
          <p:nvPr/>
        </p:nvSpPr>
        <p:spPr bwMode="auto">
          <a:xfrm>
            <a:off x="5076825" y="1130300"/>
            <a:ext cx="2376488"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latin typeface="Tahoma" panose="020B0604030504040204" pitchFamily="34" charset="0"/>
                <a:cs typeface="Tahoma" panose="020B0604030504040204" pitchFamily="34" charset="0"/>
              </a:rPr>
              <a:t>Immateriali </a:t>
            </a:r>
            <a:endParaRPr lang="it-IT" altLang="it-IT" sz="1400">
              <a:latin typeface="Tahoma" panose="020B0604030504040204" pitchFamily="34" charset="0"/>
              <a:cs typeface="Tahoma" panose="020B0604030504040204" pitchFamily="34" charset="0"/>
            </a:endParaRPr>
          </a:p>
        </p:txBody>
      </p:sp>
      <p:sp>
        <p:nvSpPr>
          <p:cNvPr id="14344" name="CasellaDiTesto 2"/>
          <p:cNvSpPr txBox="1">
            <a:spLocks noChangeArrowheads="1"/>
          </p:cNvSpPr>
          <p:nvPr/>
        </p:nvSpPr>
        <p:spPr bwMode="auto">
          <a:xfrm>
            <a:off x="614363" y="3398838"/>
            <a:ext cx="2376487" cy="1816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Terreni </a:t>
            </a:r>
          </a:p>
          <a:p>
            <a:pPr algn="ctr">
              <a:spcBef>
                <a:spcPct val="0"/>
              </a:spcBef>
              <a:buClrTx/>
              <a:buFontTx/>
              <a:buNone/>
            </a:pPr>
            <a:r>
              <a:rPr lang="it-IT" altLang="it-IT" sz="1600">
                <a:latin typeface="Tahoma" panose="020B0604030504040204" pitchFamily="34" charset="0"/>
                <a:cs typeface="Tahoma" panose="020B0604030504040204" pitchFamily="34" charset="0"/>
              </a:rPr>
              <a:t>Fabbricati </a:t>
            </a:r>
          </a:p>
          <a:p>
            <a:pPr algn="ctr">
              <a:spcBef>
                <a:spcPct val="0"/>
              </a:spcBef>
              <a:buClrTx/>
              <a:buFontTx/>
              <a:buNone/>
            </a:pPr>
            <a:r>
              <a:rPr lang="it-IT" altLang="it-IT" sz="1600">
                <a:latin typeface="Tahoma" panose="020B0604030504040204" pitchFamily="34" charset="0"/>
                <a:cs typeface="Tahoma" panose="020B0604030504040204" pitchFamily="34" charset="0"/>
              </a:rPr>
              <a:t>Impianti </a:t>
            </a:r>
          </a:p>
          <a:p>
            <a:pPr algn="ctr">
              <a:spcBef>
                <a:spcPct val="0"/>
              </a:spcBef>
              <a:buClrTx/>
              <a:buFontTx/>
              <a:buNone/>
            </a:pPr>
            <a:r>
              <a:rPr lang="it-IT" altLang="it-IT" sz="1600">
                <a:latin typeface="Tahoma" panose="020B0604030504040204" pitchFamily="34" charset="0"/>
                <a:cs typeface="Tahoma" panose="020B0604030504040204" pitchFamily="34" charset="0"/>
              </a:rPr>
              <a:t>Macchinari </a:t>
            </a:r>
          </a:p>
          <a:p>
            <a:pPr algn="ctr">
              <a:spcBef>
                <a:spcPct val="0"/>
              </a:spcBef>
              <a:buClrTx/>
              <a:buFontTx/>
              <a:buNone/>
            </a:pPr>
            <a:r>
              <a:rPr lang="it-IT" altLang="it-IT" sz="1600">
                <a:latin typeface="Tahoma" panose="020B0604030504040204" pitchFamily="34" charset="0"/>
                <a:cs typeface="Tahoma" panose="020B0604030504040204" pitchFamily="34" charset="0"/>
              </a:rPr>
              <a:t>Attrezzature </a:t>
            </a:r>
          </a:p>
          <a:p>
            <a:pPr algn="ctr">
              <a:spcBef>
                <a:spcPct val="0"/>
              </a:spcBef>
              <a:buClrTx/>
              <a:buFontTx/>
              <a:buNone/>
            </a:pPr>
            <a:r>
              <a:rPr lang="it-IT" altLang="it-IT" sz="1600">
                <a:latin typeface="Tahoma" panose="020B0604030504040204" pitchFamily="34" charset="0"/>
                <a:cs typeface="Tahoma" panose="020B0604030504040204" pitchFamily="34" charset="0"/>
              </a:rPr>
              <a:t>Mobili e Arredi Autoveicoli </a:t>
            </a:r>
            <a:endParaRPr lang="it-IT" altLang="it-IT" sz="1400">
              <a:latin typeface="Tahoma" panose="020B0604030504040204" pitchFamily="34" charset="0"/>
              <a:cs typeface="Tahoma" panose="020B0604030504040204" pitchFamily="34" charset="0"/>
            </a:endParaRPr>
          </a:p>
        </p:txBody>
      </p:sp>
      <p:sp>
        <p:nvSpPr>
          <p:cNvPr id="14345" name="CasellaDiTesto 2"/>
          <p:cNvSpPr txBox="1">
            <a:spLocks noChangeArrowheads="1"/>
          </p:cNvSpPr>
          <p:nvPr/>
        </p:nvSpPr>
        <p:spPr bwMode="auto">
          <a:xfrm>
            <a:off x="614363" y="1954213"/>
            <a:ext cx="2376487" cy="830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 Investimenti strutturali, destinati a fornire utilità per più esercizi</a:t>
            </a:r>
            <a:endParaRPr lang="it-IT" altLang="it-IT" sz="1400">
              <a:latin typeface="Tahoma" panose="020B0604030504040204" pitchFamily="34" charset="0"/>
              <a:cs typeface="Tahoma" panose="020B0604030504040204" pitchFamily="34" charset="0"/>
            </a:endParaRPr>
          </a:p>
        </p:txBody>
      </p:sp>
      <p:sp>
        <p:nvSpPr>
          <p:cNvPr id="14346" name="CasellaDiTesto 2"/>
          <p:cNvSpPr txBox="1">
            <a:spLocks noChangeArrowheads="1"/>
          </p:cNvSpPr>
          <p:nvPr/>
        </p:nvSpPr>
        <p:spPr bwMode="auto">
          <a:xfrm>
            <a:off x="5076825" y="1935163"/>
            <a:ext cx="2376488" cy="1322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Oneri che non si incorporano in alcun bene materiale, oppure dall’acquisizione di diritti pluriennali. </a:t>
            </a:r>
            <a:endParaRPr lang="it-IT" altLang="it-IT" sz="1400">
              <a:latin typeface="Tahoma" panose="020B0604030504040204" pitchFamily="34" charset="0"/>
              <a:cs typeface="Tahoma" panose="020B0604030504040204" pitchFamily="34" charset="0"/>
            </a:endParaRPr>
          </a:p>
        </p:txBody>
      </p:sp>
      <p:sp>
        <p:nvSpPr>
          <p:cNvPr id="14347" name="CasellaDiTesto 2"/>
          <p:cNvSpPr txBox="1">
            <a:spLocks noChangeArrowheads="1"/>
          </p:cNvSpPr>
          <p:nvPr/>
        </p:nvSpPr>
        <p:spPr bwMode="auto">
          <a:xfrm>
            <a:off x="3735388" y="4649788"/>
            <a:ext cx="2376487" cy="107721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dirty="0">
                <a:latin typeface="Tahoma" panose="020B0604030504040204" pitchFamily="34" charset="0"/>
                <a:cs typeface="Tahoma" panose="020B0604030504040204" pitchFamily="34" charset="0"/>
              </a:rPr>
              <a:t>Costi di impianto (o di </a:t>
            </a:r>
            <a:r>
              <a:rPr lang="it-IT" altLang="it-IT" sz="1600" dirty="0" smtClean="0">
                <a:latin typeface="Tahoma" panose="020B0604030504040204" pitchFamily="34" charset="0"/>
                <a:cs typeface="Tahoma" panose="020B0604030504040204" pitchFamily="34" charset="0"/>
              </a:rPr>
              <a:t>costituzione), </a:t>
            </a:r>
            <a:endParaRPr lang="it-IT" altLang="it-IT" sz="1600" dirty="0">
              <a:latin typeface="Tahoma" panose="020B0604030504040204" pitchFamily="34" charset="0"/>
              <a:cs typeface="Tahoma" panose="020B0604030504040204" pitchFamily="34" charset="0"/>
            </a:endParaRPr>
          </a:p>
          <a:p>
            <a:pPr algn="ctr">
              <a:spcBef>
                <a:spcPct val="0"/>
              </a:spcBef>
              <a:buClrTx/>
              <a:buFontTx/>
              <a:buNone/>
            </a:pPr>
            <a:r>
              <a:rPr lang="it-IT" altLang="it-IT" sz="1600" dirty="0">
                <a:latin typeface="Tahoma" panose="020B0604030504040204" pitchFamily="34" charset="0"/>
                <a:cs typeface="Tahoma" panose="020B0604030504040204" pitchFamily="34" charset="0"/>
              </a:rPr>
              <a:t>Costi di ampliamento Costi di sviluppo </a:t>
            </a:r>
            <a:endParaRPr lang="it-IT" altLang="it-IT" sz="1600" dirty="0" smtClean="0">
              <a:latin typeface="Tahoma" panose="020B0604030504040204" pitchFamily="34" charset="0"/>
              <a:cs typeface="Tahoma" panose="020B0604030504040204" pitchFamily="34" charset="0"/>
            </a:endParaRPr>
          </a:p>
        </p:txBody>
      </p:sp>
      <p:sp>
        <p:nvSpPr>
          <p:cNvPr id="14348" name="CasellaDiTesto 2"/>
          <p:cNvSpPr txBox="1">
            <a:spLocks noChangeArrowheads="1"/>
          </p:cNvSpPr>
          <p:nvPr/>
        </p:nvSpPr>
        <p:spPr bwMode="auto">
          <a:xfrm>
            <a:off x="3735388" y="3648075"/>
            <a:ext cx="2376487"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a:latin typeface="Tahoma" panose="020B0604030504040204" pitchFamily="34" charset="0"/>
                <a:cs typeface="Tahoma" panose="020B0604030504040204" pitchFamily="34" charset="0"/>
              </a:rPr>
              <a:t>“ad utilizzo non autonomo” </a:t>
            </a:r>
          </a:p>
        </p:txBody>
      </p:sp>
      <p:sp>
        <p:nvSpPr>
          <p:cNvPr id="14349" name="CasellaDiTesto 2"/>
          <p:cNvSpPr txBox="1">
            <a:spLocks noChangeArrowheads="1"/>
          </p:cNvSpPr>
          <p:nvPr/>
        </p:nvSpPr>
        <p:spPr bwMode="auto">
          <a:xfrm>
            <a:off x="6515100" y="3652838"/>
            <a:ext cx="2376488"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a:latin typeface="Tahoma" panose="020B0604030504040204" pitchFamily="34" charset="0"/>
                <a:cs typeface="Tahoma" panose="020B0604030504040204" pitchFamily="34" charset="0"/>
              </a:rPr>
              <a:t>“ad utilizzo autonomo” </a:t>
            </a:r>
          </a:p>
        </p:txBody>
      </p:sp>
      <p:sp>
        <p:nvSpPr>
          <p:cNvPr id="14350" name="CasellaDiTesto 2"/>
          <p:cNvSpPr txBox="1">
            <a:spLocks noChangeArrowheads="1"/>
          </p:cNvSpPr>
          <p:nvPr/>
        </p:nvSpPr>
        <p:spPr bwMode="auto">
          <a:xfrm>
            <a:off x="6529388" y="4476750"/>
            <a:ext cx="2376487" cy="138499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dirty="0">
                <a:latin typeface="Tahoma" panose="020B0604030504040204" pitchFamily="34" charset="0"/>
                <a:cs typeface="Tahoma" panose="020B0604030504040204" pitchFamily="34" charset="0"/>
              </a:rPr>
              <a:t>Marchi</a:t>
            </a:r>
          </a:p>
          <a:p>
            <a:pPr algn="ctr">
              <a:spcBef>
                <a:spcPct val="0"/>
              </a:spcBef>
              <a:buClrTx/>
              <a:buFontTx/>
              <a:buNone/>
            </a:pPr>
            <a:r>
              <a:rPr lang="it-IT" altLang="it-IT" sz="1400" dirty="0">
                <a:latin typeface="Tahoma" panose="020B0604030504040204" pitchFamily="34" charset="0"/>
                <a:cs typeface="Tahoma" panose="020B0604030504040204" pitchFamily="34" charset="0"/>
              </a:rPr>
              <a:t> brevetti</a:t>
            </a:r>
          </a:p>
          <a:p>
            <a:pPr algn="ctr">
              <a:spcBef>
                <a:spcPct val="0"/>
              </a:spcBef>
              <a:buClrTx/>
              <a:buFontTx/>
              <a:buNone/>
            </a:pPr>
            <a:r>
              <a:rPr lang="it-IT" altLang="it-IT" sz="1400" dirty="0">
                <a:latin typeface="Tahoma" panose="020B0604030504040204" pitchFamily="34" charset="0"/>
                <a:cs typeface="Tahoma" panose="020B0604030504040204" pitchFamily="34" charset="0"/>
              </a:rPr>
              <a:t>diritti di utilizzazione delle opere dell’ingegno (software), </a:t>
            </a:r>
          </a:p>
          <a:p>
            <a:pPr algn="ctr">
              <a:spcBef>
                <a:spcPct val="0"/>
              </a:spcBef>
              <a:buClrTx/>
              <a:buFontTx/>
              <a:buNone/>
            </a:pPr>
            <a:r>
              <a:rPr lang="it-IT" altLang="it-IT" sz="1400" dirty="0" smtClean="0">
                <a:latin typeface="Tahoma" panose="020B0604030504040204" pitchFamily="34" charset="0"/>
                <a:cs typeface="Tahoma" panose="020B0604030504040204" pitchFamily="34" charset="0"/>
              </a:rPr>
              <a:t>Licenze</a:t>
            </a:r>
            <a:endParaRPr lang="it-IT" altLang="it-IT" sz="1400" dirty="0">
              <a:latin typeface="Tahoma" panose="020B0604030504040204" pitchFamily="34" charset="0"/>
              <a:cs typeface="Tahoma" panose="020B0604030504040204" pitchFamily="34" charset="0"/>
            </a:endParaRPr>
          </a:p>
        </p:txBody>
      </p:sp>
      <p:sp>
        <p:nvSpPr>
          <p:cNvPr id="15" name="Freccia a destra 14"/>
          <p:cNvSpPr/>
          <p:nvPr/>
        </p:nvSpPr>
        <p:spPr>
          <a:xfrm rot="5400000">
            <a:off x="1694657" y="1535906"/>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6" name="Freccia a destra 15"/>
          <p:cNvSpPr/>
          <p:nvPr/>
        </p:nvSpPr>
        <p:spPr>
          <a:xfrm rot="5400000">
            <a:off x="6144419" y="1558132"/>
            <a:ext cx="215900" cy="32861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7" name="Freccia a destra 16"/>
          <p:cNvSpPr/>
          <p:nvPr/>
        </p:nvSpPr>
        <p:spPr>
          <a:xfrm rot="5400000">
            <a:off x="1694657" y="2928143"/>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 name="Freccia a destra 17"/>
          <p:cNvSpPr/>
          <p:nvPr/>
        </p:nvSpPr>
        <p:spPr>
          <a:xfrm rot="5400000">
            <a:off x="4780757" y="4247356"/>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9" name="Freccia a destra 18"/>
          <p:cNvSpPr/>
          <p:nvPr/>
        </p:nvSpPr>
        <p:spPr>
          <a:xfrm rot="5400000">
            <a:off x="7609682" y="4093368"/>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cxnSp>
        <p:nvCxnSpPr>
          <p:cNvPr id="20" name="Connettore 2 19"/>
          <p:cNvCxnSpPr>
            <a:cxnSpLocks/>
          </p:cNvCxnSpPr>
          <p:nvPr/>
        </p:nvCxnSpPr>
        <p:spPr>
          <a:xfrm flipH="1">
            <a:off x="5740400" y="3248025"/>
            <a:ext cx="523875" cy="346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p:cNvCxnSpPr>
            <a:cxnSpLocks/>
          </p:cNvCxnSpPr>
          <p:nvPr/>
        </p:nvCxnSpPr>
        <p:spPr>
          <a:xfrm>
            <a:off x="6253163" y="3248025"/>
            <a:ext cx="479425" cy="311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CasellaDiTesto 2"/>
          <p:cNvSpPr txBox="1">
            <a:spLocks noChangeArrowheads="1"/>
          </p:cNvSpPr>
          <p:nvPr/>
        </p:nvSpPr>
        <p:spPr bwMode="auto">
          <a:xfrm>
            <a:off x="5053014" y="6021483"/>
            <a:ext cx="2376487"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smtClean="0">
                <a:latin typeface="Tahoma" panose="020B0604030504040204" pitchFamily="34" charset="0"/>
                <a:cs typeface="Tahoma" panose="020B0604030504040204" pitchFamily="34" charset="0"/>
              </a:rPr>
              <a:t>Avviamento</a:t>
            </a:r>
            <a:endParaRPr lang="it-IT" altLang="it-IT" sz="1400" b="1" dirty="0">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73610"/>
            <a:ext cx="8435975" cy="4031654"/>
          </a:xfrm>
        </p:spPr>
        <p:txBody>
          <a:bodyPr>
            <a:noAutofit/>
          </a:bodyPr>
          <a:lstStyle/>
          <a:p>
            <a:pPr marL="0" indent="0" algn="just">
              <a:buFontTx/>
              <a:buNone/>
              <a:defRPr/>
            </a:pPr>
            <a:r>
              <a:rPr lang="it-IT" sz="1800" dirty="0"/>
              <a:t>Le </a:t>
            </a:r>
            <a:r>
              <a:rPr lang="it-IT" sz="1800" b="1" dirty="0"/>
              <a:t>immobilizzazioni materiali </a:t>
            </a:r>
            <a:r>
              <a:rPr lang="it-IT" sz="1800" dirty="0"/>
              <a:t>sono costituite sia da beni immobili che da beni mobili durevoli aventi i seguenti requisiti:</a:t>
            </a:r>
          </a:p>
          <a:p>
            <a:pPr marL="0" indent="0" algn="just">
              <a:buFontTx/>
              <a:buNone/>
              <a:defRPr/>
            </a:pPr>
            <a:endParaRPr lang="it-IT" sz="1800" dirty="0"/>
          </a:p>
          <a:p>
            <a:pPr algn="just">
              <a:lnSpc>
                <a:spcPct val="150000"/>
              </a:lnSpc>
              <a:spcBef>
                <a:spcPts val="0"/>
              </a:spcBef>
              <a:buClr>
                <a:schemeClr val="tx1"/>
              </a:buClr>
              <a:buFont typeface="Wingdings" panose="05000000000000000000" pitchFamily="2" charset="2"/>
              <a:buChar char="§"/>
              <a:defRPr/>
            </a:pPr>
            <a:r>
              <a:rPr lang="it-IT" sz="1800" dirty="0"/>
              <a:t>destinazione ad uso </a:t>
            </a:r>
            <a:r>
              <a:rPr lang="it-IT" sz="1800" dirty="0" smtClean="0"/>
              <a:t>durevole</a:t>
            </a:r>
            <a:endParaRPr lang="it-IT" sz="1800" dirty="0"/>
          </a:p>
          <a:p>
            <a:pPr algn="just">
              <a:lnSpc>
                <a:spcPct val="150000"/>
              </a:lnSpc>
              <a:spcBef>
                <a:spcPts val="0"/>
              </a:spcBef>
              <a:buClr>
                <a:schemeClr val="tx1"/>
              </a:buClr>
              <a:buFont typeface="Wingdings" panose="05000000000000000000" pitchFamily="2" charset="2"/>
              <a:buChar char="§"/>
              <a:defRPr/>
            </a:pPr>
            <a:r>
              <a:rPr lang="it-IT" sz="1800" dirty="0"/>
              <a:t>utilità </a:t>
            </a:r>
            <a:r>
              <a:rPr lang="it-IT" sz="1800" dirty="0" smtClean="0"/>
              <a:t>pluriennale</a:t>
            </a:r>
            <a:endParaRPr lang="it-IT" sz="1800" dirty="0"/>
          </a:p>
          <a:p>
            <a:pPr algn="just">
              <a:lnSpc>
                <a:spcPct val="150000"/>
              </a:lnSpc>
              <a:spcBef>
                <a:spcPts val="0"/>
              </a:spcBef>
              <a:buClr>
                <a:schemeClr val="tx1"/>
              </a:buClr>
              <a:buFont typeface="Wingdings" panose="05000000000000000000" pitchFamily="2" charset="2"/>
              <a:buChar char="§"/>
              <a:defRPr/>
            </a:pPr>
            <a:r>
              <a:rPr lang="it-IT" sz="1800" dirty="0"/>
              <a:t>ammortamento quale processo di ripartizione del costo di acquisizione tra i vari </a:t>
            </a:r>
            <a:r>
              <a:rPr lang="it-IT" sz="1800" dirty="0" smtClean="0"/>
              <a:t>esercizi</a:t>
            </a:r>
            <a:endParaRPr lang="it-IT" sz="1800" dirty="0"/>
          </a:p>
          <a:p>
            <a:pPr algn="just">
              <a:lnSpc>
                <a:spcPct val="150000"/>
              </a:lnSpc>
              <a:spcBef>
                <a:spcPts val="0"/>
              </a:spcBef>
              <a:buClr>
                <a:schemeClr val="tx1"/>
              </a:buClr>
              <a:buFont typeface="Wingdings" panose="05000000000000000000" pitchFamily="2" charset="2"/>
              <a:buChar char="§"/>
              <a:defRPr/>
            </a:pPr>
            <a:r>
              <a:rPr lang="it-IT" sz="1800" dirty="0"/>
              <a:t>tangibilità, ovvero la sussistenza fisica del </a:t>
            </a:r>
            <a:r>
              <a:rPr lang="it-IT" sz="1800" dirty="0" smtClean="0"/>
              <a:t>bene</a:t>
            </a:r>
            <a:endParaRPr lang="it-IT" sz="1800" dirty="0"/>
          </a:p>
          <a:p>
            <a:pPr marL="0" indent="0" algn="just">
              <a:spcBef>
                <a:spcPts val="0"/>
              </a:spcBef>
              <a:buFontTx/>
              <a:buNone/>
              <a:defRPr/>
            </a:pPr>
            <a:endParaRPr lang="it-IT" sz="1800" dirty="0"/>
          </a:p>
          <a:p>
            <a:pPr marL="0" indent="0" algn="just">
              <a:buFontTx/>
              <a:buNone/>
              <a:defRPr/>
            </a:pPr>
            <a:endParaRPr lang="it-IT" sz="2300" dirty="0"/>
          </a:p>
        </p:txBody>
      </p:sp>
      <p:sp>
        <p:nvSpPr>
          <p:cNvPr id="16388"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immobilizzazioni materiali</a:t>
            </a:r>
            <a:endParaRPr lang="it-IT" altLang="it-IT"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1052537"/>
            <a:ext cx="8713663" cy="5184775"/>
          </a:xfrm>
        </p:spPr>
        <p:txBody>
          <a:bodyPr>
            <a:noAutofit/>
          </a:bodyPr>
          <a:lstStyle/>
          <a:p>
            <a:pPr marL="0" indent="0" algn="just">
              <a:buFontTx/>
              <a:buNone/>
              <a:defRPr/>
            </a:pPr>
            <a:r>
              <a:rPr lang="it-IT" sz="1800" dirty="0"/>
              <a:t>Le</a:t>
            </a:r>
            <a:r>
              <a:rPr lang="it-IT" sz="1800" b="1" dirty="0"/>
              <a:t> immobilizzazioni immateriali </a:t>
            </a:r>
            <a:r>
              <a:rPr lang="it-IT" altLang="it-IT" sz="1800" dirty="0"/>
              <a:t>sono caratterizzate dalla mancanza di tangibilità e sono costituite da alcune tipologie di costi che, pur non essendo collegati all’acquisizione o produzione interna di un bene o di un diritto, non esauriscono la propria utilità nell’esercizio in cui sono sostenuti, ma manifestano i relativi benefici economici lungo un arco temporale di più esercizi.</a:t>
            </a:r>
          </a:p>
          <a:p>
            <a:pPr marL="0" indent="0" algn="just">
              <a:buFontTx/>
              <a:buNone/>
              <a:defRPr/>
            </a:pPr>
            <a:r>
              <a:rPr lang="it-IT" sz="2200" dirty="0"/>
              <a:t> </a:t>
            </a:r>
            <a:r>
              <a:rPr lang="it-IT" sz="1800" dirty="0"/>
              <a:t>Possono essere scomposte in tre raggruppamenti:</a:t>
            </a:r>
          </a:p>
          <a:p>
            <a:pPr algn="just">
              <a:buClr>
                <a:schemeClr val="tx1"/>
              </a:buClr>
              <a:defRPr/>
            </a:pPr>
            <a:r>
              <a:rPr lang="it-IT" sz="1600" b="1" i="1" dirty="0"/>
              <a:t>Immobilizzazioni immateriali in senso stretto </a:t>
            </a:r>
            <a:r>
              <a:rPr lang="it-IT" sz="1600" i="1" dirty="0"/>
              <a:t>(beni </a:t>
            </a:r>
            <a:r>
              <a:rPr lang="it-IT" sz="1600" i="1" dirty="0" smtClean="0"/>
              <a:t>immateriali - </a:t>
            </a:r>
            <a:r>
              <a:rPr lang="it-IT" altLang="it-IT" sz="1600" b="1" dirty="0">
                <a:latin typeface="Tahoma" panose="020B0604030504040204" pitchFamily="34" charset="0"/>
                <a:cs typeface="Tahoma" panose="020B0604030504040204" pitchFamily="34" charset="0"/>
              </a:rPr>
              <a:t>ad utilizzo autonomo</a:t>
            </a:r>
            <a:r>
              <a:rPr lang="it-IT" sz="1600" i="1" dirty="0" smtClean="0"/>
              <a:t>)</a:t>
            </a:r>
            <a:r>
              <a:rPr lang="it-IT" sz="1600" dirty="0" smtClean="0"/>
              <a:t>: </a:t>
            </a:r>
            <a:r>
              <a:rPr lang="it-IT" sz="1600" dirty="0"/>
              <a:t>brevetti, marchi, diritti di concessione, </a:t>
            </a:r>
            <a:r>
              <a:rPr lang="it-IT" sz="1600" i="1" dirty="0"/>
              <a:t>know-how</a:t>
            </a:r>
            <a:r>
              <a:rPr lang="it-IT" sz="1600" dirty="0"/>
              <a:t>, diritti d’autore (di utilizzo di opere dell’ingegno)</a:t>
            </a:r>
          </a:p>
          <a:p>
            <a:pPr algn="just">
              <a:buClr>
                <a:schemeClr val="tx1"/>
              </a:buClr>
              <a:defRPr/>
            </a:pPr>
            <a:endParaRPr lang="it-IT" sz="1600" dirty="0"/>
          </a:p>
          <a:p>
            <a:pPr algn="just">
              <a:buClr>
                <a:schemeClr val="tx1"/>
              </a:buClr>
              <a:defRPr/>
            </a:pPr>
            <a:r>
              <a:rPr lang="it-IT" sz="1600" b="1" i="1" dirty="0"/>
              <a:t>Altri costi ad utilizzazione </a:t>
            </a:r>
            <a:r>
              <a:rPr lang="it-IT" sz="1600" b="1" i="1" dirty="0" smtClean="0"/>
              <a:t>pluriennale </a:t>
            </a:r>
            <a:r>
              <a:rPr lang="it-IT" sz="1600" b="1" dirty="0" smtClean="0"/>
              <a:t>(</a:t>
            </a:r>
            <a:r>
              <a:rPr lang="it-IT" altLang="it-IT" sz="1600" b="1" dirty="0">
                <a:latin typeface="Tahoma" panose="020B0604030504040204" pitchFamily="34" charset="0"/>
                <a:cs typeface="Tahoma" panose="020B0604030504040204" pitchFamily="34" charset="0"/>
              </a:rPr>
              <a:t>ad utilizzo non autonomo</a:t>
            </a:r>
            <a:r>
              <a:rPr lang="it-IT" sz="1600" b="1" dirty="0" smtClean="0"/>
              <a:t>)</a:t>
            </a:r>
            <a:r>
              <a:rPr lang="it-IT" sz="1600" dirty="0" smtClean="0"/>
              <a:t>, </a:t>
            </a:r>
            <a:r>
              <a:rPr lang="it-IT" sz="1600" dirty="0"/>
              <a:t>iscrizione nell’attivo dello Stato Patrimoniale collegata all’esigenza di ripartirne il costo in più esercizi. Essi comprendono: spese d’impianto e ampliamento, costi di sviluppo, costi di manutenzione e riparazione.</a:t>
            </a:r>
          </a:p>
          <a:p>
            <a:pPr marL="0" indent="0" algn="just">
              <a:buClr>
                <a:schemeClr val="tx1"/>
              </a:buClr>
              <a:buNone/>
              <a:defRPr/>
            </a:pPr>
            <a:endParaRPr lang="it-IT" sz="1600" dirty="0"/>
          </a:p>
          <a:p>
            <a:pPr algn="just">
              <a:buClr>
                <a:schemeClr val="tx1"/>
              </a:buClr>
              <a:defRPr/>
            </a:pPr>
            <a:r>
              <a:rPr lang="it-IT" sz="1600" b="1" dirty="0"/>
              <a:t>Avviamento: </a:t>
            </a:r>
            <a:r>
              <a:rPr lang="it-IT" altLang="it-IT" sz="1600" dirty="0"/>
              <a:t>Si definisce avviamento l’attitudine di un’azienda a produrre utili in misura superiore a quella ordinaria, che derivi o da fattori specifici che non hanno valore autonomo, oppure da incrementi di valore che il complesso dei beni aziendali acquisisce rispetto alla somma dei valori dei singoli beni, in virtù dell’organizzazione degli stessi beni in un sistema efficiente e idoneo a produrre utili. </a:t>
            </a:r>
            <a:r>
              <a:rPr lang="it-IT" altLang="it-IT" sz="1600" dirty="0">
                <a:solidFill>
                  <a:srgbClr val="C00000"/>
                </a:solidFill>
              </a:rPr>
              <a:t>SOLO </a:t>
            </a:r>
            <a:r>
              <a:rPr lang="it-IT" altLang="it-IT" sz="1600" dirty="0" smtClean="0">
                <a:solidFill>
                  <a:srgbClr val="C00000"/>
                </a:solidFill>
              </a:rPr>
              <a:t>SE A </a:t>
            </a:r>
            <a:r>
              <a:rPr lang="it-IT" altLang="it-IT" sz="1600" dirty="0">
                <a:solidFill>
                  <a:srgbClr val="C00000"/>
                </a:solidFill>
              </a:rPr>
              <a:t>TITOLO ONEROSO</a:t>
            </a:r>
            <a:endParaRPr lang="it-IT" sz="1600" b="1" dirty="0">
              <a:solidFill>
                <a:srgbClr val="C00000"/>
              </a:solidFill>
            </a:endParaRPr>
          </a:p>
        </p:txBody>
      </p:sp>
      <p:sp>
        <p:nvSpPr>
          <p:cNvPr id="18435"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immobilizzazioni immateriali</a:t>
            </a:r>
            <a:endParaRPr lang="it-IT" altLang="it-IT"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egnaposto contenuto 2"/>
          <p:cNvSpPr>
            <a:spLocks noGrp="1" noChangeArrowheads="1"/>
          </p:cNvSpPr>
          <p:nvPr>
            <p:ph idx="1"/>
          </p:nvPr>
        </p:nvSpPr>
        <p:spPr>
          <a:xfrm>
            <a:off x="468313" y="1125538"/>
            <a:ext cx="8435975" cy="4751387"/>
          </a:xfrm>
        </p:spPr>
        <p:txBody>
          <a:bodyPr/>
          <a:lstStyle/>
          <a:p>
            <a:pPr marL="0" indent="0" algn="just">
              <a:buFontTx/>
              <a:buNone/>
            </a:pPr>
            <a:endParaRPr lang="it-IT" altLang="it-IT" sz="1800" smtClean="0"/>
          </a:p>
          <a:p>
            <a:pPr marL="0" indent="0" algn="just">
              <a:buFontTx/>
              <a:buNone/>
            </a:pPr>
            <a:endParaRPr lang="it-IT" altLang="it-IT" sz="2300" smtClean="0"/>
          </a:p>
        </p:txBody>
      </p:sp>
      <p:sp>
        <p:nvSpPr>
          <p:cNvPr id="21508"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di esercizio</a:t>
            </a:r>
            <a:endParaRPr lang="it-IT" altLang="it-IT" sz="1800"/>
          </a:p>
        </p:txBody>
      </p:sp>
      <p:sp>
        <p:nvSpPr>
          <p:cNvPr id="21509" name="CasellaDiTesto 2"/>
          <p:cNvSpPr txBox="1">
            <a:spLocks noChangeArrowheads="1"/>
          </p:cNvSpPr>
          <p:nvPr/>
        </p:nvSpPr>
        <p:spPr bwMode="auto">
          <a:xfrm>
            <a:off x="827584" y="1084263"/>
            <a:ext cx="2376487"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latin typeface="Tahoma" panose="020B0604030504040204" pitchFamily="34" charset="0"/>
                <a:cs typeface="Tahoma" panose="020B0604030504040204" pitchFamily="34" charset="0"/>
              </a:rPr>
              <a:t>Anticipati </a:t>
            </a:r>
            <a:endParaRPr lang="it-IT" altLang="it-IT" sz="1400">
              <a:latin typeface="Tahoma" panose="020B0604030504040204" pitchFamily="34" charset="0"/>
              <a:cs typeface="Tahoma" panose="020B0604030504040204" pitchFamily="34" charset="0"/>
            </a:endParaRPr>
          </a:p>
        </p:txBody>
      </p:sp>
      <p:sp>
        <p:nvSpPr>
          <p:cNvPr id="21510" name="CasellaDiTesto 2"/>
          <p:cNvSpPr txBox="1">
            <a:spLocks noChangeArrowheads="1"/>
          </p:cNvSpPr>
          <p:nvPr/>
        </p:nvSpPr>
        <p:spPr bwMode="auto">
          <a:xfrm>
            <a:off x="5795963" y="1084263"/>
            <a:ext cx="2376487"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dirty="0">
                <a:latin typeface="Tahoma" panose="020B0604030504040204" pitchFamily="34" charset="0"/>
                <a:cs typeface="Tahoma" panose="020B0604030504040204" pitchFamily="34" charset="0"/>
              </a:rPr>
              <a:t>Correnti </a:t>
            </a:r>
            <a:endParaRPr lang="it-IT" altLang="it-IT" sz="1400" dirty="0">
              <a:latin typeface="Tahoma" panose="020B0604030504040204" pitchFamily="34" charset="0"/>
              <a:cs typeface="Tahoma" panose="020B0604030504040204" pitchFamily="34" charset="0"/>
            </a:endParaRPr>
          </a:p>
        </p:txBody>
      </p:sp>
      <p:sp>
        <p:nvSpPr>
          <p:cNvPr id="7" name="Freccia a destra 6"/>
          <p:cNvSpPr/>
          <p:nvPr/>
        </p:nvSpPr>
        <p:spPr>
          <a:xfrm rot="5400000">
            <a:off x="1907878" y="1535906"/>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Freccia a destra 7"/>
          <p:cNvSpPr/>
          <p:nvPr/>
        </p:nvSpPr>
        <p:spPr>
          <a:xfrm rot="5400000">
            <a:off x="6876257" y="1535906"/>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1513" name="CasellaDiTesto 2"/>
          <p:cNvSpPr txBox="1">
            <a:spLocks noChangeArrowheads="1"/>
          </p:cNvSpPr>
          <p:nvPr/>
        </p:nvSpPr>
        <p:spPr bwMode="auto">
          <a:xfrm>
            <a:off x="856159" y="2065338"/>
            <a:ext cx="2376487"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Acquistati in anticipo rispetto alla produzione </a:t>
            </a:r>
            <a:endParaRPr lang="it-IT" altLang="it-IT" sz="1400">
              <a:latin typeface="Tahoma" panose="020B0604030504040204" pitchFamily="34" charset="0"/>
              <a:cs typeface="Tahoma" panose="020B0604030504040204" pitchFamily="34" charset="0"/>
            </a:endParaRPr>
          </a:p>
        </p:txBody>
      </p:sp>
      <p:sp>
        <p:nvSpPr>
          <p:cNvPr id="21514" name="CasellaDiTesto 2"/>
          <p:cNvSpPr txBox="1">
            <a:spLocks noChangeArrowheads="1"/>
          </p:cNvSpPr>
          <p:nvPr/>
        </p:nvSpPr>
        <p:spPr bwMode="auto">
          <a:xfrm>
            <a:off x="5724128" y="1890713"/>
            <a:ext cx="2520330"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dirty="0" smtClean="0">
                <a:latin typeface="Tahoma" panose="020B0604030504040204" pitchFamily="34" charset="0"/>
                <a:cs typeface="Tahoma" panose="020B0604030504040204" pitchFamily="34" charset="0"/>
              </a:rPr>
              <a:t>Acquistati («consumati») </a:t>
            </a:r>
            <a:r>
              <a:rPr lang="it-IT" altLang="it-IT" sz="1600" dirty="0">
                <a:latin typeface="Tahoma" panose="020B0604030504040204" pitchFamily="34" charset="0"/>
                <a:cs typeface="Tahoma" panose="020B0604030504040204" pitchFamily="34" charset="0"/>
              </a:rPr>
              <a:t>durante lo svolgimento dell’attività produttiva </a:t>
            </a:r>
            <a:endParaRPr lang="it-IT" altLang="it-IT" sz="1400" dirty="0">
              <a:latin typeface="Tahoma" panose="020B0604030504040204" pitchFamily="34" charset="0"/>
              <a:cs typeface="Tahoma" panose="020B0604030504040204" pitchFamily="34" charset="0"/>
            </a:endParaRPr>
          </a:p>
        </p:txBody>
      </p:sp>
      <p:sp>
        <p:nvSpPr>
          <p:cNvPr id="11" name="Freccia a destra 10"/>
          <p:cNvSpPr/>
          <p:nvPr/>
        </p:nvSpPr>
        <p:spPr>
          <a:xfrm rot="5400000">
            <a:off x="1907878" y="2850356"/>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Freccia a destra 11"/>
          <p:cNvSpPr/>
          <p:nvPr/>
        </p:nvSpPr>
        <p:spPr>
          <a:xfrm rot="5400000">
            <a:off x="6876257" y="2839243"/>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1517" name="CasellaDiTesto 2"/>
          <p:cNvSpPr txBox="1">
            <a:spLocks noChangeArrowheads="1"/>
          </p:cNvSpPr>
          <p:nvPr/>
        </p:nvSpPr>
        <p:spPr bwMode="auto">
          <a:xfrm>
            <a:off x="868859" y="3490913"/>
            <a:ext cx="2376487" cy="1076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Materie prime</a:t>
            </a:r>
          </a:p>
          <a:p>
            <a:pPr algn="ctr">
              <a:spcBef>
                <a:spcPct val="0"/>
              </a:spcBef>
              <a:buClrTx/>
              <a:buFontTx/>
              <a:buNone/>
            </a:pPr>
            <a:r>
              <a:rPr lang="it-IT" altLang="it-IT" sz="1600">
                <a:latin typeface="Tahoma" panose="020B0604030504040204" pitchFamily="34" charset="0"/>
                <a:cs typeface="Tahoma" panose="020B0604030504040204" pitchFamily="34" charset="0"/>
              </a:rPr>
              <a:t>Materie accessorie </a:t>
            </a:r>
          </a:p>
          <a:p>
            <a:pPr algn="ctr">
              <a:spcBef>
                <a:spcPct val="0"/>
              </a:spcBef>
              <a:buClrTx/>
              <a:buFontTx/>
              <a:buNone/>
            </a:pPr>
            <a:r>
              <a:rPr lang="it-IT" altLang="it-IT" sz="1600">
                <a:latin typeface="Tahoma" panose="020B0604030504040204" pitchFamily="34" charset="0"/>
                <a:cs typeface="Tahoma" panose="020B0604030504040204" pitchFamily="34" charset="0"/>
              </a:rPr>
              <a:t>Imballaggi </a:t>
            </a:r>
          </a:p>
          <a:p>
            <a:pPr algn="ctr">
              <a:spcBef>
                <a:spcPct val="0"/>
              </a:spcBef>
              <a:buClrTx/>
              <a:buFontTx/>
              <a:buNone/>
            </a:pPr>
            <a:r>
              <a:rPr lang="it-IT" altLang="it-IT" sz="1600">
                <a:latin typeface="Tahoma" panose="020B0604030504040204" pitchFamily="34" charset="0"/>
                <a:cs typeface="Tahoma" panose="020B0604030504040204" pitchFamily="34" charset="0"/>
              </a:rPr>
              <a:t>…</a:t>
            </a:r>
            <a:endParaRPr lang="it-IT" altLang="it-IT" sz="1400">
              <a:latin typeface="Tahoma" panose="020B0604030504040204" pitchFamily="34" charset="0"/>
              <a:cs typeface="Tahoma" panose="020B0604030504040204" pitchFamily="34" charset="0"/>
            </a:endParaRPr>
          </a:p>
        </p:txBody>
      </p:sp>
      <p:sp>
        <p:nvSpPr>
          <p:cNvPr id="21518" name="CasellaDiTesto 2"/>
          <p:cNvSpPr txBox="1">
            <a:spLocks noChangeArrowheads="1"/>
          </p:cNvSpPr>
          <p:nvPr/>
        </p:nvSpPr>
        <p:spPr bwMode="auto">
          <a:xfrm>
            <a:off x="5724525" y="3189288"/>
            <a:ext cx="2519363" cy="2308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Lavoro</a:t>
            </a:r>
          </a:p>
          <a:p>
            <a:pPr algn="ctr">
              <a:spcBef>
                <a:spcPct val="0"/>
              </a:spcBef>
              <a:buClrTx/>
              <a:buFontTx/>
              <a:buNone/>
            </a:pPr>
            <a:r>
              <a:rPr lang="it-IT" altLang="it-IT" sz="1600">
                <a:latin typeface="Tahoma" panose="020B0604030504040204" pitchFamily="34" charset="0"/>
                <a:cs typeface="Tahoma" panose="020B0604030504040204" pitchFamily="34" charset="0"/>
              </a:rPr>
              <a:t>Servizi da terzi</a:t>
            </a:r>
          </a:p>
          <a:p>
            <a:pPr algn="ctr">
              <a:spcBef>
                <a:spcPct val="0"/>
              </a:spcBef>
              <a:buClrTx/>
              <a:buFontTx/>
              <a:buNone/>
            </a:pPr>
            <a:r>
              <a:rPr lang="it-IT" altLang="it-IT" sz="1600">
                <a:latin typeface="Tahoma" panose="020B0604030504040204" pitchFamily="34" charset="0"/>
                <a:cs typeface="Tahoma" panose="020B0604030504040204" pitchFamily="34" charset="0"/>
              </a:rPr>
              <a:t> </a:t>
            </a:r>
            <a:r>
              <a:rPr lang="it-IT" altLang="it-IT" sz="1600" i="1">
                <a:latin typeface="Tahoma" panose="020B0604030504040204" pitchFamily="34" charset="0"/>
                <a:cs typeface="Tahoma" panose="020B0604030504040204" pitchFamily="34" charset="0"/>
              </a:rPr>
              <a:t>“utenze” (luce, acqua, gas, telefono)</a:t>
            </a:r>
          </a:p>
          <a:p>
            <a:pPr algn="ctr">
              <a:spcBef>
                <a:spcPct val="0"/>
              </a:spcBef>
              <a:buClrTx/>
              <a:buFontTx/>
              <a:buNone/>
            </a:pPr>
            <a:r>
              <a:rPr lang="it-IT" altLang="it-IT" sz="1600" i="1">
                <a:latin typeface="Tahoma" panose="020B0604030504040204" pitchFamily="34" charset="0"/>
                <a:cs typeface="Tahoma" panose="020B0604030504040204" pitchFamily="34" charset="0"/>
              </a:rPr>
              <a:t>consulenze di professionisti,</a:t>
            </a:r>
          </a:p>
          <a:p>
            <a:pPr algn="ctr">
              <a:spcBef>
                <a:spcPct val="0"/>
              </a:spcBef>
              <a:buClrTx/>
              <a:buFontTx/>
              <a:buNone/>
            </a:pPr>
            <a:r>
              <a:rPr lang="it-IT" altLang="it-IT" sz="1600">
                <a:latin typeface="Tahoma" panose="020B0604030504040204" pitchFamily="34" charset="0"/>
                <a:cs typeface="Tahoma" panose="020B0604030504040204" pitchFamily="34" charset="0"/>
              </a:rPr>
              <a:t> </a:t>
            </a:r>
            <a:r>
              <a:rPr lang="it-IT" altLang="it-IT" sz="1600" i="1">
                <a:latin typeface="Tahoma" panose="020B0604030504040204" pitchFamily="34" charset="0"/>
                <a:cs typeface="Tahoma" panose="020B0604030504040204" pitchFamily="34" charset="0"/>
              </a:rPr>
              <a:t>contratti di assicurazione </a:t>
            </a:r>
          </a:p>
          <a:p>
            <a:pPr algn="ctr">
              <a:spcBef>
                <a:spcPct val="0"/>
              </a:spcBef>
              <a:buClrTx/>
              <a:buFontTx/>
              <a:buNone/>
            </a:pPr>
            <a:r>
              <a:rPr lang="it-IT" altLang="it-IT" sz="1600" i="1">
                <a:latin typeface="Tahoma" panose="020B0604030504040204" pitchFamily="34" charset="0"/>
                <a:cs typeface="Tahoma" panose="020B0604030504040204" pitchFamily="34" charset="0"/>
              </a:rPr>
              <a:t>manutenzione di un bene</a:t>
            </a:r>
            <a:r>
              <a:rPr lang="it-IT" altLang="it-IT" sz="1600">
                <a:latin typeface="Tahoma" panose="020B0604030504040204" pitchFamily="34" charset="0"/>
                <a:cs typeface="Tahoma" panose="020B0604030504040204" pitchFamily="34" charset="0"/>
              </a:rPr>
              <a:t>  </a:t>
            </a:r>
          </a:p>
          <a:p>
            <a:pPr algn="ctr">
              <a:spcBef>
                <a:spcPct val="0"/>
              </a:spcBef>
              <a:buClrTx/>
              <a:buFontTx/>
              <a:buNone/>
            </a:pPr>
            <a:r>
              <a:rPr lang="it-IT" altLang="it-IT" sz="1600">
                <a:latin typeface="Tahoma" panose="020B0604030504040204" pitchFamily="34" charset="0"/>
                <a:cs typeface="Tahoma" panose="020B0604030504040204" pitchFamily="34" charset="0"/>
              </a:rPr>
              <a:t>…</a:t>
            </a:r>
            <a:endParaRPr lang="it-IT" altLang="it-IT" sz="1400">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603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47107" name="Rectangle 3"/>
          <p:cNvSpPr>
            <a:spLocks noGrp="1" noChangeArrowheads="1"/>
          </p:cNvSpPr>
          <p:nvPr>
            <p:ph idx="1"/>
          </p:nvPr>
        </p:nvSpPr>
        <p:spPr>
          <a:xfrm>
            <a:off x="179388" y="808038"/>
            <a:ext cx="8713787" cy="6508750"/>
          </a:xfrm>
        </p:spPr>
        <p:txBody>
          <a:bodyPr/>
          <a:lstStyle/>
          <a:p>
            <a:pPr marL="0" indent="0" algn="just" eaLnBrk="1" hangingPunct="1">
              <a:buClr>
                <a:schemeClr val="tx1"/>
              </a:buClr>
              <a:buFontTx/>
              <a:buNone/>
              <a:defRPr/>
            </a:pPr>
            <a:r>
              <a:rPr lang="it-IT" altLang="it-IT" sz="2000" b="1" dirty="0">
                <a:solidFill>
                  <a:srgbClr val="C00000"/>
                </a:solidFill>
                <a:latin typeface="Tahoma" panose="020B0604030504040204" pitchFamily="34" charset="0"/>
                <a:cs typeface="Tahoma" panose="020B0604030504040204" pitchFamily="34" charset="0"/>
              </a:rPr>
              <a:t>Modalità di attuazione dell’operazione di investimento:</a:t>
            </a:r>
          </a:p>
          <a:p>
            <a:pPr marL="0" indent="0" algn="just" eaLnBrk="1" hangingPunct="1">
              <a:spcBef>
                <a:spcPts val="0"/>
              </a:spcBef>
              <a:buClr>
                <a:schemeClr val="tx1"/>
              </a:buClr>
              <a:buFontTx/>
              <a:buNone/>
              <a:defRPr/>
            </a:pPr>
            <a:r>
              <a:rPr lang="it-IT" altLang="it-IT" sz="1800" dirty="0">
                <a:latin typeface="Tahoma" panose="020B0604030504040204" pitchFamily="34" charset="0"/>
                <a:cs typeface="Tahoma" panose="020B0604030504040204" pitchFamily="34" charset="0"/>
              </a:rPr>
              <a:t>L’operazione di acquisizione dei fattori produttivi specifici può avvenire attraverso diverse modalità. </a:t>
            </a:r>
          </a:p>
          <a:p>
            <a:pPr marL="0" indent="0" algn="just" eaLnBrk="1" hangingPunct="1">
              <a:lnSpc>
                <a:spcPct val="150000"/>
              </a:lnSpc>
              <a:buClr>
                <a:schemeClr val="tx1"/>
              </a:buClr>
              <a:buFontTx/>
              <a:buNone/>
              <a:defRPr/>
            </a:pPr>
            <a:r>
              <a:rPr lang="it-IT" sz="1800" b="1" dirty="0" smtClean="0">
                <a:latin typeface="Tahoma" panose="020B0604030504040204" pitchFamily="34" charset="0"/>
                <a:ea typeface="Tahoma" panose="020B0604030504040204" pitchFamily="34" charset="0"/>
                <a:cs typeface="Tahoma" panose="020B0604030504040204" pitchFamily="34" charset="0"/>
              </a:rPr>
              <a:t>Immobilizzazioni (fattori produttivi pluriennali/a fecondità ripetuta):</a:t>
            </a:r>
            <a:endParaRPr lang="it-IT" sz="1800" b="1"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Clr>
                <a:schemeClr val="tx1"/>
              </a:buClr>
              <a:defRPr/>
            </a:pPr>
            <a:r>
              <a:rPr lang="it-IT" sz="1800" dirty="0">
                <a:latin typeface="Tahoma" panose="020B0604030504040204" pitchFamily="34" charset="0"/>
                <a:ea typeface="Tahoma" panose="020B0604030504040204" pitchFamily="34" charset="0"/>
                <a:cs typeface="Tahoma" panose="020B0604030504040204" pitchFamily="34" charset="0"/>
              </a:rPr>
              <a:t>acquisizione in </a:t>
            </a:r>
            <a:r>
              <a:rPr lang="it-IT" sz="1800" b="1" dirty="0" err="1">
                <a:latin typeface="Tahoma" panose="020B0604030504040204" pitchFamily="34" charset="0"/>
                <a:ea typeface="Tahoma" panose="020B0604030504040204" pitchFamily="34" charset="0"/>
                <a:cs typeface="Tahoma" panose="020B0604030504040204" pitchFamily="34" charset="0"/>
              </a:rPr>
              <a:t>PROPRIET</a:t>
            </a:r>
            <a:r>
              <a:rPr lang="it-IT" sz="1800" b="1" cap="all" dirty="0" err="1">
                <a:latin typeface="Tahoma" panose="020B0604030504040204" pitchFamily="34" charset="0"/>
                <a:ea typeface="Tahoma" panose="020B0604030504040204" pitchFamily="34" charset="0"/>
                <a:cs typeface="Tahoma" panose="020B0604030504040204" pitchFamily="34" charset="0"/>
              </a:rPr>
              <a:t>à</a:t>
            </a:r>
            <a:r>
              <a:rPr lang="it-IT" sz="1800" b="1" cap="all" dirty="0">
                <a:latin typeface="Tahoma" panose="020B0604030504040204" pitchFamily="34" charset="0"/>
                <a:ea typeface="Tahoma" panose="020B0604030504040204" pitchFamily="34" charset="0"/>
                <a:cs typeface="Tahoma" panose="020B0604030504040204" pitchFamily="34" charset="0"/>
              </a:rPr>
              <a:t>:</a:t>
            </a:r>
          </a:p>
          <a:p>
            <a:pPr marL="0" indent="0" algn="just" eaLnBrk="1" hangingPunct="1">
              <a:spcBef>
                <a:spcPts val="0"/>
              </a:spcBef>
              <a:buClr>
                <a:schemeClr val="tx1"/>
              </a:buClr>
              <a:buFontTx/>
              <a:buNone/>
              <a:defRPr/>
            </a:pPr>
            <a:r>
              <a:rPr lang="it-IT" sz="1800" b="1" dirty="0">
                <a:latin typeface="Tahoma" panose="020B0604030504040204" pitchFamily="34" charset="0"/>
                <a:ea typeface="Tahoma" panose="020B0604030504040204" pitchFamily="34" charset="0"/>
                <a:cs typeface="Tahoma" panose="020B0604030504040204" pitchFamily="34" charset="0"/>
              </a:rPr>
              <a:t>- acquisto da terzi </a:t>
            </a:r>
            <a:r>
              <a:rPr lang="it-IT" sz="1800" dirty="0">
                <a:latin typeface="Tahoma" panose="020B0604030504040204" pitchFamily="34" charset="0"/>
                <a:ea typeface="Tahoma" panose="020B0604030504040204" pitchFamily="34" charset="0"/>
                <a:cs typeface="Tahoma" panose="020B0604030504040204" pitchFamily="34" charset="0"/>
              </a:rPr>
              <a:t>- uscita di liquidità</a:t>
            </a:r>
          </a:p>
          <a:p>
            <a:pPr marL="0" indent="0" algn="just" eaLnBrk="1" hangingPunct="1">
              <a:spcBef>
                <a:spcPts val="0"/>
              </a:spcBef>
              <a:buClr>
                <a:schemeClr val="tx1"/>
              </a:buClr>
              <a:buFontTx/>
              <a:buNone/>
              <a:defRPr/>
            </a:pPr>
            <a:r>
              <a:rPr lang="it-IT" sz="1800" b="1" dirty="0">
                <a:latin typeface="Tahoma" panose="020B0604030504040204" pitchFamily="34" charset="0"/>
                <a:ea typeface="Tahoma" panose="020B0604030504040204" pitchFamily="34" charset="0"/>
                <a:cs typeface="Tahoma" panose="020B0604030504040204" pitchFamily="34" charset="0"/>
              </a:rPr>
              <a:t>- costruzione in economia</a:t>
            </a:r>
            <a:r>
              <a:rPr lang="it-IT" sz="1800" dirty="0">
                <a:latin typeface="Tahoma" panose="020B0604030504040204" pitchFamily="34" charset="0"/>
                <a:ea typeface="Tahoma" panose="020B0604030504040204" pitchFamily="34" charset="0"/>
                <a:cs typeface="Tahoma" panose="020B0604030504040204" pitchFamily="34" charset="0"/>
              </a:rPr>
              <a:t> - trasformazione dei fattori produttivi già acquisiti (non esce liquidità) </a:t>
            </a:r>
          </a:p>
          <a:p>
            <a:pPr marL="0" indent="0" algn="just" eaLnBrk="1" hangingPunct="1">
              <a:spcBef>
                <a:spcPts val="0"/>
              </a:spcBef>
              <a:buClr>
                <a:schemeClr val="tx1"/>
              </a:buClr>
              <a:buFontTx/>
              <a:buNone/>
              <a:defRPr/>
            </a:pPr>
            <a:r>
              <a:rPr lang="it-IT" sz="1800" b="1" dirty="0">
                <a:latin typeface="Tahoma" panose="020B0604030504040204" pitchFamily="34" charset="0"/>
                <a:ea typeface="Tahoma" panose="020B0604030504040204" pitchFamily="34" charset="0"/>
                <a:cs typeface="Tahoma" panose="020B0604030504040204" pitchFamily="34" charset="0"/>
              </a:rPr>
              <a:t>- conferimento in natura</a:t>
            </a:r>
            <a:r>
              <a:rPr lang="it-IT" sz="1800" dirty="0">
                <a:latin typeface="Tahoma" panose="020B0604030504040204" pitchFamily="34" charset="0"/>
                <a:ea typeface="Tahoma" panose="020B0604030504040204" pitchFamily="34" charset="0"/>
                <a:cs typeface="Tahoma" panose="020B0604030504040204" pitchFamily="34" charset="0"/>
              </a:rPr>
              <a:t> - non prevedono uscita di moneta. Le immobilizzazioni, di fatto, sono direttamente conferite in sostituzione della liquidità</a:t>
            </a:r>
          </a:p>
          <a:p>
            <a:pPr marL="0" indent="0" algn="just" eaLnBrk="1" hangingPunct="1">
              <a:spcBef>
                <a:spcPts val="0"/>
              </a:spcBef>
              <a:buClr>
                <a:schemeClr val="tx1"/>
              </a:buClr>
              <a:buFontTx/>
              <a:buNone/>
              <a:defRPr/>
            </a:pPr>
            <a:endParaRPr lang="it-IT" sz="800" dirty="0">
              <a:latin typeface="Tahoma" panose="020B0604030504040204" pitchFamily="34" charset="0"/>
              <a:ea typeface="Tahoma" panose="020B0604030504040204" pitchFamily="34" charset="0"/>
              <a:cs typeface="Tahoma" panose="020B0604030504040204" pitchFamily="34" charset="0"/>
            </a:endParaRPr>
          </a:p>
          <a:p>
            <a:pPr algn="just" eaLnBrk="1" hangingPunct="1">
              <a:spcBef>
                <a:spcPts val="0"/>
              </a:spcBef>
              <a:buClr>
                <a:schemeClr val="tx1"/>
              </a:buClr>
              <a:defRPr/>
            </a:pPr>
            <a:r>
              <a:rPr lang="it-IT" sz="1800" dirty="0">
                <a:latin typeface="Tahoma" panose="020B0604030504040204" pitchFamily="34" charset="0"/>
                <a:ea typeface="Tahoma" panose="020B0604030504040204" pitchFamily="34" charset="0"/>
                <a:cs typeface="Tahoma" panose="020B0604030504040204" pitchFamily="34" charset="0"/>
              </a:rPr>
              <a:t>acquisizione di </a:t>
            </a:r>
            <a:r>
              <a:rPr lang="it-IT" sz="1800" b="1" cap="all" dirty="0">
                <a:latin typeface="Tahoma" panose="020B0604030504040204" pitchFamily="34" charset="0"/>
                <a:ea typeface="Tahoma" panose="020B0604030504040204" pitchFamily="34" charset="0"/>
                <a:cs typeface="Tahoma" panose="020B0604030504040204" pitchFamily="34" charset="0"/>
              </a:rPr>
              <a:t>possesso (SENZA </a:t>
            </a:r>
            <a:r>
              <a:rPr lang="it-IT" sz="1800" b="1" dirty="0" err="1">
                <a:latin typeface="Tahoma" panose="020B0604030504040204" pitchFamily="34" charset="0"/>
                <a:ea typeface="Tahoma" panose="020B0604030504040204" pitchFamily="34" charset="0"/>
                <a:cs typeface="Tahoma" panose="020B0604030504040204" pitchFamily="34" charset="0"/>
              </a:rPr>
              <a:t>PROPRIET</a:t>
            </a:r>
            <a:r>
              <a:rPr lang="it-IT" sz="1800" b="1" cap="all" dirty="0" err="1">
                <a:latin typeface="Tahoma" panose="020B0604030504040204" pitchFamily="34" charset="0"/>
                <a:ea typeface="Tahoma" panose="020B0604030504040204" pitchFamily="34" charset="0"/>
                <a:cs typeface="Tahoma" panose="020B0604030504040204" pitchFamily="34" charset="0"/>
              </a:rPr>
              <a:t>à</a:t>
            </a:r>
            <a:r>
              <a:rPr lang="it-IT" sz="1800" b="1" cap="all" dirty="0">
                <a:latin typeface="Tahoma" panose="020B0604030504040204" pitchFamily="34" charset="0"/>
                <a:ea typeface="Tahoma" panose="020B0604030504040204" pitchFamily="34" charset="0"/>
                <a:cs typeface="Tahoma" panose="020B0604030504040204" pitchFamily="34" charset="0"/>
              </a:rPr>
              <a:t>):</a:t>
            </a:r>
          </a:p>
          <a:p>
            <a:pPr algn="just" eaLnBrk="1" hangingPunct="1">
              <a:spcBef>
                <a:spcPts val="0"/>
              </a:spcBef>
              <a:buClr>
                <a:schemeClr val="tx1"/>
              </a:buClr>
              <a:buFontTx/>
              <a:buChar char="-"/>
              <a:defRPr/>
            </a:pPr>
            <a:r>
              <a:rPr lang="it-IT" sz="1800" b="1" dirty="0">
                <a:latin typeface="Tahoma" panose="020B0604030504040204" pitchFamily="34" charset="0"/>
                <a:ea typeface="Tahoma" panose="020B0604030504040204" pitchFamily="34" charset="0"/>
                <a:cs typeface="Tahoma" panose="020B0604030504040204" pitchFamily="34" charset="0"/>
              </a:rPr>
              <a:t>numerose fattispecie</a:t>
            </a:r>
            <a:r>
              <a:rPr lang="it-IT" sz="1800" dirty="0">
                <a:latin typeface="Tahoma" panose="020B0604030504040204" pitchFamily="34" charset="0"/>
                <a:ea typeface="Tahoma" panose="020B0604030504040204" pitchFamily="34" charset="0"/>
                <a:cs typeface="Tahoma" panose="020B0604030504040204" pitchFamily="34" charset="0"/>
              </a:rPr>
              <a:t> - le più diffuse sono l’</a:t>
            </a:r>
            <a:r>
              <a:rPr lang="it-IT" sz="1800" b="1" dirty="0">
                <a:latin typeface="Tahoma" panose="020B0604030504040204" pitchFamily="34" charset="0"/>
                <a:ea typeface="Tahoma" panose="020B0604030504040204" pitchFamily="34" charset="0"/>
                <a:cs typeface="Tahoma" panose="020B0604030504040204" pitchFamily="34" charset="0"/>
              </a:rPr>
              <a:t>affitto </a:t>
            </a:r>
            <a:r>
              <a:rPr lang="it-IT" sz="1800" dirty="0">
                <a:latin typeface="Tahoma" panose="020B0604030504040204" pitchFamily="34" charset="0"/>
                <a:ea typeface="Tahoma" panose="020B0604030504040204" pitchFamily="34" charset="0"/>
                <a:cs typeface="Tahoma" panose="020B0604030504040204" pitchFamily="34" charset="0"/>
              </a:rPr>
              <a:t>e il </a:t>
            </a:r>
            <a:r>
              <a:rPr lang="it-IT" sz="1800" b="1" dirty="0">
                <a:latin typeface="Tahoma" panose="020B0604030504040204" pitchFamily="34" charset="0"/>
                <a:ea typeface="Tahoma" panose="020B0604030504040204" pitchFamily="34" charset="0"/>
                <a:cs typeface="Tahoma" panose="020B0604030504040204" pitchFamily="34" charset="0"/>
              </a:rPr>
              <a:t>leasing: </a:t>
            </a:r>
            <a:r>
              <a:rPr lang="it-IT" sz="1800" dirty="0">
                <a:latin typeface="Tahoma" panose="020B0604030504040204" pitchFamily="34" charset="0"/>
                <a:ea typeface="Tahoma" panose="020B0604030504040204" pitchFamily="34" charset="0"/>
                <a:cs typeface="Tahoma" panose="020B0604030504040204" pitchFamily="34" charset="0"/>
              </a:rPr>
              <a:t>prevedono il pagamento di un </a:t>
            </a:r>
            <a:r>
              <a:rPr lang="it-IT" sz="1800" b="1" dirty="0">
                <a:latin typeface="Tahoma" panose="020B0604030504040204" pitchFamily="34" charset="0"/>
                <a:ea typeface="Tahoma" panose="020B0604030504040204" pitchFamily="34" charset="0"/>
                <a:cs typeface="Tahoma" panose="020B0604030504040204" pitchFamily="34" charset="0"/>
              </a:rPr>
              <a:t>canone periodico </a:t>
            </a:r>
            <a:r>
              <a:rPr lang="it-IT" sz="1800" dirty="0">
                <a:latin typeface="Tahoma" panose="020B0604030504040204" pitchFamily="34" charset="0"/>
                <a:ea typeface="Tahoma" panose="020B0604030504040204" pitchFamily="34" charset="0"/>
                <a:cs typeface="Tahoma" panose="020B0604030504040204" pitchFamily="34" charset="0"/>
              </a:rPr>
              <a:t>e, nel caso del leasing, la possibilità di riscatto del bene (Proprietà) previo il pagamento di un </a:t>
            </a:r>
            <a:r>
              <a:rPr lang="it-IT" sz="1800" b="1" dirty="0">
                <a:latin typeface="Tahoma" panose="020B0604030504040204" pitchFamily="34" charset="0"/>
                <a:ea typeface="Tahoma" panose="020B0604030504040204" pitchFamily="34" charset="0"/>
                <a:cs typeface="Tahoma" panose="020B0604030504040204" pitchFamily="34" charset="0"/>
              </a:rPr>
              <a:t>prezzo di riscatto</a:t>
            </a:r>
            <a:endParaRPr lang="it-IT" sz="1800" b="1" cap="all"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spcBef>
                <a:spcPts val="0"/>
              </a:spcBef>
              <a:buClr>
                <a:schemeClr val="tx1"/>
              </a:buClr>
              <a:buFontTx/>
              <a:buNone/>
              <a:defRPr/>
            </a:pPr>
            <a:endParaRPr lang="it-IT" sz="1800" b="1" cap="all"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spcBef>
                <a:spcPts val="0"/>
              </a:spcBef>
              <a:buClr>
                <a:schemeClr val="tx1"/>
              </a:buClr>
              <a:buFontTx/>
              <a:buNone/>
              <a:defRPr/>
            </a:pPr>
            <a:r>
              <a:rPr lang="it-IT" sz="1800" b="1" dirty="0">
                <a:latin typeface="Tahoma" panose="020B0604030504040204" pitchFamily="34" charset="0"/>
                <a:ea typeface="Tahoma" panose="020B0604030504040204" pitchFamily="34" charset="0"/>
                <a:cs typeface="Tahoma" panose="020B0604030504040204" pitchFamily="34" charset="0"/>
              </a:rPr>
              <a:t>Fattori produttivi di </a:t>
            </a:r>
            <a:r>
              <a:rPr lang="it-IT" sz="1800" b="1" dirty="0" smtClean="0">
                <a:latin typeface="Tahoma" panose="020B0604030504040204" pitchFamily="34" charset="0"/>
                <a:ea typeface="Tahoma" panose="020B0604030504040204" pitchFamily="34" charset="0"/>
                <a:cs typeface="Tahoma" panose="020B0604030504040204" pitchFamily="34" charset="0"/>
              </a:rPr>
              <a:t>esercizio (a fecondità semplice): </a:t>
            </a:r>
            <a:r>
              <a:rPr lang="it-IT" sz="1800" dirty="0">
                <a:latin typeface="Tahoma" panose="020B0604030504040204" pitchFamily="34" charset="0"/>
                <a:ea typeface="Tahoma" panose="020B0604030504040204" pitchFamily="34" charset="0"/>
                <a:cs typeface="Tahoma" panose="020B0604030504040204" pitchFamily="34" charset="0"/>
              </a:rPr>
              <a:t>sola acquisizione in proprietà mediante acquisto o conferimento in natura (no costruzioni in economia; no acquisizione in possesso)</a:t>
            </a:r>
          </a:p>
          <a:p>
            <a:pPr marL="0" indent="0" algn="just" eaLnBrk="1" hangingPunct="1">
              <a:buClr>
                <a:schemeClr val="tx1"/>
              </a:buClr>
              <a:buFontTx/>
              <a:buNone/>
              <a:defRPr/>
            </a:pPr>
            <a:endParaRPr lang="it-IT" altLang="it-IT" sz="1800" b="1" dirty="0">
              <a:latin typeface="Tahoma" panose="020B0604030504040204" pitchFamily="34" charset="0"/>
              <a:cs typeface="Tahoma" panose="020B0604030504040204" pitchFamily="34" charset="0"/>
            </a:endParaRPr>
          </a:p>
          <a:p>
            <a:pPr marL="0" indent="0" algn="just" eaLnBrk="1" hangingPunct="1">
              <a:buClr>
                <a:schemeClr val="tx1"/>
              </a:buClr>
              <a:buFontTx/>
              <a:buNone/>
              <a:defRPr/>
            </a:pPr>
            <a:endParaRPr lang="it-IT" altLang="it-IT" sz="1800" dirty="0">
              <a:latin typeface="Tahoma" panose="020B0604030504040204" pitchFamily="34" charset="0"/>
              <a:cs typeface="Tahoma" panose="020B0604030504040204" pitchFamily="34" charset="0"/>
            </a:endParaRPr>
          </a:p>
        </p:txBody>
      </p:sp>
      <p:sp>
        <p:nvSpPr>
          <p:cNvPr id="22533"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38113" y="1746150"/>
            <a:ext cx="8870950" cy="1716088"/>
          </a:xfrm>
        </p:spPr>
        <p:txBody>
          <a:bodyPr/>
          <a:lstStyle/>
          <a:p>
            <a:pPr marL="0" lvl="1" indent="0" algn="just" eaLnBrk="1" hangingPunct="1">
              <a:lnSpc>
                <a:spcPct val="150000"/>
              </a:lnSpc>
              <a:buClr>
                <a:schemeClr val="tx1"/>
              </a:buClr>
              <a:buFont typeface="Arial" panose="020B0604020202020204" pitchFamily="34" charset="0"/>
              <a:buNone/>
              <a:defRPr/>
            </a:pPr>
            <a:r>
              <a:rPr lang="it-IT" altLang="it-IT" sz="1800" dirty="0">
                <a:latin typeface="Tahoma" panose="020B0604030504040204" pitchFamily="34" charset="0"/>
                <a:cs typeface="Tahoma" panose="020B0604030504040204" pitchFamily="34" charset="0"/>
              </a:rPr>
              <a:t>Due </a:t>
            </a:r>
            <a:r>
              <a:rPr lang="it-IT" altLang="it-IT" sz="1800" dirty="0" smtClean="0">
                <a:latin typeface="Tahoma" panose="020B0604030504040204" pitchFamily="34" charset="0"/>
                <a:cs typeface="Tahoma" panose="020B0604030504040204" pitchFamily="34" charset="0"/>
              </a:rPr>
              <a:t>aspetti </a:t>
            </a:r>
            <a:r>
              <a:rPr lang="it-IT" altLang="it-IT" sz="1800" dirty="0">
                <a:latin typeface="Tahoma" panose="020B0604030504040204" pitchFamily="34" charset="0"/>
                <a:cs typeface="Tahoma" panose="020B0604030504040204" pitchFamily="34" charset="0"/>
              </a:rPr>
              <a:t>di osservazione di </a:t>
            </a:r>
            <a:r>
              <a:rPr lang="it-IT" altLang="it-IT" sz="1800" b="1" dirty="0">
                <a:latin typeface="Tahoma" panose="020B0604030504040204" pitchFamily="34" charset="0"/>
                <a:cs typeface="Tahoma" panose="020B0604030504040204" pitchFamily="34" charset="0"/>
              </a:rPr>
              <a:t>diversa natura</a:t>
            </a:r>
          </a:p>
          <a:p>
            <a:pPr marL="0" lvl="1" indent="0" algn="just" eaLnBrk="1" hangingPunct="1">
              <a:lnSpc>
                <a:spcPct val="150000"/>
              </a:lnSpc>
              <a:buClr>
                <a:schemeClr val="tx1"/>
              </a:buClr>
              <a:buFont typeface="Arial" panose="020B0604020202020204" pitchFamily="34" charset="0"/>
              <a:buNone/>
              <a:defRPr/>
            </a:pPr>
            <a:r>
              <a:rPr lang="it-IT" altLang="it-IT" sz="1800" dirty="0">
                <a:latin typeface="Tahoma" panose="020B0604030504040204" pitchFamily="34" charset="0"/>
                <a:cs typeface="Tahoma" panose="020B0604030504040204" pitchFamily="34" charset="0"/>
              </a:rPr>
              <a:t>(1) originario (liquidità in uscita) – accolto in </a:t>
            </a:r>
            <a:r>
              <a:rPr lang="it-IT" sz="1800" dirty="0">
                <a:latin typeface="Tahoma" panose="020B0604030504040204" pitchFamily="34" charset="0"/>
                <a:cs typeface="Tahoma" panose="020B0604030504040204" pitchFamily="34" charset="0"/>
              </a:rPr>
              <a:t>conti finanziari in senso stretto - numerari </a:t>
            </a:r>
            <a:endParaRPr lang="it-IT" altLang="it-IT" sz="1800" dirty="0">
              <a:latin typeface="Tahoma" panose="020B0604030504040204" pitchFamily="34" charset="0"/>
              <a:cs typeface="Tahoma" panose="020B0604030504040204" pitchFamily="34" charset="0"/>
            </a:endParaRPr>
          </a:p>
          <a:p>
            <a:pPr marL="0" lvl="1" indent="0" algn="just" eaLnBrk="1" hangingPunct="1">
              <a:lnSpc>
                <a:spcPct val="150000"/>
              </a:lnSpc>
              <a:buClr>
                <a:schemeClr val="tx1"/>
              </a:buClr>
              <a:buFont typeface="Arial" panose="020B0604020202020204" pitchFamily="34" charset="0"/>
              <a:buNone/>
              <a:defRPr/>
            </a:pPr>
            <a:r>
              <a:rPr lang="it-IT" altLang="it-IT" sz="1800" dirty="0">
                <a:latin typeface="Tahoma" panose="020B0604030504040204" pitchFamily="34" charset="0"/>
                <a:cs typeface="Tahoma" panose="020B0604030504040204" pitchFamily="34" charset="0"/>
              </a:rPr>
              <a:t>(2) derivato (</a:t>
            </a:r>
            <a:r>
              <a:rPr lang="it-IT" sz="1800" dirty="0">
                <a:latin typeface="Tahoma" panose="020B0604030504040204" pitchFamily="34" charset="0"/>
                <a:ea typeface="Tahoma" panose="020B0604030504040204" pitchFamily="34" charset="0"/>
                <a:cs typeface="Tahoma" panose="020B0604030504040204" pitchFamily="34" charset="0"/>
              </a:rPr>
              <a:t>acquisizione del fattore specifico della produzione</a:t>
            </a:r>
            <a:r>
              <a:rPr lang="it-IT" altLang="it-IT" sz="1800" dirty="0">
                <a:latin typeface="Tahoma" panose="020B0604030504040204" pitchFamily="34" charset="0"/>
                <a:cs typeface="Tahoma" panose="020B0604030504040204" pitchFamily="34" charset="0"/>
              </a:rPr>
              <a:t>) - </a:t>
            </a:r>
            <a:r>
              <a:rPr lang="it-IT" sz="1800" dirty="0">
                <a:latin typeface="Tahoma" panose="020B0604030504040204" pitchFamily="34" charset="0"/>
                <a:ea typeface="Tahoma" panose="020B0604030504040204" pitchFamily="34" charset="0"/>
                <a:cs typeface="Tahoma" panose="020B0604030504040204" pitchFamily="34" charset="0"/>
              </a:rPr>
              <a:t>accolto in </a:t>
            </a:r>
            <a:r>
              <a:rPr lang="it-IT" sz="1800" u="sng" dirty="0">
                <a:latin typeface="Tahoma" panose="020B0604030504040204" pitchFamily="34" charset="0"/>
                <a:ea typeface="Tahoma" panose="020B0604030504040204" pitchFamily="34" charset="0"/>
                <a:cs typeface="Tahoma" panose="020B0604030504040204" pitchFamily="34" charset="0"/>
              </a:rPr>
              <a:t>conti economico di reddito - non numerari</a:t>
            </a:r>
          </a:p>
          <a:p>
            <a:pPr marL="0" lvl="1" indent="0" algn="just" eaLnBrk="1" hangingPunct="1">
              <a:lnSpc>
                <a:spcPct val="150000"/>
              </a:lnSpc>
              <a:buClr>
                <a:schemeClr val="tx1"/>
              </a:buClr>
              <a:buFont typeface="Arial" panose="020B0604020202020204" pitchFamily="34" charset="0"/>
              <a:buNone/>
              <a:defRPr/>
            </a:pPr>
            <a:endParaRPr lang="it-IT" sz="1600" u="sng" dirty="0">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lnSpc>
                <a:spcPct val="150000"/>
              </a:lnSpc>
              <a:buClr>
                <a:schemeClr val="tx1"/>
              </a:buClr>
              <a:buFont typeface="Arial" panose="020B0604020202020204" pitchFamily="34" charset="0"/>
              <a:buNone/>
              <a:defRPr/>
            </a:pPr>
            <a:endParaRPr lang="it-IT" sz="1600" dirty="0">
              <a:latin typeface="Tahoma" panose="020B0604030504040204" pitchFamily="34" charset="0"/>
              <a:cs typeface="Tahoma" panose="020B0604030504040204" pitchFamily="34" charset="0"/>
            </a:endParaRPr>
          </a:p>
          <a:p>
            <a:pPr marL="457200" lvl="1" indent="0" eaLnBrk="1" hangingPunct="1">
              <a:buClr>
                <a:schemeClr val="tx1"/>
              </a:buClr>
              <a:buFont typeface="Arial" panose="020B0604020202020204" pitchFamily="34" charset="0"/>
              <a:buNone/>
              <a:defRPr/>
            </a:pPr>
            <a:endParaRPr lang="it-IT" altLang="it-IT" sz="160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dirty="0">
              <a:latin typeface="Tahoma" panose="020B0604030504040204" pitchFamily="34" charset="0"/>
              <a:cs typeface="Tahoma" panose="020B0604030504040204" pitchFamily="34" charset="0"/>
            </a:endParaRPr>
          </a:p>
          <a:p>
            <a:pPr marL="457200" lvl="1" indent="0" eaLnBrk="1" hangingPunct="1">
              <a:lnSpc>
                <a:spcPct val="150000"/>
              </a:lnSpc>
              <a:buClr>
                <a:schemeClr val="tx1"/>
              </a:buClr>
              <a:buFont typeface="Arial" panose="020B0604020202020204" pitchFamily="34" charset="0"/>
              <a:buNone/>
              <a:defRPr/>
            </a:pPr>
            <a:r>
              <a:rPr lang="it-IT" altLang="it-IT" sz="1800" dirty="0">
                <a:latin typeface="Tahoma" panose="020B0604030504040204" pitchFamily="34" charset="0"/>
                <a:cs typeface="Tahoma" panose="020B0604030504040204" pitchFamily="34" charset="0"/>
              </a:rPr>
              <a:t>                                                      </a:t>
            </a:r>
            <a:endParaRPr lang="it-IT" altLang="it-IT" sz="1800" b="1" dirty="0">
              <a:latin typeface="Tahoma" panose="020B0604030504040204" pitchFamily="34" charset="0"/>
              <a:cs typeface="Tahoma" panose="020B0604030504040204" pitchFamily="34" charset="0"/>
            </a:endParaRPr>
          </a:p>
        </p:txBody>
      </p:sp>
      <p:sp>
        <p:nvSpPr>
          <p:cNvPr id="24580" name="Rettangolo 3"/>
          <p:cNvSpPr>
            <a:spLocks noChangeArrowheads="1"/>
          </p:cNvSpPr>
          <p:nvPr/>
        </p:nvSpPr>
        <p:spPr bwMode="auto">
          <a:xfrm>
            <a:off x="242887" y="784226"/>
            <a:ext cx="890111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None/>
            </a:pPr>
            <a:r>
              <a:rPr lang="it-IT" altLang="it-IT" sz="2000" b="1" dirty="0">
                <a:solidFill>
                  <a:srgbClr val="C00000"/>
                </a:solidFill>
                <a:latin typeface="Tahoma" panose="020B0604030504040204" pitchFamily="34" charset="0"/>
                <a:cs typeface="Tahoma" panose="020B0604030504040204" pitchFamily="34" charset="0"/>
              </a:rPr>
              <a:t>Gli aspetti di osservazione dell’operazione di investimento </a:t>
            </a:r>
            <a:endParaRPr lang="it-IT" altLang="it-IT" sz="2000" b="1" dirty="0" smtClean="0">
              <a:solidFill>
                <a:srgbClr val="C00000"/>
              </a:solidFill>
              <a:latin typeface="Tahoma" panose="020B0604030504040204" pitchFamily="34" charset="0"/>
              <a:cs typeface="Tahoma" panose="020B0604030504040204" pitchFamily="34" charset="0"/>
            </a:endParaRPr>
          </a:p>
          <a:p>
            <a:pPr marL="0" indent="0" eaLnBrk="1" hangingPunct="1">
              <a:spcBef>
                <a:spcPct val="0"/>
              </a:spcBef>
              <a:buClr>
                <a:schemeClr val="tx1"/>
              </a:buClr>
              <a:buNone/>
            </a:pPr>
            <a:r>
              <a:rPr lang="it-IT" altLang="it-IT" sz="1800" dirty="0" smtClean="0">
                <a:latin typeface="Tahoma" panose="020B0604030504040204" pitchFamily="34" charset="0"/>
                <a:cs typeface="Tahoma" panose="020B0604030504040204" pitchFamily="34" charset="0"/>
              </a:rPr>
              <a:t>(N.B. </a:t>
            </a:r>
            <a:r>
              <a:rPr lang="it-IT" altLang="it-IT" sz="1800" u="sng" dirty="0" smtClean="0">
                <a:latin typeface="Tahoma" panose="020B0604030504040204" pitchFamily="34" charset="0"/>
                <a:cs typeface="Tahoma" panose="020B0604030504040204" pitchFamily="34" charset="0"/>
              </a:rPr>
              <a:t>per </a:t>
            </a:r>
            <a:r>
              <a:rPr lang="it-IT" altLang="it-IT" sz="1800" u="sng" dirty="0">
                <a:latin typeface="Tahoma" panose="020B0604030504040204" pitchFamily="34" charset="0"/>
                <a:cs typeface="Tahoma" panose="020B0604030504040204" pitchFamily="34" charset="0"/>
              </a:rPr>
              <a:t>il momento</a:t>
            </a:r>
            <a:r>
              <a:rPr lang="it-IT" altLang="it-IT" sz="1800" dirty="0">
                <a:latin typeface="Tahoma" panose="020B0604030504040204" pitchFamily="34" charset="0"/>
                <a:cs typeface="Tahoma" panose="020B0604030504040204" pitchFamily="34" charset="0"/>
              </a:rPr>
              <a:t> solo acquisto con pagamento immediato</a:t>
            </a:r>
            <a:r>
              <a:rPr lang="it-IT" altLang="it-IT" sz="1800" dirty="0" smtClean="0">
                <a:latin typeface="Tahoma" panose="020B0604030504040204" pitchFamily="34" charset="0"/>
                <a:cs typeface="Tahoma" panose="020B0604030504040204" pitchFamily="34" charset="0"/>
              </a:rPr>
              <a:t>)</a:t>
            </a:r>
            <a:endParaRPr lang="it-IT" altLang="it-IT" sz="1800" dirty="0">
              <a:latin typeface="Tahoma" panose="020B0604030504040204" pitchFamily="34" charset="0"/>
              <a:cs typeface="Tahoma" panose="020B0604030504040204" pitchFamily="34" charset="0"/>
            </a:endParaRPr>
          </a:p>
        </p:txBody>
      </p:sp>
      <p:sp>
        <p:nvSpPr>
          <p:cNvPr id="24581" name="Rectangle 4"/>
          <p:cNvSpPr>
            <a:spLocks noChangeArrowheads="1"/>
          </p:cNvSpPr>
          <p:nvPr/>
        </p:nvSpPr>
        <p:spPr bwMode="auto">
          <a:xfrm>
            <a:off x="614363" y="1920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10" name="Freccia angolare in su 9"/>
          <p:cNvSpPr/>
          <p:nvPr/>
        </p:nvSpPr>
        <p:spPr>
          <a:xfrm rot="5400000">
            <a:off x="3925888" y="3736875"/>
            <a:ext cx="284162" cy="719138"/>
          </a:xfrm>
          <a:prstGeom prst="ben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4583" name="CasellaDiTesto 7"/>
          <p:cNvSpPr txBox="1">
            <a:spLocks noChangeArrowheads="1"/>
          </p:cNvSpPr>
          <p:nvPr/>
        </p:nvSpPr>
        <p:spPr bwMode="auto">
          <a:xfrm>
            <a:off x="4429125" y="3928963"/>
            <a:ext cx="4632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a:latin typeface="Tahoma" panose="020B0604030504040204" pitchFamily="34" charset="0"/>
                <a:cs typeface="Tahoma" panose="020B0604030504040204" pitchFamily="34" charset="0"/>
              </a:rPr>
              <a:t>« perché la liquidità si è mossa?»</a:t>
            </a:r>
            <a:endParaRPr lang="it-IT" altLang="it-IT" sz="1800">
              <a:cs typeface="Tahoma" panose="020B0604030504040204" pitchFamily="34" charset="0"/>
            </a:endParaRPr>
          </a:p>
        </p:txBody>
      </p:sp>
      <p:sp>
        <p:nvSpPr>
          <p:cNvPr id="13" name="Freccia a destra 12"/>
          <p:cNvSpPr/>
          <p:nvPr/>
        </p:nvSpPr>
        <p:spPr>
          <a:xfrm rot="5400000">
            <a:off x="6638132" y="4302818"/>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4585" name="CasellaDiTesto 7"/>
          <p:cNvSpPr txBox="1">
            <a:spLocks noChangeArrowheads="1"/>
          </p:cNvSpPr>
          <p:nvPr/>
        </p:nvSpPr>
        <p:spPr bwMode="auto">
          <a:xfrm>
            <a:off x="3897313" y="4629050"/>
            <a:ext cx="4632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b="1">
                <a:latin typeface="Tahoma" panose="020B0604030504040204" pitchFamily="34" charset="0"/>
                <a:cs typeface="Tahoma" panose="020B0604030504040204" pitchFamily="34" charset="0"/>
              </a:rPr>
              <a:t>COSTO</a:t>
            </a:r>
          </a:p>
          <a:p>
            <a:pPr algn="ctr">
              <a:spcBef>
                <a:spcPct val="0"/>
              </a:spcBef>
              <a:buClrTx/>
              <a:buFontTx/>
              <a:buNone/>
            </a:pPr>
            <a:r>
              <a:rPr lang="it-IT" altLang="it-IT" sz="1800" i="1">
                <a:cs typeface="Tahoma" panose="020B0604030504040204" pitchFamily="34" charset="0"/>
              </a:rPr>
              <a:t>espressione monetaria dell’investimento</a:t>
            </a:r>
          </a:p>
        </p:txBody>
      </p:sp>
      <p:cxnSp>
        <p:nvCxnSpPr>
          <p:cNvPr id="16" name="Connettore 2 15"/>
          <p:cNvCxnSpPr>
            <a:cxnSpLocks/>
          </p:cNvCxnSpPr>
          <p:nvPr/>
        </p:nvCxnSpPr>
        <p:spPr>
          <a:xfrm flipH="1">
            <a:off x="5435600" y="5213250"/>
            <a:ext cx="584200" cy="441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p:cNvCxnSpPr>
            <a:cxnSpLocks/>
          </p:cNvCxnSpPr>
          <p:nvPr/>
        </p:nvCxnSpPr>
        <p:spPr>
          <a:xfrm>
            <a:off x="6051550" y="5213250"/>
            <a:ext cx="465138" cy="393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588" name="CasellaDiTesto 7"/>
          <p:cNvSpPr txBox="1">
            <a:spLocks noChangeArrowheads="1"/>
          </p:cNvSpPr>
          <p:nvPr/>
        </p:nvSpPr>
        <p:spPr bwMode="auto">
          <a:xfrm>
            <a:off x="4421188" y="5633938"/>
            <a:ext cx="1439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a:cs typeface="Tahoma" panose="020B0604030504040204" pitchFamily="34" charset="0"/>
              </a:rPr>
              <a:t>Pluriennale</a:t>
            </a:r>
          </a:p>
        </p:txBody>
      </p:sp>
      <p:sp>
        <p:nvSpPr>
          <p:cNvPr id="24589" name="CasellaDiTesto 7"/>
          <p:cNvSpPr txBox="1">
            <a:spLocks noChangeArrowheads="1"/>
          </p:cNvSpPr>
          <p:nvPr/>
        </p:nvSpPr>
        <p:spPr bwMode="auto">
          <a:xfrm>
            <a:off x="6189663" y="5652988"/>
            <a:ext cx="1439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a:cs typeface="Tahoma" panose="020B0604030504040204" pitchFamily="34" charset="0"/>
              </a:rPr>
              <a:t>D’esercizio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Segnaposto contenuto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71600" y="1412875"/>
            <a:ext cx="7148463" cy="4570539"/>
          </a:xfrm>
        </p:spPr>
      </p:pic>
      <p:sp>
        <p:nvSpPr>
          <p:cNvPr id="26627" name="Rectangle 4"/>
          <p:cNvSpPr>
            <a:spLocks noChangeArrowheads="1"/>
          </p:cNvSpPr>
          <p:nvPr/>
        </p:nvSpPr>
        <p:spPr bwMode="auto">
          <a:xfrm>
            <a:off x="614363" y="1920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L’operazione di investimento</a:t>
            </a:r>
            <a:endParaRPr lang="it-IT" altLang="it-IT" sz="1800"/>
          </a:p>
        </p:txBody>
      </p:sp>
      <p:sp>
        <p:nvSpPr>
          <p:cNvPr id="26628" name="Rettangolo 3"/>
          <p:cNvSpPr>
            <a:spLocks noChangeArrowheads="1"/>
          </p:cNvSpPr>
          <p:nvPr/>
        </p:nvSpPr>
        <p:spPr bwMode="auto">
          <a:xfrm>
            <a:off x="414338" y="876300"/>
            <a:ext cx="8315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pPr>
            <a:r>
              <a:rPr lang="it-IT" altLang="it-IT" sz="1800" b="1">
                <a:latin typeface="Tahoma" panose="020B0604030504040204" pitchFamily="34" charset="0"/>
                <a:cs typeface="Tahoma" panose="020B0604030504040204" pitchFamily="34" charset="0"/>
              </a:rPr>
              <a:t>Le tipologie di costo: Riepilogo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D7AB89-AC91-4180-9BF4-0768B4D22BF7}">
  <ds:schemaRefs>
    <ds:schemaRef ds:uri="http://schemas.microsoft.com/sharepoint/v3/contenttype/forms"/>
  </ds:schemaRefs>
</ds:datastoreItem>
</file>

<file path=customXml/itemProps2.xml><?xml version="1.0" encoding="utf-8"?>
<ds:datastoreItem xmlns:ds="http://schemas.openxmlformats.org/officeDocument/2006/customXml" ds:itemID="{D22E0ACA-BAE7-4238-9531-B7A803C6CF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3802</TotalTime>
  <Words>1929</Words>
  <Application>Microsoft Office PowerPoint</Application>
  <PresentationFormat>Presentazione su schermo (4:3)</PresentationFormat>
  <Paragraphs>414</Paragraphs>
  <Slides>27</Slides>
  <Notes>17</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27</vt:i4>
      </vt:variant>
    </vt:vector>
  </HeadingPairs>
  <TitlesOfParts>
    <vt:vector size="36" baseType="lpstr">
      <vt:lpstr>MS PGothic</vt:lpstr>
      <vt:lpstr>MS PGothic</vt:lpstr>
      <vt:lpstr>Arial</vt:lpstr>
      <vt:lpstr>AvantGarde Bk BT</vt:lpstr>
      <vt:lpstr>Calibri</vt:lpstr>
      <vt:lpstr>Tahoma</vt:lpstr>
      <vt:lpstr>Times New Roman</vt:lpstr>
      <vt:lpstr>Wingdings</vt:lpstr>
      <vt:lpstr>crossmind</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296</cp:revision>
  <dcterms:created xsi:type="dcterms:W3CDTF">2008-10-04T09:41:13Z</dcterms:created>
  <dcterms:modified xsi:type="dcterms:W3CDTF">2021-03-15T17:26:00Z</dcterms:modified>
</cp:coreProperties>
</file>