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2"/>
  </p:notesMasterIdLst>
  <p:sldIdLst>
    <p:sldId id="291" r:id="rId4"/>
    <p:sldId id="501" r:id="rId5"/>
    <p:sldId id="506" r:id="rId6"/>
    <p:sldId id="519" r:id="rId7"/>
    <p:sldId id="505" r:id="rId8"/>
    <p:sldId id="500" r:id="rId9"/>
    <p:sldId id="517" r:id="rId10"/>
    <p:sldId id="509" r:id="rId11"/>
    <p:sldId id="511" r:id="rId12"/>
    <p:sldId id="518" r:id="rId13"/>
    <p:sldId id="512" r:id="rId14"/>
    <p:sldId id="513" r:id="rId15"/>
    <p:sldId id="502" r:id="rId16"/>
    <p:sldId id="520" r:id="rId17"/>
    <p:sldId id="515" r:id="rId18"/>
    <p:sldId id="522" r:id="rId19"/>
    <p:sldId id="514" r:id="rId20"/>
    <p:sldId id="521" r:id="rId21"/>
  </p:sldIdLst>
  <p:sldSz cx="9144000" cy="6858000" type="screen4x3"/>
  <p:notesSz cx="6858000" cy="97234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3" autoAdjust="0"/>
    <p:restoredTop sz="93792" autoAdjust="0"/>
  </p:normalViewPr>
  <p:slideViewPr>
    <p:cSldViewPr>
      <p:cViewPr varScale="1">
        <p:scale>
          <a:sx n="118" d="100"/>
          <a:sy n="118" d="100"/>
        </p:scale>
        <p:origin x="15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EC43B9D-06D6-487F-9664-FF05BAC0E8F0}" type="datetimeFigureOut">
              <a:rPr lang="it-IT"/>
              <a:pPr>
                <a:defRPr/>
              </a:pPr>
              <a:t>10/03/2021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731EDE-DC9B-47D5-B4D6-FF391E8A972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631E7E-5C69-467E-921C-CF51D74AF85B}" type="slidenum">
              <a:rPr lang="it-IT" altLang="it-IT">
                <a:cs typeface="Arial" panose="020B0604020202020204" pitchFamily="34" charset="0"/>
              </a:rPr>
              <a:pPr/>
              <a:t>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331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DD12C3-F3E3-4973-8CC0-3CB7FEB9EB1C}" type="slidenum">
              <a:rPr lang="it-IT" altLang="it-IT">
                <a:cs typeface="Arial" panose="020B0604020202020204" pitchFamily="34" charset="0"/>
              </a:rPr>
              <a:pPr/>
              <a:t>11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174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730AAB-6D72-4037-B91E-57C23D8DC6FA}" type="slidenum">
              <a:rPr lang="it-IT" altLang="it-IT">
                <a:cs typeface="Arial" panose="020B0604020202020204" pitchFamily="34" charset="0"/>
              </a:rPr>
              <a:pPr/>
              <a:t>12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379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3902FB-632B-443C-8688-B555A7E1D03F}" type="slidenum">
              <a:rPr lang="it-IT" altLang="it-IT">
                <a:cs typeface="Arial" panose="020B0604020202020204" pitchFamily="34" charset="0"/>
              </a:rPr>
              <a:pPr/>
              <a:t>13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584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1FD6AB-33D3-4923-8747-08DDF217CFDC}" type="slidenum">
              <a:rPr lang="it-IT" altLang="it-IT">
                <a:cs typeface="Arial" panose="020B0604020202020204" pitchFamily="34" charset="0"/>
              </a:rPr>
              <a:pPr/>
              <a:t>14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789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50C0C5-F789-4DA4-82D4-B3EFFA612CD6}" type="slidenum">
              <a:rPr lang="it-IT" altLang="it-IT">
                <a:cs typeface="Arial" panose="020B0604020202020204" pitchFamily="34" charset="0"/>
              </a:rPr>
              <a:pPr/>
              <a:t>15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994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1FD6AB-33D3-4923-8747-08DDF217CFDC}" type="slidenum">
              <a:rPr lang="it-IT" altLang="it-IT">
                <a:cs typeface="Arial" panose="020B0604020202020204" pitchFamily="34" charset="0"/>
              </a:rPr>
              <a:pPr/>
              <a:t>16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789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  <p:extLst>
      <p:ext uri="{BB962C8B-B14F-4D97-AF65-F5344CB8AC3E}">
        <p14:creationId xmlns:p14="http://schemas.microsoft.com/office/powerpoint/2010/main" val="1953149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5D8A5A-1D12-400A-A65A-B3F99BB7599D}" type="slidenum">
              <a:rPr lang="it-IT" altLang="it-IT">
                <a:cs typeface="Arial" panose="020B0604020202020204" pitchFamily="34" charset="0"/>
              </a:rPr>
              <a:pPr/>
              <a:t>17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198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784D9-6218-4F82-9D80-5222717BF4A7}" type="slidenum">
              <a:rPr lang="it-IT" smtClean="0">
                <a:latin typeface="Arial" pitchFamily="34" charset="0"/>
              </a:rPr>
              <a:pPr/>
              <a:t>18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0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FCABCE-1C2C-440D-AAE0-8D4D78EB59A5}" type="slidenum">
              <a:rPr lang="it-IT" altLang="it-IT">
                <a:cs typeface="Arial" panose="020B0604020202020204" pitchFamily="34" charset="0"/>
              </a:rPr>
              <a:pPr/>
              <a:t>3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536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69B7E0-196A-4779-81B4-11EA64DB12C9}" type="slidenum">
              <a:rPr lang="it-IT" altLang="it-IT">
                <a:cs typeface="Arial" panose="020B0604020202020204" pitchFamily="34" charset="0"/>
              </a:rPr>
              <a:pPr/>
              <a:t>4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741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A85EBF-4EC1-466E-931D-9F287B264106}" type="slidenum">
              <a:rPr lang="it-IT" altLang="it-IT">
                <a:cs typeface="Arial" panose="020B0604020202020204" pitchFamily="34" charset="0"/>
              </a:rPr>
              <a:pPr/>
              <a:t>5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946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DCD8DC-F83F-4BC1-A509-DC31CBB502C9}" type="slidenum">
              <a:rPr lang="it-IT" altLang="it-IT">
                <a:cs typeface="Arial" panose="020B0604020202020204" pitchFamily="34" charset="0"/>
              </a:rPr>
              <a:pPr/>
              <a:t>6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150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B3F738-80DF-4DC1-89DF-8B693F1279F6}" type="slidenum">
              <a:rPr lang="it-IT" altLang="it-IT">
                <a:cs typeface="Arial" panose="020B0604020202020204" pitchFamily="34" charset="0"/>
              </a:rPr>
              <a:pPr/>
              <a:t>7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355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B63616-E827-4362-87B0-319645D40CD8}" type="slidenum">
              <a:rPr lang="it-IT" altLang="it-IT">
                <a:cs typeface="Arial" panose="020B0604020202020204" pitchFamily="34" charset="0"/>
              </a:rPr>
              <a:pPr/>
              <a:t>8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560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000068-8CBC-4475-9143-668A1A9B156F}" type="slidenum">
              <a:rPr lang="it-IT" altLang="it-IT">
                <a:cs typeface="Arial" panose="020B0604020202020204" pitchFamily="34" charset="0"/>
              </a:rPr>
              <a:pPr/>
              <a:t>9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765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3DD8F1-9FE3-4A78-8056-92487BD73427}" type="slidenum">
              <a:rPr lang="it-IT" altLang="it-IT">
                <a:cs typeface="Arial" panose="020B0604020202020204" pitchFamily="34" charset="0"/>
              </a:rPr>
              <a:pPr/>
              <a:t>10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970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100223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547FF-E63C-469C-AD26-7B405D0D26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58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24B70-9085-4604-A837-B9EBDEE353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4408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D3183-8CA4-4D8B-9C7F-81D5EABAF85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65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DDE5-EE65-4968-88D0-6D119BE135F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131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F3E79-9218-4B38-98BE-6D224CA394E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602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4E062-BA61-4F64-A417-FE63A005C62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66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67456-FB51-47D8-A513-C99E0E24144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1042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BD067-A131-4FBA-9EB6-FA258A591A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4142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77C30-4E74-406B-A94C-BCE57D2CAEA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325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CF3B6-B5B3-4E5E-9F42-F2C59D14DE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549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E324C-CBB7-4801-97F6-9AD5383A56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516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6432D39D-FDB4-42FF-9ABC-E4BFC25A312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  <p:sldLayoutId id="2147484252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850" y="1836886"/>
            <a:ext cx="8497888" cy="46164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dirty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i="1" dirty="0">
                <a:solidFill>
                  <a:srgbClr val="7030A0"/>
                </a:solidFill>
                <a:latin typeface="Times New Roman" pitchFamily="18" charset="0"/>
              </a:rPr>
              <a:t>L’operazione di finanziamento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i="1" dirty="0">
                <a:solidFill>
                  <a:srgbClr val="7030A0"/>
                </a:solidFill>
                <a:latin typeface="Times New Roman" pitchFamily="18" charset="0"/>
              </a:rPr>
              <a:t>a titolo di capitale di </a:t>
            </a: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credito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buNone/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  <a:p>
            <a:pPr marL="342900" indent="-342900">
              <a:buFontTx/>
              <a:buChar char="-"/>
              <a:defRPr/>
            </a:pPr>
            <a:endParaRPr lang="it-IT" sz="44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  <p:sp>
        <p:nvSpPr>
          <p:cNvPr id="28676" name="Rettangolo 3"/>
          <p:cNvSpPr>
            <a:spLocks noChangeArrowheads="1"/>
          </p:cNvSpPr>
          <p:nvPr/>
        </p:nvSpPr>
        <p:spPr bwMode="auto">
          <a:xfrm>
            <a:off x="209550" y="706438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La natura dei conti : Riepilogo</a:t>
            </a:r>
          </a:p>
        </p:txBody>
      </p:sp>
      <p:sp>
        <p:nvSpPr>
          <p:cNvPr id="28677" name="CasellaDiTesto 9"/>
          <p:cNvSpPr txBox="1">
            <a:spLocks noChangeArrowheads="1"/>
          </p:cNvSpPr>
          <p:nvPr/>
        </p:nvSpPr>
        <p:spPr bwMode="auto">
          <a:xfrm>
            <a:off x="6503988" y="5883275"/>
            <a:ext cx="15081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Fonte: Coronella,S.</a:t>
            </a:r>
          </a:p>
        </p:txBody>
      </p:sp>
      <p:pic>
        <p:nvPicPr>
          <p:cNvPr id="28678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1157111"/>
            <a:ext cx="6829425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04799" y="1410817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 (rimborso):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procede al rimborso di una quota del mutuo passivo per 10 tramite addebito si c/c bancario  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  <p:sp>
        <p:nvSpPr>
          <p:cNvPr id="30725" name="Rettangolo 3"/>
          <p:cNvSpPr>
            <a:spLocks noChangeArrowheads="1"/>
          </p:cNvSpPr>
          <p:nvPr/>
        </p:nvSpPr>
        <p:spPr bwMode="auto">
          <a:xfrm>
            <a:off x="358775" y="764704"/>
            <a:ext cx="831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rilevazione contabile dell’operazione di finanziamento a titolo di capitale di credito: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40457"/>
              </p:ext>
            </p:extLst>
          </p:nvPr>
        </p:nvGraphicFramePr>
        <p:xfrm>
          <a:off x="614363" y="371745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16938"/>
              </p:ext>
            </p:extLst>
          </p:nvPr>
        </p:nvGraphicFramePr>
        <p:xfrm>
          <a:off x="5076825" y="371745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116013" y="3199928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BANCA C/C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449888" y="3066578"/>
            <a:ext cx="1906587" cy="6778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400" b="1" dirty="0">
                <a:solidFill>
                  <a:srgbClr val="000000"/>
                </a:solidFill>
                <a:ea typeface="+mn-ea"/>
              </a:rPr>
              <a:t>MUTUO PASSIVO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(debito di finanziamento)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539750" y="378571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6825" y="3750791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27288" y="3750791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07238" y="3750791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2627313" y="4017491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551113" y="4346103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5218113" y="4031778"/>
            <a:ext cx="517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156200" y="4303241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947988" y="5156374"/>
            <a:ext cx="270351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947988" y="4653136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651500" y="4653136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46028"/>
              </p:ext>
            </p:extLst>
          </p:nvPr>
        </p:nvGraphicFramePr>
        <p:xfrm>
          <a:off x="358775" y="6151264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Mutuo passivo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9749" y="2454237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MASTRO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39750" y="5346400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GIORNALE</a:t>
            </a:r>
            <a:endParaRPr lang="it-IT" sz="3200" kern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59568" y="1524098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 (rimborso):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procede al rimborso di una parte del prestito obbligazionario per 20 tramite c/c bancario  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credito</a:t>
            </a:r>
            <a:endParaRPr lang="it-IT" altLang="it-IT" sz="1800" dirty="0"/>
          </a:p>
        </p:txBody>
      </p:sp>
      <p:sp>
        <p:nvSpPr>
          <p:cNvPr id="32773" name="Rettangolo 3"/>
          <p:cNvSpPr>
            <a:spLocks noChangeArrowheads="1"/>
          </p:cNvSpPr>
          <p:nvPr/>
        </p:nvSpPr>
        <p:spPr bwMode="auto">
          <a:xfrm>
            <a:off x="358775" y="942975"/>
            <a:ext cx="831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rilevazione contabile dell’operazione di finanziamento a titolo di capitale di credito: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98391"/>
              </p:ext>
            </p:extLst>
          </p:nvPr>
        </p:nvGraphicFramePr>
        <p:xfrm>
          <a:off x="614363" y="3873376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01550"/>
              </p:ext>
            </p:extLst>
          </p:nvPr>
        </p:nvGraphicFramePr>
        <p:xfrm>
          <a:off x="5076825" y="3873376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116013" y="3355851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BANCA C/C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4984750" y="3212976"/>
            <a:ext cx="2832100" cy="6778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400" b="1" dirty="0">
                <a:solidFill>
                  <a:srgbClr val="000000"/>
                </a:solidFill>
                <a:ea typeface="+mn-ea"/>
              </a:rPr>
              <a:t>PRESTITO OBBLIGAZIONARIO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(debito di finanziamento)</a:t>
            </a:r>
            <a:r>
              <a:rPr lang="it-IT" altLang="it-IT" sz="1200" dirty="0"/>
              <a:t>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539750" y="3941639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6825" y="3906714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27288" y="3906714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07238" y="3906714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2627313" y="4173414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551113" y="4502026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5218113" y="4187701"/>
            <a:ext cx="517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156200" y="4459164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947988" y="5385123"/>
            <a:ext cx="270351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947988" y="488188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651500" y="488188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79759"/>
              </p:ext>
            </p:extLst>
          </p:nvPr>
        </p:nvGraphicFramePr>
        <p:xfrm>
          <a:off x="358775" y="629528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9750" y="5469509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GIORNALE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06677" y="2568512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MASTRO</a:t>
            </a:r>
            <a:endParaRPr lang="it-IT" sz="3200" kern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79488"/>
            <a:ext cx="8426450" cy="165735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it-IT" sz="1800" b="1" kern="1200" dirty="0">
                <a:solidFill>
                  <a:srgbClr val="C00000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Collocazione dei conti in Bilancio</a:t>
            </a: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L’operazione di finanziamento a titolo di credito viene riportata solo nello stato patrimoniale. Il conto economico sarà pertanto interessato dalle successive operazioni di investimento e vendita. </a:t>
            </a: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dirty="0"/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rgbClr val="FFFF99"/>
              </a:buClr>
              <a:buFontTx/>
              <a:buNone/>
              <a:defRPr/>
            </a:pPr>
            <a:r>
              <a:rPr lang="it-IT" sz="1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può osservare l’aumento della liquidità (Sezione di SX) e il sorgere del debito connesso al finanziamento (Sezione di DX) </a:t>
            </a: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rgbClr val="FFFF99"/>
              </a:buClr>
              <a:buFontTx/>
              <a:buNone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2416175" y="2867025"/>
          <a:ext cx="4311650" cy="1368425"/>
        </p:xfrm>
        <a:graphic>
          <a:graphicData uri="http://schemas.openxmlformats.org/drawingml/2006/table">
            <a:tbl>
              <a:tblPr/>
              <a:tblGrid>
                <a:gridCol w="215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6" marR="91436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26" name="CasellaDiTesto 3"/>
          <p:cNvSpPr txBox="1">
            <a:spLocks noChangeArrowheads="1"/>
          </p:cNvSpPr>
          <p:nvPr/>
        </p:nvSpPr>
        <p:spPr bwMode="auto">
          <a:xfrm>
            <a:off x="3886200" y="2493963"/>
            <a:ext cx="1300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BILANCIO</a:t>
            </a:r>
          </a:p>
        </p:txBody>
      </p:sp>
      <p:sp>
        <p:nvSpPr>
          <p:cNvPr id="34827" name="CasellaDiTesto 9"/>
          <p:cNvSpPr txBox="1">
            <a:spLocks noChangeArrowheads="1"/>
          </p:cNvSpPr>
          <p:nvPr/>
        </p:nvSpPr>
        <p:spPr bwMode="auto">
          <a:xfrm flipH="1">
            <a:off x="2892425" y="2941638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4828" name="CasellaDiTesto 10"/>
          <p:cNvSpPr txBox="1">
            <a:spLocks noChangeArrowheads="1"/>
          </p:cNvSpPr>
          <p:nvPr/>
        </p:nvSpPr>
        <p:spPr bwMode="auto">
          <a:xfrm flipH="1">
            <a:off x="5435600" y="29448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4829" name="Rettangolo 4"/>
          <p:cNvSpPr>
            <a:spLocks noChangeArrowheads="1"/>
          </p:cNvSpPr>
          <p:nvPr/>
        </p:nvSpPr>
        <p:spPr bwMode="auto">
          <a:xfrm>
            <a:off x="5207000" y="3255963"/>
            <a:ext cx="1350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i="1"/>
              <a:t>Passività/Fonti</a:t>
            </a:r>
          </a:p>
        </p:txBody>
      </p:sp>
      <p:sp>
        <p:nvSpPr>
          <p:cNvPr id="34830" name="CasellaDiTesto 11"/>
          <p:cNvSpPr txBox="1">
            <a:spLocks noChangeArrowheads="1"/>
          </p:cNvSpPr>
          <p:nvPr/>
        </p:nvSpPr>
        <p:spPr bwMode="auto">
          <a:xfrm>
            <a:off x="2436813" y="3236913"/>
            <a:ext cx="1500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i="1"/>
              <a:t>Attività/Impieghi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credito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35100"/>
            <a:ext cx="8424863" cy="447992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b="1" u="sng" dirty="0">
                <a:latin typeface="Tahoma" panose="020B0604030504040204" pitchFamily="34" charset="0"/>
                <a:cs typeface="Tahoma" panose="020B0604030504040204" pitchFamily="34" charset="0"/>
              </a:rPr>
              <a:t>Riepilogo operazioni precedenti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Costituzione azienda individuale con apporto in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denaro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per 40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Accensione di un mutuo bancario per 60, il cui importo viene versato in un conto corrente bancario.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  <p:sp>
        <p:nvSpPr>
          <p:cNvPr id="36869" name="Rettangolo 3"/>
          <p:cNvSpPr>
            <a:spLocks noChangeArrowheads="1"/>
          </p:cNvSpPr>
          <p:nvPr/>
        </p:nvSpPr>
        <p:spPr bwMode="auto">
          <a:xfrm>
            <a:off x="358775" y="942975"/>
            <a:ext cx="831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</p:txBody>
      </p:sp>
      <p:pic>
        <p:nvPicPr>
          <p:cNvPr id="36870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3343275"/>
            <a:ext cx="62103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30213" y="1774825"/>
            <a:ext cx="8424862" cy="447992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smtClean="0">
                <a:latin typeface="Tahoma" panose="020B0604030504040204" pitchFamily="34" charset="0"/>
                <a:cs typeface="Tahoma" panose="020B0604030504040204" pitchFamily="34" charset="0"/>
              </a:rPr>
              <a:t>Accensione mutuo per 60 e successivo rimborso per 10.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  <p:sp>
        <p:nvSpPr>
          <p:cNvPr id="46085" name="Rettangolo 3"/>
          <p:cNvSpPr>
            <a:spLocks noChangeArrowheads="1"/>
          </p:cNvSpPr>
          <p:nvPr/>
        </p:nvSpPr>
        <p:spPr bwMode="auto">
          <a:xfrm>
            <a:off x="358775" y="942975"/>
            <a:ext cx="8316913" cy="769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Rimborso: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595313" y="286385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110163" y="28654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928" name="CasellaDiTesto 2"/>
          <p:cNvSpPr txBox="1">
            <a:spLocks noChangeArrowheads="1"/>
          </p:cNvSpPr>
          <p:nvPr/>
        </p:nvSpPr>
        <p:spPr bwMode="auto">
          <a:xfrm>
            <a:off x="1090613" y="2273300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38929" name="CasellaDiTesto 13"/>
          <p:cNvSpPr txBox="1">
            <a:spLocks noChangeArrowheads="1"/>
          </p:cNvSpPr>
          <p:nvPr/>
        </p:nvSpPr>
        <p:spPr bwMode="auto">
          <a:xfrm>
            <a:off x="5560318" y="2301875"/>
            <a:ext cx="17063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MUTUO PASSIVO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</a:t>
            </a:r>
            <a:r>
              <a:rPr lang="it-IT" altLang="it-IT" sz="1200" dirty="0" smtClean="0"/>
              <a:t>ORIGINARIO</a:t>
            </a:r>
            <a:endParaRPr lang="it-IT" altLang="it-IT" sz="1200" dirty="0"/>
          </a:p>
        </p:txBody>
      </p:sp>
      <p:sp>
        <p:nvSpPr>
          <p:cNvPr id="38930" name="CasellaDiTesto 4"/>
          <p:cNvSpPr txBox="1">
            <a:spLocks noChangeArrowheads="1"/>
          </p:cNvSpPr>
          <p:nvPr/>
        </p:nvSpPr>
        <p:spPr bwMode="auto">
          <a:xfrm flipH="1">
            <a:off x="573088" y="3030538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8931" name="CasellaDiTesto 15"/>
          <p:cNvSpPr txBox="1">
            <a:spLocks noChangeArrowheads="1"/>
          </p:cNvSpPr>
          <p:nvPr/>
        </p:nvSpPr>
        <p:spPr bwMode="auto">
          <a:xfrm flipH="1">
            <a:off x="5357813" y="301625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38932" name="CasellaDiTesto 16"/>
          <p:cNvSpPr txBox="1">
            <a:spLocks noChangeArrowheads="1"/>
          </p:cNvSpPr>
          <p:nvPr/>
        </p:nvSpPr>
        <p:spPr bwMode="auto">
          <a:xfrm flipH="1">
            <a:off x="2395538" y="30257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8933" name="CasellaDiTesto 17"/>
          <p:cNvSpPr txBox="1">
            <a:spLocks noChangeArrowheads="1"/>
          </p:cNvSpPr>
          <p:nvPr/>
        </p:nvSpPr>
        <p:spPr bwMode="auto">
          <a:xfrm flipH="1">
            <a:off x="7107238" y="2995613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38934" name="CasellaDiTesto 18"/>
          <p:cNvSpPr txBox="1">
            <a:spLocks noChangeArrowheads="1"/>
          </p:cNvSpPr>
          <p:nvPr/>
        </p:nvSpPr>
        <p:spPr bwMode="auto">
          <a:xfrm flipH="1">
            <a:off x="2551113" y="3279775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10</a:t>
            </a:r>
          </a:p>
        </p:txBody>
      </p:sp>
      <p:sp>
        <p:nvSpPr>
          <p:cNvPr id="38935" name="CasellaDiTesto 19"/>
          <p:cNvSpPr txBox="1">
            <a:spLocks noChangeArrowheads="1"/>
          </p:cNvSpPr>
          <p:nvPr/>
        </p:nvSpPr>
        <p:spPr bwMode="auto">
          <a:xfrm flipH="1">
            <a:off x="2495550" y="3560763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(VF-)</a:t>
            </a:r>
          </a:p>
        </p:txBody>
      </p:sp>
      <p:sp>
        <p:nvSpPr>
          <p:cNvPr id="38936" name="CasellaDiTesto 20"/>
          <p:cNvSpPr txBox="1">
            <a:spLocks noChangeArrowheads="1"/>
          </p:cNvSpPr>
          <p:nvPr/>
        </p:nvSpPr>
        <p:spPr bwMode="auto">
          <a:xfrm flipH="1">
            <a:off x="5389563" y="3333750"/>
            <a:ext cx="517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10</a:t>
            </a:r>
          </a:p>
        </p:txBody>
      </p:sp>
      <p:sp>
        <p:nvSpPr>
          <p:cNvPr id="38937" name="CasellaDiTesto 21"/>
          <p:cNvSpPr txBox="1">
            <a:spLocks noChangeArrowheads="1"/>
          </p:cNvSpPr>
          <p:nvPr/>
        </p:nvSpPr>
        <p:spPr bwMode="auto">
          <a:xfrm flipH="1">
            <a:off x="5240338" y="359886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(VF+)</a:t>
            </a:r>
          </a:p>
        </p:txBody>
      </p: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5885"/>
              </p:ext>
            </p:extLst>
          </p:nvPr>
        </p:nvGraphicFramePr>
        <p:xfrm>
          <a:off x="358775" y="547370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Mutuo passivo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956" name="CasellaDiTesto 22"/>
          <p:cNvSpPr txBox="1">
            <a:spLocks noChangeArrowheads="1"/>
          </p:cNvSpPr>
          <p:nvPr/>
        </p:nvSpPr>
        <p:spPr bwMode="auto">
          <a:xfrm flipH="1">
            <a:off x="942975" y="3244850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38957" name="CasellaDiTesto 24"/>
          <p:cNvSpPr txBox="1">
            <a:spLocks noChangeArrowheads="1"/>
          </p:cNvSpPr>
          <p:nvPr/>
        </p:nvSpPr>
        <p:spPr bwMode="auto">
          <a:xfrm flipH="1">
            <a:off x="7304088" y="3378200"/>
            <a:ext cx="517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38958" name="CasellaDiTesto 1"/>
          <p:cNvSpPr txBox="1">
            <a:spLocks noChangeArrowheads="1"/>
          </p:cNvSpPr>
          <p:nvPr/>
        </p:nvSpPr>
        <p:spPr bwMode="auto">
          <a:xfrm>
            <a:off x="207963" y="4881563"/>
            <a:ext cx="4002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Il nuovo saldo del conto è pari a 60 – 10 = 50 </a:t>
            </a:r>
          </a:p>
        </p:txBody>
      </p:sp>
      <p:sp>
        <p:nvSpPr>
          <p:cNvPr id="38959" name="CasellaDiTesto 25"/>
          <p:cNvSpPr txBox="1">
            <a:spLocks noChangeArrowheads="1"/>
          </p:cNvSpPr>
          <p:nvPr/>
        </p:nvSpPr>
        <p:spPr bwMode="auto">
          <a:xfrm>
            <a:off x="4721225" y="4895850"/>
            <a:ext cx="4002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Il nuovo saldo del conto è pari a 60 – 10 = 50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35100"/>
            <a:ext cx="8424863" cy="447992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b="1" u="sng" dirty="0">
                <a:latin typeface="Tahoma" panose="020B0604030504040204" pitchFamily="34" charset="0"/>
                <a:cs typeface="Tahoma" panose="020B0604030504040204" pitchFamily="34" charset="0"/>
              </a:rPr>
              <a:t>Riepilogo </a:t>
            </a: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operazioni (</a:t>
            </a:r>
            <a:r>
              <a:rPr lang="it-IT" altLang="it-IT" sz="1800" b="1" u="sng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continuando con l’esempio iniziato nella spiegazione del capitale di rischio</a:t>
            </a: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Costituzione azienda individuale con apporto in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denaro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per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40, dopodiché si effettua un rimborso del capitale per 10.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endParaRPr lang="it-IT" altLang="it-IT" sz="1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None/>
              <a:defRPr/>
            </a:pPr>
            <a:r>
              <a:rPr lang="it-IT" altLang="it-IT" sz="1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 marL="0" indent="0" algn="ctr" eaLnBrk="1" hangingPunct="1">
              <a:buClr>
                <a:schemeClr val="tx1"/>
              </a:buClr>
              <a:buNone/>
              <a:defRPr/>
            </a:pPr>
            <a:r>
              <a:rPr lang="it-IT" altLang="it-IT" sz="1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Il </a:t>
            </a:r>
            <a:r>
              <a:rPr lang="it-IT" altLang="it-IT" sz="1800" i="1" dirty="0">
                <a:latin typeface="Tahoma" panose="020B0604030504040204" pitchFamily="34" charset="0"/>
                <a:cs typeface="Tahoma" panose="020B0604030504040204" pitchFamily="34" charset="0"/>
              </a:rPr>
              <a:t>saldo del Capitale netto è di 30 (40 – 10)</a:t>
            </a:r>
            <a:endParaRPr lang="it-IT" altLang="it-IT" sz="1800" i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Accensione di un mutuo bancario per 60, il cui importo viene versato in un conto corrente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bancario, dopodiché si effettua un rimborso di una rata del muto per 10.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endParaRPr lang="it-IT" altLang="it-IT" sz="1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None/>
              <a:defRPr/>
            </a:pPr>
            <a:r>
              <a:rPr lang="it-IT" altLang="it-IT" sz="1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Il </a:t>
            </a:r>
            <a:r>
              <a:rPr lang="it-IT" altLang="it-IT" sz="1800" i="1" dirty="0">
                <a:latin typeface="Tahoma" panose="020B0604030504040204" pitchFamily="34" charset="0"/>
                <a:cs typeface="Tahoma" panose="020B0604030504040204" pitchFamily="34" charset="0"/>
              </a:rPr>
              <a:t>saldo del </a:t>
            </a:r>
            <a:r>
              <a:rPr lang="it-IT" altLang="it-IT" sz="1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Muto bancario è </a:t>
            </a:r>
            <a:r>
              <a:rPr lang="it-IT" altLang="it-IT" sz="1800" i="1" dirty="0">
                <a:latin typeface="Tahoma" panose="020B0604030504040204" pitchFamily="34" charset="0"/>
                <a:cs typeface="Tahoma" panose="020B0604030504040204" pitchFamily="34" charset="0"/>
              </a:rPr>
              <a:t>di </a:t>
            </a:r>
            <a:r>
              <a:rPr lang="it-IT" altLang="it-IT" sz="1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50 (60 </a:t>
            </a:r>
            <a:r>
              <a:rPr lang="it-IT" altLang="it-IT" sz="1800" i="1" dirty="0">
                <a:latin typeface="Tahoma" panose="020B0604030504040204" pitchFamily="34" charset="0"/>
                <a:cs typeface="Tahoma" panose="020B0604030504040204" pitchFamily="34" charset="0"/>
              </a:rPr>
              <a:t>– 10)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  <p:sp>
        <p:nvSpPr>
          <p:cNvPr id="36869" name="Rettangolo 3"/>
          <p:cNvSpPr>
            <a:spLocks noChangeArrowheads="1"/>
          </p:cNvSpPr>
          <p:nvPr/>
        </p:nvSpPr>
        <p:spPr bwMode="auto">
          <a:xfrm>
            <a:off x="358775" y="942975"/>
            <a:ext cx="831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3846289" y="3140968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3846289" y="5206876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8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79488"/>
            <a:ext cx="8426450" cy="37449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it-IT" sz="1800" b="1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Collocazione dei conti in </a:t>
            </a:r>
            <a:r>
              <a:rPr lang="it-IT" sz="1800" b="1" kern="1200" dirty="0" smtClean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Bilancio dopo il rimborso</a:t>
            </a: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b="1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  <p:pic>
        <p:nvPicPr>
          <p:cNvPr id="40966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682750"/>
            <a:ext cx="58864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563888" y="1682750"/>
            <a:ext cx="1656184" cy="234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743046" y="164229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BILANCIO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3" name="Line 12"/>
          <p:cNvSpPr>
            <a:spLocks noChangeShapeType="1"/>
          </p:cNvSpPr>
          <p:nvPr/>
        </p:nvSpPr>
        <p:spPr bwMode="auto">
          <a:xfrm>
            <a:off x="-3175" y="67548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4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43015" name="Connettore 1 9"/>
          <p:cNvCxnSpPr>
            <a:cxnSpLocks noChangeShapeType="1"/>
          </p:cNvCxnSpPr>
          <p:nvPr/>
        </p:nvCxnSpPr>
        <p:spPr bwMode="auto">
          <a:xfrm>
            <a:off x="0" y="6858000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6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4301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0" y="11663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Riferimenti bibliografici</a:t>
            </a:r>
            <a:endParaRPr lang="it-IT" altLang="it-IT" sz="1800"/>
          </a:p>
        </p:txBody>
      </p:sp>
      <p:sp>
        <p:nvSpPr>
          <p:cNvPr id="35" name="CasellaDiTesto 3"/>
          <p:cNvSpPr txBox="1">
            <a:spLocks noChangeArrowheads="1"/>
          </p:cNvSpPr>
          <p:nvPr/>
        </p:nvSpPr>
        <p:spPr bwMode="auto">
          <a:xfrm>
            <a:off x="1075532" y="1487071"/>
            <a:ext cx="7632700" cy="45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/>
              <a:t>Coronella S</a:t>
            </a:r>
            <a:r>
              <a:rPr lang="it-IT" altLang="it-IT" sz="2400" b="1" dirty="0" smtClean="0"/>
              <a:t>., </a:t>
            </a:r>
            <a:r>
              <a:rPr lang="it-IT" altLang="it-IT" sz="2400" dirty="0" smtClean="0"/>
              <a:t>Ragioneria generale, Cap. </a:t>
            </a:r>
            <a:r>
              <a:rPr lang="it-IT" altLang="it-IT" sz="2400"/>
              <a:t>6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15637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12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altLang="it-IT" sz="3200" kern="120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 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59568" y="2168526"/>
            <a:ext cx="8424863" cy="5400675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9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«Finanziamento a titolo di credito», 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 nel caso del capitale proprio, si tratta di una strumento attraverso il quale l’azienda si dota dei mezzi necessari per svolgere la propria attività </a:t>
            </a:r>
            <a:r>
              <a:rPr lang="it-IT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istituzionale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si ricorre laddove il capitale proprio non sia sufficiente a soddisfare il fabbisogno finanziario </a:t>
            </a:r>
            <a:r>
              <a:rPr lang="it-IT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dell’azienda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L’azienda si indebita verso uno o più soggetti al fine di ottenere risorse monetarie da investire successivamente in fattori produttivi </a:t>
            </a:r>
            <a:r>
              <a:rPr lang="it-IT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specifici. 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Tali soggetti prestano denaro in cambio di una remunerazione periodica e della promessa del rimborso del prestito a rate o in un’unica </a:t>
            </a:r>
            <a:r>
              <a:rPr lang="it-IT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soluzione. 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Freccia a destra 10"/>
          <p:cNvSpPr/>
          <p:nvPr/>
        </p:nvSpPr>
        <p:spPr>
          <a:xfrm rot="5400000">
            <a:off x="4014985" y="3265935"/>
            <a:ext cx="287338" cy="32543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1090612"/>
            <a:ext cx="9144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800" dirty="0" smtClean="0">
                <a:solidFill>
                  <a:srgbClr val="C00000"/>
                </a:solidFill>
              </a:rPr>
              <a:t>Le </a:t>
            </a:r>
            <a:r>
              <a:rPr lang="it-IT" sz="2800" dirty="0">
                <a:solidFill>
                  <a:srgbClr val="C00000"/>
                </a:solidFill>
              </a:rPr>
              <a:t>caratteristiche di base </a:t>
            </a:r>
            <a:r>
              <a:rPr lang="it-IT" sz="2800" dirty="0" smtClean="0">
                <a:solidFill>
                  <a:srgbClr val="C00000"/>
                </a:solidFill>
              </a:rPr>
              <a:t>del finanziamento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C00000"/>
                </a:solidFill>
              </a:rPr>
              <a:t>a titolo di credito</a:t>
            </a:r>
            <a:endParaRPr lang="it-IT" sz="2800" kern="0" dirty="0" smtClean="0">
              <a:solidFill>
                <a:srgbClr val="C0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12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altLang="it-IT" sz="3200" kern="120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971550"/>
            <a:ext cx="8424863" cy="4440238"/>
          </a:xfrm>
        </p:spPr>
        <p:txBody>
          <a:bodyPr/>
          <a:lstStyle/>
          <a:p>
            <a:pPr marL="0" indent="0" algn="ctr" eaLnBrk="1" hangingPunct="1">
              <a:buClr>
                <a:schemeClr val="tx1"/>
              </a:buClr>
              <a:buFontTx/>
              <a:buNone/>
            </a:pPr>
            <a:endParaRPr lang="it-IT" altLang="it-IT" sz="2000" b="1" u="sng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FontTx/>
              <a:buNone/>
            </a:pPr>
            <a:r>
              <a:rPr lang="it-IT" altLang="it-IT" sz="1800" b="1" u="sng" smtClean="0">
                <a:latin typeface="Tahoma" panose="020B0604030504040204" pitchFamily="34" charset="0"/>
                <a:cs typeface="Tahoma" panose="020B0604030504040204" pitchFamily="34" charset="0"/>
              </a:rPr>
              <a:t>Riepilogo: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800" b="1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342" name="Immagin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773238"/>
            <a:ext cx="6327775" cy="426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Rettangolo 7"/>
          <p:cNvSpPr>
            <a:spLocks noChangeArrowheads="1"/>
          </p:cNvSpPr>
          <p:nvPr/>
        </p:nvSpPr>
        <p:spPr bwMode="auto">
          <a:xfrm>
            <a:off x="2041525" y="971550"/>
            <a:ext cx="6515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Capitale di rischio Vs Capitale di credito </a:t>
            </a:r>
            <a:endParaRPr lang="it-IT" altLang="it-IT" sz="1800">
              <a:cs typeface="Tahoma" panose="020B060403050404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12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altLang="it-IT" sz="3200" kern="120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1206" y="2132856"/>
            <a:ext cx="7621588" cy="3600450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6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Al momento dell’</a:t>
            </a:r>
            <a:r>
              <a:rPr lang="it-IT" altLang="it-IT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accensione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 del finanziamento entrano </a:t>
            </a:r>
            <a:r>
              <a:rPr lang="it-IT" altLang="it-IT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mezzi monetari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di soggetti terzi all’azienda (finanziatori) che sono soggetti a remunerazione </a:t>
            </a:r>
            <a:r>
              <a:rPr lang="it-IT" altLang="it-IT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FISSA</a:t>
            </a:r>
            <a:endParaRPr lang="it-IT" altLang="it-IT" sz="1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altLang="it-IT" sz="18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Successivamente si dovrà procedere al suo rimborso: in quel momento esso dovrà essere </a:t>
            </a:r>
            <a:r>
              <a:rPr lang="it-IT" altLang="it-IT" sz="18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spento,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 con la relativa uscita di mezzi monetari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9512" y="942962"/>
            <a:ext cx="9144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sz="2800" dirty="0" smtClean="0">
                <a:solidFill>
                  <a:srgbClr val="C00000"/>
                </a:solidFill>
              </a:rPr>
              <a:t>Le modalità di attuazione dell’operazione di  finanziamento a titolo di credito</a:t>
            </a:r>
            <a:endParaRPr lang="it-IT" sz="2800" kern="0" dirty="0" smtClean="0">
              <a:solidFill>
                <a:srgbClr val="C0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12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altLang="it-IT" sz="3200" kern="1200" dirty="0">
                <a:solidFill>
                  <a:schemeClr val="tx1"/>
                </a:solidFill>
                <a:latin typeface="Arial" panose="020B0604020202020204" pitchFamily="34" charset="0"/>
                <a:cs typeface="+mn-cs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971550"/>
            <a:ext cx="8424863" cy="4440238"/>
          </a:xfrm>
        </p:spPr>
        <p:txBody>
          <a:bodyPr/>
          <a:lstStyle/>
          <a:p>
            <a:pPr marL="0" indent="0" algn="ctr" eaLnBrk="1" hangingPunct="1">
              <a:buClr>
                <a:schemeClr val="tx1"/>
              </a:buClr>
              <a:buFontTx/>
              <a:buNone/>
            </a:pPr>
            <a:r>
              <a:rPr lang="it-IT" altLang="it-IT" sz="2000" b="1" smtClean="0">
                <a:latin typeface="Tahoma" panose="020B0604030504040204" pitchFamily="34" charset="0"/>
                <a:cs typeface="Tahoma" panose="020B0604030504040204" pitchFamily="34" charset="0"/>
              </a:rPr>
              <a:t> Capitale di credito = Capitale di terzi = Capitale di prestito</a:t>
            </a:r>
          </a:p>
          <a:p>
            <a:pPr marL="0" indent="0" eaLnBrk="1" hangingPunct="1">
              <a:buClr>
                <a:schemeClr val="tx1"/>
              </a:buClr>
              <a:buFontTx/>
              <a:buNone/>
            </a:pPr>
            <a:endParaRPr lang="it-IT" altLang="it-IT" sz="900" b="1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800" b="1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800" b="1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800" b="1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b="1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000" b="1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Freccia a destra 1"/>
          <p:cNvSpPr/>
          <p:nvPr/>
        </p:nvSpPr>
        <p:spPr>
          <a:xfrm rot="5400000">
            <a:off x="2929732" y="2502693"/>
            <a:ext cx="215900" cy="3286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439" name="CasellaDiTesto 2"/>
          <p:cNvSpPr txBox="1">
            <a:spLocks noChangeArrowheads="1"/>
          </p:cNvSpPr>
          <p:nvPr/>
        </p:nvSpPr>
        <p:spPr bwMode="auto">
          <a:xfrm>
            <a:off x="1849438" y="1870075"/>
            <a:ext cx="2376487" cy="55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>
                <a:latin typeface="Tahoma" panose="020B0604030504040204" pitchFamily="34" charset="0"/>
                <a:cs typeface="Tahoma" panose="020B0604030504040204" pitchFamily="34" charset="0"/>
              </a:rPr>
              <a:t>Breve termine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>
                <a:latin typeface="Tahoma" panose="020B0604030504040204" pitchFamily="34" charset="0"/>
                <a:cs typeface="Tahoma" panose="020B0604030504040204" pitchFamily="34" charset="0"/>
              </a:rPr>
              <a:t>(&lt;12 mesi)</a:t>
            </a:r>
          </a:p>
        </p:txBody>
      </p:sp>
      <p:cxnSp>
        <p:nvCxnSpPr>
          <p:cNvPr id="5" name="Connettore 2 4"/>
          <p:cNvCxnSpPr>
            <a:cxnSpLocks/>
          </p:cNvCxnSpPr>
          <p:nvPr/>
        </p:nvCxnSpPr>
        <p:spPr>
          <a:xfrm>
            <a:off x="4716463" y="1268413"/>
            <a:ext cx="1150937" cy="504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cxnSpLocks/>
          </p:cNvCxnSpPr>
          <p:nvPr/>
        </p:nvCxnSpPr>
        <p:spPr>
          <a:xfrm flipH="1">
            <a:off x="3503613" y="1268413"/>
            <a:ext cx="1231900" cy="504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CasellaDiTesto 13"/>
          <p:cNvSpPr txBox="1">
            <a:spLocks noChangeArrowheads="1"/>
          </p:cNvSpPr>
          <p:nvPr/>
        </p:nvSpPr>
        <p:spPr bwMode="auto">
          <a:xfrm>
            <a:off x="5292725" y="1870075"/>
            <a:ext cx="2376488" cy="55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>
                <a:latin typeface="Tahoma" panose="020B0604030504040204" pitchFamily="34" charset="0"/>
                <a:cs typeface="Tahoma" panose="020B0604030504040204" pitchFamily="34" charset="0"/>
              </a:rPr>
              <a:t>Medio-lungo termine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>
                <a:latin typeface="Tahoma" panose="020B0604030504040204" pitchFamily="34" charset="0"/>
                <a:cs typeface="Tahoma" panose="020B0604030504040204" pitchFamily="34" charset="0"/>
              </a:rPr>
              <a:t>(&gt; 12 mesi)</a:t>
            </a:r>
          </a:p>
        </p:txBody>
      </p:sp>
      <p:sp>
        <p:nvSpPr>
          <p:cNvPr id="18443" name="CasellaDiTesto 2"/>
          <p:cNvSpPr txBox="1">
            <a:spLocks noChangeArrowheads="1"/>
          </p:cNvSpPr>
          <p:nvPr/>
        </p:nvSpPr>
        <p:spPr bwMode="auto">
          <a:xfrm>
            <a:off x="1878013" y="2874963"/>
            <a:ext cx="2376487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Scoperto di conto corrente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«Banca c/c passivo»</a:t>
            </a:r>
          </a:p>
        </p:txBody>
      </p:sp>
      <p:sp>
        <p:nvSpPr>
          <p:cNvPr id="13" name="Freccia a destra 12"/>
          <p:cNvSpPr/>
          <p:nvPr/>
        </p:nvSpPr>
        <p:spPr>
          <a:xfrm>
            <a:off x="1301750" y="3000375"/>
            <a:ext cx="215900" cy="3286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445" name="CasellaDiTesto 2"/>
          <p:cNvSpPr txBox="1">
            <a:spLocks noChangeArrowheads="1"/>
          </p:cNvSpPr>
          <p:nvPr/>
        </p:nvSpPr>
        <p:spPr bwMode="auto">
          <a:xfrm>
            <a:off x="255588" y="2960688"/>
            <a:ext cx="966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>
                <a:latin typeface="Tahoma" panose="020B0604030504040204" pitchFamily="34" charset="0"/>
                <a:cs typeface="Tahoma" panose="020B0604030504040204" pitchFamily="34" charset="0"/>
              </a:rPr>
              <a:t>Bancari</a:t>
            </a:r>
          </a:p>
        </p:txBody>
      </p:sp>
      <p:sp>
        <p:nvSpPr>
          <p:cNvPr id="15" name="Freccia a destra 14"/>
          <p:cNvSpPr/>
          <p:nvPr/>
        </p:nvSpPr>
        <p:spPr>
          <a:xfrm rot="5400000">
            <a:off x="6373019" y="2502694"/>
            <a:ext cx="215900" cy="3286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447" name="CasellaDiTesto 2"/>
          <p:cNvSpPr txBox="1">
            <a:spLocks noChangeArrowheads="1"/>
          </p:cNvSpPr>
          <p:nvPr/>
        </p:nvSpPr>
        <p:spPr bwMode="auto">
          <a:xfrm>
            <a:off x="5330825" y="2852738"/>
            <a:ext cx="2376488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Mutuo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Passivo</a:t>
            </a:r>
          </a:p>
        </p:txBody>
      </p:sp>
      <p:sp>
        <p:nvSpPr>
          <p:cNvPr id="17" name="Freccia a destra 16"/>
          <p:cNvSpPr/>
          <p:nvPr/>
        </p:nvSpPr>
        <p:spPr>
          <a:xfrm rot="5400000">
            <a:off x="6411119" y="3537744"/>
            <a:ext cx="215900" cy="3286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449" name="CasellaDiTesto 2"/>
          <p:cNvSpPr txBox="1">
            <a:spLocks noChangeArrowheads="1"/>
          </p:cNvSpPr>
          <p:nvPr/>
        </p:nvSpPr>
        <p:spPr bwMode="auto">
          <a:xfrm>
            <a:off x="5310188" y="4137025"/>
            <a:ext cx="2376487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Prestiti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obbligazionari</a:t>
            </a:r>
          </a:p>
        </p:txBody>
      </p:sp>
      <p:sp>
        <p:nvSpPr>
          <p:cNvPr id="19" name="Freccia a destra 18"/>
          <p:cNvSpPr/>
          <p:nvPr/>
        </p:nvSpPr>
        <p:spPr>
          <a:xfrm rot="10800000">
            <a:off x="7950200" y="4243388"/>
            <a:ext cx="215900" cy="330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451" name="CasellaDiTesto 19"/>
          <p:cNvSpPr txBox="1">
            <a:spLocks noChangeArrowheads="1"/>
          </p:cNvSpPr>
          <p:nvPr/>
        </p:nvSpPr>
        <p:spPr bwMode="auto">
          <a:xfrm>
            <a:off x="8307388" y="3973513"/>
            <a:ext cx="657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>
                <a:latin typeface="Tahoma" panose="020B0604030504040204" pitchFamily="34" charset="0"/>
                <a:cs typeface="Tahoma" panose="020B0604030504040204" pitchFamily="34" charset="0"/>
              </a:rPr>
              <a:t>Terzi</a:t>
            </a:r>
          </a:p>
        </p:txBody>
      </p:sp>
      <p:sp>
        <p:nvSpPr>
          <p:cNvPr id="21" name="Freccia a destra 20"/>
          <p:cNvSpPr/>
          <p:nvPr/>
        </p:nvSpPr>
        <p:spPr>
          <a:xfrm rot="5400000">
            <a:off x="-38893" y="4071144"/>
            <a:ext cx="1684337" cy="20002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453" name="CasellaDiTesto 21"/>
          <p:cNvSpPr txBox="1">
            <a:spLocks noChangeArrowheads="1"/>
          </p:cNvSpPr>
          <p:nvPr/>
        </p:nvSpPr>
        <p:spPr bwMode="auto">
          <a:xfrm>
            <a:off x="419100" y="5175250"/>
            <a:ext cx="1598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>
                <a:latin typeface="Tahoma" panose="020B0604030504040204" pitchFamily="34" charset="0"/>
                <a:cs typeface="Tahoma" panose="020B0604030504040204" pitchFamily="34" charset="0"/>
              </a:rPr>
              <a:t>Debiti Bancari</a:t>
            </a:r>
          </a:p>
        </p:txBody>
      </p:sp>
      <p:sp>
        <p:nvSpPr>
          <p:cNvPr id="18454" name="CasellaDiTesto 22"/>
          <p:cNvSpPr txBox="1">
            <a:spLocks noChangeArrowheads="1"/>
          </p:cNvSpPr>
          <p:nvPr/>
        </p:nvSpPr>
        <p:spPr bwMode="auto">
          <a:xfrm>
            <a:off x="7099300" y="5292725"/>
            <a:ext cx="2043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>
                <a:latin typeface="Tahoma" panose="020B0604030504040204" pitchFamily="34" charset="0"/>
                <a:cs typeface="Tahoma" panose="020B0604030504040204" pitchFamily="34" charset="0"/>
              </a:rPr>
              <a:t>Debiti non bancari</a:t>
            </a:r>
          </a:p>
        </p:txBody>
      </p:sp>
      <p:sp>
        <p:nvSpPr>
          <p:cNvPr id="24" name="Freccia a destra 23"/>
          <p:cNvSpPr/>
          <p:nvPr/>
        </p:nvSpPr>
        <p:spPr>
          <a:xfrm rot="5400000">
            <a:off x="8170863" y="4724400"/>
            <a:ext cx="958850" cy="20002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5" name="Freccia a destra 24"/>
          <p:cNvSpPr/>
          <p:nvPr/>
        </p:nvSpPr>
        <p:spPr>
          <a:xfrm rot="5400000">
            <a:off x="2929732" y="3791743"/>
            <a:ext cx="215900" cy="3286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457" name="CasellaDiTesto 2"/>
          <p:cNvSpPr txBox="1">
            <a:spLocks noChangeArrowheads="1"/>
          </p:cNvSpPr>
          <p:nvPr/>
        </p:nvSpPr>
        <p:spPr bwMode="auto">
          <a:xfrm>
            <a:off x="1906588" y="4148138"/>
            <a:ext cx="2376487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Prestiti ottenuti da terzi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80988" y="1215132"/>
            <a:ext cx="8572500" cy="2232025"/>
          </a:xfrm>
        </p:spPr>
        <p:txBody>
          <a:bodyPr/>
          <a:lstStyle/>
          <a:p>
            <a:pPr marL="457200" lvl="1" indent="0" eaLnBrk="1" hangingPunct="1"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ctr" eaLnBrk="1" hangingPunct="1"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Due profili di osservazione di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stessa natura e segno opposto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PERMUTAZIONE FINANZIARIA 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(1) originario (liquidità in ingresso) – accolto in </a:t>
            </a:r>
            <a:r>
              <a:rPr lang="it-IT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 finanziari in senso stretto - numerari </a:t>
            </a:r>
            <a:endParaRPr lang="it-IT" altLang="it-IT" sz="1600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(2) originario (formazione del debito verso il soggetto che ha prestato il denaro)</a:t>
            </a:r>
            <a:r>
              <a:rPr lang="it-IT" altLang="it-IT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accolto in </a:t>
            </a:r>
            <a:r>
              <a:rPr lang="it-IT" sz="1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 finanziari in senso lato - non numerari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5" name="Rettangolo 3"/>
          <p:cNvSpPr>
            <a:spLocks noChangeArrowheads="1"/>
          </p:cNvSpPr>
          <p:nvPr/>
        </p:nvSpPr>
        <p:spPr bwMode="auto">
          <a:xfrm>
            <a:off x="179512" y="762136"/>
            <a:ext cx="8316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Gli aspetti di osservazione dell’operazione di finanziamento a titolo di capitale di </a:t>
            </a:r>
            <a:r>
              <a:rPr lang="it-IT" altLang="it-IT" sz="1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credito</a:t>
            </a:r>
            <a:endParaRPr lang="it-IT" altLang="it-IT" sz="1800" b="1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58800" y="3701157"/>
            <a:ext cx="8424863" cy="28961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All’atto di </a:t>
            </a:r>
            <a:r>
              <a:rPr lang="it-IT" altLang="it-IT" sz="1600" b="1" kern="0" dirty="0">
                <a:latin typeface="Tahoma" panose="020B0604030504040204" pitchFamily="34" charset="0"/>
                <a:cs typeface="Tahoma" panose="020B0604030504040204" pitchFamily="34" charset="0"/>
              </a:rPr>
              <a:t>accensione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 del finanziamento a titolo di credito si manifesta: 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un’entrata di liquidità.          + LIQUIDITA’ (VF+)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Contestualmente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formazione del debito 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         + DEBITI DI FINANZIAMENTO (VF </a:t>
            </a:r>
            <a:r>
              <a:rPr lang="it-IT" altLang="it-IT" sz="16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-)</a:t>
            </a:r>
          </a:p>
          <a:p>
            <a:pPr marL="0" indent="0" algn="just" eaLnBrk="1" hangingPunct="1">
              <a:buClr>
                <a:schemeClr val="tx1"/>
              </a:buClr>
              <a:buNone/>
              <a:defRPr/>
            </a:pP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b="1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7" name="CasellaDiTesto 1"/>
          <p:cNvSpPr txBox="1">
            <a:spLocks noChangeArrowheads="1"/>
          </p:cNvSpPr>
          <p:nvPr/>
        </p:nvSpPr>
        <p:spPr bwMode="auto">
          <a:xfrm>
            <a:off x="148590" y="3364960"/>
            <a:ext cx="5137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ct val="0"/>
              </a:spcBef>
              <a:buClrTx/>
              <a:buNone/>
            </a:pP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natura dei </a:t>
            </a:r>
            <a:r>
              <a:rPr lang="it-IT" altLang="it-IT" sz="1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conti</a:t>
            </a:r>
            <a:endParaRPr lang="it-IT" altLang="it-IT" sz="1800" dirty="0">
              <a:solidFill>
                <a:srgbClr val="C00000"/>
              </a:solidFill>
              <a:cs typeface="Tahoma" panose="020B060403050404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14363" y="5363270"/>
            <a:ext cx="8370887" cy="1154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Nel momento dello della restituzione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(spegnimento)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si manifesta: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Una riduzione della liquidità         - LIQUIDITA’ (VF-)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Una diminuzione del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debito           - 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DEBITI DI FINANZIAMENTO (VF+)</a:t>
            </a:r>
            <a:endParaRPr lang="it-IT" sz="16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Finanziamento a titolo di capitale di credito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ttangolo 3"/>
          <p:cNvSpPr>
            <a:spLocks noChangeArrowheads="1"/>
          </p:cNvSpPr>
          <p:nvPr/>
        </p:nvSpPr>
        <p:spPr bwMode="auto">
          <a:xfrm>
            <a:off x="539552" y="997327"/>
            <a:ext cx="8315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La natura dei conti : Riepilogo</a:t>
            </a:r>
          </a:p>
        </p:txBody>
      </p:sp>
      <p:pic>
        <p:nvPicPr>
          <p:cNvPr id="22534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786086"/>
            <a:ext cx="68103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89088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smtClean="0">
                <a:latin typeface="Tahoma" panose="020B0604030504040204" pitchFamily="34" charset="0"/>
                <a:cs typeface="Tahoma" panose="020B0604030504040204" pitchFamily="34" charset="0"/>
              </a:rPr>
              <a:t>Esempio (accensione):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richiede ed ottiene un mutuo per 60 con versamento su conto corrente. </a:t>
            </a:r>
          </a:p>
        </p:txBody>
      </p:sp>
      <p:sp>
        <p:nvSpPr>
          <p:cNvPr id="24581" name="Rettangolo 3"/>
          <p:cNvSpPr>
            <a:spLocks noChangeArrowheads="1"/>
          </p:cNvSpPr>
          <p:nvPr/>
        </p:nvSpPr>
        <p:spPr bwMode="auto">
          <a:xfrm>
            <a:off x="358775" y="908720"/>
            <a:ext cx="831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rilevazione contabile dell’operazione di finanziamento a titolo di capitale di </a:t>
            </a:r>
            <a:r>
              <a:rPr lang="it-IT" altLang="it-IT" sz="1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credito</a:t>
            </a:r>
            <a:endParaRPr lang="it-IT" altLang="it-IT" sz="1800" b="1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614363" y="34290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34290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116013" y="291147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BANCA C/C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435600" y="2759075"/>
            <a:ext cx="19065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MUTUO PASSIVO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(debito di finanziamento)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539750" y="34972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6825" y="3462338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27288" y="3462338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07238" y="3462338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1335088" y="374808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627063" y="406876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289800" y="3729038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7289800" y="4040188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cxnSp>
        <p:nvCxnSpPr>
          <p:cNvPr id="15" name="Connettore diritto 14"/>
          <p:cNvCxnSpPr/>
          <p:nvPr/>
        </p:nvCxnSpPr>
        <p:spPr>
          <a:xfrm>
            <a:off x="1285875" y="5084763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285875" y="45815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385050" y="45815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90558"/>
              </p:ext>
            </p:extLst>
          </p:nvPr>
        </p:nvGraphicFramePr>
        <p:xfrm>
          <a:off x="358775" y="547370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Mutuo passivo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89088"/>
            <a:ext cx="8424863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 (accensione):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richiede e ottiene un prestito obbligazionario per 100 con relativo versamento in banca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4363" y="1412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Finanziamento a titolo di capitale di credito</a:t>
            </a:r>
            <a:endParaRPr lang="it-IT" altLang="it-IT" sz="1800"/>
          </a:p>
        </p:txBody>
      </p:sp>
      <p:sp>
        <p:nvSpPr>
          <p:cNvPr id="26629" name="Rettangolo 3"/>
          <p:cNvSpPr>
            <a:spLocks noChangeArrowheads="1"/>
          </p:cNvSpPr>
          <p:nvPr/>
        </p:nvSpPr>
        <p:spPr bwMode="auto">
          <a:xfrm>
            <a:off x="358775" y="942975"/>
            <a:ext cx="831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rilevazione contabile dell’operazione di finanziamento a titolo di capitale di credito: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614363" y="34290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34290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116013" y="291147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BANCA C/C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022850" y="2747963"/>
            <a:ext cx="2832100" cy="6778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400" b="1" dirty="0">
                <a:solidFill>
                  <a:srgbClr val="000000"/>
                </a:solidFill>
                <a:ea typeface="+mn-ea"/>
              </a:rPr>
              <a:t>PRESTITO OBBLIGAZIONARIO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dirty="0">
                <a:solidFill>
                  <a:srgbClr val="000000"/>
                </a:solidFill>
                <a:ea typeface="+mn-ea"/>
              </a:rPr>
              <a:t>(debito di finanziamento)</a:t>
            </a:r>
            <a:endParaRPr lang="it-IT" altLang="it-IT" sz="1200" dirty="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539750" y="34972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6825" y="3462338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27288" y="3462338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07238" y="3462338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1298575" y="3748088"/>
            <a:ext cx="555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627063" y="406876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289800" y="3729038"/>
            <a:ext cx="655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7289800" y="4040188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cxnSp>
        <p:nvCxnSpPr>
          <p:cNvPr id="15" name="Connettore diritto 14"/>
          <p:cNvCxnSpPr/>
          <p:nvPr/>
        </p:nvCxnSpPr>
        <p:spPr>
          <a:xfrm>
            <a:off x="1285875" y="5084763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285875" y="45815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385050" y="45815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92412"/>
              </p:ext>
            </p:extLst>
          </p:nvPr>
        </p:nvGraphicFramePr>
        <p:xfrm>
          <a:off x="358775" y="547370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5395C99A0A1940B2B019EEAEFB9F35" ma:contentTypeVersion="0" ma:contentTypeDescription="Creare un nuovo documento." ma:contentTypeScope="" ma:versionID="d785c7198ab61bcd125e3d3fad48d2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a373c70dcfdb0a3329420882916a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FFAC52-6EA4-413C-8F1A-0235CE6290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42FCB91-AE16-40A9-8A6D-DBE797E297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3373</TotalTime>
  <Words>1139</Words>
  <Application>Microsoft Office PowerPoint</Application>
  <PresentationFormat>Presentazione su schermo (4:3)</PresentationFormat>
  <Paragraphs>276</Paragraphs>
  <Slides>18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7" baseType="lpstr">
      <vt:lpstr>MS PGothic</vt:lpstr>
      <vt:lpstr>MS PGothic</vt:lpstr>
      <vt:lpstr>Arial</vt:lpstr>
      <vt:lpstr>AvantGarde Bk BT</vt:lpstr>
      <vt:lpstr>Calibri</vt:lpstr>
      <vt:lpstr>Tahoma</vt:lpstr>
      <vt:lpstr>Times New Roman</vt:lpstr>
      <vt:lpstr>Wingdings</vt:lpstr>
      <vt:lpstr>crossmind</vt:lpstr>
      <vt:lpstr>Presentazione standard di PowerPoint</vt:lpstr>
      <vt:lpstr> </vt:lpstr>
      <vt:lpstr> </vt:lpstr>
      <vt:lpstr> 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260</cp:revision>
  <dcterms:created xsi:type="dcterms:W3CDTF">2008-10-04T09:41:13Z</dcterms:created>
  <dcterms:modified xsi:type="dcterms:W3CDTF">2021-03-10T16:17:52Z</dcterms:modified>
</cp:coreProperties>
</file>