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22"/>
  </p:notesMasterIdLst>
  <p:sldIdLst>
    <p:sldId id="291" r:id="rId4"/>
    <p:sldId id="361" r:id="rId5"/>
    <p:sldId id="503" r:id="rId6"/>
    <p:sldId id="506" r:id="rId7"/>
    <p:sldId id="500" r:id="rId8"/>
    <p:sldId id="508" r:id="rId9"/>
    <p:sldId id="517" r:id="rId10"/>
    <p:sldId id="394" r:id="rId11"/>
    <p:sldId id="509" r:id="rId12"/>
    <p:sldId id="519" r:id="rId13"/>
    <p:sldId id="518" r:id="rId14"/>
    <p:sldId id="520" r:id="rId15"/>
    <p:sldId id="521" r:id="rId16"/>
    <p:sldId id="502" r:id="rId17"/>
    <p:sldId id="514" r:id="rId18"/>
    <p:sldId id="515" r:id="rId19"/>
    <p:sldId id="516" r:id="rId20"/>
    <p:sldId id="522" r:id="rId21"/>
  </p:sldIdLst>
  <p:sldSz cx="9144000" cy="6858000" type="screen4x3"/>
  <p:notesSz cx="6858000" cy="97234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3" autoAdjust="0"/>
    <p:restoredTop sz="93792" autoAdjust="0"/>
  </p:normalViewPr>
  <p:slideViewPr>
    <p:cSldViewPr>
      <p:cViewPr varScale="1">
        <p:scale>
          <a:sx n="119" d="100"/>
          <a:sy n="119" d="100"/>
        </p:scale>
        <p:origin x="120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EEF0511-AE0C-4541-8ED6-8C42EA3CD0DF}" type="datetimeFigureOut">
              <a:rPr lang="it-IT"/>
              <a:pPr>
                <a:defRPr/>
              </a:pPr>
              <a:t>10/03/2021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1425" y="1216025"/>
            <a:ext cx="4375150" cy="3281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679950"/>
            <a:ext cx="5486400" cy="3827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360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236075"/>
            <a:ext cx="2971800" cy="4873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F81822-4F49-4296-8857-6D1C13C13BB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E2B3D4-6CF5-4E62-B30C-B79D51252700}" type="slidenum">
              <a:rPr lang="it-IT" altLang="it-IT" smtClean="0">
                <a:cs typeface="Arial" panose="020B0604020202020204" pitchFamily="34" charset="0"/>
              </a:rPr>
              <a:pPr/>
              <a:t>3</a:t>
            </a:fld>
            <a:endParaRPr lang="it-IT" altLang="it-IT" smtClean="0">
              <a:cs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9221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F89DD8-736C-4835-A991-52D6CABAF287}" type="slidenum">
              <a:rPr lang="it-IT" altLang="it-IT" smtClean="0">
                <a:cs typeface="Arial" panose="020B0604020202020204" pitchFamily="34" charset="0"/>
              </a:rPr>
              <a:pPr/>
              <a:t>13</a:t>
            </a:fld>
            <a:endParaRPr lang="it-IT" altLang="it-IT" smtClean="0">
              <a:cs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32773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  <p:extLst>
      <p:ext uri="{BB962C8B-B14F-4D97-AF65-F5344CB8AC3E}">
        <p14:creationId xmlns:p14="http://schemas.microsoft.com/office/powerpoint/2010/main" val="189165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43BD87-87F7-4297-8FF8-B487F7EEC88B}" type="slidenum">
              <a:rPr lang="it-IT" altLang="it-IT" smtClean="0">
                <a:cs typeface="Arial" panose="020B0604020202020204" pitchFamily="34" charset="0"/>
              </a:rPr>
              <a:pPr/>
              <a:t>14</a:t>
            </a:fld>
            <a:endParaRPr lang="it-IT" altLang="it-IT" smtClean="0">
              <a:cs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43013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B1C89D-0E1D-4A4F-B2E3-AE29CA15EF4A}" type="slidenum">
              <a:rPr lang="it-IT" altLang="it-IT" smtClean="0">
                <a:cs typeface="Arial" panose="020B0604020202020204" pitchFamily="34" charset="0"/>
              </a:rPr>
              <a:pPr/>
              <a:t>15</a:t>
            </a:fld>
            <a:endParaRPr lang="it-IT" altLang="it-IT" smtClean="0">
              <a:cs typeface="Arial" panose="020B060402020202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45061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D0AE24-AF45-45B1-AFC9-E9BF7E5CF263}" type="slidenum">
              <a:rPr lang="it-IT" altLang="it-IT" smtClean="0">
                <a:cs typeface="Arial" panose="020B0604020202020204" pitchFamily="34" charset="0"/>
              </a:rPr>
              <a:pPr/>
              <a:t>16</a:t>
            </a:fld>
            <a:endParaRPr lang="it-IT" altLang="it-IT" smtClean="0">
              <a:cs typeface="Arial" panose="020B060402020202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47109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42EA62-C017-4963-AF11-83B6FCDC93EB}" type="slidenum">
              <a:rPr lang="it-IT" altLang="it-IT" smtClean="0">
                <a:cs typeface="Arial" panose="020B0604020202020204" pitchFamily="34" charset="0"/>
              </a:rPr>
              <a:pPr/>
              <a:t>17</a:t>
            </a:fld>
            <a:endParaRPr lang="it-IT" altLang="it-IT" smtClean="0">
              <a:cs typeface="Arial" panose="020B0604020202020204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49157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784D9-6218-4F82-9D80-5222717BF4A7}" type="slidenum">
              <a:rPr lang="it-IT" smtClean="0">
                <a:latin typeface="Arial" pitchFamily="34" charset="0"/>
              </a:rPr>
              <a:pPr/>
              <a:t>18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258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C72D15-3861-4DD7-A894-AC41F7503EB6}" type="slidenum">
              <a:rPr lang="it-IT" altLang="it-IT" smtClean="0">
                <a:cs typeface="Arial" panose="020B0604020202020204" pitchFamily="34" charset="0"/>
              </a:rPr>
              <a:pPr/>
              <a:t>4</a:t>
            </a:fld>
            <a:endParaRPr lang="it-IT" altLang="it-IT" smtClean="0">
              <a:cs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23557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8231B2-0CC9-45EB-9086-1CAAB9E6E15C}" type="slidenum">
              <a:rPr lang="it-IT" altLang="it-IT" smtClean="0">
                <a:cs typeface="Arial" panose="020B0604020202020204" pitchFamily="34" charset="0"/>
              </a:rPr>
              <a:pPr/>
              <a:t>5</a:t>
            </a:fld>
            <a:endParaRPr lang="it-IT" altLang="it-IT" smtClean="0">
              <a:cs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25605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EF1E7E-B4BE-4227-8D25-770124D7CB86}" type="slidenum">
              <a:rPr lang="it-IT" altLang="it-IT" smtClean="0">
                <a:cs typeface="Arial" panose="020B0604020202020204" pitchFamily="34" charset="0"/>
              </a:rPr>
              <a:pPr/>
              <a:t>6</a:t>
            </a:fld>
            <a:endParaRPr lang="it-IT" altLang="it-IT" smtClean="0">
              <a:cs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27653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BCD12B-3894-4FC0-9403-E47CB948E961}" type="slidenum">
              <a:rPr lang="it-IT" altLang="it-IT" smtClean="0">
                <a:cs typeface="Arial" panose="020B0604020202020204" pitchFamily="34" charset="0"/>
              </a:rPr>
              <a:pPr/>
              <a:t>7</a:t>
            </a:fld>
            <a:endParaRPr lang="it-IT" altLang="it-IT" smtClean="0">
              <a:cs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29701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F89DD8-736C-4835-A991-52D6CABAF287}" type="slidenum">
              <a:rPr lang="it-IT" altLang="it-IT" smtClean="0">
                <a:cs typeface="Arial" panose="020B0604020202020204" pitchFamily="34" charset="0"/>
              </a:rPr>
              <a:pPr/>
              <a:t>9</a:t>
            </a:fld>
            <a:endParaRPr lang="it-IT" altLang="it-IT" smtClean="0">
              <a:cs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32773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F89DD8-736C-4835-A991-52D6CABAF287}" type="slidenum">
              <a:rPr lang="it-IT" altLang="it-IT" smtClean="0">
                <a:cs typeface="Arial" panose="020B0604020202020204" pitchFamily="34" charset="0"/>
              </a:rPr>
              <a:pPr/>
              <a:t>10</a:t>
            </a:fld>
            <a:endParaRPr lang="it-IT" altLang="it-IT" smtClean="0">
              <a:cs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32773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  <p:extLst>
      <p:ext uri="{BB962C8B-B14F-4D97-AF65-F5344CB8AC3E}">
        <p14:creationId xmlns:p14="http://schemas.microsoft.com/office/powerpoint/2010/main" val="2717942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5B57E1-6443-4080-8188-2D52C1E7070C}" type="slidenum">
              <a:rPr lang="it-IT" altLang="it-IT" smtClean="0">
                <a:cs typeface="Arial" panose="020B0604020202020204" pitchFamily="34" charset="0"/>
              </a:rPr>
              <a:pPr/>
              <a:t>11</a:t>
            </a:fld>
            <a:endParaRPr lang="it-IT" altLang="it-IT" smtClean="0">
              <a:cs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36869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F89DD8-736C-4835-A991-52D6CABAF287}" type="slidenum">
              <a:rPr lang="it-IT" altLang="it-IT" smtClean="0">
                <a:cs typeface="Arial" panose="020B0604020202020204" pitchFamily="34" charset="0"/>
              </a:rPr>
              <a:pPr/>
              <a:t>12</a:t>
            </a:fld>
            <a:endParaRPr lang="it-IT" altLang="it-IT" smtClean="0">
              <a:cs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32773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  <p:extLst>
      <p:ext uri="{BB962C8B-B14F-4D97-AF65-F5344CB8AC3E}">
        <p14:creationId xmlns:p14="http://schemas.microsoft.com/office/powerpoint/2010/main" val="626101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pic>
        <p:nvPicPr>
          <p:cNvPr id="6" name="Picture 13" descr="Crossmind_definitivo2"/>
          <p:cNvPicPr>
            <a:picLocks noChangeAspect="1" noChangeArrowheads="1"/>
          </p:cNvPicPr>
          <p:nvPr/>
        </p:nvPicPr>
        <p:blipFill>
          <a:blip r:embed="rId2">
            <a:lum bright="80000" contrast="-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92" b="27074"/>
          <a:stretch>
            <a:fillRect/>
          </a:stretch>
        </p:blipFill>
        <p:spPr bwMode="auto">
          <a:xfrm>
            <a:off x="323850" y="5021263"/>
            <a:ext cx="21463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24301" y="1916113"/>
            <a:ext cx="5000625" cy="1225550"/>
          </a:xfrm>
        </p:spPr>
        <p:txBody>
          <a:bodyPr/>
          <a:lstStyle>
            <a:lvl1pPr algn="ctr">
              <a:defRPr b="1">
                <a:solidFill>
                  <a:srgbClr val="99003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356101" y="3429001"/>
            <a:ext cx="4537075" cy="1368425"/>
          </a:xfrm>
        </p:spPr>
        <p:txBody>
          <a:bodyPr/>
          <a:lstStyle>
            <a:lvl1pPr marL="0" indent="0" algn="r">
              <a:buFontTx/>
              <a:buNone/>
              <a:defRPr sz="1800">
                <a:solidFill>
                  <a:srgbClr val="5F5F5F"/>
                </a:solidFill>
                <a:latin typeface="AvantGarde Bk BT" pitchFamily="34" charset="0"/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0" name="Rectangle 19"/>
          <p:cNvSpPr>
            <a:spLocks noGrp="1" noChangeArrowheads="1"/>
          </p:cNvSpPr>
          <p:nvPr>
            <p:ph type="ftr" sz="quarter" idx="10"/>
          </p:nvPr>
        </p:nvSpPr>
        <p:spPr>
          <a:xfrm>
            <a:off x="4356100" y="6245225"/>
            <a:ext cx="4608513" cy="476250"/>
          </a:xfrm>
        </p:spPr>
        <p:txBody>
          <a:bodyPr/>
          <a:lstStyle>
            <a:lvl1pPr algn="r">
              <a:defRPr i="1"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</p:spTree>
    <p:extLst>
      <p:ext uri="{BB962C8B-B14F-4D97-AF65-F5344CB8AC3E}">
        <p14:creationId xmlns:p14="http://schemas.microsoft.com/office/powerpoint/2010/main" val="303764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F94B0-4DA5-4C40-9859-0F5E867CD49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7764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4975" y="341313"/>
            <a:ext cx="2108200" cy="55356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2" y="341313"/>
            <a:ext cx="6175375" cy="55356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8C0BB-D06A-443F-A6A5-0073E4B70BC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51025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5CF2C-EAA8-4782-AD8E-16111A0A4F9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2063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ED4EB-E626-457E-B0CF-966082CBD79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06561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C42A3-46B7-4052-8F25-43D1467AE26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743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1" y="1125539"/>
            <a:ext cx="4141788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1389" y="1125539"/>
            <a:ext cx="4141787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D49B2-E6E9-4BD1-946D-167E233F03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1077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1D6EA-9B76-4784-8B3C-56403914F2C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3333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068ED-D71C-4BB7-BACA-6596EB19262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1560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9012C-050D-4CDA-9950-E177277DFD8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4386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BE719-BCD0-415B-BCE3-9277588C7F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3252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187CD-EE67-4454-A3F8-B2220AF34C0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3058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7" name="Rectangle 11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341313"/>
            <a:ext cx="8208962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435975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37288"/>
            <a:ext cx="4176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6588" y="6237288"/>
            <a:ext cx="1906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latin typeface="AvantGarde Bk BT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2DD450E-2FCD-4517-B33C-1C5C08A30EE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34" name="Rectangle 12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5" name="Rectangle 15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0" r:id="rId1"/>
    <p:sldLayoutId id="2147484251" r:id="rId2"/>
    <p:sldLayoutId id="2147484241" r:id="rId3"/>
    <p:sldLayoutId id="2147484242" r:id="rId4"/>
    <p:sldLayoutId id="2147484243" r:id="rId5"/>
    <p:sldLayoutId id="2147484244" r:id="rId6"/>
    <p:sldLayoutId id="2147484245" r:id="rId7"/>
    <p:sldLayoutId id="2147484246" r:id="rId8"/>
    <p:sldLayoutId id="2147484247" r:id="rId9"/>
    <p:sldLayoutId id="2147484248" r:id="rId10"/>
    <p:sldLayoutId id="2147484249" r:id="rId11"/>
    <p:sldLayoutId id="2147484252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23850" y="1692870"/>
            <a:ext cx="8497888" cy="461645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it-IT" altLang="it-IT" sz="4400" dirty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  <a:buNone/>
              <a:defRPr/>
            </a:pPr>
            <a:r>
              <a:rPr lang="it-IT" sz="4400" b="1" dirty="0">
                <a:solidFill>
                  <a:schemeClr val="accent6"/>
                </a:solidFill>
                <a:latin typeface="Times New Roman" pitchFamily="18" charset="0"/>
              </a:rPr>
              <a:t>Corso di Ragioneria Generale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it-IT" altLang="it-IT" sz="4400" dirty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  <a:buNone/>
              <a:defRPr/>
            </a:pPr>
            <a:r>
              <a:rPr lang="it-IT" sz="4400" b="1" i="1" dirty="0">
                <a:solidFill>
                  <a:srgbClr val="7030A0"/>
                </a:solidFill>
                <a:latin typeface="Times New Roman" pitchFamily="18" charset="0"/>
              </a:rPr>
              <a:t>L’operazione di finanziamento 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it-IT" sz="4400" b="1" i="1" dirty="0">
                <a:solidFill>
                  <a:srgbClr val="7030A0"/>
                </a:solidFill>
                <a:latin typeface="Times New Roman" pitchFamily="18" charset="0"/>
              </a:rPr>
              <a:t>a titolo di capitale di </a:t>
            </a:r>
            <a:r>
              <a:rPr lang="it-IT" sz="4400" b="1" i="1" dirty="0" smtClean="0">
                <a:solidFill>
                  <a:srgbClr val="7030A0"/>
                </a:solidFill>
                <a:latin typeface="Times New Roman" pitchFamily="18" charset="0"/>
              </a:rPr>
              <a:t>rischio</a:t>
            </a:r>
          </a:p>
          <a:p>
            <a:pPr algn="ctr">
              <a:spcBef>
                <a:spcPts val="0"/>
              </a:spcBef>
              <a:buNone/>
              <a:defRPr/>
            </a:pPr>
            <a:endParaRPr lang="it-IT" sz="4400" b="1" i="1" dirty="0">
              <a:solidFill>
                <a:schemeClr val="accent6"/>
              </a:solidFill>
              <a:latin typeface="Times New Roman" pitchFamily="18" charset="0"/>
            </a:endParaRPr>
          </a:p>
          <a:p>
            <a:pPr algn="ctr">
              <a:buNone/>
              <a:defRPr/>
            </a:pPr>
            <a:r>
              <a:rPr lang="it-IT" sz="4400" b="1" i="1" dirty="0">
                <a:solidFill>
                  <a:srgbClr val="C00000"/>
                </a:solidFill>
                <a:latin typeface="Times New Roman" pitchFamily="18" charset="0"/>
              </a:rPr>
              <a:t>Prof. Stefano Coronella</a:t>
            </a:r>
          </a:p>
          <a:p>
            <a:pPr marL="342900" indent="-342900">
              <a:buFontTx/>
              <a:buChar char="-"/>
              <a:defRPr/>
            </a:pPr>
            <a:endParaRPr lang="it-IT" sz="44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268" y="233956"/>
            <a:ext cx="1524003" cy="15240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366325" y="576195"/>
            <a:ext cx="8424863" cy="4479925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</a:pPr>
            <a:r>
              <a:rPr lang="it-IT" altLang="it-IT" sz="1800" b="1" u="sng" dirty="0" smtClean="0">
                <a:latin typeface="Tahoma" panose="020B0604030504040204" pitchFamily="34" charset="0"/>
                <a:cs typeface="Tahoma" panose="020B0604030504040204" pitchFamily="34" charset="0"/>
              </a:rPr>
              <a:t>Esempio (accensione)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Viene costituita una società con un bonifico bancario da parte dei soci pari a 40</a:t>
            </a:r>
          </a:p>
        </p:txBody>
      </p:sp>
      <p:graphicFrame>
        <p:nvGraphicFramePr>
          <p:cNvPr id="12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180859"/>
              </p:ext>
            </p:extLst>
          </p:nvPr>
        </p:nvGraphicFramePr>
        <p:xfrm>
          <a:off x="614363" y="2997373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09503"/>
              </p:ext>
            </p:extLst>
          </p:nvPr>
        </p:nvGraphicFramePr>
        <p:xfrm>
          <a:off x="5076825" y="2997373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1116013" y="2479848"/>
            <a:ext cx="1792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 smtClean="0"/>
              <a:t>BANCA</a:t>
            </a:r>
            <a:endParaRPr lang="it-IT" altLang="it-IT" sz="1400" b="1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</a:t>
            </a:r>
            <a:r>
              <a:rPr lang="it-IT" altLang="it-IT" sz="1200" dirty="0" smtClean="0"/>
              <a:t>ORIGINARIO  </a:t>
            </a:r>
            <a:endParaRPr lang="it-IT" altLang="it-IT" sz="1200" dirty="0"/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441507" y="2479848"/>
            <a:ext cx="1917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CAPITALE </a:t>
            </a:r>
            <a:r>
              <a:rPr lang="it-IT" altLang="it-IT" sz="1400" b="1" dirty="0" smtClean="0"/>
              <a:t>SOCIALE</a:t>
            </a:r>
            <a:endParaRPr lang="it-IT" altLang="it-IT" sz="1400" b="1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DERIVATO </a:t>
            </a:r>
            <a:r>
              <a:rPr lang="it-IT" altLang="it-IT" sz="1200" dirty="0" smtClean="0"/>
              <a:t> </a:t>
            </a:r>
            <a:endParaRPr lang="it-IT" altLang="it-IT" sz="1200" dirty="0"/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539750" y="3065636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5076825" y="3030711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427288" y="3030711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107238" y="3030711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1335088" y="3316461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627063" y="3637136"/>
            <a:ext cx="792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 flipH="1">
            <a:off x="7289800" y="3297411"/>
            <a:ext cx="5191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7289800" y="3608561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(VE+)</a:t>
            </a:r>
          </a:p>
        </p:txBody>
      </p:sp>
      <p:cxnSp>
        <p:nvCxnSpPr>
          <p:cNvPr id="15" name="Connettore diritto 14"/>
          <p:cNvCxnSpPr/>
          <p:nvPr/>
        </p:nvCxnSpPr>
        <p:spPr>
          <a:xfrm>
            <a:off x="1285875" y="4653136"/>
            <a:ext cx="6099175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1285875" y="4149898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7385050" y="4149898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640174"/>
              </p:ext>
            </p:extLst>
          </p:nvPr>
        </p:nvGraphicFramePr>
        <p:xfrm>
          <a:off x="358775" y="5859511"/>
          <a:ext cx="8496300" cy="449809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98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23" marB="458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 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Capitale </a:t>
                      </a: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Sociale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649287" y="5052900"/>
            <a:ext cx="7915275" cy="6328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None/>
              <a:defRPr/>
            </a:pPr>
            <a:r>
              <a:rPr lang="it-IT" sz="3200" dirty="0" smtClean="0">
                <a:solidFill>
                  <a:srgbClr val="C00000"/>
                </a:solidFill>
              </a:rPr>
              <a:t>RILEVAZIONE A LIBRO GIORNALE</a:t>
            </a:r>
            <a:endParaRPr lang="it-IT" sz="3200" kern="0" dirty="0">
              <a:solidFill>
                <a:srgbClr val="C00000"/>
              </a:solidFill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539750" y="1644030"/>
            <a:ext cx="7915275" cy="6328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None/>
              <a:defRPr/>
            </a:pPr>
            <a:r>
              <a:rPr lang="it-IT" sz="3200" dirty="0" smtClean="0">
                <a:solidFill>
                  <a:srgbClr val="C00000"/>
                </a:solidFill>
              </a:rPr>
              <a:t>RILEVAZIONE A LIBRO MASTRO</a:t>
            </a:r>
            <a:endParaRPr lang="it-IT" sz="3200" kern="0" dirty="0">
              <a:solidFill>
                <a:srgbClr val="C00000"/>
              </a:solidFill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Finanziamento a titolo di capitale di </a:t>
            </a:r>
            <a:r>
              <a:rPr lang="it-IT" altLang="it-IT" sz="3200" dirty="0" smtClean="0"/>
              <a:t>rischio</a:t>
            </a:r>
            <a:endParaRPr lang="it-IT" altLang="it-IT" sz="1800" dirty="0"/>
          </a:p>
        </p:txBody>
      </p:sp>
    </p:spTree>
    <p:extLst>
      <p:ext uri="{BB962C8B-B14F-4D97-AF65-F5344CB8AC3E}">
        <p14:creationId xmlns:p14="http://schemas.microsoft.com/office/powerpoint/2010/main" val="284664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614361" y="887165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 smtClean="0">
                <a:solidFill>
                  <a:srgbClr val="C00000"/>
                </a:solidFill>
              </a:rPr>
              <a:t>Al momento del rimborso avremo invece</a:t>
            </a:r>
            <a:endParaRPr lang="it-IT" altLang="it-IT" sz="1800" dirty="0">
              <a:solidFill>
                <a:srgbClr val="C00000"/>
              </a:solidFill>
            </a:endParaRPr>
          </a:p>
        </p:txBody>
      </p:sp>
      <p:pic>
        <p:nvPicPr>
          <p:cNvPr id="35845" name="Immagin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64" y="1535237"/>
            <a:ext cx="7395271" cy="5062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Finanziamento a titolo di capitale di </a:t>
            </a:r>
            <a:r>
              <a:rPr lang="it-IT" altLang="it-IT" sz="3200" dirty="0" smtClean="0"/>
              <a:t>rischio</a:t>
            </a:r>
            <a:endParaRPr lang="it-IT" alt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358775" y="698401"/>
            <a:ext cx="8424863" cy="4479925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</a:pPr>
            <a:r>
              <a:rPr lang="it-IT" altLang="it-IT" sz="1800" b="1" u="sng" dirty="0" smtClean="0">
                <a:latin typeface="Tahoma" panose="020B0604030504040204" pitchFamily="34" charset="0"/>
                <a:cs typeface="Tahoma" panose="020B0604030504040204" pitchFamily="34" charset="0"/>
              </a:rPr>
              <a:t>Esempio (rimborso)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Si consideri la restituzione all’imprenditore di parte del capitale netto per </a:t>
            </a: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10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operata attingendo alla cassa</a:t>
            </a:r>
            <a:endParaRPr lang="it-IT" altLang="it-IT" sz="1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036891"/>
              </p:ext>
            </p:extLst>
          </p:nvPr>
        </p:nvGraphicFramePr>
        <p:xfrm>
          <a:off x="358775" y="6147543"/>
          <a:ext cx="8496300" cy="449809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98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23" marB="458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Capitale netto 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649287" y="5340932"/>
            <a:ext cx="7915275" cy="6328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None/>
              <a:defRPr/>
            </a:pPr>
            <a:r>
              <a:rPr lang="it-IT" sz="3200" dirty="0" smtClean="0">
                <a:solidFill>
                  <a:srgbClr val="C00000"/>
                </a:solidFill>
              </a:rPr>
              <a:t>RILEVAZIONE A LIBRO GIORNALE</a:t>
            </a:r>
            <a:endParaRPr lang="it-IT" sz="3200" kern="0" dirty="0">
              <a:solidFill>
                <a:srgbClr val="C00000"/>
              </a:solidFill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539750" y="1932062"/>
            <a:ext cx="7915275" cy="6328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None/>
              <a:defRPr/>
            </a:pPr>
            <a:r>
              <a:rPr lang="it-IT" sz="3200" dirty="0" smtClean="0">
                <a:solidFill>
                  <a:srgbClr val="C00000"/>
                </a:solidFill>
              </a:rPr>
              <a:t>RILEVAZIONE A LIBRO MASTRO</a:t>
            </a:r>
            <a:endParaRPr lang="it-IT" sz="3200" kern="0" dirty="0">
              <a:solidFill>
                <a:srgbClr val="C00000"/>
              </a:solidFill>
            </a:endParaRPr>
          </a:p>
        </p:txBody>
      </p:sp>
      <p:graphicFrame>
        <p:nvGraphicFramePr>
          <p:cNvPr id="26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763693"/>
              </p:ext>
            </p:extLst>
          </p:nvPr>
        </p:nvGraphicFramePr>
        <p:xfrm>
          <a:off x="859805" y="3442469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448653"/>
              </p:ext>
            </p:extLst>
          </p:nvPr>
        </p:nvGraphicFramePr>
        <p:xfrm>
          <a:off x="5322267" y="3442469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CasellaDiTesto 29"/>
          <p:cNvSpPr txBox="1">
            <a:spLocks noChangeArrowheads="1"/>
          </p:cNvSpPr>
          <p:nvPr/>
        </p:nvSpPr>
        <p:spPr bwMode="auto">
          <a:xfrm>
            <a:off x="1361455" y="2924944"/>
            <a:ext cx="1792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CASSA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ORIGINARIO  </a:t>
            </a:r>
          </a:p>
        </p:txBody>
      </p:sp>
      <p:sp>
        <p:nvSpPr>
          <p:cNvPr id="31" name="CasellaDiTesto 30"/>
          <p:cNvSpPr txBox="1">
            <a:spLocks noChangeArrowheads="1"/>
          </p:cNvSpPr>
          <p:nvPr/>
        </p:nvSpPr>
        <p:spPr bwMode="auto">
          <a:xfrm>
            <a:off x="5784230" y="2924944"/>
            <a:ext cx="1722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CAPITALE NETTO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  </a:t>
            </a:r>
          </a:p>
        </p:txBody>
      </p:sp>
      <p:sp>
        <p:nvSpPr>
          <p:cNvPr id="32" name="CasellaDiTesto 31"/>
          <p:cNvSpPr txBox="1">
            <a:spLocks noChangeArrowheads="1"/>
          </p:cNvSpPr>
          <p:nvPr/>
        </p:nvSpPr>
        <p:spPr bwMode="auto">
          <a:xfrm flipH="1">
            <a:off x="785192" y="3510732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33" name="CasellaDiTesto 32"/>
          <p:cNvSpPr txBox="1">
            <a:spLocks noChangeArrowheads="1"/>
          </p:cNvSpPr>
          <p:nvPr/>
        </p:nvSpPr>
        <p:spPr bwMode="auto">
          <a:xfrm flipH="1">
            <a:off x="5322267" y="3475807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34" name="CasellaDiTesto 33"/>
          <p:cNvSpPr txBox="1">
            <a:spLocks noChangeArrowheads="1"/>
          </p:cNvSpPr>
          <p:nvPr/>
        </p:nvSpPr>
        <p:spPr bwMode="auto">
          <a:xfrm flipH="1">
            <a:off x="2672730" y="3475807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35" name="CasellaDiTesto 34"/>
          <p:cNvSpPr txBox="1">
            <a:spLocks noChangeArrowheads="1"/>
          </p:cNvSpPr>
          <p:nvPr/>
        </p:nvSpPr>
        <p:spPr bwMode="auto">
          <a:xfrm flipH="1">
            <a:off x="7352680" y="3475807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36" name="CasellaDiTesto 35"/>
          <p:cNvSpPr txBox="1">
            <a:spLocks noChangeArrowheads="1"/>
          </p:cNvSpPr>
          <p:nvPr/>
        </p:nvSpPr>
        <p:spPr bwMode="auto">
          <a:xfrm flipH="1">
            <a:off x="2872755" y="3742507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dirty="0" smtClean="0"/>
              <a:t>10</a:t>
            </a:r>
            <a:endParaRPr lang="it-IT" altLang="it-IT" sz="1600" dirty="0"/>
          </a:p>
        </p:txBody>
      </p:sp>
      <p:sp>
        <p:nvSpPr>
          <p:cNvPr id="37" name="CasellaDiTesto 36"/>
          <p:cNvSpPr txBox="1">
            <a:spLocks noChangeArrowheads="1"/>
          </p:cNvSpPr>
          <p:nvPr/>
        </p:nvSpPr>
        <p:spPr bwMode="auto">
          <a:xfrm flipH="1">
            <a:off x="2796555" y="4071119"/>
            <a:ext cx="792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sp>
        <p:nvSpPr>
          <p:cNvPr id="38" name="CasellaDiTesto 37"/>
          <p:cNvSpPr txBox="1">
            <a:spLocks noChangeArrowheads="1"/>
          </p:cNvSpPr>
          <p:nvPr/>
        </p:nvSpPr>
        <p:spPr bwMode="auto">
          <a:xfrm flipH="1">
            <a:off x="5463555" y="3756794"/>
            <a:ext cx="5175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dirty="0" smtClean="0"/>
              <a:t>10</a:t>
            </a:r>
            <a:endParaRPr lang="it-IT" altLang="it-IT" sz="1600" dirty="0"/>
          </a:p>
        </p:txBody>
      </p:sp>
      <p:sp>
        <p:nvSpPr>
          <p:cNvPr id="39" name="CasellaDiTesto 38"/>
          <p:cNvSpPr txBox="1">
            <a:spLocks noChangeArrowheads="1"/>
          </p:cNvSpPr>
          <p:nvPr/>
        </p:nvSpPr>
        <p:spPr bwMode="auto">
          <a:xfrm flipH="1">
            <a:off x="5401642" y="4028257"/>
            <a:ext cx="7921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(VE-)</a:t>
            </a:r>
          </a:p>
        </p:txBody>
      </p:sp>
      <p:cxnSp>
        <p:nvCxnSpPr>
          <p:cNvPr id="40" name="Connettore diritto 39"/>
          <p:cNvCxnSpPr>
            <a:cxnSpLocks/>
          </p:cNvCxnSpPr>
          <p:nvPr/>
        </p:nvCxnSpPr>
        <p:spPr>
          <a:xfrm>
            <a:off x="3193430" y="5098232"/>
            <a:ext cx="2703512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V="1">
            <a:off x="3193430" y="4594994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V="1">
            <a:off x="5896942" y="4594994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Finanziamento a titolo di capitale di </a:t>
            </a:r>
            <a:r>
              <a:rPr lang="it-IT" altLang="it-IT" sz="3200" dirty="0" smtClean="0"/>
              <a:t>rischio</a:t>
            </a:r>
            <a:endParaRPr lang="it-IT" altLang="it-IT" sz="1800" dirty="0"/>
          </a:p>
        </p:txBody>
      </p:sp>
    </p:spTree>
    <p:extLst>
      <p:ext uri="{BB962C8B-B14F-4D97-AF65-F5344CB8AC3E}">
        <p14:creationId xmlns:p14="http://schemas.microsoft.com/office/powerpoint/2010/main" val="76313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358775" y="698401"/>
            <a:ext cx="8424863" cy="4479925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</a:pPr>
            <a:r>
              <a:rPr lang="it-IT" altLang="it-IT" sz="1800" b="1" u="sng" dirty="0" smtClean="0">
                <a:latin typeface="Tahoma" panose="020B0604030504040204" pitchFamily="34" charset="0"/>
                <a:cs typeface="Tahoma" panose="020B0604030504040204" pitchFamily="34" charset="0"/>
              </a:rPr>
              <a:t>Esempio (rimborso)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Si consideri la restituzione </a:t>
            </a: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ad un socio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di parte del capitale netto per </a:t>
            </a: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10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operata attingendo alla </a:t>
            </a: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banca</a:t>
            </a:r>
          </a:p>
        </p:txBody>
      </p:sp>
      <p:graphicFrame>
        <p:nvGraphicFramePr>
          <p:cNvPr id="2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211157"/>
              </p:ext>
            </p:extLst>
          </p:nvPr>
        </p:nvGraphicFramePr>
        <p:xfrm>
          <a:off x="358775" y="6147543"/>
          <a:ext cx="8496300" cy="449809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98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23" marB="458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Capitale sociale 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 c/c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649287" y="5340932"/>
            <a:ext cx="7915275" cy="6328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None/>
              <a:defRPr/>
            </a:pPr>
            <a:r>
              <a:rPr lang="it-IT" sz="3200" dirty="0" smtClean="0">
                <a:solidFill>
                  <a:srgbClr val="C00000"/>
                </a:solidFill>
              </a:rPr>
              <a:t>RILEVAZIONE A LIBRO GIORNALE</a:t>
            </a:r>
            <a:endParaRPr lang="it-IT" sz="3200" kern="0" dirty="0">
              <a:solidFill>
                <a:srgbClr val="C00000"/>
              </a:solidFill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539750" y="1932062"/>
            <a:ext cx="7915275" cy="6328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None/>
              <a:defRPr/>
            </a:pPr>
            <a:r>
              <a:rPr lang="it-IT" sz="3200" dirty="0" smtClean="0">
                <a:solidFill>
                  <a:srgbClr val="C00000"/>
                </a:solidFill>
              </a:rPr>
              <a:t>RILEVAZIONE A LIBRO MASTRO</a:t>
            </a:r>
            <a:endParaRPr lang="it-IT" sz="3200" kern="0" dirty="0">
              <a:solidFill>
                <a:srgbClr val="C00000"/>
              </a:solidFill>
            </a:endParaRPr>
          </a:p>
        </p:txBody>
      </p:sp>
      <p:graphicFrame>
        <p:nvGraphicFramePr>
          <p:cNvPr id="26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177091"/>
              </p:ext>
            </p:extLst>
          </p:nvPr>
        </p:nvGraphicFramePr>
        <p:xfrm>
          <a:off x="859805" y="3442469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495471"/>
              </p:ext>
            </p:extLst>
          </p:nvPr>
        </p:nvGraphicFramePr>
        <p:xfrm>
          <a:off x="5322267" y="3442469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CasellaDiTesto 29"/>
          <p:cNvSpPr txBox="1">
            <a:spLocks noChangeArrowheads="1"/>
          </p:cNvSpPr>
          <p:nvPr/>
        </p:nvSpPr>
        <p:spPr bwMode="auto">
          <a:xfrm>
            <a:off x="1361455" y="2924944"/>
            <a:ext cx="1792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 smtClean="0"/>
              <a:t>BANCA C/C</a:t>
            </a:r>
            <a:endParaRPr lang="it-IT" altLang="it-IT" sz="1400" b="1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ORIGINARIO  </a:t>
            </a:r>
          </a:p>
        </p:txBody>
      </p:sp>
      <p:sp>
        <p:nvSpPr>
          <p:cNvPr id="31" name="CasellaDiTesto 30"/>
          <p:cNvSpPr txBox="1">
            <a:spLocks noChangeArrowheads="1"/>
          </p:cNvSpPr>
          <p:nvPr/>
        </p:nvSpPr>
        <p:spPr bwMode="auto">
          <a:xfrm>
            <a:off x="5686949" y="2924944"/>
            <a:ext cx="1917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CAPITALE </a:t>
            </a:r>
            <a:r>
              <a:rPr lang="it-IT" altLang="it-IT" sz="1400" b="1" dirty="0" smtClean="0"/>
              <a:t>SOCIALE</a:t>
            </a:r>
            <a:endParaRPr lang="it-IT" altLang="it-IT" sz="1400" b="1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DERIVATO  </a:t>
            </a:r>
          </a:p>
        </p:txBody>
      </p:sp>
      <p:sp>
        <p:nvSpPr>
          <p:cNvPr id="32" name="CasellaDiTesto 31"/>
          <p:cNvSpPr txBox="1">
            <a:spLocks noChangeArrowheads="1"/>
          </p:cNvSpPr>
          <p:nvPr/>
        </p:nvSpPr>
        <p:spPr bwMode="auto">
          <a:xfrm flipH="1">
            <a:off x="785192" y="3510732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33" name="CasellaDiTesto 32"/>
          <p:cNvSpPr txBox="1">
            <a:spLocks noChangeArrowheads="1"/>
          </p:cNvSpPr>
          <p:nvPr/>
        </p:nvSpPr>
        <p:spPr bwMode="auto">
          <a:xfrm flipH="1">
            <a:off x="5322267" y="3475807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34" name="CasellaDiTesto 33"/>
          <p:cNvSpPr txBox="1">
            <a:spLocks noChangeArrowheads="1"/>
          </p:cNvSpPr>
          <p:nvPr/>
        </p:nvSpPr>
        <p:spPr bwMode="auto">
          <a:xfrm flipH="1">
            <a:off x="2672730" y="3475807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35" name="CasellaDiTesto 34"/>
          <p:cNvSpPr txBox="1">
            <a:spLocks noChangeArrowheads="1"/>
          </p:cNvSpPr>
          <p:nvPr/>
        </p:nvSpPr>
        <p:spPr bwMode="auto">
          <a:xfrm flipH="1">
            <a:off x="7352680" y="3475807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36" name="CasellaDiTesto 35"/>
          <p:cNvSpPr txBox="1">
            <a:spLocks noChangeArrowheads="1"/>
          </p:cNvSpPr>
          <p:nvPr/>
        </p:nvSpPr>
        <p:spPr bwMode="auto">
          <a:xfrm flipH="1">
            <a:off x="2872755" y="3742507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dirty="0" smtClean="0"/>
              <a:t>10</a:t>
            </a:r>
            <a:endParaRPr lang="it-IT" altLang="it-IT" sz="1600" dirty="0"/>
          </a:p>
        </p:txBody>
      </p:sp>
      <p:sp>
        <p:nvSpPr>
          <p:cNvPr id="37" name="CasellaDiTesto 36"/>
          <p:cNvSpPr txBox="1">
            <a:spLocks noChangeArrowheads="1"/>
          </p:cNvSpPr>
          <p:nvPr/>
        </p:nvSpPr>
        <p:spPr bwMode="auto">
          <a:xfrm flipH="1">
            <a:off x="2796555" y="4071119"/>
            <a:ext cx="792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sp>
        <p:nvSpPr>
          <p:cNvPr id="38" name="CasellaDiTesto 37"/>
          <p:cNvSpPr txBox="1">
            <a:spLocks noChangeArrowheads="1"/>
          </p:cNvSpPr>
          <p:nvPr/>
        </p:nvSpPr>
        <p:spPr bwMode="auto">
          <a:xfrm flipH="1">
            <a:off x="5463555" y="3756794"/>
            <a:ext cx="5175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dirty="0" smtClean="0"/>
              <a:t>10</a:t>
            </a:r>
            <a:endParaRPr lang="it-IT" altLang="it-IT" sz="1600" dirty="0"/>
          </a:p>
        </p:txBody>
      </p:sp>
      <p:sp>
        <p:nvSpPr>
          <p:cNvPr id="39" name="CasellaDiTesto 38"/>
          <p:cNvSpPr txBox="1">
            <a:spLocks noChangeArrowheads="1"/>
          </p:cNvSpPr>
          <p:nvPr/>
        </p:nvSpPr>
        <p:spPr bwMode="auto">
          <a:xfrm flipH="1">
            <a:off x="5401642" y="4028257"/>
            <a:ext cx="7921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(VE-)</a:t>
            </a:r>
          </a:p>
        </p:txBody>
      </p:sp>
      <p:cxnSp>
        <p:nvCxnSpPr>
          <p:cNvPr id="40" name="Connettore diritto 39"/>
          <p:cNvCxnSpPr>
            <a:cxnSpLocks/>
          </p:cNvCxnSpPr>
          <p:nvPr/>
        </p:nvCxnSpPr>
        <p:spPr>
          <a:xfrm>
            <a:off x="3193430" y="5098232"/>
            <a:ext cx="2703512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V="1">
            <a:off x="3193430" y="4594994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V="1">
            <a:off x="5896942" y="4594994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Finanziamento a titolo di capitale di </a:t>
            </a:r>
            <a:r>
              <a:rPr lang="it-IT" altLang="it-IT" sz="3200" dirty="0" smtClean="0"/>
              <a:t>rischio</a:t>
            </a:r>
            <a:endParaRPr lang="it-IT" altLang="it-IT" sz="1800" dirty="0"/>
          </a:p>
        </p:txBody>
      </p:sp>
    </p:spTree>
    <p:extLst>
      <p:ext uri="{BB962C8B-B14F-4D97-AF65-F5344CB8AC3E}">
        <p14:creationId xmlns:p14="http://schemas.microsoft.com/office/powerpoint/2010/main" val="331606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516335"/>
            <a:ext cx="8426450" cy="3457575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it-IT" sz="1800" kern="1200" dirty="0"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L’operazione di finanziamento a titolo di rischio viene riportata solo nello stato patrimoniale. Il conto economico sarà pertanto interessato dalle successive operazioni di investimento e vendita. </a:t>
            </a:r>
          </a:p>
          <a:p>
            <a:pPr marL="0" indent="0"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it-IT" sz="1800" kern="1200" dirty="0"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I due conti citati – </a:t>
            </a:r>
            <a:r>
              <a:rPr lang="it-IT" sz="1800" b="1" kern="1200" dirty="0"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liquidità e capitale di rischio </a:t>
            </a:r>
            <a:r>
              <a:rPr lang="it-IT" sz="1800" kern="1200" dirty="0"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– esprimono rispettivamente la </a:t>
            </a:r>
            <a:r>
              <a:rPr lang="it-IT" sz="1800" b="1" kern="1200" dirty="0"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composizione</a:t>
            </a:r>
            <a:r>
              <a:rPr lang="it-IT" sz="1800" kern="1200" dirty="0"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 e la </a:t>
            </a:r>
            <a:r>
              <a:rPr lang="it-IT" sz="1800" b="1" kern="1200" dirty="0"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provenienza del capitale. </a:t>
            </a: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it-IT" sz="1800" kern="1200" dirty="0"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I conti accesi alla liquidità (cassa, banca, posta) illustrano come è stata investita la somma ottenuta tramite l’operazione di finanziamento. </a:t>
            </a: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it-IT" sz="1800" kern="1200" dirty="0"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Il capitale di rischio rappresenta invece la fonte a cui si è attinto per finanziare l’attività. </a:t>
            </a: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it-IT" sz="1800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it-IT" sz="1800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it-IT" dirty="0"/>
          </a:p>
          <a:p>
            <a:pPr marL="0" indent="0"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b="1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b="1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dirty="0"/>
          </a:p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b="1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Clr>
                <a:srgbClr val="FFFF99"/>
              </a:buClr>
              <a:buFontTx/>
              <a:buNone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buClr>
                <a:srgbClr val="FFFF99"/>
              </a:buClr>
              <a:buFont typeface="Arial" panose="020B0604020202020204" pitchFamily="34" charset="0"/>
              <a:buNone/>
              <a:defRPr/>
            </a:pPr>
            <a:endParaRPr lang="it-IT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394607"/>
              </p:ext>
            </p:extLst>
          </p:nvPr>
        </p:nvGraphicFramePr>
        <p:xfrm>
          <a:off x="2627313" y="5300935"/>
          <a:ext cx="4311650" cy="1368425"/>
        </p:xfrm>
        <a:graphic>
          <a:graphicData uri="http://schemas.openxmlformats.org/drawingml/2006/table">
            <a:tbl>
              <a:tblPr/>
              <a:tblGrid>
                <a:gridCol w="2155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5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6" marR="91436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6" marR="91436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994" name="CasellaDiTesto 3"/>
          <p:cNvSpPr txBox="1">
            <a:spLocks noChangeArrowheads="1"/>
          </p:cNvSpPr>
          <p:nvPr/>
        </p:nvSpPr>
        <p:spPr bwMode="auto">
          <a:xfrm>
            <a:off x="4133850" y="4908822"/>
            <a:ext cx="1300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b="1"/>
              <a:t>BILANCIO</a:t>
            </a:r>
          </a:p>
        </p:txBody>
      </p:sp>
      <p:sp>
        <p:nvSpPr>
          <p:cNvPr id="41995" name="CasellaDiTesto 9"/>
          <p:cNvSpPr txBox="1">
            <a:spLocks noChangeArrowheads="1"/>
          </p:cNvSpPr>
          <p:nvPr/>
        </p:nvSpPr>
        <p:spPr bwMode="auto">
          <a:xfrm flipH="1">
            <a:off x="2771775" y="5334272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41996" name="CasellaDiTesto 10"/>
          <p:cNvSpPr txBox="1">
            <a:spLocks noChangeArrowheads="1"/>
          </p:cNvSpPr>
          <p:nvPr/>
        </p:nvSpPr>
        <p:spPr bwMode="auto">
          <a:xfrm flipH="1">
            <a:off x="6192838" y="5361260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41997" name="Rettangolo 4"/>
          <p:cNvSpPr>
            <a:spLocks noChangeArrowheads="1"/>
          </p:cNvSpPr>
          <p:nvPr/>
        </p:nvSpPr>
        <p:spPr bwMode="auto">
          <a:xfrm>
            <a:off x="6011863" y="5631135"/>
            <a:ext cx="13509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i="1"/>
              <a:t>Passività/Fonti</a:t>
            </a:r>
          </a:p>
        </p:txBody>
      </p:sp>
      <p:sp>
        <p:nvSpPr>
          <p:cNvPr id="41998" name="CasellaDiTesto 11"/>
          <p:cNvSpPr txBox="1">
            <a:spLocks noChangeArrowheads="1"/>
          </p:cNvSpPr>
          <p:nvPr/>
        </p:nvSpPr>
        <p:spPr bwMode="auto">
          <a:xfrm>
            <a:off x="2516188" y="5631135"/>
            <a:ext cx="1500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i="1"/>
              <a:t>Attività/Impieghi 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Finanziamento a titolo di capitale di </a:t>
            </a:r>
            <a:r>
              <a:rPr lang="it-IT" altLang="it-IT" sz="3200" dirty="0" smtClean="0"/>
              <a:t>rischio</a:t>
            </a:r>
            <a:endParaRPr lang="it-IT" altLang="it-IT" sz="1800" dirty="0"/>
          </a:p>
        </p:txBody>
      </p:sp>
      <p:sp>
        <p:nvSpPr>
          <p:cNvPr id="2" name="Rettangolo 1"/>
          <p:cNvSpPr/>
          <p:nvPr/>
        </p:nvSpPr>
        <p:spPr>
          <a:xfrm>
            <a:off x="552492" y="1026869"/>
            <a:ext cx="3970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>
              <a:buClr>
                <a:schemeClr val="tx1"/>
              </a:buClr>
              <a:defRPr/>
            </a:pPr>
            <a:r>
              <a:rPr lang="it-IT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Collocazione dei conti in Bilancio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979488"/>
            <a:ext cx="8856984" cy="374491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it-IT" sz="1800" b="1" kern="1200" dirty="0"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Collocazione dei conti in </a:t>
            </a:r>
            <a:r>
              <a:rPr lang="it-IT" sz="1800" b="1" kern="1200" dirty="0" smtClean="0"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Bilancio relativo all’esempio di azienda individuale</a:t>
            </a:r>
            <a:endParaRPr lang="it-IT" sz="1800" b="1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b="1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b="1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Clr>
                <a:srgbClr val="FFFF99"/>
              </a:buClr>
              <a:buFontTx/>
              <a:buNone/>
              <a:defRPr/>
            </a:pP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può osservare la composizione/impiego del capitale (Sezione di SX) e la sua provenienza (Sezione di DX) </a:t>
            </a:r>
          </a:p>
          <a:p>
            <a:pPr marL="457200" lvl="1" indent="0" eaLnBrk="1" hangingPunct="1">
              <a:buClr>
                <a:srgbClr val="FFFF99"/>
              </a:buClr>
              <a:buFont typeface="Arial" panose="020B0604020202020204" pitchFamily="34" charset="0"/>
              <a:buNone/>
              <a:defRPr/>
            </a:pPr>
            <a:endParaRPr lang="it-IT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159" y="1275190"/>
            <a:ext cx="7481187" cy="2005786"/>
          </a:xfrm>
          <a:prstGeom prst="rect">
            <a:avLst/>
          </a:prstGeom>
          <a:effectLst>
            <a:softEdge rad="165100"/>
          </a:effec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Finanziamento a titolo di capitale di </a:t>
            </a:r>
            <a:r>
              <a:rPr lang="it-IT" altLang="it-IT" sz="3200" dirty="0" smtClean="0"/>
              <a:t>rischio</a:t>
            </a:r>
            <a:endParaRPr lang="it-IT" alt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89088"/>
            <a:ext cx="8424863" cy="4479925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</a:pPr>
            <a:r>
              <a:rPr lang="it-IT" altLang="it-IT" sz="1800" b="1" u="sng" smtClean="0">
                <a:latin typeface="Tahoma" panose="020B0604030504040204" pitchFamily="34" charset="0"/>
                <a:cs typeface="Tahoma" panose="020B0604030504040204" pitchFamily="34" charset="0"/>
              </a:rPr>
              <a:t>Esempio (rimborso):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800" smtClean="0">
                <a:latin typeface="Tahoma" panose="020B0604030504040204" pitchFamily="34" charset="0"/>
                <a:cs typeface="Tahoma" panose="020B0604030504040204" pitchFamily="34" charset="0"/>
              </a:rPr>
              <a:t>Si consideri la restituzione all’imprenditore di parte del capitale netto per 10 operata attingendo alla cassa.   </a:t>
            </a:r>
          </a:p>
        </p:txBody>
      </p:sp>
      <p:sp>
        <p:nvSpPr>
          <p:cNvPr id="46085" name="Rettangolo 3"/>
          <p:cNvSpPr>
            <a:spLocks noChangeArrowheads="1"/>
          </p:cNvSpPr>
          <p:nvPr/>
        </p:nvSpPr>
        <p:spPr bwMode="auto">
          <a:xfrm>
            <a:off x="358775" y="942975"/>
            <a:ext cx="83169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Collocazione dei conti in Bilancio relativo all’esempio di </a:t>
            </a:r>
            <a:r>
              <a:rPr lang="it-IT" sz="18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azienda individuale dopo il rimborso</a:t>
            </a:r>
            <a:endParaRPr lang="it-IT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614363" y="3429000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76825" y="3429000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096" name="CasellaDiTesto 2"/>
          <p:cNvSpPr txBox="1">
            <a:spLocks noChangeArrowheads="1"/>
          </p:cNvSpPr>
          <p:nvPr/>
        </p:nvSpPr>
        <p:spPr bwMode="auto">
          <a:xfrm>
            <a:off x="1116013" y="2911475"/>
            <a:ext cx="1792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CASSA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46097" name="CasellaDiTesto 13"/>
          <p:cNvSpPr txBox="1">
            <a:spLocks noChangeArrowheads="1"/>
          </p:cNvSpPr>
          <p:nvPr/>
        </p:nvSpPr>
        <p:spPr bwMode="auto">
          <a:xfrm>
            <a:off x="5538788" y="2911475"/>
            <a:ext cx="1722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CAPITALE NETTO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  </a:t>
            </a:r>
          </a:p>
        </p:txBody>
      </p:sp>
      <p:sp>
        <p:nvSpPr>
          <p:cNvPr id="46098" name="CasellaDiTesto 4"/>
          <p:cNvSpPr txBox="1">
            <a:spLocks noChangeArrowheads="1"/>
          </p:cNvSpPr>
          <p:nvPr/>
        </p:nvSpPr>
        <p:spPr bwMode="auto">
          <a:xfrm flipH="1">
            <a:off x="539750" y="34972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46099" name="CasellaDiTesto 15"/>
          <p:cNvSpPr txBox="1">
            <a:spLocks noChangeArrowheads="1"/>
          </p:cNvSpPr>
          <p:nvPr/>
        </p:nvSpPr>
        <p:spPr bwMode="auto">
          <a:xfrm flipH="1">
            <a:off x="5076825" y="3462338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46100" name="CasellaDiTesto 16"/>
          <p:cNvSpPr txBox="1">
            <a:spLocks noChangeArrowheads="1"/>
          </p:cNvSpPr>
          <p:nvPr/>
        </p:nvSpPr>
        <p:spPr bwMode="auto">
          <a:xfrm flipH="1">
            <a:off x="2427288" y="3462338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46101" name="CasellaDiTesto 17"/>
          <p:cNvSpPr txBox="1">
            <a:spLocks noChangeArrowheads="1"/>
          </p:cNvSpPr>
          <p:nvPr/>
        </p:nvSpPr>
        <p:spPr bwMode="auto">
          <a:xfrm flipH="1">
            <a:off x="7107238" y="3462338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46102" name="CasellaDiTesto 18"/>
          <p:cNvSpPr txBox="1">
            <a:spLocks noChangeArrowheads="1"/>
          </p:cNvSpPr>
          <p:nvPr/>
        </p:nvSpPr>
        <p:spPr bwMode="auto">
          <a:xfrm flipH="1">
            <a:off x="2627313" y="3729038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10</a:t>
            </a:r>
          </a:p>
        </p:txBody>
      </p:sp>
      <p:sp>
        <p:nvSpPr>
          <p:cNvPr id="46103" name="CasellaDiTesto 19"/>
          <p:cNvSpPr txBox="1">
            <a:spLocks noChangeArrowheads="1"/>
          </p:cNvSpPr>
          <p:nvPr/>
        </p:nvSpPr>
        <p:spPr bwMode="auto">
          <a:xfrm flipH="1">
            <a:off x="2551113" y="4057650"/>
            <a:ext cx="792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(VF-)</a:t>
            </a:r>
          </a:p>
        </p:txBody>
      </p:sp>
      <p:sp>
        <p:nvSpPr>
          <p:cNvPr id="46104" name="CasellaDiTesto 20"/>
          <p:cNvSpPr txBox="1">
            <a:spLocks noChangeArrowheads="1"/>
          </p:cNvSpPr>
          <p:nvPr/>
        </p:nvSpPr>
        <p:spPr bwMode="auto">
          <a:xfrm flipH="1">
            <a:off x="5218113" y="3743325"/>
            <a:ext cx="5175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10</a:t>
            </a:r>
          </a:p>
        </p:txBody>
      </p:sp>
      <p:sp>
        <p:nvSpPr>
          <p:cNvPr id="46105" name="CasellaDiTesto 21"/>
          <p:cNvSpPr txBox="1">
            <a:spLocks noChangeArrowheads="1"/>
          </p:cNvSpPr>
          <p:nvPr/>
        </p:nvSpPr>
        <p:spPr bwMode="auto">
          <a:xfrm flipH="1">
            <a:off x="5156200" y="4014788"/>
            <a:ext cx="7921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(VE-)</a:t>
            </a:r>
          </a:p>
        </p:txBody>
      </p:sp>
      <p:graphicFrame>
        <p:nvGraphicFramePr>
          <p:cNvPr id="2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446129"/>
              </p:ext>
            </p:extLst>
          </p:nvPr>
        </p:nvGraphicFramePr>
        <p:xfrm>
          <a:off x="358775" y="5473700"/>
          <a:ext cx="8496300" cy="44608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Capitale Netto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124" name="CasellaDiTesto 22"/>
          <p:cNvSpPr txBox="1">
            <a:spLocks noChangeArrowheads="1"/>
          </p:cNvSpPr>
          <p:nvPr/>
        </p:nvSpPr>
        <p:spPr bwMode="auto">
          <a:xfrm flipH="1">
            <a:off x="831850" y="3729038"/>
            <a:ext cx="5191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46125" name="CasellaDiTesto 24"/>
          <p:cNvSpPr txBox="1">
            <a:spLocks noChangeArrowheads="1"/>
          </p:cNvSpPr>
          <p:nvPr/>
        </p:nvSpPr>
        <p:spPr bwMode="auto">
          <a:xfrm flipH="1">
            <a:off x="7340600" y="3743325"/>
            <a:ext cx="517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46126" name="CasellaDiTesto 1"/>
          <p:cNvSpPr txBox="1">
            <a:spLocks noChangeArrowheads="1"/>
          </p:cNvSpPr>
          <p:nvPr/>
        </p:nvSpPr>
        <p:spPr bwMode="auto">
          <a:xfrm>
            <a:off x="207963" y="4881563"/>
            <a:ext cx="40020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Il nuovo saldo del conto è pari a 40 – 10 = 30 </a:t>
            </a:r>
          </a:p>
        </p:txBody>
      </p:sp>
      <p:sp>
        <p:nvSpPr>
          <p:cNvPr id="46127" name="CasellaDiTesto 25"/>
          <p:cNvSpPr txBox="1">
            <a:spLocks noChangeArrowheads="1"/>
          </p:cNvSpPr>
          <p:nvPr/>
        </p:nvSpPr>
        <p:spPr bwMode="auto">
          <a:xfrm>
            <a:off x="4721225" y="4895850"/>
            <a:ext cx="4002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Il nuovo saldo del conto è pari a 40 – 10 = 30 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Finanziamento a titolo di capitale di </a:t>
            </a:r>
            <a:r>
              <a:rPr lang="it-IT" altLang="it-IT" sz="3200" dirty="0" smtClean="0"/>
              <a:t>rischio</a:t>
            </a:r>
            <a:endParaRPr lang="it-IT" alt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979488"/>
            <a:ext cx="8426450" cy="27447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it-IT" sz="1800" b="1" kern="1200" dirty="0"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Collocazione dei conti in </a:t>
            </a:r>
            <a:r>
              <a:rPr lang="it-IT" sz="1800" b="1" kern="1200" dirty="0" smtClean="0"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Bilancio dopo il rimborso</a:t>
            </a:r>
            <a:endParaRPr lang="it-IT" sz="1800" b="1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b="1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b="1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buClr>
                <a:srgbClr val="FFFF99"/>
              </a:buClr>
              <a:buFont typeface="Arial" panose="020B0604020202020204" pitchFamily="34" charset="0"/>
              <a:buNone/>
              <a:defRPr/>
            </a:pPr>
            <a:endParaRPr lang="it-IT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8133" name="Immagin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866900"/>
            <a:ext cx="646112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Finanziamento a titolo di capitale di </a:t>
            </a:r>
            <a:r>
              <a:rPr lang="it-IT" altLang="it-IT" sz="3200" dirty="0" smtClean="0"/>
              <a:t>rischio</a:t>
            </a:r>
            <a:endParaRPr lang="it-IT" alt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0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013" name="Line 12"/>
          <p:cNvSpPr>
            <a:spLocks noChangeShapeType="1"/>
          </p:cNvSpPr>
          <p:nvPr/>
        </p:nvSpPr>
        <p:spPr bwMode="auto">
          <a:xfrm>
            <a:off x="-3175" y="67548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14" name="Rectangle 14"/>
          <p:cNvSpPr>
            <a:spLocks noChangeArrowheads="1"/>
          </p:cNvSpPr>
          <p:nvPr/>
        </p:nvSpPr>
        <p:spPr bwMode="auto">
          <a:xfrm>
            <a:off x="9034463" y="-1588"/>
            <a:ext cx="107950" cy="68580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43015" name="Connettore 1 9"/>
          <p:cNvCxnSpPr>
            <a:cxnSpLocks noChangeShapeType="1"/>
          </p:cNvCxnSpPr>
          <p:nvPr/>
        </p:nvCxnSpPr>
        <p:spPr bwMode="auto">
          <a:xfrm>
            <a:off x="0" y="6858000"/>
            <a:ext cx="91154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16" name="Connettore 1 12"/>
          <p:cNvCxnSpPr>
            <a:cxnSpLocks noChangeShapeType="1"/>
          </p:cNvCxnSpPr>
          <p:nvPr/>
        </p:nvCxnSpPr>
        <p:spPr bwMode="auto">
          <a:xfrm rot="16200000" flipH="1">
            <a:off x="4573588" y="-4545013"/>
            <a:ext cx="0" cy="9090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30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80975" eaLnBrk="0" hangingPunct="0"/>
            <a:endParaRPr lang="it-IT"/>
          </a:p>
        </p:txBody>
      </p:sp>
      <p:sp>
        <p:nvSpPr>
          <p:cNvPr id="4301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80975" eaLnBrk="0" hangingPunct="0"/>
            <a:endParaRPr lang="it-IT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0" y="116632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762000" y="260350"/>
            <a:ext cx="7620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Riferimenti bibliografici</a:t>
            </a:r>
            <a:endParaRPr lang="it-IT" altLang="it-IT" sz="1800"/>
          </a:p>
        </p:txBody>
      </p:sp>
      <p:sp>
        <p:nvSpPr>
          <p:cNvPr id="35" name="CasellaDiTesto 3"/>
          <p:cNvSpPr txBox="1">
            <a:spLocks noChangeArrowheads="1"/>
          </p:cNvSpPr>
          <p:nvPr/>
        </p:nvSpPr>
        <p:spPr bwMode="auto">
          <a:xfrm>
            <a:off x="1075532" y="1487071"/>
            <a:ext cx="7632700" cy="457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/>
              <a:t>Coronella S</a:t>
            </a:r>
            <a:r>
              <a:rPr lang="it-IT" altLang="it-IT" sz="2400" b="1" dirty="0" smtClean="0"/>
              <a:t>., </a:t>
            </a:r>
            <a:r>
              <a:rPr lang="it-IT" altLang="it-IT" sz="2400" dirty="0" smtClean="0"/>
              <a:t>Ragioneria generale, Cap. </a:t>
            </a:r>
            <a:r>
              <a:rPr lang="it-IT" altLang="it-IT" sz="2400"/>
              <a:t>5</a:t>
            </a:r>
            <a:endParaRPr lang="it-IT" altLang="it-IT" sz="1800" dirty="0"/>
          </a:p>
        </p:txBody>
      </p:sp>
    </p:spTree>
    <p:extLst>
      <p:ext uri="{BB962C8B-B14F-4D97-AF65-F5344CB8AC3E}">
        <p14:creationId xmlns:p14="http://schemas.microsoft.com/office/powerpoint/2010/main" val="323228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6483" y="890344"/>
            <a:ext cx="9144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sz="2800" dirty="0" smtClean="0">
                <a:solidFill>
                  <a:srgbClr val="C00000"/>
                </a:solidFill>
              </a:rPr>
              <a:t>Le </a:t>
            </a:r>
            <a:r>
              <a:rPr lang="it-IT" sz="2800" dirty="0">
                <a:solidFill>
                  <a:srgbClr val="C00000"/>
                </a:solidFill>
              </a:rPr>
              <a:t>caratteristiche di base </a:t>
            </a:r>
            <a:r>
              <a:rPr lang="it-IT" sz="2800" dirty="0" smtClean="0">
                <a:solidFill>
                  <a:srgbClr val="C00000"/>
                </a:solidFill>
              </a:rPr>
              <a:t>del finanziamento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C00000"/>
                </a:solidFill>
              </a:rPr>
              <a:t>a titolo di rischio</a:t>
            </a:r>
            <a:endParaRPr lang="it-IT" sz="2800" kern="0" dirty="0" smtClean="0">
              <a:solidFill>
                <a:srgbClr val="C0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2442" y="4351659"/>
            <a:ext cx="8926109" cy="5958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chemeClr val="tx1"/>
              </a:buClr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Al momento dell’</a:t>
            </a: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accensione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 del finanziamento entrano </a:t>
            </a: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mezzi monetari propri dei soci o dell’imprenditore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che sono soggetti a remunerazione </a:t>
            </a:r>
            <a:endParaRPr lang="it-IT" altLang="it-IT" sz="1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EVENTUALE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e </a:t>
            </a: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VARIABILE</a:t>
            </a: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Quando si procederà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al suo </a:t>
            </a: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rimborso esso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dovrà essere </a:t>
            </a: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spento,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 con la relativa uscita di mezzi </a:t>
            </a: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monetari (N.B. il rimborso non è soggetto a scadenza)</a:t>
            </a: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07068" y="1803994"/>
            <a:ext cx="8792354" cy="1192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2000" b="1" dirty="0">
                <a:latin typeface="Tahoma" panose="020B0604030504040204" pitchFamily="34" charset="0"/>
                <a:cs typeface="Tahoma" panose="020B0604030504040204" pitchFamily="34" charset="0"/>
              </a:rPr>
              <a:t>«Finanziamento» inteso in senso restrittivo, ovvero strumento rivolto esclusivamente al procacciamento di risorse monetare per svolgere la propria attività istituzionale </a:t>
            </a:r>
            <a:r>
              <a:rPr lang="it-IT" altLang="it-IT" sz="2000" dirty="0">
                <a:latin typeface="Tahoma" panose="020B0604030504040204" pitchFamily="34" charset="0"/>
                <a:cs typeface="Tahoma" panose="020B0604030504040204" pitchFamily="34" charset="0"/>
              </a:rPr>
              <a:t>(gli altri sono il capitale di prestito/credito e la liquidità derivante dalle vendite)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28493" y="3555002"/>
            <a:ext cx="9144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sz="2800" dirty="0" smtClean="0">
                <a:solidFill>
                  <a:srgbClr val="C00000"/>
                </a:solidFill>
              </a:rPr>
              <a:t>Le modalità di attuazione dell’operazione di  finanziamento a titolo di rischio</a:t>
            </a:r>
            <a:endParaRPr lang="it-IT" sz="2800" kern="0" dirty="0" smtClean="0">
              <a:solidFill>
                <a:srgbClr val="C0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Finanziamento a titolo di capitale di </a:t>
            </a:r>
            <a:r>
              <a:rPr lang="it-IT" altLang="it-IT" sz="3200" dirty="0" smtClean="0"/>
              <a:t>rischio</a:t>
            </a:r>
            <a:endParaRPr lang="it-IT" alt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26460" y="1130305"/>
            <a:ext cx="84248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chemeClr val="tx1"/>
              </a:buClr>
            </a:pPr>
            <a:r>
              <a:rPr lang="it-IT" altLang="it-IT" sz="2000" b="1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 Capitale di rischio = Capitale proprio</a:t>
            </a:r>
          </a:p>
          <a:p>
            <a:pPr eaLnBrk="1" hangingPunct="1">
              <a:buClr>
                <a:schemeClr val="tx1"/>
              </a:buClr>
            </a:pPr>
            <a:endParaRPr lang="it-IT" altLang="it-IT" sz="900" b="1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</a:pPr>
            <a:endParaRPr lang="it-IT" altLang="it-IT" sz="1800" b="1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</a:pPr>
            <a:endParaRPr lang="it-IT" altLang="it-IT" sz="1800" b="1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</a:pPr>
            <a:endParaRPr lang="it-IT" altLang="it-IT" sz="1800" b="1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</a:pPr>
            <a:endParaRPr lang="it-IT" altLang="it-IT" sz="1800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</a:pPr>
            <a:endParaRPr lang="it-IT" altLang="it-IT" sz="1800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CasellaDiTesto 2"/>
          <p:cNvSpPr txBox="1">
            <a:spLocks noChangeArrowheads="1"/>
          </p:cNvSpPr>
          <p:nvPr/>
        </p:nvSpPr>
        <p:spPr bwMode="auto">
          <a:xfrm>
            <a:off x="1617123" y="2028830"/>
            <a:ext cx="2376487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2000" b="1">
                <a:latin typeface="Tahoma" panose="020B0604030504040204" pitchFamily="34" charset="0"/>
                <a:cs typeface="Tahoma" panose="020B0604030504040204" pitchFamily="34" charset="0"/>
              </a:rPr>
              <a:t>Capitale Netto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>
                <a:latin typeface="Tahoma" panose="020B0604030504040204" pitchFamily="34" charset="0"/>
                <a:cs typeface="Tahoma" panose="020B0604030504040204" pitchFamily="34" charset="0"/>
              </a:rPr>
              <a:t>(aziende individuali)</a:t>
            </a:r>
            <a:endParaRPr lang="it-IT" altLang="it-IT" sz="1600" b="1">
              <a:cs typeface="Tahoma" panose="020B0604030504040204" pitchFamily="34" charset="0"/>
            </a:endParaRPr>
          </a:p>
        </p:txBody>
      </p:sp>
      <p:cxnSp>
        <p:nvCxnSpPr>
          <p:cNvPr id="11" name="Connettore 2 10"/>
          <p:cNvCxnSpPr>
            <a:cxnSpLocks/>
          </p:cNvCxnSpPr>
          <p:nvPr/>
        </p:nvCxnSpPr>
        <p:spPr>
          <a:xfrm>
            <a:off x="4484148" y="1427168"/>
            <a:ext cx="1150937" cy="5048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>
            <a:cxnSpLocks/>
          </p:cNvCxnSpPr>
          <p:nvPr/>
        </p:nvCxnSpPr>
        <p:spPr>
          <a:xfrm flipH="1">
            <a:off x="3271298" y="1427168"/>
            <a:ext cx="1231900" cy="5048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3"/>
          <p:cNvSpPr txBox="1">
            <a:spLocks noChangeArrowheads="1"/>
          </p:cNvSpPr>
          <p:nvPr/>
        </p:nvSpPr>
        <p:spPr bwMode="auto">
          <a:xfrm>
            <a:off x="5060410" y="2028830"/>
            <a:ext cx="2376488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2000" b="1">
                <a:latin typeface="Tahoma" panose="020B0604030504040204" pitchFamily="34" charset="0"/>
                <a:cs typeface="Tahoma" panose="020B0604030504040204" pitchFamily="34" charset="0"/>
              </a:rPr>
              <a:t>Capitale Sociale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>
                <a:latin typeface="Tahoma" panose="020B0604030504040204" pitchFamily="34" charset="0"/>
                <a:cs typeface="Tahoma" panose="020B0604030504040204" pitchFamily="34" charset="0"/>
              </a:rPr>
              <a:t>(aziende societarie)</a:t>
            </a:r>
            <a:endParaRPr lang="it-IT" altLang="it-IT" sz="1600" b="1">
              <a:cs typeface="Tahoma" panose="020B0604030504040204" pitchFamily="34" charset="0"/>
            </a:endParaRPr>
          </a:p>
        </p:txBody>
      </p:sp>
      <p:sp>
        <p:nvSpPr>
          <p:cNvPr id="14" name="Freccia a destra 13"/>
          <p:cNvSpPr/>
          <p:nvPr/>
        </p:nvSpPr>
        <p:spPr>
          <a:xfrm>
            <a:off x="739235" y="4019555"/>
            <a:ext cx="360363" cy="36036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5" name="CasellaDiTesto 11"/>
          <p:cNvSpPr txBox="1">
            <a:spLocks noChangeArrowheads="1"/>
          </p:cNvSpPr>
          <p:nvPr/>
        </p:nvSpPr>
        <p:spPr bwMode="auto">
          <a:xfrm>
            <a:off x="1428210" y="3765555"/>
            <a:ext cx="686911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Il rimborso del finanziamento a titolo di rischio non è </a:t>
            </a:r>
            <a:r>
              <a:rPr lang="it-IT" altLang="it-IT" sz="1800" dirty="0" err="1">
                <a:latin typeface="Tahoma" panose="020B0604030504040204" pitchFamily="34" charset="0"/>
                <a:cs typeface="Tahoma" panose="020B0604030504040204" pitchFamily="34" charset="0"/>
              </a:rPr>
              <a:t>predederminato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 ma avviene solo in determinate circostanze (liquidazione, cessione della partecipazione, diminuzione di capitale sociale - società - o di capitale netto - imprenditore)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 dirty="0">
              <a:cs typeface="Tahoma" panose="020B0604030504040204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035429" y="5651956"/>
            <a:ext cx="7073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buClr>
                <a:schemeClr val="tx1"/>
              </a:buClr>
            </a:pPr>
            <a:r>
              <a:rPr lang="it-IT" altLang="it-IT" b="1" kern="0" dirty="0">
                <a:latin typeface="Tahoma" panose="020B0604030504040204" pitchFamily="34" charset="0"/>
                <a:cs typeface="Tahoma" panose="020B0604030504040204" pitchFamily="34" charset="0"/>
              </a:rPr>
              <a:t>Capitale di rischio Vs Capitale di credito ??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Finanziamento a titolo di capitale di </a:t>
            </a:r>
            <a:r>
              <a:rPr lang="it-IT" altLang="it-IT" sz="3200" dirty="0" smtClean="0"/>
              <a:t>rischio</a:t>
            </a:r>
            <a:endParaRPr lang="it-IT" alt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711200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altLang="it-IT" sz="3200" kern="1200" dirty="0">
                <a:solidFill>
                  <a:schemeClr val="tx1"/>
                </a:solidFill>
                <a:latin typeface="Arial" panose="020B0604020202020204" pitchFamily="34" charset="0"/>
                <a:cs typeface="+mn-cs"/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58775" y="1314028"/>
            <a:ext cx="8424863" cy="4440238"/>
          </a:xfrm>
        </p:spPr>
        <p:txBody>
          <a:bodyPr/>
          <a:lstStyle/>
          <a:p>
            <a:pPr marL="0" indent="0" algn="ctr" eaLnBrk="1" hangingPunct="1">
              <a:buClr>
                <a:schemeClr val="tx1"/>
              </a:buClr>
              <a:buFontTx/>
              <a:buNone/>
            </a:pPr>
            <a:endParaRPr lang="it-IT" altLang="it-IT" sz="2000" b="1" u="sng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1" hangingPunct="1">
              <a:buClr>
                <a:schemeClr val="tx1"/>
              </a:buClr>
              <a:buFontTx/>
              <a:buNone/>
            </a:pPr>
            <a:r>
              <a:rPr lang="it-IT" altLang="it-IT" sz="1800" b="1" u="sng" smtClean="0">
                <a:latin typeface="Tahoma" panose="020B0604030504040204" pitchFamily="34" charset="0"/>
                <a:cs typeface="Tahoma" panose="020B0604030504040204" pitchFamily="34" charset="0"/>
              </a:rPr>
              <a:t>Riepilogo: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endParaRPr lang="it-IT" altLang="it-IT" sz="1800" b="1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2534" name="Immagin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2115716"/>
            <a:ext cx="6327775" cy="426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Rettangolo 7"/>
          <p:cNvSpPr>
            <a:spLocks noChangeArrowheads="1"/>
          </p:cNvSpPr>
          <p:nvPr/>
        </p:nvSpPr>
        <p:spPr bwMode="auto">
          <a:xfrm>
            <a:off x="2041525" y="1314028"/>
            <a:ext cx="6515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Capitale di rischio Vs Capitale di credito </a:t>
            </a:r>
            <a:endParaRPr lang="it-IT" altLang="it-IT" sz="1800" dirty="0">
              <a:cs typeface="Tahoma" panose="020B060403050404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Finanziamento a titolo di capitale di </a:t>
            </a:r>
            <a:r>
              <a:rPr lang="it-IT" altLang="it-IT" sz="3200" dirty="0" smtClean="0"/>
              <a:t>rischio</a:t>
            </a:r>
            <a:endParaRPr lang="it-IT" alt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320675" y="1796628"/>
            <a:ext cx="8424863" cy="2401888"/>
          </a:xfrm>
        </p:spPr>
        <p:txBody>
          <a:bodyPr/>
          <a:lstStyle/>
          <a:p>
            <a:pPr marL="457200" lvl="1" indent="0" eaLnBrk="1" hangingPunct="1">
              <a:lnSpc>
                <a:spcPct val="150000"/>
              </a:lnSpc>
              <a:buClr>
                <a:srgbClr val="FFFF99"/>
              </a:buClr>
              <a:buFont typeface="Arial" panose="020B0604020202020204" pitchFamily="34" charset="0"/>
              <a:buNone/>
              <a:defRPr/>
            </a:pP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Due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profili di osservazione di </a:t>
            </a: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natura diversa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(1) originario (liquidità in ingresso), accolto in </a:t>
            </a:r>
            <a:r>
              <a:rPr lang="it-IT" altLang="it-IT" sz="1800" u="sng" dirty="0">
                <a:latin typeface="Tahoma" panose="020B0604030504040204" pitchFamily="34" charset="0"/>
                <a:cs typeface="Tahoma" panose="020B0604030504040204" pitchFamily="34" charset="0"/>
              </a:rPr>
              <a:t>conti finanziari in senso stretto - numerari 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(2) derivato (formazione di capitale di rischio), accolto in </a:t>
            </a:r>
            <a:r>
              <a:rPr lang="it-IT" altLang="it-IT" sz="1800" u="sng" dirty="0">
                <a:latin typeface="Tahoma" panose="020B0604030504040204" pitchFamily="34" charset="0"/>
                <a:cs typeface="Tahoma" panose="020B0604030504040204" pitchFamily="34" charset="0"/>
              </a:rPr>
              <a:t>conti economici di capitale - non numerari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457200" lvl="1" indent="0" eaLnBrk="1" hangingPunct="1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                                                      </a:t>
            </a:r>
            <a:endParaRPr lang="it-IT" altLang="it-IT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Freccia angolare in su 4"/>
          <p:cNvSpPr/>
          <p:nvPr/>
        </p:nvSpPr>
        <p:spPr>
          <a:xfrm rot="5400000">
            <a:off x="3493344" y="3283520"/>
            <a:ext cx="284162" cy="719138"/>
          </a:xfrm>
          <a:prstGeom prst="ben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24583" name="Immagin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476328"/>
            <a:ext cx="6781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CasellaDiTesto 7"/>
          <p:cNvSpPr txBox="1">
            <a:spLocks noChangeArrowheads="1"/>
          </p:cNvSpPr>
          <p:nvPr/>
        </p:nvSpPr>
        <p:spPr bwMode="auto">
          <a:xfrm>
            <a:off x="3994994" y="3508945"/>
            <a:ext cx="4632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b="1">
                <a:latin typeface="Tahoma" panose="020B0604030504040204" pitchFamily="34" charset="0"/>
                <a:cs typeface="Tahoma" panose="020B0604030504040204" pitchFamily="34" charset="0"/>
              </a:rPr>
              <a:t>« perché la liquidità si è mossa?»</a:t>
            </a:r>
            <a:endParaRPr lang="it-IT" altLang="it-IT" sz="1800">
              <a:cs typeface="Tahoma" panose="020B060403050404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Finanziamento a titolo di capitale di </a:t>
            </a:r>
            <a:r>
              <a:rPr lang="it-IT" altLang="it-IT" sz="3200" dirty="0" smtClean="0"/>
              <a:t>rischio</a:t>
            </a:r>
            <a:endParaRPr lang="it-IT" altLang="it-IT" sz="1800" dirty="0"/>
          </a:p>
        </p:txBody>
      </p:sp>
      <p:sp>
        <p:nvSpPr>
          <p:cNvPr id="8" name="Rettangolo 3"/>
          <p:cNvSpPr>
            <a:spLocks noChangeArrowheads="1"/>
          </p:cNvSpPr>
          <p:nvPr/>
        </p:nvSpPr>
        <p:spPr bwMode="auto">
          <a:xfrm>
            <a:off x="212725" y="912602"/>
            <a:ext cx="83169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it-IT" altLang="it-IT" sz="18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Gli aspetti di osservazione dell’operazione di finanziamento a titolo di capitale di </a:t>
            </a:r>
            <a:r>
              <a:rPr lang="it-IT" altLang="it-IT" sz="18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rischio</a:t>
            </a:r>
            <a:endParaRPr lang="it-IT" altLang="it-IT" sz="1800" b="1" dirty="0">
              <a:solidFill>
                <a:srgbClr val="C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78000"/>
            <a:ext cx="8424863" cy="4479925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All’atto di </a:t>
            </a: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accensione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 del finanziamento a titolo di rischio si manifesta: 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un’entrata di liquidità.          + LIQUIDITA’ (VF+)</a:t>
            </a:r>
          </a:p>
          <a:p>
            <a:pPr marL="0" indent="0" algn="ctr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Contestualmente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la nascita del capitale di rischio         (VE</a:t>
            </a: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+)</a:t>
            </a: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r>
              <a:rPr lang="it-IT" altLang="it-IT" sz="18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****</a:t>
            </a:r>
          </a:p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endParaRPr lang="it-IT" altLang="it-IT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Freccia a destra 6"/>
          <p:cNvSpPr/>
          <p:nvPr/>
        </p:nvSpPr>
        <p:spPr>
          <a:xfrm>
            <a:off x="3059113" y="2397125"/>
            <a:ext cx="360362" cy="28733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4067175" y="3284538"/>
            <a:ext cx="360363" cy="28892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358775" y="3986213"/>
            <a:ext cx="8370888" cy="12874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it-IT" altLang="it-IT" dirty="0">
                <a:latin typeface="Tahoma" panose="020B0604030504040204" pitchFamily="34" charset="0"/>
                <a:cs typeface="Tahoma" panose="020B0604030504040204" pitchFamily="34" charset="0"/>
              </a:rPr>
              <a:t>Nel momento dello della restituzione </a:t>
            </a:r>
            <a:r>
              <a:rPr lang="it-IT" altLang="it-IT" b="1" dirty="0">
                <a:latin typeface="Tahoma" panose="020B0604030504040204" pitchFamily="34" charset="0"/>
                <a:cs typeface="Tahoma" panose="020B0604030504040204" pitchFamily="34" charset="0"/>
              </a:rPr>
              <a:t>(spegnimento) </a:t>
            </a:r>
            <a:r>
              <a:rPr lang="it-IT" altLang="it-IT" dirty="0">
                <a:latin typeface="Tahoma" panose="020B0604030504040204" pitchFamily="34" charset="0"/>
                <a:cs typeface="Tahoma" panose="020B0604030504040204" pitchFamily="34" charset="0"/>
              </a:rPr>
              <a:t>si manifesta: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it-IT" altLang="it-IT" dirty="0">
                <a:latin typeface="Tahoma" panose="020B0604030504040204" pitchFamily="34" charset="0"/>
                <a:cs typeface="Tahoma" panose="020B0604030504040204" pitchFamily="34" charset="0"/>
              </a:rPr>
              <a:t>Una riduzione della liquidità         - LIQUIDITA’ (VF-)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it-IT" dirty="0">
                <a:latin typeface="Tahoma" panose="020B0604030504040204" pitchFamily="34" charset="0"/>
                <a:cs typeface="Tahoma" panose="020B0604030504040204" pitchFamily="34" charset="0"/>
              </a:rPr>
              <a:t>Una diminuzione del capitale di rischio         (VE-)</a:t>
            </a:r>
            <a:endParaRPr lang="it-IT" dirty="0"/>
          </a:p>
        </p:txBody>
      </p:sp>
      <p:sp>
        <p:nvSpPr>
          <p:cNvPr id="10" name="Freccia a destra 9"/>
          <p:cNvSpPr/>
          <p:nvPr/>
        </p:nvSpPr>
        <p:spPr>
          <a:xfrm>
            <a:off x="3708400" y="4525963"/>
            <a:ext cx="358775" cy="28733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1" name="Freccia a destra 10"/>
          <p:cNvSpPr/>
          <p:nvPr/>
        </p:nvSpPr>
        <p:spPr>
          <a:xfrm>
            <a:off x="4716463" y="4938713"/>
            <a:ext cx="360362" cy="28733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Finanziamento a titolo di capitale di </a:t>
            </a:r>
            <a:r>
              <a:rPr lang="it-IT" altLang="it-IT" sz="3200" dirty="0" smtClean="0"/>
              <a:t>rischio</a:t>
            </a:r>
            <a:endParaRPr lang="it-IT" altLang="it-IT" sz="1800" dirty="0"/>
          </a:p>
        </p:txBody>
      </p:sp>
      <p:sp>
        <p:nvSpPr>
          <p:cNvPr id="12" name="CasellaDiTesto 1"/>
          <p:cNvSpPr txBox="1">
            <a:spLocks noChangeArrowheads="1"/>
          </p:cNvSpPr>
          <p:nvPr/>
        </p:nvSpPr>
        <p:spPr bwMode="auto">
          <a:xfrm>
            <a:off x="304800" y="1133475"/>
            <a:ext cx="5137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>
              <a:spcBef>
                <a:spcPct val="0"/>
              </a:spcBef>
              <a:buClrTx/>
              <a:buNone/>
            </a:pPr>
            <a:r>
              <a:rPr lang="it-IT" altLang="it-IT" sz="18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 natura dei </a:t>
            </a:r>
            <a:r>
              <a:rPr lang="it-IT" altLang="it-IT" sz="18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conti</a:t>
            </a:r>
            <a:endParaRPr lang="it-IT" altLang="it-IT" sz="1800" dirty="0">
              <a:solidFill>
                <a:srgbClr val="C00000"/>
              </a:solidFill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ttangolo 3"/>
          <p:cNvSpPr>
            <a:spLocks noChangeArrowheads="1"/>
          </p:cNvSpPr>
          <p:nvPr/>
        </p:nvSpPr>
        <p:spPr bwMode="auto">
          <a:xfrm>
            <a:off x="539552" y="836712"/>
            <a:ext cx="8315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it-IT" altLang="it-IT" sz="24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In sintesi:</a:t>
            </a:r>
            <a:endParaRPr lang="it-IT" altLang="it-IT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8677" name="Immagin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2" y="1454085"/>
            <a:ext cx="6848475" cy="513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Finanziamento a titolo di capitale di </a:t>
            </a:r>
            <a:r>
              <a:rPr lang="it-IT" altLang="it-IT" sz="3200" dirty="0" smtClean="0"/>
              <a:t>rischio</a:t>
            </a:r>
            <a:endParaRPr lang="it-IT" alt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contenuto 2"/>
          <p:cNvSpPr>
            <a:spLocks noGrp="1" noChangeArrowheads="1"/>
          </p:cNvSpPr>
          <p:nvPr>
            <p:ph idx="1"/>
          </p:nvPr>
        </p:nvSpPr>
        <p:spPr>
          <a:xfrm>
            <a:off x="251520" y="2492896"/>
            <a:ext cx="8641655" cy="47513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it-IT" altLang="it-IT" sz="2700" dirty="0" smtClean="0"/>
              <a:t>La rappresentazione dei conti sarà la seguente:</a:t>
            </a:r>
          </a:p>
          <a:p>
            <a:pPr marL="0" indent="0" algn="just">
              <a:buFontTx/>
              <a:buNone/>
            </a:pPr>
            <a:endParaRPr lang="it-IT" altLang="it-IT" dirty="0"/>
          </a:p>
          <a:p>
            <a:pPr marL="0" indent="0" algn="just">
              <a:buFontTx/>
              <a:buNone/>
            </a:pPr>
            <a:r>
              <a:rPr lang="it-IT" altLang="it-IT" sz="1800" b="1" i="1" u="sng" dirty="0" smtClean="0"/>
              <a:t>CONTO ORIGINARIO (FINANZIARIO) 	CONTO DERIVATO (ECONOMICO)</a:t>
            </a:r>
          </a:p>
        </p:txBody>
      </p:sp>
      <p:cxnSp>
        <p:nvCxnSpPr>
          <p:cNvPr id="5" name="Connettore 1 4"/>
          <p:cNvCxnSpPr/>
          <p:nvPr/>
        </p:nvCxnSpPr>
        <p:spPr>
          <a:xfrm>
            <a:off x="683072" y="4221783"/>
            <a:ext cx="30972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5004247" y="4221783"/>
            <a:ext cx="30956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2232472" y="4221783"/>
            <a:ext cx="0" cy="1943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6552059" y="4221783"/>
            <a:ext cx="0" cy="1943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7" name="CasellaDiTesto 12"/>
          <p:cNvSpPr txBox="1">
            <a:spLocks noChangeArrowheads="1"/>
          </p:cNvSpPr>
          <p:nvPr/>
        </p:nvSpPr>
        <p:spPr bwMode="auto">
          <a:xfrm>
            <a:off x="1043434" y="3816970"/>
            <a:ext cx="936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   </a:t>
            </a:r>
            <a:r>
              <a:rPr lang="it-IT" altLang="it-IT" sz="1400" b="1"/>
              <a:t>DARE</a:t>
            </a:r>
          </a:p>
        </p:txBody>
      </p:sp>
      <p:sp>
        <p:nvSpPr>
          <p:cNvPr id="30728" name="CasellaDiTesto 14"/>
          <p:cNvSpPr txBox="1">
            <a:spLocks noChangeArrowheads="1"/>
          </p:cNvSpPr>
          <p:nvPr/>
        </p:nvSpPr>
        <p:spPr bwMode="auto">
          <a:xfrm>
            <a:off x="2556322" y="3816970"/>
            <a:ext cx="935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/>
          </a:p>
        </p:txBody>
      </p:sp>
      <p:sp>
        <p:nvSpPr>
          <p:cNvPr id="30729" name="CasellaDiTesto 15"/>
          <p:cNvSpPr txBox="1">
            <a:spLocks noChangeArrowheads="1"/>
          </p:cNvSpPr>
          <p:nvPr/>
        </p:nvSpPr>
        <p:spPr bwMode="auto">
          <a:xfrm>
            <a:off x="6875909" y="3785220"/>
            <a:ext cx="936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  </a:t>
            </a:r>
            <a:r>
              <a:rPr lang="it-IT" altLang="it-IT" sz="1400" b="1"/>
              <a:t>AVERE</a:t>
            </a:r>
            <a:r>
              <a:rPr lang="it-IT" altLang="it-IT" sz="1800"/>
              <a:t> </a:t>
            </a:r>
          </a:p>
        </p:txBody>
      </p:sp>
      <p:sp>
        <p:nvSpPr>
          <p:cNvPr id="30730" name="CasellaDiTesto 16"/>
          <p:cNvSpPr txBox="1">
            <a:spLocks noChangeArrowheads="1"/>
          </p:cNvSpPr>
          <p:nvPr/>
        </p:nvSpPr>
        <p:spPr bwMode="auto">
          <a:xfrm>
            <a:off x="2613472" y="3799508"/>
            <a:ext cx="935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  </a:t>
            </a:r>
            <a:r>
              <a:rPr lang="it-IT" altLang="it-IT" sz="1400" b="1"/>
              <a:t>AVERE</a:t>
            </a:r>
          </a:p>
        </p:txBody>
      </p:sp>
      <p:sp>
        <p:nvSpPr>
          <p:cNvPr id="30731" name="CasellaDiTesto 17"/>
          <p:cNvSpPr txBox="1">
            <a:spLocks noChangeArrowheads="1"/>
          </p:cNvSpPr>
          <p:nvPr/>
        </p:nvSpPr>
        <p:spPr bwMode="auto">
          <a:xfrm>
            <a:off x="5364609" y="3816970"/>
            <a:ext cx="935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   </a:t>
            </a:r>
            <a:r>
              <a:rPr lang="it-IT" altLang="it-IT" sz="1400" b="1"/>
              <a:t>DARE</a:t>
            </a:r>
          </a:p>
        </p:txBody>
      </p:sp>
      <p:sp>
        <p:nvSpPr>
          <p:cNvPr id="30732" name="CasellaDiTesto 18"/>
          <p:cNvSpPr txBox="1">
            <a:spLocks noChangeArrowheads="1"/>
          </p:cNvSpPr>
          <p:nvPr/>
        </p:nvSpPr>
        <p:spPr bwMode="auto">
          <a:xfrm>
            <a:off x="764034" y="4551983"/>
            <a:ext cx="12239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Variazioni finanziarie attive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 (VF+ o VFA)</a:t>
            </a:r>
          </a:p>
        </p:txBody>
      </p:sp>
      <p:sp>
        <p:nvSpPr>
          <p:cNvPr id="30733" name="CasellaDiTesto 20"/>
          <p:cNvSpPr txBox="1">
            <a:spLocks noChangeArrowheads="1"/>
          </p:cNvSpPr>
          <p:nvPr/>
        </p:nvSpPr>
        <p:spPr bwMode="auto">
          <a:xfrm>
            <a:off x="2469009" y="4551983"/>
            <a:ext cx="12239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Variazioni finanziarie passive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 (VF- o VFP)</a:t>
            </a:r>
          </a:p>
        </p:txBody>
      </p:sp>
      <p:sp>
        <p:nvSpPr>
          <p:cNvPr id="30734" name="CasellaDiTesto 21"/>
          <p:cNvSpPr txBox="1">
            <a:spLocks noChangeArrowheads="1"/>
          </p:cNvSpPr>
          <p:nvPr/>
        </p:nvSpPr>
        <p:spPr bwMode="auto">
          <a:xfrm>
            <a:off x="6731447" y="4591670"/>
            <a:ext cx="13684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Variazioni economiche positive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(VE+ o VEP)</a:t>
            </a:r>
          </a:p>
        </p:txBody>
      </p:sp>
      <p:sp>
        <p:nvSpPr>
          <p:cNvPr id="30735" name="CasellaDiTesto 22"/>
          <p:cNvSpPr txBox="1">
            <a:spLocks noChangeArrowheads="1"/>
          </p:cNvSpPr>
          <p:nvPr/>
        </p:nvSpPr>
        <p:spPr bwMode="auto">
          <a:xfrm>
            <a:off x="5091559" y="4569445"/>
            <a:ext cx="13636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Variazioni economiche negative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(VE- o VEN)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Finanziamento a titolo di capitale di </a:t>
            </a:r>
            <a:r>
              <a:rPr lang="it-IT" altLang="it-IT" sz="3200" dirty="0" smtClean="0"/>
              <a:t>rischio</a:t>
            </a:r>
            <a:endParaRPr lang="it-IT" altLang="it-IT" sz="1800" dirty="0"/>
          </a:p>
        </p:txBody>
      </p:sp>
      <p:sp>
        <p:nvSpPr>
          <p:cNvPr id="18" name="Rettangolo 3"/>
          <p:cNvSpPr>
            <a:spLocks noChangeArrowheads="1"/>
          </p:cNvSpPr>
          <p:nvPr/>
        </p:nvSpPr>
        <p:spPr bwMode="auto">
          <a:xfrm>
            <a:off x="282371" y="1387154"/>
            <a:ext cx="8316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it-IT" altLang="it-IT" sz="18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 rilevazione contabile dell’operazione di finanziamento a titolo di capitale di </a:t>
            </a:r>
            <a:r>
              <a:rPr lang="it-IT" altLang="it-IT" sz="18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rischio</a:t>
            </a:r>
            <a:endParaRPr lang="it-IT" altLang="it-IT" sz="1800" b="1" dirty="0">
              <a:solidFill>
                <a:srgbClr val="C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358775" y="623832"/>
            <a:ext cx="8424863" cy="4479925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</a:pPr>
            <a:r>
              <a:rPr lang="it-IT" altLang="it-IT" sz="1800" b="1" u="sng" dirty="0" smtClean="0">
                <a:latin typeface="Tahoma" panose="020B0604030504040204" pitchFamily="34" charset="0"/>
                <a:cs typeface="Tahoma" panose="020B0604030504040204" pitchFamily="34" charset="0"/>
              </a:rPr>
              <a:t>Esempio (accensione)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Viene costituita un’azienda individuale con un apporto in denaro da parte dell’imprenditore pari a 40</a:t>
            </a:r>
          </a:p>
        </p:txBody>
      </p:sp>
      <p:graphicFrame>
        <p:nvGraphicFramePr>
          <p:cNvPr id="12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180859"/>
              </p:ext>
            </p:extLst>
          </p:nvPr>
        </p:nvGraphicFramePr>
        <p:xfrm>
          <a:off x="614363" y="2997373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09503"/>
              </p:ext>
            </p:extLst>
          </p:nvPr>
        </p:nvGraphicFramePr>
        <p:xfrm>
          <a:off x="5076825" y="2997373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1116013" y="2479848"/>
            <a:ext cx="1792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CASSA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</a:t>
            </a:r>
            <a:r>
              <a:rPr lang="it-IT" altLang="it-IT" sz="1200" dirty="0" smtClean="0"/>
              <a:t>ORIGINARIO  </a:t>
            </a:r>
            <a:endParaRPr lang="it-IT" altLang="it-IT" sz="1200" dirty="0"/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538788" y="2479848"/>
            <a:ext cx="1722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CAPITALE NETTO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DERIVATO </a:t>
            </a:r>
            <a:r>
              <a:rPr lang="it-IT" altLang="it-IT" sz="1200" dirty="0" smtClean="0"/>
              <a:t> </a:t>
            </a:r>
            <a:endParaRPr lang="it-IT" altLang="it-IT" sz="1200" dirty="0"/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539750" y="3065636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5076825" y="3030711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427288" y="3030711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107238" y="3030711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1335088" y="3316461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627063" y="3637136"/>
            <a:ext cx="792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 flipH="1">
            <a:off x="7289800" y="3297411"/>
            <a:ext cx="5191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7289800" y="3608561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(VE+)</a:t>
            </a:r>
          </a:p>
        </p:txBody>
      </p:sp>
      <p:cxnSp>
        <p:nvCxnSpPr>
          <p:cNvPr id="15" name="Connettore diritto 14"/>
          <p:cNvCxnSpPr/>
          <p:nvPr/>
        </p:nvCxnSpPr>
        <p:spPr>
          <a:xfrm>
            <a:off x="1285875" y="4653136"/>
            <a:ext cx="6099175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1285875" y="4149898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7385050" y="4149898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801175"/>
              </p:ext>
            </p:extLst>
          </p:nvPr>
        </p:nvGraphicFramePr>
        <p:xfrm>
          <a:off x="358775" y="5859511"/>
          <a:ext cx="8496300" cy="449809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98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23" marB="458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 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Capitale </a:t>
                      </a: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Netto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T="45823" marB="458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649287" y="5052900"/>
            <a:ext cx="7915275" cy="6328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None/>
              <a:defRPr/>
            </a:pPr>
            <a:r>
              <a:rPr lang="it-IT" sz="3200" dirty="0" smtClean="0">
                <a:solidFill>
                  <a:srgbClr val="C00000"/>
                </a:solidFill>
              </a:rPr>
              <a:t>RILEVAZIONE A LIBRO GIORNALE</a:t>
            </a:r>
            <a:endParaRPr lang="it-IT" sz="3200" kern="0" dirty="0">
              <a:solidFill>
                <a:srgbClr val="C00000"/>
              </a:solidFill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539750" y="1844824"/>
            <a:ext cx="7915275" cy="6328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None/>
              <a:defRPr/>
            </a:pPr>
            <a:r>
              <a:rPr lang="it-IT" sz="3200" dirty="0" smtClean="0">
                <a:solidFill>
                  <a:srgbClr val="C00000"/>
                </a:solidFill>
              </a:rPr>
              <a:t>RILEVAZIONE A LIBRO MASTRO</a:t>
            </a:r>
            <a:endParaRPr lang="it-IT" sz="3200" kern="0" dirty="0">
              <a:solidFill>
                <a:srgbClr val="C00000"/>
              </a:solidFill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Finanziamento a titolo di capitale di </a:t>
            </a:r>
            <a:r>
              <a:rPr lang="it-IT" altLang="it-IT" sz="3200" dirty="0" smtClean="0"/>
              <a:t>rischio</a:t>
            </a:r>
            <a:endParaRPr lang="it-IT" alt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ssmind">
  <a:themeElements>
    <a:clrScheme name="1_Presentazion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esentazione1">
      <a:majorFont>
        <a:latin typeface="AvantGarde Bk 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azion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F5395C99A0A1940B2B019EEAEFB9F35" ma:contentTypeVersion="0" ma:contentTypeDescription="Creare un nuovo documento." ma:contentTypeScope="" ma:versionID="d785c7198ab61bcd125e3d3fad48d2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a373c70dcfdb0a3329420882916a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5E9CF1-FD37-40FB-B39B-3B9EF42973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1339D36-1226-4893-B829-B79A3787BC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3293</TotalTime>
  <Words>1037</Words>
  <Application>Microsoft Office PowerPoint</Application>
  <PresentationFormat>Presentazione su schermo (4:3)</PresentationFormat>
  <Paragraphs>253</Paragraphs>
  <Slides>18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7" baseType="lpstr">
      <vt:lpstr>MS PGothic</vt:lpstr>
      <vt:lpstr>MS PGothic</vt:lpstr>
      <vt:lpstr>Arial</vt:lpstr>
      <vt:lpstr>AvantGarde Bk BT</vt:lpstr>
      <vt:lpstr>Calibri</vt:lpstr>
      <vt:lpstr>Tahoma</vt:lpstr>
      <vt:lpstr>Times New Roman</vt:lpstr>
      <vt:lpstr>Wingdings</vt:lpstr>
      <vt:lpstr>crossmind</vt:lpstr>
      <vt:lpstr>Presentazione standard di PowerPoint</vt:lpstr>
      <vt:lpstr>Presentazione standard di PowerPoint</vt:lpstr>
      <vt:lpstr>Presentazione standard di PowerPoint</vt:lpstr>
      <vt:lpstr>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1</dc:title>
  <dc:creator>Raffaele Fiorentino</dc:creator>
  <cp:lastModifiedBy>stefano.coronella@uniparthenope.it</cp:lastModifiedBy>
  <cp:revision>246</cp:revision>
  <dcterms:created xsi:type="dcterms:W3CDTF">2008-10-04T09:41:13Z</dcterms:created>
  <dcterms:modified xsi:type="dcterms:W3CDTF">2021-03-10T16:18:54Z</dcterms:modified>
</cp:coreProperties>
</file>