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19" r:id="rId3"/>
    <p:sldId id="338" r:id="rId4"/>
    <p:sldId id="358" r:id="rId5"/>
    <p:sldId id="359" r:id="rId6"/>
    <p:sldId id="360" r:id="rId7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FF99"/>
    <a:srgbClr val="FFCC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3" autoAdjust="0"/>
    <p:restoredTop sz="86928" autoAdjust="0"/>
  </p:normalViewPr>
  <p:slideViewPr>
    <p:cSldViewPr>
      <p:cViewPr varScale="1">
        <p:scale>
          <a:sx n="104" d="100"/>
          <a:sy n="104" d="100"/>
        </p:scale>
        <p:origin x="49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981" cy="512379"/>
          </a:xfrm>
          <a:prstGeom prst="rect">
            <a:avLst/>
          </a:prstGeom>
        </p:spPr>
        <p:txBody>
          <a:bodyPr vert="horz" lIns="95489" tIns="47744" rIns="95489" bIns="47744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682" y="0"/>
            <a:ext cx="3075981" cy="512379"/>
          </a:xfrm>
          <a:prstGeom prst="rect">
            <a:avLst/>
          </a:prstGeom>
        </p:spPr>
        <p:txBody>
          <a:bodyPr vert="horz" lIns="95489" tIns="47744" rIns="95489" bIns="47744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2D0D8021-040A-4E66-A59B-5F2F5696F017}" type="datetimeFigureOut">
              <a:rPr lang="it-IT"/>
              <a:pPr>
                <a:defRPr/>
              </a:pPr>
              <a:t>08/03/2021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0613"/>
            <a:ext cx="3075981" cy="512379"/>
          </a:xfrm>
          <a:prstGeom prst="rect">
            <a:avLst/>
          </a:prstGeom>
        </p:spPr>
        <p:txBody>
          <a:bodyPr vert="horz" lIns="95489" tIns="47744" rIns="95489" bIns="47744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682" y="9720613"/>
            <a:ext cx="3075981" cy="512379"/>
          </a:xfrm>
          <a:prstGeom prst="rect">
            <a:avLst/>
          </a:prstGeom>
        </p:spPr>
        <p:txBody>
          <a:bodyPr vert="horz" lIns="95489" tIns="47744" rIns="95489" bIns="47744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15DF96-0F86-4AF1-85B8-B625490153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981" cy="512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9" tIns="47744" rIns="95489" bIns="4774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682" y="0"/>
            <a:ext cx="3075981" cy="512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9" tIns="47744" rIns="95489" bIns="4774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094" y="4862739"/>
            <a:ext cx="5679113" cy="4604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9" tIns="47744" rIns="95489" bIns="47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613"/>
            <a:ext cx="3075981" cy="512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9" tIns="47744" rIns="95489" bIns="4774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682" y="9720613"/>
            <a:ext cx="3075981" cy="512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9" tIns="47744" rIns="95489" bIns="4774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948DB88C-3FEB-4A89-9BA5-42BFE48A70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080AAF-40AC-467C-B553-83775AA1EC93}" type="slidenum">
              <a:rPr lang="it-IT" smtClean="0">
                <a:latin typeface="Arial" pitchFamily="34" charset="0"/>
              </a:rPr>
              <a:pPr/>
              <a:t>1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14D21-9A33-48AA-B03E-D5A11D23373A}" type="slidenum">
              <a:rPr lang="it-IT" smtClean="0">
                <a:latin typeface="Arial" pitchFamily="34" charset="0"/>
              </a:rPr>
              <a:pPr/>
              <a:t>2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14D21-9A33-48AA-B03E-D5A11D23373A}" type="slidenum">
              <a:rPr lang="it-IT" smtClean="0">
                <a:latin typeface="Arial" pitchFamily="34" charset="0"/>
              </a:rPr>
              <a:pPr/>
              <a:t>3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005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14D21-9A33-48AA-B03E-D5A11D23373A}" type="slidenum">
              <a:rPr lang="it-IT" smtClean="0">
                <a:latin typeface="Arial" pitchFamily="34" charset="0"/>
              </a:rPr>
              <a:pPr/>
              <a:t>4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80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14D21-9A33-48AA-B03E-D5A11D23373A}" type="slidenum">
              <a:rPr lang="it-IT" smtClean="0">
                <a:latin typeface="Arial" pitchFamily="34" charset="0"/>
              </a:rPr>
              <a:pPr/>
              <a:t>5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434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784D9-6218-4F82-9D80-5222717BF4A7}" type="slidenum">
              <a:rPr lang="it-IT" smtClean="0">
                <a:latin typeface="Arial" pitchFamily="34" charset="0"/>
              </a:rPr>
              <a:pPr/>
              <a:t>6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717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D77F2-AEAE-4D79-B104-62E8FBB6F89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65AB2-8185-4AC6-832E-B1D6D990A7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2506A-2006-45ED-AFA9-E3CF9E4B9B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BBAF7-9BBC-4BF2-80E1-D3B712F276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806BE-651B-46FD-95DA-5955C7E621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56A54-3B53-4E9A-AC9A-32C291B493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D3220-AC9E-476F-A9CD-10E4CDDD47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0FAB8-C9F8-42C2-A81B-16464B0C795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8F481-B31A-4805-8694-3237FE699F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F2960-BDCE-4D3C-A6F6-4ADE17C54E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D524B-23B9-4EDF-8383-36710342EB5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08B9F96-35F4-4C3B-B6C7-367E26DABD5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4450" y="908720"/>
            <a:ext cx="907415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endParaRPr lang="it-IT" sz="4800" b="1" i="1" dirty="0" smtClean="0">
              <a:solidFill>
                <a:schemeClr val="accent6"/>
              </a:solidFill>
              <a:latin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endParaRPr lang="it-IT" sz="4800" b="1" i="1" dirty="0">
              <a:solidFill>
                <a:schemeClr val="accent6"/>
              </a:solidFill>
              <a:latin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it-IT" sz="4800" b="1" dirty="0" smtClean="0">
                <a:solidFill>
                  <a:schemeClr val="accent6"/>
                </a:solidFill>
                <a:latin typeface="Times New Roman" pitchFamily="18" charset="0"/>
              </a:rPr>
              <a:t>Corso di Ragioneria Generale</a:t>
            </a:r>
          </a:p>
          <a:p>
            <a:pPr algn="ctr">
              <a:spcBef>
                <a:spcPts val="0"/>
              </a:spcBef>
              <a:defRPr/>
            </a:pPr>
            <a:r>
              <a:rPr lang="it-IT" sz="4800" b="1" i="1" dirty="0" smtClean="0">
                <a:solidFill>
                  <a:srgbClr val="7030A0"/>
                </a:solidFill>
                <a:latin typeface="Times New Roman" pitchFamily="18" charset="0"/>
              </a:rPr>
              <a:t>Le operazioni gestione: caratteristiche generali</a:t>
            </a:r>
            <a:endParaRPr lang="it-IT" sz="4800" b="1" i="1" dirty="0" smtClean="0">
              <a:solidFill>
                <a:schemeClr val="accent6"/>
              </a:solidFill>
              <a:latin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endParaRPr lang="it-IT" sz="4800" b="1" i="1" dirty="0" smtClean="0">
              <a:solidFill>
                <a:schemeClr val="accent6"/>
              </a:solidFill>
              <a:latin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it-IT" sz="3600" b="1" i="1" dirty="0" smtClean="0">
                <a:solidFill>
                  <a:srgbClr val="C00000"/>
                </a:solidFill>
                <a:latin typeface="Times New Roman" pitchFamily="18" charset="0"/>
              </a:rPr>
              <a:t>Prof. Stefano Coronella</a:t>
            </a:r>
          </a:p>
          <a:p>
            <a:pPr algn="ctr">
              <a:spcBef>
                <a:spcPts val="0"/>
              </a:spcBef>
              <a:defRPr/>
            </a:pPr>
            <a:endParaRPr lang="it-IT" sz="3200" b="1" i="1" dirty="0">
              <a:solidFill>
                <a:srgbClr val="7030A0"/>
              </a:solidFill>
              <a:latin typeface="Times New Roman" pitchFamily="18" charset="0"/>
            </a:endParaRP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53" name="Line 11"/>
          <p:cNvSpPr>
            <a:spLocks noChangeShapeType="1"/>
          </p:cNvSpPr>
          <p:nvPr/>
        </p:nvSpPr>
        <p:spPr bwMode="auto">
          <a:xfrm>
            <a:off x="0" y="1158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Line 12"/>
          <p:cNvSpPr>
            <a:spLocks noChangeShapeType="1"/>
          </p:cNvSpPr>
          <p:nvPr/>
        </p:nvSpPr>
        <p:spPr bwMode="auto">
          <a:xfrm>
            <a:off x="-3175" y="67548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55" name="Rectangle 14"/>
          <p:cNvSpPr>
            <a:spLocks noChangeArrowheads="1"/>
          </p:cNvSpPr>
          <p:nvPr/>
        </p:nvSpPr>
        <p:spPr bwMode="auto">
          <a:xfrm>
            <a:off x="9034463" y="-1588"/>
            <a:ext cx="107950" cy="68580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2056" name="Connettore 1 9"/>
          <p:cNvCxnSpPr>
            <a:cxnSpLocks noChangeShapeType="1"/>
          </p:cNvCxnSpPr>
          <p:nvPr/>
        </p:nvCxnSpPr>
        <p:spPr bwMode="auto">
          <a:xfrm>
            <a:off x="0" y="6858000"/>
            <a:ext cx="91154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7" name="Connettore 1 12"/>
          <p:cNvCxnSpPr>
            <a:cxnSpLocks noChangeShapeType="1"/>
          </p:cNvCxnSpPr>
          <p:nvPr/>
        </p:nvCxnSpPr>
        <p:spPr bwMode="auto">
          <a:xfrm rot="16200000" flipH="1">
            <a:off x="4573588" y="-4545013"/>
            <a:ext cx="0" cy="9090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268" y="233956"/>
            <a:ext cx="1524003" cy="15240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Line 11"/>
          <p:cNvSpPr>
            <a:spLocks noChangeShapeType="1"/>
          </p:cNvSpPr>
          <p:nvPr/>
        </p:nvSpPr>
        <p:spPr bwMode="auto">
          <a:xfrm>
            <a:off x="0" y="1158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78" name="Rectangle 14"/>
          <p:cNvSpPr>
            <a:spLocks noChangeArrowheads="1"/>
          </p:cNvSpPr>
          <p:nvPr/>
        </p:nvSpPr>
        <p:spPr bwMode="auto">
          <a:xfrm>
            <a:off x="9034463" y="-1588"/>
            <a:ext cx="107950" cy="68580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3080" name="Connettore 1 12"/>
          <p:cNvCxnSpPr>
            <a:cxnSpLocks noChangeShapeType="1"/>
          </p:cNvCxnSpPr>
          <p:nvPr/>
        </p:nvCxnSpPr>
        <p:spPr bwMode="auto">
          <a:xfrm rot="16200000" flipH="1">
            <a:off x="4573588" y="-4545013"/>
            <a:ext cx="0" cy="9090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179958" y="116632"/>
            <a:ext cx="8784530" cy="3510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it-IT" sz="2000" dirty="0"/>
              <a:t>La </a:t>
            </a:r>
            <a:r>
              <a:rPr lang="it-IT" sz="2000" b="1" dirty="0"/>
              <a:t>gestione </a:t>
            </a:r>
            <a:r>
              <a:rPr lang="it-IT" sz="2000" b="1" dirty="0" smtClean="0"/>
              <a:t>aziendale</a:t>
            </a:r>
            <a:r>
              <a:rPr lang="it-IT" sz="2000" dirty="0" smtClean="0"/>
              <a:t>, dal punto di vista operativo, si può scomporre in “</a:t>
            </a:r>
            <a:r>
              <a:rPr lang="it-IT" sz="2000" b="1" dirty="0" smtClean="0"/>
              <a:t>operazioni </a:t>
            </a:r>
            <a:r>
              <a:rPr lang="it-IT" sz="2000" b="1" dirty="0"/>
              <a:t>di gestione</a:t>
            </a:r>
            <a:r>
              <a:rPr lang="it-IT" sz="2000" dirty="0"/>
              <a:t>”, attraverso </a:t>
            </a:r>
            <a:r>
              <a:rPr lang="it-IT" sz="2000" dirty="0" smtClean="0"/>
              <a:t>le quali l’azienda </a:t>
            </a:r>
            <a:r>
              <a:rPr lang="it-IT" sz="2000" dirty="0"/>
              <a:t>tenta di raggiungere i propri fini </a:t>
            </a:r>
            <a:r>
              <a:rPr lang="it-IT" sz="2000" dirty="0" smtClean="0"/>
              <a:t>istituzionali</a:t>
            </a:r>
          </a:p>
          <a:p>
            <a:r>
              <a:rPr lang="it-IT" sz="2000" dirty="0" smtClean="0"/>
              <a:t> </a:t>
            </a:r>
            <a:endParaRPr lang="it-IT" sz="2000" dirty="0"/>
          </a:p>
          <a:p>
            <a:r>
              <a:rPr lang="it-IT" sz="2000" dirty="0" smtClean="0"/>
              <a:t>Tali operazioni, </a:t>
            </a:r>
            <a:r>
              <a:rPr lang="it-IT" sz="2000" dirty="0"/>
              <a:t>in termini elementari, sono raggruppabili in quattro categorie</a:t>
            </a:r>
            <a:r>
              <a:rPr lang="it-IT" sz="2000" dirty="0" smtClean="0"/>
              <a:t>:</a:t>
            </a:r>
          </a:p>
          <a:p>
            <a:pPr algn="l"/>
            <a:r>
              <a:rPr lang="it-IT" sz="2000" dirty="0" smtClean="0"/>
              <a:t> – l’acquisizione </a:t>
            </a:r>
            <a:r>
              <a:rPr lang="it-IT" sz="2000" dirty="0"/>
              <a:t>del </a:t>
            </a:r>
            <a:r>
              <a:rPr lang="it-IT" sz="2000" dirty="0" smtClean="0"/>
              <a:t>capitale (</a:t>
            </a:r>
            <a:r>
              <a:rPr lang="it-IT" sz="2000" dirty="0" smtClean="0">
                <a:solidFill>
                  <a:srgbClr val="C00000"/>
                </a:solidFill>
              </a:rPr>
              <a:t>finanziamento</a:t>
            </a:r>
            <a:r>
              <a:rPr lang="it-IT" sz="2000" dirty="0" smtClean="0"/>
              <a:t>)</a:t>
            </a:r>
            <a:endParaRPr lang="it-IT" sz="2000" dirty="0"/>
          </a:p>
          <a:p>
            <a:pPr algn="l"/>
            <a:r>
              <a:rPr lang="it-IT" sz="2000" dirty="0" smtClean="0"/>
              <a:t> – l’acquisizione </a:t>
            </a:r>
            <a:r>
              <a:rPr lang="it-IT" sz="2000" dirty="0"/>
              <a:t>dei fattori </a:t>
            </a:r>
            <a:r>
              <a:rPr lang="it-IT" sz="2000" dirty="0" smtClean="0"/>
              <a:t>produttivi (</a:t>
            </a:r>
            <a:r>
              <a:rPr lang="it-IT" sz="2000" dirty="0" smtClean="0">
                <a:solidFill>
                  <a:srgbClr val="C00000"/>
                </a:solidFill>
              </a:rPr>
              <a:t>investimento</a:t>
            </a:r>
            <a:r>
              <a:rPr lang="it-IT" sz="2000" dirty="0" smtClean="0"/>
              <a:t>)</a:t>
            </a:r>
            <a:endParaRPr lang="it-IT" sz="2000" dirty="0"/>
          </a:p>
          <a:p>
            <a:pPr algn="l"/>
            <a:r>
              <a:rPr lang="it-IT" sz="2000" dirty="0" smtClean="0"/>
              <a:t> – la </a:t>
            </a:r>
            <a:r>
              <a:rPr lang="it-IT" sz="2000" dirty="0"/>
              <a:t>trasformazione dei fattori produttivi in </a:t>
            </a:r>
            <a:r>
              <a:rPr lang="it-IT" sz="2000" dirty="0" smtClean="0"/>
              <a:t>prodotto (</a:t>
            </a:r>
            <a:r>
              <a:rPr lang="it-IT" sz="2000" dirty="0" smtClean="0">
                <a:solidFill>
                  <a:srgbClr val="C00000"/>
                </a:solidFill>
              </a:rPr>
              <a:t>produzione</a:t>
            </a:r>
            <a:r>
              <a:rPr lang="it-IT" sz="2000" dirty="0" smtClean="0"/>
              <a:t>)</a:t>
            </a:r>
            <a:endParaRPr lang="it-IT" sz="2000" dirty="0"/>
          </a:p>
          <a:p>
            <a:pPr algn="l"/>
            <a:r>
              <a:rPr lang="it-IT" sz="2000" dirty="0" smtClean="0"/>
              <a:t> – la </a:t>
            </a:r>
            <a:r>
              <a:rPr lang="it-IT" sz="2000" dirty="0"/>
              <a:t>vendita del prodotto sul </a:t>
            </a:r>
            <a:r>
              <a:rPr lang="it-IT" sz="2000" dirty="0" smtClean="0"/>
              <a:t>mercato (</a:t>
            </a:r>
            <a:r>
              <a:rPr lang="it-IT" sz="2000" dirty="0" smtClean="0">
                <a:solidFill>
                  <a:srgbClr val="C00000"/>
                </a:solidFill>
              </a:rPr>
              <a:t>vendita</a:t>
            </a:r>
            <a:r>
              <a:rPr lang="it-IT" sz="2000" dirty="0" smtClean="0"/>
              <a:t>)</a:t>
            </a:r>
          </a:p>
          <a:p>
            <a:pPr algn="l"/>
            <a:endParaRPr lang="it-IT" sz="1200" dirty="0"/>
          </a:p>
          <a:p>
            <a:r>
              <a:rPr lang="it-IT" sz="2000" dirty="0" smtClean="0"/>
              <a:t>Ovviamente</a:t>
            </a:r>
            <a:r>
              <a:rPr lang="it-IT" sz="2000" dirty="0"/>
              <a:t>, tali operazioni risultano strettamente interconnesse e tendono a sovrapporsi </a:t>
            </a:r>
            <a:r>
              <a:rPr lang="it-IT" sz="2000" dirty="0" smtClean="0"/>
              <a:t>incessantemente</a:t>
            </a:r>
          </a:p>
          <a:p>
            <a:endParaRPr lang="it-IT" sz="1200" dirty="0"/>
          </a:p>
          <a:p>
            <a:r>
              <a:rPr lang="it-IT" sz="2000" dirty="0"/>
              <a:t>Pertanto, solo a livello teorico può trovare giustificazione il tentativo di “spezzare” l’unitarietà e la complessità della gestione </a:t>
            </a:r>
            <a:r>
              <a:rPr lang="it-IT" sz="2000" dirty="0" smtClean="0"/>
              <a:t>aziendale</a:t>
            </a:r>
          </a:p>
          <a:p>
            <a:endParaRPr lang="it-IT" sz="1200" dirty="0" smtClean="0"/>
          </a:p>
          <a:p>
            <a:r>
              <a:rPr lang="it-IT" sz="2000" b="1" dirty="0" smtClean="0">
                <a:solidFill>
                  <a:srgbClr val="C00000"/>
                </a:solidFill>
              </a:rPr>
              <a:t>N.B.</a:t>
            </a:r>
            <a:r>
              <a:rPr lang="it-IT" sz="2000" dirty="0" smtClean="0"/>
              <a:t> </a:t>
            </a:r>
          </a:p>
          <a:p>
            <a:r>
              <a:rPr lang="it-IT" sz="1600" i="1" dirty="0" smtClean="0"/>
              <a:t>Le </a:t>
            </a:r>
            <a:r>
              <a:rPr lang="it-IT" sz="1600" i="1" dirty="0"/>
              <a:t>operazioni di </a:t>
            </a:r>
            <a:r>
              <a:rPr lang="it-IT" sz="1600" b="1" i="1" dirty="0">
                <a:solidFill>
                  <a:srgbClr val="C00000"/>
                </a:solidFill>
              </a:rPr>
              <a:t>finanziamento</a:t>
            </a:r>
            <a:r>
              <a:rPr lang="it-IT" sz="1600" i="1" dirty="0">
                <a:solidFill>
                  <a:srgbClr val="C00000"/>
                </a:solidFill>
              </a:rPr>
              <a:t>, </a:t>
            </a:r>
            <a:r>
              <a:rPr lang="it-IT" sz="1600" b="1" i="1" dirty="0">
                <a:solidFill>
                  <a:srgbClr val="C00000"/>
                </a:solidFill>
              </a:rPr>
              <a:t>investimento</a:t>
            </a:r>
            <a:r>
              <a:rPr lang="it-IT" sz="1600" i="1" dirty="0">
                <a:solidFill>
                  <a:srgbClr val="C00000"/>
                </a:solidFill>
              </a:rPr>
              <a:t> e </a:t>
            </a:r>
            <a:r>
              <a:rPr lang="it-IT" sz="1600" b="1" i="1" dirty="0">
                <a:solidFill>
                  <a:srgbClr val="C00000"/>
                </a:solidFill>
              </a:rPr>
              <a:t>vendita</a:t>
            </a:r>
            <a:r>
              <a:rPr lang="it-IT" sz="1600" i="1" dirty="0">
                <a:solidFill>
                  <a:srgbClr val="C00000"/>
                </a:solidFill>
              </a:rPr>
              <a:t> </a:t>
            </a:r>
            <a:r>
              <a:rPr lang="it-IT" sz="1600" i="1" dirty="0"/>
              <a:t>sono </a:t>
            </a:r>
            <a:r>
              <a:rPr lang="it-IT" sz="1600" b="1" i="1" dirty="0">
                <a:solidFill>
                  <a:srgbClr val="C00000"/>
                </a:solidFill>
              </a:rPr>
              <a:t>operazioni di tipo esterno</a:t>
            </a:r>
            <a:r>
              <a:rPr lang="it-IT" sz="1600" i="1" dirty="0"/>
              <a:t>, in quanto implicano l’interazione fra la combinazione produttiva e soggetti esterni alla medesima: finanziatori, fornitori e </a:t>
            </a:r>
            <a:r>
              <a:rPr lang="it-IT" sz="1600" i="1" dirty="0" smtClean="0"/>
              <a:t>clienti. L’operazione </a:t>
            </a:r>
            <a:r>
              <a:rPr lang="it-IT" sz="1600" i="1" dirty="0"/>
              <a:t>di </a:t>
            </a:r>
            <a:r>
              <a:rPr lang="it-IT" sz="1600" b="1" i="1" dirty="0">
                <a:solidFill>
                  <a:srgbClr val="C00000"/>
                </a:solidFill>
              </a:rPr>
              <a:t>produzione</a:t>
            </a:r>
            <a:r>
              <a:rPr lang="it-IT" sz="1600" i="1" dirty="0"/>
              <a:t>, invece, è </a:t>
            </a:r>
            <a:r>
              <a:rPr lang="it-IT" sz="1600" i="1" dirty="0" smtClean="0"/>
              <a:t>un’</a:t>
            </a:r>
            <a:r>
              <a:rPr lang="it-IT" sz="1600" b="1" i="1" dirty="0" smtClean="0">
                <a:solidFill>
                  <a:srgbClr val="C00000"/>
                </a:solidFill>
              </a:rPr>
              <a:t>operazione </a:t>
            </a:r>
            <a:r>
              <a:rPr lang="it-IT" sz="1600" b="1" i="1" dirty="0">
                <a:solidFill>
                  <a:srgbClr val="C00000"/>
                </a:solidFill>
              </a:rPr>
              <a:t>di tipo interno</a:t>
            </a:r>
            <a:r>
              <a:rPr lang="it-IT" sz="1600" i="1" dirty="0"/>
              <a:t>, in quanto non coinvolte alcun soggetto esterno </a:t>
            </a:r>
            <a:r>
              <a:rPr lang="it-IT" sz="1600" i="1" dirty="0" smtClean="0"/>
              <a:t>all’azienda</a:t>
            </a:r>
            <a:endParaRPr lang="it-IT" sz="1600" i="1" dirty="0"/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>
            <a:off x="-3175" y="67548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cxnSp>
        <p:nvCxnSpPr>
          <p:cNvPr id="31" name="Connettore 1 9"/>
          <p:cNvCxnSpPr>
            <a:cxnSpLocks noChangeShapeType="1"/>
          </p:cNvCxnSpPr>
          <p:nvPr/>
        </p:nvCxnSpPr>
        <p:spPr bwMode="auto">
          <a:xfrm>
            <a:off x="0" y="6858000"/>
            <a:ext cx="91154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Line 11"/>
          <p:cNvSpPr>
            <a:spLocks noChangeShapeType="1"/>
          </p:cNvSpPr>
          <p:nvPr/>
        </p:nvSpPr>
        <p:spPr bwMode="auto">
          <a:xfrm>
            <a:off x="0" y="1158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78" name="Rectangle 14"/>
          <p:cNvSpPr>
            <a:spLocks noChangeArrowheads="1"/>
          </p:cNvSpPr>
          <p:nvPr/>
        </p:nvSpPr>
        <p:spPr bwMode="auto">
          <a:xfrm>
            <a:off x="9034463" y="-1588"/>
            <a:ext cx="107950" cy="68580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3080" name="Connettore 1 12"/>
          <p:cNvCxnSpPr>
            <a:cxnSpLocks noChangeShapeType="1"/>
          </p:cNvCxnSpPr>
          <p:nvPr/>
        </p:nvCxnSpPr>
        <p:spPr bwMode="auto">
          <a:xfrm rot="16200000" flipH="1">
            <a:off x="4573588" y="-4545013"/>
            <a:ext cx="0" cy="9090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38506" y="143328"/>
            <a:ext cx="9144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sz="2800" kern="0" dirty="0" smtClean="0">
                <a:solidFill>
                  <a:srgbClr val="C00000"/>
                </a:solidFill>
              </a:rPr>
              <a:t>Con l’operazione di finanziamento ci si procura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68261" y="1079887"/>
            <a:ext cx="8926109" cy="557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 algn="l" eaLnBrk="1" hangingPunct="1">
              <a:spcBef>
                <a:spcPct val="0"/>
              </a:spcBef>
              <a:buClr>
                <a:srgbClr val="FFFF99"/>
              </a:buClr>
            </a:pPr>
            <a:endParaRPr lang="it-IT" altLang="it-IT" sz="2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>
            <a:off x="-3175" y="67548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cxnSp>
        <p:nvCxnSpPr>
          <p:cNvPr id="31" name="Connettore 1 9"/>
          <p:cNvCxnSpPr>
            <a:cxnSpLocks noChangeShapeType="1"/>
          </p:cNvCxnSpPr>
          <p:nvPr/>
        </p:nvCxnSpPr>
        <p:spPr bwMode="auto">
          <a:xfrm>
            <a:off x="0" y="6858000"/>
            <a:ext cx="91154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004336"/>
              </p:ext>
            </p:extLst>
          </p:nvPr>
        </p:nvGraphicFramePr>
        <p:xfrm>
          <a:off x="614061" y="780009"/>
          <a:ext cx="7992889" cy="1999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2621">
                  <a:extLst>
                    <a:ext uri="{9D8B030D-6E8A-4147-A177-3AD203B41FA5}">
                      <a16:colId xmlns:a16="http://schemas.microsoft.com/office/drawing/2014/main" val="208169080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080670055"/>
                    </a:ext>
                  </a:extLst>
                </a:gridCol>
                <a:gridCol w="1470249">
                  <a:extLst>
                    <a:ext uri="{9D8B030D-6E8A-4147-A177-3AD203B41FA5}">
                      <a16:colId xmlns:a16="http://schemas.microsoft.com/office/drawing/2014/main" val="2941227928"/>
                    </a:ext>
                  </a:extLst>
                </a:gridCol>
                <a:gridCol w="822849">
                  <a:extLst>
                    <a:ext uri="{9D8B030D-6E8A-4147-A177-3AD203B41FA5}">
                      <a16:colId xmlns:a16="http://schemas.microsoft.com/office/drawing/2014/main" val="4213921422"/>
                    </a:ext>
                  </a:extLst>
                </a:gridCol>
                <a:gridCol w="2607130">
                  <a:extLst>
                    <a:ext uri="{9D8B030D-6E8A-4147-A177-3AD203B41FA5}">
                      <a16:colId xmlns:a16="http://schemas.microsoft.com/office/drawing/2014/main" val="9547000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  <a:tab pos="449580" algn="l"/>
                        </a:tabLs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sym typeface="Wingdings" panose="05000000000000000000" pitchFamily="2" charset="2"/>
                        </a:rPr>
                        <a:t>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Capitale “di rischio”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sym typeface="Wingdings" panose="05000000000000000000" pitchFamily="2" charset="2"/>
                        </a:rPr>
                        <a:t>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Partecipa direttamente al rischio di impresa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785422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  <a:tab pos="449580" algn="l"/>
                        </a:tabLst>
                      </a:pPr>
                      <a:r>
                        <a:rPr lang="it-IT" sz="1800" dirty="0">
                          <a:effectLst/>
                        </a:rPr>
                        <a:t>La dotazione di </a:t>
                      </a:r>
                      <a:r>
                        <a:rPr lang="it-IT" sz="1800" dirty="0" smtClean="0">
                          <a:effectLst/>
                        </a:rPr>
                        <a:t>capitale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1530595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sym typeface="Wingdings" panose="05000000000000000000" pitchFamily="2" charset="2"/>
                        </a:rPr>
                        <a:t>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Capitale “di credito”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sym typeface="Wingdings" panose="05000000000000000000" pitchFamily="2" charset="2"/>
                        </a:rPr>
                        <a:t>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Non partecipa direttamente al rischio di impresa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1974264641"/>
                  </a:ext>
                </a:extLst>
              </a:tr>
            </a:tbl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53975" y="2870872"/>
            <a:ext cx="9144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sz="2800" kern="0" dirty="0" smtClean="0">
                <a:solidFill>
                  <a:srgbClr val="C00000"/>
                </a:solidFill>
              </a:rPr>
              <a:t>Con l’operazione di investimento ci si procurano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550262"/>
              </p:ext>
            </p:extLst>
          </p:nvPr>
        </p:nvGraphicFramePr>
        <p:xfrm>
          <a:off x="632092" y="3582072"/>
          <a:ext cx="7992889" cy="30646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4358">
                  <a:extLst>
                    <a:ext uri="{9D8B030D-6E8A-4147-A177-3AD203B41FA5}">
                      <a16:colId xmlns:a16="http://schemas.microsoft.com/office/drawing/2014/main" val="209475437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97966806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93817167"/>
                    </a:ext>
                  </a:extLst>
                </a:gridCol>
                <a:gridCol w="577027">
                  <a:extLst>
                    <a:ext uri="{9D8B030D-6E8A-4147-A177-3AD203B41FA5}">
                      <a16:colId xmlns:a16="http://schemas.microsoft.com/office/drawing/2014/main" val="3126400105"/>
                    </a:ext>
                  </a:extLst>
                </a:gridCol>
                <a:gridCol w="2537288">
                  <a:extLst>
                    <a:ext uri="{9D8B030D-6E8A-4147-A177-3AD203B41FA5}">
                      <a16:colId xmlns:a16="http://schemas.microsoft.com/office/drawing/2014/main" val="154025752"/>
                    </a:ext>
                  </a:extLst>
                </a:gridCol>
              </a:tblGrid>
              <a:tr h="691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  <a:tab pos="449580" algn="l"/>
                        </a:tabLs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sym typeface="Wingdings" panose="05000000000000000000" pitchFamily="2" charset="2"/>
                        </a:rPr>
                        <a:t>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“A fecondità semplice”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sym typeface="Wingdings" panose="05000000000000000000" pitchFamily="2" charset="2"/>
                        </a:rPr>
                        <a:t>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Esauriscono la propria utilità all’atto del primo utilizzo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961329766"/>
                  </a:ext>
                </a:extLst>
              </a:tr>
              <a:tr h="469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  <a:tab pos="449580" algn="l"/>
                        </a:tabLst>
                      </a:pPr>
                      <a:r>
                        <a:rPr lang="it-IT" sz="1800" dirty="0">
                          <a:effectLst/>
                        </a:rPr>
                        <a:t>I fattori produttivi specifici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2469767983"/>
                  </a:ext>
                </a:extLst>
              </a:tr>
              <a:tr h="1134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sym typeface="Wingdings" panose="05000000000000000000" pitchFamily="2" charset="2"/>
                        </a:rPr>
                        <a:t>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“A fecondità ripetuta”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sym typeface="Wingdings" panose="05000000000000000000" pitchFamily="2" charset="2"/>
                        </a:rPr>
                        <a:t>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Non esauriscono la propria utilità all’atto del primo utilizzo, ma partecipano più volte al processo produttivo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3838919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7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Line 11"/>
          <p:cNvSpPr>
            <a:spLocks noChangeShapeType="1"/>
          </p:cNvSpPr>
          <p:nvPr/>
        </p:nvSpPr>
        <p:spPr bwMode="auto">
          <a:xfrm>
            <a:off x="0" y="1158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78" name="Rectangle 14"/>
          <p:cNvSpPr>
            <a:spLocks noChangeArrowheads="1"/>
          </p:cNvSpPr>
          <p:nvPr/>
        </p:nvSpPr>
        <p:spPr bwMode="auto">
          <a:xfrm>
            <a:off x="9034463" y="-1588"/>
            <a:ext cx="107950" cy="68580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3080" name="Connettore 1 12"/>
          <p:cNvCxnSpPr>
            <a:cxnSpLocks noChangeShapeType="1"/>
          </p:cNvCxnSpPr>
          <p:nvPr/>
        </p:nvCxnSpPr>
        <p:spPr bwMode="auto">
          <a:xfrm rot="16200000" flipH="1">
            <a:off x="4573588" y="-4545013"/>
            <a:ext cx="0" cy="9090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107950" y="87680"/>
            <a:ext cx="9144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sz="2800" kern="0" dirty="0" smtClean="0">
                <a:solidFill>
                  <a:srgbClr val="C00000"/>
                </a:solidFill>
              </a:rPr>
              <a:t>Con l’operazione di vendita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68261" y="1079887"/>
            <a:ext cx="8926109" cy="557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 algn="l" eaLnBrk="1" hangingPunct="1">
              <a:spcBef>
                <a:spcPct val="0"/>
              </a:spcBef>
              <a:buClr>
                <a:srgbClr val="FFFF99"/>
              </a:buClr>
            </a:pPr>
            <a:endParaRPr lang="it-IT" altLang="it-IT" sz="2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>
            <a:off x="-3175" y="6642462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cxnSp>
        <p:nvCxnSpPr>
          <p:cNvPr id="31" name="Connettore 1 9"/>
          <p:cNvCxnSpPr>
            <a:cxnSpLocks noChangeShapeType="1"/>
          </p:cNvCxnSpPr>
          <p:nvPr/>
        </p:nvCxnSpPr>
        <p:spPr bwMode="auto">
          <a:xfrm>
            <a:off x="0" y="6745649"/>
            <a:ext cx="91154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85954" y="1666460"/>
            <a:ext cx="8908416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it-IT" sz="2000" dirty="0" smtClean="0"/>
              <a:t>Si </a:t>
            </a:r>
            <a:r>
              <a:rPr lang="it-IT" sz="2000" dirty="0"/>
              <a:t>assiste alla vendita del prodotto allestito sul mercato di </a:t>
            </a:r>
            <a:r>
              <a:rPr lang="it-IT" sz="2000" dirty="0" smtClean="0"/>
              <a:t>sbocco</a:t>
            </a:r>
          </a:p>
          <a:p>
            <a:endParaRPr lang="it-IT" sz="2000" dirty="0" smtClean="0"/>
          </a:p>
          <a:p>
            <a:r>
              <a:rPr lang="it-IT" sz="2000" dirty="0" smtClean="0"/>
              <a:t>Tale </a:t>
            </a:r>
            <a:r>
              <a:rPr lang="it-IT" sz="2000" dirty="0"/>
              <a:t>operazione consentirà l’ingresso di nuovi mezzi monetari, i quali permetteranno – eventualmente insieme ad ulteriori finanziamenti – di alimentare nuovi cicli di </a:t>
            </a:r>
            <a:r>
              <a:rPr lang="it-IT" sz="2000" dirty="0" smtClean="0"/>
              <a:t>gestione</a:t>
            </a:r>
          </a:p>
          <a:p>
            <a:endParaRPr lang="it-IT" sz="2000" dirty="0"/>
          </a:p>
          <a:p>
            <a:r>
              <a:rPr lang="it-IT" sz="1900" dirty="0"/>
              <a:t>In estrema sintesi, il </a:t>
            </a:r>
            <a:r>
              <a:rPr lang="it-IT" sz="1900" dirty="0" smtClean="0">
                <a:solidFill>
                  <a:srgbClr val="C00000"/>
                </a:solidFill>
              </a:rPr>
              <a:t>circuito della gestione  </a:t>
            </a:r>
            <a:r>
              <a:rPr lang="it-IT" sz="1900" dirty="0"/>
              <a:t>che si viene a creare è il seguente</a:t>
            </a:r>
            <a:endParaRPr lang="it-IT" sz="1900" kern="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818053"/>
              </p:ext>
            </p:extLst>
          </p:nvPr>
        </p:nvGraphicFramePr>
        <p:xfrm>
          <a:off x="611561" y="3284984"/>
          <a:ext cx="7920878" cy="32720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9581">
                  <a:extLst>
                    <a:ext uri="{9D8B030D-6E8A-4147-A177-3AD203B41FA5}">
                      <a16:colId xmlns:a16="http://schemas.microsoft.com/office/drawing/2014/main" val="548440212"/>
                    </a:ext>
                  </a:extLst>
                </a:gridCol>
                <a:gridCol w="857781">
                  <a:extLst>
                    <a:ext uri="{9D8B030D-6E8A-4147-A177-3AD203B41FA5}">
                      <a16:colId xmlns:a16="http://schemas.microsoft.com/office/drawing/2014/main" val="145419270"/>
                    </a:ext>
                  </a:extLst>
                </a:gridCol>
                <a:gridCol w="2159581">
                  <a:extLst>
                    <a:ext uri="{9D8B030D-6E8A-4147-A177-3AD203B41FA5}">
                      <a16:colId xmlns:a16="http://schemas.microsoft.com/office/drawing/2014/main" val="3738717683"/>
                    </a:ext>
                  </a:extLst>
                </a:gridCol>
                <a:gridCol w="857781">
                  <a:extLst>
                    <a:ext uri="{9D8B030D-6E8A-4147-A177-3AD203B41FA5}">
                      <a16:colId xmlns:a16="http://schemas.microsoft.com/office/drawing/2014/main" val="2830882207"/>
                    </a:ext>
                  </a:extLst>
                </a:gridCol>
                <a:gridCol w="1886154">
                  <a:extLst>
                    <a:ext uri="{9D8B030D-6E8A-4147-A177-3AD203B41FA5}">
                      <a16:colId xmlns:a16="http://schemas.microsoft.com/office/drawing/2014/main" val="4001737944"/>
                    </a:ext>
                  </a:extLst>
                </a:gridCol>
              </a:tblGrid>
              <a:tr h="12022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Finanziamento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(entrate di denaro)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Investimento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(uscite di denaro)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Trasformazione tecnico-economica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053661"/>
                  </a:ext>
                </a:extLst>
              </a:tr>
              <a:tr h="867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501000"/>
                  </a:ext>
                </a:extLst>
              </a:tr>
              <a:tr h="12022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Vendita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(entrate di denaro)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575169"/>
                  </a:ext>
                </a:extLst>
              </a:tr>
            </a:tbl>
          </a:graphicData>
        </a:graphic>
      </p:graphicFrame>
      <p:sp>
        <p:nvSpPr>
          <p:cNvPr id="6" name="Connettore 2 4"/>
          <p:cNvSpPr>
            <a:spLocks noChangeShapeType="1"/>
          </p:cNvSpPr>
          <p:nvPr/>
        </p:nvSpPr>
        <p:spPr bwMode="auto">
          <a:xfrm>
            <a:off x="2771800" y="3892711"/>
            <a:ext cx="72008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Connettore 1 1857"/>
          <p:cNvSpPr>
            <a:spLocks noChangeShapeType="1"/>
          </p:cNvSpPr>
          <p:nvPr/>
        </p:nvSpPr>
        <p:spPr bwMode="auto">
          <a:xfrm>
            <a:off x="7596336" y="4481648"/>
            <a:ext cx="0" cy="74755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Connettore 1 1862"/>
          <p:cNvSpPr>
            <a:spLocks noChangeShapeType="1"/>
          </p:cNvSpPr>
          <p:nvPr/>
        </p:nvSpPr>
        <p:spPr bwMode="auto">
          <a:xfrm flipH="1" flipV="1">
            <a:off x="4679950" y="4615305"/>
            <a:ext cx="1980284" cy="134416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" name="Connettore 2 4"/>
          <p:cNvSpPr>
            <a:spLocks noChangeShapeType="1"/>
          </p:cNvSpPr>
          <p:nvPr/>
        </p:nvSpPr>
        <p:spPr bwMode="auto">
          <a:xfrm>
            <a:off x="5796136" y="3864586"/>
            <a:ext cx="72008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541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Line 11"/>
          <p:cNvSpPr>
            <a:spLocks noChangeShapeType="1"/>
          </p:cNvSpPr>
          <p:nvPr/>
        </p:nvSpPr>
        <p:spPr bwMode="auto">
          <a:xfrm>
            <a:off x="0" y="1158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78" name="Rectangle 14"/>
          <p:cNvSpPr>
            <a:spLocks noChangeArrowheads="1"/>
          </p:cNvSpPr>
          <p:nvPr/>
        </p:nvSpPr>
        <p:spPr bwMode="auto">
          <a:xfrm>
            <a:off x="9034463" y="-1588"/>
            <a:ext cx="107950" cy="68580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3080" name="Connettore 1 12"/>
          <p:cNvCxnSpPr>
            <a:cxnSpLocks noChangeShapeType="1"/>
          </p:cNvCxnSpPr>
          <p:nvPr/>
        </p:nvCxnSpPr>
        <p:spPr bwMode="auto">
          <a:xfrm rot="16200000" flipH="1">
            <a:off x="4573588" y="-4545013"/>
            <a:ext cx="0" cy="9090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107950" y="87680"/>
            <a:ext cx="9144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sz="2800" kern="0" dirty="0" smtClean="0">
                <a:solidFill>
                  <a:srgbClr val="C00000"/>
                </a:solidFill>
              </a:rPr>
              <a:t>Le questioni fondamentali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105770" y="674368"/>
            <a:ext cx="8926109" cy="5958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 algn="l" eaLnBrk="1" hangingPunct="1">
              <a:spcBef>
                <a:spcPct val="0"/>
              </a:spcBef>
              <a:buClr>
                <a:srgbClr val="FFFF99"/>
              </a:buClr>
            </a:pPr>
            <a:endParaRPr lang="it-IT" altLang="it-IT" sz="2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>
            <a:off x="-3175" y="6642462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cxnSp>
        <p:nvCxnSpPr>
          <p:cNvPr id="31" name="Connettore 1 9"/>
          <p:cNvCxnSpPr>
            <a:cxnSpLocks noChangeShapeType="1"/>
          </p:cNvCxnSpPr>
          <p:nvPr/>
        </p:nvCxnSpPr>
        <p:spPr bwMode="auto">
          <a:xfrm>
            <a:off x="0" y="6745649"/>
            <a:ext cx="91154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03513" y="3284984"/>
            <a:ext cx="8792354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it-IT" sz="2400" dirty="0"/>
              <a:t>Ai fini di una corretta e completa comprensione del fenomeno gestionale e dei connessi riflessi contabili, per ogni operazione posta in essere occorre identificare:</a:t>
            </a:r>
          </a:p>
          <a:p>
            <a:pPr algn="l"/>
            <a:r>
              <a:rPr lang="it-IT" sz="2400" dirty="0" smtClean="0"/>
              <a:t>– </a:t>
            </a:r>
            <a:r>
              <a:rPr lang="it-IT" sz="2400" b="1" dirty="0" smtClean="0"/>
              <a:t>le </a:t>
            </a:r>
            <a:r>
              <a:rPr lang="it-IT" sz="2400" b="1" dirty="0">
                <a:solidFill>
                  <a:srgbClr val="C00000"/>
                </a:solidFill>
              </a:rPr>
              <a:t>caratteristiche di base</a:t>
            </a:r>
            <a:r>
              <a:rPr lang="it-IT" sz="2400" dirty="0">
                <a:solidFill>
                  <a:srgbClr val="C00000"/>
                </a:solidFill>
              </a:rPr>
              <a:t> </a:t>
            </a:r>
            <a:r>
              <a:rPr lang="it-IT" sz="2400" dirty="0"/>
              <a:t>della specifica </a:t>
            </a:r>
            <a:r>
              <a:rPr lang="it-IT" sz="2400" dirty="0" smtClean="0"/>
              <a:t>operazione</a:t>
            </a:r>
            <a:endParaRPr lang="it-IT" sz="2400" dirty="0"/>
          </a:p>
          <a:p>
            <a:pPr algn="l"/>
            <a:r>
              <a:rPr lang="it-IT" sz="2400" dirty="0" smtClean="0"/>
              <a:t>– </a:t>
            </a:r>
            <a:r>
              <a:rPr lang="it-IT" sz="2400" b="1" dirty="0" smtClean="0"/>
              <a:t>le </a:t>
            </a:r>
            <a:r>
              <a:rPr lang="it-IT" sz="2400" b="1" dirty="0">
                <a:solidFill>
                  <a:srgbClr val="C00000"/>
                </a:solidFill>
              </a:rPr>
              <a:t>modalità di attuazione</a:t>
            </a:r>
            <a:r>
              <a:rPr lang="it-IT" sz="2400" dirty="0">
                <a:solidFill>
                  <a:srgbClr val="C00000"/>
                </a:solidFill>
              </a:rPr>
              <a:t> </a:t>
            </a:r>
            <a:r>
              <a:rPr lang="it-IT" sz="2400" dirty="0"/>
              <a:t>della specifica </a:t>
            </a:r>
            <a:r>
              <a:rPr lang="it-IT" sz="2400" dirty="0" smtClean="0"/>
              <a:t>operazione</a:t>
            </a:r>
            <a:endParaRPr lang="it-IT" sz="2400" dirty="0"/>
          </a:p>
          <a:p>
            <a:pPr algn="l"/>
            <a:r>
              <a:rPr lang="it-IT" sz="2400" dirty="0" smtClean="0"/>
              <a:t>– </a:t>
            </a:r>
            <a:r>
              <a:rPr lang="it-IT" sz="2400" b="1" dirty="0" smtClean="0"/>
              <a:t>gli</a:t>
            </a:r>
            <a:r>
              <a:rPr lang="it-IT" sz="2400" dirty="0" smtClean="0"/>
              <a:t> </a:t>
            </a:r>
            <a:r>
              <a:rPr lang="it-IT" sz="2400" b="1" dirty="0">
                <a:solidFill>
                  <a:srgbClr val="C00000"/>
                </a:solidFill>
              </a:rPr>
              <a:t>aspetti di osservazione</a:t>
            </a:r>
            <a:r>
              <a:rPr lang="it-IT" sz="2400" dirty="0">
                <a:solidFill>
                  <a:srgbClr val="C00000"/>
                </a:solidFill>
              </a:rPr>
              <a:t> </a:t>
            </a:r>
            <a:r>
              <a:rPr lang="it-IT" sz="2400" dirty="0"/>
              <a:t>della specifica </a:t>
            </a:r>
            <a:r>
              <a:rPr lang="it-IT" sz="2400" dirty="0" smtClean="0"/>
              <a:t>operazione</a:t>
            </a:r>
            <a:endParaRPr lang="it-IT" sz="2400" dirty="0"/>
          </a:p>
          <a:p>
            <a:pPr algn="l"/>
            <a:r>
              <a:rPr lang="it-IT" sz="2400" dirty="0" smtClean="0"/>
              <a:t>– </a:t>
            </a:r>
            <a:r>
              <a:rPr lang="it-IT" sz="2400" b="1" dirty="0" smtClean="0"/>
              <a:t>la</a:t>
            </a:r>
            <a:r>
              <a:rPr lang="it-IT" sz="2400" dirty="0" smtClean="0"/>
              <a:t> </a:t>
            </a:r>
            <a:r>
              <a:rPr lang="it-IT" sz="2400" b="1" dirty="0">
                <a:solidFill>
                  <a:srgbClr val="C00000"/>
                </a:solidFill>
              </a:rPr>
              <a:t>natura dei conti</a:t>
            </a:r>
            <a:r>
              <a:rPr lang="it-IT" sz="2400" dirty="0">
                <a:solidFill>
                  <a:srgbClr val="C00000"/>
                </a:solidFill>
              </a:rPr>
              <a:t> </a:t>
            </a:r>
            <a:r>
              <a:rPr lang="it-IT" sz="2400" dirty="0"/>
              <a:t>coinvolti nella specifica </a:t>
            </a:r>
            <a:r>
              <a:rPr lang="it-IT" sz="2400" dirty="0" smtClean="0"/>
              <a:t>operazione</a:t>
            </a:r>
            <a:endParaRPr lang="it-IT" sz="2400" dirty="0"/>
          </a:p>
          <a:p>
            <a:pPr algn="l"/>
            <a:r>
              <a:rPr lang="it-IT" sz="2400" dirty="0" smtClean="0"/>
              <a:t>– </a:t>
            </a:r>
            <a:r>
              <a:rPr lang="it-IT" sz="2400" b="1" dirty="0" smtClean="0"/>
              <a:t>come </a:t>
            </a:r>
            <a:r>
              <a:rPr lang="it-IT" sz="2400" b="1" dirty="0"/>
              <a:t>effettuare la</a:t>
            </a:r>
            <a:r>
              <a:rPr lang="it-IT" sz="2400" dirty="0"/>
              <a:t> </a:t>
            </a:r>
            <a:r>
              <a:rPr lang="it-IT" sz="2400" b="1" dirty="0">
                <a:solidFill>
                  <a:srgbClr val="C00000"/>
                </a:solidFill>
              </a:rPr>
              <a:t>rilevazione contabile</a:t>
            </a:r>
            <a:r>
              <a:rPr lang="it-IT" sz="2400" dirty="0">
                <a:solidFill>
                  <a:srgbClr val="C00000"/>
                </a:solidFill>
              </a:rPr>
              <a:t> </a:t>
            </a:r>
            <a:r>
              <a:rPr lang="it-IT" sz="2400" dirty="0"/>
              <a:t>della specifica </a:t>
            </a:r>
            <a:r>
              <a:rPr lang="it-IT" sz="2400" dirty="0" smtClean="0"/>
              <a:t>operazione</a:t>
            </a:r>
            <a:endParaRPr lang="it-IT" sz="2400" dirty="0"/>
          </a:p>
          <a:p>
            <a:pPr algn="l"/>
            <a:r>
              <a:rPr lang="it-IT" sz="2400" dirty="0" smtClean="0"/>
              <a:t>– </a:t>
            </a:r>
            <a:r>
              <a:rPr lang="it-IT" sz="2400" b="1" dirty="0" smtClean="0"/>
              <a:t>come </a:t>
            </a:r>
            <a:r>
              <a:rPr lang="it-IT" sz="2400" b="1" dirty="0"/>
              <a:t>effettuare </a:t>
            </a:r>
            <a:r>
              <a:rPr lang="it-IT" sz="2400" b="1" dirty="0">
                <a:solidFill>
                  <a:srgbClr val="C00000"/>
                </a:solidFill>
              </a:rPr>
              <a:t>l’inserimento</a:t>
            </a:r>
            <a:r>
              <a:rPr lang="it-IT" sz="2400" dirty="0"/>
              <a:t> della specifica operazione</a:t>
            </a:r>
            <a:r>
              <a:rPr lang="it-IT" sz="2400" b="1" dirty="0"/>
              <a:t> </a:t>
            </a:r>
            <a:r>
              <a:rPr lang="it-IT" sz="2400" b="1" dirty="0">
                <a:solidFill>
                  <a:srgbClr val="C00000"/>
                </a:solidFill>
              </a:rPr>
              <a:t>nel </a:t>
            </a:r>
            <a:r>
              <a:rPr lang="it-IT" sz="2400" b="1" dirty="0" smtClean="0">
                <a:solidFill>
                  <a:srgbClr val="C00000"/>
                </a:solidFill>
              </a:rPr>
              <a:t>bilancio</a:t>
            </a:r>
          </a:p>
          <a:p>
            <a:pPr algn="l"/>
            <a:endParaRPr lang="it-IT" sz="2400" b="1" kern="0" dirty="0">
              <a:solidFill>
                <a:srgbClr val="C00000"/>
              </a:solidFill>
            </a:endParaRPr>
          </a:p>
          <a:p>
            <a:r>
              <a:rPr lang="it-IT" sz="2400" dirty="0" smtClean="0"/>
              <a:t>Nel prosieguo si procederà </a:t>
            </a:r>
            <a:r>
              <a:rPr lang="it-IT" sz="2400" dirty="0"/>
              <a:t>pertanto ad illustrare le diverse operazioni di gestione fornendo una spiegazione esauriente per ciascuna di tali questioni</a:t>
            </a:r>
            <a:endParaRPr lang="it-IT" sz="24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4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0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013" name="Line 12"/>
          <p:cNvSpPr>
            <a:spLocks noChangeShapeType="1"/>
          </p:cNvSpPr>
          <p:nvPr/>
        </p:nvSpPr>
        <p:spPr bwMode="auto">
          <a:xfrm>
            <a:off x="-3175" y="67548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14" name="Rectangle 14"/>
          <p:cNvSpPr>
            <a:spLocks noChangeArrowheads="1"/>
          </p:cNvSpPr>
          <p:nvPr/>
        </p:nvSpPr>
        <p:spPr bwMode="auto">
          <a:xfrm>
            <a:off x="9034463" y="-1588"/>
            <a:ext cx="107950" cy="68580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43015" name="Connettore 1 9"/>
          <p:cNvCxnSpPr>
            <a:cxnSpLocks noChangeShapeType="1"/>
          </p:cNvCxnSpPr>
          <p:nvPr/>
        </p:nvCxnSpPr>
        <p:spPr bwMode="auto">
          <a:xfrm>
            <a:off x="0" y="6858000"/>
            <a:ext cx="91154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16" name="Connettore 1 12"/>
          <p:cNvCxnSpPr>
            <a:cxnSpLocks noChangeShapeType="1"/>
          </p:cNvCxnSpPr>
          <p:nvPr/>
        </p:nvCxnSpPr>
        <p:spPr bwMode="auto">
          <a:xfrm rot="16200000" flipH="1">
            <a:off x="4573588" y="-4545013"/>
            <a:ext cx="0" cy="9090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30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80975" eaLnBrk="0" hangingPunct="0"/>
            <a:endParaRPr lang="it-IT"/>
          </a:p>
        </p:txBody>
      </p:sp>
      <p:sp>
        <p:nvSpPr>
          <p:cNvPr id="4301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80975" eaLnBrk="0" hangingPunct="0"/>
            <a:endParaRPr lang="it-IT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0" y="116632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762000" y="260350"/>
            <a:ext cx="7620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Riferimenti bibliografici</a:t>
            </a:r>
            <a:endParaRPr lang="it-IT" altLang="it-IT" sz="1800"/>
          </a:p>
        </p:txBody>
      </p:sp>
      <p:sp>
        <p:nvSpPr>
          <p:cNvPr id="35" name="CasellaDiTesto 3"/>
          <p:cNvSpPr txBox="1">
            <a:spLocks noChangeArrowheads="1"/>
          </p:cNvSpPr>
          <p:nvPr/>
        </p:nvSpPr>
        <p:spPr bwMode="auto">
          <a:xfrm>
            <a:off x="1075532" y="1487071"/>
            <a:ext cx="7632700" cy="457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/>
              <a:t>Coronella S</a:t>
            </a:r>
            <a:r>
              <a:rPr lang="it-IT" altLang="it-IT" sz="2400" b="1" dirty="0" smtClean="0"/>
              <a:t>., </a:t>
            </a:r>
            <a:r>
              <a:rPr lang="it-IT" altLang="it-IT" sz="2400" dirty="0" smtClean="0"/>
              <a:t>Ragioneria generale, Cap. </a:t>
            </a:r>
            <a:r>
              <a:rPr lang="it-IT" altLang="it-IT" sz="2400" smtClean="0"/>
              <a:t>4</a:t>
            </a:r>
            <a:endParaRPr lang="it-IT" altLang="it-IT" sz="1800" dirty="0"/>
          </a:p>
        </p:txBody>
      </p:sp>
    </p:spTree>
    <p:extLst>
      <p:ext uri="{BB962C8B-B14F-4D97-AF65-F5344CB8AC3E}">
        <p14:creationId xmlns:p14="http://schemas.microsoft.com/office/powerpoint/2010/main" val="413568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1656</TotalTime>
  <Words>490</Words>
  <Application>Microsoft Office PowerPoint</Application>
  <PresentationFormat>Presentazione su schermo (4:3)</PresentationFormat>
  <Paragraphs>92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MS PGothic</vt:lpstr>
      <vt:lpstr>Arial</vt:lpstr>
      <vt:lpstr>Calibri</vt:lpstr>
      <vt:lpstr>Tahoma</vt:lpstr>
      <vt:lpstr>Times New Roman</vt:lpstr>
      <vt:lpstr>Wingdings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Univ. Parthenope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Strefano Coronella</dc:creator>
  <cp:lastModifiedBy>stefano.coronella@uniparthenope.it</cp:lastModifiedBy>
  <cp:revision>293</cp:revision>
  <dcterms:created xsi:type="dcterms:W3CDTF">2007-09-21T08:50:12Z</dcterms:created>
  <dcterms:modified xsi:type="dcterms:W3CDTF">2021-03-08T17:06:40Z</dcterms:modified>
</cp:coreProperties>
</file>