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256" r:id="rId2"/>
    <p:sldId id="319" r:id="rId3"/>
    <p:sldId id="338" r:id="rId4"/>
    <p:sldId id="344" r:id="rId5"/>
    <p:sldId id="339" r:id="rId6"/>
    <p:sldId id="347" r:id="rId7"/>
    <p:sldId id="348" r:id="rId8"/>
    <p:sldId id="349" r:id="rId9"/>
    <p:sldId id="350" r:id="rId10"/>
    <p:sldId id="351" r:id="rId11"/>
    <p:sldId id="352" r:id="rId12"/>
    <p:sldId id="353" r:id="rId13"/>
    <p:sldId id="354" r:id="rId14"/>
    <p:sldId id="355" r:id="rId15"/>
    <p:sldId id="356" r:id="rId16"/>
    <p:sldId id="357" r:id="rId17"/>
    <p:sldId id="358" r:id="rId18"/>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99"/>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42" autoAdjust="0"/>
    <p:restoredTop sz="96425" autoAdjust="0"/>
  </p:normalViewPr>
  <p:slideViewPr>
    <p:cSldViewPr>
      <p:cViewPr varScale="1">
        <p:scale>
          <a:sx n="115" d="100"/>
          <a:sy n="115" d="100"/>
        </p:scale>
        <p:origin x="24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5981" cy="512379"/>
          </a:xfrm>
          <a:prstGeom prst="rect">
            <a:avLst/>
          </a:prstGeom>
        </p:spPr>
        <p:txBody>
          <a:bodyPr vert="horz" lIns="95489" tIns="47744" rIns="95489" bIns="47744" rtlCol="0"/>
          <a:lstStyle>
            <a:lvl1pPr algn="l">
              <a:defRPr sz="1300">
                <a:latin typeface="Arial" charset="0"/>
              </a:defRPr>
            </a:lvl1pPr>
          </a:lstStyle>
          <a:p>
            <a:pPr>
              <a:defRPr/>
            </a:pPr>
            <a:endParaRPr lang="it-IT"/>
          </a:p>
        </p:txBody>
      </p:sp>
      <p:sp>
        <p:nvSpPr>
          <p:cNvPr id="3" name="Segnaposto data 2"/>
          <p:cNvSpPr>
            <a:spLocks noGrp="1"/>
          </p:cNvSpPr>
          <p:nvPr>
            <p:ph type="dt" sz="quarter" idx="1"/>
          </p:nvPr>
        </p:nvSpPr>
        <p:spPr>
          <a:xfrm>
            <a:off x="4021682" y="0"/>
            <a:ext cx="3075981" cy="512379"/>
          </a:xfrm>
          <a:prstGeom prst="rect">
            <a:avLst/>
          </a:prstGeom>
        </p:spPr>
        <p:txBody>
          <a:bodyPr vert="horz" lIns="95489" tIns="47744" rIns="95489" bIns="47744" rtlCol="0"/>
          <a:lstStyle>
            <a:lvl1pPr algn="r">
              <a:defRPr sz="1300">
                <a:latin typeface="Arial" charset="0"/>
              </a:defRPr>
            </a:lvl1pPr>
          </a:lstStyle>
          <a:p>
            <a:pPr>
              <a:defRPr/>
            </a:pPr>
            <a:fld id="{2D0D8021-040A-4E66-A59B-5F2F5696F017}" type="datetimeFigureOut">
              <a:rPr lang="it-IT"/>
              <a:pPr>
                <a:defRPr/>
              </a:pPr>
              <a:t>08/03/2021</a:t>
            </a:fld>
            <a:endParaRPr lang="it-IT"/>
          </a:p>
        </p:txBody>
      </p:sp>
      <p:sp>
        <p:nvSpPr>
          <p:cNvPr id="4" name="Segnaposto piè di pagina 3"/>
          <p:cNvSpPr>
            <a:spLocks noGrp="1"/>
          </p:cNvSpPr>
          <p:nvPr>
            <p:ph type="ftr" sz="quarter" idx="2"/>
          </p:nvPr>
        </p:nvSpPr>
        <p:spPr>
          <a:xfrm>
            <a:off x="0" y="9720613"/>
            <a:ext cx="3075981" cy="512379"/>
          </a:xfrm>
          <a:prstGeom prst="rect">
            <a:avLst/>
          </a:prstGeom>
        </p:spPr>
        <p:txBody>
          <a:bodyPr vert="horz" lIns="95489" tIns="47744" rIns="95489" bIns="47744" rtlCol="0" anchor="b"/>
          <a:lstStyle>
            <a:lvl1pPr algn="l">
              <a:defRPr sz="1300">
                <a:latin typeface="Arial" charset="0"/>
              </a:defRPr>
            </a:lvl1pPr>
          </a:lstStyle>
          <a:p>
            <a:pPr>
              <a:defRPr/>
            </a:pPr>
            <a:endParaRPr lang="it-IT"/>
          </a:p>
        </p:txBody>
      </p:sp>
      <p:sp>
        <p:nvSpPr>
          <p:cNvPr id="5" name="Segnaposto numero diapositiva 4"/>
          <p:cNvSpPr>
            <a:spLocks noGrp="1"/>
          </p:cNvSpPr>
          <p:nvPr>
            <p:ph type="sldNum" sz="quarter" idx="3"/>
          </p:nvPr>
        </p:nvSpPr>
        <p:spPr>
          <a:xfrm>
            <a:off x="4021682" y="9720613"/>
            <a:ext cx="3075981" cy="512379"/>
          </a:xfrm>
          <a:prstGeom prst="rect">
            <a:avLst/>
          </a:prstGeom>
        </p:spPr>
        <p:txBody>
          <a:bodyPr vert="horz" lIns="95489" tIns="47744" rIns="95489" bIns="47744" rtlCol="0" anchor="b"/>
          <a:lstStyle>
            <a:lvl1pPr algn="r">
              <a:defRPr sz="1300">
                <a:latin typeface="Arial" charset="0"/>
              </a:defRPr>
            </a:lvl1pPr>
          </a:lstStyle>
          <a:p>
            <a:pPr>
              <a:defRPr/>
            </a:pPr>
            <a:fld id="{E015DF96-0F86-4AF1-85B8-B6254901538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defRPr sz="1300">
                <a:latin typeface="Arial" charset="0"/>
              </a:defRPr>
            </a:lvl1pPr>
          </a:lstStyle>
          <a:p>
            <a:pPr>
              <a:defRPr/>
            </a:pPr>
            <a:endParaRPr lang="it-IT"/>
          </a:p>
        </p:txBody>
      </p:sp>
      <p:sp>
        <p:nvSpPr>
          <p:cNvPr id="3075" name="Rectangle 3"/>
          <p:cNvSpPr>
            <a:spLocks noGrp="1" noChangeArrowheads="1"/>
          </p:cNvSpPr>
          <p:nvPr>
            <p:ph type="dt" idx="1"/>
          </p:nvPr>
        </p:nvSpPr>
        <p:spPr bwMode="auto">
          <a:xfrm>
            <a:off x="4021682" y="0"/>
            <a:ext cx="3075981" cy="512379"/>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lvl1pPr algn="r">
              <a:defRPr sz="1300">
                <a:latin typeface="Arial" charset="0"/>
              </a:defRPr>
            </a:lvl1pPr>
          </a:lstStyle>
          <a:p>
            <a:pPr>
              <a:defRPr/>
            </a:pPr>
            <a:endParaRPr lang="it-IT"/>
          </a:p>
        </p:txBody>
      </p:sp>
      <p:sp>
        <p:nvSpPr>
          <p:cNvPr id="46084" name="Rectangle 4"/>
          <p:cNvSpPr>
            <a:spLocks noGrp="1" noRot="1" noChangeAspect="1" noChangeArrowheads="1" noTextEdit="1"/>
          </p:cNvSpPr>
          <p:nvPr>
            <p:ph type="sldImg" idx="2"/>
          </p:nvPr>
        </p:nvSpPr>
        <p:spPr bwMode="auto">
          <a:xfrm>
            <a:off x="990600" y="766763"/>
            <a:ext cx="5119688"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094" y="4862739"/>
            <a:ext cx="5679113" cy="4604927"/>
          </a:xfrm>
          <a:prstGeom prst="rect">
            <a:avLst/>
          </a:prstGeom>
          <a:noFill/>
          <a:ln w="9525">
            <a:noFill/>
            <a:miter lim="800000"/>
            <a:headEnd/>
            <a:tailEnd/>
          </a:ln>
          <a:effectLst/>
        </p:spPr>
        <p:txBody>
          <a:bodyPr vert="horz" wrap="square" lIns="95489" tIns="47744" rIns="95489" bIns="4774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defRPr sz="1300">
                <a:latin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4021682" y="9720613"/>
            <a:ext cx="3075981" cy="512379"/>
          </a:xfrm>
          <a:prstGeom prst="rect">
            <a:avLst/>
          </a:prstGeom>
          <a:noFill/>
          <a:ln w="9525">
            <a:noFill/>
            <a:miter lim="800000"/>
            <a:headEnd/>
            <a:tailEnd/>
          </a:ln>
          <a:effectLst/>
        </p:spPr>
        <p:txBody>
          <a:bodyPr vert="horz" wrap="square" lIns="95489" tIns="47744" rIns="95489" bIns="47744" numCol="1" anchor="b" anchorCtr="0" compatLnSpc="1">
            <a:prstTxWarp prst="textNoShape">
              <a:avLst/>
            </a:prstTxWarp>
          </a:bodyPr>
          <a:lstStyle>
            <a:lvl1pPr algn="r">
              <a:defRPr sz="1300">
                <a:latin typeface="Arial" charset="0"/>
              </a:defRPr>
            </a:lvl1pPr>
          </a:lstStyle>
          <a:p>
            <a:pPr>
              <a:defRPr/>
            </a:pPr>
            <a:fld id="{948DB88C-3FEB-4A89-9BA5-42BFE48A70D8}"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B080AAF-40AC-467C-B553-83775AA1EC93}" type="slidenum">
              <a:rPr lang="it-IT" smtClean="0">
                <a:latin typeface="Arial" pitchFamily="34" charset="0"/>
              </a:rPr>
              <a:pPr/>
              <a:t>1</a:t>
            </a:fld>
            <a:endParaRPr lang="it-IT"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10</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283555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11</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18544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12</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235193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13</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292215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14</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dirty="0" smtClean="0">
              <a:latin typeface="Arial" pitchFamily="34" charset="0"/>
            </a:endParaRPr>
          </a:p>
        </p:txBody>
      </p:sp>
    </p:spTree>
    <p:extLst>
      <p:ext uri="{BB962C8B-B14F-4D97-AF65-F5344CB8AC3E}">
        <p14:creationId xmlns:p14="http://schemas.microsoft.com/office/powerpoint/2010/main" val="3294692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15</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dirty="0" smtClean="0">
              <a:latin typeface="Arial" pitchFamily="34" charset="0"/>
            </a:endParaRPr>
          </a:p>
        </p:txBody>
      </p:sp>
    </p:spTree>
    <p:extLst>
      <p:ext uri="{BB962C8B-B14F-4D97-AF65-F5344CB8AC3E}">
        <p14:creationId xmlns:p14="http://schemas.microsoft.com/office/powerpoint/2010/main" val="3081861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16</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dirty="0" smtClean="0">
              <a:latin typeface="Arial" pitchFamily="34" charset="0"/>
            </a:endParaRPr>
          </a:p>
        </p:txBody>
      </p:sp>
    </p:spTree>
    <p:extLst>
      <p:ext uri="{BB962C8B-B14F-4D97-AF65-F5344CB8AC3E}">
        <p14:creationId xmlns:p14="http://schemas.microsoft.com/office/powerpoint/2010/main" val="2656388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8E784D9-6218-4F82-9D80-5222717BF4A7}" type="slidenum">
              <a:rPr lang="it-IT" smtClean="0">
                <a:latin typeface="Arial" pitchFamily="34" charset="0"/>
              </a:rPr>
              <a:pPr/>
              <a:t>17</a:t>
            </a:fld>
            <a:endParaRPr lang="it-IT" smtClean="0">
              <a:latin typeface="Arial"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768445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2</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3</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46500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4</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573583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5</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65032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6</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084156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7</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007475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8</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3504147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8314D21-9A33-48AA-B03E-D5A11D23373A}" type="slidenum">
              <a:rPr lang="it-IT" smtClean="0">
                <a:latin typeface="Arial" pitchFamily="34" charset="0"/>
              </a:rPr>
              <a:pPr/>
              <a:t>9</a:t>
            </a:fld>
            <a:endParaRPr lang="it-IT"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121618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51D77F2-AEAE-4D79-B104-62E8FBB6F89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6365AB2-8185-4AC6-832E-B1D6D990A73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BE2506A-2006-45ED-AFA9-E3CF9E4B9B4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D0BBAF7-9BBC-4BF2-80E1-D3B712F2765E}"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E2806BE-651B-46FD-95DA-5955C7E6219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69A56A54-3B53-4E9A-AC9A-32C291B4932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06D3220-AC9E-476F-A9CD-10E4CDDD471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D30FAB8-C9F8-42C2-A81B-16464B0C795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A08F481-B31A-4805-8694-3237FE699F64}"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84F2960-BDCE-4D3C-A6F6-4ADE17C54E9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B3D524B-23B9-4EDF-8383-36710342EB5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08B9F96-35F4-4C3B-B6C7-367E26DABD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2862263"/>
            <a:ext cx="9144000" cy="0"/>
          </a:xfrm>
          <a:prstGeom prst="rect">
            <a:avLst/>
          </a:prstGeom>
          <a:noFill/>
          <a:ln w="9525">
            <a:noFill/>
            <a:miter lim="800000"/>
            <a:headEnd/>
            <a:tailEnd/>
          </a:ln>
        </p:spPr>
        <p:txBody>
          <a:bodyPr wrap="none" anchor="ctr">
            <a:spAutoFit/>
          </a:bodyPr>
          <a:lstStyle/>
          <a:p>
            <a:endParaRPr lang="it-IT"/>
          </a:p>
        </p:txBody>
      </p:sp>
      <p:sp>
        <p:nvSpPr>
          <p:cNvPr id="2054" name="Text Box 6"/>
          <p:cNvSpPr txBox="1">
            <a:spLocks noChangeArrowheads="1"/>
          </p:cNvSpPr>
          <p:nvPr/>
        </p:nvSpPr>
        <p:spPr bwMode="auto">
          <a:xfrm>
            <a:off x="44450" y="908720"/>
            <a:ext cx="9074150" cy="5570756"/>
          </a:xfrm>
          <a:prstGeom prst="rect">
            <a:avLst/>
          </a:prstGeom>
          <a:noFill/>
          <a:ln w="9525">
            <a:noFill/>
            <a:miter lim="800000"/>
            <a:headEnd/>
            <a:tailEnd/>
          </a:ln>
          <a:effectLst/>
        </p:spPr>
        <p:txBody>
          <a:bodyPr>
            <a:spAutoFit/>
          </a:bodyPr>
          <a:lstStyle/>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endParaRPr lang="it-IT" sz="4800" b="1" i="1" dirty="0">
              <a:solidFill>
                <a:schemeClr val="accent6"/>
              </a:solidFill>
              <a:latin typeface="Times New Roman" pitchFamily="18" charset="0"/>
            </a:endParaRPr>
          </a:p>
          <a:p>
            <a:pPr algn="ctr">
              <a:spcBef>
                <a:spcPts val="0"/>
              </a:spcBef>
              <a:defRPr/>
            </a:pPr>
            <a:r>
              <a:rPr lang="it-IT" sz="4800" b="1" dirty="0" smtClean="0">
                <a:solidFill>
                  <a:schemeClr val="accent6"/>
                </a:solidFill>
                <a:latin typeface="Times New Roman" pitchFamily="18" charset="0"/>
              </a:rPr>
              <a:t>Corso di Ragioneria Generale</a:t>
            </a:r>
          </a:p>
          <a:p>
            <a:pPr algn="ctr">
              <a:spcBef>
                <a:spcPts val="0"/>
              </a:spcBef>
              <a:defRPr/>
            </a:pPr>
            <a:r>
              <a:rPr lang="it-IT" sz="4800" b="1" i="1" dirty="0" smtClean="0">
                <a:solidFill>
                  <a:srgbClr val="7030A0"/>
                </a:solidFill>
                <a:latin typeface="Times New Roman" pitchFamily="18" charset="0"/>
              </a:rPr>
              <a:t>Il sistema del Capitale e del risultato economico</a:t>
            </a:r>
            <a:endParaRPr lang="it-IT" sz="4800" b="1" i="1" dirty="0" smtClean="0">
              <a:solidFill>
                <a:schemeClr val="accent6"/>
              </a:solidFill>
              <a:latin typeface="Times New Roman" pitchFamily="18" charset="0"/>
            </a:endParaRPr>
          </a:p>
          <a:p>
            <a:pPr algn="ctr">
              <a:spcBef>
                <a:spcPts val="0"/>
              </a:spcBef>
              <a:defRPr/>
            </a:pPr>
            <a:endParaRPr lang="it-IT" sz="4800" b="1" i="1" dirty="0" smtClean="0">
              <a:solidFill>
                <a:schemeClr val="accent6"/>
              </a:solidFill>
              <a:latin typeface="Times New Roman" pitchFamily="18" charset="0"/>
            </a:endParaRPr>
          </a:p>
          <a:p>
            <a:pPr algn="ctr">
              <a:spcBef>
                <a:spcPts val="0"/>
              </a:spcBef>
              <a:defRPr/>
            </a:pPr>
            <a:r>
              <a:rPr lang="it-IT" sz="3600" b="1" i="1" dirty="0" smtClean="0">
                <a:solidFill>
                  <a:srgbClr val="C00000"/>
                </a:solidFill>
                <a:latin typeface="Times New Roman" pitchFamily="18" charset="0"/>
              </a:rPr>
              <a:t>Prof. Stefano Coronella</a:t>
            </a:r>
          </a:p>
          <a:p>
            <a:pPr algn="ctr">
              <a:spcBef>
                <a:spcPts val="0"/>
              </a:spcBef>
              <a:defRPr/>
            </a:pPr>
            <a:endParaRPr lang="it-IT" sz="3200" b="1" i="1" dirty="0">
              <a:solidFill>
                <a:srgbClr val="7030A0"/>
              </a:solidFill>
              <a:latin typeface="Times New Roman" pitchFamily="18" charset="0"/>
            </a:endParaRPr>
          </a:p>
        </p:txBody>
      </p:sp>
      <p:sp>
        <p:nvSpPr>
          <p:cNvPr id="2052"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2053"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2"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2055"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2056"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2057"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7" name="Rectangle 3"/>
          <p:cNvSpPr txBox="1">
            <a:spLocks noChangeArrowheads="1"/>
          </p:cNvSpPr>
          <p:nvPr/>
        </p:nvSpPr>
        <p:spPr bwMode="auto">
          <a:xfrm>
            <a:off x="467545" y="332656"/>
            <a:ext cx="8352928" cy="55717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it-IT" sz="2600" dirty="0"/>
              <a:t>Il </a:t>
            </a:r>
            <a:r>
              <a:rPr lang="it-IT" sz="2600" dirty="0">
                <a:solidFill>
                  <a:srgbClr val="C00000"/>
                </a:solidFill>
              </a:rPr>
              <a:t>sistema del capitale e del risultato economico presenta </a:t>
            </a:r>
            <a:r>
              <a:rPr lang="it-IT" sz="2600" dirty="0"/>
              <a:t>due serie di conti: </a:t>
            </a:r>
            <a:r>
              <a:rPr lang="it-IT" sz="2600" b="1" dirty="0">
                <a:solidFill>
                  <a:srgbClr val="C00000"/>
                </a:solidFill>
              </a:rPr>
              <a:t>finanziari</a:t>
            </a:r>
            <a:r>
              <a:rPr lang="it-IT" sz="2600" dirty="0"/>
              <a:t> (conti </a:t>
            </a:r>
            <a:r>
              <a:rPr lang="it-IT" sz="2600" i="1" dirty="0"/>
              <a:t>originari</a:t>
            </a:r>
            <a:r>
              <a:rPr lang="it-IT" sz="2600" dirty="0"/>
              <a:t>) ed </a:t>
            </a:r>
            <a:r>
              <a:rPr lang="it-IT" sz="2600" b="1" dirty="0">
                <a:solidFill>
                  <a:srgbClr val="C00000"/>
                </a:solidFill>
              </a:rPr>
              <a:t>economici</a:t>
            </a:r>
            <a:r>
              <a:rPr lang="it-IT" sz="2600" dirty="0"/>
              <a:t> (conti </a:t>
            </a:r>
            <a:r>
              <a:rPr lang="it-IT" sz="2600" i="1" dirty="0"/>
              <a:t>derivati</a:t>
            </a:r>
            <a:r>
              <a:rPr lang="it-IT" sz="2600" dirty="0" smtClean="0"/>
              <a:t>)</a:t>
            </a:r>
          </a:p>
          <a:p>
            <a:endParaRPr lang="it-IT" sz="2600" dirty="0"/>
          </a:p>
          <a:p>
            <a:r>
              <a:rPr lang="it-IT" sz="2600" dirty="0"/>
              <a:t>Tale sistema assume, convenzionalmente, che le variazioni positive dei conti finanziari (</a:t>
            </a:r>
            <a:r>
              <a:rPr lang="it-IT" sz="2600" dirty="0">
                <a:solidFill>
                  <a:srgbClr val="C00000"/>
                </a:solidFill>
              </a:rPr>
              <a:t>VF+</a:t>
            </a:r>
            <a:r>
              <a:rPr lang="it-IT" sz="2600" dirty="0"/>
              <a:t>) vadano inserite nella </a:t>
            </a:r>
            <a:r>
              <a:rPr lang="it-IT" sz="2600" dirty="0">
                <a:solidFill>
                  <a:srgbClr val="C00000"/>
                </a:solidFill>
              </a:rPr>
              <a:t>sezione sinistra (dare) </a:t>
            </a:r>
            <a:r>
              <a:rPr lang="it-IT" sz="2600" dirty="0"/>
              <a:t>e che le variazioni negative dei conti finanziari (</a:t>
            </a:r>
            <a:r>
              <a:rPr lang="it-IT" sz="2600" dirty="0">
                <a:solidFill>
                  <a:srgbClr val="C00000"/>
                </a:solidFill>
              </a:rPr>
              <a:t>VF–</a:t>
            </a:r>
            <a:r>
              <a:rPr lang="it-IT" sz="2600" dirty="0"/>
              <a:t>) vadano inserite nella </a:t>
            </a:r>
            <a:r>
              <a:rPr lang="it-IT" sz="2600" dirty="0">
                <a:solidFill>
                  <a:srgbClr val="C00000"/>
                </a:solidFill>
              </a:rPr>
              <a:t>sezione destra (avere) dei conti </a:t>
            </a:r>
            <a:r>
              <a:rPr lang="it-IT" sz="2600" dirty="0" smtClean="0">
                <a:solidFill>
                  <a:srgbClr val="C00000"/>
                </a:solidFill>
              </a:rPr>
              <a:t>originari</a:t>
            </a:r>
          </a:p>
          <a:p>
            <a:endParaRPr lang="it-IT" sz="2600" dirty="0"/>
          </a:p>
          <a:p>
            <a:r>
              <a:rPr lang="it-IT" sz="2600" dirty="0"/>
              <a:t>Assume altresì che le variazioni negative dei conti economici (</a:t>
            </a:r>
            <a:r>
              <a:rPr lang="it-IT" sz="2600" dirty="0">
                <a:solidFill>
                  <a:srgbClr val="C00000"/>
                </a:solidFill>
              </a:rPr>
              <a:t>VE–</a:t>
            </a:r>
            <a:r>
              <a:rPr lang="it-IT" sz="2600" dirty="0"/>
              <a:t>) vadano inserite nella </a:t>
            </a:r>
            <a:r>
              <a:rPr lang="it-IT" sz="2600" dirty="0">
                <a:solidFill>
                  <a:srgbClr val="C00000"/>
                </a:solidFill>
              </a:rPr>
              <a:t>sezione sinistra (dare)</a:t>
            </a:r>
            <a:r>
              <a:rPr lang="it-IT" sz="2600" dirty="0"/>
              <a:t> e che le variazioni positive dei conti economici (</a:t>
            </a:r>
            <a:r>
              <a:rPr lang="it-IT" sz="2600" dirty="0">
                <a:solidFill>
                  <a:srgbClr val="C00000"/>
                </a:solidFill>
              </a:rPr>
              <a:t>VE+</a:t>
            </a:r>
            <a:r>
              <a:rPr lang="it-IT" sz="2600" dirty="0"/>
              <a:t>) vadano inserite nella </a:t>
            </a:r>
            <a:r>
              <a:rPr lang="it-IT" sz="2600" dirty="0">
                <a:solidFill>
                  <a:srgbClr val="C00000"/>
                </a:solidFill>
              </a:rPr>
              <a:t>sezione destra (avere) dei conti </a:t>
            </a:r>
            <a:r>
              <a:rPr lang="it-IT" sz="2600" dirty="0" smtClean="0">
                <a:solidFill>
                  <a:srgbClr val="C00000"/>
                </a:solidFill>
              </a:rPr>
              <a:t>derivati</a:t>
            </a:r>
            <a:endParaRPr lang="it-IT" sz="2600" dirty="0">
              <a:solidFill>
                <a:srgbClr val="C00000"/>
              </a:solidFill>
            </a:endParaRPr>
          </a:p>
          <a:p>
            <a:pPr lvl="0" algn="l">
              <a:spcBef>
                <a:spcPts val="0"/>
              </a:spcBef>
              <a:spcAft>
                <a:spcPts val="1200"/>
              </a:spcAft>
            </a:pPr>
            <a:endParaRPr lang="it-IT" altLang="it-IT" sz="2000" dirty="0">
              <a:latin typeface="Tahoma" panose="020B0604030504040204" pitchFamily="34" charset="0"/>
              <a:cs typeface="Tahoma" panose="020B0604030504040204" pitchFamily="34" charset="0"/>
            </a:endParaRP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2324043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7" name="Rectangle 3"/>
          <p:cNvSpPr txBox="1">
            <a:spLocks noChangeArrowheads="1"/>
          </p:cNvSpPr>
          <p:nvPr/>
        </p:nvSpPr>
        <p:spPr bwMode="auto">
          <a:xfrm>
            <a:off x="467545" y="332656"/>
            <a:ext cx="8352928"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it-IT" dirty="0"/>
              <a:t>Le variazioni dei conti saranno quindi registrate come </a:t>
            </a:r>
            <a:r>
              <a:rPr lang="it-IT" dirty="0" smtClean="0"/>
              <a:t>segue</a:t>
            </a:r>
            <a:endParaRPr lang="it-IT" dirty="0"/>
          </a:p>
          <a:p>
            <a:endParaRPr lang="it-IT" b="1" dirty="0" smtClean="0"/>
          </a:p>
          <a:p>
            <a:pPr lvl="0" algn="l">
              <a:spcBef>
                <a:spcPts val="0"/>
              </a:spcBef>
              <a:spcAft>
                <a:spcPts val="1200"/>
              </a:spcAft>
            </a:pPr>
            <a:endParaRPr lang="it-IT" altLang="it-IT" sz="2000" dirty="0">
              <a:latin typeface="Tahoma" panose="020B0604030504040204" pitchFamily="34" charset="0"/>
              <a:cs typeface="Tahoma" panose="020B0604030504040204" pitchFamily="34" charset="0"/>
            </a:endParaRP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8" name="Tabella 7"/>
          <p:cNvGraphicFramePr>
            <a:graphicFrameLocks noGrp="1"/>
          </p:cNvGraphicFramePr>
          <p:nvPr>
            <p:extLst>
              <p:ext uri="{D42A27DB-BD31-4B8C-83A1-F6EECF244321}">
                <p14:modId xmlns:p14="http://schemas.microsoft.com/office/powerpoint/2010/main" val="3279833450"/>
              </p:ext>
            </p:extLst>
          </p:nvPr>
        </p:nvGraphicFramePr>
        <p:xfrm>
          <a:off x="2555776" y="2348881"/>
          <a:ext cx="4072537" cy="1752600"/>
        </p:xfrm>
        <a:graphic>
          <a:graphicData uri="http://schemas.openxmlformats.org/drawingml/2006/table">
            <a:tbl>
              <a:tblPr>
                <a:tableStyleId>{5C22544A-7EE6-4342-B048-85BDC9FD1C3A}</a:tableStyleId>
              </a:tblPr>
              <a:tblGrid>
                <a:gridCol w="2035852">
                  <a:extLst>
                    <a:ext uri="{9D8B030D-6E8A-4147-A177-3AD203B41FA5}">
                      <a16:colId xmlns:a16="http://schemas.microsoft.com/office/drawing/2014/main" val="1377019712"/>
                    </a:ext>
                  </a:extLst>
                </a:gridCol>
                <a:gridCol w="2036685">
                  <a:extLst>
                    <a:ext uri="{9D8B030D-6E8A-4147-A177-3AD203B41FA5}">
                      <a16:colId xmlns:a16="http://schemas.microsoft.com/office/drawing/2014/main" val="4056710014"/>
                    </a:ext>
                  </a:extLst>
                </a:gridCol>
              </a:tblGrid>
              <a:tr h="1512167">
                <a:tc>
                  <a:txBody>
                    <a:bodyPr/>
                    <a:lstStyle/>
                    <a:p>
                      <a:pPr algn="just">
                        <a:lnSpc>
                          <a:spcPct val="115000"/>
                        </a:lnSpc>
                        <a:spcAft>
                          <a:spcPts val="0"/>
                        </a:spcAft>
                      </a:pPr>
                      <a:r>
                        <a:rPr lang="it-IT" sz="2000" dirty="0">
                          <a:effectLst/>
                        </a:rPr>
                        <a:t>Dare</a:t>
                      </a:r>
                    </a:p>
                    <a:p>
                      <a:pPr algn="ctr">
                        <a:lnSpc>
                          <a:spcPct val="115000"/>
                        </a:lnSpc>
                        <a:spcAft>
                          <a:spcPts val="0"/>
                        </a:spcAft>
                      </a:pPr>
                      <a:r>
                        <a:rPr lang="it-IT" sz="2000" dirty="0">
                          <a:effectLst/>
                        </a:rPr>
                        <a:t>Variazioni positive</a:t>
                      </a:r>
                    </a:p>
                    <a:p>
                      <a:pPr algn="ctr">
                        <a:lnSpc>
                          <a:spcPct val="115000"/>
                        </a:lnSpc>
                        <a:spcAft>
                          <a:spcPts val="0"/>
                        </a:spcAft>
                      </a:pPr>
                      <a:r>
                        <a:rPr lang="it-IT" sz="2000" dirty="0">
                          <a:effectLst/>
                        </a:rPr>
                        <a:t>(VF+)</a:t>
                      </a:r>
                    </a:p>
                    <a:p>
                      <a:pPr algn="just">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hangingPunct="0">
                        <a:lnSpc>
                          <a:spcPct val="115000"/>
                        </a:lnSpc>
                        <a:spcAft>
                          <a:spcPts val="0"/>
                        </a:spcAft>
                      </a:pPr>
                      <a:r>
                        <a:rPr lang="it-IT" sz="2000" dirty="0">
                          <a:effectLst/>
                        </a:rPr>
                        <a:t>Avere</a:t>
                      </a:r>
                    </a:p>
                    <a:p>
                      <a:pPr algn="ctr">
                        <a:lnSpc>
                          <a:spcPct val="115000"/>
                        </a:lnSpc>
                        <a:spcAft>
                          <a:spcPts val="0"/>
                        </a:spcAft>
                      </a:pPr>
                      <a:r>
                        <a:rPr lang="it-IT" sz="2000" dirty="0" smtClean="0">
                          <a:effectLst/>
                        </a:rPr>
                        <a:t>Variazioni negative</a:t>
                      </a:r>
                      <a:endParaRPr lang="it-IT" sz="2000" dirty="0">
                        <a:effectLst/>
                      </a:endParaRPr>
                    </a:p>
                    <a:p>
                      <a:pPr algn="ctr">
                        <a:lnSpc>
                          <a:spcPct val="115000"/>
                        </a:lnSpc>
                        <a:spcAft>
                          <a:spcPts val="0"/>
                        </a:spcAft>
                      </a:pPr>
                      <a:r>
                        <a:rPr lang="it-IT" sz="2000" dirty="0">
                          <a:effectLst/>
                        </a:rPr>
                        <a:t>(VF–)</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77606970"/>
                  </a:ext>
                </a:extLst>
              </a:tr>
            </a:tbl>
          </a:graphicData>
        </a:graphic>
      </p:graphicFrame>
      <p:sp>
        <p:nvSpPr>
          <p:cNvPr id="9" name="Rettangolo 8"/>
          <p:cNvSpPr/>
          <p:nvPr/>
        </p:nvSpPr>
        <p:spPr>
          <a:xfrm>
            <a:off x="2230079" y="4403457"/>
            <a:ext cx="4827860" cy="461665"/>
          </a:xfrm>
          <a:prstGeom prst="rect">
            <a:avLst/>
          </a:prstGeom>
        </p:spPr>
        <p:txBody>
          <a:bodyPr wrap="none">
            <a:spAutoFit/>
          </a:bodyPr>
          <a:lstStyle/>
          <a:p>
            <a:r>
              <a:rPr lang="it-IT" sz="2400" b="1" dirty="0" smtClean="0"/>
              <a:t>CONTO DERIVATO (economico)</a:t>
            </a:r>
            <a:endParaRPr lang="it-IT" sz="2400" b="1" dirty="0"/>
          </a:p>
        </p:txBody>
      </p:sp>
      <p:sp>
        <p:nvSpPr>
          <p:cNvPr id="17" name="Rettangolo 16"/>
          <p:cNvSpPr/>
          <p:nvPr/>
        </p:nvSpPr>
        <p:spPr>
          <a:xfrm>
            <a:off x="2111488" y="1852072"/>
            <a:ext cx="5065041" cy="461665"/>
          </a:xfrm>
          <a:prstGeom prst="rect">
            <a:avLst/>
          </a:prstGeom>
        </p:spPr>
        <p:txBody>
          <a:bodyPr wrap="none">
            <a:spAutoFit/>
          </a:bodyPr>
          <a:lstStyle/>
          <a:p>
            <a:r>
              <a:rPr lang="it-IT" sz="2400" b="1" dirty="0" smtClean="0"/>
              <a:t>CONTO ORIGINARIO (finanziario)</a:t>
            </a:r>
            <a:endParaRPr lang="it-IT" sz="2400" b="1" dirty="0"/>
          </a:p>
        </p:txBody>
      </p:sp>
      <p:graphicFrame>
        <p:nvGraphicFramePr>
          <p:cNvPr id="19" name="Tabella 18"/>
          <p:cNvGraphicFramePr>
            <a:graphicFrameLocks noGrp="1"/>
          </p:cNvGraphicFramePr>
          <p:nvPr>
            <p:extLst>
              <p:ext uri="{D42A27DB-BD31-4B8C-83A1-F6EECF244321}">
                <p14:modId xmlns:p14="http://schemas.microsoft.com/office/powerpoint/2010/main" val="2869687396"/>
              </p:ext>
            </p:extLst>
          </p:nvPr>
        </p:nvGraphicFramePr>
        <p:xfrm>
          <a:off x="2545883" y="4865122"/>
          <a:ext cx="4072537" cy="1724152"/>
        </p:xfrm>
        <a:graphic>
          <a:graphicData uri="http://schemas.openxmlformats.org/drawingml/2006/table">
            <a:tbl>
              <a:tblPr>
                <a:tableStyleId>{5C22544A-7EE6-4342-B048-85BDC9FD1C3A}</a:tableStyleId>
              </a:tblPr>
              <a:tblGrid>
                <a:gridCol w="2035852">
                  <a:extLst>
                    <a:ext uri="{9D8B030D-6E8A-4147-A177-3AD203B41FA5}">
                      <a16:colId xmlns:a16="http://schemas.microsoft.com/office/drawing/2014/main" val="1377019712"/>
                    </a:ext>
                  </a:extLst>
                </a:gridCol>
                <a:gridCol w="2036685">
                  <a:extLst>
                    <a:ext uri="{9D8B030D-6E8A-4147-A177-3AD203B41FA5}">
                      <a16:colId xmlns:a16="http://schemas.microsoft.com/office/drawing/2014/main" val="4056710014"/>
                    </a:ext>
                  </a:extLst>
                </a:gridCol>
              </a:tblGrid>
              <a:tr h="1512167">
                <a:tc>
                  <a:txBody>
                    <a:bodyPr/>
                    <a:lstStyle/>
                    <a:p>
                      <a:pPr algn="just">
                        <a:lnSpc>
                          <a:spcPct val="115000"/>
                        </a:lnSpc>
                        <a:spcAft>
                          <a:spcPts val="0"/>
                        </a:spcAft>
                      </a:pPr>
                      <a:r>
                        <a:rPr lang="it-IT" sz="2000" dirty="0">
                          <a:effectLst/>
                        </a:rPr>
                        <a:t>Dare</a:t>
                      </a:r>
                    </a:p>
                    <a:p>
                      <a:pPr algn="ctr">
                        <a:lnSpc>
                          <a:spcPct val="115000"/>
                        </a:lnSpc>
                        <a:spcAft>
                          <a:spcPts val="0"/>
                        </a:spcAft>
                      </a:pPr>
                      <a:r>
                        <a:rPr lang="it-IT" sz="2000" dirty="0" smtClean="0">
                          <a:effectLst/>
                        </a:rPr>
                        <a:t>Variazioni negative</a:t>
                      </a:r>
                      <a:endParaRPr lang="it-IT" sz="2000" dirty="0">
                        <a:effectLst/>
                      </a:endParaRPr>
                    </a:p>
                    <a:p>
                      <a:pPr algn="ctr">
                        <a:lnSpc>
                          <a:spcPct val="115000"/>
                        </a:lnSpc>
                        <a:spcAft>
                          <a:spcPts val="0"/>
                        </a:spcAft>
                      </a:pPr>
                      <a:r>
                        <a:rPr lang="it-IT" sz="2000" dirty="0">
                          <a:effectLst/>
                        </a:rPr>
                        <a:t>(</a:t>
                      </a:r>
                      <a:r>
                        <a:rPr lang="it-IT" sz="2000" dirty="0" smtClean="0">
                          <a:effectLst/>
                        </a:rPr>
                        <a:t>VE</a:t>
                      </a:r>
                      <a:r>
                        <a:rPr lang="it-IT" sz="2000" baseline="0" dirty="0" smtClean="0">
                          <a:effectLst/>
                        </a:rPr>
                        <a:t>–</a:t>
                      </a:r>
                      <a:r>
                        <a:rPr lang="it-IT" sz="2000" dirty="0" smtClean="0">
                          <a:effectLst/>
                        </a:rPr>
                        <a:t>)</a:t>
                      </a:r>
                      <a:endParaRPr lang="it-IT" sz="2000" dirty="0">
                        <a:effectLst/>
                      </a:endParaRPr>
                    </a:p>
                    <a:p>
                      <a:pPr algn="just">
                        <a:lnSpc>
                          <a:spcPct val="115000"/>
                        </a:lnSpc>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hangingPunct="0">
                        <a:lnSpc>
                          <a:spcPct val="115000"/>
                        </a:lnSpc>
                        <a:spcAft>
                          <a:spcPts val="0"/>
                        </a:spcAft>
                      </a:pPr>
                      <a:r>
                        <a:rPr lang="it-IT" sz="2000" dirty="0">
                          <a:effectLst/>
                        </a:rPr>
                        <a:t>Avere</a:t>
                      </a:r>
                    </a:p>
                    <a:p>
                      <a:pPr algn="ctr">
                        <a:lnSpc>
                          <a:spcPct val="115000"/>
                        </a:lnSpc>
                        <a:spcAft>
                          <a:spcPts val="0"/>
                        </a:spcAft>
                      </a:pPr>
                      <a:r>
                        <a:rPr lang="it-IT" sz="2000" dirty="0">
                          <a:effectLst/>
                        </a:rPr>
                        <a:t>Variazioni </a:t>
                      </a:r>
                      <a:r>
                        <a:rPr lang="it-IT" sz="2000" dirty="0" smtClean="0">
                          <a:effectLst/>
                        </a:rPr>
                        <a:t>positive</a:t>
                      </a:r>
                      <a:endParaRPr lang="it-IT" sz="2000" dirty="0">
                        <a:effectLst/>
                      </a:endParaRPr>
                    </a:p>
                    <a:p>
                      <a:pPr algn="ctr">
                        <a:lnSpc>
                          <a:spcPct val="115000"/>
                        </a:lnSpc>
                        <a:spcAft>
                          <a:spcPts val="0"/>
                        </a:spcAft>
                      </a:pPr>
                      <a:r>
                        <a:rPr lang="it-IT" sz="2000" dirty="0">
                          <a:effectLst/>
                        </a:rPr>
                        <a:t>(</a:t>
                      </a:r>
                      <a:r>
                        <a:rPr lang="it-IT" sz="2000" dirty="0" smtClean="0">
                          <a:effectLst/>
                        </a:rPr>
                        <a:t>VE+)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77606970"/>
                  </a:ext>
                </a:extLst>
              </a:tr>
            </a:tbl>
          </a:graphicData>
        </a:graphic>
      </p:graphicFrame>
    </p:spTree>
    <p:extLst>
      <p:ext uri="{BB962C8B-B14F-4D97-AF65-F5344CB8AC3E}">
        <p14:creationId xmlns:p14="http://schemas.microsoft.com/office/powerpoint/2010/main" val="2240960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2" name="Tabella 1"/>
          <p:cNvGraphicFramePr>
            <a:graphicFrameLocks noGrp="1"/>
          </p:cNvGraphicFramePr>
          <p:nvPr>
            <p:extLst>
              <p:ext uri="{D42A27DB-BD31-4B8C-83A1-F6EECF244321}">
                <p14:modId xmlns:p14="http://schemas.microsoft.com/office/powerpoint/2010/main" val="531350187"/>
              </p:ext>
            </p:extLst>
          </p:nvPr>
        </p:nvGraphicFramePr>
        <p:xfrm>
          <a:off x="369432" y="226335"/>
          <a:ext cx="8280918" cy="2777490"/>
        </p:xfrm>
        <a:graphic>
          <a:graphicData uri="http://schemas.openxmlformats.org/drawingml/2006/table">
            <a:tbl>
              <a:tblPr firstRow="1" firstCol="1" bandRow="1">
                <a:tableStyleId>{5C22544A-7EE6-4342-B048-85BDC9FD1C3A}</a:tableStyleId>
              </a:tblPr>
              <a:tblGrid>
                <a:gridCol w="341960">
                  <a:extLst>
                    <a:ext uri="{9D8B030D-6E8A-4147-A177-3AD203B41FA5}">
                      <a16:colId xmlns:a16="http://schemas.microsoft.com/office/drawing/2014/main" val="4174298566"/>
                    </a:ext>
                  </a:extLst>
                </a:gridCol>
                <a:gridCol w="1340328">
                  <a:extLst>
                    <a:ext uri="{9D8B030D-6E8A-4147-A177-3AD203B41FA5}">
                      <a16:colId xmlns:a16="http://schemas.microsoft.com/office/drawing/2014/main" val="975116406"/>
                    </a:ext>
                  </a:extLst>
                </a:gridCol>
                <a:gridCol w="392729">
                  <a:extLst>
                    <a:ext uri="{9D8B030D-6E8A-4147-A177-3AD203B41FA5}">
                      <a16:colId xmlns:a16="http://schemas.microsoft.com/office/drawing/2014/main" val="2474946935"/>
                    </a:ext>
                  </a:extLst>
                </a:gridCol>
                <a:gridCol w="255343">
                  <a:extLst>
                    <a:ext uri="{9D8B030D-6E8A-4147-A177-3AD203B41FA5}">
                      <a16:colId xmlns:a16="http://schemas.microsoft.com/office/drawing/2014/main" val="3637693072"/>
                    </a:ext>
                  </a:extLst>
                </a:gridCol>
                <a:gridCol w="276749">
                  <a:extLst>
                    <a:ext uri="{9D8B030D-6E8A-4147-A177-3AD203B41FA5}">
                      <a16:colId xmlns:a16="http://schemas.microsoft.com/office/drawing/2014/main" val="2898223624"/>
                    </a:ext>
                  </a:extLst>
                </a:gridCol>
                <a:gridCol w="1038192">
                  <a:extLst>
                    <a:ext uri="{9D8B030D-6E8A-4147-A177-3AD203B41FA5}">
                      <a16:colId xmlns:a16="http://schemas.microsoft.com/office/drawing/2014/main" val="223308280"/>
                    </a:ext>
                  </a:extLst>
                </a:gridCol>
                <a:gridCol w="1038192">
                  <a:extLst>
                    <a:ext uri="{9D8B030D-6E8A-4147-A177-3AD203B41FA5}">
                      <a16:colId xmlns:a16="http://schemas.microsoft.com/office/drawing/2014/main" val="1889158347"/>
                    </a:ext>
                  </a:extLst>
                </a:gridCol>
                <a:gridCol w="1038192">
                  <a:extLst>
                    <a:ext uri="{9D8B030D-6E8A-4147-A177-3AD203B41FA5}">
                      <a16:colId xmlns:a16="http://schemas.microsoft.com/office/drawing/2014/main" val="4242327451"/>
                    </a:ext>
                  </a:extLst>
                </a:gridCol>
                <a:gridCol w="353091">
                  <a:extLst>
                    <a:ext uri="{9D8B030D-6E8A-4147-A177-3AD203B41FA5}">
                      <a16:colId xmlns:a16="http://schemas.microsoft.com/office/drawing/2014/main" val="4111177387"/>
                    </a:ext>
                  </a:extLst>
                </a:gridCol>
                <a:gridCol w="110608">
                  <a:extLst>
                    <a:ext uri="{9D8B030D-6E8A-4147-A177-3AD203B41FA5}">
                      <a16:colId xmlns:a16="http://schemas.microsoft.com/office/drawing/2014/main" val="3733494796"/>
                    </a:ext>
                  </a:extLst>
                </a:gridCol>
                <a:gridCol w="393448">
                  <a:extLst>
                    <a:ext uri="{9D8B030D-6E8A-4147-A177-3AD203B41FA5}">
                      <a16:colId xmlns:a16="http://schemas.microsoft.com/office/drawing/2014/main" val="329471188"/>
                    </a:ext>
                  </a:extLst>
                </a:gridCol>
                <a:gridCol w="1379275">
                  <a:extLst>
                    <a:ext uri="{9D8B030D-6E8A-4147-A177-3AD203B41FA5}">
                      <a16:colId xmlns:a16="http://schemas.microsoft.com/office/drawing/2014/main" val="123742400"/>
                    </a:ext>
                  </a:extLst>
                </a:gridCol>
                <a:gridCol w="322811">
                  <a:extLst>
                    <a:ext uri="{9D8B030D-6E8A-4147-A177-3AD203B41FA5}">
                      <a16:colId xmlns:a16="http://schemas.microsoft.com/office/drawing/2014/main" val="25334620"/>
                    </a:ext>
                  </a:extLst>
                </a:gridCol>
              </a:tblGrid>
              <a:tr h="205365">
                <a:tc rowSpan="7">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oFill/>
                  </a:tcPr>
                </a:tc>
                <a:tc gridSpan="2">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hMerge="1">
                  <a:txBody>
                    <a:bodyPr/>
                    <a:lstStyle/>
                    <a:p>
                      <a:endParaRPr lang="it-IT"/>
                    </a:p>
                  </a:txBody>
                  <a:tcPr/>
                </a:tc>
                <a:tc gridSpan="2">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hMerge="1">
                  <a:txBody>
                    <a:bodyPr/>
                    <a:lstStyle/>
                    <a:p>
                      <a:endParaRPr lang="it-IT"/>
                    </a:p>
                  </a:txBody>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noFill/>
                      <a:prstDash val="solid"/>
                      <a:round/>
                      <a:headEnd type="none" w="med" len="med"/>
                      <a:tailEnd type="none" w="med" len="med"/>
                    </a:lnB>
                    <a:noFill/>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hMerge="1">
                  <a:txBody>
                    <a:bodyPr/>
                    <a:lstStyle/>
                    <a:p>
                      <a:endParaRPr lang="it-IT"/>
                    </a:p>
                  </a:txBody>
                  <a:tcPr/>
                </a:tc>
                <a:tc gridSpan="2">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B w="12700" cap="flat" cmpd="sng" algn="ctr">
                      <a:solidFill>
                        <a:schemeClr val="tx1"/>
                      </a:solidFill>
                      <a:prstDash val="solid"/>
                      <a:round/>
                      <a:headEnd type="none" w="med" len="med"/>
                      <a:tailEnd type="none" w="med" len="med"/>
                    </a:lnB>
                    <a:noFill/>
                  </a:tcPr>
                </a:tc>
                <a:tc hMerge="1">
                  <a:txBody>
                    <a:bodyPr/>
                    <a:lstStyle/>
                    <a:p>
                      <a:endParaRPr lang="it-IT"/>
                    </a:p>
                  </a:txBody>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oFill/>
                  </a:tcPr>
                </a:tc>
                <a:extLst>
                  <a:ext uri="{0D108BD9-81ED-4DB2-BD59-A6C34878D82A}">
                    <a16:rowId xmlns:a16="http://schemas.microsoft.com/office/drawing/2014/main" val="157066637"/>
                  </a:ext>
                </a:extLst>
              </a:tr>
              <a:tr h="583496">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gridSpan="5">
                  <a:txBody>
                    <a:bodyPr/>
                    <a:lstStyle/>
                    <a:p>
                      <a:pPr algn="ctr">
                        <a:spcAft>
                          <a:spcPts val="0"/>
                        </a:spcAft>
                      </a:pPr>
                      <a:r>
                        <a:rPr lang="it-IT" sz="2000" dirty="0">
                          <a:effectLst/>
                        </a:rPr>
                        <a:t>Variazioni originarie (finanziarie)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noFill/>
                  </a:tcPr>
                </a:tc>
                <a:tc gridSpan="5">
                  <a:txBody>
                    <a:bodyPr/>
                    <a:lstStyle/>
                    <a:p>
                      <a:pPr algn="ctr">
                        <a:spcAft>
                          <a:spcPts val="0"/>
                        </a:spcAft>
                      </a:pPr>
                      <a:r>
                        <a:rPr lang="it-IT" sz="2000" dirty="0">
                          <a:effectLst/>
                        </a:rPr>
                        <a:t>Variazioni derivate (economiche)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spcAft>
                          <a:spcPts val="0"/>
                        </a:spcAft>
                      </a:pPr>
                      <a:r>
                        <a:rPr lang="it-IT" sz="1100" u="none" strike="noStrike">
                          <a:effectLst/>
                        </a:rPr>
                        <a:t> </a:t>
                      </a:r>
                      <a:endParaRPr lang="it-IT"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34814444"/>
                  </a:ext>
                </a:extLst>
              </a:tr>
              <a:tr h="322716">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gridSpan="2">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noFill/>
                  </a:tcPr>
                </a:tc>
                <a:tc h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noFill/>
                  </a:tcPr>
                </a:tc>
                <a:tc gridSpan="2">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endParaRPr lang="it-IT"/>
                    </a:p>
                  </a:txBody>
                  <a:tcPr/>
                </a:tc>
                <a:tc>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hMerge="1">
                  <a:txBody>
                    <a:bodyPr/>
                    <a:lstStyle/>
                    <a:p>
                      <a:endParaRPr lang="it-IT"/>
                    </a:p>
                  </a:txBody>
                  <a:tcPr/>
                </a:tc>
                <a:tc gridSpan="2">
                  <a:txBody>
                    <a:bodyPr/>
                    <a:lstStyle/>
                    <a:p>
                      <a:pPr algn="ctr">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noFill/>
                  </a:tcPr>
                </a:tc>
                <a:tc hMerge="1">
                  <a:txBody>
                    <a:bodyPr/>
                    <a:lstStyle/>
                    <a:p>
                      <a:pPr algn="ctr">
                        <a:spcAft>
                          <a:spcPts val="0"/>
                        </a:spcAft>
                      </a:pP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spcAft>
                          <a:spcPts val="0"/>
                        </a:spcAft>
                      </a:pPr>
                      <a:r>
                        <a:rPr lang="it-IT" sz="1100" u="none" strike="noStrike">
                          <a:effectLst/>
                        </a:rPr>
                        <a:t> </a:t>
                      </a:r>
                      <a:endParaRPr lang="it-IT"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88425624"/>
                  </a:ext>
                </a:extLst>
              </a:tr>
              <a:tr h="322716">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a:txBody>
                    <a:bodyPr/>
                    <a:lstStyle/>
                    <a:p>
                      <a:pPr algn="ctr">
                        <a:spcAft>
                          <a:spcPts val="0"/>
                        </a:spcAft>
                      </a:pPr>
                      <a:r>
                        <a:rPr lang="it-IT" sz="2000" dirty="0">
                          <a:effectLst/>
                        </a:rPr>
                        <a:t>positive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gridSpan="2">
                  <a:txBody>
                    <a:bodyPr/>
                    <a:lstStyle/>
                    <a:p>
                      <a:pPr algn="ctr">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hMerge="1">
                  <a:txBody>
                    <a:bodyPr/>
                    <a:lstStyle/>
                    <a:p>
                      <a:pPr algn="ctr">
                        <a:spcAft>
                          <a:spcPts val="0"/>
                        </a:spcAft>
                      </a:pP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gridSpan="2">
                  <a:txBody>
                    <a:bodyPr/>
                    <a:lstStyle/>
                    <a:p>
                      <a:pPr algn="ctr">
                        <a:spcAft>
                          <a:spcPts val="0"/>
                        </a:spcAft>
                      </a:pPr>
                      <a:r>
                        <a:rPr lang="it-IT" sz="2000" dirty="0">
                          <a:effectLst/>
                        </a:rPr>
                        <a:t>negative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hMerge="1">
                  <a:txBody>
                    <a:bodyPr/>
                    <a:lstStyle/>
                    <a:p>
                      <a:endParaRPr lang="it-IT"/>
                    </a:p>
                  </a:txBody>
                  <a:tcPr/>
                </a:tc>
                <a:tc>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spcAft>
                          <a:spcPts val="0"/>
                        </a:spcAft>
                      </a:pPr>
                      <a:r>
                        <a:rPr lang="it-IT" sz="2000" dirty="0">
                          <a:effectLst/>
                        </a:rPr>
                        <a:t>negative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hMerge="1">
                  <a:txBody>
                    <a:bodyPr/>
                    <a:lstStyle/>
                    <a:p>
                      <a:endParaRPr lang="it-IT"/>
                    </a:p>
                  </a:txBody>
                  <a:tcPr/>
                </a:tc>
                <a:tc gridSpan="2">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h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a:txBody>
                    <a:bodyPr/>
                    <a:lstStyle/>
                    <a:p>
                      <a:pPr algn="ctr">
                        <a:spcAft>
                          <a:spcPts val="0"/>
                        </a:spcAft>
                      </a:pPr>
                      <a:r>
                        <a:rPr lang="it-IT" sz="2000" dirty="0">
                          <a:effectLst/>
                        </a:rPr>
                        <a:t>positive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556641920"/>
                  </a:ext>
                </a:extLst>
              </a:tr>
              <a:tr h="322716">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a:txBody>
                    <a:bodyPr/>
                    <a:lstStyle/>
                    <a:p>
                      <a:pPr algn="ctr">
                        <a:spcAft>
                          <a:spcPts val="0"/>
                        </a:spcAft>
                      </a:pPr>
                      <a:r>
                        <a:rPr lang="it-IT" sz="2000">
                          <a:effectLst/>
                          <a:sym typeface="Wingdings" panose="05000000000000000000" pitchFamily="2" charset="2"/>
                        </a:rPr>
                        <a:t></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gridSpan="2">
                  <a:txBody>
                    <a:bodyPr/>
                    <a:lstStyle/>
                    <a:p>
                      <a:pPr algn="ctr">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hMerge="1">
                  <a:txBody>
                    <a:bodyPr/>
                    <a:lstStyle/>
                    <a:p>
                      <a:pPr algn="ctr">
                        <a:spcAft>
                          <a:spcPts val="0"/>
                        </a:spcAft>
                      </a:pP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gridSpan="2">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hMerge="1">
                  <a:txBody>
                    <a:bodyPr/>
                    <a:lstStyle/>
                    <a:p>
                      <a:endParaRPr lang="it-IT"/>
                    </a:p>
                  </a:txBody>
                  <a:tcPr/>
                </a:tc>
                <a:tc>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hMerge="1">
                  <a:txBody>
                    <a:bodyPr/>
                    <a:lstStyle/>
                    <a:p>
                      <a:endParaRPr lang="it-IT"/>
                    </a:p>
                  </a:txBody>
                  <a:tcPr/>
                </a:tc>
                <a:tc gridSpan="2">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noFill/>
                  </a:tcPr>
                </a:tc>
                <a:tc h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a:txBody>
                    <a:bodyPr/>
                    <a:lstStyle/>
                    <a:p>
                      <a:pPr algn="ctr">
                        <a:spcAft>
                          <a:spcPts val="0"/>
                        </a:spcAft>
                      </a:pPr>
                      <a:r>
                        <a:rPr lang="it-IT" sz="2000" dirty="0">
                          <a:effectLst/>
                          <a:sym typeface="Wingdings" panose="05000000000000000000" pitchFamily="2" charset="2"/>
                        </a:rPr>
                        <a:t></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noFill/>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75719378"/>
                  </a:ext>
                </a:extLst>
              </a:tr>
              <a:tr h="322716">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a:txBody>
                    <a:bodyPr/>
                    <a:lstStyle/>
                    <a:p>
                      <a:pPr algn="ctr">
                        <a:spcAft>
                          <a:spcPts val="0"/>
                        </a:spcAft>
                      </a:pPr>
                      <a:r>
                        <a:rPr lang="it-IT" sz="2000">
                          <a:effectLst/>
                        </a:rPr>
                        <a:t>dare</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it-IT" sz="2000">
                          <a:effectLst/>
                        </a:rPr>
                        <a:t> </a:t>
                      </a: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it-IT"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it-IT" sz="2000" dirty="0">
                          <a:effectLst/>
                        </a:rPr>
                        <a:t>avere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endParaRPr lang="it-IT"/>
                    </a:p>
                  </a:txBody>
                  <a:tcPr/>
                </a:tc>
                <a:tc>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gridSpan="2">
                  <a:txBody>
                    <a:bodyPr/>
                    <a:lstStyle/>
                    <a:p>
                      <a:pPr algn="ctr">
                        <a:spcAft>
                          <a:spcPts val="0"/>
                        </a:spcAft>
                      </a:pPr>
                      <a:r>
                        <a:rPr lang="it-IT" sz="2000" dirty="0">
                          <a:effectLst/>
                        </a:rPr>
                        <a:t>dare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hMerge="1">
                  <a:txBody>
                    <a:bodyPr/>
                    <a:lstStyle/>
                    <a:p>
                      <a:endParaRPr lang="it-IT"/>
                    </a:p>
                  </a:txBody>
                  <a:tcPr/>
                </a:tc>
                <a:tc gridSpan="2">
                  <a:txBody>
                    <a:bodyPr/>
                    <a:lstStyle/>
                    <a:p>
                      <a:pPr algn="ctr">
                        <a:spcAft>
                          <a:spcPts val="0"/>
                        </a:spcAft>
                      </a:pPr>
                      <a:r>
                        <a:rPr lang="it-IT" sz="2000" dirty="0">
                          <a:effectLst/>
                        </a:rPr>
                        <a:t> </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2000" dirty="0">
                          <a:effectLst/>
                        </a:rPr>
                        <a:t>avere</a:t>
                      </a: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spcAft>
                          <a:spcPts val="0"/>
                        </a:spcAft>
                      </a:pPr>
                      <a:r>
                        <a:rPr lang="it-IT" sz="1100" u="none" strike="noStrike" dirty="0">
                          <a:effectLst/>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31859923"/>
                  </a:ext>
                </a:extLst>
              </a:tr>
              <a:tr h="205365">
                <a:tc v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tc>
                <a:tc>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gridSpan="2">
                  <a:txBody>
                    <a:bodyPr/>
                    <a:lstStyle/>
                    <a:p>
                      <a:endParaRPr lang="it-IT"/>
                    </a:p>
                  </a:txBody>
                  <a:tcPr marL="36195" marR="36195" marT="36195" marB="36195">
                    <a:lnT w="12700" cap="flat" cmpd="sng" algn="ctr">
                      <a:solidFill>
                        <a:schemeClr val="tx1"/>
                      </a:solidFill>
                      <a:prstDash val="solid"/>
                      <a:round/>
                      <a:headEnd type="none" w="med" len="med"/>
                      <a:tailEnd type="none" w="med" len="med"/>
                    </a:lnT>
                    <a:noFill/>
                  </a:tcPr>
                </a:tc>
                <a:tc h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gridSpan="2">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hMerge="1">
                  <a:txBody>
                    <a:bodyPr/>
                    <a:lstStyle/>
                    <a:p>
                      <a:endParaRPr lang="it-IT"/>
                    </a:p>
                  </a:txBody>
                  <a:tcPr/>
                </a:tc>
                <a:tc>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noFill/>
                      <a:prstDash val="solid"/>
                      <a:round/>
                      <a:headEnd type="none" w="med" len="med"/>
                      <a:tailEnd type="none" w="med" len="med"/>
                    </a:lnT>
                    <a:noFill/>
                  </a:tcPr>
                </a:tc>
                <a:tc gridSpan="2">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hMerge="1">
                  <a:txBody>
                    <a:bodyPr/>
                    <a:lstStyle/>
                    <a:p>
                      <a:endParaRPr lang="it-IT"/>
                    </a:p>
                  </a:txBody>
                  <a:tcPr/>
                </a:tc>
                <a:tc gridSpan="2">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hMerge="1">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T w="12700" cap="flat" cmpd="sng" algn="ctr">
                      <a:solidFill>
                        <a:schemeClr val="tx1"/>
                      </a:solidFill>
                      <a:prstDash val="solid"/>
                      <a:round/>
                      <a:headEnd type="none" w="med" len="med"/>
                      <a:tailEnd type="none" w="med" len="med"/>
                    </a:lnT>
                    <a:noFill/>
                  </a:tcPr>
                </a:tc>
                <a:tc>
                  <a:txBody>
                    <a:bodyPr/>
                    <a:lstStyle/>
                    <a:p>
                      <a:endParaRPr lang="it-IT"/>
                    </a:p>
                  </a:txBody>
                  <a:tcPr marL="36195" marR="36195" marT="36195" marB="36195">
                    <a:lnT w="12700" cap="flat" cmpd="sng" algn="ctr">
                      <a:solidFill>
                        <a:schemeClr val="tx1"/>
                      </a:solidFill>
                      <a:prstDash val="solid"/>
                      <a:round/>
                      <a:headEnd type="none" w="med" len="med"/>
                      <a:tailEnd type="none" w="med" len="med"/>
                    </a:lnT>
                    <a:noFill/>
                  </a:tcPr>
                </a:tc>
                <a:tc>
                  <a:txBody>
                    <a:bodyPr/>
                    <a:lstStyle/>
                    <a:p>
                      <a:pPr>
                        <a:spcAft>
                          <a:spcPts val="0"/>
                        </a:spcAft>
                      </a:pP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noFill/>
                  </a:tcPr>
                </a:tc>
                <a:extLst>
                  <a:ext uri="{0D108BD9-81ED-4DB2-BD59-A6C34878D82A}">
                    <a16:rowId xmlns:a16="http://schemas.microsoft.com/office/drawing/2014/main" val="1640040167"/>
                  </a:ext>
                </a:extLst>
              </a:tr>
            </a:tbl>
          </a:graphicData>
        </a:graphic>
      </p:graphicFrame>
      <p:sp>
        <p:nvSpPr>
          <p:cNvPr id="5" name="Rettangolo 4"/>
          <p:cNvSpPr/>
          <p:nvPr/>
        </p:nvSpPr>
        <p:spPr>
          <a:xfrm>
            <a:off x="1907704" y="2924944"/>
            <a:ext cx="6390456" cy="369332"/>
          </a:xfrm>
          <a:prstGeom prst="rect">
            <a:avLst/>
          </a:prstGeom>
        </p:spPr>
        <p:txBody>
          <a:bodyPr wrap="square">
            <a:spAutoFit/>
          </a:bodyPr>
          <a:lstStyle/>
          <a:p>
            <a:r>
              <a:rPr lang="it-IT" dirty="0">
                <a:latin typeface="Times New Roman" panose="02020603050405020304" pitchFamily="18" charset="0"/>
                <a:ea typeface="Calibri" panose="020F0502020204030204" pitchFamily="34" charset="0"/>
              </a:rPr>
              <a:t>Le </a:t>
            </a:r>
            <a:r>
              <a:rPr lang="it-IT" b="1" dirty="0">
                <a:solidFill>
                  <a:srgbClr val="C00000"/>
                </a:solidFill>
                <a:latin typeface="Times New Roman" panose="02020603050405020304" pitchFamily="18" charset="0"/>
                <a:ea typeface="Calibri" panose="020F0502020204030204" pitchFamily="34" charset="0"/>
              </a:rPr>
              <a:t>variazioni finanziarie</a:t>
            </a:r>
            <a:r>
              <a:rPr lang="it-IT" dirty="0">
                <a:solidFill>
                  <a:srgbClr val="C00000"/>
                </a:solidFill>
                <a:latin typeface="Times New Roman" panose="02020603050405020304" pitchFamily="18" charset="0"/>
                <a:ea typeface="Calibri" panose="020F0502020204030204" pitchFamily="34" charset="0"/>
              </a:rPr>
              <a:t> </a:t>
            </a:r>
            <a:r>
              <a:rPr lang="it-IT" dirty="0">
                <a:latin typeface="Times New Roman" panose="02020603050405020304" pitchFamily="18" charset="0"/>
                <a:ea typeface="Calibri" panose="020F0502020204030204" pitchFamily="34" charset="0"/>
              </a:rPr>
              <a:t>sono rappresentate da</a:t>
            </a: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3161450725"/>
              </p:ext>
            </p:extLst>
          </p:nvPr>
        </p:nvGraphicFramePr>
        <p:xfrm>
          <a:off x="611557" y="3273967"/>
          <a:ext cx="8136906" cy="1264920"/>
        </p:xfrm>
        <a:graphic>
          <a:graphicData uri="http://schemas.openxmlformats.org/drawingml/2006/table">
            <a:tbl>
              <a:tblPr firstRow="1" firstCol="1" bandRow="1">
                <a:tableStyleId>{5C22544A-7EE6-4342-B048-85BDC9FD1C3A}</a:tableStyleId>
              </a:tblPr>
              <a:tblGrid>
                <a:gridCol w="4068453">
                  <a:extLst>
                    <a:ext uri="{9D8B030D-6E8A-4147-A177-3AD203B41FA5}">
                      <a16:colId xmlns:a16="http://schemas.microsoft.com/office/drawing/2014/main" val="1310838534"/>
                    </a:ext>
                  </a:extLst>
                </a:gridCol>
                <a:gridCol w="4068453">
                  <a:extLst>
                    <a:ext uri="{9D8B030D-6E8A-4147-A177-3AD203B41FA5}">
                      <a16:colId xmlns:a16="http://schemas.microsoft.com/office/drawing/2014/main" val="1942825960"/>
                    </a:ext>
                  </a:extLst>
                </a:gridCol>
              </a:tblGrid>
              <a:tr h="193780">
                <a:tc>
                  <a:txBody>
                    <a:bodyPr/>
                    <a:lstStyle/>
                    <a:p>
                      <a:pPr algn="ctr">
                        <a:spcAft>
                          <a:spcPts val="0"/>
                        </a:spcAft>
                      </a:pPr>
                      <a:r>
                        <a:rPr lang="it-IT" sz="1600" dirty="0">
                          <a:solidFill>
                            <a:schemeClr val="tx1"/>
                          </a:solidFill>
                          <a:effectLst/>
                        </a:rPr>
                        <a:t>Variazioni finanziarie positive (VF+)</a:t>
                      </a:r>
                      <a:endParaRPr lang="it-I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dirty="0">
                          <a:solidFill>
                            <a:schemeClr val="tx1"/>
                          </a:solidFill>
                          <a:effectLst/>
                        </a:rPr>
                        <a:t>Variazioni finanziarie negative (VF–)</a:t>
                      </a:r>
                      <a:endParaRPr lang="it-I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7340270"/>
                  </a:ext>
                </a:extLst>
              </a:tr>
              <a:tr h="193780">
                <a:tc>
                  <a:txBody>
                    <a:bodyPr/>
                    <a:lstStyle/>
                    <a:p>
                      <a:pPr algn="ctr">
                        <a:spcAft>
                          <a:spcPts val="0"/>
                        </a:spcAft>
                      </a:pPr>
                      <a:r>
                        <a:rPr lang="it-IT" sz="1600" b="0" dirty="0">
                          <a:solidFill>
                            <a:schemeClr val="tx1"/>
                          </a:solidFill>
                          <a:effectLst/>
                        </a:rPr>
                        <a:t>Entrate di denaro</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dirty="0">
                          <a:solidFill>
                            <a:schemeClr val="tx1"/>
                          </a:solidFill>
                          <a:effectLst/>
                        </a:rPr>
                        <a:t>Uscite di denaro</a:t>
                      </a:r>
                      <a:endParaRPr lang="it-I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344958"/>
                  </a:ext>
                </a:extLst>
              </a:tr>
              <a:tr h="193780">
                <a:tc>
                  <a:txBody>
                    <a:bodyPr/>
                    <a:lstStyle/>
                    <a:p>
                      <a:pPr algn="ctr">
                        <a:spcAft>
                          <a:spcPts val="0"/>
                        </a:spcAft>
                      </a:pPr>
                      <a:r>
                        <a:rPr lang="it-IT" sz="1600" b="0" dirty="0">
                          <a:solidFill>
                            <a:schemeClr val="tx1"/>
                          </a:solidFill>
                          <a:effectLst/>
                        </a:rPr>
                        <a:t>Aumenti di crediti*</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dirty="0">
                          <a:solidFill>
                            <a:schemeClr val="tx1"/>
                          </a:solidFill>
                          <a:effectLst/>
                        </a:rPr>
                        <a:t>Diminuzioni di crediti*</a:t>
                      </a:r>
                      <a:endParaRPr lang="it-I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9484069"/>
                  </a:ext>
                </a:extLst>
              </a:tr>
              <a:tr h="193780">
                <a:tc>
                  <a:txBody>
                    <a:bodyPr/>
                    <a:lstStyle/>
                    <a:p>
                      <a:pPr algn="ctr">
                        <a:spcAft>
                          <a:spcPts val="0"/>
                        </a:spcAft>
                      </a:pPr>
                      <a:r>
                        <a:rPr lang="it-IT" sz="1600" b="0" dirty="0">
                          <a:solidFill>
                            <a:schemeClr val="tx1"/>
                          </a:solidFill>
                          <a:effectLst/>
                        </a:rPr>
                        <a:t>Diminuzioni di debiti*</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dirty="0">
                          <a:solidFill>
                            <a:schemeClr val="tx1"/>
                          </a:solidFill>
                          <a:effectLst/>
                        </a:rPr>
                        <a:t>Aumenti di debiti*</a:t>
                      </a:r>
                      <a:endParaRPr lang="it-IT"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749417"/>
                  </a:ext>
                </a:extLst>
              </a:tr>
            </a:tbl>
          </a:graphicData>
        </a:graphic>
      </p:graphicFrame>
      <p:sp>
        <p:nvSpPr>
          <p:cNvPr id="7" name="Rettangolo 6"/>
          <p:cNvSpPr/>
          <p:nvPr/>
        </p:nvSpPr>
        <p:spPr>
          <a:xfrm>
            <a:off x="677928" y="4437112"/>
            <a:ext cx="3914854" cy="523220"/>
          </a:xfrm>
          <a:prstGeom prst="rect">
            <a:avLst/>
          </a:prstGeom>
        </p:spPr>
        <p:txBody>
          <a:bodyPr wrap="none">
            <a:spAutoFit/>
          </a:bodyPr>
          <a:lstStyle/>
          <a:p>
            <a:r>
              <a:rPr lang="it-IT" sz="2800" dirty="0">
                <a:latin typeface="Arial Narrow" panose="020B0606020202030204" pitchFamily="34" charset="0"/>
                <a:ea typeface="Calibri" panose="020F0502020204030204" pitchFamily="34" charset="0"/>
                <a:cs typeface="Times New Roman" panose="02020603050405020304" pitchFamily="18" charset="0"/>
              </a:rPr>
              <a:t>* </a:t>
            </a:r>
            <a:r>
              <a:rPr lang="it-IT" dirty="0">
                <a:latin typeface="Arial Narrow" panose="020B0606020202030204" pitchFamily="34" charset="0"/>
                <a:ea typeface="Calibri" panose="020F0502020204030204" pitchFamily="34" charset="0"/>
                <a:cs typeface="Times New Roman" panose="02020603050405020304" pitchFamily="18" charset="0"/>
              </a:rPr>
              <a:t>sia di funzionamento che di finanziamento</a:t>
            </a:r>
            <a:endParaRPr lang="it-IT" dirty="0"/>
          </a:p>
        </p:txBody>
      </p:sp>
      <p:sp>
        <p:nvSpPr>
          <p:cNvPr id="20" name="Rettangolo 19"/>
          <p:cNvSpPr/>
          <p:nvPr/>
        </p:nvSpPr>
        <p:spPr>
          <a:xfrm>
            <a:off x="1875780" y="4941168"/>
            <a:ext cx="6390456" cy="369332"/>
          </a:xfrm>
          <a:prstGeom prst="rect">
            <a:avLst/>
          </a:prstGeom>
        </p:spPr>
        <p:txBody>
          <a:bodyPr wrap="square">
            <a:spAutoFit/>
          </a:bodyPr>
          <a:lstStyle/>
          <a:p>
            <a:r>
              <a:rPr lang="it-IT" dirty="0">
                <a:latin typeface="Times New Roman" panose="02020603050405020304" pitchFamily="18" charset="0"/>
                <a:ea typeface="Calibri" panose="020F0502020204030204" pitchFamily="34" charset="0"/>
              </a:rPr>
              <a:t>Le </a:t>
            </a:r>
            <a:r>
              <a:rPr lang="it-IT" b="1" dirty="0">
                <a:solidFill>
                  <a:srgbClr val="C00000"/>
                </a:solidFill>
                <a:latin typeface="Times New Roman" panose="02020603050405020304" pitchFamily="18" charset="0"/>
                <a:ea typeface="Calibri" panose="020F0502020204030204" pitchFamily="34" charset="0"/>
              </a:rPr>
              <a:t>variazioni </a:t>
            </a:r>
            <a:r>
              <a:rPr lang="it-IT" b="1" dirty="0" smtClean="0">
                <a:solidFill>
                  <a:srgbClr val="C00000"/>
                </a:solidFill>
                <a:latin typeface="Times New Roman" panose="02020603050405020304" pitchFamily="18" charset="0"/>
                <a:ea typeface="Calibri" panose="020F0502020204030204" pitchFamily="34" charset="0"/>
              </a:rPr>
              <a:t>economiche</a:t>
            </a:r>
            <a:r>
              <a:rPr lang="it-IT" dirty="0" smtClean="0">
                <a:solidFill>
                  <a:srgbClr val="C00000"/>
                </a:solidFill>
                <a:latin typeface="Times New Roman" panose="02020603050405020304" pitchFamily="18" charset="0"/>
                <a:ea typeface="Calibri" panose="020F0502020204030204" pitchFamily="34" charset="0"/>
              </a:rPr>
              <a:t> </a:t>
            </a:r>
            <a:r>
              <a:rPr lang="it-IT" dirty="0">
                <a:latin typeface="Times New Roman" panose="02020603050405020304" pitchFamily="18" charset="0"/>
                <a:ea typeface="Calibri" panose="020F0502020204030204" pitchFamily="34" charset="0"/>
              </a:rPr>
              <a:t>sono rappresentate da</a:t>
            </a:r>
            <a:endParaRPr lang="it-IT" dirty="0"/>
          </a:p>
        </p:txBody>
      </p:sp>
      <p:graphicFrame>
        <p:nvGraphicFramePr>
          <p:cNvPr id="10" name="Tabella 9"/>
          <p:cNvGraphicFramePr>
            <a:graphicFrameLocks noGrp="1"/>
          </p:cNvGraphicFramePr>
          <p:nvPr>
            <p:extLst>
              <p:ext uri="{D42A27DB-BD31-4B8C-83A1-F6EECF244321}">
                <p14:modId xmlns:p14="http://schemas.microsoft.com/office/powerpoint/2010/main" val="1673314418"/>
              </p:ext>
            </p:extLst>
          </p:nvPr>
        </p:nvGraphicFramePr>
        <p:xfrm>
          <a:off x="611557" y="5301208"/>
          <a:ext cx="8136906" cy="1365064"/>
        </p:xfrm>
        <a:graphic>
          <a:graphicData uri="http://schemas.openxmlformats.org/drawingml/2006/table">
            <a:tbl>
              <a:tblPr firstRow="1" firstCol="1" bandRow="1">
                <a:tableStyleId>{5C22544A-7EE6-4342-B048-85BDC9FD1C3A}</a:tableStyleId>
              </a:tblPr>
              <a:tblGrid>
                <a:gridCol w="4068453">
                  <a:extLst>
                    <a:ext uri="{9D8B030D-6E8A-4147-A177-3AD203B41FA5}">
                      <a16:colId xmlns:a16="http://schemas.microsoft.com/office/drawing/2014/main" val="4059382203"/>
                    </a:ext>
                  </a:extLst>
                </a:gridCol>
                <a:gridCol w="4068453">
                  <a:extLst>
                    <a:ext uri="{9D8B030D-6E8A-4147-A177-3AD203B41FA5}">
                      <a16:colId xmlns:a16="http://schemas.microsoft.com/office/drawing/2014/main" val="3497748400"/>
                    </a:ext>
                  </a:extLst>
                </a:gridCol>
              </a:tblGrid>
              <a:tr h="416374">
                <a:tc>
                  <a:txBody>
                    <a:bodyPr/>
                    <a:lstStyle/>
                    <a:p>
                      <a:pPr algn="ctr">
                        <a:spcAft>
                          <a:spcPts val="0"/>
                        </a:spcAft>
                      </a:pPr>
                      <a:r>
                        <a:rPr lang="it-IT" sz="1600" b="0" dirty="0">
                          <a:solidFill>
                            <a:schemeClr val="tx1"/>
                          </a:solidFill>
                          <a:effectLst/>
                        </a:rPr>
                        <a:t>Variazioni economiche negative (VE–)</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b="0">
                          <a:solidFill>
                            <a:schemeClr val="tx1"/>
                          </a:solidFill>
                          <a:effectLst/>
                        </a:rPr>
                        <a:t>Variazioni economiche positive (VE+)</a:t>
                      </a:r>
                      <a:endParaRPr lang="it-IT"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4623233"/>
                  </a:ext>
                </a:extLst>
              </a:tr>
              <a:tr h="251655">
                <a:tc>
                  <a:txBody>
                    <a:bodyPr/>
                    <a:lstStyle/>
                    <a:p>
                      <a:pPr algn="ctr">
                        <a:spcAft>
                          <a:spcPts val="0"/>
                        </a:spcAft>
                      </a:pPr>
                      <a:r>
                        <a:rPr lang="it-IT" sz="1600" b="0" dirty="0">
                          <a:solidFill>
                            <a:schemeClr val="tx1"/>
                          </a:solidFill>
                          <a:effectLst/>
                        </a:rPr>
                        <a:t>Incrementi di costi</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b="0">
                          <a:solidFill>
                            <a:schemeClr val="tx1"/>
                          </a:solidFill>
                          <a:effectLst/>
                        </a:rPr>
                        <a:t>Incrementi di ricavi</a:t>
                      </a:r>
                      <a:endParaRPr lang="it-IT"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4420348"/>
                  </a:ext>
                </a:extLst>
              </a:tr>
              <a:tr h="251655">
                <a:tc>
                  <a:txBody>
                    <a:bodyPr/>
                    <a:lstStyle/>
                    <a:p>
                      <a:pPr algn="ctr">
                        <a:spcAft>
                          <a:spcPts val="0"/>
                        </a:spcAft>
                      </a:pPr>
                      <a:r>
                        <a:rPr lang="it-IT" sz="1600" b="0" dirty="0">
                          <a:solidFill>
                            <a:schemeClr val="tx1"/>
                          </a:solidFill>
                          <a:effectLst/>
                        </a:rPr>
                        <a:t>Decrementi di ricavi</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b="0" dirty="0">
                          <a:solidFill>
                            <a:schemeClr val="tx1"/>
                          </a:solidFill>
                          <a:effectLst/>
                        </a:rPr>
                        <a:t>Decrementi di costi</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7262927"/>
                  </a:ext>
                </a:extLst>
              </a:tr>
              <a:tr h="251655">
                <a:tc>
                  <a:txBody>
                    <a:bodyPr/>
                    <a:lstStyle/>
                    <a:p>
                      <a:pPr algn="ctr">
                        <a:spcAft>
                          <a:spcPts val="0"/>
                        </a:spcAft>
                      </a:pPr>
                      <a:r>
                        <a:rPr lang="it-IT" sz="1600" b="0">
                          <a:solidFill>
                            <a:schemeClr val="tx1"/>
                          </a:solidFill>
                          <a:effectLst/>
                        </a:rPr>
                        <a:t>Decrementi di capitale netto</a:t>
                      </a:r>
                      <a:endParaRPr lang="it-IT" sz="16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it-IT" sz="1600" b="0" dirty="0">
                          <a:solidFill>
                            <a:schemeClr val="tx1"/>
                          </a:solidFill>
                          <a:effectLst/>
                        </a:rPr>
                        <a:t>Incrementi di capitale netto</a:t>
                      </a:r>
                      <a:endParaRPr lang="it-IT"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195" marR="36195"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1312232"/>
                  </a:ext>
                </a:extLst>
              </a:tr>
            </a:tbl>
          </a:graphicData>
        </a:graphic>
      </p:graphicFrame>
    </p:spTree>
    <p:extLst>
      <p:ext uri="{BB962C8B-B14F-4D97-AF65-F5344CB8AC3E}">
        <p14:creationId xmlns:p14="http://schemas.microsoft.com/office/powerpoint/2010/main" val="169922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
        <p:nvSpPr>
          <p:cNvPr id="7" name="Rettangolo 6"/>
          <p:cNvSpPr/>
          <p:nvPr/>
        </p:nvSpPr>
        <p:spPr>
          <a:xfrm>
            <a:off x="379077" y="397986"/>
            <a:ext cx="8369385" cy="646331"/>
          </a:xfrm>
          <a:prstGeom prst="rect">
            <a:avLst/>
          </a:prstGeom>
        </p:spPr>
        <p:txBody>
          <a:bodyPr wrap="square">
            <a:spAutoFit/>
          </a:bodyPr>
          <a:lstStyle/>
          <a:p>
            <a:pPr algn="ctr"/>
            <a:r>
              <a:rPr lang="it-IT" dirty="0"/>
              <a:t>In sostanza, il sistema del capitale e del risultato economico giunge alla seguente suddivisione dei conti rispetto alla loro natura</a:t>
            </a:r>
          </a:p>
        </p:txBody>
      </p:sp>
      <p:pic>
        <p:nvPicPr>
          <p:cNvPr id="15" name="Immagine 14">
            <a:extLst>
              <a:ext uri="{FF2B5EF4-FFF2-40B4-BE49-F238E27FC236}">
                <a16:creationId xmlns:a16="http://schemas.microsoft.com/office/drawing/2014/main" id="{E6FDE5E7-62ED-488C-876D-FDA49A0D542A}"/>
              </a:ext>
            </a:extLst>
          </p:cNvPr>
          <p:cNvPicPr>
            <a:picLocks noChangeAspect="1"/>
          </p:cNvPicPr>
          <p:nvPr/>
        </p:nvPicPr>
        <p:blipFill>
          <a:blip r:embed="rId3"/>
          <a:stretch>
            <a:fillRect/>
          </a:stretch>
        </p:blipFill>
        <p:spPr>
          <a:xfrm>
            <a:off x="209995" y="1147503"/>
            <a:ext cx="8695433" cy="4896544"/>
          </a:xfrm>
          <a:prstGeom prst="rect">
            <a:avLst/>
          </a:prstGeom>
          <a:ln>
            <a:solidFill>
              <a:srgbClr val="CC0000"/>
            </a:solidFill>
          </a:ln>
          <a:effectLst>
            <a:softEdge rad="63500"/>
          </a:effectLst>
        </p:spPr>
      </p:pic>
    </p:spTree>
    <p:extLst>
      <p:ext uri="{BB962C8B-B14F-4D97-AF65-F5344CB8AC3E}">
        <p14:creationId xmlns:p14="http://schemas.microsoft.com/office/powerpoint/2010/main" val="871422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
        <p:nvSpPr>
          <p:cNvPr id="7" name="Rettangolo 6"/>
          <p:cNvSpPr/>
          <p:nvPr/>
        </p:nvSpPr>
        <p:spPr>
          <a:xfrm>
            <a:off x="107950" y="219075"/>
            <a:ext cx="8924926" cy="338554"/>
          </a:xfrm>
          <a:prstGeom prst="rect">
            <a:avLst/>
          </a:prstGeom>
        </p:spPr>
        <p:txBody>
          <a:bodyPr wrap="square">
            <a:spAutoFit/>
          </a:bodyPr>
          <a:lstStyle/>
          <a:p>
            <a:pPr algn="ctr"/>
            <a:r>
              <a:rPr lang="it-IT" sz="1600" dirty="0" smtClean="0"/>
              <a:t>Il </a:t>
            </a:r>
            <a:r>
              <a:rPr lang="it-IT" sz="1600" b="1" dirty="0" smtClean="0"/>
              <a:t>quadro </a:t>
            </a:r>
            <a:r>
              <a:rPr lang="it-IT" sz="1600" b="1" dirty="0"/>
              <a:t>delle variazioni </a:t>
            </a:r>
            <a:r>
              <a:rPr lang="it-IT" sz="1600" b="1" dirty="0" smtClean="0"/>
              <a:t>dei conti per </a:t>
            </a:r>
            <a:r>
              <a:rPr lang="it-IT" sz="1600" dirty="0" smtClean="0"/>
              <a:t>contabilizzare le </a:t>
            </a:r>
            <a:r>
              <a:rPr lang="it-IT" sz="1600" dirty="0"/>
              <a:t>operazioni di gestione è il seguente</a:t>
            </a:r>
          </a:p>
        </p:txBody>
      </p:sp>
      <p:graphicFrame>
        <p:nvGraphicFramePr>
          <p:cNvPr id="2" name="Tabella 1"/>
          <p:cNvGraphicFramePr>
            <a:graphicFrameLocks noGrp="1"/>
          </p:cNvGraphicFramePr>
          <p:nvPr>
            <p:extLst>
              <p:ext uri="{D42A27DB-BD31-4B8C-83A1-F6EECF244321}">
                <p14:modId xmlns:p14="http://schemas.microsoft.com/office/powerpoint/2010/main" val="3211966317"/>
              </p:ext>
            </p:extLst>
          </p:nvPr>
        </p:nvGraphicFramePr>
        <p:xfrm>
          <a:off x="337596" y="674028"/>
          <a:ext cx="8369384" cy="1710690"/>
        </p:xfrm>
        <a:graphic>
          <a:graphicData uri="http://schemas.openxmlformats.org/drawingml/2006/table">
            <a:tbl>
              <a:tblPr firstRow="1" firstCol="1" bandRow="1">
                <a:tableStyleId>{5C22544A-7EE6-4342-B048-85BDC9FD1C3A}</a:tableStyleId>
              </a:tblPr>
              <a:tblGrid>
                <a:gridCol w="1906857">
                  <a:extLst>
                    <a:ext uri="{9D8B030D-6E8A-4147-A177-3AD203B41FA5}">
                      <a16:colId xmlns:a16="http://schemas.microsoft.com/office/drawing/2014/main" val="1528049562"/>
                    </a:ext>
                  </a:extLst>
                </a:gridCol>
                <a:gridCol w="1696596">
                  <a:extLst>
                    <a:ext uri="{9D8B030D-6E8A-4147-A177-3AD203B41FA5}">
                      <a16:colId xmlns:a16="http://schemas.microsoft.com/office/drawing/2014/main" val="1399782170"/>
                    </a:ext>
                  </a:extLst>
                </a:gridCol>
                <a:gridCol w="1450081">
                  <a:extLst>
                    <a:ext uri="{9D8B030D-6E8A-4147-A177-3AD203B41FA5}">
                      <a16:colId xmlns:a16="http://schemas.microsoft.com/office/drawing/2014/main" val="901177666"/>
                    </a:ext>
                  </a:extLst>
                </a:gridCol>
                <a:gridCol w="1657925">
                  <a:extLst>
                    <a:ext uri="{9D8B030D-6E8A-4147-A177-3AD203B41FA5}">
                      <a16:colId xmlns:a16="http://schemas.microsoft.com/office/drawing/2014/main" val="2920615470"/>
                    </a:ext>
                  </a:extLst>
                </a:gridCol>
                <a:gridCol w="1657925">
                  <a:extLst>
                    <a:ext uri="{9D8B030D-6E8A-4147-A177-3AD203B41FA5}">
                      <a16:colId xmlns:a16="http://schemas.microsoft.com/office/drawing/2014/main" val="3263644275"/>
                    </a:ext>
                  </a:extLst>
                </a:gridCol>
              </a:tblGrid>
              <a:tr h="597323">
                <a:tc rowSpan="3">
                  <a:txBody>
                    <a:bodyPr/>
                    <a:lstStyle/>
                    <a:p>
                      <a:pPr indent="0" algn="ctr">
                        <a:lnSpc>
                          <a:spcPct val="100000"/>
                        </a:lnSpc>
                        <a:spcAft>
                          <a:spcPts val="0"/>
                        </a:spcAft>
                      </a:pPr>
                      <a:r>
                        <a:rPr lang="it-IT" sz="1400" b="0" dirty="0">
                          <a:solidFill>
                            <a:schemeClr val="tx1"/>
                          </a:solidFill>
                          <a:effectLst/>
                        </a:rPr>
                        <a:t>Variazioni finanziarie in senso stretto</a:t>
                      </a:r>
                      <a:br>
                        <a:rPr lang="it-IT" sz="1400" b="0" dirty="0">
                          <a:solidFill>
                            <a:schemeClr val="tx1"/>
                          </a:solidFill>
                          <a:effectLst/>
                        </a:rPr>
                      </a:br>
                      <a:r>
                        <a:rPr lang="it-IT" sz="1400" b="0" dirty="0">
                          <a:solidFill>
                            <a:schemeClr val="tx1"/>
                          </a:solidFill>
                          <a:effectLst/>
                        </a:rPr>
                        <a:t>(numerarie) ovvero relative ai conti </a:t>
                      </a:r>
                      <a:br>
                        <a:rPr lang="it-IT" sz="1400" b="0" dirty="0">
                          <a:solidFill>
                            <a:schemeClr val="tx1"/>
                          </a:solidFill>
                          <a:effectLst/>
                        </a:rPr>
                      </a:br>
                      <a:r>
                        <a:rPr lang="it-IT" sz="1400" b="0" dirty="0">
                          <a:solidFill>
                            <a:schemeClr val="tx1"/>
                          </a:solidFill>
                          <a:effectLst/>
                        </a:rPr>
                        <a:t>accesi alla “liquidità”</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dirty="0">
                          <a:solidFill>
                            <a:schemeClr val="tx1"/>
                          </a:solidFill>
                          <a:effectLst/>
                        </a:rPr>
                        <a:t>Variazioni economiche</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dirty="0">
                          <a:solidFill>
                            <a:schemeClr val="tx1"/>
                          </a:solidFill>
                          <a:effectLst/>
                        </a:rPr>
                        <a:t>Costi</a:t>
                      </a:r>
                    </a:p>
                    <a:p>
                      <a:pPr indent="0" algn="ctr">
                        <a:lnSpc>
                          <a:spcPct val="100000"/>
                        </a:lnSpc>
                        <a:spcAft>
                          <a:spcPts val="0"/>
                        </a:spcAft>
                      </a:pPr>
                      <a:r>
                        <a:rPr lang="it-IT" sz="1400" b="0" dirty="0">
                          <a:solidFill>
                            <a:schemeClr val="tx1"/>
                          </a:solidFill>
                          <a:effectLst/>
                        </a:rPr>
                        <a:t>Ricavi</a:t>
                      </a:r>
                    </a:p>
                    <a:p>
                      <a:pPr indent="0" algn="ctr">
                        <a:lnSpc>
                          <a:spcPct val="100000"/>
                        </a:lnSpc>
                        <a:spcAft>
                          <a:spcPts val="0"/>
                        </a:spcAft>
                      </a:pPr>
                      <a:r>
                        <a:rPr lang="it-IT" sz="1400" b="0" dirty="0">
                          <a:solidFill>
                            <a:schemeClr val="tx1"/>
                          </a:solidFill>
                          <a:effectLst/>
                        </a:rPr>
                        <a:t>Capitale netto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3150415"/>
                  </a:ext>
                </a:extLst>
              </a:tr>
              <a:tr h="234966">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oppure</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noFill/>
                  </a:tcPr>
                </a:tc>
                <a:tc>
                  <a:txBody>
                    <a:bodyPr/>
                    <a:lstStyle/>
                    <a:p>
                      <a:pPr indent="0" algn="ctr">
                        <a:lnSpc>
                          <a:spcPct val="100000"/>
                        </a:lnSpc>
                        <a:spcAft>
                          <a:spcPts val="0"/>
                        </a:spcAft>
                      </a:pPr>
                      <a:r>
                        <a:rPr lang="it-IT" sz="1400" b="0">
                          <a:solidFill>
                            <a:schemeClr val="tx1"/>
                          </a:solidFill>
                          <a:effectLst/>
                        </a:rPr>
                        <a:t> </a:t>
                      </a:r>
                      <a:endParaRPr lang="it-IT" sz="1400" b="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69880"/>
                  </a:ext>
                </a:extLst>
              </a:tr>
              <a:tr h="597323">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dirty="0">
                          <a:solidFill>
                            <a:schemeClr val="tx1"/>
                          </a:solidFill>
                          <a:effectLst/>
                        </a:rPr>
                        <a:t>Variazioni </a:t>
                      </a:r>
                      <a:br>
                        <a:rPr lang="it-IT" sz="1400" b="0" dirty="0">
                          <a:solidFill>
                            <a:schemeClr val="tx1"/>
                          </a:solidFill>
                          <a:effectLst/>
                        </a:rPr>
                      </a:br>
                      <a:r>
                        <a:rPr lang="it-IT" sz="1400" b="0" dirty="0">
                          <a:solidFill>
                            <a:schemeClr val="tx1"/>
                          </a:solidFill>
                          <a:effectLst/>
                        </a:rPr>
                        <a:t>finanziarie in senso lato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dirty="0">
                          <a:solidFill>
                            <a:schemeClr val="tx1"/>
                          </a:solidFill>
                          <a:effectLst/>
                        </a:rPr>
                        <a:t>Crediti e debiti di finanziamento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8321080"/>
                  </a:ext>
                </a:extLst>
              </a:tr>
            </a:tbl>
          </a:graphicData>
        </a:graphic>
      </p:graphicFrame>
      <p:sp>
        <p:nvSpPr>
          <p:cNvPr id="14" name="Rettangolo 13"/>
          <p:cNvSpPr/>
          <p:nvPr/>
        </p:nvSpPr>
        <p:spPr>
          <a:xfrm>
            <a:off x="95249" y="2485728"/>
            <a:ext cx="8924926" cy="353943"/>
          </a:xfrm>
          <a:prstGeom prst="rect">
            <a:avLst/>
          </a:prstGeom>
        </p:spPr>
        <p:txBody>
          <a:bodyPr wrap="square">
            <a:spAutoFit/>
          </a:bodyPr>
          <a:lstStyle/>
          <a:p>
            <a:pPr algn="ctr"/>
            <a:r>
              <a:rPr lang="it-IT" sz="1700" dirty="0" smtClean="0">
                <a:solidFill>
                  <a:srgbClr val="C00000"/>
                </a:solidFill>
              </a:rPr>
              <a:t>Più precisamente</a:t>
            </a:r>
            <a:endParaRPr lang="it-IT" sz="1700" dirty="0">
              <a:solidFill>
                <a:srgbClr val="C00000"/>
              </a:solidFill>
            </a:endParaRPr>
          </a:p>
        </p:txBody>
      </p:sp>
      <p:graphicFrame>
        <p:nvGraphicFramePr>
          <p:cNvPr id="16" name="Tabella 15"/>
          <p:cNvGraphicFramePr>
            <a:graphicFrameLocks noGrp="1"/>
          </p:cNvGraphicFramePr>
          <p:nvPr>
            <p:extLst>
              <p:ext uri="{D42A27DB-BD31-4B8C-83A1-F6EECF244321}">
                <p14:modId xmlns:p14="http://schemas.microsoft.com/office/powerpoint/2010/main" val="690371133"/>
              </p:ext>
            </p:extLst>
          </p:nvPr>
        </p:nvGraphicFramePr>
        <p:xfrm>
          <a:off x="337596" y="2839671"/>
          <a:ext cx="8369384" cy="1924050"/>
        </p:xfrm>
        <a:graphic>
          <a:graphicData uri="http://schemas.openxmlformats.org/drawingml/2006/table">
            <a:tbl>
              <a:tblPr firstRow="1" firstCol="1" bandRow="1">
                <a:tableStyleId>{5C22544A-7EE6-4342-B048-85BDC9FD1C3A}</a:tableStyleId>
              </a:tblPr>
              <a:tblGrid>
                <a:gridCol w="1906857">
                  <a:extLst>
                    <a:ext uri="{9D8B030D-6E8A-4147-A177-3AD203B41FA5}">
                      <a16:colId xmlns:a16="http://schemas.microsoft.com/office/drawing/2014/main" val="1528049562"/>
                    </a:ext>
                  </a:extLst>
                </a:gridCol>
                <a:gridCol w="1696596">
                  <a:extLst>
                    <a:ext uri="{9D8B030D-6E8A-4147-A177-3AD203B41FA5}">
                      <a16:colId xmlns:a16="http://schemas.microsoft.com/office/drawing/2014/main" val="1399782170"/>
                    </a:ext>
                  </a:extLst>
                </a:gridCol>
                <a:gridCol w="1450081">
                  <a:extLst>
                    <a:ext uri="{9D8B030D-6E8A-4147-A177-3AD203B41FA5}">
                      <a16:colId xmlns:a16="http://schemas.microsoft.com/office/drawing/2014/main" val="901177666"/>
                    </a:ext>
                  </a:extLst>
                </a:gridCol>
                <a:gridCol w="1657925">
                  <a:extLst>
                    <a:ext uri="{9D8B030D-6E8A-4147-A177-3AD203B41FA5}">
                      <a16:colId xmlns:a16="http://schemas.microsoft.com/office/drawing/2014/main" val="2920615470"/>
                    </a:ext>
                  </a:extLst>
                </a:gridCol>
                <a:gridCol w="1657925">
                  <a:extLst>
                    <a:ext uri="{9D8B030D-6E8A-4147-A177-3AD203B41FA5}">
                      <a16:colId xmlns:a16="http://schemas.microsoft.com/office/drawing/2014/main" val="3263644275"/>
                    </a:ext>
                  </a:extLst>
                </a:gridCol>
              </a:tblGrid>
              <a:tr h="597323">
                <a:tc rowSpan="3">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finanziarie in senso stretto </a:t>
                      </a:r>
                      <a:br>
                        <a:rPr lang="it-IT" sz="1400" b="0" kern="1200" dirty="0" smtClean="0">
                          <a:solidFill>
                            <a:schemeClr val="tx1"/>
                          </a:solidFill>
                          <a:effectLst/>
                          <a:latin typeface="+mn-lt"/>
                          <a:ea typeface="+mn-ea"/>
                          <a:cs typeface="+mn-cs"/>
                        </a:rPr>
                      </a:br>
                      <a:r>
                        <a:rPr lang="it-IT" sz="1400" b="0" kern="1200" dirty="0" smtClean="0">
                          <a:solidFill>
                            <a:schemeClr val="tx1"/>
                          </a:solidFill>
                          <a:effectLst/>
                          <a:latin typeface="+mn-lt"/>
                          <a:ea typeface="+mn-ea"/>
                          <a:cs typeface="+mn-cs"/>
                        </a:rPr>
                        <a:t>(numerarie) </a:t>
                      </a:r>
                    </a:p>
                    <a:p>
                      <a:pPr indent="0" algn="ctr">
                        <a:lnSpc>
                          <a:spcPct val="100000"/>
                        </a:lnSpc>
                        <a:spcAft>
                          <a:spcPts val="0"/>
                        </a:spcAft>
                      </a:pPr>
                      <a:r>
                        <a:rPr lang="it-IT" sz="1400" b="0" kern="1200" dirty="0" smtClean="0">
                          <a:solidFill>
                            <a:schemeClr val="tx1"/>
                          </a:solidFill>
                          <a:effectLst/>
                          <a:latin typeface="+mn-lt"/>
                          <a:ea typeface="+mn-ea"/>
                          <a:cs typeface="+mn-cs"/>
                        </a:rPr>
                        <a:t>di </a:t>
                      </a:r>
                      <a:r>
                        <a:rPr lang="it-IT" sz="1400" b="1" kern="1200" dirty="0" smtClean="0">
                          <a:solidFill>
                            <a:schemeClr val="tx1"/>
                          </a:solidFill>
                          <a:effectLst/>
                          <a:latin typeface="+mn-lt"/>
                          <a:ea typeface="+mn-ea"/>
                          <a:cs typeface="+mn-cs"/>
                        </a:rPr>
                        <a:t>segno positivo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economiche di </a:t>
                      </a:r>
                      <a:r>
                        <a:rPr lang="it-IT" sz="1400" b="1" kern="1200" dirty="0" smtClean="0">
                          <a:solidFill>
                            <a:schemeClr val="tx1"/>
                          </a:solidFill>
                          <a:effectLst/>
                          <a:latin typeface="+mn-lt"/>
                          <a:ea typeface="+mn-ea"/>
                          <a:cs typeface="+mn-cs"/>
                        </a:rPr>
                        <a:t>segno positivo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it-IT" sz="1400" b="0" kern="1200" dirty="0" smtClean="0">
                          <a:solidFill>
                            <a:schemeClr val="tx1"/>
                          </a:solidFill>
                          <a:effectLst/>
                          <a:latin typeface="+mn-lt"/>
                          <a:ea typeface="+mn-ea"/>
                          <a:cs typeface="+mn-cs"/>
                        </a:rPr>
                        <a:t>– Costi </a:t>
                      </a:r>
                    </a:p>
                    <a:p>
                      <a:r>
                        <a:rPr lang="it-IT" sz="1400" b="0" kern="1200" dirty="0" smtClean="0">
                          <a:solidFill>
                            <a:schemeClr val="tx1"/>
                          </a:solidFill>
                          <a:effectLst/>
                          <a:latin typeface="+mn-lt"/>
                          <a:ea typeface="+mn-ea"/>
                          <a:cs typeface="+mn-cs"/>
                        </a:rPr>
                        <a:t>+ Ricavi</a:t>
                      </a:r>
                    </a:p>
                    <a:p>
                      <a:r>
                        <a:rPr lang="it-IT" sz="1400" b="0" kern="1200" dirty="0" smtClean="0">
                          <a:solidFill>
                            <a:schemeClr val="tx1"/>
                          </a:solidFill>
                          <a:effectLst/>
                          <a:latin typeface="+mn-lt"/>
                          <a:ea typeface="+mn-ea"/>
                          <a:cs typeface="+mn-cs"/>
                        </a:rPr>
                        <a:t>+ Capitale netto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3150415"/>
                  </a:ext>
                </a:extLst>
              </a:tr>
              <a:tr h="234966">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oppure</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noFill/>
                  </a:tcPr>
                </a:tc>
                <a:tc>
                  <a:txBody>
                    <a:bodyPr/>
                    <a:lstStyle/>
                    <a:p>
                      <a:pPr indent="0" algn="ctr">
                        <a:lnSpc>
                          <a:spcPct val="100000"/>
                        </a:lnSpc>
                        <a:spcAft>
                          <a:spcPts val="0"/>
                        </a:spcAft>
                      </a:pPr>
                      <a:r>
                        <a:rPr lang="it-IT" sz="1400" b="0">
                          <a:solidFill>
                            <a:schemeClr val="tx1"/>
                          </a:solidFill>
                          <a:effectLst/>
                        </a:rPr>
                        <a:t> </a:t>
                      </a:r>
                      <a:endParaRPr lang="it-IT" sz="1400" b="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69880"/>
                  </a:ext>
                </a:extLst>
              </a:tr>
              <a:tr h="597323">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finanziarie in senso lato di </a:t>
                      </a:r>
                      <a:r>
                        <a:rPr lang="it-IT" sz="1400" b="1" kern="1200" dirty="0" smtClean="0">
                          <a:solidFill>
                            <a:schemeClr val="tx1"/>
                          </a:solidFill>
                          <a:effectLst/>
                          <a:latin typeface="+mn-lt"/>
                          <a:ea typeface="+mn-ea"/>
                          <a:cs typeface="+mn-cs"/>
                        </a:rPr>
                        <a:t>segno negativo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it-IT" sz="1400" b="0" kern="1200" dirty="0" smtClean="0">
                          <a:solidFill>
                            <a:schemeClr val="tx1"/>
                          </a:solidFill>
                          <a:effectLst/>
                          <a:latin typeface="+mn-lt"/>
                          <a:ea typeface="+mn-ea"/>
                          <a:cs typeface="+mn-cs"/>
                        </a:rPr>
                        <a:t>+ Debiti di finanziamento</a:t>
                      </a:r>
                    </a:p>
                    <a:p>
                      <a:r>
                        <a:rPr lang="it-IT" sz="1400" b="0" kern="1200" dirty="0" smtClean="0">
                          <a:solidFill>
                            <a:schemeClr val="tx1"/>
                          </a:solidFill>
                          <a:effectLst/>
                          <a:latin typeface="+mn-lt"/>
                          <a:ea typeface="+mn-ea"/>
                          <a:cs typeface="+mn-cs"/>
                        </a:rPr>
                        <a:t>– Crediti di </a:t>
                      </a:r>
                      <a:br>
                        <a:rPr lang="it-IT" sz="1400" b="0" kern="1200" dirty="0" smtClean="0">
                          <a:solidFill>
                            <a:schemeClr val="tx1"/>
                          </a:solidFill>
                          <a:effectLst/>
                          <a:latin typeface="+mn-lt"/>
                          <a:ea typeface="+mn-ea"/>
                          <a:cs typeface="+mn-cs"/>
                        </a:rPr>
                      </a:br>
                      <a:r>
                        <a:rPr lang="it-IT" sz="1400" b="0" kern="1200" dirty="0" smtClean="0">
                          <a:solidFill>
                            <a:schemeClr val="tx1"/>
                          </a:solidFill>
                          <a:effectLst/>
                          <a:latin typeface="+mn-lt"/>
                          <a:ea typeface="+mn-ea"/>
                          <a:cs typeface="+mn-cs"/>
                        </a:rPr>
                        <a:t>finanziamento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8321080"/>
                  </a:ext>
                </a:extLst>
              </a:tr>
            </a:tbl>
          </a:graphicData>
        </a:graphic>
      </p:graphicFrame>
      <p:graphicFrame>
        <p:nvGraphicFramePr>
          <p:cNvPr id="17" name="Tabella 16"/>
          <p:cNvGraphicFramePr>
            <a:graphicFrameLocks noGrp="1"/>
          </p:cNvGraphicFramePr>
          <p:nvPr>
            <p:extLst>
              <p:ext uri="{D42A27DB-BD31-4B8C-83A1-F6EECF244321}">
                <p14:modId xmlns:p14="http://schemas.microsoft.com/office/powerpoint/2010/main" val="130712202"/>
              </p:ext>
            </p:extLst>
          </p:nvPr>
        </p:nvGraphicFramePr>
        <p:xfrm>
          <a:off x="337596" y="4829970"/>
          <a:ext cx="8369384" cy="1924050"/>
        </p:xfrm>
        <a:graphic>
          <a:graphicData uri="http://schemas.openxmlformats.org/drawingml/2006/table">
            <a:tbl>
              <a:tblPr firstRow="1" firstCol="1" bandRow="1">
                <a:tableStyleId>{5C22544A-7EE6-4342-B048-85BDC9FD1C3A}</a:tableStyleId>
              </a:tblPr>
              <a:tblGrid>
                <a:gridCol w="1906857">
                  <a:extLst>
                    <a:ext uri="{9D8B030D-6E8A-4147-A177-3AD203B41FA5}">
                      <a16:colId xmlns:a16="http://schemas.microsoft.com/office/drawing/2014/main" val="1528049562"/>
                    </a:ext>
                  </a:extLst>
                </a:gridCol>
                <a:gridCol w="1696596">
                  <a:extLst>
                    <a:ext uri="{9D8B030D-6E8A-4147-A177-3AD203B41FA5}">
                      <a16:colId xmlns:a16="http://schemas.microsoft.com/office/drawing/2014/main" val="1399782170"/>
                    </a:ext>
                  </a:extLst>
                </a:gridCol>
                <a:gridCol w="1450081">
                  <a:extLst>
                    <a:ext uri="{9D8B030D-6E8A-4147-A177-3AD203B41FA5}">
                      <a16:colId xmlns:a16="http://schemas.microsoft.com/office/drawing/2014/main" val="901177666"/>
                    </a:ext>
                  </a:extLst>
                </a:gridCol>
                <a:gridCol w="1657925">
                  <a:extLst>
                    <a:ext uri="{9D8B030D-6E8A-4147-A177-3AD203B41FA5}">
                      <a16:colId xmlns:a16="http://schemas.microsoft.com/office/drawing/2014/main" val="2920615470"/>
                    </a:ext>
                  </a:extLst>
                </a:gridCol>
                <a:gridCol w="1657925">
                  <a:extLst>
                    <a:ext uri="{9D8B030D-6E8A-4147-A177-3AD203B41FA5}">
                      <a16:colId xmlns:a16="http://schemas.microsoft.com/office/drawing/2014/main" val="3263644275"/>
                    </a:ext>
                  </a:extLst>
                </a:gridCol>
              </a:tblGrid>
              <a:tr h="597323">
                <a:tc rowSpan="3">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finanziarie in senso stretto </a:t>
                      </a:r>
                      <a:br>
                        <a:rPr lang="it-IT" sz="1400" b="0" kern="1200" dirty="0" smtClean="0">
                          <a:solidFill>
                            <a:schemeClr val="tx1"/>
                          </a:solidFill>
                          <a:effectLst/>
                          <a:latin typeface="+mn-lt"/>
                          <a:ea typeface="+mn-ea"/>
                          <a:cs typeface="+mn-cs"/>
                        </a:rPr>
                      </a:br>
                      <a:r>
                        <a:rPr lang="it-IT" sz="1400" b="0" kern="1200" dirty="0" smtClean="0">
                          <a:solidFill>
                            <a:schemeClr val="tx1"/>
                          </a:solidFill>
                          <a:effectLst/>
                          <a:latin typeface="+mn-lt"/>
                          <a:ea typeface="+mn-ea"/>
                          <a:cs typeface="+mn-cs"/>
                        </a:rPr>
                        <a:t>(numerarie)</a:t>
                      </a:r>
                    </a:p>
                    <a:p>
                      <a:pPr indent="0" algn="ctr">
                        <a:lnSpc>
                          <a:spcPct val="100000"/>
                        </a:lnSpc>
                        <a:spcAft>
                          <a:spcPts val="0"/>
                        </a:spcAft>
                      </a:pPr>
                      <a:r>
                        <a:rPr lang="it-IT" sz="1400" b="0" kern="1200" dirty="0" smtClean="0">
                          <a:solidFill>
                            <a:schemeClr val="tx1"/>
                          </a:solidFill>
                          <a:effectLst/>
                          <a:latin typeface="+mn-lt"/>
                          <a:ea typeface="+mn-ea"/>
                          <a:cs typeface="+mn-cs"/>
                        </a:rPr>
                        <a:t>di </a:t>
                      </a:r>
                      <a:r>
                        <a:rPr lang="it-IT" sz="1400" b="1" kern="1200" dirty="0" smtClean="0">
                          <a:solidFill>
                            <a:schemeClr val="tx1"/>
                          </a:solidFill>
                          <a:effectLst/>
                          <a:latin typeface="+mn-lt"/>
                          <a:ea typeface="+mn-ea"/>
                          <a:cs typeface="+mn-cs"/>
                        </a:rPr>
                        <a:t>segno negativo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economiche di </a:t>
                      </a:r>
                      <a:r>
                        <a:rPr lang="it-IT" sz="1400" b="1" kern="1200" dirty="0" smtClean="0">
                          <a:solidFill>
                            <a:schemeClr val="tx1"/>
                          </a:solidFill>
                          <a:effectLst/>
                          <a:latin typeface="+mn-lt"/>
                          <a:ea typeface="+mn-ea"/>
                          <a:cs typeface="+mn-cs"/>
                        </a:rPr>
                        <a:t>segno negativo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it-IT" sz="1400" b="0" kern="1200" dirty="0" smtClean="0">
                          <a:solidFill>
                            <a:schemeClr val="tx1"/>
                          </a:solidFill>
                          <a:effectLst/>
                          <a:latin typeface="+mn-lt"/>
                          <a:ea typeface="+mn-ea"/>
                          <a:cs typeface="+mn-cs"/>
                        </a:rPr>
                        <a:t>+ Costi </a:t>
                      </a:r>
                    </a:p>
                    <a:p>
                      <a:r>
                        <a:rPr lang="it-IT" sz="1400" b="0" kern="1200" dirty="0" smtClean="0">
                          <a:solidFill>
                            <a:schemeClr val="tx1"/>
                          </a:solidFill>
                          <a:effectLst/>
                          <a:latin typeface="+mn-lt"/>
                          <a:ea typeface="+mn-ea"/>
                          <a:cs typeface="+mn-cs"/>
                        </a:rPr>
                        <a:t>– Ricavi</a:t>
                      </a:r>
                    </a:p>
                    <a:p>
                      <a:r>
                        <a:rPr lang="it-IT" sz="1400" b="0" kern="1200" dirty="0" smtClean="0">
                          <a:solidFill>
                            <a:schemeClr val="tx1"/>
                          </a:solidFill>
                          <a:effectLst/>
                          <a:latin typeface="+mn-lt"/>
                          <a:ea typeface="+mn-ea"/>
                          <a:cs typeface="+mn-cs"/>
                        </a:rPr>
                        <a:t>– Capitale netto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3150415"/>
                  </a:ext>
                </a:extLst>
              </a:tr>
              <a:tr h="234966">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oppure</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 </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noFill/>
                  </a:tcPr>
                </a:tc>
                <a:tc>
                  <a:txBody>
                    <a:bodyPr/>
                    <a:lstStyle/>
                    <a:p>
                      <a:pPr indent="0" algn="ctr">
                        <a:lnSpc>
                          <a:spcPct val="100000"/>
                        </a:lnSpc>
                        <a:spcAft>
                          <a:spcPts val="0"/>
                        </a:spcAft>
                      </a:pPr>
                      <a:r>
                        <a:rPr lang="it-IT" sz="1400" b="0">
                          <a:solidFill>
                            <a:schemeClr val="tx1"/>
                          </a:solidFill>
                          <a:effectLst/>
                        </a:rPr>
                        <a:t> </a:t>
                      </a:r>
                      <a:endParaRPr lang="it-IT" sz="1400" b="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69880"/>
                  </a:ext>
                </a:extLst>
              </a:tr>
              <a:tr h="597323">
                <a:tc vMerge="1">
                  <a:txBody>
                    <a:bodyPr/>
                    <a:lstStyle/>
                    <a:p>
                      <a:endParaRPr lang="it-IT"/>
                    </a:p>
                  </a:txBody>
                  <a:tcPr/>
                </a:tc>
                <a:tc>
                  <a:txBody>
                    <a:bodyPr/>
                    <a:lstStyle/>
                    <a:p>
                      <a:pPr indent="0" algn="ctr">
                        <a:lnSpc>
                          <a:spcPct val="100000"/>
                        </a:lnSpc>
                        <a:spcAft>
                          <a:spcPts val="0"/>
                        </a:spcAft>
                      </a:pPr>
                      <a:r>
                        <a:rPr lang="it-IT" sz="1400" b="0" dirty="0">
                          <a:solidFill>
                            <a:schemeClr val="tx1"/>
                          </a:solidFill>
                          <a:effectLst/>
                        </a:rPr>
                        <a:t>controbilanciano </a:t>
                      </a:r>
                      <a:r>
                        <a:rPr lang="it-IT" sz="1400" b="0" dirty="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400" b="0" kern="1200" dirty="0" smtClean="0">
                          <a:solidFill>
                            <a:schemeClr val="tx1"/>
                          </a:solidFill>
                          <a:effectLst/>
                          <a:latin typeface="+mn-lt"/>
                          <a:ea typeface="+mn-ea"/>
                          <a:cs typeface="+mn-cs"/>
                        </a:rPr>
                        <a:t>Variazioni finanziarie in senso lato di </a:t>
                      </a:r>
                      <a:r>
                        <a:rPr lang="it-IT" sz="1400" b="1" kern="1200" dirty="0" smtClean="0">
                          <a:solidFill>
                            <a:schemeClr val="tx1"/>
                          </a:solidFill>
                          <a:effectLst/>
                          <a:latin typeface="+mn-lt"/>
                          <a:ea typeface="+mn-ea"/>
                          <a:cs typeface="+mn-cs"/>
                        </a:rPr>
                        <a:t>segno positivo</a:t>
                      </a:r>
                      <a:endParaRPr lang="it-IT" sz="1400" b="1"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400" b="0" dirty="0">
                          <a:solidFill>
                            <a:schemeClr val="tx1"/>
                          </a:solidFill>
                          <a:effectLst/>
                        </a:rPr>
                        <a:t>relative a </a:t>
                      </a:r>
                      <a:endParaRPr lang="it-IT" sz="1400" b="0" dirty="0" smtClean="0">
                        <a:solidFill>
                          <a:schemeClr val="tx1"/>
                        </a:solidFill>
                        <a:effectLst/>
                      </a:endParaRPr>
                    </a:p>
                    <a:p>
                      <a:pPr indent="0" algn="ctr">
                        <a:lnSpc>
                          <a:spcPct val="100000"/>
                        </a:lnSpc>
                        <a:spcAft>
                          <a:spcPts val="0"/>
                        </a:spcAft>
                      </a:pPr>
                      <a:r>
                        <a:rPr lang="it-IT" sz="1400" b="0" dirty="0" smtClean="0">
                          <a:solidFill>
                            <a:schemeClr val="tx1"/>
                          </a:solidFill>
                          <a:effectLst/>
                          <a:sym typeface="Wingdings" panose="05000000000000000000" pitchFamily="2" charset="2"/>
                        </a:rPr>
                        <a:t></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it-IT" sz="1400" b="0" kern="1200" dirty="0" smtClean="0">
                          <a:solidFill>
                            <a:schemeClr val="tx1"/>
                          </a:solidFill>
                          <a:effectLst/>
                          <a:latin typeface="+mn-lt"/>
                          <a:ea typeface="+mn-ea"/>
                          <a:cs typeface="+mn-cs"/>
                        </a:rPr>
                        <a:t>– Debiti di finanziamento</a:t>
                      </a:r>
                    </a:p>
                    <a:p>
                      <a:r>
                        <a:rPr lang="it-IT" sz="1400" b="0" kern="1200" dirty="0" smtClean="0">
                          <a:solidFill>
                            <a:schemeClr val="tx1"/>
                          </a:solidFill>
                          <a:effectLst/>
                          <a:latin typeface="+mn-lt"/>
                          <a:ea typeface="+mn-ea"/>
                          <a:cs typeface="+mn-cs"/>
                        </a:rPr>
                        <a:t>+ Crediti di </a:t>
                      </a:r>
                      <a:br>
                        <a:rPr lang="it-IT" sz="1400" b="0" kern="1200" dirty="0" smtClean="0">
                          <a:solidFill>
                            <a:schemeClr val="tx1"/>
                          </a:solidFill>
                          <a:effectLst/>
                          <a:latin typeface="+mn-lt"/>
                          <a:ea typeface="+mn-ea"/>
                          <a:cs typeface="+mn-cs"/>
                        </a:rPr>
                      </a:br>
                      <a:r>
                        <a:rPr lang="it-IT" sz="1400" b="0" kern="1200" dirty="0" smtClean="0">
                          <a:solidFill>
                            <a:schemeClr val="tx1"/>
                          </a:solidFill>
                          <a:effectLst/>
                          <a:latin typeface="+mn-lt"/>
                          <a:ea typeface="+mn-ea"/>
                          <a:cs typeface="+mn-cs"/>
                        </a:rPr>
                        <a:t>finanziamento</a:t>
                      </a:r>
                      <a:endParaRPr lang="it-IT" sz="1400" b="0" dirty="0">
                        <a:solidFill>
                          <a:schemeClr val="tx1"/>
                        </a:solidFill>
                        <a:effectLst/>
                        <a:latin typeface="Times New Roman" panose="02020603050405020304" pitchFamily="18" charset="0"/>
                        <a:ea typeface="Times New Roman" panose="02020603050405020304" pitchFamily="18" charset="0"/>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8321080"/>
                  </a:ext>
                </a:extLst>
              </a:tr>
            </a:tbl>
          </a:graphicData>
        </a:graphic>
      </p:graphicFrame>
    </p:spTree>
    <p:extLst>
      <p:ext uri="{BB962C8B-B14F-4D97-AF65-F5344CB8AC3E}">
        <p14:creationId xmlns:p14="http://schemas.microsoft.com/office/powerpoint/2010/main" val="1357332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
        <p:nvSpPr>
          <p:cNvPr id="7" name="Rettangolo 6"/>
          <p:cNvSpPr/>
          <p:nvPr/>
        </p:nvSpPr>
        <p:spPr>
          <a:xfrm>
            <a:off x="107950" y="260648"/>
            <a:ext cx="8924926" cy="6186309"/>
          </a:xfrm>
          <a:prstGeom prst="rect">
            <a:avLst/>
          </a:prstGeom>
        </p:spPr>
        <p:txBody>
          <a:bodyPr wrap="square">
            <a:spAutoFit/>
          </a:bodyPr>
          <a:lstStyle/>
          <a:p>
            <a:r>
              <a:rPr lang="it-IT" dirty="0"/>
              <a:t>Occorre poi considerare che alcuni conti numerari </a:t>
            </a:r>
            <a:r>
              <a:rPr lang="it-IT" dirty="0" smtClean="0"/>
              <a:t>(crediti </a:t>
            </a:r>
            <a:r>
              <a:rPr lang="it-IT" dirty="0"/>
              <a:t>e debiti “di funzionamento”, quindi </a:t>
            </a:r>
            <a:r>
              <a:rPr lang="it-IT" dirty="0" smtClean="0"/>
              <a:t>accesi alla </a:t>
            </a:r>
            <a:r>
              <a:rPr lang="it-IT" dirty="0"/>
              <a:t>“liquidità differita”) </a:t>
            </a:r>
            <a:r>
              <a:rPr lang="it-IT" dirty="0">
                <a:solidFill>
                  <a:srgbClr val="C00000"/>
                </a:solidFill>
              </a:rPr>
              <a:t>si accendono in sostituzione dell’entrata e dell’uscita di denaro</a:t>
            </a:r>
            <a:r>
              <a:rPr lang="it-IT" dirty="0"/>
              <a:t> (liquidità “attuale”) e ad una certa data si spengono per far entrare o uscire, per l’appunto, il </a:t>
            </a:r>
            <a:r>
              <a:rPr lang="it-IT" dirty="0" smtClean="0"/>
              <a:t>denaro</a:t>
            </a:r>
          </a:p>
          <a:p>
            <a:endParaRPr lang="it-IT" dirty="0"/>
          </a:p>
          <a:p>
            <a:r>
              <a:rPr lang="it-IT" dirty="0" smtClean="0"/>
              <a:t>Ad esempio, si pensi </a:t>
            </a:r>
            <a:r>
              <a:rPr lang="it-IT" dirty="0"/>
              <a:t>alla rilevazione di un costo di acquisto di un bene non pagato immediatamente in contanti ma “a dilazione” e quindi a fronte del quale sorge un debito verso un fornitore. Analogo ragionamento vale per la rilevazione del ricavo di vendita di un bene non incassato subito in contanti ma a fronte del quale sorge un credito verso un cliente. Alla scadenza del debito o del credito si procederà a pagare (il debito) o ad incassare (il credito) movimentando (in uscita o in entrata) il denaro (la liquidità attuale</a:t>
            </a:r>
            <a:r>
              <a:rPr lang="it-IT" dirty="0" smtClean="0"/>
              <a:t>)</a:t>
            </a:r>
          </a:p>
          <a:p>
            <a:endParaRPr lang="it-IT" dirty="0"/>
          </a:p>
          <a:p>
            <a:r>
              <a:rPr lang="it-IT" b="1" dirty="0">
                <a:solidFill>
                  <a:srgbClr val="C00000"/>
                </a:solidFill>
              </a:rPr>
              <a:t>In questi casi non si ha una vera operazione di gestione</a:t>
            </a:r>
            <a:r>
              <a:rPr lang="it-IT" dirty="0">
                <a:solidFill>
                  <a:srgbClr val="C00000"/>
                </a:solidFill>
              </a:rPr>
              <a:t> </a:t>
            </a:r>
            <a:r>
              <a:rPr lang="it-IT" dirty="0"/>
              <a:t>(l’operazione infatti è già avvenuta al momento dell’acquisto o della vendita “a dilazione”) </a:t>
            </a:r>
            <a:r>
              <a:rPr lang="it-IT" b="1" dirty="0"/>
              <a:t>ma semplicemente </a:t>
            </a:r>
            <a:r>
              <a:rPr lang="it-IT" b="1" dirty="0">
                <a:solidFill>
                  <a:srgbClr val="C00000"/>
                </a:solidFill>
              </a:rPr>
              <a:t>si procede al </a:t>
            </a:r>
            <a:r>
              <a:rPr lang="it-IT" dirty="0">
                <a:solidFill>
                  <a:srgbClr val="C00000"/>
                </a:solidFill>
              </a:rPr>
              <a:t>“</a:t>
            </a:r>
            <a:r>
              <a:rPr lang="it-IT" b="1" dirty="0">
                <a:solidFill>
                  <a:srgbClr val="C00000"/>
                </a:solidFill>
              </a:rPr>
              <a:t>regolamento</a:t>
            </a:r>
            <a:r>
              <a:rPr lang="it-IT" dirty="0">
                <a:solidFill>
                  <a:srgbClr val="C00000"/>
                </a:solidFill>
              </a:rPr>
              <a:t>”</a:t>
            </a:r>
            <a:r>
              <a:rPr lang="it-IT" dirty="0"/>
              <a:t>, ovvero al </a:t>
            </a:r>
            <a:r>
              <a:rPr lang="it-IT" b="1" dirty="0"/>
              <a:t>pagamento</a:t>
            </a:r>
            <a:r>
              <a:rPr lang="it-IT" dirty="0"/>
              <a:t> o all’</a:t>
            </a:r>
            <a:r>
              <a:rPr lang="it-IT" b="1" dirty="0"/>
              <a:t>incasso</a:t>
            </a:r>
            <a:r>
              <a:rPr lang="it-IT" dirty="0"/>
              <a:t> del </a:t>
            </a:r>
            <a:r>
              <a:rPr lang="it-IT" b="1" dirty="0"/>
              <a:t>debito</a:t>
            </a:r>
            <a:r>
              <a:rPr lang="it-IT" dirty="0"/>
              <a:t> o del </a:t>
            </a:r>
            <a:r>
              <a:rPr lang="it-IT" b="1" dirty="0"/>
              <a:t>credito</a:t>
            </a:r>
            <a:r>
              <a:rPr lang="it-IT" dirty="0"/>
              <a:t>. Si trasforma, in altri termini, la “liquidità differita” in “liquidità attuale</a:t>
            </a:r>
            <a:r>
              <a:rPr lang="it-IT" dirty="0" smtClean="0"/>
              <a:t>”</a:t>
            </a:r>
          </a:p>
          <a:p>
            <a:endParaRPr lang="it-IT" dirty="0"/>
          </a:p>
          <a:p>
            <a:r>
              <a:rPr lang="it-IT" dirty="0"/>
              <a:t>In questi casi il movimento della liquidità attuale (in uscita o in entrata) fa da contraltare al movimento della liquidità differita (con il segno opposto). Si ha così una “permutazione” a livello di conti numeraria (accesi alla liquidità), ovvero una “sostituzione” fra liquidità differita e liquidità </a:t>
            </a:r>
            <a:r>
              <a:rPr lang="it-IT" dirty="0" smtClean="0"/>
              <a:t>attuale</a:t>
            </a:r>
            <a:endParaRPr lang="it-IT" sz="1600" dirty="0" smtClean="0"/>
          </a:p>
        </p:txBody>
      </p:sp>
    </p:spTree>
    <p:extLst>
      <p:ext uri="{BB962C8B-B14F-4D97-AF65-F5344CB8AC3E}">
        <p14:creationId xmlns:p14="http://schemas.microsoft.com/office/powerpoint/2010/main" val="2877351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
        <p:nvSpPr>
          <p:cNvPr id="7" name="Rettangolo 6"/>
          <p:cNvSpPr/>
          <p:nvPr/>
        </p:nvSpPr>
        <p:spPr>
          <a:xfrm>
            <a:off x="899592" y="205986"/>
            <a:ext cx="8924926" cy="369332"/>
          </a:xfrm>
          <a:prstGeom prst="rect">
            <a:avLst/>
          </a:prstGeom>
        </p:spPr>
        <p:txBody>
          <a:bodyPr wrap="square">
            <a:spAutoFit/>
          </a:bodyPr>
          <a:lstStyle/>
          <a:p>
            <a:r>
              <a:rPr lang="it-IT" dirty="0" smtClean="0"/>
              <a:t>Pertanto, lo schema completo delle variazioni diventa il seguente</a:t>
            </a:r>
            <a:endParaRPr lang="it-IT" dirty="0"/>
          </a:p>
        </p:txBody>
      </p:sp>
      <p:graphicFrame>
        <p:nvGraphicFramePr>
          <p:cNvPr id="2" name="Tabella 1"/>
          <p:cNvGraphicFramePr>
            <a:graphicFrameLocks noGrp="1"/>
          </p:cNvGraphicFramePr>
          <p:nvPr>
            <p:extLst>
              <p:ext uri="{D42A27DB-BD31-4B8C-83A1-F6EECF244321}">
                <p14:modId xmlns:p14="http://schemas.microsoft.com/office/powerpoint/2010/main" val="2686303826"/>
              </p:ext>
            </p:extLst>
          </p:nvPr>
        </p:nvGraphicFramePr>
        <p:xfrm>
          <a:off x="313757" y="605243"/>
          <a:ext cx="8506714" cy="3023970"/>
        </p:xfrm>
        <a:graphic>
          <a:graphicData uri="http://schemas.openxmlformats.org/drawingml/2006/table">
            <a:tbl>
              <a:tblPr firstRow="1" firstCol="1" bandRow="1">
                <a:tableStyleId>{5C22544A-7EE6-4342-B048-85BDC9FD1C3A}</a:tableStyleId>
              </a:tblPr>
              <a:tblGrid>
                <a:gridCol w="1938146">
                  <a:extLst>
                    <a:ext uri="{9D8B030D-6E8A-4147-A177-3AD203B41FA5}">
                      <a16:colId xmlns:a16="http://schemas.microsoft.com/office/drawing/2014/main" val="3003330640"/>
                    </a:ext>
                  </a:extLst>
                </a:gridCol>
                <a:gridCol w="1724433">
                  <a:extLst>
                    <a:ext uri="{9D8B030D-6E8A-4147-A177-3AD203B41FA5}">
                      <a16:colId xmlns:a16="http://schemas.microsoft.com/office/drawing/2014/main" val="1689312564"/>
                    </a:ext>
                  </a:extLst>
                </a:gridCol>
                <a:gridCol w="1963816">
                  <a:extLst>
                    <a:ext uri="{9D8B030D-6E8A-4147-A177-3AD203B41FA5}">
                      <a16:colId xmlns:a16="http://schemas.microsoft.com/office/drawing/2014/main" val="2172351538"/>
                    </a:ext>
                  </a:extLst>
                </a:gridCol>
                <a:gridCol w="1195189">
                  <a:extLst>
                    <a:ext uri="{9D8B030D-6E8A-4147-A177-3AD203B41FA5}">
                      <a16:colId xmlns:a16="http://schemas.microsoft.com/office/drawing/2014/main" val="305745934"/>
                    </a:ext>
                  </a:extLst>
                </a:gridCol>
                <a:gridCol w="1685130">
                  <a:extLst>
                    <a:ext uri="{9D8B030D-6E8A-4147-A177-3AD203B41FA5}">
                      <a16:colId xmlns:a16="http://schemas.microsoft.com/office/drawing/2014/main" val="1642660463"/>
                    </a:ext>
                  </a:extLst>
                </a:gridCol>
              </a:tblGrid>
              <a:tr h="550350">
                <a:tc rowSpan="5">
                  <a:txBody>
                    <a:bodyPr/>
                    <a:lstStyle/>
                    <a:p>
                      <a:pPr indent="0" algn="ctr">
                        <a:lnSpc>
                          <a:spcPct val="100000"/>
                        </a:lnSpc>
                        <a:spcAft>
                          <a:spcPts val="0"/>
                        </a:spcAft>
                      </a:pPr>
                      <a:r>
                        <a:rPr lang="it-IT" sz="1200" b="0" dirty="0">
                          <a:solidFill>
                            <a:schemeClr val="tx1"/>
                          </a:solidFill>
                          <a:effectLst/>
                        </a:rPr>
                        <a:t>Variazioni finanziarie in senso stretto </a:t>
                      </a:r>
                      <a:br>
                        <a:rPr lang="it-IT" sz="1200" b="0" dirty="0">
                          <a:solidFill>
                            <a:schemeClr val="tx1"/>
                          </a:solidFill>
                          <a:effectLst/>
                        </a:rPr>
                      </a:br>
                      <a:r>
                        <a:rPr lang="it-IT" sz="1200" b="0" dirty="0">
                          <a:solidFill>
                            <a:schemeClr val="tx1"/>
                          </a:solidFill>
                          <a:effectLst/>
                        </a:rPr>
                        <a:t>(numerarie) </a:t>
                      </a:r>
                      <a:endParaRPr lang="it-IT" sz="1200" b="0" dirty="0" smtClean="0">
                        <a:solidFill>
                          <a:schemeClr val="tx1"/>
                        </a:solidFill>
                        <a:effectLst/>
                      </a:endParaRPr>
                    </a:p>
                    <a:p>
                      <a:pPr indent="0" algn="ctr">
                        <a:lnSpc>
                          <a:spcPct val="100000"/>
                        </a:lnSpc>
                        <a:spcAft>
                          <a:spcPts val="0"/>
                        </a:spcAft>
                      </a:pPr>
                      <a:r>
                        <a:rPr lang="it-IT" sz="1200" b="0" dirty="0" smtClean="0">
                          <a:solidFill>
                            <a:schemeClr val="tx1"/>
                          </a:solidFill>
                          <a:effectLst/>
                        </a:rPr>
                        <a:t>di </a:t>
                      </a:r>
                      <a:r>
                        <a:rPr lang="it-IT" sz="1200" b="1" dirty="0">
                          <a:solidFill>
                            <a:schemeClr val="tx1"/>
                          </a:solidFill>
                          <a:effectLst/>
                        </a:rPr>
                        <a:t>segno positivo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solidFill>
                            <a:schemeClr val="tx1"/>
                          </a:solidFill>
                          <a:effectLst/>
                        </a:rPr>
                        <a:t>controbilanciano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solidFill>
                            <a:schemeClr val="tx1"/>
                          </a:solidFill>
                          <a:effectLst/>
                        </a:rPr>
                        <a:t>Variazioni economiche di </a:t>
                      </a:r>
                      <a:r>
                        <a:rPr lang="it-IT" sz="1200" b="1" dirty="0">
                          <a:solidFill>
                            <a:schemeClr val="tx1"/>
                          </a:solidFill>
                          <a:effectLst/>
                        </a:rPr>
                        <a:t>segno </a:t>
                      </a:r>
                      <a:r>
                        <a:rPr lang="it-IT" sz="1200" b="1" dirty="0" smtClean="0">
                          <a:solidFill>
                            <a:schemeClr val="tx1"/>
                          </a:solidFill>
                          <a:effectLst/>
                        </a:rPr>
                        <a:t>positivo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0" algn="ctr">
                        <a:lnSpc>
                          <a:spcPct val="100000"/>
                        </a:lnSpc>
                        <a:spcAft>
                          <a:spcPts val="0"/>
                        </a:spcAft>
                      </a:pPr>
                      <a:r>
                        <a:rPr lang="it-IT" sz="1200" b="0">
                          <a:solidFill>
                            <a:schemeClr val="tx1"/>
                          </a:solidFill>
                          <a:effectLst/>
                        </a:rPr>
                        <a:t>relative a </a:t>
                      </a:r>
                      <a:r>
                        <a:rPr lang="it-IT" sz="1200" b="0">
                          <a:solidFill>
                            <a:schemeClr val="tx1"/>
                          </a:solidFill>
                          <a:effectLst/>
                          <a:sym typeface="Wingdings" panose="05000000000000000000" pitchFamily="2" charset="2"/>
                        </a:rPr>
                        <a:t></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Costi </a:t>
                      </a:r>
                    </a:p>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Ricavi</a:t>
                      </a:r>
                    </a:p>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Capitale netto</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1860735"/>
                  </a:ext>
                </a:extLst>
              </a:tr>
              <a:tr h="217516">
                <a:tc vMerge="1">
                  <a:txBody>
                    <a:bodyPr/>
                    <a:lstStyle/>
                    <a:p>
                      <a:endParaRPr lang="it-IT"/>
                    </a:p>
                  </a:txBody>
                  <a:tcPr/>
                </a:tc>
                <a:tc>
                  <a:txBody>
                    <a:bodyPr/>
                    <a:lstStyle/>
                    <a:p>
                      <a:pPr indent="0" algn="ctr">
                        <a:lnSpc>
                          <a:spcPct val="100000"/>
                        </a:lnSpc>
                        <a:spcAft>
                          <a:spcPts val="0"/>
                        </a:spcAft>
                      </a:pPr>
                      <a:r>
                        <a:rPr lang="it-IT" sz="1200" b="0" dirty="0">
                          <a:solidFill>
                            <a:schemeClr val="tx1"/>
                          </a:solidFill>
                          <a:effectLst/>
                        </a:rPr>
                        <a:t>oppure</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200" b="0" dirty="0">
                          <a:solidFill>
                            <a:schemeClr val="tx1"/>
                          </a:solidFill>
                          <a:effectLst/>
                        </a:rPr>
                        <a:t> </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a:solidFill>
                            <a:schemeClr val="tx1"/>
                          </a:solidFill>
                          <a:effectLst/>
                        </a:rPr>
                        <a:t> </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noFill/>
                  </a:tcPr>
                </a:tc>
                <a:tc>
                  <a:txBody>
                    <a:bodyPr/>
                    <a:lstStyle/>
                    <a:p>
                      <a:pPr indent="0" algn="ctr">
                        <a:lnSpc>
                          <a:spcPct val="100000"/>
                        </a:lnSpc>
                        <a:spcAft>
                          <a:spcPts val="0"/>
                        </a:spcAft>
                      </a:pPr>
                      <a:r>
                        <a:rPr lang="it-IT" sz="1200" b="0">
                          <a:solidFill>
                            <a:schemeClr val="tx1"/>
                          </a:solidFill>
                          <a:effectLst/>
                        </a:rPr>
                        <a:t> </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4951777"/>
                  </a:ext>
                </a:extLst>
              </a:tr>
              <a:tr h="716767">
                <a:tc vMerge="1">
                  <a:txBody>
                    <a:bodyPr/>
                    <a:lstStyle/>
                    <a:p>
                      <a:endParaRPr lang="it-IT"/>
                    </a:p>
                  </a:txBody>
                  <a:tcPr/>
                </a:tc>
                <a:tc>
                  <a:txBody>
                    <a:bodyPr/>
                    <a:lstStyle/>
                    <a:p>
                      <a:pPr indent="0" algn="ctr">
                        <a:lnSpc>
                          <a:spcPct val="100000"/>
                        </a:lnSpc>
                        <a:spcAft>
                          <a:spcPts val="0"/>
                        </a:spcAft>
                      </a:pPr>
                      <a:r>
                        <a:rPr lang="it-IT" sz="1200" b="0" dirty="0">
                          <a:solidFill>
                            <a:schemeClr val="tx1"/>
                          </a:solidFill>
                          <a:effectLst/>
                        </a:rPr>
                        <a:t>controbilanciano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solidFill>
                            <a:schemeClr val="tx1"/>
                          </a:solidFill>
                          <a:effectLst/>
                        </a:rPr>
                        <a:t>Variazioni </a:t>
                      </a:r>
                      <a:br>
                        <a:rPr lang="it-IT" sz="1200" b="0" dirty="0">
                          <a:solidFill>
                            <a:schemeClr val="tx1"/>
                          </a:solidFill>
                          <a:effectLst/>
                        </a:rPr>
                      </a:br>
                      <a:r>
                        <a:rPr lang="it-IT" sz="1200" b="0" dirty="0">
                          <a:solidFill>
                            <a:schemeClr val="tx1"/>
                          </a:solidFill>
                          <a:effectLst/>
                        </a:rPr>
                        <a:t>finanziarie in senso lato di </a:t>
                      </a:r>
                      <a:r>
                        <a:rPr lang="it-IT" sz="1200" b="1" dirty="0" smtClean="0">
                          <a:solidFill>
                            <a:schemeClr val="tx1"/>
                          </a:solidFill>
                          <a:effectLst/>
                        </a:rPr>
                        <a:t>segno negativo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solidFill>
                            <a:schemeClr val="tx1"/>
                          </a:solidFill>
                          <a:effectLst/>
                        </a:rPr>
                        <a:t>relative a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Debiti di </a:t>
                      </a:r>
                      <a:br>
                        <a:rPr lang="it-IT" sz="1200" b="0" dirty="0">
                          <a:solidFill>
                            <a:schemeClr val="tx1"/>
                          </a:solidFill>
                          <a:effectLst/>
                        </a:rPr>
                      </a:br>
                      <a:r>
                        <a:rPr lang="it-IT" sz="1200" b="0" dirty="0">
                          <a:solidFill>
                            <a:schemeClr val="tx1"/>
                          </a:solidFill>
                          <a:effectLst/>
                        </a:rPr>
                        <a:t>finanziamento</a:t>
                      </a:r>
                    </a:p>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Crediti di </a:t>
                      </a:r>
                      <a:br>
                        <a:rPr lang="it-IT" sz="1200" b="0" dirty="0">
                          <a:solidFill>
                            <a:schemeClr val="tx1"/>
                          </a:solidFill>
                          <a:effectLst/>
                        </a:rPr>
                      </a:br>
                      <a:r>
                        <a:rPr lang="it-IT" sz="1200" b="0" dirty="0">
                          <a:solidFill>
                            <a:schemeClr val="tx1"/>
                          </a:solidFill>
                          <a:effectLst/>
                        </a:rPr>
                        <a:t>finanziamento</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9671498"/>
                  </a:ext>
                </a:extLst>
              </a:tr>
              <a:tr h="217516">
                <a:tc vMerge="1">
                  <a:txBody>
                    <a:bodyPr/>
                    <a:lstStyle/>
                    <a:p>
                      <a:endParaRPr lang="it-IT"/>
                    </a:p>
                  </a:txBody>
                  <a:tcPr/>
                </a:tc>
                <a:tc>
                  <a:txBody>
                    <a:bodyPr/>
                    <a:lstStyle/>
                    <a:p>
                      <a:pPr indent="0" algn="ctr">
                        <a:lnSpc>
                          <a:spcPct val="100000"/>
                        </a:lnSpc>
                        <a:spcAft>
                          <a:spcPts val="0"/>
                        </a:spcAft>
                      </a:pPr>
                      <a:r>
                        <a:rPr lang="it-IT" sz="1200" b="0">
                          <a:effectLst/>
                        </a:rPr>
                        <a:t>oppure</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200" b="0" dirty="0">
                          <a:effectLst/>
                        </a:rPr>
                        <a:t> </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effectLst/>
                        </a:rPr>
                        <a:t> </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noFill/>
                  </a:tcPr>
                </a:tc>
                <a:tc>
                  <a:txBody>
                    <a:bodyPr/>
                    <a:lstStyle/>
                    <a:p>
                      <a:pPr indent="0" algn="ctr">
                        <a:lnSpc>
                          <a:spcPct val="100000"/>
                        </a:lnSpc>
                        <a:spcAft>
                          <a:spcPts val="0"/>
                        </a:spcAft>
                      </a:pPr>
                      <a:r>
                        <a:rPr lang="it-IT" sz="1200" b="0">
                          <a:effectLst/>
                        </a:rPr>
                        <a:t> </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6665787"/>
                  </a:ext>
                </a:extLst>
              </a:tr>
              <a:tr h="1049601">
                <a:tc vMerge="1">
                  <a:txBody>
                    <a:bodyPr/>
                    <a:lstStyle/>
                    <a:p>
                      <a:endParaRPr lang="it-IT"/>
                    </a:p>
                  </a:txBody>
                  <a:tcPr/>
                </a:tc>
                <a:tc>
                  <a:txBody>
                    <a:bodyPr/>
                    <a:lstStyle/>
                    <a:p>
                      <a:pPr indent="0" algn="ctr">
                        <a:lnSpc>
                          <a:spcPct val="100000"/>
                        </a:lnSpc>
                        <a:spcAft>
                          <a:spcPts val="0"/>
                        </a:spcAft>
                      </a:pPr>
                      <a:r>
                        <a:rPr lang="it-IT" sz="1200" b="0">
                          <a:effectLst/>
                        </a:rPr>
                        <a:t>controbilanciano </a:t>
                      </a:r>
                      <a:r>
                        <a:rPr lang="it-IT" sz="1200" b="0">
                          <a:effectLst/>
                          <a:sym typeface="Wingdings" panose="05000000000000000000" pitchFamily="2" charset="2"/>
                        </a:rPr>
                        <a:t></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effectLst/>
                        </a:rPr>
                        <a:t>Variazioni finanziarie in senso </a:t>
                      </a:r>
                      <a:r>
                        <a:rPr lang="it-IT" sz="1200" b="0" dirty="0" smtClean="0">
                          <a:effectLst/>
                        </a:rPr>
                        <a:t>stretto (numerarie</a:t>
                      </a:r>
                      <a:r>
                        <a:rPr lang="it-IT" sz="1200" b="0" dirty="0">
                          <a:effectLst/>
                        </a:rPr>
                        <a:t>) di </a:t>
                      </a:r>
                      <a:r>
                        <a:rPr lang="it-IT" sz="1200" b="1" dirty="0">
                          <a:effectLst/>
                        </a:rPr>
                        <a:t>segno negativo</a:t>
                      </a:r>
                      <a:endParaRPr lang="it-IT" sz="1200" b="1"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effectLst/>
                        </a:rPr>
                        <a:t>relative a </a:t>
                      </a:r>
                      <a:r>
                        <a:rPr lang="it-IT" sz="1200" b="0" dirty="0">
                          <a:effectLst/>
                          <a:sym typeface="Wingdings" panose="05000000000000000000" pitchFamily="2" charset="2"/>
                        </a:rPr>
                        <a:t></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effectLst/>
                        </a:rPr>
                        <a:t>– Cassa</a:t>
                      </a:r>
                    </a:p>
                    <a:p>
                      <a:pPr indent="0" algn="ctr">
                        <a:lnSpc>
                          <a:spcPct val="100000"/>
                        </a:lnSpc>
                        <a:spcAft>
                          <a:spcPts val="0"/>
                        </a:spcAft>
                      </a:pPr>
                      <a:r>
                        <a:rPr lang="it-IT" sz="1200" b="0" dirty="0">
                          <a:effectLst/>
                        </a:rPr>
                        <a:t>– Banca</a:t>
                      </a:r>
                    </a:p>
                    <a:p>
                      <a:pPr indent="0" algn="ctr">
                        <a:lnSpc>
                          <a:spcPct val="100000"/>
                        </a:lnSpc>
                        <a:spcAft>
                          <a:spcPts val="0"/>
                        </a:spcAft>
                      </a:pPr>
                      <a:r>
                        <a:rPr lang="it-IT" sz="1200" b="0" dirty="0">
                          <a:effectLst/>
                        </a:rPr>
                        <a:t>– Crediti di funzionamento</a:t>
                      </a:r>
                    </a:p>
                    <a:p>
                      <a:pPr indent="0" algn="ctr">
                        <a:lnSpc>
                          <a:spcPct val="100000"/>
                        </a:lnSpc>
                        <a:spcAft>
                          <a:spcPts val="0"/>
                        </a:spcAft>
                      </a:pPr>
                      <a:r>
                        <a:rPr lang="it-IT" sz="1200" b="0" dirty="0">
                          <a:effectLst/>
                        </a:rPr>
                        <a:t>+ Debiti di </a:t>
                      </a:r>
                      <a:br>
                        <a:rPr lang="it-IT" sz="1200" b="0" dirty="0">
                          <a:effectLst/>
                        </a:rPr>
                      </a:br>
                      <a:r>
                        <a:rPr lang="it-IT" sz="1200" b="0" dirty="0">
                          <a:effectLst/>
                        </a:rPr>
                        <a:t>funzionamento</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8929881"/>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3953221040"/>
              </p:ext>
            </p:extLst>
          </p:nvPr>
        </p:nvGraphicFramePr>
        <p:xfrm>
          <a:off x="315372" y="3680028"/>
          <a:ext cx="8506714" cy="3023970"/>
        </p:xfrm>
        <a:graphic>
          <a:graphicData uri="http://schemas.openxmlformats.org/drawingml/2006/table">
            <a:tbl>
              <a:tblPr firstRow="1" firstCol="1" bandRow="1">
                <a:tableStyleId>{5C22544A-7EE6-4342-B048-85BDC9FD1C3A}</a:tableStyleId>
              </a:tblPr>
              <a:tblGrid>
                <a:gridCol w="1938146">
                  <a:extLst>
                    <a:ext uri="{9D8B030D-6E8A-4147-A177-3AD203B41FA5}">
                      <a16:colId xmlns:a16="http://schemas.microsoft.com/office/drawing/2014/main" val="1181189345"/>
                    </a:ext>
                  </a:extLst>
                </a:gridCol>
                <a:gridCol w="1724433">
                  <a:extLst>
                    <a:ext uri="{9D8B030D-6E8A-4147-A177-3AD203B41FA5}">
                      <a16:colId xmlns:a16="http://schemas.microsoft.com/office/drawing/2014/main" val="1749723958"/>
                    </a:ext>
                  </a:extLst>
                </a:gridCol>
                <a:gridCol w="1963816">
                  <a:extLst>
                    <a:ext uri="{9D8B030D-6E8A-4147-A177-3AD203B41FA5}">
                      <a16:colId xmlns:a16="http://schemas.microsoft.com/office/drawing/2014/main" val="860276077"/>
                    </a:ext>
                  </a:extLst>
                </a:gridCol>
                <a:gridCol w="1195189">
                  <a:extLst>
                    <a:ext uri="{9D8B030D-6E8A-4147-A177-3AD203B41FA5}">
                      <a16:colId xmlns:a16="http://schemas.microsoft.com/office/drawing/2014/main" val="3960826554"/>
                    </a:ext>
                  </a:extLst>
                </a:gridCol>
                <a:gridCol w="1685130">
                  <a:extLst>
                    <a:ext uri="{9D8B030D-6E8A-4147-A177-3AD203B41FA5}">
                      <a16:colId xmlns:a16="http://schemas.microsoft.com/office/drawing/2014/main" val="660056398"/>
                    </a:ext>
                  </a:extLst>
                </a:gridCol>
              </a:tblGrid>
              <a:tr h="550350">
                <a:tc rowSpan="5">
                  <a:txBody>
                    <a:bodyPr/>
                    <a:lstStyle/>
                    <a:p>
                      <a:pPr indent="0" algn="ctr">
                        <a:lnSpc>
                          <a:spcPct val="100000"/>
                        </a:lnSpc>
                        <a:spcAft>
                          <a:spcPts val="0"/>
                        </a:spcAft>
                      </a:pPr>
                      <a:r>
                        <a:rPr lang="it-IT" sz="1200" b="0" dirty="0">
                          <a:solidFill>
                            <a:schemeClr val="tx1"/>
                          </a:solidFill>
                          <a:effectLst/>
                        </a:rPr>
                        <a:t>Variazioni finanziarie in senso stretto </a:t>
                      </a:r>
                      <a:br>
                        <a:rPr lang="it-IT" sz="1200" b="0" dirty="0">
                          <a:solidFill>
                            <a:schemeClr val="tx1"/>
                          </a:solidFill>
                          <a:effectLst/>
                        </a:rPr>
                      </a:br>
                      <a:r>
                        <a:rPr lang="it-IT" sz="1200" b="0" dirty="0">
                          <a:solidFill>
                            <a:schemeClr val="tx1"/>
                          </a:solidFill>
                          <a:effectLst/>
                        </a:rPr>
                        <a:t>(numerarie) </a:t>
                      </a:r>
                      <a:endParaRPr lang="it-IT" sz="1200" b="0" dirty="0" smtClean="0">
                        <a:solidFill>
                          <a:schemeClr val="tx1"/>
                        </a:solidFill>
                        <a:effectLst/>
                      </a:endParaRPr>
                    </a:p>
                    <a:p>
                      <a:pPr indent="0" algn="ctr">
                        <a:lnSpc>
                          <a:spcPct val="100000"/>
                        </a:lnSpc>
                        <a:spcAft>
                          <a:spcPts val="0"/>
                        </a:spcAft>
                      </a:pPr>
                      <a:r>
                        <a:rPr lang="it-IT" sz="1200" b="0" dirty="0" smtClean="0">
                          <a:solidFill>
                            <a:schemeClr val="tx1"/>
                          </a:solidFill>
                          <a:effectLst/>
                        </a:rPr>
                        <a:t>di </a:t>
                      </a:r>
                      <a:r>
                        <a:rPr lang="it-IT" sz="1200" b="1" dirty="0">
                          <a:solidFill>
                            <a:schemeClr val="tx1"/>
                          </a:solidFill>
                          <a:effectLst/>
                        </a:rPr>
                        <a:t>segno </a:t>
                      </a:r>
                      <a:r>
                        <a:rPr lang="it-IT" sz="1200" b="1" dirty="0" smtClean="0">
                          <a:solidFill>
                            <a:schemeClr val="tx1"/>
                          </a:solidFill>
                          <a:effectLst/>
                        </a:rPr>
                        <a:t>negativo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solidFill>
                            <a:schemeClr val="tx1"/>
                          </a:solidFill>
                          <a:effectLst/>
                        </a:rPr>
                        <a:t>controbilanciano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solidFill>
                            <a:schemeClr val="tx1"/>
                          </a:solidFill>
                          <a:effectLst/>
                        </a:rPr>
                        <a:t>Variazioni economiche di </a:t>
                      </a:r>
                      <a:r>
                        <a:rPr lang="it-IT" sz="1200" b="1" dirty="0">
                          <a:solidFill>
                            <a:schemeClr val="tx1"/>
                          </a:solidFill>
                          <a:effectLst/>
                        </a:rPr>
                        <a:t>segno </a:t>
                      </a:r>
                      <a:r>
                        <a:rPr lang="it-IT" sz="1200" b="1" dirty="0" smtClean="0">
                          <a:solidFill>
                            <a:schemeClr val="tx1"/>
                          </a:solidFill>
                          <a:effectLst/>
                        </a:rPr>
                        <a:t>negativo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0" algn="ctr">
                        <a:lnSpc>
                          <a:spcPct val="100000"/>
                        </a:lnSpc>
                        <a:spcAft>
                          <a:spcPts val="0"/>
                        </a:spcAft>
                      </a:pPr>
                      <a:r>
                        <a:rPr lang="it-IT" sz="1200" b="0">
                          <a:solidFill>
                            <a:schemeClr val="tx1"/>
                          </a:solidFill>
                          <a:effectLst/>
                        </a:rPr>
                        <a:t>relative a </a:t>
                      </a:r>
                      <a:r>
                        <a:rPr lang="it-IT" sz="1200" b="0">
                          <a:solidFill>
                            <a:schemeClr val="tx1"/>
                          </a:solidFill>
                          <a:effectLst/>
                          <a:sym typeface="Wingdings" panose="05000000000000000000" pitchFamily="2" charset="2"/>
                        </a:rPr>
                        <a:t></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solidFill>
                            <a:schemeClr val="tx1"/>
                          </a:solidFill>
                          <a:effectLst/>
                        </a:rPr>
                        <a:t>+</a:t>
                      </a:r>
                      <a:r>
                        <a:rPr lang="it-IT" sz="1200" b="0" dirty="0" smtClean="0">
                          <a:solidFill>
                            <a:schemeClr val="tx1"/>
                          </a:solidFill>
                          <a:effectLst/>
                        </a:rPr>
                        <a:t> </a:t>
                      </a:r>
                      <a:r>
                        <a:rPr lang="it-IT" sz="1200" b="0" dirty="0">
                          <a:solidFill>
                            <a:schemeClr val="tx1"/>
                          </a:solidFill>
                          <a:effectLst/>
                        </a:rPr>
                        <a:t>Costi </a:t>
                      </a:r>
                    </a:p>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Ricavi</a:t>
                      </a:r>
                    </a:p>
                    <a:p>
                      <a:pPr indent="0" algn="ctr">
                        <a:lnSpc>
                          <a:spcPct val="100000"/>
                        </a:lnSpc>
                        <a:spcAft>
                          <a:spcPts val="0"/>
                        </a:spcAft>
                      </a:pPr>
                      <a:r>
                        <a:rPr lang="it-IT" sz="1200" b="0" dirty="0" smtClean="0">
                          <a:solidFill>
                            <a:schemeClr val="tx1"/>
                          </a:solidFill>
                          <a:effectLst/>
                        </a:rPr>
                        <a:t>– </a:t>
                      </a:r>
                      <a:r>
                        <a:rPr lang="it-IT" sz="1200" b="0" dirty="0">
                          <a:solidFill>
                            <a:schemeClr val="tx1"/>
                          </a:solidFill>
                          <a:effectLst/>
                        </a:rPr>
                        <a:t>Capitale netto</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6883852"/>
                  </a:ext>
                </a:extLst>
              </a:tr>
              <a:tr h="217516">
                <a:tc vMerge="1">
                  <a:txBody>
                    <a:bodyPr/>
                    <a:lstStyle/>
                    <a:p>
                      <a:endParaRPr lang="it-IT"/>
                    </a:p>
                  </a:txBody>
                  <a:tcPr/>
                </a:tc>
                <a:tc>
                  <a:txBody>
                    <a:bodyPr/>
                    <a:lstStyle/>
                    <a:p>
                      <a:pPr indent="0" algn="ctr">
                        <a:lnSpc>
                          <a:spcPct val="100000"/>
                        </a:lnSpc>
                        <a:spcAft>
                          <a:spcPts val="0"/>
                        </a:spcAft>
                      </a:pPr>
                      <a:r>
                        <a:rPr lang="it-IT" sz="1200" b="0" dirty="0">
                          <a:solidFill>
                            <a:schemeClr val="tx1"/>
                          </a:solidFill>
                          <a:effectLst/>
                        </a:rPr>
                        <a:t>oppure</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200" b="0" dirty="0">
                          <a:solidFill>
                            <a:schemeClr val="tx1"/>
                          </a:solidFill>
                          <a:effectLst/>
                        </a:rPr>
                        <a:t> </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a:solidFill>
                            <a:schemeClr val="tx1"/>
                          </a:solidFill>
                          <a:effectLst/>
                        </a:rPr>
                        <a:t> </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noFill/>
                  </a:tcPr>
                </a:tc>
                <a:tc>
                  <a:txBody>
                    <a:bodyPr/>
                    <a:lstStyle/>
                    <a:p>
                      <a:pPr indent="0" algn="ctr">
                        <a:lnSpc>
                          <a:spcPct val="100000"/>
                        </a:lnSpc>
                        <a:spcAft>
                          <a:spcPts val="0"/>
                        </a:spcAft>
                      </a:pPr>
                      <a:r>
                        <a:rPr lang="it-IT" sz="1200" b="0">
                          <a:solidFill>
                            <a:schemeClr val="tx1"/>
                          </a:solidFill>
                          <a:effectLst/>
                        </a:rPr>
                        <a:t> </a:t>
                      </a:r>
                      <a:endParaRPr lang="it-IT" sz="1200" b="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5301139"/>
                  </a:ext>
                </a:extLst>
              </a:tr>
              <a:tr h="716767">
                <a:tc vMerge="1">
                  <a:txBody>
                    <a:bodyPr/>
                    <a:lstStyle/>
                    <a:p>
                      <a:endParaRPr lang="it-IT"/>
                    </a:p>
                  </a:txBody>
                  <a:tcPr/>
                </a:tc>
                <a:tc>
                  <a:txBody>
                    <a:bodyPr/>
                    <a:lstStyle/>
                    <a:p>
                      <a:pPr indent="0" algn="ctr">
                        <a:lnSpc>
                          <a:spcPct val="100000"/>
                        </a:lnSpc>
                        <a:spcAft>
                          <a:spcPts val="0"/>
                        </a:spcAft>
                      </a:pPr>
                      <a:r>
                        <a:rPr lang="it-IT" sz="1200" b="0" dirty="0">
                          <a:solidFill>
                            <a:schemeClr val="tx1"/>
                          </a:solidFill>
                          <a:effectLst/>
                        </a:rPr>
                        <a:t>controbilanciano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solidFill>
                            <a:schemeClr val="tx1"/>
                          </a:solidFill>
                          <a:effectLst/>
                        </a:rPr>
                        <a:t>Variazioni </a:t>
                      </a:r>
                      <a:br>
                        <a:rPr lang="it-IT" sz="1200" b="0" dirty="0">
                          <a:solidFill>
                            <a:schemeClr val="tx1"/>
                          </a:solidFill>
                          <a:effectLst/>
                        </a:rPr>
                      </a:br>
                      <a:r>
                        <a:rPr lang="it-IT" sz="1200" b="0" dirty="0">
                          <a:solidFill>
                            <a:schemeClr val="tx1"/>
                          </a:solidFill>
                          <a:effectLst/>
                        </a:rPr>
                        <a:t>finanziarie in senso lato di </a:t>
                      </a:r>
                      <a:r>
                        <a:rPr lang="it-IT" sz="1200" b="1" dirty="0" smtClean="0">
                          <a:solidFill>
                            <a:schemeClr val="tx1"/>
                          </a:solidFill>
                          <a:effectLst/>
                        </a:rPr>
                        <a:t>segno positivo</a:t>
                      </a:r>
                      <a:endParaRPr lang="it-IT" sz="1200" b="1"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solidFill>
                            <a:schemeClr val="tx1"/>
                          </a:solidFill>
                          <a:effectLst/>
                        </a:rPr>
                        <a:t>relative a </a:t>
                      </a:r>
                      <a:r>
                        <a:rPr lang="it-IT" sz="1200" b="0" dirty="0">
                          <a:solidFill>
                            <a:schemeClr val="tx1"/>
                          </a:solidFill>
                          <a:effectLst/>
                          <a:sym typeface="Wingdings" panose="05000000000000000000" pitchFamily="2" charset="2"/>
                        </a:rPr>
                        <a:t></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smtClean="0">
                          <a:solidFill>
                            <a:schemeClr val="tx1"/>
                          </a:solidFill>
                          <a:effectLst/>
                        </a:rPr>
                        <a:t>+ Crediti </a:t>
                      </a:r>
                      <a:r>
                        <a:rPr lang="it-IT" sz="1200" b="0" dirty="0">
                          <a:solidFill>
                            <a:schemeClr val="tx1"/>
                          </a:solidFill>
                          <a:effectLst/>
                        </a:rPr>
                        <a:t>di </a:t>
                      </a:r>
                      <a:br>
                        <a:rPr lang="it-IT" sz="1200" b="0" dirty="0">
                          <a:solidFill>
                            <a:schemeClr val="tx1"/>
                          </a:solidFill>
                          <a:effectLst/>
                        </a:rPr>
                      </a:br>
                      <a:r>
                        <a:rPr lang="it-IT" sz="1200" b="0" dirty="0">
                          <a:solidFill>
                            <a:schemeClr val="tx1"/>
                          </a:solidFill>
                          <a:effectLst/>
                        </a:rPr>
                        <a:t>finanziamento</a:t>
                      </a:r>
                    </a:p>
                    <a:p>
                      <a:pPr indent="0" algn="ctr">
                        <a:lnSpc>
                          <a:spcPct val="100000"/>
                        </a:lnSpc>
                        <a:spcAft>
                          <a:spcPts val="0"/>
                        </a:spcAft>
                      </a:pPr>
                      <a:r>
                        <a:rPr lang="it-IT" sz="1200" b="0" dirty="0" smtClean="0">
                          <a:solidFill>
                            <a:schemeClr val="tx1"/>
                          </a:solidFill>
                          <a:effectLst/>
                        </a:rPr>
                        <a:t>– Debiti </a:t>
                      </a:r>
                      <a:r>
                        <a:rPr lang="it-IT" sz="1200" b="0" dirty="0">
                          <a:solidFill>
                            <a:schemeClr val="tx1"/>
                          </a:solidFill>
                          <a:effectLst/>
                        </a:rPr>
                        <a:t>di </a:t>
                      </a:r>
                      <a:br>
                        <a:rPr lang="it-IT" sz="1200" b="0" dirty="0">
                          <a:solidFill>
                            <a:schemeClr val="tx1"/>
                          </a:solidFill>
                          <a:effectLst/>
                        </a:rPr>
                      </a:br>
                      <a:r>
                        <a:rPr lang="it-IT" sz="1200" b="0" dirty="0">
                          <a:solidFill>
                            <a:schemeClr val="tx1"/>
                          </a:solidFill>
                          <a:effectLst/>
                        </a:rPr>
                        <a:t>finanziamento</a:t>
                      </a:r>
                      <a:endParaRPr lang="it-IT" sz="1200" b="0" dirty="0">
                        <a:solidFill>
                          <a:schemeClr val="tx1"/>
                        </a:solidFill>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7257713"/>
                  </a:ext>
                </a:extLst>
              </a:tr>
              <a:tr h="217516">
                <a:tc vMerge="1">
                  <a:txBody>
                    <a:bodyPr/>
                    <a:lstStyle/>
                    <a:p>
                      <a:endParaRPr lang="it-IT"/>
                    </a:p>
                  </a:txBody>
                  <a:tcPr/>
                </a:tc>
                <a:tc>
                  <a:txBody>
                    <a:bodyPr/>
                    <a:lstStyle/>
                    <a:p>
                      <a:pPr indent="0" algn="ctr">
                        <a:lnSpc>
                          <a:spcPct val="100000"/>
                        </a:lnSpc>
                        <a:spcAft>
                          <a:spcPts val="0"/>
                        </a:spcAft>
                      </a:pPr>
                      <a:r>
                        <a:rPr lang="it-IT" sz="1200" b="0">
                          <a:effectLst/>
                        </a:rPr>
                        <a:t>oppure</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noFill/>
                  </a:tcPr>
                </a:tc>
                <a:tc>
                  <a:txBody>
                    <a:bodyPr/>
                    <a:lstStyle/>
                    <a:p>
                      <a:pPr indent="0" algn="ctr">
                        <a:lnSpc>
                          <a:spcPct val="100000"/>
                        </a:lnSpc>
                        <a:spcAft>
                          <a:spcPts val="0"/>
                        </a:spcAft>
                      </a:pPr>
                      <a:r>
                        <a:rPr lang="it-IT" sz="1200" b="0" dirty="0">
                          <a:effectLst/>
                        </a:rPr>
                        <a:t> </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effectLst/>
                        </a:rPr>
                        <a:t> </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noFill/>
                  </a:tcPr>
                </a:tc>
                <a:tc>
                  <a:txBody>
                    <a:bodyPr/>
                    <a:lstStyle/>
                    <a:p>
                      <a:pPr indent="0" algn="ctr">
                        <a:lnSpc>
                          <a:spcPct val="100000"/>
                        </a:lnSpc>
                        <a:spcAft>
                          <a:spcPts val="0"/>
                        </a:spcAft>
                      </a:pPr>
                      <a:r>
                        <a:rPr lang="it-IT" sz="1200" b="0">
                          <a:effectLst/>
                        </a:rPr>
                        <a:t> </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5785245"/>
                  </a:ext>
                </a:extLst>
              </a:tr>
              <a:tr h="1049601">
                <a:tc vMerge="1">
                  <a:txBody>
                    <a:bodyPr/>
                    <a:lstStyle/>
                    <a:p>
                      <a:endParaRPr lang="it-IT"/>
                    </a:p>
                  </a:txBody>
                  <a:tcPr/>
                </a:tc>
                <a:tc>
                  <a:txBody>
                    <a:bodyPr/>
                    <a:lstStyle/>
                    <a:p>
                      <a:pPr indent="0" algn="ctr">
                        <a:lnSpc>
                          <a:spcPct val="100000"/>
                        </a:lnSpc>
                        <a:spcAft>
                          <a:spcPts val="0"/>
                        </a:spcAft>
                      </a:pPr>
                      <a:r>
                        <a:rPr lang="it-IT" sz="1200" b="0">
                          <a:effectLst/>
                        </a:rPr>
                        <a:t>controbilanciano </a:t>
                      </a:r>
                      <a:r>
                        <a:rPr lang="it-IT" sz="1200" b="0">
                          <a:effectLst/>
                          <a:sym typeface="Wingdings" panose="05000000000000000000" pitchFamily="2" charset="2"/>
                        </a:rPr>
                        <a:t></a:t>
                      </a:r>
                      <a:endParaRPr lang="it-IT" sz="1200" b="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effectLst/>
                        </a:rPr>
                        <a:t>Variazioni finanziarie in senso </a:t>
                      </a:r>
                      <a:r>
                        <a:rPr lang="it-IT" sz="1200" b="0" dirty="0" smtClean="0">
                          <a:effectLst/>
                        </a:rPr>
                        <a:t>stretto (numerarie</a:t>
                      </a:r>
                      <a:r>
                        <a:rPr lang="it-IT" sz="1200" b="0" dirty="0">
                          <a:effectLst/>
                        </a:rPr>
                        <a:t>) di </a:t>
                      </a:r>
                      <a:r>
                        <a:rPr lang="it-IT" sz="1200" b="1" dirty="0">
                          <a:effectLst/>
                        </a:rPr>
                        <a:t>segno </a:t>
                      </a:r>
                      <a:r>
                        <a:rPr lang="it-IT" sz="1200" b="1" dirty="0" smtClean="0">
                          <a:effectLst/>
                        </a:rPr>
                        <a:t>positivo</a:t>
                      </a:r>
                      <a:endParaRPr lang="it-IT" sz="1200" b="1"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0" algn="ctr">
                        <a:lnSpc>
                          <a:spcPct val="100000"/>
                        </a:lnSpc>
                        <a:spcAft>
                          <a:spcPts val="0"/>
                        </a:spcAft>
                      </a:pPr>
                      <a:r>
                        <a:rPr lang="it-IT" sz="1200" b="0" dirty="0">
                          <a:effectLst/>
                        </a:rPr>
                        <a:t>relative a </a:t>
                      </a:r>
                      <a:r>
                        <a:rPr lang="it-IT" sz="1200" b="0" dirty="0">
                          <a:effectLst/>
                          <a:sym typeface="Wingdings" panose="05000000000000000000" pitchFamily="2" charset="2"/>
                        </a:rPr>
                        <a:t></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indent="0" algn="ctr">
                        <a:lnSpc>
                          <a:spcPct val="100000"/>
                        </a:lnSpc>
                        <a:spcAft>
                          <a:spcPts val="0"/>
                        </a:spcAft>
                      </a:pPr>
                      <a:r>
                        <a:rPr lang="it-IT" sz="1200" b="0" dirty="0">
                          <a:effectLst/>
                        </a:rPr>
                        <a:t>+</a:t>
                      </a:r>
                      <a:r>
                        <a:rPr lang="it-IT" sz="1200" b="0" dirty="0" smtClean="0">
                          <a:effectLst/>
                        </a:rPr>
                        <a:t> </a:t>
                      </a:r>
                      <a:r>
                        <a:rPr lang="it-IT" sz="1200" b="0" dirty="0">
                          <a:effectLst/>
                        </a:rPr>
                        <a:t>Cassa</a:t>
                      </a:r>
                    </a:p>
                    <a:p>
                      <a:pPr indent="0" algn="ctr">
                        <a:lnSpc>
                          <a:spcPct val="100000"/>
                        </a:lnSpc>
                        <a:spcAft>
                          <a:spcPts val="0"/>
                        </a:spcAft>
                      </a:pPr>
                      <a:r>
                        <a:rPr lang="it-IT" sz="1200" b="0" dirty="0">
                          <a:effectLst/>
                        </a:rPr>
                        <a:t>+</a:t>
                      </a:r>
                      <a:r>
                        <a:rPr lang="it-IT" sz="1200" b="0" dirty="0" smtClean="0">
                          <a:effectLst/>
                        </a:rPr>
                        <a:t> </a:t>
                      </a:r>
                      <a:r>
                        <a:rPr lang="it-IT" sz="1200" b="0" dirty="0">
                          <a:effectLst/>
                        </a:rPr>
                        <a:t>Banca</a:t>
                      </a:r>
                    </a:p>
                    <a:p>
                      <a:pPr indent="0" algn="ctr">
                        <a:lnSpc>
                          <a:spcPct val="100000"/>
                        </a:lnSpc>
                        <a:spcAft>
                          <a:spcPts val="0"/>
                        </a:spcAft>
                      </a:pPr>
                      <a:r>
                        <a:rPr lang="it-IT" sz="1200" b="0" dirty="0">
                          <a:effectLst/>
                        </a:rPr>
                        <a:t>+</a:t>
                      </a:r>
                      <a:r>
                        <a:rPr lang="it-IT" sz="1200" b="0" dirty="0" smtClean="0">
                          <a:effectLst/>
                        </a:rPr>
                        <a:t> </a:t>
                      </a:r>
                      <a:r>
                        <a:rPr lang="it-IT" sz="1200" b="0" dirty="0">
                          <a:effectLst/>
                        </a:rPr>
                        <a:t>Crediti di funzionamento</a:t>
                      </a:r>
                    </a:p>
                    <a:p>
                      <a:pPr indent="0" algn="ctr">
                        <a:lnSpc>
                          <a:spcPct val="100000"/>
                        </a:lnSpc>
                        <a:spcAft>
                          <a:spcPts val="0"/>
                        </a:spcAft>
                      </a:pPr>
                      <a:r>
                        <a:rPr lang="it-IT" sz="1200" b="0" smtClean="0">
                          <a:solidFill>
                            <a:schemeClr val="tx1"/>
                          </a:solidFill>
                          <a:effectLst/>
                        </a:rPr>
                        <a:t>–</a:t>
                      </a:r>
                      <a:r>
                        <a:rPr lang="it-IT" sz="1200" b="0" smtClean="0">
                          <a:effectLst/>
                        </a:rPr>
                        <a:t> </a:t>
                      </a:r>
                      <a:r>
                        <a:rPr lang="it-IT" sz="1200" b="0" dirty="0">
                          <a:effectLst/>
                        </a:rPr>
                        <a:t>Debiti di </a:t>
                      </a:r>
                      <a:br>
                        <a:rPr lang="it-IT" sz="1200" b="0" dirty="0">
                          <a:effectLst/>
                        </a:rPr>
                      </a:br>
                      <a:r>
                        <a:rPr lang="it-IT" sz="1200" b="0" dirty="0">
                          <a:effectLst/>
                        </a:rPr>
                        <a:t>funzionamento</a:t>
                      </a:r>
                      <a:endParaRPr lang="it-IT" sz="1200" b="0" dirty="0">
                        <a:effectLst/>
                        <a:latin typeface="Times New Roman" panose="02020603050405020304" pitchFamily="18" charset="0"/>
                        <a:ea typeface="Times New Roman" panose="02020603050405020304" pitchFamily="18" charset="0"/>
                      </a:endParaRPr>
                    </a:p>
                  </a:txBody>
                  <a:tcPr marL="35564" marR="35564" marT="28077" marB="280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835296"/>
                  </a:ext>
                </a:extLst>
              </a:tr>
            </a:tbl>
          </a:graphicData>
        </a:graphic>
      </p:graphicFrame>
    </p:spTree>
    <p:extLst>
      <p:ext uri="{BB962C8B-B14F-4D97-AF65-F5344CB8AC3E}">
        <p14:creationId xmlns:p14="http://schemas.microsoft.com/office/powerpoint/2010/main" val="1048673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43013"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sp>
        <p:nvSpPr>
          <p:cNvPr id="43014"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43015"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cxnSp>
        <p:nvCxnSpPr>
          <p:cNvPr id="43016"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4301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43018"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180975" eaLnBrk="0" hangingPunct="0"/>
            <a:endParaRPr lang="it-IT"/>
          </a:p>
        </p:txBody>
      </p:sp>
      <p:sp>
        <p:nvSpPr>
          <p:cNvPr id="33" name="Line 12"/>
          <p:cNvSpPr>
            <a:spLocks noChangeShapeType="1"/>
          </p:cNvSpPr>
          <p:nvPr/>
        </p:nvSpPr>
        <p:spPr bwMode="auto">
          <a:xfrm>
            <a:off x="0" y="116632"/>
            <a:ext cx="9144000" cy="0"/>
          </a:xfrm>
          <a:prstGeom prst="line">
            <a:avLst/>
          </a:prstGeom>
          <a:noFill/>
          <a:ln w="9525">
            <a:solidFill>
              <a:schemeClr val="tx1"/>
            </a:solidFill>
            <a:round/>
            <a:headEnd/>
            <a:tailEnd/>
          </a:ln>
        </p:spPr>
        <p:txBody>
          <a:bodyPr/>
          <a:lstStyle/>
          <a:p>
            <a:endParaRPr lang="it-IT"/>
          </a:p>
        </p:txBody>
      </p:sp>
      <p:sp>
        <p:nvSpPr>
          <p:cNvPr id="34"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35" name="CasellaDiTesto 3"/>
          <p:cNvSpPr txBox="1">
            <a:spLocks noChangeArrowheads="1"/>
          </p:cNvSpPr>
          <p:nvPr/>
        </p:nvSpPr>
        <p:spPr bwMode="auto">
          <a:xfrm>
            <a:off x="1075532" y="1487071"/>
            <a:ext cx="7632700" cy="45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b="1" dirty="0"/>
              <a:t>Coronella S</a:t>
            </a:r>
            <a:r>
              <a:rPr lang="it-IT" altLang="it-IT" sz="2400" b="1" dirty="0" smtClean="0"/>
              <a:t>., </a:t>
            </a:r>
            <a:r>
              <a:rPr lang="it-IT" altLang="it-IT" sz="2400" dirty="0" smtClean="0"/>
              <a:t>Ragioneria generale, Cap. </a:t>
            </a:r>
            <a:r>
              <a:rPr lang="it-IT" altLang="it-IT" sz="2400" smtClean="0"/>
              <a:t>3</a:t>
            </a:r>
            <a:endParaRPr lang="it-IT" altLang="it-IT" sz="1800" dirty="0"/>
          </a:p>
        </p:txBody>
      </p:sp>
    </p:spTree>
    <p:extLst>
      <p:ext uri="{BB962C8B-B14F-4D97-AF65-F5344CB8AC3E}">
        <p14:creationId xmlns:p14="http://schemas.microsoft.com/office/powerpoint/2010/main" val="259071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143328"/>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Principi di funzionamento</a:t>
            </a:r>
          </a:p>
        </p:txBody>
      </p:sp>
      <p:sp>
        <p:nvSpPr>
          <p:cNvPr id="27" name="Rectangle 3"/>
          <p:cNvSpPr txBox="1">
            <a:spLocks noChangeArrowheads="1"/>
          </p:cNvSpPr>
          <p:nvPr/>
        </p:nvSpPr>
        <p:spPr bwMode="auto">
          <a:xfrm>
            <a:off x="68261" y="1079887"/>
            <a:ext cx="8978901" cy="3510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buClr>
                <a:srgbClr val="FFFF99"/>
              </a:buClr>
              <a:defRPr/>
            </a:pPr>
            <a:r>
              <a:rPr lang="it-IT" sz="2600" dirty="0"/>
              <a:t>Ogni operazione di gestione deve quindi essere esaminata sotto </a:t>
            </a:r>
            <a:r>
              <a:rPr lang="it-IT" sz="2600" b="1" dirty="0"/>
              <a:t>due aspetti di osservazione</a:t>
            </a:r>
            <a:r>
              <a:rPr lang="it-IT" sz="2600" dirty="0"/>
              <a:t>: uno </a:t>
            </a:r>
            <a:r>
              <a:rPr lang="it-IT" sz="2600" b="1" dirty="0"/>
              <a:t>originario</a:t>
            </a:r>
            <a:r>
              <a:rPr lang="it-IT" sz="2600" dirty="0"/>
              <a:t>, l’altro </a:t>
            </a:r>
            <a:r>
              <a:rPr lang="it-IT" sz="2600" b="1" dirty="0"/>
              <a:t>derivato</a:t>
            </a:r>
            <a:endParaRPr lang="it-IT" sz="260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endParaRPr lang="it-IT" sz="2600" kern="0" dirty="0" smtClean="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600" dirty="0"/>
              <a:t>I</a:t>
            </a:r>
            <a:r>
              <a:rPr lang="it-IT" sz="2600" dirty="0" smtClean="0"/>
              <a:t> </a:t>
            </a:r>
            <a:r>
              <a:rPr lang="it-IT" sz="2600" b="1" dirty="0"/>
              <a:t>due aspetti di osservazione</a:t>
            </a:r>
            <a:r>
              <a:rPr lang="it-IT" sz="2600" dirty="0"/>
              <a:t> conducono ad individuare </a:t>
            </a:r>
            <a:r>
              <a:rPr lang="it-IT" sz="2600" b="1" dirty="0"/>
              <a:t>due serie di conti</a:t>
            </a:r>
            <a:r>
              <a:rPr lang="it-IT" sz="2600" dirty="0"/>
              <a:t>: i </a:t>
            </a:r>
            <a:r>
              <a:rPr lang="it-IT" sz="2600" b="1" dirty="0"/>
              <a:t>conti finanziari (originari)</a:t>
            </a:r>
            <a:r>
              <a:rPr lang="it-IT" sz="2600" dirty="0"/>
              <a:t> e i </a:t>
            </a:r>
            <a:r>
              <a:rPr lang="it-IT" sz="2600" b="1" dirty="0"/>
              <a:t>conti economici (derivati</a:t>
            </a:r>
            <a:r>
              <a:rPr lang="it-IT" sz="2600" b="1" dirty="0" smtClean="0"/>
              <a:t>)</a:t>
            </a:r>
          </a:p>
          <a:p>
            <a:pPr eaLnBrk="1" hangingPunct="1">
              <a:buClr>
                <a:srgbClr val="FFFF99"/>
              </a:buClr>
              <a:defRPr/>
            </a:pPr>
            <a:endParaRPr lang="it-IT" sz="2600" b="1" kern="0" dirty="0" smtClean="0">
              <a:latin typeface="Tahoma" panose="020B0604030504040204" pitchFamily="34" charset="0"/>
              <a:ea typeface="Tahoma" panose="020B0604030504040204" pitchFamily="34" charset="0"/>
              <a:cs typeface="Tahoma" panose="020B0604030504040204" pitchFamily="34" charset="0"/>
            </a:endParaRPr>
          </a:p>
          <a:p>
            <a:pPr eaLnBrk="1" hangingPunct="1">
              <a:buClr>
                <a:srgbClr val="FFFF99"/>
              </a:buClr>
              <a:defRPr/>
            </a:pPr>
            <a:r>
              <a:rPr lang="it-IT" sz="2600" dirty="0" smtClean="0"/>
              <a:t>L</a:t>
            </a:r>
            <a:r>
              <a:rPr lang="it-IT" sz="2600" b="1" dirty="0" smtClean="0"/>
              <a:t>’aspetto </a:t>
            </a:r>
            <a:r>
              <a:rPr lang="it-IT" sz="2600" b="1" dirty="0"/>
              <a:t>finanziario </a:t>
            </a:r>
            <a:r>
              <a:rPr lang="it-IT" sz="2600" dirty="0"/>
              <a:t>è quello</a:t>
            </a:r>
            <a:r>
              <a:rPr lang="it-IT" sz="2600" b="1" dirty="0"/>
              <a:t> </a:t>
            </a:r>
            <a:r>
              <a:rPr lang="it-IT" sz="2600" dirty="0"/>
              <a:t>collegato ai </a:t>
            </a:r>
            <a:r>
              <a:rPr lang="it-IT" sz="2600" b="1" dirty="0"/>
              <a:t>movimenti del denaro</a:t>
            </a:r>
            <a:r>
              <a:rPr lang="it-IT" sz="2600" dirty="0"/>
              <a:t>, mentre l’</a:t>
            </a:r>
            <a:r>
              <a:rPr lang="it-IT" sz="2600" b="1" dirty="0"/>
              <a:t>aspetto economico</a:t>
            </a:r>
            <a:r>
              <a:rPr lang="it-IT" sz="2600" dirty="0"/>
              <a:t> individua la </a:t>
            </a:r>
            <a:r>
              <a:rPr lang="it-IT" sz="2600" b="1" dirty="0"/>
              <a:t>causa economica di tali movimenti</a:t>
            </a:r>
            <a:endParaRPr lang="it-IT" sz="2600" kern="0" dirty="0" smtClean="0">
              <a:latin typeface="Tahoma" panose="020B0604030504040204" pitchFamily="34" charset="0"/>
              <a:ea typeface="Tahoma" panose="020B0604030504040204" pitchFamily="34" charset="0"/>
              <a:cs typeface="Tahoma" panose="020B0604030504040204" pitchFamily="34" charset="0"/>
            </a:endParaRP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143328"/>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Terminologia «tecnica»</a:t>
            </a:r>
          </a:p>
        </p:txBody>
      </p:sp>
      <p:sp>
        <p:nvSpPr>
          <p:cNvPr id="27" name="Rectangle 3"/>
          <p:cNvSpPr txBox="1">
            <a:spLocks noChangeArrowheads="1"/>
          </p:cNvSpPr>
          <p:nvPr/>
        </p:nvSpPr>
        <p:spPr bwMode="auto">
          <a:xfrm>
            <a:off x="68261" y="1079887"/>
            <a:ext cx="8926109" cy="55717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spcBef>
                <a:spcPct val="0"/>
              </a:spcBef>
              <a:buClr>
                <a:srgbClr val="FFFF99"/>
              </a:buClr>
            </a:pPr>
            <a:r>
              <a:rPr lang="it-IT" altLang="it-IT" dirty="0">
                <a:latin typeface="Tahoma" panose="020B0604030504040204" pitchFamily="34" charset="0"/>
                <a:cs typeface="Tahoma" panose="020B0604030504040204" pitchFamily="34" charset="0"/>
              </a:rPr>
              <a:t>I </a:t>
            </a:r>
            <a:r>
              <a:rPr lang="it-IT" altLang="it-IT" dirty="0" smtClean="0">
                <a:latin typeface="Tahoma" panose="020B0604030504040204" pitchFamily="34" charset="0"/>
                <a:cs typeface="Tahoma" panose="020B0604030504040204" pitchFamily="34" charset="0"/>
              </a:rPr>
              <a:t>conti del libro mastro </a:t>
            </a:r>
            <a:r>
              <a:rPr lang="it-IT" altLang="it-IT" dirty="0">
                <a:latin typeface="Tahoma" panose="020B0604030504040204" pitchFamily="34" charset="0"/>
                <a:cs typeface="Tahoma" panose="020B0604030504040204" pitchFamily="34" charset="0"/>
              </a:rPr>
              <a:t>si:</a:t>
            </a:r>
          </a:p>
          <a:p>
            <a:pPr lvl="1" eaLnBrk="1" hangingPunct="1">
              <a:spcBef>
                <a:spcPct val="0"/>
              </a:spcBef>
              <a:buClr>
                <a:srgbClr val="FFFF99"/>
              </a:buClr>
            </a:pPr>
            <a:endParaRPr lang="it-IT" altLang="it-IT" b="1" dirty="0" smtClean="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smtClean="0">
                <a:latin typeface="Tahoma" panose="020B0604030504040204" pitchFamily="34" charset="0"/>
                <a:cs typeface="Tahoma" panose="020B0604030504040204" pitchFamily="34" charset="0"/>
              </a:rPr>
              <a:t>Intestano </a:t>
            </a:r>
            <a:r>
              <a:rPr lang="it-IT" altLang="it-IT" sz="2000" dirty="0">
                <a:latin typeface="Tahoma" panose="020B0604030504040204" pitchFamily="34" charset="0"/>
                <a:cs typeface="Tahoma" panose="020B0604030504040204" pitchFamily="34" charset="0"/>
              </a:rPr>
              <a:t>(o </a:t>
            </a:r>
            <a:r>
              <a:rPr lang="it-IT" altLang="it-IT" sz="2000" b="1" dirty="0">
                <a:latin typeface="Tahoma" panose="020B0604030504040204" pitchFamily="34" charset="0"/>
                <a:cs typeface="Tahoma" panose="020B0604030504040204" pitchFamily="34" charset="0"/>
              </a:rPr>
              <a:t>istituiscono</a:t>
            </a:r>
            <a:r>
              <a:rPr lang="it-IT" altLang="it-IT" sz="2000" dirty="0">
                <a:latin typeface="Tahoma" panose="020B0604030504040204" pitchFamily="34" charset="0"/>
                <a:cs typeface="Tahoma" panose="020B0604030504040204" pitchFamily="34" charset="0"/>
              </a:rPr>
              <a:t>) quando vengono </a:t>
            </a:r>
            <a:r>
              <a:rPr lang="it-IT" altLang="it-IT" sz="2000" dirty="0" smtClean="0">
                <a:latin typeface="Tahoma" panose="020B0604030504040204" pitchFamily="34" charset="0"/>
                <a:cs typeface="Tahoma" panose="020B0604030504040204" pitchFamily="34" charset="0"/>
              </a:rPr>
              <a:t>creati (gli si dà </a:t>
            </a:r>
            <a:r>
              <a:rPr lang="it-IT" altLang="it-IT" sz="2000" dirty="0">
                <a:latin typeface="Tahoma" panose="020B0604030504040204" pitchFamily="34" charset="0"/>
                <a:cs typeface="Tahoma" panose="020B0604030504040204" pitchFamily="34" charset="0"/>
              </a:rPr>
              <a:t>un </a:t>
            </a:r>
            <a:r>
              <a:rPr lang="it-IT" altLang="it-IT" sz="2000" b="1" dirty="0" smtClean="0">
                <a:latin typeface="Tahoma" panose="020B0604030504040204" pitchFamily="34" charset="0"/>
                <a:cs typeface="Tahoma" panose="020B0604030504040204" pitchFamily="34" charset="0"/>
              </a:rPr>
              <a:t>NOME</a:t>
            </a:r>
            <a:r>
              <a:rPr lang="it-IT" altLang="it-IT" sz="2000" dirty="0" smtClean="0">
                <a:latin typeface="Tahoma" panose="020B0604030504040204" pitchFamily="34" charset="0"/>
                <a:cs typeface="Tahoma" panose="020B0604030504040204" pitchFamily="34" charset="0"/>
              </a:rPr>
              <a:t>)</a:t>
            </a:r>
            <a:endParaRPr lang="it-IT" altLang="it-IT" sz="2000" dirty="0">
              <a:latin typeface="Tahoma" panose="020B0604030504040204" pitchFamily="34" charset="0"/>
              <a:cs typeface="Tahoma" panose="020B0604030504040204" pitchFamily="34" charset="0"/>
            </a:endParaRPr>
          </a:p>
          <a:p>
            <a:pPr lvl="1" algn="l" eaLnBrk="1" hangingPunct="1">
              <a:spcBef>
                <a:spcPct val="0"/>
              </a:spcBef>
              <a:buClr>
                <a:srgbClr val="FFFF99"/>
              </a:buClr>
            </a:pPr>
            <a:endParaRPr lang="it-IT" altLang="it-IT" sz="2000" b="1" dirty="0" smtClean="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smtClean="0">
                <a:latin typeface="Tahoma" panose="020B0604030504040204" pitchFamily="34" charset="0"/>
                <a:cs typeface="Tahoma" panose="020B0604030504040204" pitchFamily="34" charset="0"/>
              </a:rPr>
              <a:t>Accendono </a:t>
            </a:r>
            <a:r>
              <a:rPr lang="it-IT" altLang="it-IT" sz="2000" dirty="0">
                <a:latin typeface="Tahoma" panose="020B0604030504040204" pitchFamily="34" charset="0"/>
                <a:cs typeface="Tahoma" panose="020B0604030504040204" pitchFamily="34" charset="0"/>
              </a:rPr>
              <a:t>(o </a:t>
            </a:r>
            <a:r>
              <a:rPr lang="it-IT" altLang="it-IT" sz="2000" b="1" dirty="0">
                <a:latin typeface="Tahoma" panose="020B0604030504040204" pitchFamily="34" charset="0"/>
                <a:cs typeface="Tahoma" panose="020B0604030504040204" pitchFamily="34" charset="0"/>
              </a:rPr>
              <a:t>aprono</a:t>
            </a:r>
            <a:r>
              <a:rPr lang="it-IT" altLang="it-IT" sz="2000" dirty="0">
                <a:latin typeface="Tahoma" panose="020B0604030504040204" pitchFamily="34" charset="0"/>
                <a:cs typeface="Tahoma" panose="020B0604030504040204" pitchFamily="34" charset="0"/>
              </a:rPr>
              <a:t>) quando sono movimentati per la prima </a:t>
            </a:r>
            <a:r>
              <a:rPr lang="it-IT" altLang="it-IT" sz="2000" dirty="0" smtClean="0">
                <a:latin typeface="Tahoma" panose="020B0604030504040204" pitchFamily="34" charset="0"/>
                <a:cs typeface="Tahoma" panose="020B0604030504040204" pitchFamily="34" charset="0"/>
              </a:rPr>
              <a:t>volta</a:t>
            </a:r>
          </a:p>
          <a:p>
            <a:pPr lvl="1" algn="l" eaLnBrk="1" hangingPunct="1">
              <a:spcBef>
                <a:spcPct val="0"/>
              </a:spcBef>
              <a:buClr>
                <a:srgbClr val="FFFF99"/>
              </a:buClr>
            </a:pPr>
            <a:endParaRPr lang="it-IT" altLang="it-IT" sz="2000" dirty="0" smtClean="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smtClean="0">
                <a:latin typeface="Tahoma" panose="020B0604030504040204" pitchFamily="34" charset="0"/>
                <a:cs typeface="Tahoma" panose="020B0604030504040204" pitchFamily="34" charset="0"/>
              </a:rPr>
              <a:t>Addebitano </a:t>
            </a:r>
            <a:r>
              <a:rPr lang="it-IT" altLang="it-IT" sz="2000" dirty="0" smtClean="0">
                <a:latin typeface="Tahoma" panose="020B0604030504040204" pitchFamily="34" charset="0"/>
                <a:cs typeface="Tahoma" panose="020B0604030504040204" pitchFamily="34" charset="0"/>
              </a:rPr>
              <a:t>quando </a:t>
            </a:r>
            <a:r>
              <a:rPr lang="it-IT" altLang="it-IT" sz="2000" dirty="0">
                <a:latin typeface="Tahoma" panose="020B0604030504040204" pitchFamily="34" charset="0"/>
                <a:cs typeface="Tahoma" panose="020B0604030504040204" pitchFamily="34" charset="0"/>
              </a:rPr>
              <a:t>sono movimentati </a:t>
            </a:r>
            <a:r>
              <a:rPr lang="it-IT" altLang="it-IT" sz="2000" dirty="0" smtClean="0">
                <a:latin typeface="Tahoma" panose="020B0604030504040204" pitchFamily="34" charset="0"/>
                <a:cs typeface="Tahoma" panose="020B0604030504040204" pitchFamily="34" charset="0"/>
              </a:rPr>
              <a:t>in «dare»</a:t>
            </a:r>
            <a:endParaRPr lang="it-IT" altLang="it-IT" sz="2000" dirty="0">
              <a:latin typeface="Tahoma" panose="020B0604030504040204" pitchFamily="34" charset="0"/>
              <a:cs typeface="Tahoma" panose="020B0604030504040204" pitchFamily="34" charset="0"/>
            </a:endParaRPr>
          </a:p>
          <a:p>
            <a:pPr marL="914400" lvl="1" indent="-457200" algn="l" eaLnBrk="1" hangingPunct="1">
              <a:spcBef>
                <a:spcPct val="0"/>
              </a:spcBef>
              <a:buClr>
                <a:srgbClr val="FFFF99"/>
              </a:buClr>
              <a:buFontTx/>
              <a:buChar char="-"/>
            </a:pPr>
            <a:endParaRPr lang="it-IT" altLang="it-IT" sz="2000" dirty="0" smtClean="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smtClean="0">
                <a:latin typeface="Tahoma" panose="020B0604030504040204" pitchFamily="34" charset="0"/>
                <a:cs typeface="Tahoma" panose="020B0604030504040204" pitchFamily="34" charset="0"/>
              </a:rPr>
              <a:t>Accreditano </a:t>
            </a:r>
            <a:r>
              <a:rPr lang="it-IT" altLang="it-IT" sz="2000" dirty="0" smtClean="0">
                <a:latin typeface="Tahoma" panose="020B0604030504040204" pitchFamily="34" charset="0"/>
                <a:cs typeface="Tahoma" panose="020B0604030504040204" pitchFamily="34" charset="0"/>
              </a:rPr>
              <a:t>quando </a:t>
            </a:r>
            <a:r>
              <a:rPr lang="it-IT" altLang="it-IT" sz="2000" dirty="0">
                <a:latin typeface="Tahoma" panose="020B0604030504040204" pitchFamily="34" charset="0"/>
                <a:cs typeface="Tahoma" panose="020B0604030504040204" pitchFamily="34" charset="0"/>
              </a:rPr>
              <a:t>sono movimentati in </a:t>
            </a:r>
            <a:r>
              <a:rPr lang="it-IT" altLang="it-IT" sz="2000" dirty="0" smtClean="0">
                <a:latin typeface="Tahoma" panose="020B0604030504040204" pitchFamily="34" charset="0"/>
                <a:cs typeface="Tahoma" panose="020B0604030504040204" pitchFamily="34" charset="0"/>
              </a:rPr>
              <a:t>«avere»</a:t>
            </a:r>
            <a:endParaRPr lang="it-IT" altLang="it-IT" sz="2000" dirty="0">
              <a:latin typeface="Tahoma" panose="020B0604030504040204" pitchFamily="34" charset="0"/>
              <a:cs typeface="Tahoma" panose="020B0604030504040204" pitchFamily="34" charset="0"/>
            </a:endParaRPr>
          </a:p>
          <a:p>
            <a:pPr marL="914400" lvl="1" indent="-457200" algn="l" eaLnBrk="1" hangingPunct="1">
              <a:spcBef>
                <a:spcPct val="0"/>
              </a:spcBef>
              <a:buClr>
                <a:srgbClr val="FFFF99"/>
              </a:buClr>
              <a:buFontTx/>
              <a:buChar char="-"/>
            </a:pPr>
            <a:endParaRPr lang="it-IT" altLang="it-IT" sz="2000" dirty="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smtClean="0">
                <a:latin typeface="Tahoma" panose="020B0604030504040204" pitchFamily="34" charset="0"/>
                <a:cs typeface="Tahoma" panose="020B0604030504040204" pitchFamily="34" charset="0"/>
              </a:rPr>
              <a:t>Saldano </a:t>
            </a:r>
            <a:r>
              <a:rPr lang="it-IT" altLang="it-IT" sz="2000" dirty="0" smtClean="0">
                <a:latin typeface="Tahoma" panose="020B0604030504040204" pitchFamily="34" charset="0"/>
                <a:cs typeface="Tahoma" panose="020B0604030504040204" pitchFamily="34" charset="0"/>
              </a:rPr>
              <a:t>quando si determina, attraverso la somma algebrica delle sezioni «dare» e «avere», l’eccedenza (dare o avere) dei conti stessi</a:t>
            </a:r>
          </a:p>
          <a:p>
            <a:pPr lvl="1" algn="l" eaLnBrk="1" hangingPunct="1">
              <a:spcBef>
                <a:spcPct val="0"/>
              </a:spcBef>
              <a:buClr>
                <a:srgbClr val="FFFF99"/>
              </a:buClr>
            </a:pPr>
            <a:endParaRPr lang="it-IT" altLang="it-IT" sz="2000" dirty="0" smtClean="0">
              <a:latin typeface="Tahoma" panose="020B0604030504040204" pitchFamily="34" charset="0"/>
              <a:cs typeface="Tahoma" panose="020B0604030504040204" pitchFamily="34" charset="0"/>
            </a:endParaRPr>
          </a:p>
          <a:p>
            <a:pPr lvl="1" algn="l" eaLnBrk="1" hangingPunct="1">
              <a:spcBef>
                <a:spcPct val="0"/>
              </a:spcBef>
              <a:buClr>
                <a:srgbClr val="FFFF99"/>
              </a:buClr>
            </a:pPr>
            <a:r>
              <a:rPr lang="it-IT" altLang="it-IT" sz="2000" b="1" dirty="0">
                <a:latin typeface="Tahoma" panose="020B0604030504040204" pitchFamily="34" charset="0"/>
                <a:cs typeface="Tahoma" panose="020B0604030504040204" pitchFamily="34" charset="0"/>
              </a:rPr>
              <a:t>Chiudono</a:t>
            </a:r>
            <a:r>
              <a:rPr lang="it-IT" altLang="it-IT" sz="2000" dirty="0">
                <a:latin typeface="Tahoma" panose="020B0604030504040204" pitchFamily="34" charset="0"/>
                <a:cs typeface="Tahoma" panose="020B0604030504040204" pitchFamily="34" charset="0"/>
              </a:rPr>
              <a:t> (o </a:t>
            </a:r>
            <a:r>
              <a:rPr lang="it-IT" altLang="it-IT" sz="2000" b="1" dirty="0">
                <a:latin typeface="Tahoma" panose="020B0604030504040204" pitchFamily="34" charset="0"/>
                <a:cs typeface="Tahoma" panose="020B0604030504040204" pitchFamily="34" charset="0"/>
              </a:rPr>
              <a:t>estinguono</a:t>
            </a:r>
            <a:r>
              <a:rPr lang="it-IT" altLang="it-IT" sz="2000" dirty="0">
                <a:latin typeface="Tahoma" panose="020B0604030504040204" pitchFamily="34" charset="0"/>
                <a:cs typeface="Tahoma" panose="020B0604030504040204" pitchFamily="34" charset="0"/>
              </a:rPr>
              <a:t>) quando </a:t>
            </a:r>
            <a:r>
              <a:rPr lang="it-IT" altLang="it-IT" sz="2000" dirty="0" smtClean="0">
                <a:latin typeface="Tahoma" panose="020B0604030504040204" pitchFamily="34" charset="0"/>
                <a:cs typeface="Tahoma" panose="020B0604030504040204" pitchFamily="34" charset="0"/>
              </a:rPr>
              <a:t>si iscrive, dopo aver determinato il saldo, un uguale valore nella sezione opposta</a:t>
            </a:r>
            <a:endParaRPr lang="it-IT" altLang="it-IT" sz="2000" dirty="0">
              <a:latin typeface="Tahoma" panose="020B0604030504040204" pitchFamily="34" charset="0"/>
              <a:cs typeface="Tahoma" panose="020B0604030504040204" pitchFamily="34" charset="0"/>
            </a:endParaRPr>
          </a:p>
          <a:p>
            <a:pPr lvl="1" algn="l" eaLnBrk="1" hangingPunct="1">
              <a:spcBef>
                <a:spcPct val="0"/>
              </a:spcBef>
              <a:buClr>
                <a:srgbClr val="FFFF99"/>
              </a:buClr>
            </a:pPr>
            <a:endParaRPr lang="it-IT" altLang="it-IT" sz="2000" dirty="0">
              <a:latin typeface="Tahoma" panose="020B0604030504040204" pitchFamily="34" charset="0"/>
              <a:cs typeface="Tahoma" panose="020B0604030504040204" pitchFamily="34" charset="0"/>
            </a:endParaRP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191170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413544"/>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Intestare un conto</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10" name="Group 60"/>
          <p:cNvGraphicFramePr>
            <a:graphicFrameLocks noGrp="1"/>
          </p:cNvGraphicFramePr>
          <p:nvPr/>
        </p:nvGraphicFramePr>
        <p:xfrm>
          <a:off x="2124075" y="2330450"/>
          <a:ext cx="5256214" cy="2970213"/>
        </p:xfrm>
        <a:graphic>
          <a:graphicData uri="http://schemas.openxmlformats.org/drawingml/2006/table">
            <a:tbl>
              <a:tblPr/>
              <a:tblGrid>
                <a:gridCol w="2628107">
                  <a:extLst>
                    <a:ext uri="{9D8B030D-6E8A-4147-A177-3AD203B41FA5}">
                      <a16:colId xmlns:a16="http://schemas.microsoft.com/office/drawing/2014/main" val="20000"/>
                    </a:ext>
                  </a:extLst>
                </a:gridCol>
                <a:gridCol w="2628107">
                  <a:extLst>
                    <a:ext uri="{9D8B030D-6E8A-4147-A177-3AD203B41FA5}">
                      <a16:colId xmlns:a16="http://schemas.microsoft.com/office/drawing/2014/main" val="20001"/>
                    </a:ext>
                  </a:extLst>
                </a:gridCol>
              </a:tblGrid>
              <a:tr h="2970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a:spLocks noChangeArrowheads="1"/>
          </p:cNvSpPr>
          <p:nvPr/>
        </p:nvSpPr>
        <p:spPr bwMode="auto">
          <a:xfrm>
            <a:off x="2083982" y="2387861"/>
            <a:ext cx="852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Dare</a:t>
            </a:r>
          </a:p>
        </p:txBody>
      </p:sp>
      <p:sp>
        <p:nvSpPr>
          <p:cNvPr id="14" name="CasellaDiTesto 13"/>
          <p:cNvSpPr txBox="1">
            <a:spLocks noChangeArrowheads="1"/>
          </p:cNvSpPr>
          <p:nvPr/>
        </p:nvSpPr>
        <p:spPr bwMode="auto">
          <a:xfrm>
            <a:off x="6444208" y="2373087"/>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Avere</a:t>
            </a:r>
          </a:p>
        </p:txBody>
      </p:sp>
      <p:sp>
        <p:nvSpPr>
          <p:cNvPr id="16" name="CasellaDiTesto 15"/>
          <p:cNvSpPr txBox="1">
            <a:spLocks noChangeArrowheads="1"/>
          </p:cNvSpPr>
          <p:nvPr/>
        </p:nvSpPr>
        <p:spPr bwMode="auto">
          <a:xfrm>
            <a:off x="1979712" y="1808236"/>
            <a:ext cx="56665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b="1" dirty="0" smtClean="0">
                <a:solidFill>
                  <a:srgbClr val="C00000"/>
                </a:solidFill>
              </a:rPr>
              <a:t>INTESTAZIONE</a:t>
            </a:r>
            <a:r>
              <a:rPr lang="it-IT" altLang="it-IT" sz="2400" b="1" dirty="0" smtClean="0"/>
              <a:t> (ad esempio: CASSA)</a:t>
            </a:r>
            <a:endParaRPr lang="it-IT" altLang="it-IT" sz="2400" b="1" dirty="0"/>
          </a:p>
        </p:txBody>
      </p:sp>
    </p:spTree>
    <p:extLst>
      <p:ext uri="{BB962C8B-B14F-4D97-AF65-F5344CB8AC3E}">
        <p14:creationId xmlns:p14="http://schemas.microsoft.com/office/powerpoint/2010/main" val="2717033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413544"/>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Accendere un conto</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10" name="Group 60"/>
          <p:cNvGraphicFramePr>
            <a:graphicFrameLocks noGrp="1"/>
          </p:cNvGraphicFramePr>
          <p:nvPr>
            <p:extLst>
              <p:ext uri="{D42A27DB-BD31-4B8C-83A1-F6EECF244321}">
                <p14:modId xmlns:p14="http://schemas.microsoft.com/office/powerpoint/2010/main" val="3738334442"/>
              </p:ext>
            </p:extLst>
          </p:nvPr>
        </p:nvGraphicFramePr>
        <p:xfrm>
          <a:off x="2124075" y="2330450"/>
          <a:ext cx="5256214" cy="2970213"/>
        </p:xfrm>
        <a:graphic>
          <a:graphicData uri="http://schemas.openxmlformats.org/drawingml/2006/table">
            <a:tbl>
              <a:tblPr/>
              <a:tblGrid>
                <a:gridCol w="2628107">
                  <a:extLst>
                    <a:ext uri="{9D8B030D-6E8A-4147-A177-3AD203B41FA5}">
                      <a16:colId xmlns:a16="http://schemas.microsoft.com/office/drawing/2014/main" val="20000"/>
                    </a:ext>
                  </a:extLst>
                </a:gridCol>
                <a:gridCol w="2628107">
                  <a:extLst>
                    <a:ext uri="{9D8B030D-6E8A-4147-A177-3AD203B41FA5}">
                      <a16:colId xmlns:a16="http://schemas.microsoft.com/office/drawing/2014/main" val="20001"/>
                    </a:ext>
                  </a:extLst>
                </a:gridCol>
              </a:tblGrid>
              <a:tr h="2970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rgbClr val="C00000"/>
                          </a:solidFill>
                          <a:effectLst/>
                          <a:latin typeface="Arial" panose="020B0604020202020204" pitchFamily="34" charset="0"/>
                        </a:rPr>
                        <a:t>100</a:t>
                      </a: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2000" b="0" i="0" u="none" strike="noStrike" cap="none" normalizeH="0" baseline="0" dirty="0" smtClean="0">
                          <a:ln>
                            <a:noFill/>
                          </a:ln>
                          <a:solidFill>
                            <a:srgbClr val="C00000"/>
                          </a:solidFill>
                          <a:effectLst/>
                          <a:latin typeface="Arial" panose="020B0604020202020204" pitchFamily="34" charset="0"/>
                        </a:rPr>
                        <a:t>(per la prima volta)</a:t>
                      </a:r>
                      <a:endParaRPr kumimoji="0" lang="it-IT" altLang="it-IT" sz="2000" b="0" i="0" u="none" strike="noStrike" cap="none" normalizeH="0" baseline="0" dirty="0">
                        <a:ln>
                          <a:noFill/>
                        </a:ln>
                        <a:solidFill>
                          <a:srgbClr val="C00000"/>
                        </a:solidFill>
                        <a:effectLst/>
                        <a:latin typeface="Arial" panose="020B0604020202020204" pitchFamily="34" charset="0"/>
                      </a:endParaRPr>
                    </a:p>
                  </a:txBody>
                  <a:tcPr marL="91434" marR="91434" marT="45724" marB="4572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a:spLocks noChangeArrowheads="1"/>
          </p:cNvSpPr>
          <p:nvPr/>
        </p:nvSpPr>
        <p:spPr bwMode="auto">
          <a:xfrm>
            <a:off x="2083982" y="2387861"/>
            <a:ext cx="852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Dare</a:t>
            </a:r>
          </a:p>
        </p:txBody>
      </p:sp>
      <p:sp>
        <p:nvSpPr>
          <p:cNvPr id="14" name="CasellaDiTesto 13"/>
          <p:cNvSpPr txBox="1">
            <a:spLocks noChangeArrowheads="1"/>
          </p:cNvSpPr>
          <p:nvPr/>
        </p:nvSpPr>
        <p:spPr bwMode="auto">
          <a:xfrm>
            <a:off x="6444208" y="2373087"/>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Avere</a:t>
            </a:r>
          </a:p>
        </p:txBody>
      </p:sp>
      <p:sp>
        <p:nvSpPr>
          <p:cNvPr id="15" name="CasellaDiTesto 14"/>
          <p:cNvSpPr txBox="1">
            <a:spLocks noChangeArrowheads="1"/>
          </p:cNvSpPr>
          <p:nvPr/>
        </p:nvSpPr>
        <p:spPr bwMode="auto">
          <a:xfrm>
            <a:off x="4069142" y="1817192"/>
            <a:ext cx="1263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b="1" dirty="0" smtClean="0"/>
              <a:t>CASSA</a:t>
            </a:r>
            <a:endParaRPr lang="it-IT" altLang="it-IT" sz="2400" b="1" dirty="0"/>
          </a:p>
        </p:txBody>
      </p:sp>
    </p:spTree>
    <p:extLst>
      <p:ext uri="{BB962C8B-B14F-4D97-AF65-F5344CB8AC3E}">
        <p14:creationId xmlns:p14="http://schemas.microsoft.com/office/powerpoint/2010/main" val="3913812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413544"/>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Addebitare un conto</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10" name="Group 60"/>
          <p:cNvGraphicFramePr>
            <a:graphicFrameLocks noGrp="1"/>
          </p:cNvGraphicFramePr>
          <p:nvPr>
            <p:extLst>
              <p:ext uri="{D42A27DB-BD31-4B8C-83A1-F6EECF244321}">
                <p14:modId xmlns:p14="http://schemas.microsoft.com/office/powerpoint/2010/main" val="2686331246"/>
              </p:ext>
            </p:extLst>
          </p:nvPr>
        </p:nvGraphicFramePr>
        <p:xfrm>
          <a:off x="2124075" y="2330450"/>
          <a:ext cx="5256214" cy="2970213"/>
        </p:xfrm>
        <a:graphic>
          <a:graphicData uri="http://schemas.openxmlformats.org/drawingml/2006/table">
            <a:tbl>
              <a:tblPr/>
              <a:tblGrid>
                <a:gridCol w="2628107">
                  <a:extLst>
                    <a:ext uri="{9D8B030D-6E8A-4147-A177-3AD203B41FA5}">
                      <a16:colId xmlns:a16="http://schemas.microsoft.com/office/drawing/2014/main" val="20000"/>
                    </a:ext>
                  </a:extLst>
                </a:gridCol>
                <a:gridCol w="2628107">
                  <a:extLst>
                    <a:ext uri="{9D8B030D-6E8A-4147-A177-3AD203B41FA5}">
                      <a16:colId xmlns:a16="http://schemas.microsoft.com/office/drawing/2014/main" val="20001"/>
                    </a:ext>
                  </a:extLst>
                </a:gridCol>
              </a:tblGrid>
              <a:tr h="2970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rgbClr val="C00000"/>
                          </a:solidFill>
                          <a:effectLst/>
                          <a:latin typeface="Arial" panose="020B0604020202020204" pitchFamily="34" charset="0"/>
                        </a:rPr>
                        <a:t>100</a:t>
                      </a:r>
                    </a:p>
                  </a:txBody>
                  <a:tcPr marL="91434" marR="91434" marT="45724" marB="4572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a:spLocks noChangeArrowheads="1"/>
          </p:cNvSpPr>
          <p:nvPr/>
        </p:nvSpPr>
        <p:spPr bwMode="auto">
          <a:xfrm>
            <a:off x="2083982" y="2387861"/>
            <a:ext cx="852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Dare</a:t>
            </a:r>
          </a:p>
        </p:txBody>
      </p:sp>
      <p:sp>
        <p:nvSpPr>
          <p:cNvPr id="14" name="CasellaDiTesto 13"/>
          <p:cNvSpPr txBox="1">
            <a:spLocks noChangeArrowheads="1"/>
          </p:cNvSpPr>
          <p:nvPr/>
        </p:nvSpPr>
        <p:spPr bwMode="auto">
          <a:xfrm>
            <a:off x="6444208" y="2373087"/>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Avere</a:t>
            </a:r>
          </a:p>
        </p:txBody>
      </p:sp>
      <p:sp>
        <p:nvSpPr>
          <p:cNvPr id="15" name="CasellaDiTesto 14"/>
          <p:cNvSpPr txBox="1">
            <a:spLocks noChangeArrowheads="1"/>
          </p:cNvSpPr>
          <p:nvPr/>
        </p:nvSpPr>
        <p:spPr bwMode="auto">
          <a:xfrm>
            <a:off x="4069142" y="1817192"/>
            <a:ext cx="1263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b="1" dirty="0" smtClean="0"/>
              <a:t>CASSA</a:t>
            </a:r>
            <a:endParaRPr lang="it-IT" altLang="it-IT" sz="2400" b="1" dirty="0"/>
          </a:p>
        </p:txBody>
      </p:sp>
    </p:spTree>
    <p:extLst>
      <p:ext uri="{BB962C8B-B14F-4D97-AF65-F5344CB8AC3E}">
        <p14:creationId xmlns:p14="http://schemas.microsoft.com/office/powerpoint/2010/main" val="390311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413544"/>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Accreditare un conto</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10" name="Group 60"/>
          <p:cNvGraphicFramePr>
            <a:graphicFrameLocks noGrp="1"/>
          </p:cNvGraphicFramePr>
          <p:nvPr>
            <p:extLst>
              <p:ext uri="{D42A27DB-BD31-4B8C-83A1-F6EECF244321}">
                <p14:modId xmlns:p14="http://schemas.microsoft.com/office/powerpoint/2010/main" val="3426440502"/>
              </p:ext>
            </p:extLst>
          </p:nvPr>
        </p:nvGraphicFramePr>
        <p:xfrm>
          <a:off x="2124075" y="2330450"/>
          <a:ext cx="5256214" cy="2970213"/>
        </p:xfrm>
        <a:graphic>
          <a:graphicData uri="http://schemas.openxmlformats.org/drawingml/2006/table">
            <a:tbl>
              <a:tblPr/>
              <a:tblGrid>
                <a:gridCol w="2628107">
                  <a:extLst>
                    <a:ext uri="{9D8B030D-6E8A-4147-A177-3AD203B41FA5}">
                      <a16:colId xmlns:a16="http://schemas.microsoft.com/office/drawing/2014/main" val="20000"/>
                    </a:ext>
                  </a:extLst>
                </a:gridCol>
                <a:gridCol w="2628107">
                  <a:extLst>
                    <a:ext uri="{9D8B030D-6E8A-4147-A177-3AD203B41FA5}">
                      <a16:colId xmlns:a16="http://schemas.microsoft.com/office/drawing/2014/main" val="20001"/>
                    </a:ext>
                  </a:extLst>
                </a:gridCol>
              </a:tblGrid>
              <a:tr h="2970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chemeClr val="tx1"/>
                          </a:solidFill>
                          <a:effectLst/>
                          <a:latin typeface="Arial" panose="020B0604020202020204" pitchFamily="34" charset="0"/>
                        </a:rPr>
                        <a:t>…</a:t>
                      </a:r>
                    </a:p>
                  </a:txBody>
                  <a:tcPr marL="91434" marR="91434" marT="45724" marB="4572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2400" b="0" i="0" u="none" strike="noStrike" cap="none" normalizeH="0" baseline="0" dirty="0" smtClean="0">
                          <a:ln>
                            <a:noFill/>
                          </a:ln>
                          <a:solidFill>
                            <a:srgbClr val="C00000"/>
                          </a:solidFill>
                          <a:effectLst/>
                          <a:latin typeface="Arial" panose="020B0604020202020204" pitchFamily="34" charset="0"/>
                        </a:rPr>
                        <a:t>50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a:spLocks noChangeArrowheads="1"/>
          </p:cNvSpPr>
          <p:nvPr/>
        </p:nvSpPr>
        <p:spPr bwMode="auto">
          <a:xfrm>
            <a:off x="2083982" y="2387861"/>
            <a:ext cx="852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Dare</a:t>
            </a:r>
          </a:p>
        </p:txBody>
      </p:sp>
      <p:sp>
        <p:nvSpPr>
          <p:cNvPr id="14" name="CasellaDiTesto 13"/>
          <p:cNvSpPr txBox="1">
            <a:spLocks noChangeArrowheads="1"/>
          </p:cNvSpPr>
          <p:nvPr/>
        </p:nvSpPr>
        <p:spPr bwMode="auto">
          <a:xfrm>
            <a:off x="6444208" y="2373087"/>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Avere</a:t>
            </a:r>
          </a:p>
        </p:txBody>
      </p:sp>
      <p:sp>
        <p:nvSpPr>
          <p:cNvPr id="15" name="CasellaDiTesto 14"/>
          <p:cNvSpPr txBox="1">
            <a:spLocks noChangeArrowheads="1"/>
          </p:cNvSpPr>
          <p:nvPr/>
        </p:nvSpPr>
        <p:spPr bwMode="auto">
          <a:xfrm>
            <a:off x="4069142" y="1817192"/>
            <a:ext cx="1263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b="1" dirty="0" smtClean="0"/>
              <a:t>CASSA</a:t>
            </a:r>
            <a:endParaRPr lang="it-IT" altLang="it-IT" sz="2400" b="1" dirty="0"/>
          </a:p>
        </p:txBody>
      </p:sp>
    </p:spTree>
    <p:extLst>
      <p:ext uri="{BB962C8B-B14F-4D97-AF65-F5344CB8AC3E}">
        <p14:creationId xmlns:p14="http://schemas.microsoft.com/office/powerpoint/2010/main" val="2430412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38506" y="413544"/>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kern="0" dirty="0" smtClean="0">
                <a:solidFill>
                  <a:srgbClr val="C00000"/>
                </a:solidFill>
              </a:rPr>
              <a:t>Saldare e chiudere un conto</a:t>
            </a: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graphicFrame>
        <p:nvGraphicFramePr>
          <p:cNvPr id="10" name="Group 60"/>
          <p:cNvGraphicFramePr>
            <a:graphicFrameLocks noGrp="1"/>
          </p:cNvGraphicFramePr>
          <p:nvPr>
            <p:extLst>
              <p:ext uri="{D42A27DB-BD31-4B8C-83A1-F6EECF244321}">
                <p14:modId xmlns:p14="http://schemas.microsoft.com/office/powerpoint/2010/main" val="4024683279"/>
              </p:ext>
            </p:extLst>
          </p:nvPr>
        </p:nvGraphicFramePr>
        <p:xfrm>
          <a:off x="2124075" y="2330450"/>
          <a:ext cx="5256214" cy="2970213"/>
        </p:xfrm>
        <a:graphic>
          <a:graphicData uri="http://schemas.openxmlformats.org/drawingml/2006/table">
            <a:tbl>
              <a:tblPr/>
              <a:tblGrid>
                <a:gridCol w="2628107">
                  <a:extLst>
                    <a:ext uri="{9D8B030D-6E8A-4147-A177-3AD203B41FA5}">
                      <a16:colId xmlns:a16="http://schemas.microsoft.com/office/drawing/2014/main" val="20000"/>
                    </a:ext>
                  </a:extLst>
                </a:gridCol>
                <a:gridCol w="2628107">
                  <a:extLst>
                    <a:ext uri="{9D8B030D-6E8A-4147-A177-3AD203B41FA5}">
                      <a16:colId xmlns:a16="http://schemas.microsoft.com/office/drawing/2014/main" val="20001"/>
                    </a:ext>
                  </a:extLst>
                </a:gridCol>
              </a:tblGrid>
              <a:tr h="2970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chemeClr val="tx1"/>
                          </a:solidFill>
                          <a:effectLst/>
                          <a:latin typeface="Arial" panose="020B0604020202020204" pitchFamily="34" charset="0"/>
                        </a:rPr>
                        <a:t>100</a:t>
                      </a:r>
                    </a:p>
                  </a:txBody>
                  <a:tcPr marL="91434" marR="91434" marT="45724" marB="4572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2400" b="0" i="0" u="none" strike="noStrike" cap="none" normalizeH="0" baseline="0" dirty="0" smtClean="0">
                          <a:ln>
                            <a:noFill/>
                          </a:ln>
                          <a:solidFill>
                            <a:schemeClr val="tx1"/>
                          </a:solidFill>
                          <a:effectLst/>
                          <a:latin typeface="Arial" panose="020B0604020202020204" pitchFamily="34" charset="0"/>
                        </a:rPr>
                        <a:t>50</a:t>
                      </a: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it-IT" altLang="it-IT" sz="2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it-IT" altLang="it-IT" sz="2400" b="0" i="0" u="none" strike="noStrike" cap="none" normalizeH="0" baseline="0" dirty="0" smtClean="0">
                          <a:ln>
                            <a:noFill/>
                          </a:ln>
                          <a:solidFill>
                            <a:srgbClr val="C00000"/>
                          </a:solidFill>
                          <a:effectLst/>
                          <a:latin typeface="Arial" panose="020B0604020202020204" pitchFamily="34" charset="0"/>
                        </a:rPr>
                        <a:t>(SALDO) 50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34" marR="91434" marT="45724" marB="4572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CasellaDiTesto 12"/>
          <p:cNvSpPr txBox="1">
            <a:spLocks noChangeArrowheads="1"/>
          </p:cNvSpPr>
          <p:nvPr/>
        </p:nvSpPr>
        <p:spPr bwMode="auto">
          <a:xfrm>
            <a:off x="2083982" y="2387861"/>
            <a:ext cx="852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Dare</a:t>
            </a:r>
          </a:p>
        </p:txBody>
      </p:sp>
      <p:sp>
        <p:nvSpPr>
          <p:cNvPr id="14" name="CasellaDiTesto 13"/>
          <p:cNvSpPr txBox="1">
            <a:spLocks noChangeArrowheads="1"/>
          </p:cNvSpPr>
          <p:nvPr/>
        </p:nvSpPr>
        <p:spPr bwMode="auto">
          <a:xfrm>
            <a:off x="6444208" y="2373087"/>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dirty="0"/>
              <a:t>Avere</a:t>
            </a:r>
          </a:p>
        </p:txBody>
      </p:sp>
      <p:sp>
        <p:nvSpPr>
          <p:cNvPr id="15" name="CasellaDiTesto 14"/>
          <p:cNvSpPr txBox="1">
            <a:spLocks noChangeArrowheads="1"/>
          </p:cNvSpPr>
          <p:nvPr/>
        </p:nvSpPr>
        <p:spPr bwMode="auto">
          <a:xfrm>
            <a:off x="4069142" y="1817192"/>
            <a:ext cx="12634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2400" b="1" dirty="0" smtClean="0"/>
              <a:t>CASSA</a:t>
            </a:r>
            <a:endParaRPr lang="it-IT" altLang="it-IT" sz="2400" b="1" dirty="0"/>
          </a:p>
        </p:txBody>
      </p:sp>
    </p:spTree>
    <p:extLst>
      <p:ext uri="{BB962C8B-B14F-4D97-AF65-F5344CB8AC3E}">
        <p14:creationId xmlns:p14="http://schemas.microsoft.com/office/powerpoint/2010/main" val="2968653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
          <p:cNvSpPr>
            <a:spLocks noChangeArrowheads="1"/>
          </p:cNvSpPr>
          <p:nvPr/>
        </p:nvSpPr>
        <p:spPr bwMode="auto">
          <a:xfrm>
            <a:off x="0" y="0"/>
            <a:ext cx="107950" cy="6858000"/>
          </a:xfrm>
          <a:prstGeom prst="rect">
            <a:avLst/>
          </a:prstGeom>
          <a:noFill/>
          <a:ln w="9525">
            <a:solidFill>
              <a:schemeClr val="tx1"/>
            </a:solidFill>
            <a:miter lim="800000"/>
            <a:headEnd/>
            <a:tailEnd/>
          </a:ln>
        </p:spPr>
        <p:txBody>
          <a:bodyPr wrap="none" anchor="ctr"/>
          <a:lstStyle/>
          <a:p>
            <a:endParaRPr lang="it-IT"/>
          </a:p>
        </p:txBody>
      </p:sp>
      <p:sp>
        <p:nvSpPr>
          <p:cNvPr id="3076" name="Line 11"/>
          <p:cNvSpPr>
            <a:spLocks noChangeShapeType="1"/>
          </p:cNvSpPr>
          <p:nvPr/>
        </p:nvSpPr>
        <p:spPr bwMode="auto">
          <a:xfrm>
            <a:off x="0" y="115888"/>
            <a:ext cx="9144000" cy="0"/>
          </a:xfrm>
          <a:prstGeom prst="line">
            <a:avLst/>
          </a:prstGeom>
          <a:noFill/>
          <a:ln w="9525">
            <a:solidFill>
              <a:schemeClr val="tx1"/>
            </a:solidFill>
            <a:round/>
            <a:headEnd/>
            <a:tailEnd/>
          </a:ln>
        </p:spPr>
        <p:txBody>
          <a:bodyPr/>
          <a:lstStyle/>
          <a:p>
            <a:endParaRPr lang="it-IT"/>
          </a:p>
        </p:txBody>
      </p:sp>
      <p:sp>
        <p:nvSpPr>
          <p:cNvPr id="3078" name="Rectangle 14"/>
          <p:cNvSpPr>
            <a:spLocks noChangeArrowheads="1"/>
          </p:cNvSpPr>
          <p:nvPr/>
        </p:nvSpPr>
        <p:spPr bwMode="auto">
          <a:xfrm>
            <a:off x="9034463" y="-1588"/>
            <a:ext cx="107950" cy="6858001"/>
          </a:xfrm>
          <a:prstGeom prst="rect">
            <a:avLst/>
          </a:prstGeom>
          <a:noFill/>
          <a:ln w="9525">
            <a:solidFill>
              <a:schemeClr val="tx1"/>
            </a:solidFill>
            <a:miter lim="800000"/>
            <a:headEnd/>
            <a:tailEnd/>
          </a:ln>
        </p:spPr>
        <p:txBody>
          <a:bodyPr wrap="none" anchor="ctr"/>
          <a:lstStyle/>
          <a:p>
            <a:endParaRPr lang="it-IT"/>
          </a:p>
        </p:txBody>
      </p:sp>
      <p:cxnSp>
        <p:nvCxnSpPr>
          <p:cNvPr id="3080" name="Connettore 1 12"/>
          <p:cNvCxnSpPr>
            <a:cxnSpLocks noChangeShapeType="1"/>
          </p:cNvCxnSpPr>
          <p:nvPr/>
        </p:nvCxnSpPr>
        <p:spPr bwMode="auto">
          <a:xfrm rot="16200000" flipH="1">
            <a:off x="4573588" y="-4545013"/>
            <a:ext cx="0" cy="9090025"/>
          </a:xfrm>
          <a:prstGeom prst="line">
            <a:avLst/>
          </a:prstGeom>
          <a:noFill/>
          <a:ln w="9525" algn="ctr">
            <a:solidFill>
              <a:schemeClr val="tx1"/>
            </a:solidFill>
            <a:round/>
            <a:headEnd/>
            <a:tailEnd/>
          </a:ln>
        </p:spPr>
      </p:cxnSp>
      <p:sp>
        <p:nvSpPr>
          <p:cNvPr id="26" name="Rectangle 2"/>
          <p:cNvSpPr txBox="1">
            <a:spLocks noChangeArrowheads="1"/>
          </p:cNvSpPr>
          <p:nvPr/>
        </p:nvSpPr>
        <p:spPr bwMode="auto">
          <a:xfrm>
            <a:off x="68261" y="265501"/>
            <a:ext cx="9144000"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sz="4000" kern="0" dirty="0" smtClean="0">
                <a:solidFill>
                  <a:srgbClr val="C00000"/>
                </a:solidFill>
              </a:rPr>
              <a:t>Procedimento di rilevazione </a:t>
            </a:r>
          </a:p>
          <a:p>
            <a:pPr eaLnBrk="1" hangingPunct="1">
              <a:defRPr/>
            </a:pPr>
            <a:r>
              <a:rPr lang="it-IT" sz="2000" kern="0" dirty="0" smtClean="0">
                <a:solidFill>
                  <a:srgbClr val="C00000"/>
                </a:solidFill>
              </a:rPr>
              <a:t>(riprendiamo e sviluppiamo i concetti)</a:t>
            </a:r>
          </a:p>
        </p:txBody>
      </p:sp>
      <p:sp>
        <p:nvSpPr>
          <p:cNvPr id="27" name="Rectangle 3"/>
          <p:cNvSpPr txBox="1">
            <a:spLocks noChangeArrowheads="1"/>
          </p:cNvSpPr>
          <p:nvPr/>
        </p:nvSpPr>
        <p:spPr bwMode="auto">
          <a:xfrm>
            <a:off x="68261" y="1079887"/>
            <a:ext cx="8926109" cy="55717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lgn="l">
              <a:spcBef>
                <a:spcPts val="0"/>
              </a:spcBef>
              <a:spcAft>
                <a:spcPts val="1200"/>
              </a:spcAft>
            </a:pPr>
            <a:r>
              <a:rPr lang="it-IT" sz="1800" dirty="0" smtClean="0"/>
              <a:t>1. ogni </a:t>
            </a:r>
            <a:r>
              <a:rPr lang="it-IT" sz="1800" dirty="0"/>
              <a:t>operazione di gestione che comporta </a:t>
            </a:r>
            <a:r>
              <a:rPr lang="it-IT" sz="1800" b="1" dirty="0"/>
              <a:t>movimento di liquidità</a:t>
            </a:r>
            <a:r>
              <a:rPr lang="it-IT" sz="1800" dirty="0"/>
              <a:t> (intesa come “denaro” in senso lato) deve essere sottoposta a </a:t>
            </a:r>
            <a:r>
              <a:rPr lang="it-IT" sz="1800" dirty="0" smtClean="0"/>
              <a:t>registrazione</a:t>
            </a:r>
          </a:p>
          <a:p>
            <a:pPr lvl="0" algn="l">
              <a:spcBef>
                <a:spcPts val="0"/>
              </a:spcBef>
              <a:spcAft>
                <a:spcPts val="1200"/>
              </a:spcAft>
            </a:pPr>
            <a:r>
              <a:rPr lang="it-IT" sz="1800" dirty="0" smtClean="0"/>
              <a:t>2. ogni </a:t>
            </a:r>
            <a:r>
              <a:rPr lang="it-IT" sz="1800" dirty="0"/>
              <a:t>operazione di gestione da sottoporre a registrazione deve essere esaminata sotto due aspetti di osservazione: uno </a:t>
            </a:r>
            <a:r>
              <a:rPr lang="it-IT" sz="1800" b="1" dirty="0"/>
              <a:t>originario</a:t>
            </a:r>
            <a:r>
              <a:rPr lang="it-IT" sz="1800" dirty="0"/>
              <a:t>, l’altro </a:t>
            </a:r>
            <a:r>
              <a:rPr lang="it-IT" sz="1800" b="1" dirty="0"/>
              <a:t>derivato</a:t>
            </a:r>
            <a:r>
              <a:rPr lang="it-IT" sz="1800" i="1" dirty="0"/>
              <a:t> </a:t>
            </a:r>
            <a:r>
              <a:rPr lang="it-IT" sz="1800" dirty="0"/>
              <a:t>(salvo che non si tratta di permutazioni fra aspetti della stessa natura)</a:t>
            </a:r>
          </a:p>
          <a:p>
            <a:pPr lvl="0" algn="l">
              <a:spcBef>
                <a:spcPts val="0"/>
              </a:spcBef>
              <a:spcAft>
                <a:spcPts val="1200"/>
              </a:spcAft>
            </a:pPr>
            <a:r>
              <a:rPr lang="it-IT" sz="1800" dirty="0" smtClean="0"/>
              <a:t>3. la </a:t>
            </a:r>
            <a:r>
              <a:rPr lang="it-IT" sz="1800" dirty="0"/>
              <a:t>contabilizzazione dell’operazione avviene tramite un </a:t>
            </a:r>
            <a:r>
              <a:rPr lang="it-IT" sz="1800" b="1" dirty="0"/>
              <a:t>sistema di conti</a:t>
            </a:r>
            <a:r>
              <a:rPr lang="it-IT" sz="1800" dirty="0"/>
              <a:t>, ciascuno </a:t>
            </a:r>
            <a:r>
              <a:rPr lang="it-IT" sz="1800" b="1" dirty="0"/>
              <a:t>suddiviso in due sezioni</a:t>
            </a:r>
            <a:r>
              <a:rPr lang="it-IT" sz="1800" dirty="0"/>
              <a:t>: una di sinistra (dare), l’altra di destra (avere)</a:t>
            </a:r>
          </a:p>
          <a:p>
            <a:pPr lvl="0" algn="l">
              <a:spcBef>
                <a:spcPts val="0"/>
              </a:spcBef>
              <a:spcAft>
                <a:spcPts val="1200"/>
              </a:spcAft>
            </a:pPr>
            <a:r>
              <a:rPr lang="it-IT" sz="1800" dirty="0" smtClean="0"/>
              <a:t>4. </a:t>
            </a:r>
            <a:r>
              <a:rPr lang="it-IT" sz="1800" b="1" dirty="0" smtClean="0"/>
              <a:t>le </a:t>
            </a:r>
            <a:r>
              <a:rPr lang="it-IT" sz="1800" b="1" dirty="0"/>
              <a:t>sezioni funzionano in maniera antitetica</a:t>
            </a:r>
            <a:r>
              <a:rPr lang="it-IT" sz="1800" dirty="0"/>
              <a:t>: ciò significa che, relativamente al medesimo oggetto di osservazione, se la sezione “dare” accoglie le variazioni con il segno positivo, la sezione “avere” dovrà necessariamente accogliere le variazioni con il segno negativo, e viceversa</a:t>
            </a:r>
          </a:p>
          <a:p>
            <a:pPr lvl="0" algn="l">
              <a:spcBef>
                <a:spcPts val="0"/>
              </a:spcBef>
              <a:spcAft>
                <a:spcPts val="1200"/>
              </a:spcAft>
            </a:pPr>
            <a:r>
              <a:rPr lang="it-IT" sz="1800" dirty="0" smtClean="0"/>
              <a:t>5.</a:t>
            </a:r>
            <a:r>
              <a:rPr lang="it-IT" sz="1800" b="1" dirty="0" smtClean="0"/>
              <a:t> i </a:t>
            </a:r>
            <a:r>
              <a:rPr lang="it-IT" sz="1800" b="1" dirty="0"/>
              <a:t>conti di natura diversa funzionano a loro volta in maniera antitetica</a:t>
            </a:r>
            <a:r>
              <a:rPr lang="it-IT" sz="1800" dirty="0"/>
              <a:t>: pertanto, se i conti di natura originaria</a:t>
            </a:r>
            <a:r>
              <a:rPr lang="it-IT" sz="1800" i="1" dirty="0"/>
              <a:t> </a:t>
            </a:r>
            <a:r>
              <a:rPr lang="it-IT" sz="1800" dirty="0"/>
              <a:t>vengono movimentati in dare per le variazioni positive e in avere per variazioni negative, i conti di natura derivata devono essere movimentati in dare per le variazioni negative e in avere per le variazioni positive</a:t>
            </a:r>
          </a:p>
          <a:p>
            <a:pPr lvl="0" algn="l">
              <a:spcBef>
                <a:spcPts val="0"/>
              </a:spcBef>
              <a:spcAft>
                <a:spcPts val="1200"/>
              </a:spcAft>
            </a:pPr>
            <a:r>
              <a:rPr lang="it-IT" sz="1800" dirty="0" smtClean="0"/>
              <a:t>6. in </a:t>
            </a:r>
            <a:r>
              <a:rPr lang="it-IT" sz="1800" dirty="0"/>
              <a:t>ogni momento, </a:t>
            </a:r>
            <a:r>
              <a:rPr lang="it-IT" sz="1800" b="1" dirty="0"/>
              <a:t>la sommatoria di tutte le sezioni dare</a:t>
            </a:r>
            <a:r>
              <a:rPr lang="it-IT" sz="1800" dirty="0"/>
              <a:t> (addebitamenti) </a:t>
            </a:r>
            <a:r>
              <a:rPr lang="it-IT" sz="1800" b="1" dirty="0"/>
              <a:t>deve</a:t>
            </a:r>
            <a:r>
              <a:rPr lang="it-IT" sz="1800" dirty="0"/>
              <a:t> </a:t>
            </a:r>
            <a:r>
              <a:rPr lang="it-IT" sz="1800" b="1" dirty="0"/>
              <a:t>uguagliare la sommatoria di tutte le sezioni avere</a:t>
            </a:r>
            <a:r>
              <a:rPr lang="it-IT" sz="1800" dirty="0"/>
              <a:t> (accreditamenti)</a:t>
            </a:r>
          </a:p>
          <a:p>
            <a:pPr lvl="1" algn="l" eaLnBrk="1" hangingPunct="1">
              <a:spcBef>
                <a:spcPct val="0"/>
              </a:spcBef>
              <a:buClr>
                <a:srgbClr val="FFFF99"/>
              </a:buClr>
            </a:pPr>
            <a:endParaRPr lang="it-IT" altLang="it-IT" sz="2000" dirty="0">
              <a:latin typeface="Tahoma" panose="020B0604030504040204" pitchFamily="34" charset="0"/>
              <a:cs typeface="Tahoma" panose="020B0604030504040204" pitchFamily="34" charset="0"/>
            </a:endParaRPr>
          </a:p>
        </p:txBody>
      </p:sp>
      <p:sp>
        <p:nvSpPr>
          <p:cNvPr id="29" name="Line 12"/>
          <p:cNvSpPr>
            <a:spLocks noChangeShapeType="1"/>
          </p:cNvSpPr>
          <p:nvPr/>
        </p:nvSpPr>
        <p:spPr bwMode="auto">
          <a:xfrm>
            <a:off x="-3175" y="6754813"/>
            <a:ext cx="9144000" cy="0"/>
          </a:xfrm>
          <a:prstGeom prst="line">
            <a:avLst/>
          </a:prstGeom>
          <a:noFill/>
          <a:ln w="9525">
            <a:solidFill>
              <a:schemeClr val="tx1"/>
            </a:solidFill>
            <a:round/>
            <a:headEnd/>
            <a:tailEnd/>
          </a:ln>
        </p:spPr>
        <p:txBody>
          <a:bodyPr/>
          <a:lstStyle/>
          <a:p>
            <a:endParaRPr lang="it-IT"/>
          </a:p>
        </p:txBody>
      </p:sp>
      <p:cxnSp>
        <p:nvCxnSpPr>
          <p:cNvPr id="31" name="Connettore 1 9"/>
          <p:cNvCxnSpPr>
            <a:cxnSpLocks noChangeShapeType="1"/>
          </p:cNvCxnSpPr>
          <p:nvPr/>
        </p:nvCxnSpPr>
        <p:spPr bwMode="auto">
          <a:xfrm>
            <a:off x="0" y="6858000"/>
            <a:ext cx="9115425" cy="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3434621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1682</TotalTime>
  <Words>1478</Words>
  <Application>Microsoft Office PowerPoint</Application>
  <PresentationFormat>Presentazione su schermo (4:3)</PresentationFormat>
  <Paragraphs>308</Paragraphs>
  <Slides>17</Slides>
  <Notes>17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17</vt:i4>
      </vt:variant>
    </vt:vector>
  </HeadingPairs>
  <TitlesOfParts>
    <vt:vector size="25" baseType="lpstr">
      <vt:lpstr>MS PGothic</vt:lpstr>
      <vt:lpstr>Arial</vt:lpstr>
      <vt:lpstr>Arial Narrow</vt:lpstr>
      <vt:lpstr>Calibri</vt:lpstr>
      <vt:lpstr>Tahoma</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 Parthenope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Strefano Coronella</dc:creator>
  <cp:lastModifiedBy>stefano.coronella@uniparthenope.it</cp:lastModifiedBy>
  <cp:revision>286</cp:revision>
  <dcterms:created xsi:type="dcterms:W3CDTF">2007-09-21T08:50:12Z</dcterms:created>
  <dcterms:modified xsi:type="dcterms:W3CDTF">2021-03-08T15:07:39Z</dcterms:modified>
</cp:coreProperties>
</file>