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1"/>
  </p:notesMasterIdLst>
  <p:sldIdLst>
    <p:sldId id="291" r:id="rId5"/>
    <p:sldId id="488" r:id="rId6"/>
    <p:sldId id="489" r:id="rId7"/>
    <p:sldId id="490" r:id="rId8"/>
    <p:sldId id="476" r:id="rId9"/>
    <p:sldId id="505" r:id="rId10"/>
    <p:sldId id="506" r:id="rId11"/>
    <p:sldId id="507" r:id="rId12"/>
    <p:sldId id="491" r:id="rId13"/>
    <p:sldId id="493" r:id="rId14"/>
    <p:sldId id="494" r:id="rId15"/>
    <p:sldId id="495" r:id="rId16"/>
    <p:sldId id="478" r:id="rId17"/>
    <p:sldId id="496" r:id="rId18"/>
    <p:sldId id="497" r:id="rId19"/>
    <p:sldId id="470" r:id="rId20"/>
    <p:sldId id="498" r:id="rId21"/>
    <p:sldId id="499" r:id="rId22"/>
    <p:sldId id="500" r:id="rId23"/>
    <p:sldId id="471" r:id="rId24"/>
    <p:sldId id="501" r:id="rId25"/>
    <p:sldId id="502" r:id="rId26"/>
    <p:sldId id="481" r:id="rId27"/>
    <p:sldId id="503" r:id="rId28"/>
    <p:sldId id="504" r:id="rId29"/>
    <p:sldId id="337" r:id="rId30"/>
  </p:sldIdLst>
  <p:sldSz cx="9144000" cy="6858000" type="screen4x3"/>
  <p:notesSz cx="6858000" cy="9723438"/>
  <p:defaultTex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814" autoAdjust="0"/>
    <p:restoredTop sz="95942" autoAdjust="0"/>
  </p:normalViewPr>
  <p:slideViewPr>
    <p:cSldViewPr>
      <p:cViewPr varScale="1">
        <p:scale>
          <a:sx n="102" d="100"/>
          <a:sy n="102" d="100"/>
        </p:scale>
        <p:origin x="312"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87363"/>
          </a:xfrm>
          <a:prstGeom prst="rect">
            <a:avLst/>
          </a:prstGeom>
        </p:spPr>
        <p:txBody>
          <a:bodyPr vert="horz" lIns="91440" tIns="45720" rIns="91440" bIns="45720" rtlCol="0"/>
          <a:lstStyle>
            <a:lvl1pPr algn="l">
              <a:defRPr sz="1200"/>
            </a:lvl1pPr>
          </a:lstStyle>
          <a:p>
            <a:pPr>
              <a:defRPr/>
            </a:pPr>
            <a:endParaRPr lang="it-IT"/>
          </a:p>
        </p:txBody>
      </p:sp>
      <p:sp>
        <p:nvSpPr>
          <p:cNvPr id="3" name="Segnaposto data 2"/>
          <p:cNvSpPr>
            <a:spLocks noGrp="1"/>
          </p:cNvSpPr>
          <p:nvPr>
            <p:ph type="dt" idx="1"/>
          </p:nvPr>
        </p:nvSpPr>
        <p:spPr>
          <a:xfrm>
            <a:off x="3884613" y="0"/>
            <a:ext cx="2971800" cy="487363"/>
          </a:xfrm>
          <a:prstGeom prst="rect">
            <a:avLst/>
          </a:prstGeom>
        </p:spPr>
        <p:txBody>
          <a:bodyPr vert="horz" lIns="91440" tIns="45720" rIns="91440" bIns="45720" rtlCol="0"/>
          <a:lstStyle>
            <a:lvl1pPr algn="r">
              <a:defRPr sz="1200"/>
            </a:lvl1pPr>
          </a:lstStyle>
          <a:p>
            <a:pPr>
              <a:defRPr/>
            </a:pPr>
            <a:fld id="{97FBBB44-4400-416D-9055-874D17722ABE}" type="datetimeFigureOut">
              <a:rPr lang="it-IT"/>
              <a:pPr>
                <a:defRPr/>
              </a:pPr>
              <a:t>19/05/2021</a:t>
            </a:fld>
            <a:endParaRPr lang="it-IT"/>
          </a:p>
        </p:txBody>
      </p:sp>
      <p:sp>
        <p:nvSpPr>
          <p:cNvPr id="4" name="Segnaposto immagine diapositiva 3"/>
          <p:cNvSpPr>
            <a:spLocks noGrp="1" noRot="1" noChangeAspect="1"/>
          </p:cNvSpPr>
          <p:nvPr>
            <p:ph type="sldImg" idx="2"/>
          </p:nvPr>
        </p:nvSpPr>
        <p:spPr>
          <a:xfrm>
            <a:off x="1241425" y="1216025"/>
            <a:ext cx="4375150" cy="3281363"/>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679950"/>
            <a:ext cx="5486400" cy="3827463"/>
          </a:xfrm>
          <a:prstGeom prst="rect">
            <a:avLst/>
          </a:prstGeom>
        </p:spPr>
        <p:txBody>
          <a:bodyPr vert="horz" lIns="91440" tIns="45720" rIns="91440" bIns="45720" rtlCol="0"/>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9236075"/>
            <a:ext cx="2971800" cy="487363"/>
          </a:xfrm>
          <a:prstGeom prst="rect">
            <a:avLst/>
          </a:prstGeom>
        </p:spPr>
        <p:txBody>
          <a:bodyPr vert="horz" lIns="91440" tIns="45720" rIns="91440" bIns="45720" rtlCol="0" anchor="b"/>
          <a:lstStyle>
            <a:lvl1pPr algn="l">
              <a:defRPr sz="1200"/>
            </a:lvl1pPr>
          </a:lstStyle>
          <a:p>
            <a:pPr>
              <a:defRPr/>
            </a:pPr>
            <a:endParaRPr lang="it-IT"/>
          </a:p>
        </p:txBody>
      </p:sp>
      <p:sp>
        <p:nvSpPr>
          <p:cNvPr id="7" name="Segnaposto numero diapositiva 6"/>
          <p:cNvSpPr>
            <a:spLocks noGrp="1"/>
          </p:cNvSpPr>
          <p:nvPr>
            <p:ph type="sldNum" sz="quarter" idx="5"/>
          </p:nvPr>
        </p:nvSpPr>
        <p:spPr>
          <a:xfrm>
            <a:off x="3884613" y="9236075"/>
            <a:ext cx="2971800" cy="487363"/>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C75C3B38-42BB-4B27-AA0F-EBF983C2827C}" type="slidenum">
              <a:rPr lang="it-IT" altLang="it-IT"/>
              <a:pPr/>
              <a:t>‹N›</a:t>
            </a:fld>
            <a:endParaRPr lang="it-IT"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819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98234CB-48E8-4057-830F-3362A544E84A}" type="slidenum">
              <a:rPr lang="it-IT" altLang="it-IT"/>
              <a:pPr/>
              <a:t>1</a:t>
            </a:fld>
            <a:endParaRPr lang="it-IT" alt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2867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98CB47C-286E-4AA2-A161-BE4A0E450CE8}" type="slidenum">
              <a:rPr lang="it-IT" altLang="it-IT"/>
              <a:pPr/>
              <a:t>10</a:t>
            </a:fld>
            <a:endParaRPr lang="it-IT" alt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30724"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B1D41D2-570D-4DB5-A641-30B339F4E014}" type="slidenum">
              <a:rPr lang="it-IT" altLang="it-IT"/>
              <a:pPr/>
              <a:t>11</a:t>
            </a:fld>
            <a:endParaRPr lang="it-IT" alt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32772"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3B60405-0C1C-403B-B49A-E1A13A862CD0}" type="slidenum">
              <a:rPr lang="it-IT" altLang="it-IT"/>
              <a:pPr/>
              <a:t>12</a:t>
            </a:fld>
            <a:endParaRPr lang="it-IT" alt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3482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6359A7F-05D0-4B32-9332-2E190FDFF00F}" type="slidenum">
              <a:rPr lang="it-IT" altLang="it-IT"/>
              <a:pPr/>
              <a:t>13</a:t>
            </a:fld>
            <a:endParaRPr lang="it-IT" alt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dirty="0" smtClean="0"/>
          </a:p>
        </p:txBody>
      </p:sp>
      <p:sp>
        <p:nvSpPr>
          <p:cNvPr id="36868"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3F0C047-D70D-43BA-9E38-94D0BCC9D66D}" type="slidenum">
              <a:rPr lang="it-IT" altLang="it-IT"/>
              <a:pPr/>
              <a:t>14</a:t>
            </a:fld>
            <a:endParaRPr lang="it-IT" alt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3891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A034EFD-6E58-4C3D-99CE-CA187967CF47}" type="slidenum">
              <a:rPr lang="it-IT" altLang="it-IT"/>
              <a:pPr/>
              <a:t>15</a:t>
            </a:fld>
            <a:endParaRPr lang="it-IT" alt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dirty="0" smtClean="0"/>
          </a:p>
        </p:txBody>
      </p:sp>
      <p:sp>
        <p:nvSpPr>
          <p:cNvPr id="40964"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E634046-4295-4013-9785-697E3CCA3AB3}" type="slidenum">
              <a:rPr lang="it-IT" altLang="it-IT"/>
              <a:pPr/>
              <a:t>16</a:t>
            </a:fld>
            <a:endParaRPr lang="it-IT" alt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43012"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AB1C777-9A25-4667-8BD3-531B8556C014}" type="slidenum">
              <a:rPr lang="it-IT" altLang="it-IT"/>
              <a:pPr/>
              <a:t>17</a:t>
            </a:fld>
            <a:endParaRPr lang="it-IT" alt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4506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7C3259D-20B0-4C9C-BECF-AC844BA9BD75}" type="slidenum">
              <a:rPr lang="it-IT" altLang="it-IT"/>
              <a:pPr/>
              <a:t>18</a:t>
            </a:fld>
            <a:endParaRPr lang="it-IT" alt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47108"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97C4A47-CD68-4282-8231-0862BA79F33B}" type="slidenum">
              <a:rPr lang="it-IT" altLang="it-IT"/>
              <a:pPr/>
              <a:t>19</a:t>
            </a:fld>
            <a:endParaRPr lang="it-IT" alt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2292"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49FA205-5FBA-4794-B975-12F513F058BB}" type="slidenum">
              <a:rPr lang="it-IT" altLang="it-IT"/>
              <a:pPr/>
              <a:t>2</a:t>
            </a:fld>
            <a:endParaRPr lang="it-IT" alt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4915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E7C9DEC-B676-46A9-9D31-ACD30F1295B2}" type="slidenum">
              <a:rPr lang="it-IT" altLang="it-IT"/>
              <a:pPr/>
              <a:t>20</a:t>
            </a:fld>
            <a:endParaRPr lang="it-IT" altLang="it-IT"/>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51204"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02D2348-CFF9-4D02-A7BA-47D7596ED7EA}" type="slidenum">
              <a:rPr lang="it-IT" altLang="it-IT"/>
              <a:pPr/>
              <a:t>21</a:t>
            </a:fld>
            <a:endParaRPr lang="it-IT" altLang="it-IT"/>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53252"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1AE67B1-85A4-4603-BB67-DC0035495112}" type="slidenum">
              <a:rPr lang="it-IT" altLang="it-IT"/>
              <a:pPr/>
              <a:t>22</a:t>
            </a:fld>
            <a:endParaRPr lang="it-IT" altLang="it-IT"/>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5530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904BBB6-C9C7-4394-953F-36DAA93CE912}" type="slidenum">
              <a:rPr lang="it-IT" altLang="it-IT"/>
              <a:pPr/>
              <a:t>23</a:t>
            </a:fld>
            <a:endParaRPr lang="it-IT" altLang="it-IT"/>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57348"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04F0728-48B8-4302-86C6-11C67EA3533B}" type="slidenum">
              <a:rPr lang="it-IT" altLang="it-IT"/>
              <a:pPr/>
              <a:t>24</a:t>
            </a:fld>
            <a:endParaRPr lang="it-IT" altLang="it-IT"/>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5939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766E792-3EA0-4853-A757-EB32673914FF}" type="slidenum">
              <a:rPr lang="it-IT" altLang="it-IT"/>
              <a:pPr/>
              <a:t>25</a:t>
            </a:fld>
            <a:endParaRPr lang="it-IT" alt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434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C4E96CE-8D56-418B-AE53-04C34C1F03CF}" type="slidenum">
              <a:rPr lang="it-IT" altLang="it-IT"/>
              <a:pPr/>
              <a:t>3</a:t>
            </a:fld>
            <a:endParaRPr lang="it-IT" alt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6388"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DB81CDC-F132-49B7-BA2D-E3BB88673280}" type="slidenum">
              <a:rPr lang="it-IT" altLang="it-IT"/>
              <a:pPr/>
              <a:t>4</a:t>
            </a:fld>
            <a:endParaRPr lang="it-IT" alt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dirty="0" smtClean="0"/>
          </a:p>
        </p:txBody>
      </p:sp>
      <p:sp>
        <p:nvSpPr>
          <p:cNvPr id="1843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6D0C98E-1E7E-4498-BCFB-C568C27E64D9}" type="slidenum">
              <a:rPr lang="it-IT" altLang="it-IT"/>
              <a:pPr/>
              <a:t>5</a:t>
            </a:fld>
            <a:endParaRPr lang="it-IT" alt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dirty="0" smtClean="0"/>
          </a:p>
        </p:txBody>
      </p:sp>
      <p:sp>
        <p:nvSpPr>
          <p:cNvPr id="20484"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8230EC1-0E17-46AB-93EE-DFEC9D98118F}" type="slidenum">
              <a:rPr lang="it-IT" altLang="it-IT"/>
              <a:pPr/>
              <a:t>6</a:t>
            </a:fld>
            <a:endParaRPr lang="it-IT" alt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9"/>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17E273D-790B-494D-9DB6-1AC8436DF1F1}" type="slidenum">
              <a:rPr lang="it-IT" altLang="it-IT"/>
              <a:pPr/>
              <a:t>7</a:t>
            </a:fld>
            <a:endParaRPr lang="it-IT" altLang="it-IT"/>
          </a:p>
        </p:txBody>
      </p:sp>
      <p:sp>
        <p:nvSpPr>
          <p:cNvPr id="22531" name="Text Box 1"/>
          <p:cNvSpPr txBox="1">
            <a:spLocks noChangeArrowheads="1"/>
          </p:cNvSpPr>
          <p:nvPr/>
        </p:nvSpPr>
        <p:spPr bwMode="auto">
          <a:xfrm>
            <a:off x="709613" y="720725"/>
            <a:ext cx="5899150" cy="3600450"/>
          </a:xfrm>
          <a:prstGeom prst="rect">
            <a:avLst/>
          </a:prstGeom>
          <a:solidFill>
            <a:srgbClr val="FFFFFF"/>
          </a:solidFill>
          <a:ln w="9525">
            <a:solidFill>
              <a:srgbClr val="000000"/>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t-IT" altLang="it-IT"/>
          </a:p>
        </p:txBody>
      </p:sp>
      <p:sp>
        <p:nvSpPr>
          <p:cNvPr id="22532" name="Text Box 2"/>
          <p:cNvSpPr>
            <a:spLocks noGrp="1" noChangeArrowheads="1"/>
          </p:cNvSpPr>
          <p:nvPr>
            <p:ph type="body"/>
          </p:nvPr>
        </p:nvSpPr>
        <p:spPr bwMode="auto">
          <a:xfrm>
            <a:off x="974725" y="4560888"/>
            <a:ext cx="5365750" cy="4319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it-IT" altLang="it-IT" dirty="0" smtClean="0"/>
              <a:t>.</a:t>
            </a:r>
          </a:p>
        </p:txBody>
      </p:sp>
      <p:sp>
        <p:nvSpPr>
          <p:cNvPr id="2458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E7D0972-790F-4E9D-8B41-048BE4D87541}" type="slidenum">
              <a:rPr lang="it-IT" altLang="it-IT"/>
              <a:pPr/>
              <a:t>8</a:t>
            </a:fld>
            <a:endParaRPr lang="it-IT" alt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26628"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6F811D1-8EEF-4419-9FE9-8B9EC6B8487C}" type="slidenum">
              <a:rPr lang="it-IT" altLang="it-IT"/>
              <a:pPr/>
              <a:t>9</a:t>
            </a:fld>
            <a:endParaRPr lang="it-IT" altLang="it-IT"/>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Rectangle 14"/>
          <p:cNvSpPr>
            <a:spLocks noChangeArrowheads="1"/>
          </p:cNvSpPr>
          <p:nvPr/>
        </p:nvSpPr>
        <p:spPr bwMode="auto">
          <a:xfrm rot="10800000">
            <a:off x="0" y="260350"/>
            <a:ext cx="9144000" cy="5256213"/>
          </a:xfrm>
          <a:prstGeom prst="rect">
            <a:avLst/>
          </a:prstGeom>
          <a:gradFill rotWithShape="1">
            <a:gsLst>
              <a:gs pos="0">
                <a:srgbClr val="FFFFFF"/>
              </a:gs>
              <a:gs pos="100000">
                <a:srgbClr val="DDDDDD"/>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5" name="Rectangle 10"/>
          <p:cNvSpPr>
            <a:spLocks noChangeArrowheads="1"/>
          </p:cNvSpPr>
          <p:nvPr/>
        </p:nvSpPr>
        <p:spPr bwMode="auto">
          <a:xfrm rot="10800000">
            <a:off x="0" y="4149725"/>
            <a:ext cx="9144000" cy="2708275"/>
          </a:xfrm>
          <a:prstGeom prst="rect">
            <a:avLst/>
          </a:prstGeom>
          <a:gradFill rotWithShape="1">
            <a:gsLst>
              <a:gs pos="0">
                <a:srgbClr val="FFFFFF"/>
              </a:gs>
              <a:gs pos="100000">
                <a:srgbClr val="EBEBEB"/>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pic>
        <p:nvPicPr>
          <p:cNvPr id="6" name="Picture 13" descr="Crossmind_definitivo2"/>
          <p:cNvPicPr>
            <a:picLocks noChangeAspect="1" noChangeArrowheads="1"/>
          </p:cNvPicPr>
          <p:nvPr/>
        </p:nvPicPr>
        <p:blipFill>
          <a:blip r:embed="rId2">
            <a:lum bright="80000" contrast="-44000"/>
            <a:extLst>
              <a:ext uri="{28A0092B-C50C-407E-A947-70E740481C1C}">
                <a14:useLocalDpi xmlns:a14="http://schemas.microsoft.com/office/drawing/2010/main" val="0"/>
              </a:ext>
            </a:extLst>
          </a:blip>
          <a:srcRect t="26692" b="27074"/>
          <a:stretch>
            <a:fillRect/>
          </a:stretch>
        </p:blipFill>
        <p:spPr bwMode="auto">
          <a:xfrm>
            <a:off x="323850" y="5021263"/>
            <a:ext cx="2146300" cy="115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9"/>
          <p:cNvSpPr>
            <a:spLocks noChangeArrowheads="1"/>
          </p:cNvSpPr>
          <p:nvPr/>
        </p:nvSpPr>
        <p:spPr bwMode="auto">
          <a:xfrm>
            <a:off x="0" y="0"/>
            <a:ext cx="9144000" cy="260350"/>
          </a:xfrm>
          <a:prstGeom prst="rect">
            <a:avLst/>
          </a:prstGeom>
          <a:solidFill>
            <a:srgbClr val="9900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8" name="Rectangle 16"/>
          <p:cNvSpPr>
            <a:spLocks noChangeArrowheads="1"/>
          </p:cNvSpPr>
          <p:nvPr/>
        </p:nvSpPr>
        <p:spPr bwMode="auto">
          <a:xfrm>
            <a:off x="0" y="6165850"/>
            <a:ext cx="9144000" cy="692150"/>
          </a:xfrm>
          <a:prstGeom prst="rect">
            <a:avLst/>
          </a:prstGeom>
          <a:solidFill>
            <a:schemeClr val="bg2"/>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9" name="Rectangle 18"/>
          <p:cNvSpPr>
            <a:spLocks noChangeArrowheads="1"/>
          </p:cNvSpPr>
          <p:nvPr/>
        </p:nvSpPr>
        <p:spPr bwMode="auto">
          <a:xfrm>
            <a:off x="0" y="6742113"/>
            <a:ext cx="9144000" cy="115887"/>
          </a:xfrm>
          <a:prstGeom prst="rect">
            <a:avLst/>
          </a:prstGeom>
          <a:solidFill>
            <a:srgbClr val="3333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27652" name="Rectangle 4"/>
          <p:cNvSpPr>
            <a:spLocks noGrp="1" noChangeArrowheads="1"/>
          </p:cNvSpPr>
          <p:nvPr>
            <p:ph type="ctrTitle"/>
          </p:nvPr>
        </p:nvSpPr>
        <p:spPr>
          <a:xfrm>
            <a:off x="3924301" y="1916113"/>
            <a:ext cx="5000625" cy="1225550"/>
          </a:xfrm>
        </p:spPr>
        <p:txBody>
          <a:bodyPr/>
          <a:lstStyle>
            <a:lvl1pPr algn="ctr">
              <a:defRPr b="1">
                <a:solidFill>
                  <a:srgbClr val="990033"/>
                </a:solidFill>
              </a:defRPr>
            </a:lvl1pPr>
          </a:lstStyle>
          <a:p>
            <a:r>
              <a:rPr lang="it-IT"/>
              <a:t>Fare clic per modificare lo stile del titolo</a:t>
            </a:r>
          </a:p>
        </p:txBody>
      </p:sp>
      <p:sp>
        <p:nvSpPr>
          <p:cNvPr id="27653" name="Rectangle 5"/>
          <p:cNvSpPr>
            <a:spLocks noGrp="1" noChangeArrowheads="1"/>
          </p:cNvSpPr>
          <p:nvPr>
            <p:ph type="subTitle" idx="1"/>
          </p:nvPr>
        </p:nvSpPr>
        <p:spPr>
          <a:xfrm>
            <a:off x="4356101" y="3429001"/>
            <a:ext cx="4537075" cy="1368425"/>
          </a:xfrm>
        </p:spPr>
        <p:txBody>
          <a:bodyPr/>
          <a:lstStyle>
            <a:lvl1pPr marL="0" indent="0" algn="r">
              <a:buFontTx/>
              <a:buNone/>
              <a:defRPr sz="1800">
                <a:solidFill>
                  <a:srgbClr val="5F5F5F"/>
                </a:solidFill>
                <a:latin typeface="AvantGarde Bk BT" pitchFamily="34" charset="0"/>
              </a:defRPr>
            </a:lvl1pPr>
          </a:lstStyle>
          <a:p>
            <a:r>
              <a:rPr lang="it-IT"/>
              <a:t>Fare clic per modificare lo stile del sottotitolo dello schema</a:t>
            </a:r>
          </a:p>
        </p:txBody>
      </p:sp>
      <p:sp>
        <p:nvSpPr>
          <p:cNvPr id="10" name="Rectangle 19"/>
          <p:cNvSpPr>
            <a:spLocks noGrp="1" noChangeArrowheads="1"/>
          </p:cNvSpPr>
          <p:nvPr>
            <p:ph type="ftr" sz="quarter" idx="10"/>
          </p:nvPr>
        </p:nvSpPr>
        <p:spPr>
          <a:xfrm>
            <a:off x="4356100" y="6245225"/>
            <a:ext cx="4608513" cy="476250"/>
          </a:xfrm>
        </p:spPr>
        <p:txBody>
          <a:bodyPr/>
          <a:lstStyle>
            <a:lvl1pPr algn="r">
              <a:defRPr i="1"/>
            </a:lvl1pPr>
          </a:lstStyle>
          <a:p>
            <a:pPr>
              <a:defRPr/>
            </a:pPr>
            <a:r>
              <a:rPr lang="it-IT"/>
              <a:t>A cura di ...</a:t>
            </a:r>
          </a:p>
        </p:txBody>
      </p:sp>
    </p:spTree>
    <p:extLst>
      <p:ext uri="{BB962C8B-B14F-4D97-AF65-F5344CB8AC3E}">
        <p14:creationId xmlns:p14="http://schemas.microsoft.com/office/powerpoint/2010/main" val="3836945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a:ln/>
        </p:spPr>
        <p:txBody>
          <a:bodyPr/>
          <a:lstStyle>
            <a:lvl1pPr>
              <a:defRPr/>
            </a:lvl1pPr>
          </a:lstStyle>
          <a:p>
            <a:pPr>
              <a:defRPr/>
            </a:pPr>
            <a:r>
              <a:rPr lang="it-IT"/>
              <a:t>&gt;</a:t>
            </a:r>
          </a:p>
        </p:txBody>
      </p:sp>
      <p:sp>
        <p:nvSpPr>
          <p:cNvPr id="5"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a:ln/>
        </p:spPr>
        <p:txBody>
          <a:bodyPr/>
          <a:lstStyle>
            <a:lvl1pPr>
              <a:defRPr/>
            </a:lvl1pPr>
          </a:lstStyle>
          <a:p>
            <a:fld id="{ADB9B0B5-3FB6-4462-9405-EA2B2E94CE30}" type="slidenum">
              <a:rPr lang="it-IT" altLang="it-IT"/>
              <a:pPr/>
              <a:t>‹N›</a:t>
            </a:fld>
            <a:endParaRPr lang="it-IT" altLang="it-IT"/>
          </a:p>
        </p:txBody>
      </p:sp>
    </p:spTree>
    <p:extLst>
      <p:ext uri="{BB962C8B-B14F-4D97-AF65-F5344CB8AC3E}">
        <p14:creationId xmlns:p14="http://schemas.microsoft.com/office/powerpoint/2010/main" val="2640812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84975" y="341313"/>
            <a:ext cx="2108200" cy="5535612"/>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2" y="341313"/>
            <a:ext cx="6175375" cy="5535612"/>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a:ln/>
        </p:spPr>
        <p:txBody>
          <a:bodyPr/>
          <a:lstStyle>
            <a:lvl1pPr>
              <a:defRPr/>
            </a:lvl1pPr>
          </a:lstStyle>
          <a:p>
            <a:pPr>
              <a:defRPr/>
            </a:pPr>
            <a:r>
              <a:rPr lang="it-IT"/>
              <a:t>&gt;</a:t>
            </a:r>
          </a:p>
        </p:txBody>
      </p:sp>
      <p:sp>
        <p:nvSpPr>
          <p:cNvPr id="5"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a:ln/>
        </p:spPr>
        <p:txBody>
          <a:bodyPr/>
          <a:lstStyle>
            <a:lvl1pPr>
              <a:defRPr/>
            </a:lvl1pPr>
          </a:lstStyle>
          <a:p>
            <a:fld id="{502D1AED-CD50-45D0-8F57-7A07ADF67474}" type="slidenum">
              <a:rPr lang="it-IT" altLang="it-IT"/>
              <a:pPr/>
              <a:t>‹N›</a:t>
            </a:fld>
            <a:endParaRPr lang="it-IT" altLang="it-IT"/>
          </a:p>
        </p:txBody>
      </p:sp>
    </p:spTree>
    <p:extLst>
      <p:ext uri="{BB962C8B-B14F-4D97-AF65-F5344CB8AC3E}">
        <p14:creationId xmlns:p14="http://schemas.microsoft.com/office/powerpoint/2010/main" val="7150526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a:t>Fare clic per modificare lo stile del titolo</a:t>
            </a:r>
          </a:p>
        </p:txBody>
      </p:sp>
      <p:sp>
        <p:nvSpPr>
          <p:cNvPr id="3" name="Segnaposto tabella 2"/>
          <p:cNvSpPr>
            <a:spLocks noGrp="1"/>
          </p:cNvSpPr>
          <p:nvPr>
            <p:ph type="tbl" idx="1"/>
          </p:nvPr>
        </p:nvSpPr>
        <p:spPr>
          <a:xfrm>
            <a:off x="457200" y="1600200"/>
            <a:ext cx="8229600" cy="4525963"/>
          </a:xfrm>
        </p:spPr>
        <p:txBody>
          <a:bodyPr rtlCol="0">
            <a:normAutofit/>
          </a:bodyPr>
          <a:lstStyle/>
          <a:p>
            <a:pPr lvl="0"/>
            <a:endParaRPr lang="it-IT" noProof="0"/>
          </a:p>
        </p:txBody>
      </p:sp>
      <p:sp>
        <p:nvSpPr>
          <p:cNvPr id="4" name="Rectangle 4"/>
          <p:cNvSpPr>
            <a:spLocks noGrp="1" noChangeArrowheads="1"/>
          </p:cNvSpPr>
          <p:nvPr>
            <p:ph type="dt" sz="half" idx="10"/>
          </p:nvPr>
        </p:nvSpPr>
        <p:spPr/>
        <p:txBody>
          <a:bodyPr/>
          <a:lstStyle>
            <a:lvl1pPr>
              <a:defRPr/>
            </a:lvl1pPr>
          </a:lstStyle>
          <a:p>
            <a:pPr>
              <a:defRPr/>
            </a:pPr>
            <a:endParaRPr lang="it-IT"/>
          </a:p>
        </p:txBody>
      </p:sp>
      <p:sp>
        <p:nvSpPr>
          <p:cNvPr id="5" name="Rectangle 5"/>
          <p:cNvSpPr>
            <a:spLocks noGrp="1" noChangeArrowheads="1"/>
          </p:cNvSpPr>
          <p:nvPr>
            <p:ph type="ftr" sz="quarter" idx="11"/>
          </p:nvPr>
        </p:nvSpPr>
        <p:spPr/>
        <p:txBody>
          <a:bodyPr/>
          <a:lstStyle>
            <a:lvl1pPr>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vl1pPr>
          </a:lstStyle>
          <a:p>
            <a:fld id="{5549F033-03E3-4C19-B423-198EC5E74782}" type="slidenum">
              <a:rPr lang="it-IT" altLang="it-IT"/>
              <a:pPr/>
              <a:t>‹N›</a:t>
            </a:fld>
            <a:endParaRPr lang="it-IT" altLang="it-IT"/>
          </a:p>
        </p:txBody>
      </p:sp>
    </p:spTree>
    <p:extLst>
      <p:ext uri="{BB962C8B-B14F-4D97-AF65-F5344CB8AC3E}">
        <p14:creationId xmlns:p14="http://schemas.microsoft.com/office/powerpoint/2010/main" val="22694462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woObjAndTx">
  <p:cSld name="Titolo, contenuto 2 e testo">
    <p:spTree>
      <p:nvGrpSpPr>
        <p:cNvPr id="1" name=""/>
        <p:cNvGrpSpPr/>
        <p:nvPr/>
      </p:nvGrpSpPr>
      <p:grpSpPr>
        <a:xfrm>
          <a:off x="0" y="0"/>
          <a:ext cx="0" cy="0"/>
          <a:chOff x="0" y="0"/>
          <a:chExt cx="0" cy="0"/>
        </a:xfrm>
      </p:grpSpPr>
      <p:sp>
        <p:nvSpPr>
          <p:cNvPr id="2" name="Titolo 1"/>
          <p:cNvSpPr>
            <a:spLocks noGrp="1"/>
          </p:cNvSpPr>
          <p:nvPr>
            <p:ph type="title"/>
          </p:nvPr>
        </p:nvSpPr>
        <p:spPr>
          <a:xfrm>
            <a:off x="609502" y="9526"/>
            <a:ext cx="7766759" cy="1433513"/>
          </a:xfrm>
        </p:spPr>
        <p:txBody>
          <a:bodyPr/>
          <a:lstStyle/>
          <a:p>
            <a:r>
              <a:rPr lang="it-IT"/>
              <a:t>Fare clic per modificare lo stile del titolo</a:t>
            </a:r>
          </a:p>
        </p:txBody>
      </p:sp>
      <p:sp>
        <p:nvSpPr>
          <p:cNvPr id="3" name="Segnaposto contenuto 2"/>
          <p:cNvSpPr>
            <a:spLocks noGrp="1"/>
          </p:cNvSpPr>
          <p:nvPr>
            <p:ph sz="quarter" idx="1"/>
          </p:nvPr>
        </p:nvSpPr>
        <p:spPr>
          <a:xfrm>
            <a:off x="838066" y="1905000"/>
            <a:ext cx="3812320" cy="20399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quarter" idx="2"/>
          </p:nvPr>
        </p:nvSpPr>
        <p:spPr>
          <a:xfrm>
            <a:off x="838066" y="4097339"/>
            <a:ext cx="3812320" cy="2041525"/>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half" idx="3"/>
          </p:nvPr>
        </p:nvSpPr>
        <p:spPr>
          <a:xfrm>
            <a:off x="4791040" y="1905001"/>
            <a:ext cx="3813785" cy="42338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Rectangle 64"/>
          <p:cNvSpPr>
            <a:spLocks noGrp="1" noChangeArrowheads="1"/>
          </p:cNvSpPr>
          <p:nvPr>
            <p:ph type="dt" idx="10"/>
          </p:nvPr>
        </p:nvSpPr>
        <p:spPr/>
        <p:txBody>
          <a:bodyPr/>
          <a:lstStyle>
            <a:lvl1pPr>
              <a:defRPr/>
            </a:lvl1pPr>
          </a:lstStyle>
          <a:p>
            <a:pPr>
              <a:defRPr/>
            </a:pPr>
            <a:endParaRPr lang="it-IT"/>
          </a:p>
        </p:txBody>
      </p:sp>
      <p:sp>
        <p:nvSpPr>
          <p:cNvPr id="7" name="Rectangle 65"/>
          <p:cNvSpPr>
            <a:spLocks noGrp="1" noChangeArrowheads="1"/>
          </p:cNvSpPr>
          <p:nvPr>
            <p:ph type="ftr" idx="11"/>
          </p:nvPr>
        </p:nvSpPr>
        <p:spPr/>
        <p:txBody>
          <a:bodyPr/>
          <a:lstStyle>
            <a:lvl1pPr>
              <a:defRPr/>
            </a:lvl1pPr>
          </a:lstStyle>
          <a:p>
            <a:pPr>
              <a:defRPr/>
            </a:pPr>
            <a:endParaRPr lang="it-IT"/>
          </a:p>
        </p:txBody>
      </p:sp>
      <p:sp>
        <p:nvSpPr>
          <p:cNvPr id="8" name="Rectangle 66"/>
          <p:cNvSpPr>
            <a:spLocks noGrp="1" noChangeArrowheads="1"/>
          </p:cNvSpPr>
          <p:nvPr>
            <p:ph type="sldNum" idx="12"/>
          </p:nvPr>
        </p:nvSpPr>
        <p:spPr/>
        <p:txBody>
          <a:bodyPr/>
          <a:lstStyle>
            <a:lvl1pPr>
              <a:defRPr/>
            </a:lvl1pPr>
          </a:lstStyle>
          <a:p>
            <a:fld id="{A14C015E-9215-48A1-A281-07ADBDF286BE}" type="slidenum">
              <a:rPr lang="it-IT" altLang="it-IT"/>
              <a:pPr/>
              <a:t>‹N›</a:t>
            </a:fld>
            <a:endParaRPr lang="it-IT" altLang="it-IT"/>
          </a:p>
        </p:txBody>
      </p:sp>
    </p:spTree>
    <p:extLst>
      <p:ext uri="{BB962C8B-B14F-4D97-AF65-F5344CB8AC3E}">
        <p14:creationId xmlns:p14="http://schemas.microsoft.com/office/powerpoint/2010/main" val="288243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p:txBody>
          <a:bodyPr/>
          <a:lstStyle>
            <a:lvl1pPr>
              <a:defRPr/>
            </a:lvl1pPr>
          </a:lstStyle>
          <a:p>
            <a:pPr>
              <a:defRPr/>
            </a:pPr>
            <a:r>
              <a:rPr lang="it-IT"/>
              <a:t>&gt;</a:t>
            </a:r>
          </a:p>
        </p:txBody>
      </p:sp>
      <p:sp>
        <p:nvSpPr>
          <p:cNvPr id="5" name="Rectangle 6"/>
          <p:cNvSpPr>
            <a:spLocks noGrp="1" noChangeArrowheads="1"/>
          </p:cNvSpPr>
          <p:nvPr>
            <p:ph type="ftr" sz="quarter" idx="11"/>
          </p:nvPr>
        </p:nvSpPr>
        <p:spPr/>
        <p:txBody>
          <a:bodyPr/>
          <a:lstStyle>
            <a:lvl1pPr>
              <a:defRPr/>
            </a:lvl1pPr>
          </a:lstStyle>
          <a:p>
            <a:pPr>
              <a:defRPr/>
            </a:pPr>
            <a:endParaRPr lang="it-IT"/>
          </a:p>
        </p:txBody>
      </p:sp>
      <p:sp>
        <p:nvSpPr>
          <p:cNvPr id="6" name="Rectangle 7"/>
          <p:cNvSpPr>
            <a:spLocks noGrp="1" noChangeArrowheads="1"/>
          </p:cNvSpPr>
          <p:nvPr>
            <p:ph type="sldNum" sz="quarter" idx="12"/>
          </p:nvPr>
        </p:nvSpPr>
        <p:spPr/>
        <p:txBody>
          <a:bodyPr/>
          <a:lstStyle>
            <a:lvl1pPr>
              <a:defRPr/>
            </a:lvl1pPr>
          </a:lstStyle>
          <a:p>
            <a:fld id="{33FFFF0E-62DA-42B6-9D6F-F2889B07A75A}" type="slidenum">
              <a:rPr lang="it-IT" altLang="it-IT"/>
              <a:pPr/>
              <a:t>‹N›</a:t>
            </a:fld>
            <a:endParaRPr lang="it-IT" altLang="it-IT"/>
          </a:p>
        </p:txBody>
      </p:sp>
    </p:spTree>
    <p:extLst>
      <p:ext uri="{BB962C8B-B14F-4D97-AF65-F5344CB8AC3E}">
        <p14:creationId xmlns:p14="http://schemas.microsoft.com/office/powerpoint/2010/main" val="3596899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5"/>
          <p:cNvSpPr>
            <a:spLocks noGrp="1" noChangeArrowheads="1"/>
          </p:cNvSpPr>
          <p:nvPr>
            <p:ph type="dt" sz="half" idx="10"/>
          </p:nvPr>
        </p:nvSpPr>
        <p:spPr>
          <a:ln/>
        </p:spPr>
        <p:txBody>
          <a:bodyPr/>
          <a:lstStyle>
            <a:lvl1pPr>
              <a:defRPr/>
            </a:lvl1pPr>
          </a:lstStyle>
          <a:p>
            <a:pPr>
              <a:defRPr/>
            </a:pPr>
            <a:r>
              <a:rPr lang="it-IT"/>
              <a:t>&gt;</a:t>
            </a:r>
          </a:p>
        </p:txBody>
      </p:sp>
      <p:sp>
        <p:nvSpPr>
          <p:cNvPr id="5"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a:ln/>
        </p:spPr>
        <p:txBody>
          <a:bodyPr/>
          <a:lstStyle>
            <a:lvl1pPr>
              <a:defRPr/>
            </a:lvl1pPr>
          </a:lstStyle>
          <a:p>
            <a:fld id="{0E224597-4B5C-4248-BA9C-F2204FBAA353}" type="slidenum">
              <a:rPr lang="it-IT" altLang="it-IT"/>
              <a:pPr/>
              <a:t>‹N›</a:t>
            </a:fld>
            <a:endParaRPr lang="it-IT" altLang="it-IT"/>
          </a:p>
        </p:txBody>
      </p:sp>
    </p:spTree>
    <p:extLst>
      <p:ext uri="{BB962C8B-B14F-4D97-AF65-F5344CB8AC3E}">
        <p14:creationId xmlns:p14="http://schemas.microsoft.com/office/powerpoint/2010/main" val="533695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1" y="1125539"/>
            <a:ext cx="4141788" cy="4751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751389" y="1125539"/>
            <a:ext cx="4141787" cy="4751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5"/>
          <p:cNvSpPr>
            <a:spLocks noGrp="1" noChangeArrowheads="1"/>
          </p:cNvSpPr>
          <p:nvPr>
            <p:ph type="dt" sz="half" idx="10"/>
          </p:nvPr>
        </p:nvSpPr>
        <p:spPr>
          <a:ln/>
        </p:spPr>
        <p:txBody>
          <a:bodyPr/>
          <a:lstStyle>
            <a:lvl1pPr>
              <a:defRPr/>
            </a:lvl1pPr>
          </a:lstStyle>
          <a:p>
            <a:pPr>
              <a:defRPr/>
            </a:pPr>
            <a:r>
              <a:rPr lang="it-IT"/>
              <a:t>&gt;</a:t>
            </a:r>
          </a:p>
        </p:txBody>
      </p:sp>
      <p:sp>
        <p:nvSpPr>
          <p:cNvPr id="6"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a:ln/>
        </p:spPr>
        <p:txBody>
          <a:bodyPr/>
          <a:lstStyle>
            <a:lvl1pPr>
              <a:defRPr/>
            </a:lvl1pPr>
          </a:lstStyle>
          <a:p>
            <a:fld id="{36F5EF4F-2A3A-48F2-8A74-DAEDC580C7DC}" type="slidenum">
              <a:rPr lang="it-IT" altLang="it-IT"/>
              <a:pPr/>
              <a:t>‹N›</a:t>
            </a:fld>
            <a:endParaRPr lang="it-IT" altLang="it-IT"/>
          </a:p>
        </p:txBody>
      </p:sp>
    </p:spTree>
    <p:extLst>
      <p:ext uri="{BB962C8B-B14F-4D97-AF65-F5344CB8AC3E}">
        <p14:creationId xmlns:p14="http://schemas.microsoft.com/office/powerpoint/2010/main" val="3514069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5"/>
          <p:cNvSpPr>
            <a:spLocks noGrp="1" noChangeArrowheads="1"/>
          </p:cNvSpPr>
          <p:nvPr>
            <p:ph type="dt" sz="half" idx="10"/>
          </p:nvPr>
        </p:nvSpPr>
        <p:spPr>
          <a:ln/>
        </p:spPr>
        <p:txBody>
          <a:bodyPr/>
          <a:lstStyle>
            <a:lvl1pPr>
              <a:defRPr/>
            </a:lvl1pPr>
          </a:lstStyle>
          <a:p>
            <a:pPr>
              <a:defRPr/>
            </a:pPr>
            <a:r>
              <a:rPr lang="it-IT"/>
              <a:t>&gt;</a:t>
            </a:r>
          </a:p>
        </p:txBody>
      </p:sp>
      <p:sp>
        <p:nvSpPr>
          <p:cNvPr id="8"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9" name="Rectangle 7"/>
          <p:cNvSpPr>
            <a:spLocks noGrp="1" noChangeArrowheads="1"/>
          </p:cNvSpPr>
          <p:nvPr>
            <p:ph type="sldNum" sz="quarter" idx="12"/>
          </p:nvPr>
        </p:nvSpPr>
        <p:spPr>
          <a:ln/>
        </p:spPr>
        <p:txBody>
          <a:bodyPr/>
          <a:lstStyle>
            <a:lvl1pPr>
              <a:defRPr/>
            </a:lvl1pPr>
          </a:lstStyle>
          <a:p>
            <a:fld id="{0B8846CB-3CE2-48D7-9B18-0AC3D7DDEA82}" type="slidenum">
              <a:rPr lang="it-IT" altLang="it-IT"/>
              <a:pPr/>
              <a:t>‹N›</a:t>
            </a:fld>
            <a:endParaRPr lang="it-IT" altLang="it-IT"/>
          </a:p>
        </p:txBody>
      </p:sp>
    </p:spTree>
    <p:extLst>
      <p:ext uri="{BB962C8B-B14F-4D97-AF65-F5344CB8AC3E}">
        <p14:creationId xmlns:p14="http://schemas.microsoft.com/office/powerpoint/2010/main" val="3623544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5"/>
          <p:cNvSpPr>
            <a:spLocks noGrp="1" noChangeArrowheads="1"/>
          </p:cNvSpPr>
          <p:nvPr>
            <p:ph type="dt" sz="half" idx="10"/>
          </p:nvPr>
        </p:nvSpPr>
        <p:spPr>
          <a:ln/>
        </p:spPr>
        <p:txBody>
          <a:bodyPr/>
          <a:lstStyle>
            <a:lvl1pPr>
              <a:defRPr/>
            </a:lvl1pPr>
          </a:lstStyle>
          <a:p>
            <a:pPr>
              <a:defRPr/>
            </a:pPr>
            <a:r>
              <a:rPr lang="it-IT"/>
              <a:t>&gt;</a:t>
            </a:r>
          </a:p>
        </p:txBody>
      </p:sp>
      <p:sp>
        <p:nvSpPr>
          <p:cNvPr id="4"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5" name="Rectangle 7"/>
          <p:cNvSpPr>
            <a:spLocks noGrp="1" noChangeArrowheads="1"/>
          </p:cNvSpPr>
          <p:nvPr>
            <p:ph type="sldNum" sz="quarter" idx="12"/>
          </p:nvPr>
        </p:nvSpPr>
        <p:spPr>
          <a:ln/>
        </p:spPr>
        <p:txBody>
          <a:bodyPr/>
          <a:lstStyle>
            <a:lvl1pPr>
              <a:defRPr/>
            </a:lvl1pPr>
          </a:lstStyle>
          <a:p>
            <a:fld id="{08C241B3-B453-479E-8554-F974A4AE52C9}" type="slidenum">
              <a:rPr lang="it-IT" altLang="it-IT"/>
              <a:pPr/>
              <a:t>‹N›</a:t>
            </a:fld>
            <a:endParaRPr lang="it-IT" altLang="it-IT"/>
          </a:p>
        </p:txBody>
      </p:sp>
    </p:spTree>
    <p:extLst>
      <p:ext uri="{BB962C8B-B14F-4D97-AF65-F5344CB8AC3E}">
        <p14:creationId xmlns:p14="http://schemas.microsoft.com/office/powerpoint/2010/main" val="799873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r>
              <a:rPr lang="it-IT"/>
              <a:t>&gt;</a:t>
            </a:r>
          </a:p>
        </p:txBody>
      </p:sp>
      <p:sp>
        <p:nvSpPr>
          <p:cNvPr id="3"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4" name="Rectangle 7"/>
          <p:cNvSpPr>
            <a:spLocks noGrp="1" noChangeArrowheads="1"/>
          </p:cNvSpPr>
          <p:nvPr>
            <p:ph type="sldNum" sz="quarter" idx="12"/>
          </p:nvPr>
        </p:nvSpPr>
        <p:spPr>
          <a:ln/>
        </p:spPr>
        <p:txBody>
          <a:bodyPr/>
          <a:lstStyle>
            <a:lvl1pPr>
              <a:defRPr/>
            </a:lvl1pPr>
          </a:lstStyle>
          <a:p>
            <a:fld id="{EC30A33B-3592-4A0C-BC5F-D6C1DE5A294A}" type="slidenum">
              <a:rPr lang="it-IT" altLang="it-IT"/>
              <a:pPr/>
              <a:t>‹N›</a:t>
            </a:fld>
            <a:endParaRPr lang="it-IT" altLang="it-IT"/>
          </a:p>
        </p:txBody>
      </p:sp>
    </p:spTree>
    <p:extLst>
      <p:ext uri="{BB962C8B-B14F-4D97-AF65-F5344CB8AC3E}">
        <p14:creationId xmlns:p14="http://schemas.microsoft.com/office/powerpoint/2010/main" val="2974982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5"/>
          <p:cNvSpPr>
            <a:spLocks noGrp="1" noChangeArrowheads="1"/>
          </p:cNvSpPr>
          <p:nvPr>
            <p:ph type="dt" sz="half" idx="10"/>
          </p:nvPr>
        </p:nvSpPr>
        <p:spPr>
          <a:ln/>
        </p:spPr>
        <p:txBody>
          <a:bodyPr/>
          <a:lstStyle>
            <a:lvl1pPr>
              <a:defRPr/>
            </a:lvl1pPr>
          </a:lstStyle>
          <a:p>
            <a:pPr>
              <a:defRPr/>
            </a:pPr>
            <a:r>
              <a:rPr lang="it-IT"/>
              <a:t>&gt;</a:t>
            </a:r>
          </a:p>
        </p:txBody>
      </p:sp>
      <p:sp>
        <p:nvSpPr>
          <p:cNvPr id="6"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a:ln/>
        </p:spPr>
        <p:txBody>
          <a:bodyPr/>
          <a:lstStyle>
            <a:lvl1pPr>
              <a:defRPr/>
            </a:lvl1pPr>
          </a:lstStyle>
          <a:p>
            <a:fld id="{1862B412-3D2E-4E10-8728-8B885A42677D}" type="slidenum">
              <a:rPr lang="it-IT" altLang="it-IT"/>
              <a:pPr/>
              <a:t>‹N›</a:t>
            </a:fld>
            <a:endParaRPr lang="it-IT" altLang="it-IT"/>
          </a:p>
        </p:txBody>
      </p:sp>
    </p:spTree>
    <p:extLst>
      <p:ext uri="{BB962C8B-B14F-4D97-AF65-F5344CB8AC3E}">
        <p14:creationId xmlns:p14="http://schemas.microsoft.com/office/powerpoint/2010/main" val="3026571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1"/>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Fare clic sull'icona per inserire un'immagine</a:t>
            </a:r>
          </a:p>
        </p:txBody>
      </p:sp>
      <p:sp>
        <p:nvSpPr>
          <p:cNvPr id="4" name="Segnaposto testo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5"/>
          <p:cNvSpPr>
            <a:spLocks noGrp="1" noChangeArrowheads="1"/>
          </p:cNvSpPr>
          <p:nvPr>
            <p:ph type="dt" sz="half" idx="10"/>
          </p:nvPr>
        </p:nvSpPr>
        <p:spPr>
          <a:ln/>
        </p:spPr>
        <p:txBody>
          <a:bodyPr/>
          <a:lstStyle>
            <a:lvl1pPr>
              <a:defRPr/>
            </a:lvl1pPr>
          </a:lstStyle>
          <a:p>
            <a:pPr>
              <a:defRPr/>
            </a:pPr>
            <a:r>
              <a:rPr lang="it-IT"/>
              <a:t>&gt;</a:t>
            </a:r>
          </a:p>
        </p:txBody>
      </p:sp>
      <p:sp>
        <p:nvSpPr>
          <p:cNvPr id="6"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a:ln/>
        </p:spPr>
        <p:txBody>
          <a:bodyPr/>
          <a:lstStyle>
            <a:lvl1pPr>
              <a:defRPr/>
            </a:lvl1pPr>
          </a:lstStyle>
          <a:p>
            <a:fld id="{43C6482A-000C-4FB1-A0AE-9DB2FC218066}" type="slidenum">
              <a:rPr lang="it-IT" altLang="it-IT"/>
              <a:pPr/>
              <a:t>‹N›</a:t>
            </a:fld>
            <a:endParaRPr lang="it-IT" altLang="it-IT"/>
          </a:p>
        </p:txBody>
      </p:sp>
    </p:spTree>
    <p:extLst>
      <p:ext uri="{BB962C8B-B14F-4D97-AF65-F5344CB8AC3E}">
        <p14:creationId xmlns:p14="http://schemas.microsoft.com/office/powerpoint/2010/main" val="1082717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srcRect/>
          <a:tile tx="0" ty="0" sx="100000" sy="100000" flip="none" algn="tl"/>
        </a:blipFill>
        <a:effectLst/>
      </p:bgPr>
    </p:bg>
    <p:spTree>
      <p:nvGrpSpPr>
        <p:cNvPr id="1" name=""/>
        <p:cNvGrpSpPr/>
        <p:nvPr/>
      </p:nvGrpSpPr>
      <p:grpSpPr>
        <a:xfrm>
          <a:off x="0" y="0"/>
          <a:ext cx="0" cy="0"/>
          <a:chOff x="0" y="0"/>
          <a:chExt cx="0" cy="0"/>
        </a:xfrm>
      </p:grpSpPr>
      <p:sp>
        <p:nvSpPr>
          <p:cNvPr id="1026" name="Rectangle 10"/>
          <p:cNvSpPr>
            <a:spLocks noChangeArrowheads="1"/>
          </p:cNvSpPr>
          <p:nvPr/>
        </p:nvSpPr>
        <p:spPr bwMode="auto">
          <a:xfrm rot="10800000">
            <a:off x="0" y="260350"/>
            <a:ext cx="9144000" cy="5256213"/>
          </a:xfrm>
          <a:prstGeom prst="rect">
            <a:avLst/>
          </a:prstGeom>
          <a:gradFill rotWithShape="1">
            <a:gsLst>
              <a:gs pos="0">
                <a:srgbClr val="FFFFFF"/>
              </a:gs>
              <a:gs pos="100000">
                <a:srgbClr val="DDDDDD"/>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1027" name="Rectangle 11"/>
          <p:cNvSpPr>
            <a:spLocks noChangeArrowheads="1"/>
          </p:cNvSpPr>
          <p:nvPr/>
        </p:nvSpPr>
        <p:spPr bwMode="auto">
          <a:xfrm rot="10800000">
            <a:off x="0" y="4149725"/>
            <a:ext cx="9144000" cy="2708275"/>
          </a:xfrm>
          <a:prstGeom prst="rect">
            <a:avLst/>
          </a:prstGeom>
          <a:gradFill rotWithShape="1">
            <a:gsLst>
              <a:gs pos="0">
                <a:srgbClr val="FFFFFF"/>
              </a:gs>
              <a:gs pos="100000">
                <a:srgbClr val="EBEBEB"/>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1028" name="Rectangle 3"/>
          <p:cNvSpPr>
            <a:spLocks noGrp="1" noChangeArrowheads="1"/>
          </p:cNvSpPr>
          <p:nvPr>
            <p:ph type="title"/>
          </p:nvPr>
        </p:nvSpPr>
        <p:spPr bwMode="auto">
          <a:xfrm>
            <a:off x="684213" y="341313"/>
            <a:ext cx="8208962"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a:t>
            </a:r>
          </a:p>
        </p:txBody>
      </p:sp>
      <p:sp>
        <p:nvSpPr>
          <p:cNvPr id="1029" name="Rectangle 2"/>
          <p:cNvSpPr>
            <a:spLocks noChangeArrowheads="1"/>
          </p:cNvSpPr>
          <p:nvPr/>
        </p:nvSpPr>
        <p:spPr bwMode="auto">
          <a:xfrm>
            <a:off x="0" y="6165850"/>
            <a:ext cx="9144000" cy="692150"/>
          </a:xfrm>
          <a:prstGeom prst="rect">
            <a:avLst/>
          </a:prstGeom>
          <a:solidFill>
            <a:schemeClr val="bg2"/>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1030" name="Rectangle 4"/>
          <p:cNvSpPr>
            <a:spLocks noGrp="1" noChangeArrowheads="1"/>
          </p:cNvSpPr>
          <p:nvPr>
            <p:ph type="body" idx="1"/>
          </p:nvPr>
        </p:nvSpPr>
        <p:spPr bwMode="auto">
          <a:xfrm>
            <a:off x="457200" y="1125538"/>
            <a:ext cx="8435975"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26629" name="Rectangle 5"/>
          <p:cNvSpPr>
            <a:spLocks noGrp="1" noChangeArrowheads="1"/>
          </p:cNvSpPr>
          <p:nvPr>
            <p:ph type="dt" sz="half" idx="2"/>
          </p:nvPr>
        </p:nvSpPr>
        <p:spPr bwMode="auto">
          <a:xfrm>
            <a:off x="179388"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FFFFFF"/>
                </a:solidFill>
                <a:latin typeface="+mj-lt"/>
                <a:ea typeface="+mn-ea"/>
                <a:cs typeface="+mn-cs"/>
              </a:defRPr>
            </a:lvl1pPr>
          </a:lstStyle>
          <a:p>
            <a:pPr>
              <a:defRPr/>
            </a:pPr>
            <a:r>
              <a:rPr lang="it-IT"/>
              <a:t>&gt;</a:t>
            </a:r>
          </a:p>
        </p:txBody>
      </p:sp>
      <p:sp>
        <p:nvSpPr>
          <p:cNvPr id="26630" name="Rectangle 6"/>
          <p:cNvSpPr>
            <a:spLocks noGrp="1" noChangeArrowheads="1"/>
          </p:cNvSpPr>
          <p:nvPr>
            <p:ph type="ftr" sz="quarter" idx="3"/>
          </p:nvPr>
        </p:nvSpPr>
        <p:spPr bwMode="auto">
          <a:xfrm>
            <a:off x="2555875" y="6237288"/>
            <a:ext cx="4176713"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FFFFFF"/>
                </a:solidFill>
                <a:latin typeface="+mj-lt"/>
                <a:ea typeface="+mn-ea"/>
                <a:cs typeface="+mn-cs"/>
              </a:defRPr>
            </a:lvl1pPr>
          </a:lstStyle>
          <a:p>
            <a:pPr>
              <a:defRPr/>
            </a:pPr>
            <a:r>
              <a:rPr lang="it-IT"/>
              <a:t>A cura di ...</a:t>
            </a:r>
          </a:p>
        </p:txBody>
      </p:sp>
      <p:sp>
        <p:nvSpPr>
          <p:cNvPr id="26631" name="Rectangle 7"/>
          <p:cNvSpPr>
            <a:spLocks noGrp="1" noChangeArrowheads="1"/>
          </p:cNvSpPr>
          <p:nvPr>
            <p:ph type="sldNum" sz="quarter" idx="4"/>
          </p:nvPr>
        </p:nvSpPr>
        <p:spPr bwMode="auto">
          <a:xfrm>
            <a:off x="6986588" y="6237288"/>
            <a:ext cx="1906587"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FFFFFF"/>
                </a:solidFill>
                <a:latin typeface="AvantGarde Bk BT"/>
                <a:ea typeface="MS PGothic" panose="020B0600070205080204" pitchFamily="34" charset="-128"/>
              </a:defRPr>
            </a:lvl1pPr>
          </a:lstStyle>
          <a:p>
            <a:fld id="{E3CF6FEF-F003-4759-AFDE-9B1A597346BA}" type="slidenum">
              <a:rPr lang="it-IT" altLang="it-IT"/>
              <a:pPr/>
              <a:t>‹N›</a:t>
            </a:fld>
            <a:endParaRPr lang="it-IT" altLang="it-IT"/>
          </a:p>
        </p:txBody>
      </p:sp>
      <p:sp>
        <p:nvSpPr>
          <p:cNvPr id="1034" name="Rectangle 12"/>
          <p:cNvSpPr>
            <a:spLocks noChangeArrowheads="1"/>
          </p:cNvSpPr>
          <p:nvPr/>
        </p:nvSpPr>
        <p:spPr bwMode="auto">
          <a:xfrm>
            <a:off x="0" y="0"/>
            <a:ext cx="9144000" cy="260350"/>
          </a:xfrm>
          <a:prstGeom prst="rect">
            <a:avLst/>
          </a:prstGeom>
          <a:solidFill>
            <a:srgbClr val="9900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1035" name="Rectangle 15"/>
          <p:cNvSpPr>
            <a:spLocks noChangeArrowheads="1"/>
          </p:cNvSpPr>
          <p:nvPr/>
        </p:nvSpPr>
        <p:spPr bwMode="auto">
          <a:xfrm>
            <a:off x="0" y="6742113"/>
            <a:ext cx="9144000" cy="115887"/>
          </a:xfrm>
          <a:prstGeom prst="rect">
            <a:avLst/>
          </a:prstGeom>
          <a:solidFill>
            <a:srgbClr val="3333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Tree>
  </p:cSld>
  <p:clrMap bg1="lt1" tx1="dk1" bg2="lt2" tx2="dk2" accent1="accent1" accent2="accent2" accent3="accent3" accent4="accent4" accent5="accent5" accent6="accent6" hlink="hlink" folHlink="folHlink"/>
  <p:sldLayoutIdLst>
    <p:sldLayoutId id="2147484419" r:id="rId1"/>
    <p:sldLayoutId id="2147484420" r:id="rId2"/>
    <p:sldLayoutId id="2147484410" r:id="rId3"/>
    <p:sldLayoutId id="2147484411" r:id="rId4"/>
    <p:sldLayoutId id="2147484412" r:id="rId5"/>
    <p:sldLayoutId id="2147484413" r:id="rId6"/>
    <p:sldLayoutId id="2147484414" r:id="rId7"/>
    <p:sldLayoutId id="2147484415" r:id="rId8"/>
    <p:sldLayoutId id="2147484416" r:id="rId9"/>
    <p:sldLayoutId id="2147484417" r:id="rId10"/>
    <p:sldLayoutId id="2147484418" r:id="rId11"/>
    <p:sldLayoutId id="2147484421" r:id="rId12"/>
    <p:sldLayoutId id="2147484422" r:id="rId13"/>
  </p:sldLayoutIdLst>
  <p:timing>
    <p:tnLst>
      <p:par>
        <p:cTn id="1" dur="indefinite" restart="never" nodeType="tmRoot"/>
      </p:par>
    </p:tnLst>
  </p:timing>
  <p:hf sldNum="0" hdr="0"/>
  <p:txStyles>
    <p:title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p:titleStyle>
    <p:body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hyperlink" Target="dispense_bilancio_CEE_marzo_2018.pdf"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tangolo 4"/>
          <p:cNvSpPr/>
          <p:nvPr/>
        </p:nvSpPr>
        <p:spPr>
          <a:xfrm>
            <a:off x="611560" y="2039357"/>
            <a:ext cx="7991475" cy="3477875"/>
          </a:xfrm>
          <a:prstGeom prst="rect">
            <a:avLst/>
          </a:prstGeom>
        </p:spPr>
        <p:txBody>
          <a:bodyPr>
            <a:spAutoFit/>
          </a:bodyPr>
          <a:lstStyle/>
          <a:p>
            <a:pPr algn="ctr">
              <a:spcBef>
                <a:spcPts val="0"/>
              </a:spcBef>
              <a:defRPr/>
            </a:pPr>
            <a:r>
              <a:rPr lang="it-IT" sz="4400" b="1" dirty="0">
                <a:solidFill>
                  <a:schemeClr val="accent6"/>
                </a:solidFill>
                <a:latin typeface="Times New Roman" pitchFamily="18" charset="0"/>
              </a:rPr>
              <a:t>Corso di Ragioneria Generale</a:t>
            </a:r>
          </a:p>
          <a:p>
            <a:pPr algn="ctr" eaLnBrk="1" hangingPunct="1">
              <a:defRPr/>
            </a:pPr>
            <a:endParaRPr lang="it-IT" altLang="it-IT" sz="4400" dirty="0">
              <a:solidFill>
                <a:srgbClr val="000000"/>
              </a:solidFill>
            </a:endParaRPr>
          </a:p>
          <a:p>
            <a:pPr algn="ctr">
              <a:spcBef>
                <a:spcPts val="0"/>
              </a:spcBef>
              <a:defRPr/>
            </a:pPr>
            <a:r>
              <a:rPr lang="it-IT" sz="4400" b="1" i="1" dirty="0" smtClean="0">
                <a:solidFill>
                  <a:srgbClr val="7030A0"/>
                </a:solidFill>
                <a:latin typeface="Times New Roman" pitchFamily="18" charset="0"/>
              </a:rPr>
              <a:t>Il bilancio civilistico</a:t>
            </a:r>
          </a:p>
          <a:p>
            <a:pPr algn="ctr">
              <a:spcBef>
                <a:spcPts val="0"/>
              </a:spcBef>
              <a:defRPr/>
            </a:pPr>
            <a:endParaRPr lang="it-IT" sz="4400" b="1" i="1" dirty="0">
              <a:solidFill>
                <a:schemeClr val="accent6"/>
              </a:solidFill>
              <a:latin typeface="Times New Roman" pitchFamily="18" charset="0"/>
            </a:endParaRPr>
          </a:p>
          <a:p>
            <a:pPr algn="ctr">
              <a:defRPr/>
            </a:pPr>
            <a:r>
              <a:rPr lang="it-IT" sz="4400" b="1" i="1" dirty="0">
                <a:solidFill>
                  <a:srgbClr val="C00000"/>
                </a:solidFill>
                <a:latin typeface="Times New Roman" pitchFamily="18" charset="0"/>
              </a:rPr>
              <a:t>Prof. Stefano Coronella</a:t>
            </a:r>
          </a:p>
        </p:txBody>
      </p:sp>
      <p:pic>
        <p:nvPicPr>
          <p:cNvPr id="3" name="Immagin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36268" y="233956"/>
            <a:ext cx="1524003" cy="1524003"/>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Text Box 4"/>
          <p:cNvSpPr txBox="1">
            <a:spLocks noChangeArrowheads="1"/>
          </p:cNvSpPr>
          <p:nvPr/>
        </p:nvSpPr>
        <p:spPr bwMode="auto">
          <a:xfrm>
            <a:off x="323850" y="52388"/>
            <a:ext cx="8496300" cy="59213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Il bilancio d’esercizio</a:t>
            </a:r>
            <a:endParaRPr lang="it-IT" altLang="it-IT" sz="2000"/>
          </a:p>
        </p:txBody>
      </p:sp>
      <p:sp>
        <p:nvSpPr>
          <p:cNvPr id="27651" name="Text Box 7"/>
          <p:cNvSpPr txBox="1">
            <a:spLocks noChangeArrowheads="1"/>
          </p:cNvSpPr>
          <p:nvPr/>
        </p:nvSpPr>
        <p:spPr bwMode="auto">
          <a:xfrm>
            <a:off x="34925" y="723900"/>
            <a:ext cx="8810625"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Tx/>
              <a:buFontTx/>
              <a:buNone/>
            </a:pPr>
            <a:r>
              <a:rPr lang="it-IT" altLang="it-IT" sz="1800"/>
              <a:t>Nella prassi è molto comune la messa in atto delle cosiddette </a:t>
            </a:r>
            <a:r>
              <a:rPr lang="it-IT" altLang="it-IT" sz="1800" b="1"/>
              <a:t>politiche di bilancio</a:t>
            </a:r>
            <a:r>
              <a:rPr lang="it-IT" altLang="it-IT" sz="1800"/>
              <a:t>, quali atteggiamenti protesi all’uso strumentale delle valutazioni, onde mostrare una situazione patrimoniale, finanziaria ed economica distante dalla realtà.</a:t>
            </a:r>
          </a:p>
          <a:p>
            <a:pPr algn="just">
              <a:spcBef>
                <a:spcPct val="50000"/>
              </a:spcBef>
              <a:buClrTx/>
              <a:buFontTx/>
              <a:buNone/>
            </a:pPr>
            <a:r>
              <a:rPr lang="it-IT" altLang="it-IT" sz="1800"/>
              <a:t>Tali politiche </a:t>
            </a:r>
            <a:r>
              <a:rPr lang="it-IT" altLang="it-IT" sz="1800" b="1"/>
              <a:t>“occulte” </a:t>
            </a:r>
            <a:r>
              <a:rPr lang="it-IT" altLang="it-IT" sz="1800"/>
              <a:t>consistono nel mancato rispetto dei vincoli posti dai principi contabili e dai criteri di valutazione prescritti dalla legge (Valutaz. Rimanenze; Immobilizzazioni e quote di ammortamento; crediti, ecc..). Sono dunque azioni volte ad </a:t>
            </a:r>
            <a:r>
              <a:rPr lang="it-IT" altLang="it-IT" sz="1800" b="1"/>
              <a:t>alterare </a:t>
            </a:r>
            <a:r>
              <a:rPr lang="it-IT" altLang="it-IT" sz="1800"/>
              <a:t>il valore del capitale, con conseguente </a:t>
            </a:r>
            <a:r>
              <a:rPr lang="it-IT" altLang="it-IT" sz="1800" b="1"/>
              <a:t>occultamento o annacquamento dello stesso</a:t>
            </a:r>
            <a:r>
              <a:rPr lang="it-IT" altLang="it-IT" sz="1800"/>
              <a:t>. </a:t>
            </a:r>
          </a:p>
          <a:p>
            <a:pPr algn="just">
              <a:spcBef>
                <a:spcPct val="50000"/>
              </a:spcBef>
              <a:buClrTx/>
              <a:buFontTx/>
              <a:buNone/>
            </a:pPr>
            <a:r>
              <a:rPr lang="it-IT" altLang="it-IT" sz="1800"/>
              <a:t>Il patrimonio risulta </a:t>
            </a:r>
            <a:r>
              <a:rPr lang="it-IT" altLang="it-IT" sz="1800" b="1"/>
              <a:t>“annacquato” </a:t>
            </a:r>
            <a:r>
              <a:rPr lang="it-IT" altLang="it-IT" sz="1800"/>
              <a:t>quando si </a:t>
            </a:r>
            <a:r>
              <a:rPr lang="it-IT" altLang="it-IT" sz="1800" u="sng"/>
              <a:t>sopravvalutano</a:t>
            </a:r>
            <a:r>
              <a:rPr lang="it-IT" altLang="it-IT" sz="1800"/>
              <a:t> gli impieghi e/o si sottostimano le fonti, facendo apparire una situazione migliore della realtà.</a:t>
            </a:r>
          </a:p>
          <a:p>
            <a:pPr algn="just">
              <a:spcBef>
                <a:spcPct val="50000"/>
              </a:spcBef>
              <a:buClrTx/>
              <a:buFontTx/>
              <a:buNone/>
            </a:pPr>
            <a:r>
              <a:rPr lang="it-IT" altLang="it-IT" sz="1800"/>
              <a:t>Il patrimonio risulta </a:t>
            </a:r>
            <a:r>
              <a:rPr lang="it-IT" altLang="it-IT" sz="1800" b="1"/>
              <a:t>«occultato» </a:t>
            </a:r>
            <a:r>
              <a:rPr lang="it-IT" altLang="it-IT" sz="1800"/>
              <a:t>quando si </a:t>
            </a:r>
            <a:r>
              <a:rPr lang="it-IT" altLang="it-IT" sz="1800" u="sng"/>
              <a:t>sottostimano</a:t>
            </a:r>
            <a:r>
              <a:rPr lang="it-IT" altLang="it-IT" sz="1800"/>
              <a:t> gli impieghi e/o si sopravvalutano le fonti.</a:t>
            </a:r>
          </a:p>
          <a:p>
            <a:pPr algn="just">
              <a:spcBef>
                <a:spcPct val="50000"/>
              </a:spcBef>
              <a:buClrTx/>
              <a:buFontTx/>
              <a:buNone/>
            </a:pPr>
            <a:r>
              <a:rPr lang="it-IT" altLang="it-IT" sz="1800"/>
              <a:t>Non è semplice individuare tali azioni → La discrezionalità dei valutatori per alcune poste di bilancio non può essere infatti eliminata. Due soggetti potrebbero giungere ad effettuare due valutazioni differenti per lo stesso fattore produttivo pur restando entrambi nel campo della ragionevolezza e dell’attendibilità.</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Text Box 4"/>
          <p:cNvSpPr txBox="1">
            <a:spLocks noChangeArrowheads="1"/>
          </p:cNvSpPr>
          <p:nvPr/>
        </p:nvSpPr>
        <p:spPr bwMode="auto">
          <a:xfrm>
            <a:off x="323850" y="52388"/>
            <a:ext cx="8496300" cy="59213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Il bilancio d’esercizio</a:t>
            </a:r>
            <a:endParaRPr lang="it-IT" altLang="it-IT" sz="2000"/>
          </a:p>
        </p:txBody>
      </p:sp>
      <p:sp>
        <p:nvSpPr>
          <p:cNvPr id="3" name="Rettangolo 2"/>
          <p:cNvSpPr/>
          <p:nvPr/>
        </p:nvSpPr>
        <p:spPr>
          <a:xfrm>
            <a:off x="323850" y="765175"/>
            <a:ext cx="8496300" cy="5586145"/>
          </a:xfrm>
          <a:prstGeom prst="rect">
            <a:avLst/>
          </a:prstGeom>
        </p:spPr>
        <p:txBody>
          <a:bodyPr>
            <a:spAutoFit/>
          </a:bodyPr>
          <a:lstStyle/>
          <a:p>
            <a:pPr algn="just">
              <a:spcBef>
                <a:spcPct val="50000"/>
              </a:spcBef>
              <a:defRPr/>
            </a:pPr>
            <a:r>
              <a:rPr lang="it-IT" altLang="it-IT" sz="2400" b="1" dirty="0">
                <a:solidFill>
                  <a:srgbClr val="FFFFFF">
                    <a:lumMod val="50000"/>
                  </a:srgbClr>
                </a:solidFill>
              </a:rPr>
              <a:t>I «principi di redazione» del bilancio</a:t>
            </a:r>
          </a:p>
          <a:p>
            <a:pPr marL="342900" indent="-342900" algn="just">
              <a:spcBef>
                <a:spcPct val="50000"/>
              </a:spcBef>
              <a:buFont typeface="+mj-lt"/>
              <a:buAutoNum type="arabicPeriod"/>
              <a:defRPr/>
            </a:pPr>
            <a:r>
              <a:rPr lang="it-IT" altLang="it-IT" b="1" dirty="0"/>
              <a:t>CONTINUITÀ DELLA GESTIONE:</a:t>
            </a:r>
            <a:r>
              <a:rPr lang="it-IT" altLang="it-IT" dirty="0"/>
              <a:t> "la valutazione delle voci deve essere fatta nella prospettiva di continuazione dell'attività". Con ciò vengono esclusi altri criteri, come quelli di tipo </a:t>
            </a:r>
            <a:r>
              <a:rPr lang="it-IT" altLang="it-IT" b="1" dirty="0"/>
              <a:t>liquidatorio</a:t>
            </a:r>
            <a:r>
              <a:rPr lang="it-IT" altLang="it-IT" dirty="0"/>
              <a:t>, da applicarsi in sede di cessazione dell'attività. </a:t>
            </a:r>
          </a:p>
          <a:p>
            <a:pPr marL="342900" indent="-342900" algn="just">
              <a:spcBef>
                <a:spcPct val="50000"/>
              </a:spcBef>
              <a:buFont typeface="+mj-lt"/>
              <a:buAutoNum type="arabicPeriod"/>
              <a:defRPr/>
            </a:pPr>
            <a:r>
              <a:rPr lang="it-IT" altLang="it-IT" b="1" dirty="0"/>
              <a:t>PRUDENZA:</a:t>
            </a:r>
            <a:r>
              <a:rPr lang="it-IT" altLang="it-IT" dirty="0"/>
              <a:t> Tale principio si concretizza di fatto in due regole: </a:t>
            </a:r>
            <a:r>
              <a:rPr lang="it-IT" altLang="it-IT" b="1" dirty="0"/>
              <a:t> a) </a:t>
            </a:r>
            <a:r>
              <a:rPr lang="it-IT" altLang="it-IT" dirty="0"/>
              <a:t>"Gli utili attesi, ma non ancora definitivamente realizzati, non devono essere iscritti in bilancio; alla formazione del risultato di esercizio devono concorrere i soli ricavi realizzati, cioè derivanti da operazioni concluse (es. Valutazione delle rimanenze prodotti finiti) </a:t>
            </a:r>
            <a:r>
              <a:rPr lang="it-IT" altLang="it-IT" b="1" dirty="0"/>
              <a:t>b) </a:t>
            </a:r>
            <a:r>
              <a:rPr lang="it-IT" altLang="it-IT" dirty="0"/>
              <a:t>Tutte le perdite, anche quelle ragionevolmente e fondatamente presunte, devono essere iscritte in bilancio ancorché non effettivamente subite (es. svalutazione crediti si contabilizzino perdite anche se soltanto </a:t>
            </a:r>
            <a:r>
              <a:rPr lang="it-IT" altLang="it-IT" dirty="0" smtClean="0"/>
              <a:t>«temute</a:t>
            </a:r>
            <a:r>
              <a:rPr lang="it-IT" altLang="it-IT" dirty="0"/>
              <a:t>»)</a:t>
            </a:r>
          </a:p>
          <a:p>
            <a:pPr marL="342900" indent="-342900" algn="just">
              <a:spcBef>
                <a:spcPct val="50000"/>
              </a:spcBef>
              <a:buFont typeface="+mj-lt"/>
              <a:buAutoNum type="arabicPeriod"/>
              <a:defRPr/>
            </a:pPr>
            <a:r>
              <a:rPr lang="it-IT" altLang="it-IT" b="1" dirty="0" smtClean="0"/>
              <a:t>SOSTANZA DELL’OPERAZIONE O DEL CONTRATTO: «prevalenza della sostanza sulla forma» </a:t>
            </a:r>
            <a:r>
              <a:rPr lang="it-IT" altLang="it-IT" dirty="0" smtClean="0"/>
              <a:t>ovvero nell’effettuare le valutazioni e le relative iscrizioni in bilancio, l’amministratore deve far prevalere il dato effettivo sul dato formale (Es. Pronti contro termine e, sotto un certo profilo, il Leasing registrato con il metodo finanziario)</a:t>
            </a:r>
            <a:endParaRPr lang="it-IT" alt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Text Box 4"/>
          <p:cNvSpPr txBox="1">
            <a:spLocks noChangeArrowheads="1"/>
          </p:cNvSpPr>
          <p:nvPr/>
        </p:nvSpPr>
        <p:spPr bwMode="auto">
          <a:xfrm>
            <a:off x="323850" y="52388"/>
            <a:ext cx="8496300" cy="59213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Il bilancio d’esercizio</a:t>
            </a:r>
            <a:endParaRPr lang="it-IT" altLang="it-IT" sz="2000"/>
          </a:p>
        </p:txBody>
      </p:sp>
      <p:sp>
        <p:nvSpPr>
          <p:cNvPr id="3" name="Rettangolo 2"/>
          <p:cNvSpPr/>
          <p:nvPr/>
        </p:nvSpPr>
        <p:spPr>
          <a:xfrm>
            <a:off x="323850" y="549275"/>
            <a:ext cx="8496300" cy="5448300"/>
          </a:xfrm>
          <a:prstGeom prst="rect">
            <a:avLst/>
          </a:prstGeom>
        </p:spPr>
        <p:txBody>
          <a:bodyPr>
            <a:spAutoFit/>
          </a:bodyPr>
          <a:lstStyle/>
          <a:p>
            <a:pPr algn="just">
              <a:spcBef>
                <a:spcPct val="50000"/>
              </a:spcBef>
              <a:defRPr/>
            </a:pPr>
            <a:r>
              <a:rPr lang="it-IT" altLang="it-IT" sz="2400" b="1" dirty="0">
                <a:solidFill>
                  <a:srgbClr val="FFFFFF">
                    <a:lumMod val="50000"/>
                  </a:srgbClr>
                </a:solidFill>
              </a:rPr>
              <a:t>I «principi di redazione» del bilancio</a:t>
            </a:r>
          </a:p>
          <a:p>
            <a:pPr marL="342900" indent="-342900" algn="just">
              <a:spcBef>
                <a:spcPct val="50000"/>
              </a:spcBef>
              <a:buFont typeface="+mj-lt"/>
              <a:buAutoNum type="arabicPeriod" startAt="4"/>
              <a:defRPr/>
            </a:pPr>
            <a:r>
              <a:rPr lang="it-IT" altLang="it-IT" b="1" dirty="0"/>
              <a:t>COMPETENZA ECONOMICA: </a:t>
            </a:r>
            <a:r>
              <a:rPr lang="it-IT" altLang="it-IT" dirty="0"/>
              <a:t>correlazione costi-ricavi - i ricavi di vendite o di prestazioni sono di competenze dell'esercizio in cui è avvenuto lo scambio o la prestazione del servizio; - i costi devono essere correlati ai ricavi; se alcuni costi non sono correlabili ai ricavi, allora saranno di competenza dell'esercizio in cui si manifestano. </a:t>
            </a:r>
          </a:p>
          <a:p>
            <a:pPr marL="342900" indent="-342900" algn="just">
              <a:spcBef>
                <a:spcPct val="50000"/>
              </a:spcBef>
              <a:buFont typeface="+mj-lt"/>
              <a:buAutoNum type="arabicPeriod" startAt="4"/>
              <a:defRPr/>
            </a:pPr>
            <a:r>
              <a:rPr lang="it-IT" altLang="it-IT" b="1" dirty="0"/>
              <a:t>CONTINUAZIONE DEI CRITERI DI VALUTAZIONE</a:t>
            </a:r>
            <a:r>
              <a:rPr lang="it-IT" altLang="it-IT" dirty="0"/>
              <a:t>: "i criteri di valutazione non possono essere modificati da un esercizio ad un altro". Questo per permettere la </a:t>
            </a:r>
            <a:r>
              <a:rPr lang="it-IT" altLang="it-IT" u="sng" dirty="0"/>
              <a:t>comparabilità</a:t>
            </a:r>
            <a:r>
              <a:rPr lang="it-IT" altLang="it-IT" dirty="0"/>
              <a:t> sostanziale dei bilanci di diversi esercizi.  Solo in casi eccezionali è possibile derogare a questo principio, indicando nella nota integrativa i motivi della deroga e l'influenza di questa sul bilancio. </a:t>
            </a:r>
          </a:p>
          <a:p>
            <a:pPr marL="342900" indent="-342900" algn="just">
              <a:spcBef>
                <a:spcPct val="50000"/>
              </a:spcBef>
              <a:buFont typeface="+mj-lt"/>
              <a:buAutoNum type="arabicPeriod" startAt="4"/>
              <a:defRPr/>
            </a:pPr>
            <a:r>
              <a:rPr lang="it-IT" altLang="it-IT" b="1" dirty="0"/>
              <a:t>VALUTAZIONE SEPARATA: </a:t>
            </a:r>
            <a:r>
              <a:rPr lang="it-IT" altLang="it-IT" dirty="0"/>
              <a:t>"gli elementi eterogenei ricompresi nelle singole voci devono essere valutati separatamente". Ciò per dare maggior rigore alla valutazione, </a:t>
            </a:r>
            <a:r>
              <a:rPr lang="it-IT" altLang="it-IT" dirty="0" err="1"/>
              <a:t>cioé</a:t>
            </a:r>
            <a:r>
              <a:rPr lang="it-IT" altLang="it-IT" dirty="0"/>
              <a:t> per evitare compensazioni fra valori reddituali di segno opposto (Crediti. Rimanenze ecc..)</a:t>
            </a:r>
          </a:p>
          <a:p>
            <a:pPr marL="342900" indent="-342900" algn="just">
              <a:spcBef>
                <a:spcPct val="50000"/>
              </a:spcBef>
              <a:buFont typeface="+mj-lt"/>
              <a:buAutoNum type="arabicPeriod" startAt="4"/>
              <a:defRPr/>
            </a:pPr>
            <a:r>
              <a:rPr lang="it-IT" altLang="it-IT" b="1" dirty="0"/>
              <a:t>OMOGENEITA’:</a:t>
            </a:r>
            <a:r>
              <a:rPr lang="it-IT" altLang="it-IT" dirty="0"/>
              <a:t> “Il bilancio deve essere redatto in unità di euro”, cioè deve utilizzare la medesima moneta di conto.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Text Box 4"/>
          <p:cNvSpPr txBox="1">
            <a:spLocks noChangeArrowheads="1"/>
          </p:cNvSpPr>
          <p:nvPr/>
        </p:nvSpPr>
        <p:spPr bwMode="auto">
          <a:xfrm>
            <a:off x="323850" y="30163"/>
            <a:ext cx="8496300" cy="59213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Il bilancio d’esercizio</a:t>
            </a:r>
            <a:endParaRPr lang="it-IT" altLang="it-IT" sz="1800"/>
          </a:p>
        </p:txBody>
      </p:sp>
      <p:sp>
        <p:nvSpPr>
          <p:cNvPr id="3" name="Rettangolo 2"/>
          <p:cNvSpPr/>
          <p:nvPr/>
        </p:nvSpPr>
        <p:spPr>
          <a:xfrm>
            <a:off x="17463" y="538163"/>
            <a:ext cx="9126537" cy="6078537"/>
          </a:xfrm>
          <a:prstGeom prst="rect">
            <a:avLst/>
          </a:prstGeom>
        </p:spPr>
        <p:txBody>
          <a:bodyPr>
            <a:spAutoFit/>
          </a:bodyPr>
          <a:lstStyle/>
          <a:p>
            <a:pPr algn="just">
              <a:spcBef>
                <a:spcPct val="50000"/>
              </a:spcBef>
              <a:defRPr/>
            </a:pPr>
            <a:r>
              <a:rPr lang="it-IT" altLang="it-IT" sz="2000" b="1" dirty="0">
                <a:solidFill>
                  <a:srgbClr val="FFFFFF">
                    <a:lumMod val="50000"/>
                  </a:srgbClr>
                </a:solidFill>
              </a:rPr>
              <a:t>I «documenti» del bilancio</a:t>
            </a:r>
          </a:p>
          <a:p>
            <a:pPr algn="just">
              <a:defRPr/>
            </a:pPr>
            <a:endParaRPr lang="it-IT" altLang="it-IT" sz="800" dirty="0"/>
          </a:p>
          <a:p>
            <a:pPr algn="just">
              <a:defRPr/>
            </a:pPr>
            <a:r>
              <a:rPr lang="it-IT" sz="1500" dirty="0" err="1"/>
              <a:t>ll</a:t>
            </a:r>
            <a:r>
              <a:rPr lang="it-IT" sz="1500" dirty="0"/>
              <a:t> </a:t>
            </a:r>
            <a:r>
              <a:rPr lang="it-IT" sz="1500" b="1" dirty="0"/>
              <a:t>bilancio d’esercizio</a:t>
            </a:r>
            <a:r>
              <a:rPr lang="it-IT" sz="1500" dirty="0"/>
              <a:t>, secondo quanto dispone l’</a:t>
            </a:r>
            <a:r>
              <a:rPr lang="it-IT" sz="1500" b="1" dirty="0"/>
              <a:t> art.2423 del Codice civile</a:t>
            </a:r>
            <a:r>
              <a:rPr lang="it-IT" sz="1500" dirty="0"/>
              <a:t>, si compone di quattro documenti, tre di natura contabile e uno di natura non contabile:</a:t>
            </a:r>
          </a:p>
          <a:p>
            <a:pPr algn="just">
              <a:defRPr/>
            </a:pPr>
            <a:endParaRPr lang="it-IT" altLang="it-IT" sz="1500" dirty="0"/>
          </a:p>
          <a:p>
            <a:pPr marL="342900" indent="-342900" algn="just">
              <a:buFont typeface="+mj-lt"/>
              <a:buAutoNum type="arabicPeriod"/>
              <a:defRPr/>
            </a:pPr>
            <a:r>
              <a:rPr lang="it-IT" altLang="it-IT" sz="1500" b="1" dirty="0"/>
              <a:t>Stato patrimoniale: </a:t>
            </a:r>
            <a:r>
              <a:rPr lang="it-IT" altLang="it-IT" sz="1500" dirty="0"/>
              <a:t>contenente </a:t>
            </a:r>
            <a:r>
              <a:rPr lang="it-IT" altLang="it-IT" sz="1500" b="1" dirty="0"/>
              <a:t>attività/impieghi </a:t>
            </a:r>
            <a:r>
              <a:rPr lang="it-IT" altLang="it-IT" sz="1500" dirty="0"/>
              <a:t>e </a:t>
            </a:r>
            <a:r>
              <a:rPr lang="it-IT" altLang="it-IT" sz="1500" b="1" dirty="0"/>
              <a:t>passività/fonti</a:t>
            </a:r>
            <a:r>
              <a:rPr lang="it-IT" altLang="it-IT" sz="1500" dirty="0"/>
              <a:t>, da cui emerge la consistenza e la conformazione del patrimonio aziendale alla fine dell’esercizio. </a:t>
            </a:r>
          </a:p>
          <a:p>
            <a:pPr marL="342900" indent="-342900" algn="just">
              <a:buFont typeface="+mj-lt"/>
              <a:buAutoNum type="arabicPeriod"/>
              <a:defRPr/>
            </a:pPr>
            <a:r>
              <a:rPr lang="it-IT" altLang="it-IT" sz="1500" b="1" dirty="0"/>
              <a:t>Conto Economico: </a:t>
            </a:r>
            <a:r>
              <a:rPr lang="it-IT" altLang="it-IT" sz="1500" dirty="0"/>
              <a:t>contenente </a:t>
            </a:r>
            <a:r>
              <a:rPr lang="it-IT" altLang="it-IT" sz="1500" b="1" dirty="0"/>
              <a:t>costi e ricavi </a:t>
            </a:r>
            <a:r>
              <a:rPr lang="it-IT" altLang="it-IT" sz="1500" dirty="0"/>
              <a:t>di competenza dell’esercizio, da cui emerge il risultato economico del periodo. </a:t>
            </a:r>
          </a:p>
          <a:p>
            <a:pPr marL="342900" indent="-342900" algn="just">
              <a:buFont typeface="+mj-lt"/>
              <a:buAutoNum type="arabicPeriod"/>
              <a:defRPr/>
            </a:pPr>
            <a:r>
              <a:rPr lang="it-IT" altLang="it-IT" sz="1500" b="1" dirty="0"/>
              <a:t>Rendiconto Finanziario: </a:t>
            </a:r>
            <a:r>
              <a:rPr lang="it-IT" sz="1500" dirty="0"/>
              <a:t>è entrato a far parte dei documenti che compongono il bilancio con l’entrata in vigore del D.Lgs.139/2015. Da tale documento </a:t>
            </a:r>
            <a:r>
              <a:rPr lang="it-IT" altLang="it-IT" sz="1500" dirty="0"/>
              <a:t>devono risultare l’ammontare e la composizione delle disponibilità liquide all’inizio e alla fine dell’esercizio e i flussi finanziari derivanti dall’attività operativa, da quella di investimento e da quella di finanziamento. Per il suo contenuto l’art. 2425-ter si limita ad indicare solo le regole fondamentali, lasciando poi alla prassi e all’OIC, la determinazione delle regole operative da seguire per la sua redazione. </a:t>
            </a:r>
          </a:p>
          <a:p>
            <a:pPr marL="342900" indent="-342900" algn="just">
              <a:buFont typeface="+mj-lt"/>
              <a:buAutoNum type="arabicPeriod"/>
              <a:defRPr/>
            </a:pPr>
            <a:r>
              <a:rPr lang="it-IT" altLang="it-IT" sz="1500" b="1" dirty="0"/>
              <a:t>Nota integrativa: </a:t>
            </a:r>
            <a:r>
              <a:rPr lang="it-IT" altLang="it-IT" sz="1500" dirty="0"/>
              <a:t>documento esplicativo che ha lo scopo di illustrare analiticamente i contenuti degli schemi contabili e le scelte valutative effettuate, nonché fornire una serie di specifiche indicazioni e informazioni aggiuntive. </a:t>
            </a:r>
          </a:p>
          <a:p>
            <a:pPr algn="just">
              <a:defRPr/>
            </a:pPr>
            <a:endParaRPr lang="it-IT" altLang="it-IT" sz="1000" dirty="0"/>
          </a:p>
          <a:p>
            <a:pPr algn="just">
              <a:defRPr/>
            </a:pPr>
            <a:r>
              <a:rPr lang="it-IT" altLang="it-IT" sz="1500" dirty="0"/>
              <a:t>L'art. 2428 c.c. prevede un ulteriore documento a supporto delle capacità informativa del Bilancio quale la </a:t>
            </a:r>
            <a:r>
              <a:rPr lang="it-IT" altLang="it-IT" sz="1500" b="1" dirty="0"/>
              <a:t>Relazione sulla gestione; </a:t>
            </a:r>
            <a:r>
              <a:rPr lang="it-IT" altLang="it-IT" sz="1500" dirty="0"/>
              <a:t>un documento esplicativo dal quale devono risultare ulteriori notizie non desumibili dai prospetti precedentemente indicati, quali la situazione dell’azienda, le attività di ricerca e sviluppo, i rapporti con imprese consorelle, l’evoluzione prevedibile della gestione, ecc. </a:t>
            </a:r>
          </a:p>
          <a:p>
            <a:pPr algn="just">
              <a:defRPr/>
            </a:pPr>
            <a:r>
              <a:rPr lang="it-IT" altLang="it-IT" sz="1500" u="sng" dirty="0"/>
              <a:t>La relazione, infatti, NON è UN ELEMENTO COSTITUTIVO DEL BILANCIO DI ESERCIZIO, MA LO CORREDA. </a:t>
            </a:r>
          </a:p>
          <a:p>
            <a:pPr algn="just">
              <a:defRPr/>
            </a:pPr>
            <a:endParaRPr lang="it-IT" altLang="it-IT" sz="1700" dirty="0">
              <a:solidFill>
                <a:srgbClr val="FFFFFF">
                  <a:lumMod val="50000"/>
                </a:srgb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Text Box 4"/>
          <p:cNvSpPr txBox="1">
            <a:spLocks noChangeArrowheads="1"/>
          </p:cNvSpPr>
          <p:nvPr/>
        </p:nvSpPr>
        <p:spPr bwMode="auto">
          <a:xfrm>
            <a:off x="323850" y="111125"/>
            <a:ext cx="8496300" cy="59213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Il bilancio d’esercizio</a:t>
            </a:r>
            <a:endParaRPr lang="it-IT" altLang="it-IT" sz="1800"/>
          </a:p>
        </p:txBody>
      </p:sp>
      <p:sp>
        <p:nvSpPr>
          <p:cNvPr id="26628" name="Rettangolo 2"/>
          <p:cNvSpPr>
            <a:spLocks noChangeArrowheads="1"/>
          </p:cNvSpPr>
          <p:nvPr/>
        </p:nvSpPr>
        <p:spPr bwMode="auto">
          <a:xfrm>
            <a:off x="107950" y="703263"/>
            <a:ext cx="8856663" cy="6256337"/>
          </a:xfrm>
          <a:prstGeom prst="rect">
            <a:avLst/>
          </a:prstGeom>
          <a:noFill/>
          <a:ln>
            <a:noFill/>
          </a:ln>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Tx/>
              <a:buFontTx/>
              <a:buNone/>
              <a:defRPr/>
            </a:pPr>
            <a:r>
              <a:rPr lang="it-IT" altLang="it-IT" sz="2400" b="1" dirty="0">
                <a:solidFill>
                  <a:srgbClr val="7F7F7F"/>
                </a:solidFill>
              </a:rPr>
              <a:t>Gli schemi del bilancio civilistico</a:t>
            </a:r>
          </a:p>
          <a:p>
            <a:pPr algn="just">
              <a:spcBef>
                <a:spcPct val="50000"/>
              </a:spcBef>
              <a:buClrTx/>
              <a:buFontTx/>
              <a:buNone/>
              <a:defRPr/>
            </a:pPr>
            <a:endParaRPr lang="it-IT" altLang="it-IT" sz="400" b="1" dirty="0">
              <a:solidFill>
                <a:srgbClr val="7F7F7F"/>
              </a:solidFill>
            </a:endParaRPr>
          </a:p>
          <a:p>
            <a:pPr algn="just">
              <a:spcBef>
                <a:spcPct val="0"/>
              </a:spcBef>
              <a:buClrTx/>
              <a:buFontTx/>
              <a:buNone/>
              <a:defRPr/>
            </a:pPr>
            <a:r>
              <a:rPr lang="it-IT" altLang="it-IT" sz="1800" dirty="0"/>
              <a:t>Gli schemi del bilancio civilistico sono </a:t>
            </a:r>
            <a:r>
              <a:rPr lang="it-IT" altLang="it-IT" sz="1800" b="1" i="1" dirty="0"/>
              <a:t>obbligatori </a:t>
            </a:r>
            <a:r>
              <a:rPr lang="it-IT" altLang="it-IT" sz="1800" dirty="0"/>
              <a:t>e </a:t>
            </a:r>
            <a:r>
              <a:rPr lang="it-IT" altLang="it-IT" sz="1800" b="1" i="1" dirty="0"/>
              <a:t>tendenzialmente rigidi</a:t>
            </a:r>
            <a:r>
              <a:rPr lang="it-IT" altLang="it-IT" sz="1800" dirty="0"/>
              <a:t>.</a:t>
            </a:r>
          </a:p>
          <a:p>
            <a:pPr algn="just">
              <a:spcBef>
                <a:spcPct val="0"/>
              </a:spcBef>
              <a:buClrTx/>
              <a:buFontTx/>
              <a:buNone/>
              <a:defRPr/>
            </a:pPr>
            <a:r>
              <a:rPr lang="it-IT" altLang="it-IT" sz="1800" dirty="0"/>
              <a:t>L’obbligatorietà e la tendenziale rigidità degli schemi del bilancio civilistico rispondono prevalentemente a due esigenze:</a:t>
            </a:r>
          </a:p>
          <a:p>
            <a:pPr algn="just">
              <a:spcBef>
                <a:spcPct val="0"/>
              </a:spcBef>
              <a:buClrTx/>
              <a:buFontTx/>
              <a:buNone/>
              <a:defRPr/>
            </a:pPr>
            <a:r>
              <a:rPr lang="it-IT" altLang="it-IT" sz="1800" dirty="0"/>
              <a:t>1. garantire un flusso minimo e comune di informazioni per i soggetti esterni all’azienda;</a:t>
            </a:r>
          </a:p>
          <a:p>
            <a:pPr algn="just">
              <a:spcBef>
                <a:spcPct val="0"/>
              </a:spcBef>
              <a:buClrTx/>
              <a:buFontTx/>
              <a:buNone/>
              <a:defRPr/>
            </a:pPr>
            <a:r>
              <a:rPr lang="it-IT" altLang="it-IT" sz="1800" dirty="0"/>
              <a:t>2. rendere possibile la comparabilità tra bilanci.</a:t>
            </a:r>
          </a:p>
          <a:p>
            <a:pPr algn="just">
              <a:spcBef>
                <a:spcPct val="0"/>
              </a:spcBef>
              <a:buClrTx/>
              <a:buFontTx/>
              <a:buNone/>
              <a:defRPr/>
            </a:pPr>
            <a:endParaRPr lang="it-IT" altLang="it-IT" sz="1000" dirty="0"/>
          </a:p>
          <a:p>
            <a:pPr algn="just">
              <a:spcBef>
                <a:spcPct val="0"/>
              </a:spcBef>
              <a:buClrTx/>
              <a:buFontTx/>
              <a:buNone/>
              <a:defRPr/>
            </a:pPr>
            <a:r>
              <a:rPr lang="it-IT" altLang="it-IT" sz="1800" dirty="0"/>
              <a:t>Sono </a:t>
            </a:r>
            <a:r>
              <a:rPr lang="it-IT" altLang="it-IT" sz="1800" b="1" dirty="0"/>
              <a:t>obbligatori</a:t>
            </a:r>
            <a:r>
              <a:rPr lang="it-IT" altLang="it-IT" sz="1800" dirty="0"/>
              <a:t> perché previsti – in termini di contenuto, forma e struttura – dagli articoli 2424 (schema di stato patrimoniale) e 2425 (schema di conto economico) del codice civile.</a:t>
            </a:r>
          </a:p>
          <a:p>
            <a:pPr algn="just">
              <a:spcBef>
                <a:spcPct val="0"/>
              </a:spcBef>
              <a:buClrTx/>
              <a:buFontTx/>
              <a:buNone/>
              <a:defRPr/>
            </a:pPr>
            <a:endParaRPr lang="it-IT" altLang="it-IT" sz="1100" dirty="0"/>
          </a:p>
          <a:p>
            <a:pPr algn="just">
              <a:spcBef>
                <a:spcPct val="0"/>
              </a:spcBef>
              <a:buClrTx/>
              <a:buFontTx/>
              <a:buNone/>
              <a:defRPr/>
            </a:pPr>
            <a:r>
              <a:rPr lang="it-IT" altLang="it-IT" sz="1800" dirty="0"/>
              <a:t>Lo stato patrimoniale si compone di:</a:t>
            </a:r>
          </a:p>
          <a:p>
            <a:pPr marL="285750" indent="-285750" algn="just">
              <a:spcBef>
                <a:spcPct val="0"/>
              </a:spcBef>
              <a:buClrTx/>
              <a:buFontTx/>
              <a:buChar char="-"/>
              <a:defRPr/>
            </a:pPr>
            <a:r>
              <a:rPr lang="it-IT" altLang="it-IT" sz="1800" dirty="0"/>
              <a:t>“</a:t>
            </a:r>
            <a:r>
              <a:rPr lang="it-IT" altLang="it-IT" sz="1800" dirty="0" err="1"/>
              <a:t>macroclassi</a:t>
            </a:r>
            <a:r>
              <a:rPr lang="it-IT" altLang="it-IT" sz="1800" dirty="0"/>
              <a:t>” : indicate con la lettera maiuscola</a:t>
            </a:r>
          </a:p>
          <a:p>
            <a:pPr marL="285750" indent="-285750" algn="just">
              <a:spcBef>
                <a:spcPct val="0"/>
              </a:spcBef>
              <a:buClrTx/>
              <a:buFontTx/>
              <a:buChar char="-"/>
              <a:defRPr/>
            </a:pPr>
            <a:r>
              <a:rPr lang="it-IT" altLang="it-IT" sz="1800" dirty="0"/>
              <a:t>“classi”: indicate con il numero romano, che rappresentano le macro-poste principali dei prospetti contabili</a:t>
            </a:r>
          </a:p>
          <a:p>
            <a:pPr marL="285750" indent="-285750" algn="just">
              <a:spcBef>
                <a:spcPct val="0"/>
              </a:spcBef>
              <a:buClrTx/>
              <a:buFontTx/>
              <a:buChar char="-"/>
              <a:defRPr/>
            </a:pPr>
            <a:r>
              <a:rPr lang="it-IT" altLang="it-IT" sz="1800" dirty="0"/>
              <a:t> “voci” indicate con i numeri arabi, e «sottovoci” indicate con le lettere minuscole, che costituiscono un’ulteriore suddivisione delle classi dello stato patrimoniale. </a:t>
            </a:r>
          </a:p>
          <a:p>
            <a:pPr algn="just">
              <a:spcBef>
                <a:spcPct val="0"/>
              </a:spcBef>
              <a:buClrTx/>
              <a:buFontTx/>
              <a:buNone/>
              <a:defRPr/>
            </a:pPr>
            <a:r>
              <a:rPr lang="it-IT" altLang="it-IT" sz="1800" dirty="0"/>
              <a:t>Le </a:t>
            </a:r>
            <a:r>
              <a:rPr lang="it-IT" altLang="it-IT" sz="1800" dirty="0" err="1"/>
              <a:t>macroclassi</a:t>
            </a:r>
            <a:r>
              <a:rPr lang="it-IT" altLang="it-IT" sz="1800" dirty="0"/>
              <a:t> del conto economico si articolano invece direttamente in “voci” (indicate con i numeri arabi) e “sottovoci” (indicate con le lettere minuscole). </a:t>
            </a:r>
          </a:p>
          <a:p>
            <a:pPr algn="just">
              <a:spcBef>
                <a:spcPct val="0"/>
              </a:spcBef>
              <a:buClrTx/>
              <a:buFontTx/>
              <a:buNone/>
              <a:defRPr/>
            </a:pPr>
            <a:endParaRPr lang="it-IT" altLang="it-IT" sz="1050" dirty="0"/>
          </a:p>
          <a:p>
            <a:pPr marL="285750" indent="-285750" algn="just">
              <a:spcBef>
                <a:spcPct val="0"/>
              </a:spcBef>
              <a:buClrTx/>
              <a:buFontTx/>
              <a:buChar char="-"/>
              <a:defRPr/>
            </a:pPr>
            <a:endParaRPr lang="it-IT" altLang="it-IT" sz="1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Text Box 4"/>
          <p:cNvSpPr txBox="1">
            <a:spLocks noChangeArrowheads="1"/>
          </p:cNvSpPr>
          <p:nvPr/>
        </p:nvSpPr>
        <p:spPr bwMode="auto">
          <a:xfrm>
            <a:off x="323850" y="28575"/>
            <a:ext cx="8496300" cy="59213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Il bilancio d’esercizio</a:t>
            </a:r>
            <a:endParaRPr lang="it-IT" altLang="it-IT" sz="1800"/>
          </a:p>
        </p:txBody>
      </p:sp>
      <p:sp>
        <p:nvSpPr>
          <p:cNvPr id="37891" name="Rettangolo 2"/>
          <p:cNvSpPr>
            <a:spLocks noChangeArrowheads="1"/>
          </p:cNvSpPr>
          <p:nvPr/>
        </p:nvSpPr>
        <p:spPr bwMode="auto">
          <a:xfrm>
            <a:off x="74613" y="620713"/>
            <a:ext cx="8928100" cy="577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Tx/>
              <a:buFontTx/>
              <a:buNone/>
            </a:pPr>
            <a:r>
              <a:rPr lang="it-IT" altLang="it-IT" sz="2400" b="1" dirty="0">
                <a:solidFill>
                  <a:srgbClr val="7F7F7F"/>
                </a:solidFill>
              </a:rPr>
              <a:t>Gli schemi del bilancio civilistico</a:t>
            </a:r>
          </a:p>
          <a:p>
            <a:pPr algn="just">
              <a:spcBef>
                <a:spcPct val="50000"/>
              </a:spcBef>
              <a:buClrTx/>
              <a:buFontTx/>
              <a:buNone/>
            </a:pPr>
            <a:endParaRPr lang="it-IT" altLang="it-IT" sz="400" b="1" dirty="0">
              <a:solidFill>
                <a:srgbClr val="7F7F7F"/>
              </a:solidFill>
            </a:endParaRPr>
          </a:p>
          <a:p>
            <a:pPr algn="just">
              <a:spcBef>
                <a:spcPct val="0"/>
              </a:spcBef>
              <a:buClrTx/>
              <a:buFontTx/>
              <a:buNone/>
            </a:pPr>
            <a:r>
              <a:rPr lang="it-IT" altLang="it-IT" sz="1700" dirty="0"/>
              <a:t>Sono </a:t>
            </a:r>
            <a:r>
              <a:rPr lang="it-IT" altLang="it-IT" sz="1700" u="sng" dirty="0"/>
              <a:t>tendenzialmente</a:t>
            </a:r>
            <a:r>
              <a:rPr lang="it-IT" altLang="it-IT" sz="1700" b="1" u="sng" dirty="0"/>
              <a:t> </a:t>
            </a:r>
            <a:r>
              <a:rPr lang="it-IT" altLang="it-IT" sz="1700" b="1" dirty="0"/>
              <a:t>rigidi </a:t>
            </a:r>
            <a:r>
              <a:rPr lang="it-IT" altLang="it-IT" sz="1700" dirty="0"/>
              <a:t>perché </a:t>
            </a:r>
            <a:r>
              <a:rPr lang="it-IT" altLang="it-IT" sz="1700" i="1" dirty="0"/>
              <a:t>possono </a:t>
            </a:r>
            <a:r>
              <a:rPr lang="it-IT" altLang="it-IT" sz="1700" dirty="0"/>
              <a:t>ovvero </a:t>
            </a:r>
            <a:r>
              <a:rPr lang="it-IT" altLang="it-IT" sz="1700" i="1" dirty="0"/>
              <a:t>devono </a:t>
            </a:r>
            <a:r>
              <a:rPr lang="it-IT" altLang="it-IT" sz="1700" dirty="0"/>
              <a:t>essere modificati solo nei casi espressamente contemplati dall’articolo 2423 </a:t>
            </a:r>
            <a:r>
              <a:rPr lang="it-IT" altLang="it-IT" sz="1700" i="1" dirty="0"/>
              <a:t>ter </a:t>
            </a:r>
            <a:r>
              <a:rPr lang="it-IT" altLang="it-IT" sz="1700" dirty="0"/>
              <a:t>del codice civile. </a:t>
            </a:r>
          </a:p>
          <a:p>
            <a:pPr algn="just">
              <a:spcBef>
                <a:spcPct val="0"/>
              </a:spcBef>
              <a:buClrTx/>
              <a:buFontTx/>
              <a:buNone/>
            </a:pPr>
            <a:endParaRPr lang="it-IT" altLang="it-IT" sz="900" dirty="0"/>
          </a:p>
          <a:p>
            <a:pPr algn="just">
              <a:spcBef>
                <a:spcPct val="0"/>
              </a:spcBef>
              <a:buClrTx/>
              <a:buFontTx/>
              <a:buNone/>
            </a:pPr>
            <a:r>
              <a:rPr lang="it-IT" altLang="it-IT" sz="1700" dirty="0"/>
              <a:t>Le modifiche ammesse riguardano solo le voci, cioè le poste precedute da numeri arabi. Nello specifico, le modifiche possono prevedere:</a:t>
            </a:r>
          </a:p>
          <a:p>
            <a:pPr algn="just">
              <a:spcBef>
                <a:spcPct val="0"/>
              </a:spcBef>
              <a:buClrTx/>
              <a:buFontTx/>
              <a:buNone/>
            </a:pPr>
            <a:r>
              <a:rPr lang="it-IT" altLang="it-IT" sz="1700" dirty="0"/>
              <a:t>a) </a:t>
            </a:r>
            <a:r>
              <a:rPr lang="it-IT" altLang="it-IT" sz="1700" b="1" dirty="0"/>
              <a:t>ulteriore suddivisione</a:t>
            </a:r>
            <a:r>
              <a:rPr lang="it-IT" altLang="it-IT" sz="1700" dirty="0"/>
              <a:t>: senza eliminare la voce complessiva e l’importo corrispondente ( Es. per la sottovoce "terreni e fabbricati" appartenente alle immobilizzazioni materiali molte aziende hanno preferito distinguere tra: "terreni", "fabbricati industriali" e "fabbricati civili")</a:t>
            </a:r>
          </a:p>
          <a:p>
            <a:pPr algn="just">
              <a:spcBef>
                <a:spcPct val="0"/>
              </a:spcBef>
              <a:buClrTx/>
              <a:buFontTx/>
              <a:buNone/>
            </a:pPr>
            <a:r>
              <a:rPr lang="it-IT" altLang="it-IT" sz="1700" dirty="0"/>
              <a:t>b) </a:t>
            </a:r>
            <a:r>
              <a:rPr lang="it-IT" altLang="it-IT" sz="1700" b="1" dirty="0"/>
              <a:t>eventuale raggruppamento</a:t>
            </a:r>
            <a:r>
              <a:rPr lang="it-IT" altLang="it-IT" sz="1700" dirty="0"/>
              <a:t>: soltanto quando il raggruppamento, a causa del loro importo, è irrilevante o quando esso favorisca la chiarezza del bilancio indicando però distintamente in nota integrativa le voci </a:t>
            </a:r>
            <a:r>
              <a:rPr lang="it-IT" altLang="it-IT" sz="1700" dirty="0" smtClean="0"/>
              <a:t>raggruppate</a:t>
            </a:r>
            <a:endParaRPr lang="it-IT" altLang="it-IT" sz="1700" dirty="0"/>
          </a:p>
          <a:p>
            <a:pPr algn="just">
              <a:spcBef>
                <a:spcPct val="0"/>
              </a:spcBef>
              <a:buClrTx/>
              <a:buFontTx/>
              <a:buNone/>
            </a:pPr>
            <a:r>
              <a:rPr lang="it-IT" altLang="it-IT" sz="1700" dirty="0"/>
              <a:t>c) </a:t>
            </a:r>
            <a:r>
              <a:rPr lang="it-IT" altLang="it-IT" sz="1700" b="1" dirty="0"/>
              <a:t>eventuale aggiunta: </a:t>
            </a:r>
            <a:r>
              <a:rPr lang="it-IT" altLang="it-IT" sz="1700" dirty="0"/>
              <a:t>È obbligatorio aggiungerne di nuove quando il contenuto non sia compreso in alcuna delle voci previste dal codice civile</a:t>
            </a:r>
            <a:endParaRPr lang="it-IT" altLang="it-IT" sz="1700" b="1" dirty="0"/>
          </a:p>
          <a:p>
            <a:pPr algn="just">
              <a:spcBef>
                <a:spcPct val="0"/>
              </a:spcBef>
              <a:buClrTx/>
              <a:buFontTx/>
              <a:buNone/>
            </a:pPr>
            <a:r>
              <a:rPr lang="it-IT" altLang="it-IT" sz="1700" dirty="0"/>
              <a:t>d) </a:t>
            </a:r>
            <a:r>
              <a:rPr lang="it-IT" altLang="it-IT" sz="1700" b="1" dirty="0"/>
              <a:t>possibile adattamento: </a:t>
            </a:r>
            <a:r>
              <a:rPr lang="it-IT" altLang="it-IT" sz="1700" dirty="0"/>
              <a:t>ovvero adattarne la denominazione quando lo esiga la natura dell’attività esercitata.</a:t>
            </a:r>
            <a:endParaRPr lang="it-IT" altLang="it-IT" sz="1700" b="1" dirty="0"/>
          </a:p>
          <a:p>
            <a:pPr algn="just">
              <a:spcBef>
                <a:spcPct val="0"/>
              </a:spcBef>
              <a:buClrTx/>
              <a:buFontTx/>
              <a:buNone/>
            </a:pPr>
            <a:endParaRPr lang="it-IT" altLang="it-IT" sz="600" dirty="0"/>
          </a:p>
          <a:p>
            <a:pPr algn="just">
              <a:spcBef>
                <a:spcPct val="50000"/>
              </a:spcBef>
              <a:buClrTx/>
              <a:buFontTx/>
              <a:buNone/>
            </a:pPr>
            <a:r>
              <a:rPr lang="it-IT" altLang="it-IT" sz="1700" dirty="0"/>
              <a:t>Il legislatore ha inoltre previsto, sempre in virtù della comparazione temporale, che per ogni voce dello stato patrimoniale e del conto economico siano indicati gli importi corrispondenti all'anno precedente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Segnaposto contenuto 3"/>
          <p:cNvGraphicFramePr>
            <a:graphicFrameLocks/>
          </p:cNvGraphicFramePr>
          <p:nvPr/>
        </p:nvGraphicFramePr>
        <p:xfrm>
          <a:off x="293688" y="1465263"/>
          <a:ext cx="8640762" cy="5322884"/>
        </p:xfrm>
        <a:graphic>
          <a:graphicData uri="http://schemas.openxmlformats.org/drawingml/2006/table">
            <a:tbl>
              <a:tblPr firstRow="1" bandRow="1"/>
              <a:tblGrid>
                <a:gridCol w="4900186">
                  <a:extLst>
                    <a:ext uri="{9D8B030D-6E8A-4147-A177-3AD203B41FA5}">
                      <a16:colId xmlns:a16="http://schemas.microsoft.com/office/drawing/2014/main" val="20000"/>
                    </a:ext>
                  </a:extLst>
                </a:gridCol>
                <a:gridCol w="3740576">
                  <a:extLst>
                    <a:ext uri="{9D8B030D-6E8A-4147-A177-3AD203B41FA5}">
                      <a16:colId xmlns:a16="http://schemas.microsoft.com/office/drawing/2014/main" val="20001"/>
                    </a:ext>
                  </a:extLst>
                </a:gridCol>
              </a:tblGrid>
              <a:tr h="457198">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it-IT" sz="2400" dirty="0"/>
                        <a:t>ATTIVITA’</a:t>
                      </a:r>
                    </a:p>
                  </a:txBody>
                  <a:tcPr marL="91444" marR="91444" marT="45716" marB="45716">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it-IT" sz="2400" dirty="0"/>
                        <a:t>PASSIVITA’</a:t>
                      </a:r>
                    </a:p>
                  </a:txBody>
                  <a:tcPr marL="91444" marR="91444" marT="45716" marB="45716">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10000"/>
                  </a:ext>
                </a:extLst>
              </a:tr>
              <a:tr h="70104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it-IT" sz="2000" b="1" dirty="0"/>
                        <a:t>A. </a:t>
                      </a:r>
                    </a:p>
                    <a:p>
                      <a:r>
                        <a:rPr lang="it-IT" sz="2000" b="1" dirty="0"/>
                        <a:t>crediti vs soci per versamenti ancora dovuti</a:t>
                      </a:r>
                    </a:p>
                  </a:txBody>
                  <a:tcPr marL="91444" marR="91444" marT="45716" marB="45716">
                    <a:lnL w="12700" cmpd="sng">
                      <a:solidFill>
                        <a:sysClr val="window" lastClr="FFFFFF"/>
                      </a:solidFill>
                    </a:lnL>
                    <a:lnR w="12700" cap="flat" cmpd="sng" algn="ctr">
                      <a:solidFill>
                        <a:sysClr val="windowText" lastClr="000000"/>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it-IT" sz="2000" b="1" dirty="0"/>
                        <a:t>A. Patrimonio netto (X)</a:t>
                      </a:r>
                    </a:p>
                  </a:txBody>
                  <a:tcPr marL="91444" marR="91444" marT="45716" marB="45716">
                    <a:lnL w="12700" cap="flat" cmpd="sng" algn="ctr">
                      <a:solidFill>
                        <a:sysClr val="windowText" lastClr="000000"/>
                      </a:solidFill>
                      <a:prstDash val="solid"/>
                      <a:round/>
                      <a:headEnd type="none" w="med" len="med"/>
                      <a:tailEnd type="none" w="med" len="med"/>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1"/>
                  </a:ext>
                </a:extLst>
              </a:tr>
              <a:tr h="39623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it-IT" sz="2000" b="1" dirty="0"/>
                        <a:t>B. Immobilizzazioni</a:t>
                      </a:r>
                    </a:p>
                  </a:txBody>
                  <a:tcPr marL="91444" marR="91444" marT="45716" marB="45716">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it-IT" sz="2000" b="1" dirty="0"/>
                        <a:t>B. Fondi rischi ed oneri (4)</a:t>
                      </a:r>
                    </a:p>
                  </a:txBody>
                  <a:tcPr marL="91444" marR="91444" marT="45716" marB="45716">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2"/>
                  </a:ext>
                </a:extLst>
              </a:tr>
              <a:tr h="39623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it-IT" sz="1800" dirty="0"/>
                        <a:t>        </a:t>
                      </a:r>
                      <a:r>
                        <a:rPr lang="it-IT" sz="1800" dirty="0" err="1"/>
                        <a:t>B.I</a:t>
                      </a:r>
                      <a:r>
                        <a:rPr lang="it-IT" sz="1800" dirty="0"/>
                        <a:t> Immobilizzazioni immateriali (7)</a:t>
                      </a:r>
                    </a:p>
                  </a:txBody>
                  <a:tcPr marL="91444" marR="91444" marT="45716" marB="45716">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it-IT" sz="2000" dirty="0"/>
                    </a:p>
                  </a:txBody>
                  <a:tcPr marL="91444" marR="91444" marT="45716" marB="45716">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3"/>
                  </a:ext>
                </a:extLst>
              </a:tr>
              <a:tr h="39623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it-IT" sz="1800" dirty="0"/>
                        <a:t>        </a:t>
                      </a:r>
                      <a:r>
                        <a:rPr lang="it-IT" sz="1800" dirty="0" err="1"/>
                        <a:t>B.II</a:t>
                      </a:r>
                      <a:r>
                        <a:rPr lang="it-IT" sz="1800" dirty="0"/>
                        <a:t> immobilizzazioni materiali (5)</a:t>
                      </a:r>
                    </a:p>
                  </a:txBody>
                  <a:tcPr marL="91444" marR="91444" marT="45716" marB="45716">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it-IT" sz="2000" dirty="0"/>
                    </a:p>
                  </a:txBody>
                  <a:tcPr marL="91444" marR="91444" marT="45716" marB="45716">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4"/>
                  </a:ext>
                </a:extLst>
              </a:tr>
              <a:tr h="39623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it-IT" sz="1800" dirty="0"/>
                        <a:t>        </a:t>
                      </a:r>
                      <a:r>
                        <a:rPr lang="it-IT" sz="1800" dirty="0" err="1"/>
                        <a:t>B.III</a:t>
                      </a:r>
                      <a:r>
                        <a:rPr lang="it-IT" sz="1800" dirty="0"/>
                        <a:t> immobilizzazioni finanziarie (3)</a:t>
                      </a:r>
                    </a:p>
                  </a:txBody>
                  <a:tcPr marL="91444" marR="91444" marT="45716" marB="45716">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it-IT" sz="2000" b="1" dirty="0"/>
                        <a:t>C. Fondo </a:t>
                      </a:r>
                      <a:r>
                        <a:rPr lang="it-IT" sz="2000" b="1" dirty="0" err="1"/>
                        <a:t>T.F.R.</a:t>
                      </a:r>
                      <a:endParaRPr lang="it-IT" sz="2000" b="1" dirty="0"/>
                    </a:p>
                  </a:txBody>
                  <a:tcPr marL="91444" marR="91444" marT="45716" marB="45716">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5"/>
                  </a:ext>
                </a:extLst>
              </a:tr>
              <a:tr h="39623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it-IT" sz="2000" b="1" dirty="0"/>
                        <a:t>C. Attivo Circolante</a:t>
                      </a:r>
                    </a:p>
                  </a:txBody>
                  <a:tcPr marL="91444" marR="91444" marT="45716" marB="45716">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it-IT" sz="2000" dirty="0"/>
                    </a:p>
                  </a:txBody>
                  <a:tcPr marL="91444" marR="91444" marT="45716" marB="45716">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6"/>
                  </a:ext>
                </a:extLst>
              </a:tr>
              <a:tr h="39623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it-IT" sz="1800" dirty="0"/>
                        <a:t>        </a:t>
                      </a:r>
                      <a:r>
                        <a:rPr lang="it-IT" sz="1800" dirty="0" err="1"/>
                        <a:t>C.I</a:t>
                      </a:r>
                      <a:r>
                        <a:rPr lang="it-IT" sz="1800" dirty="0"/>
                        <a:t> Rimanenze (5)</a:t>
                      </a:r>
                    </a:p>
                  </a:txBody>
                  <a:tcPr marL="91444" marR="91444" marT="45716" marB="45716">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it-IT" sz="2000" dirty="0"/>
                    </a:p>
                  </a:txBody>
                  <a:tcPr marL="91444" marR="91444" marT="45716" marB="45716">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7"/>
                  </a:ext>
                </a:extLst>
              </a:tr>
              <a:tr h="39623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it-IT" sz="1800" dirty="0"/>
                        <a:t>        </a:t>
                      </a:r>
                      <a:r>
                        <a:rPr lang="it-IT" sz="1800" dirty="0" err="1"/>
                        <a:t>C.II</a:t>
                      </a:r>
                      <a:r>
                        <a:rPr lang="it-IT" sz="1800" dirty="0"/>
                        <a:t> Crediti (5)</a:t>
                      </a:r>
                    </a:p>
                  </a:txBody>
                  <a:tcPr marL="91444" marR="91444" marT="45716" marB="45716">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000" b="1" dirty="0"/>
                        <a:t>D. Debiti (14)</a:t>
                      </a:r>
                    </a:p>
                  </a:txBody>
                  <a:tcPr marL="91444" marR="91444" marT="45716" marB="45716">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8"/>
                  </a:ext>
                </a:extLst>
              </a:tr>
              <a:tr h="59851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it-IT" sz="1800" dirty="0"/>
                        <a:t>        </a:t>
                      </a:r>
                      <a:r>
                        <a:rPr lang="it-IT" sz="1800" dirty="0" err="1"/>
                        <a:t>C.III</a:t>
                      </a:r>
                      <a:r>
                        <a:rPr lang="it-IT" sz="1800" dirty="0"/>
                        <a:t> Attività</a:t>
                      </a:r>
                      <a:r>
                        <a:rPr lang="it-IT" sz="1800" baseline="0" dirty="0"/>
                        <a:t> finanziarie non immobilizzate (5)</a:t>
                      </a:r>
                      <a:endParaRPr lang="it-IT" sz="1800" dirty="0"/>
                    </a:p>
                  </a:txBody>
                  <a:tcPr marL="91444" marR="91444" marT="45716" marB="45716">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it-IT" sz="2000" dirty="0"/>
                    </a:p>
                  </a:txBody>
                  <a:tcPr marL="91444" marR="91444" marT="45716" marB="45716">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9"/>
                  </a:ext>
                </a:extLst>
              </a:tr>
              <a:tr h="39623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it-IT" sz="1800" dirty="0"/>
                        <a:t>       C. IV disponibilità liquide (3)</a:t>
                      </a:r>
                    </a:p>
                  </a:txBody>
                  <a:tcPr marL="91444" marR="91444" marT="45716" marB="45716">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it-IT" sz="2000" dirty="0"/>
                    </a:p>
                  </a:txBody>
                  <a:tcPr marL="91444" marR="91444" marT="45716" marB="45716">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10"/>
                  </a:ext>
                </a:extLst>
              </a:tr>
              <a:tr h="39623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it-IT" sz="2000" b="1" dirty="0"/>
                        <a:t>D. Ratei e risconti</a:t>
                      </a:r>
                    </a:p>
                  </a:txBody>
                  <a:tcPr marL="91444" marR="91444" marT="45716" marB="45716">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it-IT" sz="2000" b="1" dirty="0"/>
                        <a:t>E. Ratei e risconti</a:t>
                      </a:r>
                    </a:p>
                  </a:txBody>
                  <a:tcPr marL="91444" marR="91444" marT="45716" marB="45716">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11"/>
                  </a:ext>
                </a:extLst>
              </a:tr>
            </a:tbl>
          </a:graphicData>
        </a:graphic>
      </p:graphicFrame>
      <p:sp>
        <p:nvSpPr>
          <p:cNvPr id="39979" name="Text Box 4"/>
          <p:cNvSpPr txBox="1">
            <a:spLocks noChangeArrowheads="1"/>
          </p:cNvSpPr>
          <p:nvPr/>
        </p:nvSpPr>
        <p:spPr bwMode="auto">
          <a:xfrm>
            <a:off x="323850" y="84138"/>
            <a:ext cx="8496300" cy="59213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Lo Stato patrimoniale (SP)</a:t>
            </a:r>
            <a:endParaRPr lang="it-IT" altLang="it-IT" sz="1800"/>
          </a:p>
        </p:txBody>
      </p:sp>
      <p:sp>
        <p:nvSpPr>
          <p:cNvPr id="39980" name="CasellaDiTesto 1"/>
          <p:cNvSpPr txBox="1">
            <a:spLocks noChangeArrowheads="1"/>
          </p:cNvSpPr>
          <p:nvPr/>
        </p:nvSpPr>
        <p:spPr bwMode="auto">
          <a:xfrm>
            <a:off x="138113" y="676275"/>
            <a:ext cx="87122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pPr>
            <a:r>
              <a:rPr lang="it-IT" altLang="it-IT" sz="1800"/>
              <a:t>Lo schema di Stato Patrimoniale civilistico ha forma </a:t>
            </a:r>
            <a:r>
              <a:rPr lang="it-IT" altLang="it-IT" sz="1800" b="1"/>
              <a:t>“a sezioni divise e contrapposte” </a:t>
            </a:r>
            <a:r>
              <a:rPr lang="it-IT" altLang="it-IT" sz="1800"/>
              <a:t>e struttura </a:t>
            </a:r>
            <a:r>
              <a:rPr lang="it-IT" altLang="it-IT" sz="1800" b="1"/>
              <a:t>ibrida </a:t>
            </a:r>
            <a:r>
              <a:rPr lang="it-IT" altLang="it-IT" sz="1800"/>
              <a:t>poiché più criteri concorrono a definirla.</a:t>
            </a:r>
          </a:p>
          <a:p>
            <a:pPr>
              <a:spcBef>
                <a:spcPct val="0"/>
              </a:spcBef>
              <a:buClrTx/>
              <a:buFontTx/>
              <a:buNone/>
            </a:pPr>
            <a:endParaRPr lang="it-IT" altLang="it-IT" sz="18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5" name="Rettangolo 2"/>
          <p:cNvSpPr>
            <a:spLocks noChangeArrowheads="1"/>
          </p:cNvSpPr>
          <p:nvPr/>
        </p:nvSpPr>
        <p:spPr bwMode="auto">
          <a:xfrm>
            <a:off x="209550" y="569913"/>
            <a:ext cx="8928100" cy="6232525"/>
          </a:xfrm>
          <a:prstGeom prst="rect">
            <a:avLst/>
          </a:prstGeom>
          <a:noFill/>
          <a:ln>
            <a:noFill/>
          </a:ln>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buFontTx/>
              <a:buNone/>
              <a:defRPr/>
            </a:pPr>
            <a:endParaRPr lang="it-IT" altLang="it-IT" sz="900" dirty="0"/>
          </a:p>
          <a:p>
            <a:pPr algn="just">
              <a:buFontTx/>
              <a:buNone/>
              <a:defRPr/>
            </a:pPr>
            <a:r>
              <a:rPr lang="it-IT" altLang="it-IT" sz="2000" dirty="0"/>
              <a:t>L</a:t>
            </a:r>
            <a:r>
              <a:rPr lang="it-IT" altLang="it-IT" sz="2000" b="1" dirty="0"/>
              <a:t>’Attivo </a:t>
            </a:r>
            <a:r>
              <a:rPr lang="it-IT" altLang="it-IT" sz="2000" dirty="0"/>
              <a:t>è organizzato </a:t>
            </a:r>
            <a:r>
              <a:rPr lang="it-IT" altLang="it-IT" sz="2000" i="1" dirty="0"/>
              <a:t>prevalentemente </a:t>
            </a:r>
            <a:r>
              <a:rPr lang="it-IT" altLang="it-IT" sz="2000" dirty="0"/>
              <a:t>in base alla </a:t>
            </a:r>
            <a:r>
              <a:rPr lang="it-IT" altLang="it-IT" sz="2000" b="1" u="sng" dirty="0"/>
              <a:t>destinazione all’uso durevole o meno</a:t>
            </a:r>
            <a:r>
              <a:rPr lang="it-IT" altLang="it-IT" sz="2000" dirty="0"/>
              <a:t> degli elementi attivi del patrimonio nell’ambito dei processi produttivi: </a:t>
            </a:r>
          </a:p>
          <a:p>
            <a:pPr marL="285750" indent="-285750" algn="just">
              <a:defRPr/>
            </a:pPr>
            <a:r>
              <a:rPr lang="it-IT" altLang="it-IT" sz="2000" dirty="0"/>
              <a:t>quelli destinati a essere usati durevolmente devono essere iscritti nell’ambito della macro-classe intestata alle i</a:t>
            </a:r>
            <a:r>
              <a:rPr lang="it-IT" altLang="it-IT" sz="2000" u="sng" dirty="0"/>
              <a:t>mmobilizzazioni</a:t>
            </a:r>
            <a:r>
              <a:rPr lang="it-IT" altLang="it-IT" sz="2000" dirty="0"/>
              <a:t>, </a:t>
            </a:r>
          </a:p>
          <a:p>
            <a:pPr marL="285750" indent="-285750" algn="just">
              <a:defRPr/>
            </a:pPr>
            <a:r>
              <a:rPr lang="it-IT" altLang="it-IT" sz="2000" dirty="0"/>
              <a:t>quelli non destinati a essere usati durevolmente devono essere iscritti nell’ambito della macro-classe intestata </a:t>
            </a:r>
            <a:r>
              <a:rPr lang="it-IT" altLang="it-IT" sz="2000" u="sng" dirty="0"/>
              <a:t>all’attivo circolante</a:t>
            </a:r>
            <a:r>
              <a:rPr lang="it-IT" altLang="it-IT" sz="2000" dirty="0"/>
              <a:t>.</a:t>
            </a:r>
          </a:p>
          <a:p>
            <a:pPr algn="just">
              <a:buFontTx/>
              <a:buNone/>
              <a:defRPr/>
            </a:pPr>
            <a:r>
              <a:rPr lang="it-IT" altLang="it-IT" sz="2000" dirty="0"/>
              <a:t>Occorre esprimersi in termini di prevalenza perché il criterio di classificazione in esame ha deroghe di rilievo:</a:t>
            </a:r>
          </a:p>
          <a:p>
            <a:pPr algn="just">
              <a:buFontTx/>
              <a:buNone/>
              <a:defRPr/>
            </a:pPr>
            <a:r>
              <a:rPr lang="it-IT" altLang="it-IT" sz="2000" dirty="0"/>
              <a:t>– la classificazione dei crediti si basa sulla natura degli stessi; se sono di </a:t>
            </a:r>
            <a:r>
              <a:rPr lang="it-IT" altLang="it-IT" sz="2000" b="1" dirty="0"/>
              <a:t>finanziamento</a:t>
            </a:r>
            <a:r>
              <a:rPr lang="it-IT" altLang="it-IT" sz="2000" dirty="0"/>
              <a:t>, vanno iscritti nella macro-classe intestata alle immobilizzazioni, se sono di </a:t>
            </a:r>
            <a:r>
              <a:rPr lang="it-IT" altLang="it-IT" sz="2000" b="1" dirty="0"/>
              <a:t>funzionamento</a:t>
            </a:r>
            <a:r>
              <a:rPr lang="it-IT" altLang="it-IT" sz="2000" dirty="0"/>
              <a:t>, vanno iscritti nella macro-classe intestata all’attivo circolante</a:t>
            </a:r>
          </a:p>
          <a:p>
            <a:pPr algn="just">
              <a:buFontTx/>
              <a:buNone/>
              <a:defRPr/>
            </a:pPr>
            <a:r>
              <a:rPr lang="it-IT" altLang="it-IT" sz="2000" dirty="0"/>
              <a:t>– la macro-classe intesta ai </a:t>
            </a:r>
            <a:r>
              <a:rPr lang="it-IT" altLang="it-IT" sz="2000" b="1" dirty="0"/>
              <a:t>crediti verso soci </a:t>
            </a:r>
            <a:r>
              <a:rPr lang="it-IT" altLang="it-IT" sz="2000" dirty="0"/>
              <a:t>per versamenti ancora dovuti è destinata all’iscrizione di una sola e </a:t>
            </a:r>
            <a:r>
              <a:rPr lang="it-IT" altLang="it-IT" sz="2000" u="sng" dirty="0"/>
              <a:t>specifica</a:t>
            </a:r>
            <a:r>
              <a:rPr lang="it-IT" altLang="it-IT" sz="2000" dirty="0"/>
              <a:t> tipologia di credito, </a:t>
            </a:r>
          </a:p>
          <a:p>
            <a:pPr algn="just">
              <a:buFontTx/>
              <a:buNone/>
              <a:defRPr/>
            </a:pPr>
            <a:r>
              <a:rPr lang="it-IT" altLang="it-IT" sz="2000" dirty="0"/>
              <a:t>– la macro-classe intestata ai ratei e ai risconti (attivi) </a:t>
            </a:r>
          </a:p>
          <a:p>
            <a:pPr algn="just">
              <a:spcBef>
                <a:spcPct val="50000"/>
              </a:spcBef>
              <a:buClrTx/>
              <a:buFontTx/>
              <a:buNone/>
              <a:defRPr/>
            </a:pPr>
            <a:endParaRPr lang="it-IT" altLang="it-IT" sz="2400" b="1" dirty="0">
              <a:solidFill>
                <a:srgbClr val="7F7F7F"/>
              </a:solidFill>
            </a:endParaRPr>
          </a:p>
          <a:p>
            <a:pPr algn="just">
              <a:spcBef>
                <a:spcPct val="50000"/>
              </a:spcBef>
              <a:buClrTx/>
              <a:buFontTx/>
              <a:buNone/>
              <a:defRPr/>
            </a:pPr>
            <a:endParaRPr lang="it-IT" altLang="it-IT" sz="400" b="1" dirty="0">
              <a:solidFill>
                <a:srgbClr val="7F7F7F"/>
              </a:solidFill>
            </a:endParaRPr>
          </a:p>
        </p:txBody>
      </p:sp>
      <p:sp>
        <p:nvSpPr>
          <p:cNvPr id="41988" name="Text Box 4"/>
          <p:cNvSpPr txBox="1">
            <a:spLocks noChangeArrowheads="1"/>
          </p:cNvSpPr>
          <p:nvPr/>
        </p:nvSpPr>
        <p:spPr bwMode="auto">
          <a:xfrm>
            <a:off x="323850" y="9525"/>
            <a:ext cx="8496300" cy="59213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Lo Stato patrimoniale (SP)</a:t>
            </a:r>
            <a:endParaRPr lang="it-IT" altLang="it-IT" sz="18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5" name="Rettangolo 2"/>
          <p:cNvSpPr>
            <a:spLocks noChangeArrowheads="1"/>
          </p:cNvSpPr>
          <p:nvPr/>
        </p:nvSpPr>
        <p:spPr bwMode="auto">
          <a:xfrm>
            <a:off x="107950" y="623888"/>
            <a:ext cx="8928100" cy="6240462"/>
          </a:xfrm>
          <a:prstGeom prst="rect">
            <a:avLst/>
          </a:prstGeom>
          <a:noFill/>
          <a:ln>
            <a:noFill/>
          </a:ln>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buFontTx/>
              <a:buNone/>
              <a:defRPr/>
            </a:pPr>
            <a:r>
              <a:rPr lang="it-IT" altLang="it-IT" sz="1900" dirty="0"/>
              <a:t>La </a:t>
            </a:r>
            <a:r>
              <a:rPr lang="it-IT" altLang="it-IT" sz="1900" b="1" dirty="0"/>
              <a:t>sezione del Passivo </a:t>
            </a:r>
            <a:r>
              <a:rPr lang="it-IT" altLang="it-IT" sz="1900" dirty="0"/>
              <a:t>è organizzata </a:t>
            </a:r>
            <a:r>
              <a:rPr lang="it-IT" altLang="it-IT" sz="1900" i="1" dirty="0"/>
              <a:t>prevalentemente </a:t>
            </a:r>
            <a:r>
              <a:rPr lang="it-IT" altLang="it-IT" sz="1900" dirty="0"/>
              <a:t>in base alla </a:t>
            </a:r>
            <a:r>
              <a:rPr lang="it-IT" altLang="it-IT" sz="1900" b="1" dirty="0"/>
              <a:t>natura delle fonti di finanziamento.</a:t>
            </a:r>
          </a:p>
          <a:p>
            <a:pPr algn="just">
              <a:buFontTx/>
              <a:buNone/>
              <a:defRPr/>
            </a:pPr>
            <a:r>
              <a:rPr lang="it-IT" altLang="it-IT" sz="1900" dirty="0"/>
              <a:t>In tale ottica può essere interpretata la distinzione tra due principali macro-classi:</a:t>
            </a:r>
          </a:p>
          <a:p>
            <a:pPr marL="457200" indent="-457200" algn="just">
              <a:buFont typeface="+mj-lt"/>
              <a:buAutoNum type="arabicPeriod"/>
              <a:defRPr/>
            </a:pPr>
            <a:r>
              <a:rPr lang="it-IT" altLang="it-IT" sz="1900" dirty="0"/>
              <a:t> intestata al </a:t>
            </a:r>
            <a:r>
              <a:rPr lang="it-IT" altLang="it-IT" sz="1900" b="1" dirty="0"/>
              <a:t>patrimonio netto </a:t>
            </a:r>
            <a:endParaRPr lang="it-IT" altLang="it-IT" sz="1900" dirty="0"/>
          </a:p>
          <a:p>
            <a:pPr marL="457200" indent="-457200" algn="just">
              <a:buFont typeface="+mj-lt"/>
              <a:buAutoNum type="arabicPeriod"/>
              <a:defRPr/>
            </a:pPr>
            <a:r>
              <a:rPr lang="it-IT" altLang="it-IT" sz="1900" dirty="0"/>
              <a:t>Intestata ai debiti; questi ultimi, a loro volta, sono distinti in base alla natura del soggetto creditore e la separata indicazione delle partite esigibili oltre l'esercizio successivo.</a:t>
            </a:r>
          </a:p>
          <a:p>
            <a:pPr algn="just">
              <a:buFontTx/>
              <a:buNone/>
              <a:defRPr/>
            </a:pPr>
            <a:r>
              <a:rPr lang="it-IT" altLang="it-IT" sz="1900" dirty="0"/>
              <a:t>Tra tali </a:t>
            </a:r>
            <a:r>
              <a:rPr lang="it-IT" altLang="it-IT" sz="1900" dirty="0" err="1"/>
              <a:t>macroclassi</a:t>
            </a:r>
            <a:r>
              <a:rPr lang="it-IT" altLang="it-IT" sz="1900" dirty="0"/>
              <a:t> vi sono la macro-classe intestata ai </a:t>
            </a:r>
            <a:r>
              <a:rPr lang="it-IT" altLang="it-IT" sz="1900" b="1" dirty="0"/>
              <a:t>fondi per rischi e oneri</a:t>
            </a:r>
            <a:r>
              <a:rPr lang="it-IT" altLang="it-IT" sz="1900" dirty="0"/>
              <a:t>, che ricomprende passività potenziali e spese future e quella relativa al </a:t>
            </a:r>
            <a:r>
              <a:rPr lang="it-IT" altLang="it-IT" sz="1900" b="1" dirty="0"/>
              <a:t>trattamento di fine rapporto di lavoro subordinato </a:t>
            </a:r>
            <a:r>
              <a:rPr lang="it-IT" altLang="it-IT" sz="1900" dirty="0"/>
              <a:t>che evidenzia il debito dell'azienda nei confronti dei propri dipendenti. Il fondo T.F.R. è stato evidenziato in una </a:t>
            </a:r>
            <a:r>
              <a:rPr lang="it-IT" altLang="it-IT" sz="1900" dirty="0" err="1"/>
              <a:t>macroclasse</a:t>
            </a:r>
            <a:r>
              <a:rPr lang="it-IT" altLang="it-IT" sz="1900" dirty="0"/>
              <a:t> autonoma perché si tratta di un debito che - tranne per alcuni casi - non ha una scadenza certa. </a:t>
            </a:r>
          </a:p>
          <a:p>
            <a:pPr algn="just">
              <a:buFontTx/>
              <a:buNone/>
              <a:defRPr/>
            </a:pPr>
            <a:r>
              <a:rPr lang="it-IT" altLang="it-IT" sz="1900" dirty="0"/>
              <a:t>Chiudono il passivo la </a:t>
            </a:r>
            <a:r>
              <a:rPr lang="it-IT" altLang="it-IT" sz="1900" dirty="0" err="1"/>
              <a:t>macroclasse</a:t>
            </a:r>
            <a:r>
              <a:rPr lang="it-IT" altLang="it-IT" sz="1900" dirty="0"/>
              <a:t> dei ratei e dei risconti</a:t>
            </a:r>
          </a:p>
          <a:p>
            <a:pPr algn="just">
              <a:buFontTx/>
              <a:buNone/>
              <a:defRPr/>
            </a:pPr>
            <a:r>
              <a:rPr lang="it-IT" altLang="it-IT" sz="1900" dirty="0"/>
              <a:t>Nel bilancio civilistico </a:t>
            </a:r>
            <a:r>
              <a:rPr lang="it-IT" altLang="it-IT" sz="1900" dirty="0" smtClean="0"/>
              <a:t>(sia nello SP che </a:t>
            </a:r>
            <a:r>
              <a:rPr lang="it-IT" altLang="it-IT" sz="1900" smtClean="0"/>
              <a:t>nel CE) tutte </a:t>
            </a:r>
            <a:r>
              <a:rPr lang="it-IT" altLang="it-IT" sz="1900" dirty="0"/>
              <a:t>le poste contabili sono espresse al netto delle partite rettificative (fondi ammortamento, fondi svalutazione, </a:t>
            </a:r>
            <a:r>
              <a:rPr lang="it-IT" altLang="it-IT" sz="1900" dirty="0" smtClean="0"/>
              <a:t>resi</a:t>
            </a:r>
            <a:r>
              <a:rPr lang="it-IT" altLang="it-IT" sz="1900" dirty="0"/>
              <a:t>, </a:t>
            </a:r>
            <a:r>
              <a:rPr lang="it-IT" altLang="it-IT" sz="1900" dirty="0" smtClean="0"/>
              <a:t>abbuoni, </a:t>
            </a:r>
            <a:r>
              <a:rPr lang="it-IT" altLang="it-IT" sz="1900" dirty="0"/>
              <a:t>ecc.) in quanto il relativo dettaglio viene comunque fornito all’interno della nota integrativa. </a:t>
            </a:r>
          </a:p>
          <a:p>
            <a:pPr algn="just">
              <a:buFontTx/>
              <a:buNone/>
              <a:defRPr/>
            </a:pPr>
            <a:endParaRPr lang="it-IT" altLang="it-IT" sz="2400" b="1" dirty="0">
              <a:solidFill>
                <a:srgbClr val="7F7F7F"/>
              </a:solidFill>
            </a:endParaRPr>
          </a:p>
          <a:p>
            <a:pPr algn="just">
              <a:spcBef>
                <a:spcPct val="50000"/>
              </a:spcBef>
              <a:buClrTx/>
              <a:buFontTx/>
              <a:buNone/>
              <a:defRPr/>
            </a:pPr>
            <a:endParaRPr lang="it-IT" altLang="it-IT" sz="400" b="1" dirty="0">
              <a:solidFill>
                <a:srgbClr val="7F7F7F"/>
              </a:solidFill>
            </a:endParaRPr>
          </a:p>
        </p:txBody>
      </p:sp>
      <p:sp>
        <p:nvSpPr>
          <p:cNvPr id="44036" name="Text Box 4"/>
          <p:cNvSpPr txBox="1">
            <a:spLocks noChangeArrowheads="1"/>
          </p:cNvSpPr>
          <p:nvPr/>
        </p:nvSpPr>
        <p:spPr bwMode="auto">
          <a:xfrm>
            <a:off x="323850" y="9525"/>
            <a:ext cx="8496300" cy="59213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Lo Stato patrimoniale (SP)</a:t>
            </a:r>
            <a:endParaRPr lang="it-IT" altLang="it-IT" sz="18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ttangolo 2"/>
          <p:cNvSpPr>
            <a:spLocks noChangeArrowheads="1"/>
          </p:cNvSpPr>
          <p:nvPr/>
        </p:nvSpPr>
        <p:spPr bwMode="auto">
          <a:xfrm>
            <a:off x="107950" y="623888"/>
            <a:ext cx="8928100" cy="542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buFontTx/>
              <a:buNone/>
            </a:pPr>
            <a:r>
              <a:rPr lang="it-IT" altLang="it-IT" sz="1900" dirty="0"/>
              <a:t>Lo schema di conto economico civilistico ha forma scalare e struttura </a:t>
            </a:r>
            <a:r>
              <a:rPr lang="it-IT" altLang="it-IT" sz="1900" i="1" dirty="0"/>
              <a:t>tendenzialmente </a:t>
            </a:r>
            <a:r>
              <a:rPr lang="it-IT" altLang="it-IT" sz="1900" dirty="0"/>
              <a:t>per aree gestionali.</a:t>
            </a:r>
          </a:p>
          <a:p>
            <a:pPr>
              <a:buFontTx/>
              <a:buNone/>
            </a:pPr>
            <a:endParaRPr lang="it-IT" altLang="it-IT" sz="1000" dirty="0"/>
          </a:p>
          <a:p>
            <a:pPr algn="just">
              <a:buFontTx/>
              <a:buNone/>
            </a:pPr>
            <a:r>
              <a:rPr lang="it-IT" altLang="it-IT" sz="1900" dirty="0"/>
              <a:t>La </a:t>
            </a:r>
            <a:r>
              <a:rPr lang="it-IT" altLang="it-IT" sz="1900" b="1" dirty="0"/>
              <a:t>forma </a:t>
            </a:r>
            <a:r>
              <a:rPr lang="it-IT" altLang="it-IT" sz="1900" dirty="0"/>
              <a:t>è scalare in quanto è costituito da una sola sezione, in cui i diversi componenti di reddito sono posti gli uni sotto gli altri. I ricavi e i costi vengono inseriti con segno rispettivamente incrementativo o </a:t>
            </a:r>
            <a:r>
              <a:rPr lang="it-IT" altLang="it-IT" sz="1900" dirty="0" err="1"/>
              <a:t>decrementativo</a:t>
            </a:r>
            <a:r>
              <a:rPr lang="it-IT" altLang="it-IT" sz="1900" dirty="0"/>
              <a:t> in modo da giungere, “a cascata” e attraverso somme algebriche, alla determinazione del </a:t>
            </a:r>
            <a:r>
              <a:rPr lang="it-IT" altLang="it-IT" sz="1900" b="1" dirty="0"/>
              <a:t>risultato netto dell’esercizio</a:t>
            </a:r>
            <a:endParaRPr lang="it-IT" altLang="it-IT" sz="1900" dirty="0"/>
          </a:p>
          <a:p>
            <a:pPr algn="just">
              <a:buFontTx/>
              <a:buNone/>
            </a:pPr>
            <a:endParaRPr lang="it-IT" altLang="it-IT" sz="1100" dirty="0"/>
          </a:p>
          <a:p>
            <a:pPr algn="just">
              <a:buFontTx/>
              <a:buNone/>
            </a:pPr>
            <a:r>
              <a:rPr lang="it-IT" altLang="it-IT" sz="1900" dirty="0"/>
              <a:t>La </a:t>
            </a:r>
            <a:r>
              <a:rPr lang="it-IT" altLang="it-IT" sz="1900" b="1" dirty="0"/>
              <a:t>struttura </a:t>
            </a:r>
            <a:r>
              <a:rPr lang="it-IT" altLang="it-IT" sz="1900" dirty="0"/>
              <a:t>è </a:t>
            </a:r>
            <a:r>
              <a:rPr lang="it-IT" altLang="it-IT" sz="1900" i="1" dirty="0"/>
              <a:t>tendenzialmente </a:t>
            </a:r>
            <a:r>
              <a:rPr lang="it-IT" altLang="it-IT" sz="1900" dirty="0"/>
              <a:t>per aree gestionali perché i componenti di reddito sono organizzati tenendo conto della natura dell’attività gestionale di pertinenza delle operazioni aziendali da cui derivano. Tale struttura consente di evidenziare </a:t>
            </a:r>
            <a:r>
              <a:rPr lang="it-IT" altLang="it-IT" sz="1900" b="1" dirty="0"/>
              <a:t>i redditi “di area”, </a:t>
            </a:r>
            <a:r>
              <a:rPr lang="it-IT" altLang="it-IT" sz="1900" dirty="0"/>
              <a:t>cioè i vari risultati parziali corrispondenti alle singole aree in cui la gestione viene divisa. </a:t>
            </a:r>
          </a:p>
          <a:p>
            <a:pPr algn="just">
              <a:buFontTx/>
              <a:buNone/>
            </a:pPr>
            <a:r>
              <a:rPr lang="it-IT" altLang="it-IT" sz="1900" dirty="0"/>
              <a:t>Tuttavia la </a:t>
            </a:r>
            <a:r>
              <a:rPr lang="it-IT" altLang="it-IT" sz="1900" b="1" dirty="0"/>
              <a:t>criticità </a:t>
            </a:r>
            <a:r>
              <a:rPr lang="it-IT" altLang="it-IT" sz="1900" dirty="0"/>
              <a:t>più evidente dello schema di conto economico civilistico è costituita dalla mancata separazione tra la </a:t>
            </a:r>
            <a:r>
              <a:rPr lang="it-IT" altLang="it-IT" sz="1900" u="sng" dirty="0"/>
              <a:t>gestione caratteristica, la gestione accessoria e la gestione straordinari</a:t>
            </a:r>
            <a:r>
              <a:rPr lang="it-IT" altLang="it-IT" sz="1900" dirty="0"/>
              <a:t>a. Ciò non consente di evidenziare il risultato operativo caratteristico che ha una rilevanza informativa fondamentale.</a:t>
            </a:r>
            <a:endParaRPr lang="it-IT" altLang="it-IT" sz="2000" dirty="0"/>
          </a:p>
          <a:p>
            <a:pPr algn="just">
              <a:spcBef>
                <a:spcPct val="50000"/>
              </a:spcBef>
              <a:buClrTx/>
              <a:buFontTx/>
              <a:buNone/>
            </a:pPr>
            <a:endParaRPr lang="it-IT" altLang="it-IT" sz="400" b="1" dirty="0">
              <a:solidFill>
                <a:srgbClr val="7F7F7F"/>
              </a:solidFill>
            </a:endParaRPr>
          </a:p>
        </p:txBody>
      </p:sp>
      <p:sp>
        <p:nvSpPr>
          <p:cNvPr id="46084" name="Text Box 4"/>
          <p:cNvSpPr txBox="1">
            <a:spLocks noChangeArrowheads="1"/>
          </p:cNvSpPr>
          <p:nvPr/>
        </p:nvSpPr>
        <p:spPr bwMode="auto">
          <a:xfrm>
            <a:off x="323850" y="9525"/>
            <a:ext cx="8496300" cy="59213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Il Conto Economico (CE)</a:t>
            </a:r>
            <a:endParaRPr lang="it-IT" altLang="it-IT" sz="18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323850" y="260350"/>
            <a:ext cx="8496300" cy="59213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Il bilancio d’esercizio</a:t>
            </a:r>
            <a:endParaRPr lang="it-IT" altLang="it-IT" sz="2000"/>
          </a:p>
        </p:txBody>
      </p:sp>
      <p:sp>
        <p:nvSpPr>
          <p:cNvPr id="11267" name="Text Box 7"/>
          <p:cNvSpPr txBox="1">
            <a:spLocks noChangeArrowheads="1"/>
          </p:cNvSpPr>
          <p:nvPr/>
        </p:nvSpPr>
        <p:spPr bwMode="auto">
          <a:xfrm>
            <a:off x="153988" y="1052513"/>
            <a:ext cx="8990012" cy="554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Tx/>
              <a:buFontTx/>
              <a:buNone/>
            </a:pPr>
            <a:r>
              <a:rPr lang="it-IT" altLang="it-IT" sz="1800" b="1" dirty="0"/>
              <a:t>IL BILANCIO </a:t>
            </a:r>
            <a:r>
              <a:rPr lang="it-IT" altLang="it-IT" sz="1800" dirty="0"/>
              <a:t>costituisce il principale strumento di informazione della dinamica aziendale verso i propri </a:t>
            </a:r>
            <a:r>
              <a:rPr lang="it-IT" altLang="it-IT" sz="1800" i="1" dirty="0"/>
              <a:t>stakeholder,</a:t>
            </a:r>
            <a:r>
              <a:rPr lang="it-IT" altLang="it-IT" sz="1800" dirty="0"/>
              <a:t> non solo quelli interni, ma anche </a:t>
            </a:r>
            <a:r>
              <a:rPr lang="it-IT" altLang="it-IT" sz="1800" u="sng" dirty="0"/>
              <a:t>e soprattutto </a:t>
            </a:r>
            <a:r>
              <a:rPr lang="it-IT" altLang="it-IT" sz="1800" dirty="0"/>
              <a:t>quelli esterni, quali finanziatori, fornitori, clienti, associazioni sindacali, fisco, ecc..</a:t>
            </a:r>
          </a:p>
          <a:p>
            <a:pPr algn="just">
              <a:spcBef>
                <a:spcPct val="50000"/>
              </a:spcBef>
              <a:buClrTx/>
              <a:buFontTx/>
              <a:buNone/>
            </a:pPr>
            <a:r>
              <a:rPr lang="it-IT" altLang="it-IT" sz="1800" dirty="0"/>
              <a:t>Non va comunque sottovalutata la sua importanza ai fini interni, quale </a:t>
            </a:r>
            <a:r>
              <a:rPr lang="it-IT" altLang="it-IT" sz="1800" b="1" dirty="0"/>
              <a:t>strumento di programmazione e di controllo; </a:t>
            </a:r>
            <a:r>
              <a:rPr lang="it-IT" altLang="it-IT" sz="1800" dirty="0"/>
              <a:t>Il bilancio rappresenta il più completo documento informativo sulla gestione aziendale nei suoi riflessi patrimoniali, finanziari ed economici, in quanto contiene la sintesi segnaletica dei conti movimentati durante l'esercizio. </a:t>
            </a:r>
          </a:p>
          <a:p>
            <a:pPr algn="just">
              <a:spcBef>
                <a:spcPct val="50000"/>
              </a:spcBef>
              <a:buClrTx/>
              <a:buFontTx/>
              <a:buNone/>
            </a:pPr>
            <a:endParaRPr lang="it-IT" altLang="it-IT" sz="1800" dirty="0"/>
          </a:p>
          <a:p>
            <a:pPr algn="just">
              <a:buFontTx/>
              <a:buNone/>
            </a:pPr>
            <a:r>
              <a:rPr lang="it-IT" altLang="it-IT" sz="1800" dirty="0"/>
              <a:t>Attraverso la contabilità generale, l’azienda provvede a raccogliere e sistematizzare cronologicamente informazioni di natura patrimoniale, economica e finanziaria relativamente ai fatti di gestione che avvengono nel corso di ciascun esercizio amministrativo. </a:t>
            </a:r>
          </a:p>
          <a:p>
            <a:pPr>
              <a:buFontTx/>
              <a:buNone/>
            </a:pPr>
            <a:endParaRPr lang="it-IT" altLang="it-IT" sz="1200" b="1" dirty="0"/>
          </a:p>
          <a:p>
            <a:pPr>
              <a:buFontTx/>
              <a:buNone/>
            </a:pPr>
            <a:r>
              <a:rPr lang="it-IT" altLang="it-IT" sz="1800" dirty="0"/>
              <a:t>Si provvede successivamente all’assestamento dei conti, ossia a realizzare una serie di operazioni di rettifica e di integrazione, e si giunge così alla redazione del bilancio di esercizio.</a:t>
            </a:r>
            <a:endParaRPr lang="it-IT" altLang="it-IT" sz="1800" b="1" dirty="0"/>
          </a:p>
          <a:p>
            <a:pPr algn="just">
              <a:spcBef>
                <a:spcPct val="50000"/>
              </a:spcBef>
              <a:buClrTx/>
              <a:buFontTx/>
              <a:buNone/>
            </a:pPr>
            <a:endParaRPr lang="it-IT" altLang="it-IT" sz="1800" dirty="0"/>
          </a:p>
        </p:txBody>
      </p:sp>
      <p:sp>
        <p:nvSpPr>
          <p:cNvPr id="2" name="Freccia in giù 1"/>
          <p:cNvSpPr/>
          <p:nvPr/>
        </p:nvSpPr>
        <p:spPr>
          <a:xfrm>
            <a:off x="4189413" y="3429000"/>
            <a:ext cx="765175" cy="293688"/>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2" name="Freccia in giù 11"/>
          <p:cNvSpPr/>
          <p:nvPr/>
        </p:nvSpPr>
        <p:spPr>
          <a:xfrm>
            <a:off x="4189413" y="4994275"/>
            <a:ext cx="765175" cy="293688"/>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ext Box 4"/>
          <p:cNvSpPr txBox="1">
            <a:spLocks noChangeArrowheads="1"/>
          </p:cNvSpPr>
          <p:nvPr/>
        </p:nvSpPr>
        <p:spPr bwMode="auto">
          <a:xfrm>
            <a:off x="323850" y="241300"/>
            <a:ext cx="8496300" cy="59213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Il Conto Economico (CE)</a:t>
            </a:r>
            <a:endParaRPr lang="it-IT" altLang="it-IT" sz="1800"/>
          </a:p>
        </p:txBody>
      </p:sp>
      <p:graphicFrame>
        <p:nvGraphicFramePr>
          <p:cNvPr id="9" name="Segnaposto contenuto 3"/>
          <p:cNvGraphicFramePr>
            <a:graphicFrameLocks/>
          </p:cNvGraphicFramePr>
          <p:nvPr>
            <p:extLst>
              <p:ext uri="{D42A27DB-BD31-4B8C-83A1-F6EECF244321}">
                <p14:modId xmlns:p14="http://schemas.microsoft.com/office/powerpoint/2010/main" val="3352920157"/>
              </p:ext>
            </p:extLst>
          </p:nvPr>
        </p:nvGraphicFramePr>
        <p:xfrm>
          <a:off x="258763" y="988712"/>
          <a:ext cx="4251325" cy="5608640"/>
        </p:xfrm>
        <a:graphic>
          <a:graphicData uri="http://schemas.openxmlformats.org/drawingml/2006/table">
            <a:tbl>
              <a:tblPr firstRow="1" bandRow="1"/>
              <a:tblGrid>
                <a:gridCol w="4251325">
                  <a:extLst>
                    <a:ext uri="{9D8B030D-6E8A-4147-A177-3AD203B41FA5}">
                      <a16:colId xmlns:a16="http://schemas.microsoft.com/office/drawing/2014/main" val="20000"/>
                    </a:ext>
                  </a:extLst>
                </a:gridCol>
              </a:tblGrid>
              <a:tr h="3505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it-IT" sz="1700" b="1" dirty="0"/>
                        <a:t>A. VALORE DELLA</a:t>
                      </a:r>
                      <a:r>
                        <a:rPr lang="it-IT" sz="1700" b="1" baseline="0" dirty="0"/>
                        <a:t> PRODUZIONE</a:t>
                      </a:r>
                      <a:endParaRPr lang="it-IT" sz="1700" b="1" dirty="0"/>
                    </a:p>
                  </a:txBody>
                  <a:tcPr marT="45725" marB="45725">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0"/>
                  </a:ext>
                </a:extLst>
              </a:tr>
              <a:tr h="3505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it-IT" sz="1700" dirty="0"/>
                        <a:t>A.1 ricavi di vendita</a:t>
                      </a:r>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1"/>
                  </a:ext>
                </a:extLst>
              </a:tr>
              <a:tr h="3505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it-IT" sz="1700" dirty="0"/>
                        <a:t>A.2 variazione</a:t>
                      </a:r>
                      <a:r>
                        <a:rPr lang="it-IT" sz="1700" baseline="0" dirty="0"/>
                        <a:t> rimanenze prodotti, ecc.</a:t>
                      </a:r>
                      <a:endParaRPr lang="it-IT" sz="1700" dirty="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2"/>
                  </a:ext>
                </a:extLst>
              </a:tr>
              <a:tr h="3505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it-IT" sz="1700" dirty="0"/>
                        <a:t>A.3 variazione lavori in corso</a:t>
                      </a:r>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3"/>
                  </a:ext>
                </a:extLst>
              </a:tr>
              <a:tr h="3505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it-IT" sz="1700" dirty="0"/>
                        <a:t>A.4 incrementi per lavori interni</a:t>
                      </a:r>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4"/>
                  </a:ext>
                </a:extLst>
              </a:tr>
              <a:tr h="3505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it-IT" sz="1700" dirty="0"/>
                        <a:t>A.5 altri ricavi</a:t>
                      </a:r>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5"/>
                  </a:ext>
                </a:extLst>
              </a:tr>
              <a:tr h="3505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it-IT" sz="1700" b="1" dirty="0"/>
                        <a:t>B.</a:t>
                      </a:r>
                      <a:r>
                        <a:rPr lang="it-IT" sz="1700" b="1" baseline="0" dirty="0"/>
                        <a:t> COSTI DELLA PRODUZIONE</a:t>
                      </a:r>
                      <a:endParaRPr lang="it-IT" sz="1700" b="1" dirty="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6"/>
                  </a:ext>
                </a:extLst>
              </a:tr>
              <a:tr h="3505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it-IT" sz="1700" dirty="0"/>
                        <a:t>B.6 materie</a:t>
                      </a:r>
                      <a:r>
                        <a:rPr lang="it-IT" sz="1700" baseline="0" dirty="0"/>
                        <a:t> prime</a:t>
                      </a:r>
                      <a:endParaRPr lang="it-IT" sz="1700" dirty="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7"/>
                  </a:ext>
                </a:extLst>
              </a:tr>
              <a:tr h="3505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it-IT" sz="1700" dirty="0"/>
                        <a:t>B.7 servizi</a:t>
                      </a:r>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8"/>
                  </a:ext>
                </a:extLst>
              </a:tr>
              <a:tr h="3505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it-IT" sz="1700" dirty="0"/>
                        <a:t>B.8 beni di terzi</a:t>
                      </a:r>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9"/>
                  </a:ext>
                </a:extLst>
              </a:tr>
              <a:tr h="3505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it-IT" sz="1700" dirty="0"/>
                        <a:t>B.9 personale</a:t>
                      </a:r>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10"/>
                  </a:ext>
                </a:extLst>
              </a:tr>
              <a:tr h="3505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it-IT" sz="1700" dirty="0"/>
                        <a:t>B.10 ammortamento e svalutazioni</a:t>
                      </a:r>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11"/>
                  </a:ext>
                </a:extLst>
              </a:tr>
              <a:tr h="3505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it-IT" sz="1700" dirty="0"/>
                        <a:t>B.11 variazione rimanenze</a:t>
                      </a:r>
                      <a:r>
                        <a:rPr lang="it-IT" sz="1700" baseline="0" dirty="0"/>
                        <a:t> materie prime</a:t>
                      </a:r>
                      <a:endParaRPr lang="it-IT" sz="1700" dirty="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12"/>
                  </a:ext>
                </a:extLst>
              </a:tr>
              <a:tr h="3505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it-IT" sz="1700" dirty="0"/>
                        <a:t>B.12 accantonamenti per rischi</a:t>
                      </a:r>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13"/>
                  </a:ext>
                </a:extLst>
              </a:tr>
              <a:tr h="3505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it-IT" sz="1700" dirty="0"/>
                        <a:t>B.13 altri accantonamenti</a:t>
                      </a:r>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14"/>
                  </a:ext>
                </a:extLst>
              </a:tr>
              <a:tr h="3505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it-IT" sz="1700" dirty="0"/>
                        <a:t>B.14 oneri diversi di gestione</a:t>
                      </a:r>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15"/>
                  </a:ext>
                </a:extLst>
              </a:tr>
            </a:tbl>
          </a:graphicData>
        </a:graphic>
      </p:graphicFrame>
      <p:graphicFrame>
        <p:nvGraphicFramePr>
          <p:cNvPr id="11" name="Segnaposto contenuto 3"/>
          <p:cNvGraphicFramePr>
            <a:graphicFrameLocks/>
          </p:cNvGraphicFramePr>
          <p:nvPr>
            <p:extLst>
              <p:ext uri="{D42A27DB-BD31-4B8C-83A1-F6EECF244321}">
                <p14:modId xmlns:p14="http://schemas.microsoft.com/office/powerpoint/2010/main" val="3533924444"/>
              </p:ext>
            </p:extLst>
          </p:nvPr>
        </p:nvGraphicFramePr>
        <p:xfrm>
          <a:off x="4770438" y="980728"/>
          <a:ext cx="4114800" cy="4465638"/>
        </p:xfrm>
        <a:graphic>
          <a:graphicData uri="http://schemas.openxmlformats.org/drawingml/2006/table">
            <a:tbl>
              <a:tblPr firstRow="1" bandRow="1"/>
              <a:tblGrid>
                <a:gridCol w="4114800">
                  <a:extLst>
                    <a:ext uri="{9D8B030D-6E8A-4147-A177-3AD203B41FA5}">
                      <a16:colId xmlns:a16="http://schemas.microsoft.com/office/drawing/2014/main" val="20000"/>
                    </a:ext>
                  </a:extLst>
                </a:gridCol>
              </a:tblGrid>
              <a:tr h="350545">
                <a:tc>
                  <a:txBody>
                    <a:bodyPr/>
                    <a:lstStyle/>
                    <a:p>
                      <a:pPr algn="ctr" rtl="0" eaLnBrk="1" latinLnBrk="0" hangingPunct="1"/>
                      <a:r>
                        <a:rPr lang="it-IT" sz="1700" b="1" kern="1200" dirty="0" smtClean="0">
                          <a:solidFill>
                            <a:schemeClr val="tx1"/>
                          </a:solidFill>
                          <a:effectLst/>
                          <a:latin typeface="+mn-lt"/>
                          <a:ea typeface="+mn-ea"/>
                          <a:cs typeface="+mn-cs"/>
                        </a:rPr>
                        <a:t>(</a:t>
                      </a:r>
                      <a:r>
                        <a:rPr lang="it-IT" sz="1700" b="1" kern="1200" dirty="0">
                          <a:solidFill>
                            <a:schemeClr val="tx1"/>
                          </a:solidFill>
                          <a:effectLst/>
                          <a:latin typeface="+mn-lt"/>
                          <a:ea typeface="+mn-ea"/>
                          <a:cs typeface="+mn-cs"/>
                        </a:rPr>
                        <a:t>A-B</a:t>
                      </a:r>
                      <a:r>
                        <a:rPr lang="it-IT" sz="1700" b="1" kern="1200" dirty="0" smtClean="0">
                          <a:solidFill>
                            <a:schemeClr val="tx1"/>
                          </a:solidFill>
                          <a:effectLst/>
                          <a:latin typeface="+mn-lt"/>
                          <a:ea typeface="+mn-ea"/>
                          <a:cs typeface="+mn-cs"/>
                        </a:rPr>
                        <a:t>) REDDITO OPERATIVO </a:t>
                      </a:r>
                      <a:r>
                        <a:rPr lang="it-IT" sz="1700" b="1" kern="1200" dirty="0" smtClean="0">
                          <a:solidFill>
                            <a:srgbClr val="C00000"/>
                          </a:solidFill>
                          <a:effectLst/>
                          <a:latin typeface="+mn-lt"/>
                          <a:ea typeface="+mn-ea"/>
                          <a:cs typeface="+mn-cs"/>
                        </a:rPr>
                        <a:t>*</a:t>
                      </a:r>
                      <a:endParaRPr lang="it-IT" sz="1700" dirty="0">
                        <a:solidFill>
                          <a:srgbClr val="C00000"/>
                        </a:solidFill>
                        <a:effectLst/>
                      </a:endParaRPr>
                    </a:p>
                  </a:txBody>
                  <a:tcPr marT="45723" marB="45723">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0"/>
                  </a:ext>
                </a:extLst>
              </a:tr>
              <a:tr h="35054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it-IT" sz="1700" b="1" dirty="0"/>
                        <a:t>C. PROVENTI ED ONERI FINANZIARI</a:t>
                      </a:r>
                    </a:p>
                  </a:txBody>
                  <a:tcPr marT="45723" marB="45723">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1"/>
                  </a:ext>
                </a:extLst>
              </a:tr>
              <a:tr h="35054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it-IT" sz="1700" dirty="0"/>
                        <a:t>C.15 proventi</a:t>
                      </a:r>
                    </a:p>
                  </a:txBody>
                  <a:tcPr marT="45723" marB="45723">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2"/>
                  </a:ext>
                </a:extLst>
              </a:tr>
              <a:tr h="35054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it-IT" sz="1700" dirty="0"/>
                        <a:t>C.16 altri proventi</a:t>
                      </a:r>
                    </a:p>
                  </a:txBody>
                  <a:tcPr marT="45723" marB="45723">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3"/>
                  </a:ext>
                </a:extLst>
              </a:tr>
              <a:tr h="35054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it-IT" sz="1700" dirty="0"/>
                        <a:t>C.17 oneri</a:t>
                      </a:r>
                    </a:p>
                  </a:txBody>
                  <a:tcPr marT="45723" marB="45723">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4"/>
                  </a:ext>
                </a:extLst>
              </a:tr>
              <a:tr h="35054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it-IT" sz="1700" b="0" dirty="0"/>
                        <a:t>C. 17 bis  oneri/proventi da cambi</a:t>
                      </a:r>
                    </a:p>
                  </a:txBody>
                  <a:tcPr marT="45723" marB="45723">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5"/>
                  </a:ext>
                </a:extLst>
              </a:tr>
              <a:tr h="60964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it-IT" sz="1700" b="1" dirty="0"/>
                        <a:t>D. RETTIFICHE </a:t>
                      </a:r>
                      <a:r>
                        <a:rPr lang="it-IT" sz="1700" b="1" dirty="0" err="1"/>
                        <a:t>DI</a:t>
                      </a:r>
                      <a:r>
                        <a:rPr lang="it-IT" sz="1700" b="1" dirty="0"/>
                        <a:t> VALORE </a:t>
                      </a:r>
                    </a:p>
                    <a:p>
                      <a:pPr algn="ctr"/>
                      <a:r>
                        <a:rPr lang="it-IT" sz="1700" b="1" dirty="0" err="1"/>
                        <a:t>DI</a:t>
                      </a:r>
                      <a:r>
                        <a:rPr lang="it-IT" sz="1700" b="1" dirty="0"/>
                        <a:t> ATTIVITA’ E PASSIVITA’ FINANZIARIE</a:t>
                      </a:r>
                    </a:p>
                  </a:txBody>
                  <a:tcPr marT="45723" marB="45723">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6"/>
                  </a:ext>
                </a:extLst>
              </a:tr>
              <a:tr h="35054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it-IT" sz="1700" dirty="0"/>
                        <a:t>D. 18 rivalutazioni</a:t>
                      </a:r>
                    </a:p>
                  </a:txBody>
                  <a:tcPr marT="45723" marB="45723">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7"/>
                  </a:ext>
                </a:extLst>
              </a:tr>
              <a:tr h="35054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it-IT" sz="1700" dirty="0"/>
                        <a:t>D.19 svalutazioni</a:t>
                      </a:r>
                    </a:p>
                  </a:txBody>
                  <a:tcPr marT="45723" marB="45723">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8"/>
                  </a:ext>
                </a:extLst>
              </a:tr>
              <a:tr h="35054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it-IT" sz="1700" b="1" dirty="0"/>
                        <a:t>RISULTATO ANTE</a:t>
                      </a:r>
                      <a:r>
                        <a:rPr lang="it-IT" sz="1700" b="1" baseline="0" dirty="0"/>
                        <a:t> IMPOSTE</a:t>
                      </a:r>
                      <a:endParaRPr lang="it-IT" sz="1700" b="1" dirty="0"/>
                    </a:p>
                  </a:txBody>
                  <a:tcPr marT="45723" marB="45723">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9"/>
                  </a:ext>
                </a:extLst>
              </a:tr>
              <a:tr h="35054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it-IT" sz="1700" b="1" dirty="0"/>
                        <a:t>20. IMPOSTE</a:t>
                      </a:r>
                    </a:p>
                  </a:txBody>
                  <a:tcPr marT="45723" marB="45723">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10"/>
                  </a:ext>
                </a:extLst>
              </a:tr>
              <a:tr h="35054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it-IT" sz="1700" b="1" dirty="0"/>
                        <a:t>21. UTILE (PERDITA)</a:t>
                      </a:r>
                    </a:p>
                  </a:txBody>
                  <a:tcPr marT="45723" marB="45723">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11"/>
                  </a:ext>
                </a:extLst>
              </a:tr>
            </a:tbl>
          </a:graphicData>
        </a:graphic>
      </p:graphicFrame>
      <p:sp>
        <p:nvSpPr>
          <p:cNvPr id="5" name="Text Box 4"/>
          <p:cNvSpPr txBox="1">
            <a:spLocks noChangeArrowheads="1"/>
          </p:cNvSpPr>
          <p:nvPr/>
        </p:nvSpPr>
        <p:spPr bwMode="auto">
          <a:xfrm>
            <a:off x="4770438" y="5517232"/>
            <a:ext cx="4266058" cy="1323439"/>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sz="1600" b="1" dirty="0" smtClean="0">
                <a:solidFill>
                  <a:srgbClr val="C00000"/>
                </a:solidFill>
              </a:rPr>
              <a:t>* In molti definiscono il risultato differenziale A – B come un «reddito operativo» ma questa definizione non è del tutto corretta. Si vedano al riguardo le riflessioni successive</a:t>
            </a:r>
            <a:endParaRPr lang="it-IT" altLang="it-IT" sz="1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Rettangolo 2"/>
          <p:cNvSpPr>
            <a:spLocks noChangeArrowheads="1"/>
          </p:cNvSpPr>
          <p:nvPr/>
        </p:nvSpPr>
        <p:spPr bwMode="auto">
          <a:xfrm>
            <a:off x="107950" y="623888"/>
            <a:ext cx="892810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Tx/>
              <a:buFontTx/>
              <a:buNone/>
            </a:pPr>
            <a:r>
              <a:rPr lang="it-IT" altLang="it-IT" sz="400" b="1">
                <a:solidFill>
                  <a:srgbClr val="7F7F7F"/>
                </a:solidFill>
              </a:rPr>
              <a:t>Il</a:t>
            </a:r>
            <a:endParaRPr lang="it-IT" altLang="it-IT" sz="2000"/>
          </a:p>
        </p:txBody>
      </p:sp>
      <p:sp>
        <p:nvSpPr>
          <p:cNvPr id="50180" name="Text Box 4"/>
          <p:cNvSpPr txBox="1">
            <a:spLocks noChangeArrowheads="1"/>
          </p:cNvSpPr>
          <p:nvPr/>
        </p:nvSpPr>
        <p:spPr bwMode="auto">
          <a:xfrm>
            <a:off x="323850" y="9525"/>
            <a:ext cx="8496300" cy="59213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Il Conto Economico (CE)</a:t>
            </a:r>
            <a:endParaRPr lang="it-IT" altLang="it-IT" sz="1800"/>
          </a:p>
        </p:txBody>
      </p:sp>
      <p:sp>
        <p:nvSpPr>
          <p:cNvPr id="50181" name="CasellaDiTesto 1"/>
          <p:cNvSpPr txBox="1">
            <a:spLocks noChangeArrowheads="1"/>
          </p:cNvSpPr>
          <p:nvPr/>
        </p:nvSpPr>
        <p:spPr bwMode="auto">
          <a:xfrm>
            <a:off x="127000" y="592138"/>
            <a:ext cx="8909050" cy="637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it-IT" altLang="it-IT" dirty="0"/>
              <a:t>Per quanto riguarda il contenuto, abbiamo un'area «OPERATIVA», e un risultato che ci deriva da tale area ("A" - "B") e un’area FINANZIARIA (formata da due classi, la "C" e la "D"). </a:t>
            </a:r>
          </a:p>
          <a:p>
            <a:pPr algn="just"/>
            <a:endParaRPr lang="it-IT" altLang="it-IT" sz="900" dirty="0"/>
          </a:p>
          <a:p>
            <a:pPr algn="just"/>
            <a:r>
              <a:rPr lang="it-IT" altLang="it-IT" dirty="0"/>
              <a:t>La </a:t>
            </a:r>
            <a:r>
              <a:rPr lang="it-IT" altLang="it-IT" b="1" dirty="0"/>
              <a:t>macro-classe A) Valore della produzione: </a:t>
            </a:r>
            <a:r>
              <a:rPr lang="it-IT" altLang="it-IT" dirty="0"/>
              <a:t>Esprime il "valore della produzione OTTENUTA nell'esercizio, con riferimento non solo a quella materiale di beni, ma anche alla prestazione di servizi ed all'attività puramente commerciale ed è destinata ad accogliere i componenti positivi di reddito attinenti alla gestione caratteristica e accessoria (ristretta) dell’azienda. </a:t>
            </a:r>
          </a:p>
          <a:p>
            <a:pPr algn="just"/>
            <a:endParaRPr lang="it-IT" altLang="it-IT" sz="100" dirty="0"/>
          </a:p>
          <a:p>
            <a:pPr algn="just"/>
            <a:r>
              <a:rPr lang="it-IT" altLang="it-IT" dirty="0"/>
              <a:t>La </a:t>
            </a:r>
            <a:r>
              <a:rPr lang="it-IT" altLang="it-IT" b="1" dirty="0"/>
              <a:t>macro-classe B) Costi della produzione: </a:t>
            </a:r>
            <a:r>
              <a:rPr lang="it-IT" altLang="it-IT" dirty="0"/>
              <a:t>è destinata ad accogliere i componenti negativi di reddito attinenti alle gestioni caratteristica e accessoria (ristretta) dell’azienda, classificati</a:t>
            </a:r>
          </a:p>
          <a:p>
            <a:pPr algn="just"/>
            <a:r>
              <a:rPr lang="it-IT" altLang="it-IT" dirty="0"/>
              <a:t>per natura, cioè in base alla natura del correlato fattore della produzione (materie prime, sussidiarie, di consumo, merci, servizi, lavoro, ammortamenti, ecc.). </a:t>
            </a:r>
          </a:p>
          <a:p>
            <a:pPr algn="just"/>
            <a:endParaRPr lang="it-IT" altLang="it-IT" sz="900" dirty="0"/>
          </a:p>
          <a:p>
            <a:r>
              <a:rPr lang="it-IT" altLang="it-IT" dirty="0"/>
              <a:t>Entrambi gli aggregati contengono elementi estranei alla gestione caratteristica, quali quelli relativi alla </a:t>
            </a:r>
            <a:r>
              <a:rPr lang="it-IT" altLang="it-IT" b="1" dirty="0"/>
              <a:t>gestione accessoria o </a:t>
            </a:r>
            <a:r>
              <a:rPr lang="it-IT" altLang="it-IT" b="1" dirty="0" smtClean="0"/>
              <a:t>extra-caratteristica </a:t>
            </a:r>
            <a:r>
              <a:rPr lang="it-IT" altLang="it-IT" dirty="0"/>
              <a:t>ed elementi di natura </a:t>
            </a:r>
            <a:r>
              <a:rPr lang="it-IT" altLang="it-IT" b="1" dirty="0"/>
              <a:t>straordinaria </a:t>
            </a:r>
            <a:r>
              <a:rPr lang="it-IT" altLang="it-IT" dirty="0"/>
              <a:t>(es. Sopravvenienze passive negli oneri di gestione – Sopravvenienze attive in altri ricavi). </a:t>
            </a:r>
          </a:p>
          <a:p>
            <a:r>
              <a:rPr lang="it-IT" altLang="it-IT" dirty="0"/>
              <a:t>La differenza tra le due macro-classi </a:t>
            </a:r>
            <a:r>
              <a:rPr lang="it-IT" altLang="it-IT" u="sng" dirty="0"/>
              <a:t>non può essere considerato </a:t>
            </a:r>
            <a:r>
              <a:rPr lang="it-IT" altLang="it-IT" dirty="0"/>
              <a:t>a tutti gli effetti (ed “in senso stretto”) un </a:t>
            </a:r>
            <a:r>
              <a:rPr lang="it-IT" altLang="it-IT" b="1" dirty="0"/>
              <a:t>RISULTATO OPERATIVO</a:t>
            </a:r>
            <a:r>
              <a:rPr lang="it-IT" altLang="it-IT" dirty="0"/>
              <a:t>, preziosissimo indicatore che misura il risultato della sola gestione caratteristica. </a:t>
            </a:r>
          </a:p>
          <a:p>
            <a:r>
              <a:rPr lang="it-IT" altLang="it-IT" dirty="0"/>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ttangolo 2"/>
          <p:cNvSpPr>
            <a:spLocks noChangeArrowheads="1"/>
          </p:cNvSpPr>
          <p:nvPr/>
        </p:nvSpPr>
        <p:spPr bwMode="auto">
          <a:xfrm>
            <a:off x="107950" y="623888"/>
            <a:ext cx="892810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Tx/>
              <a:buFontTx/>
              <a:buNone/>
            </a:pPr>
            <a:r>
              <a:rPr lang="it-IT" altLang="it-IT" sz="400" b="1">
                <a:solidFill>
                  <a:srgbClr val="7F7F7F"/>
                </a:solidFill>
              </a:rPr>
              <a:t>Il</a:t>
            </a:r>
            <a:endParaRPr lang="it-IT" altLang="it-IT" sz="2000"/>
          </a:p>
        </p:txBody>
      </p:sp>
      <p:sp>
        <p:nvSpPr>
          <p:cNvPr id="52228" name="Text Box 4"/>
          <p:cNvSpPr txBox="1">
            <a:spLocks noChangeArrowheads="1"/>
          </p:cNvSpPr>
          <p:nvPr/>
        </p:nvSpPr>
        <p:spPr bwMode="auto">
          <a:xfrm>
            <a:off x="323850" y="9525"/>
            <a:ext cx="8496300" cy="59213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Il Conto Economico (CE)</a:t>
            </a:r>
            <a:endParaRPr lang="it-IT" altLang="it-IT" sz="1800"/>
          </a:p>
        </p:txBody>
      </p:sp>
      <p:sp>
        <p:nvSpPr>
          <p:cNvPr id="52229" name="CasellaDiTesto 1"/>
          <p:cNvSpPr txBox="1">
            <a:spLocks noChangeArrowheads="1"/>
          </p:cNvSpPr>
          <p:nvPr/>
        </p:nvSpPr>
        <p:spPr bwMode="auto">
          <a:xfrm>
            <a:off x="127000" y="696913"/>
            <a:ext cx="8909050" cy="538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pPr>
            <a:r>
              <a:rPr lang="it-IT" altLang="it-IT" sz="1800"/>
              <a:t>La </a:t>
            </a:r>
            <a:r>
              <a:rPr lang="it-IT" altLang="it-IT" sz="1800" b="1"/>
              <a:t>macro-classe C) Proventi e oneri finanziari: </a:t>
            </a:r>
            <a:r>
              <a:rPr lang="it-IT" altLang="it-IT" sz="1800"/>
              <a:t>è destinata ad accogliere i componenti positivi e negativi di reddito attinenti alla gestione dei finanziamenti concessi ovvero contratti (interessi attivi su crediti e interessi passivi su debiti) e delle attività finanziarie detenute (dividendi, interessi attivi su titoli, ecc.).</a:t>
            </a:r>
          </a:p>
          <a:p>
            <a:pPr algn="just">
              <a:spcBef>
                <a:spcPct val="0"/>
              </a:spcBef>
              <a:buClrTx/>
              <a:buFontTx/>
              <a:buNone/>
            </a:pPr>
            <a:endParaRPr lang="it-IT" altLang="it-IT" sz="1800"/>
          </a:p>
          <a:p>
            <a:pPr algn="just">
              <a:spcBef>
                <a:spcPct val="0"/>
              </a:spcBef>
              <a:buClrTx/>
              <a:buFontTx/>
              <a:buNone/>
            </a:pPr>
            <a:r>
              <a:rPr lang="it-IT" altLang="it-IT" sz="1800"/>
              <a:t>La </a:t>
            </a:r>
            <a:r>
              <a:rPr lang="it-IT" altLang="it-IT" sz="1800" b="1"/>
              <a:t>macro-classe D) Rettifiche di valore di attività e passività finanziarie: </a:t>
            </a:r>
            <a:r>
              <a:rPr lang="it-IT" altLang="it-IT" sz="1800"/>
              <a:t>è destinata ad accogliere componenti positivi - situazione piuttosto rara (sulla base di leggi specifiche e quando vengono meno i motivi delle svalutazioni) -  e negativi di reddito rappresentati da rivalutazioni e svalutazioni di attività finanziarie detenute, derivanti dall’applicazione dei rispettivi criteri di valutazione.</a:t>
            </a:r>
          </a:p>
          <a:p>
            <a:pPr algn="just">
              <a:spcBef>
                <a:spcPct val="0"/>
              </a:spcBef>
              <a:buClrTx/>
              <a:buFontTx/>
              <a:buNone/>
            </a:pPr>
            <a:endParaRPr lang="it-IT" altLang="it-IT" sz="1800"/>
          </a:p>
          <a:p>
            <a:pPr algn="just">
              <a:spcBef>
                <a:spcPct val="0"/>
              </a:spcBef>
              <a:buClrTx/>
              <a:buFontTx/>
              <a:buNone/>
            </a:pPr>
            <a:r>
              <a:rPr lang="it-IT" altLang="it-IT" sz="1800"/>
              <a:t>La somma algebrica tra il primo risultato intermedio e i risultati delle macroclassi esaminate costituisce il risultato prima delle imposte:</a:t>
            </a:r>
          </a:p>
          <a:p>
            <a:pPr algn="ctr">
              <a:spcBef>
                <a:spcPct val="0"/>
              </a:spcBef>
              <a:buClrTx/>
              <a:buFontTx/>
              <a:buNone/>
            </a:pPr>
            <a:r>
              <a:rPr lang="it-IT" altLang="it-IT" sz="1800" b="1" u="sng"/>
              <a:t>RISULTATO PRIMA DELLE IMPOSTE A – B +/- C +/- D</a:t>
            </a:r>
          </a:p>
          <a:p>
            <a:pPr>
              <a:spcBef>
                <a:spcPct val="0"/>
              </a:spcBef>
              <a:buClrTx/>
              <a:buFontTx/>
              <a:buNone/>
            </a:pPr>
            <a:endParaRPr lang="it-IT" altLang="it-IT" sz="1800"/>
          </a:p>
          <a:p>
            <a:pPr>
              <a:spcBef>
                <a:spcPct val="0"/>
              </a:spcBef>
              <a:buClrTx/>
              <a:buFontTx/>
              <a:buNone/>
            </a:pPr>
            <a:r>
              <a:rPr lang="it-IT" altLang="it-IT" sz="1800"/>
              <a:t>Calcolate le Imposte sul reddito dell’esercizio, correnti, differite e anticipate e sottratte dall’utile ante-imposte, si ottiene </a:t>
            </a:r>
            <a:r>
              <a:rPr lang="it-IT" altLang="it-IT" sz="1800" b="1"/>
              <a:t>l’utile o la perdita di esercizio.</a:t>
            </a:r>
          </a:p>
          <a:p>
            <a:pPr algn="just">
              <a:spcBef>
                <a:spcPct val="0"/>
              </a:spcBef>
              <a:buClrTx/>
              <a:buFontTx/>
              <a:buNone/>
            </a:pPr>
            <a:endParaRPr lang="it-IT" altLang="it-IT" sz="2000" b="1">
              <a:solidFill>
                <a:srgbClr val="7F7F7F"/>
              </a:solidFill>
            </a:endParaRPr>
          </a:p>
          <a:p>
            <a:pPr>
              <a:spcBef>
                <a:spcPct val="0"/>
              </a:spcBef>
              <a:buClrTx/>
              <a:buFontTx/>
              <a:buNone/>
            </a:pPr>
            <a:endParaRPr lang="it-IT" altLang="it-IT" sz="18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Text Box 4"/>
          <p:cNvSpPr txBox="1">
            <a:spLocks noChangeArrowheads="1"/>
          </p:cNvSpPr>
          <p:nvPr/>
        </p:nvSpPr>
        <p:spPr bwMode="auto">
          <a:xfrm>
            <a:off x="300038" y="0"/>
            <a:ext cx="8496300" cy="584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Il bilancio in forma abbreviata</a:t>
            </a:r>
            <a:endParaRPr lang="it-IT" altLang="it-IT" sz="1800"/>
          </a:p>
        </p:txBody>
      </p:sp>
      <p:sp>
        <p:nvSpPr>
          <p:cNvPr id="2" name="CasellaDiTesto 1"/>
          <p:cNvSpPr txBox="1"/>
          <p:nvPr/>
        </p:nvSpPr>
        <p:spPr>
          <a:xfrm>
            <a:off x="971550" y="1544638"/>
            <a:ext cx="8027988" cy="2308225"/>
          </a:xfrm>
          <a:prstGeom prst="rect">
            <a:avLst/>
          </a:prstGeom>
          <a:noFill/>
          <a:ln w="25400">
            <a:solidFill>
              <a:schemeClr val="tx1"/>
            </a:solidFill>
          </a:ln>
        </p:spPr>
        <p:txBody>
          <a:bodyPr>
            <a:spAutoFit/>
          </a:bodyPr>
          <a:lstStyle/>
          <a:p>
            <a:pPr algn="just">
              <a:defRPr/>
            </a:pPr>
            <a:r>
              <a:rPr lang="it-IT" dirty="0"/>
              <a:t>L’articolo 2435-bis, comma 1, C.C. definisce i soggetti che possono (è una facoltà e non un obbligo) redigere il bilancio in forma abbreviata, ovvero le società che non hanno emesso titoli negoziati in mercati regolamentati e non hanno superato almeno due dei seguenti tre parametri nel primo esercizio, se la società è neo-costituita, ovvero in due esercizi consecutivi: </a:t>
            </a:r>
          </a:p>
          <a:p>
            <a:pPr marL="342900" indent="-342900" algn="just">
              <a:buFont typeface="Arial" panose="020B0604020202020204" pitchFamily="34" charset="0"/>
              <a:buChar char="•"/>
              <a:defRPr/>
            </a:pPr>
            <a:r>
              <a:rPr lang="it-IT" dirty="0"/>
              <a:t>totale attivo di stato patrimoniale € 4.400.000; </a:t>
            </a:r>
          </a:p>
          <a:p>
            <a:pPr marL="342900" indent="-342900" algn="just">
              <a:buFont typeface="Arial" panose="020B0604020202020204" pitchFamily="34" charset="0"/>
              <a:buChar char="•"/>
              <a:defRPr/>
            </a:pPr>
            <a:r>
              <a:rPr lang="it-IT" dirty="0"/>
              <a:t>ricavi delle vendite e delle prestazioni € 8.800.000; </a:t>
            </a:r>
          </a:p>
          <a:p>
            <a:pPr marL="342900" indent="-342900" algn="just">
              <a:buFont typeface="Arial" panose="020B0604020202020204" pitchFamily="34" charset="0"/>
              <a:buChar char="•"/>
              <a:defRPr/>
            </a:pPr>
            <a:r>
              <a:rPr lang="it-IT" dirty="0"/>
              <a:t>numero dei dipendenti occupati in media durante l’esercizio 50 unità.</a:t>
            </a:r>
          </a:p>
        </p:txBody>
      </p:sp>
      <p:sp>
        <p:nvSpPr>
          <p:cNvPr id="54276" name="CasellaDiTesto 2"/>
          <p:cNvSpPr txBox="1">
            <a:spLocks noChangeArrowheads="1"/>
          </p:cNvSpPr>
          <p:nvPr/>
        </p:nvSpPr>
        <p:spPr bwMode="auto">
          <a:xfrm>
            <a:off x="52388" y="581025"/>
            <a:ext cx="8856662"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pPr>
            <a:r>
              <a:rPr lang="it-IT" altLang="it-IT" sz="1800"/>
              <a:t>Per talune tipologie di aziende, il Legislatore consente di redigere il </a:t>
            </a:r>
            <a:r>
              <a:rPr lang="it-IT" altLang="it-IT" sz="1800" b="1"/>
              <a:t>bilancio in forma abbreviata</a:t>
            </a:r>
            <a:r>
              <a:rPr lang="it-IT" altLang="it-IT" sz="1800"/>
              <a:t>, ovvero con numerose semplificazioni a livello di schemi contabili e di documenti non contabili.</a:t>
            </a:r>
          </a:p>
        </p:txBody>
      </p:sp>
      <p:sp>
        <p:nvSpPr>
          <p:cNvPr id="54277" name="CasellaDiTesto 3"/>
          <p:cNvSpPr txBox="1">
            <a:spLocks noChangeArrowheads="1"/>
          </p:cNvSpPr>
          <p:nvPr/>
        </p:nvSpPr>
        <p:spPr bwMode="auto">
          <a:xfrm>
            <a:off x="144463" y="1854200"/>
            <a:ext cx="7239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b="1"/>
              <a:t>CHI?</a:t>
            </a:r>
          </a:p>
          <a:p>
            <a:pPr>
              <a:spcBef>
                <a:spcPct val="0"/>
              </a:spcBef>
              <a:buClrTx/>
              <a:buFontTx/>
              <a:buNone/>
            </a:pPr>
            <a:endParaRPr lang="it-IT" altLang="it-IT" sz="1800"/>
          </a:p>
        </p:txBody>
      </p:sp>
      <p:sp>
        <p:nvSpPr>
          <p:cNvPr id="54278" name="CasellaDiTesto 6"/>
          <p:cNvSpPr txBox="1">
            <a:spLocks noChangeArrowheads="1"/>
          </p:cNvSpPr>
          <p:nvPr/>
        </p:nvSpPr>
        <p:spPr bwMode="auto">
          <a:xfrm flipH="1">
            <a:off x="-100013" y="4148138"/>
            <a:ext cx="1035051"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b="1"/>
              <a:t>COME?</a:t>
            </a:r>
          </a:p>
          <a:p>
            <a:pPr>
              <a:spcBef>
                <a:spcPct val="0"/>
              </a:spcBef>
              <a:buClrTx/>
              <a:buFontTx/>
              <a:buNone/>
            </a:pPr>
            <a:endParaRPr lang="it-IT" altLang="it-IT" sz="1800"/>
          </a:p>
        </p:txBody>
      </p:sp>
      <p:sp>
        <p:nvSpPr>
          <p:cNvPr id="5" name="CasellaDiTesto 4"/>
          <p:cNvSpPr txBox="1"/>
          <p:nvPr/>
        </p:nvSpPr>
        <p:spPr>
          <a:xfrm>
            <a:off x="938213" y="4005263"/>
            <a:ext cx="8061325" cy="2308225"/>
          </a:xfrm>
          <a:prstGeom prst="rect">
            <a:avLst/>
          </a:prstGeom>
          <a:noFill/>
          <a:ln w="15875">
            <a:solidFill>
              <a:schemeClr val="tx1"/>
            </a:solidFill>
          </a:ln>
        </p:spPr>
        <p:txBody>
          <a:bodyPr>
            <a:spAutoFit/>
          </a:bodyPr>
          <a:lstStyle/>
          <a:p>
            <a:pPr algn="just">
              <a:defRPr/>
            </a:pPr>
            <a:r>
              <a:rPr lang="it-IT" dirty="0"/>
              <a:t>Le semplificazioni previste sono molteplici:</a:t>
            </a:r>
          </a:p>
          <a:p>
            <a:pPr marL="342900" indent="-342900" algn="just">
              <a:buFont typeface="Arial" panose="020B0604020202020204" pitchFamily="34" charset="0"/>
              <a:buChar char="•"/>
              <a:defRPr/>
            </a:pPr>
            <a:r>
              <a:rPr lang="it-IT" dirty="0"/>
              <a:t>a livello di schema di stato patrimoniale e conto economico è previsto un raggruppamento di voci, con una struttura molto più snella;</a:t>
            </a:r>
          </a:p>
          <a:p>
            <a:pPr marL="342900" indent="-342900" algn="just">
              <a:buFont typeface="Arial" panose="020B0604020202020204" pitchFamily="34" charset="0"/>
              <a:buChar char="•"/>
              <a:defRPr/>
            </a:pPr>
            <a:r>
              <a:rPr lang="it-IT" dirty="0"/>
              <a:t>la nota integrativa contiene un numero limitato di informazioni;</a:t>
            </a:r>
          </a:p>
          <a:p>
            <a:pPr marL="342900" indent="-342900" algn="just">
              <a:buFont typeface="Arial" panose="020B0604020202020204" pitchFamily="34" charset="0"/>
              <a:buChar char="•"/>
              <a:defRPr/>
            </a:pPr>
            <a:r>
              <a:rPr lang="it-IT" dirty="0"/>
              <a:t>è possibile omettere la redazione del rendiconto finanziario</a:t>
            </a:r>
          </a:p>
          <a:p>
            <a:pPr marL="342900" indent="-342900" algn="just">
              <a:buFont typeface="Arial" panose="020B0604020202020204" pitchFamily="34" charset="0"/>
              <a:buChar char="•"/>
              <a:defRPr/>
            </a:pPr>
            <a:r>
              <a:rPr lang="it-IT" dirty="0"/>
              <a:t>è possibile omettere la relazione sulla gestione se nella nota integrativa siano riportate le informazioni previste all’articolo 2428, </a:t>
            </a:r>
            <a:r>
              <a:rPr lang="it-IT" dirty="0" err="1"/>
              <a:t>nn</a:t>
            </a:r>
            <a:r>
              <a:rPr lang="it-IT" dirty="0"/>
              <a:t>. 3) e 4) cod. civ. (operazioni effettuate sulle azioni proprie o delle controllanti)</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Text Box 4"/>
          <p:cNvSpPr txBox="1">
            <a:spLocks noChangeArrowheads="1"/>
          </p:cNvSpPr>
          <p:nvPr/>
        </p:nvSpPr>
        <p:spPr bwMode="auto">
          <a:xfrm>
            <a:off x="300038" y="0"/>
            <a:ext cx="8496300" cy="584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Il bilancio in forma ridotta</a:t>
            </a:r>
            <a:endParaRPr lang="it-IT" altLang="it-IT" sz="1800"/>
          </a:p>
        </p:txBody>
      </p:sp>
      <p:sp>
        <p:nvSpPr>
          <p:cNvPr id="2" name="CasellaDiTesto 1"/>
          <p:cNvSpPr txBox="1"/>
          <p:nvPr/>
        </p:nvSpPr>
        <p:spPr>
          <a:xfrm>
            <a:off x="971550" y="1303338"/>
            <a:ext cx="8027988" cy="1754187"/>
          </a:xfrm>
          <a:prstGeom prst="rect">
            <a:avLst/>
          </a:prstGeom>
          <a:noFill/>
          <a:ln w="25400">
            <a:solidFill>
              <a:schemeClr val="tx1"/>
            </a:solidFill>
          </a:ln>
        </p:spPr>
        <p:txBody>
          <a:bodyPr>
            <a:spAutoFit/>
          </a:bodyPr>
          <a:lstStyle/>
          <a:p>
            <a:pPr algn="just">
              <a:defRPr/>
            </a:pPr>
            <a:r>
              <a:rPr lang="it-IT" dirty="0"/>
              <a:t>L’art. 2435 ter del codice civile stabilisce che possono redigere il bilancio in questa forma quando, nel primo esercizio o, successivamente, per due esercizi consecutivi, non abbiano superato due dei seguenti limiti: </a:t>
            </a:r>
          </a:p>
          <a:p>
            <a:pPr marL="285750" indent="-285750" algn="just">
              <a:buFont typeface="Arial" panose="020B0604020202020204" pitchFamily="34" charset="0"/>
              <a:buChar char="•"/>
              <a:defRPr/>
            </a:pPr>
            <a:r>
              <a:rPr lang="it-IT" dirty="0"/>
              <a:t>totale dell'attivo dello stato patrimoniale: 175.000 euro; </a:t>
            </a:r>
          </a:p>
          <a:p>
            <a:pPr marL="285750" indent="-285750" algn="just">
              <a:buFont typeface="Arial" panose="020B0604020202020204" pitchFamily="34" charset="0"/>
              <a:buChar char="•"/>
              <a:defRPr/>
            </a:pPr>
            <a:r>
              <a:rPr lang="it-IT" dirty="0"/>
              <a:t>ricavi delle vendite e delle prestazioni: 350.000 euro; </a:t>
            </a:r>
          </a:p>
          <a:p>
            <a:pPr marL="285750" indent="-285750" algn="just">
              <a:buFont typeface="Arial" panose="020B0604020202020204" pitchFamily="34" charset="0"/>
              <a:buChar char="•"/>
              <a:defRPr/>
            </a:pPr>
            <a:r>
              <a:rPr lang="it-IT" dirty="0"/>
              <a:t>dipendenti occupati in media durante l'esercizio: 5 unità.</a:t>
            </a:r>
          </a:p>
        </p:txBody>
      </p:sp>
      <p:sp>
        <p:nvSpPr>
          <p:cNvPr id="56324" name="CasellaDiTesto 2"/>
          <p:cNvSpPr txBox="1">
            <a:spLocks noChangeArrowheads="1"/>
          </p:cNvSpPr>
          <p:nvPr/>
        </p:nvSpPr>
        <p:spPr bwMode="auto">
          <a:xfrm>
            <a:off x="52388" y="581025"/>
            <a:ext cx="88566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pPr>
            <a:r>
              <a:rPr lang="it-IT" altLang="it-IT" sz="1800"/>
              <a:t>Alle aziende di piccolissima dimensione (c.d. </a:t>
            </a:r>
            <a:r>
              <a:rPr lang="it-IT" altLang="it-IT" sz="1800" b="1"/>
              <a:t>“micro-imprese”), </a:t>
            </a:r>
            <a:r>
              <a:rPr lang="it-IT" altLang="it-IT" sz="1800"/>
              <a:t>il Legislatore consente di redigere il bilancio in una forma ancora più ristretta</a:t>
            </a:r>
          </a:p>
        </p:txBody>
      </p:sp>
      <p:sp>
        <p:nvSpPr>
          <p:cNvPr id="56325" name="CasellaDiTesto 3"/>
          <p:cNvSpPr txBox="1">
            <a:spLocks noChangeArrowheads="1"/>
          </p:cNvSpPr>
          <p:nvPr/>
        </p:nvSpPr>
        <p:spPr bwMode="auto">
          <a:xfrm>
            <a:off x="117475" y="1327150"/>
            <a:ext cx="7223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b="1"/>
              <a:t>CHI?</a:t>
            </a:r>
          </a:p>
          <a:p>
            <a:pPr>
              <a:spcBef>
                <a:spcPct val="0"/>
              </a:spcBef>
              <a:buClrTx/>
              <a:buFontTx/>
              <a:buNone/>
            </a:pPr>
            <a:endParaRPr lang="it-IT" altLang="it-IT" sz="1800"/>
          </a:p>
        </p:txBody>
      </p:sp>
      <p:sp>
        <p:nvSpPr>
          <p:cNvPr id="56326" name="CasellaDiTesto 6"/>
          <p:cNvSpPr txBox="1">
            <a:spLocks noChangeArrowheads="1"/>
          </p:cNvSpPr>
          <p:nvPr/>
        </p:nvSpPr>
        <p:spPr bwMode="auto">
          <a:xfrm flipH="1">
            <a:off x="-17463" y="3409950"/>
            <a:ext cx="10334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b="1"/>
              <a:t>COME?</a:t>
            </a:r>
          </a:p>
          <a:p>
            <a:pPr>
              <a:spcBef>
                <a:spcPct val="0"/>
              </a:spcBef>
              <a:buClrTx/>
              <a:buFontTx/>
              <a:buNone/>
            </a:pPr>
            <a:endParaRPr lang="it-IT" altLang="it-IT" sz="1800"/>
          </a:p>
        </p:txBody>
      </p:sp>
      <p:sp>
        <p:nvSpPr>
          <p:cNvPr id="5" name="CasellaDiTesto 4"/>
          <p:cNvSpPr txBox="1"/>
          <p:nvPr/>
        </p:nvSpPr>
        <p:spPr>
          <a:xfrm>
            <a:off x="954088" y="3195638"/>
            <a:ext cx="8062912" cy="3078162"/>
          </a:xfrm>
          <a:prstGeom prst="rect">
            <a:avLst/>
          </a:prstGeom>
          <a:noFill/>
          <a:ln w="15875">
            <a:solidFill>
              <a:schemeClr val="tx1"/>
            </a:solidFill>
          </a:ln>
        </p:spPr>
        <p:txBody>
          <a:bodyPr>
            <a:spAutoFit/>
          </a:bodyPr>
          <a:lstStyle/>
          <a:p>
            <a:pPr algn="just">
              <a:defRPr/>
            </a:pPr>
            <a:r>
              <a:rPr lang="it-IT" sz="1600" dirty="0"/>
              <a:t>Le semplificazioni previste sono molteplici:</a:t>
            </a:r>
          </a:p>
          <a:p>
            <a:pPr marL="342900" indent="-342900" algn="just">
              <a:buFont typeface="Arial" panose="020B0604020202020204" pitchFamily="34" charset="0"/>
              <a:buChar char="•"/>
              <a:defRPr/>
            </a:pPr>
            <a:r>
              <a:rPr lang="it-IT" sz="1600" dirty="0"/>
              <a:t>Lo schema di stato patrimoniale e conto economico è uguale a quello prevista per il bilancio in forma «abbreviata»;</a:t>
            </a:r>
          </a:p>
          <a:p>
            <a:pPr marL="342900" indent="-342900" algn="just">
              <a:buFont typeface="Arial" panose="020B0604020202020204" pitchFamily="34" charset="0"/>
              <a:buChar char="•"/>
              <a:defRPr/>
            </a:pPr>
            <a:r>
              <a:rPr lang="it-IT" sz="1600" dirty="0"/>
              <a:t>è possibile omettere la redazione della nota integrativa se inseriscono le informazioni previste dai numeri 9) (importo complessivo degli impegni, delle garanzie e delle passività potenziali non risultanti dallo stato patrimoniale) e 16) ('ammontare dei compensi, delle anticipazioni e dei crediti concessi agli [spettanti agli] amministratori ed ai sindaci) dell’art. 2427 in calce allo stato patrimoniale ;</a:t>
            </a:r>
          </a:p>
          <a:p>
            <a:pPr marL="342900" indent="-342900" algn="just">
              <a:buFont typeface="Arial" panose="020B0604020202020204" pitchFamily="34" charset="0"/>
              <a:buChar char="•"/>
              <a:defRPr/>
            </a:pPr>
            <a:r>
              <a:rPr lang="it-IT" sz="1600" dirty="0"/>
              <a:t>è possibile omettere la redazione del rendiconto finanziario</a:t>
            </a:r>
          </a:p>
          <a:p>
            <a:pPr marL="342900" indent="-342900" algn="just">
              <a:buFont typeface="Arial" panose="020B0604020202020204" pitchFamily="34" charset="0"/>
              <a:buChar char="•"/>
              <a:defRPr/>
            </a:pPr>
            <a:r>
              <a:rPr lang="it-IT" sz="1600" dirty="0"/>
              <a:t>è possibile omettere la relazione sulla gestione se in calce allo stato patrimoniale sono riportate le informazioni previste all’articolo 2428, </a:t>
            </a:r>
            <a:r>
              <a:rPr lang="it-IT" sz="1600" dirty="0" err="1"/>
              <a:t>nn</a:t>
            </a:r>
            <a:r>
              <a:rPr lang="it-IT" sz="1600" dirty="0"/>
              <a:t>. 3) e 4) cod. civ. (operazioni effettuate sulle azioni proprie o delle controllanti</a:t>
            </a:r>
            <a:r>
              <a:rPr lang="it-IT" dirty="0"/>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ttangolo 2"/>
          <p:cNvSpPr>
            <a:spLocks noChangeArrowheads="1"/>
          </p:cNvSpPr>
          <p:nvPr/>
        </p:nvSpPr>
        <p:spPr bwMode="auto">
          <a:xfrm>
            <a:off x="107950" y="623888"/>
            <a:ext cx="892810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Tx/>
              <a:buFontTx/>
              <a:buNone/>
            </a:pPr>
            <a:r>
              <a:rPr lang="it-IT" altLang="it-IT" sz="400" b="1">
                <a:solidFill>
                  <a:srgbClr val="7F7F7F"/>
                </a:solidFill>
              </a:rPr>
              <a:t>Il</a:t>
            </a:r>
            <a:endParaRPr lang="it-IT" altLang="it-IT" sz="2000"/>
          </a:p>
        </p:txBody>
      </p:sp>
      <p:sp>
        <p:nvSpPr>
          <p:cNvPr id="58372" name="Text Box 4"/>
          <p:cNvSpPr txBox="1">
            <a:spLocks noChangeArrowheads="1"/>
          </p:cNvSpPr>
          <p:nvPr/>
        </p:nvSpPr>
        <p:spPr bwMode="auto">
          <a:xfrm>
            <a:off x="323850" y="9525"/>
            <a:ext cx="8496300" cy="59213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I Principi contabili internazionali IAS/IFRS</a:t>
            </a:r>
            <a:endParaRPr lang="it-IT" altLang="it-IT" sz="1800"/>
          </a:p>
        </p:txBody>
      </p:sp>
      <p:sp>
        <p:nvSpPr>
          <p:cNvPr id="58373" name="CasellaDiTesto 1"/>
          <p:cNvSpPr txBox="1">
            <a:spLocks noChangeArrowheads="1"/>
          </p:cNvSpPr>
          <p:nvPr/>
        </p:nvSpPr>
        <p:spPr bwMode="auto">
          <a:xfrm>
            <a:off x="127000" y="676275"/>
            <a:ext cx="8909050"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Con la IV e la VII Direttiva CEE è iniziato un </a:t>
            </a:r>
            <a:r>
              <a:rPr lang="it-IT" altLang="it-IT" sz="1600" b="1"/>
              <a:t>percorso di armonizzazione contabile </a:t>
            </a:r>
            <a:r>
              <a:rPr lang="it-IT" altLang="it-IT" sz="1600"/>
              <a:t>che ha determinato un progressiva applicazione dei principi contabili di derivazione internazionale nella redazione dei bilanci delle aziende europee.</a:t>
            </a:r>
          </a:p>
          <a:p>
            <a:pPr>
              <a:spcBef>
                <a:spcPct val="0"/>
              </a:spcBef>
              <a:buClrTx/>
              <a:buFontTx/>
              <a:buNone/>
            </a:pPr>
            <a:endParaRPr lang="it-IT" altLang="it-IT" sz="1600"/>
          </a:p>
          <a:p>
            <a:pPr algn="just">
              <a:spcBef>
                <a:spcPct val="0"/>
              </a:spcBef>
              <a:buClrTx/>
              <a:buFontTx/>
              <a:buNone/>
            </a:pPr>
            <a:r>
              <a:rPr lang="it-IT" altLang="it-IT" sz="1600"/>
              <a:t>Il corpus di principi internazionali</a:t>
            </a:r>
            <a:r>
              <a:rPr lang="it-IT" altLang="it-IT" sz="1600" b="1"/>
              <a:t> </a:t>
            </a:r>
            <a:r>
              <a:rPr lang="it-IT" altLang="it-IT" sz="1600" i="1"/>
              <a:t>International Accounting Standards </a:t>
            </a:r>
            <a:r>
              <a:rPr lang="it-IT" altLang="it-IT" sz="1600" b="1"/>
              <a:t>(IAS) </a:t>
            </a:r>
            <a:r>
              <a:rPr lang="it-IT" altLang="it-IT" sz="1600"/>
              <a:t>e gli </a:t>
            </a:r>
            <a:r>
              <a:rPr lang="it-IT" altLang="it-IT" sz="1600" i="1"/>
              <a:t>International Financial Reporting Standards</a:t>
            </a:r>
            <a:r>
              <a:rPr lang="it-IT" altLang="it-IT" sz="1600" b="1" i="1"/>
              <a:t> </a:t>
            </a:r>
            <a:r>
              <a:rPr lang="it-IT" altLang="it-IT" sz="1600" b="1"/>
              <a:t>(IFRS) </a:t>
            </a:r>
            <a:r>
              <a:rPr lang="it-IT" altLang="it-IT" sz="1600"/>
              <a:t>sono emanati dallo </a:t>
            </a:r>
            <a:r>
              <a:rPr lang="it-IT" altLang="it-IT" sz="1600" b="1"/>
              <a:t>IASB</a:t>
            </a:r>
            <a:r>
              <a:rPr lang="it-IT" altLang="it-IT" sz="1600"/>
              <a:t>, un organismo di natura privata fondato nel 1973 si occupa della elaborazione dei principi contabili degli Stati Uniti</a:t>
            </a:r>
          </a:p>
          <a:p>
            <a:pPr>
              <a:spcBef>
                <a:spcPct val="0"/>
              </a:spcBef>
              <a:buClrTx/>
              <a:buFontTx/>
              <a:buNone/>
            </a:pPr>
            <a:endParaRPr lang="it-IT" altLang="it-IT" sz="1600"/>
          </a:p>
          <a:p>
            <a:pPr algn="just">
              <a:spcBef>
                <a:spcPct val="0"/>
              </a:spcBef>
              <a:buClrTx/>
              <a:buFontTx/>
              <a:buNone/>
            </a:pPr>
            <a:r>
              <a:rPr lang="it-IT" altLang="it-IT" sz="1600"/>
              <a:t>Ciò posto, nel nostro Paese vi sono alcune aziende che redigono il bilancio non secondo le disposizioni civilistiche ma seguendo gli IAS/IFRS. </a:t>
            </a:r>
          </a:p>
          <a:p>
            <a:pPr algn="just">
              <a:spcBef>
                <a:spcPct val="0"/>
              </a:spcBef>
              <a:buClrTx/>
              <a:buFontTx/>
              <a:buNone/>
            </a:pPr>
            <a:endParaRPr lang="it-IT" altLang="it-IT" sz="1600"/>
          </a:p>
          <a:p>
            <a:pPr algn="just">
              <a:spcBef>
                <a:spcPct val="0"/>
              </a:spcBef>
              <a:buClrTx/>
              <a:buFontTx/>
              <a:buNone/>
            </a:pPr>
            <a:r>
              <a:rPr lang="it-IT" altLang="it-IT" sz="1600"/>
              <a:t>Le altre società di capitali, purché </a:t>
            </a:r>
            <a:r>
              <a:rPr lang="it-IT" altLang="it-IT" sz="1600" u="sng"/>
              <a:t>non presentino </a:t>
            </a:r>
            <a:r>
              <a:rPr lang="it-IT" altLang="it-IT" sz="1600"/>
              <a:t>le caratteristiche per redigere il bilancio in forma abbreviata o in forma ridotta, possono </a:t>
            </a:r>
            <a:r>
              <a:rPr lang="it-IT" altLang="it-IT" sz="1600" u="sng"/>
              <a:t>optare</a:t>
            </a:r>
            <a:r>
              <a:rPr lang="it-IT" altLang="it-IT" sz="1600"/>
              <a:t> per i principi IAS/IFRS in alternativa alla normativa civilistica nazionale.</a:t>
            </a:r>
          </a:p>
          <a:p>
            <a:pPr algn="just">
              <a:spcBef>
                <a:spcPct val="0"/>
              </a:spcBef>
              <a:buClrTx/>
              <a:buFontTx/>
              <a:buNone/>
            </a:pPr>
            <a:endParaRPr lang="it-IT" altLang="it-IT" sz="1600"/>
          </a:p>
          <a:p>
            <a:pPr algn="just">
              <a:spcBef>
                <a:spcPct val="0"/>
              </a:spcBef>
              <a:buClrTx/>
              <a:buFontTx/>
              <a:buNone/>
            </a:pPr>
            <a:r>
              <a:rPr lang="it-IT" altLang="it-IT" sz="1600"/>
              <a:t>Sono invece </a:t>
            </a:r>
            <a:r>
              <a:rPr lang="it-IT" altLang="it-IT" sz="1600" u="sng"/>
              <a:t>obbligate </a:t>
            </a:r>
            <a:r>
              <a:rPr lang="it-IT" altLang="it-IT" sz="1600"/>
              <a:t>a seguire tali principi le aziende bancarie, assicuratrici e similari e le società quotate in borsa. </a:t>
            </a:r>
          </a:p>
          <a:p>
            <a:pPr algn="just">
              <a:spcBef>
                <a:spcPct val="0"/>
              </a:spcBef>
              <a:buClrTx/>
              <a:buFontTx/>
              <a:buNone/>
            </a:pPr>
            <a:endParaRPr lang="it-IT" altLang="it-IT" sz="1600"/>
          </a:p>
          <a:p>
            <a:pPr algn="just">
              <a:spcBef>
                <a:spcPct val="0"/>
              </a:spcBef>
              <a:buClrTx/>
              <a:buFontTx/>
              <a:buNone/>
            </a:pPr>
            <a:r>
              <a:rPr lang="it-IT" altLang="it-IT" sz="1600"/>
              <a:t>A differenza della normativa nazionale, che dispone schemi “rigidi” di bilancio, lo IAS 1 suggerisce schemi di stato patrimoniale e di conto economico “elastici”, ossia orientativi per i compilatori prevedendo solo un contenuto “minimo”, quindi con la possibilità di personalizzazione delle poste contabili.</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2" name="Rectangle 4"/>
          <p:cNvSpPr>
            <a:spLocks noChangeArrowheads="1"/>
          </p:cNvSpPr>
          <p:nvPr/>
        </p:nvSpPr>
        <p:spPr bwMode="auto">
          <a:xfrm>
            <a:off x="762000" y="260350"/>
            <a:ext cx="7620000"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Riferimenti bibliografici</a:t>
            </a:r>
            <a:endParaRPr lang="it-IT" altLang="it-IT" sz="1800"/>
          </a:p>
        </p:txBody>
      </p:sp>
      <p:sp>
        <p:nvSpPr>
          <p:cNvPr id="66563" name="CasellaDiTesto 3"/>
          <p:cNvSpPr txBox="1">
            <a:spLocks noChangeArrowheads="1"/>
          </p:cNvSpPr>
          <p:nvPr/>
        </p:nvSpPr>
        <p:spPr bwMode="auto">
          <a:xfrm>
            <a:off x="755650" y="981075"/>
            <a:ext cx="76327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r>
              <a:rPr lang="it-IT" altLang="it-IT" sz="2400" dirty="0"/>
              <a:t>Coronella </a:t>
            </a:r>
            <a:r>
              <a:rPr lang="it-IT" altLang="it-IT" sz="2400" dirty="0" smtClean="0"/>
              <a:t>S.. Ragioneria generale, Cap 22</a:t>
            </a:r>
          </a:p>
          <a:p>
            <a:pPr eaLnBrk="1" hangingPunct="1">
              <a:spcBef>
                <a:spcPct val="0"/>
              </a:spcBef>
              <a:buClrTx/>
              <a:buFontTx/>
              <a:buNone/>
            </a:pPr>
            <a:endParaRPr lang="it-IT" altLang="it-IT" sz="2400" dirty="0" smtClean="0"/>
          </a:p>
          <a:p>
            <a:pPr eaLnBrk="1" hangingPunct="1">
              <a:spcBef>
                <a:spcPct val="0"/>
              </a:spcBef>
              <a:buClrTx/>
              <a:buFontTx/>
              <a:buNone/>
            </a:pPr>
            <a:r>
              <a:rPr lang="it-IT" altLang="it-IT" sz="2400" dirty="0" smtClean="0"/>
              <a:t>Materiale </a:t>
            </a:r>
            <a:r>
              <a:rPr lang="it-IT" altLang="it-IT" sz="2400" dirty="0"/>
              <a:t>didattico aggiuntivo: </a:t>
            </a:r>
            <a:r>
              <a:rPr lang="it-IT" altLang="it-IT" sz="2400" dirty="0">
                <a:hlinkClick r:id="rId2" action="ppaction://hlinkfile"/>
              </a:rPr>
              <a:t>dispense_bilancio_CEE_marzo_2018.pdf</a:t>
            </a:r>
            <a:endParaRPr lang="it-IT" altLang="it-IT"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323850" y="260350"/>
            <a:ext cx="8496300" cy="59213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Il bilancio d’esercizio</a:t>
            </a:r>
            <a:endParaRPr lang="it-IT" altLang="it-IT" sz="2000"/>
          </a:p>
        </p:txBody>
      </p:sp>
      <p:sp>
        <p:nvSpPr>
          <p:cNvPr id="13315" name="Text Box 7"/>
          <p:cNvSpPr txBox="1">
            <a:spLocks noChangeArrowheads="1"/>
          </p:cNvSpPr>
          <p:nvPr/>
        </p:nvSpPr>
        <p:spPr bwMode="auto">
          <a:xfrm>
            <a:off x="153988" y="900113"/>
            <a:ext cx="8990012" cy="549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Tx/>
              <a:buFontTx/>
              <a:buNone/>
            </a:pPr>
            <a:r>
              <a:rPr lang="it-IT" altLang="it-IT" sz="1800" b="1"/>
              <a:t>IL BILANCIO </a:t>
            </a:r>
            <a:r>
              <a:rPr lang="it-IT" altLang="it-IT" sz="1800"/>
              <a:t>viene redatto dall’imprenditore o dagli amministratori a fine esercizio </a:t>
            </a:r>
          </a:p>
          <a:p>
            <a:pPr algn="just">
              <a:buFontTx/>
              <a:buNone/>
            </a:pPr>
            <a:endParaRPr lang="it-IT" altLang="it-IT" sz="300"/>
          </a:p>
          <a:p>
            <a:pPr algn="just">
              <a:buFontTx/>
              <a:buNone/>
            </a:pPr>
            <a:r>
              <a:rPr lang="it-IT" altLang="it-IT" sz="1800" b="1"/>
              <a:t>La data di chiusura dei conti </a:t>
            </a:r>
            <a:r>
              <a:rPr lang="it-IT" altLang="it-IT" sz="1800"/>
              <a:t>convenzionalmente coincide con la fine dell’anno solare </a:t>
            </a:r>
            <a:r>
              <a:rPr lang="it-IT" altLang="it-IT" sz="1800" b="1"/>
              <a:t>(31/12). </a:t>
            </a:r>
            <a:r>
              <a:rPr lang="it-IT" altLang="it-IT" sz="1800"/>
              <a:t>Tale data è immodificabile per le aziende individuali e le società di persone mentre è modificabile da parte delle società di capitali. </a:t>
            </a:r>
          </a:p>
          <a:p>
            <a:pPr>
              <a:buFontTx/>
              <a:buNone/>
            </a:pPr>
            <a:r>
              <a:rPr lang="it-IT" altLang="it-IT" sz="1800"/>
              <a:t>Queste ultime infatti possono chiudere il bilancio in una data diversa, purché l’esercizio sia comunque pari a dodici mesi. </a:t>
            </a:r>
          </a:p>
          <a:p>
            <a:pPr>
              <a:buFontTx/>
              <a:buNone/>
            </a:pPr>
            <a:r>
              <a:rPr lang="it-IT" altLang="it-IT" sz="1800"/>
              <a:t>Si provvede successivamente all’assestamento dei conti, ossia a realizzare una serie di operazioni di rettifica e di integrazione, e si giunge così alla </a:t>
            </a:r>
            <a:r>
              <a:rPr lang="it-IT" altLang="it-IT" sz="1800" b="1"/>
              <a:t>redazione del bilancio di esercizio.</a:t>
            </a:r>
          </a:p>
          <a:p>
            <a:pPr>
              <a:buFontTx/>
              <a:buNone/>
            </a:pPr>
            <a:endParaRPr lang="it-IT" altLang="it-IT" sz="400" b="1"/>
          </a:p>
          <a:p>
            <a:pPr algn="just">
              <a:buFontTx/>
              <a:buNone/>
            </a:pPr>
            <a:r>
              <a:rPr lang="it-IT" altLang="it-IT" sz="1800"/>
              <a:t>La redazione di tali scritture contabili sebbene venga indicata la data del 31/12,  viene fatta nelle settimane/mesi successivi.</a:t>
            </a:r>
          </a:p>
          <a:p>
            <a:pPr algn="just">
              <a:buFontTx/>
              <a:buNone/>
            </a:pPr>
            <a:endParaRPr lang="it-IT" altLang="it-IT" sz="600" b="1"/>
          </a:p>
          <a:p>
            <a:pPr algn="just">
              <a:buFontTx/>
              <a:buNone/>
            </a:pPr>
            <a:r>
              <a:rPr lang="it-IT" altLang="it-IT" sz="1800"/>
              <a:t>La redazione del bilancio, </a:t>
            </a:r>
            <a:r>
              <a:rPr lang="it-IT" altLang="it-IT" sz="1800" b="1"/>
              <a:t>per le società di capitali, </a:t>
            </a:r>
            <a:r>
              <a:rPr lang="it-IT" altLang="it-IT" sz="1800"/>
              <a:t>la legge concede centoventi giorni di tempo per la sua stesura e il conseguente deposito presso il Registro delle imprese. </a:t>
            </a:r>
          </a:p>
          <a:p>
            <a:pPr algn="just">
              <a:buFontTx/>
              <a:buNone/>
            </a:pPr>
            <a:r>
              <a:rPr lang="it-IT" altLang="it-IT" sz="1800"/>
              <a:t>Non è invece previsto un termine per la redazione del bilancio delle aziende individuali e delle società di persone e neppure l’obbligo di deposito presso il Registro delle imprese.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323850" y="260350"/>
            <a:ext cx="8496300" cy="59213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Il bilancio d’esercizio</a:t>
            </a:r>
            <a:endParaRPr lang="it-IT" altLang="it-IT" sz="2000"/>
          </a:p>
        </p:txBody>
      </p:sp>
      <p:sp>
        <p:nvSpPr>
          <p:cNvPr id="12291" name="Text Box 7"/>
          <p:cNvSpPr txBox="1">
            <a:spLocks noChangeArrowheads="1"/>
          </p:cNvSpPr>
          <p:nvPr/>
        </p:nvSpPr>
        <p:spPr bwMode="auto">
          <a:xfrm>
            <a:off x="153988" y="900113"/>
            <a:ext cx="8810625" cy="4939814"/>
          </a:xfrm>
          <a:prstGeom prst="rect">
            <a:avLst/>
          </a:prstGeom>
          <a:noFill/>
          <a:ln>
            <a:noFill/>
          </a:ln>
          <a:effec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Tx/>
              <a:buFontTx/>
              <a:buNone/>
              <a:defRPr/>
            </a:pPr>
            <a:r>
              <a:rPr lang="it-IT" altLang="it-IT" sz="1800" dirty="0"/>
              <a:t>La disciplina civilistica in materia di bilancio contenuta negli articoli che vanno dal numero 2423 al numero 2435-ter. </a:t>
            </a:r>
          </a:p>
          <a:p>
            <a:pPr algn="just">
              <a:spcBef>
                <a:spcPct val="50000"/>
              </a:spcBef>
              <a:buClrTx/>
              <a:buFontTx/>
              <a:buNone/>
              <a:defRPr/>
            </a:pPr>
            <a:r>
              <a:rPr lang="it-IT" altLang="it-IT" sz="1800" dirty="0"/>
              <a:t>La sezione del codice dedicata al bilancio contiene norme riguardanti </a:t>
            </a:r>
            <a:r>
              <a:rPr lang="it-IT" altLang="it-IT" sz="1800" b="1" dirty="0"/>
              <a:t>aspetti formali </a:t>
            </a:r>
            <a:r>
              <a:rPr lang="it-IT" altLang="it-IT" sz="1800" dirty="0"/>
              <a:t>e </a:t>
            </a:r>
            <a:r>
              <a:rPr lang="it-IT" altLang="it-IT" sz="1800" b="1" dirty="0"/>
              <a:t>aspetti sostanziali </a:t>
            </a:r>
            <a:r>
              <a:rPr lang="it-IT" altLang="it-IT" sz="1800" dirty="0"/>
              <a:t>del bilancio. I primi hanno a che vedere con i documenti che costituiscono il bilancio, con la loro struttura ed il relativo contenuto. I secondi, invece, riguardano la misurazione e quantificazione dei valori da inserire all’interno del bilancio stesso.</a:t>
            </a:r>
          </a:p>
          <a:p>
            <a:pPr algn="just">
              <a:spcBef>
                <a:spcPct val="50000"/>
              </a:spcBef>
              <a:buClrTx/>
              <a:buFontTx/>
              <a:buNone/>
              <a:defRPr/>
            </a:pPr>
            <a:r>
              <a:rPr lang="it-IT" altLang="it-IT" sz="1800" dirty="0"/>
              <a:t>La sezione del Codice dedicata al bilancio può idealmente suddividersi in 3 parti: </a:t>
            </a:r>
          </a:p>
          <a:p>
            <a:pPr marL="342900" indent="-342900" algn="just">
              <a:spcBef>
                <a:spcPct val="50000"/>
              </a:spcBef>
              <a:buClrTx/>
              <a:buFont typeface="+mj-lt"/>
              <a:buAutoNum type="arabicPeriod"/>
              <a:defRPr/>
            </a:pPr>
            <a:r>
              <a:rPr lang="it-IT" altLang="it-IT" sz="1800" b="1" dirty="0"/>
              <a:t>I postulati di bilancio</a:t>
            </a:r>
            <a:r>
              <a:rPr lang="it-IT" altLang="it-IT" sz="1800" dirty="0"/>
              <a:t>, norme di carattere generale che ricomprendono la </a:t>
            </a:r>
            <a:r>
              <a:rPr lang="it-IT" altLang="it-IT" sz="1800" b="1" dirty="0"/>
              <a:t>clausola generale e</a:t>
            </a:r>
            <a:r>
              <a:rPr lang="it-IT" altLang="it-IT" sz="1800" dirty="0"/>
              <a:t> un insieme di </a:t>
            </a:r>
            <a:r>
              <a:rPr lang="it-IT" altLang="it-IT" sz="1800" b="1" dirty="0"/>
              <a:t>principi </a:t>
            </a:r>
            <a:r>
              <a:rPr lang="it-IT" altLang="it-IT" sz="1800" dirty="0"/>
              <a:t>su cui si fonda la </a:t>
            </a:r>
            <a:r>
              <a:rPr lang="it-IT" altLang="it-IT" sz="1800" b="1" dirty="0"/>
              <a:t>redazione</a:t>
            </a:r>
            <a:r>
              <a:rPr lang="it-IT" altLang="it-IT" sz="1800" dirty="0"/>
              <a:t> del bilancio di esercizio.</a:t>
            </a:r>
          </a:p>
          <a:p>
            <a:pPr marL="342900" indent="-342900" algn="just">
              <a:spcBef>
                <a:spcPct val="50000"/>
              </a:spcBef>
              <a:buClrTx/>
              <a:buFont typeface="+mj-lt"/>
              <a:buAutoNum type="arabicPeriod"/>
              <a:defRPr/>
            </a:pPr>
            <a:r>
              <a:rPr lang="it-IT" altLang="it-IT" sz="1800" dirty="0"/>
              <a:t>Documenti fondamentali che costituiscono il bilancio di esercizio, quali lo </a:t>
            </a:r>
            <a:r>
              <a:rPr lang="it-IT" altLang="it-IT" sz="1800" b="1" dirty="0"/>
              <a:t>Stato Patrimoniale, il Conto Economico, il Rendiconto Finanziario e la Nota Integrativa</a:t>
            </a:r>
            <a:r>
              <a:rPr lang="it-IT" altLang="it-IT" sz="1800" dirty="0"/>
              <a:t>, nonché quello di "corredo", </a:t>
            </a:r>
            <a:r>
              <a:rPr lang="it-IT" altLang="it-IT" sz="1800" dirty="0" err="1"/>
              <a:t>cioé</a:t>
            </a:r>
            <a:r>
              <a:rPr lang="it-IT" altLang="it-IT" sz="1800" dirty="0"/>
              <a:t> la </a:t>
            </a:r>
            <a:r>
              <a:rPr lang="it-IT" altLang="it-IT" sz="1800" b="1" dirty="0"/>
              <a:t>Relazione sulla Gestione</a:t>
            </a:r>
            <a:r>
              <a:rPr lang="it-IT" altLang="it-IT" sz="1800" dirty="0"/>
              <a:t>.</a:t>
            </a:r>
          </a:p>
          <a:p>
            <a:pPr marL="342900" indent="-342900" algn="just">
              <a:spcBef>
                <a:spcPct val="50000"/>
              </a:spcBef>
              <a:buClrTx/>
              <a:buFont typeface="+mj-lt"/>
              <a:buAutoNum type="arabicPeriod"/>
              <a:defRPr/>
            </a:pPr>
            <a:r>
              <a:rPr lang="it-IT" altLang="it-IT" sz="1800" dirty="0"/>
              <a:t>Criteri analitici di valutazione  per le singole poste </a:t>
            </a:r>
            <a:r>
              <a:rPr lang="it-IT" altLang="it-IT" sz="1800" dirty="0" smtClean="0"/>
              <a:t>contabili</a:t>
            </a:r>
            <a:endParaRPr lang="it-IT" altLang="it-IT"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ext Box 4"/>
          <p:cNvSpPr txBox="1">
            <a:spLocks noChangeArrowheads="1"/>
          </p:cNvSpPr>
          <p:nvPr/>
        </p:nvSpPr>
        <p:spPr bwMode="auto">
          <a:xfrm>
            <a:off x="323850" y="241300"/>
            <a:ext cx="8496300" cy="59213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Il quadro normativo</a:t>
            </a:r>
            <a:endParaRPr lang="it-IT" altLang="it-IT" sz="1800"/>
          </a:p>
        </p:txBody>
      </p:sp>
      <p:sp>
        <p:nvSpPr>
          <p:cNvPr id="17411" name="AutoShape 6"/>
          <p:cNvSpPr>
            <a:spLocks noChangeArrowheads="1"/>
          </p:cNvSpPr>
          <p:nvPr/>
        </p:nvSpPr>
        <p:spPr bwMode="auto">
          <a:xfrm>
            <a:off x="250825" y="1557338"/>
            <a:ext cx="792163" cy="433387"/>
          </a:xfrm>
          <a:prstGeom prst="rightArrow">
            <a:avLst>
              <a:gd name="adj1" fmla="val 50000"/>
              <a:gd name="adj2" fmla="val 45696"/>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endParaRPr lang="it-IT" altLang="it-IT" sz="1800"/>
          </a:p>
        </p:txBody>
      </p:sp>
      <p:sp>
        <p:nvSpPr>
          <p:cNvPr id="17412" name="AutoShape 7"/>
          <p:cNvSpPr>
            <a:spLocks noChangeArrowheads="1"/>
          </p:cNvSpPr>
          <p:nvPr/>
        </p:nvSpPr>
        <p:spPr bwMode="auto">
          <a:xfrm rot="2889529">
            <a:off x="996498" y="3456694"/>
            <a:ext cx="792163" cy="433387"/>
          </a:xfrm>
          <a:prstGeom prst="rightArrow">
            <a:avLst>
              <a:gd name="adj1" fmla="val 50000"/>
              <a:gd name="adj2" fmla="val 45696"/>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endParaRPr lang="it-IT" altLang="it-IT" sz="1800"/>
          </a:p>
        </p:txBody>
      </p:sp>
      <p:sp>
        <p:nvSpPr>
          <p:cNvPr id="17413" name="AutoShape 8"/>
          <p:cNvSpPr>
            <a:spLocks noChangeArrowheads="1"/>
          </p:cNvSpPr>
          <p:nvPr/>
        </p:nvSpPr>
        <p:spPr bwMode="auto">
          <a:xfrm rot="5248674">
            <a:off x="1712030" y="5589821"/>
            <a:ext cx="574870" cy="433388"/>
          </a:xfrm>
          <a:prstGeom prst="rightArrow">
            <a:avLst>
              <a:gd name="adj1" fmla="val 50000"/>
              <a:gd name="adj2" fmla="val 45696"/>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endParaRPr lang="it-IT" altLang="it-IT" sz="1800"/>
          </a:p>
        </p:txBody>
      </p:sp>
      <p:sp>
        <p:nvSpPr>
          <p:cNvPr id="17414" name="Text Box 11"/>
          <p:cNvSpPr txBox="1">
            <a:spLocks noChangeArrowheads="1"/>
          </p:cNvSpPr>
          <p:nvPr/>
        </p:nvSpPr>
        <p:spPr bwMode="auto">
          <a:xfrm>
            <a:off x="1116013" y="1557338"/>
            <a:ext cx="4824412"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it-IT" altLang="it-IT" sz="1800"/>
              <a:t>Codice civile  ( artt. 2423 – 2435 ter )</a:t>
            </a:r>
          </a:p>
        </p:txBody>
      </p:sp>
      <p:sp>
        <p:nvSpPr>
          <p:cNvPr id="17415" name="Line 12"/>
          <p:cNvSpPr>
            <a:spLocks noChangeShapeType="1"/>
          </p:cNvSpPr>
          <p:nvPr/>
        </p:nvSpPr>
        <p:spPr bwMode="auto">
          <a:xfrm>
            <a:off x="5940425" y="1773238"/>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7416" name="Text Box 13"/>
          <p:cNvSpPr txBox="1">
            <a:spLocks noChangeArrowheads="1"/>
          </p:cNvSpPr>
          <p:nvPr/>
        </p:nvSpPr>
        <p:spPr bwMode="auto">
          <a:xfrm>
            <a:off x="6372200" y="1414735"/>
            <a:ext cx="2232025"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800" dirty="0"/>
              <a:t>Applicazione direttive CEE </a:t>
            </a:r>
          </a:p>
        </p:txBody>
      </p:sp>
      <p:sp>
        <p:nvSpPr>
          <p:cNvPr id="17417" name="Line 16"/>
          <p:cNvSpPr>
            <a:spLocks noChangeShapeType="1"/>
          </p:cNvSpPr>
          <p:nvPr/>
        </p:nvSpPr>
        <p:spPr bwMode="auto">
          <a:xfrm flipH="1">
            <a:off x="1187450" y="1989138"/>
            <a:ext cx="863600"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7418" name="Text Box 17"/>
          <p:cNvSpPr txBox="1">
            <a:spLocks noChangeArrowheads="1"/>
          </p:cNvSpPr>
          <p:nvPr/>
        </p:nvSpPr>
        <p:spPr bwMode="auto">
          <a:xfrm>
            <a:off x="0" y="2349500"/>
            <a:ext cx="1908175"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800" dirty="0"/>
              <a:t>Società di </a:t>
            </a:r>
            <a:r>
              <a:rPr lang="it-IT" altLang="it-IT" sz="1800" dirty="0" smtClean="0"/>
              <a:t>capitali</a:t>
            </a:r>
          </a:p>
          <a:p>
            <a:pPr algn="ctr">
              <a:spcBef>
                <a:spcPct val="50000"/>
              </a:spcBef>
              <a:buClrTx/>
              <a:buFontTx/>
              <a:buNone/>
            </a:pPr>
            <a:r>
              <a:rPr lang="it-IT" altLang="it-IT" sz="1200" dirty="0" smtClean="0"/>
              <a:t>(integralmente)</a:t>
            </a:r>
            <a:endParaRPr lang="it-IT" altLang="it-IT" sz="1200" dirty="0"/>
          </a:p>
        </p:txBody>
      </p:sp>
      <p:sp>
        <p:nvSpPr>
          <p:cNvPr id="17419" name="Line 19"/>
          <p:cNvSpPr>
            <a:spLocks noChangeShapeType="1"/>
          </p:cNvSpPr>
          <p:nvPr/>
        </p:nvSpPr>
        <p:spPr bwMode="auto">
          <a:xfrm>
            <a:off x="2051050" y="1989138"/>
            <a:ext cx="1441450"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7420" name="Text Box 20"/>
          <p:cNvSpPr txBox="1">
            <a:spLocks noChangeArrowheads="1"/>
          </p:cNvSpPr>
          <p:nvPr/>
        </p:nvSpPr>
        <p:spPr bwMode="auto">
          <a:xfrm>
            <a:off x="2124075" y="2349500"/>
            <a:ext cx="2735263"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800" dirty="0"/>
              <a:t>Società di persone e imprese </a:t>
            </a:r>
            <a:r>
              <a:rPr lang="it-IT" altLang="it-IT" sz="1800" dirty="0" smtClean="0"/>
              <a:t>individuali</a:t>
            </a:r>
          </a:p>
          <a:p>
            <a:pPr algn="ctr">
              <a:spcBef>
                <a:spcPct val="50000"/>
              </a:spcBef>
              <a:buClrTx/>
              <a:buNone/>
            </a:pPr>
            <a:r>
              <a:rPr lang="it-IT" altLang="it-IT" sz="1200" dirty="0" smtClean="0"/>
              <a:t>(parzialmente)</a:t>
            </a:r>
            <a:endParaRPr lang="it-IT" altLang="it-IT" sz="1200" dirty="0"/>
          </a:p>
        </p:txBody>
      </p:sp>
      <p:sp>
        <p:nvSpPr>
          <p:cNvPr id="17422" name="Text Box 24"/>
          <p:cNvSpPr txBox="1">
            <a:spLocks noChangeArrowheads="1"/>
          </p:cNvSpPr>
          <p:nvPr/>
        </p:nvSpPr>
        <p:spPr bwMode="auto">
          <a:xfrm>
            <a:off x="124619" y="4892885"/>
            <a:ext cx="358026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800" dirty="0"/>
              <a:t>Banche, imprese assicurative, intermediari finanziari </a:t>
            </a:r>
          </a:p>
        </p:txBody>
      </p:sp>
      <p:sp>
        <p:nvSpPr>
          <p:cNvPr id="17423" name="Text Box 27"/>
          <p:cNvSpPr txBox="1">
            <a:spLocks noChangeArrowheads="1"/>
          </p:cNvSpPr>
          <p:nvPr/>
        </p:nvSpPr>
        <p:spPr bwMode="auto">
          <a:xfrm>
            <a:off x="1042988" y="4007023"/>
            <a:ext cx="2303462"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800" dirty="0"/>
              <a:t>Principi contabili nazionali - OIC</a:t>
            </a:r>
          </a:p>
        </p:txBody>
      </p:sp>
      <p:sp>
        <p:nvSpPr>
          <p:cNvPr id="17425" name="Text Box 29"/>
          <p:cNvSpPr txBox="1">
            <a:spLocks noChangeArrowheads="1"/>
          </p:cNvSpPr>
          <p:nvPr/>
        </p:nvSpPr>
        <p:spPr bwMode="auto">
          <a:xfrm>
            <a:off x="3690833" y="5033531"/>
            <a:ext cx="2232025"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it-IT" altLang="it-IT" sz="1800" dirty="0"/>
              <a:t>Società quotate</a:t>
            </a:r>
          </a:p>
        </p:txBody>
      </p:sp>
      <p:sp>
        <p:nvSpPr>
          <p:cNvPr id="17426" name="Line 30"/>
          <p:cNvSpPr>
            <a:spLocks noChangeShapeType="1"/>
          </p:cNvSpPr>
          <p:nvPr/>
        </p:nvSpPr>
        <p:spPr bwMode="auto">
          <a:xfrm>
            <a:off x="5411543" y="5229200"/>
            <a:ext cx="3603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7427" name="Text Box 31"/>
          <p:cNvSpPr txBox="1">
            <a:spLocks noChangeArrowheads="1"/>
          </p:cNvSpPr>
          <p:nvPr/>
        </p:nvSpPr>
        <p:spPr bwMode="auto">
          <a:xfrm>
            <a:off x="5695811" y="4923993"/>
            <a:ext cx="2555875"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800" dirty="0"/>
              <a:t>Raccomandazioni CONSOB</a:t>
            </a:r>
          </a:p>
        </p:txBody>
      </p:sp>
      <p:sp>
        <p:nvSpPr>
          <p:cNvPr id="17428" name="Text Box 32"/>
          <p:cNvSpPr txBox="1">
            <a:spLocks noChangeArrowheads="1"/>
          </p:cNvSpPr>
          <p:nvPr/>
        </p:nvSpPr>
        <p:spPr bwMode="auto">
          <a:xfrm>
            <a:off x="0" y="6091956"/>
            <a:ext cx="299964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dirty="0" smtClean="0"/>
              <a:t>Principi contabili internazionali IASB (IAS-IFRS)</a:t>
            </a:r>
            <a:endParaRPr lang="it-IT" altLang="it-IT" sz="1600" dirty="0"/>
          </a:p>
        </p:txBody>
      </p:sp>
      <p:sp>
        <p:nvSpPr>
          <p:cNvPr id="17429" name="Line 33"/>
          <p:cNvSpPr>
            <a:spLocks noChangeShapeType="1"/>
          </p:cNvSpPr>
          <p:nvPr/>
        </p:nvSpPr>
        <p:spPr bwMode="auto">
          <a:xfrm>
            <a:off x="2915816" y="6307856"/>
            <a:ext cx="4333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7430" name="Text Box 34"/>
          <p:cNvSpPr txBox="1">
            <a:spLocks noChangeArrowheads="1"/>
          </p:cNvSpPr>
          <p:nvPr/>
        </p:nvSpPr>
        <p:spPr bwMode="auto">
          <a:xfrm>
            <a:off x="3455988" y="5788422"/>
            <a:ext cx="5867400" cy="1096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it-IT" altLang="it-IT" sz="1800" dirty="0"/>
              <a:t>Regole contabili obbligatorie per la redazione del bilancio consolidato delle società quotate  nei mercati finanziari europei</a:t>
            </a:r>
          </a:p>
        </p:txBody>
      </p:sp>
      <p:sp>
        <p:nvSpPr>
          <p:cNvPr id="2" name="CasellaDiTesto 1"/>
          <p:cNvSpPr txBox="1">
            <a:spLocks noChangeArrowheads="1"/>
          </p:cNvSpPr>
          <p:nvPr/>
        </p:nvSpPr>
        <p:spPr bwMode="auto">
          <a:xfrm>
            <a:off x="2456406" y="918097"/>
            <a:ext cx="36004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2400" b="1" dirty="0" err="1">
                <a:solidFill>
                  <a:srgbClr val="FF0000"/>
                </a:solidFill>
              </a:rPr>
              <a:t>D.Lgs.</a:t>
            </a:r>
            <a:r>
              <a:rPr lang="it-IT" altLang="it-IT" sz="2400" b="1" dirty="0">
                <a:solidFill>
                  <a:srgbClr val="FF0000"/>
                </a:solidFill>
              </a:rPr>
              <a:t> 139/2015 </a:t>
            </a:r>
          </a:p>
        </p:txBody>
      </p:sp>
      <p:sp>
        <p:nvSpPr>
          <p:cNvPr id="72" name="AutoShape 8"/>
          <p:cNvSpPr>
            <a:spLocks noChangeArrowheads="1"/>
          </p:cNvSpPr>
          <p:nvPr/>
        </p:nvSpPr>
        <p:spPr bwMode="auto">
          <a:xfrm rot="8362381">
            <a:off x="2841933" y="5522553"/>
            <a:ext cx="1040583" cy="376925"/>
          </a:xfrm>
          <a:prstGeom prst="rightArrow">
            <a:avLst>
              <a:gd name="adj1" fmla="val 50000"/>
              <a:gd name="adj2" fmla="val 45696"/>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endParaRPr lang="it-IT" altLang="it-IT"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Text Box 4"/>
          <p:cNvSpPr txBox="1">
            <a:spLocks noChangeArrowheads="1"/>
          </p:cNvSpPr>
          <p:nvPr/>
        </p:nvSpPr>
        <p:spPr bwMode="auto">
          <a:xfrm>
            <a:off x="323850" y="219075"/>
            <a:ext cx="8496300" cy="584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Le novità della riforma del 2015</a:t>
            </a:r>
            <a:endParaRPr lang="it-IT" altLang="it-IT" sz="1800"/>
          </a:p>
        </p:txBody>
      </p:sp>
      <p:sp>
        <p:nvSpPr>
          <p:cNvPr id="17" name="CasellaDiTesto 16"/>
          <p:cNvSpPr txBox="1"/>
          <p:nvPr/>
        </p:nvSpPr>
        <p:spPr>
          <a:xfrm>
            <a:off x="323850" y="908050"/>
            <a:ext cx="8496300" cy="6248400"/>
          </a:xfrm>
          <a:prstGeom prst="rect">
            <a:avLst/>
          </a:prstGeom>
          <a:noFill/>
        </p:spPr>
        <p:txBody>
          <a:bodyPr>
            <a:spAutoFit/>
          </a:bodyPr>
          <a:lstStyle/>
          <a:p>
            <a:pPr algn="just">
              <a:defRPr/>
            </a:pPr>
            <a:r>
              <a:rPr lang="it-IT" sz="2000" dirty="0"/>
              <a:t>La riforma del 2015 ha:</a:t>
            </a:r>
          </a:p>
          <a:p>
            <a:pPr algn="just">
              <a:defRPr/>
            </a:pPr>
            <a:endParaRPr lang="it-IT" sz="2000" dirty="0"/>
          </a:p>
          <a:p>
            <a:pPr marL="342900" indent="-342900" algn="just">
              <a:buFontTx/>
              <a:buChar char="-"/>
              <a:defRPr/>
            </a:pPr>
            <a:r>
              <a:rPr lang="it-IT" sz="2000" dirty="0"/>
              <a:t>Interessato i principi generali di stesura del bilancio;</a:t>
            </a:r>
          </a:p>
          <a:p>
            <a:pPr marL="342900" indent="-342900" algn="just">
              <a:buFontTx/>
              <a:buChar char="-"/>
              <a:defRPr/>
            </a:pPr>
            <a:endParaRPr lang="it-IT" sz="2000" dirty="0"/>
          </a:p>
          <a:p>
            <a:pPr marL="342900" indent="-342900" algn="just">
              <a:buFontTx/>
              <a:buChar char="-"/>
              <a:defRPr/>
            </a:pPr>
            <a:r>
              <a:rPr lang="it-IT" sz="2000" dirty="0"/>
              <a:t>Introdotto modifiche rilevanti al prospetti di Stato Patrimoniale;</a:t>
            </a:r>
          </a:p>
          <a:p>
            <a:pPr marL="342900" indent="-342900" algn="just">
              <a:buFontTx/>
              <a:buChar char="-"/>
              <a:defRPr/>
            </a:pPr>
            <a:endParaRPr lang="it-IT" sz="2000" dirty="0"/>
          </a:p>
          <a:p>
            <a:pPr marL="342900" indent="-342900" algn="just">
              <a:buFontTx/>
              <a:buChar char="-"/>
              <a:defRPr/>
            </a:pPr>
            <a:r>
              <a:rPr lang="it-IT" sz="2000" dirty="0"/>
              <a:t>Introdotto modifiche rilevanti al prospetto di Conto Economico;</a:t>
            </a:r>
          </a:p>
          <a:p>
            <a:pPr marL="342900" indent="-342900" algn="just">
              <a:buFontTx/>
              <a:buChar char="-"/>
              <a:defRPr/>
            </a:pPr>
            <a:endParaRPr lang="it-IT" sz="2000" dirty="0"/>
          </a:p>
          <a:p>
            <a:pPr marL="342900" indent="-342900" algn="just">
              <a:buFontTx/>
              <a:buChar char="-"/>
              <a:defRPr/>
            </a:pPr>
            <a:r>
              <a:rPr lang="it-IT" sz="2000" dirty="0"/>
              <a:t>Reso obbligatorio il Rendiconto Finanziario;</a:t>
            </a:r>
          </a:p>
          <a:p>
            <a:pPr marL="342900" indent="-342900" algn="just">
              <a:buFontTx/>
              <a:buChar char="-"/>
              <a:defRPr/>
            </a:pPr>
            <a:endParaRPr lang="it-IT" sz="2000" dirty="0"/>
          </a:p>
          <a:p>
            <a:pPr marL="342900" indent="-342900" algn="just">
              <a:buFontTx/>
              <a:buChar char="-"/>
              <a:defRPr/>
            </a:pPr>
            <a:r>
              <a:rPr lang="it-IT" sz="2000" dirty="0"/>
              <a:t>Introdotto l’utilizzo di nuovi metodi di valutazione e di iscrizione delle poste : </a:t>
            </a:r>
            <a:r>
              <a:rPr lang="it-IT" altLang="it-IT" sz="2000" b="1" dirty="0"/>
              <a:t>il criterio di valutazione al </a:t>
            </a:r>
            <a:r>
              <a:rPr lang="it-IT" altLang="it-IT" sz="2000" b="1" i="1" dirty="0"/>
              <a:t>fair </a:t>
            </a:r>
            <a:r>
              <a:rPr lang="it-IT" altLang="it-IT" sz="2000" b="1" i="1" dirty="0" err="1"/>
              <a:t>value</a:t>
            </a:r>
            <a:r>
              <a:rPr lang="it-IT" altLang="it-IT" sz="2000" b="1" dirty="0"/>
              <a:t> per gli strumenti finanziari derivati nonché quello del costo ammortizzato per i titoli immobilizzati, i crediti ed i debiti</a:t>
            </a:r>
          </a:p>
          <a:p>
            <a:pPr marL="342900" indent="-342900" algn="just">
              <a:buFontTx/>
              <a:buChar char="-"/>
              <a:defRPr/>
            </a:pPr>
            <a:endParaRPr lang="it-IT" dirty="0"/>
          </a:p>
          <a:p>
            <a:pPr marL="342900" indent="-342900" algn="just">
              <a:buFontTx/>
              <a:buChar char="-"/>
              <a:defRPr/>
            </a:pPr>
            <a:r>
              <a:rPr lang="it-IT" sz="2000" dirty="0"/>
              <a:t>Introdotto informazioni aggiuntive da inserire nella nota integrativa e nella relazione sulla gestione.  </a:t>
            </a:r>
          </a:p>
          <a:p>
            <a:pPr marL="342900" indent="-342900" algn="just">
              <a:buFontTx/>
              <a:buChar char="-"/>
              <a:defRPr/>
            </a:pPr>
            <a:endParaRPr lang="it-IT" sz="2000" dirty="0"/>
          </a:p>
          <a:p>
            <a:pPr algn="just">
              <a:defRPr/>
            </a:pPr>
            <a:endParaRPr lang="it-IT" sz="2000" dirty="0"/>
          </a:p>
          <a:p>
            <a:pPr algn="just">
              <a:defRPr/>
            </a:pPr>
            <a:endParaRPr lang="it-IT"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7" name="Rectangle 3"/>
          <p:cNvSpPr>
            <a:spLocks noGrp="1" noChangeArrowheads="1"/>
          </p:cNvSpPr>
          <p:nvPr>
            <p:ph type="body" idx="1"/>
          </p:nvPr>
        </p:nvSpPr>
        <p:spPr>
          <a:xfrm>
            <a:off x="450850" y="4724400"/>
            <a:ext cx="8442325" cy="1225550"/>
          </a:xfrm>
        </p:spPr>
        <p:txBody>
          <a:bodyPr lIns="85057" tIns="42529" rIns="85057" bIns="42529"/>
          <a:lstStyle/>
          <a:p>
            <a:pPr marL="0" indent="0" algn="ctr" eaLnBrk="1" hangingPunct="1">
              <a:spcBef>
                <a:spcPts val="554"/>
              </a:spcBef>
              <a:buFontTx/>
              <a:buNone/>
              <a:tabLst>
                <a:tab pos="314998" algn="l"/>
                <a:tab pos="411695" algn="l"/>
                <a:tab pos="826319" algn="l"/>
                <a:tab pos="1240943" algn="l"/>
                <a:tab pos="1655567" algn="l"/>
                <a:tab pos="2070192" algn="l"/>
                <a:tab pos="2484816" algn="l"/>
                <a:tab pos="2899441" algn="l"/>
                <a:tab pos="3314065" algn="l"/>
                <a:tab pos="3728690" algn="l"/>
                <a:tab pos="4143313" algn="l"/>
                <a:tab pos="4557938" algn="l"/>
                <a:tab pos="4972562" algn="l"/>
                <a:tab pos="5387187" algn="l"/>
                <a:tab pos="5801811" algn="l"/>
                <a:tab pos="6216436" algn="l"/>
                <a:tab pos="6631060" algn="l"/>
                <a:tab pos="7045684" algn="l"/>
                <a:tab pos="7460308" algn="l"/>
                <a:tab pos="7874933" algn="l"/>
                <a:tab pos="8289557" algn="l"/>
              </a:tabLst>
              <a:defRPr/>
            </a:pPr>
            <a:r>
              <a:rPr lang="it-IT" sz="2215" dirty="0">
                <a:solidFill>
                  <a:srgbClr val="000000"/>
                </a:solidFill>
              </a:rPr>
              <a:t>LE OPERAZIONI DEVONO ESSERE CONTABILIZZATE TENENDO CONTO DELLA LORO NATURA ECONOMICA SOSTANZIALE E NON SOLTANTO </a:t>
            </a:r>
            <a:r>
              <a:rPr lang="it-IT" sz="2215" dirty="0" smtClean="0">
                <a:solidFill>
                  <a:srgbClr val="000000"/>
                </a:solidFill>
              </a:rPr>
              <a:t>CONTRATTUALE</a:t>
            </a:r>
          </a:p>
          <a:p>
            <a:pPr marL="0" indent="0" algn="ctr" eaLnBrk="1" hangingPunct="1">
              <a:spcBef>
                <a:spcPts val="554"/>
              </a:spcBef>
              <a:buFontTx/>
              <a:buNone/>
              <a:tabLst>
                <a:tab pos="314998" algn="l"/>
                <a:tab pos="411695" algn="l"/>
                <a:tab pos="826319" algn="l"/>
                <a:tab pos="1240943" algn="l"/>
                <a:tab pos="1655567" algn="l"/>
                <a:tab pos="2070192" algn="l"/>
                <a:tab pos="2484816" algn="l"/>
                <a:tab pos="2899441" algn="l"/>
                <a:tab pos="3314065" algn="l"/>
                <a:tab pos="3728690" algn="l"/>
                <a:tab pos="4143313" algn="l"/>
                <a:tab pos="4557938" algn="l"/>
                <a:tab pos="4972562" algn="l"/>
                <a:tab pos="5387187" algn="l"/>
                <a:tab pos="5801811" algn="l"/>
                <a:tab pos="6216436" algn="l"/>
                <a:tab pos="6631060" algn="l"/>
                <a:tab pos="7045684" algn="l"/>
                <a:tab pos="7460308" algn="l"/>
                <a:tab pos="7874933" algn="l"/>
                <a:tab pos="8289557" algn="l"/>
              </a:tabLst>
              <a:defRPr/>
            </a:pPr>
            <a:r>
              <a:rPr lang="it-IT" sz="2215" dirty="0" smtClean="0">
                <a:solidFill>
                  <a:srgbClr val="000000"/>
                </a:solidFill>
              </a:rPr>
              <a:t>(es: pronti contro termine)</a:t>
            </a:r>
            <a:endParaRPr lang="it-IT" sz="2215" dirty="0">
              <a:solidFill>
                <a:srgbClr val="000000"/>
              </a:solidFill>
            </a:endParaRPr>
          </a:p>
        </p:txBody>
      </p:sp>
      <p:sp>
        <p:nvSpPr>
          <p:cNvPr id="3079" name="Rectangle 6"/>
          <p:cNvSpPr>
            <a:spLocks noChangeArrowheads="1"/>
          </p:cNvSpPr>
          <p:nvPr/>
        </p:nvSpPr>
        <p:spPr bwMode="auto">
          <a:xfrm>
            <a:off x="3492500" y="1628775"/>
            <a:ext cx="2114550" cy="596900"/>
          </a:xfrm>
          <a:prstGeom prst="rect">
            <a:avLst/>
          </a:prstGeom>
          <a:noFill/>
          <a:ln w="9525">
            <a:noFill/>
            <a:round/>
            <a:headEnd/>
            <a:tailEnd/>
          </a:ln>
        </p:spPr>
        <p:txBody>
          <a:bodyPr wrap="none" lIns="85057" tIns="42529" rIns="85057" bIns="42529">
            <a:spAutoFit/>
          </a:bodyPr>
          <a:lstStyle/>
          <a:p>
            <a:pPr algn="ctr">
              <a:tabLst>
                <a:tab pos="0" algn="l"/>
                <a:tab pos="413159" algn="l"/>
                <a:tab pos="827784" algn="l"/>
                <a:tab pos="1242408" algn="l"/>
                <a:tab pos="1657033" algn="l"/>
                <a:tab pos="2071657" algn="l"/>
                <a:tab pos="2486282" algn="l"/>
                <a:tab pos="2900905" algn="l"/>
                <a:tab pos="3315530" algn="l"/>
                <a:tab pos="3730154" algn="l"/>
                <a:tab pos="4144779" algn="l"/>
                <a:tab pos="4559403" algn="l"/>
                <a:tab pos="4974028" algn="l"/>
                <a:tab pos="5388652" algn="l"/>
                <a:tab pos="5803276" algn="l"/>
                <a:tab pos="6217900" algn="l"/>
                <a:tab pos="6632525" algn="l"/>
                <a:tab pos="7047149" algn="l"/>
                <a:tab pos="7461774" algn="l"/>
                <a:tab pos="7876398" algn="l"/>
                <a:tab pos="8291023" algn="l"/>
              </a:tabLst>
              <a:defRPr/>
            </a:pPr>
            <a:r>
              <a:rPr lang="it-IT" sz="1661" b="1" dirty="0"/>
              <a:t>Art. 2423 I co.</a:t>
            </a:r>
          </a:p>
          <a:p>
            <a:pPr algn="ctr">
              <a:tabLst>
                <a:tab pos="0" algn="l"/>
                <a:tab pos="413159" algn="l"/>
                <a:tab pos="827784" algn="l"/>
                <a:tab pos="1242408" algn="l"/>
                <a:tab pos="1657033" algn="l"/>
                <a:tab pos="2071657" algn="l"/>
                <a:tab pos="2486282" algn="l"/>
                <a:tab pos="2900905" algn="l"/>
                <a:tab pos="3315530" algn="l"/>
                <a:tab pos="3730154" algn="l"/>
                <a:tab pos="4144779" algn="l"/>
                <a:tab pos="4559403" algn="l"/>
                <a:tab pos="4974028" algn="l"/>
                <a:tab pos="5388652" algn="l"/>
                <a:tab pos="5803276" algn="l"/>
                <a:tab pos="6217900" algn="l"/>
                <a:tab pos="6632525" algn="l"/>
                <a:tab pos="7047149" algn="l"/>
                <a:tab pos="7461774" algn="l"/>
                <a:tab pos="7876398" algn="l"/>
                <a:tab pos="8291023" algn="l"/>
              </a:tabLst>
              <a:defRPr/>
            </a:pPr>
            <a:r>
              <a:rPr lang="it-IT" sz="1661" b="1" dirty="0"/>
              <a:t>sino ai bilanci 2015</a:t>
            </a:r>
          </a:p>
        </p:txBody>
      </p:sp>
      <p:sp>
        <p:nvSpPr>
          <p:cNvPr id="33800" name="Rectangle 8"/>
          <p:cNvSpPr>
            <a:spLocks noChangeArrowheads="1"/>
          </p:cNvSpPr>
          <p:nvPr/>
        </p:nvSpPr>
        <p:spPr bwMode="auto">
          <a:xfrm>
            <a:off x="717550" y="2060575"/>
            <a:ext cx="7445375" cy="1263650"/>
          </a:xfrm>
          <a:prstGeom prst="rect">
            <a:avLst/>
          </a:prstGeom>
          <a:noFill/>
          <a:ln w="9525">
            <a:noFill/>
            <a:round/>
            <a:headEnd/>
            <a:tailEnd/>
          </a:ln>
          <a:effectLst/>
        </p:spPr>
        <p:txBody>
          <a:bodyPr lIns="85057" tIns="42529" rIns="85057" bIns="42529"/>
          <a:lstStyle/>
          <a:p>
            <a:pPr>
              <a:spcBef>
                <a:spcPts val="461"/>
              </a:spcBef>
              <a:tabLst>
                <a:tab pos="316462" algn="l"/>
                <a:tab pos="701785" algn="l"/>
                <a:tab pos="1405035" algn="l"/>
                <a:tab pos="2108285" algn="l"/>
                <a:tab pos="2811535" algn="l"/>
                <a:tab pos="3514784" algn="l"/>
                <a:tab pos="4218034" algn="l"/>
                <a:tab pos="4921284" algn="l"/>
                <a:tab pos="5624534" algn="l"/>
                <a:tab pos="6327784" algn="l"/>
                <a:tab pos="7031033" algn="l"/>
                <a:tab pos="7734283" algn="l"/>
                <a:tab pos="8437533" algn="l"/>
                <a:tab pos="9140783" algn="l"/>
                <a:tab pos="9844033" algn="l"/>
              </a:tabLst>
              <a:defRPr/>
            </a:pPr>
            <a:r>
              <a:rPr lang="it-IT" sz="1846" i="1" dirty="0"/>
              <a:t>«la valutazione delle voci deve essere fatta…tenendo conto della funzione economica dell’elemento dell’attivo e del passivo considerato»</a:t>
            </a:r>
          </a:p>
          <a:p>
            <a:pPr>
              <a:spcBef>
                <a:spcPts val="461"/>
              </a:spcBef>
              <a:tabLst>
                <a:tab pos="316462" algn="l"/>
                <a:tab pos="701785" algn="l"/>
                <a:tab pos="1405035" algn="l"/>
                <a:tab pos="2108285" algn="l"/>
                <a:tab pos="2811535" algn="l"/>
                <a:tab pos="3514784" algn="l"/>
                <a:tab pos="4218034" algn="l"/>
                <a:tab pos="4921284" algn="l"/>
                <a:tab pos="5624534" algn="l"/>
                <a:tab pos="6327784" algn="l"/>
                <a:tab pos="7031033" algn="l"/>
                <a:tab pos="7734283" algn="l"/>
                <a:tab pos="8437533" algn="l"/>
                <a:tab pos="9140783" algn="l"/>
                <a:tab pos="9844033" algn="l"/>
              </a:tabLst>
              <a:defRPr/>
            </a:pPr>
            <a:endParaRPr lang="it-IT" sz="1846" i="1" dirty="0"/>
          </a:p>
          <a:p>
            <a:pPr>
              <a:spcBef>
                <a:spcPts val="461"/>
              </a:spcBef>
              <a:tabLst>
                <a:tab pos="316462" algn="l"/>
                <a:tab pos="701785" algn="l"/>
                <a:tab pos="1405035" algn="l"/>
                <a:tab pos="2108285" algn="l"/>
                <a:tab pos="2811535" algn="l"/>
                <a:tab pos="3514784" algn="l"/>
                <a:tab pos="4218034" algn="l"/>
                <a:tab pos="4921284" algn="l"/>
                <a:tab pos="5624534" algn="l"/>
                <a:tab pos="6327784" algn="l"/>
                <a:tab pos="7031033" algn="l"/>
                <a:tab pos="7734283" algn="l"/>
                <a:tab pos="8437533" algn="l"/>
                <a:tab pos="9140783" algn="l"/>
                <a:tab pos="9844033" algn="l"/>
              </a:tabLst>
              <a:defRPr/>
            </a:pPr>
            <a:endParaRPr lang="it-IT" sz="1846" i="1" dirty="0"/>
          </a:p>
          <a:p>
            <a:pPr>
              <a:defRPr/>
            </a:pPr>
            <a:r>
              <a:rPr lang="it-IT" sz="1846" i="1" dirty="0"/>
              <a:t>«La rilevazione e la presentazione delle voci è effettuata tenendo conto della sostanza dell'operazione o del contratto»</a:t>
            </a:r>
          </a:p>
        </p:txBody>
      </p:sp>
      <p:sp>
        <p:nvSpPr>
          <p:cNvPr id="9" name="Rectangle 6"/>
          <p:cNvSpPr>
            <a:spLocks noChangeArrowheads="1"/>
          </p:cNvSpPr>
          <p:nvPr/>
        </p:nvSpPr>
        <p:spPr bwMode="auto">
          <a:xfrm>
            <a:off x="3563938" y="3048000"/>
            <a:ext cx="1936750" cy="596900"/>
          </a:xfrm>
          <a:prstGeom prst="rect">
            <a:avLst/>
          </a:prstGeom>
          <a:noFill/>
          <a:ln w="9525">
            <a:noFill/>
            <a:round/>
            <a:headEnd/>
            <a:tailEnd/>
          </a:ln>
        </p:spPr>
        <p:txBody>
          <a:bodyPr wrap="none" lIns="85057" tIns="42529" rIns="85057" bIns="42529">
            <a:spAutoFit/>
          </a:bodyPr>
          <a:lstStyle/>
          <a:p>
            <a:pPr algn="ctr">
              <a:tabLst>
                <a:tab pos="0" algn="l"/>
                <a:tab pos="413159" algn="l"/>
                <a:tab pos="827784" algn="l"/>
                <a:tab pos="1242408" algn="l"/>
                <a:tab pos="1657033" algn="l"/>
                <a:tab pos="2071657" algn="l"/>
                <a:tab pos="2486282" algn="l"/>
                <a:tab pos="2900905" algn="l"/>
                <a:tab pos="3315530" algn="l"/>
                <a:tab pos="3730154" algn="l"/>
                <a:tab pos="4144779" algn="l"/>
                <a:tab pos="4559403" algn="l"/>
                <a:tab pos="4974028" algn="l"/>
                <a:tab pos="5388652" algn="l"/>
                <a:tab pos="5803276" algn="l"/>
                <a:tab pos="6217900" algn="l"/>
                <a:tab pos="6632525" algn="l"/>
                <a:tab pos="7047149" algn="l"/>
                <a:tab pos="7461774" algn="l"/>
                <a:tab pos="7876398" algn="l"/>
                <a:tab pos="8291023" algn="l"/>
              </a:tabLst>
              <a:defRPr/>
            </a:pPr>
            <a:r>
              <a:rPr lang="it-IT" sz="1661" b="1" dirty="0"/>
              <a:t>Art. 2423 I-bis co.</a:t>
            </a:r>
          </a:p>
          <a:p>
            <a:pPr algn="ctr">
              <a:tabLst>
                <a:tab pos="0" algn="l"/>
                <a:tab pos="413159" algn="l"/>
                <a:tab pos="827784" algn="l"/>
                <a:tab pos="1242408" algn="l"/>
                <a:tab pos="1657033" algn="l"/>
                <a:tab pos="2071657" algn="l"/>
                <a:tab pos="2486282" algn="l"/>
                <a:tab pos="2900905" algn="l"/>
                <a:tab pos="3315530" algn="l"/>
                <a:tab pos="3730154" algn="l"/>
                <a:tab pos="4144779" algn="l"/>
                <a:tab pos="4559403" algn="l"/>
                <a:tab pos="4974028" algn="l"/>
                <a:tab pos="5388652" algn="l"/>
                <a:tab pos="5803276" algn="l"/>
                <a:tab pos="6217900" algn="l"/>
                <a:tab pos="6632525" algn="l"/>
                <a:tab pos="7047149" algn="l"/>
                <a:tab pos="7461774" algn="l"/>
                <a:tab pos="7876398" algn="l"/>
                <a:tab pos="8291023" algn="l"/>
              </a:tabLst>
              <a:defRPr/>
            </a:pPr>
            <a:r>
              <a:rPr lang="it-IT" sz="1661" b="1" dirty="0"/>
              <a:t>dai bilanci 2016</a:t>
            </a:r>
          </a:p>
        </p:txBody>
      </p:sp>
      <p:sp>
        <p:nvSpPr>
          <p:cNvPr id="21510" name="Text Box 4"/>
          <p:cNvSpPr txBox="1">
            <a:spLocks noChangeArrowheads="1"/>
          </p:cNvSpPr>
          <p:nvPr/>
        </p:nvSpPr>
        <p:spPr bwMode="auto">
          <a:xfrm>
            <a:off x="323850" y="219075"/>
            <a:ext cx="8496300" cy="584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Le novità nei principi di redazione</a:t>
            </a:r>
            <a:endParaRPr lang="it-IT" altLang="it-IT" sz="1800"/>
          </a:p>
        </p:txBody>
      </p:sp>
      <p:sp>
        <p:nvSpPr>
          <p:cNvPr id="3" name="CasellaDiTesto 2"/>
          <p:cNvSpPr txBox="1">
            <a:spLocks noChangeArrowheads="1"/>
          </p:cNvSpPr>
          <p:nvPr/>
        </p:nvSpPr>
        <p:spPr bwMode="auto">
          <a:xfrm>
            <a:off x="323850" y="908050"/>
            <a:ext cx="84963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2400">
                <a:solidFill>
                  <a:srgbClr val="FF0000"/>
                </a:solidFill>
              </a:rPr>
              <a:t>PREVALENZA SOSTANZA SULLA FORMA</a:t>
            </a:r>
          </a:p>
        </p:txBody>
      </p:sp>
    </p:spTree>
  </p:cSld>
  <p:clrMapOvr>
    <a:masterClrMapping/>
  </p:clrMapOvr>
  <p:transition spd="med"/>
  <p:timing>
    <p:tnLst>
      <p:par>
        <p:cTn id="1" dur="indefinite" restart="never" nodeType="tmRoot">
          <p:childTnLst>
            <p:seq concurrent="1" nextAc="seek">
              <p:cTn id="2" dur="0" nodeType="mainSeq">
                <p:childTnLst>
                  <p:par>
                    <p:cTn id="3" fill="hold" nodeType="clickPar">
                      <p:stCondLst>
                        <p:cond delay="indefinite"/>
                      </p:stCondLst>
                      <p:childTnLst>
                        <p:par>
                          <p:cTn id="4" fill="hold" nodeType="withGroup">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
                                        </p:tgtEl>
                                      </p:cBhvr>
                                    </p:animEffect>
                                    <p:animScale>
                                      <p:cBhvr>
                                        <p:cTn id="7" dur="250" autoRev="1" fill="hold"/>
                                        <p:tgtEl>
                                          <p:spTgt spid="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noChangeArrowheads="1"/>
          </p:cNvSpPr>
          <p:nvPr>
            <p:ph type="title"/>
          </p:nvPr>
        </p:nvSpPr>
        <p:spPr>
          <a:xfrm>
            <a:off x="395288" y="801688"/>
            <a:ext cx="8208962" cy="566737"/>
          </a:xfrm>
        </p:spPr>
        <p:txBody>
          <a:bodyPr/>
          <a:lstStyle/>
          <a:p>
            <a:pPr algn="ctr"/>
            <a:r>
              <a:rPr lang="it-IT" altLang="it-IT" sz="2400" smtClean="0">
                <a:solidFill>
                  <a:srgbClr val="FF0000"/>
                </a:solidFill>
              </a:rPr>
              <a:t>RILEVANZA</a:t>
            </a:r>
          </a:p>
        </p:txBody>
      </p:sp>
      <p:sp>
        <p:nvSpPr>
          <p:cNvPr id="3" name="Segnaposto contenuto 2"/>
          <p:cNvSpPr>
            <a:spLocks noGrp="1"/>
          </p:cNvSpPr>
          <p:nvPr>
            <p:ph idx="1"/>
          </p:nvPr>
        </p:nvSpPr>
        <p:spPr>
          <a:xfrm>
            <a:off x="573088" y="1474788"/>
            <a:ext cx="8215312" cy="1377950"/>
          </a:xfrm>
        </p:spPr>
        <p:txBody>
          <a:bodyPr/>
          <a:lstStyle/>
          <a:p>
            <a:pPr marL="0" indent="0" algn="ctr">
              <a:buFontTx/>
              <a:buNone/>
              <a:defRPr/>
            </a:pPr>
            <a:r>
              <a:rPr lang="it-IT" sz="1700" i="1" dirty="0"/>
              <a:t>«Non occorre rispettare gli obblighi in tema di rilevazione, valutazione, presentazione e informativa quando la loro osservanza abbia effetti irrilevanti al fine di dare una rappresentazione veritiera e corretta. Rimangono fermi gli obblighi in tema di regolare tenuta delle scritture contabili. Le società illustrano nella nota integrativa i criteri con i quali hanno dato attuazione alla presente disposizione»</a:t>
            </a:r>
          </a:p>
          <a:p>
            <a:pPr>
              <a:defRPr/>
            </a:pPr>
            <a:endParaRPr lang="it-IT" sz="1846" dirty="0"/>
          </a:p>
        </p:txBody>
      </p:sp>
      <p:sp>
        <p:nvSpPr>
          <p:cNvPr id="5" name="Rectangle 3"/>
          <p:cNvSpPr>
            <a:spLocks noChangeArrowheads="1"/>
          </p:cNvSpPr>
          <p:nvPr/>
        </p:nvSpPr>
        <p:spPr bwMode="auto">
          <a:xfrm>
            <a:off x="3619500" y="1257300"/>
            <a:ext cx="1760538" cy="290513"/>
          </a:xfrm>
          <a:prstGeom prst="rect">
            <a:avLst/>
          </a:prstGeom>
          <a:noFill/>
          <a:ln w="9525">
            <a:noFill/>
            <a:round/>
            <a:headEnd/>
            <a:tailEnd/>
          </a:ln>
        </p:spPr>
        <p:txBody>
          <a:bodyPr wrap="none" lIns="85057" tIns="42529" rIns="85057" bIns="42529">
            <a:spAutoFit/>
          </a:bodyPr>
          <a:lstStyle/>
          <a:p>
            <a:pPr>
              <a:lnSpc>
                <a:spcPct val="80000"/>
              </a:lnSpc>
              <a:tabLst>
                <a:tab pos="0" algn="l"/>
                <a:tab pos="413159" algn="l"/>
                <a:tab pos="827784" algn="l"/>
                <a:tab pos="1242408" algn="l"/>
                <a:tab pos="1657033" algn="l"/>
                <a:tab pos="2071657" algn="l"/>
                <a:tab pos="2486282" algn="l"/>
                <a:tab pos="2900905" algn="l"/>
                <a:tab pos="3315530" algn="l"/>
                <a:tab pos="3730154" algn="l"/>
                <a:tab pos="4144779" algn="l"/>
                <a:tab pos="4559403" algn="l"/>
                <a:tab pos="4974028" algn="l"/>
                <a:tab pos="5388652" algn="l"/>
                <a:tab pos="5803276" algn="l"/>
                <a:tab pos="6217900" algn="l"/>
                <a:tab pos="6632525" algn="l"/>
                <a:tab pos="7047149" algn="l"/>
                <a:tab pos="7461774" algn="l"/>
                <a:tab pos="7876398" algn="l"/>
                <a:tab pos="8291023" algn="l"/>
              </a:tabLst>
              <a:defRPr/>
            </a:pPr>
            <a:r>
              <a:rPr lang="it-IT" sz="1661" b="1" dirty="0"/>
              <a:t>Art. 2423, IV co.</a:t>
            </a:r>
          </a:p>
        </p:txBody>
      </p:sp>
      <p:sp>
        <p:nvSpPr>
          <p:cNvPr id="23557" name="Text Box 4"/>
          <p:cNvSpPr txBox="1">
            <a:spLocks noChangeArrowheads="1"/>
          </p:cNvSpPr>
          <p:nvPr/>
        </p:nvSpPr>
        <p:spPr bwMode="auto">
          <a:xfrm>
            <a:off x="323850" y="219075"/>
            <a:ext cx="8496300" cy="584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Le novità nei principi di redazione</a:t>
            </a:r>
            <a:endParaRPr lang="it-IT" altLang="it-IT" sz="1800"/>
          </a:p>
        </p:txBody>
      </p:sp>
      <p:sp>
        <p:nvSpPr>
          <p:cNvPr id="23559" name="CasellaDiTesto 3"/>
          <p:cNvSpPr txBox="1">
            <a:spLocks noChangeArrowheads="1"/>
          </p:cNvSpPr>
          <p:nvPr/>
        </p:nvSpPr>
        <p:spPr bwMode="auto">
          <a:xfrm>
            <a:off x="395288" y="2836863"/>
            <a:ext cx="849630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pPr>
            <a:r>
              <a:rPr lang="it-IT" altLang="it-IT" sz="1800"/>
              <a:t>Tale principio di rilevanza rappresenta un ideale completamento dei principi di chiarezza e di rappresentazione veritiera e corretta di quanto esposto in Bilancio. </a:t>
            </a:r>
          </a:p>
          <a:p>
            <a:pPr algn="just">
              <a:spcBef>
                <a:spcPct val="0"/>
              </a:spcBef>
              <a:buClrTx/>
              <a:buFontTx/>
              <a:buNone/>
            </a:pPr>
            <a:endParaRPr lang="it-IT" altLang="it-IT" sz="800"/>
          </a:p>
          <a:p>
            <a:pPr algn="just">
              <a:spcBef>
                <a:spcPct val="0"/>
              </a:spcBef>
              <a:buClrTx/>
              <a:buFontTx/>
              <a:buNone/>
            </a:pPr>
            <a:r>
              <a:rPr lang="it-IT" altLang="it-IT" sz="1800"/>
              <a:t>In realtà il codice civile non fornisce una definizione del concetto di RILEVANZA. Per la sua definizione si rimanda, pertanto, alla direttiva europea 34/2013: </a:t>
            </a:r>
          </a:p>
          <a:p>
            <a:pPr algn="ctr">
              <a:spcBef>
                <a:spcPct val="0"/>
              </a:spcBef>
              <a:buClrTx/>
              <a:buFontTx/>
              <a:buNone/>
            </a:pPr>
            <a:r>
              <a:rPr lang="it-IT" altLang="it-IT" sz="1800" i="1"/>
              <a:t>“è rilevante lo stato dell’informazione quando la sua omissione o errata indicazione potrebbe ragionevolmente influenzare le decisioni prese dagli utilizzatori sulla base del bilancio dell’impresa”. </a:t>
            </a:r>
          </a:p>
          <a:p>
            <a:pPr algn="just">
              <a:spcBef>
                <a:spcPct val="0"/>
              </a:spcBef>
              <a:buClrTx/>
              <a:buFontTx/>
              <a:buNone/>
            </a:pPr>
            <a:endParaRPr lang="it-IT" altLang="it-IT" sz="900"/>
          </a:p>
          <a:p>
            <a:pPr algn="just">
              <a:spcBef>
                <a:spcPct val="0"/>
              </a:spcBef>
              <a:buClrTx/>
              <a:buFontTx/>
              <a:buNone/>
            </a:pPr>
            <a:r>
              <a:rPr lang="it-IT" altLang="it-IT" sz="1800"/>
              <a:t>Tale principio consente dunque di migliorare l’informazione fornita dal bilancio nei limiti in cui impedisce un’eccessiva proliferazione delle informazioni, tali da non permettere di distinguere ciò che è rilevante per il lettore del bilancio da ciò che invece rappresenta un dato non funzionale alle sue esigenze.</a:t>
            </a:r>
          </a:p>
          <a:p>
            <a:pPr>
              <a:spcBef>
                <a:spcPct val="0"/>
              </a:spcBef>
              <a:buClrTx/>
              <a:buFontTx/>
              <a:buNone/>
            </a:pPr>
            <a:endParaRPr lang="it-IT" altLang="it-IT"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Text Box 4"/>
          <p:cNvSpPr txBox="1">
            <a:spLocks noChangeArrowheads="1"/>
          </p:cNvSpPr>
          <p:nvPr/>
        </p:nvSpPr>
        <p:spPr bwMode="auto">
          <a:xfrm>
            <a:off x="323850" y="260350"/>
            <a:ext cx="8496300" cy="59213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Il bilancio d’esercizio</a:t>
            </a:r>
            <a:endParaRPr lang="it-IT" altLang="it-IT" sz="2000"/>
          </a:p>
        </p:txBody>
      </p:sp>
      <p:sp>
        <p:nvSpPr>
          <p:cNvPr id="12291" name="Text Box 7"/>
          <p:cNvSpPr txBox="1">
            <a:spLocks noChangeArrowheads="1"/>
          </p:cNvSpPr>
          <p:nvPr/>
        </p:nvSpPr>
        <p:spPr bwMode="auto">
          <a:xfrm>
            <a:off x="166688" y="1052513"/>
            <a:ext cx="8810625" cy="4754562"/>
          </a:xfrm>
          <a:prstGeom prst="rect">
            <a:avLst/>
          </a:prstGeom>
          <a:noFill/>
          <a:ln>
            <a:noFill/>
          </a:ln>
          <a:effec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Tx/>
              <a:buFontTx/>
              <a:buNone/>
              <a:defRPr/>
            </a:pPr>
            <a:r>
              <a:rPr lang="it-IT" altLang="it-IT" sz="2400" b="1" dirty="0">
                <a:solidFill>
                  <a:schemeClr val="bg1">
                    <a:lumMod val="50000"/>
                  </a:schemeClr>
                </a:solidFill>
              </a:rPr>
              <a:t>La «clausola generale»</a:t>
            </a:r>
          </a:p>
          <a:p>
            <a:pPr algn="just">
              <a:spcBef>
                <a:spcPct val="50000"/>
              </a:spcBef>
              <a:buClrTx/>
              <a:buFontTx/>
              <a:buNone/>
              <a:defRPr/>
            </a:pPr>
            <a:r>
              <a:rPr lang="it-IT" altLang="it-IT" sz="1800" i="1" dirty="0"/>
              <a:t>«Il bilancio deve essere redatto con </a:t>
            </a:r>
            <a:r>
              <a:rPr lang="it-IT" altLang="it-IT" sz="1800" b="1" i="1" dirty="0"/>
              <a:t>chiarezza</a:t>
            </a:r>
            <a:r>
              <a:rPr lang="it-IT" altLang="it-IT" sz="1800" i="1" dirty="0"/>
              <a:t> e deve rappresentare in modo </a:t>
            </a:r>
            <a:r>
              <a:rPr lang="it-IT" altLang="it-IT" sz="1800" b="1" i="1" dirty="0"/>
              <a:t>veritiero e corretto</a:t>
            </a:r>
            <a:r>
              <a:rPr lang="it-IT" altLang="it-IT" sz="1800" i="1" dirty="0"/>
              <a:t> la situazione patrimoniale e finanziaria della società ed il risultato economico dell'esercizio» </a:t>
            </a:r>
            <a:r>
              <a:rPr lang="it-IT" altLang="it-IT" sz="1800" dirty="0"/>
              <a:t>(art. 2423, 2°comma)</a:t>
            </a:r>
          </a:p>
          <a:p>
            <a:pPr algn="just">
              <a:spcBef>
                <a:spcPct val="50000"/>
              </a:spcBef>
              <a:buClrTx/>
              <a:buFontTx/>
              <a:buNone/>
              <a:defRPr/>
            </a:pPr>
            <a:r>
              <a:rPr lang="it-IT" altLang="it-IT" sz="1800" b="1" dirty="0"/>
              <a:t>La chiarezza </a:t>
            </a:r>
            <a:r>
              <a:rPr lang="it-IT" altLang="it-IT" sz="1800" dirty="0"/>
              <a:t>è il requisito che vuole assicurare la </a:t>
            </a:r>
            <a:r>
              <a:rPr lang="it-IT" altLang="it-IT" sz="1800" u="sng" dirty="0"/>
              <a:t>comprensibilità del bilancio </a:t>
            </a:r>
            <a:r>
              <a:rPr lang="it-IT" altLang="it-IT" sz="1800" dirty="0"/>
              <a:t>– a supporto di ciò per tale motivo il Legislatore ha sancito l’utilizzo di schemi  </a:t>
            </a:r>
            <a:r>
              <a:rPr lang="it-IT" altLang="it-IT" sz="1800" b="1" dirty="0"/>
              <a:t>obbligatori, analitici ed ordinatamente classificati. </a:t>
            </a:r>
          </a:p>
          <a:p>
            <a:pPr algn="just">
              <a:spcBef>
                <a:spcPct val="50000"/>
              </a:spcBef>
              <a:buClrTx/>
              <a:buFontTx/>
              <a:buNone/>
              <a:defRPr/>
            </a:pPr>
            <a:r>
              <a:rPr lang="it-IT" altLang="it-IT" sz="1800" dirty="0"/>
              <a:t>La rappresentazione veritiera e corretta obbliga di fatto gli amministratori a redigere un bilancio "attendibile", ovvero "affidabile".</a:t>
            </a:r>
            <a:r>
              <a:rPr lang="it-IT" altLang="it-IT" sz="1800" b="1" dirty="0"/>
              <a:t> </a:t>
            </a:r>
            <a:r>
              <a:rPr lang="it-IT" altLang="it-IT" sz="1800" dirty="0"/>
              <a:t>Tuttavia è opportuno sottolineare che trattarsi di una </a:t>
            </a:r>
            <a:r>
              <a:rPr lang="it-IT" altLang="it-IT" sz="1800" b="1" dirty="0"/>
              <a:t>verità non assoluta ma soltanto relativa, </a:t>
            </a:r>
            <a:r>
              <a:rPr lang="it-IT" altLang="it-IT" sz="1800" dirty="0"/>
              <a:t>considerando la presenza più o meno marcata, nel sistema del bilancio, dei cosiddetti "valori stimati". </a:t>
            </a:r>
          </a:p>
          <a:p>
            <a:pPr algn="just">
              <a:spcBef>
                <a:spcPct val="50000"/>
              </a:spcBef>
              <a:buClrTx/>
              <a:buFontTx/>
              <a:buNone/>
              <a:defRPr/>
            </a:pPr>
            <a:r>
              <a:rPr lang="it-IT" altLang="it-IT" sz="1800" dirty="0"/>
              <a:t>Il processo di formazione del bilancio deve essere comunque guidato da </a:t>
            </a:r>
            <a:r>
              <a:rPr lang="it-IT" altLang="it-IT" sz="1800" b="1" dirty="0"/>
              <a:t>imparzialità, ragionevolezza, competenza e da onestà di intenti</a:t>
            </a:r>
            <a:r>
              <a:rPr lang="it-IT" altLang="it-IT" sz="1800" dirty="0"/>
              <a:t>.</a:t>
            </a:r>
          </a:p>
          <a:p>
            <a:pPr algn="just">
              <a:spcBef>
                <a:spcPct val="50000"/>
              </a:spcBef>
              <a:buClrTx/>
              <a:buFontTx/>
              <a:buNone/>
              <a:defRPr/>
            </a:pPr>
            <a:endParaRPr lang="it-IT" altLang="it-IT" sz="1800" dirty="0"/>
          </a:p>
        </p:txBody>
      </p:sp>
    </p:spTree>
  </p:cSld>
  <p:clrMapOvr>
    <a:masterClrMapping/>
  </p:clrMapOvr>
</p:sld>
</file>

<file path=ppt/theme/theme1.xml><?xml version="1.0" encoding="utf-8"?>
<a:theme xmlns:a="http://schemas.openxmlformats.org/drawingml/2006/main" name="crossmind">
  <a:themeElements>
    <a:clrScheme name="1_Presentazion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Presentazione1">
      <a:majorFont>
        <a:latin typeface="AvantGarde Bk BT"/>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Presentazion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resentazion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resentazion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resentazion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resentazion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resentazion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resentazion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resentazion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resentazion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resentazion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resentazion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resentazion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2F5395C99A0A1940B2B019EEAEFB9F35" ma:contentTypeVersion="0" ma:contentTypeDescription="Creare un nuovo documento." ma:contentTypeScope="" ma:versionID="d785c7198ab61bcd125e3d3fad48d209">
  <xsd:schema xmlns:xsd="http://www.w3.org/2001/XMLSchema" xmlns:xs="http://www.w3.org/2001/XMLSchema" xmlns:p="http://schemas.microsoft.com/office/2006/metadata/properties" targetNamespace="http://schemas.microsoft.com/office/2006/metadata/properties" ma:root="true" ma:fieldsID="4ea373c70dcfdb0a3329420882916a0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7E09680-FA40-41BB-A5E2-06CD12E806AA}">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9613AA2-D988-4FCD-B6DB-FB3C0721911F}">
  <ds:schemaRefs>
    <ds:schemaRef ds:uri="http://schemas.microsoft.com/sharepoint/v3/contenttype/forms"/>
  </ds:schemaRefs>
</ds:datastoreItem>
</file>

<file path=customXml/itemProps3.xml><?xml version="1.0" encoding="utf-8"?>
<ds:datastoreItem xmlns:ds="http://schemas.openxmlformats.org/officeDocument/2006/customXml" ds:itemID="{1B29ED08-07A3-4E98-BB6E-26A94B2444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3129</TotalTime>
  <Words>4408</Words>
  <Application>Microsoft Office PowerPoint</Application>
  <PresentationFormat>Presentazione su schermo (4:3)</PresentationFormat>
  <Paragraphs>310</Paragraphs>
  <Slides>26</Slides>
  <Notes>25</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26</vt:i4>
      </vt:variant>
    </vt:vector>
  </HeadingPairs>
  <TitlesOfParts>
    <vt:vector size="33" baseType="lpstr">
      <vt:lpstr>MS PGothic</vt:lpstr>
      <vt:lpstr>MS PGothic</vt:lpstr>
      <vt:lpstr>Arial</vt:lpstr>
      <vt:lpstr>AvantGarde Bk BT</vt:lpstr>
      <vt:lpstr>Calibri</vt:lpstr>
      <vt:lpstr>Times New Roman</vt:lpstr>
      <vt:lpstr>crossmind</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RILEVANZA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Lezione 1</dc:title>
  <dc:creator>Raffaele Fiorentino</dc:creator>
  <cp:lastModifiedBy>stefano.coronella@uniparthenope.it</cp:lastModifiedBy>
  <cp:revision>312</cp:revision>
  <dcterms:created xsi:type="dcterms:W3CDTF">2008-10-04T09:41:13Z</dcterms:created>
  <dcterms:modified xsi:type="dcterms:W3CDTF">2021-05-19T15:06:07Z</dcterms:modified>
</cp:coreProperties>
</file>