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91" r:id="rId5"/>
    <p:sldId id="531" r:id="rId6"/>
    <p:sldId id="536" r:id="rId7"/>
    <p:sldId id="537" r:id="rId8"/>
    <p:sldId id="538" r:id="rId9"/>
    <p:sldId id="539" r:id="rId10"/>
    <p:sldId id="540" r:id="rId11"/>
    <p:sldId id="541" r:id="rId12"/>
    <p:sldId id="544" r:id="rId13"/>
    <p:sldId id="545" r:id="rId14"/>
    <p:sldId id="546" r:id="rId15"/>
    <p:sldId id="547" r:id="rId16"/>
    <p:sldId id="548" r:id="rId17"/>
    <p:sldId id="549" r:id="rId18"/>
    <p:sldId id="551" r:id="rId19"/>
    <p:sldId id="555" r:id="rId20"/>
    <p:sldId id="554" r:id="rId21"/>
    <p:sldId id="552" r:id="rId22"/>
    <p:sldId id="553" r:id="rId23"/>
    <p:sldId id="337" r:id="rId24"/>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95" d="100"/>
          <a:sy n="95" d="100"/>
        </p:scale>
        <p:origin x="78" y="24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7A8FAF50-F7E3-4648-8351-08E4E9D587FE}" type="datetimeFigureOut">
              <a:rPr lang="it-IT"/>
              <a:pPr>
                <a:defRPr/>
              </a:pPr>
              <a:t>17/05/2021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D0C3BDF-336E-4D83-BBB8-8A7218E32A09}"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B42BDE-C510-4432-ACD1-EC83DDA7C0C3}" type="slidenum">
              <a:rPr lang="it-IT" altLang="it-IT">
                <a:cs typeface="Arial" panose="020B0604020202020204" pitchFamily="34" charset="0"/>
              </a:rPr>
              <a:pPr/>
              <a:t>2</a:t>
            </a:fld>
            <a:endParaRPr lang="it-IT" altLang="it-IT">
              <a:cs typeface="Arial" panose="020B0604020202020204" pitchFamily="34" charset="0"/>
            </a:endParaRPr>
          </a:p>
        </p:txBody>
      </p:sp>
      <p:sp>
        <p:nvSpPr>
          <p:cNvPr id="1126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12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A396D0-ECD0-45FE-937E-24286B092C86}" type="slidenum">
              <a:rPr lang="it-IT" altLang="it-IT">
                <a:cs typeface="Arial" panose="020B0604020202020204" pitchFamily="34" charset="0"/>
              </a:rPr>
              <a:pPr/>
              <a:t>11</a:t>
            </a:fld>
            <a:endParaRPr lang="it-IT" altLang="it-IT">
              <a:cs typeface="Arial" panose="020B0604020202020204" pitchFamily="34" charset="0"/>
            </a:endParaRPr>
          </a:p>
        </p:txBody>
      </p:sp>
      <p:sp>
        <p:nvSpPr>
          <p:cNvPr id="3993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994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83BA2A-2CED-452A-843E-83E3BBF9DFED}" type="slidenum">
              <a:rPr lang="it-IT" altLang="it-IT">
                <a:cs typeface="Arial" panose="020B0604020202020204" pitchFamily="34" charset="0"/>
              </a:rPr>
              <a:pPr/>
              <a:t>12</a:t>
            </a:fld>
            <a:endParaRPr lang="it-IT" altLang="it-IT">
              <a:cs typeface="Arial" panose="020B0604020202020204" pitchFamily="34" charset="0"/>
            </a:endParaRPr>
          </a:p>
        </p:txBody>
      </p:sp>
      <p:sp>
        <p:nvSpPr>
          <p:cNvPr id="4198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198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C48517-A35E-4E57-A2AC-DEAEF61902FA}" type="slidenum">
              <a:rPr lang="it-IT" altLang="it-IT">
                <a:cs typeface="Arial" panose="020B0604020202020204" pitchFamily="34" charset="0"/>
              </a:rPr>
              <a:pPr/>
              <a:t>13</a:t>
            </a:fld>
            <a:endParaRPr lang="it-IT" altLang="it-IT">
              <a:cs typeface="Arial" panose="020B0604020202020204" pitchFamily="34" charset="0"/>
            </a:endParaRPr>
          </a:p>
        </p:txBody>
      </p:sp>
      <p:sp>
        <p:nvSpPr>
          <p:cNvPr id="4403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403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7EDB27-6A45-43CB-8414-2CACEC468035}" type="slidenum">
              <a:rPr lang="it-IT" altLang="it-IT">
                <a:cs typeface="Arial" panose="020B0604020202020204" pitchFamily="34" charset="0"/>
              </a:rPr>
              <a:pPr/>
              <a:t>14</a:t>
            </a:fld>
            <a:endParaRPr lang="it-IT" altLang="it-IT">
              <a:cs typeface="Arial" panose="020B0604020202020204" pitchFamily="34" charset="0"/>
            </a:endParaRPr>
          </a:p>
        </p:txBody>
      </p:sp>
      <p:sp>
        <p:nvSpPr>
          <p:cNvPr id="4608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608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A6983C-08DD-4744-93D5-3097ACA1B833}" type="slidenum">
              <a:rPr lang="it-IT" altLang="it-IT">
                <a:cs typeface="Arial" panose="020B0604020202020204" pitchFamily="34" charset="0"/>
              </a:rPr>
              <a:pPr/>
              <a:t>15</a:t>
            </a:fld>
            <a:endParaRPr lang="it-IT" altLang="it-IT">
              <a:cs typeface="Arial" panose="020B0604020202020204" pitchFamily="34" charset="0"/>
            </a:endParaRPr>
          </a:p>
        </p:txBody>
      </p:sp>
      <p:sp>
        <p:nvSpPr>
          <p:cNvPr id="4813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813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6F6BD6-E436-4FA1-902A-8B8E17805AFC}" type="slidenum">
              <a:rPr lang="it-IT" altLang="it-IT">
                <a:cs typeface="Arial" panose="020B0604020202020204" pitchFamily="34" charset="0"/>
              </a:rPr>
              <a:pPr/>
              <a:t>16</a:t>
            </a:fld>
            <a:endParaRPr lang="it-IT" altLang="it-IT">
              <a:cs typeface="Arial" panose="020B0604020202020204" pitchFamily="34" charset="0"/>
            </a:endParaRPr>
          </a:p>
        </p:txBody>
      </p:sp>
      <p:sp>
        <p:nvSpPr>
          <p:cNvPr id="5017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5018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58573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6F6BD6-E436-4FA1-902A-8B8E17805AFC}" type="slidenum">
              <a:rPr lang="it-IT" altLang="it-IT">
                <a:cs typeface="Arial" panose="020B0604020202020204" pitchFamily="34" charset="0"/>
              </a:rPr>
              <a:pPr/>
              <a:t>17</a:t>
            </a:fld>
            <a:endParaRPr lang="it-IT" altLang="it-IT">
              <a:cs typeface="Arial" panose="020B0604020202020204" pitchFamily="34" charset="0"/>
            </a:endParaRPr>
          </a:p>
        </p:txBody>
      </p:sp>
      <p:sp>
        <p:nvSpPr>
          <p:cNvPr id="5017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5018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488080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322382-944C-4785-A6C7-4798978DAECB}" type="slidenum">
              <a:rPr lang="it-IT" altLang="it-IT">
                <a:cs typeface="Arial" panose="020B0604020202020204" pitchFamily="34" charset="0"/>
              </a:rPr>
              <a:pPr/>
              <a:t>18</a:t>
            </a:fld>
            <a:endParaRPr lang="it-IT" altLang="it-IT">
              <a:cs typeface="Arial" panose="020B0604020202020204" pitchFamily="34" charset="0"/>
            </a:endParaRPr>
          </a:p>
        </p:txBody>
      </p:sp>
      <p:sp>
        <p:nvSpPr>
          <p:cNvPr id="5222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5222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6A5D72-2F69-4F84-8488-78EE387A25BD}" type="slidenum">
              <a:rPr lang="it-IT" altLang="it-IT">
                <a:cs typeface="Arial" panose="020B0604020202020204" pitchFamily="34" charset="0"/>
              </a:rPr>
              <a:pPr/>
              <a:t>19</a:t>
            </a:fld>
            <a:endParaRPr lang="it-IT" altLang="it-IT">
              <a:cs typeface="Arial" panose="020B0604020202020204" pitchFamily="34" charset="0"/>
            </a:endParaRPr>
          </a:p>
        </p:txBody>
      </p:sp>
      <p:sp>
        <p:nvSpPr>
          <p:cNvPr id="5427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5427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7DA192-CADD-4B2E-B62E-E22B042824CB}" type="slidenum">
              <a:rPr lang="it-IT" altLang="it-IT">
                <a:cs typeface="Arial" panose="020B0604020202020204" pitchFamily="34" charset="0"/>
              </a:rPr>
              <a:pPr/>
              <a:t>3</a:t>
            </a:fld>
            <a:endParaRPr lang="it-IT" altLang="it-IT">
              <a:cs typeface="Arial" panose="020B0604020202020204" pitchFamily="34" charset="0"/>
            </a:endParaRPr>
          </a:p>
        </p:txBody>
      </p:sp>
      <p:sp>
        <p:nvSpPr>
          <p:cNvPr id="23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355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16F1A7-4E71-4217-A1D5-4FC4CECBA0A7}" type="slidenum">
              <a:rPr lang="it-IT" altLang="it-IT">
                <a:cs typeface="Arial" panose="020B0604020202020204" pitchFamily="34" charset="0"/>
              </a:rPr>
              <a:pPr/>
              <a:t>4</a:t>
            </a:fld>
            <a:endParaRPr lang="it-IT" altLang="it-IT">
              <a:cs typeface="Arial" panose="020B0604020202020204" pitchFamily="34" charset="0"/>
            </a:endParaRPr>
          </a:p>
        </p:txBody>
      </p:sp>
      <p:sp>
        <p:nvSpPr>
          <p:cNvPr id="2560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560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E6A294-A3B0-488F-B852-493DE9E98866}" type="slidenum">
              <a:rPr lang="it-IT" altLang="it-IT">
                <a:cs typeface="Arial" panose="020B0604020202020204" pitchFamily="34" charset="0"/>
              </a:rPr>
              <a:pPr/>
              <a:t>5</a:t>
            </a:fld>
            <a:endParaRPr lang="it-IT" altLang="it-IT">
              <a:cs typeface="Arial" panose="020B0604020202020204" pitchFamily="34" charset="0"/>
            </a:endParaRPr>
          </a:p>
        </p:txBody>
      </p:sp>
      <p:sp>
        <p:nvSpPr>
          <p:cNvPr id="2765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765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7F781E-453A-4DF0-AE4F-8EF7B48DD659}" type="slidenum">
              <a:rPr lang="it-IT" altLang="it-IT">
                <a:cs typeface="Arial" panose="020B0604020202020204" pitchFamily="34" charset="0"/>
              </a:rPr>
              <a:pPr/>
              <a:t>6</a:t>
            </a:fld>
            <a:endParaRPr lang="it-IT" altLang="it-IT">
              <a:cs typeface="Arial" panose="020B0604020202020204" pitchFamily="34" charset="0"/>
            </a:endParaRPr>
          </a:p>
        </p:txBody>
      </p:sp>
      <p:sp>
        <p:nvSpPr>
          <p:cNvPr id="2969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970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1E46F2-8E19-42DF-992B-4936354302D1}" type="slidenum">
              <a:rPr lang="it-IT" altLang="it-IT">
                <a:cs typeface="Arial" panose="020B0604020202020204" pitchFamily="34" charset="0"/>
              </a:rPr>
              <a:pPr/>
              <a:t>7</a:t>
            </a:fld>
            <a:endParaRPr lang="it-IT" altLang="it-IT">
              <a:cs typeface="Arial" panose="020B0604020202020204" pitchFamily="34" charset="0"/>
            </a:endParaRPr>
          </a:p>
        </p:txBody>
      </p:sp>
      <p:sp>
        <p:nvSpPr>
          <p:cNvPr id="317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174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C84B06-5B73-43AC-AEB0-EFFB2470F56D}" type="slidenum">
              <a:rPr lang="it-IT" altLang="it-IT">
                <a:cs typeface="Arial" panose="020B0604020202020204" pitchFamily="34" charset="0"/>
              </a:rPr>
              <a:pPr/>
              <a:t>8</a:t>
            </a:fld>
            <a:endParaRPr lang="it-IT" altLang="it-IT">
              <a:cs typeface="Arial" panose="020B0604020202020204" pitchFamily="34" charset="0"/>
            </a:endParaRPr>
          </a:p>
        </p:txBody>
      </p:sp>
      <p:sp>
        <p:nvSpPr>
          <p:cNvPr id="337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379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F0BD13-F092-4764-A7AB-A9728A43111E}" type="slidenum">
              <a:rPr lang="it-IT" altLang="it-IT">
                <a:cs typeface="Arial" panose="020B0604020202020204" pitchFamily="34" charset="0"/>
              </a:rPr>
              <a:pPr/>
              <a:t>9</a:t>
            </a:fld>
            <a:endParaRPr lang="it-IT" altLang="it-IT">
              <a:cs typeface="Arial" panose="020B0604020202020204" pitchFamily="34" charset="0"/>
            </a:endParaRPr>
          </a:p>
        </p:txBody>
      </p:sp>
      <p:sp>
        <p:nvSpPr>
          <p:cNvPr id="3584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584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88C181-4413-4594-8926-7381D9CFA941}" type="slidenum">
              <a:rPr lang="it-IT" altLang="it-IT">
                <a:cs typeface="Arial" panose="020B0604020202020204" pitchFamily="34" charset="0"/>
              </a:rPr>
              <a:pPr/>
              <a:t>10</a:t>
            </a:fld>
            <a:endParaRPr lang="it-IT" altLang="it-IT">
              <a:cs typeface="Arial" panose="020B0604020202020204" pitchFamily="34" charset="0"/>
            </a:endParaRPr>
          </a:p>
        </p:txBody>
      </p:sp>
      <p:sp>
        <p:nvSpPr>
          <p:cNvPr id="3789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789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200292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0D67F6EB-92C4-43E8-8051-358A3876E07D}" type="slidenum">
              <a:rPr lang="it-IT" altLang="it-IT"/>
              <a:pPr/>
              <a:t>‹N›</a:t>
            </a:fld>
            <a:endParaRPr lang="it-IT" altLang="it-IT"/>
          </a:p>
        </p:txBody>
      </p:sp>
    </p:spTree>
    <p:extLst>
      <p:ext uri="{BB962C8B-B14F-4D97-AF65-F5344CB8AC3E}">
        <p14:creationId xmlns:p14="http://schemas.microsoft.com/office/powerpoint/2010/main" val="413141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DE9CD8BF-788A-447F-81F1-43A1712EB262}" type="slidenum">
              <a:rPr lang="it-IT" altLang="it-IT"/>
              <a:pPr/>
              <a:t>‹N›</a:t>
            </a:fld>
            <a:endParaRPr lang="it-IT" altLang="it-IT"/>
          </a:p>
        </p:txBody>
      </p:sp>
    </p:spTree>
    <p:extLst>
      <p:ext uri="{BB962C8B-B14F-4D97-AF65-F5344CB8AC3E}">
        <p14:creationId xmlns:p14="http://schemas.microsoft.com/office/powerpoint/2010/main" val="2167080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41D2FA5D-20C6-4B19-B8A9-511D1ABA4217}" type="slidenum">
              <a:rPr lang="it-IT" altLang="it-IT"/>
              <a:pPr/>
              <a:t>‹N›</a:t>
            </a:fld>
            <a:endParaRPr lang="it-IT" altLang="it-IT"/>
          </a:p>
        </p:txBody>
      </p:sp>
    </p:spTree>
    <p:extLst>
      <p:ext uri="{BB962C8B-B14F-4D97-AF65-F5344CB8AC3E}">
        <p14:creationId xmlns:p14="http://schemas.microsoft.com/office/powerpoint/2010/main" val="310815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D43D57C8-3559-498A-BA9C-5BAB6D67DF39}" type="slidenum">
              <a:rPr lang="it-IT" altLang="it-IT"/>
              <a:pPr/>
              <a:t>‹N›</a:t>
            </a:fld>
            <a:endParaRPr lang="it-IT" altLang="it-IT"/>
          </a:p>
        </p:txBody>
      </p:sp>
    </p:spTree>
    <p:extLst>
      <p:ext uri="{BB962C8B-B14F-4D97-AF65-F5344CB8AC3E}">
        <p14:creationId xmlns:p14="http://schemas.microsoft.com/office/powerpoint/2010/main" val="261516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76867A9D-2B92-47E0-9A72-A600682B61DF}" type="slidenum">
              <a:rPr lang="it-IT" altLang="it-IT"/>
              <a:pPr/>
              <a:t>‹N›</a:t>
            </a:fld>
            <a:endParaRPr lang="it-IT" altLang="it-IT"/>
          </a:p>
        </p:txBody>
      </p:sp>
    </p:spTree>
    <p:extLst>
      <p:ext uri="{BB962C8B-B14F-4D97-AF65-F5344CB8AC3E}">
        <p14:creationId xmlns:p14="http://schemas.microsoft.com/office/powerpoint/2010/main" val="280056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A05E457A-76C0-4CEC-B5E4-66A2DE28EE65}" type="slidenum">
              <a:rPr lang="it-IT" altLang="it-IT"/>
              <a:pPr/>
              <a:t>‹N›</a:t>
            </a:fld>
            <a:endParaRPr lang="it-IT" altLang="it-IT"/>
          </a:p>
        </p:txBody>
      </p:sp>
    </p:spTree>
    <p:extLst>
      <p:ext uri="{BB962C8B-B14F-4D97-AF65-F5344CB8AC3E}">
        <p14:creationId xmlns:p14="http://schemas.microsoft.com/office/powerpoint/2010/main" val="70029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DADC1085-1CA1-4AB7-AF29-7ED9A74F6759}" type="slidenum">
              <a:rPr lang="it-IT" altLang="it-IT"/>
              <a:pPr/>
              <a:t>‹N›</a:t>
            </a:fld>
            <a:endParaRPr lang="it-IT" altLang="it-IT"/>
          </a:p>
        </p:txBody>
      </p:sp>
    </p:spTree>
    <p:extLst>
      <p:ext uri="{BB962C8B-B14F-4D97-AF65-F5344CB8AC3E}">
        <p14:creationId xmlns:p14="http://schemas.microsoft.com/office/powerpoint/2010/main" val="187162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DAB1F27C-CCC2-487D-B953-021B6FE45ECB}" type="slidenum">
              <a:rPr lang="it-IT" altLang="it-IT"/>
              <a:pPr/>
              <a:t>‹N›</a:t>
            </a:fld>
            <a:endParaRPr lang="it-IT" altLang="it-IT"/>
          </a:p>
        </p:txBody>
      </p:sp>
    </p:spTree>
    <p:extLst>
      <p:ext uri="{BB962C8B-B14F-4D97-AF65-F5344CB8AC3E}">
        <p14:creationId xmlns:p14="http://schemas.microsoft.com/office/powerpoint/2010/main" val="124912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CC4836DF-9B69-4A5E-8FE5-CD51DF01D540}" type="slidenum">
              <a:rPr lang="it-IT" altLang="it-IT"/>
              <a:pPr/>
              <a:t>‹N›</a:t>
            </a:fld>
            <a:endParaRPr lang="it-IT" altLang="it-IT"/>
          </a:p>
        </p:txBody>
      </p:sp>
    </p:spTree>
    <p:extLst>
      <p:ext uri="{BB962C8B-B14F-4D97-AF65-F5344CB8AC3E}">
        <p14:creationId xmlns:p14="http://schemas.microsoft.com/office/powerpoint/2010/main" val="397263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35D5F2D9-2A8B-4FF6-A58C-E32006A1FB05}" type="slidenum">
              <a:rPr lang="it-IT" altLang="it-IT"/>
              <a:pPr/>
              <a:t>‹N›</a:t>
            </a:fld>
            <a:endParaRPr lang="it-IT" altLang="it-IT"/>
          </a:p>
        </p:txBody>
      </p:sp>
    </p:spTree>
    <p:extLst>
      <p:ext uri="{BB962C8B-B14F-4D97-AF65-F5344CB8AC3E}">
        <p14:creationId xmlns:p14="http://schemas.microsoft.com/office/powerpoint/2010/main" val="301708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3576BCF3-CFB0-43EF-B4A8-8D301B4DA9C3}" type="slidenum">
              <a:rPr lang="it-IT" altLang="it-IT"/>
              <a:pPr/>
              <a:t>‹N›</a:t>
            </a:fld>
            <a:endParaRPr lang="it-IT" altLang="it-IT"/>
          </a:p>
        </p:txBody>
      </p:sp>
    </p:spTree>
    <p:extLst>
      <p:ext uri="{BB962C8B-B14F-4D97-AF65-F5344CB8AC3E}">
        <p14:creationId xmlns:p14="http://schemas.microsoft.com/office/powerpoint/2010/main" val="291332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CFF16BD2-2015-4ADF-95FC-35D1DEEA9446}"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385" r:id="rId1"/>
    <p:sldLayoutId id="2147484386"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 id="214748438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2010320"/>
            <a:ext cx="7991475" cy="4154984"/>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smtClean="0">
                <a:solidFill>
                  <a:srgbClr val="7030A0"/>
                </a:solidFill>
                <a:latin typeface="Times New Roman" pitchFamily="18" charset="0"/>
              </a:rPr>
              <a:t>Le variazioni del capitale e le operazioni sul capitale </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1288" y="817563"/>
            <a:ext cx="8856662" cy="412432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L’aumento reale di capitale sociale</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2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 se e il conferimento viene effettuato in denaro si dovranno immediatamente versare almeno i “centesimi legali” (il 25%);</a:t>
            </a: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se il conferimento è in natura l’apporto del bene deve essere, oltre che immediato, per l’intero;</a:t>
            </a: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Se è presente il sovrapprezzo deve essere interamente versato.</a:t>
            </a: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Versamento in c/c bancario </a:t>
            </a:r>
            <a:r>
              <a:rPr lang="it-IT" altLang="it-IT" sz="1600" b="1" dirty="0">
                <a:latin typeface="Tahoma" panose="020B0604030504040204" pitchFamily="34" charset="0"/>
                <a:cs typeface="Tahoma" panose="020B0604030504040204" pitchFamily="34" charset="0"/>
              </a:rPr>
              <a:t>non vincolato </a:t>
            </a:r>
            <a:r>
              <a:rPr lang="it-IT" altLang="it-IT" sz="1600" dirty="0">
                <a:latin typeface="Tahoma" panose="020B0604030504040204" pitchFamily="34" charset="0"/>
                <a:cs typeface="Tahoma" panose="020B0604030504040204" pitchFamily="34" charset="0"/>
              </a:rPr>
              <a:t>o direttamente nelle mani degli amministratori</a:t>
            </a:r>
          </a:p>
          <a:p>
            <a:pPr algn="just" eaLnBrk="1" hangingPunct="1">
              <a:spcBef>
                <a:spcPct val="0"/>
              </a:spcBef>
              <a:buClr>
                <a:schemeClr val="tx1"/>
              </a:buClr>
              <a:defRPr/>
            </a:pPr>
            <a:endParaRPr lang="it-IT" altLang="it-IT" sz="1600" b="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a:t>
            </a:r>
            <a:r>
              <a:rPr lang="it-IT" altLang="it-IT" sz="1600" dirty="0">
                <a:latin typeface="Tahoma" panose="020B0604030504040204" pitchFamily="34" charset="0"/>
                <a:cs typeface="Tahoma" panose="020B0604030504040204" pitchFamily="34" charset="0"/>
              </a:rPr>
              <a:t>All’atto del conferimento l’azionista immediatamente conferire almeno 450 (25% di 1.000) oltre all’intero sovrapprezzo di 200</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richiamo e il versamento dei centesimi residui seguono le regole illustrate trattando della costituzione.  </a:t>
            </a:r>
          </a:p>
        </p:txBody>
      </p:sp>
      <p:sp>
        <p:nvSpPr>
          <p:cNvPr id="36868"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graphicFrame>
        <p:nvGraphicFramePr>
          <p:cNvPr id="7" name="Group 52"/>
          <p:cNvGraphicFramePr>
            <a:graphicFrameLocks noGrp="1"/>
          </p:cNvGraphicFramePr>
          <p:nvPr>
            <p:extLst>
              <p:ext uri="{D42A27DB-BD31-4B8C-83A1-F6EECF244321}">
                <p14:modId xmlns:p14="http://schemas.microsoft.com/office/powerpoint/2010/main" val="3144312553"/>
              </p:ext>
            </p:extLst>
          </p:nvPr>
        </p:nvGraphicFramePr>
        <p:xfrm>
          <a:off x="322263" y="3789363"/>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Azionisti c/sottoscrizione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450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1288" y="558800"/>
            <a:ext cx="8856662" cy="607060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L’aumento reale di capitale sociale: obbligazioni convertibili in azioni</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2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L’obbligazionista può, a determinate scadenze, esercitare l’opzione di conversione del prestito in capitale.</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Scritture </a:t>
            </a:r>
            <a:r>
              <a:rPr lang="it-IT" altLang="it-IT" sz="1600" b="1" dirty="0">
                <a:latin typeface="Tahoma" panose="020B0604030504040204" pitchFamily="34" charset="0"/>
                <a:cs typeface="Tahoma" panose="020B0604030504040204" pitchFamily="34" charset="0"/>
              </a:rPr>
              <a:t>«alla pari»:</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Scritture </a:t>
            </a:r>
            <a:r>
              <a:rPr lang="it-IT" altLang="it-IT" sz="1600" b="1" dirty="0">
                <a:latin typeface="Tahoma" panose="020B0604030504040204" pitchFamily="34" charset="0"/>
                <a:cs typeface="Tahoma" panose="020B0604030504040204" pitchFamily="34" charset="0"/>
              </a:rPr>
              <a:t>«sopra la pari»: </a:t>
            </a:r>
            <a:r>
              <a:rPr lang="it-IT" altLang="it-IT" sz="1600" dirty="0">
                <a:latin typeface="Tahoma" panose="020B0604030504040204" pitchFamily="34" charset="0"/>
                <a:cs typeface="Tahoma" panose="020B0604030504040204" pitchFamily="34" charset="0"/>
              </a:rPr>
              <a:t>a fronte dell’aumento di capitale la società pretende che venga pagato qualcosa in più (</a:t>
            </a:r>
            <a:r>
              <a:rPr lang="it-IT" altLang="it-IT" sz="1600" b="1" dirty="0">
                <a:latin typeface="Tahoma" panose="020B0604030504040204" pitchFamily="34" charset="0"/>
                <a:cs typeface="Tahoma" panose="020B0604030504040204" pitchFamily="34" charset="0"/>
              </a:rPr>
              <a:t>rapporto “sfavorevole” per gli obbligazionisti). </a:t>
            </a:r>
            <a:r>
              <a:rPr lang="it-IT" altLang="it-IT" sz="1600" dirty="0">
                <a:latin typeface="Tahoma" panose="020B0604030504040204" pitchFamily="34" charset="0"/>
                <a:cs typeface="Tahoma" panose="020B0604030504040204" pitchFamily="34" charset="0"/>
              </a:rPr>
              <a:t>Le azioni vengono così fatte pagare più del loro valore nominale per tenere conto degli incrementi di cui l’azienda ha beneficiato nel tempo. Tali somme aggiuntive vengono rilevate all’interno della </a:t>
            </a:r>
            <a:r>
              <a:rPr lang="it-IT" altLang="it-IT" sz="1600" b="1" dirty="0">
                <a:latin typeface="Tahoma" panose="020B0604030504040204" pitchFamily="34" charset="0"/>
                <a:cs typeface="Tahoma" panose="020B0604030504040204" pitchFamily="34" charset="0"/>
              </a:rPr>
              <a:t>“Riserva sovraprezzo azioni”.</a:t>
            </a:r>
          </a:p>
          <a:p>
            <a:pPr marL="0" indent="0" algn="just" eaLnBrk="1" hangingPunct="1">
              <a:spcBef>
                <a:spcPct val="0"/>
              </a:spcBef>
              <a:buClr>
                <a:schemeClr val="tx1"/>
              </a:buClr>
              <a:buFontTx/>
              <a:buNone/>
              <a:defRPr/>
            </a:pPr>
            <a:endParaRPr lang="it-IT" altLang="it-IT" sz="1050" b="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A </a:t>
            </a:r>
            <a:r>
              <a:rPr lang="it-IT" altLang="it-IT" sz="1600" dirty="0">
                <a:latin typeface="Tahoma" panose="020B0604030504040204" pitchFamily="34" charset="0"/>
                <a:cs typeface="Tahoma" panose="020B0604030504040204" pitchFamily="34" charset="0"/>
              </a:rPr>
              <a:t>fronte di un prestito obbligazionario convertito per 100, ipotizziamo un rapporto di conversione di 0,60 (per ogni euro di prestito obbligazionario vengono date 0,60 euro di azioni) </a:t>
            </a:r>
            <a:endParaRPr lang="it-IT" altLang="it-IT" sz="1600"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sp>
        <p:nvSpPr>
          <p:cNvPr id="38915"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graphicFrame>
        <p:nvGraphicFramePr>
          <p:cNvPr id="7" name="Group 52"/>
          <p:cNvGraphicFramePr>
            <a:graphicFrameLocks noGrp="1"/>
          </p:cNvGraphicFramePr>
          <p:nvPr>
            <p:extLst>
              <p:ext uri="{D42A27DB-BD31-4B8C-83A1-F6EECF244321}">
                <p14:modId xmlns:p14="http://schemas.microsoft.com/office/powerpoint/2010/main" val="4003380376"/>
              </p:ext>
            </p:extLst>
          </p:nvPr>
        </p:nvGraphicFramePr>
        <p:xfrm>
          <a:off x="398463" y="2057400"/>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Prestito obbligazionario</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Obbligazionisti c/conversione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x</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52"/>
          <p:cNvGraphicFramePr>
            <a:graphicFrameLocks noGrp="1"/>
          </p:cNvGraphicFramePr>
          <p:nvPr>
            <p:extLst>
              <p:ext uri="{D42A27DB-BD31-4B8C-83A1-F6EECF244321}">
                <p14:modId xmlns:p14="http://schemas.microsoft.com/office/powerpoint/2010/main" val="852615988"/>
              </p:ext>
            </p:extLst>
          </p:nvPr>
        </p:nvGraphicFramePr>
        <p:xfrm>
          <a:off x="398463" y="263683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42315">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600549">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Obbligazionisti c/conversione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 Capitale Sociale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x</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3037035523"/>
              </p:ext>
            </p:extLst>
          </p:nvPr>
        </p:nvGraphicFramePr>
        <p:xfrm>
          <a:off x="366713" y="515778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Prestito obbligazionario</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Obbligazionisti c/conversione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4187761786"/>
              </p:ext>
            </p:extLst>
          </p:nvPr>
        </p:nvGraphicFramePr>
        <p:xfrm>
          <a:off x="366713" y="5670550"/>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Obbligazionisti c/conversione</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Riserva sovrapprezzo azioni</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40</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783" marB="45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3"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42875" y="836613"/>
            <a:ext cx="8856663" cy="3465564"/>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L’aumento nominale di capitale sociale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algn="just">
              <a:buFontTx/>
              <a:buNone/>
              <a:defRPr/>
            </a:pPr>
            <a:r>
              <a:rPr lang="it-IT" sz="1600" dirty="0"/>
              <a:t>In caso di aumento nominale di capitale sociale il netto patrimoniale non cambia quantitativamente ma qualitativamente. Si ha infatti il passaggio di riserve a capitale</a:t>
            </a:r>
          </a:p>
          <a:p>
            <a:pPr marL="0" indent="0" algn="just">
              <a:buFontTx/>
              <a:buNone/>
              <a:defRPr/>
            </a:pPr>
            <a:endParaRPr lang="it-IT" sz="600" dirty="0"/>
          </a:p>
          <a:p>
            <a:pPr marL="0" indent="0" algn="just">
              <a:buFontTx/>
              <a:buNone/>
              <a:defRPr/>
            </a:pPr>
            <a:r>
              <a:rPr lang="it-IT" sz="1600" dirty="0"/>
              <a:t>Possono essere “girate” a capitale sociale sia le </a:t>
            </a:r>
            <a:r>
              <a:rPr lang="it-IT" sz="1600" b="1" dirty="0"/>
              <a:t>“riserve di utili” </a:t>
            </a:r>
            <a:r>
              <a:rPr lang="it-IT" sz="1600" dirty="0"/>
              <a:t>sia le </a:t>
            </a:r>
            <a:r>
              <a:rPr lang="it-IT" sz="1600" b="1" dirty="0"/>
              <a:t>«riserve di capitale»</a:t>
            </a:r>
            <a:r>
              <a:rPr lang="it-IT" sz="1600" dirty="0"/>
              <a:t> (nei limiti e obblighi imposti dalla legge</a:t>
            </a:r>
            <a:r>
              <a:rPr lang="it-IT" sz="1600" dirty="0" smtClean="0"/>
              <a:t>).</a:t>
            </a:r>
          </a:p>
          <a:p>
            <a:pPr marL="0" indent="0" algn="just">
              <a:buFontTx/>
              <a:buNone/>
              <a:defRPr/>
            </a:pPr>
            <a:endParaRPr lang="it-IT" sz="1600" dirty="0"/>
          </a:p>
          <a:p>
            <a:pPr marL="0" indent="0" algn="just">
              <a:buNone/>
              <a:defRPr/>
            </a:pPr>
            <a:r>
              <a:rPr lang="it-IT" sz="2000" dirty="0"/>
              <a:t>Ipotizziamo di dover registrare un aumento gratuito di capitale attraverso l’impiego di una riserva facoltativa (straordinaria) per 350 e una riserva di rivalutazione per 150. Contabilmente avremo:</a:t>
            </a:r>
          </a:p>
          <a:p>
            <a:pPr marL="0" indent="0" algn="just">
              <a:buFontTx/>
              <a:buNone/>
              <a:defRPr/>
            </a:pPr>
            <a:endParaRPr lang="it-IT" sz="1600" dirty="0"/>
          </a:p>
          <a:p>
            <a:pPr marL="0" indent="0">
              <a:buFontTx/>
              <a:buNone/>
              <a:defRPr/>
            </a:pPr>
            <a:endParaRPr lang="it-IT" sz="1600" dirty="0"/>
          </a:p>
        </p:txBody>
      </p:sp>
      <p:graphicFrame>
        <p:nvGraphicFramePr>
          <p:cNvPr id="5" name="Group 52"/>
          <p:cNvGraphicFramePr>
            <a:graphicFrameLocks noGrp="1"/>
          </p:cNvGraphicFramePr>
          <p:nvPr>
            <p:extLst>
              <p:ext uri="{D42A27DB-BD31-4B8C-83A1-F6EECF244321}">
                <p14:modId xmlns:p14="http://schemas.microsoft.com/office/powerpoint/2010/main" val="704346592"/>
              </p:ext>
            </p:extLst>
          </p:nvPr>
        </p:nvGraphicFramePr>
        <p:xfrm>
          <a:off x="322262" y="3872140"/>
          <a:ext cx="8496300" cy="99702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9702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a:t>
                      </a:r>
                      <a:r>
                        <a:rPr kumimoji="0" lang="it-IT" altLang="it-IT" sz="1600" b="0" i="0" u="none" strike="noStrike" cap="none" normalizeH="0" baseline="0" dirty="0" smtClean="0">
                          <a:ln>
                            <a:noFill/>
                          </a:ln>
                          <a:solidFill>
                            <a:schemeClr val="tx1"/>
                          </a:solidFill>
                          <a:effectLst/>
                          <a:latin typeface="Arial" panose="020B0604020202020204" pitchFamily="34" charset="0"/>
                        </a:rPr>
                        <a:t>Straordinaria</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a:t>
                      </a:r>
                      <a:r>
                        <a:rPr kumimoji="0" lang="it-IT" altLang="it-IT" sz="1600" b="0" i="0" u="none" strike="noStrike" cap="none" normalizeH="0" baseline="0" dirty="0" smtClean="0">
                          <a:ln>
                            <a:noFill/>
                          </a:ln>
                          <a:solidFill>
                            <a:schemeClr val="tx1"/>
                          </a:solidFill>
                          <a:effectLst/>
                          <a:latin typeface="Arial" panose="020B0604020202020204" pitchFamily="34" charset="0"/>
                        </a:rPr>
                        <a:t>di Rivalutazione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Capitale Sociale</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350</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150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500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1"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71450" y="627063"/>
            <a:ext cx="8856663" cy="5238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reale di capitale sociale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p:txBody>
      </p:sp>
      <p:sp>
        <p:nvSpPr>
          <p:cNvPr id="2" name="CasellaDiTesto 1"/>
          <p:cNvSpPr txBox="1"/>
          <p:nvPr/>
        </p:nvSpPr>
        <p:spPr>
          <a:xfrm>
            <a:off x="296863" y="989013"/>
            <a:ext cx="8731250" cy="4116387"/>
          </a:xfrm>
          <a:prstGeom prst="rect">
            <a:avLst/>
          </a:prstGeom>
          <a:noFill/>
        </p:spPr>
        <p:txBody>
          <a:bodyPr>
            <a:spAutoFit/>
          </a:bodyPr>
          <a:lstStyle/>
          <a:p>
            <a:pPr algn="just">
              <a:defRPr/>
            </a:pPr>
            <a:r>
              <a:rPr lang="it-IT" altLang="it-IT" sz="1600" b="1" u="sng" dirty="0">
                <a:solidFill>
                  <a:srgbClr val="000000"/>
                </a:solidFill>
                <a:latin typeface="Tahoma" panose="020B0604030504040204" pitchFamily="34" charset="0"/>
                <a:cs typeface="Tahoma" panose="020B0604030504040204" pitchFamily="34" charset="0"/>
              </a:rPr>
              <a:t>Casi:</a:t>
            </a:r>
            <a:endParaRPr lang="it-IT" sz="1600" dirty="0">
              <a:solidFill>
                <a:srgbClr val="000000"/>
              </a:solidFill>
            </a:endParaRPr>
          </a:p>
          <a:p>
            <a:pPr marL="342900" indent="-342900" algn="just">
              <a:buFont typeface="+mj-lt"/>
              <a:buAutoNum type="arabicPeriod"/>
              <a:defRPr/>
            </a:pPr>
            <a:r>
              <a:rPr lang="it-IT" sz="1600" dirty="0">
                <a:solidFill>
                  <a:srgbClr val="000000"/>
                </a:solidFill>
              </a:rPr>
              <a:t>rimborso ai soci </a:t>
            </a:r>
          </a:p>
          <a:p>
            <a:pPr marL="342900" indent="-342900" algn="just">
              <a:buFont typeface="+mj-lt"/>
              <a:buAutoNum type="arabicPeriod"/>
              <a:defRPr/>
            </a:pPr>
            <a:r>
              <a:rPr lang="it-IT" sz="1600" dirty="0">
                <a:solidFill>
                  <a:srgbClr val="000000"/>
                </a:solidFill>
              </a:rPr>
              <a:t>liberazione dei soci dall’obbligo di versare i centesimi ancora residui. </a:t>
            </a:r>
          </a:p>
          <a:p>
            <a:pPr algn="just">
              <a:defRPr/>
            </a:pPr>
            <a:endParaRPr lang="it-IT" sz="1050" dirty="0">
              <a:solidFill>
                <a:srgbClr val="000000"/>
              </a:solidFill>
            </a:endParaRPr>
          </a:p>
          <a:p>
            <a:pPr algn="just">
              <a:defRPr/>
            </a:pPr>
            <a:r>
              <a:rPr lang="it-IT" altLang="it-IT" sz="1600" b="1" u="sng" dirty="0">
                <a:solidFill>
                  <a:srgbClr val="000000"/>
                </a:solidFill>
                <a:latin typeface="Tahoma" panose="020B0604030504040204" pitchFamily="34" charset="0"/>
                <a:cs typeface="Tahoma" panose="020B0604030504040204" pitchFamily="34" charset="0"/>
              </a:rPr>
              <a:t>Contabilmente: </a:t>
            </a:r>
            <a:r>
              <a:rPr lang="it-IT" altLang="it-IT" sz="1600" u="sng" dirty="0">
                <a:solidFill>
                  <a:srgbClr val="000000"/>
                </a:solidFill>
                <a:latin typeface="Tahoma" panose="020B0604030504040204" pitchFamily="34" charset="0"/>
                <a:cs typeface="Tahoma" panose="020B0604030504040204" pitchFamily="34" charset="0"/>
              </a:rPr>
              <a:t>O</a:t>
            </a:r>
            <a:r>
              <a:rPr lang="it-IT" altLang="it-IT" sz="1600" dirty="0">
                <a:solidFill>
                  <a:srgbClr val="000000"/>
                </a:solidFill>
                <a:latin typeface="Tahoma" panose="020B0604030504040204" pitchFamily="34" charset="0"/>
                <a:cs typeface="Tahoma" panose="020B0604030504040204" pitchFamily="34" charset="0"/>
              </a:rPr>
              <a:t>perazione speculare rispetto a quella dell’aumento di capitale a pagamento</a:t>
            </a:r>
            <a:endParaRPr lang="it-IT" sz="1600" dirty="0">
              <a:solidFill>
                <a:srgbClr val="000000"/>
              </a:solidFill>
            </a:endParaRPr>
          </a:p>
          <a:p>
            <a:pPr algn="just">
              <a:defRPr/>
            </a:pPr>
            <a:endParaRPr lang="it-IT" altLang="it-IT" sz="900" dirty="0">
              <a:solidFill>
                <a:srgbClr val="000000"/>
              </a:solidFill>
              <a:latin typeface="Tahoma" panose="020B0604030504040204" pitchFamily="34" charset="0"/>
              <a:cs typeface="Tahoma" panose="020B0604030504040204" pitchFamily="34" charset="0"/>
            </a:endParaRPr>
          </a:p>
          <a:p>
            <a:pPr algn="just">
              <a:defRPr/>
            </a:pPr>
            <a:r>
              <a:rPr lang="it-IT" altLang="it-IT" sz="1600" b="1" u="sng" dirty="0">
                <a:solidFill>
                  <a:srgbClr val="000000"/>
                </a:solidFill>
                <a:latin typeface="Tahoma" panose="020B0604030504040204" pitchFamily="34" charset="0"/>
                <a:cs typeface="Tahoma" panose="020B0604030504040204" pitchFamily="34" charset="0"/>
              </a:rPr>
              <a:t>Esempio 1:</a:t>
            </a:r>
          </a:p>
          <a:p>
            <a:pPr algn="just">
              <a:defRPr/>
            </a:pPr>
            <a:r>
              <a:rPr lang="it-IT" altLang="it-IT" sz="1600" dirty="0">
                <a:solidFill>
                  <a:srgbClr val="000000"/>
                </a:solidFill>
                <a:latin typeface="Tahoma" panose="020B0604030504040204" pitchFamily="34" charset="0"/>
                <a:cs typeface="Tahoma" panose="020B0604030504040204" pitchFamily="34" charset="0"/>
              </a:rPr>
              <a:t>A seguito di un rimborso ai soci, si ipotizza una riduzione del capitale sociale di 600 </a:t>
            </a:r>
          </a:p>
          <a:p>
            <a:pPr algn="just">
              <a:defRPr/>
            </a:pPr>
            <a:endParaRPr lang="it-IT" altLang="it-IT" sz="1600" dirty="0">
              <a:solidFill>
                <a:srgbClr val="000000"/>
              </a:solidFill>
              <a:latin typeface="Tahoma" panose="020B0604030504040204" pitchFamily="34" charset="0"/>
              <a:cs typeface="Tahoma" panose="020B0604030504040204" pitchFamily="34" charset="0"/>
            </a:endParaRPr>
          </a:p>
          <a:p>
            <a:pPr algn="just">
              <a:defRPr/>
            </a:pPr>
            <a:endParaRPr lang="it-IT" altLang="it-IT" sz="1600" dirty="0">
              <a:solidFill>
                <a:srgbClr val="000000"/>
              </a:solidFill>
              <a:latin typeface="Tahoma" panose="020B0604030504040204" pitchFamily="34" charset="0"/>
              <a:cs typeface="Tahoma" panose="020B0604030504040204" pitchFamily="34" charset="0"/>
            </a:endParaRPr>
          </a:p>
          <a:p>
            <a:pPr algn="just">
              <a:defRPr/>
            </a:pPr>
            <a:endParaRPr lang="it-IT" altLang="it-IT" sz="1600" dirty="0">
              <a:solidFill>
                <a:srgbClr val="000000"/>
              </a:solidFill>
              <a:latin typeface="Tahoma" panose="020B0604030504040204" pitchFamily="34" charset="0"/>
              <a:cs typeface="Tahoma" panose="020B0604030504040204" pitchFamily="34" charset="0"/>
            </a:endParaRPr>
          </a:p>
          <a:p>
            <a:pPr algn="just">
              <a:defRPr/>
            </a:pPr>
            <a:endParaRPr lang="it-IT" altLang="it-IT" sz="1600" dirty="0">
              <a:solidFill>
                <a:srgbClr val="000000"/>
              </a:solidFill>
              <a:latin typeface="Tahoma" panose="020B0604030504040204" pitchFamily="34" charset="0"/>
              <a:cs typeface="Tahoma" panose="020B0604030504040204" pitchFamily="34" charset="0"/>
            </a:endParaRPr>
          </a:p>
          <a:p>
            <a:pPr algn="just">
              <a:defRPr/>
            </a:pPr>
            <a:endParaRPr lang="it-IT" altLang="it-IT" sz="1600" dirty="0">
              <a:solidFill>
                <a:srgbClr val="000000"/>
              </a:solidFill>
              <a:latin typeface="Tahoma" panose="020B0604030504040204" pitchFamily="34" charset="0"/>
              <a:cs typeface="Tahoma" panose="020B0604030504040204" pitchFamily="34" charset="0"/>
            </a:endParaRPr>
          </a:p>
          <a:p>
            <a:pPr algn="just">
              <a:defRPr/>
            </a:pPr>
            <a:endParaRPr lang="it-IT" altLang="it-IT" sz="200" dirty="0">
              <a:solidFill>
                <a:srgbClr val="000000"/>
              </a:solidFill>
              <a:latin typeface="Tahoma" panose="020B0604030504040204" pitchFamily="34" charset="0"/>
              <a:cs typeface="Tahoma" panose="020B0604030504040204" pitchFamily="34" charset="0"/>
            </a:endParaRPr>
          </a:p>
          <a:p>
            <a:pPr algn="just">
              <a:defRPr/>
            </a:pPr>
            <a:endParaRPr lang="it-IT" altLang="it-IT" sz="1600" b="1" u="sng" dirty="0">
              <a:solidFill>
                <a:srgbClr val="000000"/>
              </a:solidFill>
              <a:latin typeface="Tahoma" panose="020B0604030504040204" pitchFamily="34" charset="0"/>
              <a:cs typeface="Tahoma" panose="020B0604030504040204" pitchFamily="34" charset="0"/>
            </a:endParaRPr>
          </a:p>
          <a:p>
            <a:pPr algn="just">
              <a:defRPr/>
            </a:pPr>
            <a:r>
              <a:rPr lang="it-IT" altLang="it-IT" sz="1600" b="1" u="sng" dirty="0">
                <a:solidFill>
                  <a:srgbClr val="000000"/>
                </a:solidFill>
                <a:latin typeface="Tahoma" panose="020B0604030504040204" pitchFamily="34" charset="0"/>
                <a:cs typeface="Tahoma" panose="020B0604030504040204" pitchFamily="34" charset="0"/>
              </a:rPr>
              <a:t>Esempio 2:</a:t>
            </a:r>
          </a:p>
          <a:p>
            <a:pPr algn="just">
              <a:defRPr/>
            </a:pPr>
            <a:r>
              <a:rPr lang="it-IT" altLang="it-IT" sz="1600" dirty="0">
                <a:solidFill>
                  <a:srgbClr val="000000"/>
                </a:solidFill>
                <a:latin typeface="Tahoma" panose="020B0604030504040204" pitchFamily="34" charset="0"/>
                <a:cs typeface="Tahoma" panose="020B0604030504040204" pitchFamily="34" charset="0"/>
              </a:rPr>
              <a:t>Si riduce il capitale sociale liberando i soci </a:t>
            </a:r>
            <a:r>
              <a:rPr lang="it-IT" sz="1600" dirty="0">
                <a:solidFill>
                  <a:srgbClr val="000000"/>
                </a:solidFill>
              </a:rPr>
              <a:t>dall’obbligo di versare i centesimi ancora residui ancora aperti per 200</a:t>
            </a:r>
            <a:endParaRPr lang="it-IT" altLang="it-IT" sz="1600" dirty="0">
              <a:solidFill>
                <a:srgbClr val="000000"/>
              </a:solidFill>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extLst>
              <p:ext uri="{D42A27DB-BD31-4B8C-83A1-F6EECF244321}">
                <p14:modId xmlns:p14="http://schemas.microsoft.com/office/powerpoint/2010/main" val="82496499"/>
              </p:ext>
            </p:extLst>
          </p:nvPr>
        </p:nvGraphicFramePr>
        <p:xfrm>
          <a:off x="322263" y="3162300"/>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Soci c/rimborso</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3426487549"/>
              </p:ext>
            </p:extLst>
          </p:nvPr>
        </p:nvGraphicFramePr>
        <p:xfrm>
          <a:off x="350838" y="374808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Soci c/rimborso</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600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3520653406"/>
              </p:ext>
            </p:extLst>
          </p:nvPr>
        </p:nvGraphicFramePr>
        <p:xfrm>
          <a:off x="414338" y="5245100"/>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Azionisti c/sottoscrizione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9"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71450" y="627063"/>
            <a:ext cx="8856663" cy="5238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reale di capitale sociale: rimborso di riserve.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p:txBody>
      </p:sp>
      <p:sp>
        <p:nvSpPr>
          <p:cNvPr id="45061" name="CasellaDiTesto 1"/>
          <p:cNvSpPr txBox="1">
            <a:spLocks noChangeArrowheads="1"/>
          </p:cNvSpPr>
          <p:nvPr/>
        </p:nvSpPr>
        <p:spPr bwMode="auto">
          <a:xfrm>
            <a:off x="296863" y="989013"/>
            <a:ext cx="8731250" cy="641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Con il rimborso del capitale sociale può essere previsto anche il rimborso di parte delle riserve accantonate. </a:t>
            </a: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Il caso più ricorrente si ha quando un socio recede dalla società. L’art. 2437 del codice civile gli riconosce il diritto di ricevere la liquidazione della propria quota di partecipazione che comprende, oltre al capitale sociale, anche le riserve accantonate (ovviamente pro-quota). </a:t>
            </a:r>
          </a:p>
          <a:p>
            <a:pPr algn="just">
              <a:spcBef>
                <a:spcPct val="0"/>
              </a:spcBef>
              <a:buClrTx/>
              <a:buFontTx/>
              <a:buNone/>
            </a:pPr>
            <a:endParaRPr lang="it-IT" altLang="it-IT" sz="9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Esempio:</a:t>
            </a: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A seguito del recesso di un azionista, la società  Alfa procede alla diminuzione del capitale sociale di 1.000, della riserva legale di 200, della riserva statutaria di 150 e della riserva straordinaria di 120. </a:t>
            </a: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Al momento del pagamento:</a:t>
            </a: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2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1825126950"/>
              </p:ext>
            </p:extLst>
          </p:nvPr>
        </p:nvGraphicFramePr>
        <p:xfrm>
          <a:off x="350838" y="3500438"/>
          <a:ext cx="8496300" cy="15065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5065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8" marB="45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8" marB="45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Riserva legale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Riserva Statutaria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Riserva straordinaria</a:t>
                      </a:r>
                    </a:p>
                  </a:txBody>
                  <a:tcPr marT="45798" marB="45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8" marB="45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Azionisti c/recessi</a:t>
                      </a:r>
                    </a:p>
                  </a:txBody>
                  <a:tcPr marT="45798" marB="45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120</a:t>
                      </a:r>
                    </a:p>
                  </a:txBody>
                  <a:tcPr marT="45798" marB="45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1.470</a:t>
                      </a:r>
                    </a:p>
                  </a:txBody>
                  <a:tcPr marT="45798" marB="45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971087391"/>
              </p:ext>
            </p:extLst>
          </p:nvPr>
        </p:nvGraphicFramePr>
        <p:xfrm>
          <a:off x="322263" y="5527675"/>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Azionisti c/recessi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1.470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7"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71450" y="627063"/>
            <a:ext cx="8856663" cy="5238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reale di capitale sociale: il caso delle azioni proprie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p:txBody>
      </p:sp>
      <p:sp>
        <p:nvSpPr>
          <p:cNvPr id="47109" name="CasellaDiTesto 1"/>
          <p:cNvSpPr txBox="1">
            <a:spLocks noChangeArrowheads="1"/>
          </p:cNvSpPr>
          <p:nvPr/>
        </p:nvSpPr>
        <p:spPr bwMode="auto">
          <a:xfrm>
            <a:off x="296863" y="989013"/>
            <a:ext cx="8731250"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E’ possibile procedere ad una diminuzione del capitale sociale anche mediante acquisto e annullamento di azioni proprie. </a:t>
            </a:r>
          </a:p>
          <a:p>
            <a:pPr algn="just">
              <a:spcBef>
                <a:spcPct val="0"/>
              </a:spcBef>
              <a:buClrTx/>
              <a:buFontTx/>
              <a:buNone/>
            </a:pPr>
            <a:endParaRPr lang="it-IT" altLang="it-IT" sz="9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Ciò conviene quando la quotazione o il prezzo di tali azioni sul mercato è inferiore al loro valore nominale. In tal caso la società, attraverso l’annullamento di queste azioni, rimborsa di fatto ai soci una somma inferiore rispetto, appunto, al loro valore nominale. </a:t>
            </a:r>
          </a:p>
          <a:p>
            <a:pPr algn="just">
              <a:spcBef>
                <a:spcPct val="0"/>
              </a:spcBef>
              <a:buClrTx/>
              <a:buFontTx/>
              <a:buNone/>
            </a:pPr>
            <a:endParaRPr lang="it-IT" altLang="it-IT" sz="7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Operazione particolare che la legge limita e vincola in quanto concederebbe ai soci di rivendere le proprie azioni alla società e riottenere indietro il proprio investimento con il risultato che l’azienda sarebbe una “scatola vuota”. </a:t>
            </a: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Regole volte a garantire, a favore dei terzi, l’integrità del capitale sociale. </a:t>
            </a: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Si possono acquistare azioni proprie solo se sussistono utili effettivamente realizzati e disponibili per la distribuzione e/o riserve libere da vincoli costituite precedentemente (art. 2357 c.c.) </a:t>
            </a: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2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p:txBody>
      </p:sp>
      <p:sp>
        <p:nvSpPr>
          <p:cNvPr id="2" name="Freccia a destra 1"/>
          <p:cNvSpPr/>
          <p:nvPr/>
        </p:nvSpPr>
        <p:spPr>
          <a:xfrm rot="5400000">
            <a:off x="4485482" y="3813969"/>
            <a:ext cx="228600" cy="40163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5"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71450" y="627063"/>
            <a:ext cx="8856663" cy="5238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reale di capitale sociale: il caso delle azioni proprie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p:txBody>
      </p:sp>
      <p:sp>
        <p:nvSpPr>
          <p:cNvPr id="49157" name="CasellaDiTesto 1"/>
          <p:cNvSpPr txBox="1">
            <a:spLocks noChangeArrowheads="1"/>
          </p:cNvSpPr>
          <p:nvPr/>
        </p:nvSpPr>
        <p:spPr bwMode="auto">
          <a:xfrm>
            <a:off x="296863" y="989013"/>
            <a:ext cx="87312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Esempio</a:t>
            </a:r>
            <a:r>
              <a:rPr lang="it-IT" altLang="it-IT" sz="1600" dirty="0">
                <a:solidFill>
                  <a:srgbClr val="000000"/>
                </a:solidFill>
                <a:latin typeface="Tahoma" panose="020B0604030504040204" pitchFamily="34" charset="0"/>
                <a:cs typeface="Tahoma" panose="020B0604030504040204" pitchFamily="34" charset="0"/>
              </a:rPr>
              <a:t>: La società Alfa decide di acquisire tramite banca, al fine di annullarle, 1.000 azioni proprie al costo di 8 ciascuna (il loro valore nominale è 10). </a:t>
            </a:r>
          </a:p>
          <a:p>
            <a:pPr algn="just">
              <a:spcBef>
                <a:spcPct val="0"/>
              </a:spcBef>
              <a:buClrTx/>
              <a:buFontTx/>
              <a:buNone/>
            </a:pPr>
            <a:endParaRPr lang="it-IT" altLang="it-IT" sz="1000" dirty="0">
              <a:solidFill>
                <a:srgbClr val="000000"/>
              </a:solidFill>
              <a:latin typeface="Tahoma" panose="020B0604030504040204" pitchFamily="34" charset="0"/>
              <a:cs typeface="Tahoma" panose="020B0604030504040204" pitchFamily="34" charset="0"/>
            </a:endParaRPr>
          </a:p>
          <a:p>
            <a:pPr algn="ctr">
              <a:spcBef>
                <a:spcPct val="0"/>
              </a:spcBef>
              <a:buClrTx/>
              <a:buFontTx/>
              <a:buNone/>
            </a:pPr>
            <a:r>
              <a:rPr lang="it-IT" altLang="it-IT" sz="1600" b="1" u="sng" dirty="0" smtClean="0">
                <a:solidFill>
                  <a:srgbClr val="000000"/>
                </a:solidFill>
                <a:latin typeface="Tahoma" panose="020B0604030504040204" pitchFamily="34" charset="0"/>
                <a:cs typeface="Tahoma" panose="020B0604030504040204" pitchFamily="34" charset="0"/>
              </a:rPr>
              <a:t>Primo Caso: Costo d’acquisto </a:t>
            </a:r>
            <a:r>
              <a:rPr lang="it-IT" altLang="it-IT" sz="1600" b="1" u="sng" dirty="0" smtClean="0">
                <a:solidFill>
                  <a:srgbClr val="C00000"/>
                </a:solidFill>
                <a:latin typeface="Tahoma" panose="020B0604030504040204" pitchFamily="34" charset="0"/>
                <a:cs typeface="Tahoma" panose="020B0604030504040204" pitchFamily="34" charset="0"/>
              </a:rPr>
              <a:t>&lt;</a:t>
            </a:r>
            <a:r>
              <a:rPr lang="it-IT" altLang="it-IT" sz="1600" b="1" u="sng" dirty="0" smtClean="0">
                <a:solidFill>
                  <a:srgbClr val="000000"/>
                </a:solidFill>
                <a:latin typeface="Tahoma" panose="020B0604030504040204" pitchFamily="34" charset="0"/>
                <a:cs typeface="Tahoma" panose="020B0604030504040204" pitchFamily="34" charset="0"/>
              </a:rPr>
              <a:t> Valore nominale</a:t>
            </a:r>
          </a:p>
          <a:p>
            <a:pPr algn="ctr">
              <a:spcBef>
                <a:spcPct val="0"/>
              </a:spcBef>
              <a:buClrTx/>
              <a:buFontTx/>
              <a:buNone/>
            </a:pPr>
            <a:endParaRPr lang="it-IT" altLang="it-IT" sz="1600" b="1" i="1" dirty="0" smtClean="0">
              <a:solidFill>
                <a:srgbClr val="C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smtClean="0">
                <a:solidFill>
                  <a:srgbClr val="000000"/>
                </a:solidFill>
                <a:latin typeface="Tahoma" panose="020B0604030504040204" pitchFamily="34" charset="0"/>
                <a:cs typeface="Tahoma" panose="020B0604030504040204" pitchFamily="34" charset="0"/>
              </a:rPr>
              <a:t>Al </a:t>
            </a:r>
            <a:r>
              <a:rPr lang="it-IT" altLang="it-IT" sz="1600" b="1" u="sng" dirty="0">
                <a:solidFill>
                  <a:srgbClr val="000000"/>
                </a:solidFill>
                <a:latin typeface="Tahoma" panose="020B0604030504040204" pitchFamily="34" charset="0"/>
                <a:cs typeface="Tahoma" panose="020B0604030504040204" pitchFamily="34" charset="0"/>
              </a:rPr>
              <a:t>momento dell’acquisto:</a:t>
            </a: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Il conto “azioni proprie” è un conto derivato-economico acceso al capitale di rischio in quanto, di fatto, riduce il valore di quest’ultimo.</a:t>
            </a: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Al momento dell’annullamento:</a:t>
            </a:r>
            <a:r>
              <a:rPr lang="it-IT" altLang="it-IT" sz="1600" b="1" dirty="0">
                <a:solidFill>
                  <a:srgbClr val="000000"/>
                </a:solidFill>
                <a:latin typeface="Tahoma" panose="020B0604030504040204" pitchFamily="34" charset="0"/>
                <a:cs typeface="Tahoma" panose="020B0604030504040204" pitchFamily="34" charset="0"/>
              </a:rPr>
              <a:t> </a:t>
            </a:r>
            <a:endParaRPr lang="it-IT" altLang="it-IT" sz="1600" b="1" dirty="0" smtClean="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i="1" dirty="0" smtClean="0">
                <a:solidFill>
                  <a:srgbClr val="C00000"/>
                </a:solidFill>
                <a:latin typeface="Tahoma" panose="020B0604030504040204" pitchFamily="34" charset="0"/>
                <a:cs typeface="Tahoma" panose="020B0604030504040204" pitchFamily="34" charset="0"/>
              </a:rPr>
              <a:t>si </a:t>
            </a:r>
            <a:r>
              <a:rPr lang="it-IT" altLang="it-IT" sz="1600" b="1" i="1" dirty="0">
                <a:solidFill>
                  <a:srgbClr val="C00000"/>
                </a:solidFill>
                <a:latin typeface="Tahoma" panose="020B0604030504040204" pitchFamily="34" charset="0"/>
                <a:cs typeface="Tahoma" panose="020B0604030504040204" pitchFamily="34" charset="0"/>
              </a:rPr>
              <a:t>genera un plusvalore che va ad aumentare le riserve</a:t>
            </a:r>
            <a:r>
              <a:rPr lang="it-IT" altLang="it-IT" sz="1600" dirty="0" smtClean="0">
                <a:solidFill>
                  <a:srgbClr val="000000"/>
                </a:solidFill>
                <a:latin typeface="Tahoma" panose="020B0604030504040204" pitchFamily="34" charset="0"/>
                <a:cs typeface="Tahoma" panose="020B0604030504040204" pitchFamily="34" charset="0"/>
              </a:rPr>
              <a:t>.</a:t>
            </a: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2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3060384490"/>
              </p:ext>
            </p:extLst>
          </p:nvPr>
        </p:nvGraphicFramePr>
        <p:xfrm>
          <a:off x="351631" y="5013176"/>
          <a:ext cx="8496300" cy="100811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081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 proprie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Riserva straordinaria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8.000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5822" marB="458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3225983034"/>
              </p:ext>
            </p:extLst>
          </p:nvPr>
        </p:nvGraphicFramePr>
        <p:xfrm>
          <a:off x="296863" y="2959571"/>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 proprie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8.000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13978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5" name="Rectangle 4"/>
          <p:cNvSpPr>
            <a:spLocks noChangeArrowheads="1"/>
          </p:cNvSpPr>
          <p:nvPr/>
        </p:nvSpPr>
        <p:spPr bwMode="auto">
          <a:xfrm>
            <a:off x="612775" y="1158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71450" y="627063"/>
            <a:ext cx="8856663" cy="5238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reale di capitale sociale: il caso delle azioni proprie </a:t>
            </a:r>
            <a:endParaRPr lang="it-IT" altLang="it-IT" sz="2000" b="1" u="sng" dirty="0">
              <a:solidFill>
                <a:srgbClr val="FFFFFF">
                  <a:lumMod val="50000"/>
                </a:srgbClr>
              </a:solidFill>
              <a:latin typeface="Tahoma" panose="020B0604030504040204" pitchFamily="34" charset="0"/>
              <a:ea typeface="+mn-ea"/>
              <a:cs typeface="Tahoma" panose="020B0604030504040204" pitchFamily="34" charset="0"/>
            </a:endParaRP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p:txBody>
      </p:sp>
      <p:sp>
        <p:nvSpPr>
          <p:cNvPr id="49157" name="CasellaDiTesto 1"/>
          <p:cNvSpPr txBox="1">
            <a:spLocks noChangeArrowheads="1"/>
          </p:cNvSpPr>
          <p:nvPr/>
        </p:nvSpPr>
        <p:spPr bwMode="auto">
          <a:xfrm>
            <a:off x="296863" y="989013"/>
            <a:ext cx="87312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Esempio</a:t>
            </a:r>
            <a:r>
              <a:rPr lang="it-IT" altLang="it-IT" sz="1600" dirty="0">
                <a:solidFill>
                  <a:srgbClr val="000000"/>
                </a:solidFill>
                <a:latin typeface="Tahoma" panose="020B0604030504040204" pitchFamily="34" charset="0"/>
                <a:cs typeface="Tahoma" panose="020B0604030504040204" pitchFamily="34" charset="0"/>
              </a:rPr>
              <a:t>: La società Alfa decide di acquisire tramite banca, al fine di annullarle, 1.000 azioni proprie al costo di </a:t>
            </a:r>
            <a:r>
              <a:rPr lang="it-IT" altLang="it-IT" sz="1600" dirty="0" smtClean="0">
                <a:solidFill>
                  <a:srgbClr val="000000"/>
                </a:solidFill>
                <a:latin typeface="Tahoma" panose="020B0604030504040204" pitchFamily="34" charset="0"/>
                <a:cs typeface="Tahoma" panose="020B0604030504040204" pitchFamily="34" charset="0"/>
              </a:rPr>
              <a:t>11 </a:t>
            </a:r>
            <a:r>
              <a:rPr lang="it-IT" altLang="it-IT" sz="1600" dirty="0">
                <a:solidFill>
                  <a:srgbClr val="000000"/>
                </a:solidFill>
                <a:latin typeface="Tahoma" panose="020B0604030504040204" pitchFamily="34" charset="0"/>
                <a:cs typeface="Tahoma" panose="020B0604030504040204" pitchFamily="34" charset="0"/>
              </a:rPr>
              <a:t>ciascuna (il loro valore nominale è 10). </a:t>
            </a:r>
          </a:p>
          <a:p>
            <a:pPr algn="just">
              <a:spcBef>
                <a:spcPct val="0"/>
              </a:spcBef>
              <a:buClrTx/>
              <a:buFontTx/>
              <a:buNone/>
            </a:pPr>
            <a:endParaRPr lang="it-IT" altLang="it-IT" sz="1000" dirty="0">
              <a:solidFill>
                <a:srgbClr val="000000"/>
              </a:solidFill>
              <a:latin typeface="Tahoma" panose="020B0604030504040204" pitchFamily="34" charset="0"/>
              <a:cs typeface="Tahoma" panose="020B0604030504040204" pitchFamily="34" charset="0"/>
            </a:endParaRPr>
          </a:p>
          <a:p>
            <a:pPr algn="ctr">
              <a:spcBef>
                <a:spcPct val="0"/>
              </a:spcBef>
              <a:buClrTx/>
              <a:buFontTx/>
              <a:buNone/>
            </a:pPr>
            <a:r>
              <a:rPr lang="it-IT" altLang="it-IT" sz="1600" b="1" u="sng" dirty="0" smtClean="0">
                <a:solidFill>
                  <a:srgbClr val="000000"/>
                </a:solidFill>
                <a:latin typeface="Tahoma" panose="020B0604030504040204" pitchFamily="34" charset="0"/>
                <a:cs typeface="Tahoma" panose="020B0604030504040204" pitchFamily="34" charset="0"/>
              </a:rPr>
              <a:t>Primo Caso: Costo d’acquisto </a:t>
            </a:r>
            <a:r>
              <a:rPr lang="it-IT" altLang="it-IT" sz="1600" b="1" u="sng" dirty="0" smtClean="0">
                <a:solidFill>
                  <a:srgbClr val="C00000"/>
                </a:solidFill>
                <a:latin typeface="Tahoma" panose="020B0604030504040204" pitchFamily="34" charset="0"/>
                <a:cs typeface="Tahoma" panose="020B0604030504040204" pitchFamily="34" charset="0"/>
              </a:rPr>
              <a:t>&gt;</a:t>
            </a:r>
            <a:r>
              <a:rPr lang="it-IT" altLang="it-IT" sz="1600" b="1" u="sng" dirty="0" smtClean="0">
                <a:solidFill>
                  <a:srgbClr val="000000"/>
                </a:solidFill>
                <a:latin typeface="Tahoma" panose="020B0604030504040204" pitchFamily="34" charset="0"/>
                <a:cs typeface="Tahoma" panose="020B0604030504040204" pitchFamily="34" charset="0"/>
              </a:rPr>
              <a:t> Valore nominale</a:t>
            </a:r>
          </a:p>
          <a:p>
            <a:pPr algn="ctr">
              <a:spcBef>
                <a:spcPct val="0"/>
              </a:spcBef>
              <a:buClrTx/>
              <a:buFontTx/>
              <a:buNone/>
            </a:pPr>
            <a:endParaRPr lang="it-IT" altLang="it-IT" sz="1600" b="1" i="1" dirty="0" smtClean="0">
              <a:solidFill>
                <a:srgbClr val="C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smtClean="0">
                <a:solidFill>
                  <a:srgbClr val="000000"/>
                </a:solidFill>
                <a:latin typeface="Tahoma" panose="020B0604030504040204" pitchFamily="34" charset="0"/>
                <a:cs typeface="Tahoma" panose="020B0604030504040204" pitchFamily="34" charset="0"/>
              </a:rPr>
              <a:t>Al </a:t>
            </a:r>
            <a:r>
              <a:rPr lang="it-IT" altLang="it-IT" sz="1600" b="1" u="sng" dirty="0">
                <a:solidFill>
                  <a:srgbClr val="000000"/>
                </a:solidFill>
                <a:latin typeface="Tahoma" panose="020B0604030504040204" pitchFamily="34" charset="0"/>
                <a:cs typeface="Tahoma" panose="020B0604030504040204" pitchFamily="34" charset="0"/>
              </a:rPr>
              <a:t>momento dell’acquisto:</a:t>
            </a: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dirty="0">
                <a:solidFill>
                  <a:srgbClr val="000000"/>
                </a:solidFill>
                <a:latin typeface="Tahoma" panose="020B0604030504040204" pitchFamily="34" charset="0"/>
                <a:cs typeface="Tahoma" panose="020B0604030504040204" pitchFamily="34" charset="0"/>
              </a:rPr>
              <a:t>Il conto “azioni proprie” è un conto derivato-economico acceso al capitale di rischio in quanto, di fatto, riduce il valore di quest’ultimo.</a:t>
            </a: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u="sng" dirty="0">
                <a:solidFill>
                  <a:srgbClr val="000000"/>
                </a:solidFill>
                <a:latin typeface="Tahoma" panose="020B0604030504040204" pitchFamily="34" charset="0"/>
                <a:cs typeface="Tahoma" panose="020B0604030504040204" pitchFamily="34" charset="0"/>
              </a:rPr>
              <a:t>Al momento dell’annullamento:</a:t>
            </a:r>
            <a:r>
              <a:rPr lang="it-IT" altLang="it-IT" sz="1600" b="1" dirty="0">
                <a:solidFill>
                  <a:srgbClr val="000000"/>
                </a:solidFill>
                <a:latin typeface="Tahoma" panose="020B0604030504040204" pitchFamily="34" charset="0"/>
                <a:cs typeface="Tahoma" panose="020B0604030504040204" pitchFamily="34" charset="0"/>
              </a:rPr>
              <a:t> </a:t>
            </a:r>
            <a:endParaRPr lang="it-IT" altLang="it-IT" sz="1600" b="1" dirty="0" smtClean="0">
              <a:solidFill>
                <a:srgbClr val="000000"/>
              </a:solidFill>
              <a:latin typeface="Tahoma" panose="020B0604030504040204" pitchFamily="34" charset="0"/>
              <a:cs typeface="Tahoma" panose="020B0604030504040204" pitchFamily="34" charset="0"/>
            </a:endParaRPr>
          </a:p>
          <a:p>
            <a:pPr algn="just">
              <a:spcBef>
                <a:spcPct val="0"/>
              </a:spcBef>
              <a:buClrTx/>
              <a:buFontTx/>
              <a:buNone/>
            </a:pPr>
            <a:r>
              <a:rPr lang="it-IT" altLang="it-IT" sz="1600" b="1" i="1" dirty="0" smtClean="0">
                <a:solidFill>
                  <a:srgbClr val="C00000"/>
                </a:solidFill>
                <a:latin typeface="Tahoma" panose="020B0604030504040204" pitchFamily="34" charset="0"/>
                <a:cs typeface="Tahoma" panose="020B0604030504040204" pitchFamily="34" charset="0"/>
              </a:rPr>
              <a:t>si </a:t>
            </a:r>
            <a:r>
              <a:rPr lang="it-IT" altLang="it-IT" sz="1600" b="1" i="1" dirty="0">
                <a:solidFill>
                  <a:srgbClr val="C00000"/>
                </a:solidFill>
                <a:latin typeface="Tahoma" panose="020B0604030504040204" pitchFamily="34" charset="0"/>
                <a:cs typeface="Tahoma" panose="020B0604030504040204" pitchFamily="34" charset="0"/>
              </a:rPr>
              <a:t>genera un </a:t>
            </a:r>
            <a:r>
              <a:rPr lang="it-IT" altLang="it-IT" sz="1600" b="1" i="1" dirty="0" err="1" smtClean="0">
                <a:solidFill>
                  <a:srgbClr val="C00000"/>
                </a:solidFill>
                <a:latin typeface="Tahoma" panose="020B0604030504040204" pitchFamily="34" charset="0"/>
                <a:cs typeface="Tahoma" panose="020B0604030504040204" pitchFamily="34" charset="0"/>
              </a:rPr>
              <a:t>minusvalore</a:t>
            </a:r>
            <a:r>
              <a:rPr lang="it-IT" altLang="it-IT" sz="1600" b="1" i="1" dirty="0" smtClean="0">
                <a:solidFill>
                  <a:srgbClr val="C00000"/>
                </a:solidFill>
                <a:latin typeface="Tahoma" panose="020B0604030504040204" pitchFamily="34" charset="0"/>
                <a:cs typeface="Tahoma" panose="020B0604030504040204" pitchFamily="34" charset="0"/>
              </a:rPr>
              <a:t> </a:t>
            </a:r>
            <a:r>
              <a:rPr lang="it-IT" altLang="it-IT" sz="1600" b="1" i="1" dirty="0">
                <a:solidFill>
                  <a:srgbClr val="C00000"/>
                </a:solidFill>
                <a:latin typeface="Tahoma" panose="020B0604030504040204" pitchFamily="34" charset="0"/>
                <a:cs typeface="Tahoma" panose="020B0604030504040204" pitchFamily="34" charset="0"/>
              </a:rPr>
              <a:t>che va </a:t>
            </a:r>
            <a:r>
              <a:rPr lang="it-IT" altLang="it-IT" sz="1600" b="1" i="1" dirty="0" smtClean="0">
                <a:solidFill>
                  <a:srgbClr val="C00000"/>
                </a:solidFill>
                <a:latin typeface="Tahoma" panose="020B0604030504040204" pitchFamily="34" charset="0"/>
                <a:cs typeface="Tahoma" panose="020B0604030504040204" pitchFamily="34" charset="0"/>
              </a:rPr>
              <a:t>a diminuire le </a:t>
            </a:r>
            <a:r>
              <a:rPr lang="it-IT" altLang="it-IT" sz="1600" b="1" i="1" dirty="0">
                <a:solidFill>
                  <a:srgbClr val="C00000"/>
                </a:solidFill>
                <a:latin typeface="Tahoma" panose="020B0604030504040204" pitchFamily="34" charset="0"/>
                <a:cs typeface="Tahoma" panose="020B0604030504040204" pitchFamily="34" charset="0"/>
              </a:rPr>
              <a:t>riserve</a:t>
            </a:r>
            <a:r>
              <a:rPr lang="it-IT" altLang="it-IT" sz="1600" dirty="0" smtClean="0">
                <a:solidFill>
                  <a:srgbClr val="000000"/>
                </a:solidFill>
                <a:latin typeface="Tahoma" panose="020B0604030504040204" pitchFamily="34" charset="0"/>
                <a:cs typeface="Tahoma" panose="020B0604030504040204" pitchFamily="34" charset="0"/>
              </a:rPr>
              <a:t>.</a:t>
            </a: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2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pPr>
            <a:endParaRPr lang="it-IT" altLang="it-IT" sz="1600" b="1" u="sng" dirty="0">
              <a:solidFill>
                <a:srgbClr val="000000"/>
              </a:solidFill>
              <a:latin typeface="Tahoma" panose="020B0604030504040204" pitchFamily="34" charset="0"/>
              <a:cs typeface="Tahoma" panose="020B0604030504040204"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3464741168"/>
              </p:ext>
            </p:extLst>
          </p:nvPr>
        </p:nvGraphicFramePr>
        <p:xfrm>
          <a:off x="323528" y="5036716"/>
          <a:ext cx="8496300" cy="105658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5658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Capitale sociale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Riserva straordinaria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Azioni proprie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10.000</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22" marB="458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2456143499"/>
              </p:ext>
            </p:extLst>
          </p:nvPr>
        </p:nvGraphicFramePr>
        <p:xfrm>
          <a:off x="296863" y="2959571"/>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830322">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712542">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 proprie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11.000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3877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3" name="Rectangle 4"/>
          <p:cNvSpPr>
            <a:spLocks noChangeArrowheads="1"/>
          </p:cNvSpPr>
          <p:nvPr/>
        </p:nvSpPr>
        <p:spPr bwMode="auto">
          <a:xfrm>
            <a:off x="614363" y="809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28676" name="Rettangolo 3"/>
          <p:cNvSpPr>
            <a:spLocks noChangeArrowheads="1"/>
          </p:cNvSpPr>
          <p:nvPr/>
        </p:nvSpPr>
        <p:spPr bwMode="auto">
          <a:xfrm>
            <a:off x="142875" y="614363"/>
            <a:ext cx="8856663" cy="40005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algn="just" eaLnBrk="1" hangingPunct="1">
              <a:spcBef>
                <a:spcPct val="0"/>
              </a:spcBef>
              <a:buClr>
                <a:srgbClr val="000000"/>
              </a:buClr>
              <a:buFontTx/>
              <a:buNone/>
              <a:defRPr/>
            </a:pPr>
            <a:r>
              <a:rPr lang="it-IT" altLang="it-IT" sz="2000" b="1" dirty="0">
                <a:solidFill>
                  <a:srgbClr val="FFFFFF">
                    <a:lumMod val="50000"/>
                  </a:srgbClr>
                </a:solidFill>
                <a:latin typeface="Tahoma" panose="020B0604030504040204" pitchFamily="34" charset="0"/>
                <a:ea typeface="+mn-ea"/>
                <a:cs typeface="Tahoma" panose="020B0604030504040204" pitchFamily="34" charset="0"/>
              </a:rPr>
              <a:t>La riduzione nominale di capitale sociale:</a:t>
            </a:r>
            <a:endParaRPr lang="it-IT" altLang="it-IT" sz="800" dirty="0">
              <a:latin typeface="Tahoma" panose="020B0604030504040204" pitchFamily="34" charset="0"/>
              <a:cs typeface="Tahoma" panose="020B0604030504040204" pitchFamily="34" charset="0"/>
            </a:endParaRPr>
          </a:p>
        </p:txBody>
      </p:sp>
      <p:sp>
        <p:nvSpPr>
          <p:cNvPr id="51205" name="CasellaDiTesto 1"/>
          <p:cNvSpPr txBox="1">
            <a:spLocks noChangeArrowheads="1"/>
          </p:cNvSpPr>
          <p:nvPr/>
        </p:nvSpPr>
        <p:spPr bwMode="auto">
          <a:xfrm>
            <a:off x="238125" y="944563"/>
            <a:ext cx="8731250" cy="5586412"/>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La riduzione nominale di capitale sociale avviene quando si procede alla copertura delle perdite relative ad esercizi precedenti.</a:t>
            </a:r>
          </a:p>
          <a:p>
            <a:pPr algn="just">
              <a:spcBef>
                <a:spcPct val="0"/>
              </a:spcBef>
              <a:buClrTx/>
              <a:buFontTx/>
              <a:buNone/>
              <a:defRPr/>
            </a:pPr>
            <a:endParaRPr lang="it-IT" altLang="it-IT" sz="10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I soci potrebbero decidere di reintegrarle oppure di procedere a diminuire il netto patrimoniale → in questo caso il patrimonio netto non si riduce in concreto all’atto dell’operazione ma era già, di fatto, diminuito al momento del sostenimento della perdita. </a:t>
            </a:r>
          </a:p>
          <a:p>
            <a:pPr algn="just">
              <a:spcBef>
                <a:spcPct val="0"/>
              </a:spcBef>
              <a:buClrTx/>
              <a:buFontTx/>
              <a:buNone/>
              <a:defRPr/>
            </a:pPr>
            <a:r>
              <a:rPr lang="it-IT" altLang="it-IT" sz="1600" b="1" dirty="0">
                <a:solidFill>
                  <a:srgbClr val="000000"/>
                </a:solidFill>
                <a:latin typeface="Tahoma" panose="020B0604030504040204" pitchFamily="34" charset="0"/>
                <a:cs typeface="Tahoma" panose="020B0604030504040204" pitchFamily="34" charset="0"/>
              </a:rPr>
              <a:t>(riduzione del capitale per perdite e le varie forme di “copertura” delle medesime)</a:t>
            </a:r>
          </a:p>
          <a:p>
            <a:pPr algn="just">
              <a:spcBef>
                <a:spcPct val="0"/>
              </a:spcBef>
              <a:buClrTx/>
              <a:buFontTx/>
              <a:buNone/>
              <a:defRPr/>
            </a:pPr>
            <a:endParaRPr lang="it-IT" altLang="it-IT" sz="1100" b="1" dirty="0">
              <a:solidFill>
                <a:srgbClr val="000000"/>
              </a:solidFill>
              <a:latin typeface="Tahoma" panose="020B0604030504040204" pitchFamily="34" charset="0"/>
              <a:cs typeface="Tahoma" panose="020B0604030504040204" pitchFamily="34" charset="0"/>
            </a:endParaRPr>
          </a:p>
          <a:p>
            <a:pPr marL="285750" indent="-285750" algn="just">
              <a:spcBef>
                <a:spcPct val="0"/>
              </a:spcBef>
              <a:buClrTx/>
              <a:buFont typeface="Wingdings" panose="05000000000000000000" pitchFamily="2" charset="2"/>
              <a:buChar char="Ø"/>
              <a:defRPr/>
            </a:pPr>
            <a:r>
              <a:rPr lang="it-IT" altLang="it-IT" sz="2000" b="1" dirty="0">
                <a:solidFill>
                  <a:srgbClr val="000000"/>
                </a:solidFill>
                <a:latin typeface="Tahoma" panose="020B0604030504040204" pitchFamily="34" charset="0"/>
                <a:cs typeface="Tahoma" panose="020B0604030504040204" pitchFamily="34" charset="0"/>
              </a:rPr>
              <a:t>L’ipotesi di riduzione obbligatoria del capitale sociale e il deficit patrimoniale  </a:t>
            </a:r>
          </a:p>
          <a:p>
            <a:pPr algn="just">
              <a:spcBef>
                <a:spcPct val="0"/>
              </a:spcBef>
              <a:buClrTx/>
              <a:buFontTx/>
              <a:buNone/>
              <a:defRPr/>
            </a:pPr>
            <a:endParaRPr lang="it-IT" altLang="it-IT" sz="8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Il codice civile impone specifiche regole di salvaguardia nel caso in cui si abbiano pesanti perdite che ledono l’integrità del capitale sociale (artt. 2446 e 2447).  </a:t>
            </a:r>
          </a:p>
          <a:p>
            <a:pPr marL="285750" indent="-285750" algn="just">
              <a:spcBef>
                <a:spcPct val="0"/>
              </a:spcBef>
              <a:buClrTx/>
              <a:buFontTx/>
              <a:buChar char="-"/>
              <a:defRPr/>
            </a:pPr>
            <a:r>
              <a:rPr lang="it-IT" altLang="it-IT" sz="1600" dirty="0">
                <a:solidFill>
                  <a:srgbClr val="000000"/>
                </a:solidFill>
                <a:latin typeface="Tahoma" panose="020B0604030504040204" pitchFamily="34" charset="0"/>
                <a:cs typeface="Tahoma" panose="020B0604030504040204" pitchFamily="34" charset="0"/>
              </a:rPr>
              <a:t>quando il capitale risulta ridotto di </a:t>
            </a:r>
            <a:r>
              <a:rPr lang="it-IT" altLang="it-IT" sz="1600" b="1" dirty="0">
                <a:solidFill>
                  <a:srgbClr val="000000"/>
                </a:solidFill>
                <a:latin typeface="Tahoma" panose="020B0604030504040204" pitchFamily="34" charset="0"/>
                <a:cs typeface="Tahoma" panose="020B0604030504040204" pitchFamily="34" charset="0"/>
              </a:rPr>
              <a:t>oltre un terzo</a:t>
            </a:r>
            <a:r>
              <a:rPr lang="it-IT" altLang="it-IT" sz="1600" dirty="0">
                <a:solidFill>
                  <a:srgbClr val="000000"/>
                </a:solidFill>
                <a:latin typeface="Tahoma" panose="020B0604030504040204" pitchFamily="34" charset="0"/>
                <a:cs typeface="Tahoma" panose="020B0604030504040204" pitchFamily="34" charset="0"/>
              </a:rPr>
              <a:t> a causa di perdite, gli amministratori o il consiglio di gestione devono convocare l’assemblea per i provvedimenti necessari. L’assemblea ha comunque la possibilità di deliberare il rinvio della perdita all’esercizio successivo. Se entro questo periodo essa non risulta diminuita </a:t>
            </a:r>
            <a:r>
              <a:rPr lang="it-IT" altLang="it-IT" sz="1600" b="1" dirty="0">
                <a:solidFill>
                  <a:srgbClr val="000000"/>
                </a:solidFill>
                <a:latin typeface="Tahoma" panose="020B0604030504040204" pitchFamily="34" charset="0"/>
                <a:cs typeface="Tahoma" panose="020B0604030504040204" pitchFamily="34" charset="0"/>
              </a:rPr>
              <a:t>a meno di un terzo </a:t>
            </a:r>
            <a:r>
              <a:rPr lang="it-IT" altLang="it-IT" sz="1600" dirty="0">
                <a:solidFill>
                  <a:srgbClr val="000000"/>
                </a:solidFill>
                <a:latin typeface="Tahoma" panose="020B0604030504040204" pitchFamily="34" charset="0"/>
                <a:cs typeface="Tahoma" panose="020B0604030504040204" pitchFamily="34" charset="0"/>
              </a:rPr>
              <a:t>si dovrà </a:t>
            </a:r>
            <a:r>
              <a:rPr lang="it-IT" altLang="it-IT" sz="1600" b="1" dirty="0">
                <a:solidFill>
                  <a:srgbClr val="000000"/>
                </a:solidFill>
                <a:latin typeface="Tahoma" panose="020B0604030504040204" pitchFamily="34" charset="0"/>
                <a:cs typeface="Tahoma" panose="020B0604030504040204" pitchFamily="34" charset="0"/>
              </a:rPr>
              <a:t>necessariamente</a:t>
            </a:r>
            <a:r>
              <a:rPr lang="it-IT" altLang="it-IT" sz="1600" dirty="0">
                <a:solidFill>
                  <a:srgbClr val="000000"/>
                </a:solidFill>
                <a:latin typeface="Tahoma" panose="020B0604030504040204" pitchFamily="34" charset="0"/>
                <a:cs typeface="Tahoma" panose="020B0604030504040204" pitchFamily="34" charset="0"/>
              </a:rPr>
              <a:t> ridurre il capitale in proporzione delle perdite accertate.</a:t>
            </a:r>
          </a:p>
          <a:p>
            <a:pPr marL="285750" indent="-285750" algn="just">
              <a:spcBef>
                <a:spcPct val="0"/>
              </a:spcBef>
              <a:buClrTx/>
              <a:buFontTx/>
              <a:buChar char="-"/>
              <a:defRPr/>
            </a:pPr>
            <a:r>
              <a:rPr lang="it-IT" altLang="it-IT" sz="1600" dirty="0">
                <a:solidFill>
                  <a:srgbClr val="000000"/>
                </a:solidFill>
                <a:latin typeface="Tahoma" panose="020B0604030504040204" pitchFamily="34" charset="0"/>
                <a:cs typeface="Tahoma" panose="020B0604030504040204" pitchFamily="34" charset="0"/>
              </a:rPr>
              <a:t>Se poi la perdita di oltre un terzo del capitale fa scendere il medesimo al di sotto del minimo legale, il codice impone agli amministratori di convocare l’assemblea per deliberare la riduzione del capitale e il suo contemporaneo aumento, almeno fino al raggiungimento del limite minimo o, in alternativa, la trasformazione della società. In mancanza, si realizza una causa di scioglimento della società</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2" name="Rectangle 4"/>
          <p:cNvSpPr>
            <a:spLocks noChangeArrowheads="1"/>
          </p:cNvSpPr>
          <p:nvPr/>
        </p:nvSpPr>
        <p:spPr bwMode="auto">
          <a:xfrm>
            <a:off x="614363" y="809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sp>
        <p:nvSpPr>
          <p:cNvPr id="51205" name="CasellaDiTesto 1"/>
          <p:cNvSpPr txBox="1">
            <a:spLocks noChangeArrowheads="1"/>
          </p:cNvSpPr>
          <p:nvPr/>
        </p:nvSpPr>
        <p:spPr bwMode="auto">
          <a:xfrm>
            <a:off x="179513" y="820444"/>
            <a:ext cx="8712967" cy="5416868"/>
          </a:xfrm>
          <a:prstGeom prst="rect">
            <a:avLst/>
          </a:prstGeom>
          <a:noFill/>
          <a:ln>
            <a:noFill/>
          </a:ln>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L’ipotesi di riduzione obbligatoria del capitale sociale e il deficit patrimoniale  </a:t>
            </a:r>
          </a:p>
          <a:p>
            <a:pPr algn="just">
              <a:spcBef>
                <a:spcPct val="0"/>
              </a:spcBef>
              <a:buClrTx/>
              <a:buFontTx/>
              <a:buNone/>
              <a:defRPr/>
            </a:pPr>
            <a:endParaRPr lang="it-IT" altLang="it-IT" sz="8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5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Quando le perdite sono sistematiche e finiscono per ledere pesantemente l’entità del capitale proprio fino a renderlo negativo, nasce il fenomeno del </a:t>
            </a:r>
            <a:r>
              <a:rPr lang="it-IT" altLang="it-IT" sz="1600" b="1" dirty="0">
                <a:solidFill>
                  <a:srgbClr val="000000"/>
                </a:solidFill>
                <a:latin typeface="Tahoma" panose="020B0604030504040204" pitchFamily="34" charset="0"/>
                <a:cs typeface="Tahoma" panose="020B0604030504040204" pitchFamily="34" charset="0"/>
              </a:rPr>
              <a:t>deficit patrimoniale.</a:t>
            </a: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endParaRPr lang="it-IT" altLang="it-IT" sz="1600" b="1"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La società versa in evidente </a:t>
            </a:r>
            <a:r>
              <a:rPr lang="it-IT" altLang="it-IT" sz="1600" b="1" dirty="0">
                <a:solidFill>
                  <a:srgbClr val="000000"/>
                </a:solidFill>
                <a:latin typeface="Tahoma" panose="020B0604030504040204" pitchFamily="34" charset="0"/>
                <a:cs typeface="Tahoma" panose="020B0604030504040204" pitchFamily="34" charset="0"/>
              </a:rPr>
              <a:t>crisi patrimoniale-finanziaria</a:t>
            </a:r>
            <a:r>
              <a:rPr lang="it-IT" altLang="it-IT" sz="1600" dirty="0">
                <a:solidFill>
                  <a:srgbClr val="000000"/>
                </a:solidFill>
                <a:latin typeface="Tahoma" panose="020B0604030504040204" pitchFamily="34" charset="0"/>
                <a:cs typeface="Tahoma" panose="020B0604030504040204" pitchFamily="34" charset="0"/>
              </a:rPr>
              <a:t>. </a:t>
            </a:r>
          </a:p>
          <a:p>
            <a:pPr algn="just">
              <a:spcBef>
                <a:spcPct val="0"/>
              </a:spcBef>
              <a:buClrTx/>
              <a:buFontTx/>
              <a:buNone/>
              <a:defRPr/>
            </a:pPr>
            <a:endParaRPr lang="it-IT" altLang="it-IT" sz="500" dirty="0">
              <a:solidFill>
                <a:srgbClr val="000000"/>
              </a:solidFill>
              <a:latin typeface="Tahoma" panose="020B0604030504040204" pitchFamily="34" charset="0"/>
              <a:cs typeface="Tahoma" panose="020B0604030504040204" pitchFamily="34" charset="0"/>
            </a:endParaRP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In caso di deficit patrimoniale la perdita risulta superiore ad un terzo del capitale e, allo stesso tempo, il medesimo si è necessariamente ridotto al di sotto del minimo legale.</a:t>
            </a: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Due sole alternative ai soci:</a:t>
            </a:r>
          </a:p>
          <a:p>
            <a:pPr marL="285750" indent="-285750" algn="just">
              <a:spcBef>
                <a:spcPct val="0"/>
              </a:spcBef>
              <a:buClrTx/>
              <a:buFontTx/>
              <a:buChar char="-"/>
              <a:defRPr/>
            </a:pPr>
            <a:r>
              <a:rPr lang="it-IT" altLang="it-IT" sz="1600" dirty="0">
                <a:solidFill>
                  <a:srgbClr val="000000"/>
                </a:solidFill>
                <a:latin typeface="Tahoma" panose="020B0604030504040204" pitchFamily="34" charset="0"/>
                <a:cs typeface="Tahoma" panose="020B0604030504040204" pitchFamily="34" charset="0"/>
              </a:rPr>
              <a:t>questi possono deliberare l’azzeramento e la contestuale reintegrazione del capitale sociale.</a:t>
            </a:r>
          </a:p>
          <a:p>
            <a:pPr marL="285750" indent="-285750" algn="just">
              <a:spcBef>
                <a:spcPct val="0"/>
              </a:spcBef>
              <a:buClrTx/>
              <a:buFontTx/>
              <a:buChar char="-"/>
              <a:defRPr/>
            </a:pPr>
            <a:r>
              <a:rPr lang="it-IT" altLang="it-IT" sz="1600" dirty="0">
                <a:solidFill>
                  <a:srgbClr val="000000"/>
                </a:solidFill>
                <a:latin typeface="Tahoma" panose="020B0604030504040204" pitchFamily="34" charset="0"/>
                <a:cs typeface="Tahoma" panose="020B0604030504040204" pitchFamily="34" charset="0"/>
              </a:rPr>
              <a:t>dovranno altrimenti deliberare la trasformazione della società. </a:t>
            </a:r>
          </a:p>
          <a:p>
            <a:pPr algn="just">
              <a:spcBef>
                <a:spcPct val="0"/>
              </a:spcBef>
              <a:buClrTx/>
              <a:buFontTx/>
              <a:buNone/>
              <a:defRPr/>
            </a:pPr>
            <a:r>
              <a:rPr lang="it-IT" altLang="it-IT" sz="1600" dirty="0">
                <a:solidFill>
                  <a:srgbClr val="000000"/>
                </a:solidFill>
                <a:latin typeface="Tahoma" panose="020B0604030504040204" pitchFamily="34" charset="0"/>
                <a:cs typeface="Tahoma" panose="020B0604030504040204" pitchFamily="34" charset="0"/>
              </a:rPr>
              <a:t>L’alternativa della “non azione” ha conseguenze addirittura più drastiche, comportando l’entrata </a:t>
            </a:r>
            <a:r>
              <a:rPr lang="it-IT" altLang="it-IT" sz="1600" b="1" dirty="0">
                <a:solidFill>
                  <a:srgbClr val="000000"/>
                </a:solidFill>
                <a:latin typeface="Tahoma" panose="020B0604030504040204" pitchFamily="34" charset="0"/>
                <a:cs typeface="Tahoma" panose="020B0604030504040204" pitchFamily="34" charset="0"/>
              </a:rPr>
              <a:t>automatica</a:t>
            </a:r>
            <a:r>
              <a:rPr lang="it-IT" altLang="it-IT" sz="1600" dirty="0">
                <a:solidFill>
                  <a:srgbClr val="000000"/>
                </a:solidFill>
                <a:latin typeface="Tahoma" panose="020B0604030504040204" pitchFamily="34" charset="0"/>
                <a:cs typeface="Tahoma" panose="020B0604030504040204" pitchFamily="34" charset="0"/>
              </a:rPr>
              <a:t> della società nella fase di liquidazione</a:t>
            </a:r>
          </a:p>
        </p:txBody>
      </p:sp>
      <p:pic>
        <p:nvPicPr>
          <p:cNvPr id="2" name="Immagine 1"/>
          <p:cNvPicPr>
            <a:picLocks noChangeAspect="1"/>
          </p:cNvPicPr>
          <p:nvPr/>
        </p:nvPicPr>
        <p:blipFill>
          <a:blip r:embed="rId3"/>
          <a:stretch>
            <a:fillRect/>
          </a:stretch>
        </p:blipFill>
        <p:spPr>
          <a:xfrm>
            <a:off x="179513" y="2420887"/>
            <a:ext cx="4320479" cy="1533739"/>
          </a:xfrm>
          <a:prstGeom prst="rect">
            <a:avLst/>
          </a:prstGeom>
        </p:spPr>
      </p:pic>
      <p:pic>
        <p:nvPicPr>
          <p:cNvPr id="3" name="Immagine 2"/>
          <p:cNvPicPr>
            <a:picLocks noChangeAspect="1"/>
          </p:cNvPicPr>
          <p:nvPr/>
        </p:nvPicPr>
        <p:blipFill>
          <a:blip r:embed="rId4"/>
          <a:stretch>
            <a:fillRect/>
          </a:stretch>
        </p:blipFill>
        <p:spPr>
          <a:xfrm>
            <a:off x="4572000" y="2420888"/>
            <a:ext cx="4320480" cy="153373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
        <p:nvSpPr>
          <p:cNvPr id="28676" name="Rettangolo 3"/>
          <p:cNvSpPr>
            <a:spLocks noChangeArrowheads="1"/>
          </p:cNvSpPr>
          <p:nvPr/>
        </p:nvSpPr>
        <p:spPr bwMode="auto">
          <a:xfrm>
            <a:off x="142875" y="674688"/>
            <a:ext cx="8856663" cy="5348287"/>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destinazione dell’utile dell’esercizio</a:t>
            </a:r>
          </a:p>
          <a:p>
            <a:pPr marL="0" indent="0" algn="just" eaLnBrk="1" hangingPunct="1">
              <a:spcBef>
                <a:spcPct val="0"/>
              </a:spcBef>
              <a:buClr>
                <a:schemeClr val="tx1"/>
              </a:buClr>
              <a:buFontTx/>
              <a:buNone/>
              <a:defRPr/>
            </a:pPr>
            <a:endParaRPr lang="it-IT" altLang="it-IT" sz="7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L’utile maturato negli esercizi precedenti, idealmente, rappresenta un debito dell’azienda verso i soci. A loro compete infatti la ricchezza prodotta dall’azienda nel periodo di riferimento rischiando il capitale dagli stessi apportato. </a:t>
            </a: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L’assemblea ordinaria dei soci ha il potere di deliberare sulla sua destinazione e, (salvi vincoli di legge) può prevedere: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trattenuto in azienda;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distribuito integralmente all’imprenditore o ai soci;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in parte trattenuto e in parte distribuito</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di rinviarlo ai futuri esercizi (se non si prendono iniziative in merito l’utile continuerà a comparire nei conti come “Utile dell’esercizio 20XX”). </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Qualora si decida di trattenere l’utile in azienda si procederà a stornare il relativo importo per imputarlo definitivamente nell’area del capitale di rischio. (</a:t>
            </a:r>
            <a:r>
              <a:rPr lang="it-IT" altLang="it-IT" sz="1800" b="1" dirty="0">
                <a:latin typeface="Tahoma" panose="020B0604030504040204" pitchFamily="34" charset="0"/>
                <a:cs typeface="Tahoma" panose="020B0604030504040204" pitchFamily="34" charset="0"/>
              </a:rPr>
              <a:t>autofinanziamento aziendale)→ </a:t>
            </a:r>
            <a:r>
              <a:rPr lang="it-IT" altLang="it-IT" sz="1800" dirty="0">
                <a:latin typeface="Tahoma" panose="020B0604030504040204" pitchFamily="34" charset="0"/>
                <a:cs typeface="Tahoma" panose="020B0604030504040204" pitchFamily="34" charset="0"/>
              </a:rPr>
              <a:t>l’azienda si “autofinanzia” tramite l’utile che la stessa ha prodotto nel corso dell’esercizio precedente. </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La destinazione dell’utile avviene in maniera diversa a seconda delle tipologie di aziende prese in considerazione.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55299" name="CasellaDiTesto 3"/>
          <p:cNvSpPr txBox="1">
            <a:spLocks noChangeArrowheads="1"/>
          </p:cNvSpPr>
          <p:nvPr/>
        </p:nvSpPr>
        <p:spPr bwMode="auto">
          <a:xfrm>
            <a:off x="755650" y="1239143"/>
            <a:ext cx="763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a:t>
            </a:r>
            <a:r>
              <a:rPr lang="it-IT" altLang="it-IT" sz="2400" dirty="0" smtClean="0"/>
              <a:t>S., Ragioneria generale, Cap</a:t>
            </a:r>
            <a:r>
              <a:rPr lang="it-IT" altLang="it-IT" sz="2400" dirty="0"/>
              <a:t>. </a:t>
            </a:r>
            <a:r>
              <a:rPr lang="it-IT" altLang="it-IT" sz="2400" dirty="0" smtClean="0"/>
              <a:t>23</a:t>
            </a:r>
            <a:endParaRPr lang="it-IT" altLang="it-IT"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615950"/>
            <a:ext cx="8856663" cy="5865813"/>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destinazione </a:t>
            </a:r>
            <a:r>
              <a:rPr lang="it-IT" altLang="it-IT" sz="2000" b="1" dirty="0">
                <a:solidFill>
                  <a:schemeClr val="bg1">
                    <a:lumMod val="50000"/>
                  </a:schemeClr>
                </a:solidFill>
                <a:latin typeface="Tahoma" panose="020B0604030504040204" pitchFamily="34" charset="0"/>
                <a:cs typeface="Tahoma" panose="020B0604030504040204" pitchFamily="34" charset="0"/>
              </a:rPr>
              <a:t>dell’utile </a:t>
            </a:r>
            <a:r>
              <a:rPr lang="it-IT" altLang="it-IT" sz="2000" b="1" dirty="0" smtClean="0">
                <a:solidFill>
                  <a:schemeClr val="bg1">
                    <a:lumMod val="50000"/>
                  </a:schemeClr>
                </a:solidFill>
                <a:latin typeface="Tahoma" panose="020B0604030504040204" pitchFamily="34" charset="0"/>
                <a:cs typeface="Tahoma" panose="020B0604030504040204" pitchFamily="34" charset="0"/>
              </a:rPr>
              <a:t>nelle </a:t>
            </a:r>
            <a:r>
              <a:rPr lang="it-IT" altLang="it-IT" sz="2000" b="1" dirty="0">
                <a:solidFill>
                  <a:schemeClr val="bg1">
                    <a:lumMod val="50000"/>
                  </a:schemeClr>
                </a:solidFill>
                <a:latin typeface="Tahoma" panose="020B0604030504040204" pitchFamily="34" charset="0"/>
                <a:cs typeface="Tahoma" panose="020B0604030504040204" pitchFamily="34" charset="0"/>
              </a:rPr>
              <a:t>società di capitali: Le </a:t>
            </a:r>
            <a:r>
              <a:rPr lang="it-IT" altLang="it-IT" sz="2000" b="1" u="sng" dirty="0">
                <a:solidFill>
                  <a:schemeClr val="bg1">
                    <a:lumMod val="50000"/>
                  </a:schemeClr>
                </a:solidFill>
                <a:latin typeface="Tahoma" panose="020B0604030504040204" pitchFamily="34" charset="0"/>
                <a:cs typeface="Tahoma" panose="020B0604030504040204" pitchFamily="34" charset="0"/>
              </a:rPr>
              <a:t>Riserve</a:t>
            </a:r>
          </a:p>
          <a:p>
            <a:pPr marL="0" indent="0" eaLnBrk="1" hangingPunct="1">
              <a:spcBef>
                <a:spcPct val="0"/>
              </a:spcBef>
              <a:buClr>
                <a:schemeClr val="tx1"/>
              </a:buClr>
              <a:buFontTx/>
              <a:buNone/>
              <a:defRPr/>
            </a:pPr>
            <a:endParaRPr lang="it-IT" altLang="it-IT" sz="1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ts val="500"/>
              </a:spcBef>
              <a:buClr>
                <a:schemeClr val="tx1"/>
              </a:buClr>
              <a:buFontTx/>
              <a:buNone/>
              <a:defRPr/>
            </a:pPr>
            <a:r>
              <a:rPr lang="it-IT" altLang="it-IT" sz="1800" b="1" dirty="0">
                <a:latin typeface="Tahoma" panose="020B0604030504040204" pitchFamily="34" charset="0"/>
                <a:cs typeface="Tahoma" panose="020B0604030504040204" pitchFamily="34" charset="0"/>
              </a:rPr>
              <a:t>Scopi: </a:t>
            </a:r>
          </a:p>
          <a:p>
            <a:pPr marL="0" indent="0" algn="just" eaLnBrk="1" hangingPunct="1">
              <a:spcBef>
                <a:spcPts val="500"/>
              </a:spcBef>
              <a:buClr>
                <a:schemeClr val="tx1"/>
              </a:buClr>
              <a:buFontTx/>
              <a:buNone/>
              <a:defRPr/>
            </a:pPr>
            <a:r>
              <a:rPr lang="it-IT" altLang="it-IT" sz="1600" b="1" dirty="0">
                <a:latin typeface="Tahoma" panose="020B0604030504040204" pitchFamily="34" charset="0"/>
                <a:cs typeface="Tahoma" panose="020B0604030504040204" pitchFamily="34" charset="0"/>
              </a:rPr>
              <a:t>L’autoassicurazione</a:t>
            </a:r>
            <a:r>
              <a:rPr lang="it-IT" altLang="it-IT" sz="1600" dirty="0">
                <a:latin typeface="Tahoma" panose="020B0604030504040204" pitchFamily="34" charset="0"/>
                <a:cs typeface="Tahoma" panose="020B0604030504040204" pitchFamily="34" charset="0"/>
              </a:rPr>
              <a:t>: gli utili si mettono da parte in modo da proteggere il patrimonio aziendale dalle eventuali perdite che la gestione potrebbe generare in futuro. </a:t>
            </a:r>
          </a:p>
          <a:p>
            <a:pPr marL="0" indent="0" algn="just" eaLnBrk="1" hangingPunct="1">
              <a:spcBef>
                <a:spcPts val="500"/>
              </a:spcBef>
              <a:buClr>
                <a:schemeClr val="tx1"/>
              </a:buClr>
              <a:buFontTx/>
              <a:buNone/>
              <a:defRPr/>
            </a:pPr>
            <a:r>
              <a:rPr lang="it-IT" altLang="it-IT" sz="1600" b="1" dirty="0">
                <a:latin typeface="Tahoma" panose="020B0604030504040204" pitchFamily="34" charset="0"/>
                <a:cs typeface="Tahoma" panose="020B0604030504040204" pitchFamily="34" charset="0"/>
              </a:rPr>
              <a:t>L’autofinanziamento:</a:t>
            </a:r>
            <a:r>
              <a:rPr lang="it-IT" altLang="it-IT" sz="1600" dirty="0">
                <a:latin typeface="Tahoma" panose="020B0604030504040204" pitchFamily="34" charset="0"/>
                <a:cs typeface="Tahoma" panose="020B0604030504040204" pitchFamily="34" charset="0"/>
              </a:rPr>
              <a:t> le relative risorse vengono trattenute in azienda e investite nella gestione anziché essere distribuite ai soci. </a:t>
            </a:r>
          </a:p>
          <a:p>
            <a:pPr marL="0" indent="0" algn="just" eaLnBrk="1" hangingPunct="1">
              <a:spcBef>
                <a:spcPts val="500"/>
              </a:spcBef>
              <a:buClr>
                <a:schemeClr val="tx1"/>
              </a:buClr>
              <a:buFontTx/>
              <a:buNone/>
              <a:defRPr/>
            </a:pPr>
            <a:r>
              <a:rPr lang="it-IT" altLang="it-IT" sz="1600" b="1" dirty="0">
                <a:latin typeface="Tahoma" panose="020B0604030504040204" pitchFamily="34" charset="0"/>
                <a:cs typeface="Tahoma" panose="020B0604030504040204" pitchFamily="34" charset="0"/>
              </a:rPr>
              <a:t>Una politica di stabilizzazione degli utili da distribuire: </a:t>
            </a:r>
            <a:r>
              <a:rPr lang="it-IT" altLang="it-IT" sz="1600" dirty="0">
                <a:latin typeface="Tahoma" panose="020B0604030504040204" pitchFamily="34" charset="0"/>
                <a:cs typeface="Tahoma" panose="020B0604030504040204" pitchFamily="34" charset="0"/>
              </a:rPr>
              <a:t>negli anni in cui gli utili sono bassi l’azienda ha infatti la possibilità di attingere alle riserve per garantire un’adeguata e stabile distribuzione dei redditi. </a:t>
            </a:r>
          </a:p>
          <a:p>
            <a:pPr marL="0" indent="0" algn="just" eaLnBrk="1" hangingPunct="1">
              <a:spcBef>
                <a:spcPts val="500"/>
              </a:spcBef>
              <a:buClr>
                <a:schemeClr val="tx1"/>
              </a:buClr>
              <a:buFontTx/>
              <a:buNone/>
              <a:defRPr/>
            </a:pPr>
            <a:endParaRPr lang="it-IT" altLang="it-IT" sz="100" dirty="0">
              <a:latin typeface="Tahoma" panose="020B0604030504040204" pitchFamily="34" charset="0"/>
              <a:cs typeface="Tahoma" panose="020B0604030504040204" pitchFamily="34" charset="0"/>
            </a:endParaRPr>
          </a:p>
          <a:p>
            <a:pPr marL="0" indent="0" algn="just" eaLnBrk="1" hangingPunct="1">
              <a:spcBef>
                <a:spcPts val="0"/>
              </a:spcBef>
              <a:buClr>
                <a:schemeClr val="tx1"/>
              </a:buClr>
              <a:buFontTx/>
              <a:buNone/>
              <a:defRPr/>
            </a:pPr>
            <a:r>
              <a:rPr lang="it-IT" altLang="it-IT" sz="1800" b="1" dirty="0">
                <a:latin typeface="Tahoma" panose="020B0604030504040204" pitchFamily="34" charset="0"/>
                <a:cs typeface="Tahoma" panose="020B0604030504040204" pitchFamily="34" charset="0"/>
              </a:rPr>
              <a:t>Tipologie:</a:t>
            </a:r>
          </a:p>
          <a:p>
            <a:pPr marL="0" indent="0" algn="just" eaLnBrk="1" hangingPunct="1">
              <a:spcBef>
                <a:spcPts val="0"/>
              </a:spcBef>
              <a:buClr>
                <a:schemeClr val="tx1"/>
              </a:buClr>
              <a:buFontTx/>
              <a:buNone/>
              <a:defRPr/>
            </a:pPr>
            <a:r>
              <a:rPr lang="it-IT" altLang="it-IT" sz="1600" b="1" dirty="0">
                <a:latin typeface="Tahoma" panose="020B0604030504040204" pitchFamily="34" charset="0"/>
                <a:cs typeface="Tahoma" panose="020B0604030504040204" pitchFamily="34" charset="0"/>
              </a:rPr>
              <a:t>Riserva legale: </a:t>
            </a:r>
            <a:r>
              <a:rPr lang="it-IT" altLang="it-IT" sz="1600" dirty="0">
                <a:latin typeface="Tahoma" panose="020B0604030504040204" pitchFamily="34" charset="0"/>
                <a:cs typeface="Tahoma" panose="020B0604030504040204" pitchFamily="34" charset="0"/>
              </a:rPr>
              <a:t>obbligo per legge di accantonare a riserva il 5% dell’utile di bilancio. Essa ha lo scopo di rafforzare il capitale proprio della società e per questo motivo non può essere utilizzata per scopi diversi dalla copertura di perdite. L’obbligo di accantonamento a riserva legale cessa quando essa ha raggiunto il valore di un quinto (il 20%) del capitale sociale. Se si continua ad accantonare utili per la parte eccedente il 20% questa è considerata “libera e disponibile” come una qualsiasi riserva facoltativa. </a:t>
            </a:r>
          </a:p>
          <a:p>
            <a:pPr marL="0" indent="0" algn="just" eaLnBrk="1" hangingPunct="1">
              <a:spcBef>
                <a:spcPts val="500"/>
              </a:spcBef>
              <a:buClr>
                <a:schemeClr val="tx1"/>
              </a:buClr>
              <a:buFontTx/>
              <a:buNone/>
              <a:defRPr/>
            </a:pPr>
            <a:r>
              <a:rPr lang="it-IT" altLang="it-IT" sz="1600" b="1" dirty="0">
                <a:latin typeface="Tahoma" panose="020B0604030504040204" pitchFamily="34" charset="0"/>
                <a:cs typeface="Tahoma" panose="020B0604030504040204" pitchFamily="34" charset="0"/>
              </a:rPr>
              <a:t>Riserva statutaria: </a:t>
            </a:r>
            <a:r>
              <a:rPr lang="it-IT" altLang="it-IT" sz="1600" dirty="0">
                <a:latin typeface="Tahoma" panose="020B0604030504040204" pitchFamily="34" charset="0"/>
                <a:cs typeface="Tahoma" panose="020B0604030504040204" pitchFamily="34" charset="0"/>
              </a:rPr>
              <a:t>lo statuto della società può prevedere un ulteriore obbligo di accantonamento degli utili in percentuale stabilita. Tale documento ne disciplina la percentuale di accantonamento</a:t>
            </a:r>
          </a:p>
          <a:p>
            <a:pPr marL="0" indent="0" algn="just" eaLnBrk="1" hangingPunct="1">
              <a:spcBef>
                <a:spcPts val="500"/>
              </a:spcBef>
              <a:buClr>
                <a:schemeClr val="tx1"/>
              </a:buClr>
              <a:buFontTx/>
              <a:buNone/>
              <a:defRPr/>
            </a:pPr>
            <a:r>
              <a:rPr lang="it-IT" altLang="it-IT" sz="1600" b="1" dirty="0">
                <a:latin typeface="Tahoma" panose="020B0604030504040204" pitchFamily="34" charset="0"/>
                <a:cs typeface="Tahoma" panose="020B0604030504040204" pitchFamily="34" charset="0"/>
              </a:rPr>
              <a:t>Riserve facoltative o straordinarie</a:t>
            </a:r>
            <a:r>
              <a:rPr lang="it-IT" altLang="it-IT" sz="1600" dirty="0">
                <a:latin typeface="Tahoma" panose="020B0604030504040204" pitchFamily="34" charset="0"/>
                <a:cs typeface="Tahoma" panose="020B0604030504040204" pitchFamily="34" charset="0"/>
              </a:rPr>
              <a:t>: riserve “libere” in quanto deliberate dai soci sulla base delle esigenze del momento.  </a:t>
            </a:r>
          </a:p>
        </p:txBody>
      </p:sp>
      <p:sp>
        <p:nvSpPr>
          <p:cNvPr id="22532"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674688"/>
            <a:ext cx="8856663" cy="4570482"/>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destinazione </a:t>
            </a:r>
            <a:r>
              <a:rPr lang="it-IT" altLang="it-IT" sz="2000" b="1" dirty="0">
                <a:solidFill>
                  <a:schemeClr val="bg1">
                    <a:lumMod val="50000"/>
                  </a:schemeClr>
                </a:solidFill>
                <a:latin typeface="Tahoma" panose="020B0604030504040204" pitchFamily="34" charset="0"/>
                <a:cs typeface="Tahoma" panose="020B0604030504040204" pitchFamily="34" charset="0"/>
              </a:rPr>
              <a:t>dell’utile nelle società di capitali: Le </a:t>
            </a:r>
            <a:r>
              <a:rPr lang="it-IT" altLang="it-IT" sz="2000" b="1" u="sng" dirty="0" smtClean="0">
                <a:solidFill>
                  <a:schemeClr val="bg1">
                    <a:lumMod val="50000"/>
                  </a:schemeClr>
                </a:solidFill>
                <a:latin typeface="Tahoma" panose="020B0604030504040204" pitchFamily="34" charset="0"/>
                <a:cs typeface="Tahoma" panose="020B0604030504040204" pitchFamily="34" charset="0"/>
              </a:rPr>
              <a:t>Riserve e la distribuzione</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eaLnBrk="1" hangingPunct="1">
              <a:spcBef>
                <a:spcPct val="0"/>
              </a:spcBef>
              <a:buClr>
                <a:schemeClr val="tx1"/>
              </a:buClr>
              <a:buFontTx/>
              <a:buNone/>
              <a:defRPr/>
            </a:pPr>
            <a:endParaRPr lang="it-IT" altLang="it-IT" sz="400" b="1" dirty="0">
              <a:solidFill>
                <a:schemeClr val="bg1">
                  <a:lumMod val="50000"/>
                </a:schemeClr>
              </a:solidFill>
              <a:latin typeface="Tahoma" panose="020B0604030504040204" pitchFamily="34" charset="0"/>
              <a:cs typeface="Tahoma" panose="020B0604030504040204" pitchFamily="34" charset="0"/>
            </a:endParaRPr>
          </a:p>
          <a:p>
            <a:pPr marL="0" indent="0" eaLnBrk="1" hangingPunct="1">
              <a:spcBef>
                <a:spcPct val="0"/>
              </a:spcBef>
              <a:buClr>
                <a:schemeClr val="tx1"/>
              </a:buClr>
              <a:buFontTx/>
              <a:buNone/>
              <a:defRPr/>
            </a:pPr>
            <a:endParaRPr lang="it-IT" altLang="it-IT" sz="5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a:t>
            </a:r>
            <a:r>
              <a:rPr lang="it-IT" altLang="it-IT" sz="1600" dirty="0">
                <a:latin typeface="Tahoma" panose="020B0604030504040204" pitchFamily="34" charset="0"/>
                <a:cs typeface="Tahoma" panose="020B0604030504040204" pitchFamily="34" charset="0"/>
              </a:rPr>
              <a:t>L’azienda Alfa spa Ipotizziamo di destinare l’utile dell’esercizio n-1, pari a 580, come segue (il capitale sociale è pari a 10.000):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il 5% a riserva legale;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il 10% a riserva statutaria;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il 20% a riserva straordinaria;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il 10 % come compenso agli amministratori;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la parte rimanente, con arrotondamento alla decina inferiore, agli azionisti come dividendo.</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Calcoli:</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5% = 29 a riserva legale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10% = 58 a riserva statutaria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20% = 116 a riserva straordinaria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10% = 58 a compenso per gli amministratori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Totale: 261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 Utile da distribuire = 580 – 261 = 319, arrotondato alla decina precedente = 310</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Utile trattenuto = 9 «avanzo utile non attribuito» </a:t>
            </a:r>
          </a:p>
        </p:txBody>
      </p:sp>
      <p:sp>
        <p:nvSpPr>
          <p:cNvPr id="22" name="Freccia a destra 21"/>
          <p:cNvSpPr/>
          <p:nvPr/>
        </p:nvSpPr>
        <p:spPr>
          <a:xfrm>
            <a:off x="7235825" y="5829300"/>
            <a:ext cx="1584325" cy="3540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4581" name="CasellaDiTesto 1"/>
          <p:cNvSpPr txBox="1">
            <a:spLocks noChangeArrowheads="1"/>
          </p:cNvSpPr>
          <p:nvPr/>
        </p:nvSpPr>
        <p:spPr bwMode="auto">
          <a:xfrm>
            <a:off x="5508625" y="5461000"/>
            <a:ext cx="2287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a:t>Scritture a giornale</a:t>
            </a:r>
          </a:p>
        </p:txBody>
      </p:sp>
      <p:sp>
        <p:nvSpPr>
          <p:cNvPr id="24582"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674688"/>
            <a:ext cx="8856663" cy="295465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destinazione </a:t>
            </a:r>
            <a:r>
              <a:rPr lang="it-IT" altLang="it-IT" sz="2000" b="1" dirty="0">
                <a:solidFill>
                  <a:schemeClr val="bg1">
                    <a:lumMod val="50000"/>
                  </a:schemeClr>
                </a:solidFill>
                <a:latin typeface="Tahoma" panose="020B0604030504040204" pitchFamily="34" charset="0"/>
                <a:cs typeface="Tahoma" panose="020B0604030504040204" pitchFamily="34" charset="0"/>
              </a:rPr>
              <a:t>dell’utile nelle società di capitali: Le </a:t>
            </a:r>
            <a:r>
              <a:rPr lang="it-IT" altLang="it-IT" sz="2000" b="1" u="sng" dirty="0">
                <a:solidFill>
                  <a:schemeClr val="bg1">
                    <a:lumMod val="50000"/>
                  </a:schemeClr>
                </a:solidFill>
                <a:latin typeface="Tahoma" panose="020B0604030504040204" pitchFamily="34" charset="0"/>
                <a:cs typeface="Tahoma" panose="020B0604030504040204" pitchFamily="34" charset="0"/>
              </a:rPr>
              <a:t>Riserve e la distribuzione</a:t>
            </a:r>
          </a:p>
          <a:p>
            <a:pPr marL="0" indent="0" algn="just" eaLnBrk="1" hangingPunct="1">
              <a:spcBef>
                <a:spcPct val="0"/>
              </a:spcBef>
              <a:buClr>
                <a:schemeClr val="tx1"/>
              </a:buClr>
              <a:buFontTx/>
              <a:buNone/>
              <a:defRPr/>
            </a:pPr>
            <a:endParaRPr lang="it-IT" altLang="it-IT" sz="4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Calcoli:</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5% = 29 a riserva legale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10% = 58 a riserva statutaria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20% = 116 a riserva straordinaria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580 × 10% = 58 a compenso per gli amministratori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Totale: 261 </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 Utile da distribuire = 580 – 261 = 319, arrotondato alla decina precedente = 310</a:t>
            </a: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Utile trattenuto = 9 «avanzo utile non attribuito» </a:t>
            </a:r>
            <a:endParaRPr lang="it-IT" altLang="it-IT" sz="1400" dirty="0" smtClean="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4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400" dirty="0">
              <a:latin typeface="Tahoma" panose="020B0604030504040204" pitchFamily="34" charset="0"/>
              <a:cs typeface="Tahoma" panose="020B0604030504040204" pitchFamily="34" charset="0"/>
            </a:endParaRPr>
          </a:p>
        </p:txBody>
      </p:sp>
      <p:graphicFrame>
        <p:nvGraphicFramePr>
          <p:cNvPr id="5" name="Group 52"/>
          <p:cNvGraphicFramePr>
            <a:graphicFrameLocks noGrp="1"/>
          </p:cNvGraphicFramePr>
          <p:nvPr>
            <p:extLst>
              <p:ext uri="{D42A27DB-BD31-4B8C-83A1-F6EECF244321}">
                <p14:modId xmlns:p14="http://schemas.microsoft.com/office/powerpoint/2010/main" val="702178569"/>
              </p:ext>
            </p:extLst>
          </p:nvPr>
        </p:nvGraphicFramePr>
        <p:xfrm>
          <a:off x="323850" y="3210260"/>
          <a:ext cx="8496300" cy="209094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20907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Utile esercizio precedente </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err="1" smtClean="0">
                          <a:ln>
                            <a:noFill/>
                          </a:ln>
                          <a:solidFill>
                            <a:schemeClr val="tx1"/>
                          </a:solidFill>
                          <a:effectLst/>
                          <a:latin typeface="Arial" panose="020B0604020202020204" pitchFamily="34" charset="0"/>
                        </a:rPr>
                        <a:t>aaaaaaaa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Legale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Statutaria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straordinaria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Amministratori c/compensi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Azionisti c/dividendi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Avanzo utili</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29</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58</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116</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58</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310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9</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580</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6646" name="CasellaDiTesto 1"/>
          <p:cNvSpPr txBox="1">
            <a:spLocks noChangeArrowheads="1"/>
          </p:cNvSpPr>
          <p:nvPr/>
        </p:nvSpPr>
        <p:spPr bwMode="auto">
          <a:xfrm>
            <a:off x="323850" y="5447308"/>
            <a:ext cx="86756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400" dirty="0"/>
              <a:t>I conti “Amministratori c/compensi” e  “Azionisti c/dividendi” sono </a:t>
            </a:r>
            <a:r>
              <a:rPr lang="it-IT" altLang="it-IT" sz="1400" b="1" dirty="0"/>
              <a:t>conti originari-finanziari </a:t>
            </a:r>
            <a:r>
              <a:rPr lang="it-IT" altLang="it-IT" sz="1400" dirty="0"/>
              <a:t>accesi alla liquidità differita (sono debiti di regolamento v/amministratori e v/azionisti</a:t>
            </a:r>
          </a:p>
          <a:p>
            <a:pPr algn="just">
              <a:spcBef>
                <a:spcPct val="0"/>
              </a:spcBef>
              <a:buClrTx/>
              <a:buFontTx/>
              <a:buNone/>
            </a:pPr>
            <a:endParaRPr lang="it-IT" altLang="it-IT" sz="700" dirty="0"/>
          </a:p>
          <a:p>
            <a:pPr algn="just">
              <a:spcBef>
                <a:spcPct val="0"/>
              </a:spcBef>
              <a:buClrTx/>
              <a:buFontTx/>
              <a:buNone/>
            </a:pPr>
            <a:r>
              <a:rPr lang="it-IT" altLang="it-IT" sz="1400" dirty="0"/>
              <a:t> Le riserve e il conto “Avanzo utili” è un </a:t>
            </a:r>
            <a:r>
              <a:rPr lang="it-IT" altLang="it-IT" sz="1400" b="1" dirty="0"/>
              <a:t>conto derivato-economico </a:t>
            </a:r>
            <a:r>
              <a:rPr lang="it-IT" altLang="it-IT" sz="1400" dirty="0"/>
              <a:t>acceso al capitale di rischio</a:t>
            </a:r>
          </a:p>
        </p:txBody>
      </p:sp>
      <p:sp>
        <p:nvSpPr>
          <p:cNvPr id="26647"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674688"/>
            <a:ext cx="8856663" cy="4493538"/>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destinazione </a:t>
            </a:r>
            <a:r>
              <a:rPr lang="it-IT" altLang="it-IT" sz="2000" b="1" dirty="0">
                <a:solidFill>
                  <a:schemeClr val="bg1">
                    <a:lumMod val="50000"/>
                  </a:schemeClr>
                </a:solidFill>
                <a:latin typeface="Tahoma" panose="020B0604030504040204" pitchFamily="34" charset="0"/>
                <a:cs typeface="Tahoma" panose="020B0604030504040204" pitchFamily="34" charset="0"/>
              </a:rPr>
              <a:t>dell’utile nelle società di </a:t>
            </a:r>
            <a:r>
              <a:rPr lang="it-IT" altLang="it-IT" sz="2000" b="1" dirty="0" smtClean="0">
                <a:solidFill>
                  <a:schemeClr val="bg1">
                    <a:lumMod val="50000"/>
                  </a:schemeClr>
                </a:solidFill>
                <a:latin typeface="Tahoma" panose="020B0604030504040204" pitchFamily="34" charset="0"/>
                <a:cs typeface="Tahoma" panose="020B0604030504040204" pitchFamily="34" charset="0"/>
              </a:rPr>
              <a:t>capitali</a:t>
            </a:r>
            <a:endParaRPr lang="it-IT" altLang="it-IT" sz="4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smtClean="0">
                <a:latin typeface="Tahoma" panose="020B0604030504040204" pitchFamily="34" charset="0"/>
                <a:cs typeface="Tahoma" panose="020B0604030504040204" pitchFamily="34" charset="0"/>
              </a:rPr>
              <a:t>Distribuzione degli utili agli azionisti e agli amministratori:</a:t>
            </a:r>
            <a:endParaRPr lang="it-IT" altLang="it-IT" sz="16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Sui compensi agli amministratori e sui dividendi occorre trattenere le ritenute erariali come da normativa vigente → In caso di partecipazioni “non qualificate” la ritenuta è del 26%. </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Al momento del pagamento dei dividendi, ipotizzando di trattenere a titolo di ritenute fiscali il 26% delle somme, avremo (le ritenute assommano a 310 × 26% = 80,60): </a:t>
            </a: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Al momento del pagamento dei compensi agli amministratori, ipotizzando di trattenere a titolo di ritenute fiscali il 26% delle somme, avremo (le ritenute assommano a 58 × 26% = 15,08): </a:t>
            </a: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p:txBody>
      </p:sp>
      <p:graphicFrame>
        <p:nvGraphicFramePr>
          <p:cNvPr id="5" name="Group 52"/>
          <p:cNvGraphicFramePr>
            <a:graphicFrameLocks noGrp="1"/>
          </p:cNvGraphicFramePr>
          <p:nvPr>
            <p:extLst>
              <p:ext uri="{D42A27DB-BD31-4B8C-83A1-F6EECF244321}">
                <p14:modId xmlns:p14="http://schemas.microsoft.com/office/powerpoint/2010/main" val="608858126"/>
              </p:ext>
            </p:extLst>
          </p:nvPr>
        </p:nvGraphicFramePr>
        <p:xfrm>
          <a:off x="323850" y="2968625"/>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Azionisti c/dividendi</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err="1" smtClean="0">
                          <a:ln>
                            <a:noFill/>
                          </a:ln>
                          <a:solidFill>
                            <a:schemeClr val="tx1"/>
                          </a:solidFill>
                          <a:effectLst/>
                          <a:latin typeface="Arial" panose="020B0604020202020204" pitchFamily="34" charset="0"/>
                        </a:rPr>
                        <a:t>aaa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Erario c/ritenute da versare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80.60</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229.40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310</a:t>
                      </a:r>
                    </a:p>
                  </a:txBody>
                  <a:tcPr marT="45783" marB="45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4254872610"/>
              </p:ext>
            </p:extLst>
          </p:nvPr>
        </p:nvGraphicFramePr>
        <p:xfrm>
          <a:off x="323850" y="5084763"/>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Amministratori c/compensi</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err="1" smtClean="0">
                          <a:ln>
                            <a:noFill/>
                          </a:ln>
                          <a:solidFill>
                            <a:schemeClr val="tx1"/>
                          </a:solidFill>
                          <a:effectLst/>
                          <a:latin typeface="Arial" panose="020B0604020202020204" pitchFamily="34" charset="0"/>
                        </a:rPr>
                        <a:t>aaa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Erario c/ritenute da versare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15.08</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42.92</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58</a:t>
                      </a:r>
                    </a:p>
                  </a:txBody>
                  <a:tcPr marT="45783" marB="45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8712"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674688"/>
            <a:ext cx="8856663" cy="6570662"/>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copertura della perdita di esercizio</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4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5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Se in bilancio sono presenti perdite degli esercizi precedenti in linea di principio l’assemblea dei soci può deliberare una delle seguenti azioni: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reintegrare in denaro le perdite subite;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ridurre il capitale sociale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utilizzare le riserve per la copertura delle perdite;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rinviare la perdita ai futuri esercizi ( se non si prendono iniziative in merito, essa continuerà a comparire nei conti come “Perdita dell’esercizio 20XX”.)</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reintegro in denaro: : </a:t>
            </a:r>
            <a:r>
              <a:rPr lang="it-IT" altLang="it-IT" sz="1600" dirty="0">
                <a:latin typeface="Tahoma" panose="020B0604030504040204" pitchFamily="34" charset="0"/>
                <a:cs typeface="Tahoma" panose="020B0604030504040204" pitchFamily="34" charset="0"/>
              </a:rPr>
              <a:t>L’azienda Alfa spa ha maturato nell’esercizio n una perdita pari a 300. Nell’esercizio n+1  decide di coprire integralmente tale perdita in denaro.</a:t>
            </a:r>
            <a:endParaRPr lang="it-IT" altLang="it-IT" sz="16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 Il conto “Azionisti c/reintegri” (Soci c/reintegri) è un conto originario-numerario acceso alla liquidità differita (sono crediti verso i soci).</a:t>
            </a:r>
          </a:p>
          <a:p>
            <a:pPr marL="0" indent="0" algn="just" eaLnBrk="1" hangingPunct="1">
              <a:spcBef>
                <a:spcPct val="0"/>
              </a:spcBef>
              <a:buClr>
                <a:schemeClr val="tx1"/>
              </a:buClr>
              <a:buFontTx/>
              <a:buNone/>
              <a:defRPr/>
            </a:pPr>
            <a:endParaRPr lang="it-IT" altLang="it-IT" sz="14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All’atto del pagamento:</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p:txBody>
      </p:sp>
      <p:graphicFrame>
        <p:nvGraphicFramePr>
          <p:cNvPr id="5" name="Group 52"/>
          <p:cNvGraphicFramePr>
            <a:graphicFrameLocks noGrp="1"/>
          </p:cNvGraphicFramePr>
          <p:nvPr>
            <p:extLst>
              <p:ext uri="{D42A27DB-BD31-4B8C-83A1-F6EECF244321}">
                <p14:modId xmlns:p14="http://schemas.microsoft.com/office/powerpoint/2010/main" val="3213735342"/>
              </p:ext>
            </p:extLst>
          </p:nvPr>
        </p:nvGraphicFramePr>
        <p:xfrm>
          <a:off x="323850" y="381793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Azionisti c/reintegri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Perdita esercizio precedenti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3959873472"/>
              </p:ext>
            </p:extLst>
          </p:nvPr>
        </p:nvGraphicFramePr>
        <p:xfrm>
          <a:off x="323850" y="551338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Azionisti c/reintegri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60"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142875" y="733425"/>
            <a:ext cx="8856663" cy="42322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 copertura della perdita di esercizio</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2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riduzione del capitale sociale: </a:t>
            </a:r>
            <a:r>
              <a:rPr lang="it-IT" altLang="it-IT" sz="1600" dirty="0">
                <a:latin typeface="Tahoma" panose="020B0604030504040204" pitchFamily="34" charset="0"/>
                <a:cs typeface="Tahoma" panose="020B0604030504040204" pitchFamily="34" charset="0"/>
              </a:rPr>
              <a:t>L’azienda Alfa spa ha maturato nell’esercizio n una perdita pari a 300. Nell’esercizio n+1  decide di coprire integralmente tale perdita riducendo il proprio capitale.</a:t>
            </a:r>
            <a:endParaRPr lang="it-IT" altLang="it-IT" sz="16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a:t>
            </a:r>
          </a:p>
          <a:p>
            <a:pPr marL="0" indent="0" algn="just" eaLnBrk="1" hangingPunct="1">
              <a:spcBef>
                <a:spcPct val="0"/>
              </a:spcBef>
              <a:buClr>
                <a:schemeClr val="tx1"/>
              </a:buClr>
              <a:buFontTx/>
              <a:buNone/>
              <a:defRPr/>
            </a:pPr>
            <a:endParaRPr lang="it-IT" altLang="it-IT" sz="7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utilizzo delle riserve: </a:t>
            </a:r>
            <a:r>
              <a:rPr lang="it-IT" altLang="it-IT" sz="1600" dirty="0">
                <a:latin typeface="Tahoma" panose="020B0604030504040204" pitchFamily="34" charset="0"/>
                <a:cs typeface="Tahoma" panose="020B0604030504040204" pitchFamily="34" charset="0"/>
              </a:rPr>
              <a:t>L’azienda Alfa spa ha maturato nell’esercizio n una perdita pari a 300. Nell’esercizio n+1  decide di coprire integralmente tale perdita utilizzando la riserva legale per 200 e la riserva straordinaria per 100</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Se le riserve risultano invece “incapienti” (per esempio, rispettivamente 200 riserva legale e 50 straordinaria) per la parte rimanente si procederà alla riduzione del capitale sociale:</a:t>
            </a:r>
          </a:p>
        </p:txBody>
      </p:sp>
      <p:graphicFrame>
        <p:nvGraphicFramePr>
          <p:cNvPr id="5" name="Group 52"/>
          <p:cNvGraphicFramePr>
            <a:graphicFrameLocks noGrp="1"/>
          </p:cNvGraphicFramePr>
          <p:nvPr>
            <p:extLst>
              <p:ext uri="{D42A27DB-BD31-4B8C-83A1-F6EECF244321}">
                <p14:modId xmlns:p14="http://schemas.microsoft.com/office/powerpoint/2010/main" val="4198941848"/>
              </p:ext>
            </p:extLst>
          </p:nvPr>
        </p:nvGraphicFramePr>
        <p:xfrm>
          <a:off x="323850" y="1895475"/>
          <a:ext cx="8496300" cy="446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Perdita esercizio precedenti</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extLst>
              <p:ext uri="{D42A27DB-BD31-4B8C-83A1-F6EECF244321}">
                <p14:modId xmlns:p14="http://schemas.microsoft.com/office/powerpoint/2010/main" val="2986128882"/>
              </p:ext>
            </p:extLst>
          </p:nvPr>
        </p:nvGraphicFramePr>
        <p:xfrm>
          <a:off x="323850" y="4992688"/>
          <a:ext cx="8496300" cy="121304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212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legale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Straordinaria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Perdita esercizio precedenti</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50</a:t>
                      </a:r>
                    </a:p>
                  </a:txBody>
                  <a:tcPr marT="45690" marB="456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690" marB="456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extLst>
              <p:ext uri="{D42A27DB-BD31-4B8C-83A1-F6EECF244321}">
                <p14:modId xmlns:p14="http://schemas.microsoft.com/office/powerpoint/2010/main" val="2649749340"/>
              </p:ext>
            </p:extLst>
          </p:nvPr>
        </p:nvGraphicFramePr>
        <p:xfrm>
          <a:off x="323850" y="3343275"/>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legale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Straordinaria</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Perdita esercizio precedenti</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783" marB="45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783" marB="45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2826"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variazioni del capitale</a:t>
            </a: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6" name="Rettangolo 3"/>
          <p:cNvSpPr>
            <a:spLocks noChangeArrowheads="1"/>
          </p:cNvSpPr>
          <p:nvPr/>
        </p:nvSpPr>
        <p:spPr bwMode="auto">
          <a:xfrm>
            <a:off x="71438" y="878730"/>
            <a:ext cx="8856662" cy="5862638"/>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L’aumento reale di capitale sociale</a:t>
            </a:r>
            <a:endParaRPr lang="it-IT" altLang="it-IT" sz="2000" b="1" u="sng"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2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Le scritture dell’aumento reale di capitale sociale sono molto simili a quelle della costituzione: ipotizzando un aumento di capitale in un S.p.a. pari a 1.000.</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Complicazioni:</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L’aumento di capitale può prevedere la presenza di un sovrapprezzo sulle nuove azioni emesse. Ciò avviene di norma in caso di ingresso di nuovi soci, a tutela dei vecchi soci. (a supporto la legge prescrive che non è possibile l’emissione </a:t>
            </a:r>
            <a:r>
              <a:rPr lang="it-IT" altLang="it-IT" sz="1600" b="1" dirty="0">
                <a:latin typeface="Tahoma" panose="020B0604030504040204" pitchFamily="34" charset="0"/>
                <a:cs typeface="Tahoma" panose="020B0604030504040204" pitchFamily="34" charset="0"/>
              </a:rPr>
              <a:t>«sotto la pari»)</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il nuovo capitale sociale viene normalmente emesso </a:t>
            </a:r>
            <a:r>
              <a:rPr lang="it-IT" altLang="it-IT" sz="1600" b="1" dirty="0">
                <a:latin typeface="Tahoma" panose="020B0604030504040204" pitchFamily="34" charset="0"/>
                <a:cs typeface="Tahoma" panose="020B0604030504040204" pitchFamily="34" charset="0"/>
              </a:rPr>
              <a:t>sopra la pari </a:t>
            </a:r>
            <a:r>
              <a:rPr lang="it-IT" altLang="it-IT" sz="1600" dirty="0">
                <a:latin typeface="Tahoma" panose="020B0604030504040204" pitchFamily="34" charset="0"/>
                <a:cs typeface="Tahoma" panose="020B0604030504040204" pitchFamily="34" charset="0"/>
              </a:rPr>
              <a:t>ovvero ad un valore superiore rispetto al valore nominale delle azioni.  </a:t>
            </a:r>
          </a:p>
          <a:p>
            <a:pPr marL="0" indent="0" algn="just" eaLnBrk="1" hangingPunct="1">
              <a:spcBef>
                <a:spcPct val="0"/>
              </a:spcBef>
              <a:buClr>
                <a:schemeClr val="tx1"/>
              </a:buClr>
              <a:buFontTx/>
              <a:buNone/>
              <a:defRPr/>
            </a:pPr>
            <a:endParaRPr lang="it-IT" altLang="it-IT" sz="9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 </a:t>
            </a:r>
            <a:r>
              <a:rPr lang="it-IT" altLang="it-IT" sz="1600" dirty="0">
                <a:latin typeface="Tahoma" panose="020B0604030504040204" pitchFamily="34" charset="0"/>
                <a:cs typeface="Tahoma" panose="020B0604030504040204" pitchFamily="34" charset="0"/>
              </a:rPr>
              <a:t>L’azienda Alfa decide per un aumento di capitale con emissione delle azioni “sopra la pari” (1.200 contro 1.000 di capitale sociale). </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La “Riserva sovrapprezzo azioni” è un conto derivato-economico acceso al capitale di rischio. È una posta incrementativa del netto patrimoniale e costituisce una </a:t>
            </a:r>
            <a:r>
              <a:rPr lang="it-IT" altLang="it-IT" sz="1600" b="1" dirty="0">
                <a:latin typeface="Tahoma" panose="020B0604030504040204" pitchFamily="34" charset="0"/>
                <a:cs typeface="Tahoma" panose="020B0604030504040204" pitchFamily="34" charset="0"/>
              </a:rPr>
              <a:t>“Riserva di capitale” </a:t>
            </a:r>
            <a:r>
              <a:rPr lang="it-IT" altLang="it-IT" sz="1600" dirty="0">
                <a:latin typeface="Tahoma" panose="020B0604030504040204" pitchFamily="34" charset="0"/>
                <a:cs typeface="Tahoma" panose="020B0604030504040204" pitchFamily="34" charset="0"/>
              </a:rPr>
              <a:t>in quanto creata non tramite accantonamento di utili ma per conferimento da parte di nuovi soci.</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 </a:t>
            </a:r>
          </a:p>
        </p:txBody>
      </p:sp>
      <p:sp>
        <p:nvSpPr>
          <p:cNvPr id="34820"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sul capitale</a:t>
            </a:r>
            <a:endParaRPr lang="it-IT" altLang="it-IT" sz="1800"/>
          </a:p>
        </p:txBody>
      </p:sp>
      <p:graphicFrame>
        <p:nvGraphicFramePr>
          <p:cNvPr id="10" name="Group 52"/>
          <p:cNvGraphicFramePr>
            <a:graphicFrameLocks noGrp="1"/>
          </p:cNvGraphicFramePr>
          <p:nvPr>
            <p:extLst>
              <p:ext uri="{D42A27DB-BD31-4B8C-83A1-F6EECF244321}">
                <p14:modId xmlns:p14="http://schemas.microsoft.com/office/powerpoint/2010/main" val="2156900094"/>
              </p:ext>
            </p:extLst>
          </p:nvPr>
        </p:nvGraphicFramePr>
        <p:xfrm>
          <a:off x="203200" y="1820118"/>
          <a:ext cx="8496300" cy="44608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460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Azionisti c/sottoscrizione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776" marB="45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Group 52"/>
          <p:cNvGraphicFramePr>
            <a:graphicFrameLocks noGrp="1"/>
          </p:cNvGraphicFramePr>
          <p:nvPr>
            <p:extLst>
              <p:ext uri="{D42A27DB-BD31-4B8C-83A1-F6EECF244321}">
                <p14:modId xmlns:p14="http://schemas.microsoft.com/office/powerpoint/2010/main" val="3748730737"/>
              </p:ext>
            </p:extLst>
          </p:nvPr>
        </p:nvGraphicFramePr>
        <p:xfrm>
          <a:off x="236538" y="4477593"/>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656641">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1421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Azionisti c/sottoscrizione</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Riserva sovrapprezzo azioni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1.200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80041-97B2-44C2-9C11-44B6B65341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E550017-A48F-4C31-AB21-9D97C9D020F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C38891-DA7E-4FF3-9940-CC05B3CC85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5378</TotalTime>
  <Words>2941</Words>
  <Application>Microsoft Office PowerPoint</Application>
  <PresentationFormat>Presentazione su schermo (4:3)</PresentationFormat>
  <Paragraphs>512</Paragraphs>
  <Slides>20</Slides>
  <Notes>18</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20</vt:i4>
      </vt:variant>
    </vt:vector>
  </HeadingPairs>
  <TitlesOfParts>
    <vt:vector size="29" baseType="lpstr">
      <vt:lpstr>ＭＳ Ｐゴシック</vt:lpstr>
      <vt:lpstr>ＭＳ Ｐゴシック</vt:lpstr>
      <vt:lpstr>Arial</vt:lpstr>
      <vt:lpstr>AvantGarde Bk BT</vt:lpstr>
      <vt:lpstr>Calibri</vt:lpstr>
      <vt:lpstr>Tahoma</vt:lpstr>
      <vt:lpstr>Times New Roman</vt:lpstr>
      <vt:lpstr>Wingdings</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315</cp:revision>
  <dcterms:created xsi:type="dcterms:W3CDTF">2008-10-04T09:41:13Z</dcterms:created>
  <dcterms:modified xsi:type="dcterms:W3CDTF">2021-05-17T14:44:05Z</dcterms:modified>
</cp:coreProperties>
</file>