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4178" r:id="rId5"/>
  </p:sldMasterIdLst>
  <p:notesMasterIdLst>
    <p:notesMasterId r:id="rId45"/>
  </p:notesMasterIdLst>
  <p:sldIdLst>
    <p:sldId id="291" r:id="rId6"/>
    <p:sldId id="361" r:id="rId7"/>
    <p:sldId id="567" r:id="rId8"/>
    <p:sldId id="597" r:id="rId9"/>
    <p:sldId id="598" r:id="rId10"/>
    <p:sldId id="599" r:id="rId11"/>
    <p:sldId id="600" r:id="rId12"/>
    <p:sldId id="601" r:id="rId13"/>
    <p:sldId id="602" r:id="rId14"/>
    <p:sldId id="603" r:id="rId15"/>
    <p:sldId id="604" r:id="rId16"/>
    <p:sldId id="605" r:id="rId17"/>
    <p:sldId id="607" r:id="rId18"/>
    <p:sldId id="608" r:id="rId19"/>
    <p:sldId id="609" r:id="rId20"/>
    <p:sldId id="610" r:id="rId21"/>
    <p:sldId id="611" r:id="rId22"/>
    <p:sldId id="612" r:id="rId23"/>
    <p:sldId id="615" r:id="rId24"/>
    <p:sldId id="616" r:id="rId25"/>
    <p:sldId id="617" r:id="rId26"/>
    <p:sldId id="618" r:id="rId27"/>
    <p:sldId id="619" r:id="rId28"/>
    <p:sldId id="620" r:id="rId29"/>
    <p:sldId id="621" r:id="rId30"/>
    <p:sldId id="622" r:id="rId31"/>
    <p:sldId id="623" r:id="rId32"/>
    <p:sldId id="624" r:id="rId33"/>
    <p:sldId id="625" r:id="rId34"/>
    <p:sldId id="626" r:id="rId35"/>
    <p:sldId id="627" r:id="rId36"/>
    <p:sldId id="628" r:id="rId37"/>
    <p:sldId id="629" r:id="rId38"/>
    <p:sldId id="630" r:id="rId39"/>
    <p:sldId id="631" r:id="rId40"/>
    <p:sldId id="632" r:id="rId41"/>
    <p:sldId id="633" r:id="rId42"/>
    <p:sldId id="634" r:id="rId43"/>
    <p:sldId id="596" r:id="rId44"/>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20" autoAdjust="0"/>
  </p:normalViewPr>
  <p:slideViewPr>
    <p:cSldViewPr>
      <p:cViewPr varScale="1">
        <p:scale>
          <a:sx n="87" d="100"/>
          <a:sy n="87"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FB9D656D-F376-4A55-8B73-1FC0A1234EF5}" type="datetimeFigureOut">
              <a:rPr lang="it-IT"/>
              <a:pPr>
                <a:defRPr/>
              </a:pPr>
              <a:t>11/05/2021</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F76A4E1-BAAD-43D8-A0E7-DC23846F324F}"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a:t>
            </a:fld>
            <a:endParaRPr lang="it-IT" altLang="it-IT"/>
          </a:p>
        </p:txBody>
      </p:sp>
    </p:spTree>
    <p:extLst>
      <p:ext uri="{BB962C8B-B14F-4D97-AF65-F5344CB8AC3E}">
        <p14:creationId xmlns:p14="http://schemas.microsoft.com/office/powerpoint/2010/main" val="2390105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12</a:t>
            </a:fld>
            <a:endParaRPr lang="it-IT" altLang="it-IT"/>
          </a:p>
        </p:txBody>
      </p:sp>
    </p:spTree>
    <p:extLst>
      <p:ext uri="{BB962C8B-B14F-4D97-AF65-F5344CB8AC3E}">
        <p14:creationId xmlns:p14="http://schemas.microsoft.com/office/powerpoint/2010/main" val="4016726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13</a:t>
            </a:fld>
            <a:endParaRPr lang="it-IT" altLang="it-IT"/>
          </a:p>
        </p:txBody>
      </p:sp>
    </p:spTree>
    <p:extLst>
      <p:ext uri="{BB962C8B-B14F-4D97-AF65-F5344CB8AC3E}">
        <p14:creationId xmlns:p14="http://schemas.microsoft.com/office/powerpoint/2010/main" val="1424697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14</a:t>
            </a:fld>
            <a:endParaRPr lang="it-IT" altLang="it-IT"/>
          </a:p>
        </p:txBody>
      </p:sp>
    </p:spTree>
    <p:extLst>
      <p:ext uri="{BB962C8B-B14F-4D97-AF65-F5344CB8AC3E}">
        <p14:creationId xmlns:p14="http://schemas.microsoft.com/office/powerpoint/2010/main" val="241709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15</a:t>
            </a:fld>
            <a:endParaRPr lang="it-IT" altLang="it-IT"/>
          </a:p>
        </p:txBody>
      </p:sp>
    </p:spTree>
    <p:extLst>
      <p:ext uri="{BB962C8B-B14F-4D97-AF65-F5344CB8AC3E}">
        <p14:creationId xmlns:p14="http://schemas.microsoft.com/office/powerpoint/2010/main" val="2896270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16</a:t>
            </a:fld>
            <a:endParaRPr lang="it-IT" altLang="it-IT"/>
          </a:p>
        </p:txBody>
      </p:sp>
    </p:spTree>
    <p:extLst>
      <p:ext uri="{BB962C8B-B14F-4D97-AF65-F5344CB8AC3E}">
        <p14:creationId xmlns:p14="http://schemas.microsoft.com/office/powerpoint/2010/main" val="597008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17</a:t>
            </a:fld>
            <a:endParaRPr lang="it-IT" altLang="it-IT"/>
          </a:p>
        </p:txBody>
      </p:sp>
    </p:spTree>
    <p:extLst>
      <p:ext uri="{BB962C8B-B14F-4D97-AF65-F5344CB8AC3E}">
        <p14:creationId xmlns:p14="http://schemas.microsoft.com/office/powerpoint/2010/main" val="4135247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18</a:t>
            </a:fld>
            <a:endParaRPr lang="it-IT" altLang="it-IT"/>
          </a:p>
        </p:txBody>
      </p:sp>
    </p:spTree>
    <p:extLst>
      <p:ext uri="{BB962C8B-B14F-4D97-AF65-F5344CB8AC3E}">
        <p14:creationId xmlns:p14="http://schemas.microsoft.com/office/powerpoint/2010/main" val="726785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19</a:t>
            </a:fld>
            <a:endParaRPr lang="it-IT" altLang="it-IT"/>
          </a:p>
        </p:txBody>
      </p:sp>
    </p:spTree>
    <p:extLst>
      <p:ext uri="{BB962C8B-B14F-4D97-AF65-F5344CB8AC3E}">
        <p14:creationId xmlns:p14="http://schemas.microsoft.com/office/powerpoint/2010/main" val="3752167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20</a:t>
            </a:fld>
            <a:endParaRPr lang="it-IT" altLang="it-IT"/>
          </a:p>
        </p:txBody>
      </p:sp>
    </p:spTree>
    <p:extLst>
      <p:ext uri="{BB962C8B-B14F-4D97-AF65-F5344CB8AC3E}">
        <p14:creationId xmlns:p14="http://schemas.microsoft.com/office/powerpoint/2010/main" val="3754159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21</a:t>
            </a:fld>
            <a:endParaRPr lang="it-IT" altLang="it-IT"/>
          </a:p>
        </p:txBody>
      </p:sp>
    </p:spTree>
    <p:extLst>
      <p:ext uri="{BB962C8B-B14F-4D97-AF65-F5344CB8AC3E}">
        <p14:creationId xmlns:p14="http://schemas.microsoft.com/office/powerpoint/2010/main" val="3543712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4</a:t>
            </a:fld>
            <a:endParaRPr lang="it-IT" altLang="it-IT"/>
          </a:p>
        </p:txBody>
      </p:sp>
    </p:spTree>
    <p:extLst>
      <p:ext uri="{BB962C8B-B14F-4D97-AF65-F5344CB8AC3E}">
        <p14:creationId xmlns:p14="http://schemas.microsoft.com/office/powerpoint/2010/main" val="3230711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22</a:t>
            </a:fld>
            <a:endParaRPr lang="it-IT" altLang="it-IT"/>
          </a:p>
        </p:txBody>
      </p:sp>
    </p:spTree>
    <p:extLst>
      <p:ext uri="{BB962C8B-B14F-4D97-AF65-F5344CB8AC3E}">
        <p14:creationId xmlns:p14="http://schemas.microsoft.com/office/powerpoint/2010/main" val="982077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23</a:t>
            </a:fld>
            <a:endParaRPr lang="it-IT" altLang="it-IT"/>
          </a:p>
        </p:txBody>
      </p:sp>
    </p:spTree>
    <p:extLst>
      <p:ext uri="{BB962C8B-B14F-4D97-AF65-F5344CB8AC3E}">
        <p14:creationId xmlns:p14="http://schemas.microsoft.com/office/powerpoint/2010/main" val="316186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24</a:t>
            </a:fld>
            <a:endParaRPr lang="it-IT" altLang="it-IT"/>
          </a:p>
        </p:txBody>
      </p:sp>
    </p:spTree>
    <p:extLst>
      <p:ext uri="{BB962C8B-B14F-4D97-AF65-F5344CB8AC3E}">
        <p14:creationId xmlns:p14="http://schemas.microsoft.com/office/powerpoint/2010/main" val="1191716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25</a:t>
            </a:fld>
            <a:endParaRPr lang="it-IT" altLang="it-IT"/>
          </a:p>
        </p:txBody>
      </p:sp>
    </p:spTree>
    <p:extLst>
      <p:ext uri="{BB962C8B-B14F-4D97-AF65-F5344CB8AC3E}">
        <p14:creationId xmlns:p14="http://schemas.microsoft.com/office/powerpoint/2010/main" val="542572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26</a:t>
            </a:fld>
            <a:endParaRPr lang="it-IT" altLang="it-IT"/>
          </a:p>
        </p:txBody>
      </p:sp>
    </p:spTree>
    <p:extLst>
      <p:ext uri="{BB962C8B-B14F-4D97-AF65-F5344CB8AC3E}">
        <p14:creationId xmlns:p14="http://schemas.microsoft.com/office/powerpoint/2010/main" val="1903769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27</a:t>
            </a:fld>
            <a:endParaRPr lang="it-IT" altLang="it-IT"/>
          </a:p>
        </p:txBody>
      </p:sp>
    </p:spTree>
    <p:extLst>
      <p:ext uri="{BB962C8B-B14F-4D97-AF65-F5344CB8AC3E}">
        <p14:creationId xmlns:p14="http://schemas.microsoft.com/office/powerpoint/2010/main" val="1375476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28</a:t>
            </a:fld>
            <a:endParaRPr lang="it-IT" altLang="it-IT"/>
          </a:p>
        </p:txBody>
      </p:sp>
    </p:spTree>
    <p:extLst>
      <p:ext uri="{BB962C8B-B14F-4D97-AF65-F5344CB8AC3E}">
        <p14:creationId xmlns:p14="http://schemas.microsoft.com/office/powerpoint/2010/main" val="221848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29</a:t>
            </a:fld>
            <a:endParaRPr lang="it-IT" altLang="it-IT"/>
          </a:p>
        </p:txBody>
      </p:sp>
    </p:spTree>
    <p:extLst>
      <p:ext uri="{BB962C8B-B14F-4D97-AF65-F5344CB8AC3E}">
        <p14:creationId xmlns:p14="http://schemas.microsoft.com/office/powerpoint/2010/main" val="2035192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30</a:t>
            </a:fld>
            <a:endParaRPr lang="it-IT" altLang="it-IT"/>
          </a:p>
        </p:txBody>
      </p:sp>
    </p:spTree>
    <p:extLst>
      <p:ext uri="{BB962C8B-B14F-4D97-AF65-F5344CB8AC3E}">
        <p14:creationId xmlns:p14="http://schemas.microsoft.com/office/powerpoint/2010/main" val="3181888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31</a:t>
            </a:fld>
            <a:endParaRPr lang="it-IT" altLang="it-IT"/>
          </a:p>
        </p:txBody>
      </p:sp>
    </p:spTree>
    <p:extLst>
      <p:ext uri="{BB962C8B-B14F-4D97-AF65-F5344CB8AC3E}">
        <p14:creationId xmlns:p14="http://schemas.microsoft.com/office/powerpoint/2010/main" val="40203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5</a:t>
            </a:fld>
            <a:endParaRPr lang="it-IT" altLang="it-IT"/>
          </a:p>
        </p:txBody>
      </p:sp>
    </p:spTree>
    <p:extLst>
      <p:ext uri="{BB962C8B-B14F-4D97-AF65-F5344CB8AC3E}">
        <p14:creationId xmlns:p14="http://schemas.microsoft.com/office/powerpoint/2010/main" val="353741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32</a:t>
            </a:fld>
            <a:endParaRPr lang="it-IT" altLang="it-IT"/>
          </a:p>
        </p:txBody>
      </p:sp>
    </p:spTree>
    <p:extLst>
      <p:ext uri="{BB962C8B-B14F-4D97-AF65-F5344CB8AC3E}">
        <p14:creationId xmlns:p14="http://schemas.microsoft.com/office/powerpoint/2010/main" val="31193304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33</a:t>
            </a:fld>
            <a:endParaRPr lang="it-IT" altLang="it-IT"/>
          </a:p>
        </p:txBody>
      </p:sp>
    </p:spTree>
    <p:extLst>
      <p:ext uri="{BB962C8B-B14F-4D97-AF65-F5344CB8AC3E}">
        <p14:creationId xmlns:p14="http://schemas.microsoft.com/office/powerpoint/2010/main" val="11340591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34</a:t>
            </a:fld>
            <a:endParaRPr lang="it-IT" altLang="it-IT"/>
          </a:p>
        </p:txBody>
      </p:sp>
    </p:spTree>
    <p:extLst>
      <p:ext uri="{BB962C8B-B14F-4D97-AF65-F5344CB8AC3E}">
        <p14:creationId xmlns:p14="http://schemas.microsoft.com/office/powerpoint/2010/main" val="31276646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35</a:t>
            </a:fld>
            <a:endParaRPr lang="it-IT" altLang="it-IT"/>
          </a:p>
        </p:txBody>
      </p:sp>
    </p:spTree>
    <p:extLst>
      <p:ext uri="{BB962C8B-B14F-4D97-AF65-F5344CB8AC3E}">
        <p14:creationId xmlns:p14="http://schemas.microsoft.com/office/powerpoint/2010/main" val="564774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36</a:t>
            </a:fld>
            <a:endParaRPr lang="it-IT" altLang="it-IT"/>
          </a:p>
        </p:txBody>
      </p:sp>
    </p:spTree>
    <p:extLst>
      <p:ext uri="{BB962C8B-B14F-4D97-AF65-F5344CB8AC3E}">
        <p14:creationId xmlns:p14="http://schemas.microsoft.com/office/powerpoint/2010/main" val="32193431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37</a:t>
            </a:fld>
            <a:endParaRPr lang="it-IT" altLang="it-IT"/>
          </a:p>
        </p:txBody>
      </p:sp>
    </p:spTree>
    <p:extLst>
      <p:ext uri="{BB962C8B-B14F-4D97-AF65-F5344CB8AC3E}">
        <p14:creationId xmlns:p14="http://schemas.microsoft.com/office/powerpoint/2010/main" val="3240798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38</a:t>
            </a:fld>
            <a:endParaRPr lang="it-IT" altLang="it-IT"/>
          </a:p>
        </p:txBody>
      </p:sp>
    </p:spTree>
    <p:extLst>
      <p:ext uri="{BB962C8B-B14F-4D97-AF65-F5344CB8AC3E}">
        <p14:creationId xmlns:p14="http://schemas.microsoft.com/office/powerpoint/2010/main" val="11153849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655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CE2EA5-DBAE-463E-BDCC-BFC3303AC1C5}" type="slidenum">
              <a:rPr lang="it-IT" altLang="it-IT"/>
              <a:pPr/>
              <a:t>39</a:t>
            </a:fld>
            <a:endParaRPr lang="it-IT" altLang="it-IT"/>
          </a:p>
        </p:txBody>
      </p:sp>
    </p:spTree>
    <p:extLst>
      <p:ext uri="{BB962C8B-B14F-4D97-AF65-F5344CB8AC3E}">
        <p14:creationId xmlns:p14="http://schemas.microsoft.com/office/powerpoint/2010/main" val="307348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6</a:t>
            </a:fld>
            <a:endParaRPr lang="it-IT" altLang="it-IT"/>
          </a:p>
        </p:txBody>
      </p:sp>
    </p:spTree>
    <p:extLst>
      <p:ext uri="{BB962C8B-B14F-4D97-AF65-F5344CB8AC3E}">
        <p14:creationId xmlns:p14="http://schemas.microsoft.com/office/powerpoint/2010/main" val="193655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7</a:t>
            </a:fld>
            <a:endParaRPr lang="it-IT" altLang="it-IT"/>
          </a:p>
        </p:txBody>
      </p:sp>
    </p:spTree>
    <p:extLst>
      <p:ext uri="{BB962C8B-B14F-4D97-AF65-F5344CB8AC3E}">
        <p14:creationId xmlns:p14="http://schemas.microsoft.com/office/powerpoint/2010/main" val="13516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8</a:t>
            </a:fld>
            <a:endParaRPr lang="it-IT" altLang="it-IT"/>
          </a:p>
        </p:txBody>
      </p:sp>
    </p:spTree>
    <p:extLst>
      <p:ext uri="{BB962C8B-B14F-4D97-AF65-F5344CB8AC3E}">
        <p14:creationId xmlns:p14="http://schemas.microsoft.com/office/powerpoint/2010/main" val="275686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9</a:t>
            </a:fld>
            <a:endParaRPr lang="it-IT" altLang="it-IT"/>
          </a:p>
        </p:txBody>
      </p:sp>
    </p:spTree>
    <p:extLst>
      <p:ext uri="{BB962C8B-B14F-4D97-AF65-F5344CB8AC3E}">
        <p14:creationId xmlns:p14="http://schemas.microsoft.com/office/powerpoint/2010/main" val="2166816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10</a:t>
            </a:fld>
            <a:endParaRPr lang="it-IT" altLang="it-IT"/>
          </a:p>
        </p:txBody>
      </p:sp>
    </p:spTree>
    <p:extLst>
      <p:ext uri="{BB962C8B-B14F-4D97-AF65-F5344CB8AC3E}">
        <p14:creationId xmlns:p14="http://schemas.microsoft.com/office/powerpoint/2010/main" val="1256929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477D90-045C-411C-B52A-057C3CB0A919}" type="slidenum">
              <a:rPr lang="it-IT" altLang="it-IT"/>
              <a:pPr/>
              <a:t>11</a:t>
            </a:fld>
            <a:endParaRPr lang="it-IT" altLang="it-IT"/>
          </a:p>
        </p:txBody>
      </p:sp>
    </p:spTree>
    <p:extLst>
      <p:ext uri="{BB962C8B-B14F-4D97-AF65-F5344CB8AC3E}">
        <p14:creationId xmlns:p14="http://schemas.microsoft.com/office/powerpoint/2010/main" val="3139821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101456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406F27A9-5108-485E-A822-EBF027427F77}" type="slidenum">
              <a:rPr lang="it-IT" altLang="it-IT"/>
              <a:pPr/>
              <a:t>‹N›</a:t>
            </a:fld>
            <a:endParaRPr lang="it-IT" altLang="it-IT"/>
          </a:p>
        </p:txBody>
      </p:sp>
    </p:spTree>
    <p:extLst>
      <p:ext uri="{BB962C8B-B14F-4D97-AF65-F5344CB8AC3E}">
        <p14:creationId xmlns:p14="http://schemas.microsoft.com/office/powerpoint/2010/main" val="426784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88797807-526F-4EB6-BAE9-2047E89A7198}" type="slidenum">
              <a:rPr lang="it-IT" altLang="it-IT"/>
              <a:pPr/>
              <a:t>‹N›</a:t>
            </a:fld>
            <a:endParaRPr lang="it-IT" altLang="it-IT"/>
          </a:p>
        </p:txBody>
      </p:sp>
    </p:spTree>
    <p:extLst>
      <p:ext uri="{BB962C8B-B14F-4D97-AF65-F5344CB8AC3E}">
        <p14:creationId xmlns:p14="http://schemas.microsoft.com/office/powerpoint/2010/main" val="3469840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87A37767-5410-419A-952A-2D1C730A6F04}" type="slidenum">
              <a:rPr lang="it-IT" altLang="it-IT"/>
              <a:pPr/>
              <a:t>‹N›</a:t>
            </a:fld>
            <a:endParaRPr lang="it-IT" altLang="it-IT"/>
          </a:p>
        </p:txBody>
      </p:sp>
    </p:spTree>
    <p:extLst>
      <p:ext uri="{BB962C8B-B14F-4D97-AF65-F5344CB8AC3E}">
        <p14:creationId xmlns:p14="http://schemas.microsoft.com/office/powerpoint/2010/main" val="2788007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362368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010596F5-05D0-4271-8C72-758E4F063F88}" type="slidenum">
              <a:rPr lang="it-IT" altLang="it-IT"/>
              <a:pPr/>
              <a:t>‹N›</a:t>
            </a:fld>
            <a:endParaRPr lang="it-IT" altLang="it-IT"/>
          </a:p>
        </p:txBody>
      </p:sp>
    </p:spTree>
    <p:extLst>
      <p:ext uri="{BB962C8B-B14F-4D97-AF65-F5344CB8AC3E}">
        <p14:creationId xmlns:p14="http://schemas.microsoft.com/office/powerpoint/2010/main" val="300545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BFFE9F34-A8FE-438F-A012-C590A909D706}" type="slidenum">
              <a:rPr lang="it-IT" altLang="it-IT"/>
              <a:pPr/>
              <a:t>‹N›</a:t>
            </a:fld>
            <a:endParaRPr lang="it-IT" altLang="it-IT"/>
          </a:p>
        </p:txBody>
      </p:sp>
    </p:spTree>
    <p:extLst>
      <p:ext uri="{BB962C8B-B14F-4D97-AF65-F5344CB8AC3E}">
        <p14:creationId xmlns:p14="http://schemas.microsoft.com/office/powerpoint/2010/main" val="137649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B7E295ED-7E0C-4BCC-A980-27330345F6A0}" type="slidenum">
              <a:rPr lang="it-IT" altLang="it-IT"/>
              <a:pPr/>
              <a:t>‹N›</a:t>
            </a:fld>
            <a:endParaRPr lang="it-IT" altLang="it-IT"/>
          </a:p>
        </p:txBody>
      </p:sp>
    </p:spTree>
    <p:extLst>
      <p:ext uri="{BB962C8B-B14F-4D97-AF65-F5344CB8AC3E}">
        <p14:creationId xmlns:p14="http://schemas.microsoft.com/office/powerpoint/2010/main" val="339960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73654987-8A08-467F-A216-7CED59BA7879}" type="slidenum">
              <a:rPr lang="it-IT" altLang="it-IT"/>
              <a:pPr/>
              <a:t>‹N›</a:t>
            </a:fld>
            <a:endParaRPr lang="it-IT" altLang="it-IT"/>
          </a:p>
        </p:txBody>
      </p:sp>
    </p:spTree>
    <p:extLst>
      <p:ext uri="{BB962C8B-B14F-4D97-AF65-F5344CB8AC3E}">
        <p14:creationId xmlns:p14="http://schemas.microsoft.com/office/powerpoint/2010/main" val="2741854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F7B63A35-A4C2-4783-A133-A5690E3C90EA}" type="slidenum">
              <a:rPr lang="it-IT" altLang="it-IT"/>
              <a:pPr/>
              <a:t>‹N›</a:t>
            </a:fld>
            <a:endParaRPr lang="it-IT" altLang="it-IT"/>
          </a:p>
        </p:txBody>
      </p:sp>
    </p:spTree>
    <p:extLst>
      <p:ext uri="{BB962C8B-B14F-4D97-AF65-F5344CB8AC3E}">
        <p14:creationId xmlns:p14="http://schemas.microsoft.com/office/powerpoint/2010/main" val="2118047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58684CBD-6F2A-4669-8D5A-D6305A684C9D}" type="slidenum">
              <a:rPr lang="it-IT" altLang="it-IT"/>
              <a:pPr/>
              <a:t>‹N›</a:t>
            </a:fld>
            <a:endParaRPr lang="it-IT" altLang="it-IT"/>
          </a:p>
        </p:txBody>
      </p:sp>
    </p:spTree>
    <p:extLst>
      <p:ext uri="{BB962C8B-B14F-4D97-AF65-F5344CB8AC3E}">
        <p14:creationId xmlns:p14="http://schemas.microsoft.com/office/powerpoint/2010/main" val="289556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AEEE07BB-E299-4AC1-97C4-5ED485573FD9}" type="slidenum">
              <a:rPr lang="it-IT" altLang="it-IT"/>
              <a:pPr/>
              <a:t>‹N›</a:t>
            </a:fld>
            <a:endParaRPr lang="it-IT" altLang="it-IT"/>
          </a:p>
        </p:txBody>
      </p:sp>
    </p:spTree>
    <p:extLst>
      <p:ext uri="{BB962C8B-B14F-4D97-AF65-F5344CB8AC3E}">
        <p14:creationId xmlns:p14="http://schemas.microsoft.com/office/powerpoint/2010/main" val="8905907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5DA1D78A-06C3-4CFB-94D1-2B9CBDE4CB56}" type="slidenum">
              <a:rPr lang="it-IT" altLang="it-IT"/>
              <a:pPr/>
              <a:t>‹N›</a:t>
            </a:fld>
            <a:endParaRPr lang="it-IT" altLang="it-IT"/>
          </a:p>
        </p:txBody>
      </p:sp>
    </p:spTree>
    <p:extLst>
      <p:ext uri="{BB962C8B-B14F-4D97-AF65-F5344CB8AC3E}">
        <p14:creationId xmlns:p14="http://schemas.microsoft.com/office/powerpoint/2010/main" val="2600189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BE0E2B93-A908-4247-A43D-4F85598263E3}" type="slidenum">
              <a:rPr lang="it-IT" altLang="it-IT"/>
              <a:pPr/>
              <a:t>‹N›</a:t>
            </a:fld>
            <a:endParaRPr lang="it-IT" altLang="it-IT"/>
          </a:p>
        </p:txBody>
      </p:sp>
    </p:spTree>
    <p:extLst>
      <p:ext uri="{BB962C8B-B14F-4D97-AF65-F5344CB8AC3E}">
        <p14:creationId xmlns:p14="http://schemas.microsoft.com/office/powerpoint/2010/main" val="244512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37F7ED57-F868-4268-B50B-76D8EBC89EF6}" type="slidenum">
              <a:rPr lang="it-IT" altLang="it-IT"/>
              <a:pPr/>
              <a:t>‹N›</a:t>
            </a:fld>
            <a:endParaRPr lang="it-IT" altLang="it-IT"/>
          </a:p>
        </p:txBody>
      </p:sp>
    </p:spTree>
    <p:extLst>
      <p:ext uri="{BB962C8B-B14F-4D97-AF65-F5344CB8AC3E}">
        <p14:creationId xmlns:p14="http://schemas.microsoft.com/office/powerpoint/2010/main" val="1889438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9D06F461-0BC2-49F2-8355-3B0AF418E77D}" type="slidenum">
              <a:rPr lang="it-IT" altLang="it-IT"/>
              <a:pPr/>
              <a:t>‹N›</a:t>
            </a:fld>
            <a:endParaRPr lang="it-IT" altLang="it-IT"/>
          </a:p>
        </p:txBody>
      </p:sp>
    </p:spTree>
    <p:extLst>
      <p:ext uri="{BB962C8B-B14F-4D97-AF65-F5344CB8AC3E}">
        <p14:creationId xmlns:p14="http://schemas.microsoft.com/office/powerpoint/2010/main" val="2372607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F1E72EC3-0056-4245-A77E-ED04D8E28CE0}" type="slidenum">
              <a:rPr lang="it-IT" altLang="it-IT"/>
              <a:pPr/>
              <a:t>‹N›</a:t>
            </a:fld>
            <a:endParaRPr lang="it-IT" altLang="it-IT"/>
          </a:p>
        </p:txBody>
      </p:sp>
    </p:spTree>
    <p:extLst>
      <p:ext uri="{BB962C8B-B14F-4D97-AF65-F5344CB8AC3E}">
        <p14:creationId xmlns:p14="http://schemas.microsoft.com/office/powerpoint/2010/main" val="87301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A63D1479-4E39-4852-B4F8-6689BE62FC7E}" type="slidenum">
              <a:rPr lang="it-IT" altLang="it-IT"/>
              <a:pPr/>
              <a:t>‹N›</a:t>
            </a:fld>
            <a:endParaRPr lang="it-IT" altLang="it-IT"/>
          </a:p>
        </p:txBody>
      </p:sp>
    </p:spTree>
    <p:extLst>
      <p:ext uri="{BB962C8B-B14F-4D97-AF65-F5344CB8AC3E}">
        <p14:creationId xmlns:p14="http://schemas.microsoft.com/office/powerpoint/2010/main" val="293787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FFEA9020-B857-43B7-A0A3-44FF035D719B}" type="slidenum">
              <a:rPr lang="it-IT" altLang="it-IT"/>
              <a:pPr/>
              <a:t>‹N›</a:t>
            </a:fld>
            <a:endParaRPr lang="it-IT" altLang="it-IT"/>
          </a:p>
        </p:txBody>
      </p:sp>
    </p:spTree>
    <p:extLst>
      <p:ext uri="{BB962C8B-B14F-4D97-AF65-F5344CB8AC3E}">
        <p14:creationId xmlns:p14="http://schemas.microsoft.com/office/powerpoint/2010/main" val="95188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AD462D4F-C6D6-4F31-9F74-7673B4B30995}" type="slidenum">
              <a:rPr lang="it-IT" altLang="it-IT"/>
              <a:pPr/>
              <a:t>‹N›</a:t>
            </a:fld>
            <a:endParaRPr lang="it-IT" altLang="it-IT"/>
          </a:p>
        </p:txBody>
      </p:sp>
    </p:spTree>
    <p:extLst>
      <p:ext uri="{BB962C8B-B14F-4D97-AF65-F5344CB8AC3E}">
        <p14:creationId xmlns:p14="http://schemas.microsoft.com/office/powerpoint/2010/main" val="287820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80649ECD-E4E0-4994-B074-FA104016DEA8}" type="slidenum">
              <a:rPr lang="it-IT" altLang="it-IT"/>
              <a:pPr/>
              <a:t>‹N›</a:t>
            </a:fld>
            <a:endParaRPr lang="it-IT" altLang="it-IT"/>
          </a:p>
        </p:txBody>
      </p:sp>
    </p:spTree>
    <p:extLst>
      <p:ext uri="{BB962C8B-B14F-4D97-AF65-F5344CB8AC3E}">
        <p14:creationId xmlns:p14="http://schemas.microsoft.com/office/powerpoint/2010/main" val="2149252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49BC5866-02A8-4A08-B739-9210B5288CA6}" type="slidenum">
              <a:rPr lang="it-IT" altLang="it-IT"/>
              <a:pPr/>
              <a:t>‹N›</a:t>
            </a:fld>
            <a:endParaRPr lang="it-IT" altLang="it-IT"/>
          </a:p>
        </p:txBody>
      </p:sp>
    </p:spTree>
    <p:extLst>
      <p:ext uri="{BB962C8B-B14F-4D97-AF65-F5344CB8AC3E}">
        <p14:creationId xmlns:p14="http://schemas.microsoft.com/office/powerpoint/2010/main" val="92439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91E8D865-CE7C-40E4-BE6F-4C632CC7A156}" type="slidenum">
              <a:rPr lang="it-IT" altLang="it-IT"/>
              <a:pPr/>
              <a:t>‹N›</a:t>
            </a:fld>
            <a:endParaRPr lang="it-IT" altLang="it-IT"/>
          </a:p>
        </p:txBody>
      </p:sp>
    </p:spTree>
    <p:extLst>
      <p:ext uri="{BB962C8B-B14F-4D97-AF65-F5344CB8AC3E}">
        <p14:creationId xmlns:p14="http://schemas.microsoft.com/office/powerpoint/2010/main" val="6969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3C89B98-70FF-46A5-B1CA-255A0F59392A}" type="slidenum">
              <a:rPr lang="it-IT" altLang="it-IT"/>
              <a:pPr/>
              <a:t>‹N›</a:t>
            </a:fld>
            <a:endParaRPr lang="it-IT" altLang="it-IT"/>
          </a:p>
        </p:txBody>
      </p:sp>
    </p:spTree>
    <p:extLst>
      <p:ext uri="{BB962C8B-B14F-4D97-AF65-F5344CB8AC3E}">
        <p14:creationId xmlns:p14="http://schemas.microsoft.com/office/powerpoint/2010/main" val="280007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332FA4EF-F492-4458-9C1B-5EF3E644122E}"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695" r:id="rId1"/>
    <p:sldLayoutId id="214748469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 id="214748469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2052"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054"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12772F54-57DA-4A34-AA0D-AFC9ABD0442B}"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698" r:id="rId1"/>
    <p:sldLayoutId id="2147484699" r:id="rId2"/>
    <p:sldLayoutId id="2147484686" r:id="rId3"/>
    <p:sldLayoutId id="2147484687" r:id="rId4"/>
    <p:sldLayoutId id="2147484688" r:id="rId5"/>
    <p:sldLayoutId id="2147484689" r:id="rId6"/>
    <p:sldLayoutId id="2147484690" r:id="rId7"/>
    <p:sldLayoutId id="2147484691" r:id="rId8"/>
    <p:sldLayoutId id="2147484692" r:id="rId9"/>
    <p:sldLayoutId id="2147484693" r:id="rId10"/>
    <p:sldLayoutId id="2147484694" r:id="rId11"/>
    <p:sldLayoutId id="214748470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3568" y="1857013"/>
            <a:ext cx="7991475" cy="4524315"/>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a:spcBef>
                <a:spcPts val="0"/>
              </a:spcBef>
              <a:defRPr/>
            </a:pPr>
            <a:endParaRPr lang="it-IT" sz="1200" b="1" i="1" dirty="0" smtClean="0">
              <a:solidFill>
                <a:srgbClr val="7030A0"/>
              </a:solidFill>
              <a:latin typeface="Times New Roman" pitchFamily="18" charset="0"/>
            </a:endParaRPr>
          </a:p>
          <a:p>
            <a:pPr algn="ctr">
              <a:spcBef>
                <a:spcPts val="0"/>
              </a:spcBef>
              <a:defRPr/>
            </a:pPr>
            <a:r>
              <a:rPr lang="it-IT" sz="4400" b="1" i="1" dirty="0" smtClean="0">
                <a:solidFill>
                  <a:srgbClr val="7030A0"/>
                </a:solidFill>
                <a:latin typeface="Times New Roman" pitchFamily="18" charset="0"/>
              </a:rPr>
              <a:t>Le scritture epilogo, determinazione del reddito e riapertura dei conti e le scritture dell’esercizio successivo</a:t>
            </a:r>
            <a:endParaRPr lang="it-IT" sz="4400" b="1" i="1" dirty="0">
              <a:solidFill>
                <a:srgbClr val="7030A0"/>
              </a:solidFill>
              <a:latin typeface="Times New Roman" pitchFamily="18" charset="0"/>
            </a:endParaRPr>
          </a:p>
          <a:p>
            <a:pPr algn="ctr">
              <a:spcBef>
                <a:spcPts val="0"/>
              </a:spcBef>
              <a:defRPr/>
            </a:pPr>
            <a:endParaRPr lang="it-IT" sz="12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48813"/>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179389" y="1196752"/>
            <a:ext cx="8964612" cy="485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D</a:t>
            </a:r>
            <a:r>
              <a:rPr lang="it-IT" dirty="0" smtClean="0"/>
              <a:t>opo </a:t>
            </a:r>
            <a:r>
              <a:rPr lang="it-IT" dirty="0"/>
              <a:t>la riapertura dei conti all’1/1 occorre riprendere e imputare al nuovo esercizio i costi e i ricavi sospesi l’anno precedente in relazione alle rimanenze di magazzino e ai risconti, attivi e passivi. Tuttavia, nel corso del nuovo esercizio verranno chiusi anche altri conti movimentati in sede di assestamento</a:t>
            </a:r>
            <a:endParaRPr lang="it-IT" sz="2000" dirty="0" smtClean="0"/>
          </a:p>
          <a:p>
            <a:pPr>
              <a:buNone/>
            </a:pPr>
            <a:endParaRPr lang="it-IT" sz="2000" dirty="0"/>
          </a:p>
          <a:p>
            <a:pPr algn="ctr">
              <a:buNone/>
            </a:pPr>
            <a:r>
              <a:rPr lang="it-IT" dirty="0"/>
              <a:t>Ci si riferisce, in particolare, ai </a:t>
            </a:r>
            <a:r>
              <a:rPr lang="it-IT" dirty="0">
                <a:solidFill>
                  <a:srgbClr val="C00000"/>
                </a:solidFill>
              </a:rPr>
              <a:t>ratei</a:t>
            </a:r>
            <a:r>
              <a:rPr lang="it-IT" dirty="0"/>
              <a:t>, attivi e passivi, alle </a:t>
            </a:r>
            <a:r>
              <a:rPr lang="it-IT" dirty="0">
                <a:solidFill>
                  <a:srgbClr val="C00000"/>
                </a:solidFill>
              </a:rPr>
              <a:t>fatture da emettere e da ricevere</a:t>
            </a:r>
            <a:r>
              <a:rPr lang="it-IT" dirty="0"/>
              <a:t>, alle varie fattispecie di </a:t>
            </a:r>
            <a:r>
              <a:rPr lang="it-IT" dirty="0">
                <a:solidFill>
                  <a:srgbClr val="C00000"/>
                </a:solidFill>
              </a:rPr>
              <a:t>fondi rischi </a:t>
            </a:r>
            <a:r>
              <a:rPr lang="it-IT" dirty="0"/>
              <a:t>e </a:t>
            </a:r>
            <a:r>
              <a:rPr lang="it-IT" dirty="0">
                <a:solidFill>
                  <a:srgbClr val="C00000"/>
                </a:solidFill>
              </a:rPr>
              <a:t>fondi spese future</a:t>
            </a:r>
            <a:r>
              <a:rPr lang="it-IT" dirty="0"/>
              <a:t>, nonché ai </a:t>
            </a:r>
            <a:r>
              <a:rPr lang="it-IT" dirty="0">
                <a:solidFill>
                  <a:srgbClr val="C00000"/>
                </a:solidFill>
              </a:rPr>
              <a:t>debiti per imposte</a:t>
            </a:r>
            <a:r>
              <a:rPr lang="it-IT" dirty="0"/>
              <a:t>. Può inoltre chiudersi anche il </a:t>
            </a:r>
            <a:r>
              <a:rPr lang="it-IT" dirty="0">
                <a:solidFill>
                  <a:srgbClr val="C00000"/>
                </a:solidFill>
              </a:rPr>
              <a:t>TFR</a:t>
            </a:r>
            <a:r>
              <a:rPr lang="it-IT" dirty="0"/>
              <a:t>.</a:t>
            </a:r>
            <a:endParaRPr lang="it-IT" altLang="it-IT" sz="2400" dirty="0"/>
          </a:p>
        </p:txBody>
      </p:sp>
    </p:spTree>
    <p:extLst>
      <p:ext uri="{BB962C8B-B14F-4D97-AF65-F5344CB8AC3E}">
        <p14:creationId xmlns:p14="http://schemas.microsoft.com/office/powerpoint/2010/main" val="357394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1052736"/>
            <a:ext cx="8964612" cy="595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attivi</a:t>
            </a:r>
          </a:p>
          <a:p>
            <a:pPr algn="ctr">
              <a:buNone/>
            </a:pPr>
            <a:r>
              <a:rPr lang="it-IT" sz="2000" dirty="0" smtClean="0"/>
              <a:t>Riprendiamo </a:t>
            </a:r>
            <a:r>
              <a:rPr lang="it-IT" sz="2000" dirty="0"/>
              <a:t>l’esempio esposto precedentemente che riguardava la riscossione in via posticipata di fitti attivi di competenza del periodo 1/9/“n” – 1/3/“n+1” per un importo complessivo di </a:t>
            </a:r>
            <a:r>
              <a:rPr lang="it-IT" sz="2000" dirty="0" smtClean="0"/>
              <a:t>600</a:t>
            </a:r>
          </a:p>
          <a:p>
            <a:pPr algn="ctr">
              <a:buNone/>
            </a:pPr>
            <a:endParaRPr lang="it-IT" altLang="it-IT" sz="2000" dirty="0"/>
          </a:p>
          <a:p>
            <a:pPr algn="ctr">
              <a:buNone/>
            </a:pPr>
            <a:r>
              <a:rPr lang="it-IT" sz="2000" dirty="0"/>
              <a:t>Alla fine dell’esercizio “n”, come si ricorderà, si era rilevato un rateo attivo per l’importo di competenza, pari a </a:t>
            </a:r>
            <a:r>
              <a:rPr lang="it-IT" sz="2000" dirty="0" smtClean="0"/>
              <a:t>400</a:t>
            </a:r>
          </a:p>
          <a:p>
            <a:pPr algn="ctr">
              <a:buNone/>
            </a:pPr>
            <a:endParaRPr lang="it-IT" altLang="it-IT" sz="2000" dirty="0"/>
          </a:p>
          <a:p>
            <a:pPr algn="ctr">
              <a:buNone/>
            </a:pPr>
            <a:r>
              <a:rPr lang="it-IT" sz="2000" dirty="0"/>
              <a:t>In mancanza di tale scrittura di assestamento, in data 1/3 dell’anno n+1, al momento dell’incasso del fitto avremmo dovuto registrare</a:t>
            </a:r>
            <a:r>
              <a:rPr lang="it-IT" sz="2000" dirty="0" smtClean="0"/>
              <a:t>:</a:t>
            </a:r>
          </a:p>
          <a:p>
            <a:pPr algn="ctr">
              <a:buNone/>
            </a:pPr>
            <a:endParaRPr lang="it-IT" sz="2000" dirty="0" smtClean="0"/>
          </a:p>
          <a:p>
            <a:pPr algn="ctr">
              <a:buNone/>
            </a:pPr>
            <a:endParaRPr lang="it-IT" sz="2000" dirty="0"/>
          </a:p>
          <a:p>
            <a:pPr algn="ctr">
              <a:buNone/>
            </a:pPr>
            <a:endParaRPr lang="it-IT" sz="2000" dirty="0" smtClean="0"/>
          </a:p>
          <a:p>
            <a:pPr algn="ctr">
              <a:buNone/>
            </a:pPr>
            <a:r>
              <a:rPr lang="it-IT" sz="2600" dirty="0"/>
              <a:t>Con ciò, </a:t>
            </a:r>
            <a:r>
              <a:rPr lang="it-IT" sz="2600" dirty="0" smtClean="0"/>
              <a:t>avremmo erroneamente </a:t>
            </a:r>
            <a:r>
              <a:rPr lang="it-IT" sz="2600" dirty="0"/>
              <a:t>imputato l’intero importo del ricavo (600) alla competenza dell’esercizio “n+1”</a:t>
            </a:r>
          </a:p>
          <a:p>
            <a:pPr algn="ctr">
              <a:buNone/>
            </a:pPr>
            <a:endParaRPr lang="it-IT" altLang="it-IT" sz="2000" dirty="0"/>
          </a:p>
        </p:txBody>
      </p:sp>
      <p:pic>
        <p:nvPicPr>
          <p:cNvPr id="2" name="Immagine 1"/>
          <p:cNvPicPr>
            <a:picLocks noChangeAspect="1"/>
          </p:cNvPicPr>
          <p:nvPr/>
        </p:nvPicPr>
        <p:blipFill>
          <a:blip r:embed="rId3"/>
          <a:stretch>
            <a:fillRect/>
          </a:stretch>
        </p:blipFill>
        <p:spPr>
          <a:xfrm>
            <a:off x="593125" y="4725144"/>
            <a:ext cx="7957749" cy="649612"/>
          </a:xfrm>
          <a:prstGeom prst="rect">
            <a:avLst/>
          </a:prstGeom>
        </p:spPr>
      </p:pic>
    </p:spTree>
    <p:extLst>
      <p:ext uri="{BB962C8B-B14F-4D97-AF65-F5344CB8AC3E}">
        <p14:creationId xmlns:p14="http://schemas.microsoft.com/office/powerpoint/2010/main" val="992518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57854"/>
            <a:ext cx="8964612"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attivi</a:t>
            </a:r>
          </a:p>
          <a:p>
            <a:pPr algn="ctr">
              <a:buNone/>
            </a:pPr>
            <a:r>
              <a:rPr lang="it-IT" sz="1500" dirty="0" smtClean="0"/>
              <a:t>Invece</a:t>
            </a:r>
            <a:r>
              <a:rPr lang="it-IT" sz="1500" dirty="0"/>
              <a:t>, come è corretto, avendo anticipato parte di tale ricavo all’esercizio “n” mediante la registrazione di un rateo attivo, al momento dell’effettivo incasso, la scrittura assume la seguente configurazione:</a:t>
            </a:r>
          </a:p>
          <a:p>
            <a:pPr algn="ctr">
              <a:buNone/>
            </a:pPr>
            <a:endParaRPr lang="it-IT" sz="1500" dirty="0" smtClean="0"/>
          </a:p>
        </p:txBody>
      </p:sp>
      <p:pic>
        <p:nvPicPr>
          <p:cNvPr id="4" name="Immagine 3"/>
          <p:cNvPicPr>
            <a:picLocks noChangeAspect="1"/>
          </p:cNvPicPr>
          <p:nvPr/>
        </p:nvPicPr>
        <p:blipFill>
          <a:blip r:embed="rId3"/>
          <a:stretch>
            <a:fillRect/>
          </a:stretch>
        </p:blipFill>
        <p:spPr>
          <a:xfrm>
            <a:off x="1619672" y="1916832"/>
            <a:ext cx="6173061" cy="4829849"/>
          </a:xfrm>
          <a:prstGeom prst="rect">
            <a:avLst/>
          </a:prstGeom>
        </p:spPr>
      </p:pic>
    </p:spTree>
    <p:extLst>
      <p:ext uri="{BB962C8B-B14F-4D97-AF65-F5344CB8AC3E}">
        <p14:creationId xmlns:p14="http://schemas.microsoft.com/office/powerpoint/2010/main" val="1367016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1229383"/>
            <a:ext cx="8964612" cy="371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attivi</a:t>
            </a:r>
          </a:p>
          <a:p>
            <a:pPr algn="ctr">
              <a:buNone/>
            </a:pPr>
            <a:endParaRPr lang="it-IT" dirty="0" smtClean="0"/>
          </a:p>
          <a:p>
            <a:pPr algn="ctr">
              <a:buNone/>
            </a:pPr>
            <a:r>
              <a:rPr lang="it-IT" dirty="0"/>
              <a:t>Tale scrittura consente, a fronte dell’entrata complessiva di cassa di 600, di </a:t>
            </a:r>
            <a:r>
              <a:rPr lang="it-IT" b="1" dirty="0">
                <a:solidFill>
                  <a:srgbClr val="C00000"/>
                </a:solidFill>
              </a:rPr>
              <a:t>imputare all’esercizio</a:t>
            </a:r>
            <a:r>
              <a:rPr lang="it-IT" dirty="0">
                <a:solidFill>
                  <a:srgbClr val="C00000"/>
                </a:solidFill>
              </a:rPr>
              <a:t> “</a:t>
            </a:r>
            <a:r>
              <a:rPr lang="it-IT" b="1" dirty="0">
                <a:solidFill>
                  <a:srgbClr val="C00000"/>
                </a:solidFill>
              </a:rPr>
              <a:t>n+1</a:t>
            </a:r>
            <a:r>
              <a:rPr lang="it-IT" dirty="0">
                <a:solidFill>
                  <a:srgbClr val="C00000"/>
                </a:solidFill>
              </a:rPr>
              <a:t>” </a:t>
            </a:r>
            <a:r>
              <a:rPr lang="it-IT" b="1" dirty="0">
                <a:solidFill>
                  <a:srgbClr val="C00000"/>
                </a:solidFill>
              </a:rPr>
              <a:t>esclusivamente il ricavo di competenza del medesimo</a:t>
            </a:r>
            <a:r>
              <a:rPr lang="it-IT" b="1" dirty="0"/>
              <a:t> </a:t>
            </a:r>
            <a:r>
              <a:rPr lang="it-IT" dirty="0"/>
              <a:t>(200), mentre per la parte rimanente (400) viene stornato il rateo attivo (ovvero il credito) acceso in contabilità</a:t>
            </a:r>
            <a:endParaRPr lang="it-IT" sz="1500" dirty="0" smtClean="0"/>
          </a:p>
        </p:txBody>
      </p:sp>
    </p:spTree>
    <p:extLst>
      <p:ext uri="{BB962C8B-B14F-4D97-AF65-F5344CB8AC3E}">
        <p14:creationId xmlns:p14="http://schemas.microsoft.com/office/powerpoint/2010/main" val="4026341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1052736"/>
            <a:ext cx="8964612" cy="5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passivi</a:t>
            </a:r>
          </a:p>
          <a:p>
            <a:pPr algn="ctr">
              <a:buNone/>
            </a:pPr>
            <a:r>
              <a:rPr lang="it-IT" sz="2000" dirty="0" smtClean="0"/>
              <a:t>Riprendiamo </a:t>
            </a:r>
            <a:r>
              <a:rPr lang="it-IT" sz="2000" dirty="0"/>
              <a:t>l’esempio riguardante il pagamento in via posticipata di fitti passivi di competenza del periodo 1/9/“n” – 1/3/“n+1” per un importo complessivo di 1.200</a:t>
            </a:r>
            <a:endParaRPr lang="it-IT" sz="2000" dirty="0" smtClean="0"/>
          </a:p>
          <a:p>
            <a:pPr algn="ctr">
              <a:buNone/>
            </a:pPr>
            <a:endParaRPr lang="it-IT" sz="2000" dirty="0" smtClean="0"/>
          </a:p>
          <a:p>
            <a:pPr algn="ctr">
              <a:buNone/>
            </a:pPr>
            <a:r>
              <a:rPr lang="it-IT" sz="2000" dirty="0" smtClean="0"/>
              <a:t>Al </a:t>
            </a:r>
            <a:r>
              <a:rPr lang="it-IT" sz="2000" dirty="0"/>
              <a:t>termine dell’esercizio “n” si era rilevato un rateo passivo per l’importo di competenza, pari a 800</a:t>
            </a:r>
            <a:endParaRPr lang="it-IT" altLang="it-IT" sz="2000" dirty="0"/>
          </a:p>
          <a:p>
            <a:pPr algn="ctr">
              <a:buNone/>
            </a:pPr>
            <a:endParaRPr lang="it-IT" sz="2000" dirty="0" smtClean="0"/>
          </a:p>
          <a:p>
            <a:pPr algn="ctr">
              <a:buNone/>
            </a:pPr>
            <a:r>
              <a:rPr lang="it-IT" sz="2000" dirty="0" smtClean="0"/>
              <a:t>Se </a:t>
            </a:r>
            <a:r>
              <a:rPr lang="it-IT" sz="2000" dirty="0"/>
              <a:t>non avessimo registrato tale scrittura di assestamento, in data 1/3 dell’anno n+1, al momento del pagamento del fitto avremmo dovuto rilevare:</a:t>
            </a:r>
          </a:p>
          <a:p>
            <a:pPr algn="ctr">
              <a:buNone/>
            </a:pPr>
            <a:endParaRPr lang="it-IT" sz="2000" dirty="0" smtClean="0"/>
          </a:p>
          <a:p>
            <a:pPr algn="ctr">
              <a:buNone/>
            </a:pPr>
            <a:endParaRPr lang="it-IT" sz="2000" dirty="0"/>
          </a:p>
          <a:p>
            <a:pPr algn="ctr">
              <a:buNone/>
            </a:pPr>
            <a:endParaRPr lang="it-IT" sz="2000" dirty="0" smtClean="0"/>
          </a:p>
          <a:p>
            <a:pPr algn="ctr">
              <a:buNone/>
            </a:pPr>
            <a:r>
              <a:rPr lang="it-IT" sz="2600" dirty="0"/>
              <a:t>Con ciò, </a:t>
            </a:r>
            <a:r>
              <a:rPr lang="it-IT" sz="2600" dirty="0" smtClean="0"/>
              <a:t>avremmo erroneamente </a:t>
            </a:r>
            <a:r>
              <a:rPr lang="it-IT" sz="2600" dirty="0"/>
              <a:t>imputato l’intero importo del </a:t>
            </a:r>
            <a:r>
              <a:rPr lang="it-IT" dirty="0" smtClean="0"/>
              <a:t>costo </a:t>
            </a:r>
            <a:r>
              <a:rPr lang="it-IT" dirty="0"/>
              <a:t>(1200) alla competenza dell’esercizio “n+1</a:t>
            </a:r>
            <a:r>
              <a:rPr lang="it-IT" dirty="0" smtClean="0"/>
              <a:t>”</a:t>
            </a:r>
            <a:endParaRPr lang="it-IT" altLang="it-IT" sz="2000" dirty="0"/>
          </a:p>
        </p:txBody>
      </p:sp>
      <p:pic>
        <p:nvPicPr>
          <p:cNvPr id="3" name="Immagine 2"/>
          <p:cNvPicPr>
            <a:picLocks noChangeAspect="1"/>
          </p:cNvPicPr>
          <p:nvPr/>
        </p:nvPicPr>
        <p:blipFill>
          <a:blip r:embed="rId3"/>
          <a:stretch>
            <a:fillRect/>
          </a:stretch>
        </p:blipFill>
        <p:spPr>
          <a:xfrm>
            <a:off x="611559" y="4869160"/>
            <a:ext cx="7728855" cy="576064"/>
          </a:xfrm>
          <a:prstGeom prst="rect">
            <a:avLst/>
          </a:prstGeom>
        </p:spPr>
      </p:pic>
    </p:spTree>
    <p:extLst>
      <p:ext uri="{BB962C8B-B14F-4D97-AF65-F5344CB8AC3E}">
        <p14:creationId xmlns:p14="http://schemas.microsoft.com/office/powerpoint/2010/main" val="4052233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57854"/>
            <a:ext cx="8964612"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passivi</a:t>
            </a:r>
          </a:p>
          <a:p>
            <a:pPr algn="ctr">
              <a:buNone/>
            </a:pPr>
            <a:r>
              <a:rPr lang="it-IT" sz="1500" dirty="0" smtClean="0"/>
              <a:t>Invece</a:t>
            </a:r>
            <a:r>
              <a:rPr lang="it-IT" sz="1500" dirty="0"/>
              <a:t>, come è corretto, avendo anticipato parte di tale </a:t>
            </a:r>
            <a:r>
              <a:rPr lang="it-IT" sz="1500" dirty="0" smtClean="0"/>
              <a:t>onere </a:t>
            </a:r>
            <a:r>
              <a:rPr lang="it-IT" sz="1500" dirty="0"/>
              <a:t>all’esercizio “n” mediante la registrazione di un rateo </a:t>
            </a:r>
            <a:r>
              <a:rPr lang="it-IT" sz="1500" dirty="0" smtClean="0"/>
              <a:t>passivo, </a:t>
            </a:r>
            <a:r>
              <a:rPr lang="it-IT" sz="1500" dirty="0"/>
              <a:t>al momento dell’effettivo incasso, la scrittura assume la seguente configurazione:</a:t>
            </a:r>
          </a:p>
          <a:p>
            <a:pPr algn="ctr">
              <a:buNone/>
            </a:pPr>
            <a:endParaRPr lang="it-IT" sz="1500" dirty="0" smtClean="0"/>
          </a:p>
        </p:txBody>
      </p:sp>
      <p:pic>
        <p:nvPicPr>
          <p:cNvPr id="2" name="Immagine 1"/>
          <p:cNvPicPr>
            <a:picLocks noChangeAspect="1"/>
          </p:cNvPicPr>
          <p:nvPr/>
        </p:nvPicPr>
        <p:blipFill>
          <a:blip r:embed="rId3"/>
          <a:stretch>
            <a:fillRect/>
          </a:stretch>
        </p:blipFill>
        <p:spPr>
          <a:xfrm>
            <a:off x="1331640" y="1988840"/>
            <a:ext cx="6423275" cy="4711744"/>
          </a:xfrm>
          <a:prstGeom prst="rect">
            <a:avLst/>
          </a:prstGeom>
        </p:spPr>
      </p:pic>
    </p:spTree>
    <p:extLst>
      <p:ext uri="{BB962C8B-B14F-4D97-AF65-F5344CB8AC3E}">
        <p14:creationId xmlns:p14="http://schemas.microsoft.com/office/powerpoint/2010/main" val="422064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1229383"/>
            <a:ext cx="8964612" cy="5176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dei ratei </a:t>
            </a:r>
            <a:r>
              <a:rPr lang="it-IT" dirty="0" smtClean="0"/>
              <a:t>passivi</a:t>
            </a:r>
          </a:p>
          <a:p>
            <a:pPr algn="ctr">
              <a:buNone/>
            </a:pPr>
            <a:endParaRPr lang="it-IT" dirty="0" smtClean="0"/>
          </a:p>
          <a:p>
            <a:pPr algn="ctr">
              <a:buNone/>
            </a:pPr>
            <a:r>
              <a:rPr lang="it-IT" dirty="0"/>
              <a:t>Come per il caso precedente, questa scrittura permette, a fronte dell’uscita complessiva di denaro di 1.200, di </a:t>
            </a:r>
            <a:r>
              <a:rPr lang="it-IT" b="1" dirty="0">
                <a:solidFill>
                  <a:srgbClr val="C00000"/>
                </a:solidFill>
              </a:rPr>
              <a:t>imputare all’esercizio</a:t>
            </a:r>
            <a:r>
              <a:rPr lang="it-IT" dirty="0">
                <a:solidFill>
                  <a:srgbClr val="C00000"/>
                </a:solidFill>
              </a:rPr>
              <a:t> “</a:t>
            </a:r>
            <a:r>
              <a:rPr lang="it-IT" b="1" dirty="0">
                <a:solidFill>
                  <a:srgbClr val="C00000"/>
                </a:solidFill>
              </a:rPr>
              <a:t>n+1</a:t>
            </a:r>
            <a:r>
              <a:rPr lang="it-IT" dirty="0">
                <a:solidFill>
                  <a:srgbClr val="C00000"/>
                </a:solidFill>
              </a:rPr>
              <a:t>” </a:t>
            </a:r>
            <a:r>
              <a:rPr lang="it-IT" b="1" dirty="0">
                <a:solidFill>
                  <a:srgbClr val="C00000"/>
                </a:solidFill>
              </a:rPr>
              <a:t>esclusivamente il costo di competenza</a:t>
            </a:r>
            <a:r>
              <a:rPr lang="it-IT" dirty="0">
                <a:solidFill>
                  <a:srgbClr val="C00000"/>
                </a:solidFill>
              </a:rPr>
              <a:t> </a:t>
            </a:r>
            <a:r>
              <a:rPr lang="it-IT" dirty="0"/>
              <a:t>del medesimo (400</a:t>
            </a:r>
            <a:r>
              <a:rPr lang="it-IT" dirty="0" smtClean="0"/>
              <a:t>)</a:t>
            </a:r>
          </a:p>
          <a:p>
            <a:pPr algn="ctr">
              <a:buNone/>
            </a:pPr>
            <a:endParaRPr lang="it-IT" dirty="0"/>
          </a:p>
          <a:p>
            <a:pPr algn="ctr">
              <a:buNone/>
            </a:pPr>
            <a:r>
              <a:rPr lang="it-IT" dirty="0"/>
              <a:t>La parte rimanente (800) viene controbilanciata dallo storno del rateo passivo (ovvero del debito) acceso in </a:t>
            </a:r>
            <a:r>
              <a:rPr lang="it-IT" dirty="0" smtClean="0"/>
              <a:t>contabilità</a:t>
            </a:r>
            <a:endParaRPr lang="it-IT" dirty="0"/>
          </a:p>
        </p:txBody>
      </p:sp>
    </p:spTree>
    <p:extLst>
      <p:ext uri="{BB962C8B-B14F-4D97-AF65-F5344CB8AC3E}">
        <p14:creationId xmlns:p14="http://schemas.microsoft.com/office/powerpoint/2010/main" val="3241082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a:t>
            </a:r>
            <a:r>
              <a:rPr lang="it-IT" dirty="0" smtClean="0"/>
              <a:t>delle fatture da emettere</a:t>
            </a:r>
            <a:endParaRPr lang="it-IT" sz="1000" dirty="0" smtClean="0"/>
          </a:p>
          <a:p>
            <a:pPr algn="ctr">
              <a:buNone/>
            </a:pPr>
            <a:r>
              <a:rPr lang="it-IT" sz="2000" dirty="0"/>
              <a:t>Le “Fatture da emettere” </a:t>
            </a:r>
            <a:r>
              <a:rPr lang="it-IT" sz="2000" dirty="0" smtClean="0"/>
              <a:t>sono </a:t>
            </a:r>
            <a:r>
              <a:rPr lang="it-IT" sz="2000" dirty="0"/>
              <a:t>conti di transito che sorgono a fine esercizio per sostituire la rilevazione dei “Crediti verso clienti” </a:t>
            </a:r>
            <a:r>
              <a:rPr lang="it-IT" sz="2000" dirty="0" smtClean="0"/>
              <a:t>a </a:t>
            </a:r>
            <a:r>
              <a:rPr lang="it-IT" sz="2000" dirty="0"/>
              <a:t>fronte di merci già consegnate </a:t>
            </a:r>
            <a:r>
              <a:rPr lang="it-IT" sz="2000" dirty="0" smtClean="0"/>
              <a:t>ma </a:t>
            </a:r>
            <a:r>
              <a:rPr lang="it-IT" sz="2000" dirty="0"/>
              <a:t>per le quali la relativa fattura non è ancora stata </a:t>
            </a:r>
            <a:r>
              <a:rPr lang="it-IT" sz="2000" dirty="0" smtClean="0"/>
              <a:t>emessa</a:t>
            </a:r>
          </a:p>
          <a:p>
            <a:pPr algn="ctr">
              <a:buNone/>
            </a:pPr>
            <a:r>
              <a:rPr lang="it-IT" sz="2000" dirty="0" smtClean="0">
                <a:solidFill>
                  <a:srgbClr val="C00000"/>
                </a:solidFill>
              </a:rPr>
              <a:t>Riprendiamo l’esempio di una fattura da emettere per vendita di beni per 500+IVA registrata il 31/12 in fase di assestamento come segue:</a:t>
            </a:r>
          </a:p>
          <a:p>
            <a:pPr marL="0" lvl="1" indent="0" algn="just" eaLnBrk="1" hangingPunct="1">
              <a:spcBef>
                <a:spcPts val="0"/>
              </a:spcBef>
              <a:buClr>
                <a:schemeClr val="tx1"/>
              </a:buClr>
              <a:buNone/>
              <a:defRPr/>
            </a:pPr>
            <a:endParaRPr lang="it-IT" altLang="it-IT" sz="1800" b="1" u="sng"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u="sng" kern="0" dirty="0" smtClean="0">
                <a:latin typeface="Tahoma" panose="020B0604030504040204" pitchFamily="34" charset="0"/>
                <a:cs typeface="Tahoma" panose="020B0604030504040204" pitchFamily="34" charset="0"/>
              </a:rPr>
              <a:t>Esempio</a:t>
            </a:r>
            <a:r>
              <a:rPr lang="it-IT" altLang="it-IT" sz="1800" b="1" u="sng" kern="0" dirty="0">
                <a:latin typeface="Tahoma" panose="020B0604030504040204" pitchFamily="34" charset="0"/>
                <a:cs typeface="Tahoma" panose="020B0604030504040204" pitchFamily="34" charset="0"/>
              </a:rPr>
              <a:t>: </a:t>
            </a:r>
            <a:r>
              <a:rPr lang="it-IT" altLang="it-IT" sz="1800" kern="0" dirty="0">
                <a:latin typeface="Tahoma" panose="020B0604030504040204" pitchFamily="34" charset="0"/>
                <a:cs typeface="Tahoma" panose="020B0604030504040204" pitchFamily="34" charset="0"/>
              </a:rPr>
              <a:t>L’azienda Alfa vende merci per 500 + IVA 22%. Al 31/12 non è ancora stata emessa la relativa fattura</a:t>
            </a:r>
            <a:r>
              <a:rPr lang="it-IT" altLang="it-IT" sz="1800" kern="0" dirty="0" smtClean="0">
                <a:latin typeface="Tahoma" panose="020B0604030504040204" pitchFamily="34" charset="0"/>
                <a:cs typeface="Tahoma" panose="020B0604030504040204" pitchFamily="34" charset="0"/>
              </a:rPr>
              <a:t>.</a:t>
            </a: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4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a:defRPr/>
            </a:pPr>
            <a:r>
              <a:rPr lang="it-IT" altLang="it-IT" sz="1800" kern="0" dirty="0">
                <a:latin typeface="Tahoma" panose="020B0604030504040204" pitchFamily="34" charset="0"/>
                <a:cs typeface="Tahoma" panose="020B0604030504040204" pitchFamily="34" charset="0"/>
              </a:rPr>
              <a:t>Se la fattura viene emessa/contabilizzata entro il 16/1 dell’anno n+1 </a:t>
            </a: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smtClean="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startAt="2"/>
              <a:defRPr/>
            </a:pPr>
            <a:r>
              <a:rPr lang="it-IT" altLang="it-IT" sz="1800" kern="0" dirty="0">
                <a:latin typeface="Tahoma" panose="020B0604030504040204" pitchFamily="34" charset="0"/>
                <a:cs typeface="Tahoma" panose="020B0604030504040204" pitchFamily="34" charset="0"/>
              </a:rPr>
              <a:t>Se la fattura viene emessa/contabilizzata dopo il 16/1 dell’anno n+1</a:t>
            </a: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algn="ctr">
              <a:buNone/>
            </a:pPr>
            <a:endParaRPr lang="it-IT" sz="2000" dirty="0" smtClean="0"/>
          </a:p>
        </p:txBody>
      </p:sp>
      <p:graphicFrame>
        <p:nvGraphicFramePr>
          <p:cNvPr id="5" name="Group 52"/>
          <p:cNvGraphicFramePr>
            <a:graphicFrameLocks noGrp="1"/>
          </p:cNvGraphicFramePr>
          <p:nvPr>
            <p:extLst>
              <p:ext uri="{D42A27DB-BD31-4B8C-83A1-F6EECF244321}">
                <p14:modId xmlns:p14="http://schemas.microsoft.com/office/powerpoint/2010/main" val="3790594166"/>
              </p:ext>
            </p:extLst>
          </p:nvPr>
        </p:nvGraphicFramePr>
        <p:xfrm>
          <a:off x="323850" y="4524386"/>
          <a:ext cx="8496300" cy="9208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91" marB="458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91" marB="458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emettere</a:t>
                      </a:r>
                    </a:p>
                  </a:txBody>
                  <a:tcPr marT="45891" marB="458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5891" marB="458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c/vendita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debito</a:t>
                      </a:r>
                    </a:p>
                  </a:txBody>
                  <a:tcPr marT="45891" marB="458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91" marB="458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5891" marB="458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52"/>
          <p:cNvGraphicFramePr>
            <a:graphicFrameLocks noGrp="1"/>
          </p:cNvGraphicFramePr>
          <p:nvPr>
            <p:extLst>
              <p:ext uri="{D42A27DB-BD31-4B8C-83A1-F6EECF244321}">
                <p14:modId xmlns:p14="http://schemas.microsoft.com/office/powerpoint/2010/main" val="2235576493"/>
              </p:ext>
            </p:extLst>
          </p:nvPr>
        </p:nvGraphicFramePr>
        <p:xfrm>
          <a:off x="324172" y="600509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emettere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c/vendite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03443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4" name="Rectangle 3"/>
          <p:cNvSpPr txBox="1">
            <a:spLocks noChangeArrowheads="1"/>
          </p:cNvSpPr>
          <p:nvPr/>
        </p:nvSpPr>
        <p:spPr>
          <a:xfrm>
            <a:off x="179388" y="980728"/>
            <a:ext cx="8870950"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a:latin typeface="Tahoma" panose="020B0604030504040204" pitchFamily="34" charset="0"/>
                <a:cs typeface="Tahoma" panose="020B0604030504040204" pitchFamily="34" charset="0"/>
              </a:rPr>
              <a:t>Le fatture da emettere</a:t>
            </a:r>
            <a:r>
              <a:rPr lang="it-IT" altLang="it-IT" sz="2000" b="1" u="sng" kern="0" dirty="0" smtClean="0">
                <a:latin typeface="Tahoma" panose="020B0604030504040204" pitchFamily="34" charset="0"/>
                <a:cs typeface="Tahoma" panose="020B0604030504040204" pitchFamily="34" charset="0"/>
              </a:rPr>
              <a:t>:</a:t>
            </a: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kern="0" dirty="0">
                <a:latin typeface="Tahoma" panose="020B0604030504040204" pitchFamily="34" charset="0"/>
                <a:cs typeface="Tahoma" panose="020B0604030504040204" pitchFamily="34" charset="0"/>
              </a:rPr>
              <a:t>Nell’esercizio successivo, </a:t>
            </a:r>
            <a:r>
              <a:rPr lang="it-IT" altLang="it-IT" sz="1800" kern="0" dirty="0">
                <a:latin typeface="Tahoma" panose="020B0604030504040204" pitchFamily="34" charset="0"/>
                <a:cs typeface="Tahoma" panose="020B0604030504040204" pitchFamily="34" charset="0"/>
              </a:rPr>
              <a:t>all’atto del emissione della fattura differita attiva si dovrà stornare il conto “Fatture da emettere” a fronte della nascita dei “Crediti v/clienti”, senza o con IVA a seconda dei casi. </a:t>
            </a:r>
          </a:p>
          <a:p>
            <a:pPr marL="0" lvl="1" indent="0" algn="just" eaLnBrk="1" hangingPunct="1">
              <a:spcBef>
                <a:spcPts val="0"/>
              </a:spcBef>
              <a:buClr>
                <a:schemeClr val="tx1"/>
              </a:buClr>
              <a:buFont typeface="Arial" panose="020B0604020202020204" pitchFamily="34" charset="0"/>
              <a:buNone/>
              <a:defRPr/>
            </a:pPr>
            <a:endParaRPr lang="it-IT" altLang="it-IT" sz="4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a:defRPr/>
            </a:pPr>
            <a:r>
              <a:rPr lang="it-IT" altLang="it-IT" sz="1800" kern="0" dirty="0">
                <a:latin typeface="Tahoma" panose="020B0604030504040204" pitchFamily="34" charset="0"/>
                <a:cs typeface="Tahoma" panose="020B0604030504040204" pitchFamily="34" charset="0"/>
              </a:rPr>
              <a:t>Se la fattura </a:t>
            </a:r>
            <a:r>
              <a:rPr lang="it-IT" altLang="it-IT" sz="1800" kern="0" dirty="0" smtClean="0">
                <a:latin typeface="Tahoma" panose="020B0604030504040204" pitchFamily="34" charset="0"/>
                <a:cs typeface="Tahoma" panose="020B0604030504040204" pitchFamily="34" charset="0"/>
              </a:rPr>
              <a:t>è stata </a:t>
            </a:r>
            <a:r>
              <a:rPr lang="it-IT" altLang="it-IT" sz="1800" kern="0" dirty="0">
                <a:latin typeface="Tahoma" panose="020B0604030504040204" pitchFamily="34" charset="0"/>
                <a:cs typeface="Tahoma" panose="020B0604030504040204" pitchFamily="34" charset="0"/>
              </a:rPr>
              <a:t>emessa/contabilizzata entro il 16/1 dell’anno n+1 </a:t>
            </a: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startAt="2"/>
              <a:defRPr/>
            </a:pPr>
            <a:r>
              <a:rPr lang="it-IT" altLang="it-IT" sz="1800" kern="0" dirty="0">
                <a:latin typeface="Tahoma" panose="020B0604030504040204" pitchFamily="34" charset="0"/>
                <a:cs typeface="Tahoma" panose="020B0604030504040204" pitchFamily="34" charset="0"/>
              </a:rPr>
              <a:t>Se la fattura </a:t>
            </a:r>
            <a:r>
              <a:rPr lang="it-IT" altLang="it-IT" sz="1800" kern="0" dirty="0" smtClean="0">
                <a:latin typeface="Tahoma" panose="020B0604030504040204" pitchFamily="34" charset="0"/>
                <a:cs typeface="Tahoma" panose="020B0604030504040204" pitchFamily="34" charset="0"/>
              </a:rPr>
              <a:t>è stata </a:t>
            </a:r>
            <a:r>
              <a:rPr lang="it-IT" altLang="it-IT" sz="1800" kern="0" dirty="0">
                <a:latin typeface="Tahoma" panose="020B0604030504040204" pitchFamily="34" charset="0"/>
                <a:cs typeface="Tahoma" panose="020B0604030504040204" pitchFamily="34" charset="0"/>
              </a:rPr>
              <a:t>emessa/contabilizzata dopo il 16/1 dell’anno n+1</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p:txBody>
      </p:sp>
      <p:graphicFrame>
        <p:nvGraphicFramePr>
          <p:cNvPr id="5" name="Group 52"/>
          <p:cNvGraphicFramePr>
            <a:graphicFrameLocks noGrp="1"/>
          </p:cNvGraphicFramePr>
          <p:nvPr>
            <p:extLst>
              <p:ext uri="{D42A27DB-BD31-4B8C-83A1-F6EECF244321}">
                <p14:modId xmlns:p14="http://schemas.microsoft.com/office/powerpoint/2010/main" val="568362931"/>
              </p:ext>
            </p:extLst>
          </p:nvPr>
        </p:nvGraphicFramePr>
        <p:xfrm>
          <a:off x="323850" y="3040136"/>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emettere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52"/>
          <p:cNvGraphicFramePr>
            <a:graphicFrameLocks noGrp="1"/>
          </p:cNvGraphicFramePr>
          <p:nvPr>
            <p:extLst>
              <p:ext uri="{D42A27DB-BD31-4B8C-83A1-F6EECF244321}">
                <p14:modId xmlns:p14="http://schemas.microsoft.com/office/powerpoint/2010/main" val="1284840544"/>
              </p:ext>
            </p:extLst>
          </p:nvPr>
        </p:nvGraphicFramePr>
        <p:xfrm>
          <a:off x="366713" y="4498757"/>
          <a:ext cx="8496300" cy="9223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79" marB="460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emettere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debito</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110</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6079" marB="460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1322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a:t>
            </a:r>
            <a:r>
              <a:rPr lang="it-IT" dirty="0" smtClean="0"/>
              <a:t>delle fatture da ricevere</a:t>
            </a:r>
            <a:endParaRPr lang="it-IT" sz="1000" dirty="0" smtClean="0"/>
          </a:p>
          <a:p>
            <a:pPr algn="ctr">
              <a:buNone/>
            </a:pPr>
            <a:r>
              <a:rPr lang="it-IT" sz="2000" dirty="0"/>
              <a:t>Le “Fatture da </a:t>
            </a:r>
            <a:r>
              <a:rPr lang="it-IT" sz="2000" dirty="0" smtClean="0"/>
              <a:t>ricevere” sono </a:t>
            </a:r>
            <a:r>
              <a:rPr lang="it-IT" sz="2000" dirty="0"/>
              <a:t>conti di transito che sorgono a fine esercizio per sostituire la rilevazione dei </a:t>
            </a:r>
            <a:r>
              <a:rPr lang="it-IT" sz="2000" dirty="0" smtClean="0"/>
              <a:t>“Debiti verso fornitori” a </a:t>
            </a:r>
            <a:r>
              <a:rPr lang="it-IT" sz="2000" dirty="0"/>
              <a:t>fronte di merci già </a:t>
            </a:r>
            <a:r>
              <a:rPr lang="it-IT" sz="2000" dirty="0" smtClean="0"/>
              <a:t>ricevute ma </a:t>
            </a:r>
            <a:r>
              <a:rPr lang="it-IT" sz="2000" dirty="0"/>
              <a:t>per le quali la relativa fattura non è ancora stata </a:t>
            </a:r>
            <a:r>
              <a:rPr lang="it-IT" sz="2000" dirty="0" smtClean="0"/>
              <a:t>ricevuta</a:t>
            </a:r>
          </a:p>
          <a:p>
            <a:pPr algn="ctr">
              <a:buNone/>
            </a:pPr>
            <a:r>
              <a:rPr lang="it-IT" sz="2000" dirty="0" smtClean="0">
                <a:solidFill>
                  <a:srgbClr val="C00000"/>
                </a:solidFill>
              </a:rPr>
              <a:t>Riprendiamo l’esempio di una fattura da ricevere per vendita di beni per 500+IVA registrata il 31/12 in fase di assestamento come segue:</a:t>
            </a:r>
          </a:p>
          <a:p>
            <a:pPr marL="0" lvl="1" indent="0" algn="just" eaLnBrk="1" hangingPunct="1">
              <a:spcBef>
                <a:spcPts val="0"/>
              </a:spcBef>
              <a:buClr>
                <a:schemeClr val="tx1"/>
              </a:buClr>
              <a:buNone/>
              <a:defRPr/>
            </a:pPr>
            <a:endParaRPr lang="it-IT" altLang="it-IT" sz="1800" b="1" u="sng"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u="sng" kern="0" dirty="0" smtClean="0">
                <a:latin typeface="Tahoma" panose="020B0604030504040204" pitchFamily="34" charset="0"/>
                <a:cs typeface="Tahoma" panose="020B0604030504040204" pitchFamily="34" charset="0"/>
              </a:rPr>
              <a:t>Esempio</a:t>
            </a:r>
            <a:r>
              <a:rPr lang="it-IT" altLang="it-IT" sz="1800" b="1" u="sng" kern="0" dirty="0">
                <a:latin typeface="Tahoma" panose="020B0604030504040204" pitchFamily="34" charset="0"/>
                <a:cs typeface="Tahoma" panose="020B0604030504040204" pitchFamily="34" charset="0"/>
              </a:rPr>
              <a:t>: </a:t>
            </a:r>
            <a:r>
              <a:rPr lang="it-IT" altLang="it-IT" sz="1800" kern="0" dirty="0">
                <a:latin typeface="Tahoma" panose="020B0604030504040204" pitchFamily="34" charset="0"/>
                <a:cs typeface="Tahoma" panose="020B0604030504040204" pitchFamily="34" charset="0"/>
              </a:rPr>
              <a:t>L’azienda Alfa acquista merci per 500 + IVA 22%. Al 31/12 non è ancora pervenuta relativa fattura</a:t>
            </a:r>
            <a:r>
              <a:rPr lang="it-IT" altLang="it-IT" sz="1800" kern="0" dirty="0" smtClean="0">
                <a:latin typeface="Tahoma" panose="020B0604030504040204" pitchFamily="34" charset="0"/>
                <a:cs typeface="Tahoma" panose="020B0604030504040204" pitchFamily="34" charset="0"/>
              </a:rPr>
              <a:t>.</a:t>
            </a: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4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a:defRPr/>
            </a:pPr>
            <a:r>
              <a:rPr lang="it-IT" altLang="it-IT" sz="1800" kern="0" dirty="0">
                <a:latin typeface="Tahoma" panose="020B0604030504040204" pitchFamily="34" charset="0"/>
                <a:cs typeface="Tahoma" panose="020B0604030504040204" pitchFamily="34" charset="0"/>
              </a:rPr>
              <a:t>Se la fattura viene </a:t>
            </a:r>
            <a:r>
              <a:rPr lang="it-IT" altLang="it-IT" sz="1800" kern="0" dirty="0" smtClean="0">
                <a:latin typeface="Tahoma" panose="020B0604030504040204" pitchFamily="34" charset="0"/>
                <a:cs typeface="Tahoma" panose="020B0604030504040204" pitchFamily="34" charset="0"/>
              </a:rPr>
              <a:t>ricevuta/contabilizzata </a:t>
            </a:r>
            <a:r>
              <a:rPr lang="it-IT" altLang="it-IT" sz="1800" kern="0" dirty="0">
                <a:latin typeface="Tahoma" panose="020B0604030504040204" pitchFamily="34" charset="0"/>
                <a:cs typeface="Tahoma" panose="020B0604030504040204" pitchFamily="34" charset="0"/>
              </a:rPr>
              <a:t>entro il 16/1 dell’anno n+1 </a:t>
            </a:r>
            <a:endParaRPr lang="it-IT" altLang="it-IT" sz="1800" kern="0" dirty="0" smtClean="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smtClean="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startAt="2"/>
              <a:defRPr/>
            </a:pPr>
            <a:r>
              <a:rPr lang="it-IT" altLang="it-IT" sz="1800" kern="0" dirty="0" smtClean="0">
                <a:latin typeface="Tahoma" panose="020B0604030504040204" pitchFamily="34" charset="0"/>
                <a:cs typeface="Tahoma" panose="020B0604030504040204" pitchFamily="34" charset="0"/>
              </a:rPr>
              <a:t>Se </a:t>
            </a:r>
            <a:r>
              <a:rPr lang="it-IT" altLang="it-IT" sz="1800" kern="0" dirty="0">
                <a:latin typeface="Tahoma" panose="020B0604030504040204" pitchFamily="34" charset="0"/>
                <a:cs typeface="Tahoma" panose="020B0604030504040204" pitchFamily="34" charset="0"/>
              </a:rPr>
              <a:t>la fattura viene </a:t>
            </a:r>
            <a:r>
              <a:rPr lang="it-IT" altLang="it-IT" sz="1800" kern="0" dirty="0" smtClean="0">
                <a:latin typeface="Tahoma" panose="020B0604030504040204" pitchFamily="34" charset="0"/>
                <a:cs typeface="Tahoma" panose="020B0604030504040204" pitchFamily="34" charset="0"/>
              </a:rPr>
              <a:t>ricevuta/contabilizzata </a:t>
            </a:r>
            <a:r>
              <a:rPr lang="it-IT" altLang="it-IT" sz="1800" kern="0" dirty="0">
                <a:latin typeface="Tahoma" panose="020B0604030504040204" pitchFamily="34" charset="0"/>
                <a:cs typeface="Tahoma" panose="020B0604030504040204" pitchFamily="34" charset="0"/>
              </a:rPr>
              <a:t>dopo il 16/1 dell’anno n+1</a:t>
            </a: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algn="ctr">
              <a:buNone/>
            </a:pPr>
            <a:endParaRPr lang="it-IT" sz="2000" dirty="0" smtClean="0"/>
          </a:p>
        </p:txBody>
      </p:sp>
      <p:graphicFrame>
        <p:nvGraphicFramePr>
          <p:cNvPr id="7" name="Group 52"/>
          <p:cNvGraphicFramePr>
            <a:graphicFrameLocks noGrp="1"/>
          </p:cNvGraphicFramePr>
          <p:nvPr>
            <p:extLst>
              <p:ext uri="{D42A27DB-BD31-4B8C-83A1-F6EECF244321}">
                <p14:modId xmlns:p14="http://schemas.microsoft.com/office/powerpoint/2010/main" val="3601628196"/>
              </p:ext>
            </p:extLst>
          </p:nvPr>
        </p:nvGraphicFramePr>
        <p:xfrm>
          <a:off x="323528" y="4509120"/>
          <a:ext cx="8496300" cy="92095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ricevere</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110</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5948" marB="459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2271386223"/>
              </p:ext>
            </p:extLst>
          </p:nvPr>
        </p:nvGraphicFramePr>
        <p:xfrm>
          <a:off x="324172" y="600509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c/acquisti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ricevere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980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Le scritture di epilogo</a:t>
            </a:r>
            <a:endParaRPr lang="it-IT" altLang="it-IT" sz="2000" dirty="0"/>
          </a:p>
        </p:txBody>
      </p:sp>
      <p:sp>
        <p:nvSpPr>
          <p:cNvPr id="6" name="Rettangolo 10"/>
          <p:cNvSpPr>
            <a:spLocks noChangeArrowheads="1"/>
          </p:cNvSpPr>
          <p:nvPr/>
        </p:nvSpPr>
        <p:spPr bwMode="auto">
          <a:xfrm>
            <a:off x="179388" y="980728"/>
            <a:ext cx="8964612" cy="619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1600" dirty="0"/>
              <a:t>Nella </a:t>
            </a:r>
            <a:r>
              <a:rPr lang="it-IT" sz="1600" dirty="0" smtClean="0"/>
              <a:t>prima parte del corso abbiamo </a:t>
            </a:r>
            <a:r>
              <a:rPr lang="it-IT" sz="1600" dirty="0"/>
              <a:t>illustrato, in presenza di pochi conti, la procedura tecnico-contabile di epilogo, determinazione del reddito e di chiusura delle scritture alla fine dell’esercizio</a:t>
            </a:r>
            <a:r>
              <a:rPr lang="it-IT" sz="1600" dirty="0" smtClean="0"/>
              <a:t>.</a:t>
            </a:r>
            <a:endParaRPr lang="it-IT" sz="1600" dirty="0"/>
          </a:p>
          <a:p>
            <a:pPr>
              <a:buNone/>
            </a:pPr>
            <a:r>
              <a:rPr lang="it-IT" sz="1600" dirty="0"/>
              <a:t>La procedura è esattamente identica anche in presenza di numerosi conti, semplicemente risulta più complicata, per l’appunto, a causa della numerosità di questi. </a:t>
            </a:r>
            <a:endParaRPr lang="it-IT" sz="1600" dirty="0" smtClean="0"/>
          </a:p>
          <a:p>
            <a:pPr>
              <a:buNone/>
            </a:pPr>
            <a:endParaRPr lang="it-IT" sz="1000" dirty="0" smtClean="0"/>
          </a:p>
          <a:p>
            <a:pPr>
              <a:buNone/>
            </a:pPr>
            <a:r>
              <a:rPr lang="it-IT" sz="1600" dirty="0" smtClean="0"/>
              <a:t>Ci </a:t>
            </a:r>
            <a:r>
              <a:rPr lang="it-IT" sz="1600" dirty="0"/>
              <a:t>limitiamo pertanto a ricordare che, dopo le scritture di assestamento, occorre procedere, nell’ordine, ad effettuare quanto segue:</a:t>
            </a:r>
          </a:p>
          <a:p>
            <a:pPr lvl="0">
              <a:buNone/>
            </a:pPr>
            <a:r>
              <a:rPr lang="it-IT" sz="1600" dirty="0" smtClean="0"/>
              <a:t>1) epilogo </a:t>
            </a:r>
            <a:r>
              <a:rPr lang="it-IT" sz="1600" dirty="0"/>
              <a:t>di tutti i costi di competenza dell’esercizio (compresi quelli indotti dagli assestamenti);</a:t>
            </a:r>
          </a:p>
          <a:p>
            <a:pPr lvl="0">
              <a:buNone/>
            </a:pPr>
            <a:r>
              <a:rPr lang="it-IT" sz="1600" dirty="0" smtClean="0"/>
              <a:t>2) epilogo </a:t>
            </a:r>
            <a:r>
              <a:rPr lang="it-IT" sz="1600" dirty="0"/>
              <a:t>di tutti i ricavi di competenza dell’esercizio (compresi quelli indotti dagli assestamenti);</a:t>
            </a:r>
          </a:p>
          <a:p>
            <a:pPr lvl="0">
              <a:buNone/>
            </a:pPr>
            <a:r>
              <a:rPr lang="it-IT" sz="1600" dirty="0" smtClean="0"/>
              <a:t>3) determinazione </a:t>
            </a:r>
            <a:r>
              <a:rPr lang="it-IT" sz="1600" dirty="0"/>
              <a:t>del reddito di esercizio (utile o perdita);</a:t>
            </a:r>
          </a:p>
          <a:p>
            <a:pPr lvl="0">
              <a:buNone/>
            </a:pPr>
            <a:r>
              <a:rPr lang="it-IT" sz="1600" dirty="0" smtClean="0"/>
              <a:t>4) chiusura </a:t>
            </a:r>
            <a:r>
              <a:rPr lang="it-IT" sz="1600" dirty="0"/>
              <a:t>dei conti “patrimoniali” relativi agli impieghi (compreso il reddito di esercizio appena determinato se negativo = perdita) a Stato patrimoniale finale. Si tratta dei conti accesi: </a:t>
            </a:r>
            <a:r>
              <a:rPr lang="it-IT" sz="1600" dirty="0" smtClean="0"/>
              <a:t>alle </a:t>
            </a:r>
            <a:r>
              <a:rPr lang="it-IT" sz="1600" dirty="0"/>
              <a:t>immobilizzazioni materiali e immateriali, </a:t>
            </a:r>
            <a:r>
              <a:rPr lang="it-IT" sz="1600" dirty="0" smtClean="0"/>
              <a:t>ai </a:t>
            </a:r>
            <a:r>
              <a:rPr lang="it-IT" sz="1600" dirty="0"/>
              <a:t>titoli (immobilizzati e circolanti), </a:t>
            </a:r>
            <a:r>
              <a:rPr lang="it-IT" sz="1600" dirty="0" smtClean="0"/>
              <a:t>alle </a:t>
            </a:r>
            <a:r>
              <a:rPr lang="it-IT" sz="1600" dirty="0"/>
              <a:t>rimanenze di magazzino, </a:t>
            </a:r>
            <a:r>
              <a:rPr lang="it-IT" sz="1600" dirty="0" smtClean="0"/>
              <a:t>ai </a:t>
            </a:r>
            <a:r>
              <a:rPr lang="it-IT" sz="1600" dirty="0"/>
              <a:t>crediti di funzionamento e di finanziamento, </a:t>
            </a:r>
            <a:r>
              <a:rPr lang="it-IT" sz="1600" dirty="0" smtClean="0"/>
              <a:t>alla liquidità immediata, ai </a:t>
            </a:r>
            <a:r>
              <a:rPr lang="it-IT" sz="1600" dirty="0"/>
              <a:t>ratei e ai risconti attivi. Si rammenta che in tali voci si ritrovano anche eventuali costi sospesi e rinviati al futuro (rimanenze finali e risconti attivi);</a:t>
            </a:r>
          </a:p>
          <a:p>
            <a:pPr lvl="0">
              <a:buNone/>
            </a:pPr>
            <a:r>
              <a:rPr lang="it-IT" sz="1600" dirty="0" smtClean="0"/>
              <a:t>5) chiusura </a:t>
            </a:r>
            <a:r>
              <a:rPr lang="it-IT" sz="1600" dirty="0"/>
              <a:t>dei conti “patrimoniali” relativi alle fonti (compreso il reddito di esercizio appena determinato se positivo = utile) a Stato patrimoniale finale. Si tratta dei conti accesi: </a:t>
            </a:r>
            <a:r>
              <a:rPr lang="it-IT" sz="1600" dirty="0" smtClean="0"/>
              <a:t>al </a:t>
            </a:r>
            <a:r>
              <a:rPr lang="it-IT" sz="1600" dirty="0"/>
              <a:t>capitale netto, </a:t>
            </a:r>
            <a:r>
              <a:rPr lang="it-IT" sz="1600" dirty="0" smtClean="0"/>
              <a:t>ai </a:t>
            </a:r>
            <a:r>
              <a:rPr lang="it-IT" sz="1600" dirty="0"/>
              <a:t>debiti di funzionamento e di finanziamento, </a:t>
            </a:r>
            <a:r>
              <a:rPr lang="it-IT" sz="1600" dirty="0" smtClean="0"/>
              <a:t>ai </a:t>
            </a:r>
            <a:r>
              <a:rPr lang="it-IT" sz="1600" dirty="0"/>
              <a:t>fondi rischi e oneri futuri, </a:t>
            </a:r>
            <a:r>
              <a:rPr lang="it-IT" sz="1600" dirty="0" smtClean="0"/>
              <a:t>ai fondi ammortamento e ai fondi svalutazione, ai </a:t>
            </a:r>
            <a:r>
              <a:rPr lang="it-IT" sz="1600" dirty="0"/>
              <a:t>ratei e ai risconti passivi. Si rammenta che in tali voci si ritrovano anche eventuali ricavi sospesi e rinviati al futuro (risconti passivi).</a:t>
            </a:r>
          </a:p>
          <a:p>
            <a:pPr>
              <a:buNone/>
            </a:pPr>
            <a:r>
              <a:rPr lang="it-IT" sz="1600" dirty="0">
                <a:solidFill>
                  <a:srgbClr val="C00000"/>
                </a:solidFill>
              </a:rPr>
              <a:t>A questo punto tutti i conti sono chiusi (al 31/12</a:t>
            </a:r>
            <a:r>
              <a:rPr lang="it-IT" sz="1600" dirty="0" smtClean="0">
                <a:solidFill>
                  <a:srgbClr val="C00000"/>
                </a:solidFill>
              </a:rPr>
              <a:t>)</a:t>
            </a:r>
            <a:endParaRPr lang="it-IT" sz="1600" dirty="0">
              <a:solidFill>
                <a:srgbClr val="C00000"/>
              </a:solidFill>
            </a:endParaRPr>
          </a:p>
          <a:p>
            <a:pPr algn="ctr">
              <a:spcBef>
                <a:spcPct val="0"/>
              </a:spcBef>
              <a:buClrTx/>
              <a:buFontTx/>
              <a:buNone/>
            </a:pPr>
            <a:endParaRPr lang="it-IT" altLang="it-IT"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4" name="Rectangle 3"/>
          <p:cNvSpPr txBox="1">
            <a:spLocks noChangeArrowheads="1"/>
          </p:cNvSpPr>
          <p:nvPr/>
        </p:nvSpPr>
        <p:spPr>
          <a:xfrm>
            <a:off x="179388" y="980728"/>
            <a:ext cx="8870950"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a:latin typeface="Tahoma" panose="020B0604030504040204" pitchFamily="34" charset="0"/>
                <a:cs typeface="Tahoma" panose="020B0604030504040204" pitchFamily="34" charset="0"/>
              </a:rPr>
              <a:t>Le fatture da </a:t>
            </a:r>
            <a:r>
              <a:rPr lang="it-IT" altLang="it-IT" sz="2000" b="1" u="sng" kern="0" dirty="0" smtClean="0">
                <a:latin typeface="Tahoma" panose="020B0604030504040204" pitchFamily="34" charset="0"/>
                <a:cs typeface="Tahoma" panose="020B0604030504040204" pitchFamily="34" charset="0"/>
              </a:rPr>
              <a:t>ricevere:</a:t>
            </a: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kern="0" dirty="0">
                <a:latin typeface="Tahoma" panose="020B0604030504040204" pitchFamily="34" charset="0"/>
                <a:cs typeface="Tahoma" panose="020B0604030504040204" pitchFamily="34" charset="0"/>
              </a:rPr>
              <a:t>Nell’esercizio successivo, </a:t>
            </a:r>
            <a:r>
              <a:rPr lang="it-IT" altLang="it-IT" sz="1800" kern="0" dirty="0">
                <a:latin typeface="Tahoma" panose="020B0604030504040204" pitchFamily="34" charset="0"/>
                <a:cs typeface="Tahoma" panose="020B0604030504040204" pitchFamily="34" charset="0"/>
              </a:rPr>
              <a:t>all’atto del ricevimento della fattura differita passiva si dovrà stornare il conto “Fatture da ricevere” a fronte della nascita dei “Debiti verso fornitori”, senza o con IVA a seconda dei casi</a:t>
            </a:r>
            <a:r>
              <a:rPr lang="it-IT" altLang="it-IT" sz="1800" kern="0" dirty="0" smtClean="0">
                <a:latin typeface="Tahoma" panose="020B0604030504040204" pitchFamily="34" charset="0"/>
                <a:cs typeface="Tahoma" panose="020B0604030504040204" pitchFamily="34" charset="0"/>
              </a:rPr>
              <a:t>. </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a:defRPr/>
            </a:pPr>
            <a:r>
              <a:rPr lang="it-IT" altLang="it-IT" sz="1800" kern="0" dirty="0">
                <a:latin typeface="Tahoma" panose="020B0604030504040204" pitchFamily="34" charset="0"/>
                <a:cs typeface="Tahoma" panose="020B0604030504040204" pitchFamily="34" charset="0"/>
              </a:rPr>
              <a:t>Se la fattura </a:t>
            </a:r>
            <a:r>
              <a:rPr lang="it-IT" altLang="it-IT" sz="1800" kern="0" dirty="0" smtClean="0">
                <a:latin typeface="Tahoma" panose="020B0604030504040204" pitchFamily="34" charset="0"/>
                <a:cs typeface="Tahoma" panose="020B0604030504040204" pitchFamily="34" charset="0"/>
              </a:rPr>
              <a:t>è stata ricevuta/contabilizzata </a:t>
            </a:r>
            <a:r>
              <a:rPr lang="it-IT" altLang="it-IT" sz="1800" kern="0" dirty="0">
                <a:latin typeface="Tahoma" panose="020B0604030504040204" pitchFamily="34" charset="0"/>
                <a:cs typeface="Tahoma" panose="020B0604030504040204" pitchFamily="34" charset="0"/>
              </a:rPr>
              <a:t>entro il 16/1 dell’anno n+1 </a:t>
            </a: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285750" lvl="1" algn="just" eaLnBrk="1" hangingPunct="1">
              <a:spcBef>
                <a:spcPts val="0"/>
              </a:spcBef>
              <a:buClr>
                <a:schemeClr val="tx1"/>
              </a:buClr>
              <a:buFont typeface="Wingdings" panose="05000000000000000000" pitchFamily="2" charset="2"/>
              <a:buChar char="Ø"/>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lphaLcParenR" startAt="2"/>
              <a:defRPr/>
            </a:pPr>
            <a:r>
              <a:rPr lang="it-IT" altLang="it-IT" sz="1800" kern="0" dirty="0">
                <a:latin typeface="Tahoma" panose="020B0604030504040204" pitchFamily="34" charset="0"/>
                <a:cs typeface="Tahoma" panose="020B0604030504040204" pitchFamily="34" charset="0"/>
              </a:rPr>
              <a:t>Se la fattura </a:t>
            </a:r>
            <a:r>
              <a:rPr lang="it-IT" altLang="it-IT" sz="1800" kern="0" dirty="0" smtClean="0">
                <a:latin typeface="Tahoma" panose="020B0604030504040204" pitchFamily="34" charset="0"/>
                <a:cs typeface="Tahoma" panose="020B0604030504040204" pitchFamily="34" charset="0"/>
              </a:rPr>
              <a:t>è stata ricevuta/contabilizzata </a:t>
            </a:r>
            <a:r>
              <a:rPr lang="it-IT" altLang="it-IT" sz="1800" kern="0" dirty="0">
                <a:latin typeface="Tahoma" panose="020B0604030504040204" pitchFamily="34" charset="0"/>
                <a:cs typeface="Tahoma" panose="020B0604030504040204" pitchFamily="34" charset="0"/>
              </a:rPr>
              <a:t>dopo il 16/1 dell’anno n+1</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2641540481"/>
              </p:ext>
            </p:extLst>
          </p:nvPr>
        </p:nvGraphicFramePr>
        <p:xfrm>
          <a:off x="323850" y="3158778"/>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ricevere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125171627"/>
              </p:ext>
            </p:extLst>
          </p:nvPr>
        </p:nvGraphicFramePr>
        <p:xfrm>
          <a:off x="366713" y="4581128"/>
          <a:ext cx="8496300" cy="9223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79" marB="460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Fatture da ricevere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 v/fornitori</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110</a:t>
                      </a:r>
                    </a:p>
                  </a:txBody>
                  <a:tcPr marT="46079" marB="460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610</a:t>
                      </a:r>
                    </a:p>
                  </a:txBody>
                  <a:tcPr marT="46079" marB="460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30479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a:t>
            </a:r>
            <a:r>
              <a:rPr lang="it-IT" dirty="0" smtClean="0"/>
              <a:t>el fondo svalutazione crediti</a:t>
            </a:r>
            <a:endParaRPr lang="it-IT" sz="1000" dirty="0" smtClean="0"/>
          </a:p>
          <a:p>
            <a:pPr>
              <a:buNone/>
            </a:pPr>
            <a:endParaRPr lang="it-IT" sz="2000" dirty="0" smtClean="0"/>
          </a:p>
          <a:p>
            <a:pPr>
              <a:buNone/>
            </a:pPr>
            <a:r>
              <a:rPr lang="it-IT" sz="2000" dirty="0" smtClean="0"/>
              <a:t>Qualora </a:t>
            </a:r>
            <a:r>
              <a:rPr lang="it-IT" sz="2000" dirty="0"/>
              <a:t>si </a:t>
            </a:r>
            <a:r>
              <a:rPr lang="it-IT" sz="2000" dirty="0" smtClean="0"/>
              <a:t>rilevi </a:t>
            </a:r>
            <a:r>
              <a:rPr lang="it-IT" sz="2000" dirty="0"/>
              <a:t>il mancato o parziale incasso di un credito a fronte dell’insolvenza da parte di un debitore, in mancanza di uno specifico fondo rischi occorre rilevare una “insussistenza di attivo” (chiamata anche “insussistenza passiva” in quanto genera un costo di natura straordinaria</a:t>
            </a:r>
            <a:r>
              <a:rPr lang="it-IT" sz="2000" dirty="0" smtClean="0"/>
              <a:t>).</a:t>
            </a:r>
          </a:p>
          <a:p>
            <a:pPr>
              <a:buNone/>
            </a:pPr>
            <a:endParaRPr lang="it-IT" sz="2000" dirty="0"/>
          </a:p>
          <a:p>
            <a:pPr>
              <a:buNone/>
            </a:pPr>
            <a:r>
              <a:rPr lang="it-IT" sz="2000" dirty="0"/>
              <a:t>Se, ad esempio, si procede allo stralcio di un credito verso clienti per 100 per inesigibilità del medesimo, si ha</a:t>
            </a:r>
            <a:r>
              <a:rPr lang="it-IT" sz="2000" dirty="0" smtClean="0"/>
              <a:t>:</a:t>
            </a:r>
          </a:p>
          <a:p>
            <a:pPr>
              <a:buNone/>
            </a:pPr>
            <a:endParaRPr lang="it-IT" sz="2000" dirty="0"/>
          </a:p>
          <a:p>
            <a:pPr>
              <a:buNone/>
            </a:pPr>
            <a:endParaRPr lang="it-IT" sz="2000" dirty="0" smtClean="0"/>
          </a:p>
          <a:p>
            <a:pPr>
              <a:buNone/>
            </a:pPr>
            <a:endParaRPr lang="it-IT" sz="2000" dirty="0" smtClean="0"/>
          </a:p>
          <a:p>
            <a:pPr>
              <a:buNone/>
            </a:pPr>
            <a:endParaRPr lang="it-IT" sz="2000" dirty="0"/>
          </a:p>
          <a:p>
            <a:pPr>
              <a:buNone/>
            </a:pPr>
            <a:r>
              <a:rPr lang="it-IT" sz="2000" dirty="0" smtClean="0"/>
              <a:t>Ovvero, più specificamente</a:t>
            </a:r>
            <a:endParaRPr lang="it-IT" sz="2000" dirty="0"/>
          </a:p>
          <a:p>
            <a:pPr marL="0" lvl="1" indent="0" algn="just" eaLnBrk="1" hangingPunct="1">
              <a:spcBef>
                <a:spcPts val="0"/>
              </a:spcBef>
              <a:buClr>
                <a:schemeClr val="tx1"/>
              </a:buClr>
              <a:buNone/>
              <a:defRPr/>
            </a:pPr>
            <a:endParaRPr lang="it-IT" altLang="it-IT" sz="1800" b="1" u="sng" kern="0" dirty="0" smtClean="0">
              <a:latin typeface="Tahoma" panose="020B0604030504040204" pitchFamily="34" charset="0"/>
              <a:cs typeface="Tahoma" panose="020B0604030504040204" pitchFamily="34" charset="0"/>
            </a:endParaRPr>
          </a:p>
        </p:txBody>
      </p:sp>
      <p:graphicFrame>
        <p:nvGraphicFramePr>
          <p:cNvPr id="8" name="Group 52"/>
          <p:cNvGraphicFramePr>
            <a:graphicFrameLocks noGrp="1"/>
          </p:cNvGraphicFramePr>
          <p:nvPr>
            <p:extLst>
              <p:ext uri="{D42A27DB-BD31-4B8C-83A1-F6EECF244321}">
                <p14:modId xmlns:p14="http://schemas.microsoft.com/office/powerpoint/2010/main" val="4119816509"/>
              </p:ext>
            </p:extLst>
          </p:nvPr>
        </p:nvGraphicFramePr>
        <p:xfrm>
          <a:off x="324172" y="600509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Perdite su crediti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Crediti v/clienti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52"/>
          <p:cNvGraphicFramePr>
            <a:graphicFrameLocks noGrp="1"/>
          </p:cNvGraphicFramePr>
          <p:nvPr>
            <p:extLst>
              <p:ext uri="{D42A27DB-BD31-4B8C-83A1-F6EECF244321}">
                <p14:modId xmlns:p14="http://schemas.microsoft.com/office/powerpoint/2010/main" val="1114482421"/>
              </p:ext>
            </p:extLst>
          </p:nvPr>
        </p:nvGraphicFramePr>
        <p:xfrm>
          <a:off x="291781" y="4437112"/>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Insussistenza passiva (di attivo)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Crediti v/clienti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60207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a:t>
            </a:r>
            <a:r>
              <a:rPr lang="it-IT" dirty="0" smtClean="0"/>
              <a:t>el fondo svalutazione crediti</a:t>
            </a:r>
            <a:endParaRPr lang="it-IT" sz="1000" dirty="0" smtClean="0"/>
          </a:p>
          <a:p>
            <a:pPr>
              <a:buNone/>
            </a:pPr>
            <a:endParaRPr lang="it-IT" sz="2000" dirty="0" smtClean="0"/>
          </a:p>
          <a:p>
            <a:pPr>
              <a:buNone/>
            </a:pPr>
            <a:r>
              <a:rPr lang="it-IT" sz="2000" dirty="0"/>
              <a:t>Tuttavia, se in contabilità è presente un “fondo rischi” (o “fondo svalutazione”) appositamente costituito tramite congrui accantonamenti negli esercizi precedenti, in luogo della perdita su crediti si procederà a stornare tale fondo</a:t>
            </a:r>
          </a:p>
          <a:p>
            <a:pPr>
              <a:buNone/>
            </a:pPr>
            <a:r>
              <a:rPr lang="it-IT" sz="2000" dirty="0" smtClean="0"/>
              <a:t>Al riguardo esistono due metodi: diretto e indiretto</a:t>
            </a:r>
          </a:p>
          <a:p>
            <a:pPr>
              <a:buNone/>
            </a:pPr>
            <a:r>
              <a:rPr lang="it-IT" sz="2000" dirty="0" smtClean="0"/>
              <a:t>Quello più diffuso è il primo, che procediamo ad illustrare</a:t>
            </a:r>
          </a:p>
          <a:p>
            <a:pPr>
              <a:buNone/>
            </a:pPr>
            <a:endParaRPr lang="it-IT" sz="2000" dirty="0"/>
          </a:p>
          <a:p>
            <a:pPr>
              <a:buNone/>
            </a:pPr>
            <a:r>
              <a:rPr lang="it-IT" sz="2000" dirty="0">
                <a:solidFill>
                  <a:srgbClr val="C00000"/>
                </a:solidFill>
              </a:rPr>
              <a:t>Mediante </a:t>
            </a:r>
            <a:r>
              <a:rPr lang="it-IT" sz="2000" b="1" dirty="0">
                <a:solidFill>
                  <a:srgbClr val="C00000"/>
                </a:solidFill>
              </a:rPr>
              <a:t>metodo diretto</a:t>
            </a:r>
            <a:r>
              <a:rPr lang="it-IT" sz="2000" dirty="0">
                <a:solidFill>
                  <a:srgbClr val="C00000"/>
                </a:solidFill>
              </a:rPr>
              <a:t>, si procede a </a:t>
            </a:r>
            <a:r>
              <a:rPr lang="it-IT" sz="2000" b="1" dirty="0">
                <a:solidFill>
                  <a:srgbClr val="C00000"/>
                </a:solidFill>
              </a:rPr>
              <a:t>stornare direttamente il fondo svalutazione</a:t>
            </a:r>
            <a:r>
              <a:rPr lang="it-IT" sz="2000" dirty="0">
                <a:solidFill>
                  <a:srgbClr val="C00000"/>
                </a:solidFill>
              </a:rPr>
              <a:t> a fronte della diminuzione dei crediti verso i </a:t>
            </a:r>
            <a:r>
              <a:rPr lang="it-IT" sz="2000" dirty="0" smtClean="0">
                <a:solidFill>
                  <a:srgbClr val="C00000"/>
                </a:solidFill>
              </a:rPr>
              <a:t>clienti</a:t>
            </a:r>
          </a:p>
          <a:p>
            <a:pPr>
              <a:buNone/>
            </a:pPr>
            <a:endParaRPr lang="it-IT" sz="2000" dirty="0">
              <a:solidFill>
                <a:srgbClr val="C00000"/>
              </a:solidFill>
            </a:endParaRPr>
          </a:p>
          <a:p>
            <a:pPr>
              <a:buNone/>
            </a:pPr>
            <a:endParaRPr lang="it-IT" sz="2000" dirty="0" smtClean="0">
              <a:solidFill>
                <a:srgbClr val="C00000"/>
              </a:solidFill>
            </a:endParaRPr>
          </a:p>
          <a:p>
            <a:pPr>
              <a:buNone/>
            </a:pPr>
            <a:r>
              <a:rPr lang="it-IT" sz="2000" dirty="0"/>
              <a:t>Com’è evidente, in quest’ultimo caso non si ha alcuna imputazione di oneri all’esercizio in cui il credito viene stralciato, in quanto il relativo costo è già stato integrato negli anni precedenti mediante l’accantonamento di specifiche quote a conto </a:t>
            </a:r>
            <a:r>
              <a:rPr lang="it-IT" sz="2000" dirty="0" smtClean="0"/>
              <a:t>economico</a:t>
            </a:r>
            <a:endParaRPr lang="it-IT" altLang="it-IT" sz="1800" b="1" u="sng" kern="0" dirty="0" smtClean="0">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extLst>
              <p:ext uri="{D42A27DB-BD31-4B8C-83A1-F6EECF244321}">
                <p14:modId xmlns:p14="http://schemas.microsoft.com/office/powerpoint/2010/main" val="2807674227"/>
              </p:ext>
            </p:extLst>
          </p:nvPr>
        </p:nvGraphicFramePr>
        <p:xfrm>
          <a:off x="291781" y="456493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svalutazione crediti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Crediti v/clienti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89790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d</a:t>
            </a:r>
            <a:r>
              <a:rPr lang="it-IT" dirty="0" smtClean="0"/>
              <a:t>el fondo svalutazione crediti</a:t>
            </a:r>
            <a:endParaRPr lang="it-IT" sz="1000" dirty="0" smtClean="0"/>
          </a:p>
          <a:p>
            <a:pPr>
              <a:buNone/>
            </a:pPr>
            <a:endParaRPr lang="it-IT" sz="2000" dirty="0" smtClean="0"/>
          </a:p>
          <a:p>
            <a:pPr>
              <a:buNone/>
            </a:pPr>
            <a:r>
              <a:rPr lang="it-IT" sz="2200" dirty="0"/>
              <a:t>Se il fondo è solo parzialmente capiente – ad esempio è pari a 70 – la parte rimanente (30) verrà imputata come costo all’esercizio in corso, come segue:</a:t>
            </a:r>
          </a:p>
          <a:p>
            <a:pPr>
              <a:buNone/>
            </a:pPr>
            <a:endParaRPr lang="it-IT" dirty="0"/>
          </a:p>
          <a:p>
            <a:pPr>
              <a:buNone/>
            </a:pPr>
            <a:endParaRPr lang="it-IT" sz="2000" dirty="0"/>
          </a:p>
        </p:txBody>
      </p:sp>
      <p:graphicFrame>
        <p:nvGraphicFramePr>
          <p:cNvPr id="6" name="Group 52"/>
          <p:cNvGraphicFramePr>
            <a:graphicFrameLocks noGrp="1"/>
          </p:cNvGraphicFramePr>
          <p:nvPr>
            <p:extLst>
              <p:ext uri="{D42A27DB-BD31-4B8C-83A1-F6EECF244321}">
                <p14:modId xmlns:p14="http://schemas.microsoft.com/office/powerpoint/2010/main" val="3888261548"/>
              </p:ext>
            </p:extLst>
          </p:nvPr>
        </p:nvGraphicFramePr>
        <p:xfrm>
          <a:off x="206395" y="3337707"/>
          <a:ext cx="8496300" cy="92109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svalutazione crediti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Perdite su crediti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Crediti v/clienti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70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30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69820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89694" y="831478"/>
            <a:ext cx="8964612"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a:t>
            </a:r>
            <a:r>
              <a:rPr lang="it-IT" dirty="0" smtClean="0"/>
              <a:t>dei fondi per rischi e spese future</a:t>
            </a:r>
            <a:endParaRPr lang="it-IT" sz="1000" dirty="0" smtClean="0"/>
          </a:p>
          <a:p>
            <a:pPr>
              <a:buNone/>
            </a:pPr>
            <a:endParaRPr lang="it-IT" sz="2000" dirty="0" smtClean="0"/>
          </a:p>
          <a:p>
            <a:pPr>
              <a:buNone/>
            </a:pPr>
            <a:r>
              <a:rPr lang="it-IT" sz="2200" dirty="0"/>
              <a:t>Considerazioni analoghe a quanto sopra riportato devono essere effettuate con riferimento a tutti i fondi rischi e i fondi spese </a:t>
            </a:r>
            <a:r>
              <a:rPr lang="it-IT" sz="2200" dirty="0" smtClean="0"/>
              <a:t>future</a:t>
            </a:r>
          </a:p>
          <a:p>
            <a:pPr>
              <a:buNone/>
            </a:pPr>
            <a:endParaRPr lang="it-IT" sz="1800" dirty="0"/>
          </a:p>
          <a:p>
            <a:pPr>
              <a:buNone/>
            </a:pPr>
            <a:r>
              <a:rPr lang="it-IT" sz="1800" dirty="0"/>
              <a:t>P</a:t>
            </a:r>
            <a:r>
              <a:rPr lang="it-IT" sz="1800" dirty="0" smtClean="0"/>
              <a:t>oniamo </a:t>
            </a:r>
            <a:r>
              <a:rPr lang="it-IT" sz="1800" dirty="0"/>
              <a:t>l’esempio di un costo per manutenzioni sull’immobile di proprietà da sostenere per un importo di 500.</a:t>
            </a:r>
          </a:p>
          <a:p>
            <a:pPr>
              <a:buNone/>
            </a:pPr>
            <a:r>
              <a:rPr lang="it-IT" sz="1800" dirty="0"/>
              <a:t>Qualora in contabilità non sia presente alcun fondo specifico, nel momento del pagamento si dovrà procedere a contabilizzare il relativo onere nel modo seguente</a:t>
            </a:r>
            <a:r>
              <a:rPr lang="it-IT" sz="1800" dirty="0" smtClean="0"/>
              <a:t>:</a:t>
            </a:r>
          </a:p>
          <a:p>
            <a:pPr>
              <a:buNone/>
            </a:pPr>
            <a:endParaRPr lang="it-IT" sz="1800" dirty="0"/>
          </a:p>
          <a:p>
            <a:pPr>
              <a:buNone/>
            </a:pPr>
            <a:endParaRPr lang="it-IT" sz="1800" dirty="0" smtClean="0"/>
          </a:p>
          <a:p>
            <a:pPr>
              <a:buNone/>
            </a:pPr>
            <a:endParaRPr lang="it-IT" sz="1800" dirty="0"/>
          </a:p>
          <a:p>
            <a:pPr>
              <a:buNone/>
            </a:pPr>
            <a:r>
              <a:rPr lang="it-IT" sz="2000" dirty="0"/>
              <a:t>In caso, come di norma accade, le spese fossero gravate da IVA, avremo</a:t>
            </a:r>
            <a:r>
              <a:rPr lang="it-IT" sz="2000" dirty="0" smtClean="0"/>
              <a:t>:</a:t>
            </a:r>
            <a:endParaRPr lang="it-IT" sz="2000" dirty="0"/>
          </a:p>
        </p:txBody>
      </p:sp>
      <p:graphicFrame>
        <p:nvGraphicFramePr>
          <p:cNvPr id="6" name="Group 52"/>
          <p:cNvGraphicFramePr>
            <a:graphicFrameLocks noGrp="1"/>
          </p:cNvGraphicFramePr>
          <p:nvPr>
            <p:extLst>
              <p:ext uri="{D42A27DB-BD31-4B8C-83A1-F6EECF244321}">
                <p14:modId xmlns:p14="http://schemas.microsoft.com/office/powerpoint/2010/main" val="2114058016"/>
              </p:ext>
            </p:extLst>
          </p:nvPr>
        </p:nvGraphicFramePr>
        <p:xfrm>
          <a:off x="207658" y="414908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Costi per manutenzione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 name="Group 52"/>
          <p:cNvGraphicFramePr>
            <a:graphicFrameLocks noGrp="1"/>
          </p:cNvGraphicFramePr>
          <p:nvPr>
            <p:extLst>
              <p:ext uri="{D42A27DB-BD31-4B8C-83A1-F6EECF244321}">
                <p14:modId xmlns:p14="http://schemas.microsoft.com/office/powerpoint/2010/main" val="1595506644"/>
              </p:ext>
            </p:extLst>
          </p:nvPr>
        </p:nvGraphicFramePr>
        <p:xfrm>
          <a:off x="207658" y="5497154"/>
          <a:ext cx="8496300" cy="92109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Costi per manutenzione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Iva a credito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610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68264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95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a:t>
            </a:r>
            <a:r>
              <a:rPr lang="it-IT" dirty="0" smtClean="0"/>
              <a:t>dei fondi per rischi e spese future</a:t>
            </a:r>
            <a:endParaRPr lang="it-IT" sz="1000" dirty="0" smtClean="0"/>
          </a:p>
          <a:p>
            <a:pPr>
              <a:buNone/>
            </a:pPr>
            <a:endParaRPr lang="it-IT" sz="2000" dirty="0" smtClean="0"/>
          </a:p>
          <a:p>
            <a:pPr>
              <a:buNone/>
            </a:pPr>
            <a:r>
              <a:rPr lang="it-IT" sz="2200" dirty="0"/>
              <a:t>Se però in contabilità è presente un “fondo spese di manutenzione” all’uopo costituito mediante specifici accantonamenti negli esercizi precedenti, si procederà allo storno di tale </a:t>
            </a:r>
            <a:r>
              <a:rPr lang="it-IT" sz="2200" dirty="0" smtClean="0"/>
              <a:t>fondo </a:t>
            </a:r>
            <a:endParaRPr lang="it-IT" sz="2200" dirty="0"/>
          </a:p>
          <a:p>
            <a:pPr>
              <a:buNone/>
            </a:pPr>
            <a:endParaRPr lang="it-IT" sz="1800" dirty="0" smtClean="0"/>
          </a:p>
          <a:p>
            <a:pPr>
              <a:buNone/>
            </a:pPr>
            <a:r>
              <a:rPr lang="it-IT" sz="1800" dirty="0" smtClean="0"/>
              <a:t>Senza IVA</a:t>
            </a:r>
          </a:p>
          <a:p>
            <a:pPr>
              <a:buNone/>
            </a:pPr>
            <a:endParaRPr lang="it-IT" sz="1800" dirty="0"/>
          </a:p>
          <a:p>
            <a:pPr>
              <a:buNone/>
            </a:pPr>
            <a:endParaRPr lang="it-IT" sz="1800" dirty="0" smtClean="0"/>
          </a:p>
          <a:p>
            <a:pPr>
              <a:buNone/>
            </a:pPr>
            <a:r>
              <a:rPr lang="it-IT" sz="1800" dirty="0" smtClean="0"/>
              <a:t>Con IVA</a:t>
            </a:r>
          </a:p>
          <a:p>
            <a:pPr>
              <a:buNone/>
            </a:pPr>
            <a:endParaRPr lang="it-IT" sz="1800" dirty="0"/>
          </a:p>
          <a:p>
            <a:pPr>
              <a:buNone/>
            </a:pPr>
            <a:endParaRPr lang="it-IT" sz="1800" dirty="0" smtClean="0"/>
          </a:p>
          <a:p>
            <a:pPr>
              <a:buNone/>
            </a:pPr>
            <a:endParaRPr lang="it-IT" sz="1800" dirty="0" smtClean="0"/>
          </a:p>
          <a:p>
            <a:pPr>
              <a:buNone/>
            </a:pPr>
            <a:endParaRPr lang="it-IT" sz="1800" dirty="0"/>
          </a:p>
          <a:p>
            <a:pPr>
              <a:buNone/>
            </a:pPr>
            <a:r>
              <a:rPr lang="it-IT" sz="2000" dirty="0"/>
              <a:t>Come si nota, </a:t>
            </a:r>
            <a:r>
              <a:rPr lang="it-IT" sz="2000" b="1" dirty="0"/>
              <a:t>non si ha alcuna imputazione di costi all’esercizio in cui si ha l’uscita di denaro</a:t>
            </a:r>
            <a:r>
              <a:rPr lang="it-IT" sz="2000" dirty="0"/>
              <a:t>, poiché il relativo onere è già stato integrato negli anni precedenti mediante l’imputazione di specifiche quote a conto economico</a:t>
            </a:r>
            <a:endParaRPr lang="it-IT" sz="2000" dirty="0" smtClean="0"/>
          </a:p>
        </p:txBody>
      </p:sp>
      <p:graphicFrame>
        <p:nvGraphicFramePr>
          <p:cNvPr id="6" name="Group 52"/>
          <p:cNvGraphicFramePr>
            <a:graphicFrameLocks noGrp="1"/>
          </p:cNvGraphicFramePr>
          <p:nvPr>
            <p:extLst>
              <p:ext uri="{D42A27DB-BD31-4B8C-83A1-F6EECF244321}">
                <p14:modId xmlns:p14="http://schemas.microsoft.com/office/powerpoint/2010/main" val="328149505"/>
              </p:ext>
            </p:extLst>
          </p:nvPr>
        </p:nvGraphicFramePr>
        <p:xfrm>
          <a:off x="207658" y="3412802"/>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spese manutenzione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 name="Group 52"/>
          <p:cNvGraphicFramePr>
            <a:graphicFrameLocks noGrp="1"/>
          </p:cNvGraphicFramePr>
          <p:nvPr>
            <p:extLst>
              <p:ext uri="{D42A27DB-BD31-4B8C-83A1-F6EECF244321}">
                <p14:modId xmlns:p14="http://schemas.microsoft.com/office/powerpoint/2010/main" val="3988798445"/>
              </p:ext>
            </p:extLst>
          </p:nvPr>
        </p:nvGraphicFramePr>
        <p:xfrm>
          <a:off x="207658" y="4437112"/>
          <a:ext cx="8496300" cy="92109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spese manutenzione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Iva a credito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610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18770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a:t>La chiusura </a:t>
            </a:r>
            <a:r>
              <a:rPr lang="it-IT" dirty="0" smtClean="0"/>
              <a:t>dei fondi per rischi e spese future</a:t>
            </a:r>
            <a:endParaRPr lang="it-IT" sz="1000" dirty="0" smtClean="0"/>
          </a:p>
          <a:p>
            <a:pPr>
              <a:buNone/>
            </a:pPr>
            <a:r>
              <a:rPr lang="it-IT" sz="2200" dirty="0" smtClean="0"/>
              <a:t>Ancora </a:t>
            </a:r>
            <a:r>
              <a:rPr lang="it-IT" sz="2200" dirty="0"/>
              <a:t>una volta, se il fondo non è capiente, ma copre solo una parte della spesa – ad esempio 300 – la parte rimanente (200) verrà imputata all’esercizio, per cui si avrà</a:t>
            </a:r>
            <a:r>
              <a:rPr lang="it-IT" sz="2200" dirty="0" smtClean="0"/>
              <a:t>:</a:t>
            </a:r>
          </a:p>
          <a:p>
            <a:pPr>
              <a:buNone/>
            </a:pPr>
            <a:endParaRPr lang="it-IT" sz="1000" dirty="0"/>
          </a:p>
          <a:p>
            <a:pPr>
              <a:buNone/>
            </a:pPr>
            <a:r>
              <a:rPr lang="it-IT" sz="1800" dirty="0" smtClean="0"/>
              <a:t>Senza IVA</a:t>
            </a:r>
          </a:p>
          <a:p>
            <a:pPr>
              <a:buNone/>
            </a:pPr>
            <a:endParaRPr lang="it-IT" sz="1800" dirty="0" smtClean="0"/>
          </a:p>
          <a:p>
            <a:pPr>
              <a:buNone/>
            </a:pPr>
            <a:endParaRPr lang="it-IT" sz="1800" dirty="0" smtClean="0"/>
          </a:p>
          <a:p>
            <a:pPr>
              <a:buNone/>
            </a:pPr>
            <a:endParaRPr lang="it-IT" sz="1800" dirty="0"/>
          </a:p>
          <a:p>
            <a:pPr>
              <a:buNone/>
            </a:pPr>
            <a:endParaRPr lang="it-IT" sz="1800" dirty="0" smtClean="0"/>
          </a:p>
          <a:p>
            <a:pPr>
              <a:buNone/>
            </a:pPr>
            <a:r>
              <a:rPr lang="it-IT" sz="1800" dirty="0" smtClean="0"/>
              <a:t>Con IVA</a:t>
            </a:r>
          </a:p>
          <a:p>
            <a:pPr>
              <a:buNone/>
            </a:pPr>
            <a:endParaRPr lang="it-IT" sz="1800" dirty="0"/>
          </a:p>
          <a:p>
            <a:pPr>
              <a:buNone/>
            </a:pPr>
            <a:endParaRPr lang="it-IT" sz="1800" dirty="0" smtClean="0"/>
          </a:p>
          <a:p>
            <a:pPr>
              <a:buNone/>
            </a:pPr>
            <a:endParaRPr lang="it-IT" sz="1800" dirty="0" smtClean="0"/>
          </a:p>
          <a:p>
            <a:pPr>
              <a:buNone/>
            </a:pPr>
            <a:endParaRPr lang="it-IT" sz="1800" dirty="0" smtClean="0"/>
          </a:p>
          <a:p>
            <a:pPr algn="ctr">
              <a:buNone/>
            </a:pPr>
            <a:r>
              <a:rPr lang="it-IT" dirty="0" smtClean="0">
                <a:solidFill>
                  <a:srgbClr val="C00000"/>
                </a:solidFill>
              </a:rPr>
              <a:t>La </a:t>
            </a:r>
            <a:r>
              <a:rPr lang="it-IT" dirty="0">
                <a:solidFill>
                  <a:srgbClr val="C00000"/>
                </a:solidFill>
              </a:rPr>
              <a:t>rilevazione dell’utilizzo degli altri fondi rischi e spese future è analogo a quanto sopra illustrato</a:t>
            </a:r>
            <a:endParaRPr lang="it-IT" sz="1800" dirty="0">
              <a:solidFill>
                <a:srgbClr val="C00000"/>
              </a:solidFill>
            </a:endParaRPr>
          </a:p>
        </p:txBody>
      </p:sp>
      <p:graphicFrame>
        <p:nvGraphicFramePr>
          <p:cNvPr id="5" name="Group 52"/>
          <p:cNvGraphicFramePr>
            <a:graphicFrameLocks noGrp="1"/>
          </p:cNvGraphicFramePr>
          <p:nvPr>
            <p:extLst>
              <p:ext uri="{D42A27DB-BD31-4B8C-83A1-F6EECF244321}">
                <p14:modId xmlns:p14="http://schemas.microsoft.com/office/powerpoint/2010/main" val="3588289344"/>
              </p:ext>
            </p:extLst>
          </p:nvPr>
        </p:nvGraphicFramePr>
        <p:xfrm>
          <a:off x="179388" y="4581128"/>
          <a:ext cx="8496300" cy="121369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spese manutenzione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Costi per manutenzioni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Iva a credito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300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610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1677303357"/>
              </p:ext>
            </p:extLst>
          </p:nvPr>
        </p:nvGraphicFramePr>
        <p:xfrm>
          <a:off x="179388" y="2924944"/>
          <a:ext cx="8496300" cy="92109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 spese manutenzione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Costi per manutenzioni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300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991275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42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Lo storno dei fondi eccedenti</a:t>
            </a:r>
            <a:endParaRPr lang="it-IT" sz="1000" dirty="0" smtClean="0"/>
          </a:p>
          <a:p>
            <a:pPr>
              <a:buNone/>
            </a:pPr>
            <a:r>
              <a:rPr lang="it-IT" sz="2000" dirty="0"/>
              <a:t>si deve riflettere anche sul caso in cui i fondi svalutazione, rischi o spese future presenti in contabilità dovessero rivelarsi </a:t>
            </a:r>
            <a:r>
              <a:rPr lang="it-IT" sz="2000" b="1" dirty="0"/>
              <a:t>eccedenti rispetto alle concrete esigenze aziendali</a:t>
            </a:r>
            <a:r>
              <a:rPr lang="it-IT" sz="2200" dirty="0" smtClean="0"/>
              <a:t>:</a:t>
            </a:r>
          </a:p>
          <a:p>
            <a:pPr>
              <a:buNone/>
            </a:pPr>
            <a:endParaRPr lang="it-IT" sz="1000" dirty="0"/>
          </a:p>
          <a:p>
            <a:pPr>
              <a:buNone/>
            </a:pPr>
            <a:r>
              <a:rPr lang="it-IT" sz="2000" dirty="0"/>
              <a:t>In tale circostanza, si potrà mantenere </a:t>
            </a:r>
            <a:r>
              <a:rPr lang="it-IT" sz="2000" b="1" dirty="0"/>
              <a:t>accesa la parte di fondo non utilizzata</a:t>
            </a:r>
            <a:r>
              <a:rPr lang="it-IT" sz="2000" dirty="0"/>
              <a:t> per eventuali futuri utilizzi, oppure </a:t>
            </a:r>
            <a:r>
              <a:rPr lang="it-IT" sz="2000" b="1" dirty="0"/>
              <a:t>procedere a stornarla</a:t>
            </a:r>
            <a:r>
              <a:rPr lang="it-IT" sz="2000" dirty="0"/>
              <a:t>, rilevando a bilanciamento un </a:t>
            </a:r>
            <a:r>
              <a:rPr lang="it-IT" sz="2000" b="1" dirty="0"/>
              <a:t>componente positivo di reddito</a:t>
            </a:r>
            <a:r>
              <a:rPr lang="it-IT" sz="2000" dirty="0"/>
              <a:t> acceso alle “</a:t>
            </a:r>
            <a:r>
              <a:rPr lang="it-IT" sz="2000" b="1" dirty="0"/>
              <a:t>insussistenze di passivo</a:t>
            </a:r>
            <a:r>
              <a:rPr lang="it-IT" sz="2000" dirty="0"/>
              <a:t>” (chiamato anche “insussistenza attiva” in quanto genera un ricavo di carattere straordinario</a:t>
            </a:r>
            <a:r>
              <a:rPr lang="it-IT" sz="2000" dirty="0" smtClean="0"/>
              <a:t>)</a:t>
            </a:r>
          </a:p>
          <a:p>
            <a:pPr>
              <a:buNone/>
            </a:pPr>
            <a:endParaRPr lang="it-IT" sz="2000" dirty="0"/>
          </a:p>
          <a:p>
            <a:pPr>
              <a:buNone/>
            </a:pPr>
            <a:r>
              <a:rPr lang="it-IT" dirty="0"/>
              <a:t>In termini generali, la scrittura è la seguente:</a:t>
            </a:r>
          </a:p>
          <a:p>
            <a:endParaRPr lang="it-IT" dirty="0"/>
          </a:p>
          <a:p>
            <a:pPr>
              <a:buNone/>
            </a:pPr>
            <a:endParaRPr lang="it-IT" sz="2000" dirty="0" smtClean="0"/>
          </a:p>
          <a:p>
            <a:pPr>
              <a:buNone/>
            </a:pPr>
            <a:endParaRPr lang="it-IT" sz="1800" dirty="0" smtClean="0"/>
          </a:p>
        </p:txBody>
      </p:sp>
      <p:graphicFrame>
        <p:nvGraphicFramePr>
          <p:cNvPr id="5" name="Group 52"/>
          <p:cNvGraphicFramePr>
            <a:graphicFrameLocks noGrp="1"/>
          </p:cNvGraphicFramePr>
          <p:nvPr>
            <p:extLst>
              <p:ext uri="{D42A27DB-BD31-4B8C-83A1-F6EECF244321}">
                <p14:modId xmlns:p14="http://schemas.microsoft.com/office/powerpoint/2010/main" val="1919550982"/>
              </p:ext>
            </p:extLst>
          </p:nvPr>
        </p:nvGraphicFramePr>
        <p:xfrm>
          <a:off x="192328" y="5434655"/>
          <a:ext cx="8496300" cy="57971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Fondo….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Insussistenza di passivo (attiva)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X</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2208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661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a:p>
            <a:pPr>
              <a:buNone/>
            </a:pPr>
            <a:r>
              <a:rPr lang="it-IT" sz="2000" dirty="0"/>
              <a:t>Entro il 16 di giugno dell’anno successivo a quello di rilevazione, si deve procedere al pagamento del saldo a debito delle imposte</a:t>
            </a:r>
          </a:p>
          <a:p>
            <a:pPr>
              <a:buNone/>
            </a:pPr>
            <a:r>
              <a:rPr lang="it-IT" sz="2000" dirty="0"/>
              <a:t>Come si ricorderà, a fine esercizio scorso si era rilevata la seguente scrittura (ipotizzando un carico fiscale di 50</a:t>
            </a:r>
            <a:r>
              <a:rPr lang="it-IT" sz="2000" dirty="0" smtClean="0"/>
              <a:t>):</a:t>
            </a:r>
          </a:p>
          <a:p>
            <a:pPr>
              <a:buNone/>
            </a:pPr>
            <a:endParaRPr lang="it-IT" sz="2000" dirty="0"/>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r>
              <a:rPr lang="it-IT" sz="2000" dirty="0"/>
              <a:t>Pertanto, nel passivo dello stato patrimoniale ereditato dal trascorso esercizio troviamo iscritti “debiti per imposte” per 50</a:t>
            </a:r>
            <a:endParaRPr lang="it-IT" sz="2000" dirty="0" smtClean="0"/>
          </a:p>
          <a:p>
            <a:pPr>
              <a:buNone/>
            </a:pPr>
            <a:endParaRPr lang="it-IT" sz="2000" dirty="0"/>
          </a:p>
          <a:p>
            <a:pPr>
              <a:buNone/>
            </a:pPr>
            <a:endParaRPr lang="it-IT" sz="2000" dirty="0"/>
          </a:p>
        </p:txBody>
      </p:sp>
      <p:pic>
        <p:nvPicPr>
          <p:cNvPr id="2" name="Immagine 1"/>
          <p:cNvPicPr>
            <a:picLocks noChangeAspect="1"/>
          </p:cNvPicPr>
          <p:nvPr/>
        </p:nvPicPr>
        <p:blipFill>
          <a:blip r:embed="rId3"/>
          <a:stretch>
            <a:fillRect/>
          </a:stretch>
        </p:blipFill>
        <p:spPr>
          <a:xfrm>
            <a:off x="1310475" y="2924944"/>
            <a:ext cx="6487430" cy="2800741"/>
          </a:xfrm>
          <a:prstGeom prst="rect">
            <a:avLst/>
          </a:prstGeom>
        </p:spPr>
      </p:pic>
    </p:spTree>
    <p:extLst>
      <p:ext uri="{BB962C8B-B14F-4D97-AF65-F5344CB8AC3E}">
        <p14:creationId xmlns:p14="http://schemas.microsoft.com/office/powerpoint/2010/main" val="2565121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a:p>
            <a:pPr>
              <a:buNone/>
            </a:pPr>
            <a:r>
              <a:rPr lang="it-IT" sz="2000" dirty="0"/>
              <a:t>Contemporaneamente, nell’attivo del medesimo documento, riscontriamo la presenza dei crediti vantati verso l’erario per gli acconti versati a giugno e a novembre dell’anno precedente con la seguente scrittura</a:t>
            </a:r>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endParaRPr lang="it-IT" sz="2000" dirty="0" smtClean="0"/>
          </a:p>
          <a:p>
            <a:pPr>
              <a:buNone/>
            </a:pPr>
            <a:endParaRPr lang="it-IT" sz="2000" dirty="0"/>
          </a:p>
          <a:p>
            <a:pPr>
              <a:buNone/>
            </a:pPr>
            <a:endParaRPr lang="it-IT" sz="2000" dirty="0"/>
          </a:p>
        </p:txBody>
      </p:sp>
      <p:pic>
        <p:nvPicPr>
          <p:cNvPr id="3" name="Immagine 2"/>
          <p:cNvPicPr>
            <a:picLocks noChangeAspect="1"/>
          </p:cNvPicPr>
          <p:nvPr/>
        </p:nvPicPr>
        <p:blipFill>
          <a:blip r:embed="rId3"/>
          <a:stretch>
            <a:fillRect/>
          </a:stretch>
        </p:blipFill>
        <p:spPr>
          <a:xfrm>
            <a:off x="611559" y="2636912"/>
            <a:ext cx="7711985" cy="2975578"/>
          </a:xfrm>
          <a:prstGeom prst="rect">
            <a:avLst/>
          </a:prstGeom>
        </p:spPr>
      </p:pic>
    </p:spTree>
    <p:extLst>
      <p:ext uri="{BB962C8B-B14F-4D97-AF65-F5344CB8AC3E}">
        <p14:creationId xmlns:p14="http://schemas.microsoft.com/office/powerpoint/2010/main" val="2584347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epilogo</a:t>
            </a:r>
            <a:endParaRPr lang="it-IT" altLang="it-IT" sz="2000" dirty="0"/>
          </a:p>
        </p:txBody>
      </p:sp>
      <p:sp>
        <p:nvSpPr>
          <p:cNvPr id="12298" name="Rettangolo 10"/>
          <p:cNvSpPr>
            <a:spLocks noChangeArrowheads="1"/>
          </p:cNvSpPr>
          <p:nvPr/>
        </p:nvSpPr>
        <p:spPr bwMode="auto">
          <a:xfrm>
            <a:off x="179388" y="980728"/>
            <a:ext cx="9144000"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dirty="0"/>
              <a:t>All’1/1 vengono riaperti solo i conti “patrimoniali”, ovvero i conti chiusi a Stato patrimoniale finale (conti di cui ai punti 4 e 5), compreso il risultato di esercizio (utile o perdita) che viene indicato come “Utile/Perdita dell’esercizio precedente” o “Utile/Perdita dell’esercizio 20xx”. Ciò viene effettuato con una scrittura uguale e contraria a quella del 31/12. Gli impieghi e le fonti vengono quindi riaperti a Stato patrimoniale iniziale.</a:t>
            </a:r>
          </a:p>
          <a:p>
            <a:pPr>
              <a:buNone/>
            </a:pPr>
            <a:endParaRPr lang="it-IT" sz="2400" dirty="0" smtClean="0"/>
          </a:p>
          <a:p>
            <a:pPr>
              <a:buNone/>
            </a:pPr>
            <a:r>
              <a:rPr lang="it-IT" sz="2400" dirty="0" smtClean="0"/>
              <a:t>Subito </a:t>
            </a:r>
            <a:r>
              <a:rPr lang="it-IT" sz="2400" dirty="0"/>
              <a:t>dopo vengono infine stornati i costi e i ricavi sospesi (risconti e rimanenze di magazzino) appena riaperti e vengono imputati al nuovo esercizio.</a:t>
            </a:r>
          </a:p>
          <a:p>
            <a:pPr algn="ctr">
              <a:spcBef>
                <a:spcPct val="0"/>
              </a:spcBef>
              <a:buClrTx/>
              <a:buFontTx/>
              <a:buNone/>
            </a:pPr>
            <a:endParaRPr lang="it-IT" altLang="it-IT" sz="2400" dirty="0"/>
          </a:p>
        </p:txBody>
      </p:sp>
    </p:spTree>
    <p:extLst>
      <p:ext uri="{BB962C8B-B14F-4D97-AF65-F5344CB8AC3E}">
        <p14:creationId xmlns:p14="http://schemas.microsoft.com/office/powerpoint/2010/main" val="20214842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a:p>
            <a:pPr>
              <a:buNone/>
            </a:pPr>
            <a:endParaRPr lang="it-IT" sz="2000" dirty="0" smtClean="0"/>
          </a:p>
          <a:p>
            <a:pPr>
              <a:buNone/>
            </a:pPr>
            <a:r>
              <a:rPr lang="it-IT" sz="2000" dirty="0" smtClean="0"/>
              <a:t>Al </a:t>
            </a:r>
            <a:r>
              <a:rPr lang="it-IT" sz="2000" dirty="0"/>
              <a:t>riguardo possiamo pertanto rilevare tre diverse situazioni:</a:t>
            </a:r>
          </a:p>
          <a:p>
            <a:pPr>
              <a:buNone/>
            </a:pPr>
            <a:r>
              <a:rPr lang="it-IT" sz="2000" dirty="0" smtClean="0"/>
              <a:t>A) gli </a:t>
            </a:r>
            <a:r>
              <a:rPr lang="it-IT" sz="2000" b="1" dirty="0"/>
              <a:t>acconti</a:t>
            </a:r>
            <a:r>
              <a:rPr lang="it-IT" sz="2000" dirty="0"/>
              <a:t> versati sono </a:t>
            </a:r>
            <a:r>
              <a:rPr lang="it-IT" sz="2000" b="1" dirty="0"/>
              <a:t>inferiori</a:t>
            </a:r>
            <a:r>
              <a:rPr lang="it-IT" sz="2000" dirty="0"/>
              <a:t> alle imposte da pagare;</a:t>
            </a:r>
          </a:p>
          <a:p>
            <a:pPr>
              <a:buNone/>
            </a:pPr>
            <a:r>
              <a:rPr lang="it-IT" sz="2000" dirty="0" smtClean="0"/>
              <a:t>B) gli </a:t>
            </a:r>
            <a:r>
              <a:rPr lang="it-IT" sz="2000" b="1" dirty="0"/>
              <a:t>acconti</a:t>
            </a:r>
            <a:r>
              <a:rPr lang="it-IT" sz="2000" dirty="0"/>
              <a:t> versati sono del </a:t>
            </a:r>
            <a:r>
              <a:rPr lang="it-IT" sz="2000" b="1" dirty="0"/>
              <a:t>medesimo</a:t>
            </a:r>
            <a:r>
              <a:rPr lang="it-IT" sz="2000" dirty="0"/>
              <a:t> </a:t>
            </a:r>
            <a:r>
              <a:rPr lang="it-IT" sz="2000" b="1" dirty="0"/>
              <a:t>importo</a:t>
            </a:r>
            <a:r>
              <a:rPr lang="it-IT" sz="2000" dirty="0"/>
              <a:t> delle imposte da pagare;</a:t>
            </a:r>
          </a:p>
          <a:p>
            <a:pPr>
              <a:buNone/>
            </a:pPr>
            <a:r>
              <a:rPr lang="it-IT" sz="2000" dirty="0" smtClean="0"/>
              <a:t>C) gli </a:t>
            </a:r>
            <a:r>
              <a:rPr lang="it-IT" sz="2000" b="1" dirty="0"/>
              <a:t>acconti</a:t>
            </a:r>
            <a:r>
              <a:rPr lang="it-IT" sz="2000" dirty="0"/>
              <a:t> versati sono </a:t>
            </a:r>
            <a:r>
              <a:rPr lang="it-IT" sz="2000" b="1" dirty="0"/>
              <a:t>superiori</a:t>
            </a:r>
            <a:r>
              <a:rPr lang="it-IT" sz="2000" dirty="0"/>
              <a:t> delle imposte da pagare.</a:t>
            </a:r>
          </a:p>
          <a:p>
            <a:pPr>
              <a:buNone/>
            </a:pPr>
            <a:endParaRPr lang="it-IT" sz="2000" dirty="0" smtClean="0"/>
          </a:p>
          <a:p>
            <a:pPr>
              <a:buNone/>
            </a:pPr>
            <a:r>
              <a:rPr lang="it-IT" sz="2000" dirty="0" smtClean="0"/>
              <a:t>Nel </a:t>
            </a:r>
            <a:r>
              <a:rPr lang="it-IT" sz="2000" b="1" dirty="0"/>
              <a:t>primo caso</a:t>
            </a:r>
            <a:r>
              <a:rPr lang="it-IT" sz="2000" dirty="0"/>
              <a:t>, il più ricorrente, è necessario procedere al </a:t>
            </a:r>
            <a:r>
              <a:rPr lang="it-IT" sz="2000" b="1" dirty="0"/>
              <a:t>pagamento del saldo</a:t>
            </a:r>
            <a:r>
              <a:rPr lang="it-IT" sz="2000" dirty="0"/>
              <a:t>, previo storno degli acconti già versati.</a:t>
            </a:r>
          </a:p>
          <a:p>
            <a:pPr>
              <a:buNone/>
            </a:pPr>
            <a:endParaRPr lang="it-IT" sz="2000" dirty="0" smtClean="0"/>
          </a:p>
          <a:p>
            <a:pPr>
              <a:buNone/>
            </a:pPr>
            <a:r>
              <a:rPr lang="it-IT" sz="2000" dirty="0" smtClean="0"/>
              <a:t>Nel </a:t>
            </a:r>
            <a:r>
              <a:rPr lang="it-IT" sz="2000" b="1" dirty="0"/>
              <a:t>secondo</a:t>
            </a:r>
            <a:r>
              <a:rPr lang="it-IT" sz="2000" dirty="0"/>
              <a:t> si deve semplicemente procedere a </a:t>
            </a:r>
            <a:r>
              <a:rPr lang="it-IT" sz="2000" b="1" dirty="0"/>
              <a:t>stornare gli acconti</a:t>
            </a:r>
            <a:r>
              <a:rPr lang="it-IT" sz="2000" dirty="0"/>
              <a:t> versati.</a:t>
            </a:r>
          </a:p>
          <a:p>
            <a:pPr>
              <a:buNone/>
            </a:pPr>
            <a:endParaRPr lang="it-IT" sz="2000" dirty="0" smtClean="0"/>
          </a:p>
          <a:p>
            <a:pPr>
              <a:buNone/>
            </a:pPr>
            <a:r>
              <a:rPr lang="it-IT" sz="2000" dirty="0" smtClean="0"/>
              <a:t>Nell’</a:t>
            </a:r>
            <a:r>
              <a:rPr lang="it-IT" sz="2000" b="1" dirty="0" smtClean="0"/>
              <a:t>ultimo</a:t>
            </a:r>
            <a:r>
              <a:rPr lang="it-IT" sz="2000" dirty="0"/>
              <a:t>, infine, dopo aver stornato gli acconti, si rileva un </a:t>
            </a:r>
            <a:r>
              <a:rPr lang="it-IT" sz="2000" b="1" dirty="0"/>
              <a:t>credito verso l’erario</a:t>
            </a:r>
            <a:r>
              <a:rPr lang="it-IT" sz="2000" dirty="0"/>
              <a:t> Si rammenta, per completezza, che le imposte possono essere compensate fra di loro</a:t>
            </a:r>
            <a:r>
              <a:rPr lang="it-IT" sz="2000" dirty="0" smtClean="0"/>
              <a:t>.</a:t>
            </a:r>
            <a:endParaRPr lang="it-IT" sz="2000" dirty="0"/>
          </a:p>
        </p:txBody>
      </p:sp>
    </p:spTree>
    <p:extLst>
      <p:ext uri="{BB962C8B-B14F-4D97-AF65-F5344CB8AC3E}">
        <p14:creationId xmlns:p14="http://schemas.microsoft.com/office/powerpoint/2010/main" val="344872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p:txBody>
      </p:sp>
      <p:pic>
        <p:nvPicPr>
          <p:cNvPr id="2" name="Immagine 1"/>
          <p:cNvPicPr>
            <a:picLocks noChangeAspect="1"/>
          </p:cNvPicPr>
          <p:nvPr/>
        </p:nvPicPr>
        <p:blipFill>
          <a:blip r:embed="rId3"/>
          <a:stretch>
            <a:fillRect/>
          </a:stretch>
        </p:blipFill>
        <p:spPr>
          <a:xfrm>
            <a:off x="1171100" y="1367770"/>
            <a:ext cx="6801799" cy="5430008"/>
          </a:xfrm>
          <a:prstGeom prst="rect">
            <a:avLst/>
          </a:prstGeom>
        </p:spPr>
      </p:pic>
    </p:spTree>
    <p:extLst>
      <p:ext uri="{BB962C8B-B14F-4D97-AF65-F5344CB8AC3E}">
        <p14:creationId xmlns:p14="http://schemas.microsoft.com/office/powerpoint/2010/main" val="1083197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p:txBody>
      </p:sp>
      <p:pic>
        <p:nvPicPr>
          <p:cNvPr id="3" name="Immagine 2"/>
          <p:cNvPicPr>
            <a:picLocks noChangeAspect="1"/>
          </p:cNvPicPr>
          <p:nvPr/>
        </p:nvPicPr>
        <p:blipFill>
          <a:blip r:embed="rId3"/>
          <a:stretch>
            <a:fillRect/>
          </a:stretch>
        </p:blipFill>
        <p:spPr>
          <a:xfrm>
            <a:off x="504157" y="1844824"/>
            <a:ext cx="8135686" cy="4287414"/>
          </a:xfrm>
          <a:prstGeom prst="rect">
            <a:avLst/>
          </a:prstGeom>
        </p:spPr>
      </p:pic>
    </p:spTree>
    <p:extLst>
      <p:ext uri="{BB962C8B-B14F-4D97-AF65-F5344CB8AC3E}">
        <p14:creationId xmlns:p14="http://schemas.microsoft.com/office/powerpoint/2010/main" val="2819342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chiusura dei debiti per imposte</a:t>
            </a:r>
            <a:endParaRPr lang="it-IT" sz="1000" dirty="0" smtClean="0"/>
          </a:p>
        </p:txBody>
      </p:sp>
      <p:pic>
        <p:nvPicPr>
          <p:cNvPr id="3" name="Immagine 2"/>
          <p:cNvPicPr>
            <a:picLocks noChangeAspect="1"/>
          </p:cNvPicPr>
          <p:nvPr/>
        </p:nvPicPr>
        <p:blipFill>
          <a:blip r:embed="rId3"/>
          <a:stretch>
            <a:fillRect/>
          </a:stretch>
        </p:blipFill>
        <p:spPr>
          <a:xfrm>
            <a:off x="1475656" y="1415513"/>
            <a:ext cx="6205570" cy="5333337"/>
          </a:xfrm>
          <a:prstGeom prst="rect">
            <a:avLst/>
          </a:prstGeom>
        </p:spPr>
      </p:pic>
      <p:sp>
        <p:nvSpPr>
          <p:cNvPr id="6" name="Rettangolo 5"/>
          <p:cNvSpPr/>
          <p:nvPr/>
        </p:nvSpPr>
        <p:spPr>
          <a:xfrm>
            <a:off x="5292080" y="1484784"/>
            <a:ext cx="720080" cy="236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5234042" y="1433121"/>
            <a:ext cx="828092" cy="292388"/>
          </a:xfrm>
          <a:prstGeom prst="rect">
            <a:avLst/>
          </a:prstGeom>
          <a:noFill/>
        </p:spPr>
        <p:txBody>
          <a:bodyPr wrap="square" rtlCol="0">
            <a:spAutoFit/>
          </a:bodyPr>
          <a:lstStyle/>
          <a:p>
            <a:r>
              <a:rPr lang="it-IT" sz="1300" b="1" i="1" dirty="0" smtClean="0">
                <a:latin typeface="Times New Roman" panose="02020603050405020304" pitchFamily="18" charset="0"/>
                <a:cs typeface="Times New Roman" panose="02020603050405020304" pitchFamily="18" charset="0"/>
              </a:rPr>
              <a:t>superiori</a:t>
            </a:r>
            <a:endParaRPr lang="it-IT" sz="13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149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582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liquidazione del lavoratore dipendente</a:t>
            </a:r>
          </a:p>
          <a:p>
            <a:pPr algn="ctr">
              <a:buNone/>
            </a:pPr>
            <a:endParaRPr lang="it-IT" sz="1000" dirty="0"/>
          </a:p>
          <a:p>
            <a:pPr algn="ctr">
              <a:buNone/>
            </a:pPr>
            <a:r>
              <a:rPr lang="it-IT" sz="2000" dirty="0"/>
              <a:t>Nel momento in cui un dipendente interrompe il rapporto di lavoro con l’azienda gli deve essere riconosciuto il trattamento di fine rapporto (c.d. “liquidazione”) maturato sino a quel momento e quindi, di norma, rilevato negli anni </a:t>
            </a:r>
            <a:r>
              <a:rPr lang="it-IT" sz="2000" dirty="0" smtClean="0"/>
              <a:t>precedenti</a:t>
            </a:r>
          </a:p>
          <a:p>
            <a:pPr algn="ctr">
              <a:buNone/>
            </a:pPr>
            <a:endParaRPr lang="it-IT" sz="2000" dirty="0"/>
          </a:p>
          <a:p>
            <a:pPr algn="ctr">
              <a:buNone/>
            </a:pPr>
            <a:r>
              <a:rPr lang="it-IT" sz="1800" dirty="0" smtClean="0"/>
              <a:t>Facciamo seguito al caso da noi trattato di </a:t>
            </a:r>
            <a:r>
              <a:rPr lang="it-IT" sz="1800" dirty="0" smtClean="0">
                <a:solidFill>
                  <a:srgbClr val="C00000"/>
                </a:solidFill>
              </a:rPr>
              <a:t>mantenimento del TFR all’interno dell’azienda da parte del dipendente</a:t>
            </a:r>
            <a:r>
              <a:rPr lang="it-IT" sz="1800" dirty="0" smtClean="0"/>
              <a:t>. In questo caso </a:t>
            </a:r>
            <a:r>
              <a:rPr lang="it-IT" sz="1800" dirty="0"/>
              <a:t>si procederà a chiudere il relativo debito e a pagare quanto dovuto al dipendente (trattenendo le imposte a suo carico</a:t>
            </a:r>
            <a:r>
              <a:rPr lang="it-IT" sz="1800" dirty="0" smtClean="0"/>
              <a:t>)</a:t>
            </a:r>
          </a:p>
          <a:p>
            <a:pPr algn="ctr">
              <a:buNone/>
            </a:pPr>
            <a:endParaRPr lang="it-IT" sz="1800" dirty="0" smtClean="0"/>
          </a:p>
          <a:p>
            <a:pPr algn="ctr">
              <a:buNone/>
            </a:pPr>
            <a:r>
              <a:rPr lang="it-IT" sz="2000" dirty="0"/>
              <a:t>Se l’interruzione del rapporto avviene </a:t>
            </a:r>
            <a:r>
              <a:rPr lang="it-IT" sz="2000" b="1" dirty="0"/>
              <a:t>esattamente alla fine dell’anno</a:t>
            </a:r>
            <a:r>
              <a:rPr lang="it-IT" sz="2000" dirty="0"/>
              <a:t> (31/12 o 1/1) l’importo a lui dovuto coincide perfettamente con il TFR maturato nei suoi confronti. Se avviene </a:t>
            </a:r>
            <a:r>
              <a:rPr lang="it-IT" sz="2000" b="1" dirty="0"/>
              <a:t>durante l’anno</a:t>
            </a:r>
            <a:r>
              <a:rPr lang="it-IT" sz="2000" dirty="0"/>
              <a:t> occorre, oltre a considerare il TFR maturato e iscritto in bilancio, anche quello della porzione d’anno trascorsa (e che non verrebbe contabilizzato fino al 31/12 dell’anno dell’interruzione del rapporto).</a:t>
            </a:r>
          </a:p>
          <a:p>
            <a:pPr algn="ctr">
              <a:buNone/>
            </a:pPr>
            <a:endParaRPr lang="it-IT" sz="1800" dirty="0" smtClean="0"/>
          </a:p>
        </p:txBody>
      </p:sp>
    </p:spTree>
    <p:extLst>
      <p:ext uri="{BB962C8B-B14F-4D97-AF65-F5344CB8AC3E}">
        <p14:creationId xmlns:p14="http://schemas.microsoft.com/office/powerpoint/2010/main" val="14752700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622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liquidazione del lavoratore dipendente</a:t>
            </a:r>
          </a:p>
          <a:p>
            <a:pPr algn="ctr">
              <a:buNone/>
            </a:pPr>
            <a:endParaRPr lang="it-IT" sz="1000" dirty="0"/>
          </a:p>
          <a:p>
            <a:pPr algn="ctr">
              <a:buNone/>
            </a:pPr>
            <a:r>
              <a:rPr lang="it-IT" sz="2200" i="1" dirty="0"/>
              <a:t>Se l’interruzione del rapporto di lavoro avviene alla data del </a:t>
            </a:r>
            <a:endParaRPr lang="it-IT" sz="2200" i="1" dirty="0" smtClean="0"/>
          </a:p>
          <a:p>
            <a:pPr algn="ctr">
              <a:buNone/>
            </a:pPr>
            <a:r>
              <a:rPr lang="it-IT" sz="2200" i="1" dirty="0" smtClean="0"/>
              <a:t>31/12 </a:t>
            </a:r>
            <a:r>
              <a:rPr lang="it-IT" sz="2200" i="1" dirty="0"/>
              <a:t>o </a:t>
            </a:r>
            <a:r>
              <a:rPr lang="it-IT" sz="2200" i="1" dirty="0" smtClean="0"/>
              <a:t>dell’1/1</a:t>
            </a:r>
          </a:p>
          <a:p>
            <a:pPr algn="ctr">
              <a:buNone/>
            </a:pPr>
            <a:r>
              <a:rPr lang="it-IT" sz="1800" dirty="0" smtClean="0"/>
              <a:t>Ci </a:t>
            </a:r>
            <a:r>
              <a:rPr lang="it-IT" sz="1800" dirty="0"/>
              <a:t>si limiterà a rilevare la chiusura del debito per TFR maturato verso il dipendente a fronte dell’apertura di un debito verso lo stesso per la liquidazione a suo favore e, contestualmente, al pagamento di questo debito, previo storno delle imposte che vengono trattenute al dipendente dall’azienda quale “sostituto” d’imposta e che dovranno essere versate nei termini di legge. Ipotizzando un debito per TFR verso il dipendente di 10.000 e imposte per 2.000 avremo </a:t>
            </a:r>
            <a:r>
              <a:rPr lang="it-IT" sz="1800" dirty="0" smtClean="0"/>
              <a:t>quindi</a:t>
            </a:r>
          </a:p>
          <a:p>
            <a:pPr algn="ctr">
              <a:buNone/>
            </a:pPr>
            <a:endParaRPr lang="it-IT" sz="1800" dirty="0"/>
          </a:p>
          <a:p>
            <a:pPr algn="ctr">
              <a:buNone/>
            </a:pPr>
            <a:endParaRPr lang="it-IT" sz="1800" dirty="0" smtClean="0"/>
          </a:p>
          <a:p>
            <a:pPr algn="ctr">
              <a:buNone/>
            </a:pPr>
            <a:endParaRPr lang="it-IT" sz="1800" dirty="0"/>
          </a:p>
          <a:p>
            <a:pPr algn="ctr">
              <a:buNone/>
            </a:pPr>
            <a:endParaRPr lang="it-IT" sz="1800" dirty="0" smtClean="0"/>
          </a:p>
          <a:p>
            <a:pPr algn="ctr">
              <a:buNone/>
            </a:pPr>
            <a:endParaRPr lang="it-IT" sz="1800" dirty="0"/>
          </a:p>
          <a:p>
            <a:pPr algn="ctr">
              <a:buNone/>
            </a:pPr>
            <a:endParaRPr lang="it-IT" sz="1800" dirty="0" smtClean="0"/>
          </a:p>
          <a:p>
            <a:pPr algn="ctr">
              <a:buNone/>
            </a:pPr>
            <a:endParaRPr lang="it-IT" sz="1800" dirty="0"/>
          </a:p>
          <a:p>
            <a:pPr algn="ctr">
              <a:buNone/>
            </a:pPr>
            <a:endParaRPr lang="it-IT" sz="1800" dirty="0"/>
          </a:p>
          <a:p>
            <a:pPr algn="ctr">
              <a:buNone/>
            </a:pPr>
            <a:endParaRPr lang="it-IT" sz="1800" dirty="0" smtClean="0"/>
          </a:p>
        </p:txBody>
      </p:sp>
      <p:pic>
        <p:nvPicPr>
          <p:cNvPr id="2" name="Immagine 1"/>
          <p:cNvPicPr>
            <a:picLocks noChangeAspect="1"/>
          </p:cNvPicPr>
          <p:nvPr/>
        </p:nvPicPr>
        <p:blipFill>
          <a:blip r:embed="rId3"/>
          <a:stretch>
            <a:fillRect/>
          </a:stretch>
        </p:blipFill>
        <p:spPr>
          <a:xfrm>
            <a:off x="755576" y="4229380"/>
            <a:ext cx="7704856" cy="2223956"/>
          </a:xfrm>
          <a:prstGeom prst="rect">
            <a:avLst/>
          </a:prstGeom>
        </p:spPr>
      </p:pic>
    </p:spTree>
    <p:extLst>
      <p:ext uri="{BB962C8B-B14F-4D97-AF65-F5344CB8AC3E}">
        <p14:creationId xmlns:p14="http://schemas.microsoft.com/office/powerpoint/2010/main" val="2758667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898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liquidazione del lavoratore dipendente</a:t>
            </a:r>
          </a:p>
          <a:p>
            <a:pPr algn="ctr">
              <a:buNone/>
            </a:pPr>
            <a:endParaRPr lang="it-IT" sz="1000" dirty="0"/>
          </a:p>
          <a:p>
            <a:pPr algn="ctr">
              <a:buNone/>
            </a:pPr>
            <a:r>
              <a:rPr lang="it-IT" sz="2200" i="1" dirty="0"/>
              <a:t>Se l’interruzione del rapporto di lavoro avviene </a:t>
            </a:r>
            <a:r>
              <a:rPr lang="it-IT" sz="2200" i="1" dirty="0" smtClean="0"/>
              <a:t>in una data diversa dal </a:t>
            </a:r>
          </a:p>
          <a:p>
            <a:pPr algn="ctr">
              <a:buNone/>
            </a:pPr>
            <a:r>
              <a:rPr lang="it-IT" sz="2200" i="1" dirty="0" smtClean="0"/>
              <a:t>31/12 </a:t>
            </a:r>
            <a:r>
              <a:rPr lang="it-IT" sz="2200" i="1" dirty="0"/>
              <a:t>o </a:t>
            </a:r>
            <a:r>
              <a:rPr lang="it-IT" sz="2200" i="1" dirty="0" smtClean="0"/>
              <a:t>dell’1/1</a:t>
            </a:r>
          </a:p>
          <a:p>
            <a:pPr>
              <a:buNone/>
            </a:pPr>
            <a:r>
              <a:rPr lang="it-IT" sz="2000" dirty="0"/>
              <a:t>In questo caso, oltre a quanto avviene rispetto alla liquidazione del dipendente al 31/12 o all’1/1 occorre tenere conto anche della quota TFR maturata durante </a:t>
            </a:r>
            <a:r>
              <a:rPr lang="it-IT" sz="2000" dirty="0" smtClean="0"/>
              <a:t>l’esercizio. </a:t>
            </a:r>
          </a:p>
          <a:p>
            <a:pPr>
              <a:buNone/>
            </a:pPr>
            <a:endParaRPr lang="it-IT" sz="2000" dirty="0" smtClean="0"/>
          </a:p>
          <a:p>
            <a:pPr>
              <a:buNone/>
            </a:pPr>
            <a:r>
              <a:rPr lang="it-IT" sz="2000" dirty="0" smtClean="0"/>
              <a:t>Ipotizziamo </a:t>
            </a:r>
            <a:r>
              <a:rPr lang="it-IT" sz="2000" dirty="0"/>
              <a:t>che il rapporto di lavoro si interrompa il 6 di maggio, e che:</a:t>
            </a:r>
          </a:p>
          <a:p>
            <a:pPr>
              <a:buNone/>
            </a:pPr>
            <a:r>
              <a:rPr lang="it-IT" sz="2000" dirty="0" smtClean="0"/>
              <a:t>– il </a:t>
            </a:r>
            <a:r>
              <a:rPr lang="it-IT" sz="2000" dirty="0"/>
              <a:t>TFR maturato verso il dipendente al 31/12 dell’anno precedente sia pari a 10.000;</a:t>
            </a:r>
          </a:p>
          <a:p>
            <a:pPr>
              <a:buNone/>
            </a:pPr>
            <a:r>
              <a:rPr lang="it-IT" sz="2000" dirty="0" smtClean="0"/>
              <a:t>– il </a:t>
            </a:r>
            <a:r>
              <a:rPr lang="it-IT" sz="2000" dirty="0"/>
              <a:t>TFR maturato dall’1/1 al 6/5 dell’anno in corso sia pari a 800</a:t>
            </a:r>
            <a:r>
              <a:rPr lang="it-IT" sz="2000" dirty="0" smtClean="0"/>
              <a:t>.</a:t>
            </a:r>
          </a:p>
          <a:p>
            <a:pPr>
              <a:buNone/>
            </a:pPr>
            <a:endParaRPr lang="it-IT" sz="2000" dirty="0"/>
          </a:p>
          <a:p>
            <a:pPr>
              <a:buNone/>
            </a:pPr>
            <a:r>
              <a:rPr lang="it-IT" sz="2000" dirty="0"/>
              <a:t>Dovremo quindi </a:t>
            </a:r>
            <a:r>
              <a:rPr lang="it-IT" sz="2000" b="1" dirty="0"/>
              <a:t>liquidare al dipendente</a:t>
            </a:r>
            <a:r>
              <a:rPr lang="it-IT" sz="2000" dirty="0"/>
              <a:t> 10.800 di cui 10.000 risultano </a:t>
            </a:r>
            <a:r>
              <a:rPr lang="it-IT" sz="2000" b="1" dirty="0"/>
              <a:t>già contabilizzati</a:t>
            </a:r>
            <a:r>
              <a:rPr lang="it-IT" sz="2000" dirty="0"/>
              <a:t> nel relativo conto mentre 800 </a:t>
            </a:r>
            <a:r>
              <a:rPr lang="it-IT" sz="2000" b="1" dirty="0"/>
              <a:t>non sono ancora stati rilevati</a:t>
            </a:r>
            <a:r>
              <a:rPr lang="it-IT" sz="2000" dirty="0"/>
              <a:t> (lo sarebbero stati al 31/12 di quest’anno). Quest’ultimo importo dovrà quindi essere contabilizzato al momento della liquidazione come costo d’esercizio.</a:t>
            </a:r>
          </a:p>
          <a:p>
            <a:pPr algn="ctr">
              <a:buNone/>
            </a:pPr>
            <a:endParaRPr lang="it-IT" sz="2000" dirty="0"/>
          </a:p>
          <a:p>
            <a:pPr algn="ctr">
              <a:buNone/>
            </a:pPr>
            <a:endParaRPr lang="it-IT" sz="1800" dirty="0" smtClean="0"/>
          </a:p>
          <a:p>
            <a:pPr algn="ctr">
              <a:buNone/>
            </a:pPr>
            <a:endParaRPr lang="it-IT" sz="1800" dirty="0"/>
          </a:p>
          <a:p>
            <a:pPr algn="ctr">
              <a:buNone/>
            </a:pPr>
            <a:endParaRPr lang="it-IT" sz="1800" dirty="0" smtClean="0"/>
          </a:p>
          <a:p>
            <a:pPr algn="ctr">
              <a:buNone/>
            </a:pPr>
            <a:endParaRPr lang="it-IT" sz="1800" dirty="0"/>
          </a:p>
          <a:p>
            <a:pPr algn="ctr">
              <a:buNone/>
            </a:pPr>
            <a:endParaRPr lang="it-IT" sz="1800" dirty="0" smtClean="0"/>
          </a:p>
          <a:p>
            <a:pPr algn="ctr">
              <a:buNone/>
            </a:pPr>
            <a:endParaRPr lang="it-IT" sz="1800" dirty="0"/>
          </a:p>
          <a:p>
            <a:pPr algn="ctr">
              <a:buNone/>
            </a:pPr>
            <a:endParaRPr lang="it-IT" sz="1800" dirty="0"/>
          </a:p>
          <a:p>
            <a:pPr algn="ctr">
              <a:buNone/>
            </a:pPr>
            <a:endParaRPr lang="it-IT" sz="1800" dirty="0" smtClean="0"/>
          </a:p>
        </p:txBody>
      </p:sp>
    </p:spTree>
    <p:extLst>
      <p:ext uri="{BB962C8B-B14F-4D97-AF65-F5344CB8AC3E}">
        <p14:creationId xmlns:p14="http://schemas.microsoft.com/office/powerpoint/2010/main" val="30944433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622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La liquidazione del lavoratore dipendente</a:t>
            </a:r>
          </a:p>
          <a:p>
            <a:pPr algn="ctr">
              <a:buNone/>
            </a:pPr>
            <a:endParaRPr lang="it-IT" sz="1000" dirty="0"/>
          </a:p>
          <a:p>
            <a:pPr algn="ctr">
              <a:buNone/>
            </a:pPr>
            <a:r>
              <a:rPr lang="it-IT" dirty="0"/>
              <a:t>Avremo pertanto, ipotizzando imposte per 2.160</a:t>
            </a:r>
            <a:r>
              <a:rPr lang="it-IT" dirty="0" smtClean="0"/>
              <a:t>:</a:t>
            </a:r>
          </a:p>
          <a:p>
            <a:pPr algn="ctr">
              <a:buNone/>
            </a:pPr>
            <a:endParaRPr lang="it-IT" dirty="0"/>
          </a:p>
          <a:p>
            <a:pPr algn="ctr">
              <a:buNone/>
            </a:pPr>
            <a:endParaRPr lang="it-IT" dirty="0" smtClean="0"/>
          </a:p>
          <a:p>
            <a:pPr algn="ctr">
              <a:buNone/>
            </a:pPr>
            <a:endParaRPr lang="it-IT" dirty="0"/>
          </a:p>
          <a:p>
            <a:pPr algn="ctr">
              <a:buNone/>
            </a:pPr>
            <a:endParaRPr lang="it-IT" dirty="0" smtClean="0"/>
          </a:p>
          <a:p>
            <a:pPr algn="ctr">
              <a:buNone/>
            </a:pPr>
            <a:endParaRPr lang="it-IT" dirty="0"/>
          </a:p>
          <a:p>
            <a:pPr algn="ctr">
              <a:buNone/>
            </a:pPr>
            <a:endParaRPr lang="it-IT" sz="2000" dirty="0"/>
          </a:p>
          <a:p>
            <a:pPr algn="ctr">
              <a:buNone/>
            </a:pPr>
            <a:r>
              <a:rPr lang="it-IT" dirty="0"/>
              <a:t>La voce “Quota TFR”, al pari dell’“accantonamento TFR” è un conto derivato-economico acceso ai costi di esercizio</a:t>
            </a:r>
            <a:endParaRPr lang="it-IT" sz="2000" dirty="0"/>
          </a:p>
          <a:p>
            <a:pPr algn="ctr">
              <a:buNone/>
            </a:pPr>
            <a:endParaRPr lang="it-IT" sz="1800" dirty="0"/>
          </a:p>
          <a:p>
            <a:pPr algn="ctr">
              <a:buNone/>
            </a:pPr>
            <a:endParaRPr lang="it-IT" sz="1800" dirty="0" smtClean="0"/>
          </a:p>
        </p:txBody>
      </p:sp>
      <p:pic>
        <p:nvPicPr>
          <p:cNvPr id="2" name="Immagine 1"/>
          <p:cNvPicPr>
            <a:picLocks noChangeAspect="1"/>
          </p:cNvPicPr>
          <p:nvPr/>
        </p:nvPicPr>
        <p:blipFill>
          <a:blip r:embed="rId3"/>
          <a:stretch>
            <a:fillRect/>
          </a:stretch>
        </p:blipFill>
        <p:spPr>
          <a:xfrm>
            <a:off x="1043608" y="2204864"/>
            <a:ext cx="7047532" cy="2471646"/>
          </a:xfrm>
          <a:prstGeom prst="rect">
            <a:avLst/>
          </a:prstGeom>
        </p:spPr>
      </p:pic>
    </p:spTree>
    <p:extLst>
      <p:ext uri="{BB962C8B-B14F-4D97-AF65-F5344CB8AC3E}">
        <p14:creationId xmlns:p14="http://schemas.microsoft.com/office/powerpoint/2010/main" val="38537973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a:t>
            </a:r>
            <a:r>
              <a:rPr lang="it-IT" altLang="it-IT" sz="3200" dirty="0" smtClean="0"/>
              <a:t>dell’esercizio successivo</a:t>
            </a:r>
            <a:endParaRPr lang="it-IT" altLang="it-IT" sz="2000" dirty="0"/>
          </a:p>
        </p:txBody>
      </p:sp>
      <p:sp>
        <p:nvSpPr>
          <p:cNvPr id="12298" name="Rettangolo 10"/>
          <p:cNvSpPr>
            <a:spLocks noChangeArrowheads="1"/>
          </p:cNvSpPr>
          <p:nvPr/>
        </p:nvSpPr>
        <p:spPr bwMode="auto">
          <a:xfrm>
            <a:off x="71884" y="844550"/>
            <a:ext cx="8964612"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dirty="0" smtClean="0"/>
              <a:t>Il bilancio contabile nella sua versione completa</a:t>
            </a:r>
          </a:p>
          <a:p>
            <a:pPr algn="ctr">
              <a:buNone/>
            </a:pPr>
            <a:endParaRPr lang="it-IT" sz="1000" dirty="0"/>
          </a:p>
          <a:p>
            <a:pPr algn="ctr">
              <a:buNone/>
            </a:pPr>
            <a:endParaRPr lang="it-IT" sz="1800" dirty="0"/>
          </a:p>
          <a:p>
            <a:pPr algn="ctr">
              <a:buNone/>
            </a:pPr>
            <a:endParaRPr lang="it-IT" sz="1800" dirty="0" smtClean="0"/>
          </a:p>
        </p:txBody>
      </p:sp>
      <p:pic>
        <p:nvPicPr>
          <p:cNvPr id="3" name="Immagine 2"/>
          <p:cNvPicPr>
            <a:picLocks noChangeAspect="1"/>
          </p:cNvPicPr>
          <p:nvPr/>
        </p:nvPicPr>
        <p:blipFill>
          <a:blip r:embed="rId3"/>
          <a:stretch>
            <a:fillRect/>
          </a:stretch>
        </p:blipFill>
        <p:spPr>
          <a:xfrm>
            <a:off x="2165202" y="1340768"/>
            <a:ext cx="4567038" cy="5471250"/>
          </a:xfrm>
          <a:prstGeom prst="rect">
            <a:avLst/>
          </a:prstGeom>
        </p:spPr>
      </p:pic>
    </p:spTree>
    <p:extLst>
      <p:ext uri="{BB962C8B-B14F-4D97-AF65-F5344CB8AC3E}">
        <p14:creationId xmlns:p14="http://schemas.microsoft.com/office/powerpoint/2010/main" val="3755646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quarter" idx="10"/>
          </p:nvPr>
        </p:nvSpPr>
        <p:spPr/>
        <p:txBody>
          <a:bodyPr/>
          <a:lstStyle/>
          <a:p>
            <a:pPr>
              <a:defRPr/>
            </a:pPr>
            <a:r>
              <a:rPr lang="it-IT"/>
              <a:t>&gt;</a:t>
            </a:r>
          </a:p>
        </p:txBody>
      </p:sp>
      <p:sp>
        <p:nvSpPr>
          <p:cNvPr id="5" name="Rettangolo 4"/>
          <p:cNvSpPr>
            <a:spLocks noChangeArrowheads="1"/>
          </p:cNvSpPr>
          <p:nvPr/>
        </p:nvSpPr>
        <p:spPr bwMode="auto">
          <a:xfrm>
            <a:off x="762000" y="1052736"/>
            <a:ext cx="82024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400" dirty="0" smtClean="0"/>
              <a:t>Coronella S., Ragioneria generale, Cap</a:t>
            </a:r>
            <a:r>
              <a:rPr lang="it-IT" altLang="it-IT" sz="2400" dirty="0"/>
              <a:t>. </a:t>
            </a:r>
            <a:r>
              <a:rPr lang="it-IT" altLang="it-IT" sz="2400" dirty="0" smtClean="0"/>
              <a:t>21, Par. 21.4, 		21.5 e 21.6</a:t>
            </a:r>
          </a:p>
          <a:p>
            <a:pPr eaLnBrk="1" hangingPunct="1"/>
            <a:r>
              <a:rPr lang="it-IT" altLang="it-IT" sz="2400" dirty="0"/>
              <a:t>	</a:t>
            </a:r>
            <a:r>
              <a:rPr lang="it-IT" altLang="it-IT" sz="2400" dirty="0" smtClean="0"/>
              <a:t>	(saltare </a:t>
            </a:r>
            <a:r>
              <a:rPr lang="it-IT" altLang="it-IT" sz="2400" dirty="0" err="1" smtClean="0"/>
              <a:t>sottopar</a:t>
            </a:r>
            <a:r>
              <a:rPr lang="it-IT" altLang="it-IT" sz="2400" dirty="0" smtClean="0"/>
              <a:t>. 21.5.8 e del </a:t>
            </a:r>
            <a:r>
              <a:rPr lang="it-IT" altLang="it-IT" sz="2400" dirty="0" err="1" smtClean="0"/>
              <a:t>sottopar</a:t>
            </a:r>
            <a:r>
              <a:rPr lang="it-IT" altLang="it-IT" sz="2400" dirty="0" smtClean="0"/>
              <a:t>. 21.5.9 		limitarsi a studiare il «Caso a)»</a:t>
            </a:r>
            <a:endParaRPr lang="it-IT" altLang="it-IT" dirty="0"/>
          </a:p>
        </p:txBody>
      </p:sp>
      <p:sp>
        <p:nvSpPr>
          <p:cNvPr id="64517" name="Rectangle 4"/>
          <p:cNvSpPr>
            <a:spLocks noChangeArrowheads="1"/>
          </p:cNvSpPr>
          <p:nvPr/>
        </p:nvSpPr>
        <p:spPr bwMode="auto">
          <a:xfrm>
            <a:off x="762000" y="87288"/>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lang="it-IT" altLang="it-IT" sz="3200">
                <a:latin typeface="Arial" panose="020B0604020202020204" pitchFamily="34" charset="0"/>
                <a:ea typeface="MS PGothic" panose="020B0600070205080204" pitchFamily="34" charset="-128"/>
              </a:rPr>
              <a:t>Riferimenti bibliografici</a:t>
            </a:r>
            <a:endParaRPr lang="it-IT" altLang="it-IT" sz="180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061109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epilogo</a:t>
            </a:r>
            <a:endParaRPr lang="it-IT" altLang="it-IT" sz="2000" dirty="0"/>
          </a:p>
        </p:txBody>
      </p:sp>
      <p:sp>
        <p:nvSpPr>
          <p:cNvPr id="12298" name="Rettangolo 10"/>
          <p:cNvSpPr>
            <a:spLocks noChangeArrowheads="1"/>
          </p:cNvSpPr>
          <p:nvPr/>
        </p:nvSpPr>
        <p:spPr bwMode="auto">
          <a:xfrm>
            <a:off x="179388" y="836712"/>
            <a:ext cx="9144000" cy="96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dirty="0"/>
              <a:t>In sintesi (contabile) avremo:</a:t>
            </a:r>
          </a:p>
          <a:p>
            <a:pPr>
              <a:buNone/>
            </a:pPr>
            <a:endParaRPr lang="it-IT" altLang="it-IT" sz="2400" dirty="0"/>
          </a:p>
        </p:txBody>
      </p:sp>
      <p:pic>
        <p:nvPicPr>
          <p:cNvPr id="2" name="Immagine 1"/>
          <p:cNvPicPr>
            <a:picLocks noChangeAspect="1"/>
          </p:cNvPicPr>
          <p:nvPr/>
        </p:nvPicPr>
        <p:blipFill>
          <a:blip r:embed="rId3"/>
          <a:stretch>
            <a:fillRect/>
          </a:stretch>
        </p:blipFill>
        <p:spPr>
          <a:xfrm>
            <a:off x="1547664" y="1377827"/>
            <a:ext cx="5846651" cy="5291533"/>
          </a:xfrm>
          <a:prstGeom prst="rect">
            <a:avLst/>
          </a:prstGeom>
        </p:spPr>
      </p:pic>
    </p:spTree>
    <p:extLst>
      <p:ext uri="{BB962C8B-B14F-4D97-AF65-F5344CB8AC3E}">
        <p14:creationId xmlns:p14="http://schemas.microsoft.com/office/powerpoint/2010/main" val="1696058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epilogo</a:t>
            </a:r>
            <a:endParaRPr lang="it-IT" altLang="it-IT" sz="2000" dirty="0"/>
          </a:p>
        </p:txBody>
      </p:sp>
      <p:sp>
        <p:nvSpPr>
          <p:cNvPr id="12298" name="Rettangolo 10"/>
          <p:cNvSpPr>
            <a:spLocks noChangeArrowheads="1"/>
          </p:cNvSpPr>
          <p:nvPr/>
        </p:nvSpPr>
        <p:spPr bwMode="auto">
          <a:xfrm>
            <a:off x="179388" y="836712"/>
            <a:ext cx="9144000" cy="96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dirty="0"/>
              <a:t>In sintesi (contabile) </a:t>
            </a:r>
            <a:r>
              <a:rPr lang="it-IT" dirty="0" smtClean="0"/>
              <a:t>avremo (segue):</a:t>
            </a:r>
            <a:endParaRPr lang="it-IT" dirty="0"/>
          </a:p>
          <a:p>
            <a:pPr>
              <a:buNone/>
            </a:pPr>
            <a:endParaRPr lang="it-IT" altLang="it-IT" sz="2400" dirty="0"/>
          </a:p>
        </p:txBody>
      </p:sp>
      <p:pic>
        <p:nvPicPr>
          <p:cNvPr id="3" name="Immagine 2"/>
          <p:cNvPicPr>
            <a:picLocks noChangeAspect="1"/>
          </p:cNvPicPr>
          <p:nvPr/>
        </p:nvPicPr>
        <p:blipFill>
          <a:blip r:embed="rId3"/>
          <a:stretch>
            <a:fillRect/>
          </a:stretch>
        </p:blipFill>
        <p:spPr>
          <a:xfrm>
            <a:off x="1403648" y="1420912"/>
            <a:ext cx="6104983" cy="5302408"/>
          </a:xfrm>
          <a:prstGeom prst="rect">
            <a:avLst/>
          </a:prstGeom>
        </p:spPr>
      </p:pic>
    </p:spTree>
    <p:extLst>
      <p:ext uri="{BB962C8B-B14F-4D97-AF65-F5344CB8AC3E}">
        <p14:creationId xmlns:p14="http://schemas.microsoft.com/office/powerpoint/2010/main" val="149399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epilogo</a:t>
            </a:r>
            <a:endParaRPr lang="it-IT" altLang="it-IT" sz="2000" dirty="0"/>
          </a:p>
        </p:txBody>
      </p:sp>
      <p:sp>
        <p:nvSpPr>
          <p:cNvPr id="12298" name="Rettangolo 10"/>
          <p:cNvSpPr>
            <a:spLocks noChangeArrowheads="1"/>
          </p:cNvSpPr>
          <p:nvPr/>
        </p:nvSpPr>
        <p:spPr bwMode="auto">
          <a:xfrm>
            <a:off x="179388" y="836712"/>
            <a:ext cx="9144000" cy="166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000" dirty="0"/>
              <a:t>Le scritture di cui ai punti 4) e 5) talvolta vengono effettate insieme attraverso una rilevazione come la seguente:</a:t>
            </a:r>
          </a:p>
          <a:p>
            <a:pPr>
              <a:buNone/>
            </a:pPr>
            <a:endParaRPr lang="it-IT" dirty="0"/>
          </a:p>
          <a:p>
            <a:pPr>
              <a:buNone/>
            </a:pPr>
            <a:endParaRPr lang="it-IT" altLang="it-IT" sz="2400" dirty="0"/>
          </a:p>
        </p:txBody>
      </p:sp>
      <p:pic>
        <p:nvPicPr>
          <p:cNvPr id="2" name="Immagine 1"/>
          <p:cNvPicPr>
            <a:picLocks noChangeAspect="1"/>
          </p:cNvPicPr>
          <p:nvPr/>
        </p:nvPicPr>
        <p:blipFill>
          <a:blip r:embed="rId3"/>
          <a:stretch>
            <a:fillRect/>
          </a:stretch>
        </p:blipFill>
        <p:spPr>
          <a:xfrm>
            <a:off x="611560" y="1916832"/>
            <a:ext cx="7599468" cy="4292738"/>
          </a:xfrm>
          <a:prstGeom prst="rect">
            <a:avLst/>
          </a:prstGeom>
        </p:spPr>
      </p:pic>
    </p:spTree>
    <p:extLst>
      <p:ext uri="{BB962C8B-B14F-4D97-AF65-F5344CB8AC3E}">
        <p14:creationId xmlns:p14="http://schemas.microsoft.com/office/powerpoint/2010/main" val="1717781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a:t>
            </a:r>
            <a:r>
              <a:rPr lang="it-IT" altLang="it-IT" sz="3200" dirty="0" smtClean="0"/>
              <a:t>riapertura</a:t>
            </a:r>
            <a:endParaRPr lang="it-IT" altLang="it-IT" sz="2000" dirty="0"/>
          </a:p>
        </p:txBody>
      </p:sp>
      <p:pic>
        <p:nvPicPr>
          <p:cNvPr id="3" name="Immagine 2"/>
          <p:cNvPicPr>
            <a:picLocks noChangeAspect="1"/>
          </p:cNvPicPr>
          <p:nvPr/>
        </p:nvPicPr>
        <p:blipFill>
          <a:blip r:embed="rId3"/>
          <a:stretch>
            <a:fillRect/>
          </a:stretch>
        </p:blipFill>
        <p:spPr>
          <a:xfrm>
            <a:off x="1636278" y="1196752"/>
            <a:ext cx="6230219" cy="5096586"/>
          </a:xfrm>
          <a:prstGeom prst="rect">
            <a:avLst/>
          </a:prstGeom>
        </p:spPr>
      </p:pic>
    </p:spTree>
    <p:extLst>
      <p:ext uri="{BB962C8B-B14F-4D97-AF65-F5344CB8AC3E}">
        <p14:creationId xmlns:p14="http://schemas.microsoft.com/office/powerpoint/2010/main" val="730913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Le scritture di </a:t>
            </a:r>
            <a:r>
              <a:rPr lang="it-IT" altLang="it-IT" sz="3200" dirty="0" smtClean="0"/>
              <a:t>riapertura</a:t>
            </a:r>
            <a:endParaRPr lang="it-IT" altLang="it-IT" sz="2000" dirty="0"/>
          </a:p>
        </p:txBody>
      </p:sp>
      <p:sp>
        <p:nvSpPr>
          <p:cNvPr id="12298" name="Rettangolo 10"/>
          <p:cNvSpPr>
            <a:spLocks noChangeArrowheads="1"/>
          </p:cNvSpPr>
          <p:nvPr/>
        </p:nvSpPr>
        <p:spPr bwMode="auto">
          <a:xfrm>
            <a:off x="179388" y="836712"/>
            <a:ext cx="9144000" cy="179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dirty="0"/>
              <a:t>Oppure, analogamente al caso del 31/12, può farsi un’unica scrittura come la seguente</a:t>
            </a:r>
            <a:r>
              <a:rPr lang="it-IT" sz="2400" dirty="0" smtClean="0"/>
              <a:t>:</a:t>
            </a:r>
            <a:endParaRPr lang="it-IT" sz="2400" dirty="0"/>
          </a:p>
          <a:p>
            <a:pPr>
              <a:buNone/>
            </a:pPr>
            <a:endParaRPr lang="it-IT" dirty="0"/>
          </a:p>
          <a:p>
            <a:pPr>
              <a:buNone/>
            </a:pPr>
            <a:endParaRPr lang="it-IT" altLang="it-IT" sz="2400" dirty="0"/>
          </a:p>
        </p:txBody>
      </p:sp>
      <p:pic>
        <p:nvPicPr>
          <p:cNvPr id="2" name="Immagine 1"/>
          <p:cNvPicPr>
            <a:picLocks noChangeAspect="1"/>
          </p:cNvPicPr>
          <p:nvPr/>
        </p:nvPicPr>
        <p:blipFill>
          <a:blip r:embed="rId3"/>
          <a:stretch>
            <a:fillRect/>
          </a:stretch>
        </p:blipFill>
        <p:spPr>
          <a:xfrm>
            <a:off x="899592" y="1772816"/>
            <a:ext cx="7056784" cy="4902949"/>
          </a:xfrm>
          <a:prstGeom prst="rect">
            <a:avLst/>
          </a:prstGeom>
        </p:spPr>
      </p:pic>
    </p:spTree>
    <p:extLst>
      <p:ext uri="{BB962C8B-B14F-4D97-AF65-F5344CB8AC3E}">
        <p14:creationId xmlns:p14="http://schemas.microsoft.com/office/powerpoint/2010/main" val="3976746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Lo storno dei costi e ricavi sospesi</a:t>
            </a:r>
            <a:endParaRPr lang="it-IT" altLang="it-IT" sz="2000" dirty="0"/>
          </a:p>
        </p:txBody>
      </p:sp>
      <p:sp>
        <p:nvSpPr>
          <p:cNvPr id="12298" name="Rettangolo 10"/>
          <p:cNvSpPr>
            <a:spLocks noChangeArrowheads="1"/>
          </p:cNvSpPr>
          <p:nvPr/>
        </p:nvSpPr>
        <p:spPr bwMode="auto">
          <a:xfrm>
            <a:off x="107503" y="3356992"/>
            <a:ext cx="8857109" cy="293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000" dirty="0"/>
              <a:t>Ad esempio, se al 31 dicembre sono stati rilevati costi sospesi (magazzino e risconti attivi) e ricavi sospesi (risconti passivi) come </a:t>
            </a:r>
            <a:r>
              <a:rPr lang="it-IT" sz="2000" dirty="0" smtClean="0"/>
              <a:t>segue:</a:t>
            </a:r>
          </a:p>
          <a:p>
            <a:pPr>
              <a:buNone/>
            </a:pPr>
            <a:endParaRPr lang="it-IT" sz="2000" dirty="0"/>
          </a:p>
          <a:p>
            <a:pPr>
              <a:buNone/>
            </a:pPr>
            <a:endParaRPr lang="it-IT" sz="2000" dirty="0" smtClean="0"/>
          </a:p>
          <a:p>
            <a:pPr>
              <a:buNone/>
            </a:pPr>
            <a:endParaRPr lang="it-IT" sz="2000" dirty="0"/>
          </a:p>
          <a:p>
            <a:pPr>
              <a:buNone/>
            </a:pPr>
            <a:r>
              <a:rPr lang="it-IT" sz="2000" dirty="0"/>
              <a:t>L</a:t>
            </a:r>
            <a:r>
              <a:rPr lang="it-IT" sz="2000" dirty="0" smtClean="0"/>
              <a:t>’1 </a:t>
            </a:r>
            <a:r>
              <a:rPr lang="it-IT" sz="2000" dirty="0"/>
              <a:t>gennaio dell’anno successivo, occorre procedere allo storno ed all’imputazione di tali costi e ricavi sospesi al nuovo esercizio come segue:</a:t>
            </a:r>
          </a:p>
          <a:p>
            <a:pPr>
              <a:buNone/>
            </a:pPr>
            <a:endParaRPr lang="it-IT" altLang="it-IT" sz="2400" dirty="0"/>
          </a:p>
        </p:txBody>
      </p:sp>
      <p:pic>
        <p:nvPicPr>
          <p:cNvPr id="3" name="Immagine 2"/>
          <p:cNvPicPr>
            <a:picLocks noChangeAspect="1"/>
          </p:cNvPicPr>
          <p:nvPr/>
        </p:nvPicPr>
        <p:blipFill>
          <a:blip r:embed="rId3"/>
          <a:stretch>
            <a:fillRect/>
          </a:stretch>
        </p:blipFill>
        <p:spPr>
          <a:xfrm>
            <a:off x="755576" y="997919"/>
            <a:ext cx="7265347" cy="2358329"/>
          </a:xfrm>
          <a:prstGeom prst="rect">
            <a:avLst/>
          </a:prstGeom>
        </p:spPr>
      </p:pic>
      <p:pic>
        <p:nvPicPr>
          <p:cNvPr id="4" name="Immagine 3"/>
          <p:cNvPicPr>
            <a:picLocks noChangeAspect="1"/>
          </p:cNvPicPr>
          <p:nvPr/>
        </p:nvPicPr>
        <p:blipFill>
          <a:blip r:embed="rId4"/>
          <a:stretch>
            <a:fillRect/>
          </a:stretch>
        </p:blipFill>
        <p:spPr>
          <a:xfrm>
            <a:off x="777941" y="5868690"/>
            <a:ext cx="6810361" cy="762674"/>
          </a:xfrm>
          <a:prstGeom prst="rect">
            <a:avLst/>
          </a:prstGeom>
        </p:spPr>
      </p:pic>
      <p:pic>
        <p:nvPicPr>
          <p:cNvPr id="5" name="Immagine 4"/>
          <p:cNvPicPr>
            <a:picLocks noChangeAspect="1"/>
          </p:cNvPicPr>
          <p:nvPr/>
        </p:nvPicPr>
        <p:blipFill>
          <a:blip r:embed="rId5"/>
          <a:stretch>
            <a:fillRect/>
          </a:stretch>
        </p:blipFill>
        <p:spPr>
          <a:xfrm>
            <a:off x="784294" y="4148692"/>
            <a:ext cx="6884050" cy="936492"/>
          </a:xfrm>
          <a:prstGeom prst="rect">
            <a:avLst/>
          </a:prstGeom>
        </p:spPr>
      </p:pic>
    </p:spTree>
    <p:extLst>
      <p:ext uri="{BB962C8B-B14F-4D97-AF65-F5344CB8AC3E}">
        <p14:creationId xmlns:p14="http://schemas.microsoft.com/office/powerpoint/2010/main" val="3371113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8C8930-46D5-485D-9E71-FDC371221BFB}">
  <ds:schemaRefs>
    <ds:schemaRef ds:uri="http://schemas.microsoft.com/sharepoint/v3/contenttype/forms"/>
  </ds:schemaRefs>
</ds:datastoreItem>
</file>

<file path=customXml/itemProps2.xml><?xml version="1.0" encoding="utf-8"?>
<ds:datastoreItem xmlns:ds="http://schemas.openxmlformats.org/officeDocument/2006/customXml" ds:itemID="{B70ABC6D-6E8C-4A5C-8813-2F4B1CCE836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73798A7-7656-45C0-8FC4-AEF16B3273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4665</TotalTime>
  <Words>3113</Words>
  <Application>Microsoft Office PowerPoint</Application>
  <PresentationFormat>Presentazione su schermo (4:3)</PresentationFormat>
  <Paragraphs>475</Paragraphs>
  <Slides>39</Slides>
  <Notes>37</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39</vt:i4>
      </vt:variant>
    </vt:vector>
  </HeadingPairs>
  <TitlesOfParts>
    <vt:vector size="49" baseType="lpstr">
      <vt:lpstr>MS PGothic</vt:lpstr>
      <vt:lpstr>MS PGothic</vt:lpstr>
      <vt:lpstr>Arial</vt:lpstr>
      <vt:lpstr>AvantGarde Bk BT</vt:lpstr>
      <vt:lpstr>Calibri</vt:lpstr>
      <vt:lpstr>Tahoma</vt:lpstr>
      <vt:lpstr>Times New Roman</vt:lpstr>
      <vt:lpstr>Wingdings</vt:lpstr>
      <vt:lpstr>crossmind</vt:lpstr>
      <vt:lpstr>1_crossmind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375</cp:revision>
  <cp:lastPrinted>2020-03-30T09:43:41Z</cp:lastPrinted>
  <dcterms:created xsi:type="dcterms:W3CDTF">2008-10-04T09:41:13Z</dcterms:created>
  <dcterms:modified xsi:type="dcterms:W3CDTF">2021-05-11T14:36:56Z</dcterms:modified>
</cp:coreProperties>
</file>