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4178" r:id="rId5"/>
  </p:sldMasterIdLst>
  <p:notesMasterIdLst>
    <p:notesMasterId r:id="rId69"/>
  </p:notesMasterIdLst>
  <p:sldIdLst>
    <p:sldId id="291" r:id="rId6"/>
    <p:sldId id="361" r:id="rId7"/>
    <p:sldId id="567" r:id="rId8"/>
    <p:sldId id="566" r:id="rId9"/>
    <p:sldId id="568" r:id="rId10"/>
    <p:sldId id="569" r:id="rId11"/>
    <p:sldId id="571" r:id="rId12"/>
    <p:sldId id="570" r:id="rId13"/>
    <p:sldId id="572" r:id="rId14"/>
    <p:sldId id="430" r:id="rId15"/>
    <p:sldId id="557" r:id="rId16"/>
    <p:sldId id="548" r:id="rId17"/>
    <p:sldId id="573" r:id="rId18"/>
    <p:sldId id="549" r:id="rId19"/>
    <p:sldId id="574" r:id="rId20"/>
    <p:sldId id="550" r:id="rId21"/>
    <p:sldId id="575" r:id="rId22"/>
    <p:sldId id="576" r:id="rId23"/>
    <p:sldId id="577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585" r:id="rId32"/>
    <p:sldId id="586" r:id="rId33"/>
    <p:sldId id="587" r:id="rId34"/>
    <p:sldId id="588" r:id="rId35"/>
    <p:sldId id="590" r:id="rId36"/>
    <p:sldId id="597" r:id="rId37"/>
    <p:sldId id="598" r:id="rId38"/>
    <p:sldId id="599" r:id="rId39"/>
    <p:sldId id="600" r:id="rId40"/>
    <p:sldId id="601" r:id="rId41"/>
    <p:sldId id="602" r:id="rId42"/>
    <p:sldId id="603" r:id="rId43"/>
    <p:sldId id="604" r:id="rId44"/>
    <p:sldId id="605" r:id="rId45"/>
    <p:sldId id="606" r:id="rId46"/>
    <p:sldId id="607" r:id="rId47"/>
    <p:sldId id="608" r:id="rId48"/>
    <p:sldId id="609" r:id="rId49"/>
    <p:sldId id="610" r:id="rId50"/>
    <p:sldId id="611" r:id="rId51"/>
    <p:sldId id="612" r:id="rId52"/>
    <p:sldId id="613" r:id="rId53"/>
    <p:sldId id="614" r:id="rId54"/>
    <p:sldId id="615" r:id="rId55"/>
    <p:sldId id="616" r:id="rId56"/>
    <p:sldId id="617" r:id="rId57"/>
    <p:sldId id="618" r:id="rId58"/>
    <p:sldId id="619" r:id="rId59"/>
    <p:sldId id="620" r:id="rId60"/>
    <p:sldId id="621" r:id="rId61"/>
    <p:sldId id="622" r:id="rId62"/>
    <p:sldId id="623" r:id="rId63"/>
    <p:sldId id="624" r:id="rId64"/>
    <p:sldId id="625" r:id="rId65"/>
    <p:sldId id="626" r:id="rId66"/>
    <p:sldId id="627" r:id="rId67"/>
    <p:sldId id="596" r:id="rId68"/>
  </p:sldIdLst>
  <p:sldSz cx="9144000" cy="6858000" type="screen4x3"/>
  <p:notesSz cx="7315200" cy="96012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20" autoAdjust="0"/>
  </p:normalViewPr>
  <p:slideViewPr>
    <p:cSldViewPr>
      <p:cViewPr varScale="1">
        <p:scale>
          <a:sx n="87" d="100"/>
          <a:sy n="87" d="100"/>
        </p:scale>
        <p:origin x="2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9D656D-F376-4A55-8B73-1FC0A1234EF5}" type="datetimeFigureOut">
              <a:rPr lang="it-IT"/>
              <a:pPr>
                <a:defRPr/>
              </a:pPr>
              <a:t>05/05/2021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76A4E1-BAAD-43D8-A0E7-DC23846F324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0105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C309D5-A4E0-4F4D-BB30-9E2A42AA10EF}" type="slidenum">
              <a:rPr lang="it-IT" altLang="it-IT"/>
              <a:pPr/>
              <a:t>14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C309D5-A4E0-4F4D-BB30-9E2A42AA10EF}" type="slidenum">
              <a:rPr lang="it-IT" altLang="it-IT"/>
              <a:pPr/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9109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17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3789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6759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19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9232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9064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2480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7053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124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356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0150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1377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26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6999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D3C523-0A01-44BD-AE84-5E2AF7FE6C83}" type="slidenum">
              <a:rPr lang="it-IT" altLang="it-IT"/>
              <a:pPr/>
              <a:t>27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1281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0F2DDD-17E2-454E-9736-7738CAA5E2FF}" type="slidenum">
              <a:rPr lang="it-IT" altLang="it-IT"/>
              <a:pPr/>
              <a:t>28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40003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mtClean="0"/>
              <a:t>DEBITO PRESUNTO</a:t>
            </a:r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BEF0EE-6D3A-4171-ADF1-475C820B68B1}" type="slidenum">
              <a:rPr lang="it-IT" altLang="it-IT"/>
              <a:pPr/>
              <a:t>29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9824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24937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8995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7343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05013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318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99514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28618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49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67984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6679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76086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19991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4203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68385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94209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70917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857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81156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76069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59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31922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60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74360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61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58381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6A4E1-BAAD-43D8-A0E7-DC23846F324F}" type="slidenum">
              <a:rPr lang="it-IT" altLang="it-IT" smtClean="0"/>
              <a:pPr/>
              <a:t>62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16762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CE2EA5-DBAE-463E-BDCC-BFC3303AC1C5}" type="slidenum">
              <a:rPr lang="it-IT" altLang="it-IT"/>
              <a:pPr/>
              <a:t>63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348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2195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1203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477D90-045C-411C-B52A-057C3CB0A919}" type="slidenum">
              <a:rPr lang="it-IT" altLang="it-IT"/>
              <a:pPr/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2682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F7D16-D1B2-4A95-8749-A1769CCC755E}" type="slidenum">
              <a:rPr lang="it-IT" altLang="it-IT"/>
              <a:pPr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916462-6008-430D-80CD-F995A5408115}" type="slidenum">
              <a:rPr lang="it-IT" altLang="it-IT"/>
              <a:pPr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101456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F27A9-5108-485E-A822-EBF027427F7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784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97807-526F-4EB6-BAE9-2047E89A71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984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37767-5410-419A-952A-2D1C730A6F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8007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362368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96F5-05D0-4271-8C72-758E4F063F8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5454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E9F34-A8FE-438F-A012-C590A909D70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649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295ED-7E0C-4BCC-A980-27330345F6A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960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54987-8A08-467F-A216-7CED59BA78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1854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3A35-A4C2-4783-A133-A5690E3C90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8047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84CBD-6F2A-4669-8D5A-D6305A684C9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556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E07BB-E299-4AC1-97C4-5ED485573FD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0590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1D78A-06C3-4CFB-94D1-2B9CBDE4CB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0189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E2B93-A908-4247-A43D-4F85598263E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5125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7ED57-F868-4268-B50B-76D8EBC89EF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9438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6F461-0BC2-49F2-8355-3B0AF418E77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2607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72EC3-0056-4245-A77E-ED04D8E28C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301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D1479-4E39-4852-B4F8-6689BE62FC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787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A9020-B857-43B7-A0A3-44FF035D71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188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2D4F-C6D6-4F31-9F74-7673B4B309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820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49ECD-E4E0-4994-B074-FA104016DEA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925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C5866-02A8-4A08-B739-9210B5288C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439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8D865-CE7C-40E4-BE6F-4C632CC7A1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69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89B98-70FF-46A5-B1CA-255A0F59392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007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332FA4EF-F492-4458-9C1B-5EF3E644122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77" r:id="rId3"/>
    <p:sldLayoutId id="2147484678" r:id="rId4"/>
    <p:sldLayoutId id="2147484679" r:id="rId5"/>
    <p:sldLayoutId id="2147484680" r:id="rId6"/>
    <p:sldLayoutId id="2147484681" r:id="rId7"/>
    <p:sldLayoutId id="2147484682" r:id="rId8"/>
    <p:sldLayoutId id="2147484683" r:id="rId9"/>
    <p:sldLayoutId id="2147484684" r:id="rId10"/>
    <p:sldLayoutId id="2147484685" r:id="rId11"/>
    <p:sldLayoutId id="2147484697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12772F54-57DA-4A34-AA0D-AFC9ABD0442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686" r:id="rId3"/>
    <p:sldLayoutId id="2147484687" r:id="rId4"/>
    <p:sldLayoutId id="2147484688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  <p:sldLayoutId id="214748470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Indice_dei_prezzi_al_consumo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ipedia.org/wiki/ISTAT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4213" y="2082328"/>
            <a:ext cx="7991475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Le scritture di assestamento (approfondimenti)</a:t>
            </a:r>
            <a:endParaRPr lang="it-IT" sz="44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395288" y="871538"/>
            <a:ext cx="835342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I ratei</a:t>
            </a:r>
            <a:endParaRPr lang="it-IT" sz="2400" b="1" dirty="0"/>
          </a:p>
          <a:p>
            <a:pPr>
              <a:buNone/>
            </a:pPr>
            <a:r>
              <a:rPr lang="it-IT" sz="2200" dirty="0" smtClean="0"/>
              <a:t>Si </a:t>
            </a:r>
            <a:r>
              <a:rPr lang="it-IT" sz="2200" dirty="0"/>
              <a:t>rendono necessari per </a:t>
            </a:r>
            <a:r>
              <a:rPr lang="it-IT" sz="2200" b="1" dirty="0"/>
              <a:t>integrare quote di costo o di ricavo di competenza del periodo trascorso ma a fronte delle quali la manifestazione numeraria non si è ancora manifestata</a:t>
            </a:r>
            <a:r>
              <a:rPr lang="it-IT" sz="2200" dirty="0"/>
              <a:t>.</a:t>
            </a:r>
          </a:p>
          <a:p>
            <a:pPr>
              <a:buNone/>
            </a:pPr>
            <a:r>
              <a:rPr lang="it-IT" sz="2200" dirty="0"/>
              <a:t>Più precisamente, </a:t>
            </a:r>
            <a:r>
              <a:rPr lang="it-IT" sz="2200" b="1" dirty="0"/>
              <a:t>i ratei rappresentano crediti o debiti connessi a ricavi o a costi di competenza, a fronte dei quali però la variazione di liquidità avrà luogo nell’esercizio successivo</a:t>
            </a:r>
            <a:r>
              <a:rPr lang="it-IT" sz="2200" dirty="0"/>
              <a:t>.</a:t>
            </a:r>
          </a:p>
          <a:p>
            <a:pPr>
              <a:buNone/>
            </a:pPr>
            <a:r>
              <a:rPr lang="it-IT" sz="2200" dirty="0"/>
              <a:t>Occorre, pertanto, </a:t>
            </a:r>
            <a:r>
              <a:rPr lang="it-IT" sz="2200" b="1" dirty="0"/>
              <a:t>integrare il conto economico dell’esercizio con tali costi e ricavi</a:t>
            </a:r>
            <a:r>
              <a:rPr lang="it-IT" sz="2200" dirty="0"/>
              <a:t>.</a:t>
            </a:r>
          </a:p>
          <a:p>
            <a:pPr>
              <a:buNone/>
            </a:pPr>
            <a:r>
              <a:rPr lang="it-IT" sz="2200" dirty="0"/>
              <a:t>In particolare, i ratei sono </a:t>
            </a:r>
            <a:r>
              <a:rPr lang="it-IT" sz="2200" b="1" dirty="0"/>
              <a:t>attivi</a:t>
            </a:r>
            <a:r>
              <a:rPr lang="it-IT" sz="2200" dirty="0"/>
              <a:t>, quindi rappresentano dei </a:t>
            </a:r>
            <a:r>
              <a:rPr lang="it-IT" sz="2200" b="1" dirty="0"/>
              <a:t>crediti</a:t>
            </a:r>
            <a:r>
              <a:rPr lang="it-IT" sz="2200" dirty="0"/>
              <a:t> se </a:t>
            </a:r>
            <a:r>
              <a:rPr lang="it-IT" sz="2200" b="1" dirty="0"/>
              <a:t>riferiti a ricavi</a:t>
            </a:r>
            <a:r>
              <a:rPr lang="it-IT" sz="2200" dirty="0"/>
              <a:t>, mentre sono </a:t>
            </a:r>
            <a:r>
              <a:rPr lang="it-IT" sz="2200" b="1" dirty="0"/>
              <a:t>passivi</a:t>
            </a:r>
            <a:r>
              <a:rPr lang="it-IT" sz="2200" dirty="0"/>
              <a:t>, cioè </a:t>
            </a:r>
            <a:r>
              <a:rPr lang="it-IT" sz="2200" b="1" dirty="0"/>
              <a:t>debiti</a:t>
            </a:r>
            <a:r>
              <a:rPr lang="it-IT" sz="2200" dirty="0"/>
              <a:t>, se </a:t>
            </a:r>
            <a:r>
              <a:rPr lang="it-IT" sz="2200" b="1" dirty="0"/>
              <a:t>riferiti a costi</a:t>
            </a:r>
            <a:r>
              <a:rPr lang="it-IT" sz="2200" dirty="0"/>
              <a:t>.</a:t>
            </a:r>
          </a:p>
          <a:p>
            <a:pPr>
              <a:buNone/>
            </a:pPr>
            <a:r>
              <a:rPr lang="it-IT" sz="2200" dirty="0"/>
              <a:t>Pertanto, essi verranno inseriti nello stato patrimoniale, fra le attività o le passività, mentre le relative quote di ricavo o di costo dovranno essere iscritte nel conto economico.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79388" y="790971"/>
            <a:ext cx="8640762" cy="6094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2400" b="1" u="sng" dirty="0" smtClean="0"/>
              <a:t>I ratei attivi - Esempio</a:t>
            </a:r>
            <a:r>
              <a:rPr lang="it-IT" altLang="it-IT" sz="2400" b="1" u="sng" dirty="0"/>
              <a:t>: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In data 01/03, l’azienda alfa concede in locazione un capannone industriale per il quale si stipula un contratto di fitto semestrale per un importo complessivo pari a € 600, con </a:t>
            </a:r>
            <a:r>
              <a:rPr lang="it-IT" altLang="it-IT" sz="1800" b="1" dirty="0"/>
              <a:t>pagamento posticipato </a:t>
            </a:r>
            <a:r>
              <a:rPr lang="it-IT" altLang="it-IT" sz="1800" dirty="0"/>
              <a:t>in data 1/3 e l’1/9 di ogni anno.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b="1" dirty="0"/>
              <a:t>Analisi: 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defRPr/>
            </a:pPr>
            <a:r>
              <a:rPr lang="it-IT" altLang="it-IT" sz="1800" dirty="0"/>
              <a:t>il denaro incassato l’1/9 dell’anno “n” risulta di competenza del periodo 1/3 – 1/9 dell’anno “n”  → OK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defRPr/>
            </a:pPr>
            <a:r>
              <a:rPr lang="it-IT" altLang="it-IT" sz="1800" dirty="0"/>
              <a:t>il denaro incassato l’1/3 dell’anno “n+1” è di competenza del periodo 1/9/“n” – 1/3/“n+1” → questa quota semestrale è da considerarsi, pro quota, di competenza di due diversi esercizi.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Nello specifico, la parte di ricavo maturata dall’1/9 al 31/12 (quattro mesi, per un importo di 400), è di competenza del periodo in corso, mentre la parte rimanente – dall’1/1 fino all’1/3 dell’anno successivo (due mesi, per un importo di 200), è di competenza dell’esercizio seguente.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Di conseguenza, la prima quota, pari a 400, dovrà essere integrata fra i ricavi del presente esercizio</a:t>
            </a:r>
            <a:r>
              <a:rPr lang="it-IT" altLang="it-IT" sz="2000" dirty="0"/>
              <a:t>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96300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74" y="1412776"/>
            <a:ext cx="8608454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96300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2" name="Rettangolo 1"/>
          <p:cNvSpPr/>
          <p:nvPr/>
        </p:nvSpPr>
        <p:spPr>
          <a:xfrm>
            <a:off x="166688" y="914400"/>
            <a:ext cx="8496300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Rilevazione contabile: </a:t>
            </a:r>
            <a:endParaRPr lang="it-IT" b="1" u="sng" dirty="0">
              <a:solidFill>
                <a:srgbClr val="333333"/>
              </a:solidFill>
              <a:latin typeface="+mn-lt"/>
            </a:endParaRPr>
          </a:p>
          <a:p>
            <a:pPr algn="just">
              <a:defRPr/>
            </a:pPr>
            <a:endParaRPr lang="it-IT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5" name="Group 23"/>
          <p:cNvGraphicFramePr>
            <a:graphicFrameLocks noGrp="1"/>
          </p:cNvGraphicFramePr>
          <p:nvPr/>
        </p:nvGraphicFramePr>
        <p:xfrm>
          <a:off x="509588" y="34734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5002213" y="3457575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19" name="Text Box 43"/>
          <p:cNvSpPr txBox="1">
            <a:spLocks noChangeArrowheads="1"/>
          </p:cNvSpPr>
          <p:nvPr/>
        </p:nvSpPr>
        <p:spPr bwMode="auto">
          <a:xfrm>
            <a:off x="509588" y="2646363"/>
            <a:ext cx="31686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RATEI ATTIVI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originario-finanziario acceso alla liquidità presunta) </a:t>
            </a:r>
          </a:p>
        </p:txBody>
      </p:sp>
      <p:sp>
        <p:nvSpPr>
          <p:cNvPr id="21520" name="Text Box 43"/>
          <p:cNvSpPr txBox="1">
            <a:spLocks noChangeArrowheads="1"/>
          </p:cNvSpPr>
          <p:nvPr/>
        </p:nvSpPr>
        <p:spPr bwMode="auto">
          <a:xfrm>
            <a:off x="5002213" y="2659063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FITTI ATTIVI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ricavi di esercizio)</a:t>
            </a:r>
          </a:p>
        </p:txBody>
      </p:sp>
      <p:sp>
        <p:nvSpPr>
          <p:cNvPr id="21521" name="Text Box 43"/>
          <p:cNvSpPr txBox="1">
            <a:spLocks noChangeArrowheads="1"/>
          </p:cNvSpPr>
          <p:nvPr/>
        </p:nvSpPr>
        <p:spPr bwMode="auto">
          <a:xfrm>
            <a:off x="7938" y="355758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1522" name="Text Box 43"/>
          <p:cNvSpPr txBox="1">
            <a:spLocks noChangeArrowheads="1"/>
          </p:cNvSpPr>
          <p:nvPr/>
        </p:nvSpPr>
        <p:spPr bwMode="auto">
          <a:xfrm>
            <a:off x="4511675" y="3557588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1523" name="Text Box 43"/>
          <p:cNvSpPr txBox="1">
            <a:spLocks noChangeArrowheads="1"/>
          </p:cNvSpPr>
          <p:nvPr/>
        </p:nvSpPr>
        <p:spPr bwMode="auto">
          <a:xfrm>
            <a:off x="2919413" y="3557588"/>
            <a:ext cx="11144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1524" name="Text Box 43"/>
          <p:cNvSpPr txBox="1">
            <a:spLocks noChangeArrowheads="1"/>
          </p:cNvSpPr>
          <p:nvPr/>
        </p:nvSpPr>
        <p:spPr bwMode="auto">
          <a:xfrm>
            <a:off x="7612063" y="3584575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1525" name="Text Box 43"/>
          <p:cNvSpPr txBox="1">
            <a:spLocks noChangeArrowheads="1"/>
          </p:cNvSpPr>
          <p:nvPr/>
        </p:nvSpPr>
        <p:spPr bwMode="auto">
          <a:xfrm>
            <a:off x="6503988" y="3802063"/>
            <a:ext cx="1379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sp>
        <p:nvSpPr>
          <p:cNvPr id="21526" name="Text Box 43"/>
          <p:cNvSpPr txBox="1">
            <a:spLocks noChangeArrowheads="1"/>
          </p:cNvSpPr>
          <p:nvPr/>
        </p:nvSpPr>
        <p:spPr bwMode="auto">
          <a:xfrm>
            <a:off x="654050" y="3816350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cxnSp>
        <p:nvCxnSpPr>
          <p:cNvPr id="21" name="Connettore diritto 20"/>
          <p:cNvCxnSpPr>
            <a:cxnSpLocks/>
          </p:cNvCxnSpPr>
          <p:nvPr/>
        </p:nvCxnSpPr>
        <p:spPr>
          <a:xfrm>
            <a:off x="1376363" y="5118100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1376363" y="467201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V="1">
            <a:off x="7453313" y="458311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96531"/>
              </p:ext>
            </p:extLst>
          </p:nvPr>
        </p:nvGraphicFramePr>
        <p:xfrm>
          <a:off x="358775" y="5449888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Ratei attivi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attivi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48" name="CasellaDiTesto 2"/>
          <p:cNvSpPr txBox="1">
            <a:spLocks noChangeArrowheads="1"/>
          </p:cNvSpPr>
          <p:nvPr/>
        </p:nvSpPr>
        <p:spPr bwMode="auto">
          <a:xfrm>
            <a:off x="792163" y="4097338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549" name="CasellaDiTesto 3"/>
          <p:cNvSpPr txBox="1">
            <a:spLocks noChangeArrowheads="1"/>
          </p:cNvSpPr>
          <p:nvPr/>
        </p:nvSpPr>
        <p:spPr bwMode="auto">
          <a:xfrm>
            <a:off x="7258050" y="40719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sp>
        <p:nvSpPr>
          <p:cNvPr id="21550" name="CasellaDiTesto 26"/>
          <p:cNvSpPr txBox="1">
            <a:spLocks noChangeArrowheads="1"/>
          </p:cNvSpPr>
          <p:nvPr/>
        </p:nvSpPr>
        <p:spPr bwMode="auto">
          <a:xfrm>
            <a:off x="454025" y="4433888"/>
            <a:ext cx="158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b="1"/>
              <a:t>CREDITO</a:t>
            </a:r>
          </a:p>
        </p:txBody>
      </p:sp>
      <p:sp>
        <p:nvSpPr>
          <p:cNvPr id="21551" name="CasellaDiTesto 27"/>
          <p:cNvSpPr txBox="1">
            <a:spLocks noChangeArrowheads="1"/>
          </p:cNvSpPr>
          <p:nvPr/>
        </p:nvSpPr>
        <p:spPr bwMode="auto">
          <a:xfrm>
            <a:off x="3959225" y="51847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1552" name="CasellaDiTesto 6"/>
          <p:cNvSpPr txBox="1">
            <a:spLocks noChangeArrowheads="1"/>
          </p:cNvSpPr>
          <p:nvPr/>
        </p:nvSpPr>
        <p:spPr bwMode="auto">
          <a:xfrm>
            <a:off x="184150" y="1289050"/>
            <a:ext cx="847883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/>
              <a:t>Integrazione dei ricavi dell’esercizio con la quota di fitto di competenza.</a:t>
            </a:r>
          </a:p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/>
              <a:t>Iscrizione di un credito nello stato patrimoniale tramite il conto “Ratei attivi”, conto originario-finanziario acceso alla liquidità presunta. </a:t>
            </a:r>
          </a:p>
        </p:txBody>
      </p:sp>
    </p:spTree>
    <p:extLst>
      <p:ext uri="{BB962C8B-B14F-4D97-AF65-F5344CB8AC3E}">
        <p14:creationId xmlns:p14="http://schemas.microsoft.com/office/powerpoint/2010/main" val="38038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211138" y="690563"/>
            <a:ext cx="8642350" cy="547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2400" b="1" u="sng" dirty="0" smtClean="0"/>
              <a:t>I ratei passivi - Esempio</a:t>
            </a:r>
            <a:r>
              <a:rPr lang="it-IT" altLang="it-IT" sz="2400" b="1" u="sng" dirty="0"/>
              <a:t>: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In data 01/03, L’azienda alfa prende in locazione un capannone industriale per il quale si stipula un contratto di fitto passivo semestrale pari a € 1.200, con pagamento posticipato  in data 1/3 e l’1/9 di ogni anno.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b="1" dirty="0"/>
              <a:t>Analisi: 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defRPr/>
            </a:pPr>
            <a:r>
              <a:rPr lang="it-IT" altLang="it-IT" sz="1800" dirty="0"/>
              <a:t>il denaro pagato l’1/9 dell’anno “n” risulta di competenza del periodo 1/3 – 1/9 dell’anno “n”  → OK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defRPr/>
            </a:pPr>
            <a:r>
              <a:rPr lang="it-IT" altLang="it-IT" sz="1800" dirty="0"/>
              <a:t>il denaro pagato l’1/3 dell’anno “n+1” è di competenza del periodo 1/9/“n” – 1/3/“n+1” → questa semestrale è da considerarsi, pro quota, di competenza di due diversi esercizi.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La parte di costo maturata dall’1/9 al 31/12 (quattro mesi, per un importo di 800), è di competenza del periodo in corso, mentre la parte rimanente – dall’1/1 fino all’1/3 dell’anno successivo (due mesi, per un importo di 400), è di competenza dell’esercizio seguente.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Di conseguenza, la prima quota, pari a 800, dovrà essere integrata fra i costi dell’esercizio</a:t>
            </a:r>
            <a:r>
              <a:rPr lang="it-IT" altLang="it-IT" sz="2000" dirty="0"/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70" y="1484784"/>
            <a:ext cx="866466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96300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2" name="Rettangolo 1"/>
          <p:cNvSpPr/>
          <p:nvPr/>
        </p:nvSpPr>
        <p:spPr>
          <a:xfrm>
            <a:off x="166688" y="914400"/>
            <a:ext cx="8496300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Rilevazione contabile: </a:t>
            </a:r>
            <a:endParaRPr lang="it-IT" b="1" u="sng" dirty="0">
              <a:solidFill>
                <a:srgbClr val="333333"/>
              </a:solidFill>
              <a:latin typeface="+mn-lt"/>
            </a:endParaRPr>
          </a:p>
          <a:p>
            <a:pPr algn="just">
              <a:defRPr/>
            </a:pPr>
            <a:endParaRPr lang="it-IT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5" name="Group 23"/>
          <p:cNvGraphicFramePr>
            <a:graphicFrameLocks noGrp="1"/>
          </p:cNvGraphicFramePr>
          <p:nvPr/>
        </p:nvGraphicFramePr>
        <p:xfrm>
          <a:off x="509588" y="34734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5002213" y="3457575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15" name="Text Box 43"/>
          <p:cNvSpPr txBox="1">
            <a:spLocks noChangeArrowheads="1"/>
          </p:cNvSpPr>
          <p:nvPr/>
        </p:nvSpPr>
        <p:spPr bwMode="auto">
          <a:xfrm>
            <a:off x="509588" y="2646363"/>
            <a:ext cx="31686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RATEI  PASSIVI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originario-finanziario acceso alla liquidità presunta) </a:t>
            </a:r>
          </a:p>
        </p:txBody>
      </p:sp>
      <p:sp>
        <p:nvSpPr>
          <p:cNvPr id="25616" name="Text Box 43"/>
          <p:cNvSpPr txBox="1">
            <a:spLocks noChangeArrowheads="1"/>
          </p:cNvSpPr>
          <p:nvPr/>
        </p:nvSpPr>
        <p:spPr bwMode="auto">
          <a:xfrm>
            <a:off x="5002213" y="2659063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FITTI PASSIVI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di esercizio)</a:t>
            </a:r>
          </a:p>
        </p:txBody>
      </p:sp>
      <p:sp>
        <p:nvSpPr>
          <p:cNvPr id="25617" name="Text Box 43"/>
          <p:cNvSpPr txBox="1">
            <a:spLocks noChangeArrowheads="1"/>
          </p:cNvSpPr>
          <p:nvPr/>
        </p:nvSpPr>
        <p:spPr bwMode="auto">
          <a:xfrm>
            <a:off x="7938" y="355758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5618" name="Text Box 43"/>
          <p:cNvSpPr txBox="1">
            <a:spLocks noChangeArrowheads="1"/>
          </p:cNvSpPr>
          <p:nvPr/>
        </p:nvSpPr>
        <p:spPr bwMode="auto">
          <a:xfrm>
            <a:off x="4511675" y="3557588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25619" name="Text Box 43"/>
          <p:cNvSpPr txBox="1">
            <a:spLocks noChangeArrowheads="1"/>
          </p:cNvSpPr>
          <p:nvPr/>
        </p:nvSpPr>
        <p:spPr bwMode="auto">
          <a:xfrm>
            <a:off x="2919413" y="3557588"/>
            <a:ext cx="11144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7612063" y="3584575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5621" name="Text Box 43"/>
          <p:cNvSpPr txBox="1">
            <a:spLocks noChangeArrowheads="1"/>
          </p:cNvSpPr>
          <p:nvPr/>
        </p:nvSpPr>
        <p:spPr bwMode="auto">
          <a:xfrm>
            <a:off x="5162550" y="382746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800</a:t>
            </a:r>
          </a:p>
        </p:txBody>
      </p:sp>
      <p:sp>
        <p:nvSpPr>
          <p:cNvPr id="25622" name="Text Box 43"/>
          <p:cNvSpPr txBox="1">
            <a:spLocks noChangeArrowheads="1"/>
          </p:cNvSpPr>
          <p:nvPr/>
        </p:nvSpPr>
        <p:spPr bwMode="auto">
          <a:xfrm>
            <a:off x="2008188" y="389572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800</a:t>
            </a:r>
          </a:p>
        </p:txBody>
      </p:sp>
      <p:cxnSp>
        <p:nvCxnSpPr>
          <p:cNvPr id="21" name="Connettore diritto 20"/>
          <p:cNvCxnSpPr>
            <a:cxnSpLocks/>
          </p:cNvCxnSpPr>
          <p:nvPr/>
        </p:nvCxnSpPr>
        <p:spPr>
          <a:xfrm>
            <a:off x="2697163" y="5119688"/>
            <a:ext cx="324326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cxnSpLocks/>
          </p:cNvCxnSpPr>
          <p:nvPr/>
        </p:nvCxnSpPr>
        <p:spPr>
          <a:xfrm flipV="1">
            <a:off x="2697163" y="4714875"/>
            <a:ext cx="0" cy="404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V="1">
            <a:off x="5940425" y="46164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38335"/>
              </p:ext>
            </p:extLst>
          </p:nvPr>
        </p:nvGraphicFramePr>
        <p:xfrm>
          <a:off x="358775" y="5449888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passivi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Ratei passivi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44" name="CasellaDiTesto 2"/>
          <p:cNvSpPr txBox="1">
            <a:spLocks noChangeArrowheads="1"/>
          </p:cNvSpPr>
          <p:nvPr/>
        </p:nvSpPr>
        <p:spPr bwMode="auto">
          <a:xfrm>
            <a:off x="2401888" y="4186238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5645" name="CasellaDiTesto 3"/>
          <p:cNvSpPr txBox="1">
            <a:spLocks noChangeArrowheads="1"/>
          </p:cNvSpPr>
          <p:nvPr/>
        </p:nvSpPr>
        <p:spPr bwMode="auto">
          <a:xfrm>
            <a:off x="5627688" y="41735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</a:t>
            </a:r>
          </a:p>
        </p:txBody>
      </p:sp>
      <p:sp>
        <p:nvSpPr>
          <p:cNvPr id="25646" name="CasellaDiTesto 26"/>
          <p:cNvSpPr txBox="1">
            <a:spLocks noChangeArrowheads="1"/>
          </p:cNvSpPr>
          <p:nvPr/>
        </p:nvSpPr>
        <p:spPr bwMode="auto">
          <a:xfrm>
            <a:off x="2298700" y="4481513"/>
            <a:ext cx="158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b="1"/>
              <a:t>DEBITO</a:t>
            </a:r>
          </a:p>
        </p:txBody>
      </p:sp>
      <p:sp>
        <p:nvSpPr>
          <p:cNvPr id="25647" name="CasellaDiTesto 27"/>
          <p:cNvSpPr txBox="1">
            <a:spLocks noChangeArrowheads="1"/>
          </p:cNvSpPr>
          <p:nvPr/>
        </p:nvSpPr>
        <p:spPr bwMode="auto">
          <a:xfrm>
            <a:off x="3959225" y="51847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5648" name="CasellaDiTesto 6"/>
          <p:cNvSpPr txBox="1">
            <a:spLocks noChangeArrowheads="1"/>
          </p:cNvSpPr>
          <p:nvPr/>
        </p:nvSpPr>
        <p:spPr bwMode="auto">
          <a:xfrm>
            <a:off x="184150" y="1289050"/>
            <a:ext cx="84788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/>
              <a:t>Integrazione dei costi di esercizio con la quota di fitto di competenza.</a:t>
            </a:r>
          </a:p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/>
              <a:t>Iscrizione di un debito nello stato patrimoniale tramite il conto “Ratei passivi”, conto originario-finanziario acceso alla liquidità presunta.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395288" y="871538"/>
            <a:ext cx="83534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Le fatture da emettere e da ricevere</a:t>
            </a:r>
          </a:p>
          <a:p>
            <a:pPr>
              <a:buNone/>
            </a:pPr>
            <a:r>
              <a:rPr lang="it-IT" sz="2000" dirty="0"/>
              <a:t>Le scritture relative alle fatture da emettere e da ricevere permettono di integrare nell’esercizio ricavi/costi connessi a vendite/acquisti effettuati nell’esercizio e già perfezionati (i beni sono già stati spediti/ricevuti) ma </a:t>
            </a:r>
            <a:r>
              <a:rPr lang="it-IT" sz="2000" b="1" dirty="0"/>
              <a:t>per i quali le relative fatture non sono ancora state emesse/ricevute</a:t>
            </a:r>
            <a:r>
              <a:rPr lang="it-IT" sz="2000" dirty="0"/>
              <a:t> (perché la fatturazione avviene in via differita).</a:t>
            </a:r>
          </a:p>
          <a:p>
            <a:pPr>
              <a:buNone/>
            </a:pPr>
            <a:r>
              <a:rPr lang="it-IT" sz="2000" dirty="0"/>
              <a:t>In questo caso occorre comunque </a:t>
            </a:r>
            <a:r>
              <a:rPr lang="it-IT" sz="2000" b="1" dirty="0"/>
              <a:t>rilevare il ricavo per la vendita o il costo per l’acquisto</a:t>
            </a:r>
            <a:r>
              <a:rPr lang="it-IT" sz="2000" dirty="0"/>
              <a:t> in quanto di competenza dell’esercizio. Non si potrà tuttavia, a bilanciamento del ricavo o del costo, rilevare un credito verso i clienti o un debito verso i fornitori in quanto la relativa fattura, appunto, non è stata ancora emessa/ricevuta.</a:t>
            </a:r>
          </a:p>
          <a:p>
            <a:pPr>
              <a:buNone/>
            </a:pPr>
            <a:r>
              <a:rPr lang="it-IT" sz="2000" dirty="0" smtClean="0"/>
              <a:t>In </a:t>
            </a:r>
            <a:r>
              <a:rPr lang="it-IT" sz="2000" dirty="0"/>
              <a:t>sostanza si tratta semplicemente di “sostituire” al conto “Crediti verso clienti” e al conto “Debiti verso fornitori” il conto “</a:t>
            </a:r>
            <a:r>
              <a:rPr lang="it-IT" sz="2000" b="1" dirty="0"/>
              <a:t>Fatture da emettere</a:t>
            </a:r>
            <a:r>
              <a:rPr lang="it-IT" sz="2000" dirty="0"/>
              <a:t>” (o “Crediti per fatture da emettere”) e il conto “</a:t>
            </a:r>
            <a:r>
              <a:rPr lang="it-IT" sz="2000" b="1" dirty="0"/>
              <a:t>Fatture da ricevere</a:t>
            </a:r>
            <a:r>
              <a:rPr lang="it-IT" sz="2000" dirty="0"/>
              <a:t>” (o “Debiti per fatture da ricevere”). Poiché si tratta di conti che “surrogano” quelli accesi ai clienti e ai fornitori, al pari di questi, sono conti originari-finanziari, accesi però alla liquidità presunta in quanto generati “artificialmente” durante gli assestamenti.</a:t>
            </a:r>
          </a:p>
          <a:p>
            <a:pPr>
              <a:spcBef>
                <a:spcPts val="0"/>
              </a:spcBef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1821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395287" y="849851"/>
            <a:ext cx="8353425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Le fatture da emettere</a:t>
            </a:r>
          </a:p>
          <a:p>
            <a:pPr>
              <a:spcBef>
                <a:spcPts val="0"/>
              </a:spcBef>
              <a:buNone/>
            </a:pPr>
            <a:endParaRPr lang="it-IT" sz="1200" b="1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E l’IVA ???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Se la fattura verrà emessa e registrata prima del 16 gennaio l’IVA per legge deve essere imputata al mese di dicembre e quindi la scrittura delle fatture da emettere la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comprenderà</a:t>
            </a: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Se la fattura verrà emessa e registrata oltre il 16 gennaio l’IVA deve invece essere imputata nel mese di remissione/registrazione della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fattura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b="1" u="sng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b="1" u="sng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</a:t>
            </a:r>
            <a:r>
              <a:rPr lang="it-IT" altLang="it-IT" sz="18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L’azienda Alfa vende merci per 500 + IVA 22%. Al 31/12 non è ancora stata emessa la relativa fattura.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4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lphaLcParenR"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Se la fattura viene emessa/contabilizzata entro il 16/1 dell’anno n+1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b) Se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la fattura viene emessa/contabilizzata dopo il 16/1 dell’anno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n+1</a:t>
            </a:r>
            <a:endParaRPr lang="it-IT" sz="2400" b="1" dirty="0"/>
          </a:p>
        </p:txBody>
      </p:sp>
      <p:graphicFrame>
        <p:nvGraphicFramePr>
          <p:cNvPr id="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46405"/>
              </p:ext>
            </p:extLst>
          </p:nvPr>
        </p:nvGraphicFramePr>
        <p:xfrm>
          <a:off x="367624" y="4725144"/>
          <a:ext cx="8496300" cy="9208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91" marB="45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91" marB="45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Fatture da emettere</a:t>
                      </a:r>
                    </a:p>
                  </a:txBody>
                  <a:tcPr marT="45891" marB="45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91" marB="45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5891" marB="45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T="45891" marB="45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T="45891" marB="45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13185"/>
              </p:ext>
            </p:extLst>
          </p:nvPr>
        </p:nvGraphicFramePr>
        <p:xfrm>
          <a:off x="367624" y="6309320"/>
          <a:ext cx="8496300" cy="3762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Fatture da emettere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c/vendite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0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395287" y="849851"/>
            <a:ext cx="8353425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Le fatture da ricevere</a:t>
            </a:r>
          </a:p>
          <a:p>
            <a:pPr>
              <a:spcBef>
                <a:spcPts val="0"/>
              </a:spcBef>
              <a:buNone/>
            </a:pPr>
            <a:endParaRPr lang="it-IT" sz="1200" b="1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E l’IVA ???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Se la fattura verrà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ricevuta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e registrata prima del 16 gennaio l’IVA per legge deve essere imputata al mese di dicembre e quindi la scrittura delle fatture da emettere la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comprenderà</a:t>
            </a: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Se la fattura verrà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ricevuta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e registrata oltre il 16 gennaio l’IVA deve invece essere imputata nel mese di remissione/registrazione della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fattura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b="1" u="sng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b="1" u="sng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</a:t>
            </a:r>
            <a:r>
              <a:rPr lang="it-IT" altLang="it-IT" sz="18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L’azienda Alfa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acquista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merci per 500 + IVA 22%. Al 31/12 non è ancora stata emessa la relativa fattura.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4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lphaLcParenR"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Se la fattura viene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ricevuta/contabilizzata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entro il 16/1 dell’anno n+1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b) Se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la fattura viene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ricevuta/contabilizzata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dopo il 16/1 dell’anno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n+1</a:t>
            </a:r>
            <a:endParaRPr lang="it-IT" sz="2400" b="1" dirty="0"/>
          </a:p>
        </p:txBody>
      </p:sp>
      <p:graphicFrame>
        <p:nvGraphicFramePr>
          <p:cNvPr id="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76666"/>
              </p:ext>
            </p:extLst>
          </p:nvPr>
        </p:nvGraphicFramePr>
        <p:xfrm>
          <a:off x="324172" y="4668288"/>
          <a:ext cx="8496300" cy="92095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48" marB="459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48" marB="45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c/acquisti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credito</a:t>
                      </a:r>
                    </a:p>
                  </a:txBody>
                  <a:tcPr marT="45948" marB="45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48" marB="45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Fatture da ricevere</a:t>
                      </a:r>
                    </a:p>
                  </a:txBody>
                  <a:tcPr marT="45948" marB="45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T="45948" marB="45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T="45948" marB="459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43039"/>
              </p:ext>
            </p:extLst>
          </p:nvPr>
        </p:nvGraphicFramePr>
        <p:xfrm>
          <a:off x="298203" y="6266719"/>
          <a:ext cx="8496300" cy="3762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c/acquisti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Fatture da ricevere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0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39552" y="908720"/>
            <a:ext cx="828040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it-IT" dirty="0"/>
          </a:p>
          <a:p>
            <a:r>
              <a:rPr lang="it-IT" dirty="0" smtClean="0"/>
              <a:t>Nella prima parte del corso abbiamo </a:t>
            </a:r>
            <a:r>
              <a:rPr lang="it-IT" dirty="0"/>
              <a:t>esaminato le due principali scritture di assestamento: gli </a:t>
            </a:r>
            <a:r>
              <a:rPr lang="it-IT" dirty="0">
                <a:solidFill>
                  <a:srgbClr val="C00000"/>
                </a:solidFill>
              </a:rPr>
              <a:t>ammortamenti</a:t>
            </a:r>
            <a:r>
              <a:rPr lang="it-IT" dirty="0"/>
              <a:t> e le </a:t>
            </a:r>
            <a:r>
              <a:rPr lang="it-IT" dirty="0">
                <a:solidFill>
                  <a:srgbClr val="C00000"/>
                </a:solidFill>
              </a:rPr>
              <a:t>rimanenze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/>
              <a:t>le prime costituiscono delle </a:t>
            </a:r>
            <a:r>
              <a:rPr lang="it-IT" b="1" dirty="0">
                <a:solidFill>
                  <a:srgbClr val="C00000"/>
                </a:solidFill>
              </a:rPr>
              <a:t>scritture di integrazione </a:t>
            </a:r>
            <a:r>
              <a:rPr lang="it-IT" b="1" dirty="0"/>
              <a:t>(o di completamento)</a:t>
            </a:r>
            <a:r>
              <a:rPr lang="it-IT" dirty="0"/>
              <a:t>, in quanto consentono l’</a:t>
            </a:r>
            <a:r>
              <a:rPr lang="it-IT" b="1" dirty="0"/>
              <a:t>imputazione all’esercizio in corso di costi e ricavi di competenza </a:t>
            </a:r>
            <a:r>
              <a:rPr lang="it-IT" dirty="0"/>
              <a:t>del periodo i quali non verrebbero altrimenti tenuti in considerazione ai fini della determinazione del reddito e del patrimonio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Le altre, invece rappresentano delle </a:t>
            </a:r>
            <a:r>
              <a:rPr lang="it-IT" b="1" dirty="0">
                <a:solidFill>
                  <a:srgbClr val="C00000"/>
                </a:solidFill>
              </a:rPr>
              <a:t>scritture di rettifica</a:t>
            </a:r>
            <a:r>
              <a:rPr lang="it-IT" dirty="0"/>
              <a:t>, poiché permettono di stornare dalla competenza del periodo in corso costi di pertinenza del futuro esercizio</a:t>
            </a:r>
            <a:r>
              <a:rPr lang="it-IT" dirty="0" smtClean="0"/>
              <a:t>. </a:t>
            </a:r>
            <a:r>
              <a:rPr lang="it-IT" dirty="0"/>
              <a:t>Senza di esse, verrebbero attribuiti al periodo amministrativo in corso costi maggiori rispetto a quelli di competenza. 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Generalizzando quanto sopra esposto, possiamo pertanto affermare che le scritture di assestamento hanno il compito di </a:t>
            </a:r>
            <a:r>
              <a:rPr lang="it-IT" b="1" dirty="0"/>
              <a:t>integrare costi o ricavi non rilevati nel corso dell’esercizio ma di competenza del medesimo </a:t>
            </a:r>
            <a:r>
              <a:rPr lang="it-IT" dirty="0"/>
              <a:t>e di </a:t>
            </a:r>
            <a:r>
              <a:rPr lang="it-IT" b="1" dirty="0"/>
              <a:t>rettificare costi o ricavi rilevati nel periodo ma la cui competenza, in tutto o in parte, è da rinviare al futuro</a:t>
            </a:r>
            <a:r>
              <a:rPr lang="it-IT" b="1" dirty="0" smtClean="0"/>
              <a:t>.</a:t>
            </a:r>
          </a:p>
          <a:p>
            <a:pPr algn="ctr"/>
            <a:endParaRPr lang="it-IT" b="1" dirty="0">
              <a:solidFill>
                <a:srgbClr val="C00000"/>
              </a:solidFill>
            </a:endParaRPr>
          </a:p>
          <a:p>
            <a:pPr algn="ctr"/>
            <a:r>
              <a:rPr lang="it-IT" b="1" dirty="0" smtClean="0">
                <a:solidFill>
                  <a:srgbClr val="C00000"/>
                </a:solidFill>
              </a:rPr>
              <a:t>Dobbiamo adesso illustrare tutte le scritture di assestamento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395287" y="849851"/>
            <a:ext cx="8353425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Interessi attivi e passivi sui conti correnti</a:t>
            </a:r>
          </a:p>
          <a:p>
            <a:pPr>
              <a:spcBef>
                <a:spcPts val="0"/>
              </a:spcBef>
              <a:buNone/>
            </a:pPr>
            <a:endParaRPr lang="it-IT" sz="1200" b="1" dirty="0" smtClean="0"/>
          </a:p>
          <a:p>
            <a:pPr>
              <a:buNone/>
            </a:pPr>
            <a:r>
              <a:rPr lang="it-IT" sz="2000" dirty="0" smtClean="0"/>
              <a:t>Sui </a:t>
            </a:r>
            <a:r>
              <a:rPr lang="it-IT" sz="2000" dirty="0"/>
              <a:t>conti correnti maturano interessi periodici, di norma trimestrali.</a:t>
            </a:r>
          </a:p>
          <a:p>
            <a:pPr>
              <a:buNone/>
            </a:pPr>
            <a:r>
              <a:rPr lang="it-IT" sz="2000" dirty="0"/>
              <a:t>La rilevazione durante l’anno, per i primi tre trimestri, non crea problemi dal punto di vista della competenza economica. Di norma infatti nel giro di una-due settimane la banca comunica all’azienda gli interessi attivi e passivi di competenza del periodo che, per i primi tre trimestri dell’anno, verranno sempre contabilizzati nell’anno di riferimento anche se con qualche giorno di ritardo (ad esempio il 12 ottobre con riferimento agli interessi maturati il 30 settembre).</a:t>
            </a:r>
          </a:p>
          <a:p>
            <a:pPr>
              <a:buNone/>
            </a:pPr>
            <a:r>
              <a:rPr lang="it-IT" sz="2000" dirty="0"/>
              <a:t>Crea invece problemi la rilevazione dell’</a:t>
            </a:r>
            <a:r>
              <a:rPr lang="it-IT" sz="2000" b="1" dirty="0"/>
              <a:t>ultimo trimestre</a:t>
            </a:r>
            <a:r>
              <a:rPr lang="it-IT" sz="2000" dirty="0"/>
              <a:t>. In questo caso infatti </a:t>
            </a:r>
            <a:r>
              <a:rPr lang="it-IT" sz="2000" b="1" dirty="0"/>
              <a:t>tali interessi devono essere imputati all’esercizio</a:t>
            </a:r>
            <a:r>
              <a:rPr lang="it-IT" sz="2000" dirty="0"/>
              <a:t> ma verranno comunicati dall’ente creditizio solo </a:t>
            </a:r>
            <a:r>
              <a:rPr lang="it-IT" sz="2000" b="1" dirty="0"/>
              <a:t>dopo la chiusura dello stesso</a:t>
            </a:r>
            <a:r>
              <a:rPr lang="it-IT" sz="2000" dirty="0"/>
              <a:t> mediante l’apposita “distinta” (che normalmente giunge intorno alla metà del mese di gennaio).</a:t>
            </a:r>
            <a:endParaRPr lang="it-IT" altLang="it-IT" sz="2000" b="1" u="sng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dirty="0" smtClean="0">
                <a:solidFill>
                  <a:srgbClr val="C00000"/>
                </a:solidFill>
              </a:rPr>
              <a:t>È </a:t>
            </a:r>
            <a:r>
              <a:rPr lang="it-IT" dirty="0">
                <a:solidFill>
                  <a:srgbClr val="C00000"/>
                </a:solidFill>
              </a:rPr>
              <a:t>pertanto necessario imputare gli interessi all’esercizio in corso anche se il relativo importo ci sarà comunicato durante il mese di gennaio</a:t>
            </a:r>
            <a:endParaRPr lang="it-IT" altLang="it-IT" sz="1800" kern="0" dirty="0" smtClean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79389" y="849851"/>
            <a:ext cx="878522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Interessi attivi e passivi sui conti correnti</a:t>
            </a:r>
          </a:p>
          <a:p>
            <a:pPr>
              <a:spcBef>
                <a:spcPts val="0"/>
              </a:spcBef>
              <a:buNone/>
            </a:pPr>
            <a:endParaRPr lang="it-IT" sz="1200" b="1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sz="2000" dirty="0"/>
              <a:t>La relativa scrittura non potrà quindi essere rilevata, come per i trimestri precedenti, il giorno dell’arrivo della distinta inviata dall’ente creditizio, ma al 31/12. Per il resto </a:t>
            </a:r>
            <a:r>
              <a:rPr lang="it-IT" sz="2000" b="1" dirty="0"/>
              <a:t>la scrittura sarà uguale a quella effettuata durante </a:t>
            </a:r>
            <a:r>
              <a:rPr lang="it-IT" sz="2000" b="1" dirty="0" smtClean="0"/>
              <a:t>l’anno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20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sz="2000" dirty="0"/>
              <a:t>Pertanto, in caso di interessi attivi si avrà (ipotizzando interessi lordi sul c/c bancario per 1.000, con ritenuta fiscale del 26% e oneri bancari pari a 40</a:t>
            </a:r>
            <a:r>
              <a:rPr lang="it-IT" sz="2000" dirty="0" smtClean="0"/>
              <a:t>):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sz="2000" dirty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sz="2000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sz="2000" dirty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sz="2000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sz="2000" dirty="0" smtClean="0"/>
              <a:t>In </a:t>
            </a:r>
            <a:r>
              <a:rPr lang="it-IT" sz="2000" dirty="0"/>
              <a:t>caso di interessi passivi si avrà (ipotizzando interessi sul c/c bancario per 2.000 e oneri bancari pari a 80):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sz="2000" dirty="0" smtClean="0"/>
              <a:t> </a:t>
            </a:r>
            <a:endParaRPr lang="it-IT" sz="2000" dirty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761641"/>
            <a:ext cx="7676943" cy="88594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589240"/>
            <a:ext cx="7676943" cy="89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79389" y="849851"/>
            <a:ext cx="8785224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L’accantonamento a fondi rischi e spese future</a:t>
            </a:r>
          </a:p>
          <a:p>
            <a:pPr>
              <a:buNone/>
            </a:pPr>
            <a:r>
              <a:rPr lang="it-IT" sz="2000" dirty="0" smtClean="0"/>
              <a:t>La gestione è un’attività rischiosa, nel senso che l’azienda può incorrere in una serie di eventi che possono ripercuotersi negativamente sul suo equilibrio patrimoniale, finanziario ed economico.</a:t>
            </a:r>
          </a:p>
          <a:p>
            <a:pPr>
              <a:buNone/>
            </a:pPr>
            <a:r>
              <a:rPr lang="it-IT" sz="2000" dirty="0" smtClean="0"/>
              <a:t>Si </a:t>
            </a:r>
            <a:r>
              <a:rPr lang="it-IT" sz="2000" dirty="0"/>
              <a:t>pensi, ad esempio, ad un rischio di incendio, di furto ecc.</a:t>
            </a:r>
          </a:p>
          <a:p>
            <a:pPr>
              <a:buNone/>
            </a:pPr>
            <a:r>
              <a:rPr lang="it-IT" sz="2000" dirty="0"/>
              <a:t>Tali </a:t>
            </a:r>
            <a:r>
              <a:rPr lang="it-IT" sz="2000" b="1" dirty="0">
                <a:solidFill>
                  <a:srgbClr val="C00000"/>
                </a:solidFill>
              </a:rPr>
              <a:t>rischi</a:t>
            </a:r>
            <a:r>
              <a:rPr lang="it-IT" sz="2000" b="1" dirty="0"/>
              <a:t> </a:t>
            </a:r>
            <a:r>
              <a:rPr lang="it-IT" sz="2000" dirty="0"/>
              <a:t>sono </a:t>
            </a:r>
            <a:r>
              <a:rPr lang="it-IT" sz="2000" b="1" dirty="0">
                <a:solidFill>
                  <a:srgbClr val="C00000"/>
                </a:solidFill>
              </a:rPr>
              <a:t>specifici</a:t>
            </a:r>
            <a:r>
              <a:rPr lang="it-IT" sz="2000" dirty="0"/>
              <a:t>, nel senso che si teme la manifestazione di un peculiare evento negativo.</a:t>
            </a:r>
          </a:p>
          <a:p>
            <a:pPr>
              <a:buNone/>
            </a:pPr>
            <a:r>
              <a:rPr lang="it-IT" sz="2000" dirty="0"/>
              <a:t>Ad evidenza, si tratta di </a:t>
            </a:r>
            <a:r>
              <a:rPr lang="it-IT" sz="2000" b="1" dirty="0">
                <a:solidFill>
                  <a:srgbClr val="C00000"/>
                </a:solidFill>
              </a:rPr>
              <a:t>eventi incerti </a:t>
            </a:r>
            <a:r>
              <a:rPr lang="it-IT" sz="2000" dirty="0"/>
              <a:t>sia con riferimento alla loro manifestazione sia al periodo in cui essa potrà avvenire.</a:t>
            </a:r>
          </a:p>
          <a:p>
            <a:pPr>
              <a:buNone/>
            </a:pPr>
            <a:r>
              <a:rPr lang="it-IT" sz="2000" dirty="0"/>
              <a:t>In altre parole, non si può prevedere se tali eventi si manifesteranno e, soprattutto, quando si manifesteranno.</a:t>
            </a:r>
          </a:p>
          <a:p>
            <a:pPr>
              <a:buNone/>
            </a:pPr>
            <a:r>
              <a:rPr lang="it-IT" sz="2000" dirty="0"/>
              <a:t>L’amministratore prudente, al fine di fronteggiare tali rischi, provvede a stanziare ogni anno una quota di costo per costituire o alimentare uno </a:t>
            </a:r>
            <a:r>
              <a:rPr lang="it-IT" sz="2000" b="1" dirty="0">
                <a:solidFill>
                  <a:srgbClr val="C00000"/>
                </a:solidFill>
              </a:rPr>
              <a:t>specifico fondo</a:t>
            </a:r>
            <a:r>
              <a:rPr lang="it-IT" sz="2000" dirty="0"/>
              <a:t>.</a:t>
            </a:r>
          </a:p>
          <a:p>
            <a:pPr>
              <a:buNone/>
            </a:pPr>
            <a:r>
              <a:rPr lang="it-IT" sz="2000" dirty="0"/>
              <a:t>Si parla, in questo caso, di </a:t>
            </a:r>
            <a:r>
              <a:rPr lang="it-IT" sz="2000" b="1" dirty="0">
                <a:solidFill>
                  <a:srgbClr val="C00000"/>
                </a:solidFill>
              </a:rPr>
              <a:t>autoassicurazione</a:t>
            </a:r>
            <a:r>
              <a:rPr lang="it-IT" sz="2000" dirty="0"/>
              <a:t>, in quanto la combinazione produttiva trattiene risorse al proprio interno al fine di tutelarsi in caso di manifestino eventuali eventi negativi</a:t>
            </a:r>
            <a:endParaRPr lang="it-IT" altLang="it-IT" sz="20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79389" y="849851"/>
            <a:ext cx="8785224" cy="41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L’accantonamento a fondi rischi e spese future</a:t>
            </a:r>
          </a:p>
          <a:p>
            <a:pPr>
              <a:buNone/>
            </a:pPr>
            <a:r>
              <a:rPr lang="it-IT" sz="1800" dirty="0" smtClean="0"/>
              <a:t>Dal punto di vista contabile, la scrittura è del tutto analoga a quella dell’ammortamento: si accantona una quota di costo e, a fronte di essa, si stanzia (o si alimenta se già presente) un apposito fondo (che è da considerarsi come un </a:t>
            </a:r>
            <a:r>
              <a:rPr lang="it-IT" sz="1800" b="1" dirty="0" smtClean="0"/>
              <a:t>debito presunto</a:t>
            </a:r>
            <a:r>
              <a:rPr lang="it-IT" sz="1800" dirty="0" smtClean="0"/>
              <a:t>).</a:t>
            </a:r>
          </a:p>
          <a:p>
            <a:pPr>
              <a:buNone/>
            </a:pPr>
            <a:r>
              <a:rPr lang="it-IT" sz="1800" dirty="0" smtClean="0"/>
              <a:t>Esso </a:t>
            </a:r>
            <a:r>
              <a:rPr lang="it-IT" sz="1800" dirty="0"/>
              <a:t>ha natura originaria-finanziaria accesa alla liquidità presunta, in quanto, qualora in futuro si manifesti l’evento negativo, è </a:t>
            </a:r>
            <a:r>
              <a:rPr lang="it-IT" sz="1800" b="1" dirty="0"/>
              <a:t>destinato ad originare un’uscita di liquidità</a:t>
            </a:r>
            <a:r>
              <a:rPr lang="it-IT" sz="1800" dirty="0"/>
              <a:t>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sz="1200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u="sng" dirty="0" smtClean="0"/>
              <a:t>Esempio: si accantonano 100 </a:t>
            </a:r>
            <a:r>
              <a:rPr lang="it-IT" u="sng" dirty="0"/>
              <a:t>per fronteggiare il rischio di </a:t>
            </a:r>
            <a:r>
              <a:rPr lang="it-IT" u="sng" dirty="0" smtClean="0"/>
              <a:t>furti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u="sng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i="1" u="sng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Posizionamento in bilancio:</a:t>
            </a:r>
          </a:p>
        </p:txBody>
      </p:sp>
      <p:graphicFrame>
        <p:nvGraphicFramePr>
          <p:cNvPr id="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35206"/>
              </p:ext>
            </p:extLst>
          </p:nvPr>
        </p:nvGraphicFramePr>
        <p:xfrm>
          <a:off x="207550" y="3933056"/>
          <a:ext cx="8496300" cy="579714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Quota di accantonamento a fondo rischi per furti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Fondo rischi per furti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085184"/>
            <a:ext cx="7488832" cy="160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0" y="692696"/>
            <a:ext cx="9143999" cy="451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L’accantonamento a fondi rischi e spese future</a:t>
            </a:r>
          </a:p>
          <a:p>
            <a:pPr>
              <a:buNone/>
            </a:pPr>
            <a:r>
              <a:rPr lang="it-IT" sz="1800" dirty="0"/>
              <a:t>Molto simili ai fondi rischi sono i cosiddetti </a:t>
            </a:r>
            <a:r>
              <a:rPr lang="it-IT" sz="1800" b="1" dirty="0"/>
              <a:t>fondi spese future</a:t>
            </a:r>
            <a:r>
              <a:rPr lang="it-IT" sz="1800" dirty="0"/>
              <a:t>, i quali vengono stanziati per far fronte a futuri esborsi, di notevole entità, che l’amministratore  ritiene di far gravare, pro quota, su diversi </a:t>
            </a:r>
            <a:r>
              <a:rPr lang="it-IT" sz="1800" dirty="0" smtClean="0"/>
              <a:t>esercizi.</a:t>
            </a:r>
          </a:p>
          <a:p>
            <a:pPr>
              <a:buNone/>
            </a:pPr>
            <a:r>
              <a:rPr lang="it-IT" sz="1800" dirty="0" smtClean="0"/>
              <a:t>Si </a:t>
            </a:r>
            <a:r>
              <a:rPr lang="it-IT" sz="1800" dirty="0"/>
              <a:t>pensi ad un intervento di manutenzione sull’immobile di proprietà, che l’azienda ripete ritualmente ogni cinque anni</a:t>
            </a:r>
            <a:r>
              <a:rPr lang="it-IT" sz="1800" dirty="0" smtClean="0"/>
              <a:t>. Una volta </a:t>
            </a:r>
            <a:r>
              <a:rPr lang="it-IT" sz="1800" dirty="0"/>
              <a:t>ogni cinque anni, si avrà l’esborso di denaro connesso a tale investimento e il relativo costo – in mancanza di interventi – verrà fatto gravare integralmente nell’anno in cui esso viene effettivamente sostenuto</a:t>
            </a:r>
            <a:r>
              <a:rPr lang="it-IT" sz="1800" dirty="0" smtClean="0"/>
              <a:t>. Trattandosi </a:t>
            </a:r>
            <a:r>
              <a:rPr lang="it-IT" sz="1800" dirty="0"/>
              <a:t>di costi che, almeno idealmente, maturano anno per anno, è corretto stanziare, al termine di ogni periodo, una quota a conto economico, al fine di alimentare un </a:t>
            </a:r>
            <a:r>
              <a:rPr lang="it-IT" sz="1800" dirty="0" smtClean="0"/>
              <a:t>fondo</a:t>
            </a:r>
            <a:r>
              <a:rPr lang="it-IT" sz="1800" dirty="0"/>
              <a:t>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sz="1200" dirty="0" smtClean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u="sng" dirty="0" smtClean="0"/>
              <a:t>Esempio: si accantonano 20 a fondo spese manutenzione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800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u="sng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i="1" u="sng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Posizionamento in bilancio:</a:t>
            </a:r>
          </a:p>
        </p:txBody>
      </p:sp>
      <p:graphicFrame>
        <p:nvGraphicFramePr>
          <p:cNvPr id="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8127"/>
              </p:ext>
            </p:extLst>
          </p:nvPr>
        </p:nvGraphicFramePr>
        <p:xfrm>
          <a:off x="323850" y="4293096"/>
          <a:ext cx="8496300" cy="579714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6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Quota di accantonamento a fondo manutenzione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Fondo spese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manutenzione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5210797"/>
            <a:ext cx="6458851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05247" y="947155"/>
            <a:ext cx="9143999" cy="586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Il Trattamento di Fine Rapporto di Lavoro (TFR)</a:t>
            </a:r>
          </a:p>
          <a:p>
            <a:pPr>
              <a:buNone/>
            </a:pPr>
            <a:r>
              <a:rPr lang="it-IT" sz="2000" dirty="0"/>
              <a:t>Una particolare fattispecie di “Fondo spese future” è rappresentato dal </a:t>
            </a:r>
            <a:r>
              <a:rPr lang="it-IT" sz="2000" b="1" dirty="0"/>
              <a:t>trattamento di fine rapporto di lavoro </a:t>
            </a:r>
            <a:r>
              <a:rPr lang="it-IT" sz="2000" dirty="0"/>
              <a:t>(TFR) quando questo viene trattenuto in azienda e viene a costituire un debito della stessa verso il dipendente</a:t>
            </a:r>
            <a:r>
              <a:rPr lang="it-IT" sz="2000" dirty="0" smtClean="0"/>
              <a:t>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Tale “fondo” serve infatti a garantire la cosiddetta “buonuscita” o “liquidazione” al personale dipendente all’atto del licenziamento o </a:t>
            </a:r>
            <a:r>
              <a:rPr lang="it-IT" sz="2000" dirty="0" smtClean="0"/>
              <a:t>pensionamento.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Si è specificato “se il fondo viene trattenuto in azienda” in quanto in base all’attuale disciplina possono verificarsi le seguenti situazioni</a:t>
            </a:r>
            <a:r>
              <a:rPr lang="it-IT" sz="2000" dirty="0" smtClean="0"/>
              <a:t>:</a:t>
            </a:r>
          </a:p>
          <a:p>
            <a:pPr>
              <a:buNone/>
            </a:pPr>
            <a:endParaRPr lang="it-IT" sz="2000" dirty="0"/>
          </a:p>
          <a:p>
            <a:pPr lvl="0"/>
            <a:r>
              <a:rPr lang="it-IT" sz="2200" dirty="0"/>
              <a:t>il TFR è trattenuto in azienda;</a:t>
            </a:r>
          </a:p>
          <a:p>
            <a:pPr lvl="0"/>
            <a:r>
              <a:rPr lang="it-IT" sz="2200" dirty="0"/>
              <a:t>il TFR è trasferito dall’azienda al fondo di tesoreria dell’INPS;</a:t>
            </a:r>
          </a:p>
          <a:p>
            <a:pPr lvl="0"/>
            <a:r>
              <a:rPr lang="it-IT" sz="2200" dirty="0"/>
              <a:t>il TFR è destinato alla previdenza complementare (fondi pensione).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2000" u="sng" dirty="0" smtClean="0"/>
              <a:t>SVILUPPEREMO IL PRIMO CASO </a:t>
            </a:r>
            <a:r>
              <a:rPr lang="it-IT" sz="2000" dirty="0" smtClean="0"/>
              <a:t>(TFR trattenuto in azienda)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673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05247" y="947155"/>
            <a:ext cx="9143999" cy="583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Il Trattamento di Fine Rapporto di Lavoro (TFR)</a:t>
            </a:r>
          </a:p>
          <a:p>
            <a:pPr>
              <a:buNone/>
            </a:pPr>
            <a:r>
              <a:rPr lang="it-IT" sz="2000" dirty="0"/>
              <a:t>Una particolare fattispecie di “Fondo spese future” è rappresentato dal </a:t>
            </a:r>
            <a:r>
              <a:rPr lang="it-IT" sz="2000" b="1" dirty="0"/>
              <a:t>trattamento di fine rapporto di lavoro </a:t>
            </a:r>
            <a:r>
              <a:rPr lang="it-IT" sz="2000" dirty="0"/>
              <a:t>(TFR) quando questo viene trattenuto in azienda e viene a costituire un debito della stessa verso il dipendente</a:t>
            </a:r>
            <a:r>
              <a:rPr lang="it-IT" sz="2000" dirty="0" smtClean="0"/>
              <a:t>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Tale “fondo” serve infatti a garantire la cosiddetta “buonuscita” o “liquidazione” al personale dipendente all’atto del licenziamento o </a:t>
            </a:r>
            <a:r>
              <a:rPr lang="it-IT" sz="2000" dirty="0" smtClean="0"/>
              <a:t>pensionamento.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Si è specificato “se il fondo viene trattenuto in azienda” in quanto in base all’attuale disciplina possono verificarsi le seguenti situazioni</a:t>
            </a:r>
            <a:r>
              <a:rPr lang="it-IT" sz="2000" dirty="0" smtClean="0"/>
              <a:t>:</a:t>
            </a:r>
          </a:p>
          <a:p>
            <a:pPr>
              <a:buNone/>
            </a:pPr>
            <a:endParaRPr lang="it-IT" sz="2000" dirty="0"/>
          </a:p>
          <a:p>
            <a:pPr lvl="0"/>
            <a:r>
              <a:rPr lang="it-IT" sz="2200" dirty="0"/>
              <a:t>il TFR è trattenuto in </a:t>
            </a:r>
            <a:r>
              <a:rPr lang="it-IT" sz="2200" dirty="0" smtClean="0"/>
              <a:t>azienda </a:t>
            </a:r>
            <a:r>
              <a:rPr lang="it-IT" sz="1800" dirty="0" smtClean="0"/>
              <a:t>(solo per le aziende con meno di 50 dipendenti e salvo che il dipendente non opti per forme di indennità complementare)</a:t>
            </a:r>
            <a:r>
              <a:rPr lang="it-IT" sz="2200" dirty="0" smtClean="0"/>
              <a:t>;</a:t>
            </a:r>
            <a:endParaRPr lang="it-IT" sz="2200" dirty="0"/>
          </a:p>
          <a:p>
            <a:pPr lvl="0"/>
            <a:r>
              <a:rPr lang="it-IT" sz="2200" dirty="0"/>
              <a:t>il TFR è trasferito dall’azienda al fondo di tesoreria dell’INPS;</a:t>
            </a:r>
          </a:p>
          <a:p>
            <a:pPr lvl="0"/>
            <a:r>
              <a:rPr lang="it-IT" sz="2200" dirty="0"/>
              <a:t>il TFR è destinato alla previdenza complementare (fondi pensione).</a:t>
            </a:r>
          </a:p>
          <a:p>
            <a:pPr>
              <a:buNone/>
            </a:pPr>
            <a:r>
              <a:rPr lang="it-IT" sz="2000" u="sng" dirty="0" smtClean="0">
                <a:solidFill>
                  <a:srgbClr val="C00000"/>
                </a:solidFill>
              </a:rPr>
              <a:t>SVILUPPEREMO IL PRIMO CASO </a:t>
            </a:r>
            <a:r>
              <a:rPr lang="it-IT" sz="2000" dirty="0" smtClean="0">
                <a:solidFill>
                  <a:srgbClr val="C00000"/>
                </a:solidFill>
              </a:rPr>
              <a:t>(TFR trattenuto in azienda)</a:t>
            </a:r>
            <a:endParaRPr lang="it-I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asellaDiTesto 3"/>
          <p:cNvSpPr txBox="1">
            <a:spLocks noChangeArrowheads="1"/>
          </p:cNvSpPr>
          <p:nvPr/>
        </p:nvSpPr>
        <p:spPr bwMode="auto">
          <a:xfrm>
            <a:off x="1686718" y="692696"/>
            <a:ext cx="6021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Trattamento</a:t>
            </a:r>
            <a:r>
              <a:rPr lang="it-IT" altLang="it-IT" dirty="0"/>
              <a:t> </a:t>
            </a:r>
            <a:r>
              <a:rPr lang="it-IT" alt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fine rapporto (TFR)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7163" y="1268413"/>
            <a:ext cx="8829675" cy="18462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TFR è una forma di retribuzione a corresponsione differita corrisposta al lavoratore al momento della cessazione del rapporto di lavoro la cui misurazione è in diretta proporzione alla durata del rapporto stesso. </a:t>
            </a:r>
          </a:p>
          <a:p>
            <a:pPr algn="just"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 flipH="1">
            <a:off x="288925" y="3313113"/>
            <a:ext cx="1965325" cy="19383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Accantonamento su base annua (31/12)  quota TFR maturata 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273300" y="3889375"/>
            <a:ext cx="59055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flipH="1">
            <a:off x="7358063" y="3889375"/>
            <a:ext cx="1655762" cy="4603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Fondo TFR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00375" y="3359150"/>
            <a:ext cx="3394075" cy="18466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L’accantonamento viene rivalutato in base ad un particolare meccanismo previsto dalla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legge </a:t>
            </a:r>
          </a:p>
          <a:p>
            <a:pPr algn="just">
              <a:defRPr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2112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c.c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>
            <a:off x="6508750" y="3900488"/>
            <a:ext cx="59213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4907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olo 1"/>
          <p:cNvSpPr>
            <a:spLocks noGrp="1"/>
          </p:cNvSpPr>
          <p:nvPr>
            <p:ph type="title"/>
          </p:nvPr>
        </p:nvSpPr>
        <p:spPr>
          <a:xfrm>
            <a:off x="628650" y="796305"/>
            <a:ext cx="7886700" cy="974725"/>
          </a:xfrm>
        </p:spPr>
        <p:txBody>
          <a:bodyPr/>
          <a:lstStyle/>
          <a:p>
            <a:pPr algn="ctr"/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TFR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9750" y="2053605"/>
            <a:ext cx="2879725" cy="954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QUOTA DA ACCANTONARE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411788" y="2104405"/>
            <a:ext cx="3079750" cy="5222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RIVALUTAZIONE</a:t>
            </a:r>
          </a:p>
        </p:txBody>
      </p:sp>
      <p:cxnSp>
        <p:nvCxnSpPr>
          <p:cNvPr id="9" name="Connettore 2 8"/>
          <p:cNvCxnSpPr/>
          <p:nvPr/>
        </p:nvCxnSpPr>
        <p:spPr>
          <a:xfrm flipH="1">
            <a:off x="1979613" y="1556717"/>
            <a:ext cx="2570162" cy="450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49775" y="1545605"/>
            <a:ext cx="2425700" cy="417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5" name="CasellaDiTesto 11"/>
          <p:cNvSpPr txBox="1">
            <a:spLocks noChangeArrowheads="1"/>
          </p:cNvSpPr>
          <p:nvPr/>
        </p:nvSpPr>
        <p:spPr bwMode="auto">
          <a:xfrm>
            <a:off x="73025" y="3539505"/>
            <a:ext cx="38147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  <a:cs typeface="Times New Roman" panose="02020603050405020304" pitchFamily="18" charset="0"/>
              </a:rPr>
              <a:t>la quota annua retributiva maturata, rapportata ad un divisore fisso pari a 13,5. (L’importo è soggetto ad una trattenuta INPS pari allo 0,50% della retribuzione annua).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it-IT" altLang="it-IT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1657350" y="3137867"/>
            <a:ext cx="644525" cy="401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6630988" y="2745755"/>
            <a:ext cx="642937" cy="401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859338" y="3171205"/>
            <a:ext cx="3814762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quota calcolata come il prodotto del valore del fondo preesistente e di un coefficiente di rivalutazione pari all’1,5% in misura fissa più il 75% dell’aumento dell'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Indice dei prezzi al consumo"/>
              </a:rPr>
              <a:t>indice dei prezzi al consumo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ISTAT"/>
              </a:rPr>
              <a:t>’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ISTAT"/>
              </a:rPr>
              <a:t>ISTAT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2430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741959"/>
            <a:ext cx="7886700" cy="4351337"/>
          </a:xfrm>
        </p:spPr>
        <p:txBody>
          <a:bodyPr/>
          <a:lstStyle/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fondo di trattamento di fine rapporto rappresenta il debito dell’azienda nei confronti dei dipendenti per somme che saranno corrisposte al momento della definitiva interruzione del rapporto lavorativo subordinato. 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punto di vista contabile si effettua una scrittura di integrazione che si redige addebitando il conto TFR ed accreditando il conto “Fondo TFR”.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50179" name="CasellaDiTesto 5"/>
          <p:cNvSpPr txBox="1">
            <a:spLocks noChangeArrowheads="1"/>
          </p:cNvSpPr>
          <p:nvPr/>
        </p:nvSpPr>
        <p:spPr bwMode="auto">
          <a:xfrm>
            <a:off x="2112962" y="1052798"/>
            <a:ext cx="491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rilevazione contabile del TFR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3470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179388" y="980728"/>
            <a:ext cx="91440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dirty="0"/>
              <a:t>Le scritture di </a:t>
            </a:r>
            <a:r>
              <a:rPr lang="it-IT" dirty="0">
                <a:solidFill>
                  <a:srgbClr val="C00000"/>
                </a:solidFill>
              </a:rPr>
              <a:t>integrazione</a:t>
            </a:r>
            <a:r>
              <a:rPr lang="it-IT" dirty="0"/>
              <a:t> sono rappresentate da: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ammortamento </a:t>
            </a:r>
            <a:r>
              <a:rPr lang="it-IT" sz="2400" dirty="0"/>
              <a:t>degli investimenti pluriennali;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svalutazione </a:t>
            </a:r>
            <a:r>
              <a:rPr lang="it-IT" sz="2400" dirty="0"/>
              <a:t>di poste attive;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ratei </a:t>
            </a:r>
            <a:r>
              <a:rPr lang="it-IT" sz="2400" dirty="0"/>
              <a:t>attivi e passivi;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fatture da emettere e da ricevere;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interessi </a:t>
            </a:r>
            <a:r>
              <a:rPr lang="it-IT" sz="2400" dirty="0"/>
              <a:t>di “fine anno”;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accantonamenti </a:t>
            </a:r>
            <a:r>
              <a:rPr lang="it-IT" sz="2400" dirty="0"/>
              <a:t>ai fondi rischi e ai fondi spese future;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indennità </a:t>
            </a:r>
            <a:r>
              <a:rPr lang="it-IT" sz="2400" dirty="0"/>
              <a:t>di trattamento di fine rapporto di lavoro (TFR);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adeguamento </a:t>
            </a:r>
            <a:r>
              <a:rPr lang="it-IT" sz="2400" dirty="0"/>
              <a:t>dei cambi sulle poste in valuta;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/>
              <a:t>– imposte </a:t>
            </a:r>
            <a:r>
              <a:rPr lang="it-IT" sz="2400" dirty="0"/>
              <a:t>sul reddito.</a:t>
            </a:r>
            <a:endParaRPr lang="it-IT" altLang="it-IT" sz="24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0214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olo 1"/>
          <p:cNvSpPr>
            <a:spLocks noGrp="1"/>
          </p:cNvSpPr>
          <p:nvPr>
            <p:ph type="title"/>
          </p:nvPr>
        </p:nvSpPr>
        <p:spPr>
          <a:xfrm>
            <a:off x="628650" y="730206"/>
            <a:ext cx="7886700" cy="936625"/>
          </a:xfrm>
        </p:spPr>
        <p:txBody>
          <a:bodyPr/>
          <a:lstStyle/>
          <a:p>
            <a:r>
              <a:rPr lang="it-IT" alt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639763" y="1469981"/>
            <a:ext cx="7886700" cy="18986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Rilevare l’accantonamento annuale al fondo TFR sulla base dei seguenti dati: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retribuzioni lorde corrisposte nell’esercizio € 135.000;</a:t>
            </a:r>
          </a:p>
          <a:p>
            <a:pPr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incremento annuo dell’indice ISTAT 2%; </a:t>
            </a:r>
          </a:p>
          <a:p>
            <a:pPr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fondo preesistente ammontava € 100.000.</a:t>
            </a:r>
          </a:p>
          <a:p>
            <a:pPr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contributi anticipati mensilmente dall’azienda al fondo miglioramento pensioni ammontano a 675 (135.000 x 0,50%)</a:t>
            </a:r>
          </a:p>
          <a:p>
            <a:pPr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it-IT" alt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576" y="5613047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Quota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 accantonamento netto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Rivalutazione netta fondo preesistente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Imputazione della quota di trattamento di fine rapporto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it-IT" altLang="it-IT" dirty="0"/>
          </a:p>
        </p:txBody>
      </p:sp>
      <p:sp>
        <p:nvSpPr>
          <p:cNvPr id="9" name="Freccia in giù 8"/>
          <p:cNvSpPr/>
          <p:nvPr/>
        </p:nvSpPr>
        <p:spPr>
          <a:xfrm>
            <a:off x="4259263" y="4718006"/>
            <a:ext cx="647700" cy="433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16591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30175" y="1117635"/>
            <a:ext cx="8959850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Calcolo della quota annua maturata: 135.000/ 13,5 = 10.000</a:t>
            </a:r>
          </a:p>
          <a:p>
            <a:pPr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Rivalutazione fondo preesistente: [1.5% + (75% x 2%)] x 100.000 = 3.000</a:t>
            </a:r>
          </a:p>
          <a:p>
            <a:pPr>
              <a:defRPr/>
            </a:pP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Totale accantonamento netto: 10.000 + 3.000 = 13.000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Imputazione della quota di trattamento di fine rapporto al 31/12</a:t>
            </a:r>
          </a:p>
        </p:txBody>
      </p:sp>
      <p:sp>
        <p:nvSpPr>
          <p:cNvPr id="55301" name="CasellaDiTesto 6"/>
          <p:cNvSpPr txBox="1">
            <a:spLocks noChangeArrowheads="1"/>
          </p:cNvSpPr>
          <p:nvPr/>
        </p:nvSpPr>
        <p:spPr bwMode="auto">
          <a:xfrm>
            <a:off x="214313" y="3597310"/>
            <a:ext cx="8712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Determinazione del credito per contributi anticipati pari allo 0,50% della quota annua maturata:</a:t>
            </a:r>
            <a:endParaRPr lang="it-IT" altLang="it-IT" sz="2400" dirty="0"/>
          </a:p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Calcolo trattenuta INPS: 135.000 x 0,50% = 675</a:t>
            </a: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66082"/>
              </p:ext>
            </p:extLst>
          </p:nvPr>
        </p:nvGraphicFramePr>
        <p:xfrm>
          <a:off x="322263" y="2851185"/>
          <a:ext cx="8496300" cy="6286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2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Accantonamento TFR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Fondo TFR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13.000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620927"/>
              </p:ext>
            </p:extLst>
          </p:nvPr>
        </p:nvGraphicFramePr>
        <p:xfrm>
          <a:off x="322263" y="4832385"/>
          <a:ext cx="8496300" cy="6286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4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Fondo TFR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Dipendenti</a:t>
                      </a:r>
                      <a:r>
                        <a:rPr lang="it-IT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c/contributi anticipati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675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asellaDiTesto 6"/>
          <p:cNvSpPr txBox="1">
            <a:spLocks noChangeArrowheads="1"/>
          </p:cNvSpPr>
          <p:nvPr/>
        </p:nvSpPr>
        <p:spPr bwMode="auto">
          <a:xfrm>
            <a:off x="323528" y="5674603"/>
            <a:ext cx="87122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in questa sede si prescinde dal calcolo dell’imposta sostitutiva sulla rivalutazione del TFR già maturato</a:t>
            </a:r>
            <a:endParaRPr lang="it-IT" altLang="it-IT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7102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4" name="CasellaDiTesto 3"/>
          <p:cNvSpPr txBox="1">
            <a:spLocks noChangeArrowheads="1"/>
          </p:cNvSpPr>
          <p:nvPr/>
        </p:nvSpPr>
        <p:spPr bwMode="auto">
          <a:xfrm>
            <a:off x="105247" y="947155"/>
            <a:ext cx="878723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Le imposte</a:t>
            </a:r>
          </a:p>
          <a:p>
            <a:pPr>
              <a:buNone/>
            </a:pPr>
            <a:r>
              <a:rPr lang="it-IT" altLang="it-IT" sz="2000" dirty="0"/>
              <a:t>Nell’ambito delle scritture di assestamento, in particolare tra le </a:t>
            </a:r>
            <a:r>
              <a:rPr lang="it-IT" altLang="it-IT" sz="2000" u="sng" dirty="0"/>
              <a:t>scritture di integrazione </a:t>
            </a:r>
            <a:r>
              <a:rPr lang="it-IT" altLang="it-IT" sz="2000" dirty="0"/>
              <a:t>ritroviamo le </a:t>
            </a:r>
            <a:r>
              <a:rPr lang="it-IT" altLang="it-IT" sz="2000" b="1" dirty="0"/>
              <a:t>IMPOSTE </a:t>
            </a:r>
            <a:endParaRPr lang="it-IT" altLang="it-IT" sz="2000" b="1" dirty="0" smtClean="0"/>
          </a:p>
          <a:p>
            <a:pPr>
              <a:buNone/>
            </a:pPr>
            <a:endParaRPr lang="it-IT" sz="2000" b="1" dirty="0"/>
          </a:p>
          <a:p>
            <a:pPr algn="just">
              <a:buNone/>
              <a:defRPr/>
            </a:pPr>
            <a:r>
              <a:rPr lang="it-IT" altLang="it-IT" sz="2000" dirty="0"/>
              <a:t>Le imposte dirette devono essere imputate all’esercizio secondo il </a:t>
            </a:r>
            <a:r>
              <a:rPr lang="it-IT" altLang="it-IT" sz="2000" b="1" dirty="0"/>
              <a:t>principio di competenza economica</a:t>
            </a:r>
            <a:r>
              <a:rPr lang="it-IT" altLang="it-IT" sz="2000" dirty="0"/>
              <a:t>, anche se verranno pagate nell’esercizio successivo o nei periodi successivi. Le imposte vanno pertanto contabilizzate nello stesso esercizio in cui sono stati contabilizzati i costi e i ricavi cui tali imposte si riferiscono, indipendentemente dalla data di pagamento delle medesime. </a:t>
            </a:r>
          </a:p>
          <a:p>
            <a:pPr algn="just">
              <a:defRPr/>
            </a:pPr>
            <a:endParaRPr lang="it-IT" altLang="it-IT" sz="2000" dirty="0"/>
          </a:p>
          <a:p>
            <a:pPr algn="just">
              <a:buNone/>
              <a:defRPr/>
            </a:pPr>
            <a:r>
              <a:rPr lang="it-IT" altLang="it-IT" sz="2000" dirty="0"/>
              <a:t>L’imposizione fiscale è però diversa a seconda che si tratti di aziende individuali e società di persone o di società di capitali.</a:t>
            </a:r>
          </a:p>
          <a:p>
            <a:pPr algn="just">
              <a:defRPr/>
            </a:pPr>
            <a:endParaRPr lang="it-IT" altLang="it-IT" sz="2000" dirty="0"/>
          </a:p>
          <a:p>
            <a:pPr algn="just">
              <a:buNone/>
              <a:defRPr/>
            </a:pPr>
            <a:r>
              <a:rPr lang="it-IT" altLang="it-IT" sz="2000" dirty="0"/>
              <a:t>Le disposizioni sono contenute nel Testo Unico delle Imposte sui Redditi (TUIR)</a:t>
            </a:r>
          </a:p>
        </p:txBody>
      </p:sp>
    </p:spTree>
    <p:extLst>
      <p:ext uri="{BB962C8B-B14F-4D97-AF65-F5344CB8AC3E}">
        <p14:creationId xmlns:p14="http://schemas.microsoft.com/office/powerpoint/2010/main" val="7670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427038" y="1257300"/>
            <a:ext cx="8289925" cy="155575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</a:rPr>
              <a:t>Il risultato che scaturisce dal bilancio redatto in base alla normativa del Codice Civile rappresenta il valore di partenza cui fa riferimento la disciplina tributaria per la determinazione delle impose dirette a carico </a:t>
            </a:r>
            <a:r>
              <a:rPr lang="it-IT" dirty="0" smtClean="0">
                <a:solidFill>
                  <a:schemeClr val="tx1"/>
                </a:solidFill>
              </a:rPr>
              <a:t>dell’azienda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 rot="5400000">
            <a:off x="1866901" y="2627312"/>
            <a:ext cx="487362" cy="982663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it-IT" sz="1200" dirty="0"/>
          </a:p>
        </p:txBody>
      </p:sp>
      <p:sp>
        <p:nvSpPr>
          <p:cNvPr id="7" name="Freccia a destra 6"/>
          <p:cNvSpPr/>
          <p:nvPr/>
        </p:nvSpPr>
        <p:spPr>
          <a:xfrm rot="5400000">
            <a:off x="6789738" y="2627313"/>
            <a:ext cx="487362" cy="98266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it-IT" sz="1200" dirty="0"/>
          </a:p>
        </p:txBody>
      </p:sp>
      <p:sp>
        <p:nvSpPr>
          <p:cNvPr id="8" name="CasellaDiTesto 2"/>
          <p:cNvSpPr txBox="1">
            <a:spLocks noChangeArrowheads="1"/>
          </p:cNvSpPr>
          <p:nvPr/>
        </p:nvSpPr>
        <p:spPr bwMode="auto">
          <a:xfrm flipH="1">
            <a:off x="958850" y="3397250"/>
            <a:ext cx="2303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Aziende individuali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Società di persone </a:t>
            </a:r>
          </a:p>
        </p:txBody>
      </p:sp>
      <p:sp>
        <p:nvSpPr>
          <p:cNvPr id="9" name="CasellaDiTesto 9"/>
          <p:cNvSpPr txBox="1">
            <a:spLocks noChangeArrowheads="1"/>
          </p:cNvSpPr>
          <p:nvPr/>
        </p:nvSpPr>
        <p:spPr bwMode="auto">
          <a:xfrm flipH="1">
            <a:off x="5881688" y="3409950"/>
            <a:ext cx="2303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Società di Capitali</a:t>
            </a:r>
          </a:p>
        </p:txBody>
      </p:sp>
      <p:sp>
        <p:nvSpPr>
          <p:cNvPr id="10" name="CasellaDiTesto 3"/>
          <p:cNvSpPr txBox="1">
            <a:spLocks noChangeArrowheads="1"/>
          </p:cNvSpPr>
          <p:nvPr/>
        </p:nvSpPr>
        <p:spPr bwMode="auto">
          <a:xfrm>
            <a:off x="601663" y="4213225"/>
            <a:ext cx="3279775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it-IT" altLang="it-IT" sz="1800" b="1" dirty="0"/>
              <a:t>IRPEF</a:t>
            </a:r>
            <a:r>
              <a:rPr lang="it-IT" altLang="it-IT" sz="1800" dirty="0"/>
              <a:t> (Imposta sui Redditi delle Persone Fisiche) direttamente a carico dell’imprenditore e dei soci</a:t>
            </a:r>
          </a:p>
          <a:p>
            <a:pPr>
              <a:spcBef>
                <a:spcPct val="0"/>
              </a:spcBef>
              <a:buClrTx/>
            </a:pPr>
            <a:r>
              <a:rPr lang="it-IT" altLang="it-IT" sz="1800" b="1" dirty="0"/>
              <a:t>IRAP</a:t>
            </a:r>
            <a:r>
              <a:rPr lang="it-IT" altLang="it-IT" sz="1800" dirty="0"/>
              <a:t> (Imposta Regionale sulle Attività Produttive</a:t>
            </a:r>
            <a:r>
              <a:rPr lang="it-IT" altLang="it-IT" sz="1800" dirty="0" smtClean="0"/>
              <a:t>)</a:t>
            </a:r>
            <a:endParaRPr lang="it-IT" altLang="it-IT" sz="1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21300" y="4043363"/>
            <a:ext cx="3278188" cy="186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/>
              <a:t>IRES</a:t>
            </a:r>
            <a:r>
              <a:rPr lang="it-IT" dirty="0"/>
              <a:t> (Imposta sui Redditi delle Società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/>
              <a:t>IRAP</a:t>
            </a:r>
            <a:r>
              <a:rPr lang="it-IT" dirty="0"/>
              <a:t> (Imposta Regionale sulle Attività Produttive). </a:t>
            </a:r>
          </a:p>
          <a:p>
            <a:pPr algn="ctr">
              <a:defRPr/>
            </a:pPr>
            <a:endParaRPr lang="it-IT" sz="600" dirty="0"/>
          </a:p>
          <a:p>
            <a:pPr algn="ctr">
              <a:defRPr/>
            </a:pPr>
            <a:r>
              <a:rPr lang="it-IT" dirty="0"/>
              <a:t>Entrambe a carico della società</a:t>
            </a:r>
          </a:p>
        </p:txBody>
      </p:sp>
      <p:sp>
        <p:nvSpPr>
          <p:cNvPr id="3" name="Rettangolo 2"/>
          <p:cNvSpPr/>
          <p:nvPr/>
        </p:nvSpPr>
        <p:spPr>
          <a:xfrm>
            <a:off x="544714" y="80007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/>
              <a:t>Le imposte</a:t>
            </a:r>
          </a:p>
        </p:txBody>
      </p:sp>
    </p:spTree>
    <p:extLst>
      <p:ext uri="{BB962C8B-B14F-4D97-AF65-F5344CB8AC3E}">
        <p14:creationId xmlns:p14="http://schemas.microsoft.com/office/powerpoint/2010/main" val="30972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250825" y="1421978"/>
            <a:ext cx="8713788" cy="14065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 algn="just">
              <a:defRPr/>
            </a:pPr>
            <a:r>
              <a:rPr lang="it-IT" altLang="it-IT" b="1" kern="0" dirty="0" smtClean="0"/>
              <a:t>IRPEF: </a:t>
            </a:r>
            <a:r>
              <a:rPr lang="it-IT" altLang="it-IT" sz="1800" kern="0" dirty="0" smtClean="0">
                <a:solidFill>
                  <a:schemeClr val="tx1"/>
                </a:solidFill>
                <a:latin typeface="+mn-lt"/>
              </a:rPr>
              <a:t>L’imprenditore </a:t>
            </a:r>
            <a:r>
              <a:rPr lang="it-IT" sz="1800" kern="0" dirty="0" smtClean="0">
                <a:solidFill>
                  <a:schemeClr val="tx1"/>
                </a:solidFill>
                <a:latin typeface="+mn-lt"/>
              </a:rPr>
              <a:t>e i soci delle società di persone devono dichiarare il reddito prodotto dalla società/impresa – per i soci in proporzione alle quote possedute - che verrà tassato </a:t>
            </a:r>
            <a:r>
              <a:rPr lang="it-IT" sz="1800" u="sng" kern="0" dirty="0" smtClean="0">
                <a:solidFill>
                  <a:schemeClr val="tx1"/>
                </a:solidFill>
                <a:latin typeface="+mn-lt"/>
              </a:rPr>
              <a:t>con aliquote a scaglioni.</a:t>
            </a:r>
            <a:endParaRPr lang="en-US" altLang="it-IT" sz="1800" u="sng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0825" y="2661816"/>
            <a:ext cx="8713788" cy="218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5F5F5F"/>
                </a:solidFill>
                <a:latin typeface="+mj-lt"/>
                <a:ea typeface="MS PGothic" pitchFamily="34" charset="-128"/>
              </a:rPr>
              <a:t>IRES: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è un’imposta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personale e proporzionale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con aliquota al 24%, che colpisce il reddito conseguito in un dato esercizio da società ed enti dotati di personalità giuridica </a:t>
            </a:r>
          </a:p>
          <a:p>
            <a:pPr algn="just">
              <a:defRPr/>
            </a:pPr>
            <a:r>
              <a:rPr lang="it-IT" b="1" dirty="0"/>
              <a:t>Personale:</a:t>
            </a:r>
            <a:r>
              <a:rPr lang="it-IT" dirty="0"/>
              <a:t> si applica, in modo unitario, all'insieme dei redditi posseduti dalla società o dall'ente </a:t>
            </a:r>
          </a:p>
          <a:p>
            <a:pPr algn="just">
              <a:defRPr/>
            </a:pPr>
            <a:r>
              <a:rPr lang="it-IT" b="1" dirty="0"/>
              <a:t>Proporzionale:</a:t>
            </a:r>
            <a:r>
              <a:rPr lang="it-IT" dirty="0"/>
              <a:t> non progressivo come l'Irpef; l'imposta aumenta in misura proporzionale rispetto al reddito imponibile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50825" y="5027191"/>
            <a:ext cx="8713788" cy="135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5F5F5F"/>
                </a:solidFill>
                <a:latin typeface="+mj-lt"/>
                <a:ea typeface="MS PGothic" pitchFamily="34" charset="-128"/>
              </a:rPr>
              <a:t>IRAP:  </a:t>
            </a:r>
            <a:r>
              <a:rPr lang="it-IT" b="1" dirty="0">
                <a:solidFill>
                  <a:srgbClr val="5F5F5F"/>
                </a:solidFill>
                <a:latin typeface="+mn-lt"/>
                <a:ea typeface="MS PGothic" pitchFamily="34" charset="-128"/>
              </a:rPr>
              <a:t>I</a:t>
            </a:r>
            <a:r>
              <a:rPr lang="it-IT" dirty="0">
                <a:latin typeface="+mn-lt"/>
              </a:rPr>
              <a:t>mposta proporzionale che colpisce la ricchezza reale aziendale. </a:t>
            </a:r>
            <a:r>
              <a:rPr lang="it-IT" dirty="0"/>
              <a:t>La base imponibile IRAP è costituita dal </a:t>
            </a:r>
            <a:r>
              <a:rPr lang="it-IT" b="1" dirty="0"/>
              <a:t>valore della produzione netta </a:t>
            </a:r>
            <a:r>
              <a:rPr lang="it-IT" dirty="0"/>
              <a:t>(cfr. art. 2425 c.c.) derivante dall’attività svolta nel territorio della regione cui si applica un’aliquota ordinaria pari al 3,9%, variabile su base regionale.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/>
              <a:t>Le imposte</a:t>
            </a:r>
          </a:p>
        </p:txBody>
      </p:sp>
    </p:spTree>
    <p:extLst>
      <p:ext uri="{BB962C8B-B14F-4D97-AF65-F5344CB8AC3E}">
        <p14:creationId xmlns:p14="http://schemas.microsoft.com/office/powerpoint/2010/main" val="41222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/>
              <a:t>Le imposte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79388" y="2406923"/>
            <a:ext cx="1289050" cy="917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2401" dirty="0">
                <a:latin typeface="Arial Narrow" panose="020B0606020202030204" pitchFamily="34" charset="0"/>
              </a:rPr>
              <a:t>Le fasi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82738" y="2599010"/>
            <a:ext cx="2998787" cy="831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1" dirty="0">
                <a:latin typeface="Arial Narrow" panose="020B0606020202030204" pitchFamily="34" charset="0"/>
              </a:rPr>
              <a:t>pagamento delle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1" dirty="0">
                <a:latin typeface="Arial Narrow" panose="020B0606020202030204" pitchFamily="34" charset="0"/>
              </a:rPr>
              <a:t>imposte</a:t>
            </a:r>
          </a:p>
        </p:txBody>
      </p:sp>
      <p:sp>
        <p:nvSpPr>
          <p:cNvPr id="10" name="Text Box 79" descr="50%"/>
          <p:cNvSpPr txBox="1">
            <a:spLocks noChangeArrowheads="1"/>
          </p:cNvSpPr>
          <p:nvPr/>
        </p:nvSpPr>
        <p:spPr bwMode="auto">
          <a:xfrm>
            <a:off x="2274888" y="3708673"/>
            <a:ext cx="1944687" cy="7381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101">
                <a:latin typeface="Arial Narrow" panose="020B0606020202030204" pitchFamily="34" charset="0"/>
              </a:rPr>
              <a:t>saldo esercizio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101">
                <a:latin typeface="Arial Narrow" panose="020B0606020202030204" pitchFamily="34" charset="0"/>
              </a:rPr>
              <a:t>precedente</a:t>
            </a:r>
          </a:p>
        </p:txBody>
      </p:sp>
      <p:sp>
        <p:nvSpPr>
          <p:cNvPr id="11" name="Text Box 80" descr="50%"/>
          <p:cNvSpPr txBox="1">
            <a:spLocks noChangeArrowheads="1"/>
          </p:cNvSpPr>
          <p:nvPr/>
        </p:nvSpPr>
        <p:spPr bwMode="auto">
          <a:xfrm>
            <a:off x="2274888" y="4958035"/>
            <a:ext cx="1798637" cy="73818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101">
                <a:latin typeface="Arial Narrow" panose="020B0606020202030204" pitchFamily="34" charset="0"/>
              </a:rPr>
              <a:t>acconto imposte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101">
                <a:latin typeface="Arial Narrow" panose="020B0606020202030204" pitchFamily="34" charset="0"/>
              </a:rPr>
              <a:t>dell’esercizio</a:t>
            </a:r>
          </a:p>
        </p:txBody>
      </p:sp>
      <p:grpSp>
        <p:nvGrpSpPr>
          <p:cNvPr id="16" name="Group 85"/>
          <p:cNvGrpSpPr>
            <a:grpSpLocks/>
          </p:cNvGrpSpPr>
          <p:nvPr/>
        </p:nvGrpSpPr>
        <p:grpSpPr bwMode="auto">
          <a:xfrm>
            <a:off x="1603375" y="3443560"/>
            <a:ext cx="539750" cy="757238"/>
            <a:chOff x="3198" y="1797"/>
            <a:chExt cx="453" cy="635"/>
          </a:xfrm>
        </p:grpSpPr>
        <p:sp>
          <p:nvSpPr>
            <p:cNvPr id="17" name="Line 83"/>
            <p:cNvSpPr>
              <a:spLocks noChangeShapeType="1"/>
            </p:cNvSpPr>
            <p:nvPr/>
          </p:nvSpPr>
          <p:spPr bwMode="auto">
            <a:xfrm>
              <a:off x="3198" y="1797"/>
              <a:ext cx="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  <p:sp>
          <p:nvSpPr>
            <p:cNvPr id="18" name="Line 84"/>
            <p:cNvSpPr>
              <a:spLocks noChangeShapeType="1"/>
            </p:cNvSpPr>
            <p:nvPr/>
          </p:nvSpPr>
          <p:spPr bwMode="auto">
            <a:xfrm>
              <a:off x="3198" y="2432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1603375" y="4215085"/>
            <a:ext cx="539750" cy="1135063"/>
            <a:chOff x="3198" y="1797"/>
            <a:chExt cx="453" cy="635"/>
          </a:xfrm>
        </p:grpSpPr>
        <p:sp>
          <p:nvSpPr>
            <p:cNvPr id="20" name="Line 87"/>
            <p:cNvSpPr>
              <a:spLocks noChangeShapeType="1"/>
            </p:cNvSpPr>
            <p:nvPr/>
          </p:nvSpPr>
          <p:spPr bwMode="auto">
            <a:xfrm>
              <a:off x="3198" y="1797"/>
              <a:ext cx="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  <p:sp>
          <p:nvSpPr>
            <p:cNvPr id="21" name="Line 88"/>
            <p:cNvSpPr>
              <a:spLocks noChangeShapeType="1"/>
            </p:cNvSpPr>
            <p:nvPr/>
          </p:nvSpPr>
          <p:spPr bwMode="auto">
            <a:xfrm>
              <a:off x="3198" y="2432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sp>
        <p:nvSpPr>
          <p:cNvPr id="22" name="CasellaDiTesto 2"/>
          <p:cNvSpPr txBox="1">
            <a:spLocks noChangeArrowheads="1"/>
          </p:cNvSpPr>
          <p:nvPr/>
        </p:nvSpPr>
        <p:spPr bwMode="auto">
          <a:xfrm>
            <a:off x="252413" y="1436960"/>
            <a:ext cx="8639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Secondo la disciplina tributaria le imposte dirette vengono autoliquidate dal singolo contribuente con la presentazione della dichiarazione dei redditi e con l’autotassazione.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/>
          </a:p>
        </p:txBody>
      </p:sp>
      <p:sp>
        <p:nvSpPr>
          <p:cNvPr id="23" name="Freccia a destra 22"/>
          <p:cNvSpPr/>
          <p:nvPr/>
        </p:nvSpPr>
        <p:spPr>
          <a:xfrm>
            <a:off x="4511675" y="3854723"/>
            <a:ext cx="550863" cy="4762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4" name="Freccia a destra 23"/>
          <p:cNvSpPr/>
          <p:nvPr/>
        </p:nvSpPr>
        <p:spPr>
          <a:xfrm>
            <a:off x="4248150" y="5118373"/>
            <a:ext cx="549275" cy="4762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5" name="CasellaDiTesto 2"/>
          <p:cNvSpPr txBox="1">
            <a:spLocks noChangeArrowheads="1"/>
          </p:cNvSpPr>
          <p:nvPr/>
        </p:nvSpPr>
        <p:spPr bwMode="auto">
          <a:xfrm>
            <a:off x="5087938" y="3894410"/>
            <a:ext cx="1084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16 giugno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4797425" y="4446860"/>
            <a:ext cx="4217988" cy="2222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7" name="CasellaDiTesto 4"/>
          <p:cNvSpPr txBox="1">
            <a:spLocks noChangeArrowheads="1"/>
          </p:cNvSpPr>
          <p:nvPr/>
        </p:nvSpPr>
        <p:spPr bwMode="auto">
          <a:xfrm>
            <a:off x="4818063" y="4469209"/>
            <a:ext cx="4176712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500" b="1" dirty="0"/>
              <a:t>100% </a:t>
            </a:r>
            <a:r>
              <a:rPr lang="it-IT" altLang="it-IT" sz="1500" dirty="0"/>
              <a:t>dell’imposta relativa al periodo precedente al netto delle detrazioni, delle ritenute subite in acconto e dei crediti.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500" dirty="0"/>
              <a:t>Tale acconto deve essere versato in due rate: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500" dirty="0" smtClean="0"/>
              <a:t>- </a:t>
            </a:r>
            <a:r>
              <a:rPr lang="it-IT" altLang="it-IT" sz="1500" b="1" dirty="0"/>
              <a:t>I rata</a:t>
            </a:r>
            <a:r>
              <a:rPr lang="it-IT" altLang="it-IT" sz="1500" dirty="0"/>
              <a:t>, pari al 40% dell’acconto complessivamente dovuto, entro lo stesso termine previsto per il pagamento a saldo relativa al periodo precedente 16/06;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500" dirty="0" smtClean="0"/>
              <a:t>- </a:t>
            </a:r>
            <a:r>
              <a:rPr lang="it-IT" altLang="it-IT" sz="1500" b="1" dirty="0"/>
              <a:t>II rata</a:t>
            </a:r>
            <a:r>
              <a:rPr lang="it-IT" altLang="it-IT" sz="1500" dirty="0"/>
              <a:t>, pari al restante 60%, entro il 30/11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</p:txBody>
      </p:sp>
    </p:spTree>
    <p:extLst>
      <p:ext uri="{BB962C8B-B14F-4D97-AF65-F5344CB8AC3E}">
        <p14:creationId xmlns:p14="http://schemas.microsoft.com/office/powerpoint/2010/main" val="13423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/>
              <a:t>Le imposte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52413" y="1415016"/>
            <a:ext cx="871220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altLang="it-IT" dirty="0"/>
              <a:t>In sede di redazione del bilancio dell’esercizio successivo sarà necessario confrontare le imposte di competenza con l’acconto versato per verificarne la coincidenza o l’esistenza alternativa di un </a:t>
            </a:r>
            <a:r>
              <a:rPr lang="it-IT" altLang="it-IT" b="1" dirty="0"/>
              <a:t>debito o di un credito d’imposta.</a:t>
            </a:r>
          </a:p>
          <a:p>
            <a:pPr algn="just">
              <a:defRPr/>
            </a:pPr>
            <a:endParaRPr lang="it-IT" altLang="it-IT" sz="1200" b="1" dirty="0"/>
          </a:p>
          <a:p>
            <a:pPr algn="just">
              <a:defRPr/>
            </a:pPr>
            <a:r>
              <a:rPr lang="it-IT" altLang="it-IT" b="1" dirty="0"/>
              <a:t>Contabilmente: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il versamento degli acconti origina un </a:t>
            </a:r>
            <a:r>
              <a:rPr lang="it-IT" altLang="it-IT" b="1" dirty="0"/>
              <a:t>credito</a:t>
            </a:r>
            <a:r>
              <a:rPr lang="it-IT" altLang="it-IT" dirty="0"/>
              <a:t> non essendo ancora conosciuta l’entità dell’imposta di competenza del periodo che verrà determinata solo alla chiusura dell’esercizio.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Il versamento del saldo: i</a:t>
            </a:r>
            <a:r>
              <a:rPr lang="it-IT" dirty="0"/>
              <a:t>n sede di redazione del bilancio è necessario determinare le imposte di competenza a carico del periodo. Si possono verificare tre differenti ipotesi:</a:t>
            </a:r>
          </a:p>
          <a:p>
            <a:pPr marL="342991" indent="-342991" algn="just">
              <a:buFont typeface="+mj-lt"/>
              <a:buAutoNum type="arabicPeriod"/>
              <a:defRPr/>
            </a:pPr>
            <a:r>
              <a:rPr lang="it-IT" i="1" dirty="0"/>
              <a:t>L’imposta di competenza è superiore all’acconto versato → </a:t>
            </a:r>
            <a:r>
              <a:rPr lang="it-IT" b="1" i="1" dirty="0"/>
              <a:t>debito tributario</a:t>
            </a:r>
            <a:r>
              <a:rPr lang="it-IT" i="1" dirty="0"/>
              <a:t>;</a:t>
            </a:r>
          </a:p>
          <a:p>
            <a:pPr marL="342991" indent="-342991" algn="just">
              <a:buFont typeface="+mj-lt"/>
              <a:buAutoNum type="arabicPeriod"/>
              <a:defRPr/>
            </a:pPr>
            <a:r>
              <a:rPr lang="it-IT" i="1" dirty="0"/>
              <a:t>L’imposta di competenza è inferiore all’acconto versato→ </a:t>
            </a:r>
            <a:r>
              <a:rPr lang="it-IT" b="1" i="1" dirty="0"/>
              <a:t>credito tributario</a:t>
            </a:r>
            <a:r>
              <a:rPr lang="it-IT" i="1" dirty="0"/>
              <a:t>;</a:t>
            </a:r>
          </a:p>
          <a:p>
            <a:pPr marL="342991" indent="-342991" algn="just">
              <a:buFont typeface="+mj-lt"/>
              <a:buAutoNum type="arabicPeriod"/>
              <a:defRPr/>
            </a:pPr>
            <a:r>
              <a:rPr lang="it-IT" i="1" dirty="0"/>
              <a:t>L’imposta di competenza è pari all’acconto versato.</a:t>
            </a:r>
          </a:p>
          <a:p>
            <a:pPr algn="just">
              <a:defRPr/>
            </a:pPr>
            <a:endParaRPr lang="it-IT" i="1" dirty="0"/>
          </a:p>
          <a:p>
            <a:pPr algn="just">
              <a:defRPr/>
            </a:pPr>
            <a:r>
              <a:rPr lang="it-IT" altLang="it-IT" dirty="0"/>
              <a:t>Nell’ipotesi di </a:t>
            </a:r>
            <a:r>
              <a:rPr lang="it-IT" altLang="it-IT" b="1" dirty="0"/>
              <a:t>reddito imponibile </a:t>
            </a:r>
            <a:r>
              <a:rPr lang="it-IT" altLang="it-IT" b="1" dirty="0" smtClean="0"/>
              <a:t>negativo (credito tributario)</a:t>
            </a:r>
            <a:r>
              <a:rPr lang="it-IT" altLang="it-IT" dirty="0" smtClean="0"/>
              <a:t>, </a:t>
            </a:r>
            <a:r>
              <a:rPr lang="it-IT" altLang="it-IT" dirty="0"/>
              <a:t>gli acconti versati possono essere </a:t>
            </a:r>
            <a:r>
              <a:rPr lang="it-IT" altLang="it-IT" u="sng" dirty="0"/>
              <a:t>chiesti a </a:t>
            </a:r>
            <a:r>
              <a:rPr lang="it-IT" altLang="it-IT" u="sng" dirty="0" smtClean="0"/>
              <a:t>rimborso,</a:t>
            </a:r>
            <a:r>
              <a:rPr lang="it-IT" altLang="it-IT" dirty="0" smtClean="0"/>
              <a:t> possono essere </a:t>
            </a:r>
            <a:r>
              <a:rPr lang="it-IT" altLang="it-IT" u="sng" dirty="0" smtClean="0"/>
              <a:t>utilizzati per pagare altri debiti di imposta</a:t>
            </a:r>
            <a:r>
              <a:rPr lang="it-IT" altLang="it-IT" dirty="0" smtClean="0"/>
              <a:t> (per esempio l’IVA), </a:t>
            </a:r>
            <a:r>
              <a:rPr lang="it-IT" altLang="it-IT" dirty="0"/>
              <a:t>oppure il </a:t>
            </a:r>
            <a:r>
              <a:rPr lang="it-IT" altLang="it-IT" u="sng" dirty="0"/>
              <a:t>credito può essere rinviato a esercizi futuri.</a:t>
            </a:r>
          </a:p>
          <a:p>
            <a:pPr algn="just">
              <a:defRPr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168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6622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/>
              <a:t>Le </a:t>
            </a:r>
            <a:r>
              <a:rPr lang="it-IT" b="1" dirty="0" smtClean="0"/>
              <a:t>imposte: la rilevazione degli acconti e del saldo al 31/12</a:t>
            </a:r>
            <a:endParaRPr lang="it-IT" b="1" dirty="0"/>
          </a:p>
        </p:txBody>
      </p:sp>
      <p:sp>
        <p:nvSpPr>
          <p:cNvPr id="5" name="CasellaDiTesto 1"/>
          <p:cNvSpPr txBox="1">
            <a:spLocks noChangeArrowheads="1"/>
          </p:cNvSpPr>
          <p:nvPr/>
        </p:nvSpPr>
        <p:spPr bwMode="auto">
          <a:xfrm>
            <a:off x="215900" y="1268760"/>
            <a:ext cx="871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200" b="1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Il versamento degli </a:t>
            </a:r>
            <a:r>
              <a:rPr lang="it-IT" altLang="it-IT" sz="1800" dirty="0" smtClean="0"/>
              <a:t>acconti (a giugno e a novembre) origina </a:t>
            </a:r>
            <a:r>
              <a:rPr lang="it-IT" altLang="it-IT" sz="1800" dirty="0"/>
              <a:t>un </a:t>
            </a:r>
            <a:r>
              <a:rPr lang="it-IT" altLang="it-IT" sz="1800" b="1" dirty="0"/>
              <a:t>credito nei confronti dell’Erario</a:t>
            </a:r>
            <a:r>
              <a:rPr lang="it-IT" altLang="it-IT" sz="1800" dirty="0"/>
              <a:t> </a:t>
            </a:r>
          </a:p>
        </p:txBody>
      </p:sp>
      <p:graphicFrame>
        <p:nvGraphicFramePr>
          <p:cNvPr id="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047751"/>
              </p:ext>
            </p:extLst>
          </p:nvPr>
        </p:nvGraphicFramePr>
        <p:xfrm>
          <a:off x="323850" y="2140595"/>
          <a:ext cx="8496300" cy="568325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Erario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c/acconto 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imposte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sellaDiTesto 4"/>
          <p:cNvSpPr txBox="1">
            <a:spLocks noChangeArrowheads="1"/>
          </p:cNvSpPr>
          <p:nvPr/>
        </p:nvSpPr>
        <p:spPr bwMode="auto">
          <a:xfrm>
            <a:off x="3276600" y="2348880"/>
            <a:ext cx="831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(VF +)</a:t>
            </a:r>
          </a:p>
        </p:txBody>
      </p:sp>
      <p:sp>
        <p:nvSpPr>
          <p:cNvPr id="9" name="CasellaDiTesto 4"/>
          <p:cNvSpPr txBox="1">
            <a:spLocks noChangeArrowheads="1"/>
          </p:cNvSpPr>
          <p:nvPr/>
        </p:nvSpPr>
        <p:spPr bwMode="auto">
          <a:xfrm>
            <a:off x="5632450" y="2348880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(VF -)</a:t>
            </a:r>
          </a:p>
        </p:txBody>
      </p:sp>
      <p:sp>
        <p:nvSpPr>
          <p:cNvPr id="14" name="CasellaDiTesto 1"/>
          <p:cNvSpPr txBox="1">
            <a:spLocks noChangeArrowheads="1"/>
          </p:cNvSpPr>
          <p:nvPr/>
        </p:nvSpPr>
        <p:spPr bwMode="auto">
          <a:xfrm>
            <a:off x="241271" y="4221088"/>
            <a:ext cx="8712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200" b="1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Noi sviluppiamo solo il caso in cui il reddito civilistico coincide con quello fiscale.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In questo caso, se non vi sono quindi «riprese in aumento o in diminuzione», la scrittura al 31 dicembre è la seguente:</a:t>
            </a:r>
            <a:endParaRPr lang="it-IT" altLang="it-IT" sz="1800" dirty="0"/>
          </a:p>
        </p:txBody>
      </p:sp>
      <p:graphicFrame>
        <p:nvGraphicFramePr>
          <p:cNvPr id="1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57588"/>
              </p:ext>
            </p:extLst>
          </p:nvPr>
        </p:nvGraphicFramePr>
        <p:xfrm>
          <a:off x="349221" y="5452963"/>
          <a:ext cx="8496300" cy="568325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Imposte e tasse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per imposte e tasse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CasellaDiTesto 1"/>
          <p:cNvSpPr txBox="1">
            <a:spLocks noChangeArrowheads="1"/>
          </p:cNvSpPr>
          <p:nvPr/>
        </p:nvSpPr>
        <p:spPr bwMode="auto">
          <a:xfrm>
            <a:off x="340966" y="2862560"/>
            <a:ext cx="8712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200" b="1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Al 31/12, in sede di assestamento, la rilevazione è diversa a seconda se:</a:t>
            </a:r>
          </a:p>
          <a:p>
            <a:pPr marL="342900" indent="-342900" algn="just">
              <a:spcBef>
                <a:spcPct val="0"/>
              </a:spcBef>
              <a:buClrTx/>
              <a:buFontTx/>
              <a:buAutoNum type="arabicParenR"/>
            </a:pPr>
            <a:r>
              <a:rPr lang="it-IT" altLang="it-IT" sz="1800" dirty="0" smtClean="0"/>
              <a:t>Il reddito civilistico coincide con quello fiscale</a:t>
            </a:r>
          </a:p>
          <a:p>
            <a:pPr marL="342900" indent="-342900" algn="just">
              <a:spcBef>
                <a:spcPct val="0"/>
              </a:spcBef>
              <a:buClrTx/>
              <a:buFontTx/>
              <a:buAutoNum type="arabicParenR"/>
            </a:pPr>
            <a:r>
              <a:rPr lang="it-IT" altLang="it-IT" sz="1800" dirty="0"/>
              <a:t>Il reddito civilistico </a:t>
            </a:r>
            <a:r>
              <a:rPr lang="it-IT" altLang="it-IT" sz="1800" dirty="0" smtClean="0"/>
              <a:t>non coincide </a:t>
            </a:r>
            <a:r>
              <a:rPr lang="it-IT" altLang="it-IT" sz="1800" dirty="0"/>
              <a:t>con quello </a:t>
            </a:r>
            <a:r>
              <a:rPr lang="it-IT" altLang="it-IT" sz="1800" dirty="0" smtClean="0"/>
              <a:t>fiscale (in questo caso si genera il fenomeno delle «Imposte anticipate» e delle «Imposte differite»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29786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566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/>
              <a:t>Le </a:t>
            </a:r>
            <a:r>
              <a:rPr lang="it-IT" b="1" dirty="0" smtClean="0"/>
              <a:t>imposte: la rilevazione delle imposte a bilancio</a:t>
            </a:r>
            <a:endParaRPr lang="it-IT" b="1" dirty="0"/>
          </a:p>
        </p:txBody>
      </p:sp>
      <p:sp>
        <p:nvSpPr>
          <p:cNvPr id="5" name="CasellaDiTesto 1"/>
          <p:cNvSpPr txBox="1">
            <a:spLocks noChangeArrowheads="1"/>
          </p:cNvSpPr>
          <p:nvPr/>
        </p:nvSpPr>
        <p:spPr bwMode="auto">
          <a:xfrm>
            <a:off x="215900" y="1652934"/>
            <a:ext cx="871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200" b="1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In bilancio la rilevazione degli assestamenti al 31/12 comporta la seguente collocazione</a:t>
            </a:r>
            <a:endParaRPr lang="it-IT" altLang="it-IT" sz="1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43" y="2894275"/>
            <a:ext cx="8797308" cy="237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it-IT" b="1" dirty="0" smtClean="0"/>
              <a:t>Passiamo ora a trattare delle scritture di rettifica, ovvero di:</a:t>
            </a:r>
          </a:p>
          <a:p>
            <a:pPr>
              <a:buNone/>
            </a:pPr>
            <a:r>
              <a:rPr lang="it-IT" dirty="0"/>
              <a:t>– rimanenze di magazzino;</a:t>
            </a:r>
          </a:p>
          <a:p>
            <a:pPr>
              <a:buNone/>
            </a:pPr>
            <a:r>
              <a:rPr lang="it-IT" dirty="0"/>
              <a:t>– risconti attivi e passivi;</a:t>
            </a:r>
          </a:p>
          <a:p>
            <a:pPr>
              <a:buNone/>
            </a:pPr>
            <a:r>
              <a:rPr lang="it-IT" dirty="0"/>
              <a:t>– costruzioni in economia;</a:t>
            </a:r>
          </a:p>
          <a:p>
            <a:pPr>
              <a:buNone/>
            </a:pPr>
            <a:r>
              <a:rPr lang="it-IT" dirty="0"/>
              <a:t>– capitalizzazioni di costi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Nella prima parte del corso si </a:t>
            </a:r>
            <a:r>
              <a:rPr lang="it-IT" dirty="0"/>
              <a:t>è proceduto ad illustrare compiutamente il significato delle “rimanenze” con riferimento alle materie, ai semilavorati e ai prodotti, ovvero le cosiddette “rimanenze di magazzino</a:t>
            </a:r>
            <a:r>
              <a:rPr lang="it-IT" dirty="0" smtClean="0"/>
              <a:t>”.</a:t>
            </a:r>
          </a:p>
          <a:p>
            <a:endParaRPr lang="it-IT" dirty="0"/>
          </a:p>
          <a:p>
            <a:r>
              <a:rPr lang="it-IT" dirty="0"/>
              <a:t>Come si ricorderà, si è sottolineata la necessità di operare una </a:t>
            </a:r>
            <a:r>
              <a:rPr lang="it-IT" b="1" dirty="0"/>
              <a:t>rettifica del costo di acquisizione o di produzione </a:t>
            </a:r>
            <a:r>
              <a:rPr lang="it-IT" dirty="0"/>
              <a:t>di tali elementi non consumati al termine dell’esercizio e il </a:t>
            </a:r>
            <a:r>
              <a:rPr lang="it-IT" b="1" dirty="0"/>
              <a:t>contemporaneo rinvio del costo sospeso </a:t>
            </a:r>
            <a:r>
              <a:rPr lang="it-IT" dirty="0"/>
              <a:t>al successivo periodo amministrativo. La rettifica di un costo, dal punto di vista contabile, agisce come un ricavo, quindi va contabilizzata nella sezione avere del conto economico.</a:t>
            </a:r>
          </a:p>
          <a:p>
            <a:r>
              <a:rPr lang="it-IT" dirty="0"/>
              <a:t>In termini generici, la scrittura contabile assumeva la seguente configurazione:</a:t>
            </a:r>
          </a:p>
          <a:p>
            <a:pPr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b="1" dirty="0"/>
          </a:p>
          <a:p>
            <a:pPr>
              <a:spcBef>
                <a:spcPts val="0"/>
              </a:spcBef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483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251520" y="1196752"/>
            <a:ext cx="9144000" cy="333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dirty="0"/>
              <a:t>Le scritture di </a:t>
            </a:r>
            <a:r>
              <a:rPr lang="it-IT" dirty="0" smtClean="0">
                <a:solidFill>
                  <a:srgbClr val="C00000"/>
                </a:solidFill>
              </a:rPr>
              <a:t>rettifica</a:t>
            </a:r>
            <a:r>
              <a:rPr lang="it-IT" dirty="0" smtClean="0"/>
              <a:t> </a:t>
            </a:r>
            <a:r>
              <a:rPr lang="it-IT" dirty="0"/>
              <a:t>sono rappresentate da</a:t>
            </a:r>
            <a:r>
              <a:rPr lang="it-IT" dirty="0" smtClean="0"/>
              <a:t>:</a:t>
            </a:r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– rimanenze </a:t>
            </a:r>
            <a:r>
              <a:rPr lang="it-IT" dirty="0"/>
              <a:t>di magazzino;</a:t>
            </a:r>
          </a:p>
          <a:p>
            <a:pPr>
              <a:buNone/>
            </a:pPr>
            <a:r>
              <a:rPr lang="it-IT" dirty="0" smtClean="0"/>
              <a:t>– risconti </a:t>
            </a:r>
            <a:r>
              <a:rPr lang="it-IT" dirty="0"/>
              <a:t>attivi e passivi;</a:t>
            </a:r>
          </a:p>
          <a:p>
            <a:pPr>
              <a:buNone/>
            </a:pPr>
            <a:r>
              <a:rPr lang="it-IT" dirty="0" smtClean="0"/>
              <a:t>– costruzioni </a:t>
            </a:r>
            <a:r>
              <a:rPr lang="it-IT" dirty="0"/>
              <a:t>in economia;</a:t>
            </a:r>
          </a:p>
          <a:p>
            <a:pPr>
              <a:buNone/>
            </a:pPr>
            <a:r>
              <a:rPr lang="it-IT" dirty="0" smtClean="0"/>
              <a:t>– capitalizzazioni </a:t>
            </a:r>
            <a:r>
              <a:rPr lang="it-IT" dirty="0"/>
              <a:t>di costi.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32627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In </a:t>
            </a:r>
            <a:r>
              <a:rPr lang="it-IT" dirty="0"/>
              <a:t>termini generici, la scrittura contabile </a:t>
            </a:r>
            <a:r>
              <a:rPr lang="it-IT" dirty="0" smtClean="0"/>
              <a:t>«di rettifica» assume </a:t>
            </a:r>
            <a:r>
              <a:rPr lang="it-IT" dirty="0"/>
              <a:t>la seguente configurazione:</a:t>
            </a:r>
          </a:p>
          <a:p>
            <a:pPr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b="1" dirty="0"/>
          </a:p>
          <a:p>
            <a:pPr>
              <a:spcBef>
                <a:spcPts val="0"/>
              </a:spcBef>
              <a:buNone/>
            </a:pPr>
            <a:endParaRPr lang="it-IT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40" y="1700808"/>
            <a:ext cx="7253268" cy="283212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50825" y="4566133"/>
            <a:ext cx="8497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Ovvero, a libro giornale</a:t>
            </a: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b="1" dirty="0"/>
          </a:p>
          <a:p>
            <a:pPr>
              <a:spcBef>
                <a:spcPts val="0"/>
              </a:spcBef>
              <a:buNone/>
            </a:pPr>
            <a:endParaRPr lang="it-IT" b="1" dirty="0"/>
          </a:p>
        </p:txBody>
      </p:sp>
      <p:graphicFrame>
        <p:nvGraphicFramePr>
          <p:cNvPr id="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11468"/>
              </p:ext>
            </p:extLst>
          </p:nvPr>
        </p:nvGraphicFramePr>
        <p:xfrm>
          <a:off x="323850" y="4941168"/>
          <a:ext cx="8496300" cy="3762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Valore da patrimonializzare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Valore da </a:t>
                      </a:r>
                      <a:r>
                        <a:rPr kumimoji="0" lang="it-IT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redditualizzare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251520" y="5541039"/>
            <a:ext cx="8497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Che, con riferimento al magazzino, diventava:</a:t>
            </a: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b="1" dirty="0"/>
          </a:p>
          <a:p>
            <a:pPr>
              <a:spcBef>
                <a:spcPts val="0"/>
              </a:spcBef>
              <a:buNone/>
            </a:pPr>
            <a:endParaRPr lang="it-IT" b="1" dirty="0"/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40448"/>
              </p:ext>
            </p:extLst>
          </p:nvPr>
        </p:nvGraphicFramePr>
        <p:xfrm>
          <a:off x="324545" y="5916074"/>
          <a:ext cx="8496300" cy="579714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Rimanenze Finali di Magazzino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8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che comportava i seguenti riflessi sul bilancio:</a:t>
            </a: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b="1" dirty="0"/>
          </a:p>
          <a:p>
            <a:pPr>
              <a:spcBef>
                <a:spcPts val="0"/>
              </a:spcBef>
              <a:buNone/>
            </a:pP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13" y="1513767"/>
            <a:ext cx="7708173" cy="207746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44016" y="3789040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ci intratterremo ulteriormente sulle rimanenze di beni – che abbiamo già ampiamente descritto in precedenza </a:t>
            </a: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vogliamo sottolineare che </a:t>
            </a:r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schema logico-contabile risulta identico per le altre operazioni di rettifica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 le quali, pertanto, si dovrà effettuare una registrazione analoga a quella appena riportata. </a:t>
            </a:r>
            <a:endParaRPr lang="it-IT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invece la pena di soffermarsi sulla </a:t>
            </a:r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 di calcolo del costo da </a:t>
            </a:r>
            <a:r>
              <a:rPr lang="it-IT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contabilizzare</a:t>
            </a:r>
            <a:endParaRPr lang="it-IT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la valutazione dei beni acquistati e in giacenza nel magazzino, a stretto rigore bisognerebbe ricorrere al </a:t>
            </a:r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costo specifico</a:t>
            </a:r>
            <a:r>
              <a:rPr lang="it-IT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e, quindi, assegnare alle rimanenze un valore pari al costo che è stato effettivamente sostenuto per il loro acquisto. Questo criterio è però talvolta difficile da applicare, soprattutto quando le rimanenze sono il risultato di molteplici operazioni di acquisto effettuate nel corso del tempo a costi diversi e quando i beni sono “di massa” quindi non distinguibili uno dall’altro. 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questi casi (si parla di “beni fungibili”) dal nostro ordinamento (art. 2426 del codice civile) è pertanto ammessa la possibilità di iscrivere i beni in rimanenza ad un 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costo determinato matematicamente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ovvero ottenuto mediante l’applicazione di </a:t>
            </a:r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</a:t>
            </a:r>
            <a:r>
              <a:rPr lang="it-IT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matematici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b="1" dirty="0"/>
          </a:p>
          <a:p>
            <a:pPr>
              <a:spcBef>
                <a:spcPts val="0"/>
              </a:spcBef>
              <a:buNone/>
            </a:pP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53215" y="4005064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Tali criteri sono numerosi, ma la nostra legislazione ammette solo i seguenti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lvl="0"/>
            <a:r>
              <a:rPr lang="it-IT" dirty="0"/>
              <a:t>– </a:t>
            </a:r>
            <a:r>
              <a:rPr lang="it-IT" dirty="0" smtClean="0"/>
              <a:t>Costo </a:t>
            </a:r>
            <a:r>
              <a:rPr lang="it-IT" dirty="0"/>
              <a:t>medio ponderato (</a:t>
            </a:r>
            <a:r>
              <a:rPr lang="it-IT" b="1" dirty="0"/>
              <a:t>C.M.P.</a:t>
            </a:r>
            <a:r>
              <a:rPr lang="it-IT" dirty="0"/>
              <a:t>);</a:t>
            </a:r>
          </a:p>
          <a:p>
            <a:r>
              <a:rPr lang="it-IT" dirty="0" smtClean="0"/>
              <a:t>– Primo </a:t>
            </a:r>
            <a:r>
              <a:rPr lang="it-IT" dirty="0"/>
              <a:t>entrato, primo uscito (First in, first out – </a:t>
            </a:r>
            <a:r>
              <a:rPr lang="it-IT" b="1" dirty="0"/>
              <a:t>F.I.F.O.</a:t>
            </a:r>
            <a:r>
              <a:rPr lang="it-IT" dirty="0"/>
              <a:t>);</a:t>
            </a:r>
          </a:p>
          <a:p>
            <a:r>
              <a:rPr lang="it-IT" dirty="0" smtClean="0"/>
              <a:t>– Ultimo </a:t>
            </a:r>
            <a:r>
              <a:rPr lang="it-IT" dirty="0"/>
              <a:t>entrato, primo uscito (Last in, first out – </a:t>
            </a:r>
            <a:r>
              <a:rPr lang="it-IT" b="1" dirty="0"/>
              <a:t>L.I.F.O.</a:t>
            </a:r>
            <a:r>
              <a:rPr lang="it-IT" dirty="0"/>
              <a:t>).</a:t>
            </a:r>
          </a:p>
          <a:p>
            <a:endParaRPr lang="it-IT" dirty="0" smtClean="0"/>
          </a:p>
          <a:p>
            <a:r>
              <a:rPr lang="it-IT" i="1" dirty="0" smtClean="0"/>
              <a:t>N.B. I </a:t>
            </a:r>
            <a:r>
              <a:rPr lang="it-IT" i="1" dirty="0"/>
              <a:t>principi contabili internazionali ammettono invece soltanto i primi due, quindi escludono la possibilità di utilizzare il L.I.F.O.</a:t>
            </a:r>
          </a:p>
        </p:txBody>
      </p:sp>
    </p:spTree>
    <p:extLst>
      <p:ext uri="{BB962C8B-B14F-4D97-AF65-F5344CB8AC3E}">
        <p14:creationId xmlns:p14="http://schemas.microsoft.com/office/powerpoint/2010/main" val="9334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/>
              <a:t>Per illustrarli facciamo ricorso ad un semplice esempio, ipotizzando che in un dato esercizio siano state acquistate le seguenti partite di merce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50825" y="2978036"/>
            <a:ext cx="874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E supponiamo che a fine esercizio le quantità in rimanenza siano pari a </a:t>
            </a:r>
            <a:r>
              <a:rPr lang="it-IT" dirty="0" smtClean="0"/>
              <a:t>340</a:t>
            </a:r>
          </a:p>
          <a:p>
            <a:endParaRPr lang="it-IT" i="1" dirty="0"/>
          </a:p>
          <a:p>
            <a:r>
              <a:rPr lang="it-IT" dirty="0"/>
              <a:t>Il </a:t>
            </a:r>
            <a:r>
              <a:rPr lang="it-IT" b="1" dirty="0"/>
              <a:t>costo medio ponderato (C.M.P.) </a:t>
            </a:r>
            <a:r>
              <a:rPr lang="it-IT" dirty="0"/>
              <a:t>è semplicemente una </a:t>
            </a:r>
            <a:r>
              <a:rPr lang="it-IT" b="1" dirty="0"/>
              <a:t>media aritmetica ponderata</a:t>
            </a:r>
            <a:r>
              <a:rPr lang="it-IT" dirty="0"/>
              <a:t> degli acquisti effettuati durante </a:t>
            </a:r>
            <a:r>
              <a:rPr lang="it-IT" dirty="0" smtClean="0"/>
              <a:t>l’esercizio</a:t>
            </a:r>
          </a:p>
          <a:p>
            <a:endParaRPr lang="it-IT" i="1" dirty="0"/>
          </a:p>
          <a:p>
            <a:r>
              <a:rPr lang="it-IT" dirty="0"/>
              <a:t>Il prezzo unitario medio viene quindi determinato attraverso la seguente formula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/>
              <a:t>Il valore da iscrivere in bilancio per le 340 unità di merce è pertanto pari a </a:t>
            </a:r>
            <a:endParaRPr lang="it-IT" dirty="0" smtClean="0"/>
          </a:p>
          <a:p>
            <a:r>
              <a:rPr lang="it-IT" b="1" dirty="0" smtClean="0"/>
              <a:t>(</a:t>
            </a:r>
            <a:r>
              <a:rPr lang="it-IT" b="1" dirty="0"/>
              <a:t>340 × 101 =) 34.340</a:t>
            </a:r>
            <a:r>
              <a:rPr lang="it-IT" dirty="0" smtClean="0"/>
              <a:t>. Come </a:t>
            </a:r>
            <a:r>
              <a:rPr lang="it-IT" dirty="0"/>
              <a:t>si nota, in questo modo si trova un costo intermedio relativamente a tutti gli acquisti effettuati</a:t>
            </a:r>
          </a:p>
          <a:p>
            <a:endParaRPr lang="it-IT" i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632348"/>
            <a:ext cx="6579817" cy="123292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8" y="4869160"/>
            <a:ext cx="8711774" cy="83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/>
              <a:t>Il </a:t>
            </a:r>
            <a:r>
              <a:rPr lang="it-IT" b="1" dirty="0"/>
              <a:t>F.I.F.O. (First in, first out)</a:t>
            </a:r>
            <a:r>
              <a:rPr lang="it-IT" dirty="0"/>
              <a:t>, parte dal presupposto che i </a:t>
            </a:r>
            <a:r>
              <a:rPr lang="it-IT" b="1" dirty="0"/>
              <a:t>primi beni ad entrare</a:t>
            </a:r>
            <a:r>
              <a:rPr lang="it-IT" dirty="0"/>
              <a:t> siano anche i </a:t>
            </a:r>
            <a:r>
              <a:rPr lang="it-IT" b="1" dirty="0"/>
              <a:t>primi ad uscire</a:t>
            </a:r>
            <a:r>
              <a:rPr lang="it-IT" dirty="0"/>
              <a:t>: in rimanenza restano pertanto i </a:t>
            </a:r>
            <a:r>
              <a:rPr lang="it-IT" b="1" dirty="0"/>
              <a:t>beni acquistati per ultimi</a:t>
            </a:r>
            <a:r>
              <a:rPr lang="it-IT" dirty="0"/>
              <a:t>. In definitiva, tale criterio valuta le rimanenze ai costi più </a:t>
            </a:r>
            <a:r>
              <a:rPr lang="it-IT" dirty="0" smtClean="0"/>
              <a:t>recenti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 smtClean="0"/>
              <a:t>Nel </a:t>
            </a:r>
            <a:r>
              <a:rPr lang="it-IT" dirty="0"/>
              <a:t>nostro esempio, avendo in magazzino 340 unità, è come se fossero rimaste 200 unità dell’ultimo acquisto (23 ottobre) e 140 del penultimo (15 giugno). Secondo questo criterio le rimanenze vengono quindi valorizzate secondo il seguente </a:t>
            </a:r>
            <a:r>
              <a:rPr lang="it-IT" dirty="0" smtClean="0"/>
              <a:t>calcolo: </a:t>
            </a:r>
            <a:r>
              <a:rPr lang="it-IT" b="1" dirty="0"/>
              <a:t>200 × 120 + 140 × 100 = </a:t>
            </a:r>
            <a:r>
              <a:rPr lang="it-IT" b="1" dirty="0" smtClean="0"/>
              <a:t>38.000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/>
              <a:t>In questo caso la valutazione è superiore rispetto al C.M.P. in quanto nel nostro esempio i costi di acquisto sono crescenti e pertanto il valore attribuito alle rimanenze è più alto</a:t>
            </a:r>
            <a:endParaRPr lang="it-IT" b="1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988840"/>
            <a:ext cx="6579817" cy="123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/>
              <a:t>Il </a:t>
            </a:r>
            <a:r>
              <a:rPr lang="it-IT" b="1" dirty="0"/>
              <a:t>L.I.F.O. </a:t>
            </a:r>
            <a:r>
              <a:rPr lang="it-IT" dirty="0"/>
              <a:t>(</a:t>
            </a:r>
            <a:r>
              <a:rPr lang="it-IT" b="1" dirty="0"/>
              <a:t>Last in, first out</a:t>
            </a:r>
            <a:r>
              <a:rPr lang="it-IT" dirty="0"/>
              <a:t>), parte dal presupposto che gli </a:t>
            </a:r>
            <a:r>
              <a:rPr lang="it-IT" b="1" dirty="0"/>
              <a:t>ultimi beni ad entrare</a:t>
            </a:r>
            <a:r>
              <a:rPr lang="it-IT" dirty="0"/>
              <a:t> siano i </a:t>
            </a:r>
            <a:r>
              <a:rPr lang="it-IT" b="1" dirty="0"/>
              <a:t>primi ad uscire</a:t>
            </a:r>
            <a:r>
              <a:rPr lang="it-IT" dirty="0"/>
              <a:t>: in rimanenza restano pertanto i </a:t>
            </a:r>
            <a:r>
              <a:rPr lang="it-IT" b="1" dirty="0"/>
              <a:t>beni acquistati per primi</a:t>
            </a:r>
            <a:r>
              <a:rPr lang="it-IT" dirty="0"/>
              <a:t>. In definitiva, tale criterio valuta le rimanenze ai costi più lontani</a:t>
            </a:r>
            <a:endParaRPr lang="it-IT" b="1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dirty="0" smtClean="0"/>
          </a:p>
          <a:p>
            <a:r>
              <a:rPr lang="it-IT" dirty="0"/>
              <a:t>Nel nostro esempio è come se fossero rimaste 300 unità del primo acquisto (4 marzo) e 40 del secondo (15 giugno). </a:t>
            </a:r>
            <a:endParaRPr lang="it-IT" dirty="0" smtClean="0"/>
          </a:p>
          <a:p>
            <a:r>
              <a:rPr lang="it-IT" dirty="0" smtClean="0"/>
              <a:t>Secondo </a:t>
            </a:r>
            <a:r>
              <a:rPr lang="it-IT" dirty="0"/>
              <a:t>questo criterio le rimanenze vengono quindi valorizzate secondo il seguente </a:t>
            </a:r>
            <a:r>
              <a:rPr lang="it-IT" dirty="0" smtClean="0"/>
              <a:t>calcolo: </a:t>
            </a:r>
            <a:r>
              <a:rPr lang="it-IT" b="1" dirty="0"/>
              <a:t>300 × 90 + 40 × 100 = 31.000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/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dirty="0" smtClean="0"/>
              <a:t>In </a:t>
            </a:r>
            <a:r>
              <a:rPr lang="it-IT" dirty="0"/>
              <a:t>questo caso, dati i costi crescenti, la valutazione è inferiore rispetto al C.M.P</a:t>
            </a:r>
            <a:r>
              <a:rPr lang="it-IT" dirty="0" smtClean="0"/>
              <a:t>.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/>
          </a:p>
          <a:p>
            <a:pPr algn="ctr"/>
            <a:r>
              <a:rPr lang="it-IT" dirty="0">
                <a:solidFill>
                  <a:srgbClr val="C00000"/>
                </a:solidFill>
              </a:rPr>
              <a:t>Ciò posto, il nostro ordinamento – nel rispetto del principio della prudenza – prevede che, in caso il valore di mercato dei beni risulti inferiore al costo di acquisto, le rimanenze dovranno essere valutate a tale minor valore.</a:t>
            </a:r>
          </a:p>
          <a:p>
            <a:pPr algn="ctr"/>
            <a:r>
              <a:rPr lang="it-IT" dirty="0">
                <a:solidFill>
                  <a:srgbClr val="C00000"/>
                </a:solidFill>
              </a:rPr>
              <a:t>Se per esempio il valore di mercato di quelle stesse merci al 31 dicembre fosse pari a 29.000, a tale valore dovranno essere iscritte in contabilità.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988840"/>
            <a:ext cx="6579817" cy="123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sz="2200" b="1" dirty="0" smtClean="0"/>
              <a:t>I risconti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sz="2200" b="1" dirty="0" smtClean="0"/>
          </a:p>
          <a:p>
            <a:pPr algn="just" eaLnBrk="1" hangingPunct="1"/>
            <a:r>
              <a:rPr lang="it-IT" altLang="it-IT" sz="2200" dirty="0"/>
              <a:t>I risconti sono scritture di rettifica/storno che rilevano quote di costo o di ricavo che hanno avuto manifestazioni finanziarie nell’esercizio in chiusura, mentre sono di competenza dell’esercizio successivo o di esercizi successivi (risconti pluriennali).</a:t>
            </a:r>
          </a:p>
          <a:p>
            <a:pPr algn="just" eaLnBrk="1" hangingPunct="1"/>
            <a:r>
              <a:rPr lang="it-IT" altLang="it-IT" sz="2200" dirty="0"/>
              <a:t>  </a:t>
            </a:r>
          </a:p>
          <a:p>
            <a:pPr algn="just" eaLnBrk="1" hangingPunct="1"/>
            <a:r>
              <a:rPr lang="it-IT" altLang="it-IT" sz="2200" dirty="0"/>
              <a:t>Se si rettifica una quota di costo si avrà un </a:t>
            </a:r>
            <a:r>
              <a:rPr lang="it-IT" altLang="it-IT" sz="2200" b="1" dirty="0"/>
              <a:t>risconto attivo;</a:t>
            </a:r>
            <a:endParaRPr lang="it-IT" altLang="it-IT" sz="2200" dirty="0"/>
          </a:p>
          <a:p>
            <a:pPr algn="just" eaLnBrk="1" hangingPunct="1"/>
            <a:r>
              <a:rPr lang="it-IT" altLang="it-IT" sz="2200" dirty="0"/>
              <a:t>Se si deve rinviare una quota di ricavo si avrà un </a:t>
            </a:r>
            <a:r>
              <a:rPr lang="it-IT" altLang="it-IT" sz="2200" b="1" dirty="0"/>
              <a:t>risconto passivo</a:t>
            </a:r>
            <a:r>
              <a:rPr lang="it-IT" altLang="it-IT" sz="2200" dirty="0"/>
              <a:t>. </a:t>
            </a:r>
          </a:p>
          <a:p>
            <a:pPr algn="just" eaLnBrk="1" hangingPunct="1"/>
            <a:endParaRPr lang="it-IT" altLang="it-IT" sz="2200" dirty="0"/>
          </a:p>
          <a:p>
            <a:pPr algn="just" eaLnBrk="1" hangingPunct="1"/>
            <a:r>
              <a:rPr lang="it-IT" altLang="it-IT" sz="2200" dirty="0"/>
              <a:t>I risconti sono </a:t>
            </a:r>
            <a:r>
              <a:rPr lang="it-IT" altLang="it-IT" sz="2200" b="1" dirty="0"/>
              <a:t>“valori economici” </a:t>
            </a:r>
            <a:r>
              <a:rPr lang="it-IT" altLang="it-IT" sz="2200" dirty="0"/>
              <a:t>che, mentre rinviano al futuro il componente di reddito non di competenza, effettuano una “rettifica diretta” nel conto acceso al costo o ricavo nel quale il componente era stato registrato in contabilità generale. </a:t>
            </a:r>
          </a:p>
          <a:p>
            <a:pPr algn="just" eaLnBrk="1" hangingPunct="1"/>
            <a:r>
              <a:rPr lang="it-IT" altLang="it-IT" sz="2400" dirty="0"/>
              <a:t> 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8912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0825" y="873258"/>
            <a:ext cx="849763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238750" algn="l"/>
              </a:tabLst>
            </a:pPr>
            <a:r>
              <a:rPr lang="it-IT" sz="2200" b="1" dirty="0" smtClean="0"/>
              <a:t>I risconti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b="1" dirty="0" smtClean="0"/>
          </a:p>
          <a:p>
            <a:pPr algn="just" eaLnBrk="1" hangingPunct="1">
              <a:defRPr/>
            </a:pPr>
            <a:r>
              <a:rPr lang="it-IT" altLang="it-IT" b="1" u="sng" dirty="0" smtClean="0"/>
              <a:t>Esempio – Risconto attivo: </a:t>
            </a:r>
            <a:endParaRPr lang="it-IT" altLang="it-IT" b="1" u="sng" dirty="0"/>
          </a:p>
          <a:p>
            <a:pPr algn="just" eaLnBrk="1" hangingPunct="1">
              <a:defRPr/>
            </a:pPr>
            <a:r>
              <a:rPr lang="it-IT" altLang="it-IT" dirty="0"/>
              <a:t>In data 01/03, l’azienda alfa prende in locazione un capannone industriale per il quale si stipula un contratto di fitto semestrale per un importo complessivo pari a € 600 con </a:t>
            </a:r>
            <a:r>
              <a:rPr lang="it-IT" altLang="it-IT" b="1" dirty="0"/>
              <a:t>pagamento anticipato </a:t>
            </a:r>
            <a:r>
              <a:rPr lang="it-IT" altLang="it-IT" dirty="0"/>
              <a:t>in data 1/3 e l’1/9 di ogni anno.</a:t>
            </a:r>
          </a:p>
          <a:p>
            <a:pPr algn="just" eaLnBrk="1" hangingPunct="1">
              <a:defRPr/>
            </a:pPr>
            <a:endParaRPr lang="it-IT" altLang="it-IT" dirty="0"/>
          </a:p>
          <a:p>
            <a:pPr algn="just" eaLnBrk="1" hangingPunct="1">
              <a:defRPr/>
            </a:pPr>
            <a:r>
              <a:rPr lang="it-IT" altLang="it-IT" b="1" dirty="0"/>
              <a:t>Analisi: </a:t>
            </a:r>
          </a:p>
          <a:p>
            <a:pPr marL="342900" indent="-342900" algn="just" eaLnBrk="1" hangingPunct="1">
              <a:defRPr/>
            </a:pPr>
            <a:r>
              <a:rPr lang="it-IT" altLang="it-IT" dirty="0"/>
              <a:t>il denaro pagato l’1/3 dell’anno “n” risulta di competenza del periodo 1/3 – 1/9 dell’anno “n”  → OK</a:t>
            </a:r>
          </a:p>
          <a:p>
            <a:pPr marL="342900" indent="-342900" algn="just" eaLnBrk="1" hangingPunct="1">
              <a:defRPr/>
            </a:pPr>
            <a:r>
              <a:rPr lang="it-IT" altLang="it-IT" dirty="0"/>
              <a:t>Il denaro pagato l’1/9 dell’anno “n” è di competenza del periodo 1/9/“n” – 1/3/“n+1” → questa quota semestrale è da considerarsi, pro quota, di competenza di due diversi esercizi. </a:t>
            </a:r>
          </a:p>
          <a:p>
            <a:pPr algn="just" eaLnBrk="1" hangingPunct="1">
              <a:defRPr/>
            </a:pPr>
            <a:endParaRPr lang="it-IT" altLang="it-IT" dirty="0"/>
          </a:p>
          <a:p>
            <a:pPr algn="just" eaLnBrk="1" hangingPunct="1">
              <a:defRPr/>
            </a:pPr>
            <a:r>
              <a:rPr lang="it-IT" altLang="it-IT" dirty="0"/>
              <a:t>La parte di costo maturata dall’1/9 al 31/12 (quattro mesi, per un importo di 400), è di competenza del periodo in corso, mentre la parte rimanente – dall’1/1 fino all’1/3 dell’anno successivo (due mesi, per un importo di 200), è di competenza dell’esercizio seguente. </a:t>
            </a:r>
          </a:p>
          <a:p>
            <a:pPr algn="just" eaLnBrk="1" hangingPunct="1">
              <a:defRPr/>
            </a:pPr>
            <a:endParaRPr lang="it-IT" altLang="it-IT" dirty="0"/>
          </a:p>
          <a:p>
            <a:pPr algn="just" eaLnBrk="1" hangingPunct="1">
              <a:defRPr/>
            </a:pPr>
            <a:r>
              <a:rPr lang="it-IT" altLang="it-IT" dirty="0"/>
              <a:t>Quest’ultima quota pari a 200, sarà la parte in rimanenza, ovvero da stornare e rinviare al futuro periodo.</a:t>
            </a:r>
          </a:p>
          <a:p>
            <a:pPr algn="just">
              <a:spcAft>
                <a:spcPts val="0"/>
              </a:spcAft>
              <a:tabLst>
                <a:tab pos="5238750" algn="l"/>
              </a:tabLst>
            </a:pPr>
            <a:endParaRPr lang="it-IT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1902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12776"/>
            <a:ext cx="8694511" cy="34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6688" y="914400"/>
            <a:ext cx="8496300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Rilevazione contabile: </a:t>
            </a:r>
            <a:endParaRPr lang="it-IT" b="1" u="sng" dirty="0">
              <a:solidFill>
                <a:srgbClr val="333333"/>
              </a:solidFill>
              <a:latin typeface="+mn-lt"/>
            </a:endParaRPr>
          </a:p>
          <a:p>
            <a:pPr algn="just">
              <a:defRPr/>
            </a:pPr>
            <a:endParaRPr lang="it-IT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5" name="Group 23"/>
          <p:cNvGraphicFramePr>
            <a:graphicFrameLocks noGrp="1"/>
          </p:cNvGraphicFramePr>
          <p:nvPr/>
        </p:nvGraphicFramePr>
        <p:xfrm>
          <a:off x="509588" y="34734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5002213" y="3457575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509588" y="2646363"/>
            <a:ext cx="31686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RISCONTI ATTIVI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5002213" y="2659063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FITTI PASSIVI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dei costi di esercizio)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4511675" y="3557588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2919413" y="3557588"/>
            <a:ext cx="11144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7612063" y="3584575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6503988" y="3802063"/>
            <a:ext cx="1379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200</a:t>
            </a: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654050" y="3816350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200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376363" y="5118100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V="1">
            <a:off x="1376363" y="467201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7453313" y="458311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522328"/>
              </p:ext>
            </p:extLst>
          </p:nvPr>
        </p:nvGraphicFramePr>
        <p:xfrm>
          <a:off x="358775" y="5449888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RISCONTI ATTIVI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passivi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CasellaDiTesto 2"/>
          <p:cNvSpPr txBox="1">
            <a:spLocks noChangeArrowheads="1"/>
          </p:cNvSpPr>
          <p:nvPr/>
        </p:nvSpPr>
        <p:spPr bwMode="auto">
          <a:xfrm>
            <a:off x="792163" y="4097338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sp>
        <p:nvSpPr>
          <p:cNvPr id="20" name="CasellaDiTesto 3"/>
          <p:cNvSpPr txBox="1">
            <a:spLocks noChangeArrowheads="1"/>
          </p:cNvSpPr>
          <p:nvPr/>
        </p:nvSpPr>
        <p:spPr bwMode="auto">
          <a:xfrm>
            <a:off x="7258050" y="40719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sp>
        <p:nvSpPr>
          <p:cNvPr id="21" name="CasellaDiTesto 27"/>
          <p:cNvSpPr txBox="1">
            <a:spLocks noChangeArrowheads="1"/>
          </p:cNvSpPr>
          <p:nvPr/>
        </p:nvSpPr>
        <p:spPr bwMode="auto">
          <a:xfrm>
            <a:off x="3959225" y="51847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2" name="CasellaDiTesto 6"/>
          <p:cNvSpPr txBox="1">
            <a:spLocks noChangeArrowheads="1"/>
          </p:cNvSpPr>
          <p:nvPr/>
        </p:nvSpPr>
        <p:spPr bwMode="auto">
          <a:xfrm>
            <a:off x="249238" y="1031875"/>
            <a:ext cx="84788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endParaRPr lang="it-IT" altLang="it-IT" sz="1800"/>
          </a:p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/>
              <a:t>Rettifica di costi relativi ai fitti sostenuti nell’esercizio facendo emergere la corretta competenza economica.</a:t>
            </a:r>
          </a:p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/>
              <a:t>Rinvio di costi relativi al servizio ancora da usufruire all’esercizio successivo. tramite il conto “Risconti attivi”, conto derivato-economico</a:t>
            </a:r>
          </a:p>
        </p:txBody>
      </p:sp>
      <p:sp>
        <p:nvSpPr>
          <p:cNvPr id="23" name="CasellaDiTesto 2"/>
          <p:cNvSpPr txBox="1">
            <a:spLocks noChangeArrowheads="1"/>
          </p:cNvSpPr>
          <p:nvPr/>
        </p:nvSpPr>
        <p:spPr bwMode="auto">
          <a:xfrm>
            <a:off x="7504113" y="4313238"/>
            <a:ext cx="13684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rettifica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di costo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di esercizio 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5216525" y="3810000"/>
            <a:ext cx="1379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600</a:t>
            </a:r>
          </a:p>
        </p:txBody>
      </p:sp>
      <p:sp>
        <p:nvSpPr>
          <p:cNvPr id="25" name="CasellaDiTesto 3"/>
          <p:cNvSpPr txBox="1">
            <a:spLocks noChangeArrowheads="1"/>
          </p:cNvSpPr>
          <p:nvPr/>
        </p:nvSpPr>
        <p:spPr bwMode="auto">
          <a:xfrm>
            <a:off x="4751388" y="4116388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b="1"/>
              <a:t>costo sostenuto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b="1"/>
              <a:t>in via anticipata l’1/9 </a:t>
            </a:r>
          </a:p>
        </p:txBody>
      </p:sp>
    </p:spTree>
    <p:extLst>
      <p:ext uri="{BB962C8B-B14F-4D97-AF65-F5344CB8AC3E}">
        <p14:creationId xmlns:p14="http://schemas.microsoft.com/office/powerpoint/2010/main" val="42336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251520" y="1196752"/>
            <a:ext cx="9144000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b="1" dirty="0" smtClean="0"/>
              <a:t>Gli ammortamenti</a:t>
            </a:r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>
              <a:spcBef>
                <a:spcPts val="0"/>
              </a:spcBef>
              <a:buNone/>
            </a:pPr>
            <a:r>
              <a:rPr lang="it-IT" dirty="0"/>
              <a:t>Il processo di ammortamento è stato compiutamente illustrato nella prima parte del corso ed a quanto svolto in quella sede si rimanda</a:t>
            </a:r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8007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26" name="CasellaDiTesto 3"/>
          <p:cNvSpPr txBox="1">
            <a:spLocks noChangeArrowheads="1"/>
          </p:cNvSpPr>
          <p:nvPr/>
        </p:nvSpPr>
        <p:spPr bwMode="auto">
          <a:xfrm>
            <a:off x="211138" y="690563"/>
            <a:ext cx="8642350" cy="61863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2400" b="1" dirty="0" smtClean="0"/>
              <a:t>Risconti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2400" b="1" dirty="0" smtClean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2400" b="1" u="sng" dirty="0" smtClean="0"/>
              <a:t>Esempio – Risconti passivi: </a:t>
            </a:r>
            <a:endParaRPr lang="it-IT" altLang="it-IT" sz="2400" b="1" u="sng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L’azienda alfa concede in locazione un capannone industriale per il quale si stipula un contratto di fitto attivo semestrale pari a € 1.200, con </a:t>
            </a:r>
            <a:r>
              <a:rPr lang="it-IT" altLang="it-IT" sz="1800" b="1" dirty="0"/>
              <a:t>pagamento anticipato </a:t>
            </a:r>
            <a:r>
              <a:rPr lang="it-IT" altLang="it-IT" sz="1800" dirty="0"/>
              <a:t>in data 1/3 e l’1/9 di ogni anno.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b="1" dirty="0"/>
              <a:t>Analisi: 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defRPr/>
            </a:pPr>
            <a:r>
              <a:rPr lang="it-IT" altLang="it-IT" sz="1800" dirty="0"/>
              <a:t>il denaro incassato l’1/3 dell’anno “n” risulta di competenza del periodo 1/3 – 1/9 dell’anno “n”  → OK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defRPr/>
            </a:pPr>
            <a:r>
              <a:rPr lang="it-IT" altLang="it-IT" sz="1800" dirty="0"/>
              <a:t>il denaro incassato l’1/9 dell’anno “n” è di competenza del periodo 1/9/“n” – 1/3/“n+1” → questa semestrale è da considerarsi, pro quota, di competenza di due diversi esercizi.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La parte di ricavo maturata dall’1/9 al 31/12 (quattro mesi, per un importo di 800), è di competenza del periodo in corso, mentre la rimanente – dall’1/1 fino all’1/3 dell’anno successivo (due mesi, per un importo di 400), è di competenza del seguente esercizio.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800" dirty="0"/>
              <a:t>L’ultima quota, pari a 400 rappresenta un ricavo da stornare </a:t>
            </a:r>
            <a:r>
              <a:rPr lang="it-IT" altLang="it-IT" sz="1800" dirty="0">
                <a:solidFill>
                  <a:srgbClr val="000000"/>
                </a:solidFill>
                <a:ea typeface="+mn-ea"/>
              </a:rPr>
              <a:t>e da rinviare al futuro periodo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15008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05" y="1412776"/>
            <a:ext cx="8788022" cy="377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166688" y="914400"/>
            <a:ext cx="8496300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Rilevazione contabile: </a:t>
            </a:r>
            <a:endParaRPr lang="it-IT" b="1" u="sng" dirty="0">
              <a:solidFill>
                <a:srgbClr val="333333"/>
              </a:solidFill>
              <a:latin typeface="+mn-lt"/>
            </a:endParaRPr>
          </a:p>
          <a:p>
            <a:pPr algn="just">
              <a:defRPr/>
            </a:pPr>
            <a:endParaRPr lang="it-IT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5" name="Group 23"/>
          <p:cNvGraphicFramePr>
            <a:graphicFrameLocks noGrp="1"/>
          </p:cNvGraphicFramePr>
          <p:nvPr/>
        </p:nvGraphicFramePr>
        <p:xfrm>
          <a:off x="509588" y="3473450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5002213" y="3457575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509588" y="2646363"/>
            <a:ext cx="31686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RISCONTI PASSIVI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5002213" y="2659063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FITTI ATTIVI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dei ricavi di esercizio)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7938" y="355758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4511675" y="3557588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2919413" y="3557588"/>
            <a:ext cx="11144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7612063" y="3584575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6503988" y="3802063"/>
            <a:ext cx="1379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1.200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2074863" y="397351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cxnSp>
        <p:nvCxnSpPr>
          <p:cNvPr id="16" name="Connettore diritto 15"/>
          <p:cNvCxnSpPr>
            <a:cxnSpLocks/>
          </p:cNvCxnSpPr>
          <p:nvPr/>
        </p:nvCxnSpPr>
        <p:spPr>
          <a:xfrm>
            <a:off x="2919413" y="5118100"/>
            <a:ext cx="2801937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2919413" y="4614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5721350" y="46148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69574"/>
              </p:ext>
            </p:extLst>
          </p:nvPr>
        </p:nvGraphicFramePr>
        <p:xfrm>
          <a:off x="358775" y="5449888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Attivi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Risconti passivi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CasellaDiTesto 2"/>
          <p:cNvSpPr txBox="1">
            <a:spLocks noChangeArrowheads="1"/>
          </p:cNvSpPr>
          <p:nvPr/>
        </p:nvSpPr>
        <p:spPr bwMode="auto">
          <a:xfrm>
            <a:off x="2427288" y="4211638"/>
            <a:ext cx="792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sp>
        <p:nvSpPr>
          <p:cNvPr id="21" name="CasellaDiTesto 27"/>
          <p:cNvSpPr txBox="1">
            <a:spLocks noChangeArrowheads="1"/>
          </p:cNvSpPr>
          <p:nvPr/>
        </p:nvSpPr>
        <p:spPr bwMode="auto">
          <a:xfrm>
            <a:off x="3959225" y="51847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2" name="CasellaDiTesto 6"/>
          <p:cNvSpPr txBox="1">
            <a:spLocks noChangeArrowheads="1"/>
          </p:cNvSpPr>
          <p:nvPr/>
        </p:nvSpPr>
        <p:spPr bwMode="auto">
          <a:xfrm>
            <a:off x="249238" y="1031875"/>
            <a:ext cx="84788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 dirty="0"/>
              <a:t>Rettificare i ricavi dell’esercizio relativamente alla quota di fitto non di competenza </a:t>
            </a:r>
          </a:p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 dirty="0"/>
              <a:t>Rinvio i ricavi relativi al servizio ancora da prestare all’esercizio successivo. tramite il conto “Risconti passivi”, conto derivato-economico</a:t>
            </a: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5216525" y="3810000"/>
            <a:ext cx="1379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sp>
        <p:nvSpPr>
          <p:cNvPr id="24" name="CasellaDiTesto 3"/>
          <p:cNvSpPr txBox="1">
            <a:spLocks noChangeArrowheads="1"/>
          </p:cNvSpPr>
          <p:nvPr/>
        </p:nvSpPr>
        <p:spPr bwMode="auto">
          <a:xfrm>
            <a:off x="4748213" y="4349750"/>
            <a:ext cx="1438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Rettifiche di ricavo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 d’esercizio </a:t>
            </a:r>
          </a:p>
        </p:txBody>
      </p:sp>
      <p:sp>
        <p:nvSpPr>
          <p:cNvPr id="25" name="CasellaDiTesto 2"/>
          <p:cNvSpPr txBox="1">
            <a:spLocks noChangeArrowheads="1"/>
          </p:cNvSpPr>
          <p:nvPr/>
        </p:nvSpPr>
        <p:spPr bwMode="auto">
          <a:xfrm>
            <a:off x="5326063" y="40560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sp>
        <p:nvSpPr>
          <p:cNvPr id="26" name="CasellaDiTesto 26"/>
          <p:cNvSpPr txBox="1">
            <a:spLocks noChangeArrowheads="1"/>
          </p:cNvSpPr>
          <p:nvPr/>
        </p:nvSpPr>
        <p:spPr bwMode="auto">
          <a:xfrm>
            <a:off x="7253288" y="4084638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b="1"/>
              <a:t>Ricavo incassato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b="1"/>
              <a:t>in via anticipata l’1/9 </a:t>
            </a:r>
          </a:p>
        </p:txBody>
      </p:sp>
    </p:spTree>
    <p:extLst>
      <p:ext uri="{BB962C8B-B14F-4D97-AF65-F5344CB8AC3E}">
        <p14:creationId xmlns:p14="http://schemas.microsoft.com/office/powerpoint/2010/main" val="6486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27" name="Rettangolo 3"/>
          <p:cNvSpPr>
            <a:spLocks noChangeArrowheads="1"/>
          </p:cNvSpPr>
          <p:nvPr/>
        </p:nvSpPr>
        <p:spPr bwMode="auto">
          <a:xfrm>
            <a:off x="227013" y="1360189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>
                <a:latin typeface="Tahoma" panose="020B0604030504040204" pitchFamily="34" charset="0"/>
                <a:cs typeface="Tahoma" panose="020B0604030504040204" pitchFamily="34" charset="0"/>
              </a:rPr>
              <a:t>Riepilogo operazioni in bilancio</a:t>
            </a:r>
          </a:p>
        </p:txBody>
      </p:sp>
      <p:pic>
        <p:nvPicPr>
          <p:cNvPr id="28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5130502"/>
            <a:ext cx="63341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magi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1927"/>
            <a:ext cx="62293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asellaDiTesto 3"/>
          <p:cNvSpPr txBox="1">
            <a:spLocks noChangeArrowheads="1"/>
          </p:cNvSpPr>
          <p:nvPr/>
        </p:nvSpPr>
        <p:spPr bwMode="auto">
          <a:xfrm>
            <a:off x="3611563" y="4089102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**************</a:t>
            </a:r>
          </a:p>
        </p:txBody>
      </p:sp>
      <p:sp>
        <p:nvSpPr>
          <p:cNvPr id="31" name="CasellaDiTesto 4"/>
          <p:cNvSpPr txBox="1">
            <a:spLocks noChangeArrowheads="1"/>
          </p:cNvSpPr>
          <p:nvPr/>
        </p:nvSpPr>
        <p:spPr bwMode="auto">
          <a:xfrm>
            <a:off x="227013" y="4471689"/>
            <a:ext cx="8496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 dirty="0"/>
              <a:t>Trasferimento della parte di RICAVO </a:t>
            </a:r>
            <a:r>
              <a:rPr lang="it-IT" altLang="it-IT" sz="1800" dirty="0" smtClean="0"/>
              <a:t>già </a:t>
            </a:r>
            <a:r>
              <a:rPr lang="it-IT" altLang="it-IT" sz="1800" dirty="0"/>
              <a:t>contabilizzato che NON è di COMPETENZA all’esercizio successivo </a:t>
            </a:r>
          </a:p>
        </p:txBody>
      </p:sp>
      <p:sp>
        <p:nvSpPr>
          <p:cNvPr id="32" name="CasellaDiTesto 10"/>
          <p:cNvSpPr txBox="1">
            <a:spLocks noChangeArrowheads="1"/>
          </p:cNvSpPr>
          <p:nvPr/>
        </p:nvSpPr>
        <p:spPr bwMode="auto">
          <a:xfrm>
            <a:off x="227013" y="1893589"/>
            <a:ext cx="8496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 typeface="AvantGarde Bk BT"/>
              <a:buAutoNum type="arabicPeriod"/>
            </a:pPr>
            <a:r>
              <a:rPr lang="it-IT" altLang="it-IT" sz="1800" dirty="0"/>
              <a:t>Trasferimento della parte di COSTO </a:t>
            </a:r>
            <a:r>
              <a:rPr lang="it-IT" altLang="it-IT" sz="1800" dirty="0" smtClean="0"/>
              <a:t>già </a:t>
            </a:r>
            <a:r>
              <a:rPr lang="it-IT" altLang="it-IT" sz="1800" dirty="0"/>
              <a:t>contabilizzato che NON è di COMPETENZA all’esercizio successivo </a:t>
            </a:r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Risconti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Risconti attivi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57163" y="1458168"/>
            <a:ext cx="8496300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Riapertura dei conti: </a:t>
            </a:r>
            <a:endParaRPr lang="it-IT" b="1" u="sng" dirty="0">
              <a:solidFill>
                <a:srgbClr val="333333"/>
              </a:solidFill>
              <a:latin typeface="+mn-lt"/>
            </a:endParaRPr>
          </a:p>
          <a:p>
            <a:pPr algn="just">
              <a:defRPr/>
            </a:pPr>
            <a:endParaRPr lang="it-IT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58880"/>
              </p:ext>
            </p:extLst>
          </p:nvPr>
        </p:nvGraphicFramePr>
        <p:xfrm>
          <a:off x="509588" y="4185493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92558"/>
              </p:ext>
            </p:extLst>
          </p:nvPr>
        </p:nvGraphicFramePr>
        <p:xfrm>
          <a:off x="5002213" y="416961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509588" y="3358406"/>
            <a:ext cx="31686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RISCONTI ATTIVI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5002213" y="3371106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FITTI PASSIVI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dei costi di esercizio)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7938" y="4269631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4511675" y="4269631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2919413" y="4269631"/>
            <a:ext cx="11144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7612063" y="4296618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654050" y="4528393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200</a:t>
            </a:r>
          </a:p>
        </p:txBody>
      </p:sp>
      <p:cxnSp>
        <p:nvCxnSpPr>
          <p:cNvPr id="21" name="Connettore diritto 20"/>
          <p:cNvCxnSpPr>
            <a:cxnSpLocks/>
          </p:cNvCxnSpPr>
          <p:nvPr/>
        </p:nvCxnSpPr>
        <p:spPr>
          <a:xfrm>
            <a:off x="3057525" y="5830143"/>
            <a:ext cx="2738438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cxnSpLocks/>
          </p:cNvCxnSpPr>
          <p:nvPr/>
        </p:nvCxnSpPr>
        <p:spPr>
          <a:xfrm flipV="1">
            <a:off x="3057525" y="5506293"/>
            <a:ext cx="0" cy="3238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cxnSpLocks/>
          </p:cNvCxnSpPr>
          <p:nvPr/>
        </p:nvCxnSpPr>
        <p:spPr>
          <a:xfrm flipH="1" flipV="1">
            <a:off x="5795963" y="5506293"/>
            <a:ext cx="4762" cy="334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09323"/>
              </p:ext>
            </p:extLst>
          </p:nvPr>
        </p:nvGraphicFramePr>
        <p:xfrm>
          <a:off x="358775" y="6161931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passivi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Risconti Attivi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CasellaDiTesto 3"/>
          <p:cNvSpPr txBox="1">
            <a:spLocks noChangeArrowheads="1"/>
          </p:cNvSpPr>
          <p:nvPr/>
        </p:nvSpPr>
        <p:spPr bwMode="auto">
          <a:xfrm>
            <a:off x="5486400" y="4793506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</a:t>
            </a:r>
          </a:p>
        </p:txBody>
      </p:sp>
      <p:sp>
        <p:nvSpPr>
          <p:cNvPr id="26" name="CasellaDiTesto 27"/>
          <p:cNvSpPr txBox="1">
            <a:spLocks noChangeArrowheads="1"/>
          </p:cNvSpPr>
          <p:nvPr/>
        </p:nvSpPr>
        <p:spPr bwMode="auto">
          <a:xfrm>
            <a:off x="3959225" y="5896818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01/01/n+1</a:t>
            </a:r>
          </a:p>
        </p:txBody>
      </p:sp>
      <p:sp>
        <p:nvSpPr>
          <p:cNvPr id="34" name="CasellaDiTesto 6"/>
          <p:cNvSpPr txBox="1">
            <a:spLocks noChangeArrowheads="1"/>
          </p:cNvSpPr>
          <p:nvPr/>
        </p:nvSpPr>
        <p:spPr bwMode="auto">
          <a:xfrm>
            <a:off x="165100" y="1820118"/>
            <a:ext cx="8478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Bisognerà effettuare un’operazione esattamente antitetica a quella prospettata, onde consentire di riprendere il costo o il ricavo sospeso nell’esercizio precedente e imputarlo alla competenza del nuovo anno. </a:t>
            </a:r>
          </a:p>
        </p:txBody>
      </p:sp>
      <p:sp>
        <p:nvSpPr>
          <p:cNvPr id="35" name="CasellaDiTesto 2"/>
          <p:cNvSpPr txBox="1">
            <a:spLocks noChangeArrowheads="1"/>
          </p:cNvSpPr>
          <p:nvPr/>
        </p:nvSpPr>
        <p:spPr bwMode="auto">
          <a:xfrm>
            <a:off x="5162550" y="4982418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costo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di esercizio 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5216525" y="4522043"/>
            <a:ext cx="1379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200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201613" y="1437531"/>
            <a:ext cx="8670925" cy="1365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9" name="CasellaDiTesto 7"/>
          <p:cNvSpPr txBox="1">
            <a:spLocks noChangeArrowheads="1"/>
          </p:cNvSpPr>
          <p:nvPr/>
        </p:nvSpPr>
        <p:spPr bwMode="auto">
          <a:xfrm>
            <a:off x="115888" y="4876056"/>
            <a:ext cx="184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costo sospeso ereditato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dal precedente esercizio</a:t>
            </a: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2033588" y="4601418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200</a:t>
            </a:r>
          </a:p>
        </p:txBody>
      </p:sp>
      <p:sp>
        <p:nvSpPr>
          <p:cNvPr id="41" name="CasellaDiTesto 3"/>
          <p:cNvSpPr txBox="1">
            <a:spLocks noChangeArrowheads="1"/>
          </p:cNvSpPr>
          <p:nvPr/>
        </p:nvSpPr>
        <p:spPr bwMode="auto">
          <a:xfrm>
            <a:off x="2500313" y="481573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sp>
        <p:nvSpPr>
          <p:cNvPr id="42" name="CasellaDiTesto 30"/>
          <p:cNvSpPr txBox="1">
            <a:spLocks noChangeArrowheads="1"/>
          </p:cNvSpPr>
          <p:nvPr/>
        </p:nvSpPr>
        <p:spPr bwMode="auto">
          <a:xfrm>
            <a:off x="2146300" y="5080843"/>
            <a:ext cx="1822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Chiusura costo sospeso</a:t>
            </a:r>
          </a:p>
        </p:txBody>
      </p:sp>
    </p:spTree>
    <p:extLst>
      <p:ext uri="{BB962C8B-B14F-4D97-AF65-F5344CB8AC3E}">
        <p14:creationId xmlns:p14="http://schemas.microsoft.com/office/powerpoint/2010/main" val="12783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Risconti attivi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ttangolo 3"/>
          <p:cNvSpPr>
            <a:spLocks noChangeArrowheads="1"/>
          </p:cNvSpPr>
          <p:nvPr/>
        </p:nvSpPr>
        <p:spPr bwMode="auto">
          <a:xfrm>
            <a:off x="227013" y="1442293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>
                <a:latin typeface="Tahoma" panose="020B0604030504040204" pitchFamily="34" charset="0"/>
                <a:cs typeface="Tahoma" panose="020B0604030504040204" pitchFamily="34" charset="0"/>
              </a:rPr>
              <a:t>Riflessi in bilancio</a:t>
            </a:r>
          </a:p>
        </p:txBody>
      </p:sp>
      <p:pic>
        <p:nvPicPr>
          <p:cNvPr id="45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2390031"/>
            <a:ext cx="62293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3867150" y="4222006"/>
            <a:ext cx="1217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01/01/n+1</a:t>
            </a:r>
          </a:p>
        </p:txBody>
      </p:sp>
      <p:sp>
        <p:nvSpPr>
          <p:cNvPr id="47" name="CasellaDiTesto 10"/>
          <p:cNvSpPr txBox="1">
            <a:spLocks noChangeArrowheads="1"/>
          </p:cNvSpPr>
          <p:nvPr/>
        </p:nvSpPr>
        <p:spPr bwMode="auto">
          <a:xfrm>
            <a:off x="3849688" y="1889968"/>
            <a:ext cx="175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31/12/n</a:t>
            </a:r>
          </a:p>
        </p:txBody>
      </p:sp>
      <p:pic>
        <p:nvPicPr>
          <p:cNvPr id="48" name="Immagin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807793"/>
            <a:ext cx="69913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9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Risconti passivi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157163" y="1458168"/>
            <a:ext cx="8496300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Riapertura dei conti: </a:t>
            </a:r>
            <a:endParaRPr lang="it-IT" b="1" u="sng" dirty="0">
              <a:solidFill>
                <a:srgbClr val="333333"/>
              </a:solidFill>
              <a:latin typeface="+mn-lt"/>
            </a:endParaRPr>
          </a:p>
          <a:p>
            <a:pPr algn="just">
              <a:defRPr/>
            </a:pPr>
            <a:endParaRPr lang="it-IT" dirty="0">
              <a:solidFill>
                <a:srgbClr val="333333"/>
              </a:solidFill>
              <a:latin typeface="+mn-lt"/>
            </a:endParaRPr>
          </a:p>
        </p:txBody>
      </p:sp>
      <p:graphicFrame>
        <p:nvGraphicFramePr>
          <p:cNvPr id="3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68573"/>
              </p:ext>
            </p:extLst>
          </p:nvPr>
        </p:nvGraphicFramePr>
        <p:xfrm>
          <a:off x="509588" y="4185493"/>
          <a:ext cx="3048000" cy="16049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44510"/>
              </p:ext>
            </p:extLst>
          </p:nvPr>
        </p:nvGraphicFramePr>
        <p:xfrm>
          <a:off x="5002213" y="416961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Text Box 43"/>
          <p:cNvSpPr txBox="1">
            <a:spLocks noChangeArrowheads="1"/>
          </p:cNvSpPr>
          <p:nvPr/>
        </p:nvSpPr>
        <p:spPr bwMode="auto">
          <a:xfrm>
            <a:off x="509588" y="3358406"/>
            <a:ext cx="31686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RISCONTI  PASSIVI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ricavi sospesi) 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002213" y="3371106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FITTI ATTIVI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dei ricavi di esercizio)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938" y="4269631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4511675" y="4269631"/>
            <a:ext cx="11160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2919413" y="4269631"/>
            <a:ext cx="11144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7612063" y="4296618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654050" y="4528393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cxnSp>
        <p:nvCxnSpPr>
          <p:cNvPr id="49" name="Connettore diritto 48"/>
          <p:cNvCxnSpPr>
            <a:cxnSpLocks/>
          </p:cNvCxnSpPr>
          <p:nvPr/>
        </p:nvCxnSpPr>
        <p:spPr>
          <a:xfrm flipV="1">
            <a:off x="1403350" y="5830143"/>
            <a:ext cx="6646863" cy="11113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cxnSpLocks/>
          </p:cNvCxnSpPr>
          <p:nvPr/>
        </p:nvCxnSpPr>
        <p:spPr>
          <a:xfrm flipV="1">
            <a:off x="1439863" y="5506293"/>
            <a:ext cx="0" cy="3238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cxnSpLocks/>
          </p:cNvCxnSpPr>
          <p:nvPr/>
        </p:nvCxnSpPr>
        <p:spPr>
          <a:xfrm flipH="1" flipV="1">
            <a:off x="8048625" y="5506293"/>
            <a:ext cx="3175" cy="334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57321"/>
              </p:ext>
            </p:extLst>
          </p:nvPr>
        </p:nvGraphicFramePr>
        <p:xfrm>
          <a:off x="358775" y="6161931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Risconti passivi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Attivi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CasellaDiTesto 3"/>
          <p:cNvSpPr txBox="1">
            <a:spLocks noChangeArrowheads="1"/>
          </p:cNvSpPr>
          <p:nvPr/>
        </p:nvSpPr>
        <p:spPr bwMode="auto">
          <a:xfrm>
            <a:off x="7319963" y="4907806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sp>
        <p:nvSpPr>
          <p:cNvPr id="55" name="CasellaDiTesto 6"/>
          <p:cNvSpPr txBox="1">
            <a:spLocks noChangeArrowheads="1"/>
          </p:cNvSpPr>
          <p:nvPr/>
        </p:nvSpPr>
        <p:spPr bwMode="auto">
          <a:xfrm>
            <a:off x="165100" y="1820118"/>
            <a:ext cx="8478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Bisognerà effettuare un’operazione esattamente antitetica a quella prospettata, onde consentire di riprendere il costo o il ricavo sospeso nell’esercizio precedente e imputarlo alla competenza del nuovo anno. </a:t>
            </a:r>
          </a:p>
        </p:txBody>
      </p:sp>
      <p:sp>
        <p:nvSpPr>
          <p:cNvPr id="56" name="CasellaDiTesto 2"/>
          <p:cNvSpPr txBox="1">
            <a:spLocks noChangeArrowheads="1"/>
          </p:cNvSpPr>
          <p:nvPr/>
        </p:nvSpPr>
        <p:spPr bwMode="auto">
          <a:xfrm>
            <a:off x="6927850" y="5114181"/>
            <a:ext cx="136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ricavo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di esercizio </a:t>
            </a:r>
          </a:p>
        </p:txBody>
      </p:sp>
      <p:sp>
        <p:nvSpPr>
          <p:cNvPr id="57" name="Text Box 43"/>
          <p:cNvSpPr txBox="1">
            <a:spLocks noChangeArrowheads="1"/>
          </p:cNvSpPr>
          <p:nvPr/>
        </p:nvSpPr>
        <p:spPr bwMode="auto">
          <a:xfrm>
            <a:off x="6837363" y="4612531"/>
            <a:ext cx="1379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201613" y="1437531"/>
            <a:ext cx="8670925" cy="1365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9" name="Rettangolo 58"/>
          <p:cNvSpPr/>
          <p:nvPr/>
        </p:nvSpPr>
        <p:spPr>
          <a:xfrm>
            <a:off x="33338" y="2878981"/>
            <a:ext cx="2206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latin typeface="+mn-lt"/>
              </a:rPr>
              <a:t>Risconti passivi:</a:t>
            </a:r>
            <a:endParaRPr lang="it-IT" sz="2000" b="1" u="sng" dirty="0">
              <a:latin typeface="+mn-lt"/>
            </a:endParaRPr>
          </a:p>
        </p:txBody>
      </p:sp>
      <p:sp>
        <p:nvSpPr>
          <p:cNvPr id="60" name="Text Box 43"/>
          <p:cNvSpPr txBox="1">
            <a:spLocks noChangeArrowheads="1"/>
          </p:cNvSpPr>
          <p:nvPr/>
        </p:nvSpPr>
        <p:spPr bwMode="auto">
          <a:xfrm>
            <a:off x="2033588" y="4601418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400</a:t>
            </a:r>
          </a:p>
        </p:txBody>
      </p:sp>
      <p:sp>
        <p:nvSpPr>
          <p:cNvPr id="61" name="CasellaDiTesto 30"/>
          <p:cNvSpPr txBox="1">
            <a:spLocks noChangeArrowheads="1"/>
          </p:cNvSpPr>
          <p:nvPr/>
        </p:nvSpPr>
        <p:spPr bwMode="auto">
          <a:xfrm>
            <a:off x="2082800" y="4903043"/>
            <a:ext cx="1949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Ricavo sospeso ereditato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dal precedente esercizio</a:t>
            </a:r>
          </a:p>
        </p:txBody>
      </p:sp>
      <p:sp>
        <p:nvSpPr>
          <p:cNvPr id="62" name="CasellaDiTesto 3"/>
          <p:cNvSpPr txBox="1">
            <a:spLocks noChangeArrowheads="1"/>
          </p:cNvSpPr>
          <p:nvPr/>
        </p:nvSpPr>
        <p:spPr bwMode="auto">
          <a:xfrm>
            <a:off x="927100" y="482366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</a:t>
            </a:r>
          </a:p>
        </p:txBody>
      </p:sp>
      <p:sp>
        <p:nvSpPr>
          <p:cNvPr id="63" name="CasellaDiTesto 32"/>
          <p:cNvSpPr txBox="1">
            <a:spLocks noChangeArrowheads="1"/>
          </p:cNvSpPr>
          <p:nvPr/>
        </p:nvSpPr>
        <p:spPr bwMode="auto">
          <a:xfrm>
            <a:off x="139700" y="5177681"/>
            <a:ext cx="1862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Chiusura ricavo sospeso</a:t>
            </a:r>
          </a:p>
        </p:txBody>
      </p:sp>
      <p:sp>
        <p:nvSpPr>
          <p:cNvPr id="34" name="CasellaDiTesto 27"/>
          <p:cNvSpPr txBox="1">
            <a:spLocks noChangeArrowheads="1"/>
          </p:cNvSpPr>
          <p:nvPr/>
        </p:nvSpPr>
        <p:spPr bwMode="auto">
          <a:xfrm>
            <a:off x="3959225" y="5896818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01/01/n+1</a:t>
            </a:r>
          </a:p>
        </p:txBody>
      </p:sp>
    </p:spTree>
    <p:extLst>
      <p:ext uri="{BB962C8B-B14F-4D97-AF65-F5344CB8AC3E}">
        <p14:creationId xmlns:p14="http://schemas.microsoft.com/office/powerpoint/2010/main" val="6770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Risconti passivi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3"/>
          <p:cNvSpPr>
            <a:spLocks noChangeArrowheads="1"/>
          </p:cNvSpPr>
          <p:nvPr/>
        </p:nvSpPr>
        <p:spPr bwMode="auto">
          <a:xfrm>
            <a:off x="227014" y="1268760"/>
            <a:ext cx="79004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>
                <a:latin typeface="Tahoma" panose="020B0604030504040204" pitchFamily="34" charset="0"/>
                <a:cs typeface="Tahoma" panose="020B0604030504040204" pitchFamily="34" charset="0"/>
              </a:rPr>
              <a:t>Riflessi in bilancio</a:t>
            </a:r>
          </a:p>
        </p:txBody>
      </p:sp>
      <p:sp>
        <p:nvSpPr>
          <p:cNvPr id="10" name="CasellaDiTesto 3"/>
          <p:cNvSpPr txBox="1">
            <a:spLocks noChangeArrowheads="1"/>
          </p:cNvSpPr>
          <p:nvPr/>
        </p:nvSpPr>
        <p:spPr bwMode="auto">
          <a:xfrm>
            <a:off x="3867151" y="4048474"/>
            <a:ext cx="11568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01/01/n+1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849688" y="1716435"/>
            <a:ext cx="1665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31/12/n</a:t>
            </a:r>
          </a:p>
        </p:txBody>
      </p:sp>
      <p:pic>
        <p:nvPicPr>
          <p:cNvPr id="13" name="Immagin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4" y="2070449"/>
            <a:ext cx="6018134" cy="177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magin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4418360"/>
            <a:ext cx="6588273" cy="240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2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Risconti pluriennali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3"/>
          <p:cNvSpPr>
            <a:spLocks noChangeArrowheads="1"/>
          </p:cNvSpPr>
          <p:nvPr/>
        </p:nvSpPr>
        <p:spPr bwMode="auto">
          <a:xfrm>
            <a:off x="219706" y="1381969"/>
            <a:ext cx="790049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dirty="0"/>
              <a:t>Vi sono casi in cui il costo o il ricavo deve essere sospeso per un periodo superiore all’esercizio, nel senso che la competenza economica dello stesso coinvolge più anni. Si parla in questo caso di </a:t>
            </a:r>
            <a:r>
              <a:rPr lang="it-IT" sz="2000" b="1" dirty="0"/>
              <a:t>risconti </a:t>
            </a:r>
            <a:r>
              <a:rPr lang="it-IT" sz="2000" b="1" dirty="0" smtClean="0"/>
              <a:t>pluriennali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b="1" dirty="0" smtClean="0"/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dirty="0"/>
              <a:t>In questa circostanza l’importo riscontato alla fine del primo anno non verrà integralmente assorbito nell’esercizio successivo, ma tale </a:t>
            </a:r>
            <a:r>
              <a:rPr lang="it-IT" sz="2000" b="1" dirty="0"/>
              <a:t>assorbimento sarà dilazionato per più esercizi</a:t>
            </a:r>
            <a:r>
              <a:rPr lang="it-IT" sz="2000" dirty="0"/>
              <a:t>, fino a quando il relativo conto non sarà </a:t>
            </a:r>
            <a:r>
              <a:rPr lang="it-IT" sz="2000" dirty="0" smtClean="0"/>
              <a:t>estinto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dirty="0" smtClean="0"/>
              <a:t>Durante il corso abbiamo </a:t>
            </a:r>
            <a:r>
              <a:rPr lang="it-IT" sz="2000" dirty="0"/>
              <a:t>visto per esempio che </a:t>
            </a:r>
            <a:r>
              <a:rPr lang="it-IT" sz="2000" dirty="0" smtClean="0"/>
              <a:t>il </a:t>
            </a:r>
            <a:r>
              <a:rPr lang="it-IT" sz="2000" dirty="0"/>
              <a:t>pagamento di </a:t>
            </a:r>
            <a:r>
              <a:rPr lang="it-IT" sz="2000" b="1" dirty="0" err="1"/>
              <a:t>maxicanoni</a:t>
            </a:r>
            <a:r>
              <a:rPr lang="it-IT" sz="2000" b="1" dirty="0"/>
              <a:t> di leasing</a:t>
            </a:r>
            <a:r>
              <a:rPr lang="it-IT" sz="2000" dirty="0"/>
              <a:t> dà origine a </a:t>
            </a:r>
            <a:r>
              <a:rPr lang="it-IT" sz="2000" b="1" dirty="0"/>
              <a:t>risconti attivi </a:t>
            </a:r>
            <a:r>
              <a:rPr lang="it-IT" sz="2000" b="1" dirty="0" smtClean="0"/>
              <a:t>pluriennali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In questa sede di </a:t>
            </a:r>
            <a:r>
              <a:rPr lang="it-IT" altLang="it-IT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prescide</a:t>
            </a:r>
            <a:r>
              <a:rPr lang="it-IT" altLang="it-IT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da tale dimostrazione. Chi è interessato può trovare tutti i dettagli nel libro di testo</a:t>
            </a:r>
            <a:endParaRPr lang="it-IT" altLang="it-IT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Le costruzioni in economia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160338" y="1467321"/>
            <a:ext cx="882173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La costruzione in economia: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è una modalità di acquisizione 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“interna”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all’azienda. Essa sfrutta cioè le proprie capacità e competenze per “costruire” un fattore pluriennale, materiale o immateriale.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EA15DA8-06D4-4FEC-BBD1-A8E74BE15CBA}"/>
              </a:ext>
            </a:extLst>
          </p:cNvPr>
          <p:cNvSpPr/>
          <p:nvPr/>
        </p:nvSpPr>
        <p:spPr>
          <a:xfrm>
            <a:off x="160338" y="2523008"/>
            <a:ext cx="8953500" cy="3570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dirty="0"/>
              <a:t>Determinazione del valore da attribuire a tali beni: </a:t>
            </a:r>
            <a:r>
              <a:rPr lang="it-IT" b="1" dirty="0"/>
              <a:t>costi diretti </a:t>
            </a:r>
            <a:r>
              <a:rPr lang="it-IT" dirty="0"/>
              <a:t>(manodopera diretta, materie prime, spese per servizi specifici, interessi inerenti il finanziamento della costruzione ecc.), a cui deve essere sommata la </a:t>
            </a:r>
            <a:r>
              <a:rPr lang="it-IT" b="1" dirty="0"/>
              <a:t>quota parte dei costi comuni </a:t>
            </a:r>
            <a:r>
              <a:rPr lang="it-IT" dirty="0"/>
              <a:t>(manodopera indiretta, ammortamento degli impianti, spese per servizi ecc.) di competenza dell’opera realizzata internamente. </a:t>
            </a:r>
          </a:p>
          <a:p>
            <a:pPr algn="just">
              <a:defRPr/>
            </a:pPr>
            <a:endParaRPr lang="it-IT" sz="1000" dirty="0"/>
          </a:p>
          <a:p>
            <a:pPr algn="just">
              <a:defRPr/>
            </a:pPr>
            <a:r>
              <a:rPr lang="it-IT" dirty="0"/>
              <a:t>Risolta la questione valutativa, la contabilizzazione delle costruzioni in economia si sostanzia in una</a:t>
            </a:r>
            <a:r>
              <a:rPr lang="it-IT" b="1" dirty="0"/>
              <a:t> rettifica indiretta </a:t>
            </a:r>
            <a:r>
              <a:rPr lang="it-IT" dirty="0"/>
              <a:t>dei costi sostenuti per la realizzazione interna; tali costi devono essere </a:t>
            </a:r>
            <a:r>
              <a:rPr lang="it-IT" b="1" dirty="0"/>
              <a:t>stornati e rinviati </a:t>
            </a:r>
            <a:r>
              <a:rPr lang="it-IT" dirty="0"/>
              <a:t>agli esercizi futuri, in cui saranno debitamente ammortizzati. </a:t>
            </a:r>
          </a:p>
          <a:p>
            <a:pPr algn="just">
              <a:defRPr/>
            </a:pPr>
            <a:endParaRPr lang="it-IT" sz="1050" dirty="0"/>
          </a:p>
          <a:p>
            <a:pPr algn="just">
              <a:defRPr/>
            </a:pPr>
            <a:r>
              <a:rPr lang="it-IT" dirty="0"/>
              <a:t>Dal punto di vista contabile, tale modalità di acquisizione comporta la rilevazione di apposite </a:t>
            </a:r>
            <a:r>
              <a:rPr lang="it-IT" b="1" dirty="0"/>
              <a:t>scritture in sede di assestamento </a:t>
            </a:r>
            <a:r>
              <a:rPr lang="it-IT" dirty="0"/>
              <a:t>dei conti a fine esercizio. </a:t>
            </a:r>
          </a:p>
        </p:txBody>
      </p:sp>
    </p:spTree>
    <p:extLst>
      <p:ext uri="{BB962C8B-B14F-4D97-AF65-F5344CB8AC3E}">
        <p14:creationId xmlns:p14="http://schemas.microsoft.com/office/powerpoint/2010/main" val="8146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251520" y="980728"/>
            <a:ext cx="889248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b="1" dirty="0" smtClean="0"/>
              <a:t>La svalutazione di poste attive</a:t>
            </a:r>
          </a:p>
          <a:p>
            <a:pPr>
              <a:spcBef>
                <a:spcPts val="0"/>
              </a:spcBef>
              <a:buNone/>
            </a:pPr>
            <a:endParaRPr lang="it-IT" sz="2000" dirty="0"/>
          </a:p>
          <a:p>
            <a:pPr>
              <a:spcBef>
                <a:spcPts val="0"/>
              </a:spcBef>
              <a:buNone/>
            </a:pPr>
            <a:r>
              <a:rPr lang="it-IT" sz="2000" dirty="0"/>
              <a:t>In linea di principio, si può procedere a svalutare qualsiasi posta attiva, in conseguenza di una sua riduzione di valore, sia effettiva che </a:t>
            </a:r>
            <a:r>
              <a:rPr lang="it-IT" sz="2000" dirty="0" smtClean="0"/>
              <a:t>presunta</a:t>
            </a:r>
          </a:p>
          <a:p>
            <a:pPr>
              <a:spcBef>
                <a:spcPts val="0"/>
              </a:spcBef>
              <a:buNone/>
            </a:pPr>
            <a:endParaRPr lang="it-IT" sz="2000" dirty="0"/>
          </a:p>
          <a:p>
            <a:pPr>
              <a:spcBef>
                <a:spcPts val="0"/>
              </a:spcBef>
              <a:buNone/>
            </a:pPr>
            <a:r>
              <a:rPr lang="it-IT" sz="2000" dirty="0"/>
              <a:t>Nel caso delle </a:t>
            </a:r>
            <a:r>
              <a:rPr lang="it-IT" sz="2000" b="1" dirty="0">
                <a:solidFill>
                  <a:srgbClr val="C00000"/>
                </a:solidFill>
              </a:rPr>
              <a:t>immobilizzazioni</a:t>
            </a:r>
            <a:r>
              <a:rPr lang="it-IT" sz="2000" dirty="0"/>
              <a:t>, l’amministratore effettua una </a:t>
            </a:r>
            <a:r>
              <a:rPr lang="it-IT" sz="2000" b="1" dirty="0"/>
              <a:t>svalutazione</a:t>
            </a:r>
            <a:r>
              <a:rPr lang="it-IT" sz="2000" dirty="0"/>
              <a:t> quando si manifesta una </a:t>
            </a:r>
            <a:r>
              <a:rPr lang="it-IT" sz="2000" b="1" dirty="0"/>
              <a:t>perdita di valore di carattere straordinario</a:t>
            </a:r>
            <a:r>
              <a:rPr lang="it-IT" sz="2000" dirty="0"/>
              <a:t>, che perciò supera l’entità del deprezzamento fisico ed economico del fattore produttivo</a:t>
            </a:r>
          </a:p>
          <a:p>
            <a:pPr>
              <a:spcBef>
                <a:spcPts val="0"/>
              </a:spcBef>
              <a:buNone/>
            </a:pPr>
            <a:endParaRPr lang="it-IT" sz="2000" dirty="0" smtClean="0"/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solidFill>
                  <a:srgbClr val="C00000"/>
                </a:solidFill>
              </a:rPr>
              <a:t>Trattando degli investimenti nei fattori pluriennali abbiamo </a:t>
            </a:r>
            <a:r>
              <a:rPr lang="it-IT" sz="2000" dirty="0">
                <a:solidFill>
                  <a:srgbClr val="C00000"/>
                </a:solidFill>
              </a:rPr>
              <a:t>ampiamente illustrato questa </a:t>
            </a:r>
            <a:r>
              <a:rPr lang="it-IT" sz="2000" dirty="0" smtClean="0">
                <a:solidFill>
                  <a:srgbClr val="C00000"/>
                </a:solidFill>
              </a:rPr>
              <a:t>fattispecie. </a:t>
            </a:r>
          </a:p>
          <a:p>
            <a:pPr>
              <a:spcBef>
                <a:spcPts val="0"/>
              </a:spcBef>
              <a:buNone/>
            </a:pPr>
            <a:endParaRPr lang="it-IT" sz="14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Parimenti si possono svalutare i crediti, il magazzino, i titoli, ecc.</a:t>
            </a:r>
          </a:p>
          <a:p>
            <a:pPr>
              <a:spcBef>
                <a:spcPts val="0"/>
              </a:spcBef>
              <a:buNone/>
            </a:pPr>
            <a:endParaRPr lang="it-IT" sz="1800" dirty="0"/>
          </a:p>
          <a:p>
            <a:pPr>
              <a:spcBef>
                <a:spcPts val="0"/>
              </a:spcBef>
              <a:buNone/>
            </a:pPr>
            <a:r>
              <a:rPr lang="it-IT" sz="2000" u="sng" dirty="0">
                <a:solidFill>
                  <a:srgbClr val="C00000"/>
                </a:solidFill>
              </a:rPr>
              <a:t>Si ricorda che, in generale, il fondo di rettifica assume la natura della voce che viene </a:t>
            </a:r>
            <a:r>
              <a:rPr lang="it-IT" sz="2000" u="sng" dirty="0" smtClean="0">
                <a:solidFill>
                  <a:srgbClr val="C00000"/>
                </a:solidFill>
              </a:rPr>
              <a:t>rettificata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4154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Le costruzioni in economia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ttangolo 2"/>
          <p:cNvSpPr>
            <a:spLocks noChangeArrowheads="1"/>
          </p:cNvSpPr>
          <p:nvPr/>
        </p:nvSpPr>
        <p:spPr bwMode="auto">
          <a:xfrm>
            <a:off x="107504" y="1387177"/>
            <a:ext cx="8821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</a:t>
            </a: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ttangolo 1"/>
          <p:cNvSpPr>
            <a:spLocks noChangeArrowheads="1"/>
          </p:cNvSpPr>
          <p:nvPr/>
        </p:nvSpPr>
        <p:spPr bwMode="auto">
          <a:xfrm>
            <a:off x="130175" y="1718964"/>
            <a:ext cx="8953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L’azienda Alfa durante l’esercizio costruisce internamente un impianto al quale viene attribuito un valore di 800 sulla base del sostenimento di tali costi: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– materie 400;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– lavoro 250;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– ammortamenti 50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 – servizi 70;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– altri costi 30. </a:t>
            </a:r>
          </a:p>
        </p:txBody>
      </p:sp>
      <p:graphicFrame>
        <p:nvGraphicFramePr>
          <p:cNvPr id="9" name="Group 5">
            <a:extLst>
              <a:ext uri="{FF2B5EF4-FFF2-40B4-BE49-F238E27FC236}">
                <a16:creationId xmlns:a16="http://schemas.microsoft.com/office/drawing/2014/main" id="{900C5BDE-23C1-4F8E-8F65-97828AA4D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92491"/>
              </p:ext>
            </p:extLst>
          </p:nvPr>
        </p:nvGraphicFramePr>
        <p:xfrm>
          <a:off x="712788" y="4393902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5">
            <a:extLst>
              <a:ext uri="{FF2B5EF4-FFF2-40B4-BE49-F238E27FC236}">
                <a16:creationId xmlns:a16="http://schemas.microsoft.com/office/drawing/2014/main" id="{23EB9461-18A9-43E0-8577-1B83AAECD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56705"/>
              </p:ext>
            </p:extLst>
          </p:nvPr>
        </p:nvGraphicFramePr>
        <p:xfrm>
          <a:off x="5175250" y="4393902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4932363" y="3704927"/>
            <a:ext cx="31353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COSTRUZIONI IN ECONOMIA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 (acceso alle rettifiche dei costi di esercizio)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973138" y="3498552"/>
            <a:ext cx="212883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(costruiti in economia)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pluriennali)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 flipH="1">
            <a:off x="638175" y="4462164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 flipH="1">
            <a:off x="5175250" y="4427239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2525713" y="4427239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7205663" y="4427239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944563" y="5071764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6946900" y="4701877"/>
            <a:ext cx="625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800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946900" y="4947939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8E15B54-1773-488E-A836-2F129994F9C2}"/>
              </a:ext>
            </a:extLst>
          </p:cNvPr>
          <p:cNvCxnSpPr>
            <a:cxnSpLocks/>
          </p:cNvCxnSpPr>
          <p:nvPr/>
        </p:nvCxnSpPr>
        <p:spPr>
          <a:xfrm>
            <a:off x="1339850" y="5863927"/>
            <a:ext cx="590550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DD4CDB02-20D9-4376-AB4D-76BE3FCAFC54}"/>
              </a:ext>
            </a:extLst>
          </p:cNvPr>
          <p:cNvCxnSpPr/>
          <p:nvPr/>
        </p:nvCxnSpPr>
        <p:spPr>
          <a:xfrm flipV="1">
            <a:off x="1343025" y="5360689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DE2C3A45-055B-427A-83A2-133A8E7FBFD5}"/>
              </a:ext>
            </a:extLst>
          </p:cNvPr>
          <p:cNvCxnSpPr/>
          <p:nvPr/>
        </p:nvCxnSpPr>
        <p:spPr>
          <a:xfrm flipV="1">
            <a:off x="7245350" y="5360689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 flipH="1">
            <a:off x="1063625" y="4782839"/>
            <a:ext cx="673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800</a:t>
            </a:r>
          </a:p>
        </p:txBody>
      </p:sp>
      <p:graphicFrame>
        <p:nvGraphicFramePr>
          <p:cNvPr id="25" name="Group 52">
            <a:extLst>
              <a:ext uri="{FF2B5EF4-FFF2-40B4-BE49-F238E27FC236}">
                <a16:creationId xmlns:a16="http://schemas.microsoft.com/office/drawing/2014/main" id="{4F4DCF00-B6D5-4CF7-85C7-C7DBAD9E0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49190"/>
              </p:ext>
            </p:extLst>
          </p:nvPr>
        </p:nvGraphicFramePr>
        <p:xfrm>
          <a:off x="233363" y="6195714"/>
          <a:ext cx="8496300" cy="4016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2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Costruzioni in economia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4086225" y="5897264"/>
            <a:ext cx="792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7" name="CasellaDiTesto 4"/>
          <p:cNvSpPr txBox="1">
            <a:spLocks noChangeArrowheads="1"/>
          </p:cNvSpPr>
          <p:nvPr/>
        </p:nvSpPr>
        <p:spPr bwMode="auto">
          <a:xfrm>
            <a:off x="7340600" y="5238452"/>
            <a:ext cx="1882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rettifica indiretta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 di costi di esercizio</a:t>
            </a:r>
          </a:p>
        </p:txBody>
      </p:sp>
    </p:spTree>
    <p:extLst>
      <p:ext uri="{BB962C8B-B14F-4D97-AF65-F5344CB8AC3E}">
        <p14:creationId xmlns:p14="http://schemas.microsoft.com/office/powerpoint/2010/main" val="38217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Le costruzioni in economia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ttangolo 2"/>
          <p:cNvSpPr>
            <a:spLocks noChangeArrowheads="1"/>
          </p:cNvSpPr>
          <p:nvPr/>
        </p:nvSpPr>
        <p:spPr bwMode="auto">
          <a:xfrm>
            <a:off x="71438" y="1440458"/>
            <a:ext cx="8821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di costruzione in economia non completata nell’anno</a:t>
            </a: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ttangolo 1"/>
          <p:cNvSpPr>
            <a:spLocks noChangeArrowheads="1"/>
          </p:cNvSpPr>
          <p:nvPr/>
        </p:nvSpPr>
        <p:spPr bwMode="auto">
          <a:xfrm>
            <a:off x="130175" y="1772245"/>
            <a:ext cx="89535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Può accadere che il bene costruito in economia non sia stato completato nell’anno. Ipotizziamo che lo stato di avanzamento del lavoro venga quantificato in 500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Il conto </a:t>
            </a:r>
            <a:r>
              <a:rPr lang="it-IT" altLang="it-IT" sz="1600" b="1" dirty="0"/>
              <a:t>“Impianti in costruzione” </a:t>
            </a:r>
            <a:r>
              <a:rPr lang="it-IT" altLang="it-IT" sz="1600" dirty="0"/>
              <a:t>affluisce a stato patrimoniale come tutte le immobilizzazioni. Tuttavia, poiché il fattore pluriennale non è stato completato, </a:t>
            </a:r>
            <a:r>
              <a:rPr lang="it-IT" altLang="it-IT" sz="1600" b="1" dirty="0"/>
              <a:t>non si procederà ad ammortizzarlo</a:t>
            </a:r>
            <a:r>
              <a:rPr lang="it-IT" altLang="it-IT" sz="1600" dirty="0"/>
              <a:t>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6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Se il bene viene terminato l’anno successivo, al termine dell’esercizio </a:t>
            </a:r>
            <a:r>
              <a:rPr lang="it-IT" altLang="it-IT" sz="1600" b="1" dirty="0"/>
              <a:t>(n+1)</a:t>
            </a:r>
            <a:r>
              <a:rPr lang="it-IT" altLang="it-IT" sz="1600" dirty="0"/>
              <a:t> si procederà a completare la scrittura.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Ipotizzando che il secondo anno il valore del bene si sia incrementato di 300 e che quindi il valore complessivo dello stesso sia pari a 800 al 31/12 dell’anno n+1 si rileverà:</a:t>
            </a:r>
          </a:p>
        </p:txBody>
      </p:sp>
      <p:graphicFrame>
        <p:nvGraphicFramePr>
          <p:cNvPr id="30" name="Group 52">
            <a:extLst>
              <a:ext uri="{FF2B5EF4-FFF2-40B4-BE49-F238E27FC236}">
                <a16:creationId xmlns:a16="http://schemas.microsoft.com/office/drawing/2014/main" id="{4CB7EAE5-E874-4256-9513-BB37CA536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510416"/>
              </p:ext>
            </p:extLst>
          </p:nvPr>
        </p:nvGraphicFramePr>
        <p:xfrm>
          <a:off x="323850" y="2688233"/>
          <a:ext cx="8496300" cy="4016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2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1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in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costruzione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Costruzioni in economia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T="46091" marB="460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CasellaDiTesto 30"/>
          <p:cNvSpPr txBox="1">
            <a:spLocks noChangeArrowheads="1"/>
          </p:cNvSpPr>
          <p:nvPr/>
        </p:nvSpPr>
        <p:spPr bwMode="auto">
          <a:xfrm flipH="1">
            <a:off x="4176713" y="2389783"/>
            <a:ext cx="792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dirty="0" smtClean="0"/>
              <a:t>31/12/N</a:t>
            </a:r>
            <a:endParaRPr lang="it-IT" altLang="it-IT" sz="1200" dirty="0"/>
          </a:p>
        </p:txBody>
      </p:sp>
      <p:graphicFrame>
        <p:nvGraphicFramePr>
          <p:cNvPr id="32" name="Group 52">
            <a:extLst>
              <a:ext uri="{FF2B5EF4-FFF2-40B4-BE49-F238E27FC236}">
                <a16:creationId xmlns:a16="http://schemas.microsoft.com/office/drawing/2014/main" id="{27B4AEB5-40A1-4F2D-8C00-6C798544A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0937"/>
              </p:ext>
            </p:extLst>
          </p:nvPr>
        </p:nvGraphicFramePr>
        <p:xfrm>
          <a:off x="233363" y="5707782"/>
          <a:ext cx="8496300" cy="82342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2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54" marB="459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54" marB="459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</a:t>
                      </a:r>
                    </a:p>
                  </a:txBody>
                  <a:tcPr marT="45954" marB="459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aaa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54" marB="459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Costruzioni in economia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in costruzione</a:t>
                      </a:r>
                    </a:p>
                  </a:txBody>
                  <a:tcPr marT="45954" marB="459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T="45954" marB="459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54" marB="459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>
            <a:spLocks noChangeArrowheads="1"/>
          </p:cNvSpPr>
          <p:nvPr/>
        </p:nvSpPr>
        <p:spPr bwMode="auto">
          <a:xfrm flipH="1">
            <a:off x="3851919" y="5429970"/>
            <a:ext cx="10081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 dirty="0" smtClean="0"/>
              <a:t>31/12/N+1</a:t>
            </a:r>
            <a:endParaRPr lang="it-IT" altLang="it-IT" sz="1200" dirty="0"/>
          </a:p>
        </p:txBody>
      </p:sp>
    </p:spTree>
    <p:extLst>
      <p:ext uri="{BB962C8B-B14F-4D97-AF65-F5344CB8AC3E}">
        <p14:creationId xmlns:p14="http://schemas.microsoft.com/office/powerpoint/2010/main" val="34839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388" y="116632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33" name="Rettangolo 3"/>
          <p:cNvSpPr>
            <a:spLocks noChangeArrowheads="1"/>
          </p:cNvSpPr>
          <p:nvPr/>
        </p:nvSpPr>
        <p:spPr bwMode="auto">
          <a:xfrm>
            <a:off x="219706" y="903671"/>
            <a:ext cx="8315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La capitalizzazione di costi</a:t>
            </a:r>
            <a:endParaRPr lang="it-IT" altLang="it-IT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B877958-B345-4827-A995-52D187D3C2C9}"/>
              </a:ext>
            </a:extLst>
          </p:cNvPr>
          <p:cNvSpPr/>
          <p:nvPr/>
        </p:nvSpPr>
        <p:spPr>
          <a:xfrm>
            <a:off x="95250" y="1511918"/>
            <a:ext cx="8953500" cy="5563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600" dirty="0"/>
              <a:t>Per l’imputazione indiretta dei costi si deve porre in essere un </a:t>
            </a:r>
            <a:r>
              <a:rPr lang="it-IT" sz="1600" b="1" dirty="0"/>
              <a:t>procedimento di “capitalizzazione</a:t>
            </a:r>
            <a:r>
              <a:rPr lang="it-IT" sz="1600" dirty="0"/>
              <a:t>”, ovvero di “trasformazione” di costi di esercizio in costi pluriennali. </a:t>
            </a:r>
          </a:p>
          <a:p>
            <a:pPr algn="just">
              <a:defRPr/>
            </a:pPr>
            <a:endParaRPr lang="it-IT" sz="1050" dirty="0"/>
          </a:p>
          <a:p>
            <a:pPr algn="just">
              <a:defRPr/>
            </a:pPr>
            <a:r>
              <a:rPr lang="it-IT" sz="1600" dirty="0"/>
              <a:t>Le capitalizzazioni di costi consistono in rinvii ai futuri esercizi di costi (o di parte di costi) d’esercizio che a fine periodo non hanno esaurito la propria utilità. Si rende quindi necessario rettificare i costi sostenuti durante l’anno. In caso contrario l’intero costo graverebbe sull’esercizio mentre una parte di esso non è di sua competenza. </a:t>
            </a:r>
          </a:p>
          <a:p>
            <a:pPr algn="just">
              <a:defRPr/>
            </a:pPr>
            <a:endParaRPr lang="it-IT" sz="900" dirty="0"/>
          </a:p>
          <a:p>
            <a:pPr algn="just">
              <a:defRPr/>
            </a:pPr>
            <a:r>
              <a:rPr lang="it-IT" sz="1600" dirty="0"/>
              <a:t>Con il processo di </a:t>
            </a:r>
            <a:r>
              <a:rPr lang="it-IT" sz="1600" b="1" dirty="0"/>
              <a:t>“capitalizzazione” </a:t>
            </a:r>
            <a:r>
              <a:rPr lang="it-IT" sz="1600" dirty="0"/>
              <a:t>di tali costi, abbiamo la loro sospensione dal conto economico e al loro rinvio a stato patrimoniale. Verranno poi ammortizzati ogni anno sulla base del piano di ammortamento.</a:t>
            </a:r>
          </a:p>
          <a:p>
            <a:pPr algn="just">
              <a:defRPr/>
            </a:pPr>
            <a:r>
              <a:rPr lang="it-IT" sz="1600" b="1" u="sng" dirty="0"/>
              <a:t>Esempio: </a:t>
            </a:r>
            <a:r>
              <a:rPr lang="it-IT" altLang="it-IT" sz="1600" dirty="0"/>
              <a:t>Si rilevano costi dell’esercizio imputati ad attività di sviluppo per un importo pari a € 28.000,00. Si ritiene che tali costi, per € 13.000,00, non trovino contropartita nei ricavi dell’esercizio e costituiscano, quindi, una riserva di utilità che produrrà i suoi effetti negli esercizi futuri:</a:t>
            </a:r>
          </a:p>
          <a:p>
            <a:pPr algn="just">
              <a:defRPr/>
            </a:pPr>
            <a:endParaRPr lang="it-IT" altLang="it-IT" sz="1600" dirty="0"/>
          </a:p>
          <a:p>
            <a:pPr algn="just">
              <a:defRPr/>
            </a:pPr>
            <a:endParaRPr lang="it-IT" altLang="it-IT" sz="1600" dirty="0" smtClean="0"/>
          </a:p>
          <a:p>
            <a:pPr algn="just">
              <a:defRPr/>
            </a:pPr>
            <a:endParaRPr lang="it-IT" altLang="it-IT" sz="1600" dirty="0"/>
          </a:p>
          <a:p>
            <a:pPr algn="just">
              <a:defRPr/>
            </a:pPr>
            <a:r>
              <a:rPr lang="it-IT" altLang="it-IT" sz="1600" dirty="0"/>
              <a:t>Il conto “</a:t>
            </a:r>
            <a:r>
              <a:rPr lang="it-IT" altLang="it-IT" sz="1600" dirty="0">
                <a:solidFill>
                  <a:srgbClr val="C00000"/>
                </a:solidFill>
              </a:rPr>
              <a:t>Costi di sviluppo </a:t>
            </a:r>
            <a:r>
              <a:rPr lang="it-IT" altLang="it-IT" sz="1600" dirty="0" smtClean="0">
                <a:solidFill>
                  <a:srgbClr val="C00000"/>
                </a:solidFill>
              </a:rPr>
              <a:t>capitalizzati</a:t>
            </a:r>
            <a:r>
              <a:rPr lang="it-IT" altLang="it-IT" sz="1600" dirty="0" smtClean="0"/>
              <a:t>” </a:t>
            </a:r>
            <a:r>
              <a:rPr lang="it-IT" altLang="it-IT" sz="1600" dirty="0"/>
              <a:t>rappresenta un conto derivato-economico acceso ai costi pluriennali ed andrà iscritto a </a:t>
            </a:r>
            <a:r>
              <a:rPr lang="it-IT" altLang="it-IT" sz="1600" dirty="0">
                <a:solidFill>
                  <a:srgbClr val="C00000"/>
                </a:solidFill>
              </a:rPr>
              <a:t>Stato patrimoniale </a:t>
            </a:r>
            <a:r>
              <a:rPr lang="it-IT" altLang="it-IT" sz="1600" dirty="0"/>
              <a:t>tra le immobilizzazioni immateriali.</a:t>
            </a:r>
          </a:p>
          <a:p>
            <a:pPr algn="just">
              <a:defRPr/>
            </a:pPr>
            <a:r>
              <a:rPr lang="it-IT" altLang="it-IT" sz="1600" dirty="0"/>
              <a:t>il conto “</a:t>
            </a:r>
            <a:r>
              <a:rPr lang="it-IT" altLang="it-IT" sz="1600" dirty="0" smtClean="0">
                <a:solidFill>
                  <a:srgbClr val="C00000"/>
                </a:solidFill>
              </a:rPr>
              <a:t>Capitalizzazione costi </a:t>
            </a:r>
            <a:r>
              <a:rPr lang="it-IT" altLang="it-IT" sz="1600" dirty="0">
                <a:solidFill>
                  <a:srgbClr val="C00000"/>
                </a:solidFill>
              </a:rPr>
              <a:t>di </a:t>
            </a:r>
            <a:r>
              <a:rPr lang="it-IT" altLang="it-IT" sz="1600" dirty="0" smtClean="0">
                <a:solidFill>
                  <a:srgbClr val="C00000"/>
                </a:solidFill>
              </a:rPr>
              <a:t>sviluppo</a:t>
            </a:r>
            <a:r>
              <a:rPr lang="it-IT" altLang="it-IT" sz="1600" dirty="0" smtClean="0"/>
              <a:t>” </a:t>
            </a:r>
            <a:r>
              <a:rPr lang="it-IT" altLang="it-IT" sz="1600" dirty="0"/>
              <a:t>è un conto derivato-economico acceso alle rettifiche di costo che affluirà a </a:t>
            </a:r>
            <a:r>
              <a:rPr lang="it-IT" altLang="it-IT" sz="1600" dirty="0">
                <a:solidFill>
                  <a:srgbClr val="C00000"/>
                </a:solidFill>
              </a:rPr>
              <a:t>Conto economico tra i ricavi </a:t>
            </a:r>
            <a:r>
              <a:rPr lang="it-IT" altLang="it-IT" sz="1600" dirty="0"/>
              <a:t>come rettifica indiretta del costo a cui si riferisce.</a:t>
            </a:r>
          </a:p>
          <a:p>
            <a:pPr algn="just">
              <a:defRPr/>
            </a:pPr>
            <a:endParaRPr lang="it-IT" sz="1600" b="1" u="sng" dirty="0"/>
          </a:p>
        </p:txBody>
      </p:sp>
      <p:graphicFrame>
        <p:nvGraphicFramePr>
          <p:cNvPr id="10" name="Group 52">
            <a:extLst>
              <a:ext uri="{FF2B5EF4-FFF2-40B4-BE49-F238E27FC236}">
                <a16:creationId xmlns:a16="http://schemas.microsoft.com/office/drawing/2014/main" id="{8E5B6732-AA04-4EEE-BE5A-1943C5E88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31677"/>
              </p:ext>
            </p:extLst>
          </p:nvPr>
        </p:nvGraphicFramePr>
        <p:xfrm>
          <a:off x="323850" y="5157192"/>
          <a:ext cx="8496300" cy="51911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8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2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54" marB="460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54" marB="460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Costi di sviluppo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capitalizzati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54" marB="460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54" marB="460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Capitalizzazione di costi di sviluppo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54" marB="460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54" marB="460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13.000</a:t>
                      </a:r>
                    </a:p>
                  </a:txBody>
                  <a:tcPr marT="46054" marB="460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7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762000" y="1052736"/>
            <a:ext cx="805847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dirty="0" smtClean="0"/>
              <a:t>Coronella S., Ragioneria generale, Cap</a:t>
            </a:r>
            <a:r>
              <a:rPr lang="it-IT" altLang="it-IT" sz="2400" dirty="0"/>
              <a:t>. </a:t>
            </a:r>
            <a:r>
              <a:rPr lang="it-IT" altLang="it-IT" sz="2400" dirty="0" smtClean="0"/>
              <a:t>21</a:t>
            </a:r>
          </a:p>
          <a:p>
            <a:pPr eaLnBrk="1" hangingPunct="1"/>
            <a:r>
              <a:rPr lang="it-IT" altLang="it-IT" sz="2400" dirty="0"/>
              <a:t>	</a:t>
            </a:r>
            <a:r>
              <a:rPr lang="it-IT" altLang="it-IT" sz="2400" dirty="0" smtClean="0"/>
              <a:t>	(saltare </a:t>
            </a:r>
            <a:r>
              <a:rPr lang="it-IT" altLang="it-IT" sz="2400" dirty="0" err="1" smtClean="0"/>
              <a:t>sottopar</a:t>
            </a:r>
            <a:r>
              <a:rPr lang="it-IT" altLang="it-IT" sz="2400" dirty="0" smtClean="0"/>
              <a:t>. 21.2.6.2, 21.2.6.3, 			21.2.7, 21.2.8.2 e Par. 21.7. All’interno </a:t>
            </a:r>
            <a:r>
              <a:rPr lang="it-IT" altLang="it-IT" sz="2400" smtClean="0"/>
              <a:t>del 		paragrafo 21.3.2 </a:t>
            </a:r>
            <a:r>
              <a:rPr lang="it-IT" altLang="it-IT" sz="2400" dirty="0" smtClean="0"/>
              <a:t>saltare il caso dei </a:t>
            </a:r>
            <a:r>
              <a:rPr lang="it-IT" altLang="it-IT" sz="2400" smtClean="0"/>
              <a:t>risconti 		pluriennali</a:t>
            </a:r>
            <a:r>
              <a:rPr lang="it-IT" altLang="it-IT" sz="2400" dirty="0" smtClean="0"/>
              <a:t>)</a:t>
            </a:r>
          </a:p>
          <a:p>
            <a:pPr eaLnBrk="1" hangingPunct="1"/>
            <a:endParaRPr lang="it-IT" altLang="it-IT" sz="2400" dirty="0"/>
          </a:p>
          <a:p>
            <a:pPr eaLnBrk="1" hangingPunct="1"/>
            <a:r>
              <a:rPr lang="it-IT" altLang="it-IT" sz="2400" dirty="0" smtClean="0"/>
              <a:t>		I Par. 21.4, 21.5 e 21.6 saranno svolti a 			seguire</a:t>
            </a:r>
            <a:endParaRPr lang="it-IT" altLang="it-IT" dirty="0"/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762000" y="87288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3200">
                <a:latin typeface="Arial" panose="020B0604020202020204" pitchFamily="34" charset="0"/>
                <a:ea typeface="MS PGothic" panose="020B0600070205080204" pitchFamily="34" charset="-128"/>
              </a:rPr>
              <a:t>Riferimenti bibliografici</a:t>
            </a:r>
            <a:endParaRPr lang="it-IT" altLang="it-IT" sz="18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1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107504" y="980728"/>
            <a:ext cx="9036496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b="1" dirty="0" smtClean="0"/>
              <a:t>La svalutazione di poste attive: i crediti commerciali</a:t>
            </a:r>
          </a:p>
          <a:p>
            <a:pPr>
              <a:spcBef>
                <a:spcPts val="0"/>
              </a:spcBef>
              <a:buNone/>
            </a:pPr>
            <a:endParaRPr lang="it-IT" sz="1400" dirty="0"/>
          </a:p>
          <a:p>
            <a:pPr>
              <a:spcBef>
                <a:spcPts val="0"/>
              </a:spcBef>
              <a:buNone/>
            </a:pPr>
            <a:r>
              <a:rPr lang="it-IT" sz="2000" dirty="0" smtClean="0"/>
              <a:t>Tra le poste attive «svalutabili» merita una particolare considerazione quella rappresentata dai </a:t>
            </a:r>
            <a:r>
              <a:rPr lang="it-IT" sz="2000" b="1" dirty="0" smtClean="0">
                <a:solidFill>
                  <a:srgbClr val="C00000"/>
                </a:solidFill>
              </a:rPr>
              <a:t>crediti commerciali</a:t>
            </a:r>
            <a:endParaRPr lang="it-IT" sz="2000" b="1" dirty="0" smtClean="0"/>
          </a:p>
          <a:p>
            <a:pPr>
              <a:spcBef>
                <a:spcPts val="0"/>
              </a:spcBef>
              <a:buNone/>
            </a:pPr>
            <a:endParaRPr lang="it-IT" sz="1400" dirty="0" smtClean="0"/>
          </a:p>
          <a:p>
            <a:pPr>
              <a:buNone/>
            </a:pPr>
            <a:r>
              <a:rPr lang="it-IT" sz="2000" dirty="0" smtClean="0"/>
              <a:t>Su </a:t>
            </a:r>
            <a:r>
              <a:rPr lang="it-IT" sz="2000" dirty="0"/>
              <a:t>di essi grava un “</a:t>
            </a:r>
            <a:r>
              <a:rPr lang="it-IT" sz="2000" b="1" dirty="0"/>
              <a:t>rischio di inesigibilità</a:t>
            </a:r>
            <a:r>
              <a:rPr lang="it-IT" sz="2000" dirty="0"/>
              <a:t>” che può condurre alla loro mancata o parziale </a:t>
            </a:r>
            <a:r>
              <a:rPr lang="it-IT" sz="2000" dirty="0" smtClean="0"/>
              <a:t>riscossione</a:t>
            </a:r>
            <a:endParaRPr lang="it-IT" sz="2000" dirty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2000" dirty="0" smtClean="0"/>
              <a:t>L’amministratore </a:t>
            </a:r>
            <a:r>
              <a:rPr lang="it-IT" sz="2000" dirty="0"/>
              <a:t>prudente, pertanto, stimata l’entità del rischio in oggetto, provvede a stanziare un </a:t>
            </a:r>
            <a:r>
              <a:rPr lang="it-IT" sz="2000" b="1" dirty="0"/>
              <a:t>apposito fondo di svalutazione</a:t>
            </a:r>
            <a:r>
              <a:rPr lang="it-IT" sz="2000" dirty="0"/>
              <a:t>, onde tenere conto di tale </a:t>
            </a:r>
            <a:r>
              <a:rPr lang="it-IT" sz="2000" dirty="0" smtClean="0"/>
              <a:t>eventualità</a:t>
            </a:r>
          </a:p>
          <a:p>
            <a:pPr>
              <a:buNone/>
            </a:pPr>
            <a:endParaRPr lang="it-IT" sz="1400" dirty="0"/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2234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107504" y="980728"/>
            <a:ext cx="9036496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b="1" dirty="0" smtClean="0"/>
              <a:t>La svalutazione di poste attive: i crediti commerciali</a:t>
            </a:r>
          </a:p>
          <a:p>
            <a:pPr>
              <a:spcBef>
                <a:spcPts val="0"/>
              </a:spcBef>
              <a:buNone/>
            </a:pPr>
            <a:endParaRPr lang="it-IT" sz="1400" dirty="0"/>
          </a:p>
          <a:p>
            <a:pPr>
              <a:buNone/>
            </a:pPr>
            <a:r>
              <a:rPr lang="it-IT" sz="2000" dirty="0" smtClean="0"/>
              <a:t>Ipotizzando </a:t>
            </a:r>
            <a:r>
              <a:rPr lang="it-IT" sz="2000" dirty="0"/>
              <a:t>lo stanziamento di un fondo per la svalutazione di crediti verso clienti pari a 5 a fronte di crediti per 200, la scrittura sarà:</a:t>
            </a:r>
          </a:p>
          <a:p>
            <a:pPr>
              <a:spcBef>
                <a:spcPts val="0"/>
              </a:spcBef>
              <a:buNone/>
            </a:pPr>
            <a:endParaRPr lang="it-IT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  <p:graphicFrame>
        <p:nvGraphicFramePr>
          <p:cNvPr id="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15367"/>
              </p:ext>
            </p:extLst>
          </p:nvPr>
        </p:nvGraphicFramePr>
        <p:xfrm>
          <a:off x="468313" y="2555727"/>
          <a:ext cx="8496300" cy="5794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Quota di svalutazione dei crediti commerciali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Fondo svalutazione crediti commerciali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CasellaDiTesto 27"/>
          <p:cNvSpPr txBox="1">
            <a:spLocks noChangeArrowheads="1"/>
          </p:cNvSpPr>
          <p:nvPr/>
        </p:nvSpPr>
        <p:spPr bwMode="auto">
          <a:xfrm>
            <a:off x="4068763" y="2290614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" name="Rettangolo 1"/>
          <p:cNvSpPr/>
          <p:nvPr/>
        </p:nvSpPr>
        <p:spPr>
          <a:xfrm>
            <a:off x="3017728" y="3244334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800" dirty="0" smtClean="0"/>
              <a:t>Con i seguenti riflessi in bilancio: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876725"/>
            <a:ext cx="7981899" cy="185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Le scritture di assestamento</a:t>
            </a:r>
            <a:endParaRPr lang="it-IT" altLang="it-IT" sz="2000" dirty="0"/>
          </a:p>
        </p:txBody>
      </p:sp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107504" y="980728"/>
            <a:ext cx="9036496" cy="653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it-IT" b="1" dirty="0" smtClean="0"/>
              <a:t>La svalutazione di poste attive: i crediti commerciali</a:t>
            </a:r>
          </a:p>
          <a:p>
            <a:pPr>
              <a:spcBef>
                <a:spcPts val="0"/>
              </a:spcBef>
              <a:buNone/>
            </a:pPr>
            <a:endParaRPr lang="it-IT" sz="1400" dirty="0"/>
          </a:p>
          <a:p>
            <a:pPr algn="just">
              <a:buNone/>
            </a:pPr>
            <a:r>
              <a:rPr lang="it-IT" sz="1800" dirty="0" smtClean="0"/>
              <a:t>La definizione del valore da accantonare è da ritenersi un’operazione alquanto </a:t>
            </a:r>
            <a:r>
              <a:rPr lang="it-IT" sz="1800" b="1" dirty="0" smtClean="0"/>
              <a:t>aleatoria e complessa</a:t>
            </a:r>
            <a:r>
              <a:rPr lang="it-IT" sz="1800" dirty="0" smtClean="0"/>
              <a:t>. Gli amministratori devono quindi </a:t>
            </a:r>
            <a:r>
              <a:rPr lang="it-IT" sz="1800" u="sng" dirty="0" smtClean="0"/>
              <a:t>svolgere un’accurata analisi </a:t>
            </a:r>
            <a:r>
              <a:rPr lang="it-IT" sz="1800" dirty="0" smtClean="0"/>
              <a:t>del rischio di insolvenza gravante sui crediti al fine di definire il valore più attendibile da iscrivere in bilancio; questo perché naturalmente la sovrastima o la sottostima di tale perdita temuta incide sull’utile dell’esercizio e di riflesso sulla consistenza economica e patrimoniale dell’azienda</a:t>
            </a:r>
            <a:endParaRPr lang="it-IT" sz="18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 smtClean="0"/>
          </a:p>
          <a:p>
            <a:pPr algn="ctr">
              <a:spcBef>
                <a:spcPct val="0"/>
              </a:spcBef>
              <a:buClrTx/>
              <a:buNone/>
            </a:pPr>
            <a:r>
              <a:rPr lang="it-IT" sz="1800" b="1" dirty="0" smtClean="0"/>
              <a:t>Dal punto di vista fiscale</a:t>
            </a:r>
            <a:r>
              <a:rPr lang="it-IT" sz="1800" dirty="0" smtClean="0"/>
              <a:t>, la valutazione dei crediti è disciplinata </a:t>
            </a:r>
            <a:r>
              <a:rPr lang="it-IT" sz="1800" u="sng" dirty="0" smtClean="0"/>
              <a:t>dall’art. 106 del Testo Unico delle Imposte sui Redditi (TUIR) nel seguente modo:</a:t>
            </a:r>
          </a:p>
          <a:p>
            <a:pPr algn="just">
              <a:buNone/>
              <a:defRPr/>
            </a:pPr>
            <a:r>
              <a:rPr lang="it-IT" sz="1800" dirty="0"/>
              <a:t>E’ permessa la deduzione, in ciascun esercizio, di accantonamenti nel limite dello 0,50% dell’ammontare complessivo crediti derivanti da cessioni e prestazioni che producono ricavi presenti in bilancio; non è invece prevista la possibilità di dedurre costi relativi a perdite presunte su crediti di natura finanziaria o diversa. Tale deduzione è ammessa fino al raggiungimento del fondo per un valore pari al 5% dei crediti commerciali indicati alla fine dell’esercizio. </a:t>
            </a:r>
          </a:p>
          <a:p>
            <a:pPr algn="just">
              <a:buNone/>
              <a:defRPr/>
            </a:pPr>
            <a:r>
              <a:rPr lang="it-IT" sz="1800" dirty="0"/>
              <a:t>Sono ovviamente ammesse in deduzione dal reddito di esercizio, le perdite su crediti derivanti da </a:t>
            </a:r>
            <a:r>
              <a:rPr lang="it-IT" sz="1800" b="1" dirty="0"/>
              <a:t>elementi certi e precisi </a:t>
            </a:r>
            <a:r>
              <a:rPr lang="it-IT" sz="1800" dirty="0"/>
              <a:t>e, in ogni caso, quelle inerenti a crediti vantati verso un soggetto sottoposto a procedura concorsuale.</a:t>
            </a:r>
          </a:p>
          <a:p>
            <a:pPr algn="ctr">
              <a:spcBef>
                <a:spcPct val="0"/>
              </a:spcBef>
              <a:buClrTx/>
              <a:buNone/>
            </a:pPr>
            <a:endParaRPr lang="it-IT" sz="2000" u="sng" dirty="0" smtClean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11969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8C8930-46D5-485D-9E71-FDC371221B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0ABC6D-6E8C-4A5C-8813-2F4B1CCE83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3798A7-7656-45C0-8FC4-AEF16B3273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4586</TotalTime>
  <Words>7028</Words>
  <Application>Microsoft Office PowerPoint</Application>
  <PresentationFormat>Presentazione su schermo (4:3)</PresentationFormat>
  <Paragraphs>826</Paragraphs>
  <Slides>63</Slides>
  <Notes>45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63</vt:i4>
      </vt:variant>
    </vt:vector>
  </HeadingPairs>
  <TitlesOfParts>
    <vt:vector size="73" baseType="lpstr">
      <vt:lpstr>MS PGothic</vt:lpstr>
      <vt:lpstr>MS PGothic</vt:lpstr>
      <vt:lpstr>Arial</vt:lpstr>
      <vt:lpstr>Arial Narrow</vt:lpstr>
      <vt:lpstr>AvantGarde Bk BT</vt:lpstr>
      <vt:lpstr>Calibri</vt:lpstr>
      <vt:lpstr>Tahoma</vt:lpstr>
      <vt:lpstr>Times New Roman</vt:lpstr>
      <vt:lpstr>crossmind</vt:lpstr>
      <vt:lpstr>1_crossmind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TFR</vt:lpstr>
      <vt:lpstr>Presentazione standard di PowerPoint</vt:lpstr>
      <vt:lpstr>Esempio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362</cp:revision>
  <cp:lastPrinted>2020-03-30T09:43:41Z</cp:lastPrinted>
  <dcterms:created xsi:type="dcterms:W3CDTF">2008-10-04T09:41:13Z</dcterms:created>
  <dcterms:modified xsi:type="dcterms:W3CDTF">2021-05-05T15:09:08Z</dcterms:modified>
</cp:coreProperties>
</file>