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5"/>
  </p:notesMasterIdLst>
  <p:handoutMasterIdLst>
    <p:handoutMasterId r:id="rId26"/>
  </p:handoutMasterIdLst>
  <p:sldIdLst>
    <p:sldId id="256" r:id="rId2"/>
    <p:sldId id="319" r:id="rId3"/>
    <p:sldId id="323" r:id="rId4"/>
    <p:sldId id="325" r:id="rId5"/>
    <p:sldId id="295" r:id="rId6"/>
    <p:sldId id="324" r:id="rId7"/>
    <p:sldId id="328" r:id="rId8"/>
    <p:sldId id="326" r:id="rId9"/>
    <p:sldId id="327" r:id="rId10"/>
    <p:sldId id="330" r:id="rId11"/>
    <p:sldId id="329" r:id="rId12"/>
    <p:sldId id="331" r:id="rId13"/>
    <p:sldId id="333" r:id="rId14"/>
    <p:sldId id="334" r:id="rId15"/>
    <p:sldId id="335" r:id="rId16"/>
    <p:sldId id="336" r:id="rId17"/>
    <p:sldId id="303" r:id="rId18"/>
    <p:sldId id="338" r:id="rId19"/>
    <p:sldId id="337" r:id="rId20"/>
    <p:sldId id="292" r:id="rId21"/>
    <p:sldId id="339" r:id="rId22"/>
    <p:sldId id="340" r:id="rId23"/>
    <p:sldId id="341" r:id="rId24"/>
  </p:sldIdLst>
  <p:sldSz cx="9144000" cy="6858000" type="screen4x3"/>
  <p:notesSz cx="7099300" cy="10234613"/>
  <p:defaultTextStyle>
    <a:defPPr>
      <a:defRPr lang="it-IT"/>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FFFF99"/>
    <a:srgbClr val="FFCC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43" autoAdjust="0"/>
    <p:restoredTop sz="94660"/>
  </p:normalViewPr>
  <p:slideViewPr>
    <p:cSldViewPr>
      <p:cViewPr varScale="1">
        <p:scale>
          <a:sx n="97" d="100"/>
          <a:sy n="97" d="100"/>
        </p:scale>
        <p:origin x="5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5981" cy="512379"/>
          </a:xfrm>
          <a:prstGeom prst="rect">
            <a:avLst/>
          </a:prstGeom>
        </p:spPr>
        <p:txBody>
          <a:bodyPr vert="horz" lIns="95489" tIns="47744" rIns="95489" bIns="47744" rtlCol="0"/>
          <a:lstStyle>
            <a:lvl1pPr algn="l">
              <a:defRPr sz="1300">
                <a:latin typeface="Arial" charset="0"/>
              </a:defRPr>
            </a:lvl1pPr>
          </a:lstStyle>
          <a:p>
            <a:pPr>
              <a:defRPr/>
            </a:pPr>
            <a:endParaRPr lang="it-IT"/>
          </a:p>
        </p:txBody>
      </p:sp>
      <p:sp>
        <p:nvSpPr>
          <p:cNvPr id="3" name="Segnaposto data 2"/>
          <p:cNvSpPr>
            <a:spLocks noGrp="1"/>
          </p:cNvSpPr>
          <p:nvPr>
            <p:ph type="dt" sz="quarter" idx="1"/>
          </p:nvPr>
        </p:nvSpPr>
        <p:spPr>
          <a:xfrm>
            <a:off x="4021682" y="0"/>
            <a:ext cx="3075981" cy="512379"/>
          </a:xfrm>
          <a:prstGeom prst="rect">
            <a:avLst/>
          </a:prstGeom>
        </p:spPr>
        <p:txBody>
          <a:bodyPr vert="horz" lIns="95489" tIns="47744" rIns="95489" bIns="47744" rtlCol="0"/>
          <a:lstStyle>
            <a:lvl1pPr algn="r">
              <a:defRPr sz="1300">
                <a:latin typeface="Arial" charset="0"/>
              </a:defRPr>
            </a:lvl1pPr>
          </a:lstStyle>
          <a:p>
            <a:pPr>
              <a:defRPr/>
            </a:pPr>
            <a:fld id="{2D0D8021-040A-4E66-A59B-5F2F5696F017}" type="datetimeFigureOut">
              <a:rPr lang="it-IT"/>
              <a:pPr>
                <a:defRPr/>
              </a:pPr>
              <a:t>25/02/2021</a:t>
            </a:fld>
            <a:endParaRPr lang="it-IT"/>
          </a:p>
        </p:txBody>
      </p:sp>
      <p:sp>
        <p:nvSpPr>
          <p:cNvPr id="4" name="Segnaposto piè di pagina 3"/>
          <p:cNvSpPr>
            <a:spLocks noGrp="1"/>
          </p:cNvSpPr>
          <p:nvPr>
            <p:ph type="ftr" sz="quarter" idx="2"/>
          </p:nvPr>
        </p:nvSpPr>
        <p:spPr>
          <a:xfrm>
            <a:off x="0" y="9720613"/>
            <a:ext cx="3075981" cy="512379"/>
          </a:xfrm>
          <a:prstGeom prst="rect">
            <a:avLst/>
          </a:prstGeom>
        </p:spPr>
        <p:txBody>
          <a:bodyPr vert="horz" lIns="95489" tIns="47744" rIns="95489" bIns="47744" rtlCol="0" anchor="b"/>
          <a:lstStyle>
            <a:lvl1pPr algn="l">
              <a:defRPr sz="1300">
                <a:latin typeface="Arial" charset="0"/>
              </a:defRPr>
            </a:lvl1pPr>
          </a:lstStyle>
          <a:p>
            <a:pPr>
              <a:defRPr/>
            </a:pPr>
            <a:endParaRPr lang="it-IT"/>
          </a:p>
        </p:txBody>
      </p:sp>
      <p:sp>
        <p:nvSpPr>
          <p:cNvPr id="5" name="Segnaposto numero diapositiva 4"/>
          <p:cNvSpPr>
            <a:spLocks noGrp="1"/>
          </p:cNvSpPr>
          <p:nvPr>
            <p:ph type="sldNum" sz="quarter" idx="3"/>
          </p:nvPr>
        </p:nvSpPr>
        <p:spPr>
          <a:xfrm>
            <a:off x="4021682" y="9720613"/>
            <a:ext cx="3075981" cy="512379"/>
          </a:xfrm>
          <a:prstGeom prst="rect">
            <a:avLst/>
          </a:prstGeom>
        </p:spPr>
        <p:txBody>
          <a:bodyPr vert="horz" lIns="95489" tIns="47744" rIns="95489" bIns="47744" rtlCol="0" anchor="b"/>
          <a:lstStyle>
            <a:lvl1pPr algn="r">
              <a:defRPr sz="1300">
                <a:latin typeface="Arial" charset="0"/>
              </a:defRPr>
            </a:lvl1pPr>
          </a:lstStyle>
          <a:p>
            <a:pPr>
              <a:defRPr/>
            </a:pPr>
            <a:fld id="{E015DF96-0F86-4AF1-85B8-B6254901538C}"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5981" cy="512379"/>
          </a:xfrm>
          <a:prstGeom prst="rect">
            <a:avLst/>
          </a:prstGeom>
          <a:noFill/>
          <a:ln w="9525">
            <a:noFill/>
            <a:miter lim="800000"/>
            <a:headEnd/>
            <a:tailEnd/>
          </a:ln>
          <a:effectLst/>
        </p:spPr>
        <p:txBody>
          <a:bodyPr vert="horz" wrap="square" lIns="95489" tIns="47744" rIns="95489" bIns="47744" numCol="1" anchor="t" anchorCtr="0" compatLnSpc="1">
            <a:prstTxWarp prst="textNoShape">
              <a:avLst/>
            </a:prstTxWarp>
          </a:bodyPr>
          <a:lstStyle>
            <a:lvl1pPr>
              <a:defRPr sz="1300">
                <a:latin typeface="Arial" charset="0"/>
              </a:defRPr>
            </a:lvl1pPr>
          </a:lstStyle>
          <a:p>
            <a:pPr>
              <a:defRPr/>
            </a:pPr>
            <a:endParaRPr lang="it-IT"/>
          </a:p>
        </p:txBody>
      </p:sp>
      <p:sp>
        <p:nvSpPr>
          <p:cNvPr id="3075" name="Rectangle 3"/>
          <p:cNvSpPr>
            <a:spLocks noGrp="1" noChangeArrowheads="1"/>
          </p:cNvSpPr>
          <p:nvPr>
            <p:ph type="dt" idx="1"/>
          </p:nvPr>
        </p:nvSpPr>
        <p:spPr bwMode="auto">
          <a:xfrm>
            <a:off x="4021682" y="0"/>
            <a:ext cx="3075981" cy="512379"/>
          </a:xfrm>
          <a:prstGeom prst="rect">
            <a:avLst/>
          </a:prstGeom>
          <a:noFill/>
          <a:ln w="9525">
            <a:noFill/>
            <a:miter lim="800000"/>
            <a:headEnd/>
            <a:tailEnd/>
          </a:ln>
          <a:effectLst/>
        </p:spPr>
        <p:txBody>
          <a:bodyPr vert="horz" wrap="square" lIns="95489" tIns="47744" rIns="95489" bIns="47744" numCol="1" anchor="t" anchorCtr="0" compatLnSpc="1">
            <a:prstTxWarp prst="textNoShape">
              <a:avLst/>
            </a:prstTxWarp>
          </a:bodyPr>
          <a:lstStyle>
            <a:lvl1pPr algn="r">
              <a:defRPr sz="1300">
                <a:latin typeface="Arial" charset="0"/>
              </a:defRPr>
            </a:lvl1pPr>
          </a:lstStyle>
          <a:p>
            <a:pPr>
              <a:defRPr/>
            </a:pPr>
            <a:endParaRPr lang="it-IT"/>
          </a:p>
        </p:txBody>
      </p:sp>
      <p:sp>
        <p:nvSpPr>
          <p:cNvPr id="46084" name="Rectangle 4"/>
          <p:cNvSpPr>
            <a:spLocks noGrp="1" noRot="1" noChangeAspect="1" noChangeArrowheads="1" noTextEdit="1"/>
          </p:cNvSpPr>
          <p:nvPr>
            <p:ph type="sldImg" idx="2"/>
          </p:nvPr>
        </p:nvSpPr>
        <p:spPr bwMode="auto">
          <a:xfrm>
            <a:off x="990600" y="766763"/>
            <a:ext cx="5119688" cy="38385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10094" y="4862739"/>
            <a:ext cx="5679113" cy="4604927"/>
          </a:xfrm>
          <a:prstGeom prst="rect">
            <a:avLst/>
          </a:prstGeom>
          <a:noFill/>
          <a:ln w="9525">
            <a:noFill/>
            <a:miter lim="800000"/>
            <a:headEnd/>
            <a:tailEnd/>
          </a:ln>
          <a:effectLst/>
        </p:spPr>
        <p:txBody>
          <a:bodyPr vert="horz" wrap="square" lIns="95489" tIns="47744" rIns="95489" bIns="47744"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3078" name="Rectangle 6"/>
          <p:cNvSpPr>
            <a:spLocks noGrp="1" noChangeArrowheads="1"/>
          </p:cNvSpPr>
          <p:nvPr>
            <p:ph type="ftr" sz="quarter" idx="4"/>
          </p:nvPr>
        </p:nvSpPr>
        <p:spPr bwMode="auto">
          <a:xfrm>
            <a:off x="0" y="9720613"/>
            <a:ext cx="3075981" cy="512379"/>
          </a:xfrm>
          <a:prstGeom prst="rect">
            <a:avLst/>
          </a:prstGeom>
          <a:noFill/>
          <a:ln w="9525">
            <a:noFill/>
            <a:miter lim="800000"/>
            <a:headEnd/>
            <a:tailEnd/>
          </a:ln>
          <a:effectLst/>
        </p:spPr>
        <p:txBody>
          <a:bodyPr vert="horz" wrap="square" lIns="95489" tIns="47744" rIns="95489" bIns="47744" numCol="1" anchor="b" anchorCtr="0" compatLnSpc="1">
            <a:prstTxWarp prst="textNoShape">
              <a:avLst/>
            </a:prstTxWarp>
          </a:bodyPr>
          <a:lstStyle>
            <a:lvl1pPr>
              <a:defRPr sz="1300">
                <a:latin typeface="Arial" charset="0"/>
              </a:defRPr>
            </a:lvl1pPr>
          </a:lstStyle>
          <a:p>
            <a:pPr>
              <a:defRPr/>
            </a:pPr>
            <a:endParaRPr lang="it-IT"/>
          </a:p>
        </p:txBody>
      </p:sp>
      <p:sp>
        <p:nvSpPr>
          <p:cNvPr id="3079" name="Rectangle 7"/>
          <p:cNvSpPr>
            <a:spLocks noGrp="1" noChangeArrowheads="1"/>
          </p:cNvSpPr>
          <p:nvPr>
            <p:ph type="sldNum" sz="quarter" idx="5"/>
          </p:nvPr>
        </p:nvSpPr>
        <p:spPr bwMode="auto">
          <a:xfrm>
            <a:off x="4021682" y="9720613"/>
            <a:ext cx="3075981" cy="512379"/>
          </a:xfrm>
          <a:prstGeom prst="rect">
            <a:avLst/>
          </a:prstGeom>
          <a:noFill/>
          <a:ln w="9525">
            <a:noFill/>
            <a:miter lim="800000"/>
            <a:headEnd/>
            <a:tailEnd/>
          </a:ln>
          <a:effectLst/>
        </p:spPr>
        <p:txBody>
          <a:bodyPr vert="horz" wrap="square" lIns="95489" tIns="47744" rIns="95489" bIns="47744" numCol="1" anchor="b" anchorCtr="0" compatLnSpc="1">
            <a:prstTxWarp prst="textNoShape">
              <a:avLst/>
            </a:prstTxWarp>
          </a:bodyPr>
          <a:lstStyle>
            <a:lvl1pPr algn="r">
              <a:defRPr sz="1300">
                <a:latin typeface="Arial" charset="0"/>
              </a:defRPr>
            </a:lvl1pPr>
          </a:lstStyle>
          <a:p>
            <a:pPr>
              <a:defRPr/>
            </a:pPr>
            <a:fld id="{948DB88C-3FEB-4A89-9BA5-42BFE48A70D8}"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B080AAF-40AC-467C-B553-83775AA1EC93}" type="slidenum">
              <a:rPr lang="it-IT" smtClean="0">
                <a:latin typeface="Arial" pitchFamily="34" charset="0"/>
              </a:rPr>
              <a:pPr/>
              <a:t>1</a:t>
            </a:fld>
            <a:endParaRPr lang="it-IT" smtClean="0">
              <a:latin typeface="Arial" pitchFamily="34"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523668B-9774-4DE1-906B-6D4E17492FF0}" type="slidenum">
              <a:rPr lang="it-IT" smtClean="0">
                <a:latin typeface="Arial" pitchFamily="34" charset="0"/>
              </a:rPr>
              <a:pPr/>
              <a:t>10</a:t>
            </a:fld>
            <a:endParaRPr lang="it-IT" smtClean="0">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1756068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523668B-9774-4DE1-906B-6D4E17492FF0}" type="slidenum">
              <a:rPr lang="it-IT" smtClean="0">
                <a:latin typeface="Arial" pitchFamily="34" charset="0"/>
              </a:rPr>
              <a:pPr/>
              <a:t>11</a:t>
            </a:fld>
            <a:endParaRPr lang="it-IT" smtClean="0">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463278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523668B-9774-4DE1-906B-6D4E17492FF0}" type="slidenum">
              <a:rPr lang="it-IT" smtClean="0">
                <a:latin typeface="Arial" pitchFamily="34" charset="0"/>
              </a:rPr>
              <a:pPr/>
              <a:t>12</a:t>
            </a:fld>
            <a:endParaRPr lang="it-IT" smtClean="0">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3332655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523668B-9774-4DE1-906B-6D4E17492FF0}" type="slidenum">
              <a:rPr lang="it-IT" smtClean="0">
                <a:latin typeface="Arial" pitchFamily="34" charset="0"/>
              </a:rPr>
              <a:pPr/>
              <a:t>13</a:t>
            </a:fld>
            <a:endParaRPr lang="it-IT" smtClean="0">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38378761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523668B-9774-4DE1-906B-6D4E17492FF0}" type="slidenum">
              <a:rPr lang="it-IT" smtClean="0">
                <a:latin typeface="Arial" pitchFamily="34" charset="0"/>
              </a:rPr>
              <a:pPr/>
              <a:t>14</a:t>
            </a:fld>
            <a:endParaRPr lang="it-IT" smtClean="0">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33679692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523668B-9774-4DE1-906B-6D4E17492FF0}" type="slidenum">
              <a:rPr lang="it-IT" smtClean="0">
                <a:latin typeface="Arial" pitchFamily="34" charset="0"/>
              </a:rPr>
              <a:pPr/>
              <a:t>15</a:t>
            </a:fld>
            <a:endParaRPr lang="it-IT" smtClean="0">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1664954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523668B-9774-4DE1-906B-6D4E17492FF0}" type="slidenum">
              <a:rPr lang="it-IT" smtClean="0">
                <a:latin typeface="Arial" pitchFamily="34" charset="0"/>
              </a:rPr>
              <a:pPr/>
              <a:t>16</a:t>
            </a:fld>
            <a:endParaRPr lang="it-IT" smtClean="0">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14357171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D0C89666-E38C-41A3-9669-0271C28A264A}" type="slidenum">
              <a:rPr lang="it-IT" smtClean="0">
                <a:latin typeface="Arial" pitchFamily="34" charset="0"/>
              </a:rPr>
              <a:pPr/>
              <a:t>17</a:t>
            </a:fld>
            <a:endParaRPr lang="it-IT" smtClean="0">
              <a:latin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D0C89666-E38C-41A3-9669-0271C28A264A}" type="slidenum">
              <a:rPr lang="it-IT" smtClean="0">
                <a:latin typeface="Arial" pitchFamily="34" charset="0"/>
              </a:rPr>
              <a:pPr/>
              <a:t>18</a:t>
            </a:fld>
            <a:endParaRPr lang="it-IT" smtClean="0">
              <a:latin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2256715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D0C89666-E38C-41A3-9669-0271C28A264A}" type="slidenum">
              <a:rPr lang="it-IT" smtClean="0">
                <a:latin typeface="Arial" pitchFamily="34" charset="0"/>
              </a:rPr>
              <a:pPr/>
              <a:t>19</a:t>
            </a:fld>
            <a:endParaRPr lang="it-IT" smtClean="0">
              <a:latin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3661866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2</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354A6121-56F7-464F-9DDE-BDC9E2D34F45}" type="slidenum">
              <a:rPr lang="it-IT" smtClean="0">
                <a:latin typeface="Arial" pitchFamily="34" charset="0"/>
              </a:rPr>
              <a:pPr/>
              <a:t>20</a:t>
            </a:fld>
            <a:endParaRPr lang="it-IT" smtClean="0">
              <a:latin typeface="Arial" pitchFamily="34"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D0C89666-E38C-41A3-9669-0271C28A264A}" type="slidenum">
              <a:rPr lang="it-IT" smtClean="0">
                <a:latin typeface="Arial" pitchFamily="34" charset="0"/>
              </a:rPr>
              <a:pPr/>
              <a:t>21</a:t>
            </a:fld>
            <a:endParaRPr lang="it-IT" smtClean="0">
              <a:latin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25849959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D0C89666-E38C-41A3-9669-0271C28A264A}" type="slidenum">
              <a:rPr lang="it-IT" smtClean="0">
                <a:latin typeface="Arial" pitchFamily="34" charset="0"/>
              </a:rPr>
              <a:pPr/>
              <a:t>22</a:t>
            </a:fld>
            <a:endParaRPr lang="it-IT" smtClean="0">
              <a:latin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4160154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68E784D9-6218-4F82-9D80-5222717BF4A7}" type="slidenum">
              <a:rPr lang="it-IT" smtClean="0">
                <a:latin typeface="Arial" pitchFamily="34" charset="0"/>
              </a:rPr>
              <a:pPr/>
              <a:t>23</a:t>
            </a:fld>
            <a:endParaRPr lang="it-IT" smtClean="0">
              <a:latin typeface="Arial" pitchFamily="34"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4171728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523668B-9774-4DE1-906B-6D4E17492FF0}" type="slidenum">
              <a:rPr lang="it-IT" smtClean="0">
                <a:latin typeface="Arial" pitchFamily="34" charset="0"/>
              </a:rPr>
              <a:pPr/>
              <a:t>3</a:t>
            </a:fld>
            <a:endParaRPr lang="it-IT" smtClean="0">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3595227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523668B-9774-4DE1-906B-6D4E17492FF0}" type="slidenum">
              <a:rPr lang="it-IT" smtClean="0">
                <a:latin typeface="Arial" pitchFamily="34" charset="0"/>
              </a:rPr>
              <a:pPr/>
              <a:t>4</a:t>
            </a:fld>
            <a:endParaRPr lang="it-IT" smtClean="0">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1393876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523668B-9774-4DE1-906B-6D4E17492FF0}" type="slidenum">
              <a:rPr lang="it-IT" smtClean="0">
                <a:latin typeface="Arial" pitchFamily="34" charset="0"/>
              </a:rPr>
              <a:pPr/>
              <a:t>5</a:t>
            </a:fld>
            <a:endParaRPr lang="it-IT" smtClean="0">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523668B-9774-4DE1-906B-6D4E17492FF0}" type="slidenum">
              <a:rPr lang="it-IT" smtClean="0">
                <a:latin typeface="Arial" pitchFamily="34" charset="0"/>
              </a:rPr>
              <a:pPr/>
              <a:t>6</a:t>
            </a:fld>
            <a:endParaRPr lang="it-IT" smtClean="0">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4201173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523668B-9774-4DE1-906B-6D4E17492FF0}" type="slidenum">
              <a:rPr lang="it-IT" smtClean="0">
                <a:latin typeface="Arial" pitchFamily="34" charset="0"/>
              </a:rPr>
              <a:pPr/>
              <a:t>7</a:t>
            </a:fld>
            <a:endParaRPr lang="it-IT" smtClean="0">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499122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523668B-9774-4DE1-906B-6D4E17492FF0}" type="slidenum">
              <a:rPr lang="it-IT" smtClean="0">
                <a:latin typeface="Arial" pitchFamily="34" charset="0"/>
              </a:rPr>
              <a:pPr/>
              <a:t>8</a:t>
            </a:fld>
            <a:endParaRPr lang="it-IT" smtClean="0">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1145235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523668B-9774-4DE1-906B-6D4E17492FF0}" type="slidenum">
              <a:rPr lang="it-IT" smtClean="0">
                <a:latin typeface="Arial" pitchFamily="34" charset="0"/>
              </a:rPr>
              <a:pPr/>
              <a:t>9</a:t>
            </a:fld>
            <a:endParaRPr lang="it-IT" smtClean="0">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2943133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351D77F2-AEAE-4D79-B104-62E8FBB6F89E}"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96365AB2-8185-4AC6-832E-B1D6D990A73E}"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2BE2506A-2006-45ED-AFA9-E3CF9E4B9B4F}"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8D0BBAF7-9BBC-4BF2-80E1-D3B712F2765E}"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BE2806BE-651B-46FD-95DA-5955C7E62192}"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69A56A54-3B53-4E9A-AC9A-32C291B4932D}"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C06D3220-AC9E-476F-A9CD-10E4CDDD471F}"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4D30FAB8-C9F8-42C2-A81B-16464B0C7955}"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0A08F481-B31A-4805-8694-3237FE699F64}"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884F2960-BDCE-4D3C-A6F6-4ADE17C54E99}"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1B3D524B-23B9-4EDF-8383-36710342EB51}"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08B9F96-35F4-4C3B-B6C7-367E26DABD51}"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2054" name="Text Box 6"/>
          <p:cNvSpPr txBox="1">
            <a:spLocks noChangeArrowheads="1"/>
          </p:cNvSpPr>
          <p:nvPr/>
        </p:nvSpPr>
        <p:spPr bwMode="auto">
          <a:xfrm>
            <a:off x="44450" y="908720"/>
            <a:ext cx="9074150" cy="5570756"/>
          </a:xfrm>
          <a:prstGeom prst="rect">
            <a:avLst/>
          </a:prstGeom>
          <a:noFill/>
          <a:ln w="9525">
            <a:noFill/>
            <a:miter lim="800000"/>
            <a:headEnd/>
            <a:tailEnd/>
          </a:ln>
          <a:effectLst/>
        </p:spPr>
        <p:txBody>
          <a:bodyPr>
            <a:spAutoFit/>
          </a:bodyPr>
          <a:lstStyle/>
          <a:p>
            <a:pPr algn="ctr">
              <a:spcBef>
                <a:spcPts val="0"/>
              </a:spcBef>
              <a:defRPr/>
            </a:pPr>
            <a:endParaRPr lang="it-IT" sz="4800" b="1" i="1" dirty="0" smtClean="0">
              <a:solidFill>
                <a:schemeClr val="accent6"/>
              </a:solidFill>
              <a:latin typeface="Times New Roman" pitchFamily="18" charset="0"/>
            </a:endParaRPr>
          </a:p>
          <a:p>
            <a:pPr algn="ctr">
              <a:spcBef>
                <a:spcPts val="0"/>
              </a:spcBef>
              <a:defRPr/>
            </a:pPr>
            <a:endParaRPr lang="it-IT" sz="4800" b="1" i="1" dirty="0">
              <a:solidFill>
                <a:schemeClr val="accent6"/>
              </a:solidFill>
              <a:latin typeface="Times New Roman" pitchFamily="18" charset="0"/>
            </a:endParaRPr>
          </a:p>
          <a:p>
            <a:pPr algn="ctr">
              <a:spcBef>
                <a:spcPts val="0"/>
              </a:spcBef>
              <a:defRPr/>
            </a:pPr>
            <a:r>
              <a:rPr lang="it-IT" sz="4800" b="1" dirty="0" smtClean="0">
                <a:solidFill>
                  <a:schemeClr val="accent6"/>
                </a:solidFill>
                <a:latin typeface="Times New Roman" pitchFamily="18" charset="0"/>
              </a:rPr>
              <a:t>Corso di Ragioneria Generale</a:t>
            </a:r>
          </a:p>
          <a:p>
            <a:pPr algn="ctr">
              <a:spcBef>
                <a:spcPts val="0"/>
              </a:spcBef>
              <a:defRPr/>
            </a:pPr>
            <a:r>
              <a:rPr lang="it-IT" sz="4800" b="1" i="1" dirty="0" smtClean="0">
                <a:solidFill>
                  <a:srgbClr val="7030A0"/>
                </a:solidFill>
                <a:latin typeface="Times New Roman" pitchFamily="18" charset="0"/>
              </a:rPr>
              <a:t>Teoretica e tecnica della rilevazione contabile</a:t>
            </a:r>
            <a:endParaRPr lang="it-IT" sz="4800" b="1" i="1" dirty="0" smtClean="0">
              <a:solidFill>
                <a:schemeClr val="accent6"/>
              </a:solidFill>
              <a:latin typeface="Times New Roman" pitchFamily="18" charset="0"/>
            </a:endParaRPr>
          </a:p>
          <a:p>
            <a:pPr algn="ctr">
              <a:spcBef>
                <a:spcPts val="0"/>
              </a:spcBef>
              <a:defRPr/>
            </a:pPr>
            <a:endParaRPr lang="it-IT" sz="4800" b="1" i="1" dirty="0" smtClean="0">
              <a:solidFill>
                <a:schemeClr val="accent6"/>
              </a:solidFill>
              <a:latin typeface="Times New Roman" pitchFamily="18" charset="0"/>
            </a:endParaRPr>
          </a:p>
          <a:p>
            <a:pPr algn="ctr">
              <a:spcBef>
                <a:spcPts val="0"/>
              </a:spcBef>
              <a:defRPr/>
            </a:pPr>
            <a:r>
              <a:rPr lang="it-IT" sz="3600" b="1" i="1" dirty="0" smtClean="0">
                <a:solidFill>
                  <a:srgbClr val="C00000"/>
                </a:solidFill>
                <a:latin typeface="Times New Roman" pitchFamily="18" charset="0"/>
              </a:rPr>
              <a:t>Prof. Stefano Coronella</a:t>
            </a:r>
          </a:p>
          <a:p>
            <a:pPr algn="ctr">
              <a:spcBef>
                <a:spcPts val="0"/>
              </a:spcBef>
              <a:defRPr/>
            </a:pPr>
            <a:endParaRPr lang="it-IT" sz="3200" b="1" i="1" dirty="0">
              <a:solidFill>
                <a:srgbClr val="7030A0"/>
              </a:solidFill>
              <a:latin typeface="Times New Roman" pitchFamily="18" charset="0"/>
            </a:endParaRPr>
          </a:p>
        </p:txBody>
      </p:sp>
      <p:sp>
        <p:nvSpPr>
          <p:cNvPr id="2052"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2053"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2"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2055"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2056"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2057"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6268" y="233956"/>
            <a:ext cx="1524003" cy="152400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4100"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4101"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4102"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4103"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4104"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4105"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0" y="280691"/>
            <a:ext cx="3985663" cy="6309320"/>
          </a:xfrm>
          <a:prstGeom prst="rect">
            <a:avLst/>
          </a:prstGeom>
          <a:ln>
            <a:solidFill>
              <a:schemeClr val="tx1"/>
            </a:solidFill>
          </a:ln>
        </p:spPr>
      </p:pic>
    </p:spTree>
    <p:extLst>
      <p:ext uri="{BB962C8B-B14F-4D97-AF65-F5344CB8AC3E}">
        <p14:creationId xmlns:p14="http://schemas.microsoft.com/office/powerpoint/2010/main" val="2302048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4100"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4101"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4102"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4103"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4104"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4105"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 name="Rettangolo 1"/>
          <p:cNvSpPr/>
          <p:nvPr/>
        </p:nvSpPr>
        <p:spPr>
          <a:xfrm>
            <a:off x="323528" y="380846"/>
            <a:ext cx="8496944" cy="6432530"/>
          </a:xfrm>
          <a:prstGeom prst="rect">
            <a:avLst/>
          </a:prstGeom>
        </p:spPr>
        <p:txBody>
          <a:bodyPr wrap="square">
            <a:spAutoFit/>
          </a:bodyPr>
          <a:lstStyle/>
          <a:p>
            <a:pPr algn="ctr" eaLnBrk="1" hangingPunct="1">
              <a:buClr>
                <a:srgbClr val="FFFF99"/>
              </a:buClr>
              <a:defRPr/>
            </a:pPr>
            <a:r>
              <a:rPr lang="it-IT" sz="2200" dirty="0">
                <a:solidFill>
                  <a:srgbClr val="C00000"/>
                </a:solidFill>
              </a:rPr>
              <a:t>Le diverse modalità di tenuta del libro </a:t>
            </a:r>
            <a:r>
              <a:rPr lang="it-IT" sz="2200" dirty="0" smtClean="0">
                <a:solidFill>
                  <a:srgbClr val="C00000"/>
                </a:solidFill>
              </a:rPr>
              <a:t>giornale</a:t>
            </a:r>
          </a:p>
          <a:p>
            <a:pPr algn="ctr" eaLnBrk="1" hangingPunct="1">
              <a:buClr>
                <a:srgbClr val="FFFF99"/>
              </a:buClr>
              <a:defRPr/>
            </a:pPr>
            <a:endParaRPr lang="it-IT" sz="2400" kern="0" dirty="0" smtClean="0">
              <a:solidFill>
                <a:srgbClr val="C00000"/>
              </a:solidFill>
              <a:latin typeface="Tahoma" panose="020B0604030504040204" pitchFamily="34" charset="0"/>
              <a:ea typeface="Tahoma" panose="020B0604030504040204" pitchFamily="34" charset="0"/>
              <a:cs typeface="Tahoma" panose="020B0604030504040204" pitchFamily="34" charset="0"/>
            </a:endParaRPr>
          </a:p>
          <a:p>
            <a:r>
              <a:rPr lang="it-IT" dirty="0"/>
              <a:t>Anche il libro giornale può essere tenuto secondo </a:t>
            </a:r>
            <a:r>
              <a:rPr lang="it-IT" b="1" dirty="0"/>
              <a:t>differenti modalità</a:t>
            </a:r>
            <a:r>
              <a:rPr lang="it-IT" dirty="0"/>
              <a:t> e in particolare</a:t>
            </a:r>
            <a:r>
              <a:rPr lang="it-IT" dirty="0" smtClean="0"/>
              <a:t>:</a:t>
            </a:r>
          </a:p>
          <a:p>
            <a:endParaRPr lang="it-IT" dirty="0"/>
          </a:p>
          <a:p>
            <a:r>
              <a:rPr lang="it-IT" dirty="0" smtClean="0"/>
              <a:t>– a </a:t>
            </a:r>
            <a:r>
              <a:rPr lang="it-IT" b="1" dirty="0"/>
              <a:t>sezioni </a:t>
            </a:r>
            <a:r>
              <a:rPr lang="it-IT" b="1" dirty="0" smtClean="0"/>
              <a:t>divise</a:t>
            </a:r>
          </a:p>
          <a:p>
            <a:endParaRPr lang="it-IT" dirty="0"/>
          </a:p>
          <a:p>
            <a:r>
              <a:rPr lang="it-IT" dirty="0" smtClean="0"/>
              <a:t>– a </a:t>
            </a:r>
            <a:r>
              <a:rPr lang="it-IT" b="1" dirty="0"/>
              <a:t>sezioni </a:t>
            </a:r>
            <a:r>
              <a:rPr lang="it-IT" b="1" dirty="0" smtClean="0"/>
              <a:t>riunite</a:t>
            </a:r>
          </a:p>
          <a:p>
            <a:endParaRPr lang="it-IT" dirty="0"/>
          </a:p>
          <a:p>
            <a:r>
              <a:rPr lang="it-IT" dirty="0" smtClean="0"/>
              <a:t>– in </a:t>
            </a:r>
            <a:r>
              <a:rPr lang="it-IT" b="1" dirty="0"/>
              <a:t>forma </a:t>
            </a:r>
            <a:r>
              <a:rPr lang="it-IT" b="1" dirty="0" smtClean="0"/>
              <a:t>scalare</a:t>
            </a:r>
            <a:endParaRPr lang="it-IT" dirty="0"/>
          </a:p>
          <a:p>
            <a:endParaRPr lang="it-IT" dirty="0" smtClean="0"/>
          </a:p>
          <a:p>
            <a:endParaRPr lang="it-IT" dirty="0"/>
          </a:p>
          <a:p>
            <a:r>
              <a:rPr lang="it-IT" dirty="0" smtClean="0"/>
              <a:t>La </a:t>
            </a:r>
            <a:r>
              <a:rPr lang="it-IT" b="1" dirty="0"/>
              <a:t>registrazione di ogni operazione</a:t>
            </a:r>
            <a:r>
              <a:rPr lang="it-IT" dirty="0"/>
              <a:t> prende il nome di </a:t>
            </a:r>
            <a:r>
              <a:rPr lang="it-IT" b="1" dirty="0"/>
              <a:t>articolo</a:t>
            </a:r>
            <a:r>
              <a:rPr lang="it-IT" dirty="0"/>
              <a:t>. Esso può essere</a:t>
            </a:r>
            <a:r>
              <a:rPr lang="it-IT" dirty="0" smtClean="0"/>
              <a:t>:</a:t>
            </a:r>
          </a:p>
          <a:p>
            <a:endParaRPr lang="it-IT" dirty="0"/>
          </a:p>
          <a:p>
            <a:r>
              <a:rPr lang="it-IT" dirty="0" smtClean="0"/>
              <a:t>– </a:t>
            </a:r>
            <a:r>
              <a:rPr lang="it-IT" b="1" dirty="0" smtClean="0"/>
              <a:t>semplice</a:t>
            </a:r>
            <a:r>
              <a:rPr lang="it-IT" dirty="0"/>
              <a:t>, se vi è un solo conto in dare e uno in </a:t>
            </a:r>
            <a:r>
              <a:rPr lang="it-IT" dirty="0" smtClean="0"/>
              <a:t>avere</a:t>
            </a:r>
          </a:p>
          <a:p>
            <a:endParaRPr lang="it-IT" dirty="0"/>
          </a:p>
          <a:p>
            <a:r>
              <a:rPr lang="it-IT" dirty="0" smtClean="0"/>
              <a:t>– </a:t>
            </a:r>
            <a:r>
              <a:rPr lang="it-IT" b="1" dirty="0" smtClean="0"/>
              <a:t>composto</a:t>
            </a:r>
            <a:r>
              <a:rPr lang="it-IT" dirty="0"/>
              <a:t>, quando in dare o in avere sono presenti due o più conti (che nel caso della registrazione a sezioni divise sono preceduti dal termine “diversi</a:t>
            </a:r>
            <a:r>
              <a:rPr lang="it-IT" dirty="0" smtClean="0"/>
              <a:t>”)</a:t>
            </a:r>
          </a:p>
          <a:p>
            <a:endParaRPr lang="it-IT" dirty="0"/>
          </a:p>
          <a:p>
            <a:r>
              <a:rPr lang="it-IT" dirty="0" smtClean="0"/>
              <a:t>– </a:t>
            </a:r>
            <a:r>
              <a:rPr lang="it-IT" b="1" dirty="0" smtClean="0"/>
              <a:t>complesso</a:t>
            </a:r>
            <a:r>
              <a:rPr lang="it-IT" dirty="0"/>
              <a:t>, quando sia in “dare” che in “avere” sono presenti due o più </a:t>
            </a:r>
            <a:r>
              <a:rPr lang="it-IT" dirty="0" smtClean="0"/>
              <a:t>conti</a:t>
            </a:r>
            <a:endParaRPr lang="it-IT" dirty="0"/>
          </a:p>
          <a:p>
            <a:pPr algn="ctr" eaLnBrk="1" hangingPunct="1">
              <a:buClr>
                <a:srgbClr val="FFFF99"/>
              </a:buClr>
              <a:defRPr/>
            </a:pPr>
            <a:endParaRPr lang="it-IT" sz="2400" kern="0"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4543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4100"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4101"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4102"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4103"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4104"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4105"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9632" y="620688"/>
            <a:ext cx="6539200" cy="5731226"/>
          </a:xfrm>
          <a:prstGeom prst="rect">
            <a:avLst/>
          </a:prstGeom>
          <a:ln>
            <a:solidFill>
              <a:schemeClr val="tx1"/>
            </a:solidFill>
          </a:ln>
        </p:spPr>
      </p:pic>
    </p:spTree>
    <p:extLst>
      <p:ext uri="{BB962C8B-B14F-4D97-AF65-F5344CB8AC3E}">
        <p14:creationId xmlns:p14="http://schemas.microsoft.com/office/powerpoint/2010/main" val="1232894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4100"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4101"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4102"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4103"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4104"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4105"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692696"/>
            <a:ext cx="7010108" cy="5583568"/>
          </a:xfrm>
          <a:prstGeom prst="rect">
            <a:avLst/>
          </a:prstGeom>
          <a:ln>
            <a:solidFill>
              <a:schemeClr val="tx1"/>
            </a:solidFill>
          </a:ln>
        </p:spPr>
      </p:pic>
    </p:spTree>
    <p:extLst>
      <p:ext uri="{BB962C8B-B14F-4D97-AF65-F5344CB8AC3E}">
        <p14:creationId xmlns:p14="http://schemas.microsoft.com/office/powerpoint/2010/main" val="642138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4100"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4101"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4102"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4103"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4104"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4105"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pic>
        <p:nvPicPr>
          <p:cNvPr id="3"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548680"/>
            <a:ext cx="6439454" cy="5864503"/>
          </a:xfrm>
          <a:prstGeom prst="rect">
            <a:avLst/>
          </a:prstGeom>
          <a:ln>
            <a:solidFill>
              <a:schemeClr val="tx1"/>
            </a:solidFill>
          </a:ln>
        </p:spPr>
      </p:pic>
    </p:spTree>
    <p:extLst>
      <p:ext uri="{BB962C8B-B14F-4D97-AF65-F5344CB8AC3E}">
        <p14:creationId xmlns:p14="http://schemas.microsoft.com/office/powerpoint/2010/main" val="224286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4100"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4101"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4102"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4103"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4104"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4105"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11" name="Rettangolo 11"/>
          <p:cNvSpPr>
            <a:spLocks noChangeArrowheads="1"/>
          </p:cNvSpPr>
          <p:nvPr/>
        </p:nvSpPr>
        <p:spPr bwMode="auto">
          <a:xfrm>
            <a:off x="177800" y="692696"/>
            <a:ext cx="8786813" cy="4893647"/>
          </a:xfrm>
          <a:prstGeom prst="rect">
            <a:avLst/>
          </a:prstGeom>
          <a:noFill/>
          <a:ln w="9525">
            <a:noFill/>
            <a:miter lim="800000"/>
            <a:headEnd/>
            <a:tailEnd/>
          </a:ln>
        </p:spPr>
        <p:txBody>
          <a:bodyPr>
            <a:spAutoFit/>
          </a:bodyPr>
          <a:lstStyle/>
          <a:p>
            <a:pPr algn="ctr"/>
            <a:r>
              <a:rPr lang="it-IT" sz="2400" dirty="0">
                <a:solidFill>
                  <a:srgbClr val="C00000"/>
                </a:solidFill>
              </a:rPr>
              <a:t>Al centro dell’articolo </a:t>
            </a:r>
            <a:r>
              <a:rPr lang="it-IT" sz="2400" dirty="0"/>
              <a:t>(in testa) va inserita la </a:t>
            </a:r>
            <a:r>
              <a:rPr lang="it-IT" sz="2400" dirty="0">
                <a:solidFill>
                  <a:srgbClr val="C00000"/>
                </a:solidFill>
              </a:rPr>
              <a:t>data</a:t>
            </a:r>
            <a:r>
              <a:rPr lang="it-IT" sz="2400" dirty="0"/>
              <a:t> (giorno/mese) in cui avviene l’operazione. Per comodità, se la data è la stessa per più articoli </a:t>
            </a:r>
            <a:r>
              <a:rPr lang="it-IT" sz="2400" dirty="0">
                <a:solidFill>
                  <a:srgbClr val="C00000"/>
                </a:solidFill>
              </a:rPr>
              <a:t>si usa spesso la particella “d/d”</a:t>
            </a:r>
            <a:r>
              <a:rPr lang="it-IT" sz="2400" dirty="0"/>
              <a:t> (detto/detto), che sta ad indicare appunto la medesima data (stesso giorno/stesso mese) dell’articolo che </a:t>
            </a:r>
            <a:r>
              <a:rPr lang="it-IT" sz="2400" dirty="0" smtClean="0"/>
              <a:t>precede</a:t>
            </a:r>
          </a:p>
          <a:p>
            <a:endParaRPr lang="it-IT" sz="2400" dirty="0" smtClean="0"/>
          </a:p>
          <a:p>
            <a:endParaRPr lang="it-IT" sz="2400" dirty="0"/>
          </a:p>
          <a:p>
            <a:endParaRPr lang="it-IT" sz="2400" dirty="0"/>
          </a:p>
          <a:p>
            <a:pPr algn="ctr"/>
            <a:r>
              <a:rPr lang="it-IT" sz="2400" dirty="0"/>
              <a:t>Qualunque sia la modalità di tenuta del libro giornale (a sezioni divise, riunite o a scalare), </a:t>
            </a:r>
            <a:r>
              <a:rPr lang="it-IT" sz="2400" dirty="0">
                <a:solidFill>
                  <a:srgbClr val="C00000"/>
                </a:solidFill>
              </a:rPr>
              <a:t>la prima delle tre colonne </a:t>
            </a:r>
            <a:r>
              <a:rPr lang="it-IT" sz="2400" dirty="0"/>
              <a:t>sulla sinistra è riservata al </a:t>
            </a:r>
            <a:r>
              <a:rPr lang="it-IT" sz="2400" dirty="0">
                <a:solidFill>
                  <a:srgbClr val="C00000"/>
                </a:solidFill>
              </a:rPr>
              <a:t>numero progressivo </a:t>
            </a:r>
            <a:r>
              <a:rPr lang="it-IT" sz="2400" dirty="0"/>
              <a:t>dell’operazione, la </a:t>
            </a:r>
            <a:r>
              <a:rPr lang="it-IT" sz="2400" dirty="0">
                <a:solidFill>
                  <a:srgbClr val="C00000"/>
                </a:solidFill>
              </a:rPr>
              <a:t>seconda</a:t>
            </a:r>
            <a:r>
              <a:rPr lang="it-IT" sz="2400" dirty="0"/>
              <a:t> al </a:t>
            </a:r>
            <a:r>
              <a:rPr lang="it-IT" sz="2400" dirty="0">
                <a:solidFill>
                  <a:srgbClr val="C00000"/>
                </a:solidFill>
              </a:rPr>
              <a:t>codice</a:t>
            </a:r>
            <a:r>
              <a:rPr lang="it-IT" sz="2400" dirty="0"/>
              <a:t> (numero) di riferimento assegnato, nel piano dei conti, al conto addebitato e al conto accreditato</a:t>
            </a:r>
            <a:endParaRPr lang="it-IT" sz="2400" b="1" dirty="0"/>
          </a:p>
        </p:txBody>
      </p:sp>
    </p:spTree>
    <p:extLst>
      <p:ext uri="{BB962C8B-B14F-4D97-AF65-F5344CB8AC3E}">
        <p14:creationId xmlns:p14="http://schemas.microsoft.com/office/powerpoint/2010/main" val="2991338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4100"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4101"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4102"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4103"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4104"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4105"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11" name="Rettangolo 11"/>
          <p:cNvSpPr>
            <a:spLocks noChangeArrowheads="1"/>
          </p:cNvSpPr>
          <p:nvPr/>
        </p:nvSpPr>
        <p:spPr bwMode="auto">
          <a:xfrm>
            <a:off x="177800" y="692696"/>
            <a:ext cx="8786813" cy="461665"/>
          </a:xfrm>
          <a:prstGeom prst="rect">
            <a:avLst/>
          </a:prstGeom>
          <a:noFill/>
          <a:ln w="9525">
            <a:noFill/>
            <a:miter lim="800000"/>
            <a:headEnd/>
            <a:tailEnd/>
          </a:ln>
        </p:spPr>
        <p:txBody>
          <a:bodyPr>
            <a:spAutoFit/>
          </a:bodyPr>
          <a:lstStyle/>
          <a:p>
            <a:pPr algn="ctr"/>
            <a:endParaRPr lang="it-IT" sz="2400" b="1" dirty="0"/>
          </a:p>
        </p:txBody>
      </p:sp>
      <p:sp>
        <p:nvSpPr>
          <p:cNvPr id="10" name="Rettangolo 11"/>
          <p:cNvSpPr>
            <a:spLocks noChangeArrowheads="1"/>
          </p:cNvSpPr>
          <p:nvPr/>
        </p:nvSpPr>
        <p:spPr bwMode="auto">
          <a:xfrm>
            <a:off x="177800" y="692696"/>
            <a:ext cx="8786813" cy="923330"/>
          </a:xfrm>
          <a:prstGeom prst="rect">
            <a:avLst/>
          </a:prstGeom>
          <a:noFill/>
          <a:ln w="9525">
            <a:noFill/>
            <a:miter lim="800000"/>
            <a:headEnd/>
            <a:tailEnd/>
          </a:ln>
        </p:spPr>
        <p:txBody>
          <a:bodyPr>
            <a:spAutoFit/>
          </a:bodyPr>
          <a:lstStyle/>
          <a:p>
            <a:pPr algn="ctr"/>
            <a:r>
              <a:rPr lang="it-IT" dirty="0"/>
              <a:t>Per esempio, se si tratta della quinta operazione, registrata il 9/1, e se 2.1.1 è il codice assegnato alla cassa (da rilevare in dare) e 2.1.2 è il codice assegnato alla banca (da rilevare in avere) per un importo di 100 si avrà: </a:t>
            </a:r>
          </a:p>
        </p:txBody>
      </p:sp>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043" y="1916832"/>
            <a:ext cx="8078327" cy="4563112"/>
          </a:xfrm>
          <a:prstGeom prst="rect">
            <a:avLst/>
          </a:prstGeom>
          <a:ln>
            <a:solidFill>
              <a:schemeClr val="tx1"/>
            </a:solidFill>
          </a:ln>
        </p:spPr>
      </p:pic>
    </p:spTree>
    <p:extLst>
      <p:ext uri="{BB962C8B-B14F-4D97-AF65-F5344CB8AC3E}">
        <p14:creationId xmlns:p14="http://schemas.microsoft.com/office/powerpoint/2010/main" val="1760953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1843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1843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18437"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1843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18439"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1844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18441"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180975" eaLnBrk="0" hangingPunct="0"/>
            <a:endParaRPr lang="it-IT"/>
          </a:p>
        </p:txBody>
      </p:sp>
      <p:sp>
        <p:nvSpPr>
          <p:cNvPr id="18442"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180975" eaLnBrk="0" hangingPunct="0"/>
            <a:endParaRPr lang="it-IT"/>
          </a:p>
        </p:txBody>
      </p:sp>
      <p:sp>
        <p:nvSpPr>
          <p:cNvPr id="18443" name="Rettangolo 11"/>
          <p:cNvSpPr>
            <a:spLocks noChangeArrowheads="1"/>
          </p:cNvSpPr>
          <p:nvPr/>
        </p:nvSpPr>
        <p:spPr bwMode="auto">
          <a:xfrm>
            <a:off x="3285975" y="250636"/>
            <a:ext cx="2164375" cy="461665"/>
          </a:xfrm>
          <a:prstGeom prst="rect">
            <a:avLst/>
          </a:prstGeom>
          <a:noFill/>
          <a:ln w="9525">
            <a:noFill/>
            <a:miter lim="800000"/>
            <a:headEnd/>
            <a:tailEnd/>
          </a:ln>
        </p:spPr>
        <p:txBody>
          <a:bodyPr wrap="none">
            <a:spAutoFit/>
          </a:bodyPr>
          <a:lstStyle/>
          <a:p>
            <a:r>
              <a:rPr lang="it-IT" sz="2400" b="1" dirty="0" smtClean="0">
                <a:solidFill>
                  <a:srgbClr val="C00000"/>
                </a:solidFill>
              </a:rPr>
              <a:t>I libri ausiliari</a:t>
            </a:r>
            <a:endParaRPr lang="it-IT" sz="2400" dirty="0">
              <a:solidFill>
                <a:srgbClr val="C00000"/>
              </a:solidFill>
            </a:endParaRPr>
          </a:p>
        </p:txBody>
      </p:sp>
      <p:sp>
        <p:nvSpPr>
          <p:cNvPr id="18446" name="Rettangolo 21"/>
          <p:cNvSpPr>
            <a:spLocks noChangeArrowheads="1"/>
          </p:cNvSpPr>
          <p:nvPr/>
        </p:nvSpPr>
        <p:spPr bwMode="auto">
          <a:xfrm>
            <a:off x="357882" y="847048"/>
            <a:ext cx="8534597" cy="5170646"/>
          </a:xfrm>
          <a:prstGeom prst="rect">
            <a:avLst/>
          </a:prstGeom>
          <a:noFill/>
          <a:ln w="9525">
            <a:noFill/>
            <a:miter lim="800000"/>
            <a:headEnd/>
            <a:tailEnd/>
          </a:ln>
        </p:spPr>
        <p:txBody>
          <a:bodyPr wrap="square">
            <a:spAutoFit/>
          </a:bodyPr>
          <a:lstStyle/>
          <a:p>
            <a:pPr algn="ctr"/>
            <a:r>
              <a:rPr lang="it-IT" sz="2200" dirty="0"/>
              <a:t>I </a:t>
            </a:r>
            <a:r>
              <a:rPr lang="it-IT" sz="2200" b="1" dirty="0">
                <a:solidFill>
                  <a:srgbClr val="C00000"/>
                </a:solidFill>
              </a:rPr>
              <a:t>libri ausiliari</a:t>
            </a:r>
            <a:r>
              <a:rPr lang="it-IT" sz="2200" dirty="0">
                <a:solidFill>
                  <a:srgbClr val="C00000"/>
                </a:solidFill>
              </a:rPr>
              <a:t> </a:t>
            </a:r>
            <a:r>
              <a:rPr lang="it-IT" sz="2200" dirty="0"/>
              <a:t>– chiamati anche </a:t>
            </a:r>
            <a:r>
              <a:rPr lang="it-IT" sz="2200" b="1" dirty="0">
                <a:solidFill>
                  <a:srgbClr val="C00000"/>
                </a:solidFill>
              </a:rPr>
              <a:t>libri elementari</a:t>
            </a:r>
            <a:r>
              <a:rPr lang="it-IT" sz="2200" i="1" dirty="0">
                <a:solidFill>
                  <a:srgbClr val="C00000"/>
                </a:solidFill>
              </a:rPr>
              <a:t> </a:t>
            </a:r>
            <a:r>
              <a:rPr lang="it-IT" sz="2200" i="1" dirty="0"/>
              <a:t>– </a:t>
            </a:r>
            <a:r>
              <a:rPr lang="it-IT" sz="2200" dirty="0"/>
              <a:t>sono numerosi e estremamente differenti tra loro. Sono tuttavia accomunati dal fatto di </a:t>
            </a:r>
            <a:r>
              <a:rPr lang="it-IT" sz="2200" b="1" dirty="0"/>
              <a:t>“essere d’ausilio” per la raccolta, a vario titolo, di notizie inerenti l’azienda</a:t>
            </a:r>
            <a:r>
              <a:rPr lang="it-IT" sz="2200" dirty="0"/>
              <a:t>. Notizie che, nella maggior parte dei casi, servono anche per la compilazione dei libri </a:t>
            </a:r>
            <a:r>
              <a:rPr lang="it-IT" sz="2200" dirty="0" smtClean="0"/>
              <a:t>principali</a:t>
            </a:r>
            <a:endParaRPr lang="it-IT" sz="2200" i="1" dirty="0" smtClean="0"/>
          </a:p>
          <a:p>
            <a:pPr algn="ctr"/>
            <a:endParaRPr lang="it-IT" sz="2200" i="1" dirty="0"/>
          </a:p>
          <a:p>
            <a:pPr algn="ctr"/>
            <a:r>
              <a:rPr lang="it-IT" sz="2200" dirty="0" smtClean="0"/>
              <a:t>In </a:t>
            </a:r>
            <a:r>
              <a:rPr lang="it-IT" sz="2200" dirty="0"/>
              <a:t>qualche caso essi possono essere richiesti dalla legge, in altri si tratta di registri che si sono affermati nella prassi operativa, in quanto utili per la più corretta tenuta della </a:t>
            </a:r>
            <a:r>
              <a:rPr lang="it-IT" sz="2200" dirty="0" smtClean="0"/>
              <a:t>contabilità</a:t>
            </a:r>
          </a:p>
          <a:p>
            <a:pPr algn="ctr"/>
            <a:endParaRPr lang="it-IT" sz="2200" dirty="0"/>
          </a:p>
          <a:p>
            <a:pPr algn="ctr"/>
            <a:r>
              <a:rPr lang="it-IT" sz="2200" dirty="0"/>
              <a:t>Fra i tanti si possono </a:t>
            </a:r>
            <a:r>
              <a:rPr lang="it-IT" sz="2200" dirty="0">
                <a:solidFill>
                  <a:srgbClr val="C00000"/>
                </a:solidFill>
              </a:rPr>
              <a:t>ricordare i seguenti: </a:t>
            </a:r>
            <a:r>
              <a:rPr lang="it-IT" sz="2200" i="1" dirty="0">
                <a:solidFill>
                  <a:srgbClr val="C00000"/>
                </a:solidFill>
              </a:rPr>
              <a:t>libro di cassa, </a:t>
            </a:r>
            <a:r>
              <a:rPr lang="it-IT" sz="2200" i="1" dirty="0" smtClean="0">
                <a:solidFill>
                  <a:srgbClr val="C00000"/>
                </a:solidFill>
              </a:rPr>
              <a:t>libro </a:t>
            </a:r>
            <a:r>
              <a:rPr lang="it-IT" sz="2200" i="1" dirty="0">
                <a:solidFill>
                  <a:srgbClr val="C00000"/>
                </a:solidFill>
              </a:rPr>
              <a:t>di magazzino, libro dei cespiti ammortizzabili, libro delle scadenze (scadenziario), libro delle cambiali, libro degli ordini, partitari dei clienti e dei fornitori</a:t>
            </a:r>
            <a:r>
              <a:rPr lang="it-IT" sz="2200" dirty="0">
                <a:solidFill>
                  <a:srgbClr val="C00000"/>
                </a:solidFill>
              </a:rPr>
              <a:t>. </a:t>
            </a:r>
            <a:r>
              <a:rPr lang="it-IT" sz="2200" dirty="0"/>
              <a:t>Ad essi può aggiungersi, con alcune riserve, il </a:t>
            </a:r>
            <a:r>
              <a:rPr lang="it-IT" sz="2200" i="1" dirty="0">
                <a:solidFill>
                  <a:srgbClr val="C00000"/>
                </a:solidFill>
              </a:rPr>
              <a:t>libro degli inventari</a:t>
            </a:r>
            <a:r>
              <a:rPr lang="it-IT" sz="2200" dirty="0">
                <a:solidFill>
                  <a:srgbClr val="C00000"/>
                </a:solidFill>
              </a:rPr>
              <a:t> </a:t>
            </a:r>
            <a:r>
              <a:rPr lang="it-IT" sz="2200" dirty="0"/>
              <a:t>e la </a:t>
            </a:r>
            <a:r>
              <a:rPr lang="it-IT" sz="2200" i="1" dirty="0">
                <a:solidFill>
                  <a:srgbClr val="C00000"/>
                </a:solidFill>
              </a:rPr>
              <a:t>prima </a:t>
            </a:r>
            <a:r>
              <a:rPr lang="it-IT" sz="2200" i="1" dirty="0" smtClean="0">
                <a:solidFill>
                  <a:srgbClr val="C00000"/>
                </a:solidFill>
              </a:rPr>
              <a:t>nota</a:t>
            </a:r>
            <a:endParaRPr lang="it-IT" sz="2200" dirty="0">
              <a:solidFill>
                <a:srgbClr val="C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1843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1843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18437"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1843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18439"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1844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18441"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180975" eaLnBrk="0" hangingPunct="0"/>
            <a:endParaRPr lang="it-IT"/>
          </a:p>
        </p:txBody>
      </p:sp>
      <p:sp>
        <p:nvSpPr>
          <p:cNvPr id="18442"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180975" eaLnBrk="0" hangingPunct="0"/>
            <a:endParaRPr lang="it-IT"/>
          </a:p>
        </p:txBody>
      </p:sp>
      <p:sp>
        <p:nvSpPr>
          <p:cNvPr id="18443" name="Rettangolo 11"/>
          <p:cNvSpPr>
            <a:spLocks noChangeArrowheads="1"/>
          </p:cNvSpPr>
          <p:nvPr/>
        </p:nvSpPr>
        <p:spPr bwMode="auto">
          <a:xfrm>
            <a:off x="251520" y="250636"/>
            <a:ext cx="8640960" cy="738664"/>
          </a:xfrm>
          <a:prstGeom prst="rect">
            <a:avLst/>
          </a:prstGeom>
          <a:noFill/>
          <a:ln w="9525">
            <a:noFill/>
            <a:miter lim="800000"/>
            <a:headEnd/>
            <a:tailEnd/>
          </a:ln>
        </p:spPr>
        <p:txBody>
          <a:bodyPr wrap="square">
            <a:spAutoFit/>
          </a:bodyPr>
          <a:lstStyle/>
          <a:p>
            <a:pPr algn="ctr"/>
            <a:r>
              <a:rPr lang="it-IT" b="1" dirty="0"/>
              <a:t>I</a:t>
            </a:r>
            <a:r>
              <a:rPr lang="it-IT" b="1" dirty="0" smtClean="0"/>
              <a:t> </a:t>
            </a:r>
            <a:r>
              <a:rPr lang="it-IT" b="1" dirty="0"/>
              <a:t>più importanti registri che la legge</a:t>
            </a:r>
            <a:r>
              <a:rPr lang="it-IT" dirty="0"/>
              <a:t>, indipendentemente che si tratti di libri principali o ausiliari o di altri libri ancora,</a:t>
            </a:r>
            <a:r>
              <a:rPr lang="it-IT" b="1" dirty="0"/>
              <a:t> impone necessariamente alle aziende</a:t>
            </a:r>
            <a:endParaRPr lang="it-IT" sz="2400" dirty="0">
              <a:solidFill>
                <a:srgbClr val="C00000"/>
              </a:solidFill>
            </a:endParaRPr>
          </a:p>
        </p:txBody>
      </p:sp>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8996" y="1091223"/>
            <a:ext cx="7405382" cy="5516032"/>
          </a:xfrm>
          <a:prstGeom prst="rect">
            <a:avLst/>
          </a:prstGeom>
          <a:ln>
            <a:solidFill>
              <a:schemeClr val="tx1"/>
            </a:solidFill>
          </a:ln>
        </p:spPr>
      </p:pic>
    </p:spTree>
    <p:extLst>
      <p:ext uri="{BB962C8B-B14F-4D97-AF65-F5344CB8AC3E}">
        <p14:creationId xmlns:p14="http://schemas.microsoft.com/office/powerpoint/2010/main" val="37106278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1843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1843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18437"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1843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18439"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1844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18441"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180975" eaLnBrk="0" hangingPunct="0"/>
            <a:endParaRPr lang="it-IT"/>
          </a:p>
        </p:txBody>
      </p:sp>
      <p:sp>
        <p:nvSpPr>
          <p:cNvPr id="18442"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180975" eaLnBrk="0" hangingPunct="0"/>
            <a:endParaRPr lang="it-IT"/>
          </a:p>
        </p:txBody>
      </p:sp>
      <p:sp>
        <p:nvSpPr>
          <p:cNvPr id="18443" name="Rettangolo 11"/>
          <p:cNvSpPr>
            <a:spLocks noChangeArrowheads="1"/>
          </p:cNvSpPr>
          <p:nvPr/>
        </p:nvSpPr>
        <p:spPr bwMode="auto">
          <a:xfrm>
            <a:off x="3285975" y="250636"/>
            <a:ext cx="2606804" cy="461665"/>
          </a:xfrm>
          <a:prstGeom prst="rect">
            <a:avLst/>
          </a:prstGeom>
          <a:noFill/>
          <a:ln w="9525">
            <a:noFill/>
            <a:miter lim="800000"/>
            <a:headEnd/>
            <a:tailEnd/>
          </a:ln>
        </p:spPr>
        <p:txBody>
          <a:bodyPr wrap="none">
            <a:spAutoFit/>
          </a:bodyPr>
          <a:lstStyle/>
          <a:p>
            <a:r>
              <a:rPr lang="it-IT" sz="2400" b="1" dirty="0" smtClean="0">
                <a:solidFill>
                  <a:srgbClr val="C00000"/>
                </a:solidFill>
              </a:rPr>
              <a:t>Il piano dei conti</a:t>
            </a:r>
            <a:endParaRPr lang="it-IT" sz="2400" dirty="0">
              <a:solidFill>
                <a:srgbClr val="C00000"/>
              </a:solidFill>
            </a:endParaRPr>
          </a:p>
        </p:txBody>
      </p:sp>
      <p:sp>
        <p:nvSpPr>
          <p:cNvPr id="18446" name="Rettangolo 21"/>
          <p:cNvSpPr>
            <a:spLocks noChangeArrowheads="1"/>
          </p:cNvSpPr>
          <p:nvPr/>
        </p:nvSpPr>
        <p:spPr bwMode="auto">
          <a:xfrm>
            <a:off x="357882" y="847048"/>
            <a:ext cx="8534597" cy="5478423"/>
          </a:xfrm>
          <a:prstGeom prst="rect">
            <a:avLst/>
          </a:prstGeom>
          <a:noFill/>
          <a:ln w="9525">
            <a:noFill/>
            <a:miter lim="800000"/>
            <a:headEnd/>
            <a:tailEnd/>
          </a:ln>
        </p:spPr>
        <p:txBody>
          <a:bodyPr wrap="square">
            <a:spAutoFit/>
          </a:bodyPr>
          <a:lstStyle/>
          <a:p>
            <a:pPr algn="ctr"/>
            <a:r>
              <a:rPr lang="it-IT" dirty="0"/>
              <a:t>Il </a:t>
            </a:r>
            <a:r>
              <a:rPr lang="it-IT" b="1" dirty="0">
                <a:solidFill>
                  <a:srgbClr val="C00000"/>
                </a:solidFill>
              </a:rPr>
              <a:t>piano dei conti</a:t>
            </a:r>
            <a:r>
              <a:rPr lang="it-IT" dirty="0">
                <a:solidFill>
                  <a:srgbClr val="C00000"/>
                </a:solidFill>
              </a:rPr>
              <a:t> è </a:t>
            </a:r>
            <a:r>
              <a:rPr lang="it-IT" b="1" dirty="0">
                <a:solidFill>
                  <a:srgbClr val="C00000"/>
                </a:solidFill>
              </a:rPr>
              <a:t>l’insieme organizzato di tutti i conti</a:t>
            </a:r>
            <a:r>
              <a:rPr lang="it-IT" dirty="0">
                <a:solidFill>
                  <a:srgbClr val="C00000"/>
                </a:solidFill>
              </a:rPr>
              <a:t> </a:t>
            </a:r>
            <a:r>
              <a:rPr lang="it-IT" dirty="0"/>
              <a:t>utilizzati dall’azienda per la rilevazione delle operazioni di gestione. Esso quindi varia a seconda della dimensione e della tipologia di attività </a:t>
            </a:r>
            <a:r>
              <a:rPr lang="it-IT" dirty="0" smtClean="0"/>
              <a:t>svolta</a:t>
            </a:r>
          </a:p>
          <a:p>
            <a:pPr algn="ctr"/>
            <a:endParaRPr lang="it-IT" dirty="0"/>
          </a:p>
          <a:p>
            <a:pPr algn="ctr"/>
            <a:r>
              <a:rPr lang="it-IT" dirty="0"/>
              <a:t>L’</a:t>
            </a:r>
            <a:r>
              <a:rPr lang="it-IT" i="1" dirty="0"/>
              <a:t>organizzazione </a:t>
            </a:r>
            <a:r>
              <a:rPr lang="it-IT" dirty="0"/>
              <a:t>dei conti prevede la loro </a:t>
            </a:r>
            <a:r>
              <a:rPr lang="it-IT" b="1" dirty="0"/>
              <a:t>suddivisione e articolazione in categorie</a:t>
            </a:r>
            <a:r>
              <a:rPr lang="it-IT" dirty="0"/>
              <a:t>, le quali vengono poi </a:t>
            </a:r>
            <a:r>
              <a:rPr lang="it-IT" b="1" dirty="0"/>
              <a:t>ulteriormente suddivise</a:t>
            </a:r>
            <a:r>
              <a:rPr lang="it-IT" dirty="0"/>
              <a:t>. Tale ulteriore suddivisione può essere perpetrata fino al livello desiderato o necessario di dettaglio. Come un albero si suddivide in rami e questi in rami più piccoli e questi ultimi, ancora in ramoscelli, così il piano dei conti si sviluppa per “livelli” che prevedono una suddivisione sempre più spinta procedendo dal generale al </a:t>
            </a:r>
            <a:r>
              <a:rPr lang="it-IT" dirty="0" smtClean="0"/>
              <a:t>particolare</a:t>
            </a:r>
            <a:endParaRPr lang="it-IT" dirty="0"/>
          </a:p>
          <a:p>
            <a:pPr algn="ctr"/>
            <a:endParaRPr lang="it-IT" sz="2200" dirty="0" smtClean="0">
              <a:solidFill>
                <a:srgbClr val="C00000"/>
              </a:solidFill>
            </a:endParaRPr>
          </a:p>
          <a:p>
            <a:pPr algn="ctr"/>
            <a:r>
              <a:rPr lang="it-IT" dirty="0"/>
              <a:t>Una soluzione razionale di piano dei conti è il seguente. I rami principali sono rappresentati da delle “</a:t>
            </a:r>
            <a:r>
              <a:rPr lang="it-IT" b="1" dirty="0"/>
              <a:t>serie</a:t>
            </a:r>
            <a:r>
              <a:rPr lang="it-IT" dirty="0"/>
              <a:t>” di conti che sono suddivisi a seconda della collocazione in bilancio, mentre i rami secondari sono rappresentati da “</a:t>
            </a:r>
            <a:r>
              <a:rPr lang="it-IT" b="1" dirty="0"/>
              <a:t>gruppi</a:t>
            </a:r>
            <a:r>
              <a:rPr lang="it-IT" dirty="0"/>
              <a:t>” di conti, accomunati in funzione delle loro caratteristiche di base. Questi possono poi ripartirsi in “</a:t>
            </a:r>
            <a:r>
              <a:rPr lang="it-IT" b="1" dirty="0"/>
              <a:t>mastri</a:t>
            </a:r>
            <a:r>
              <a:rPr lang="it-IT" dirty="0"/>
              <a:t>”, all’interno dei quali troviamo i singoli e specifici “</a:t>
            </a:r>
            <a:r>
              <a:rPr lang="it-IT" b="1" dirty="0"/>
              <a:t>conti</a:t>
            </a:r>
            <a:r>
              <a:rPr lang="it-IT" dirty="0"/>
              <a:t>” (di cui, per capirci, abbiamo parlato sino ad ora). I conti possono poi suddividersi in “</a:t>
            </a:r>
            <a:r>
              <a:rPr lang="it-IT" b="1" dirty="0"/>
              <a:t>sotto-conti</a:t>
            </a:r>
            <a:r>
              <a:rPr lang="it-IT" dirty="0"/>
              <a:t>” e questi, ulteriormente, in “</a:t>
            </a:r>
            <a:r>
              <a:rPr lang="it-IT" b="1" dirty="0"/>
              <a:t>partite</a:t>
            </a:r>
            <a:r>
              <a:rPr lang="it-IT" dirty="0" smtClean="0"/>
              <a:t>”</a:t>
            </a:r>
            <a:endParaRPr lang="it-IT" sz="2200" dirty="0">
              <a:solidFill>
                <a:srgbClr val="C00000"/>
              </a:solidFill>
            </a:endParaRPr>
          </a:p>
        </p:txBody>
      </p:sp>
    </p:spTree>
    <p:extLst>
      <p:ext uri="{BB962C8B-B14F-4D97-AF65-F5344CB8AC3E}">
        <p14:creationId xmlns:p14="http://schemas.microsoft.com/office/powerpoint/2010/main" val="971809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6" name="Rectangle 2"/>
          <p:cNvSpPr txBox="1">
            <a:spLocks noChangeArrowheads="1"/>
          </p:cNvSpPr>
          <p:nvPr/>
        </p:nvSpPr>
        <p:spPr bwMode="auto">
          <a:xfrm>
            <a:off x="38506" y="143328"/>
            <a:ext cx="9144000" cy="711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kern="0" dirty="0" smtClean="0"/>
              <a:t>Alcune premesse</a:t>
            </a:r>
          </a:p>
        </p:txBody>
      </p:sp>
      <p:sp>
        <p:nvSpPr>
          <p:cNvPr id="27" name="Rectangle 3"/>
          <p:cNvSpPr txBox="1">
            <a:spLocks noChangeArrowheads="1"/>
          </p:cNvSpPr>
          <p:nvPr/>
        </p:nvSpPr>
        <p:spPr bwMode="auto">
          <a:xfrm>
            <a:off x="41782" y="854528"/>
            <a:ext cx="8978901" cy="35105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buClr>
                <a:srgbClr val="FFFF99"/>
              </a:buClr>
              <a:defRPr/>
            </a:pPr>
            <a:r>
              <a:rPr lang="it-IT" sz="2400" kern="0" dirty="0" smtClean="0">
                <a:solidFill>
                  <a:srgbClr val="C00000"/>
                </a:solidFill>
                <a:latin typeface="Tahoma" panose="020B0604030504040204" pitchFamily="34" charset="0"/>
                <a:ea typeface="Tahoma" panose="020B0604030504040204" pitchFamily="34" charset="0"/>
                <a:cs typeface="Tahoma" panose="020B0604030504040204" pitchFamily="34" charset="0"/>
              </a:rPr>
              <a:t>Le rilevazioni contabili </a:t>
            </a:r>
            <a:r>
              <a:rPr lang="it-IT" sz="2100" dirty="0"/>
              <a:t>sono </a:t>
            </a:r>
            <a:r>
              <a:rPr lang="it-IT" sz="2100" b="1" dirty="0"/>
              <a:t>annotazioni scritte </a:t>
            </a:r>
            <a:r>
              <a:rPr lang="it-IT" sz="2100" dirty="0"/>
              <a:t>dei fatti amministrativi, indispensabili per </a:t>
            </a:r>
            <a:r>
              <a:rPr lang="it-IT" sz="2100" b="1" dirty="0"/>
              <a:t>tener memoria</a:t>
            </a:r>
            <a:r>
              <a:rPr lang="it-IT" sz="2100" dirty="0"/>
              <a:t>,</a:t>
            </a:r>
            <a:r>
              <a:rPr lang="it-IT" sz="2100" i="1" dirty="0"/>
              <a:t> </a:t>
            </a:r>
            <a:r>
              <a:rPr lang="it-IT" sz="2100" dirty="0"/>
              <a:t>delle diverse </a:t>
            </a:r>
            <a:r>
              <a:rPr lang="it-IT" sz="2100" b="1" dirty="0"/>
              <a:t>operazioni di gestione</a:t>
            </a:r>
            <a:r>
              <a:rPr lang="it-IT" sz="2100" dirty="0"/>
              <a:t> compiute all’interno della combinazione produttiva</a:t>
            </a:r>
            <a:endParaRPr lang="it-IT" sz="2100" kern="0" dirty="0" smtClean="0">
              <a:solidFill>
                <a:srgbClr val="C00000"/>
              </a:solidFill>
              <a:latin typeface="Tahoma" panose="020B0604030504040204" pitchFamily="34" charset="0"/>
              <a:ea typeface="Tahoma" panose="020B0604030504040204" pitchFamily="34" charset="0"/>
              <a:cs typeface="Tahoma" panose="020B0604030504040204" pitchFamily="34" charset="0"/>
            </a:endParaRPr>
          </a:p>
          <a:p>
            <a:pPr eaLnBrk="1" hangingPunct="1">
              <a:buClr>
                <a:srgbClr val="FFFF99"/>
              </a:buClr>
              <a:defRPr/>
            </a:pPr>
            <a:endParaRPr lang="it-IT" sz="1200" kern="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eaLnBrk="1" hangingPunct="1">
              <a:buClr>
                <a:srgbClr val="FFFF99"/>
              </a:buClr>
              <a:defRPr/>
            </a:pPr>
            <a:r>
              <a:rPr lang="it-IT" sz="2200" dirty="0"/>
              <a:t>Affinché tali annotazioni siano correttamente effettuate e pienamente fruibili nel loro scopo, devono essere </a:t>
            </a:r>
            <a:r>
              <a:rPr lang="it-IT" sz="2200" b="1" dirty="0"/>
              <a:t>“legate a sistema”</a:t>
            </a:r>
            <a:r>
              <a:rPr lang="it-IT" sz="2200" dirty="0"/>
              <a:t>, ovvero seguire </a:t>
            </a:r>
            <a:r>
              <a:rPr lang="it-IT" sz="2200" b="1" dirty="0"/>
              <a:t>specifiche regole </a:t>
            </a:r>
            <a:r>
              <a:rPr lang="it-IT" sz="2200" b="1" dirty="0" smtClean="0"/>
              <a:t>tecniche</a:t>
            </a:r>
          </a:p>
          <a:p>
            <a:pPr eaLnBrk="1" hangingPunct="1">
              <a:buClr>
                <a:srgbClr val="FFFF99"/>
              </a:buClr>
              <a:defRPr/>
            </a:pPr>
            <a:endParaRPr lang="it-IT" sz="1200" kern="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eaLnBrk="1" hangingPunct="1">
              <a:buClr>
                <a:srgbClr val="FFFF99"/>
              </a:buClr>
              <a:defRPr/>
            </a:pPr>
            <a:endParaRPr lang="it-IT" sz="1200" kern="0" dirty="0" smtClean="0">
              <a:solidFill>
                <a:srgbClr val="C00000"/>
              </a:solidFill>
              <a:latin typeface="Tahoma" panose="020B0604030504040204" pitchFamily="34" charset="0"/>
              <a:ea typeface="Tahoma" panose="020B0604030504040204" pitchFamily="34" charset="0"/>
              <a:cs typeface="Tahoma" panose="020B0604030504040204" pitchFamily="34" charset="0"/>
            </a:endParaRPr>
          </a:p>
          <a:p>
            <a:pPr eaLnBrk="1" hangingPunct="1">
              <a:buClr>
                <a:srgbClr val="FFFF99"/>
              </a:buClr>
              <a:defRPr/>
            </a:pPr>
            <a:endParaRPr lang="it-IT" sz="1200" kern="0" dirty="0" smtClean="0">
              <a:solidFill>
                <a:srgbClr val="C00000"/>
              </a:solidFill>
              <a:latin typeface="Tahoma" panose="020B0604030504040204" pitchFamily="34" charset="0"/>
              <a:ea typeface="Tahoma" panose="020B0604030504040204" pitchFamily="34" charset="0"/>
              <a:cs typeface="Tahoma" panose="020B0604030504040204" pitchFamily="34" charset="0"/>
            </a:endParaRPr>
          </a:p>
          <a:p>
            <a:pPr eaLnBrk="1" hangingPunct="1">
              <a:buClr>
                <a:srgbClr val="FFFF99"/>
              </a:buClr>
              <a:defRPr/>
            </a:pPr>
            <a:endParaRPr lang="it-IT" sz="1200" kern="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eaLnBrk="1" hangingPunct="1">
              <a:buClr>
                <a:srgbClr val="FFFF99"/>
              </a:buClr>
              <a:defRPr/>
            </a:pPr>
            <a:r>
              <a:rPr lang="it-IT" sz="2400" kern="0" dirty="0" smtClean="0">
                <a:solidFill>
                  <a:srgbClr val="C00000"/>
                </a:solidFill>
                <a:latin typeface="Tahoma" panose="020B0604030504040204" pitchFamily="34" charset="0"/>
                <a:ea typeface="Tahoma" panose="020B0604030504040204" pitchFamily="34" charset="0"/>
                <a:cs typeface="Tahoma" panose="020B0604030504040204" pitchFamily="34" charset="0"/>
              </a:rPr>
              <a:t>Sistema</a:t>
            </a:r>
            <a:r>
              <a:rPr lang="it-IT" sz="2400" kern="0" dirty="0" smtClean="0">
                <a:latin typeface="Tahoma" panose="020B0604030504040204" pitchFamily="34" charset="0"/>
                <a:ea typeface="Tahoma" panose="020B0604030504040204" pitchFamily="34" charset="0"/>
                <a:cs typeface="Tahoma" panose="020B0604030504040204" pitchFamily="34" charset="0"/>
              </a:rPr>
              <a:t> e </a:t>
            </a:r>
            <a:r>
              <a:rPr lang="it-IT" sz="2400" kern="0" dirty="0" smtClean="0">
                <a:solidFill>
                  <a:srgbClr val="C00000"/>
                </a:solidFill>
                <a:latin typeface="Tahoma" panose="020B0604030504040204" pitchFamily="34" charset="0"/>
                <a:ea typeface="Tahoma" panose="020B0604030504040204" pitchFamily="34" charset="0"/>
                <a:cs typeface="Tahoma" panose="020B0604030504040204" pitchFamily="34" charset="0"/>
              </a:rPr>
              <a:t>metodo</a:t>
            </a:r>
            <a:r>
              <a:rPr lang="it-IT" sz="2400" kern="0" dirty="0" smtClean="0">
                <a:latin typeface="Tahoma" panose="020B0604030504040204" pitchFamily="34" charset="0"/>
                <a:ea typeface="Tahoma" panose="020B0604030504040204" pitchFamily="34" charset="0"/>
                <a:cs typeface="Tahoma" panose="020B0604030504040204" pitchFamily="34" charset="0"/>
              </a:rPr>
              <a:t> contabile</a:t>
            </a:r>
          </a:p>
        </p:txBody>
      </p:sp>
      <p:sp>
        <p:nvSpPr>
          <p:cNvPr id="29"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cxnSp>
        <p:nvCxnSpPr>
          <p:cNvPr id="31"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sp>
        <p:nvSpPr>
          <p:cNvPr id="33" name="Freccia in giù 6"/>
          <p:cNvSpPr>
            <a:spLocks noChangeArrowheads="1"/>
          </p:cNvSpPr>
          <p:nvPr/>
        </p:nvSpPr>
        <p:spPr bwMode="auto">
          <a:xfrm>
            <a:off x="3602544" y="3299065"/>
            <a:ext cx="1857375" cy="785812"/>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it-IT"/>
          </a:p>
        </p:txBody>
      </p:sp>
      <p:sp>
        <p:nvSpPr>
          <p:cNvPr id="35" name="Rettangolo 34"/>
          <p:cNvSpPr/>
          <p:nvPr/>
        </p:nvSpPr>
        <p:spPr>
          <a:xfrm>
            <a:off x="-108520" y="4590462"/>
            <a:ext cx="9118600" cy="1938992"/>
          </a:xfrm>
          <a:prstGeom prst="rect">
            <a:avLst/>
          </a:prstGeom>
        </p:spPr>
        <p:txBody>
          <a:bodyPr wrap="square">
            <a:spAutoFit/>
          </a:bodyPr>
          <a:lstStyle/>
          <a:p>
            <a:pPr lvl="1" eaLnBrk="1" hangingPunct="1">
              <a:buClr>
                <a:srgbClr val="FFFF99"/>
              </a:buClr>
              <a:defRPr/>
            </a:pPr>
            <a:r>
              <a:rPr lang="it-IT" sz="2000" kern="0" dirty="0">
                <a:solidFill>
                  <a:srgbClr val="0070C0"/>
                </a:solidFill>
                <a:latin typeface="Tahoma" panose="020B0604030504040204" pitchFamily="34" charset="0"/>
                <a:ea typeface="Tahoma" panose="020B0604030504040204" pitchFamily="34" charset="0"/>
                <a:cs typeface="Tahoma" panose="020B0604030504040204" pitchFamily="34" charset="0"/>
              </a:rPr>
              <a:t>Sistema:</a:t>
            </a:r>
            <a:r>
              <a:rPr lang="it-IT" sz="2000" kern="0" dirty="0">
                <a:latin typeface="Tahoma" panose="020B0604030504040204" pitchFamily="34" charset="0"/>
                <a:ea typeface="Tahoma" panose="020B0604030504040204" pitchFamily="34" charset="0"/>
                <a:cs typeface="Tahoma" panose="020B0604030504040204" pitchFamily="34" charset="0"/>
              </a:rPr>
              <a:t> </a:t>
            </a:r>
            <a:r>
              <a:rPr lang="it-IT" b="1" dirty="0"/>
              <a:t>serie di registrazioni riferite uno </a:t>
            </a:r>
            <a:r>
              <a:rPr lang="it-IT" b="1" dirty="0">
                <a:solidFill>
                  <a:srgbClr val="C00000"/>
                </a:solidFill>
              </a:rPr>
              <a:t>specifico oggetto</a:t>
            </a:r>
            <a:endParaRPr lang="it-IT" sz="2000" kern="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lvl="1" eaLnBrk="1" hangingPunct="1">
              <a:buClr>
                <a:srgbClr val="FFFF99"/>
              </a:buClr>
              <a:defRPr/>
            </a:pPr>
            <a:r>
              <a:rPr lang="it-IT" sz="2000" kern="0" dirty="0" smtClean="0">
                <a:latin typeface="Tahoma" panose="020B0604030504040204" pitchFamily="34" charset="0"/>
                <a:ea typeface="Tahoma" panose="020B0604030504040204" pitchFamily="34" charset="0"/>
                <a:cs typeface="Tahoma" panose="020B0604030504040204" pitchFamily="34" charset="0"/>
              </a:rPr>
              <a:t>(</a:t>
            </a:r>
            <a:r>
              <a:rPr lang="it-IT" dirty="0"/>
              <a:t>sistema patrimoniale, sistema del reddito, sistema del capitale e del risultato economico, </a:t>
            </a:r>
            <a:r>
              <a:rPr lang="it-IT" dirty="0" smtClean="0"/>
              <a:t>sistema dei beni di terzi, sistema </a:t>
            </a:r>
            <a:r>
              <a:rPr lang="it-IT" dirty="0"/>
              <a:t>dei rischi, </a:t>
            </a:r>
            <a:r>
              <a:rPr lang="it-IT" dirty="0" smtClean="0"/>
              <a:t>ecc.</a:t>
            </a:r>
            <a:r>
              <a:rPr lang="it-IT" sz="2000" kern="0" dirty="0" smtClean="0">
                <a:latin typeface="Tahoma" panose="020B0604030504040204" pitchFamily="34" charset="0"/>
                <a:ea typeface="Tahoma" panose="020B0604030504040204" pitchFamily="34" charset="0"/>
                <a:cs typeface="Tahoma" panose="020B0604030504040204" pitchFamily="34" charset="0"/>
              </a:rPr>
              <a:t>)</a:t>
            </a:r>
            <a:endParaRPr lang="it-IT" sz="2000" kern="0" dirty="0">
              <a:latin typeface="Tahoma" panose="020B0604030504040204" pitchFamily="34" charset="0"/>
              <a:ea typeface="Tahoma" panose="020B0604030504040204" pitchFamily="34" charset="0"/>
              <a:cs typeface="Tahoma" panose="020B0604030504040204" pitchFamily="34" charset="0"/>
            </a:endParaRPr>
          </a:p>
          <a:p>
            <a:pPr lvl="1" eaLnBrk="1" hangingPunct="1">
              <a:buClr>
                <a:srgbClr val="FFFF99"/>
              </a:buClr>
              <a:buFont typeface="Wingdings" pitchFamily="2" charset="2"/>
              <a:buChar char="§"/>
              <a:defRPr/>
            </a:pPr>
            <a:endParaRPr lang="it-IT" sz="2000" kern="0" dirty="0">
              <a:latin typeface="Tahoma" panose="020B0604030504040204" pitchFamily="34" charset="0"/>
              <a:ea typeface="Tahoma" panose="020B0604030504040204" pitchFamily="34" charset="0"/>
              <a:cs typeface="Tahoma" panose="020B0604030504040204" pitchFamily="34" charset="0"/>
            </a:endParaRPr>
          </a:p>
          <a:p>
            <a:pPr lvl="1" eaLnBrk="1" hangingPunct="1">
              <a:buClr>
                <a:srgbClr val="FFFF99"/>
              </a:buClr>
              <a:defRPr/>
            </a:pPr>
            <a:r>
              <a:rPr lang="it-IT" sz="2000" kern="0" dirty="0">
                <a:solidFill>
                  <a:srgbClr val="0070C0"/>
                </a:solidFill>
                <a:latin typeface="Tahoma" panose="020B0604030504040204" pitchFamily="34" charset="0"/>
                <a:ea typeface="Tahoma" panose="020B0604030504040204" pitchFamily="34" charset="0"/>
                <a:cs typeface="Tahoma" panose="020B0604030504040204" pitchFamily="34" charset="0"/>
              </a:rPr>
              <a:t>Metodo:</a:t>
            </a:r>
            <a:r>
              <a:rPr lang="it-IT" sz="2000" kern="0" dirty="0">
                <a:latin typeface="Tahoma" panose="020B0604030504040204" pitchFamily="34" charset="0"/>
                <a:ea typeface="Tahoma" panose="020B0604030504040204" pitchFamily="34" charset="0"/>
                <a:cs typeface="Tahoma" panose="020B0604030504040204" pitchFamily="34" charset="0"/>
              </a:rPr>
              <a:t> </a:t>
            </a:r>
            <a:r>
              <a:rPr lang="it-IT" b="1" dirty="0">
                <a:solidFill>
                  <a:srgbClr val="C00000"/>
                </a:solidFill>
              </a:rPr>
              <a:t>insieme di norme</a:t>
            </a:r>
            <a:r>
              <a:rPr lang="it-IT" dirty="0">
                <a:solidFill>
                  <a:srgbClr val="C00000"/>
                </a:solidFill>
              </a:rPr>
              <a:t> </a:t>
            </a:r>
            <a:r>
              <a:rPr lang="it-IT" dirty="0"/>
              <a:t>per la razionale compilazione delle scritture </a:t>
            </a:r>
            <a:r>
              <a:rPr lang="it-IT" dirty="0" smtClean="0"/>
              <a:t>contabili </a:t>
            </a:r>
            <a:r>
              <a:rPr lang="it-IT" sz="2000" kern="0" dirty="0" smtClean="0">
                <a:latin typeface="Tahoma" panose="020B0604030504040204" pitchFamily="34" charset="0"/>
                <a:ea typeface="Tahoma" panose="020B0604030504040204" pitchFamily="34" charset="0"/>
                <a:cs typeface="Tahoma" panose="020B0604030504040204" pitchFamily="34" charset="0"/>
              </a:rPr>
              <a:t>(</a:t>
            </a:r>
            <a:r>
              <a:rPr lang="it-IT" kern="0" dirty="0" smtClean="0">
                <a:latin typeface="Tahoma" panose="020B0604030504040204" pitchFamily="34" charset="0"/>
                <a:ea typeface="Tahoma" panose="020B0604030504040204" pitchFamily="34" charset="0"/>
                <a:cs typeface="Tahoma" panose="020B0604030504040204" pitchFamily="34" charset="0"/>
              </a:rPr>
              <a:t>partita </a:t>
            </a:r>
            <a:r>
              <a:rPr lang="it-IT" kern="0" dirty="0">
                <a:latin typeface="Tahoma" panose="020B0604030504040204" pitchFamily="34" charset="0"/>
                <a:ea typeface="Tahoma" panose="020B0604030504040204" pitchFamily="34" charset="0"/>
                <a:cs typeface="Tahoma" panose="020B0604030504040204" pitchFamily="34" charset="0"/>
              </a:rPr>
              <a:t>semplice, partita doppia</a:t>
            </a:r>
            <a:r>
              <a:rPr lang="it-IT" sz="2000" kern="0" dirty="0" smtClean="0">
                <a:latin typeface="Tahoma" panose="020B0604030504040204" pitchFamily="34" charset="0"/>
                <a:ea typeface="Tahoma" panose="020B0604030504040204" pitchFamily="34" charset="0"/>
                <a:cs typeface="Tahoma" panose="020B0604030504040204" pitchFamily="34" charset="0"/>
              </a:rPr>
              <a:t>)</a:t>
            </a:r>
            <a:endParaRPr lang="it-IT" sz="2400" kern="0"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19460"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19462"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19464"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19465"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180975" eaLnBrk="0" hangingPunct="0"/>
            <a:endParaRPr lang="it-IT"/>
          </a:p>
        </p:txBody>
      </p:sp>
      <p:sp>
        <p:nvSpPr>
          <p:cNvPr id="19466"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180975" eaLnBrk="0" hangingPunct="0"/>
            <a:endParaRPr lang="it-IT"/>
          </a:p>
        </p:txBody>
      </p:sp>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7599" y="188640"/>
            <a:ext cx="5379265" cy="6451766"/>
          </a:xfrm>
          <a:prstGeom prst="rect">
            <a:avLst/>
          </a:prstGeom>
          <a:ln>
            <a:solidFill>
              <a:schemeClr val="tx1"/>
            </a:solidFill>
          </a:ln>
        </p:spPr>
      </p:pic>
      <p:sp>
        <p:nvSpPr>
          <p:cNvPr id="19"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cxnSp>
        <p:nvCxnSpPr>
          <p:cNvPr id="20"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1843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1843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18437"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1843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18439"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1844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18441"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180975" eaLnBrk="0" hangingPunct="0"/>
            <a:endParaRPr lang="it-IT"/>
          </a:p>
        </p:txBody>
      </p:sp>
      <p:sp>
        <p:nvSpPr>
          <p:cNvPr id="18442"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180975" eaLnBrk="0" hangingPunct="0"/>
            <a:endParaRPr lang="it-IT"/>
          </a:p>
        </p:txBody>
      </p:sp>
      <p:sp>
        <p:nvSpPr>
          <p:cNvPr id="18443" name="Rettangolo 11"/>
          <p:cNvSpPr>
            <a:spLocks noChangeArrowheads="1"/>
          </p:cNvSpPr>
          <p:nvPr/>
        </p:nvSpPr>
        <p:spPr bwMode="auto">
          <a:xfrm>
            <a:off x="179513" y="198509"/>
            <a:ext cx="8496944" cy="830997"/>
          </a:xfrm>
          <a:prstGeom prst="rect">
            <a:avLst/>
          </a:prstGeom>
          <a:noFill/>
          <a:ln w="9525">
            <a:noFill/>
            <a:miter lim="800000"/>
            <a:headEnd/>
            <a:tailEnd/>
          </a:ln>
        </p:spPr>
        <p:txBody>
          <a:bodyPr wrap="square">
            <a:spAutoFit/>
          </a:bodyPr>
          <a:lstStyle/>
          <a:p>
            <a:pPr algn="ctr"/>
            <a:r>
              <a:rPr lang="it-IT" sz="2400" b="1" dirty="0" smtClean="0">
                <a:solidFill>
                  <a:srgbClr val="C00000"/>
                </a:solidFill>
              </a:rPr>
              <a:t>UN CURIOSITÀ: perché le sezioni sinistra e destra dei conti si chiamano «dare» e «avere»?</a:t>
            </a:r>
            <a:endParaRPr lang="it-IT" sz="2400" dirty="0">
              <a:solidFill>
                <a:srgbClr val="C00000"/>
              </a:solidFill>
            </a:endParaRPr>
          </a:p>
        </p:txBody>
      </p:sp>
      <p:sp>
        <p:nvSpPr>
          <p:cNvPr id="18446" name="Rettangolo 21"/>
          <p:cNvSpPr>
            <a:spLocks noChangeArrowheads="1"/>
          </p:cNvSpPr>
          <p:nvPr/>
        </p:nvSpPr>
        <p:spPr bwMode="auto">
          <a:xfrm>
            <a:off x="346312" y="1224797"/>
            <a:ext cx="8534597" cy="5539978"/>
          </a:xfrm>
          <a:prstGeom prst="rect">
            <a:avLst/>
          </a:prstGeom>
          <a:noFill/>
          <a:ln w="9525">
            <a:noFill/>
            <a:miter lim="800000"/>
            <a:headEnd/>
            <a:tailEnd/>
          </a:ln>
        </p:spPr>
        <p:txBody>
          <a:bodyPr wrap="square">
            <a:spAutoFit/>
          </a:bodyPr>
          <a:lstStyle/>
          <a:p>
            <a:pPr algn="ctr"/>
            <a:r>
              <a:rPr lang="it-IT" dirty="0"/>
              <a:t>La motivazione dei termini “dare” e “avere” va ricercata nel fatto che </a:t>
            </a:r>
            <a:r>
              <a:rPr lang="it-IT" b="1" dirty="0"/>
              <a:t>anticamente i conti venivano intestati ai </a:t>
            </a:r>
            <a:r>
              <a:rPr lang="it-IT" dirty="0"/>
              <a:t>“</a:t>
            </a:r>
            <a:r>
              <a:rPr lang="it-IT" b="1" dirty="0"/>
              <a:t>soggetti</a:t>
            </a:r>
            <a:r>
              <a:rPr lang="it-IT" dirty="0"/>
              <a:t>” e non, come invece avviene oggi, agli “oggetti” della </a:t>
            </a:r>
            <a:r>
              <a:rPr lang="it-IT" dirty="0" smtClean="0"/>
              <a:t>rilevazione</a:t>
            </a:r>
          </a:p>
          <a:p>
            <a:pPr algn="ctr"/>
            <a:endParaRPr lang="it-IT" sz="2200" dirty="0">
              <a:solidFill>
                <a:srgbClr val="C00000"/>
              </a:solidFill>
            </a:endParaRPr>
          </a:p>
          <a:p>
            <a:pPr algn="ctr"/>
            <a:r>
              <a:rPr lang="it-IT" dirty="0"/>
              <a:t>Dal medioevo e fino alla fine del XIX secolo era infatti diffuso il fenomeno della “</a:t>
            </a:r>
            <a:r>
              <a:rPr lang="it-IT" b="1" dirty="0"/>
              <a:t>personificazione dei conti</a:t>
            </a:r>
            <a:r>
              <a:rPr lang="it-IT" dirty="0"/>
              <a:t>”. Si ragionava, in altri termini, come se </a:t>
            </a:r>
            <a:r>
              <a:rPr lang="it-IT" b="1" dirty="0"/>
              <a:t>dietro ad ogni specifico conto ci fosse una persona</a:t>
            </a:r>
            <a:r>
              <a:rPr lang="it-IT" dirty="0"/>
              <a:t> (reale o fittizia che fosse) che era “</a:t>
            </a:r>
            <a:r>
              <a:rPr lang="it-IT" b="1" dirty="0"/>
              <a:t>responsabile</a:t>
            </a:r>
            <a:r>
              <a:rPr lang="it-IT" dirty="0"/>
              <a:t>”</a:t>
            </a:r>
            <a:r>
              <a:rPr lang="it-IT" b="1" dirty="0"/>
              <a:t> di tale conto</a:t>
            </a:r>
            <a:r>
              <a:rPr lang="it-IT" dirty="0"/>
              <a:t>. Per tale motivo i conti, che si riferivano essenzialmente a beni patrimoniali, si intendevano accessi (indipendentemente dal nome che veniva loro attribuito) al “cassiere”, al “magazziniere”, al “creditore”, al “debitore”, al “responsabile (consegnatario) degli immobili” ecc. mentre oggi si intendono accesi direttamente alla “cassa”, al “magazzino, ai “debiti”, ai “crediti”, agli “immobili” ecc</a:t>
            </a:r>
            <a:r>
              <a:rPr lang="it-IT" dirty="0" smtClean="0"/>
              <a:t>.</a:t>
            </a:r>
          </a:p>
          <a:p>
            <a:pPr algn="ctr"/>
            <a:endParaRPr lang="it-IT" sz="2200" dirty="0">
              <a:solidFill>
                <a:srgbClr val="C00000"/>
              </a:solidFill>
            </a:endParaRPr>
          </a:p>
          <a:p>
            <a:pPr algn="ctr"/>
            <a:r>
              <a:rPr lang="it-IT" dirty="0"/>
              <a:t>A loro volta, tali persone “responsabili” dei rispettivi conti si interfacciavano con il </a:t>
            </a:r>
            <a:r>
              <a:rPr lang="it-IT" b="1" dirty="0"/>
              <a:t>proprietario dell’azienda</a:t>
            </a:r>
            <a:r>
              <a:rPr lang="it-IT" dirty="0"/>
              <a:t>. Anche se nella maggior parte dei casi il proprietario fungeva anche da cassiere, da magazziniere ecc., dal punto di vista della logica contabile tali figure venivano considerate come </a:t>
            </a:r>
            <a:r>
              <a:rPr lang="it-IT" dirty="0" smtClean="0"/>
              <a:t>separate</a:t>
            </a:r>
            <a:endParaRPr lang="it-IT" dirty="0"/>
          </a:p>
          <a:p>
            <a:endParaRPr lang="it-IT" sz="2200" dirty="0">
              <a:solidFill>
                <a:srgbClr val="C00000"/>
              </a:solidFill>
            </a:endParaRPr>
          </a:p>
        </p:txBody>
      </p:sp>
    </p:spTree>
    <p:extLst>
      <p:ext uri="{BB962C8B-B14F-4D97-AF65-F5344CB8AC3E}">
        <p14:creationId xmlns:p14="http://schemas.microsoft.com/office/powerpoint/2010/main" val="1770725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1843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1843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18437"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1843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18439"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1844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18441"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180975" eaLnBrk="0" hangingPunct="0"/>
            <a:endParaRPr lang="it-IT"/>
          </a:p>
        </p:txBody>
      </p:sp>
      <p:sp>
        <p:nvSpPr>
          <p:cNvPr id="18442"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180975" eaLnBrk="0" hangingPunct="0"/>
            <a:endParaRPr lang="it-IT"/>
          </a:p>
        </p:txBody>
      </p:sp>
      <p:sp>
        <p:nvSpPr>
          <p:cNvPr id="18443" name="Rettangolo 11"/>
          <p:cNvSpPr>
            <a:spLocks noChangeArrowheads="1"/>
          </p:cNvSpPr>
          <p:nvPr/>
        </p:nvSpPr>
        <p:spPr bwMode="auto">
          <a:xfrm>
            <a:off x="179513" y="198509"/>
            <a:ext cx="8496944" cy="830997"/>
          </a:xfrm>
          <a:prstGeom prst="rect">
            <a:avLst/>
          </a:prstGeom>
          <a:noFill/>
          <a:ln w="9525">
            <a:noFill/>
            <a:miter lim="800000"/>
            <a:headEnd/>
            <a:tailEnd/>
          </a:ln>
        </p:spPr>
        <p:txBody>
          <a:bodyPr wrap="square">
            <a:spAutoFit/>
          </a:bodyPr>
          <a:lstStyle/>
          <a:p>
            <a:pPr algn="ctr"/>
            <a:r>
              <a:rPr lang="it-IT" sz="2400" b="1" dirty="0" smtClean="0">
                <a:solidFill>
                  <a:srgbClr val="C00000"/>
                </a:solidFill>
              </a:rPr>
              <a:t>UN CURIOSITÀ: perché le sezioni sinistra e destra dei conti si chiamano «dare» e «avere»?</a:t>
            </a:r>
            <a:endParaRPr lang="it-IT" sz="2400" dirty="0">
              <a:solidFill>
                <a:srgbClr val="C00000"/>
              </a:solidFill>
            </a:endParaRPr>
          </a:p>
        </p:txBody>
      </p:sp>
      <p:sp>
        <p:nvSpPr>
          <p:cNvPr id="18446" name="Rettangolo 21"/>
          <p:cNvSpPr>
            <a:spLocks noChangeArrowheads="1"/>
          </p:cNvSpPr>
          <p:nvPr/>
        </p:nvSpPr>
        <p:spPr bwMode="auto">
          <a:xfrm>
            <a:off x="346312" y="1224797"/>
            <a:ext cx="8534597" cy="5693866"/>
          </a:xfrm>
          <a:prstGeom prst="rect">
            <a:avLst/>
          </a:prstGeom>
          <a:noFill/>
          <a:ln w="9525">
            <a:noFill/>
            <a:miter lim="800000"/>
            <a:headEnd/>
            <a:tailEnd/>
          </a:ln>
        </p:spPr>
        <p:txBody>
          <a:bodyPr wrap="square">
            <a:spAutoFit/>
          </a:bodyPr>
          <a:lstStyle/>
          <a:p>
            <a:pPr algn="ctr"/>
            <a:r>
              <a:rPr lang="it-IT" dirty="0"/>
              <a:t>Per tale motivo ciascun “responsabile” doveva rendere conto al proprietario e </a:t>
            </a:r>
            <a:r>
              <a:rPr lang="it-IT" b="1" dirty="0"/>
              <a:t>a questi doveva </a:t>
            </a:r>
            <a:r>
              <a:rPr lang="it-IT" dirty="0"/>
              <a:t>“</a:t>
            </a:r>
            <a:r>
              <a:rPr lang="it-IT" b="1" dirty="0"/>
              <a:t>dare</a:t>
            </a:r>
            <a:r>
              <a:rPr lang="it-IT" dirty="0"/>
              <a:t>”, oppure </a:t>
            </a:r>
            <a:r>
              <a:rPr lang="it-IT" b="1" dirty="0"/>
              <a:t>da questi doveva </a:t>
            </a:r>
            <a:r>
              <a:rPr lang="it-IT" dirty="0"/>
              <a:t>“</a:t>
            </a:r>
            <a:r>
              <a:rPr lang="it-IT" b="1" dirty="0"/>
              <a:t>avere</a:t>
            </a:r>
            <a:r>
              <a:rPr lang="it-IT" dirty="0"/>
              <a:t>” rispetto al saldo del proprio </a:t>
            </a:r>
            <a:r>
              <a:rPr lang="it-IT" dirty="0" smtClean="0"/>
              <a:t>conto</a:t>
            </a:r>
          </a:p>
          <a:p>
            <a:pPr algn="ctr"/>
            <a:endParaRPr lang="it-IT" dirty="0"/>
          </a:p>
          <a:p>
            <a:pPr algn="ctr"/>
            <a:r>
              <a:rPr lang="it-IT" dirty="0"/>
              <a:t>Per secoli si è infatti ragionato in termini di </a:t>
            </a:r>
            <a:r>
              <a:rPr lang="it-IT" b="1" dirty="0"/>
              <a:t>dover dare</a:t>
            </a:r>
            <a:r>
              <a:rPr lang="it-IT" i="1" dirty="0"/>
              <a:t> </a:t>
            </a:r>
            <a:r>
              <a:rPr lang="it-IT" dirty="0"/>
              <a:t>(ovvero </a:t>
            </a:r>
            <a:r>
              <a:rPr lang="it-IT" i="1" dirty="0"/>
              <a:t>consegnare</a:t>
            </a:r>
            <a:r>
              <a:rPr lang="it-IT" dirty="0"/>
              <a:t>) e di </a:t>
            </a:r>
            <a:r>
              <a:rPr lang="it-IT" b="1" dirty="0"/>
              <a:t>dover avere</a:t>
            </a:r>
            <a:r>
              <a:rPr lang="it-IT" i="1" dirty="0"/>
              <a:t> </a:t>
            </a:r>
            <a:r>
              <a:rPr lang="it-IT" dirty="0"/>
              <a:t>(ovvero </a:t>
            </a:r>
            <a:r>
              <a:rPr lang="it-IT" i="1" dirty="0"/>
              <a:t>ricevere</a:t>
            </a:r>
            <a:r>
              <a:rPr lang="it-IT" dirty="0"/>
              <a:t>) qualcosa nei confronti dell’a­zienda: da qui i termini </a:t>
            </a:r>
            <a:r>
              <a:rPr lang="it-IT" b="1" dirty="0"/>
              <a:t>addebitare</a:t>
            </a:r>
            <a:r>
              <a:rPr lang="it-IT" i="1" dirty="0"/>
              <a:t> </a:t>
            </a:r>
            <a:r>
              <a:rPr lang="it-IT" dirty="0"/>
              <a:t>e </a:t>
            </a:r>
            <a:r>
              <a:rPr lang="it-IT" b="1" dirty="0"/>
              <a:t>accreditare</a:t>
            </a:r>
            <a:r>
              <a:rPr lang="it-IT" i="1" dirty="0"/>
              <a:t> </a:t>
            </a:r>
            <a:r>
              <a:rPr lang="it-IT" dirty="0"/>
              <a:t>i conti. </a:t>
            </a:r>
            <a:endParaRPr lang="it-IT" dirty="0" smtClean="0"/>
          </a:p>
          <a:p>
            <a:pPr algn="ctr"/>
            <a:endParaRPr lang="it-IT" dirty="0"/>
          </a:p>
          <a:p>
            <a:pPr algn="ctr"/>
            <a:r>
              <a:rPr lang="it-IT" b="1" dirty="0" smtClean="0">
                <a:solidFill>
                  <a:srgbClr val="C00000"/>
                </a:solidFill>
              </a:rPr>
              <a:t>Da </a:t>
            </a:r>
            <a:r>
              <a:rPr lang="it-IT" b="1" dirty="0">
                <a:solidFill>
                  <a:srgbClr val="C00000"/>
                </a:solidFill>
              </a:rPr>
              <a:t>qui, fra l’altro, l’uso di inserire la particella “a” davanti ai conti dell’avere, onde distinguerli da quelli del dare, che erano privi di </a:t>
            </a:r>
            <a:r>
              <a:rPr lang="it-IT" b="1" dirty="0" smtClean="0">
                <a:solidFill>
                  <a:srgbClr val="C00000"/>
                </a:solidFill>
              </a:rPr>
              <a:t>particella</a:t>
            </a:r>
          </a:p>
          <a:p>
            <a:pPr algn="ctr"/>
            <a:endParaRPr lang="it-IT" dirty="0"/>
          </a:p>
          <a:p>
            <a:pPr algn="ctr"/>
            <a:r>
              <a:rPr lang="it-IT" dirty="0"/>
              <a:t>Dopo mezzo millennio di logica “personalistica”, alla fine del XIX secolo si affermò invece la logica dei </a:t>
            </a:r>
            <a:r>
              <a:rPr lang="it-IT" b="1" dirty="0"/>
              <a:t>conti </a:t>
            </a:r>
            <a:r>
              <a:rPr lang="it-IT" dirty="0"/>
              <a:t>“</a:t>
            </a:r>
            <a:r>
              <a:rPr lang="it-IT" b="1" dirty="0"/>
              <a:t>a valore</a:t>
            </a:r>
            <a:r>
              <a:rPr lang="it-IT" dirty="0"/>
              <a:t>” ideati da Fabio </a:t>
            </a:r>
            <a:r>
              <a:rPr lang="it-IT" dirty="0" err="1"/>
              <a:t>Besta</a:t>
            </a:r>
            <a:r>
              <a:rPr lang="it-IT" dirty="0"/>
              <a:t>. I significati dei termini “dare” e “avere” hanno così</a:t>
            </a:r>
            <a:r>
              <a:rPr lang="it-IT" b="1" dirty="0"/>
              <a:t> perso il loro senso </a:t>
            </a:r>
            <a:r>
              <a:rPr lang="it-IT" b="1" dirty="0" smtClean="0"/>
              <a:t>originario</a:t>
            </a:r>
          </a:p>
          <a:p>
            <a:pPr algn="ctr"/>
            <a:r>
              <a:rPr lang="it-IT" dirty="0" smtClean="0"/>
              <a:t> </a:t>
            </a:r>
            <a:endParaRPr lang="it-IT" dirty="0"/>
          </a:p>
          <a:p>
            <a:pPr algn="ctr"/>
            <a:r>
              <a:rPr lang="it-IT" dirty="0"/>
              <a:t>In sostanza, la scomparsa del “personalismo” contabile ha comportato anche la perdita del significato delle voci “dare” e “avere”. Esse sono tuttavia rimaste, anche se come semplice </a:t>
            </a:r>
            <a:r>
              <a:rPr lang="it-IT" b="1" dirty="0"/>
              <a:t>convenzione terminologica</a:t>
            </a:r>
            <a:r>
              <a:rPr lang="it-IT" i="1" dirty="0"/>
              <a:t> </a:t>
            </a:r>
            <a:r>
              <a:rPr lang="it-IT" dirty="0"/>
              <a:t>– nel senso di</a:t>
            </a:r>
            <a:r>
              <a:rPr lang="it-IT" i="1" dirty="0"/>
              <a:t> </a:t>
            </a:r>
            <a:r>
              <a:rPr lang="it-IT" dirty="0"/>
              <a:t>sinonimo di </a:t>
            </a:r>
            <a:r>
              <a:rPr lang="it-IT" b="1" dirty="0"/>
              <a:t>sezione sinistra</a:t>
            </a:r>
            <a:r>
              <a:rPr lang="it-IT" i="1" dirty="0"/>
              <a:t> </a:t>
            </a:r>
            <a:r>
              <a:rPr lang="it-IT" dirty="0"/>
              <a:t>e </a:t>
            </a:r>
            <a:r>
              <a:rPr lang="it-IT" b="1" dirty="0"/>
              <a:t>sezione destra</a:t>
            </a:r>
            <a:r>
              <a:rPr lang="it-IT" dirty="0"/>
              <a:t> dei </a:t>
            </a:r>
            <a:r>
              <a:rPr lang="it-IT" dirty="0" smtClean="0"/>
              <a:t>conto</a:t>
            </a:r>
            <a:endParaRPr lang="it-IT" dirty="0"/>
          </a:p>
          <a:p>
            <a:endParaRPr lang="it-IT" sz="2200" dirty="0">
              <a:solidFill>
                <a:srgbClr val="C00000"/>
              </a:solidFill>
            </a:endParaRPr>
          </a:p>
        </p:txBody>
      </p:sp>
    </p:spTree>
    <p:extLst>
      <p:ext uri="{BB962C8B-B14F-4D97-AF65-F5344CB8AC3E}">
        <p14:creationId xmlns:p14="http://schemas.microsoft.com/office/powerpoint/2010/main" val="33915653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43013"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43014"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43015"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43016"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43017"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180975" eaLnBrk="0" hangingPunct="0"/>
            <a:endParaRPr lang="it-IT"/>
          </a:p>
        </p:txBody>
      </p:sp>
      <p:sp>
        <p:nvSpPr>
          <p:cNvPr id="43018"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180975" eaLnBrk="0" hangingPunct="0"/>
            <a:endParaRPr lang="it-IT"/>
          </a:p>
        </p:txBody>
      </p:sp>
      <p:sp>
        <p:nvSpPr>
          <p:cNvPr id="33" name="Line 12"/>
          <p:cNvSpPr>
            <a:spLocks noChangeShapeType="1"/>
          </p:cNvSpPr>
          <p:nvPr/>
        </p:nvSpPr>
        <p:spPr bwMode="auto">
          <a:xfrm>
            <a:off x="0" y="116632"/>
            <a:ext cx="9144000" cy="0"/>
          </a:xfrm>
          <a:prstGeom prst="line">
            <a:avLst/>
          </a:prstGeom>
          <a:noFill/>
          <a:ln w="9525">
            <a:solidFill>
              <a:schemeClr val="tx1"/>
            </a:solidFill>
            <a:round/>
            <a:headEnd/>
            <a:tailEnd/>
          </a:ln>
        </p:spPr>
        <p:txBody>
          <a:bodyPr/>
          <a:lstStyle/>
          <a:p>
            <a:endParaRPr lang="it-IT"/>
          </a:p>
        </p:txBody>
      </p:sp>
      <p:sp>
        <p:nvSpPr>
          <p:cNvPr id="34" name="Rectangle 4"/>
          <p:cNvSpPr>
            <a:spLocks noChangeArrowheads="1"/>
          </p:cNvSpPr>
          <p:nvPr/>
        </p:nvSpPr>
        <p:spPr bwMode="auto">
          <a:xfrm>
            <a:off x="762000" y="260350"/>
            <a:ext cx="76200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Riferimenti bibliografici</a:t>
            </a:r>
            <a:endParaRPr lang="it-IT" altLang="it-IT" sz="1800"/>
          </a:p>
        </p:txBody>
      </p:sp>
      <p:sp>
        <p:nvSpPr>
          <p:cNvPr id="35" name="CasellaDiTesto 3"/>
          <p:cNvSpPr txBox="1">
            <a:spLocks noChangeArrowheads="1"/>
          </p:cNvSpPr>
          <p:nvPr/>
        </p:nvSpPr>
        <p:spPr bwMode="auto">
          <a:xfrm>
            <a:off x="1075532" y="1487071"/>
            <a:ext cx="7632700" cy="457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it-IT" altLang="it-IT" sz="2400" b="1" dirty="0"/>
              <a:t>Coronella S</a:t>
            </a:r>
            <a:r>
              <a:rPr lang="it-IT" altLang="it-IT" sz="2400" b="1" dirty="0" smtClean="0"/>
              <a:t>., </a:t>
            </a:r>
            <a:r>
              <a:rPr lang="it-IT" altLang="it-IT" sz="2400" dirty="0" smtClean="0"/>
              <a:t>Ragioneria generale, Cap. </a:t>
            </a:r>
            <a:r>
              <a:rPr lang="it-IT" altLang="it-IT" sz="2400" smtClean="0"/>
              <a:t>2</a:t>
            </a:r>
            <a:endParaRPr lang="it-IT" altLang="it-IT" sz="1800" dirty="0"/>
          </a:p>
        </p:txBody>
      </p:sp>
    </p:spTree>
    <p:extLst>
      <p:ext uri="{BB962C8B-B14F-4D97-AF65-F5344CB8AC3E}">
        <p14:creationId xmlns:p14="http://schemas.microsoft.com/office/powerpoint/2010/main" val="4150233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4100"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4101"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4102"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4103"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4104"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4105"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8"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solidFill>
                  <a:srgbClr val="C00000"/>
                </a:solidFill>
              </a:rPr>
              <a:t>I sistemi di scritture</a:t>
            </a:r>
            <a:endParaRPr lang="it-IT" altLang="it-IT" sz="2000" dirty="0">
              <a:solidFill>
                <a:srgbClr val="C00000"/>
              </a:solidFill>
            </a:endParaRPr>
          </a:p>
        </p:txBody>
      </p:sp>
      <p:sp>
        <p:nvSpPr>
          <p:cNvPr id="29" name="CasellaDiTesto 3"/>
          <p:cNvSpPr txBox="1">
            <a:spLocks noChangeArrowheads="1"/>
          </p:cNvSpPr>
          <p:nvPr/>
        </p:nvSpPr>
        <p:spPr bwMode="auto">
          <a:xfrm>
            <a:off x="179388" y="981075"/>
            <a:ext cx="87852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2400"/>
              <a:t>«Complesso di registrazioni che hanno come riferimento il medesimo oggetto di osservazione»</a:t>
            </a:r>
          </a:p>
        </p:txBody>
      </p:sp>
      <p:sp>
        <p:nvSpPr>
          <p:cNvPr id="30" name="CasellaDiTesto 1"/>
          <p:cNvSpPr txBox="1">
            <a:spLocks noChangeArrowheads="1"/>
          </p:cNvSpPr>
          <p:nvPr/>
        </p:nvSpPr>
        <p:spPr bwMode="auto">
          <a:xfrm>
            <a:off x="173038" y="2730500"/>
            <a:ext cx="4248150" cy="7699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2400" b="1"/>
              <a:t>Sistemi principali</a:t>
            </a:r>
          </a:p>
          <a:p>
            <a:pPr algn="ctr">
              <a:spcBef>
                <a:spcPct val="0"/>
              </a:spcBef>
              <a:buClrTx/>
              <a:buFontTx/>
              <a:buNone/>
            </a:pPr>
            <a:endParaRPr lang="it-IT" altLang="it-IT" sz="2000" b="1"/>
          </a:p>
        </p:txBody>
      </p:sp>
      <p:sp>
        <p:nvSpPr>
          <p:cNvPr id="31" name="CasellaDiTesto 7"/>
          <p:cNvSpPr txBox="1">
            <a:spLocks noChangeArrowheads="1"/>
          </p:cNvSpPr>
          <p:nvPr/>
        </p:nvSpPr>
        <p:spPr bwMode="auto">
          <a:xfrm>
            <a:off x="4722813" y="2720975"/>
            <a:ext cx="4176712" cy="7699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2400" b="1"/>
              <a:t>Sistemi minori</a:t>
            </a:r>
          </a:p>
          <a:p>
            <a:pPr algn="ctr">
              <a:spcBef>
                <a:spcPct val="0"/>
              </a:spcBef>
              <a:buClrTx/>
              <a:buFontTx/>
              <a:buNone/>
            </a:pPr>
            <a:endParaRPr lang="it-IT" altLang="it-IT" sz="2000" b="1"/>
          </a:p>
        </p:txBody>
      </p:sp>
      <p:cxnSp>
        <p:nvCxnSpPr>
          <p:cNvPr id="32" name="Connettore 2 31"/>
          <p:cNvCxnSpPr>
            <a:cxnSpLocks/>
          </p:cNvCxnSpPr>
          <p:nvPr/>
        </p:nvCxnSpPr>
        <p:spPr>
          <a:xfrm flipH="1">
            <a:off x="2916238" y="1906588"/>
            <a:ext cx="1511300" cy="7493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ttore 2 32"/>
          <p:cNvCxnSpPr>
            <a:cxnSpLocks/>
          </p:cNvCxnSpPr>
          <p:nvPr/>
        </p:nvCxnSpPr>
        <p:spPr>
          <a:xfrm>
            <a:off x="4421188" y="1885950"/>
            <a:ext cx="1374775" cy="65881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CasellaDiTesto 3"/>
          <p:cNvSpPr txBox="1">
            <a:spLocks noChangeArrowheads="1"/>
          </p:cNvSpPr>
          <p:nvPr/>
        </p:nvSpPr>
        <p:spPr bwMode="auto">
          <a:xfrm>
            <a:off x="349250" y="3757613"/>
            <a:ext cx="4071938"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pPr>
            <a:r>
              <a:rPr lang="it-IT" altLang="it-IT" sz="2000" dirty="0"/>
              <a:t>Si differenziano in funzione del loro </a:t>
            </a:r>
            <a:r>
              <a:rPr lang="it-IT" altLang="it-IT" sz="2000" dirty="0" smtClean="0"/>
              <a:t>punto di partenza e della natura dell’estensione dei fatti che contemplano:</a:t>
            </a:r>
            <a:endParaRPr lang="it-IT" altLang="it-IT" sz="2000" dirty="0"/>
          </a:p>
          <a:p>
            <a:pPr algn="just" eaLnBrk="1" hangingPunct="1">
              <a:spcBef>
                <a:spcPct val="0"/>
              </a:spcBef>
              <a:buClrTx/>
            </a:pPr>
            <a:r>
              <a:rPr lang="it-IT" altLang="it-IT" sz="2000" dirty="0" smtClean="0"/>
              <a:t>Sistema patrimoniale</a:t>
            </a:r>
            <a:endParaRPr lang="it-IT" altLang="it-IT" sz="2000" dirty="0"/>
          </a:p>
          <a:p>
            <a:pPr algn="just" eaLnBrk="1" hangingPunct="1">
              <a:spcBef>
                <a:spcPct val="0"/>
              </a:spcBef>
              <a:buClrTx/>
            </a:pPr>
            <a:r>
              <a:rPr lang="it-IT" altLang="it-IT" sz="2000" dirty="0" smtClean="0"/>
              <a:t>Sistema del reddito</a:t>
            </a:r>
            <a:endParaRPr lang="it-IT" altLang="it-IT" sz="2000" dirty="0"/>
          </a:p>
          <a:p>
            <a:pPr algn="just" eaLnBrk="1" hangingPunct="1">
              <a:spcBef>
                <a:spcPct val="0"/>
              </a:spcBef>
              <a:buClrTx/>
            </a:pPr>
            <a:r>
              <a:rPr lang="it-IT" altLang="it-IT" sz="2000" dirty="0" smtClean="0"/>
              <a:t>Sistema del capitale e del risultato economico</a:t>
            </a:r>
          </a:p>
          <a:p>
            <a:pPr algn="just" eaLnBrk="1" hangingPunct="1">
              <a:spcBef>
                <a:spcPct val="0"/>
              </a:spcBef>
              <a:buClrTx/>
            </a:pPr>
            <a:r>
              <a:rPr lang="it-IT" altLang="it-IT" sz="2000" dirty="0" smtClean="0"/>
              <a:t>…</a:t>
            </a:r>
            <a:endParaRPr lang="it-IT" altLang="it-IT" sz="2000" dirty="0"/>
          </a:p>
          <a:p>
            <a:pPr algn="just" eaLnBrk="1" hangingPunct="1">
              <a:spcBef>
                <a:spcPct val="0"/>
              </a:spcBef>
              <a:buClrTx/>
            </a:pPr>
            <a:endParaRPr lang="it-IT" altLang="it-IT" sz="2400" dirty="0"/>
          </a:p>
        </p:txBody>
      </p:sp>
      <p:sp>
        <p:nvSpPr>
          <p:cNvPr id="35" name="CasellaDiTesto 3"/>
          <p:cNvSpPr txBox="1">
            <a:spLocks noChangeArrowheads="1"/>
          </p:cNvSpPr>
          <p:nvPr/>
        </p:nvSpPr>
        <p:spPr bwMode="auto">
          <a:xfrm>
            <a:off x="4826000" y="3686175"/>
            <a:ext cx="4073525"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pPr>
            <a:r>
              <a:rPr lang="it-IT" altLang="it-IT" sz="2000" dirty="0"/>
              <a:t>Riguardano le cosiddette «scritture supplementari»:</a:t>
            </a:r>
          </a:p>
          <a:p>
            <a:pPr algn="just" eaLnBrk="1" hangingPunct="1">
              <a:spcBef>
                <a:spcPct val="0"/>
              </a:spcBef>
              <a:buClrTx/>
              <a:buFontTx/>
              <a:buNone/>
            </a:pPr>
            <a:endParaRPr lang="it-IT" altLang="it-IT" sz="2000" dirty="0"/>
          </a:p>
          <a:p>
            <a:pPr algn="just" eaLnBrk="1" hangingPunct="1">
              <a:spcBef>
                <a:spcPct val="0"/>
              </a:spcBef>
              <a:buClrTx/>
            </a:pPr>
            <a:r>
              <a:rPr lang="it-IT" altLang="it-IT" sz="2000" dirty="0"/>
              <a:t>Beni di terzi</a:t>
            </a:r>
          </a:p>
          <a:p>
            <a:pPr algn="just" eaLnBrk="1" hangingPunct="1">
              <a:spcBef>
                <a:spcPct val="0"/>
              </a:spcBef>
              <a:buClrTx/>
            </a:pPr>
            <a:r>
              <a:rPr lang="it-IT" altLang="it-IT" sz="2000" dirty="0"/>
              <a:t>Nostri beni </a:t>
            </a:r>
            <a:r>
              <a:rPr lang="it-IT" altLang="it-IT" sz="2000" dirty="0" smtClean="0"/>
              <a:t>presso </a:t>
            </a:r>
            <a:r>
              <a:rPr lang="it-IT" altLang="it-IT" sz="2000" dirty="0"/>
              <a:t>terzi</a:t>
            </a:r>
          </a:p>
          <a:p>
            <a:pPr algn="just" eaLnBrk="1" hangingPunct="1">
              <a:spcBef>
                <a:spcPct val="0"/>
              </a:spcBef>
              <a:buClrTx/>
            </a:pPr>
            <a:r>
              <a:rPr lang="it-IT" altLang="it-IT" sz="2000" dirty="0" smtClean="0"/>
              <a:t>Impegni</a:t>
            </a:r>
            <a:endParaRPr lang="it-IT" altLang="it-IT" sz="2000" dirty="0" smtClean="0"/>
          </a:p>
          <a:p>
            <a:pPr algn="just" eaLnBrk="1" hangingPunct="1">
              <a:spcBef>
                <a:spcPct val="0"/>
              </a:spcBef>
              <a:buClrTx/>
            </a:pPr>
            <a:r>
              <a:rPr lang="it-IT" altLang="it-IT" sz="2000" smtClean="0"/>
              <a:t>Rischi</a:t>
            </a:r>
            <a:endParaRPr lang="it-IT" altLang="it-IT" sz="2000" dirty="0"/>
          </a:p>
        </p:txBody>
      </p:sp>
    </p:spTree>
    <p:extLst>
      <p:ext uri="{BB962C8B-B14F-4D97-AF65-F5344CB8AC3E}">
        <p14:creationId xmlns:p14="http://schemas.microsoft.com/office/powerpoint/2010/main" val="992011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4100"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4101"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4102"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4103"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4104"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4105"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 name="Rettangolo 1"/>
          <p:cNvSpPr/>
          <p:nvPr/>
        </p:nvSpPr>
        <p:spPr>
          <a:xfrm>
            <a:off x="107950" y="476994"/>
            <a:ext cx="8899525" cy="6217087"/>
          </a:xfrm>
          <a:prstGeom prst="rect">
            <a:avLst/>
          </a:prstGeom>
        </p:spPr>
        <p:txBody>
          <a:bodyPr wrap="square">
            <a:spAutoFit/>
          </a:bodyPr>
          <a:lstStyle/>
          <a:p>
            <a:pPr algn="ctr"/>
            <a:r>
              <a:rPr lang="it-IT" sz="2200" dirty="0" smtClean="0"/>
              <a:t>Il </a:t>
            </a:r>
            <a:r>
              <a:rPr lang="it-IT" sz="2200" b="1" dirty="0">
                <a:solidFill>
                  <a:srgbClr val="C00000"/>
                </a:solidFill>
              </a:rPr>
              <a:t>sistema patrimoniale</a:t>
            </a:r>
            <a:r>
              <a:rPr lang="it-IT" sz="2200" i="1" dirty="0">
                <a:solidFill>
                  <a:srgbClr val="C00000"/>
                </a:solidFill>
              </a:rPr>
              <a:t> </a:t>
            </a:r>
            <a:r>
              <a:rPr lang="it-IT" sz="2200" dirty="0"/>
              <a:t>ha per </a:t>
            </a:r>
            <a:r>
              <a:rPr lang="it-IT" sz="2200" dirty="0">
                <a:solidFill>
                  <a:srgbClr val="C00000"/>
                </a:solidFill>
              </a:rPr>
              <a:t>oggetto</a:t>
            </a:r>
            <a:r>
              <a:rPr lang="it-IT" sz="2200" dirty="0"/>
              <a:t> un </a:t>
            </a:r>
            <a:r>
              <a:rPr lang="it-IT" sz="2200" b="1" dirty="0">
                <a:solidFill>
                  <a:srgbClr val="C00000"/>
                </a:solidFill>
              </a:rPr>
              <a:t>fondo di valori</a:t>
            </a:r>
            <a:r>
              <a:rPr lang="it-IT" sz="2200" dirty="0">
                <a:solidFill>
                  <a:srgbClr val="C00000"/>
                </a:solidFill>
              </a:rPr>
              <a:t> </a:t>
            </a:r>
            <a:r>
              <a:rPr lang="it-IT" sz="2200" dirty="0"/>
              <a:t>(il “</a:t>
            </a:r>
            <a:r>
              <a:rPr lang="it-IT" sz="2200" b="1" dirty="0"/>
              <a:t>capitale</a:t>
            </a:r>
            <a:r>
              <a:rPr lang="it-IT" sz="2200" dirty="0"/>
              <a:t>” o “</a:t>
            </a:r>
            <a:r>
              <a:rPr lang="it-IT" sz="2200" b="1" dirty="0"/>
              <a:t>patrimonio</a:t>
            </a:r>
            <a:r>
              <a:rPr lang="it-IT" sz="2200" dirty="0"/>
              <a:t>”) che parte dall’inizio dell’esercizio per giungere, dopo aumenti e diminuzioni, al termine dello stesso. </a:t>
            </a:r>
            <a:endParaRPr lang="it-IT" sz="2200" dirty="0" smtClean="0"/>
          </a:p>
          <a:p>
            <a:pPr algn="ctr"/>
            <a:endParaRPr lang="it-IT" sz="2200" dirty="0" smtClean="0"/>
          </a:p>
          <a:p>
            <a:pPr algn="ctr"/>
            <a:r>
              <a:rPr lang="it-IT" sz="2200" dirty="0" smtClean="0"/>
              <a:t>Il </a:t>
            </a:r>
            <a:r>
              <a:rPr lang="it-IT" sz="2200" b="1" dirty="0">
                <a:solidFill>
                  <a:srgbClr val="C00000"/>
                </a:solidFill>
              </a:rPr>
              <a:t>sistema reddituale</a:t>
            </a:r>
            <a:r>
              <a:rPr lang="it-IT" sz="2200" i="1" dirty="0">
                <a:solidFill>
                  <a:srgbClr val="C00000"/>
                </a:solidFill>
              </a:rPr>
              <a:t> </a:t>
            </a:r>
            <a:r>
              <a:rPr lang="it-IT" sz="2200" dirty="0"/>
              <a:t>ha per oggetto il </a:t>
            </a:r>
            <a:r>
              <a:rPr lang="it-IT" sz="2200" b="1" dirty="0">
                <a:solidFill>
                  <a:srgbClr val="C00000"/>
                </a:solidFill>
              </a:rPr>
              <a:t>flusso di valori</a:t>
            </a:r>
            <a:r>
              <a:rPr lang="it-IT" sz="2200" dirty="0">
                <a:solidFill>
                  <a:srgbClr val="C00000"/>
                </a:solidFill>
              </a:rPr>
              <a:t> </a:t>
            </a:r>
            <a:r>
              <a:rPr lang="it-IT" sz="2200" dirty="0"/>
              <a:t>(il “</a:t>
            </a:r>
            <a:r>
              <a:rPr lang="it-IT" sz="2200" b="1" dirty="0" smtClean="0"/>
              <a:t>reddito</a:t>
            </a:r>
            <a:r>
              <a:rPr lang="it-IT" sz="2200" dirty="0" smtClean="0"/>
              <a:t>”) </a:t>
            </a:r>
            <a:r>
              <a:rPr lang="it-IT" sz="2200" dirty="0"/>
              <a:t>generato dalla gestione e che, alla fine dell’esercizio, va ad incrementare o a decrementare il patrimonio di inizio esercizio</a:t>
            </a:r>
            <a:r>
              <a:rPr lang="it-IT" sz="2200" dirty="0" smtClean="0"/>
              <a:t>.</a:t>
            </a:r>
          </a:p>
          <a:p>
            <a:pPr algn="ctr"/>
            <a:endParaRPr lang="it-IT" sz="2200" dirty="0"/>
          </a:p>
          <a:p>
            <a:pPr algn="ctr"/>
            <a:r>
              <a:rPr lang="it-IT" sz="2200" dirty="0"/>
              <a:t>Il “sistema reddituale” (o “sistema del reddito”) è il sistema che ha preso il sopravvento nel XX secolo. Ideato da Gino Zappa e perfezionato dallo stesso a partire dagli anni venti, ha avuto diverse</a:t>
            </a:r>
            <a:r>
              <a:rPr lang="it-IT" sz="2200" b="1" dirty="0"/>
              <a:t> “degradazioni” o “varianti”</a:t>
            </a:r>
            <a:r>
              <a:rPr lang="it-IT" sz="2200" dirty="0"/>
              <a:t>. Quella più significativa – che per questo motivo in molti considerano come un sistema a sé stante – è rappresentata dal “</a:t>
            </a:r>
            <a:r>
              <a:rPr lang="it-IT" sz="2200" b="1" dirty="0">
                <a:solidFill>
                  <a:srgbClr val="C00000"/>
                </a:solidFill>
              </a:rPr>
              <a:t>sistema del capitale e del risultato economico</a:t>
            </a:r>
            <a:r>
              <a:rPr lang="it-IT" sz="2200" dirty="0"/>
              <a:t>” concepito da </a:t>
            </a:r>
            <a:r>
              <a:rPr lang="it-IT" sz="2200" b="1" dirty="0">
                <a:solidFill>
                  <a:srgbClr val="C00000"/>
                </a:solidFill>
              </a:rPr>
              <a:t>Aldo </a:t>
            </a:r>
            <a:r>
              <a:rPr lang="it-IT" sz="2200" b="1" dirty="0" err="1">
                <a:solidFill>
                  <a:srgbClr val="C00000"/>
                </a:solidFill>
              </a:rPr>
              <a:t>Amaduzzi</a:t>
            </a:r>
            <a:r>
              <a:rPr lang="it-IT" sz="2200" dirty="0">
                <a:solidFill>
                  <a:srgbClr val="C00000"/>
                </a:solidFill>
              </a:rPr>
              <a:t> </a:t>
            </a:r>
            <a:r>
              <a:rPr lang="it-IT" sz="2200" dirty="0"/>
              <a:t>alla metà del Novecento. Questo è </a:t>
            </a:r>
            <a:r>
              <a:rPr lang="it-IT" sz="2200" dirty="0" smtClean="0"/>
              <a:t>il </a:t>
            </a:r>
            <a:r>
              <a:rPr lang="it-IT" sz="2200" dirty="0"/>
              <a:t>sistema attualmente </a:t>
            </a:r>
            <a:r>
              <a:rPr lang="it-IT" sz="2200" b="1" dirty="0"/>
              <a:t>più diffuso e utilizzato nel nostro Paese</a:t>
            </a:r>
            <a:r>
              <a:rPr lang="it-IT" sz="2200" dirty="0"/>
              <a:t>. </a:t>
            </a:r>
            <a:endParaRPr lang="it-IT" sz="2200" dirty="0" smtClean="0"/>
          </a:p>
          <a:p>
            <a:pPr algn="ctr"/>
            <a:r>
              <a:rPr lang="it-IT" sz="2200" b="1" u="sng" dirty="0" smtClean="0">
                <a:solidFill>
                  <a:srgbClr val="C00000"/>
                </a:solidFill>
              </a:rPr>
              <a:t>È quello che noi utilizzeremo</a:t>
            </a:r>
            <a:endParaRPr lang="it-IT" sz="2200" dirty="0"/>
          </a:p>
          <a:p>
            <a:pPr eaLnBrk="1" hangingPunct="1">
              <a:buClr>
                <a:srgbClr val="FFFF99"/>
              </a:buClr>
              <a:defRPr/>
            </a:pPr>
            <a:endParaRPr lang="it-IT" sz="2400" kern="0"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45229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4100"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4101"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4102"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4103"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4104"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4105"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12" name="Text Box 2"/>
          <p:cNvSpPr txBox="1">
            <a:spLocks noChangeArrowheads="1"/>
          </p:cNvSpPr>
          <p:nvPr/>
        </p:nvSpPr>
        <p:spPr bwMode="auto">
          <a:xfrm>
            <a:off x="179388" y="260350"/>
            <a:ext cx="8785225" cy="52322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dirty="0" smtClean="0">
                <a:solidFill>
                  <a:srgbClr val="C00000"/>
                </a:solidFill>
              </a:rPr>
              <a:t>I metodi </a:t>
            </a:r>
            <a:r>
              <a:rPr lang="it-IT" altLang="it-IT" dirty="0">
                <a:solidFill>
                  <a:srgbClr val="C00000"/>
                </a:solidFill>
              </a:rPr>
              <a:t>di </a:t>
            </a:r>
            <a:r>
              <a:rPr lang="it-IT" altLang="it-IT" dirty="0" smtClean="0">
                <a:solidFill>
                  <a:srgbClr val="C00000"/>
                </a:solidFill>
              </a:rPr>
              <a:t>registrazione</a:t>
            </a:r>
            <a:endParaRPr lang="it-IT" altLang="it-IT" dirty="0">
              <a:solidFill>
                <a:srgbClr val="C00000"/>
              </a:solidFill>
            </a:endParaRPr>
          </a:p>
        </p:txBody>
      </p:sp>
      <p:sp>
        <p:nvSpPr>
          <p:cNvPr id="13" name="CasellaDiTesto 3"/>
          <p:cNvSpPr txBox="1">
            <a:spLocks noChangeArrowheads="1"/>
          </p:cNvSpPr>
          <p:nvPr/>
        </p:nvSpPr>
        <p:spPr bwMode="auto">
          <a:xfrm>
            <a:off x="11113" y="1541463"/>
            <a:ext cx="8785225" cy="458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2400" dirty="0"/>
              <a:t>«</a:t>
            </a:r>
            <a:r>
              <a:rPr lang="it-IT" altLang="it-IT" sz="2400" dirty="0" smtClean="0"/>
              <a:t>Specifiche metodologie tecniche </a:t>
            </a:r>
            <a:r>
              <a:rPr lang="it-IT" altLang="it-IT" sz="2400" dirty="0"/>
              <a:t>di </a:t>
            </a:r>
            <a:r>
              <a:rPr lang="it-IT" altLang="it-IT" sz="2400" dirty="0" smtClean="0"/>
              <a:t>tenuta </a:t>
            </a:r>
            <a:r>
              <a:rPr lang="it-IT" altLang="it-IT" sz="2400" dirty="0"/>
              <a:t>dei conti»</a:t>
            </a:r>
          </a:p>
          <a:p>
            <a:pPr algn="ctr" eaLnBrk="1" hangingPunct="1">
              <a:spcBef>
                <a:spcPct val="0"/>
              </a:spcBef>
              <a:buClrTx/>
              <a:buFontTx/>
              <a:buNone/>
            </a:pPr>
            <a:endParaRPr lang="it-IT" altLang="it-IT" sz="2400" dirty="0"/>
          </a:p>
          <a:p>
            <a:pPr algn="ctr" eaLnBrk="1" hangingPunct="1">
              <a:spcBef>
                <a:spcPct val="0"/>
              </a:spcBef>
              <a:buClrTx/>
              <a:buFontTx/>
              <a:buNone/>
            </a:pPr>
            <a:r>
              <a:rPr lang="it-IT" altLang="it-IT" sz="2400" dirty="0"/>
              <a:t>Insieme di norme che consentono ordine, forma e collegamento tra i conti</a:t>
            </a:r>
          </a:p>
          <a:p>
            <a:pPr algn="ctr" eaLnBrk="1" hangingPunct="1">
              <a:spcBef>
                <a:spcPct val="0"/>
              </a:spcBef>
              <a:buClrTx/>
              <a:buFontTx/>
              <a:buNone/>
            </a:pPr>
            <a:endParaRPr lang="it-IT" altLang="it-IT" sz="2400" dirty="0"/>
          </a:p>
          <a:p>
            <a:pPr algn="ctr" eaLnBrk="1" hangingPunct="1">
              <a:spcBef>
                <a:spcPct val="0"/>
              </a:spcBef>
              <a:buClrTx/>
              <a:buFontTx/>
              <a:buNone/>
            </a:pPr>
            <a:r>
              <a:rPr lang="it-IT" altLang="it-IT" sz="2400" dirty="0"/>
              <a:t>Il più utilizzato è il </a:t>
            </a:r>
            <a:r>
              <a:rPr lang="it-IT" altLang="it-IT" sz="2400" b="1" dirty="0"/>
              <a:t>METODO DELLA PARTITA DOPPIA</a:t>
            </a:r>
          </a:p>
          <a:p>
            <a:pPr algn="ctr" eaLnBrk="1" hangingPunct="1">
              <a:spcBef>
                <a:spcPct val="0"/>
              </a:spcBef>
              <a:buClrTx/>
              <a:buFontTx/>
              <a:buNone/>
            </a:pPr>
            <a:endParaRPr lang="it-IT" altLang="it-IT" b="1" dirty="0"/>
          </a:p>
          <a:p>
            <a:pPr algn="just" eaLnBrk="1" hangingPunct="1">
              <a:spcBef>
                <a:spcPct val="0"/>
              </a:spcBef>
              <a:buClrTx/>
              <a:buFontTx/>
              <a:buNone/>
            </a:pPr>
            <a:endParaRPr lang="it-IT" altLang="it-IT" sz="2400" b="1" dirty="0"/>
          </a:p>
          <a:p>
            <a:pPr algn="ctr" eaLnBrk="1" hangingPunct="1">
              <a:spcBef>
                <a:spcPct val="0"/>
              </a:spcBef>
              <a:buClrTx/>
              <a:buFontTx/>
              <a:buNone/>
            </a:pPr>
            <a:r>
              <a:rPr lang="it-IT" altLang="it-IT" sz="2400" b="1" dirty="0"/>
              <a:t>Logica della «doppia registrazione»: </a:t>
            </a:r>
            <a:r>
              <a:rPr lang="it-IT" altLang="it-IT" sz="2400" dirty="0"/>
              <a:t>ogni operazione di gestione deve essere esaminata sotto due aspetti di osservazione che conducono a due rilevazioni concomitanti e antitetiche </a:t>
            </a:r>
          </a:p>
        </p:txBody>
      </p:sp>
      <p:sp>
        <p:nvSpPr>
          <p:cNvPr id="15" name="Freccia in giù 6"/>
          <p:cNvSpPr>
            <a:spLocks noChangeArrowheads="1"/>
          </p:cNvSpPr>
          <p:nvPr/>
        </p:nvSpPr>
        <p:spPr bwMode="auto">
          <a:xfrm>
            <a:off x="3619029" y="3790158"/>
            <a:ext cx="1857375" cy="785812"/>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4100"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4101"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4102"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4103"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4104"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4105"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10" name="Text Box 6"/>
          <p:cNvSpPr txBox="1">
            <a:spLocks noChangeArrowheads="1"/>
          </p:cNvSpPr>
          <p:nvPr/>
        </p:nvSpPr>
        <p:spPr bwMode="auto">
          <a:xfrm>
            <a:off x="-254000" y="1835150"/>
            <a:ext cx="2233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ClrTx/>
              <a:buFontTx/>
              <a:buNone/>
            </a:pPr>
            <a:r>
              <a:rPr lang="it-IT" altLang="it-IT" sz="2400"/>
              <a:t>PRINCIPI</a:t>
            </a:r>
          </a:p>
        </p:txBody>
      </p:sp>
      <p:sp>
        <p:nvSpPr>
          <p:cNvPr id="11" name="Line 7"/>
          <p:cNvSpPr>
            <a:spLocks noChangeShapeType="1"/>
          </p:cNvSpPr>
          <p:nvPr/>
        </p:nvSpPr>
        <p:spPr bwMode="auto">
          <a:xfrm>
            <a:off x="1619250" y="2051050"/>
            <a:ext cx="863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2" name="Line 8"/>
          <p:cNvSpPr>
            <a:spLocks noChangeShapeType="1"/>
          </p:cNvSpPr>
          <p:nvPr/>
        </p:nvSpPr>
        <p:spPr bwMode="auto">
          <a:xfrm flipV="1">
            <a:off x="1619250" y="1546225"/>
            <a:ext cx="86360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3" name="Line 9"/>
          <p:cNvSpPr>
            <a:spLocks noChangeShapeType="1"/>
          </p:cNvSpPr>
          <p:nvPr/>
        </p:nvSpPr>
        <p:spPr bwMode="auto">
          <a:xfrm flipV="1">
            <a:off x="1619250" y="1042988"/>
            <a:ext cx="863600" cy="10080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4" name="Line 10"/>
          <p:cNvSpPr>
            <a:spLocks noChangeShapeType="1"/>
          </p:cNvSpPr>
          <p:nvPr/>
        </p:nvSpPr>
        <p:spPr bwMode="auto">
          <a:xfrm>
            <a:off x="1619250" y="2051050"/>
            <a:ext cx="863600" cy="574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5" name="Line 11"/>
          <p:cNvSpPr>
            <a:spLocks noChangeShapeType="1"/>
          </p:cNvSpPr>
          <p:nvPr/>
        </p:nvSpPr>
        <p:spPr bwMode="auto">
          <a:xfrm>
            <a:off x="1619250" y="2051050"/>
            <a:ext cx="863600" cy="10080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6" name="Text Box 12"/>
          <p:cNvSpPr txBox="1">
            <a:spLocks noChangeArrowheads="1"/>
          </p:cNvSpPr>
          <p:nvPr/>
        </p:nvSpPr>
        <p:spPr bwMode="auto">
          <a:xfrm>
            <a:off x="2627313" y="827088"/>
            <a:ext cx="4241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ClrTx/>
              <a:buFontTx/>
              <a:buNone/>
            </a:pPr>
            <a:r>
              <a:rPr lang="it-IT" altLang="it-IT" sz="2400"/>
              <a:t>Due aspetti di osservazione</a:t>
            </a:r>
          </a:p>
        </p:txBody>
      </p:sp>
      <p:sp>
        <p:nvSpPr>
          <p:cNvPr id="17" name="Line 13"/>
          <p:cNvSpPr>
            <a:spLocks noChangeShapeType="1"/>
          </p:cNvSpPr>
          <p:nvPr/>
        </p:nvSpPr>
        <p:spPr bwMode="auto">
          <a:xfrm flipV="1">
            <a:off x="6621463" y="809625"/>
            <a:ext cx="504825"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8" name="Line 14"/>
          <p:cNvSpPr>
            <a:spLocks noChangeShapeType="1"/>
          </p:cNvSpPr>
          <p:nvPr/>
        </p:nvSpPr>
        <p:spPr bwMode="auto">
          <a:xfrm>
            <a:off x="6621463" y="1095375"/>
            <a:ext cx="504825" cy="142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9" name="Text Box 15"/>
          <p:cNvSpPr txBox="1">
            <a:spLocks noChangeArrowheads="1"/>
          </p:cNvSpPr>
          <p:nvPr/>
        </p:nvSpPr>
        <p:spPr bwMode="auto">
          <a:xfrm>
            <a:off x="7126288" y="563077"/>
            <a:ext cx="2089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ClrTx/>
              <a:buFontTx/>
              <a:buNone/>
            </a:pPr>
            <a:r>
              <a:rPr lang="it-IT" altLang="it-IT" sz="2400" dirty="0"/>
              <a:t>originario</a:t>
            </a:r>
          </a:p>
        </p:txBody>
      </p:sp>
      <p:sp>
        <p:nvSpPr>
          <p:cNvPr id="20" name="Text Box 16"/>
          <p:cNvSpPr txBox="1">
            <a:spLocks noChangeArrowheads="1"/>
          </p:cNvSpPr>
          <p:nvPr/>
        </p:nvSpPr>
        <p:spPr bwMode="auto">
          <a:xfrm>
            <a:off x="7126288" y="103505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ClrTx/>
              <a:buFontTx/>
              <a:buNone/>
            </a:pPr>
            <a:r>
              <a:rPr lang="it-IT" altLang="it-IT" sz="2400" dirty="0"/>
              <a:t>derivato</a:t>
            </a:r>
          </a:p>
        </p:txBody>
      </p:sp>
      <p:sp>
        <p:nvSpPr>
          <p:cNvPr id="21" name="Text Box 17"/>
          <p:cNvSpPr txBox="1">
            <a:spLocks noChangeArrowheads="1"/>
          </p:cNvSpPr>
          <p:nvPr/>
        </p:nvSpPr>
        <p:spPr bwMode="auto">
          <a:xfrm>
            <a:off x="2627313" y="1268413"/>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ClrTx/>
              <a:buFontTx/>
              <a:buNone/>
            </a:pPr>
            <a:r>
              <a:rPr lang="it-IT" altLang="it-IT" sz="2400" dirty="0"/>
              <a:t>Due serie di conti </a:t>
            </a:r>
          </a:p>
        </p:txBody>
      </p:sp>
      <p:sp>
        <p:nvSpPr>
          <p:cNvPr id="22" name="Text Box 18"/>
          <p:cNvSpPr txBox="1">
            <a:spLocks noChangeArrowheads="1"/>
          </p:cNvSpPr>
          <p:nvPr/>
        </p:nvSpPr>
        <p:spPr bwMode="auto">
          <a:xfrm>
            <a:off x="2627313" y="1662113"/>
            <a:ext cx="651668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ClrTx/>
              <a:buFontTx/>
              <a:buNone/>
            </a:pPr>
            <a:r>
              <a:rPr lang="it-IT" altLang="it-IT" sz="2400" dirty="0"/>
              <a:t>Conti </a:t>
            </a:r>
            <a:r>
              <a:rPr lang="it-IT" altLang="it-IT" sz="2400" dirty="0" err="1" smtClean="0"/>
              <a:t>bisezionali</a:t>
            </a:r>
            <a:r>
              <a:rPr lang="it-IT" altLang="it-IT" sz="2400" dirty="0" smtClean="0"/>
              <a:t>: una </a:t>
            </a:r>
            <a:r>
              <a:rPr lang="it-IT" altLang="it-IT" sz="2400" dirty="0"/>
              <a:t>sezione </a:t>
            </a:r>
            <a:r>
              <a:rPr lang="it-IT" altLang="it-IT" sz="2400" dirty="0" smtClean="0"/>
              <a:t>«dare» (sinistra) e </a:t>
            </a:r>
            <a:r>
              <a:rPr lang="it-IT" altLang="it-IT" sz="2400" dirty="0"/>
              <a:t>una sezione </a:t>
            </a:r>
            <a:r>
              <a:rPr lang="it-IT" altLang="it-IT" sz="2400" dirty="0" smtClean="0"/>
              <a:t>«avere» (destra)</a:t>
            </a:r>
            <a:endParaRPr lang="it-IT" altLang="it-IT" sz="2400" dirty="0"/>
          </a:p>
        </p:txBody>
      </p:sp>
      <p:sp>
        <p:nvSpPr>
          <p:cNvPr id="23" name="Text Box 19"/>
          <p:cNvSpPr txBox="1">
            <a:spLocks noChangeArrowheads="1"/>
          </p:cNvSpPr>
          <p:nvPr/>
        </p:nvSpPr>
        <p:spPr bwMode="auto">
          <a:xfrm>
            <a:off x="2627312" y="2466975"/>
            <a:ext cx="63341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ClrTx/>
              <a:buFontTx/>
              <a:buNone/>
            </a:pPr>
            <a:r>
              <a:rPr lang="it-IT" altLang="it-IT" sz="2400" dirty="0" smtClean="0"/>
              <a:t>Le due </a:t>
            </a:r>
            <a:r>
              <a:rPr lang="it-IT" altLang="it-IT" sz="2400" dirty="0"/>
              <a:t>serie funzionano in maniera antitetica</a:t>
            </a:r>
          </a:p>
        </p:txBody>
      </p:sp>
      <p:sp>
        <p:nvSpPr>
          <p:cNvPr id="24" name="Text Box 20"/>
          <p:cNvSpPr txBox="1">
            <a:spLocks noChangeArrowheads="1"/>
          </p:cNvSpPr>
          <p:nvPr/>
        </p:nvSpPr>
        <p:spPr bwMode="auto">
          <a:xfrm>
            <a:off x="2627313" y="2843213"/>
            <a:ext cx="5832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ClrTx/>
              <a:buFontTx/>
              <a:buNone/>
            </a:pPr>
            <a:r>
              <a:rPr lang="it-IT" altLang="it-IT" sz="2400"/>
              <a:t>Unica moneta di conto</a:t>
            </a:r>
          </a:p>
        </p:txBody>
      </p:sp>
      <p:sp>
        <p:nvSpPr>
          <p:cNvPr id="25" name="Text Box 21"/>
          <p:cNvSpPr txBox="1">
            <a:spLocks noChangeArrowheads="1"/>
          </p:cNvSpPr>
          <p:nvPr/>
        </p:nvSpPr>
        <p:spPr bwMode="auto">
          <a:xfrm>
            <a:off x="-59360" y="4498309"/>
            <a:ext cx="19796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ClrTx/>
              <a:buFontTx/>
              <a:buNone/>
            </a:pPr>
            <a:r>
              <a:rPr lang="it-IT" altLang="it-IT" sz="2000" dirty="0" smtClean="0"/>
              <a:t>COROLLARI</a:t>
            </a:r>
            <a:endParaRPr lang="it-IT" altLang="it-IT" sz="2000" dirty="0"/>
          </a:p>
        </p:txBody>
      </p:sp>
      <p:sp>
        <p:nvSpPr>
          <p:cNvPr id="26" name="Line 22"/>
          <p:cNvSpPr>
            <a:spLocks noChangeShapeType="1"/>
          </p:cNvSpPr>
          <p:nvPr/>
        </p:nvSpPr>
        <p:spPr bwMode="auto">
          <a:xfrm>
            <a:off x="1763143" y="4710113"/>
            <a:ext cx="7921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7" name="Line 23"/>
          <p:cNvSpPr>
            <a:spLocks noChangeShapeType="1"/>
          </p:cNvSpPr>
          <p:nvPr/>
        </p:nvSpPr>
        <p:spPr bwMode="auto">
          <a:xfrm flipV="1">
            <a:off x="1763144" y="3917949"/>
            <a:ext cx="864170" cy="8032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8" name="Line 24"/>
          <p:cNvSpPr>
            <a:spLocks noChangeShapeType="1"/>
          </p:cNvSpPr>
          <p:nvPr/>
        </p:nvSpPr>
        <p:spPr bwMode="auto">
          <a:xfrm>
            <a:off x="1763143" y="4710113"/>
            <a:ext cx="792163" cy="9366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9" name="Text Box 25"/>
          <p:cNvSpPr txBox="1">
            <a:spLocks noChangeArrowheads="1"/>
          </p:cNvSpPr>
          <p:nvPr/>
        </p:nvSpPr>
        <p:spPr bwMode="auto">
          <a:xfrm>
            <a:off x="2572545" y="3492798"/>
            <a:ext cx="65166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50000"/>
              </a:spcBef>
              <a:buClrTx/>
              <a:buFontTx/>
              <a:buNone/>
            </a:pPr>
            <a:r>
              <a:rPr lang="it-IT" sz="1600" dirty="0"/>
              <a:t>il totale delle somme registrate in dare (a sinistra) di tutti i conti deve sempre uguagliare il totale delle somme registrate in avere (a destra) di tutti i conti</a:t>
            </a:r>
            <a:endParaRPr lang="it-IT" altLang="it-IT" sz="1600" dirty="0"/>
          </a:p>
        </p:txBody>
      </p:sp>
      <p:sp>
        <p:nvSpPr>
          <p:cNvPr id="30" name="Text Box 26"/>
          <p:cNvSpPr txBox="1">
            <a:spLocks noChangeArrowheads="1"/>
          </p:cNvSpPr>
          <p:nvPr/>
        </p:nvSpPr>
        <p:spPr bwMode="auto">
          <a:xfrm>
            <a:off x="2555306" y="4349750"/>
            <a:ext cx="65166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50000"/>
              </a:spcBef>
              <a:buClrTx/>
              <a:buFontTx/>
              <a:buNone/>
            </a:pPr>
            <a:r>
              <a:rPr lang="it-IT" sz="1600" dirty="0"/>
              <a:t>se si effettua il saldo di ogni singolo conto, la somma dei saldi dei conti chiusi in </a:t>
            </a:r>
            <a:r>
              <a:rPr lang="it-IT" sz="1600" i="1" dirty="0"/>
              <a:t>dare</a:t>
            </a:r>
            <a:r>
              <a:rPr lang="it-IT" sz="1600" dirty="0"/>
              <a:t> deve essere uguale alla somma dei saldi dei conti chiusi in </a:t>
            </a:r>
            <a:r>
              <a:rPr lang="it-IT" sz="1600" i="1" dirty="0"/>
              <a:t>avere</a:t>
            </a:r>
            <a:endParaRPr lang="it-IT" altLang="it-IT" sz="1600" dirty="0"/>
          </a:p>
        </p:txBody>
      </p:sp>
      <p:sp>
        <p:nvSpPr>
          <p:cNvPr id="31" name="Text Box 27"/>
          <p:cNvSpPr txBox="1">
            <a:spLocks noChangeArrowheads="1"/>
          </p:cNvSpPr>
          <p:nvPr/>
        </p:nvSpPr>
        <p:spPr bwMode="auto">
          <a:xfrm>
            <a:off x="2555306" y="5183188"/>
            <a:ext cx="65166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50000"/>
              </a:spcBef>
              <a:buClrTx/>
              <a:buFontTx/>
              <a:buNone/>
            </a:pPr>
            <a:r>
              <a:rPr lang="it-IT" sz="1600" dirty="0"/>
              <a:t>dividendo i conti in due gruppi, in qualsiasi modo si voglia, ovvero indipendentemente dal criterio di ripartizione degli stessi, la differenza tra il </a:t>
            </a:r>
            <a:r>
              <a:rPr lang="it-IT" sz="1600" i="1" dirty="0"/>
              <a:t>dare</a:t>
            </a:r>
            <a:r>
              <a:rPr lang="it-IT" sz="1600" dirty="0"/>
              <a:t> e l’</a:t>
            </a:r>
            <a:r>
              <a:rPr lang="it-IT" sz="1600" i="1" dirty="0"/>
              <a:t>avere </a:t>
            </a:r>
            <a:r>
              <a:rPr lang="it-IT" sz="1600" dirty="0"/>
              <a:t>di un gruppo di conti è sempre uguale alla differenza tra l’avere e il dare dell’altro gruppo di conti</a:t>
            </a:r>
            <a:endParaRPr lang="it-IT" altLang="it-IT" sz="1600" dirty="0"/>
          </a:p>
        </p:txBody>
      </p:sp>
      <p:sp>
        <p:nvSpPr>
          <p:cNvPr id="54" name="CasellaDiTesto 10"/>
          <p:cNvSpPr txBox="1">
            <a:spLocks noChangeArrowheads="1"/>
          </p:cNvSpPr>
          <p:nvPr/>
        </p:nvSpPr>
        <p:spPr bwMode="auto">
          <a:xfrm>
            <a:off x="1619250" y="171450"/>
            <a:ext cx="6092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2400" b="1" dirty="0">
                <a:solidFill>
                  <a:srgbClr val="C00000"/>
                </a:solidFill>
              </a:rPr>
              <a:t>Il metodo della partita doppia</a:t>
            </a:r>
          </a:p>
        </p:txBody>
      </p:sp>
    </p:spTree>
    <p:extLst>
      <p:ext uri="{BB962C8B-B14F-4D97-AF65-F5344CB8AC3E}">
        <p14:creationId xmlns:p14="http://schemas.microsoft.com/office/powerpoint/2010/main" val="179678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4100"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4101"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4102"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4103"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4104"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4105"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 name="Rettangolo 1"/>
          <p:cNvSpPr/>
          <p:nvPr/>
        </p:nvSpPr>
        <p:spPr>
          <a:xfrm>
            <a:off x="391952" y="476672"/>
            <a:ext cx="8496944" cy="3785652"/>
          </a:xfrm>
          <a:prstGeom prst="rect">
            <a:avLst/>
          </a:prstGeom>
        </p:spPr>
        <p:txBody>
          <a:bodyPr wrap="square">
            <a:spAutoFit/>
          </a:bodyPr>
          <a:lstStyle/>
          <a:p>
            <a:pPr algn="ctr" eaLnBrk="1" hangingPunct="1">
              <a:buClr>
                <a:srgbClr val="FFFF99"/>
              </a:buClr>
              <a:defRPr/>
            </a:pPr>
            <a:r>
              <a:rPr lang="it-IT" sz="2400" kern="0" dirty="0" smtClean="0">
                <a:solidFill>
                  <a:srgbClr val="C00000"/>
                </a:solidFill>
                <a:latin typeface="Tahoma" panose="020B0604030504040204" pitchFamily="34" charset="0"/>
                <a:ea typeface="Tahoma" panose="020B0604030504040204" pitchFamily="34" charset="0"/>
                <a:cs typeface="Tahoma" panose="020B0604030504040204" pitchFamily="34" charset="0"/>
              </a:rPr>
              <a:t>I libri contabili</a:t>
            </a:r>
          </a:p>
          <a:p>
            <a:pPr algn="ctr" eaLnBrk="1" hangingPunct="1">
              <a:buClr>
                <a:srgbClr val="FFFF99"/>
              </a:buClr>
              <a:defRPr/>
            </a:pPr>
            <a:endParaRPr lang="it-IT" sz="2400" kern="0" dirty="0" smtClean="0">
              <a:solidFill>
                <a:srgbClr val="C00000"/>
              </a:solidFill>
              <a:latin typeface="Tahoma" panose="020B0604030504040204" pitchFamily="34" charset="0"/>
              <a:ea typeface="Tahoma" panose="020B0604030504040204" pitchFamily="34" charset="0"/>
              <a:cs typeface="Tahoma" panose="020B0604030504040204" pitchFamily="34" charset="0"/>
            </a:endParaRPr>
          </a:p>
          <a:p>
            <a:pPr eaLnBrk="1" hangingPunct="1">
              <a:buClr>
                <a:srgbClr val="FFFF99"/>
              </a:buClr>
              <a:defRPr/>
            </a:pPr>
            <a:r>
              <a:rPr lang="it-IT" dirty="0"/>
              <a:t>Generalmente si è soliti distinguere tra </a:t>
            </a:r>
            <a:r>
              <a:rPr lang="it-IT" b="1" dirty="0">
                <a:solidFill>
                  <a:srgbClr val="C00000"/>
                </a:solidFill>
              </a:rPr>
              <a:t>libri principali</a:t>
            </a:r>
            <a:r>
              <a:rPr lang="it-IT" i="1" dirty="0">
                <a:solidFill>
                  <a:srgbClr val="C00000"/>
                </a:solidFill>
              </a:rPr>
              <a:t> </a:t>
            </a:r>
            <a:r>
              <a:rPr lang="it-IT" dirty="0"/>
              <a:t>e </a:t>
            </a:r>
            <a:r>
              <a:rPr lang="it-IT" b="1" dirty="0">
                <a:solidFill>
                  <a:srgbClr val="C00000"/>
                </a:solidFill>
              </a:rPr>
              <a:t>libri ausiliari</a:t>
            </a:r>
            <a:r>
              <a:rPr lang="it-IT" dirty="0"/>
              <a:t>,</a:t>
            </a:r>
            <a:r>
              <a:rPr lang="it-IT" i="1" dirty="0"/>
              <a:t> </a:t>
            </a:r>
            <a:r>
              <a:rPr lang="it-IT" dirty="0"/>
              <a:t>a seconda che siano </a:t>
            </a:r>
            <a:r>
              <a:rPr lang="it-IT" b="1" dirty="0"/>
              <a:t>essenziali per la compiuta registrazione dei fatti amministrativi</a:t>
            </a:r>
            <a:r>
              <a:rPr lang="it-IT" dirty="0"/>
              <a:t>, oppure forniscano gli </a:t>
            </a:r>
            <a:r>
              <a:rPr lang="it-IT" b="1" dirty="0"/>
              <a:t>elementi conoscitivi per consentire la corretta redazione dei libri principali o ulteriori informazioni</a:t>
            </a:r>
            <a:r>
              <a:rPr lang="it-IT" dirty="0"/>
              <a:t> sulla dinamica </a:t>
            </a:r>
            <a:r>
              <a:rPr lang="it-IT" dirty="0" smtClean="0"/>
              <a:t>aziendale</a:t>
            </a:r>
          </a:p>
          <a:p>
            <a:pPr eaLnBrk="1" hangingPunct="1">
              <a:buClr>
                <a:srgbClr val="FFFF99"/>
              </a:buClr>
              <a:defRPr/>
            </a:pPr>
            <a:endParaRPr lang="it-IT" sz="2400" kern="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eaLnBrk="1" hangingPunct="1">
              <a:buClr>
                <a:srgbClr val="FFFF99"/>
              </a:buClr>
              <a:defRPr/>
            </a:pPr>
            <a:r>
              <a:rPr lang="it-IT" dirty="0"/>
              <a:t>Nei </a:t>
            </a:r>
            <a:r>
              <a:rPr lang="it-IT" dirty="0">
                <a:solidFill>
                  <a:srgbClr val="C00000"/>
                </a:solidFill>
              </a:rPr>
              <a:t>libri principali </a:t>
            </a:r>
            <a:r>
              <a:rPr lang="it-IT" dirty="0"/>
              <a:t>si riassumono i dati e le notizie raccolte nei libri ausiliari: da qui il nome di </a:t>
            </a:r>
            <a:r>
              <a:rPr lang="it-IT" b="1" dirty="0"/>
              <a:t>scritture riassuntive</a:t>
            </a:r>
            <a:r>
              <a:rPr lang="it-IT" i="1" dirty="0"/>
              <a:t> </a:t>
            </a:r>
            <a:r>
              <a:rPr lang="it-IT" dirty="0"/>
              <a:t>o </a:t>
            </a:r>
            <a:r>
              <a:rPr lang="it-IT" b="1" dirty="0"/>
              <a:t>complesse</a:t>
            </a:r>
            <a:r>
              <a:rPr lang="it-IT" dirty="0"/>
              <a:t>,</a:t>
            </a:r>
            <a:r>
              <a:rPr lang="it-IT" i="1" dirty="0"/>
              <a:t> </a:t>
            </a:r>
            <a:r>
              <a:rPr lang="it-IT" dirty="0"/>
              <a:t>con riferimento alle registrazioni contenute nei primi e di </a:t>
            </a:r>
            <a:r>
              <a:rPr lang="it-IT" b="1" dirty="0"/>
              <a:t>scritture analitiche</a:t>
            </a:r>
            <a:r>
              <a:rPr lang="it-IT" i="1" dirty="0"/>
              <a:t> </a:t>
            </a:r>
            <a:r>
              <a:rPr lang="it-IT" dirty="0"/>
              <a:t>o </a:t>
            </a:r>
            <a:r>
              <a:rPr lang="it-IT" b="1" dirty="0"/>
              <a:t>elementari</a:t>
            </a:r>
            <a:r>
              <a:rPr lang="it-IT" dirty="0"/>
              <a:t>,</a:t>
            </a:r>
            <a:r>
              <a:rPr lang="it-IT" i="1" dirty="0"/>
              <a:t> </a:t>
            </a:r>
            <a:r>
              <a:rPr lang="it-IT" dirty="0"/>
              <a:t>con riguardo alle annotazioni contenute nei </a:t>
            </a:r>
            <a:r>
              <a:rPr lang="it-IT" dirty="0" smtClean="0"/>
              <a:t>secondi</a:t>
            </a:r>
          </a:p>
          <a:p>
            <a:pPr eaLnBrk="1" hangingPunct="1">
              <a:buClr>
                <a:srgbClr val="FFFF99"/>
              </a:buClr>
              <a:defRPr/>
            </a:pPr>
            <a:endParaRPr lang="it-IT" sz="2400" kern="0"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12" name="Rettangolo 11"/>
          <p:cNvSpPr/>
          <p:nvPr/>
        </p:nvSpPr>
        <p:spPr>
          <a:xfrm>
            <a:off x="65881" y="4025396"/>
            <a:ext cx="5872684" cy="461665"/>
          </a:xfrm>
          <a:prstGeom prst="rect">
            <a:avLst/>
          </a:prstGeom>
        </p:spPr>
        <p:txBody>
          <a:bodyPr wrap="square">
            <a:spAutoFit/>
          </a:bodyPr>
          <a:lstStyle/>
          <a:p>
            <a:pPr algn="ctr" eaLnBrk="1" hangingPunct="1">
              <a:buClr>
                <a:srgbClr val="FFFF99"/>
              </a:buClr>
              <a:defRPr/>
            </a:pPr>
            <a:r>
              <a:rPr lang="it-IT" sz="2400" kern="0" dirty="0" smtClean="0">
                <a:solidFill>
                  <a:srgbClr val="C00000"/>
                </a:solidFill>
                <a:latin typeface="Tahoma" panose="020B0604030504040204" pitchFamily="34" charset="0"/>
                <a:ea typeface="Tahoma" panose="020B0604030504040204" pitchFamily="34" charset="0"/>
                <a:cs typeface="Tahoma" panose="020B0604030504040204" pitchFamily="34" charset="0"/>
              </a:rPr>
              <a:t>I libri principali</a:t>
            </a:r>
          </a:p>
        </p:txBody>
      </p:sp>
      <p:sp>
        <p:nvSpPr>
          <p:cNvPr id="13" name="Rettangolo 12"/>
          <p:cNvSpPr/>
          <p:nvPr/>
        </p:nvSpPr>
        <p:spPr>
          <a:xfrm>
            <a:off x="2986647" y="4685546"/>
            <a:ext cx="2950331" cy="1754326"/>
          </a:xfrm>
          <a:prstGeom prst="rect">
            <a:avLst/>
          </a:prstGeom>
        </p:spPr>
        <p:txBody>
          <a:bodyPr wrap="square">
            <a:spAutoFit/>
          </a:bodyPr>
          <a:lstStyle/>
          <a:p>
            <a:pPr algn="ctr" eaLnBrk="1" hangingPunct="1">
              <a:buClr>
                <a:srgbClr val="FFFF99"/>
              </a:buClr>
              <a:defRPr/>
            </a:pPr>
            <a:r>
              <a:rPr lang="it-IT" sz="2400" kern="0" dirty="0" smtClean="0">
                <a:latin typeface="Tahoma" panose="020B0604030504040204" pitchFamily="34" charset="0"/>
                <a:ea typeface="Tahoma" panose="020B0604030504040204" pitchFamily="34" charset="0"/>
                <a:cs typeface="Tahoma" panose="020B0604030504040204" pitchFamily="34" charset="0"/>
              </a:rPr>
              <a:t>Libro Giornale</a:t>
            </a:r>
          </a:p>
          <a:p>
            <a:pPr algn="ctr" eaLnBrk="1" hangingPunct="1">
              <a:buClr>
                <a:srgbClr val="FFFF99"/>
              </a:buClr>
              <a:defRPr/>
            </a:pPr>
            <a:endParaRPr lang="it-IT" sz="2400" kern="0" dirty="0" smtClean="0">
              <a:latin typeface="Tahoma" panose="020B0604030504040204" pitchFamily="34" charset="0"/>
              <a:ea typeface="Tahoma" panose="020B0604030504040204" pitchFamily="34" charset="0"/>
              <a:cs typeface="Tahoma" panose="020B0604030504040204" pitchFamily="34" charset="0"/>
            </a:endParaRPr>
          </a:p>
          <a:p>
            <a:pPr algn="ctr" eaLnBrk="1" hangingPunct="1">
              <a:buClr>
                <a:srgbClr val="FFFF99"/>
              </a:buClr>
              <a:defRPr/>
            </a:pPr>
            <a:endParaRPr lang="it-IT" b="1" dirty="0" smtClean="0"/>
          </a:p>
          <a:p>
            <a:pPr algn="ctr" eaLnBrk="1" hangingPunct="1">
              <a:buClr>
                <a:srgbClr val="FFFF99"/>
              </a:buClr>
              <a:defRPr/>
            </a:pPr>
            <a:endParaRPr lang="it-IT" b="1" dirty="0" smtClean="0"/>
          </a:p>
          <a:p>
            <a:pPr algn="ctr" eaLnBrk="1" hangingPunct="1">
              <a:buClr>
                <a:srgbClr val="FFFF99"/>
              </a:buClr>
              <a:defRPr/>
            </a:pPr>
            <a:r>
              <a:rPr lang="it-IT" b="1" dirty="0" smtClean="0"/>
              <a:t>registro</a:t>
            </a:r>
            <a:r>
              <a:rPr lang="it-IT" i="1" dirty="0" smtClean="0"/>
              <a:t> </a:t>
            </a:r>
            <a:r>
              <a:rPr lang="it-IT" b="1" dirty="0" smtClean="0"/>
              <a:t>cronologico</a:t>
            </a:r>
            <a:endParaRPr lang="it-IT" sz="2400" kern="0" dirty="0">
              <a:latin typeface="Tahoma" panose="020B0604030504040204" pitchFamily="34" charset="0"/>
              <a:ea typeface="Tahoma" panose="020B0604030504040204" pitchFamily="34" charset="0"/>
              <a:cs typeface="Tahoma" panose="020B0604030504040204" pitchFamily="34" charset="0"/>
            </a:endParaRPr>
          </a:p>
        </p:txBody>
      </p:sp>
      <p:sp>
        <p:nvSpPr>
          <p:cNvPr id="14" name="Freccia in giù 6"/>
          <p:cNvSpPr>
            <a:spLocks noChangeArrowheads="1"/>
          </p:cNvSpPr>
          <p:nvPr/>
        </p:nvSpPr>
        <p:spPr bwMode="auto">
          <a:xfrm>
            <a:off x="3533124" y="5106308"/>
            <a:ext cx="1857375" cy="785812"/>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it-IT"/>
          </a:p>
        </p:txBody>
      </p:sp>
      <p:sp>
        <p:nvSpPr>
          <p:cNvPr id="15" name="Rettangolo 14"/>
          <p:cNvSpPr/>
          <p:nvPr/>
        </p:nvSpPr>
        <p:spPr>
          <a:xfrm>
            <a:off x="186191" y="4660583"/>
            <a:ext cx="2950331" cy="2031325"/>
          </a:xfrm>
          <a:prstGeom prst="rect">
            <a:avLst/>
          </a:prstGeom>
        </p:spPr>
        <p:txBody>
          <a:bodyPr wrap="square">
            <a:spAutoFit/>
          </a:bodyPr>
          <a:lstStyle/>
          <a:p>
            <a:pPr algn="ctr" eaLnBrk="1" hangingPunct="1">
              <a:buClr>
                <a:srgbClr val="FFFF99"/>
              </a:buClr>
              <a:defRPr/>
            </a:pPr>
            <a:r>
              <a:rPr lang="it-IT" sz="2400" kern="0" dirty="0" smtClean="0">
                <a:latin typeface="Tahoma" panose="020B0604030504040204" pitchFamily="34" charset="0"/>
                <a:ea typeface="Tahoma" panose="020B0604030504040204" pitchFamily="34" charset="0"/>
                <a:cs typeface="Tahoma" panose="020B0604030504040204" pitchFamily="34" charset="0"/>
              </a:rPr>
              <a:t>Libro Mastro</a:t>
            </a:r>
          </a:p>
          <a:p>
            <a:pPr algn="ctr" eaLnBrk="1" hangingPunct="1">
              <a:buClr>
                <a:srgbClr val="FFFF99"/>
              </a:buClr>
              <a:defRPr/>
            </a:pPr>
            <a:endParaRPr lang="it-IT" sz="2400" kern="0" dirty="0" smtClean="0">
              <a:latin typeface="Tahoma" panose="020B0604030504040204" pitchFamily="34" charset="0"/>
              <a:ea typeface="Tahoma" panose="020B0604030504040204" pitchFamily="34" charset="0"/>
              <a:cs typeface="Tahoma" panose="020B0604030504040204" pitchFamily="34" charset="0"/>
            </a:endParaRPr>
          </a:p>
          <a:p>
            <a:pPr algn="ctr" eaLnBrk="1" hangingPunct="1">
              <a:buClr>
                <a:srgbClr val="FFFF99"/>
              </a:buClr>
              <a:defRPr/>
            </a:pPr>
            <a:endParaRPr lang="it-IT" b="1" dirty="0" smtClean="0"/>
          </a:p>
          <a:p>
            <a:pPr algn="ctr" eaLnBrk="1" hangingPunct="1">
              <a:buClr>
                <a:srgbClr val="FFFF99"/>
              </a:buClr>
              <a:defRPr/>
            </a:pPr>
            <a:endParaRPr lang="it-IT" b="1" dirty="0" smtClean="0"/>
          </a:p>
          <a:p>
            <a:pPr algn="ctr" eaLnBrk="1" hangingPunct="1">
              <a:buClr>
                <a:srgbClr val="FFFF99"/>
              </a:buClr>
              <a:defRPr/>
            </a:pPr>
            <a:r>
              <a:rPr lang="it-IT" b="1" dirty="0" smtClean="0"/>
              <a:t>registro</a:t>
            </a:r>
            <a:r>
              <a:rPr lang="it-IT" i="1" dirty="0" smtClean="0"/>
              <a:t> </a:t>
            </a:r>
            <a:r>
              <a:rPr lang="it-IT" b="1" dirty="0" smtClean="0"/>
              <a:t>sistematico o </a:t>
            </a:r>
            <a:r>
              <a:rPr lang="it-IT" b="1" dirty="0" err="1" smtClean="0"/>
              <a:t>classificativo</a:t>
            </a:r>
            <a:endParaRPr lang="it-IT" sz="2400" kern="0" dirty="0">
              <a:latin typeface="Tahoma" panose="020B0604030504040204" pitchFamily="34" charset="0"/>
              <a:ea typeface="Tahoma" panose="020B0604030504040204" pitchFamily="34" charset="0"/>
              <a:cs typeface="Tahoma" panose="020B0604030504040204" pitchFamily="34" charset="0"/>
            </a:endParaRPr>
          </a:p>
        </p:txBody>
      </p:sp>
      <p:sp>
        <p:nvSpPr>
          <p:cNvPr id="16" name="Freccia in giù 6"/>
          <p:cNvSpPr>
            <a:spLocks noChangeArrowheads="1"/>
          </p:cNvSpPr>
          <p:nvPr/>
        </p:nvSpPr>
        <p:spPr bwMode="auto">
          <a:xfrm>
            <a:off x="782490" y="5164060"/>
            <a:ext cx="1857375" cy="785812"/>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it-IT"/>
          </a:p>
        </p:txBody>
      </p:sp>
      <p:sp>
        <p:nvSpPr>
          <p:cNvPr id="18" name="Rettangolo 17"/>
          <p:cNvSpPr/>
          <p:nvPr/>
        </p:nvSpPr>
        <p:spPr>
          <a:xfrm>
            <a:off x="5938565" y="4656477"/>
            <a:ext cx="2950331" cy="2031325"/>
          </a:xfrm>
          <a:prstGeom prst="rect">
            <a:avLst/>
          </a:prstGeom>
        </p:spPr>
        <p:txBody>
          <a:bodyPr wrap="square">
            <a:spAutoFit/>
          </a:bodyPr>
          <a:lstStyle/>
          <a:p>
            <a:pPr algn="ctr" eaLnBrk="1" hangingPunct="1">
              <a:buClr>
                <a:srgbClr val="FFFF99"/>
              </a:buClr>
              <a:defRPr/>
            </a:pPr>
            <a:r>
              <a:rPr lang="it-IT" sz="2400" kern="0" dirty="0" smtClean="0">
                <a:latin typeface="Tahoma" panose="020B0604030504040204" pitchFamily="34" charset="0"/>
                <a:ea typeface="Tahoma" panose="020B0604030504040204" pitchFamily="34" charset="0"/>
                <a:cs typeface="Tahoma" panose="020B0604030504040204" pitchFamily="34" charset="0"/>
              </a:rPr>
              <a:t>Prima nota</a:t>
            </a:r>
          </a:p>
          <a:p>
            <a:pPr algn="ctr" eaLnBrk="1" hangingPunct="1">
              <a:buClr>
                <a:srgbClr val="FFFF99"/>
              </a:buClr>
              <a:defRPr/>
            </a:pPr>
            <a:endParaRPr lang="it-IT" sz="2400" kern="0" dirty="0" smtClean="0">
              <a:latin typeface="Tahoma" panose="020B0604030504040204" pitchFamily="34" charset="0"/>
              <a:ea typeface="Tahoma" panose="020B0604030504040204" pitchFamily="34" charset="0"/>
              <a:cs typeface="Tahoma" panose="020B0604030504040204" pitchFamily="34" charset="0"/>
            </a:endParaRPr>
          </a:p>
          <a:p>
            <a:pPr algn="ctr" eaLnBrk="1" hangingPunct="1">
              <a:buClr>
                <a:srgbClr val="FFFF99"/>
              </a:buClr>
              <a:defRPr/>
            </a:pPr>
            <a:endParaRPr lang="it-IT" b="1" dirty="0" smtClean="0"/>
          </a:p>
          <a:p>
            <a:pPr algn="ctr" eaLnBrk="1" hangingPunct="1">
              <a:buClr>
                <a:srgbClr val="FFFF99"/>
              </a:buClr>
              <a:defRPr/>
            </a:pPr>
            <a:endParaRPr lang="it-IT" b="1" dirty="0" smtClean="0"/>
          </a:p>
          <a:p>
            <a:pPr algn="ctr" eaLnBrk="1" hangingPunct="1">
              <a:buClr>
                <a:srgbClr val="FFFF99"/>
              </a:buClr>
              <a:defRPr/>
            </a:pPr>
            <a:r>
              <a:rPr lang="it-IT" b="1" dirty="0" smtClean="0"/>
              <a:t>registro</a:t>
            </a:r>
            <a:r>
              <a:rPr lang="it-IT" i="1" dirty="0" smtClean="0"/>
              <a:t> </a:t>
            </a:r>
            <a:r>
              <a:rPr lang="it-IT" b="1" dirty="0" smtClean="0"/>
              <a:t>sommario e preparatorio</a:t>
            </a:r>
            <a:endParaRPr lang="it-IT" sz="2400" kern="0" dirty="0">
              <a:latin typeface="Tahoma" panose="020B0604030504040204" pitchFamily="34" charset="0"/>
              <a:ea typeface="Tahoma" panose="020B0604030504040204" pitchFamily="34" charset="0"/>
              <a:cs typeface="Tahoma" panose="020B0604030504040204" pitchFamily="34" charset="0"/>
            </a:endParaRPr>
          </a:p>
        </p:txBody>
      </p:sp>
      <p:sp>
        <p:nvSpPr>
          <p:cNvPr id="19" name="Freccia in giù 6"/>
          <p:cNvSpPr>
            <a:spLocks noChangeArrowheads="1"/>
          </p:cNvSpPr>
          <p:nvPr/>
        </p:nvSpPr>
        <p:spPr bwMode="auto">
          <a:xfrm>
            <a:off x="6534864" y="5159954"/>
            <a:ext cx="1857375" cy="785812"/>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it-IT"/>
          </a:p>
        </p:txBody>
      </p:sp>
      <p:sp>
        <p:nvSpPr>
          <p:cNvPr id="20" name="Rettangolo 19"/>
          <p:cNvSpPr/>
          <p:nvPr/>
        </p:nvSpPr>
        <p:spPr>
          <a:xfrm>
            <a:off x="4477389" y="4077072"/>
            <a:ext cx="5872684" cy="461665"/>
          </a:xfrm>
          <a:prstGeom prst="rect">
            <a:avLst/>
          </a:prstGeom>
        </p:spPr>
        <p:txBody>
          <a:bodyPr wrap="square">
            <a:spAutoFit/>
          </a:bodyPr>
          <a:lstStyle/>
          <a:p>
            <a:pPr algn="ctr" eaLnBrk="1" hangingPunct="1">
              <a:buClr>
                <a:srgbClr val="FFFF99"/>
              </a:buClr>
              <a:defRPr/>
            </a:pPr>
            <a:r>
              <a:rPr lang="it-IT" sz="2400" kern="0" dirty="0" smtClean="0">
                <a:solidFill>
                  <a:srgbClr val="C00000"/>
                </a:solidFill>
                <a:latin typeface="Tahoma" panose="020B0604030504040204" pitchFamily="34" charset="0"/>
                <a:ea typeface="Tahoma" panose="020B0604030504040204" pitchFamily="34" charset="0"/>
                <a:cs typeface="Tahoma" panose="020B0604030504040204" pitchFamily="34" charset="0"/>
              </a:rPr>
              <a:t>Libro ausiliario</a:t>
            </a:r>
          </a:p>
        </p:txBody>
      </p:sp>
    </p:spTree>
    <p:extLst>
      <p:ext uri="{BB962C8B-B14F-4D97-AF65-F5344CB8AC3E}">
        <p14:creationId xmlns:p14="http://schemas.microsoft.com/office/powerpoint/2010/main" val="875210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4100"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4101"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4102"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4103"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4104"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4105"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 name="Rettangolo 1"/>
          <p:cNvSpPr/>
          <p:nvPr/>
        </p:nvSpPr>
        <p:spPr>
          <a:xfrm>
            <a:off x="179512" y="468889"/>
            <a:ext cx="8496944" cy="5632311"/>
          </a:xfrm>
          <a:prstGeom prst="rect">
            <a:avLst/>
          </a:prstGeom>
        </p:spPr>
        <p:txBody>
          <a:bodyPr wrap="square">
            <a:spAutoFit/>
          </a:bodyPr>
          <a:lstStyle/>
          <a:p>
            <a:pPr algn="ctr" eaLnBrk="1" hangingPunct="1">
              <a:buClr>
                <a:srgbClr val="FFFF99"/>
              </a:buClr>
              <a:defRPr/>
            </a:pPr>
            <a:r>
              <a:rPr lang="it-IT" sz="2400" kern="0" dirty="0" smtClean="0">
                <a:solidFill>
                  <a:srgbClr val="C00000"/>
                </a:solidFill>
                <a:latin typeface="Tahoma" panose="020B0604030504040204" pitchFamily="34" charset="0"/>
                <a:ea typeface="Tahoma" panose="020B0604030504040204" pitchFamily="34" charset="0"/>
                <a:cs typeface="Tahoma" panose="020B0604030504040204" pitchFamily="34" charset="0"/>
              </a:rPr>
              <a:t>I conti (del libro mastro)</a:t>
            </a:r>
          </a:p>
          <a:p>
            <a:pPr eaLnBrk="1" hangingPunct="1">
              <a:buClr>
                <a:srgbClr val="FFFF99"/>
              </a:buClr>
              <a:defRPr/>
            </a:pPr>
            <a:endParaRPr lang="it-IT" sz="2400" kern="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lvl="1" algn="ctr" eaLnBrk="1" hangingPunct="1">
              <a:buClr>
                <a:srgbClr val="FFFF99"/>
              </a:buClr>
              <a:defRPr/>
            </a:pPr>
            <a:r>
              <a:rPr lang="it-IT" sz="2200" dirty="0"/>
              <a:t>D</a:t>
            </a:r>
            <a:r>
              <a:rPr lang="it-IT" sz="2200" dirty="0" smtClean="0"/>
              <a:t>al </a:t>
            </a:r>
            <a:r>
              <a:rPr lang="it-IT" sz="2200" dirty="0"/>
              <a:t>punto di vista espositivo, la partita doppia può assumere diverse forme e configurazioni a seconda del contenuto e delle modalità di iscrizione delle voci nei singoli </a:t>
            </a:r>
            <a:r>
              <a:rPr lang="it-IT" sz="2200" dirty="0" smtClean="0"/>
              <a:t>conti</a:t>
            </a:r>
          </a:p>
          <a:p>
            <a:pPr lvl="1" algn="ctr" eaLnBrk="1" hangingPunct="1">
              <a:buClr>
                <a:srgbClr val="FFFF99"/>
              </a:buClr>
              <a:defRPr/>
            </a:pPr>
            <a:endParaRPr lang="it-IT" sz="2200" dirty="0"/>
          </a:p>
          <a:p>
            <a:pPr lvl="1" algn="ctr" eaLnBrk="1" hangingPunct="1">
              <a:buClr>
                <a:srgbClr val="FFFF99"/>
              </a:buClr>
              <a:defRPr/>
            </a:pPr>
            <a:endParaRPr lang="it-IT" sz="2200" dirty="0" smtClean="0"/>
          </a:p>
          <a:p>
            <a:pPr lvl="1" eaLnBrk="1" hangingPunct="1">
              <a:buClr>
                <a:srgbClr val="FFFF99"/>
              </a:buClr>
              <a:defRPr/>
            </a:pPr>
            <a:endParaRPr lang="it-IT" sz="2200" kern="0" dirty="0">
              <a:latin typeface="Tahoma" panose="020B0604030504040204" pitchFamily="34" charset="0"/>
              <a:ea typeface="Tahoma" panose="020B0604030504040204" pitchFamily="34" charset="0"/>
              <a:cs typeface="Tahoma" panose="020B0604030504040204" pitchFamily="34" charset="0"/>
            </a:endParaRPr>
          </a:p>
          <a:p>
            <a:pPr lvl="1" eaLnBrk="1" hangingPunct="1">
              <a:buClr>
                <a:srgbClr val="FFFF99"/>
              </a:buClr>
              <a:defRPr/>
            </a:pPr>
            <a:r>
              <a:rPr lang="it-IT" sz="2000" kern="0" dirty="0" smtClean="0">
                <a:latin typeface="Tahoma" panose="020B0604030504040204" pitchFamily="34" charset="0"/>
                <a:ea typeface="Tahoma" panose="020B0604030504040204" pitchFamily="34" charset="0"/>
                <a:cs typeface="Tahoma" panose="020B0604030504040204" pitchFamily="34" charset="0"/>
              </a:rPr>
              <a:t>- Conti </a:t>
            </a:r>
            <a:r>
              <a:rPr lang="it-IT" sz="2000" kern="0" dirty="0">
                <a:latin typeface="Tahoma" panose="020B0604030504040204" pitchFamily="34" charset="0"/>
                <a:ea typeface="Tahoma" panose="020B0604030504040204" pitchFamily="34" charset="0"/>
                <a:cs typeface="Tahoma" panose="020B0604030504040204" pitchFamily="34" charset="0"/>
              </a:rPr>
              <a:t>semplici (analitici o di sviluppo) e Conti complessi (sintetici o di gruppo</a:t>
            </a:r>
            <a:r>
              <a:rPr lang="it-IT" sz="2000" kern="0" dirty="0" smtClean="0">
                <a:latin typeface="Tahoma" panose="020B0604030504040204" pitchFamily="34" charset="0"/>
                <a:ea typeface="Tahoma" panose="020B0604030504040204" pitchFamily="34" charset="0"/>
                <a:cs typeface="Tahoma" panose="020B0604030504040204" pitchFamily="34" charset="0"/>
              </a:rPr>
              <a:t>)</a:t>
            </a:r>
          </a:p>
          <a:p>
            <a:pPr lvl="1" eaLnBrk="1" hangingPunct="1">
              <a:buClr>
                <a:srgbClr val="FFFF99"/>
              </a:buClr>
              <a:defRPr/>
            </a:pPr>
            <a:endParaRPr lang="it-IT" sz="2000" kern="0" dirty="0">
              <a:latin typeface="Tahoma" panose="020B0604030504040204" pitchFamily="34" charset="0"/>
              <a:ea typeface="Tahoma" panose="020B0604030504040204" pitchFamily="34" charset="0"/>
              <a:cs typeface="Tahoma" panose="020B0604030504040204" pitchFamily="34" charset="0"/>
            </a:endParaRPr>
          </a:p>
          <a:p>
            <a:pPr lvl="1" eaLnBrk="1" hangingPunct="1">
              <a:buClr>
                <a:srgbClr val="FFFF99"/>
              </a:buClr>
              <a:defRPr/>
            </a:pPr>
            <a:r>
              <a:rPr lang="it-IT" sz="2000" kern="0" dirty="0" smtClean="0">
                <a:latin typeface="Tahoma" panose="020B0604030504040204" pitchFamily="34" charset="0"/>
                <a:ea typeface="Tahoma" panose="020B0604030504040204" pitchFamily="34" charset="0"/>
                <a:cs typeface="Tahoma" panose="020B0604030504040204" pitchFamily="34" charset="0"/>
              </a:rPr>
              <a:t>- Conti </a:t>
            </a:r>
            <a:r>
              <a:rPr lang="it-IT" sz="2000" kern="0" dirty="0">
                <a:latin typeface="Tahoma" panose="020B0604030504040204" pitchFamily="34" charset="0"/>
                <a:ea typeface="Tahoma" panose="020B0604030504040204" pitchFamily="34" charset="0"/>
                <a:cs typeface="Tahoma" panose="020B0604030504040204" pitchFamily="34" charset="0"/>
              </a:rPr>
              <a:t>sinottici, descrittivi, sinottico-descrittivi (o misti</a:t>
            </a:r>
            <a:r>
              <a:rPr lang="it-IT" sz="2000" kern="0" dirty="0" smtClean="0">
                <a:latin typeface="Tahoma" panose="020B0604030504040204" pitchFamily="34" charset="0"/>
                <a:ea typeface="Tahoma" panose="020B0604030504040204" pitchFamily="34" charset="0"/>
                <a:cs typeface="Tahoma" panose="020B0604030504040204" pitchFamily="34" charset="0"/>
              </a:rPr>
              <a:t>)</a:t>
            </a:r>
          </a:p>
          <a:p>
            <a:pPr lvl="1" eaLnBrk="1" hangingPunct="1">
              <a:buClr>
                <a:srgbClr val="FFFF99"/>
              </a:buClr>
              <a:defRPr/>
            </a:pPr>
            <a:endParaRPr lang="it-IT" sz="2000" kern="0" dirty="0">
              <a:latin typeface="Tahoma" panose="020B0604030504040204" pitchFamily="34" charset="0"/>
              <a:ea typeface="Tahoma" panose="020B0604030504040204" pitchFamily="34" charset="0"/>
              <a:cs typeface="Tahoma" panose="020B0604030504040204" pitchFamily="34" charset="0"/>
            </a:endParaRPr>
          </a:p>
          <a:p>
            <a:pPr lvl="1" eaLnBrk="1" hangingPunct="1">
              <a:buClr>
                <a:srgbClr val="FFFF99"/>
              </a:buClr>
              <a:defRPr/>
            </a:pPr>
            <a:r>
              <a:rPr lang="it-IT" sz="2000" kern="0" dirty="0" smtClean="0">
                <a:latin typeface="Tahoma" panose="020B0604030504040204" pitchFamily="34" charset="0"/>
                <a:ea typeface="Tahoma" panose="020B0604030504040204" pitchFamily="34" charset="0"/>
                <a:cs typeface="Tahoma" panose="020B0604030504040204" pitchFamily="34" charset="0"/>
              </a:rPr>
              <a:t>- Conti </a:t>
            </a:r>
            <a:r>
              <a:rPr lang="it-IT" sz="2000" kern="0" dirty="0">
                <a:latin typeface="Tahoma" panose="020B0604030504040204" pitchFamily="34" charset="0"/>
                <a:ea typeface="Tahoma" panose="020B0604030504040204" pitchFamily="34" charset="0"/>
                <a:cs typeface="Tahoma" panose="020B0604030504040204" pitchFamily="34" charset="0"/>
              </a:rPr>
              <a:t>a sezioni divise, a sezioni riunite, a forma </a:t>
            </a:r>
            <a:r>
              <a:rPr lang="it-IT" sz="2000" kern="0" dirty="0" smtClean="0">
                <a:latin typeface="Tahoma" panose="020B0604030504040204" pitchFamily="34" charset="0"/>
                <a:ea typeface="Tahoma" panose="020B0604030504040204" pitchFamily="34" charset="0"/>
                <a:cs typeface="Tahoma" panose="020B0604030504040204" pitchFamily="34" charset="0"/>
              </a:rPr>
              <a:t>scalare</a:t>
            </a:r>
          </a:p>
          <a:p>
            <a:pPr lvl="1" eaLnBrk="1" hangingPunct="1">
              <a:buClr>
                <a:srgbClr val="FFFF99"/>
              </a:buClr>
              <a:defRPr/>
            </a:pPr>
            <a:endParaRPr lang="it-IT" sz="2000" kern="0" dirty="0">
              <a:latin typeface="Tahoma" panose="020B0604030504040204" pitchFamily="34" charset="0"/>
              <a:ea typeface="Tahoma" panose="020B0604030504040204" pitchFamily="34" charset="0"/>
              <a:cs typeface="Tahoma" panose="020B0604030504040204" pitchFamily="34" charset="0"/>
            </a:endParaRPr>
          </a:p>
          <a:p>
            <a:pPr lvl="1" eaLnBrk="1" hangingPunct="1">
              <a:buClr>
                <a:srgbClr val="FFFF99"/>
              </a:buClr>
              <a:defRPr/>
            </a:pPr>
            <a:r>
              <a:rPr lang="it-IT" sz="2000" kern="0" dirty="0" smtClean="0">
                <a:latin typeface="Tahoma" panose="020B0604030504040204" pitchFamily="34" charset="0"/>
                <a:ea typeface="Tahoma" panose="020B0604030504040204" pitchFamily="34" charset="0"/>
                <a:cs typeface="Tahoma" panose="020B0604030504040204" pitchFamily="34" charset="0"/>
              </a:rPr>
              <a:t>- Conti </a:t>
            </a:r>
            <a:r>
              <a:rPr lang="it-IT" sz="2000" kern="0" dirty="0">
                <a:latin typeface="Tahoma" panose="020B0604030504040204" pitchFamily="34" charset="0"/>
                <a:ea typeface="Tahoma" panose="020B0604030504040204" pitchFamily="34" charset="0"/>
                <a:cs typeface="Tahoma" panose="020B0604030504040204" pitchFamily="34" charset="0"/>
              </a:rPr>
              <a:t>Uni/Mono-fase (</a:t>
            </a:r>
            <a:r>
              <a:rPr lang="it-IT" sz="2000" kern="0" dirty="0" err="1">
                <a:latin typeface="Tahoma" panose="020B0604030504040204" pitchFamily="34" charset="0"/>
                <a:ea typeface="Tahoma" panose="020B0604030504040204" pitchFamily="34" charset="0"/>
                <a:cs typeface="Tahoma" panose="020B0604030504040204" pitchFamily="34" charset="0"/>
              </a:rPr>
              <a:t>unisezionali</a:t>
            </a:r>
            <a:r>
              <a:rPr lang="it-IT" sz="2000" kern="0" dirty="0">
                <a:latin typeface="Tahoma" panose="020B0604030504040204" pitchFamily="34" charset="0"/>
                <a:ea typeface="Tahoma" panose="020B0604030504040204" pitchFamily="34" charset="0"/>
                <a:cs typeface="Tahoma" panose="020B0604030504040204" pitchFamily="34" charset="0"/>
              </a:rPr>
              <a:t> o unilaterali), </a:t>
            </a:r>
            <a:r>
              <a:rPr lang="it-IT" sz="2000" kern="0" dirty="0" smtClean="0">
                <a:latin typeface="Tahoma" panose="020B0604030504040204" pitchFamily="34" charset="0"/>
                <a:ea typeface="Tahoma" panose="020B0604030504040204" pitchFamily="34" charset="0"/>
                <a:cs typeface="Tahoma" panose="020B0604030504040204" pitchFamily="34" charset="0"/>
              </a:rPr>
              <a:t>Bifase </a:t>
            </a:r>
            <a:r>
              <a:rPr lang="it-IT" sz="2000" kern="0" dirty="0">
                <a:latin typeface="Tahoma" panose="020B0604030504040204" pitchFamily="34" charset="0"/>
                <a:ea typeface="Tahoma" panose="020B0604030504040204" pitchFamily="34" charset="0"/>
                <a:cs typeface="Tahoma" panose="020B0604030504040204" pitchFamily="34" charset="0"/>
              </a:rPr>
              <a:t>(</a:t>
            </a:r>
            <a:r>
              <a:rPr lang="it-IT" sz="2000" kern="0" dirty="0" err="1">
                <a:latin typeface="Tahoma" panose="020B0604030504040204" pitchFamily="34" charset="0"/>
                <a:ea typeface="Tahoma" panose="020B0604030504040204" pitchFamily="34" charset="0"/>
                <a:cs typeface="Tahoma" panose="020B0604030504040204" pitchFamily="34" charset="0"/>
              </a:rPr>
              <a:t>bisezionali</a:t>
            </a:r>
            <a:r>
              <a:rPr lang="it-IT" sz="2000" kern="0" dirty="0">
                <a:latin typeface="Tahoma" panose="020B0604030504040204" pitchFamily="34" charset="0"/>
                <a:ea typeface="Tahoma" panose="020B0604030504040204" pitchFamily="34" charset="0"/>
                <a:cs typeface="Tahoma" panose="020B0604030504040204" pitchFamily="34" charset="0"/>
              </a:rPr>
              <a:t> o bilaterali), </a:t>
            </a:r>
            <a:r>
              <a:rPr lang="it-IT" sz="2000" kern="0" dirty="0" smtClean="0">
                <a:latin typeface="Tahoma" panose="020B0604030504040204" pitchFamily="34" charset="0"/>
                <a:ea typeface="Tahoma" panose="020B0604030504040204" pitchFamily="34" charset="0"/>
                <a:cs typeface="Tahoma" panose="020B0604030504040204" pitchFamily="34" charset="0"/>
              </a:rPr>
              <a:t>Plurifase</a:t>
            </a:r>
            <a:endParaRPr lang="it-IT" sz="2000" kern="0" dirty="0">
              <a:latin typeface="Tahoma" panose="020B0604030504040204" pitchFamily="34" charset="0"/>
              <a:ea typeface="Tahoma" panose="020B0604030504040204" pitchFamily="34" charset="0"/>
              <a:cs typeface="Tahoma" panose="020B0604030504040204" pitchFamily="34" charset="0"/>
            </a:endParaRPr>
          </a:p>
        </p:txBody>
      </p:sp>
      <p:sp>
        <p:nvSpPr>
          <p:cNvPr id="10" name="Freccia in giù 6"/>
          <p:cNvSpPr>
            <a:spLocks noChangeArrowheads="1"/>
          </p:cNvSpPr>
          <p:nvPr/>
        </p:nvSpPr>
        <p:spPr bwMode="auto">
          <a:xfrm>
            <a:off x="3499296" y="2289750"/>
            <a:ext cx="1857375" cy="785812"/>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it-IT"/>
          </a:p>
        </p:txBody>
      </p:sp>
    </p:spTree>
    <p:extLst>
      <p:ext uri="{BB962C8B-B14F-4D97-AF65-F5344CB8AC3E}">
        <p14:creationId xmlns:p14="http://schemas.microsoft.com/office/powerpoint/2010/main" val="3555480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4100"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4101"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4102"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4103"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4104"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4105"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pic>
        <p:nvPicPr>
          <p:cNvPr id="12" name="Immagin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5863" y="461548"/>
            <a:ext cx="6792273" cy="5934903"/>
          </a:xfrm>
          <a:prstGeom prst="rect">
            <a:avLst/>
          </a:prstGeom>
          <a:ln>
            <a:solidFill>
              <a:schemeClr val="tx1"/>
            </a:solidFill>
          </a:ln>
        </p:spPr>
      </p:pic>
    </p:spTree>
    <p:extLst>
      <p:ext uri="{BB962C8B-B14F-4D97-AF65-F5344CB8AC3E}">
        <p14:creationId xmlns:p14="http://schemas.microsoft.com/office/powerpoint/2010/main" val="226443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1548</TotalTime>
  <Words>1980</Words>
  <Application>Microsoft Office PowerPoint</Application>
  <PresentationFormat>Presentazione su schermo (4:3)</PresentationFormat>
  <Paragraphs>175</Paragraphs>
  <Slides>23</Slides>
  <Notes>23</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23</vt:i4>
      </vt:variant>
    </vt:vector>
  </HeadingPairs>
  <TitlesOfParts>
    <vt:vector size="29" baseType="lpstr">
      <vt:lpstr>MS PGothic</vt:lpstr>
      <vt:lpstr>Arial</vt:lpstr>
      <vt:lpstr>Tahoma</vt:lpstr>
      <vt:lpstr>Times New Roman</vt:lpstr>
      <vt:lpstr>Wingdings</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 Parthenope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Strefano Coronella</dc:creator>
  <cp:lastModifiedBy>stefano.coronella@uniparthenope.it</cp:lastModifiedBy>
  <cp:revision>270</cp:revision>
  <dcterms:created xsi:type="dcterms:W3CDTF">2007-09-21T08:50:12Z</dcterms:created>
  <dcterms:modified xsi:type="dcterms:W3CDTF">2021-02-25T20:03:51Z</dcterms:modified>
</cp:coreProperties>
</file>