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91" r:id="rId5"/>
    <p:sldId id="475" r:id="rId6"/>
    <p:sldId id="476" r:id="rId7"/>
    <p:sldId id="477" r:id="rId8"/>
    <p:sldId id="478" r:id="rId9"/>
    <p:sldId id="479" r:id="rId10"/>
    <p:sldId id="480" r:id="rId11"/>
    <p:sldId id="488" r:id="rId12"/>
    <p:sldId id="492" r:id="rId13"/>
    <p:sldId id="491" r:id="rId14"/>
    <p:sldId id="489" r:id="rId15"/>
    <p:sldId id="493" r:id="rId16"/>
    <p:sldId id="494" r:id="rId17"/>
    <p:sldId id="481" r:id="rId18"/>
    <p:sldId id="482" r:id="rId19"/>
    <p:sldId id="483" r:id="rId20"/>
    <p:sldId id="484" r:id="rId21"/>
    <p:sldId id="485" r:id="rId22"/>
    <p:sldId id="486" r:id="rId23"/>
    <p:sldId id="487" r:id="rId24"/>
    <p:sldId id="337" r:id="rId25"/>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5942" autoAdjust="0"/>
  </p:normalViewPr>
  <p:slideViewPr>
    <p:cSldViewPr>
      <p:cViewPr varScale="1">
        <p:scale>
          <a:sx n="81" d="100"/>
          <a:sy n="81" d="100"/>
        </p:scale>
        <p:origin x="102" y="5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DF26A6E8-B96F-41C8-A25A-756919BD7C43}" type="datetimeFigureOut">
              <a:rPr lang="it-IT"/>
              <a:pPr>
                <a:defRPr/>
              </a:pPr>
              <a:t>28/04/2021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3979B4A-C9FE-4405-A529-842557FA113F}"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C21A56-E9C7-43D3-B777-600DACBF598D}" type="slidenum">
              <a:rPr lang="it-IT" altLang="it-IT"/>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59F1D-44D0-4E97-AA24-F6CC305EF8EC}" type="slidenum">
              <a:rPr lang="it-IT" altLang="it-IT"/>
              <a:pPr/>
              <a:t>10</a:t>
            </a:fld>
            <a:endParaRPr lang="it-IT" altLang="it-IT"/>
          </a:p>
        </p:txBody>
      </p:sp>
    </p:spTree>
    <p:extLst>
      <p:ext uri="{BB962C8B-B14F-4D97-AF65-F5344CB8AC3E}">
        <p14:creationId xmlns:p14="http://schemas.microsoft.com/office/powerpoint/2010/main" val="1376161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22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223477-6C51-4FD4-BEC0-66B80D67B0E3}" type="slidenum">
              <a:rPr lang="it-IT" altLang="it-IT"/>
              <a:pPr/>
              <a:t>11</a:t>
            </a:fld>
            <a:endParaRPr lang="it-IT" altLang="it-IT"/>
          </a:p>
        </p:txBody>
      </p:sp>
    </p:spTree>
    <p:extLst>
      <p:ext uri="{BB962C8B-B14F-4D97-AF65-F5344CB8AC3E}">
        <p14:creationId xmlns:p14="http://schemas.microsoft.com/office/powerpoint/2010/main" val="2896988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59F1D-44D0-4E97-AA24-F6CC305EF8EC}" type="slidenum">
              <a:rPr lang="it-IT" altLang="it-IT"/>
              <a:pPr/>
              <a:t>12</a:t>
            </a:fld>
            <a:endParaRPr lang="it-IT" altLang="it-IT"/>
          </a:p>
        </p:txBody>
      </p:sp>
    </p:spTree>
    <p:extLst>
      <p:ext uri="{BB962C8B-B14F-4D97-AF65-F5344CB8AC3E}">
        <p14:creationId xmlns:p14="http://schemas.microsoft.com/office/powerpoint/2010/main" val="3582120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22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223477-6C51-4FD4-BEC0-66B80D67B0E3}" type="slidenum">
              <a:rPr lang="it-IT" altLang="it-IT"/>
              <a:pPr/>
              <a:t>13</a:t>
            </a:fld>
            <a:endParaRPr lang="it-IT" altLang="it-IT"/>
          </a:p>
        </p:txBody>
      </p:sp>
    </p:spTree>
    <p:extLst>
      <p:ext uri="{BB962C8B-B14F-4D97-AF65-F5344CB8AC3E}">
        <p14:creationId xmlns:p14="http://schemas.microsoft.com/office/powerpoint/2010/main" val="3538949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63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B78291-238C-4EC5-9A60-6822F2472721}" type="slidenum">
              <a:rPr lang="it-IT" altLang="it-IT"/>
              <a:pPr/>
              <a:t>14</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83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DAB5FC-7FE6-45F4-AD2C-353B5C7918FF}" type="slidenum">
              <a:rPr lang="it-IT" altLang="it-IT"/>
              <a:pPr/>
              <a:t>15</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04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8535BE-FA00-4DD5-9344-2C2D09017836}" type="slidenum">
              <a:rPr lang="it-IT" altLang="it-IT"/>
              <a:pPr/>
              <a:t>16</a:t>
            </a:fld>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24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42D5C8-2DFA-4A74-82BA-D8BDBB9DE87F}" type="slidenum">
              <a:rPr lang="it-IT" altLang="it-IT"/>
              <a:pPr/>
              <a:t>17</a:t>
            </a:fld>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45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430FA2-6F3D-4C13-B0AA-59297FEE8F26}" type="slidenum">
              <a:rPr lang="it-IT" altLang="it-IT"/>
              <a:pPr/>
              <a:t>18</a:t>
            </a:fld>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65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EB6D45-631B-4916-A10A-CB6ACE20BC9E}" type="slidenum">
              <a:rPr lang="it-IT" altLang="it-IT"/>
              <a:pPr/>
              <a:t>19</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40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29BDB8-1C68-43CE-BCD7-7EAB91B673BB}" type="slidenum">
              <a:rPr lang="it-IT" altLang="it-IT"/>
              <a:pPr/>
              <a:t>2</a:t>
            </a:fld>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86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793044-CE7E-476D-85EF-1CCB7C81655F}" type="slidenum">
              <a:rPr lang="it-IT" altLang="it-IT"/>
              <a:pPr/>
              <a:t>20</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60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ED5A6C-1539-43E0-80DE-BC0EE4E04DC4}"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81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EAFFDB-1249-4F00-A93B-6F66E4C2FBD7}" type="slidenum">
              <a:rPr lang="it-IT" altLang="it-IT"/>
              <a:pPr/>
              <a:t>4</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59F1D-44D0-4E97-AA24-F6CC305EF8EC}" type="slidenum">
              <a:rPr lang="it-IT" altLang="it-IT"/>
              <a:pPr/>
              <a:t>5</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22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223477-6C51-4FD4-BEC0-66B80D67B0E3}"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42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0984AA-49EF-43C3-AD72-066E0F76F596}" type="slidenum">
              <a:rPr lang="it-IT" altLang="it-IT"/>
              <a:pPr/>
              <a:t>7</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59F1D-44D0-4E97-AA24-F6CC305EF8EC}" type="slidenum">
              <a:rPr lang="it-IT" altLang="it-IT"/>
              <a:pPr/>
              <a:t>8</a:t>
            </a:fld>
            <a:endParaRPr lang="it-IT" altLang="it-IT"/>
          </a:p>
        </p:txBody>
      </p:sp>
    </p:spTree>
    <p:extLst>
      <p:ext uri="{BB962C8B-B14F-4D97-AF65-F5344CB8AC3E}">
        <p14:creationId xmlns:p14="http://schemas.microsoft.com/office/powerpoint/2010/main" val="1903505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59F1D-44D0-4E97-AA24-F6CC305EF8EC}" type="slidenum">
              <a:rPr lang="it-IT" altLang="it-IT"/>
              <a:pPr/>
              <a:t>9</a:t>
            </a:fld>
            <a:endParaRPr lang="it-IT" altLang="it-IT"/>
          </a:p>
        </p:txBody>
      </p:sp>
    </p:spTree>
    <p:extLst>
      <p:ext uri="{BB962C8B-B14F-4D97-AF65-F5344CB8AC3E}">
        <p14:creationId xmlns:p14="http://schemas.microsoft.com/office/powerpoint/2010/main" val="2370556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419578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BB7156B9-9B60-4A6D-8E02-2CF687A4CDFF}" type="slidenum">
              <a:rPr lang="it-IT" altLang="it-IT"/>
              <a:pPr/>
              <a:t>‹N›</a:t>
            </a:fld>
            <a:endParaRPr lang="it-IT" altLang="it-IT"/>
          </a:p>
        </p:txBody>
      </p:sp>
    </p:spTree>
    <p:extLst>
      <p:ext uri="{BB962C8B-B14F-4D97-AF65-F5344CB8AC3E}">
        <p14:creationId xmlns:p14="http://schemas.microsoft.com/office/powerpoint/2010/main" val="78456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C805F7F8-0BFE-4A1A-A0C3-3D0BE26C810F}" type="slidenum">
              <a:rPr lang="it-IT" altLang="it-IT"/>
              <a:pPr/>
              <a:t>‹N›</a:t>
            </a:fld>
            <a:endParaRPr lang="it-IT" altLang="it-IT"/>
          </a:p>
        </p:txBody>
      </p:sp>
    </p:spTree>
    <p:extLst>
      <p:ext uri="{BB962C8B-B14F-4D97-AF65-F5344CB8AC3E}">
        <p14:creationId xmlns:p14="http://schemas.microsoft.com/office/powerpoint/2010/main" val="156976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2FF67E46-2889-4C4F-8C6B-5C0021257209}" type="slidenum">
              <a:rPr lang="it-IT" altLang="it-IT"/>
              <a:pPr/>
              <a:t>‹N›</a:t>
            </a:fld>
            <a:endParaRPr lang="it-IT" altLang="it-IT"/>
          </a:p>
        </p:txBody>
      </p:sp>
    </p:spTree>
    <p:extLst>
      <p:ext uri="{BB962C8B-B14F-4D97-AF65-F5344CB8AC3E}">
        <p14:creationId xmlns:p14="http://schemas.microsoft.com/office/powerpoint/2010/main" val="152716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177E37CC-33F6-4E4C-9260-7FCA2B664673}" type="slidenum">
              <a:rPr lang="it-IT" altLang="it-IT"/>
              <a:pPr/>
              <a:t>‹N›</a:t>
            </a:fld>
            <a:endParaRPr lang="it-IT" altLang="it-IT"/>
          </a:p>
        </p:txBody>
      </p:sp>
    </p:spTree>
    <p:extLst>
      <p:ext uri="{BB962C8B-B14F-4D97-AF65-F5344CB8AC3E}">
        <p14:creationId xmlns:p14="http://schemas.microsoft.com/office/powerpoint/2010/main" val="74500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E3C58558-5B2A-437F-A4D5-F3A7ABD2C655}" type="slidenum">
              <a:rPr lang="it-IT" altLang="it-IT"/>
              <a:pPr/>
              <a:t>‹N›</a:t>
            </a:fld>
            <a:endParaRPr lang="it-IT" altLang="it-IT"/>
          </a:p>
        </p:txBody>
      </p:sp>
    </p:spTree>
    <p:extLst>
      <p:ext uri="{BB962C8B-B14F-4D97-AF65-F5344CB8AC3E}">
        <p14:creationId xmlns:p14="http://schemas.microsoft.com/office/powerpoint/2010/main" val="70025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CD39B517-4978-41FA-9D39-59403EAAE034}" type="slidenum">
              <a:rPr lang="it-IT" altLang="it-IT"/>
              <a:pPr/>
              <a:t>‹N›</a:t>
            </a:fld>
            <a:endParaRPr lang="it-IT" altLang="it-IT"/>
          </a:p>
        </p:txBody>
      </p:sp>
    </p:spTree>
    <p:extLst>
      <p:ext uri="{BB962C8B-B14F-4D97-AF65-F5344CB8AC3E}">
        <p14:creationId xmlns:p14="http://schemas.microsoft.com/office/powerpoint/2010/main" val="110267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9014F041-D357-4154-8872-481AE238E657}" type="slidenum">
              <a:rPr lang="it-IT" altLang="it-IT"/>
              <a:pPr/>
              <a:t>‹N›</a:t>
            </a:fld>
            <a:endParaRPr lang="it-IT" altLang="it-IT"/>
          </a:p>
        </p:txBody>
      </p:sp>
    </p:spTree>
    <p:extLst>
      <p:ext uri="{BB962C8B-B14F-4D97-AF65-F5344CB8AC3E}">
        <p14:creationId xmlns:p14="http://schemas.microsoft.com/office/powerpoint/2010/main" val="101362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FA6293E4-84B0-4E70-B507-9ECEDAC75303}" type="slidenum">
              <a:rPr lang="it-IT" altLang="it-IT"/>
              <a:pPr/>
              <a:t>‹N›</a:t>
            </a:fld>
            <a:endParaRPr lang="it-IT" altLang="it-IT"/>
          </a:p>
        </p:txBody>
      </p:sp>
    </p:spTree>
    <p:extLst>
      <p:ext uri="{BB962C8B-B14F-4D97-AF65-F5344CB8AC3E}">
        <p14:creationId xmlns:p14="http://schemas.microsoft.com/office/powerpoint/2010/main" val="51269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6CBD82C5-57DD-4492-A257-2C20B5034E0E}" type="slidenum">
              <a:rPr lang="it-IT" altLang="it-IT"/>
              <a:pPr/>
              <a:t>‹N›</a:t>
            </a:fld>
            <a:endParaRPr lang="it-IT" altLang="it-IT"/>
          </a:p>
        </p:txBody>
      </p:sp>
    </p:spTree>
    <p:extLst>
      <p:ext uri="{BB962C8B-B14F-4D97-AF65-F5344CB8AC3E}">
        <p14:creationId xmlns:p14="http://schemas.microsoft.com/office/powerpoint/2010/main" val="179734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5BF1201-C755-452E-8328-1167F3AB14BD}" type="slidenum">
              <a:rPr lang="it-IT" altLang="it-IT"/>
              <a:pPr/>
              <a:t>‹N›</a:t>
            </a:fld>
            <a:endParaRPr lang="it-IT" altLang="it-IT"/>
          </a:p>
        </p:txBody>
      </p:sp>
    </p:spTree>
    <p:extLst>
      <p:ext uri="{BB962C8B-B14F-4D97-AF65-F5344CB8AC3E}">
        <p14:creationId xmlns:p14="http://schemas.microsoft.com/office/powerpoint/2010/main" val="25919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4ED47227-4088-4F37-93C0-174A49148EA9}" type="slidenum">
              <a:rPr lang="it-IT" altLang="it-IT"/>
              <a:pPr/>
              <a:t>‹N›</a:t>
            </a:fld>
            <a:endParaRPr lang="it-IT" altLang="it-IT"/>
          </a:p>
        </p:txBody>
      </p:sp>
    </p:spTree>
    <p:extLst>
      <p:ext uri="{BB962C8B-B14F-4D97-AF65-F5344CB8AC3E}">
        <p14:creationId xmlns:p14="http://schemas.microsoft.com/office/powerpoint/2010/main" val="3907613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F6A0DBBD-047E-4064-87AF-CD2A71A46E70}"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385" r:id="rId1"/>
    <p:sldLayoutId id="2147484386"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 id="214748438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1866304"/>
            <a:ext cx="7991475" cy="4154984"/>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smtClean="0">
                <a:solidFill>
                  <a:srgbClr val="7030A0"/>
                </a:solidFill>
                <a:latin typeface="Times New Roman" pitchFamily="18" charset="0"/>
              </a:rPr>
              <a:t>La gestione dei crediti commerciali</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6"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a:t>
            </a:r>
            <a:r>
              <a:rPr lang="it-IT" altLang="it-IT" sz="2000" i="1" u="sng" kern="0" dirty="0" smtClean="0">
                <a:latin typeface="Tahoma" panose="020B0604030504040204" pitchFamily="34" charset="0"/>
                <a:cs typeface="Tahoma" panose="020B0604030504040204" pitchFamily="34" charset="0"/>
              </a:rPr>
              <a:t>sconto</a:t>
            </a:r>
            <a:endParaRPr lang="it-IT" altLang="it-IT" sz="20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dirty="0" smtClean="0"/>
              <a:t>Tramite </a:t>
            </a:r>
            <a:r>
              <a:rPr lang="it-IT" dirty="0"/>
              <a:t>lo sconto viene scambiato un credito ad una certa scadenza con una somma di denaro resa immediatamente disponibile sul conto corrente, al netto di interessi e spese</a:t>
            </a:r>
            <a:r>
              <a:rPr lang="it-IT" dirty="0" smtClean="0"/>
              <a:t>.</a:t>
            </a:r>
          </a:p>
          <a:p>
            <a:pPr marL="0" lvl="1" indent="0" algn="just" eaLnBrk="1" hangingPunct="1">
              <a:spcBef>
                <a:spcPts val="0"/>
              </a:spcBef>
              <a:buClr>
                <a:schemeClr val="tx1"/>
              </a:buClr>
              <a:buNone/>
              <a:defRPr/>
            </a:pPr>
            <a:endParaRPr lang="it-IT" altLang="it-IT" sz="18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€ 5.000. La Banca </a:t>
            </a:r>
            <a:r>
              <a:rPr lang="it-IT" altLang="it-IT" sz="1800" kern="0" dirty="0" smtClean="0">
                <a:latin typeface="Tahoma" panose="020B0604030504040204" pitchFamily="34" charset="0"/>
                <a:cs typeface="Tahoma" panose="020B0604030504040204" pitchFamily="34" charset="0"/>
              </a:rPr>
              <a:t>anticipa il valore al netto di interessi (250) e spese (50).</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4266433340"/>
              </p:ext>
            </p:extLst>
          </p:nvPr>
        </p:nvGraphicFramePr>
        <p:xfrm>
          <a:off x="309563" y="4723308"/>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
                      </a:r>
                      <a:r>
                        <a:rPr kumimoji="0" lang="it-IT" altLang="it-IT" sz="1600" b="0" i="0" u="none" strike="noStrike" cap="none" normalizeH="0" baseline="0" dirty="0" smtClean="0">
                          <a:ln>
                            <a:noFill/>
                          </a:ln>
                          <a:solidFill>
                            <a:schemeClr val="tx1"/>
                          </a:solidFill>
                          <a:effectLst/>
                          <a:latin typeface="Arial" panose="020B0604020202020204" pitchFamily="34" charset="0"/>
                        </a:rPr>
                        <a:t>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Attive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9177" name="Rettangolo 1"/>
          <p:cNvSpPr>
            <a:spLocks noChangeArrowheads="1"/>
          </p:cNvSpPr>
          <p:nvPr/>
        </p:nvSpPr>
        <p:spPr bwMode="auto">
          <a:xfrm>
            <a:off x="122238" y="4293096"/>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a:t>Al momento della presentazione </a:t>
            </a:r>
            <a:r>
              <a:rPr lang="it-IT" altLang="it-IT" sz="1600" i="1" dirty="0" smtClean="0"/>
              <a:t>allo sconto</a:t>
            </a:r>
            <a:endParaRPr lang="it-IT" altLang="it-IT" sz="1600" i="1" dirty="0"/>
          </a:p>
        </p:txBody>
      </p:sp>
      <p:sp>
        <p:nvSpPr>
          <p:cNvPr id="49178" name="CasellaDiTesto 1"/>
          <p:cNvSpPr txBox="1">
            <a:spLocks noChangeArrowheads="1"/>
          </p:cNvSpPr>
          <p:nvPr/>
        </p:nvSpPr>
        <p:spPr bwMode="auto">
          <a:xfrm>
            <a:off x="215900" y="5201146"/>
            <a:ext cx="8820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Permutazione </a:t>
            </a:r>
            <a:r>
              <a:rPr lang="it-IT" altLang="it-IT" sz="1800" dirty="0" smtClean="0"/>
              <a:t>finanziaria </a:t>
            </a:r>
            <a:r>
              <a:rPr lang="it-IT" altLang="it-IT" sz="1800" dirty="0"/>
              <a:t>→ Il conto “Cambiali </a:t>
            </a:r>
            <a:r>
              <a:rPr lang="it-IT" altLang="it-IT" sz="1800" dirty="0" smtClean="0"/>
              <a:t>allo sconto” </a:t>
            </a:r>
            <a:r>
              <a:rPr lang="it-IT" altLang="it-IT" sz="1800" dirty="0"/>
              <a:t>è un conto originario-finanziario acceso alla liquidità differita.</a:t>
            </a:r>
          </a:p>
        </p:txBody>
      </p:sp>
      <p:sp>
        <p:nvSpPr>
          <p:cNvPr id="9"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extLst>
      <p:ext uri="{BB962C8B-B14F-4D97-AF65-F5344CB8AC3E}">
        <p14:creationId xmlns:p14="http://schemas.microsoft.com/office/powerpoint/2010/main" val="660267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1204"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r>
              <a:rPr lang="it-IT" altLang="it-IT" sz="2000" i="1" u="sng" kern="0" dirty="0" smtClean="0">
                <a:latin typeface="Tahoma" panose="020B0604030504040204" pitchFamily="34" charset="0"/>
                <a:cs typeface="Tahoma" panose="020B0604030504040204" pitchFamily="34" charset="0"/>
              </a:rPr>
              <a:t>Le </a:t>
            </a:r>
            <a:r>
              <a:rPr lang="it-IT" altLang="it-IT" sz="2000" i="1" u="sng" kern="0" dirty="0">
                <a:latin typeface="Tahoma" panose="020B0604030504040204" pitchFamily="34" charset="0"/>
                <a:cs typeface="Tahoma" panose="020B0604030504040204" pitchFamily="34" charset="0"/>
              </a:rPr>
              <a:t>operazioni sulle cambiali: il servizio di </a:t>
            </a:r>
            <a:r>
              <a:rPr lang="it-IT" altLang="it-IT" sz="2000" i="1" u="sng" kern="0" dirty="0" smtClean="0">
                <a:latin typeface="Tahoma" panose="020B0604030504040204" pitchFamily="34" charset="0"/>
                <a:cs typeface="Tahoma" panose="020B0604030504040204" pitchFamily="34" charset="0"/>
              </a:rPr>
              <a:t>sconto</a:t>
            </a:r>
            <a:endParaRPr lang="it-IT" altLang="it-IT" sz="20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€ 5.000. La Banca anticipa il valore al netto di interessi (250) e spese (50).</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3067777577"/>
              </p:ext>
            </p:extLst>
          </p:nvPr>
        </p:nvGraphicFramePr>
        <p:xfrm>
          <a:off x="309563" y="2564904"/>
          <a:ext cx="8496300" cy="121356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Commissioni </a:t>
                      </a:r>
                      <a:r>
                        <a:rPr kumimoji="0" lang="it-IT" altLang="it-IT" sz="1600" b="0" i="0" u="none" strike="noStrike" cap="none" normalizeH="0" baseline="0" dirty="0" smtClean="0">
                          <a:ln>
                            <a:noFill/>
                          </a:ln>
                          <a:solidFill>
                            <a:schemeClr val="tx1"/>
                          </a:solidFill>
                          <a:effectLst/>
                          <a:latin typeface="Arial" panose="020B0604020202020204" pitchFamily="34" charset="0"/>
                        </a:rPr>
                        <a:t>bancarie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Interessi passivi</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
                      </a:r>
                      <a:r>
                        <a:rPr kumimoji="0" lang="it-IT" altLang="it-IT" sz="1600" b="0" i="0" u="none" strike="noStrike" cap="none" normalizeH="0" baseline="0" dirty="0" smtClean="0">
                          <a:ln>
                            <a:noFill/>
                          </a:ln>
                          <a:solidFill>
                            <a:schemeClr val="tx1"/>
                          </a:solidFill>
                          <a:effectLst/>
                          <a:latin typeface="Arial" panose="020B0604020202020204" pitchFamily="34" charset="0"/>
                        </a:rPr>
                        <a:t>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4.700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5948" marB="459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25" name="Rettangolo 1"/>
          <p:cNvSpPr>
            <a:spLocks noChangeArrowheads="1"/>
          </p:cNvSpPr>
          <p:nvPr/>
        </p:nvSpPr>
        <p:spPr bwMode="auto">
          <a:xfrm>
            <a:off x="134938" y="1988840"/>
            <a:ext cx="8928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a:t>Al momento dell’accredito sul conto corrente con addebito contestuale </a:t>
            </a:r>
            <a:r>
              <a:rPr lang="it-IT" altLang="it-IT" sz="1600" i="1" dirty="0" smtClean="0"/>
              <a:t>degli interessi e delle </a:t>
            </a:r>
            <a:r>
              <a:rPr lang="it-IT" altLang="it-IT" sz="1600" i="1" dirty="0"/>
              <a:t>commissioni </a:t>
            </a:r>
          </a:p>
        </p:txBody>
      </p:sp>
      <p:sp>
        <p:nvSpPr>
          <p:cNvPr id="51226" name="Rettangolo 1"/>
          <p:cNvSpPr>
            <a:spLocks noChangeArrowheads="1"/>
          </p:cNvSpPr>
          <p:nvPr/>
        </p:nvSpPr>
        <p:spPr bwMode="auto">
          <a:xfrm>
            <a:off x="57150" y="3809157"/>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smtClean="0"/>
              <a:t>Rilevazione del rischio di regresso (conto d’ordine)</a:t>
            </a:r>
            <a:endParaRPr lang="it-IT" altLang="it-IT" sz="1600" i="1" dirty="0"/>
          </a:p>
        </p:txBody>
      </p:sp>
      <p:graphicFrame>
        <p:nvGraphicFramePr>
          <p:cNvPr id="11" name="Group 52"/>
          <p:cNvGraphicFramePr>
            <a:graphicFrameLocks noGrp="1"/>
          </p:cNvGraphicFramePr>
          <p:nvPr>
            <p:extLst>
              <p:ext uri="{D42A27DB-BD31-4B8C-83A1-F6EECF244321}">
                <p14:modId xmlns:p14="http://schemas.microsoft.com/office/powerpoint/2010/main" val="3638133085"/>
              </p:ext>
            </p:extLst>
          </p:nvPr>
        </p:nvGraphicFramePr>
        <p:xfrm>
          <a:off x="273050" y="4173091"/>
          <a:ext cx="8496300" cy="57971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Rischi di regresso su cambiali 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Banche c/cambiali 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63" name="Rettangolo 1"/>
          <p:cNvSpPr>
            <a:spLocks noChangeArrowheads="1"/>
          </p:cNvSpPr>
          <p:nvPr/>
        </p:nvSpPr>
        <p:spPr bwMode="auto">
          <a:xfrm>
            <a:off x="11370" y="4797152"/>
            <a:ext cx="905166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sz="1400" dirty="0"/>
              <a:t>Alla scadenza le cambiali portate allo sconto, se regolarmente onorate, non generano alcuna registrazione contabile che incide sul patrimonio e sul reddito, in quanto il conto a loro intestato è già stato stornato all’atto della presentazione in </a:t>
            </a:r>
            <a:r>
              <a:rPr lang="it-IT" sz="1400" dirty="0" smtClean="0"/>
              <a:t>banca. </a:t>
            </a:r>
            <a:r>
              <a:rPr lang="it-IT" sz="1400" dirty="0"/>
              <a:t>Bisognerà invece procedere a contabilizzare il rientro della cambiale insoluta e protestata qualora il debitore risulti </a:t>
            </a:r>
            <a:r>
              <a:rPr lang="it-IT" sz="1400" dirty="0" smtClean="0"/>
              <a:t>insolvente. </a:t>
            </a:r>
            <a:endParaRPr lang="it-IT" altLang="it-IT" sz="1400" i="1" dirty="0"/>
          </a:p>
        </p:txBody>
      </p:sp>
      <p:sp>
        <p:nvSpPr>
          <p:cNvPr id="14"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graphicFrame>
        <p:nvGraphicFramePr>
          <p:cNvPr id="13" name="Group 52"/>
          <p:cNvGraphicFramePr>
            <a:graphicFrameLocks noGrp="1"/>
          </p:cNvGraphicFramePr>
          <p:nvPr>
            <p:extLst>
              <p:ext uri="{D42A27DB-BD31-4B8C-83A1-F6EECF244321}">
                <p14:modId xmlns:p14="http://schemas.microsoft.com/office/powerpoint/2010/main" val="4108870549"/>
              </p:ext>
            </p:extLst>
          </p:nvPr>
        </p:nvGraphicFramePr>
        <p:xfrm>
          <a:off x="273050" y="5733256"/>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Cambiali insolute</a:t>
                      </a:r>
                      <a:r>
                        <a:rPr lang="it-IT" sz="1600" kern="1200" baseline="0" dirty="0" smtClean="0">
                          <a:solidFill>
                            <a:schemeClr val="tx1"/>
                          </a:solidFill>
                          <a:effectLst/>
                          <a:latin typeface="Arial" panose="020B0604020202020204" pitchFamily="34" charset="0"/>
                          <a:ea typeface="+mn-ea"/>
                          <a:cs typeface="+mn-cs"/>
                        </a:rPr>
                        <a:t> e protestate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Banca </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6" name="Rettangolo 1"/>
          <p:cNvSpPr>
            <a:spLocks noChangeArrowheads="1"/>
          </p:cNvSpPr>
          <p:nvPr/>
        </p:nvSpPr>
        <p:spPr bwMode="auto">
          <a:xfrm>
            <a:off x="11370" y="6109494"/>
            <a:ext cx="89281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sz="1600" dirty="0" smtClean="0"/>
              <a:t>La banca ci addebiterà poi, come nel caso dell’incasso, le spese di protesto. </a:t>
            </a:r>
            <a:endParaRPr lang="it-IT" altLang="it-IT" sz="1600" i="1" dirty="0"/>
          </a:p>
        </p:txBody>
      </p:sp>
      <p:graphicFrame>
        <p:nvGraphicFramePr>
          <p:cNvPr id="17" name="Group 52"/>
          <p:cNvGraphicFramePr>
            <a:graphicFrameLocks noGrp="1"/>
          </p:cNvGraphicFramePr>
          <p:nvPr>
            <p:extLst>
              <p:ext uri="{D42A27DB-BD31-4B8C-83A1-F6EECF244321}">
                <p14:modId xmlns:p14="http://schemas.microsoft.com/office/powerpoint/2010/main" val="2025864371"/>
              </p:ext>
            </p:extLst>
          </p:nvPr>
        </p:nvGraphicFramePr>
        <p:xfrm>
          <a:off x="275275" y="6465593"/>
          <a:ext cx="8496300" cy="33590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28803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Spese di protesto</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XX</a:t>
                      </a:r>
                    </a:p>
                  </a:txBody>
                  <a:tcPr marT="46034" marB="460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29819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6"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3699371"/>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a:t>
            </a:r>
            <a:r>
              <a:rPr lang="it-IT" altLang="it-IT" sz="2000" i="1" u="sng" kern="0" dirty="0" smtClean="0">
                <a:latin typeface="Tahoma" panose="020B0604030504040204" pitchFamily="34" charset="0"/>
                <a:cs typeface="Tahoma" panose="020B0604030504040204" pitchFamily="34" charset="0"/>
              </a:rPr>
              <a:t>accredito al SBF</a:t>
            </a:r>
            <a:endParaRPr lang="it-IT" altLang="it-IT" sz="20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sz="1800" dirty="0"/>
              <a:t>Nel caso di accredito salvo buon fine di cambiali commerciali, le scritture, salvo l’addebito degli interessi, coincidono sostanzialmente con quelle dello sconto</a:t>
            </a:r>
            <a:r>
              <a:rPr lang="it-IT" sz="1800" dirty="0" smtClean="0"/>
              <a:t>.</a:t>
            </a:r>
          </a:p>
          <a:p>
            <a:pPr marL="0" indent="0">
              <a:buNone/>
            </a:pPr>
            <a:r>
              <a:rPr lang="it-IT" sz="1800" dirty="0"/>
              <a:t>Pertanto, occorre anzitutto rilevare il trasferimento della cambiale e l’accredito del netto ricavo – dedotte solo le relative spese – nel conto corrente aziendale.</a:t>
            </a:r>
          </a:p>
          <a:p>
            <a:pPr marL="0" indent="0">
              <a:buNone/>
            </a:pPr>
            <a:r>
              <a:rPr lang="it-IT" sz="1800" dirty="0"/>
              <a:t>Successivamente, attraverso un’operazione specifica, verranno addebitati gli interessi in funzione, lo rammentiamo, dell’effettivo utilizzo delle somme accreditate).</a:t>
            </a:r>
          </a:p>
          <a:p>
            <a:pPr marL="0" indent="0">
              <a:buNone/>
            </a:pPr>
            <a:r>
              <a:rPr lang="it-IT" sz="1800" dirty="0"/>
              <a:t>Anche in questo caso, nei conti d’ordine può essere contabilizzato il rischio di regresso. Ipotizziamo che gli importi siano gli stessi appena utilizzati</a:t>
            </a:r>
            <a:r>
              <a:rPr lang="it-IT" sz="1800" dirty="0" smtClean="0"/>
              <a:t>.</a:t>
            </a:r>
          </a:p>
          <a:p>
            <a:pPr marL="0" indent="0">
              <a:buNone/>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a:t>
            </a:r>
            <a:r>
              <a:rPr lang="it-IT" altLang="it-IT" sz="1800" kern="0" dirty="0" smtClean="0">
                <a:latin typeface="Tahoma" panose="020B0604030504040204" pitchFamily="34" charset="0"/>
                <a:cs typeface="Tahoma" panose="020B0604030504040204" pitchFamily="34" charset="0"/>
              </a:rPr>
              <a:t>5.000 per l’accredito al salvo buon fine. </a:t>
            </a:r>
            <a:r>
              <a:rPr lang="it-IT" altLang="it-IT" sz="1800" kern="0" dirty="0">
                <a:latin typeface="Tahoma" panose="020B0604030504040204" pitchFamily="34" charset="0"/>
                <a:cs typeface="Tahoma" panose="020B0604030504040204" pitchFamily="34" charset="0"/>
              </a:rPr>
              <a:t>La Banca </a:t>
            </a:r>
            <a:r>
              <a:rPr lang="it-IT" altLang="it-IT" sz="1800" kern="0" dirty="0" smtClean="0">
                <a:latin typeface="Tahoma" panose="020B0604030504040204" pitchFamily="34" charset="0"/>
                <a:cs typeface="Tahoma" panose="020B0604030504040204" pitchFamily="34" charset="0"/>
              </a:rPr>
              <a:t>anticipa il valore al netto delle spese (50).</a:t>
            </a: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1799015825"/>
              </p:ext>
            </p:extLst>
          </p:nvPr>
        </p:nvGraphicFramePr>
        <p:xfrm>
          <a:off x="309563" y="5573042"/>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
                      </a:r>
                      <a:r>
                        <a:rPr kumimoji="0" lang="it-IT" altLang="it-IT" sz="1600" b="0" i="0" u="none" strike="noStrike" cap="none" normalizeH="0" baseline="0" dirty="0" smtClean="0">
                          <a:ln>
                            <a:noFill/>
                          </a:ln>
                          <a:solidFill>
                            <a:schemeClr val="tx1"/>
                          </a:solidFill>
                          <a:effectLst/>
                          <a:latin typeface="Arial" panose="020B0604020202020204" pitchFamily="34" charset="0"/>
                        </a:rPr>
                        <a:t>all’incasso SBF</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Attive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9177" name="Rettangolo 1"/>
          <p:cNvSpPr>
            <a:spLocks noChangeArrowheads="1"/>
          </p:cNvSpPr>
          <p:nvPr/>
        </p:nvSpPr>
        <p:spPr bwMode="auto">
          <a:xfrm>
            <a:off x="108594" y="5081874"/>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a:t>Al momento della presentazione </a:t>
            </a:r>
            <a:r>
              <a:rPr lang="it-IT" altLang="it-IT" sz="1600" i="1" dirty="0" smtClean="0"/>
              <a:t>allo sconto</a:t>
            </a:r>
            <a:endParaRPr lang="it-IT" altLang="it-IT" sz="1600" i="1" dirty="0"/>
          </a:p>
        </p:txBody>
      </p:sp>
      <p:sp>
        <p:nvSpPr>
          <p:cNvPr id="49178" name="CasellaDiTesto 1"/>
          <p:cNvSpPr txBox="1">
            <a:spLocks noChangeArrowheads="1"/>
          </p:cNvSpPr>
          <p:nvPr/>
        </p:nvSpPr>
        <p:spPr bwMode="auto">
          <a:xfrm>
            <a:off x="215900" y="6095256"/>
            <a:ext cx="8820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Permutazione </a:t>
            </a:r>
            <a:r>
              <a:rPr lang="it-IT" altLang="it-IT" sz="1800" dirty="0" smtClean="0"/>
              <a:t>finanziaria </a:t>
            </a:r>
            <a:r>
              <a:rPr lang="it-IT" altLang="it-IT" sz="1800" dirty="0"/>
              <a:t>→ Il conto “Cambiali </a:t>
            </a:r>
            <a:r>
              <a:rPr lang="it-IT" altLang="it-IT" sz="1800" dirty="0" smtClean="0"/>
              <a:t>all’incasso SBF” </a:t>
            </a:r>
            <a:r>
              <a:rPr lang="it-IT" altLang="it-IT" sz="1800" dirty="0"/>
              <a:t>è un conto originario-finanziario acceso alla liquidità differita.</a:t>
            </a:r>
          </a:p>
        </p:txBody>
      </p:sp>
      <p:sp>
        <p:nvSpPr>
          <p:cNvPr id="9"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extLst>
      <p:ext uri="{BB962C8B-B14F-4D97-AF65-F5344CB8AC3E}">
        <p14:creationId xmlns:p14="http://schemas.microsoft.com/office/powerpoint/2010/main" val="3278349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1204"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2000" i="1" u="sng" kern="0" dirty="0">
                <a:latin typeface="Tahoma" panose="020B0604030504040204" pitchFamily="34" charset="0"/>
                <a:cs typeface="Tahoma" panose="020B0604030504040204" pitchFamily="34" charset="0"/>
              </a:rPr>
              <a:t>Le operazioni sulle cambiali: il servizio di accredito al SBF</a:t>
            </a: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€ 5.000 per l’accredito al salvo buon fine. La Banca anticipa il valore al netto delle spese (50).</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2220480110"/>
              </p:ext>
            </p:extLst>
          </p:nvPr>
        </p:nvGraphicFramePr>
        <p:xfrm>
          <a:off x="309563" y="2636912"/>
          <a:ext cx="8496300" cy="92095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49065">
                  <a:extLst>
                    <a:ext uri="{9D8B030D-6E8A-4147-A177-3AD203B41FA5}">
                      <a16:colId xmlns:a16="http://schemas.microsoft.com/office/drawing/2014/main" val="20004"/>
                    </a:ext>
                  </a:extLst>
                </a:gridCol>
                <a:gridCol w="780592">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Commissioni </a:t>
                      </a:r>
                      <a:r>
                        <a:rPr kumimoji="0" lang="it-IT" altLang="it-IT" sz="1600" b="0" i="0" u="none" strike="noStrike" cap="none" normalizeH="0" baseline="0" dirty="0" smtClean="0">
                          <a:ln>
                            <a:noFill/>
                          </a:ln>
                          <a:solidFill>
                            <a:schemeClr val="tx1"/>
                          </a:solidFill>
                          <a:effectLst/>
                          <a:latin typeface="Arial" panose="020B0604020202020204" pitchFamily="34" charset="0"/>
                        </a:rPr>
                        <a:t>bancarie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Banca </a:t>
                      </a:r>
                      <a:r>
                        <a:rPr kumimoji="0" lang="it-IT" altLang="it-IT" sz="1600" b="0" i="0" u="none" strike="noStrike" cap="none" normalizeH="0" baseline="0" dirty="0">
                          <a:ln>
                            <a:noFill/>
                          </a:ln>
                          <a:solidFill>
                            <a:schemeClr val="tx1"/>
                          </a:solidFill>
                          <a:effectLst/>
                          <a:latin typeface="Arial" panose="020B0604020202020204" pitchFamily="34" charset="0"/>
                        </a:rPr>
                        <a:t>c/c</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
                      </a:r>
                      <a:r>
                        <a:rPr kumimoji="0" lang="it-IT" altLang="it-IT" sz="1600" b="0" i="0" u="none" strike="noStrike" cap="none" normalizeH="0" baseline="0" dirty="0" smtClean="0">
                          <a:ln>
                            <a:noFill/>
                          </a:ln>
                          <a:solidFill>
                            <a:schemeClr val="tx1"/>
                          </a:solidFill>
                          <a:effectLst/>
                          <a:latin typeface="Arial" panose="020B0604020202020204" pitchFamily="34" charset="0"/>
                        </a:rPr>
                        <a:t>all’incasso SBF</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4.950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5948" marB="459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25" name="Rettangolo 1"/>
          <p:cNvSpPr>
            <a:spLocks noChangeArrowheads="1"/>
          </p:cNvSpPr>
          <p:nvPr/>
        </p:nvSpPr>
        <p:spPr bwMode="auto">
          <a:xfrm>
            <a:off x="134938" y="2276872"/>
            <a:ext cx="89281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a:t>Al momento dell’accredito sul conto </a:t>
            </a:r>
            <a:r>
              <a:rPr lang="it-IT" altLang="it-IT" sz="1600" i="1" dirty="0" smtClean="0"/>
              <a:t>corrente</a:t>
            </a:r>
            <a:endParaRPr lang="it-IT" altLang="it-IT" sz="1600" i="1" dirty="0"/>
          </a:p>
        </p:txBody>
      </p:sp>
      <p:sp>
        <p:nvSpPr>
          <p:cNvPr id="51226" name="Rettangolo 1"/>
          <p:cNvSpPr>
            <a:spLocks noChangeArrowheads="1"/>
          </p:cNvSpPr>
          <p:nvPr/>
        </p:nvSpPr>
        <p:spPr bwMode="auto">
          <a:xfrm>
            <a:off x="57150" y="4242991"/>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smtClean="0"/>
              <a:t>Addebito degli interessi passivi sulle somme utilizzate</a:t>
            </a:r>
            <a:endParaRPr lang="it-IT" altLang="it-IT" sz="1600" i="1" dirty="0"/>
          </a:p>
        </p:txBody>
      </p:sp>
      <p:graphicFrame>
        <p:nvGraphicFramePr>
          <p:cNvPr id="11" name="Group 52"/>
          <p:cNvGraphicFramePr>
            <a:graphicFrameLocks noGrp="1"/>
          </p:cNvGraphicFramePr>
          <p:nvPr>
            <p:extLst>
              <p:ext uri="{D42A27DB-BD31-4B8C-83A1-F6EECF244321}">
                <p14:modId xmlns:p14="http://schemas.microsoft.com/office/powerpoint/2010/main" val="2506374544"/>
              </p:ext>
            </p:extLst>
          </p:nvPr>
        </p:nvGraphicFramePr>
        <p:xfrm>
          <a:off x="273050" y="460692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413570">
                  <a:extLst>
                    <a:ext uri="{9D8B030D-6E8A-4147-A177-3AD203B41FA5}">
                      <a16:colId xmlns:a16="http://schemas.microsoft.com/office/drawing/2014/main" val="20004"/>
                    </a:ext>
                  </a:extLst>
                </a:gridCol>
                <a:gridCol w="816087">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Interessi passivi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XXX</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6" name="Rettangolo 1"/>
          <p:cNvSpPr>
            <a:spLocks noChangeArrowheads="1"/>
          </p:cNvSpPr>
          <p:nvPr/>
        </p:nvSpPr>
        <p:spPr bwMode="auto">
          <a:xfrm>
            <a:off x="108396" y="5653704"/>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dirty="0" smtClean="0"/>
              <a:t>Rilevazione del rischio di regresso (conto d’ordine)</a:t>
            </a:r>
            <a:endParaRPr lang="it-IT" altLang="it-IT" sz="1600" i="1" dirty="0"/>
          </a:p>
        </p:txBody>
      </p:sp>
      <p:graphicFrame>
        <p:nvGraphicFramePr>
          <p:cNvPr id="17" name="Group 52"/>
          <p:cNvGraphicFramePr>
            <a:graphicFrameLocks noGrp="1"/>
          </p:cNvGraphicFramePr>
          <p:nvPr>
            <p:extLst>
              <p:ext uri="{D42A27DB-BD31-4B8C-83A1-F6EECF244321}">
                <p14:modId xmlns:p14="http://schemas.microsoft.com/office/powerpoint/2010/main" val="2609645847"/>
              </p:ext>
            </p:extLst>
          </p:nvPr>
        </p:nvGraphicFramePr>
        <p:xfrm>
          <a:off x="324296" y="6017638"/>
          <a:ext cx="8496300" cy="57971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362324">
                  <a:extLst>
                    <a:ext uri="{9D8B030D-6E8A-4147-A177-3AD203B41FA5}">
                      <a16:colId xmlns:a16="http://schemas.microsoft.com/office/drawing/2014/main" val="20004"/>
                    </a:ext>
                  </a:extLst>
                </a:gridCol>
                <a:gridCol w="867333">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Rischi di regresso su cambiali all’incasso SBF</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kern="1200" dirty="0" smtClean="0">
                          <a:solidFill>
                            <a:schemeClr val="tx1"/>
                          </a:solidFill>
                          <a:effectLst/>
                          <a:latin typeface="Arial" panose="020B0604020202020204" pitchFamily="34" charset="0"/>
                          <a:ea typeface="+mn-ea"/>
                          <a:cs typeface="+mn-cs"/>
                        </a:rPr>
                        <a:t>Banche c/cambiali all’incasso SBF</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extLst>
      <p:ext uri="{BB962C8B-B14F-4D97-AF65-F5344CB8AC3E}">
        <p14:creationId xmlns:p14="http://schemas.microsoft.com/office/powerpoint/2010/main" val="3376591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5300"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93663" y="71437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a:t>
            </a:r>
            <a:r>
              <a:rPr lang="it-IT" altLang="it-IT" sz="2000" b="1" u="sng" kern="0" dirty="0">
                <a:latin typeface="Tahoma" panose="020B0604030504040204" pitchFamily="34" charset="0"/>
                <a:cs typeface="Tahoma" panose="020B0604030504040204" pitchFamily="34" charset="0"/>
              </a:rPr>
              <a:t>factoring</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L’operazione di factoring consiste nel trasferimento dei crediti commerciali in esclusiva ad una società finanziaria specializzata, denominata “</a:t>
            </a:r>
            <a:r>
              <a:rPr lang="it-IT" altLang="it-IT" sz="1800" kern="0" dirty="0" err="1">
                <a:latin typeface="Tahoma" panose="020B0604030504040204" pitchFamily="34" charset="0"/>
                <a:cs typeface="Tahoma" panose="020B0604030504040204" pitchFamily="34" charset="0"/>
              </a:rPr>
              <a:t>factor</a:t>
            </a:r>
            <a:r>
              <a:rPr lang="it-IT" altLang="it-IT" sz="1800" kern="0" dirty="0">
                <a:latin typeface="Tahoma" panose="020B0604030504040204" pitchFamily="34" charset="0"/>
                <a:cs typeface="Tahoma" panose="020B0604030504040204" pitchFamily="34" charset="0"/>
              </a:rPr>
              <a:t>”.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Due tipologie di factoring:</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 il solo servizio di incasso alla scadenza (c.d. </a:t>
            </a:r>
            <a:r>
              <a:rPr lang="it-IT" altLang="it-IT" sz="1800" b="1" kern="0" dirty="0">
                <a:latin typeface="Tahoma" panose="020B0604030504040204" pitchFamily="34" charset="0"/>
                <a:cs typeface="Tahoma" panose="020B0604030504040204" pitchFamily="34" charset="0"/>
              </a:rPr>
              <a:t>“</a:t>
            </a:r>
            <a:r>
              <a:rPr lang="it-IT" altLang="it-IT" sz="1800" b="1" kern="0" dirty="0" err="1">
                <a:latin typeface="Tahoma" panose="020B0604030504040204" pitchFamily="34" charset="0"/>
                <a:cs typeface="Tahoma" panose="020B0604030504040204" pitchFamily="34" charset="0"/>
              </a:rPr>
              <a:t>maturity</a:t>
            </a:r>
            <a:r>
              <a:rPr lang="it-IT" altLang="it-IT" sz="1800" b="1" kern="0" dirty="0">
                <a:latin typeface="Tahoma" panose="020B0604030504040204" pitchFamily="34" charset="0"/>
                <a:cs typeface="Tahoma" panose="020B0604030504040204" pitchFamily="34" charset="0"/>
              </a:rPr>
              <a:t> factoring”), </a:t>
            </a:r>
          </a:p>
          <a:p>
            <a:pPr marL="285750" lvl="1" algn="just" eaLnBrk="1" hangingPunct="1">
              <a:spcBef>
                <a:spcPts val="0"/>
              </a:spcBef>
              <a:buClr>
                <a:schemeClr val="tx1"/>
              </a:buClr>
              <a:buFontTx/>
              <a:buChar char="-"/>
              <a:defRPr/>
            </a:pPr>
            <a:r>
              <a:rPr lang="it-IT" altLang="it-IT" sz="1800" kern="0" dirty="0">
                <a:latin typeface="Tahoma" panose="020B0604030504040204" pitchFamily="34" charset="0"/>
                <a:cs typeface="Tahoma" panose="020B0604030504040204" pitchFamily="34" charset="0"/>
              </a:rPr>
              <a:t>l’anticipo di una parte delle somme (c.d. </a:t>
            </a:r>
            <a:r>
              <a:rPr lang="it-IT" altLang="it-IT" sz="1800" b="1" kern="0" dirty="0">
                <a:latin typeface="Tahoma" panose="020B0604030504040204" pitchFamily="34" charset="0"/>
                <a:cs typeface="Tahoma" panose="020B0604030504040204" pitchFamily="34" charset="0"/>
              </a:rPr>
              <a:t>“</a:t>
            </a:r>
            <a:r>
              <a:rPr lang="it-IT" altLang="it-IT" sz="1800" b="1" kern="0" dirty="0" err="1">
                <a:latin typeface="Tahoma" panose="020B0604030504040204" pitchFamily="34" charset="0"/>
                <a:cs typeface="Tahoma" panose="020B0604030504040204" pitchFamily="34" charset="0"/>
              </a:rPr>
              <a:t>conventional</a:t>
            </a:r>
            <a:r>
              <a:rPr lang="it-IT" altLang="it-IT" sz="1800" b="1" kern="0" dirty="0">
                <a:latin typeface="Tahoma" panose="020B0604030504040204" pitchFamily="34" charset="0"/>
                <a:cs typeface="Tahoma" panose="020B0604030504040204" pitchFamily="34" charset="0"/>
              </a:rPr>
              <a:t> factoring”). </a:t>
            </a: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Nel “</a:t>
            </a:r>
            <a:r>
              <a:rPr lang="it-IT" altLang="it-IT" sz="1800" kern="0" dirty="0" err="1">
                <a:latin typeface="Tahoma" panose="020B0604030504040204" pitchFamily="34" charset="0"/>
                <a:cs typeface="Tahoma" panose="020B0604030504040204" pitchFamily="34" charset="0"/>
              </a:rPr>
              <a:t>conventional</a:t>
            </a:r>
            <a:r>
              <a:rPr lang="it-IT" altLang="it-IT" sz="1800" kern="0" dirty="0">
                <a:latin typeface="Tahoma" panose="020B0604030504040204" pitchFamily="34" charset="0"/>
                <a:cs typeface="Tahoma" panose="020B0604030504040204" pitchFamily="34" charset="0"/>
              </a:rPr>
              <a:t> factoring”, l’anticipo – che normalmente si aggira sull’80% del valore dei crediti ceduti – può essere corrisposto:</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 con la clausola </a:t>
            </a:r>
            <a:r>
              <a:rPr lang="it-IT" altLang="it-IT" sz="1800" b="1" kern="0" dirty="0">
                <a:latin typeface="Tahoma" panose="020B0604030504040204" pitchFamily="34" charset="0"/>
                <a:cs typeface="Tahoma" panose="020B0604030504040204" pitchFamily="34" charset="0"/>
              </a:rPr>
              <a:t>“pro-solvendo” </a:t>
            </a:r>
            <a:r>
              <a:rPr lang="it-IT" altLang="it-IT" sz="1800" kern="0" dirty="0">
                <a:latin typeface="Tahoma" panose="020B0604030504040204" pitchFamily="34" charset="0"/>
                <a:cs typeface="Tahoma" panose="020B0604030504040204" pitchFamily="34" charset="0"/>
              </a:rPr>
              <a:t>(c.d. “factoring con rivalsa”): rischio di insolvenza dei debitori rimane in capo al cedente</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Con la </a:t>
            </a:r>
            <a:r>
              <a:rPr lang="it-IT" altLang="it-IT" sz="1800" kern="0" dirty="0" err="1">
                <a:latin typeface="Tahoma" panose="020B0604030504040204" pitchFamily="34" charset="0"/>
                <a:cs typeface="Tahoma" panose="020B0604030504040204" pitchFamily="34" charset="0"/>
              </a:rPr>
              <a:t>clausula</a:t>
            </a:r>
            <a:r>
              <a:rPr lang="it-IT" altLang="it-IT" sz="1800" kern="0" dirty="0">
                <a:latin typeface="Tahoma" panose="020B0604030504040204" pitchFamily="34" charset="0"/>
                <a:cs typeface="Tahoma" panose="020B0604030504040204" pitchFamily="34" charset="0"/>
              </a:rPr>
              <a:t> </a:t>
            </a:r>
            <a:r>
              <a:rPr lang="it-IT" altLang="it-IT" sz="1800" b="1" kern="0" dirty="0">
                <a:latin typeface="Tahoma" panose="020B0604030504040204" pitchFamily="34" charset="0"/>
                <a:cs typeface="Tahoma" panose="020B0604030504040204" pitchFamily="34" charset="0"/>
              </a:rPr>
              <a:t>“pro-soluto” </a:t>
            </a:r>
            <a:r>
              <a:rPr lang="it-IT" altLang="it-IT" sz="1800" kern="0" dirty="0">
                <a:latin typeface="Tahoma" panose="020B0604030504040204" pitchFamily="34" charset="0"/>
                <a:cs typeface="Tahoma" panose="020B0604030504040204" pitchFamily="34" charset="0"/>
              </a:rPr>
              <a:t>(c.d. “factoring senza rivalsa”): il rischio di insolvenza viene trasferito al </a:t>
            </a:r>
            <a:r>
              <a:rPr lang="it-IT" altLang="it-IT" sz="1800" kern="0" dirty="0" err="1">
                <a:latin typeface="Tahoma" panose="020B0604030504040204" pitchFamily="34" charset="0"/>
                <a:cs typeface="Tahoma" panose="020B0604030504040204" pitchFamily="34" charset="0"/>
              </a:rPr>
              <a:t>factor</a:t>
            </a:r>
            <a:r>
              <a:rPr lang="it-IT" altLang="it-IT" sz="1800" kern="0" dirty="0">
                <a:latin typeface="Tahoma" panose="020B0604030504040204" pitchFamily="34" charset="0"/>
                <a:cs typeface="Tahoma" panose="020B0604030504040204" pitchFamily="34" charset="0"/>
              </a:rPr>
              <a:t>, il quale pertanto non potrà rifarsi sul cedente qualora i debitori risultino inadempienti.</a:t>
            </a:r>
          </a:p>
          <a:p>
            <a:pPr marL="342900" lvl="1" indent="-342900" algn="just" eaLnBrk="1" hangingPunct="1">
              <a:spcBef>
                <a:spcPts val="0"/>
              </a:spcBef>
              <a:buClr>
                <a:schemeClr val="tx1"/>
              </a:buClr>
              <a:buFont typeface="+mj-lt"/>
              <a:buAutoNum type="arabicPeriod"/>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Il </a:t>
            </a:r>
            <a:r>
              <a:rPr lang="it-IT" altLang="it-IT" sz="1800" kern="0" dirty="0" err="1">
                <a:latin typeface="Tahoma" panose="020B0604030504040204" pitchFamily="34" charset="0"/>
                <a:cs typeface="Tahoma" panose="020B0604030504040204" pitchFamily="34" charset="0"/>
              </a:rPr>
              <a:t>factor</a:t>
            </a:r>
            <a:r>
              <a:rPr lang="it-IT" altLang="it-IT" sz="1800" kern="0" dirty="0">
                <a:latin typeface="Tahoma" panose="020B0604030504040204" pitchFamily="34" charset="0"/>
                <a:cs typeface="Tahoma" panose="020B0604030504040204" pitchFamily="34" charset="0"/>
              </a:rPr>
              <a:t> per tali operazioni applica delle </a:t>
            </a:r>
            <a:r>
              <a:rPr lang="it-IT" altLang="it-IT" sz="1800" b="1" kern="0" dirty="0">
                <a:latin typeface="Tahoma" panose="020B0604030504040204" pitchFamily="34" charset="0"/>
                <a:cs typeface="Tahoma" panose="020B0604030504040204" pitchFamily="34" charset="0"/>
              </a:rPr>
              <a:t>commissioni</a:t>
            </a:r>
            <a:r>
              <a:rPr lang="it-IT" altLang="it-IT" sz="1800" kern="0" dirty="0">
                <a:latin typeface="Tahoma" panose="020B0604030504040204" pitchFamily="34" charset="0"/>
                <a:cs typeface="Tahoma" panose="020B0604030504040204" pitchFamily="34" charset="0"/>
              </a:rPr>
              <a:t> che variano a seconda del grado di rischio assunto dalla società.</a:t>
            </a:r>
          </a:p>
          <a:p>
            <a:pPr marL="0" lvl="1" indent="0" algn="just" eaLnBrk="1" hangingPunct="1">
              <a:spcBef>
                <a:spcPts val="0"/>
              </a:spcBef>
              <a:buClr>
                <a:schemeClr val="tx1"/>
              </a:buClr>
              <a:buFont typeface="Arial" panose="020B0604020202020204" pitchFamily="34" charset="0"/>
              <a:buNone/>
              <a:defRPr/>
            </a:pPr>
            <a:endParaRPr lang="it-IT" altLang="it-IT" sz="1800" b="1" kern="0" dirty="0">
              <a:latin typeface="Tahoma" panose="020B0604030504040204" pitchFamily="34" charset="0"/>
              <a:cs typeface="Tahoma" panose="020B0604030504040204" pitchFamily="34" charset="0"/>
            </a:endParaRPr>
          </a:p>
        </p:txBody>
      </p:sp>
      <p:sp>
        <p:nvSpPr>
          <p:cNvPr id="7"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755551"/>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7348" name="Rettangolo 2"/>
          <p:cNvSpPr>
            <a:spLocks noChangeArrowheads="1"/>
          </p:cNvSpPr>
          <p:nvPr/>
        </p:nvSpPr>
        <p:spPr bwMode="auto">
          <a:xfrm>
            <a:off x="215900" y="1319113"/>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912713"/>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a:t>
            </a:r>
            <a:r>
              <a:rPr lang="it-IT" altLang="it-IT" sz="2000" b="1" u="sng" kern="0" dirty="0">
                <a:latin typeface="Tahoma" panose="020B0604030504040204" pitchFamily="34" charset="0"/>
                <a:cs typeface="Tahoma" panose="020B0604030504040204" pitchFamily="34" charset="0"/>
              </a:rPr>
              <a:t>factoring</a:t>
            </a: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Vantaggi dell’operazione:</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semplificazione della gestione commerciale,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possibilità di beneficiare di servizi di supporto e assistenza e, qualora si richiedano degli anticipi,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miglioramento della situazione della liquidità</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mostrare all’esterno una condizione finanziaria e patrimoniale più favorevole, migliorando di conseguenza l’immagine e la capacità di credito dell’azienda.</a:t>
            </a:r>
          </a:p>
          <a:p>
            <a:pPr marL="0" lvl="1" indent="0" algn="just" eaLnBrk="1" hangingPunct="1">
              <a:spcBef>
                <a:spcPts val="0"/>
              </a:spcBef>
              <a:buClr>
                <a:schemeClr val="tx1"/>
              </a:buClr>
              <a:buFont typeface="Arial" panose="020B0604020202020204" pitchFamily="34" charset="0"/>
              <a:buNone/>
              <a:defRPr/>
            </a:pPr>
            <a:endParaRPr lang="it-IT" altLang="it-IT" sz="105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Svantaggi dell’operazione: Costo</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costi di istruttoria, applicati al momento di accensione del rapporto;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commissioni di factoring, che costituiscono il corrispettivo per i servizi resi;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costi di </a:t>
            </a:r>
            <a:r>
              <a:rPr lang="it-IT" altLang="it-IT" sz="1800" i="1" kern="0" dirty="0" err="1">
                <a:latin typeface="Tahoma" panose="020B0604030504040204" pitchFamily="34" charset="0"/>
                <a:cs typeface="Tahoma" panose="020B0604030504040204" pitchFamily="34" charset="0"/>
              </a:rPr>
              <a:t>handling</a:t>
            </a:r>
            <a:r>
              <a:rPr lang="it-IT" altLang="it-IT" sz="1800" kern="0" dirty="0">
                <a:latin typeface="Tahoma" panose="020B0604030504040204" pitchFamily="34" charset="0"/>
                <a:cs typeface="Tahoma" panose="020B0604030504040204" pitchFamily="34" charset="0"/>
              </a:rPr>
              <a:t>, che hanno lo scopo di coprire gli oneri amministrativi per la gestione delle fatture.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interessi, applicati sull’anticipo di somme sul tempo intercorrente fra l’erogazione dei fondi e la scadenza dei crediti.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commissioni di “</a:t>
            </a:r>
            <a:r>
              <a:rPr lang="it-IT" altLang="it-IT" sz="1800" kern="0" dirty="0" err="1">
                <a:latin typeface="Tahoma" panose="020B0604030504040204" pitchFamily="34" charset="0"/>
                <a:cs typeface="Tahoma" panose="020B0604030504040204" pitchFamily="34" charset="0"/>
              </a:rPr>
              <a:t>plusfactoring</a:t>
            </a:r>
            <a:r>
              <a:rPr lang="it-IT" altLang="it-IT" sz="1800" kern="0" dirty="0">
                <a:latin typeface="Tahoma" panose="020B0604030504040204" pitchFamily="34" charset="0"/>
                <a:cs typeface="Tahoma" panose="020B0604030504040204" pitchFamily="34" charset="0"/>
              </a:rPr>
              <a:t>”, che si applicano – fatta esclusione per i crediti ceduti pro-soluto – per i ritardi di pagamento dei debitori; </a:t>
            </a:r>
          </a:p>
          <a:p>
            <a:pPr marL="285750" lvl="1" algn="just" eaLnBrk="1" hangingPunct="1">
              <a:spcBef>
                <a:spcPts val="0"/>
              </a:spcBef>
              <a:buClr>
                <a:schemeClr val="tx1"/>
              </a:buClr>
              <a:buFont typeface="Wingdings" panose="05000000000000000000" pitchFamily="2" charset="2"/>
              <a:buChar char="Ø"/>
              <a:defRPr/>
            </a:pPr>
            <a:r>
              <a:rPr lang="it-IT" altLang="it-IT" sz="1800" kern="0" dirty="0">
                <a:latin typeface="Tahoma" panose="020B0604030504040204" pitchFamily="34" charset="0"/>
                <a:cs typeface="Tahoma" panose="020B0604030504040204" pitchFamily="34" charset="0"/>
              </a:rPr>
              <a:t>costi per il recupero di spese di informazione ed altri costi</a:t>
            </a:r>
          </a:p>
          <a:p>
            <a:pPr marL="0" lvl="1" indent="0" algn="just" eaLnBrk="1" hangingPunct="1">
              <a:spcBef>
                <a:spcPts val="0"/>
              </a:spcBef>
              <a:buClr>
                <a:schemeClr val="tx1"/>
              </a:buClr>
              <a:buFont typeface="Arial" panose="020B0604020202020204" pitchFamily="34" charset="0"/>
              <a:buNone/>
              <a:defRPr/>
            </a:pPr>
            <a:endParaRPr lang="it-IT" altLang="it-IT" sz="1800" i="1" u="sng" kern="0" dirty="0">
              <a:latin typeface="Tahoma" panose="020B0604030504040204" pitchFamily="34" charset="0"/>
              <a:cs typeface="Tahoma" panose="020B0604030504040204" pitchFamily="34" charset="0"/>
            </a:endParaRPr>
          </a:p>
        </p:txBody>
      </p:sp>
      <p:sp>
        <p:nvSpPr>
          <p:cNvPr id="7"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9396" name="Rettangolo 2"/>
          <p:cNvSpPr>
            <a:spLocks noChangeArrowheads="1"/>
          </p:cNvSpPr>
          <p:nvPr/>
        </p:nvSpPr>
        <p:spPr bwMode="auto">
          <a:xfrm>
            <a:off x="215900" y="1205954"/>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799554"/>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factoring</a:t>
            </a: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Rilevazioni contabili: </a:t>
            </a:r>
            <a:r>
              <a:rPr lang="it-IT" altLang="it-IT" sz="1800" i="1" u="sng" kern="0" dirty="0" err="1">
                <a:latin typeface="Tahoma" panose="020B0604030504040204" pitchFamily="34" charset="0"/>
                <a:cs typeface="Tahoma" panose="020B0604030504040204" pitchFamily="34" charset="0"/>
              </a:rPr>
              <a:t>maturity</a:t>
            </a:r>
            <a:r>
              <a:rPr lang="it-IT" altLang="it-IT" sz="1800" i="1" u="sng" kern="0" dirty="0">
                <a:latin typeface="Tahoma" panose="020B0604030504040204" pitchFamily="34" charset="0"/>
                <a:cs typeface="Tahoma" panose="020B0604030504040204" pitchFamily="34" charset="0"/>
              </a:rPr>
              <a:t> factoring</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La gestione della riscossione da parte della società di factoring avviene alla scadenza naturale del credito. </a:t>
            </a:r>
          </a:p>
          <a:p>
            <a:pPr marL="0" lvl="1" indent="0" algn="just" eaLnBrk="1" hangingPunct="1">
              <a:spcBef>
                <a:spcPts val="0"/>
              </a:spcBef>
              <a:buClr>
                <a:schemeClr val="tx1"/>
              </a:buClr>
              <a:buFont typeface="Arial" panose="020B0604020202020204" pitchFamily="34" charset="0"/>
              <a:buNone/>
              <a:defRPr/>
            </a:pPr>
            <a:r>
              <a:rPr lang="it-IT" altLang="it-IT" sz="1800" b="1" u="sng" kern="0" dirty="0">
                <a:latin typeface="Tahoma" panose="020B0604030504040204" pitchFamily="34" charset="0"/>
                <a:cs typeface="Tahoma" panose="020B0604030504040204" pitchFamily="34" charset="0"/>
              </a:rPr>
              <a:t>Esempio:</a:t>
            </a:r>
            <a:r>
              <a:rPr lang="it-IT" altLang="it-IT" sz="1800" kern="0" dirty="0">
                <a:latin typeface="Tahoma" panose="020B0604030504040204" pitchFamily="34" charset="0"/>
                <a:cs typeface="Tahoma" panose="020B0604030504040204" pitchFamily="34" charset="0"/>
              </a:rPr>
              <a:t> L’azienda Alfa trasferisce ad una società di factoring crediti per € 10.000. il contratto di factoring prevede l’accredito a scadenza e il pagamento di commissioni per € 50. </a:t>
            </a:r>
          </a:p>
          <a:p>
            <a:pPr marL="0" lvl="1" indent="0" algn="just" eaLnBrk="1" hangingPunct="1">
              <a:spcBef>
                <a:spcPts val="0"/>
              </a:spcBef>
              <a:buClr>
                <a:schemeClr val="tx1"/>
              </a:buClr>
              <a:buFont typeface="Arial" panose="020B0604020202020204" pitchFamily="34" charset="0"/>
              <a:buNone/>
              <a:defRPr/>
            </a:pPr>
            <a:endParaRPr lang="it-IT" altLang="it-IT" sz="105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i="1" kern="0" dirty="0">
                <a:latin typeface="Tahoma" panose="020B0604030504040204" pitchFamily="34" charset="0"/>
                <a:cs typeface="Tahoma" panose="020B0604030504040204" pitchFamily="34" charset="0"/>
              </a:rPr>
              <a:t>Rilevazione della cessione del credito nei conti d’ordine</a:t>
            </a: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i="1" kern="0" dirty="0">
                <a:latin typeface="Tahoma" panose="020B0604030504040204" pitchFamily="34" charset="0"/>
                <a:cs typeface="Tahoma" panose="020B0604030504040204" pitchFamily="34" charset="0"/>
              </a:rPr>
              <a:t>Rilevazione del pagamento delle commissioni</a:t>
            </a: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Alla scadenza del credito la società di factoring dopo aver incassato le relative somme dal debitore provvederà a versarle al creditore, il quale rileverà l’estinzione del credito e l’accredito del c/c bancario. </a:t>
            </a:r>
          </a:p>
        </p:txBody>
      </p:sp>
      <p:graphicFrame>
        <p:nvGraphicFramePr>
          <p:cNvPr id="7" name="Group 52"/>
          <p:cNvGraphicFramePr>
            <a:graphicFrameLocks noGrp="1"/>
          </p:cNvGraphicFramePr>
          <p:nvPr>
            <p:extLst>
              <p:ext uri="{D42A27DB-BD31-4B8C-83A1-F6EECF244321}">
                <p14:modId xmlns:p14="http://schemas.microsoft.com/office/powerpoint/2010/main" val="1114030320"/>
              </p:ext>
            </p:extLst>
          </p:nvPr>
        </p:nvGraphicFramePr>
        <p:xfrm>
          <a:off x="215900" y="3353842"/>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Società di factoring c/crediti ceduti </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ceduti al </a:t>
                      </a:r>
                      <a:r>
                        <a:rPr kumimoji="0" lang="it-IT" altLang="it-IT" sz="1600" b="0" i="0" u="none" strike="noStrike" cap="none" normalizeH="0" baseline="0" dirty="0" err="1">
                          <a:ln>
                            <a:noFill/>
                          </a:ln>
                          <a:solidFill>
                            <a:schemeClr val="tx1"/>
                          </a:solidFill>
                          <a:effectLst/>
                          <a:latin typeface="Arial" panose="020B0604020202020204" pitchFamily="34" charset="0"/>
                        </a:rPr>
                        <a:t>factor</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1031348280"/>
              </p:ext>
            </p:extLst>
          </p:nvPr>
        </p:nvGraphicFramePr>
        <p:xfrm>
          <a:off x="244475" y="4242842"/>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Commissioni di factoring</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3348724445"/>
              </p:ext>
            </p:extLst>
          </p:nvPr>
        </p:nvGraphicFramePr>
        <p:xfrm>
          <a:off x="311150" y="5789067"/>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Banca c/c</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61444" name="Rettangolo 2"/>
          <p:cNvSpPr>
            <a:spLocks noChangeArrowheads="1"/>
          </p:cNvSpPr>
          <p:nvPr/>
        </p:nvSpPr>
        <p:spPr bwMode="auto">
          <a:xfrm>
            <a:off x="215900" y="1319113"/>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912713"/>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factoring</a:t>
            </a: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Se il debitore non onorerà il proprio impegno, il credito risulterà insoluto.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In tal caso, il </a:t>
            </a:r>
            <a:r>
              <a:rPr lang="it-IT" altLang="it-IT" sz="1800" kern="0" dirty="0" err="1">
                <a:latin typeface="Tahoma" panose="020B0604030504040204" pitchFamily="34" charset="0"/>
                <a:cs typeface="Tahoma" panose="020B0604030504040204" pitchFamily="34" charset="0"/>
              </a:rPr>
              <a:t>factor</a:t>
            </a:r>
            <a:r>
              <a:rPr lang="it-IT" altLang="it-IT" sz="1800" kern="0" dirty="0">
                <a:latin typeface="Tahoma" panose="020B0604030504040204" pitchFamily="34" charset="0"/>
                <a:cs typeface="Tahoma" panose="020B0604030504040204" pitchFamily="34" charset="0"/>
              </a:rPr>
              <a:t> lo restituirà all’azienda, la quale ha due diverse possibilità. </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Può non effettuare alcuna rilevazione, nel qual caso il credito vantato verso i clienti continua a risultare iscritto in contabilità. </a:t>
            </a:r>
            <a:r>
              <a:rPr lang="it-IT" altLang="it-IT" sz="1800" b="1" i="1" kern="0" dirty="0">
                <a:latin typeface="Tahoma" panose="020B0604030504040204" pitchFamily="34" charset="0"/>
                <a:cs typeface="Tahoma" panose="020B0604030504040204" pitchFamily="34" charset="0"/>
              </a:rPr>
              <a:t> </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Può stornare il credito verso i clienti e rilevare l’ingresso di un “credito insoluto”, al fine di qualificarlo</a:t>
            </a: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600" kern="0" dirty="0">
                <a:latin typeface="Tahoma" panose="020B0604030504040204" pitchFamily="34" charset="0"/>
                <a:cs typeface="Tahoma" panose="020B0604030504040204" pitchFamily="34" charset="0"/>
              </a:rPr>
              <a:t>Il conto “Crediti insoluti”, è un conto originario-finanziario acceso alla liquidità differita</a:t>
            </a:r>
            <a:r>
              <a:rPr lang="it-IT" altLang="it-IT" sz="1800" kern="0" dirty="0">
                <a:latin typeface="Tahoma" panose="020B0604030504040204" pitchFamily="34" charset="0"/>
                <a:cs typeface="Tahoma" panose="020B0604030504040204" pitchFamily="34" charset="0"/>
              </a:rPr>
              <a:t>. </a:t>
            </a:r>
          </a:p>
          <a:p>
            <a:pPr marL="0" lvl="1" indent="0" algn="just" eaLnBrk="1" hangingPunct="1">
              <a:spcBef>
                <a:spcPts val="0"/>
              </a:spcBef>
              <a:buClr>
                <a:schemeClr val="tx1"/>
              </a:buClr>
              <a:buFont typeface="Arial" panose="020B0604020202020204" pitchFamily="34" charset="0"/>
              <a:buNone/>
              <a:defRPr/>
            </a:pPr>
            <a:endParaRPr lang="it-IT" altLang="it-IT" sz="1800" b="1" i="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Dopo la scadenza del credito, indipendentemente dal fatto che esso venga incassato o meno, si deve </a:t>
            </a:r>
            <a:r>
              <a:rPr lang="it-IT" altLang="it-IT" sz="1800" b="1" kern="0" dirty="0">
                <a:latin typeface="Tahoma" panose="020B0604030504040204" pitchFamily="34" charset="0"/>
                <a:cs typeface="Tahoma" panose="020B0604030504040204" pitchFamily="34" charset="0"/>
              </a:rPr>
              <a:t>stornare la scrittura di memoria</a:t>
            </a:r>
            <a:r>
              <a:rPr lang="it-IT" altLang="it-IT" sz="1800" kern="0" dirty="0">
                <a:latin typeface="Tahoma" panose="020B0604030504040204" pitchFamily="34" charset="0"/>
                <a:cs typeface="Tahoma" panose="020B0604030504040204" pitchFamily="34" charset="0"/>
              </a:rPr>
              <a:t> accesa al momento della cessione del credito.</a:t>
            </a:r>
          </a:p>
          <a:p>
            <a:pPr marL="0" lvl="1" indent="0" algn="just" eaLnBrk="1" hangingPunct="1">
              <a:spcBef>
                <a:spcPts val="0"/>
              </a:spcBef>
              <a:buClr>
                <a:schemeClr val="tx1"/>
              </a:buClr>
              <a:buFont typeface="Arial" panose="020B0604020202020204" pitchFamily="34" charset="0"/>
              <a:buNone/>
              <a:defRPr/>
            </a:pPr>
            <a:endParaRPr lang="it-IT" altLang="it-IT" sz="1100" b="1" i="1"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3240670814"/>
              </p:ext>
            </p:extLst>
          </p:nvPr>
        </p:nvGraphicFramePr>
        <p:xfrm>
          <a:off x="215900" y="5211663"/>
          <a:ext cx="8496300" cy="6286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476558">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312368">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6286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Crediti ceduti al </a:t>
                      </a:r>
                      <a:r>
                        <a:rPr kumimoji="0" lang="it-IT" altLang="it-IT" sz="1600" b="0" i="0" u="none" strike="noStrike" cap="none" normalizeH="0" baseline="0" dirty="0" err="1">
                          <a:ln>
                            <a:noFill/>
                          </a:ln>
                          <a:solidFill>
                            <a:schemeClr val="tx1"/>
                          </a:solidFill>
                          <a:effectLst/>
                          <a:latin typeface="Arial" panose="020B0604020202020204" pitchFamily="34" charset="0"/>
                        </a:rPr>
                        <a:t>factor</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lang="it-IT" altLang="it-IT" sz="1600" kern="0" dirty="0">
                        <a:latin typeface="Tahoma" panose="020B0604030504040204" pitchFamily="34" charset="0"/>
                        <a:cs typeface="Tahoma" panose="020B060403050404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kern="0" dirty="0">
                          <a:latin typeface="Tahoma" panose="020B0604030504040204" pitchFamily="34" charset="0"/>
                          <a:cs typeface="Tahoma" panose="020B0604030504040204" pitchFamily="34" charset="0"/>
                        </a:rPr>
                        <a:t>Società di factoring c/crediti ceduti </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6029" marB="460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1065834993"/>
              </p:ext>
            </p:extLst>
          </p:nvPr>
        </p:nvGraphicFramePr>
        <p:xfrm>
          <a:off x="244475" y="3133626"/>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Crediti insoluti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63492" name="Rettangolo 2"/>
          <p:cNvSpPr>
            <a:spLocks noChangeArrowheads="1"/>
          </p:cNvSpPr>
          <p:nvPr/>
        </p:nvSpPr>
        <p:spPr bwMode="auto">
          <a:xfrm>
            <a:off x="195263" y="839936"/>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0" y="731986"/>
            <a:ext cx="8955088"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factoring</a:t>
            </a: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Rilevazioni contabili: </a:t>
            </a:r>
            <a:r>
              <a:rPr lang="it-IT" altLang="it-IT" sz="1800" i="1" u="sng" kern="0" dirty="0" err="1">
                <a:latin typeface="Tahoma" panose="020B0604030504040204" pitchFamily="34" charset="0"/>
                <a:cs typeface="Tahoma" panose="020B0604030504040204" pitchFamily="34" charset="0"/>
              </a:rPr>
              <a:t>conventional</a:t>
            </a:r>
            <a:r>
              <a:rPr lang="it-IT" altLang="it-IT" sz="1800" i="1" u="sng" kern="0" dirty="0">
                <a:latin typeface="Tahoma" panose="020B0604030504040204" pitchFamily="34" charset="0"/>
                <a:cs typeface="Tahoma" panose="020B0604030504040204" pitchFamily="34" charset="0"/>
              </a:rPr>
              <a:t> factoring - Anticipo pro-solvendo</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I crediti verso i clienti vengono trasferiti al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il quale provvede ad accreditarne una parte variabile (di norma l’80%) e, dopo aver detratto gli interessi e le commissioni, riconosce un credito all’azienda pari alla differenza.</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L’anticipo parziale è dovuto al fatto che, al momento dell’incasso, potrebbe rilevarsi la concessione di abbuoni ai clienti magari in seguito a contestazioni. </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b="1" u="sng" kern="0" dirty="0">
                <a:latin typeface="Tahoma" panose="020B0604030504040204" pitchFamily="34" charset="0"/>
                <a:cs typeface="Tahoma" panose="020B0604030504040204" pitchFamily="34" charset="0"/>
              </a:rPr>
              <a:t>Esempio:</a:t>
            </a:r>
            <a:r>
              <a:rPr lang="it-IT" altLang="it-IT" sz="1700" kern="0" dirty="0">
                <a:latin typeface="Tahoma" panose="020B0604030504040204" pitchFamily="34" charset="0"/>
                <a:cs typeface="Tahoma" panose="020B0604030504040204" pitchFamily="34" charset="0"/>
              </a:rPr>
              <a:t> L’azienda Alfa trasferisce ad una società di factoring crediti per € 10.000. il contratto di factoring prevede l’anticipo pro-solvendo dell’80% dell’importo, il pagamento di commissioni per € 100 e interessi passivi per € 300.</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b="1" kern="0" dirty="0">
                <a:latin typeface="Tahoma" panose="020B0604030504040204" pitchFamily="34" charset="0"/>
                <a:cs typeface="Tahoma" panose="020B0604030504040204" pitchFamily="34" charset="0"/>
              </a:rPr>
              <a:t>Anticipo lordo</a:t>
            </a:r>
            <a:r>
              <a:rPr lang="it-IT" altLang="it-IT" sz="1700" kern="0" dirty="0">
                <a:latin typeface="Tahoma" panose="020B0604030504040204" pitchFamily="34" charset="0"/>
                <a:cs typeface="Tahoma" panose="020B0604030504040204" pitchFamily="34" charset="0"/>
              </a:rPr>
              <a:t>: 10.000 × 80% = 8.000 → 2.000 (il 20% di 10.000) resterà a debito del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e verrà pagata al momento dell’incasso del credito. </a:t>
            </a:r>
          </a:p>
          <a:p>
            <a:pPr marL="0" lvl="1" indent="0" algn="just" eaLnBrk="1" hangingPunct="1">
              <a:spcBef>
                <a:spcPts val="0"/>
              </a:spcBef>
              <a:buClr>
                <a:schemeClr val="tx1"/>
              </a:buClr>
              <a:buFont typeface="Arial" panose="020B0604020202020204" pitchFamily="34" charset="0"/>
              <a:buNone/>
              <a:defRPr/>
            </a:pPr>
            <a:r>
              <a:rPr lang="it-IT" altLang="it-IT" sz="1700" b="1" kern="0" dirty="0">
                <a:latin typeface="Tahoma" panose="020B0604030504040204" pitchFamily="34" charset="0"/>
                <a:cs typeface="Tahoma" panose="020B0604030504040204" pitchFamily="34" charset="0"/>
              </a:rPr>
              <a:t>Anticipo netto</a:t>
            </a:r>
            <a:r>
              <a:rPr lang="it-IT" altLang="it-IT" sz="1700" kern="0" dirty="0">
                <a:latin typeface="Tahoma" panose="020B0604030504040204" pitchFamily="34" charset="0"/>
                <a:cs typeface="Tahoma" panose="020B0604030504040204" pitchFamily="34" charset="0"/>
              </a:rPr>
              <a:t>: 8.000 – 10 – 300= 7.600</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i="1" kern="0" dirty="0">
                <a:latin typeface="Tahoma" panose="020B0604030504040204" pitchFamily="34" charset="0"/>
                <a:cs typeface="Tahoma" panose="020B0604030504040204" pitchFamily="34" charset="0"/>
              </a:rPr>
              <a:t>Rilevazione con lo “scarico” immediato del conto acceso ai “crediti verso clienti”</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50" kern="0" dirty="0">
              <a:latin typeface="Tahoma" panose="020B0604030504040204" pitchFamily="34" charset="0"/>
              <a:cs typeface="Tahoma" panose="020B0604030504040204" pitchFamily="34" charset="0"/>
            </a:endParaRPr>
          </a:p>
        </p:txBody>
      </p:sp>
      <p:graphicFrame>
        <p:nvGraphicFramePr>
          <p:cNvPr id="8" name="Group 52"/>
          <p:cNvGraphicFramePr>
            <a:graphicFrameLocks noGrp="1"/>
          </p:cNvGraphicFramePr>
          <p:nvPr>
            <p:extLst>
              <p:ext uri="{D42A27DB-BD31-4B8C-83A1-F6EECF244321}">
                <p14:modId xmlns:p14="http://schemas.microsoft.com/office/powerpoint/2010/main" val="824139232"/>
              </p:ext>
            </p:extLst>
          </p:nvPr>
        </p:nvGraphicFramePr>
        <p:xfrm>
          <a:off x="188913" y="5123011"/>
          <a:ext cx="8496300" cy="13303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052290">
                  <a:extLst>
                    <a:ext uri="{9D8B030D-6E8A-4147-A177-3AD203B41FA5}">
                      <a16:colId xmlns:a16="http://schemas.microsoft.com/office/drawing/2014/main" val="20004"/>
                    </a:ext>
                  </a:extLst>
                </a:gridCol>
                <a:gridCol w="866887">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3303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Commissioni di factoring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Interessi passivi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Crediti v/</a:t>
                      </a:r>
                      <a:r>
                        <a:rPr kumimoji="0" lang="it-IT" altLang="it-IT" sz="1400" b="0" i="0" u="none" strike="noStrike" kern="0" cap="none" normalizeH="0" baseline="0" dirty="0" err="1">
                          <a:ln>
                            <a:noFill/>
                          </a:ln>
                          <a:solidFill>
                            <a:schemeClr val="tx1"/>
                          </a:solidFill>
                          <a:effectLst/>
                          <a:latin typeface="Tahoma" panose="020B0604030504040204" pitchFamily="34" charset="0"/>
                          <a:cs typeface="Tahoma" panose="020B0604030504040204" pitchFamily="34" charset="0"/>
                        </a:rPr>
                        <a:t>factor</a:t>
                      </a:r>
                      <a:endPar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Banca c/c</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7.600</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10.000</a:t>
                      </a:r>
                    </a:p>
                  </a:txBody>
                  <a:tcPr marT="46045" marB="460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72164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65540" name="Rettangolo 2"/>
          <p:cNvSpPr>
            <a:spLocks noChangeArrowheads="1"/>
          </p:cNvSpPr>
          <p:nvPr/>
        </p:nvSpPr>
        <p:spPr bwMode="auto">
          <a:xfrm>
            <a:off x="195263" y="94865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0" y="840705"/>
            <a:ext cx="9144000"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factoring</a:t>
            </a:r>
            <a:endParaRPr lang="it-IT" altLang="it-IT" sz="20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Rilevazioni contabili: </a:t>
            </a:r>
            <a:r>
              <a:rPr lang="it-IT" altLang="it-IT" sz="1800" i="1" u="sng" kern="0" dirty="0" err="1">
                <a:latin typeface="Tahoma" panose="020B0604030504040204" pitchFamily="34" charset="0"/>
                <a:cs typeface="Tahoma" panose="020B0604030504040204" pitchFamily="34" charset="0"/>
              </a:rPr>
              <a:t>conventional</a:t>
            </a:r>
            <a:r>
              <a:rPr lang="it-IT" altLang="it-IT" sz="1800" i="1" u="sng" kern="0" dirty="0">
                <a:latin typeface="Tahoma" panose="020B0604030504040204" pitchFamily="34" charset="0"/>
                <a:cs typeface="Tahoma" panose="020B0604030504040204" pitchFamily="34" charset="0"/>
              </a:rPr>
              <a:t> factoring - Anticipo pro-solvendo</a:t>
            </a:r>
          </a:p>
          <a:p>
            <a:pPr marL="0" lvl="1" indent="0" algn="just" eaLnBrk="1" hangingPunct="1">
              <a:spcBef>
                <a:spcPts val="0"/>
              </a:spcBef>
              <a:buClr>
                <a:schemeClr val="tx1"/>
              </a:buClr>
              <a:buFont typeface="Arial" panose="020B0604020202020204" pitchFamily="34" charset="0"/>
              <a:buNone/>
              <a:defRPr/>
            </a:pPr>
            <a:endParaRPr lang="it-IT" altLang="it-IT" sz="14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L’azienda creditrice alla scadenza deve ancora incassare una parte dei crediti ceduti</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In caso positivo, si dovrà stornare il credito verso il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e rilevare l’entrata di liquidità</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In caso di </a:t>
            </a:r>
            <a:r>
              <a:rPr lang="it-IT" altLang="it-IT" sz="1700" b="1" kern="0" dirty="0">
                <a:latin typeface="Tahoma" panose="020B0604030504040204" pitchFamily="34" charset="0"/>
                <a:cs typeface="Tahoma" panose="020B0604030504040204" pitchFamily="34" charset="0"/>
              </a:rPr>
              <a:t>mancato incasso </a:t>
            </a:r>
            <a:r>
              <a:rPr lang="it-IT" altLang="it-IT" sz="1700" kern="0" dirty="0">
                <a:latin typeface="Tahoma" panose="020B0604030504040204" pitchFamily="34" charset="0"/>
                <a:cs typeface="Tahoma" panose="020B0604030504040204" pitchFamily="34" charset="0"/>
              </a:rPr>
              <a:t>della somma in conseguenza dell’insolvenza dei clienti, avremo il rientro dei crediti insoluti controbilanciato dallo storno del credito residuo verso il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e dell’uscita di denaro conseguente alla</a:t>
            </a:r>
            <a:r>
              <a:rPr lang="it-IT" altLang="it-IT" sz="1700" b="1" kern="0" dirty="0">
                <a:latin typeface="Tahoma" panose="020B0604030504040204" pitchFamily="34" charset="0"/>
                <a:cs typeface="Tahoma" panose="020B0604030504040204" pitchFamily="34" charset="0"/>
              </a:rPr>
              <a:t> rivalsa </a:t>
            </a:r>
            <a:r>
              <a:rPr lang="it-IT" altLang="it-IT" sz="1700" kern="0" dirty="0">
                <a:latin typeface="Tahoma" panose="020B0604030504040204" pitchFamily="34" charset="0"/>
                <a:cs typeface="Tahoma" panose="020B0604030504040204" pitchFamily="34" charset="0"/>
              </a:rPr>
              <a:t>effettuata dalla società di factoring.</a:t>
            </a: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2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50" kern="0" dirty="0">
              <a:latin typeface="Tahoma" panose="020B0604030504040204" pitchFamily="34" charset="0"/>
              <a:cs typeface="Tahoma" panose="020B0604030504040204" pitchFamily="34" charset="0"/>
            </a:endParaRPr>
          </a:p>
        </p:txBody>
      </p:sp>
      <p:graphicFrame>
        <p:nvGraphicFramePr>
          <p:cNvPr id="8" name="Group 52"/>
          <p:cNvGraphicFramePr>
            <a:graphicFrameLocks noGrp="1"/>
          </p:cNvGraphicFramePr>
          <p:nvPr>
            <p:extLst>
              <p:ext uri="{D42A27DB-BD31-4B8C-83A1-F6EECF244321}">
                <p14:modId xmlns:p14="http://schemas.microsoft.com/office/powerpoint/2010/main" val="3788552405"/>
              </p:ext>
            </p:extLst>
          </p:nvPr>
        </p:nvGraphicFramePr>
        <p:xfrm>
          <a:off x="201613" y="4241130"/>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73093">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2463867">
                  <a:extLst>
                    <a:ext uri="{9D8B030D-6E8A-4147-A177-3AD203B41FA5}">
                      <a16:colId xmlns:a16="http://schemas.microsoft.com/office/drawing/2014/main" val="20004"/>
                    </a:ext>
                  </a:extLst>
                </a:gridCol>
                <a:gridCol w="866887">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insoluti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Crediti v/</a:t>
                      </a:r>
                      <a:r>
                        <a:rPr kumimoji="0" lang="it-IT" altLang="it-IT" sz="1400" b="0" i="0" u="none" strike="noStrike" kern="0" cap="none" normalizeH="0" baseline="0" dirty="0" err="1">
                          <a:ln>
                            <a:noFill/>
                          </a:ln>
                          <a:solidFill>
                            <a:schemeClr val="tx1"/>
                          </a:solidFill>
                          <a:effectLst/>
                          <a:latin typeface="Tahoma" panose="020B0604030504040204" pitchFamily="34" charset="0"/>
                          <a:cs typeface="Tahoma" panose="020B0604030504040204" pitchFamily="34" charset="0"/>
                        </a:rPr>
                        <a:t>factor</a:t>
                      </a:r>
                      <a:endPar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Banca c/c</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8.000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3004870796"/>
              </p:ext>
            </p:extLst>
          </p:nvPr>
        </p:nvGraphicFramePr>
        <p:xfrm>
          <a:off x="228600" y="251710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Banca c/c</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a:t>
                      </a:r>
                      <a:r>
                        <a:rPr kumimoji="0" lang="it-IT" altLang="it-IT" sz="1600" b="0" i="0" u="none" strike="noStrike" cap="none" normalizeH="0" baseline="0" dirty="0" err="1">
                          <a:ln>
                            <a:noFill/>
                          </a:ln>
                          <a:solidFill>
                            <a:schemeClr val="tx1"/>
                          </a:solidFill>
                          <a:effectLst/>
                          <a:latin typeface="Arial" panose="020B0604020202020204" pitchFamily="34" charset="0"/>
                        </a:rPr>
                        <a:t>factor</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3012"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2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 crediti, prima di essere incassati possono – attraverso varie forme tecniche – formare oggetto di trasferimento a terze economie oppure possono essere utilizzati per ottenere somme in anticipo pari al loro valore attualizzato.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Tutte le operazioni aventi ad oggetto crediti commerciali </a:t>
            </a:r>
            <a:r>
              <a:rPr lang="it-IT" altLang="it-IT" sz="1800" b="1" u="sng" kern="0" dirty="0">
                <a:latin typeface="Tahoma" panose="020B0604030504040204" pitchFamily="34" charset="0"/>
                <a:cs typeface="Tahoma" panose="020B0604030504040204" pitchFamily="34" charset="0"/>
              </a:rPr>
              <a:t>sono esenti IVA</a:t>
            </a:r>
            <a:r>
              <a:rPr lang="it-IT" altLang="it-IT" sz="1800" kern="0" dirty="0">
                <a:latin typeface="Tahoma" panose="020B0604030504040204" pitchFamily="34" charset="0"/>
                <a:cs typeface="Tahoma" panose="020B0604030504040204" pitchFamily="34" charset="0"/>
              </a:rPr>
              <a:t>.</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Di questa fattispecie osserviamo le operazioni riconnesse a:</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le cambiali; </a:t>
            </a:r>
          </a:p>
          <a:p>
            <a:pPr marL="342900" lvl="1" indent="-342900" algn="just" eaLnBrk="1" hangingPunct="1">
              <a:spcBef>
                <a:spcPts val="0"/>
              </a:spcBef>
              <a:buClr>
                <a:schemeClr val="tx1"/>
              </a:buClr>
              <a:buFont typeface="+mj-lt"/>
              <a:buAutoNum type="arabicPeriod"/>
              <a:defRPr/>
            </a:pPr>
            <a:r>
              <a:rPr lang="it-IT" altLang="it-IT" sz="1800" kern="0" dirty="0">
                <a:latin typeface="Tahoma" panose="020B0604030504040204" pitchFamily="34" charset="0"/>
                <a:cs typeface="Tahoma" panose="020B0604030504040204" pitchFamily="34" charset="0"/>
              </a:rPr>
              <a:t>il factoring.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Non si può </a:t>
            </a:r>
            <a:r>
              <a:rPr lang="it-IT" altLang="it-IT" sz="1800" kern="0" dirty="0" smtClean="0">
                <a:latin typeface="Tahoma" panose="020B0604030504040204" pitchFamily="34" charset="0"/>
                <a:cs typeface="Tahoma" panose="020B0604030504040204" pitchFamily="34" charset="0"/>
              </a:rPr>
              <a:t>inoltre trascurare </a:t>
            </a:r>
            <a:r>
              <a:rPr lang="it-IT" altLang="it-IT" sz="1800" kern="0" dirty="0">
                <a:latin typeface="Tahoma" panose="020B0604030504040204" pitchFamily="34" charset="0"/>
                <a:cs typeface="Tahoma" panose="020B0604030504040204" pitchFamily="34" charset="0"/>
              </a:rPr>
              <a:t>la possibilità che alla scadenza il debitore si riveli, in tutto o in parte, insolvente. Si dovrà in questo caso procedere a contabilizzare la relativa inesigibilità e le eventuali operazioni.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p:txBody>
      </p:sp>
      <p:sp>
        <p:nvSpPr>
          <p:cNvPr id="43014"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67588" name="Rettangolo 2"/>
          <p:cNvSpPr>
            <a:spLocks noChangeArrowheads="1"/>
          </p:cNvSpPr>
          <p:nvPr/>
        </p:nvSpPr>
        <p:spPr bwMode="auto">
          <a:xfrm>
            <a:off x="195263" y="792881"/>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0" y="684931"/>
            <a:ext cx="8955088" cy="3328988"/>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Il </a:t>
            </a:r>
            <a:r>
              <a:rPr lang="it-IT" altLang="it-IT" sz="2000" b="1" u="sng" kern="0" dirty="0">
                <a:latin typeface="Tahoma" panose="020B0604030504040204" pitchFamily="34" charset="0"/>
                <a:cs typeface="Tahoma" panose="020B0604030504040204" pitchFamily="34" charset="0"/>
              </a:rPr>
              <a:t>factoring</a:t>
            </a:r>
          </a:p>
          <a:p>
            <a:pPr marL="0" lvl="1" indent="0" algn="just" eaLnBrk="1" hangingPunct="1">
              <a:spcBef>
                <a:spcPts val="0"/>
              </a:spcBef>
              <a:buClr>
                <a:schemeClr val="tx1"/>
              </a:buClr>
              <a:buFont typeface="Arial" panose="020B0604020202020204" pitchFamily="34" charset="0"/>
              <a:buNone/>
              <a:defRPr/>
            </a:pPr>
            <a:endParaRPr lang="it-IT" altLang="it-IT" sz="40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i="1" u="sng" kern="0" dirty="0">
                <a:latin typeface="Tahoma" panose="020B0604030504040204" pitchFamily="34" charset="0"/>
                <a:cs typeface="Tahoma" panose="020B0604030504040204" pitchFamily="34" charset="0"/>
              </a:rPr>
              <a:t>Rilevazioni contabili: </a:t>
            </a:r>
            <a:r>
              <a:rPr lang="it-IT" altLang="it-IT" sz="1800" i="1" u="sng" kern="0" dirty="0" err="1">
                <a:latin typeface="Tahoma" panose="020B0604030504040204" pitchFamily="34" charset="0"/>
                <a:cs typeface="Tahoma" panose="020B0604030504040204" pitchFamily="34" charset="0"/>
              </a:rPr>
              <a:t>conventional</a:t>
            </a:r>
            <a:r>
              <a:rPr lang="it-IT" altLang="it-IT" sz="1800" i="1" u="sng" kern="0" dirty="0">
                <a:latin typeface="Tahoma" panose="020B0604030504040204" pitchFamily="34" charset="0"/>
                <a:cs typeface="Tahoma" panose="020B0604030504040204" pitchFamily="34" charset="0"/>
              </a:rPr>
              <a:t> factoring - Anticipo pro-soluto</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Il rischio di inesigibilità viene trasferito al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Anche in questo caso si ha l’accredito immediato solo di una parte di tali crediti, onde tutelarsi dalla possibilità di concessione di abbuoni ai clienti.</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La differenza (credito verso il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viene accreditata alla scadenza anche qualora il debitore risulti insolvente. </a:t>
            </a: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Il </a:t>
            </a:r>
            <a:r>
              <a:rPr lang="it-IT" altLang="it-IT" sz="1700" kern="0" dirty="0" err="1">
                <a:latin typeface="Tahoma" panose="020B0604030504040204" pitchFamily="34" charset="0"/>
                <a:cs typeface="Tahoma" panose="020B0604030504040204" pitchFamily="34" charset="0"/>
              </a:rPr>
              <a:t>factor</a:t>
            </a:r>
            <a:r>
              <a:rPr lang="it-IT" altLang="it-IT" sz="1700" kern="0" dirty="0">
                <a:latin typeface="Tahoma" panose="020B0604030504040204" pitchFamily="34" charset="0"/>
                <a:cs typeface="Tahoma" panose="020B0604030504040204" pitchFamily="34" charset="0"/>
              </a:rPr>
              <a:t> senza rivalsa prevede il pagamento di commissioni più elevate</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b="1" u="sng" kern="0" dirty="0">
                <a:latin typeface="Tahoma" panose="020B0604030504040204" pitchFamily="34" charset="0"/>
                <a:cs typeface="Tahoma" panose="020B0604030504040204" pitchFamily="34" charset="0"/>
              </a:rPr>
              <a:t>Esempio:</a:t>
            </a:r>
            <a:r>
              <a:rPr lang="it-IT" altLang="it-IT" sz="1700" kern="0" dirty="0">
                <a:latin typeface="Tahoma" panose="020B0604030504040204" pitchFamily="34" charset="0"/>
                <a:cs typeface="Tahoma" panose="020B0604030504040204" pitchFamily="34" charset="0"/>
              </a:rPr>
              <a:t> L’azienda Alfa trasferisce ad una società di factoring crediti per € 10.000. il contratto di factoring prevede l’anticipo pro-soluto dell’80% dell’importo, il pagamento di commissioni per € </a:t>
            </a:r>
            <a:r>
              <a:rPr lang="it-IT" altLang="it-IT" sz="1700" b="1" kern="0" dirty="0">
                <a:latin typeface="Tahoma" panose="020B0604030504040204" pitchFamily="34" charset="0"/>
                <a:cs typeface="Tahoma" panose="020B0604030504040204" pitchFamily="34" charset="0"/>
              </a:rPr>
              <a:t>500 </a:t>
            </a:r>
            <a:r>
              <a:rPr lang="it-IT" altLang="it-IT" sz="1700" kern="0" dirty="0">
                <a:latin typeface="Tahoma" panose="020B0604030504040204" pitchFamily="34" charset="0"/>
                <a:cs typeface="Tahoma" panose="020B0604030504040204" pitchFamily="34" charset="0"/>
              </a:rPr>
              <a:t>e interessi passivi per € 300.</a:t>
            </a: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700" kern="0" dirty="0">
                <a:latin typeface="Tahoma" panose="020B0604030504040204" pitchFamily="34" charset="0"/>
                <a:cs typeface="Tahoma" panose="020B0604030504040204" pitchFamily="34" charset="0"/>
              </a:rPr>
              <a:t>Alla scadenza abbiamo l’accredito del residuo anche qualora i debitori si rivelino del tutto o in parte insolventi, </a:t>
            </a:r>
            <a:r>
              <a:rPr lang="it-IT" altLang="it-IT" sz="1700" u="sng" kern="0" dirty="0">
                <a:latin typeface="Tahoma" panose="020B0604030504040204" pitchFamily="34" charset="0"/>
                <a:cs typeface="Tahoma" panose="020B0604030504040204" pitchFamily="34" charset="0"/>
              </a:rPr>
              <a:t>la fattispecie in esame non prevede la restituzione del </a:t>
            </a:r>
            <a:r>
              <a:rPr lang="it-IT" altLang="it-IT" sz="1700" b="1" u="sng" kern="0" dirty="0">
                <a:latin typeface="Tahoma" panose="020B0604030504040204" pitchFamily="34" charset="0"/>
                <a:cs typeface="Tahoma" panose="020B0604030504040204" pitchFamily="34" charset="0"/>
              </a:rPr>
              <a:t>credito insoluto </a:t>
            </a:r>
            <a:r>
              <a:rPr lang="it-IT" altLang="it-IT" sz="1700" u="sng" kern="0" dirty="0">
                <a:latin typeface="Tahoma" panose="020B0604030504040204" pitchFamily="34" charset="0"/>
                <a:cs typeface="Tahoma" panose="020B0604030504040204" pitchFamily="34" charset="0"/>
              </a:rPr>
              <a:t>all’azienda.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50" kern="0" dirty="0">
              <a:latin typeface="Tahoma" panose="020B0604030504040204" pitchFamily="34" charset="0"/>
              <a:cs typeface="Tahoma" panose="020B0604030504040204" pitchFamily="34" charset="0"/>
            </a:endParaRPr>
          </a:p>
        </p:txBody>
      </p:sp>
      <p:graphicFrame>
        <p:nvGraphicFramePr>
          <p:cNvPr id="8" name="Group 52"/>
          <p:cNvGraphicFramePr>
            <a:graphicFrameLocks noGrp="1"/>
          </p:cNvGraphicFramePr>
          <p:nvPr>
            <p:extLst>
              <p:ext uri="{D42A27DB-BD31-4B8C-83A1-F6EECF244321}">
                <p14:modId xmlns:p14="http://schemas.microsoft.com/office/powerpoint/2010/main" val="4060275345"/>
              </p:ext>
            </p:extLst>
          </p:nvPr>
        </p:nvGraphicFramePr>
        <p:xfrm>
          <a:off x="323850" y="3971056"/>
          <a:ext cx="8496300" cy="133032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052290">
                  <a:extLst>
                    <a:ext uri="{9D8B030D-6E8A-4147-A177-3AD203B41FA5}">
                      <a16:colId xmlns:a16="http://schemas.microsoft.com/office/drawing/2014/main" val="20004"/>
                    </a:ext>
                  </a:extLst>
                </a:gridCol>
                <a:gridCol w="866887">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3303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Commissioni di factoring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Interessi passivi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Crediti v/</a:t>
                      </a:r>
                      <a:r>
                        <a:rPr kumimoji="0" lang="it-IT" altLang="it-IT" sz="1400" b="0" i="0" u="none" strike="noStrike" kern="0" cap="none" normalizeH="0" baseline="0" dirty="0" err="1">
                          <a:ln>
                            <a:noFill/>
                          </a:ln>
                          <a:solidFill>
                            <a:schemeClr val="tx1"/>
                          </a:solidFill>
                          <a:effectLst/>
                          <a:latin typeface="Tahoma" panose="020B0604030504040204" pitchFamily="34" charset="0"/>
                          <a:cs typeface="Tahoma" panose="020B0604030504040204" pitchFamily="34" charset="0"/>
                        </a:rPr>
                        <a:t>factor</a:t>
                      </a:r>
                      <a:endPar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rPr>
                        <a:t>Banca c/c</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7.200</a:t>
                      </a:r>
                    </a:p>
                  </a:txBody>
                  <a:tcPr marT="46045" marB="460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10.000</a:t>
                      </a:r>
                    </a:p>
                  </a:txBody>
                  <a:tcPr marT="46045" marB="460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3181431110"/>
              </p:ext>
            </p:extLst>
          </p:nvPr>
        </p:nvGraphicFramePr>
        <p:xfrm>
          <a:off x="317500" y="6149106"/>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628686">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gridCol w="61492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Banca c/c</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a:t>
                      </a:r>
                      <a:r>
                        <a:rPr kumimoji="0" lang="it-IT" altLang="it-IT" sz="1600" b="0" i="0" u="none" strike="noStrike" cap="none" normalizeH="0" baseline="0" dirty="0" err="1">
                          <a:ln>
                            <a:noFill/>
                          </a:ln>
                          <a:solidFill>
                            <a:schemeClr val="tx1"/>
                          </a:solidFill>
                          <a:effectLst/>
                          <a:latin typeface="Arial" panose="020B0604020202020204" pitchFamily="34" charset="0"/>
                        </a:rPr>
                        <a:t>factor</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65540" name="CasellaDiTesto 3"/>
          <p:cNvSpPr txBox="1">
            <a:spLocks noChangeArrowheads="1"/>
          </p:cNvSpPr>
          <p:nvPr/>
        </p:nvSpPr>
        <p:spPr bwMode="auto">
          <a:xfrm>
            <a:off x="755650" y="981075"/>
            <a:ext cx="7920806" cy="830997"/>
          </a:xfrm>
          <a:prstGeom prst="rect">
            <a:avLst/>
          </a:prstGeom>
          <a:noFill/>
          <a:ln>
            <a:noFill/>
          </a:ln>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it-IT" altLang="it-IT" sz="2400" dirty="0" smtClean="0"/>
              <a:t>Coronella S., Ragioneria generale, </a:t>
            </a:r>
            <a:r>
              <a:rPr lang="it-IT" altLang="it-IT" sz="2400" dirty="0"/>
              <a:t>Cap. </a:t>
            </a:r>
            <a:r>
              <a:rPr lang="it-IT" altLang="it-IT" sz="2400" dirty="0" smtClean="0"/>
              <a:t>19 </a:t>
            </a:r>
          </a:p>
          <a:p>
            <a:pPr eaLnBrk="1" hangingPunct="1">
              <a:spcBef>
                <a:spcPct val="0"/>
              </a:spcBef>
              <a:buClrTx/>
              <a:buFontTx/>
              <a:buNone/>
              <a:defRPr/>
            </a:pPr>
            <a:r>
              <a:rPr lang="it-IT" altLang="it-IT" sz="2400" dirty="0" smtClean="0"/>
              <a:t>		(saltare </a:t>
            </a:r>
            <a:r>
              <a:rPr lang="it-IT" altLang="it-IT" sz="2400" dirty="0" err="1"/>
              <a:t>s</a:t>
            </a:r>
            <a:r>
              <a:rPr lang="it-IT" altLang="it-IT" sz="2400" dirty="0" err="1" smtClean="0"/>
              <a:t>ottopar</a:t>
            </a:r>
            <a:r>
              <a:rPr lang="it-IT" altLang="it-IT" sz="2400" dirty="0" smtClean="0"/>
              <a:t>. 19.2.3, Par. 19.3 e 19.4)</a:t>
            </a:r>
            <a:endParaRPr lang="it-IT" altLang="it-IT" sz="1800" dirty="0">
              <a:highlight>
                <a:srgbClr val="FFFF00"/>
              </a:highligh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5060"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Il conto “crediti verso clienti” rappresenta un credito senza garanzia per il venditore → A fronte della vendita effettuata, si può richiedere di “qualificare” il proprio credito mediante </a:t>
            </a:r>
            <a:r>
              <a:rPr lang="it-IT" altLang="it-IT" sz="1800" b="1" kern="0" dirty="0">
                <a:latin typeface="Tahoma" panose="020B0604030504040204" pitchFamily="34" charset="0"/>
                <a:cs typeface="Tahoma" panose="020B0604030504040204" pitchFamily="34" charset="0"/>
              </a:rPr>
              <a:t>l’emissione di una cambiale.</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La cambiale </a:t>
            </a:r>
            <a:r>
              <a:rPr lang="it-IT" altLang="it-IT" sz="1800" b="1" kern="0" dirty="0">
                <a:latin typeface="Tahoma" panose="020B0604030504040204" pitchFamily="34" charset="0"/>
                <a:cs typeface="Tahoma" panose="020B0604030504040204" pitchFamily="34" charset="0"/>
              </a:rPr>
              <a:t>è un titolo di credito</a:t>
            </a:r>
            <a:r>
              <a:rPr lang="it-IT" altLang="it-IT" sz="1800" kern="0" dirty="0">
                <a:latin typeface="Tahoma" panose="020B0604030504040204" pitchFamily="34" charset="0"/>
                <a:cs typeface="Tahoma" panose="020B0604030504040204" pitchFamily="34" charset="0"/>
              </a:rPr>
              <a:t>, che può assumere la forma tecnica del </a:t>
            </a:r>
            <a:r>
              <a:rPr lang="it-IT" altLang="it-IT" sz="1800" b="1" kern="0" dirty="0">
                <a:latin typeface="Tahoma" panose="020B0604030504040204" pitchFamily="34" charset="0"/>
                <a:cs typeface="Tahoma" panose="020B0604030504040204" pitchFamily="34" charset="0"/>
              </a:rPr>
              <a:t>“pagherò” </a:t>
            </a:r>
            <a:r>
              <a:rPr lang="it-IT" altLang="it-IT" sz="1800" kern="0" dirty="0">
                <a:latin typeface="Tahoma" panose="020B0604030504040204" pitchFamily="34" charset="0"/>
                <a:cs typeface="Tahoma" panose="020B0604030504040204" pitchFamily="34" charset="0"/>
              </a:rPr>
              <a:t>o della </a:t>
            </a:r>
            <a:r>
              <a:rPr lang="it-IT" altLang="it-IT" sz="1800" b="1" kern="0" dirty="0">
                <a:latin typeface="Tahoma" panose="020B0604030504040204" pitchFamily="34" charset="0"/>
                <a:cs typeface="Tahoma" panose="020B0604030504040204" pitchFamily="34" charset="0"/>
              </a:rPr>
              <a:t>“tratta”. </a:t>
            </a:r>
            <a:r>
              <a:rPr lang="it-IT" altLang="it-IT" sz="1800" kern="0" dirty="0">
                <a:latin typeface="Tahoma" panose="020B0604030504040204" pitchFamily="34" charset="0"/>
                <a:cs typeface="Tahoma" panose="020B0604030504040204" pitchFamily="34" charset="0"/>
              </a:rPr>
              <a:t>Ciò posto, in ogni caso colui che appare come debitore è obbligato al pagamento di una somma di denaro ad una determinata scadenza e nel luogo indicato nel titolo a favore del “beneficiario” cioè il creditore.  </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Contabilmente, a fronte della concessione del credito per 1.000 viene emessa una cambiale, avremo infatti lo storno del conto “crediti clienti” e l’accensione del conto “cambiali attive”. </a:t>
            </a:r>
          </a:p>
        </p:txBody>
      </p:sp>
      <p:graphicFrame>
        <p:nvGraphicFramePr>
          <p:cNvPr id="7" name="Group 52"/>
          <p:cNvGraphicFramePr>
            <a:graphicFrameLocks noGrp="1"/>
          </p:cNvGraphicFramePr>
          <p:nvPr/>
        </p:nvGraphicFramePr>
        <p:xfrm>
          <a:off x="309563" y="4724400"/>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Attive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5081" name="Rettangolo 1"/>
          <p:cNvSpPr>
            <a:spLocks noChangeArrowheads="1"/>
          </p:cNvSpPr>
          <p:nvPr/>
        </p:nvSpPr>
        <p:spPr bwMode="auto">
          <a:xfrm>
            <a:off x="107950" y="5275263"/>
            <a:ext cx="89281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Durante il loro periodo di validità e grazie alle caratteristiche di essere dei titoli “all’ordine” le cambiali attive possono essere </a:t>
            </a:r>
            <a:r>
              <a:rPr lang="it-IT" altLang="it-IT" sz="1800" b="1"/>
              <a:t>“girate” </a:t>
            </a:r>
            <a:r>
              <a:rPr lang="it-IT" altLang="it-IT" sz="1800"/>
              <a:t>ovvero firmate sul retro e trasferite fisicamente a terzi. </a:t>
            </a:r>
          </a:p>
        </p:txBody>
      </p:sp>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7108"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La </a:t>
            </a:r>
            <a:r>
              <a:rPr lang="it-IT" altLang="it-IT" sz="1800" b="1" kern="0" dirty="0">
                <a:latin typeface="Tahoma" panose="020B0604030504040204" pitchFamily="34" charset="0"/>
                <a:cs typeface="Tahoma" panose="020B0604030504040204" pitchFamily="34" charset="0"/>
              </a:rPr>
              <a:t>girata</a:t>
            </a:r>
            <a:r>
              <a:rPr lang="it-IT" altLang="it-IT" sz="1800" kern="0" dirty="0">
                <a:latin typeface="Tahoma" panose="020B0604030504040204" pitchFamily="34" charset="0"/>
                <a:cs typeface="Tahoma" panose="020B0604030504040204" pitchFamily="34" charset="0"/>
              </a:rPr>
              <a:t> presuppone un rapporto di debito del beneficiario della cambiale verso un altro soggetto.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Si assiste ad una sorta di “compensazione” fra il credito (la cambiale) vantato dal beneficiario e il debito a suo carico, i quali, contemporaneamente, si estinguono. Contabilmente, si rileverà una semplice </a:t>
            </a:r>
            <a:r>
              <a:rPr lang="it-IT" altLang="it-IT" sz="1800" b="1" kern="0" dirty="0">
                <a:latin typeface="Tahoma" panose="020B0604030504040204" pitchFamily="34" charset="0"/>
                <a:cs typeface="Tahoma" panose="020B0604030504040204" pitchFamily="34" charset="0"/>
              </a:rPr>
              <a:t>permutazione finanziaria</a:t>
            </a:r>
            <a:r>
              <a:rPr lang="it-IT" altLang="it-IT" sz="1800" kern="0" dirty="0">
                <a:latin typeface="Tahoma" panose="020B0604030504040204" pitchFamily="34" charset="0"/>
                <a:cs typeface="Tahoma" panose="020B0604030504040204" pitchFamily="34" charset="0"/>
              </a:rPr>
              <a:t>, ovvero una compensazione fra crediti (la cambiale) e debiti che si estinguono.</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Tuttavia sul primo beneficiario continua a gravare la responsabilità del buon fine del titolo. Pertanto, in caso di insolvenza del debitore, esso è assoggettato al “rischio di regresso” esercitabile da parte dei giratari.</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400" kern="0" dirty="0">
                <a:latin typeface="Tahoma" panose="020B0604030504040204" pitchFamily="34" charset="0"/>
                <a:cs typeface="Tahoma" panose="020B0604030504040204" pitchFamily="34" charset="0"/>
              </a:rPr>
              <a:t>Esempio: Una cambiale di importo pari a 1.000 viene girata a favore di un </a:t>
            </a:r>
            <a:r>
              <a:rPr lang="it-IT" altLang="it-IT" sz="1400" kern="0" dirty="0" smtClean="0">
                <a:latin typeface="Tahoma" panose="020B0604030504040204" pitchFamily="34" charset="0"/>
                <a:cs typeface="Tahoma" panose="020B0604030504040204" pitchFamily="34" charset="0"/>
              </a:rPr>
              <a:t>fornitore a fronte di un debito pari a 1.000.</a:t>
            </a: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altLang="it-IT" sz="1400" kern="0" dirty="0">
                <a:latin typeface="Tahoma" panose="020B0604030504040204" pitchFamily="34" charset="0"/>
                <a:cs typeface="Tahoma" panose="020B0604030504040204" pitchFamily="34" charset="0"/>
              </a:rPr>
              <a:t>Esempio: Una cambiale di importo pari a 1.000 viene girata a favore di un </a:t>
            </a:r>
            <a:r>
              <a:rPr lang="it-IT" altLang="it-IT" sz="1400" kern="0" dirty="0" smtClean="0">
                <a:latin typeface="Tahoma" panose="020B0604030504040204" pitchFamily="34" charset="0"/>
                <a:cs typeface="Tahoma" panose="020B0604030504040204" pitchFamily="34" charset="0"/>
              </a:rPr>
              <a:t>fornitore a fronte di un debito pari a 1.200 e la differenza viene versata in contanti.</a:t>
            </a:r>
            <a:endParaRPr lang="it-IT" altLang="it-IT" sz="14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2660655670"/>
              </p:ext>
            </p:extLst>
          </p:nvPr>
        </p:nvGraphicFramePr>
        <p:xfrm>
          <a:off x="309563" y="449292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
                      </a:r>
                      <a:r>
                        <a:rPr kumimoji="0" lang="it-IT" altLang="it-IT" sz="1600" b="0" i="0" u="none" strike="noStrike" cap="none" normalizeH="0" baseline="0" dirty="0" smtClean="0">
                          <a:ln>
                            <a:noFill/>
                          </a:ln>
                          <a:solidFill>
                            <a:schemeClr val="tx1"/>
                          </a:solidFill>
                          <a:effectLst/>
                          <a:latin typeface="Arial" panose="020B0604020202020204" pitchFamily="34" charset="0"/>
                        </a:rPr>
                        <a:t>Attive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7129" name="Rettangolo 1"/>
          <p:cNvSpPr>
            <a:spLocks noChangeArrowheads="1"/>
          </p:cNvSpPr>
          <p:nvPr/>
        </p:nvSpPr>
        <p:spPr bwMode="auto">
          <a:xfrm>
            <a:off x="-6350" y="4749800"/>
            <a:ext cx="8928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endParaRPr lang="it-IT" altLang="it-IT" sz="1800"/>
          </a:p>
          <a:p>
            <a:pPr algn="just">
              <a:spcBef>
                <a:spcPct val="0"/>
              </a:spcBef>
              <a:buClrTx/>
              <a:buFontTx/>
              <a:buNone/>
            </a:pPr>
            <a:endParaRPr lang="it-IT" altLang="it-IT" sz="1800"/>
          </a:p>
        </p:txBody>
      </p:sp>
      <p:sp>
        <p:nvSpPr>
          <p:cNvPr id="9"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graphicFrame>
        <p:nvGraphicFramePr>
          <p:cNvPr id="8" name="Group 52"/>
          <p:cNvGraphicFramePr>
            <a:graphicFrameLocks noGrp="1"/>
          </p:cNvGraphicFramePr>
          <p:nvPr>
            <p:extLst>
              <p:ext uri="{D42A27DB-BD31-4B8C-83A1-F6EECF244321}">
                <p14:modId xmlns:p14="http://schemas.microsoft.com/office/powerpoint/2010/main" val="644944486"/>
              </p:ext>
            </p:extLst>
          </p:nvPr>
        </p:nvGraphicFramePr>
        <p:xfrm>
          <a:off x="309563" y="5826918"/>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73093">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2463867">
                  <a:extLst>
                    <a:ext uri="{9D8B030D-6E8A-4147-A177-3AD203B41FA5}">
                      <a16:colId xmlns:a16="http://schemas.microsoft.com/office/drawing/2014/main" val="20004"/>
                    </a:ext>
                  </a:extLst>
                </a:gridCol>
                <a:gridCol w="866887">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Debiti v/fornitori</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400" kern="0" dirty="0">
                          <a:latin typeface="Tahoma" panose="020B0604030504040204" pitchFamily="34" charset="0"/>
                          <a:cs typeface="Tahoma" panose="020B060403050404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smtClean="0">
                          <a:ln>
                            <a:noFill/>
                          </a:ln>
                          <a:solidFill>
                            <a:schemeClr val="tx1"/>
                          </a:solidFill>
                          <a:effectLst/>
                          <a:latin typeface="Tahoma" panose="020B0604030504040204" pitchFamily="34" charset="0"/>
                          <a:cs typeface="Tahoma" panose="020B0604030504040204" pitchFamily="34" charset="0"/>
                        </a:rPr>
                        <a:t>Cambiali Attive</a:t>
                      </a:r>
                      <a:endParaRPr kumimoji="0" lang="it-IT" altLang="it-IT" sz="1400" b="0" i="0" u="none" strike="noStrike" kern="0" cap="none" normalizeH="0" baseline="0" dirty="0">
                        <a:ln>
                          <a:noFill/>
                        </a:ln>
                        <a:solidFill>
                          <a:schemeClr val="tx1"/>
                        </a:solidFill>
                        <a:effectLst/>
                        <a:latin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kern="0" cap="none" normalizeH="0" baseline="0" dirty="0" smtClean="0">
                          <a:ln>
                            <a:noFill/>
                          </a:ln>
                          <a:solidFill>
                            <a:schemeClr val="tx1"/>
                          </a:solidFill>
                          <a:effectLst/>
                          <a:latin typeface="Tahoma" panose="020B0604030504040204" pitchFamily="34" charset="0"/>
                          <a:cs typeface="Tahoma" panose="020B0604030504040204" pitchFamily="34" charset="0"/>
                        </a:rPr>
                        <a:t>Cassa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1.000</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200</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1.200</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6"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a:t>
            </a:r>
            <a:r>
              <a:rPr lang="it-IT" altLang="it-IT" sz="2000" b="1" u="sng" kern="0" dirty="0">
                <a:latin typeface="Tahoma" panose="020B0604030504040204" pitchFamily="34" charset="0"/>
                <a:cs typeface="Tahoma" panose="020B0604030504040204" pitchFamily="34" charset="0"/>
              </a:rPr>
              <a:t>cambiali 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incasso</a:t>
            </a:r>
          </a:p>
          <a:p>
            <a:pPr marL="0" lvl="1" indent="0" algn="just" eaLnBrk="1" hangingPunct="1">
              <a:spcBef>
                <a:spcPts val="0"/>
              </a:spcBef>
              <a:buClr>
                <a:schemeClr val="tx1"/>
              </a:buClr>
              <a:buFont typeface="Arial" panose="020B0604020202020204" pitchFamily="34" charset="0"/>
              <a:buNone/>
              <a:defRPr/>
            </a:pPr>
            <a:endParaRPr lang="it-IT" altLang="it-IT" sz="11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Il creditore può consegnare le proprie cambiali ad una Banca, incaricandola dell’incasso. Attraverso tale operazione, la banca prende anzitutto in carico gli effetti e alla scadenza ne cura la riscossione a fronte del pagamento di </a:t>
            </a:r>
            <a:r>
              <a:rPr lang="it-IT" altLang="it-IT" sz="1800" b="1" kern="0" dirty="0">
                <a:latin typeface="Tahoma" panose="020B0604030504040204" pitchFamily="34" charset="0"/>
                <a:cs typeface="Tahoma" panose="020B0604030504040204" pitchFamily="34" charset="0"/>
              </a:rPr>
              <a:t>commissioni.</a:t>
            </a:r>
          </a:p>
          <a:p>
            <a:pPr marL="0" lvl="1" indent="0" algn="just" eaLnBrk="1" hangingPunct="1">
              <a:spcBef>
                <a:spcPts val="0"/>
              </a:spcBef>
              <a:buClr>
                <a:schemeClr val="tx1"/>
              </a:buClr>
              <a:buFont typeface="Arial" panose="020B0604020202020204" pitchFamily="34" charset="0"/>
              <a:buNone/>
              <a:defRPr/>
            </a:pPr>
            <a:endParaRPr lang="it-IT" altLang="it-IT" sz="11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Le commissioni bancarie saranno differenziati a seconda che l’ente creditizio provveda al loro addebito contestualmente all’operazione, oppure, in un’unica soluzione cumulativa con riferimento a tutte le operazioni intervenute nell’arco di un periodo di tempo determinato (di norma un mese). </a:t>
            </a: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€ 5.000. La Banca accetta di curarne la riscossione a fronte di commissioni pari all’1% dell’importo della cambiale</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nvGraphicFramePr>
        <p:xfrm>
          <a:off x="309563" y="506412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all’incasso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Attive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9177" name="Rettangolo 1"/>
          <p:cNvSpPr>
            <a:spLocks noChangeArrowheads="1"/>
          </p:cNvSpPr>
          <p:nvPr/>
        </p:nvSpPr>
        <p:spPr bwMode="auto">
          <a:xfrm>
            <a:off x="122238" y="4633913"/>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a:t>Al momento della presentazione dell’incasso</a:t>
            </a:r>
          </a:p>
        </p:txBody>
      </p:sp>
      <p:sp>
        <p:nvSpPr>
          <p:cNvPr id="49178" name="CasellaDiTesto 1"/>
          <p:cNvSpPr txBox="1">
            <a:spLocks noChangeArrowheads="1"/>
          </p:cNvSpPr>
          <p:nvPr/>
        </p:nvSpPr>
        <p:spPr bwMode="auto">
          <a:xfrm>
            <a:off x="215900" y="5541963"/>
            <a:ext cx="8820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Permutazione </a:t>
            </a:r>
            <a:r>
              <a:rPr lang="it-IT" altLang="it-IT" sz="1800" dirty="0" smtClean="0"/>
              <a:t>finanziaria </a:t>
            </a:r>
            <a:r>
              <a:rPr lang="it-IT" altLang="it-IT" sz="1800" dirty="0"/>
              <a:t>→ Il conto “Cambiali all’incasso” è un conto originario-finanziario acceso alla liquidità differita.</a:t>
            </a:r>
          </a:p>
        </p:txBody>
      </p:sp>
      <p:sp>
        <p:nvSpPr>
          <p:cNvPr id="10"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1204"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incasso</a:t>
            </a:r>
          </a:p>
          <a:p>
            <a:pPr marL="0" lvl="1" indent="0" algn="just" eaLnBrk="1" hangingPunct="1">
              <a:spcBef>
                <a:spcPts val="0"/>
              </a:spcBef>
              <a:buClr>
                <a:schemeClr val="tx1"/>
              </a:buClr>
              <a:buFont typeface="Arial" panose="020B0604020202020204" pitchFamily="34" charset="0"/>
              <a:buNone/>
              <a:defRPr/>
            </a:pPr>
            <a:endParaRPr lang="it-IT" altLang="it-IT" sz="11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r>
              <a:rPr lang="it-IT" altLang="it-IT" sz="1800" kern="0" dirty="0">
                <a:latin typeface="Tahoma" panose="020B0604030504040204" pitchFamily="34" charset="0"/>
                <a:cs typeface="Tahoma" panose="020B0604030504040204" pitchFamily="34" charset="0"/>
              </a:rPr>
              <a:t>L’azienda Alfa trasferisce alla Banca cambiali attive per € 5.000. La Banca accetta di curarne la riscossione a fronte di commissioni pari all’1% dell’importo della cambiale</a:t>
            </a: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1241266289"/>
              </p:ext>
            </p:extLst>
          </p:nvPr>
        </p:nvGraphicFramePr>
        <p:xfrm>
          <a:off x="309563" y="3148013"/>
          <a:ext cx="8496300" cy="92095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Commissioni bancarie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all’incasso</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4.950</a:t>
                      </a:r>
                    </a:p>
                  </a:txBody>
                  <a:tcPr marT="45948" marB="459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5948" marB="459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25" name="Rettangolo 1"/>
          <p:cNvSpPr>
            <a:spLocks noChangeArrowheads="1"/>
          </p:cNvSpPr>
          <p:nvPr/>
        </p:nvSpPr>
        <p:spPr bwMode="auto">
          <a:xfrm>
            <a:off x="134938" y="2570163"/>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a:t>Al momento dell’accredito sul conto corrente con addebito contestuale delle commissioni </a:t>
            </a:r>
          </a:p>
        </p:txBody>
      </p:sp>
      <p:sp>
        <p:nvSpPr>
          <p:cNvPr id="51226" name="Rettangolo 1"/>
          <p:cNvSpPr>
            <a:spLocks noChangeArrowheads="1"/>
          </p:cNvSpPr>
          <p:nvPr/>
        </p:nvSpPr>
        <p:spPr bwMode="auto">
          <a:xfrm>
            <a:off x="57150" y="4230688"/>
            <a:ext cx="8928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a:t>Al momento dell’accredito sul conto corrente con addebito differito delle commissioni </a:t>
            </a:r>
          </a:p>
        </p:txBody>
      </p:sp>
      <p:graphicFrame>
        <p:nvGraphicFramePr>
          <p:cNvPr id="11" name="Group 52"/>
          <p:cNvGraphicFramePr>
            <a:graphicFrameLocks noGrp="1"/>
          </p:cNvGraphicFramePr>
          <p:nvPr/>
        </p:nvGraphicFramePr>
        <p:xfrm>
          <a:off x="273050" y="460692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all’incasso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nvGraphicFramePr>
        <p:xfrm>
          <a:off x="323850" y="5492750"/>
          <a:ext cx="8496300" cy="6286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6286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Commissioni bancarie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29" marB="460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a:t>
                      </a:r>
                    </a:p>
                  </a:txBody>
                  <a:tcPr marT="46029" marB="460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63" name="Rettangolo 1"/>
          <p:cNvSpPr>
            <a:spLocks noChangeArrowheads="1"/>
          </p:cNvSpPr>
          <p:nvPr/>
        </p:nvSpPr>
        <p:spPr bwMode="auto">
          <a:xfrm>
            <a:off x="31750" y="5121275"/>
            <a:ext cx="8928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i="1"/>
              <a:t>E successivamente</a:t>
            </a:r>
          </a:p>
        </p:txBody>
      </p:sp>
      <p:sp>
        <p:nvSpPr>
          <p:cNvPr id="14"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3252"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incasso</a:t>
            </a:r>
          </a:p>
          <a:p>
            <a:pPr marL="0" lvl="1" indent="0" algn="just" eaLnBrk="1" hangingPunct="1">
              <a:spcBef>
                <a:spcPts val="0"/>
              </a:spcBef>
              <a:buClr>
                <a:schemeClr val="tx1"/>
              </a:buClr>
              <a:buFont typeface="Arial" panose="020B0604020202020204" pitchFamily="34" charset="0"/>
              <a:buNone/>
              <a:defRPr/>
            </a:pPr>
            <a:endParaRPr lang="it-IT" altLang="it-IT" sz="9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Nel caso in cui le cambiali dovessero non venire onorate, l’ente creditizio procederà, su richiesta del cliente, a </a:t>
            </a:r>
            <a:r>
              <a:rPr lang="it-IT" altLang="it-IT" sz="1800" b="1" kern="0" dirty="0">
                <a:latin typeface="Tahoma" panose="020B0604030504040204" pitchFamily="34" charset="0"/>
                <a:cs typeface="Tahoma" panose="020B0604030504040204" pitchFamily="34" charset="0"/>
              </a:rPr>
              <a:t>protestarle</a:t>
            </a:r>
            <a:r>
              <a:rPr lang="it-IT" altLang="it-IT" sz="1800" kern="0" dirty="0">
                <a:latin typeface="Tahoma" panose="020B0604030504040204" pitchFamily="34" charset="0"/>
                <a:cs typeface="Tahoma" panose="020B0604030504040204" pitchFamily="34" charset="0"/>
              </a:rPr>
              <a:t> e a restituirle (“Cambiali insolute e protestate”), dopo aver addebitato le spese di protesto mediante accredito del conto corrente.</a:t>
            </a:r>
          </a:p>
          <a:p>
            <a:pPr marL="0" lvl="1" indent="0" algn="just" eaLnBrk="1" hangingPunct="1">
              <a:spcBef>
                <a:spcPts val="0"/>
              </a:spcBef>
              <a:buClr>
                <a:schemeClr val="tx1"/>
              </a:buClr>
              <a:buFont typeface="Arial" panose="020B0604020202020204" pitchFamily="34" charset="0"/>
              <a:buNone/>
              <a:defRPr/>
            </a:pPr>
            <a:endParaRPr lang="it-IT" altLang="it-IT" sz="10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Il </a:t>
            </a:r>
            <a:r>
              <a:rPr lang="it-IT" altLang="it-IT" sz="1800" b="1" kern="0" dirty="0">
                <a:latin typeface="Tahoma" panose="020B0604030504040204" pitchFamily="34" charset="0"/>
                <a:cs typeface="Tahoma" panose="020B0604030504040204" pitchFamily="34" charset="0"/>
              </a:rPr>
              <a:t>“protesto” </a:t>
            </a:r>
            <a:r>
              <a:rPr lang="it-IT" altLang="it-IT" sz="1800" kern="0" dirty="0">
                <a:latin typeface="Tahoma" panose="020B0604030504040204" pitchFamily="34" charset="0"/>
                <a:cs typeface="Tahoma" panose="020B0604030504040204" pitchFamily="34" charset="0"/>
              </a:rPr>
              <a:t>è un atto che consente, sfruttando la caratteristica di titolo di credito all’ordine, posseduta dalla cambiale, di far intimare il pagamento al debitore da un notaio, un ufficiale giudiziario o, in loro mancanza, dal segretario comunale. Se neppure tale azione dovesse andare a buon fine, è possibile procedere al sequestro dei suoi beni e alla successiva vendita all’incanto dei medesimi, sul cui ricavato il creditore avrà il diritto di ottenere quanto di sua spettanza. </a:t>
            </a:r>
          </a:p>
        </p:txBody>
      </p:sp>
      <p:graphicFrame>
        <p:nvGraphicFramePr>
          <p:cNvPr id="11" name="Group 52"/>
          <p:cNvGraphicFramePr>
            <a:graphicFrameLocks noGrp="1"/>
          </p:cNvGraphicFramePr>
          <p:nvPr/>
        </p:nvGraphicFramePr>
        <p:xfrm>
          <a:off x="215900" y="435292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kern="0" dirty="0">
                          <a:latin typeface="Tahoma" panose="020B0604030504040204" pitchFamily="34" charset="0"/>
                          <a:cs typeface="Tahoma" panose="020B0604030504040204" pitchFamily="34" charset="0"/>
                        </a:rPr>
                        <a:t>“Cambiali insolute e protestate”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Cambiali all’incasso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nvGraphicFramePr>
        <p:xfrm>
          <a:off x="215900" y="5384800"/>
          <a:ext cx="8496300" cy="460375"/>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246198">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224658">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60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Spese di protesto</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34" marB="460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XX</a:t>
                      </a:r>
                    </a:p>
                  </a:txBody>
                  <a:tcPr marT="46034" marB="460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3291" name="CasellaDiTesto 1"/>
          <p:cNvSpPr txBox="1">
            <a:spLocks noChangeArrowheads="1"/>
          </p:cNvSpPr>
          <p:nvPr/>
        </p:nvSpPr>
        <p:spPr bwMode="auto">
          <a:xfrm>
            <a:off x="107950" y="4797425"/>
            <a:ext cx="89281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dirty="0"/>
              <a:t>Il conto “Cambiali insolute e protestate” è un conto originario-finanziario acceso alla liquidità differita</a:t>
            </a:r>
          </a:p>
          <a:p>
            <a:pPr algn="just">
              <a:spcBef>
                <a:spcPct val="0"/>
              </a:spcBef>
              <a:buClrTx/>
              <a:buFontTx/>
              <a:buNone/>
            </a:pPr>
            <a:endParaRPr lang="it-IT" altLang="it-IT" sz="1600" dirty="0"/>
          </a:p>
          <a:p>
            <a:pPr algn="just">
              <a:spcBef>
                <a:spcPct val="0"/>
              </a:spcBef>
              <a:buClrTx/>
              <a:buFontTx/>
              <a:buNone/>
            </a:pPr>
            <a:endParaRPr lang="it-IT" altLang="it-IT" sz="1600" dirty="0"/>
          </a:p>
          <a:p>
            <a:pPr algn="just">
              <a:spcBef>
                <a:spcPct val="0"/>
              </a:spcBef>
              <a:buClrTx/>
              <a:buFontTx/>
              <a:buNone/>
            </a:pPr>
            <a:endParaRPr lang="it-IT" altLang="it-IT" sz="700" dirty="0"/>
          </a:p>
          <a:p>
            <a:pPr algn="just">
              <a:spcBef>
                <a:spcPct val="0"/>
              </a:spcBef>
              <a:buClrTx/>
              <a:buFontTx/>
              <a:buNone/>
            </a:pPr>
            <a:r>
              <a:rPr lang="it-IT" altLang="it-IT" sz="1600" dirty="0"/>
              <a:t>Il conto “Spese di protesto” è un conto derivato-economico acceso ai costi di esercizio</a:t>
            </a:r>
          </a:p>
        </p:txBody>
      </p:sp>
      <p:sp>
        <p:nvSpPr>
          <p:cNvPr id="14"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6"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a:t>
            </a:r>
            <a:r>
              <a:rPr lang="it-IT" altLang="it-IT" sz="2000" i="1" u="sng" kern="0" dirty="0" smtClean="0">
                <a:latin typeface="Tahoma" panose="020B0604030504040204" pitchFamily="34" charset="0"/>
                <a:cs typeface="Tahoma" panose="020B0604030504040204" pitchFamily="34" charset="0"/>
              </a:rPr>
              <a:t>sconto e di accredito al SBF</a:t>
            </a:r>
            <a:endParaRPr lang="it-IT" altLang="it-IT" sz="20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sz="1800" dirty="0" smtClean="0"/>
              <a:t>Sulle cambiali </a:t>
            </a:r>
            <a:r>
              <a:rPr lang="it-IT" sz="1800" dirty="0"/>
              <a:t>attive il creditore può richiedere un anticipo ad una </a:t>
            </a:r>
            <a:r>
              <a:rPr lang="it-IT" sz="1800" dirty="0" smtClean="0"/>
              <a:t>banca. </a:t>
            </a:r>
            <a:endParaRPr lang="it-IT" altLang="it-IT" sz="1800" b="1"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sz="1800" dirty="0"/>
              <a:t>Tale “anticipo” può concretizzarsi in </a:t>
            </a:r>
            <a:r>
              <a:rPr lang="it-IT" sz="1800" b="1" dirty="0"/>
              <a:t>due forme tecniche</a:t>
            </a:r>
            <a:r>
              <a:rPr lang="it-IT" sz="1800" dirty="0"/>
              <a:t>: lo “</a:t>
            </a:r>
            <a:r>
              <a:rPr lang="it-IT" sz="1800" b="1" dirty="0">
                <a:solidFill>
                  <a:srgbClr val="C00000"/>
                </a:solidFill>
              </a:rPr>
              <a:t>sconto</a:t>
            </a:r>
            <a:r>
              <a:rPr lang="it-IT" sz="1800" dirty="0"/>
              <a:t>” e l’“</a:t>
            </a:r>
            <a:r>
              <a:rPr lang="it-IT" sz="1800" b="1" dirty="0">
                <a:solidFill>
                  <a:srgbClr val="C00000"/>
                </a:solidFill>
              </a:rPr>
              <a:t>accredito salvo buon fine</a:t>
            </a:r>
            <a:r>
              <a:rPr lang="it-IT" sz="1800" dirty="0" smtClean="0"/>
              <a:t>”.</a:t>
            </a:r>
          </a:p>
          <a:p>
            <a:pPr marL="0" lvl="1" indent="0" algn="just" eaLnBrk="1" hangingPunct="1">
              <a:spcBef>
                <a:spcPts val="0"/>
              </a:spcBef>
              <a:buClr>
                <a:schemeClr val="tx1"/>
              </a:buClr>
              <a:buNone/>
              <a:defRPr/>
            </a:pPr>
            <a:endParaRPr lang="it-IT" sz="1800" dirty="0" smtClean="0"/>
          </a:p>
          <a:p>
            <a:pPr marL="0" lvl="1" indent="0" algn="just" eaLnBrk="1" hangingPunct="1">
              <a:spcBef>
                <a:spcPts val="0"/>
              </a:spcBef>
              <a:buClr>
                <a:schemeClr val="tx1"/>
              </a:buClr>
              <a:buNone/>
              <a:defRPr/>
            </a:pPr>
            <a:r>
              <a:rPr lang="it-IT" sz="2000" dirty="0"/>
              <a:t>Tramite lo </a:t>
            </a:r>
            <a:r>
              <a:rPr lang="it-IT" sz="2000" dirty="0">
                <a:solidFill>
                  <a:srgbClr val="C00000"/>
                </a:solidFill>
              </a:rPr>
              <a:t>sconto</a:t>
            </a:r>
            <a:r>
              <a:rPr lang="it-IT" sz="2000" dirty="0"/>
              <a:t> viene scambiato un credito ad una certa scadenza con una somma di denaro resa immediatamente disponibile sul conto corrente, al netto di interessi e spese</a:t>
            </a:r>
            <a:r>
              <a:rPr lang="it-IT" sz="2000" dirty="0" smtClean="0"/>
              <a:t>.</a:t>
            </a:r>
          </a:p>
          <a:p>
            <a:pPr marL="0" lvl="1" indent="0" algn="just" eaLnBrk="1" hangingPunct="1">
              <a:spcBef>
                <a:spcPts val="0"/>
              </a:spcBef>
              <a:buClr>
                <a:schemeClr val="tx1"/>
              </a:buClr>
              <a:buNone/>
              <a:defRPr/>
            </a:pPr>
            <a:endParaRPr lang="it-IT" sz="2000" dirty="0" smtClean="0"/>
          </a:p>
          <a:p>
            <a:pPr marL="0" lvl="1" indent="0" algn="just" eaLnBrk="1" hangingPunct="1">
              <a:spcBef>
                <a:spcPts val="0"/>
              </a:spcBef>
              <a:buClr>
                <a:schemeClr val="tx1"/>
              </a:buClr>
              <a:buNone/>
              <a:defRPr/>
            </a:pPr>
            <a:r>
              <a:rPr lang="it-IT" sz="2000" dirty="0"/>
              <a:t>Leggermente diverso è l’“</a:t>
            </a:r>
            <a:r>
              <a:rPr lang="it-IT" sz="2000" dirty="0">
                <a:solidFill>
                  <a:srgbClr val="C00000"/>
                </a:solidFill>
              </a:rPr>
              <a:t>accredito salvo buon fine</a:t>
            </a:r>
            <a:r>
              <a:rPr lang="it-IT" sz="2000" dirty="0"/>
              <a:t>”, il quale viene anche definito “incasso salvo buon fine”, in quanto l’azienda presenta gli effetti per l’incasso presso un ente creditizio. Quest’ultimo, tuttavia, a differenza dell’“accredito al dopo incasso”, non attende la scadenza per rendere disponibili le relative somme, e concede la possibilità al richiedente di utilizzarle sin da subito “in linea capitale</a:t>
            </a:r>
            <a:r>
              <a:rPr lang="it-IT" sz="2000" dirty="0" smtClean="0"/>
              <a:t>”.</a:t>
            </a:r>
          </a:p>
          <a:p>
            <a:pPr marL="0" lvl="1" indent="0" algn="just" eaLnBrk="1" hangingPunct="1">
              <a:spcBef>
                <a:spcPts val="0"/>
              </a:spcBef>
              <a:buClr>
                <a:schemeClr val="tx1"/>
              </a:buClr>
              <a:buNone/>
              <a:defRPr/>
            </a:pPr>
            <a:r>
              <a:rPr lang="it-IT" sz="2000" dirty="0"/>
              <a:t>Tuttavia, dal punto di vista formale l’effettivo accredito sul conto corrente (c.d. “accredito in linea di valuta”) avrà decorrenza solo dal giorno dell’effettivo incasso della cambiale.</a:t>
            </a:r>
          </a:p>
          <a:p>
            <a:pPr marL="0" lvl="1" indent="0" algn="just" eaLnBrk="1" hangingPunct="1">
              <a:spcBef>
                <a:spcPts val="0"/>
              </a:spcBef>
              <a:buClr>
                <a:schemeClr val="tx1"/>
              </a:buClr>
              <a:buNone/>
              <a:defRPr/>
            </a:pPr>
            <a:endParaRPr lang="it-IT" dirty="0" smtClean="0"/>
          </a:p>
          <a:p>
            <a:pPr marL="0" lvl="1" indent="0" algn="just" eaLnBrk="1" hangingPunct="1">
              <a:spcBef>
                <a:spcPts val="0"/>
              </a:spcBef>
              <a:buClr>
                <a:schemeClr val="tx1"/>
              </a:buClr>
              <a:buNone/>
              <a:defRPr/>
            </a:pPr>
            <a:endParaRPr lang="it-IT" altLang="it-IT" sz="18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sp>
        <p:nvSpPr>
          <p:cNvPr id="9"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extLst>
      <p:ext uri="{BB962C8B-B14F-4D97-AF65-F5344CB8AC3E}">
        <p14:creationId xmlns:p14="http://schemas.microsoft.com/office/powerpoint/2010/main" val="678305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6" name="Rettangolo 2"/>
          <p:cNvSpPr>
            <a:spLocks noChangeArrowheads="1"/>
          </p:cNvSpPr>
          <p:nvPr/>
        </p:nvSpPr>
        <p:spPr bwMode="auto">
          <a:xfrm>
            <a:off x="215900" y="904875"/>
            <a:ext cx="882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2" name="Rectangle 3"/>
          <p:cNvSpPr txBox="1">
            <a:spLocks noChangeArrowheads="1"/>
          </p:cNvSpPr>
          <p:nvPr/>
        </p:nvSpPr>
        <p:spPr>
          <a:xfrm>
            <a:off x="80963" y="593725"/>
            <a:ext cx="8955087" cy="5108575"/>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2000" b="1" u="sng" kern="0" dirty="0" smtClean="0">
                <a:latin typeface="Tahoma" panose="020B0604030504040204" pitchFamily="34" charset="0"/>
                <a:cs typeface="Tahoma" panose="020B0604030504040204" pitchFamily="34" charset="0"/>
              </a:rPr>
              <a:t>Le cambiali </a:t>
            </a:r>
            <a:r>
              <a:rPr lang="it-IT" altLang="it-IT" sz="2000" b="1" u="sng" kern="0" dirty="0">
                <a:latin typeface="Tahoma" panose="020B0604030504040204" pitchFamily="34" charset="0"/>
                <a:cs typeface="Tahoma" panose="020B0604030504040204" pitchFamily="34" charset="0"/>
              </a:rPr>
              <a:t>attive</a:t>
            </a:r>
          </a:p>
          <a:p>
            <a:pPr marL="0" lvl="1" indent="0" algn="just" eaLnBrk="1" hangingPunct="1">
              <a:spcBef>
                <a:spcPts val="0"/>
              </a:spcBef>
              <a:buClr>
                <a:schemeClr val="tx1"/>
              </a:buClr>
              <a:buFont typeface="Arial" panose="020B0604020202020204" pitchFamily="34" charset="0"/>
              <a:buNone/>
              <a:defRPr/>
            </a:pPr>
            <a:endParaRPr lang="it-IT" altLang="it-IT" sz="1050" b="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2000" i="1" u="sng" kern="0" dirty="0">
                <a:latin typeface="Tahoma" panose="020B0604030504040204" pitchFamily="34" charset="0"/>
                <a:cs typeface="Tahoma" panose="020B0604030504040204" pitchFamily="34" charset="0"/>
              </a:rPr>
              <a:t>Le operazioni sulle cambiali: il servizio di </a:t>
            </a:r>
            <a:r>
              <a:rPr lang="it-IT" altLang="it-IT" sz="2000" i="1" u="sng" kern="0" dirty="0" smtClean="0">
                <a:latin typeface="Tahoma" panose="020B0604030504040204" pitchFamily="34" charset="0"/>
                <a:cs typeface="Tahoma" panose="020B0604030504040204" pitchFamily="34" charset="0"/>
              </a:rPr>
              <a:t>sconto e di accredito al SBF</a:t>
            </a:r>
            <a:endParaRPr lang="it-IT" altLang="it-IT" sz="20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1100" i="1" u="sng"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r>
              <a:rPr lang="it-IT" sz="1800" dirty="0"/>
              <a:t>Tecnicamente, mentre </a:t>
            </a:r>
            <a:r>
              <a:rPr lang="it-IT" sz="1800" b="1" dirty="0"/>
              <a:t>nello sconto</a:t>
            </a:r>
            <a:r>
              <a:rPr lang="it-IT" sz="1800" dirty="0"/>
              <a:t> </a:t>
            </a:r>
            <a:r>
              <a:rPr lang="it-IT" sz="1800" b="1" dirty="0"/>
              <a:t>il netto ricavo viene immediatamente accreditato</a:t>
            </a:r>
            <a:r>
              <a:rPr lang="it-IT" sz="1800" dirty="0"/>
              <a:t> “</a:t>
            </a:r>
            <a:r>
              <a:rPr lang="it-IT" sz="1800" b="1" dirty="0"/>
              <a:t>in linea di capitale</a:t>
            </a:r>
            <a:r>
              <a:rPr lang="it-IT" sz="1800" dirty="0"/>
              <a:t>” e “</a:t>
            </a:r>
            <a:r>
              <a:rPr lang="it-IT" sz="1800" b="1" dirty="0"/>
              <a:t>in linea di valuta</a:t>
            </a:r>
            <a:r>
              <a:rPr lang="it-IT" sz="1800" dirty="0"/>
              <a:t>”, </a:t>
            </a:r>
            <a:r>
              <a:rPr lang="it-IT" sz="1800" b="1" dirty="0"/>
              <a:t>nell’incasso salvo buon fine esso</a:t>
            </a:r>
            <a:r>
              <a:rPr lang="it-IT" sz="1800" dirty="0"/>
              <a:t> viene accreditato </a:t>
            </a:r>
            <a:r>
              <a:rPr lang="it-IT" sz="1800" b="1" dirty="0"/>
              <a:t>in via immediata</a:t>
            </a:r>
            <a:r>
              <a:rPr lang="it-IT" sz="1800" dirty="0"/>
              <a:t> “</a:t>
            </a:r>
            <a:r>
              <a:rPr lang="it-IT" sz="1800" b="1" dirty="0"/>
              <a:t>in linea di capitale</a:t>
            </a:r>
            <a:r>
              <a:rPr lang="it-IT" sz="1800" dirty="0"/>
              <a:t>” e </a:t>
            </a:r>
            <a:r>
              <a:rPr lang="it-IT" sz="1800" b="1" dirty="0"/>
              <a:t>in via differita</a:t>
            </a:r>
            <a:r>
              <a:rPr lang="it-IT" sz="1800" dirty="0"/>
              <a:t> “</a:t>
            </a:r>
            <a:r>
              <a:rPr lang="it-IT" sz="1800" b="1" dirty="0"/>
              <a:t>in linea di valuta</a:t>
            </a:r>
            <a:r>
              <a:rPr lang="it-IT" sz="1800" dirty="0"/>
              <a:t>”. Ciò, lo vedremo, comporta anche una diversa rilevazione contabile</a:t>
            </a:r>
            <a:r>
              <a:rPr lang="it-IT" sz="1800" dirty="0" smtClean="0"/>
              <a:t>.</a:t>
            </a:r>
          </a:p>
          <a:p>
            <a:pPr marL="0" lvl="1" indent="0" algn="just" eaLnBrk="1" hangingPunct="1">
              <a:spcBef>
                <a:spcPts val="0"/>
              </a:spcBef>
              <a:buClr>
                <a:schemeClr val="tx1"/>
              </a:buClr>
              <a:buNone/>
              <a:defRPr/>
            </a:pPr>
            <a:endParaRPr lang="it-IT" sz="1800" dirty="0"/>
          </a:p>
          <a:p>
            <a:pPr marL="0" lvl="1" indent="0" algn="just" eaLnBrk="1" hangingPunct="1">
              <a:spcBef>
                <a:spcPts val="0"/>
              </a:spcBef>
              <a:buClr>
                <a:schemeClr val="tx1"/>
              </a:buClr>
              <a:buNone/>
              <a:defRPr/>
            </a:pPr>
            <a:r>
              <a:rPr lang="it-IT" sz="1800" dirty="0"/>
              <a:t>Con la </a:t>
            </a:r>
            <a:r>
              <a:rPr lang="it-IT" sz="1800" b="1" dirty="0"/>
              <a:t>prima forma tecnica</a:t>
            </a:r>
            <a:r>
              <a:rPr lang="it-IT" sz="1800" dirty="0"/>
              <a:t> l’azienda liquida immediatamente il </a:t>
            </a:r>
            <a:r>
              <a:rPr lang="it-IT" sz="1800" b="1" dirty="0"/>
              <a:t>costo connesso all’operazione</a:t>
            </a:r>
            <a:r>
              <a:rPr lang="it-IT" sz="1800" dirty="0"/>
              <a:t> (gli interessi passivi), mentre con la </a:t>
            </a:r>
            <a:r>
              <a:rPr lang="it-IT" sz="1800" b="1" dirty="0"/>
              <a:t>seconda</a:t>
            </a:r>
            <a:r>
              <a:rPr lang="it-IT" sz="1800" dirty="0"/>
              <a:t> la loro </a:t>
            </a:r>
            <a:r>
              <a:rPr lang="it-IT" sz="1800" b="1" dirty="0"/>
              <a:t>liquidazione</a:t>
            </a:r>
            <a:r>
              <a:rPr lang="it-IT" sz="1800" dirty="0"/>
              <a:t> avviene </a:t>
            </a:r>
            <a:r>
              <a:rPr lang="it-IT" sz="1800" b="1" dirty="0"/>
              <a:t>in un momento successivo</a:t>
            </a:r>
            <a:r>
              <a:rPr lang="it-IT" sz="1800" dirty="0"/>
              <a:t> in funzione degli “</a:t>
            </a:r>
            <a:r>
              <a:rPr lang="it-IT" sz="1800" b="1" dirty="0"/>
              <a:t>scoperti</a:t>
            </a:r>
            <a:r>
              <a:rPr lang="it-IT" sz="1800" dirty="0"/>
              <a:t>”</a:t>
            </a:r>
            <a:r>
              <a:rPr lang="it-IT" sz="1800" b="1" dirty="0"/>
              <a:t> in linea di valuta</a:t>
            </a:r>
            <a:r>
              <a:rPr lang="it-IT" sz="1800" dirty="0"/>
              <a:t>, ovvero dell’utilizzo di tali somme da parte del cliente</a:t>
            </a:r>
            <a:r>
              <a:rPr lang="it-IT" sz="1800" dirty="0" smtClean="0"/>
              <a:t>.</a:t>
            </a:r>
          </a:p>
          <a:p>
            <a:pPr marL="0" lvl="1" indent="0" algn="just" eaLnBrk="1" hangingPunct="1">
              <a:spcBef>
                <a:spcPts val="0"/>
              </a:spcBef>
              <a:buClr>
                <a:schemeClr val="tx1"/>
              </a:buClr>
              <a:buNone/>
              <a:defRPr/>
            </a:pPr>
            <a:endParaRPr lang="it-IT" sz="1800" dirty="0" smtClean="0"/>
          </a:p>
          <a:p>
            <a:pPr marL="0" indent="0">
              <a:buNone/>
            </a:pPr>
            <a:r>
              <a:rPr lang="it-IT" sz="1800" dirty="0" smtClean="0"/>
              <a:t>L’</a:t>
            </a:r>
            <a:r>
              <a:rPr lang="it-IT" sz="1800" b="1" dirty="0" smtClean="0">
                <a:solidFill>
                  <a:srgbClr val="C00000"/>
                </a:solidFill>
              </a:rPr>
              <a:t>accredito </a:t>
            </a:r>
            <a:r>
              <a:rPr lang="it-IT" sz="1800" b="1" dirty="0">
                <a:solidFill>
                  <a:srgbClr val="C00000"/>
                </a:solidFill>
              </a:rPr>
              <a:t>di effetti al salvo buon fine</a:t>
            </a:r>
            <a:r>
              <a:rPr lang="it-IT" sz="1800" dirty="0">
                <a:solidFill>
                  <a:srgbClr val="C00000"/>
                </a:solidFill>
              </a:rPr>
              <a:t> </a:t>
            </a:r>
            <a:r>
              <a:rPr lang="it-IT" sz="1800" dirty="0"/>
              <a:t>non rappresenta un’operazione di “anticipo” vera e propria, né un’operazione di “incasso” in senso stretto, piuttosto </a:t>
            </a:r>
            <a:r>
              <a:rPr lang="it-IT" sz="1800" b="1" dirty="0">
                <a:solidFill>
                  <a:srgbClr val="C00000"/>
                </a:solidFill>
              </a:rPr>
              <a:t>una via di mezzo</a:t>
            </a:r>
            <a:r>
              <a:rPr lang="it-IT" sz="1800" b="1" dirty="0"/>
              <a:t> </a:t>
            </a:r>
            <a:r>
              <a:rPr lang="it-IT" sz="1800" dirty="0"/>
              <a:t>fra le due fattispecie.</a:t>
            </a:r>
          </a:p>
          <a:p>
            <a:pPr marL="0" indent="0">
              <a:buNone/>
            </a:pPr>
            <a:endParaRPr lang="it-IT" sz="1800" dirty="0" smtClean="0"/>
          </a:p>
          <a:p>
            <a:pPr marL="0" indent="0">
              <a:buNone/>
            </a:pPr>
            <a:r>
              <a:rPr lang="it-IT" sz="1800" dirty="0" smtClean="0"/>
              <a:t>Comunque</a:t>
            </a:r>
            <a:r>
              <a:rPr lang="it-IT" sz="1800" dirty="0"/>
              <a:t>, in entrambe le circostanze l’azienda viene a disporre delle relative somme prima della scadenza della cambiale.</a:t>
            </a:r>
          </a:p>
          <a:p>
            <a:pPr marL="0" lvl="1" indent="0" algn="just" eaLnBrk="1" hangingPunct="1">
              <a:spcBef>
                <a:spcPts val="0"/>
              </a:spcBef>
              <a:buClr>
                <a:schemeClr val="tx1"/>
              </a:buClr>
              <a:buNone/>
              <a:defRPr/>
            </a:pPr>
            <a:endParaRPr lang="it-IT" dirty="0" smtClean="0"/>
          </a:p>
          <a:p>
            <a:pPr marL="0" lvl="1" indent="0" algn="just" eaLnBrk="1" hangingPunct="1">
              <a:spcBef>
                <a:spcPts val="0"/>
              </a:spcBef>
              <a:buClr>
                <a:schemeClr val="tx1"/>
              </a:buClr>
              <a:buNone/>
              <a:defRPr/>
            </a:pPr>
            <a:endParaRPr lang="it-IT" altLang="it-IT" sz="1800" kern="0" dirty="0" smtClean="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None/>
              <a:defRPr/>
            </a:pPr>
            <a:endParaRPr lang="it-IT" altLang="it-IT" sz="1800" kern="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endParaRPr lang="it-IT" altLang="it-IT" sz="700" kern="0" dirty="0">
              <a:latin typeface="Tahoma" panose="020B0604030504040204" pitchFamily="34" charset="0"/>
              <a:cs typeface="Tahoma" panose="020B0604030504040204" pitchFamily="34" charset="0"/>
            </a:endParaRPr>
          </a:p>
        </p:txBody>
      </p:sp>
      <p:sp>
        <p:nvSpPr>
          <p:cNvPr id="6" name="Rectangle 4"/>
          <p:cNvSpPr>
            <a:spLocks noChangeArrowheads="1"/>
          </p:cNvSpPr>
          <p:nvPr/>
        </p:nvSpPr>
        <p:spPr bwMode="auto">
          <a:xfrm>
            <a:off x="668338" y="603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 gestione dei crediti commerciali</a:t>
            </a:r>
            <a:endParaRPr lang="it-IT" altLang="it-IT" sz="1800" dirty="0"/>
          </a:p>
        </p:txBody>
      </p:sp>
    </p:spTree>
    <p:extLst>
      <p:ext uri="{BB962C8B-B14F-4D97-AF65-F5344CB8AC3E}">
        <p14:creationId xmlns:p14="http://schemas.microsoft.com/office/powerpoint/2010/main" val="137790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A6DBB-E861-4C97-9535-C9BC3794CDD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83131A-56CC-4061-9166-B8B8C5CAB514}">
  <ds:schemaRefs>
    <ds:schemaRef ds:uri="http://schemas.microsoft.com/sharepoint/v3/contenttype/forms"/>
  </ds:schemaRefs>
</ds:datastoreItem>
</file>

<file path=customXml/itemProps3.xml><?xml version="1.0" encoding="utf-8"?>
<ds:datastoreItem xmlns:ds="http://schemas.openxmlformats.org/officeDocument/2006/customXml" ds:itemID="{6D252708-5693-4EC7-93C9-31B34292F7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4202</TotalTime>
  <Words>3041</Words>
  <Application>Microsoft Office PowerPoint</Application>
  <PresentationFormat>Presentazione su schermo (4:3)</PresentationFormat>
  <Paragraphs>440</Paragraphs>
  <Slides>21</Slides>
  <Notes>20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21</vt:i4>
      </vt:variant>
    </vt:vector>
  </HeadingPairs>
  <TitlesOfParts>
    <vt:vector size="30" baseType="lpstr">
      <vt:lpstr>MS PGothic</vt:lpstr>
      <vt:lpstr>MS PGothic</vt:lpstr>
      <vt:lpstr>Arial</vt:lpstr>
      <vt:lpstr>AvantGarde Bk BT</vt:lpstr>
      <vt:lpstr>Calibri</vt:lpstr>
      <vt:lpstr>Tahoma</vt:lpstr>
      <vt:lpstr>Times New Roman</vt:lpstr>
      <vt:lpstr>Wingdings</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367</cp:revision>
  <dcterms:created xsi:type="dcterms:W3CDTF">2008-10-04T09:41:13Z</dcterms:created>
  <dcterms:modified xsi:type="dcterms:W3CDTF">2021-04-28T15:27:33Z</dcterms:modified>
</cp:coreProperties>
</file>