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91" r:id="rId5"/>
    <p:sldId id="421" r:id="rId6"/>
    <p:sldId id="456" r:id="rId7"/>
    <p:sldId id="448" r:id="rId8"/>
    <p:sldId id="488" r:id="rId9"/>
    <p:sldId id="489" r:id="rId10"/>
    <p:sldId id="474" r:id="rId11"/>
    <p:sldId id="461" r:id="rId12"/>
    <p:sldId id="462" r:id="rId13"/>
    <p:sldId id="463" r:id="rId14"/>
    <p:sldId id="464" r:id="rId15"/>
    <p:sldId id="465" r:id="rId16"/>
    <p:sldId id="467" r:id="rId17"/>
    <p:sldId id="377" r:id="rId18"/>
    <p:sldId id="454" r:id="rId19"/>
    <p:sldId id="490" r:id="rId20"/>
    <p:sldId id="457" r:id="rId21"/>
    <p:sldId id="337" r:id="rId22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79487" autoAdjust="0"/>
  </p:normalViewPr>
  <p:slideViewPr>
    <p:cSldViewPr>
      <p:cViewPr varScale="1">
        <p:scale>
          <a:sx n="81" d="100"/>
          <a:sy n="81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26A6E8-B96F-41C8-A25A-756919BD7C43}" type="datetimeFigureOut">
              <a:rPr lang="it-IT"/>
              <a:pPr>
                <a:defRPr/>
              </a:pPr>
              <a:t>28/04/2021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979B4A-C9FE-4405-A529-842557FA113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C21A56-E9C7-43D3-B777-600DACBF598D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A17112-5E5B-442C-9AAA-55A6DC96713A}" type="slidenum">
              <a:rPr lang="it-IT" altLang="it-IT"/>
              <a:pPr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9CEC15-1053-439B-9D52-225230292AEA}" type="slidenum">
              <a:rPr lang="it-IT" altLang="it-IT"/>
              <a:pPr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4C17B4-8398-496B-BEAC-35FE3A0BC025}" type="slidenum">
              <a:rPr lang="it-IT" altLang="it-IT"/>
              <a:pPr/>
              <a:t>12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10E502-BED1-441E-BFEF-7E6624BB0FF3}" type="slidenum">
              <a:rPr lang="it-IT" altLang="it-IT"/>
              <a:pPr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4FC969-02AE-424C-B16F-8226520A7CAB}" type="slidenum">
              <a:rPr lang="it-IT" altLang="it-IT"/>
              <a:pPr/>
              <a:t>14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E545C6-5755-429E-8DD1-9BD08A9C7B9D}" type="slidenum">
              <a:rPr lang="it-IT" altLang="it-IT"/>
              <a:pPr/>
              <a:t>15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5B0A0A-7481-4FB5-B607-2F4D913DBB38}" type="slidenum">
              <a:rPr lang="it-IT" altLang="it-IT"/>
              <a:pPr/>
              <a:t>16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6961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4C70D3-47B3-4916-9759-E7D22A7F12EA}" type="slidenum">
              <a:rPr lang="it-IT" altLang="it-IT"/>
              <a:pPr/>
              <a:t>17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105489-2AA5-457C-B2A2-31D0483C8CC1}" type="slidenum">
              <a:rPr lang="it-IT" altLang="it-IT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B85804-8818-458D-93CE-31A16A78635B}" type="slidenum">
              <a:rPr lang="it-IT" altLang="it-IT"/>
              <a:pPr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F6418B-AA27-490F-B7D6-77218547790A}" type="slidenum">
              <a:rPr lang="it-IT" altLang="it-IT"/>
              <a:pPr/>
              <a:t>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F6418B-AA27-490F-B7D6-77218547790A}" type="slidenum">
              <a:rPr lang="it-IT" altLang="it-IT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500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F6418B-AA27-490F-B7D6-77218547790A}" type="slidenum">
              <a:rPr lang="it-IT" altLang="it-IT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097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99C09-EF90-4653-A86E-5B0FFA5D424E}" type="slidenum">
              <a:rPr lang="it-IT" altLang="it-IT"/>
              <a:pPr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8FAC7D-8163-4422-9847-B85F853DED58}" type="slidenum">
              <a:rPr lang="it-IT" altLang="it-IT"/>
              <a:pPr/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696750-585F-44C1-8068-90E3F0CE5608}" type="slidenum">
              <a:rPr lang="it-IT" altLang="it-IT"/>
              <a:pPr/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419578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156B9-9B60-4A6D-8E02-2CF687A4CDF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456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5F7F8-0BFE-4A1A-A0C3-3D0BE26C81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976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67E46-2889-4C4F-8C6B-5C002125720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716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E37CC-33F6-4E4C-9260-7FCA2B66467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4500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58558-5B2A-437F-A4D5-F3A7ABD2C65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025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9B517-4978-41FA-9D39-59403EAAE03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267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4F041-D357-4154-8872-481AE238E6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62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293E4-84B0-4E70-B507-9ECEDAC7530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26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D82C5-57DD-4492-A257-2C20B5034E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9734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F1201-C755-452E-8328-1167F3AB14B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19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47227-4088-4F37-93C0-174A49148E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761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F6A0DBBD-047E-4064-87AF-CD2A71A46E7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  <p:sldLayoutId id="2147484387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4213" y="1988840"/>
            <a:ext cx="7991475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L’operazione di </a:t>
            </a: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vendita</a:t>
            </a:r>
            <a:endParaRPr lang="it-IT" sz="44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(approfondimenti)</a:t>
            </a:r>
            <a:endParaRPr lang="it-IT" sz="44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22533" name="Rettangolo 2"/>
          <p:cNvSpPr>
            <a:spLocks noChangeArrowheads="1"/>
          </p:cNvSpPr>
          <p:nvPr/>
        </p:nvSpPr>
        <p:spPr bwMode="auto">
          <a:xfrm>
            <a:off x="0" y="623888"/>
            <a:ext cx="9144000" cy="5178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2200" b="1" dirty="0">
                <a:latin typeface="Tahoma" panose="020B0604030504040204" pitchFamily="34" charset="0"/>
                <a:cs typeface="Tahoma" panose="020B0604030504040204" pitchFamily="34" charset="0"/>
              </a:rPr>
              <a:t>Gli anticipi e le caparre da clienti: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Le problematiche osservate e le relative scritture sono esattamente speculari rispetto a quelle incontrate nell’operazione di investimento.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05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L’anticipo ha carattere di </a:t>
            </a: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acconto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e rappresenta un incasso parziale del corrispettivo effettuato anticipatamente rispetto all’esecuzione del contratto. Il venditore deve emettere fattura per l’anticipo ricevuto, sul quale grava l’IVA.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L’azienda Alfa richiede al compratore un anticipo di € 500 per la vendita di una partita di merci dal valore di € 5.000 € +IVA 22%. 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Il conto “Clienti c/anticipi” è un conto originario-finanziario acceso alla liquidità differita e rappresenta un debito del venditore nei confronti dell’acquirente.</a:t>
            </a: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727467"/>
              </p:ext>
            </p:extLst>
          </p:nvPr>
        </p:nvGraphicFramePr>
        <p:xfrm>
          <a:off x="323850" y="3789363"/>
          <a:ext cx="8496300" cy="81756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c/anticipi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52"/>
          <p:cNvGraphicFramePr>
            <a:graphicFrameLocks noGrp="1"/>
          </p:cNvGraphicFramePr>
          <p:nvPr/>
        </p:nvGraphicFramePr>
        <p:xfrm>
          <a:off x="319088" y="4684713"/>
          <a:ext cx="8496300" cy="3762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69" name="Rectangle 4"/>
          <p:cNvSpPr>
            <a:spLocks noChangeArrowheads="1"/>
          </p:cNvSpPr>
          <p:nvPr/>
        </p:nvSpPr>
        <p:spPr bwMode="auto">
          <a:xfrm>
            <a:off x="614363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24580" name="Rettangolo 2"/>
          <p:cNvSpPr>
            <a:spLocks noChangeArrowheads="1"/>
          </p:cNvSpPr>
          <p:nvPr/>
        </p:nvSpPr>
        <p:spPr bwMode="auto">
          <a:xfrm>
            <a:off x="71438" y="738188"/>
            <a:ext cx="8821737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200" b="1">
                <a:latin typeface="Tahoma" panose="020B0604030504040204" pitchFamily="34" charset="0"/>
                <a:cs typeface="Tahoma" panose="020B0604030504040204" pitchFamily="34" charset="0"/>
              </a:rPr>
              <a:t>Gli anticipi e le caparre da clienti: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3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 b="1" i="1">
                <a:latin typeface="Tahoma" panose="020B0604030504040204" pitchFamily="34" charset="0"/>
                <a:cs typeface="Tahoma" panose="020B0604030504040204" pitchFamily="34" charset="0"/>
              </a:rPr>
              <a:t>Al momento della vendita del bene:</a:t>
            </a: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 il venditore emetterà fattura nei confronti dell’acquirente. Tuttavia, a fronte del costo di 5.000 addebiterà l’IVA calcolata solo sull’importo al netto dell’acconto già versato 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16132"/>
              </p:ext>
            </p:extLst>
          </p:nvPr>
        </p:nvGraphicFramePr>
        <p:xfrm>
          <a:off x="323850" y="2476500"/>
          <a:ext cx="8496300" cy="1841576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6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2" marB="46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2" marB="46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c/Anticipi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2" marB="46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2" marB="46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c/acquisti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 (calcolata su 4.500)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2" marB="46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5.490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990</a:t>
                      </a:r>
                    </a:p>
                  </a:txBody>
                  <a:tcPr marT="46012" marB="46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5.990</a:t>
                      </a:r>
                    </a:p>
                  </a:txBody>
                  <a:tcPr marT="46012" marB="46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99" name="Rectangle 4"/>
          <p:cNvSpPr>
            <a:spLocks noChangeArrowheads="1"/>
          </p:cNvSpPr>
          <p:nvPr/>
        </p:nvSpPr>
        <p:spPr bwMode="auto">
          <a:xfrm>
            <a:off x="614363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3" name="Rettangolo 2"/>
          <p:cNvSpPr/>
          <p:nvPr/>
        </p:nvSpPr>
        <p:spPr>
          <a:xfrm>
            <a:off x="0" y="520700"/>
            <a:ext cx="8821738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it-IT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anticipi e le caparre da clienti: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caparra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versata a titolo di garanzia a fronte di un eventuale inadempimento dell’acquirente o del venditore. Essa non costituisce dunque un anticipo del prezzo di acquisto e per tale motivo </a:t>
            </a:r>
            <a:r>
              <a:rPr lang="it-IT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di essa </a:t>
            </a:r>
            <a:r>
              <a:rPr lang="it-IT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grava </a:t>
            </a:r>
            <a:r>
              <a:rPr lang="it-IT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l’IVA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Ne esistono di due tipi:</a:t>
            </a:r>
          </a:p>
          <a:p>
            <a:pPr marL="342900" indent="-3429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caparra confirmatoria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caparra penitenziale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altLang="it-IT" b="1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A fronte del contratto di </a:t>
            </a:r>
            <a:r>
              <a:rPr lang="it-IT" altLang="it-IT" dirty="0" smtClean="0">
                <a:latin typeface="Tahoma" panose="020B0604030504040204" pitchFamily="34" charset="0"/>
                <a:cs typeface="Tahoma" panose="020B0604030504040204" pitchFamily="34" charset="0"/>
              </a:rPr>
              <a:t>vendita </a:t>
            </a: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di merci per € 1.000 + IVA 22%, il compratore versa una caparra di 200.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14363" y="635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graphicFrame>
        <p:nvGraphicFramePr>
          <p:cNvPr id="7" name="Group 52"/>
          <p:cNvGraphicFramePr>
            <a:graphicFrameLocks noGrp="1"/>
          </p:cNvGraphicFramePr>
          <p:nvPr/>
        </p:nvGraphicFramePr>
        <p:xfrm>
          <a:off x="268288" y="3160713"/>
          <a:ext cx="8496300" cy="3762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c/caparre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648" name="CasellaDiTesto 1"/>
          <p:cNvSpPr txBox="1">
            <a:spLocks noChangeArrowheads="1"/>
          </p:cNvSpPr>
          <p:nvPr/>
        </p:nvSpPr>
        <p:spPr bwMode="auto">
          <a:xfrm>
            <a:off x="7938" y="3571875"/>
            <a:ext cx="88947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Il conto “Clienti c/caparre” è un conto originario-finanziario acceso alla liquidità differita e rappresenta un debito del venditore nei confronti dell’acquirente.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1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 i="1">
                <a:latin typeface="Tahoma" panose="020B0604030504040204" pitchFamily="34" charset="0"/>
                <a:cs typeface="Tahoma" panose="020B0604030504040204" pitchFamily="34" charset="0"/>
              </a:rPr>
              <a:t>All’atto della rilevazione della fattura di vendita: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>
              <a:cs typeface="Tahoma" panose="020B0604030504040204" pitchFamily="34" charset="0"/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34589"/>
              </p:ext>
            </p:extLst>
          </p:nvPr>
        </p:nvGraphicFramePr>
        <p:xfrm>
          <a:off x="207963" y="4611688"/>
          <a:ext cx="8496300" cy="81756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59216"/>
              </p:ext>
            </p:extLst>
          </p:nvPr>
        </p:nvGraphicFramePr>
        <p:xfrm>
          <a:off x="207963" y="5535613"/>
          <a:ext cx="8496300" cy="81756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c/caparre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3" name="Rettangolo 2"/>
          <p:cNvSpPr/>
          <p:nvPr/>
        </p:nvSpPr>
        <p:spPr>
          <a:xfrm>
            <a:off x="87313" y="874713"/>
            <a:ext cx="8821737" cy="407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it-IT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anticipi e le caparre da clienti: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caso di inadempimento del cliente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il venditore trattiene la caparra  rilevando un componente positivo di reddito rappresentato da una 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sopravvenienza attiva.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endParaRPr lang="it-IT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endParaRPr lang="it-IT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caso di inadempimento del 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venditore,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l’acquirente ha diritto a riottenere una somma doppia rispetto alla caparra versata. Il maggior valore da restituire rappresenta per il venditore un componente negativo di reddito denominato 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sopravvenienza passiva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65900"/>
              </p:ext>
            </p:extLst>
          </p:nvPr>
        </p:nvGraphicFramePr>
        <p:xfrm>
          <a:off x="250825" y="4127500"/>
          <a:ext cx="8496300" cy="81756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c/caparre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Sopravvenienza passiva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52"/>
          <p:cNvGraphicFramePr>
            <a:graphicFrameLocks noGrp="1"/>
          </p:cNvGraphicFramePr>
          <p:nvPr/>
        </p:nvGraphicFramePr>
        <p:xfrm>
          <a:off x="250825" y="2120900"/>
          <a:ext cx="8496300" cy="3762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c/caparre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Sopravvenienza attiva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13" name="Rectangle 4"/>
          <p:cNvSpPr>
            <a:spLocks noChangeArrowheads="1"/>
          </p:cNvSpPr>
          <p:nvPr/>
        </p:nvSpPr>
        <p:spPr bwMode="auto">
          <a:xfrm>
            <a:off x="614363" y="73025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/>
          <p:cNvSpPr>
            <a:spLocks noGrp="1" noChangeArrowheads="1"/>
          </p:cNvSpPr>
          <p:nvPr>
            <p:ph type="title"/>
          </p:nvPr>
        </p:nvSpPr>
        <p:spPr>
          <a:xfrm>
            <a:off x="0" y="804887"/>
            <a:ext cx="8932863" cy="681038"/>
          </a:xfrm>
        </p:spPr>
        <p:txBody>
          <a:bodyPr/>
          <a:lstStyle/>
          <a:p>
            <a:r>
              <a:rPr lang="it-IT" altLang="it-IT" b="1" smtClean="0"/>
              <a:t>Gli oneri accessori di vendita e i ricavi accessori di vendita:</a:t>
            </a:r>
          </a:p>
        </p:txBody>
      </p:sp>
      <p:sp>
        <p:nvSpPr>
          <p:cNvPr id="30723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06363" y="1485925"/>
            <a:ext cx="8720137" cy="47513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it-IT" altLang="it-IT" sz="1800" dirty="0" smtClean="0"/>
              <a:t>In alcuni casi l’impresa venditrice sostiene costi (es. per il trasporto o per l’imballo) che, sulla base degli accordi contrattuali o di usi commerciali, possono essere posti a carico del cliente.</a:t>
            </a:r>
          </a:p>
          <a:p>
            <a:pPr marL="0" indent="0" algn="just">
              <a:buFontTx/>
              <a:buNone/>
            </a:pPr>
            <a:endParaRPr lang="it-IT" altLang="it-IT" sz="400" dirty="0" smtClean="0"/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In questi casi può essere richiesto, direttamente in fattura oppure a parte, il rimborso delle spese sostenute in nome e per conto del cliente.</a:t>
            </a:r>
          </a:p>
          <a:p>
            <a:pPr marL="0" indent="0" algn="just">
              <a:buFontTx/>
              <a:buNone/>
            </a:pPr>
            <a:endParaRPr lang="it-IT" altLang="it-IT" sz="500" dirty="0" smtClean="0"/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Se il rimborso viene richiesto per lo stesso importo della spesa sostenuta ed è giustificato in fattura o con altro documento rilevante ai fini IVA, </a:t>
            </a:r>
            <a:r>
              <a:rPr lang="it-IT" altLang="it-IT" sz="1800" b="1" u="sng" dirty="0" smtClean="0"/>
              <a:t>non</a:t>
            </a:r>
            <a:r>
              <a:rPr lang="it-IT" altLang="it-IT" sz="1800" dirty="0" smtClean="0"/>
              <a:t> concorre a formare la base imponibile.</a:t>
            </a:r>
          </a:p>
          <a:p>
            <a:pPr marL="0" indent="0" algn="just">
              <a:buFontTx/>
              <a:buNone/>
            </a:pPr>
            <a:endParaRPr lang="it-IT" altLang="it-IT" sz="1200" dirty="0" smtClean="0"/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Tipologie dei costi connessi alla vendita e dei ricavi accessori di vendita:</a:t>
            </a:r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– la “gestione” del servizio di trasporto; </a:t>
            </a:r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– le provvigioni attive; </a:t>
            </a:r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– il recupero dei costi di imballaggio; </a:t>
            </a:r>
          </a:p>
          <a:p>
            <a:pPr marL="0" indent="0" algn="just">
              <a:buFontTx/>
              <a:buNone/>
            </a:pPr>
            <a:r>
              <a:rPr lang="it-IT" altLang="it-IT" sz="1800" dirty="0" smtClean="0"/>
              <a:t>– il recupero di altri costi accessori (magazzinaggio, assicurazione ecc.). </a:t>
            </a:r>
          </a:p>
          <a:p>
            <a:pPr marL="0" indent="0" algn="just">
              <a:buFontTx/>
              <a:buNone/>
            </a:pPr>
            <a:endParaRPr lang="it-IT" altLang="it-IT" sz="2100" dirty="0" smtClean="0"/>
          </a:p>
          <a:p>
            <a:pPr marL="0" indent="0" algn="just">
              <a:buFontTx/>
              <a:buNone/>
            </a:pPr>
            <a:endParaRPr lang="it-IT" altLang="it-IT" sz="2100" b="1" i="1" dirty="0" smtClean="0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668338" y="10795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788" y="1725885"/>
            <a:ext cx="8688387" cy="4751388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it-IT" altLang="it-IT" sz="2000" b="1" u="sng" dirty="0"/>
              <a:t>Esempio: Recuperi Spese</a:t>
            </a:r>
          </a:p>
          <a:p>
            <a:pPr marL="0" indent="0" algn="just">
              <a:buFontTx/>
              <a:buNone/>
              <a:defRPr/>
            </a:pPr>
            <a:r>
              <a:rPr lang="it-IT" altLang="it-IT" sz="2000" dirty="0"/>
              <a:t>In relazione a un’operazione di vendita, pagate spese di trasporto in nome e per conto del cliente per € 100,00 + IVA 22% ed emessa fattura di vendita per € 600,00 (prodotti A) + € 900,00 (prodotti B) + rimborso spese per € 122,00. </a:t>
            </a:r>
          </a:p>
          <a:p>
            <a:pPr marL="0" indent="0" algn="just">
              <a:buFontTx/>
              <a:buNone/>
              <a:defRPr/>
            </a:pPr>
            <a:endParaRPr lang="it-IT" altLang="it-IT" sz="300" dirty="0"/>
          </a:p>
          <a:p>
            <a:pPr algn="just">
              <a:defRPr/>
            </a:pPr>
            <a:r>
              <a:rPr lang="it-IT" altLang="it-IT" sz="1800" dirty="0"/>
              <a:t>La prima operazione rilevata sarà il sostenimento delle spese in nome e per conto del cliente.</a:t>
            </a:r>
          </a:p>
          <a:p>
            <a:pPr algn="just">
              <a:defRPr/>
            </a:pPr>
            <a:endParaRPr lang="it-IT" sz="1800" dirty="0"/>
          </a:p>
          <a:p>
            <a:pPr algn="just">
              <a:defRPr/>
            </a:pPr>
            <a:endParaRPr lang="it-IT" sz="1800" dirty="0"/>
          </a:p>
          <a:p>
            <a:pPr algn="just">
              <a:defRPr/>
            </a:pPr>
            <a:r>
              <a:rPr lang="it-IT" altLang="it-IT" sz="1800" dirty="0"/>
              <a:t>La seconda rilevazione riguarderà l’emissione della fattura di vendita vera e propria, con il recupero delle spese documentate.</a:t>
            </a:r>
          </a:p>
          <a:p>
            <a:pPr algn="just">
              <a:defRPr/>
            </a:pPr>
            <a:endParaRPr lang="it-IT" sz="1800" dirty="0"/>
          </a:p>
          <a:p>
            <a:pPr marL="0" indent="0" algn="just">
              <a:buFontTx/>
              <a:buNone/>
              <a:defRPr/>
            </a:pPr>
            <a:endParaRPr lang="it-IT" dirty="0"/>
          </a:p>
          <a:p>
            <a:pPr marL="0" indent="0" algn="just">
              <a:buFontTx/>
              <a:buNone/>
              <a:defRPr/>
            </a:pPr>
            <a:endParaRPr lang="it-IT" dirty="0"/>
          </a:p>
          <a:p>
            <a:pPr marL="0" indent="0" algn="just">
              <a:buFontTx/>
              <a:buNone/>
              <a:defRPr/>
            </a:pPr>
            <a:endParaRPr lang="it-IT" sz="2000" dirty="0"/>
          </a:p>
          <a:p>
            <a:pPr algn="just">
              <a:buFontTx/>
              <a:buChar char="-"/>
              <a:defRPr/>
            </a:pPr>
            <a:endParaRPr lang="it-IT" sz="2100" b="1" i="1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68338" y="10795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32773" name="Titolo 1"/>
          <p:cNvSpPr>
            <a:spLocks noGrp="1" noChangeArrowheads="1"/>
          </p:cNvSpPr>
          <p:nvPr>
            <p:ph type="title"/>
          </p:nvPr>
        </p:nvSpPr>
        <p:spPr>
          <a:xfrm>
            <a:off x="103633" y="908720"/>
            <a:ext cx="8932863" cy="681038"/>
          </a:xfrm>
        </p:spPr>
        <p:txBody>
          <a:bodyPr/>
          <a:lstStyle/>
          <a:p>
            <a:r>
              <a:rPr lang="it-IT" altLang="it-IT" b="1" dirty="0" smtClean="0"/>
              <a:t>Gli oneri accessori di vendita e i ricavi accessori di vendita:</a:t>
            </a: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61686"/>
              </p:ext>
            </p:extLst>
          </p:nvPr>
        </p:nvGraphicFramePr>
        <p:xfrm>
          <a:off x="323850" y="4135710"/>
          <a:ext cx="8496300" cy="43180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97" marB="45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97" marB="4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c/spese anticipate</a:t>
                      </a:r>
                    </a:p>
                  </a:txBody>
                  <a:tcPr marT="45997" marB="4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97" marB="4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997" marB="4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97" marB="4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T="45997" marB="45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792" name="CasellaDiTesto 7"/>
          <p:cNvSpPr txBox="1">
            <a:spLocks noChangeArrowheads="1"/>
          </p:cNvSpPr>
          <p:nvPr/>
        </p:nvSpPr>
        <p:spPr bwMode="auto">
          <a:xfrm>
            <a:off x="3492500" y="4181748"/>
            <a:ext cx="719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VF+</a:t>
            </a:r>
          </a:p>
        </p:txBody>
      </p:sp>
      <p:sp>
        <p:nvSpPr>
          <p:cNvPr id="32793" name="CasellaDiTesto 7"/>
          <p:cNvSpPr txBox="1">
            <a:spLocks noChangeArrowheads="1"/>
          </p:cNvSpPr>
          <p:nvPr/>
        </p:nvSpPr>
        <p:spPr bwMode="auto">
          <a:xfrm>
            <a:off x="5795963" y="4178573"/>
            <a:ext cx="719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VF-</a:t>
            </a:r>
          </a:p>
        </p:txBody>
      </p:sp>
      <p:graphicFrame>
        <p:nvGraphicFramePr>
          <p:cNvPr id="1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25700"/>
              </p:ext>
            </p:extLst>
          </p:nvPr>
        </p:nvGraphicFramePr>
        <p:xfrm>
          <a:off x="363538" y="5339035"/>
          <a:ext cx="8496300" cy="1330325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9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30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 /clienti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Prodotto A c/vendite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Prodotto B c/vendite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 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Clienti c/spese anticipate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1.952</a:t>
                      </a:r>
                    </a:p>
                  </a:txBody>
                  <a:tcPr marT="45971" marB="459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34820" name="Rettangolo 2"/>
          <p:cNvSpPr>
            <a:spLocks noChangeArrowheads="1"/>
          </p:cNvSpPr>
          <p:nvPr/>
        </p:nvSpPr>
        <p:spPr bwMode="auto">
          <a:xfrm>
            <a:off x="215900" y="904875"/>
            <a:ext cx="8820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668338" y="60325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graphicFrame>
        <p:nvGraphicFramePr>
          <p:cNvPr id="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41122"/>
              </p:ext>
            </p:extLst>
          </p:nvPr>
        </p:nvGraphicFramePr>
        <p:xfrm>
          <a:off x="215900" y="5203725"/>
          <a:ext cx="8496300" cy="81756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Rettifiche di fatturazione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Iva a credito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3838" y="692696"/>
            <a:ext cx="8704262" cy="42989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2000" b="1" kern="0" dirty="0">
                <a:latin typeface="Tahoma" panose="020B0604030504040204" pitchFamily="34" charset="0"/>
                <a:cs typeface="Tahoma" panose="020B0604030504040204" pitchFamily="34" charset="0"/>
              </a:rPr>
              <a:t>Le rettifiche del ricavo di vendita: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Rappresentano delle rettifiche di fatturazione negative, le quali riducono l’importo da pagare da parte del cliente e quindi del ricavo effettivo a favore del venditore.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Resi </a:t>
            </a:r>
            <a:r>
              <a:rPr lang="it-IT" altLang="it-IT" sz="1700" kern="0" dirty="0">
                <a:latin typeface="Tahoma" panose="020B0604030504040204" pitchFamily="34" charset="0"/>
                <a:cs typeface="Tahoma" panose="020B0604030504040204" pitchFamily="34" charset="0"/>
              </a:rPr>
              <a:t>→ si manifestano così i </a:t>
            </a: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“resi su vendite” </a:t>
            </a: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Abbuoni </a:t>
            </a:r>
            <a:r>
              <a:rPr lang="it-IT" altLang="it-IT" sz="1700" kern="0" dirty="0">
                <a:latin typeface="Tahoma" panose="020B0604030504040204" pitchFamily="34" charset="0"/>
                <a:cs typeface="Tahoma" panose="020B0604030504040204" pitchFamily="34" charset="0"/>
              </a:rPr>
              <a:t>→ si generano gli </a:t>
            </a: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“abbuoni su vendite” </a:t>
            </a: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Sconti: </a:t>
            </a:r>
            <a:r>
              <a:rPr lang="it-IT" altLang="it-IT" sz="1700" kern="0" dirty="0">
                <a:latin typeface="Tahoma" panose="020B0604030504040204" pitchFamily="34" charset="0"/>
                <a:cs typeface="Tahoma" panose="020B0604030504040204" pitchFamily="34" charset="0"/>
              </a:rPr>
              <a:t>riduzione del prezzo per il regolamento anticipato → </a:t>
            </a: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“sconti su vendite»</a:t>
            </a: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Arrotondamenti </a:t>
            </a:r>
            <a:r>
              <a:rPr lang="it-IT" altLang="it-IT" sz="1700" kern="0" dirty="0">
                <a:latin typeface="Tahoma" panose="020B0604030504040204" pitchFamily="34" charset="0"/>
                <a:cs typeface="Tahoma" panose="020B0604030504040204" pitchFamily="34" charset="0"/>
              </a:rPr>
              <a:t>→ “</a:t>
            </a: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arrotondamenti su vendite”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1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1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7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Dal punto di vista contabile occorre procedere a </a:t>
            </a:r>
            <a:r>
              <a:rPr lang="it-IT" altLang="it-IT" sz="17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rettificare indirettamente</a:t>
            </a:r>
            <a:r>
              <a:rPr lang="it-IT" altLang="it-IT" sz="17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 il ricavo di vendita precedentemente rilevato.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7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700" kern="0" dirty="0">
                <a:latin typeface="Tahoma" panose="020B0604030504040204" pitchFamily="34" charset="0"/>
                <a:cs typeface="Tahoma" panose="020B0604030504040204" pitchFamily="34" charset="0"/>
              </a:rPr>
              <a:t>Il venditore deve emettere un documento – </a:t>
            </a:r>
            <a:r>
              <a:rPr lang="it-IT" altLang="it-IT" sz="1700" b="1" kern="0" dirty="0">
                <a:latin typeface="Tahoma" panose="020B0604030504040204" pitchFamily="34" charset="0"/>
                <a:cs typeface="Tahoma" panose="020B0604030504040204" pitchFamily="34" charset="0"/>
              </a:rPr>
              <a:t>Nota di variazione </a:t>
            </a:r>
            <a:r>
              <a:rPr lang="it-IT" altLang="it-IT" sz="1700" kern="0" dirty="0">
                <a:latin typeface="Tahoma" panose="020B0604030504040204" pitchFamily="34" charset="0"/>
                <a:cs typeface="Tahoma" panose="020B0604030504040204" pitchFamily="34" charset="0"/>
              </a:rPr>
              <a:t>-  che rettifica l’importo originario. Bisogna rettificare anche l’IVA. </a:t>
            </a:r>
            <a:endParaRPr lang="it-IT" altLang="it-IT" sz="1700" kern="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it-IT" altLang="it-IT" sz="17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La scrittura «generica» è la seguente:</a:t>
            </a:r>
            <a:r>
              <a:rPr lang="it-IT" altLang="it-IT" sz="20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endParaRPr lang="it-IT" altLang="it-IT" sz="2000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79703"/>
            <a:ext cx="9144000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it-IT" altLang="it-IT" sz="1200" b="1" dirty="0" smtClean="0"/>
              <a:t>Il conto «</a:t>
            </a:r>
            <a:r>
              <a:rPr lang="it-IT" altLang="it-IT" sz="1200" dirty="0" smtClean="0"/>
              <a:t>Rettifiche </a:t>
            </a:r>
            <a:r>
              <a:rPr lang="it-IT" altLang="it-IT" sz="1200" dirty="0"/>
              <a:t>di </a:t>
            </a:r>
            <a:r>
              <a:rPr lang="it-IT" altLang="it-IT" sz="1200" dirty="0" smtClean="0"/>
              <a:t>fatturazione» può, a seconda dei casi, denominarsi» «resi su vendite», «resi passivi», «abbuoni su vendite», </a:t>
            </a:r>
            <a:r>
              <a:rPr lang="it-IT" altLang="it-IT" sz="1200" dirty="0" smtClean="0"/>
              <a:t>«abbuoni </a:t>
            </a:r>
            <a:r>
              <a:rPr lang="it-IT" altLang="it-IT" sz="1200" dirty="0" smtClean="0"/>
              <a:t>passivi» e così via</a:t>
            </a:r>
            <a:endParaRPr lang="it-IT" altLang="it-IT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36868" name="Rettangolo 2"/>
          <p:cNvSpPr>
            <a:spLocks noChangeArrowheads="1"/>
          </p:cNvSpPr>
          <p:nvPr/>
        </p:nvSpPr>
        <p:spPr bwMode="auto">
          <a:xfrm>
            <a:off x="215900" y="904875"/>
            <a:ext cx="8820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36525" y="596900"/>
            <a:ext cx="8870950" cy="53562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2000" b="1" kern="0" dirty="0">
                <a:latin typeface="Tahoma" panose="020B0604030504040204" pitchFamily="34" charset="0"/>
                <a:cs typeface="Tahoma" panose="020B0604030504040204" pitchFamily="34" charset="0"/>
              </a:rPr>
              <a:t>Le rettifiche del ricavo di vendita: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050" b="1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2000" b="1" u="sng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  <a:r>
              <a:rPr lang="it-IT" altLang="it-IT" sz="2000" kern="0" dirty="0">
                <a:latin typeface="Tahoma" panose="020B0604030504040204" pitchFamily="34" charset="0"/>
                <a:cs typeface="Tahoma" panose="020B0604030504040204" pitchFamily="34" charset="0"/>
              </a:rPr>
              <a:t>L’azienda Alfa vende</a:t>
            </a:r>
            <a:r>
              <a:rPr lang="it-IT" altLang="it-IT" sz="2000" dirty="0"/>
              <a:t> merci per € 2.000 +IVA 22% pagamento dilazionato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2000" b="1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2000" b="1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2000" b="1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2000" b="1" u="sng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Successivamente v</a:t>
            </a:r>
            <a:r>
              <a:rPr lang="it-IT" altLang="it-IT" sz="1800" dirty="0"/>
              <a:t>engono restituite dal cliente merci per € 500,00 poiché avariate.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Tutti i conti di rettifica hanno natura derivata-economica, in quanto rettificano conti derivati-economici: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in particolare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quelli qui movimentati rappresentano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delle rettifiche di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ricavo.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Sono quindi dei conti derivati-economici accesi alle rettifiche di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ricavo di esercizio </a:t>
            </a:r>
            <a:r>
              <a:rPr lang="it-IT" altLang="it-IT" sz="18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(VE-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87389"/>
              </p:ext>
            </p:extLst>
          </p:nvPr>
        </p:nvGraphicFramePr>
        <p:xfrm>
          <a:off x="215900" y="1857375"/>
          <a:ext cx="8496300" cy="92110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2.440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753236"/>
              </p:ext>
            </p:extLst>
          </p:nvPr>
        </p:nvGraphicFramePr>
        <p:xfrm>
          <a:off x="396875" y="3429000"/>
          <a:ext cx="8496300" cy="81756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Resi su vendite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credito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06" name="Rectangle 4"/>
          <p:cNvSpPr>
            <a:spLocks noChangeArrowheads="1"/>
          </p:cNvSpPr>
          <p:nvPr/>
        </p:nvSpPr>
        <p:spPr bwMode="auto">
          <a:xfrm>
            <a:off x="668338" y="60325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65540" name="CasellaDiTesto 3"/>
          <p:cNvSpPr txBox="1">
            <a:spLocks noChangeArrowheads="1"/>
          </p:cNvSpPr>
          <p:nvPr/>
        </p:nvSpPr>
        <p:spPr bwMode="auto">
          <a:xfrm>
            <a:off x="755650" y="981075"/>
            <a:ext cx="8280846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2400" dirty="0" smtClean="0"/>
              <a:t>Coronella S., Ragioneria generale, </a:t>
            </a:r>
            <a:r>
              <a:rPr lang="it-IT" altLang="it-IT" sz="2400" dirty="0"/>
              <a:t>Cap. </a:t>
            </a:r>
            <a:r>
              <a:rPr lang="it-IT" altLang="it-IT" sz="2400" dirty="0" smtClean="0"/>
              <a:t>18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it-IT" altLang="it-IT" sz="2400" dirty="0"/>
              <a:t>	</a:t>
            </a:r>
            <a:r>
              <a:rPr lang="it-IT" altLang="it-IT" sz="2400" dirty="0" smtClean="0"/>
              <a:t>	(saltare Par. 18.5 e 18.6. Del Par. 18.3 			inerente la gestione del servizio di 			trasporto, limitarsi a quanto svolto in aula)</a:t>
            </a:r>
            <a:endParaRPr lang="it-IT" altLang="it-IT" sz="18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6425" y="98425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10245" name="Rettangolo 2"/>
          <p:cNvSpPr>
            <a:spLocks noChangeArrowheads="1"/>
          </p:cNvSpPr>
          <p:nvPr/>
        </p:nvSpPr>
        <p:spPr bwMode="auto">
          <a:xfrm>
            <a:off x="73025" y="631825"/>
            <a:ext cx="88201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buFontTx/>
              <a:buNone/>
            </a:pP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La vendita - ultima operazione di gestione - si attua mediante la cessione dei prodotti ottenuti mediante l’operazione di trasformazione. </a:t>
            </a:r>
            <a:r>
              <a:rPr lang="it-IT" altLang="it-IT" sz="1800">
                <a:cs typeface="Tahoma" panose="020B0604030504040204" pitchFamily="34" charset="0"/>
              </a:rPr>
              <a:t>La </a:t>
            </a:r>
            <a:r>
              <a:rPr lang="it-IT" altLang="it-IT" sz="1800" b="1" i="1">
                <a:cs typeface="Tahoma" panose="020B0604030504040204" pitchFamily="34" charset="0"/>
              </a:rPr>
              <a:t>vendita</a:t>
            </a:r>
            <a:r>
              <a:rPr lang="it-IT" altLang="it-IT" sz="1800">
                <a:cs typeface="Tahoma" panose="020B0604030504040204" pitchFamily="34" charset="0"/>
              </a:rPr>
              <a:t> è il contratto che ha per oggetto il trasferimento della proprietà di un bene o il trasferimento di un altro diritto dietro il pagamento di un prezzo.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it-IT" altLang="it-IT" sz="18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18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28588" y="1816100"/>
            <a:ext cx="8870950" cy="28336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Due profili di osservazione di </a:t>
            </a:r>
            <a:r>
              <a:rPr lang="it-IT" altLang="it-IT" sz="1800" b="1" kern="0" dirty="0">
                <a:latin typeface="Tahoma" panose="020B0604030504040204" pitchFamily="34" charset="0"/>
                <a:cs typeface="Tahoma" panose="020B0604030504040204" pitchFamily="34" charset="0"/>
              </a:rPr>
              <a:t>diversa natura: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(1) originario (liquidità in entrata) – accolto in </a:t>
            </a:r>
            <a:r>
              <a:rPr 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conti finanziari-numerari;</a:t>
            </a: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derivato (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cessione di prodotti/servizi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) - 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accolto in </a:t>
            </a:r>
            <a:r>
              <a:rPr lang="it-IT" sz="1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 economico di reddito - non numerari </a:t>
            </a:r>
            <a:r>
              <a:rPr lang="it-IT" sz="18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RICAVO espressione monetaria del bene/sevizio ceduto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/>
              <a:t>Nelle </a:t>
            </a:r>
            <a:r>
              <a:rPr lang="it-IT" altLang="it-IT" sz="1800" b="1" i="1" dirty="0"/>
              <a:t>vendite imponibili </a:t>
            </a:r>
            <a:r>
              <a:rPr lang="it-IT" altLang="it-IT" sz="1800" dirty="0"/>
              <a:t>deve essere addebitata al cliente, oltre al prezzo dei beni, anche l’IVA commisurata al prezzo stesso, applicando una determinata aliquota percentuale. Tale imposta, liquidata sulle </a:t>
            </a:r>
            <a:r>
              <a:rPr lang="it-IT" altLang="it-IT" sz="1800" b="1" dirty="0"/>
              <a:t>vendite</a:t>
            </a:r>
            <a:r>
              <a:rPr lang="it-IT" altLang="it-IT" sz="1800" dirty="0"/>
              <a:t>, costituisce un </a:t>
            </a:r>
            <a:r>
              <a:rPr lang="it-IT" altLang="it-IT" sz="1800" b="1" dirty="0"/>
              <a:t>debito</a:t>
            </a:r>
            <a:r>
              <a:rPr lang="it-IT" altLang="it-IT" sz="1800" dirty="0"/>
              <a:t> verso l’Erario.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100" dirty="0"/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/>
              <a:t>La scrittura contabile  “generica”: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u="sng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05092"/>
              </p:ext>
            </p:extLst>
          </p:nvPr>
        </p:nvGraphicFramePr>
        <p:xfrm>
          <a:off x="385763" y="5132388"/>
          <a:ext cx="8496300" cy="107350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Liquidità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Ricavo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86726"/>
              </p:ext>
            </p:extLst>
          </p:nvPr>
        </p:nvGraphicFramePr>
        <p:xfrm>
          <a:off x="341313" y="4941888"/>
          <a:ext cx="8496300" cy="81756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12310" name="Rectangle 4"/>
          <p:cNvSpPr>
            <a:spLocks noChangeArrowheads="1"/>
          </p:cNvSpPr>
          <p:nvPr/>
        </p:nvSpPr>
        <p:spPr bwMode="auto">
          <a:xfrm>
            <a:off x="614363" y="195263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3" name="Rettangolo 2"/>
          <p:cNvSpPr/>
          <p:nvPr/>
        </p:nvSpPr>
        <p:spPr>
          <a:xfrm>
            <a:off x="71438" y="738188"/>
            <a:ext cx="882173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b="1" dirty="0"/>
              <a:t>Il ricavo della cessione: </a:t>
            </a:r>
            <a:r>
              <a:rPr lang="it-IT" dirty="0"/>
              <a:t>può essere rilevato in conti sintetici, quali </a:t>
            </a:r>
            <a:r>
              <a:rPr lang="it-IT" b="1" i="1" dirty="0"/>
              <a:t>«Prodotti c/vendite» </a:t>
            </a:r>
            <a:r>
              <a:rPr lang="it-IT" dirty="0"/>
              <a:t>o </a:t>
            </a:r>
            <a:r>
              <a:rPr lang="it-IT" b="1" i="1" dirty="0"/>
              <a:t>«Merci c/vendite» «Servizi c/vendite» </a:t>
            </a:r>
            <a:r>
              <a:rPr lang="it-IT" dirty="0"/>
              <a:t>oppure in specifici conti vendite, a seconda della denominazione o della specie del bene venduto, come </a:t>
            </a:r>
            <a:r>
              <a:rPr lang="it-IT" b="1" i="1" dirty="0"/>
              <a:t>Prodotto X c/vendite» </a:t>
            </a:r>
            <a:r>
              <a:rPr lang="it-IT" i="1" dirty="0"/>
              <a:t>o</a:t>
            </a:r>
            <a:r>
              <a:rPr lang="it-IT" dirty="0"/>
              <a:t> </a:t>
            </a:r>
            <a:r>
              <a:rPr lang="it-IT" b="1" i="1" dirty="0"/>
              <a:t>«Merce A c/vendite» o «Servizi x c/vendite» </a:t>
            </a:r>
            <a:endParaRPr lang="it-IT" dirty="0"/>
          </a:p>
          <a:p>
            <a:pPr marL="285750" indent="-285750" algn="just" eaLnBrk="1" hangingPunct="1">
              <a:buClr>
                <a:schemeClr val="tx1"/>
              </a:buClr>
              <a:buFontTx/>
              <a:buChar char="-"/>
              <a:defRPr/>
            </a:pPr>
            <a:endParaRPr lang="it-IT" altLang="it-IT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altLang="it-IT" b="1" u="sng" dirty="0">
                <a:latin typeface="Tahoma" panose="020B0604030504040204" pitchFamily="34" charset="0"/>
                <a:cs typeface="Tahoma" panose="020B0604030504040204" pitchFamily="34" charset="0"/>
              </a:rPr>
              <a:t>Movimento della liquidità:  </a:t>
            </a:r>
            <a:r>
              <a:rPr lang="it-IT" altLang="it-IT" dirty="0">
                <a:latin typeface="Tahoma" panose="020B0604030504040204" pitchFamily="34" charset="0"/>
                <a:cs typeface="Tahoma" panose="020B0604030504040204" pitchFamily="34" charset="0"/>
              </a:rPr>
              <a:t>rilevare sempre 2 momenti → l’emissione della fattura (e quindi il conto “crediti verso clienti”) e il metodo di regolamento. Ciò anche se questo avviene contestualmente.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273050" y="3105150"/>
            <a:ext cx="8870950" cy="8572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b="1" kern="0" dirty="0">
                <a:latin typeface="Tahoma" panose="020B0604030504040204" pitchFamily="34" charset="0"/>
                <a:cs typeface="Tahoma" panose="020B0604030504040204" pitchFamily="34" charset="0"/>
              </a:rPr>
              <a:t>Esempio: 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L’azienda Alfa vende prodotti per € 1.000 + IVA 22% Incasso ½ per cassa, ½ banca.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377591"/>
              </p:ext>
            </p:extLst>
          </p:nvPr>
        </p:nvGraphicFramePr>
        <p:xfrm>
          <a:off x="323850" y="3975100"/>
          <a:ext cx="8496300" cy="817563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1.220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2775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9388" y="692150"/>
            <a:ext cx="8785225" cy="5003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 algn="just"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Accanto all’attività principale, la combinazione produttiva può prestare anche una serie di servizi collaterali: un esempio tipico è rappresentato dalla </a:t>
            </a:r>
            <a:r>
              <a:rPr lang="it-IT" altLang="it-IT" sz="2000" b="1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lavorazione di materie prime di terzi. </a:t>
            </a: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I ricavi connessi a tali prestazioni sono normalmente contabilizzati nel conto </a:t>
            </a:r>
            <a:r>
              <a:rPr lang="it-IT" altLang="it-IT" sz="2000" b="1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“Lavorazioni per conto di terzi” </a:t>
            </a: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 analogo.</a:t>
            </a:r>
          </a:p>
          <a:p>
            <a:pPr algn="just"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In questa circostanza, l’azienda non vende prodotti finiti, </a:t>
            </a:r>
            <a:r>
              <a:rPr lang="it-IT" altLang="it-IT" sz="2000" i="1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ma effettua un servizio a terzi. </a:t>
            </a:r>
          </a:p>
          <a:p>
            <a:pPr algn="just">
              <a:defRPr/>
            </a:pPr>
            <a:endParaRPr lang="it-IT" altLang="it-IT" sz="1400" b="1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sz="2000" b="1" u="sng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Esempio: </a:t>
            </a: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L’azienda Alfa riceve da un suo cliente materie su cui effettuare una particolare lavorazione. Al termine Alfa restituisce al </a:t>
            </a:r>
            <a:r>
              <a:rPr lang="it-IT" altLang="it-IT" sz="2000" b="1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cliente le materie opportunamente lavorate ed emette fattura per € 1.500. </a:t>
            </a: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2000" b="1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33033"/>
              </p:ext>
            </p:extLst>
          </p:nvPr>
        </p:nvGraphicFramePr>
        <p:xfrm>
          <a:off x="322263" y="4221163"/>
          <a:ext cx="8496300" cy="81756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Lavorazioni c/terzi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1.830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2775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9388" y="692150"/>
            <a:ext cx="8785225" cy="32448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 algn="just">
              <a:defRPr/>
            </a:pPr>
            <a:r>
              <a:rPr lang="it-IT" sz="1800" dirty="0">
                <a:solidFill>
                  <a:schemeClr val="tx1"/>
                </a:solidFill>
                <a:latin typeface="+mn-lt"/>
              </a:rPr>
              <a:t>Un esempio di ricavo non tipico è costituito dall’affitto di beni di proprietà dell’azienda a terzi, di norma rappresentati da beni </a:t>
            </a:r>
            <a:r>
              <a:rPr lang="it-IT" sz="1800" dirty="0" smtClean="0">
                <a:solidFill>
                  <a:schemeClr val="tx1"/>
                </a:solidFill>
                <a:latin typeface="+mn-lt"/>
              </a:rPr>
              <a:t>immobili.</a:t>
            </a:r>
          </a:p>
          <a:p>
            <a:pPr algn="just">
              <a:defRPr/>
            </a:pPr>
            <a:endParaRPr lang="it-IT" altLang="it-IT" sz="1800" b="1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sz="1800" b="1" u="sng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Esempio:</a:t>
            </a:r>
            <a:r>
              <a:rPr lang="it-IT" altLang="it-IT" sz="1800" b="1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it-IT" altLang="it-IT" sz="18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</a:t>
            </a:r>
            <a:r>
              <a:rPr lang="it-IT" sz="1800" dirty="0" smtClean="0">
                <a:solidFill>
                  <a:schemeClr val="tx1"/>
                </a:solidFill>
                <a:latin typeface="+mn-lt"/>
              </a:rPr>
              <a:t>i cede in </a:t>
            </a:r>
            <a:r>
              <a:rPr lang="it-IT" sz="1800" dirty="0">
                <a:solidFill>
                  <a:schemeClr val="tx1"/>
                </a:solidFill>
                <a:latin typeface="+mn-lt"/>
              </a:rPr>
              <a:t>affitto un capannone contro un canone periodico di </a:t>
            </a:r>
            <a:r>
              <a:rPr lang="it-IT" sz="1800" dirty="0" smtClean="0">
                <a:solidFill>
                  <a:schemeClr val="tx1"/>
                </a:solidFill>
                <a:latin typeface="+mn-lt"/>
              </a:rPr>
              <a:t>300 per il quale si emette fattura. All’emissione della fattura e poi </a:t>
            </a:r>
            <a:r>
              <a:rPr lang="it-IT" sz="1800" dirty="0">
                <a:solidFill>
                  <a:schemeClr val="tx1"/>
                </a:solidFill>
                <a:latin typeface="+mn-lt"/>
              </a:rPr>
              <a:t>all’atto del suo incasso si </a:t>
            </a:r>
            <a:r>
              <a:rPr lang="it-IT" sz="1800" dirty="0" smtClean="0">
                <a:solidFill>
                  <a:schemeClr val="tx1"/>
                </a:solidFill>
                <a:latin typeface="+mn-lt"/>
              </a:rPr>
              <a:t>rileva </a:t>
            </a:r>
            <a:r>
              <a:rPr lang="it-IT" sz="1800" dirty="0">
                <a:solidFill>
                  <a:schemeClr val="tx1"/>
                </a:solidFill>
                <a:latin typeface="+mn-lt"/>
              </a:rPr>
              <a:t>quanto segue</a:t>
            </a:r>
            <a:r>
              <a:rPr lang="it-IT" altLang="it-IT" sz="1800" b="1" kern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. </a:t>
            </a:r>
            <a:endParaRPr lang="it-IT" altLang="it-IT" sz="180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2000" b="1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476"/>
              </p:ext>
            </p:extLst>
          </p:nvPr>
        </p:nvGraphicFramePr>
        <p:xfrm>
          <a:off x="322263" y="4221163"/>
          <a:ext cx="8496300" cy="359965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99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34198"/>
              </p:ext>
            </p:extLst>
          </p:nvPr>
        </p:nvGraphicFramePr>
        <p:xfrm>
          <a:off x="322262" y="2884106"/>
          <a:ext cx="8496300" cy="817562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Fitti attivi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5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2775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9388" y="692150"/>
            <a:ext cx="8785225" cy="32448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 algn="ctr">
              <a:defRPr/>
            </a:pPr>
            <a:r>
              <a:rPr lang="it-IT" sz="2200" dirty="0">
                <a:solidFill>
                  <a:schemeClr val="tx1"/>
                </a:solidFill>
              </a:rPr>
              <a:t>Di seguito si riepilogano i principali conti utilizzati per i ricavi di vendita (di beni e servizi</a:t>
            </a:r>
            <a:r>
              <a:rPr lang="it-IT" sz="2200" dirty="0" smtClean="0">
                <a:solidFill>
                  <a:schemeClr val="tx1"/>
                </a:solidFill>
              </a:rPr>
              <a:t>)</a:t>
            </a:r>
            <a:endParaRPr lang="it-IT" altLang="it-IT" sz="220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2000" b="1" kern="0" dirty="0">
              <a:solidFill>
                <a:schemeClr val="tx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78" y="1576052"/>
            <a:ext cx="7915275" cy="485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12775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9388" y="692150"/>
            <a:ext cx="8785225" cy="5003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 algn="just">
              <a:defRPr/>
            </a:pPr>
            <a:r>
              <a:rPr lang="it-IT" altLang="it-IT" sz="2000" b="1" u="sng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Un caso particolare di vendita: la cessione di beni a titolo gratuito. </a:t>
            </a:r>
          </a:p>
          <a:p>
            <a:pPr algn="just">
              <a:defRPr/>
            </a:pPr>
            <a:endParaRPr lang="it-IT" altLang="it-IT" sz="110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Occorre comunque la rilevazione contabile ma:</a:t>
            </a:r>
          </a:p>
          <a:p>
            <a:pPr algn="just"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– non va applicata l’IVA (in quanto l’operazione è esente → manca requisito oggettivo); </a:t>
            </a:r>
          </a:p>
          <a:p>
            <a:pPr algn="just"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– al posto del credito verso il cliente (o dell’entrata di denaro, che non c’è) si rileva una perdita (un costo di esercizio) denominata “</a:t>
            </a:r>
            <a:r>
              <a:rPr lang="it-IT" altLang="it-IT" sz="2000" b="1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Perdite per cessioni gratuite” o “Liberalità” </a:t>
            </a: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 similari.</a:t>
            </a:r>
          </a:p>
          <a:p>
            <a:pPr algn="just">
              <a:defRPr/>
            </a:pPr>
            <a:endParaRPr lang="it-IT" altLang="it-IT" sz="105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sz="2000" b="1" u="sng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Esempio: </a:t>
            </a: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L’azienda Alfa dona prodotti alimentari ad una ONLUS per € 400</a:t>
            </a:r>
          </a:p>
          <a:p>
            <a:pPr algn="just">
              <a:defRPr/>
            </a:pPr>
            <a:endParaRPr lang="it-IT" altLang="it-IT" sz="200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200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2000" kern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sz="18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Il conto “Perdite per cessioni gratuite” (o suo omologo) è un conto derivato-economico acceso ai costi di esercizio.</a:t>
            </a:r>
          </a:p>
          <a:p>
            <a:pPr algn="just">
              <a:defRPr/>
            </a:pPr>
            <a:r>
              <a:rPr lang="it-IT" altLang="it-IT" sz="2000" kern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it-IT" altLang="it-IT" sz="2000" b="1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/>
        </p:nvGraphicFramePr>
        <p:xfrm>
          <a:off x="396875" y="3716338"/>
          <a:ext cx="8496300" cy="5667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Perdite per cessioni gratuite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c/vendite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T="46023" marB="460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07" name="CasellaDiTesto 7"/>
          <p:cNvSpPr txBox="1">
            <a:spLocks noChangeArrowheads="1"/>
          </p:cNvSpPr>
          <p:nvPr/>
        </p:nvSpPr>
        <p:spPr bwMode="auto">
          <a:xfrm>
            <a:off x="6156325" y="3949700"/>
            <a:ext cx="719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VE+</a:t>
            </a:r>
          </a:p>
        </p:txBody>
      </p:sp>
      <p:sp>
        <p:nvSpPr>
          <p:cNvPr id="16408" name="CasellaDiTesto 7"/>
          <p:cNvSpPr txBox="1">
            <a:spLocks noChangeArrowheads="1"/>
          </p:cNvSpPr>
          <p:nvPr/>
        </p:nvSpPr>
        <p:spPr bwMode="auto">
          <a:xfrm>
            <a:off x="3132138" y="3927475"/>
            <a:ext cx="719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VE-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3" name="Rettangolo 2"/>
          <p:cNvSpPr/>
          <p:nvPr/>
        </p:nvSpPr>
        <p:spPr>
          <a:xfrm>
            <a:off x="71438" y="738188"/>
            <a:ext cx="8821737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buClr>
                <a:schemeClr val="tx1"/>
              </a:buClr>
              <a:defRPr/>
            </a:pPr>
            <a:r>
              <a:rPr lang="it-IT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interessi attivi di dilazione: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Durante o dopo la vendita di un bene o di un servizio può accadere che l’acquirente chieda di saldare il suo debito con ritardo rispetto alle condizioni standard del contratto. 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tal caso può rendersi necessario rilevare degli interessi di dilazione, cioè delle maggiori somme dovute dall’acquirente; questa volta si tratta di </a:t>
            </a:r>
            <a:r>
              <a:rPr 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interessi “attivi” </a:t>
            </a: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il venditore (pari di quelli passivi sugli acquisti anche questi interessi attivi </a:t>
            </a:r>
            <a:r>
              <a:rPr 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esenti IVA</a:t>
            </a: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defRPr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interessi attivi possono essere:</a:t>
            </a:r>
          </a:p>
          <a:p>
            <a:pPr marL="342900" indent="-3429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 direttamente in fattura</a:t>
            </a: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se già all’atto della compravendita si contratta una dilazione maggiore rispetto a quella standard </a:t>
            </a:r>
          </a:p>
          <a:p>
            <a:pPr marL="342900" indent="-342900" algn="just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 successivamente all’emissione della fattura</a:t>
            </a: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allorché il compratore richieda un’ulteriore dilazione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14363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 txBox="1">
            <a:spLocks/>
          </p:cNvSpPr>
          <p:nvPr/>
        </p:nvSpPr>
        <p:spPr>
          <a:xfrm>
            <a:off x="684213" y="341313"/>
            <a:ext cx="8208962" cy="5667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5F5F5F"/>
                </a:solidFill>
                <a:latin typeface="AvantGarde Bk BT" pitchFamily="34" charset="0"/>
              </a:defRPr>
            </a:lvl9pPr>
          </a:lstStyle>
          <a:p>
            <a:pPr>
              <a:defRPr/>
            </a:pPr>
            <a:endParaRPr lang="it-IT" sz="4000" b="1" kern="0" dirty="0"/>
          </a:p>
        </p:txBody>
      </p:sp>
      <p:sp>
        <p:nvSpPr>
          <p:cNvPr id="20484" name="Rettangolo 2"/>
          <p:cNvSpPr>
            <a:spLocks noChangeArrowheads="1"/>
          </p:cNvSpPr>
          <p:nvPr/>
        </p:nvSpPr>
        <p:spPr bwMode="auto">
          <a:xfrm>
            <a:off x="71438" y="696913"/>
            <a:ext cx="8821737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2000" b="1">
                <a:latin typeface="Tahoma" panose="020B0604030504040204" pitchFamily="34" charset="0"/>
                <a:cs typeface="Tahoma" panose="020B0604030504040204" pitchFamily="34" charset="0"/>
              </a:rPr>
              <a:t>Gli interessi attivi di dilazione applicati direttamente in fattura: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altLang="it-IT" sz="1800">
                <a:latin typeface="Tahoma" panose="020B0604030504040204" pitchFamily="34" charset="0"/>
                <a:cs typeface="Tahoma" panose="020B0604030504040204" pitchFamily="34" charset="0"/>
              </a:rPr>
              <a:t>L’azienda Alfa vende merci per 5.000 + IVA 22% accordando al compratore, su sua richiesta, una dilazione di pagamento a 90 gg contro i 60 standard a fronte di un pagamento a scadenza maggiorato di interessi attivi pari a 16.</a:t>
            </a: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2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altLang="it-IT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28090"/>
              </p:ext>
            </p:extLst>
          </p:nvPr>
        </p:nvGraphicFramePr>
        <p:xfrm>
          <a:off x="250825" y="2006600"/>
          <a:ext cx="8496300" cy="1073246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7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73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95" marB="458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95" marB="458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5895" marB="458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895" marB="458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Iva a debito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Interessi attivi di dilazione</a:t>
                      </a:r>
                    </a:p>
                  </a:txBody>
                  <a:tcPr marT="45895" marB="458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T="45895" marB="458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6.116</a:t>
                      </a:r>
                    </a:p>
                  </a:txBody>
                  <a:tcPr marT="45895" marB="458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03" name="Rettangolo 1"/>
          <p:cNvSpPr>
            <a:spLocks noChangeArrowheads="1"/>
          </p:cNvSpPr>
          <p:nvPr/>
        </p:nvSpPr>
        <p:spPr bwMode="auto">
          <a:xfrm>
            <a:off x="161925" y="3146425"/>
            <a:ext cx="89820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Il conto “Interessi </a:t>
            </a:r>
            <a:r>
              <a:rPr lang="it-IT" altLang="it-IT" sz="1800" dirty="0" smtClean="0"/>
              <a:t>attivi </a:t>
            </a:r>
            <a:r>
              <a:rPr lang="it-IT" altLang="it-IT" sz="1800" dirty="0"/>
              <a:t>di dilazione” è un conto-derivato economico acceso ai ricavi di esercizio.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8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Gli interessi attivi di dilazione applicati successivamente all’emissione della fattura: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si dovrà semplicemente fatturare l’importo degli interessi (senza IVA)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L’azienda Alfa accorda al suo cliente un’ulteriore dilazione di 30 giorni a fronte di un pagamento  maggiorato di interessi pari a 16.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>
              <a:cs typeface="Tahoma" panose="020B0604030504040204" pitchFamily="34" charset="0"/>
            </a:endParaRPr>
          </a:p>
        </p:txBody>
      </p:sp>
      <p:graphicFrame>
        <p:nvGraphicFramePr>
          <p:cNvPr id="8" name="Group 52"/>
          <p:cNvGraphicFramePr>
            <a:graphicFrameLocks noGrp="1"/>
          </p:cNvGraphicFramePr>
          <p:nvPr/>
        </p:nvGraphicFramePr>
        <p:xfrm>
          <a:off x="323850" y="5634038"/>
          <a:ext cx="8496300" cy="37623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4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6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6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Interessi attivi di dilazione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T="46017" marB="460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22" name="Rectangle 4"/>
          <p:cNvSpPr>
            <a:spLocks noChangeArrowheads="1"/>
          </p:cNvSpPr>
          <p:nvPr/>
        </p:nvSpPr>
        <p:spPr bwMode="auto">
          <a:xfrm>
            <a:off x="614363" y="904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83131A-56CC-4061-9166-B8B8C5CAB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EA6DBB-E861-4C97-9535-C9BC3794CD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252708-5693-4EC7-93C9-31B34292F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4161</TotalTime>
  <Words>2034</Words>
  <Application>Microsoft Office PowerPoint</Application>
  <PresentationFormat>Presentazione su schermo (4:3)</PresentationFormat>
  <Paragraphs>418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MS PGothic</vt:lpstr>
      <vt:lpstr>MS PGothic</vt:lpstr>
      <vt:lpstr>Arial</vt:lpstr>
      <vt:lpstr>AvantGarde Bk BT</vt:lpstr>
      <vt:lpstr>Calibri</vt:lpstr>
      <vt:lpstr>Tahoma</vt:lpstr>
      <vt:lpstr>Times New Roman</vt:lpstr>
      <vt:lpstr>crossmind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Gli oneri accessori di vendita e i ricavi accessori di vendita:</vt:lpstr>
      <vt:lpstr>Gli oneri accessori di vendita e i ricavi accessori di vendita: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360</cp:revision>
  <dcterms:created xsi:type="dcterms:W3CDTF">2008-10-04T09:41:13Z</dcterms:created>
  <dcterms:modified xsi:type="dcterms:W3CDTF">2021-04-28T13:57:21Z</dcterms:modified>
</cp:coreProperties>
</file>