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1"/>
  </p:notesMasterIdLst>
  <p:sldIdLst>
    <p:sldId id="291" r:id="rId5"/>
    <p:sldId id="521" r:id="rId6"/>
    <p:sldId id="500" r:id="rId7"/>
    <p:sldId id="519" r:id="rId8"/>
    <p:sldId id="456" r:id="rId9"/>
    <p:sldId id="564" r:id="rId10"/>
    <p:sldId id="539" r:id="rId11"/>
    <p:sldId id="543" r:id="rId12"/>
    <p:sldId id="544" r:id="rId13"/>
    <p:sldId id="545" r:id="rId14"/>
    <p:sldId id="546" r:id="rId15"/>
    <p:sldId id="547" r:id="rId16"/>
    <p:sldId id="548" r:id="rId17"/>
    <p:sldId id="549" r:id="rId18"/>
    <p:sldId id="550" r:id="rId19"/>
    <p:sldId id="551" r:id="rId20"/>
    <p:sldId id="552" r:id="rId21"/>
    <p:sldId id="553" r:id="rId22"/>
    <p:sldId id="554" r:id="rId23"/>
    <p:sldId id="555" r:id="rId24"/>
    <p:sldId id="556" r:id="rId25"/>
    <p:sldId id="557" r:id="rId26"/>
    <p:sldId id="558" r:id="rId27"/>
    <p:sldId id="563" r:id="rId28"/>
    <p:sldId id="559" r:id="rId29"/>
    <p:sldId id="337" r:id="rId30"/>
  </p:sldIdLst>
  <p:sldSz cx="9144000" cy="6858000" type="screen4x3"/>
  <p:notesSz cx="7315200" cy="9601200"/>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387" autoAdjust="0"/>
  </p:normalViewPr>
  <p:slideViewPr>
    <p:cSldViewPr>
      <p:cViewPr varScale="1">
        <p:scale>
          <a:sx n="103" d="100"/>
          <a:sy n="103" d="100"/>
        </p:scale>
        <p:origin x="126" y="48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2C95ED3A-1C88-4A5A-AE17-B04BC780E43A}"/>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a:extLst>
              <a:ext uri="{FF2B5EF4-FFF2-40B4-BE49-F238E27FC236}">
                <a16:creationId xmlns:a16="http://schemas.microsoft.com/office/drawing/2014/main" id="{48D76B75-91A0-4E6C-AF13-A90EC7473F66}"/>
              </a:ext>
            </a:extLst>
          </p:cNvPr>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pPr>
              <a:defRPr/>
            </a:pPr>
            <a:fld id="{72AD3541-40C7-4A30-911B-E9C6B678F5E2}" type="datetimeFigureOut">
              <a:rPr lang="it-IT"/>
              <a:pPr>
                <a:defRPr/>
              </a:pPr>
              <a:t>26/04/2021</a:t>
            </a:fld>
            <a:endParaRPr lang="it-IT"/>
          </a:p>
        </p:txBody>
      </p:sp>
      <p:sp>
        <p:nvSpPr>
          <p:cNvPr id="4" name="Segnaposto immagine diapositiva 3">
            <a:extLst>
              <a:ext uri="{FF2B5EF4-FFF2-40B4-BE49-F238E27FC236}">
                <a16:creationId xmlns:a16="http://schemas.microsoft.com/office/drawing/2014/main" id="{7549E767-497F-4BD1-B17A-E5F097D61DBF}"/>
              </a:ext>
            </a:extLst>
          </p:cNvPr>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a:extLst>
              <a:ext uri="{FF2B5EF4-FFF2-40B4-BE49-F238E27FC236}">
                <a16:creationId xmlns:a16="http://schemas.microsoft.com/office/drawing/2014/main" id="{5B4EB102-48AA-4431-A274-9B70A017201D}"/>
              </a:ext>
            </a:extLst>
          </p:cNvPr>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a:extLst>
              <a:ext uri="{FF2B5EF4-FFF2-40B4-BE49-F238E27FC236}">
                <a16:creationId xmlns:a16="http://schemas.microsoft.com/office/drawing/2014/main" id="{7CC218E8-1941-4DFB-AF79-306AAE3E730A}"/>
              </a:ext>
            </a:extLst>
          </p:cNvPr>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a:extLst>
              <a:ext uri="{FF2B5EF4-FFF2-40B4-BE49-F238E27FC236}">
                <a16:creationId xmlns:a16="http://schemas.microsoft.com/office/drawing/2014/main" id="{B83678C9-9321-4B56-890C-753F76F8D472}"/>
              </a:ext>
            </a:extLst>
          </p:cNvPr>
          <p:cNvSpPr>
            <a:spLocks noGrp="1"/>
          </p:cNvSpPr>
          <p:nvPr>
            <p:ph type="sldNum" sz="quarter" idx="5"/>
          </p:nvPr>
        </p:nvSpPr>
        <p:spPr>
          <a:xfrm>
            <a:off x="4143375" y="9120188"/>
            <a:ext cx="3170238" cy="48101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20194B3-CD5B-4BC4-B270-79CD652E50E5}"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717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6A63ABD-0901-4BB7-88BB-C350A5EE4702}" type="slidenum">
              <a:rPr lang="it-IT" altLang="it-IT" smtClean="0"/>
              <a:pPr/>
              <a:t>1</a:t>
            </a:fld>
            <a:endParaRPr lang="it-IT" alt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3174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2C78E2-7157-412F-9FFD-E0BC4732DF63}" type="slidenum">
              <a:rPr lang="it-IT" altLang="it-IT" smtClean="0"/>
              <a:pPr/>
              <a:t>10</a:t>
            </a:fld>
            <a:endParaRPr lang="it-IT" alt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3379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7A84425-D445-4A2A-ADDB-81E62FE5BDF4}" type="slidenum">
              <a:rPr lang="it-IT" altLang="it-IT" smtClean="0"/>
              <a:pPr/>
              <a:t>11</a:t>
            </a:fld>
            <a:endParaRPr lang="it-IT" alt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3584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D1125CD-8202-405B-B8B8-01B3D15F3D48}" type="slidenum">
              <a:rPr lang="it-IT" altLang="it-IT" smtClean="0"/>
              <a:pPr/>
              <a:t>12</a:t>
            </a:fld>
            <a:endParaRPr lang="it-IT" alt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3789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029853-106A-4893-A1C1-CFFC089FD600}" type="slidenum">
              <a:rPr lang="it-IT" altLang="it-IT" smtClean="0"/>
              <a:pPr/>
              <a:t>13</a:t>
            </a:fld>
            <a:endParaRPr lang="it-IT" alt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3994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FB56EA-16DA-4F4C-ABCF-B1BCAC1F3EFB}" type="slidenum">
              <a:rPr lang="it-IT" altLang="it-IT" smtClean="0"/>
              <a:pPr/>
              <a:t>14</a:t>
            </a:fld>
            <a:endParaRPr lang="it-IT" alt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198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5DA8E2-E148-4ACF-8EBC-0FB36B8C1891}" type="slidenum">
              <a:rPr lang="it-IT" altLang="it-IT" smtClean="0"/>
              <a:pPr/>
              <a:t>15</a:t>
            </a:fld>
            <a:endParaRPr lang="it-IT" altLang="it-I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403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A098987-4412-41C1-BA42-51E0AADF2337}" type="slidenum">
              <a:rPr lang="it-IT" altLang="it-IT" smtClean="0"/>
              <a:pPr/>
              <a:t>16</a:t>
            </a:fld>
            <a:endParaRPr lang="it-IT" alt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608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55510EA-C6D4-4AD2-88E8-49B49429B79B}" type="slidenum">
              <a:rPr lang="it-IT" altLang="it-IT" smtClean="0"/>
              <a:pPr/>
              <a:t>17</a:t>
            </a:fld>
            <a:endParaRPr lang="it-IT" altLang="it-I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813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040E7F2-B139-49A2-B2FE-01EC0BA49963}" type="slidenum">
              <a:rPr lang="it-IT" altLang="it-IT" smtClean="0"/>
              <a:pPr/>
              <a:t>18</a:t>
            </a:fld>
            <a:endParaRPr lang="it-IT" altLang="it-IT"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5018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D2230DD-2C63-4467-BA3D-AEFDA0A120A9}" type="slidenum">
              <a:rPr lang="it-IT" altLang="it-IT" smtClean="0"/>
              <a:pPr/>
              <a:t>19</a:t>
            </a:fld>
            <a:endParaRPr lang="it-IT" alt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770BD5-C5DE-46B4-B6DA-9124BBCC6E2C}" type="slidenum">
              <a:rPr lang="it-IT" altLang="it-IT" smtClean="0">
                <a:cs typeface="Arial" panose="020B0604020202020204" pitchFamily="34" charset="0"/>
              </a:rPr>
              <a:pPr/>
              <a:t>2</a:t>
            </a:fld>
            <a:endParaRPr lang="it-IT" altLang="it-IT" smtClean="0">
              <a:cs typeface="Arial" panose="020B0604020202020204" pitchFamily="34" charset="0"/>
            </a:endParaRPr>
          </a:p>
        </p:txBody>
      </p:sp>
      <p:sp>
        <p:nvSpPr>
          <p:cNvPr id="11267" name="Rectangle 2"/>
          <p:cNvSpPr>
            <a:spLocks noGrp="1" noRot="1" noChangeAspect="1" noChangeArrowheads="1" noTextEdit="1"/>
          </p:cNvSpPr>
          <p:nvPr>
            <p:ph type="sldImg"/>
          </p:nvPr>
        </p:nvSpPr>
        <p:spPr bwMode="auto">
          <a:xfrm>
            <a:off x="1174750" y="735013"/>
            <a:ext cx="4902200" cy="36766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11269"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5222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3A8835-4201-416B-84B3-CD79A1751F78}" type="slidenum">
              <a:rPr lang="it-IT" altLang="it-IT" smtClean="0"/>
              <a:pPr/>
              <a:t>20</a:t>
            </a:fld>
            <a:endParaRPr lang="it-IT" altLang="it-IT"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5427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D03BBDE-6AF4-4044-B388-6A18E3781F68}" type="slidenum">
              <a:rPr lang="it-IT" altLang="it-IT" smtClean="0"/>
              <a:pPr/>
              <a:t>21</a:t>
            </a:fld>
            <a:endParaRPr lang="it-IT" altLang="it-IT"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5632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BD7B683-35D0-4B29-8306-FFD5F890B216}" type="slidenum">
              <a:rPr lang="it-IT" altLang="it-IT" smtClean="0"/>
              <a:pPr/>
              <a:t>22</a:t>
            </a:fld>
            <a:endParaRPr lang="it-IT" altLang="it-IT"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5837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C82DCAB-DFF4-41DA-9C36-D12206BA7C19}" type="slidenum">
              <a:rPr lang="it-IT" altLang="it-IT" smtClean="0"/>
              <a:pPr/>
              <a:t>23</a:t>
            </a:fld>
            <a:endParaRPr lang="it-IT" altLang="it-IT"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6042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DF53DA-3FC2-4CBA-9C65-B6D4E8130ED9}" type="slidenum">
              <a:rPr lang="it-IT" altLang="it-IT" smtClean="0"/>
              <a:pPr/>
              <a:t>24</a:t>
            </a:fld>
            <a:endParaRPr lang="it-IT" altLang="it-IT"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6246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FCBA79A-F754-4C3C-8DA9-1360BC03C12E}" type="slidenum">
              <a:rPr lang="it-IT" altLang="it-IT" smtClean="0"/>
              <a:pPr/>
              <a:t>25</a:t>
            </a:fld>
            <a:endParaRPr lang="it-IT" altLang="it-IT"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6451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80C0BF4-28E2-439D-AC61-C5AF2A741DA9}" type="slidenum">
              <a:rPr lang="it-IT" altLang="it-IT" smtClean="0"/>
              <a:pPr/>
              <a:t>26</a:t>
            </a:fld>
            <a:endParaRPr lang="it-IT" alt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E027A51-6A30-4D5E-8459-9DDD1884B129}" type="slidenum">
              <a:rPr lang="it-IT" altLang="it-IT" smtClean="0">
                <a:cs typeface="Arial" panose="020B0604020202020204" pitchFamily="34" charset="0"/>
              </a:rPr>
              <a:pPr/>
              <a:t>3</a:t>
            </a:fld>
            <a:endParaRPr lang="it-IT" altLang="it-IT" smtClean="0">
              <a:cs typeface="Arial" panose="020B0604020202020204" pitchFamily="34" charset="0"/>
            </a:endParaRPr>
          </a:p>
        </p:txBody>
      </p:sp>
      <p:sp>
        <p:nvSpPr>
          <p:cNvPr id="13315" name="Rectangle 2"/>
          <p:cNvSpPr>
            <a:spLocks noGrp="1" noRot="1" noChangeAspect="1" noChangeArrowheads="1" noTextEdit="1"/>
          </p:cNvSpPr>
          <p:nvPr>
            <p:ph type="sldImg"/>
          </p:nvPr>
        </p:nvSpPr>
        <p:spPr bwMode="auto">
          <a:xfrm>
            <a:off x="1174750" y="735013"/>
            <a:ext cx="4902200" cy="36766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13317"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7439073-3042-4864-B5C2-3DAD1E9FDB1D}" type="slidenum">
              <a:rPr lang="it-IT" altLang="it-IT" smtClean="0">
                <a:cs typeface="Arial" panose="020B0604020202020204" pitchFamily="34" charset="0"/>
              </a:rPr>
              <a:pPr/>
              <a:t>4</a:t>
            </a:fld>
            <a:endParaRPr lang="it-IT" altLang="it-IT" smtClean="0">
              <a:cs typeface="Arial" panose="020B0604020202020204" pitchFamily="34" charset="0"/>
            </a:endParaRPr>
          </a:p>
        </p:txBody>
      </p:sp>
      <p:sp>
        <p:nvSpPr>
          <p:cNvPr id="15363" name="Rectangle 2"/>
          <p:cNvSpPr>
            <a:spLocks noGrp="1" noRot="1" noChangeAspect="1" noChangeArrowheads="1" noTextEdit="1"/>
          </p:cNvSpPr>
          <p:nvPr>
            <p:ph type="sldImg"/>
          </p:nvPr>
        </p:nvSpPr>
        <p:spPr bwMode="auto">
          <a:xfrm>
            <a:off x="1174750" y="735013"/>
            <a:ext cx="4902200" cy="36766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
        <p:nvSpPr>
          <p:cNvPr id="15365" name="Segnaposto piè di pagina 1"/>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it-IT" smtClean="0"/>
              <a:t>© Alessandro Lombrano</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741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2E9649-2D41-4E70-9EAF-17624EA5AFFD}" type="slidenum">
              <a:rPr lang="it-IT" altLang="it-IT" smtClean="0"/>
              <a:pPr/>
              <a:t>5</a:t>
            </a:fld>
            <a:endParaRPr lang="it-IT" alt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741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2E9649-2D41-4E70-9EAF-17624EA5AFFD}" type="slidenum">
              <a:rPr lang="it-IT" altLang="it-IT" smtClean="0"/>
              <a:pPr/>
              <a:t>6</a:t>
            </a:fld>
            <a:endParaRPr lang="it-IT" altLang="it-IT" smtClean="0"/>
          </a:p>
        </p:txBody>
      </p:sp>
    </p:spTree>
    <p:extLst>
      <p:ext uri="{BB962C8B-B14F-4D97-AF65-F5344CB8AC3E}">
        <p14:creationId xmlns:p14="http://schemas.microsoft.com/office/powerpoint/2010/main" val="2350463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946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FD901FC-A1FF-43DB-A47D-33735B446377}" type="slidenum">
              <a:rPr lang="it-IT" altLang="it-IT" smtClean="0"/>
              <a:pPr/>
              <a:t>7</a:t>
            </a:fld>
            <a:endParaRPr lang="it-IT" alt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765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C9A9CE5-0683-4E1D-9455-58B1A8BF2D81}" type="slidenum">
              <a:rPr lang="it-IT" altLang="it-IT" smtClean="0"/>
              <a:pPr/>
              <a:t>8</a:t>
            </a:fld>
            <a:endParaRPr lang="it-IT" alt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97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88F9F61-20FD-43F1-BBF6-2B28C54AE89C}" type="slidenum">
              <a:rPr lang="it-IT" altLang="it-IT" smtClean="0"/>
              <a:pPr/>
              <a:t>9</a:t>
            </a:fld>
            <a:endParaRPr lang="it-IT"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4">
            <a:extLst>
              <a:ext uri="{FF2B5EF4-FFF2-40B4-BE49-F238E27FC236}">
                <a16:creationId xmlns:a16="http://schemas.microsoft.com/office/drawing/2014/main" id="{1906615D-5AF8-4465-AE1B-0055700068FA}"/>
              </a:ext>
            </a:extLst>
          </p:cNvPr>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5" name="Rectangle 10">
            <a:extLst>
              <a:ext uri="{FF2B5EF4-FFF2-40B4-BE49-F238E27FC236}">
                <a16:creationId xmlns:a16="http://schemas.microsoft.com/office/drawing/2014/main" id="{6C4D9D08-6AA1-4203-862B-25B6008BA584}"/>
              </a:ext>
            </a:extLst>
          </p:cNvPr>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pic>
        <p:nvPicPr>
          <p:cNvPr id="6" name="Picture 13" descr="Crossmind_definitivo2"/>
          <p:cNvPicPr>
            <a:picLocks noChangeAspect="1" noChangeArrowheads="1"/>
          </p:cNvPicPr>
          <p:nvPr/>
        </p:nvPicPr>
        <p:blipFill>
          <a:blip r:embed="rId2">
            <a:lum bright="80000" contrast="-44000"/>
            <a:extLst>
              <a:ext uri="{28A0092B-C50C-407E-A947-70E740481C1C}">
                <a14:useLocalDpi xmlns:a14="http://schemas.microsoft.com/office/drawing/2010/main" val="0"/>
              </a:ext>
            </a:extLst>
          </a:blip>
          <a:srcRect t="26692" b="27074"/>
          <a:stretch>
            <a:fillRect/>
          </a:stretch>
        </p:blipFill>
        <p:spPr bwMode="auto">
          <a:xfrm>
            <a:off x="323850" y="5021263"/>
            <a:ext cx="21463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a:extLst>
              <a:ext uri="{FF2B5EF4-FFF2-40B4-BE49-F238E27FC236}">
                <a16:creationId xmlns:a16="http://schemas.microsoft.com/office/drawing/2014/main" id="{F9725311-1204-4D82-9E1E-350EE66F2309}"/>
              </a:ext>
            </a:extLst>
          </p:cNvPr>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8" name="Rectangle 16">
            <a:extLst>
              <a:ext uri="{FF2B5EF4-FFF2-40B4-BE49-F238E27FC236}">
                <a16:creationId xmlns:a16="http://schemas.microsoft.com/office/drawing/2014/main" id="{74172C1E-4D81-478A-8DFC-CC6F88210C7B}"/>
              </a:ext>
            </a:extLst>
          </p:cNvPr>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9" name="Rectangle 18">
            <a:extLst>
              <a:ext uri="{FF2B5EF4-FFF2-40B4-BE49-F238E27FC236}">
                <a16:creationId xmlns:a16="http://schemas.microsoft.com/office/drawing/2014/main" id="{3395E6C3-4797-4285-8840-84AC4DAFA29A}"/>
              </a:ext>
            </a:extLst>
          </p:cNvPr>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27652" name="Rectangle 4"/>
          <p:cNvSpPr>
            <a:spLocks noGrp="1" noChangeArrowheads="1"/>
          </p:cNvSpPr>
          <p:nvPr>
            <p:ph type="ctrTitle"/>
          </p:nvPr>
        </p:nvSpPr>
        <p:spPr>
          <a:xfrm>
            <a:off x="3924301" y="1916113"/>
            <a:ext cx="5000625" cy="1225550"/>
          </a:xfrm>
        </p:spPr>
        <p:txBody>
          <a:bodyPr/>
          <a:lstStyle>
            <a:lvl1pPr algn="ctr">
              <a:defRPr b="1">
                <a:solidFill>
                  <a:srgbClr val="990033"/>
                </a:solidFill>
              </a:defRPr>
            </a:lvl1pPr>
          </a:lstStyle>
          <a:p>
            <a:r>
              <a:rPr lang="it-IT"/>
              <a:t>Fare clic per modificare lo stile del titolo</a:t>
            </a:r>
          </a:p>
        </p:txBody>
      </p:sp>
      <p:sp>
        <p:nvSpPr>
          <p:cNvPr id="27653" name="Rectangle 5"/>
          <p:cNvSpPr>
            <a:spLocks noGrp="1" noChangeArrowheads="1"/>
          </p:cNvSpPr>
          <p:nvPr>
            <p:ph type="subTitle" idx="1"/>
          </p:nvPr>
        </p:nvSpPr>
        <p:spPr>
          <a:xfrm>
            <a:off x="4356101" y="3429001"/>
            <a:ext cx="4537075" cy="1368425"/>
          </a:xfrm>
        </p:spPr>
        <p:txBody>
          <a:bodyPr/>
          <a:lstStyle>
            <a:lvl1pPr marL="0" indent="0" algn="r">
              <a:buFontTx/>
              <a:buNone/>
              <a:defRPr sz="1800">
                <a:solidFill>
                  <a:srgbClr val="5F5F5F"/>
                </a:solidFill>
                <a:latin typeface="AvantGarde Bk BT" pitchFamily="34" charset="0"/>
              </a:defRPr>
            </a:lvl1pPr>
          </a:lstStyle>
          <a:p>
            <a:r>
              <a:rPr lang="it-IT"/>
              <a:t>Fare clic per modificare lo stile del sottotitolo dello schema</a:t>
            </a:r>
          </a:p>
        </p:txBody>
      </p:sp>
      <p:sp>
        <p:nvSpPr>
          <p:cNvPr id="10" name="Rectangle 19">
            <a:extLst>
              <a:ext uri="{FF2B5EF4-FFF2-40B4-BE49-F238E27FC236}">
                <a16:creationId xmlns:a16="http://schemas.microsoft.com/office/drawing/2014/main" id="{1D95D4E7-3933-417A-B37D-2A5361CC096C}"/>
              </a:ext>
            </a:extLst>
          </p:cNvPr>
          <p:cNvSpPr>
            <a:spLocks noGrp="1" noChangeArrowheads="1"/>
          </p:cNvSpPr>
          <p:nvPr>
            <p:ph type="ftr" sz="quarter" idx="10"/>
          </p:nvPr>
        </p:nvSpPr>
        <p:spPr>
          <a:xfrm>
            <a:off x="4356100" y="6245225"/>
            <a:ext cx="4608513" cy="476250"/>
          </a:xfrm>
        </p:spPr>
        <p:txBody>
          <a:bodyPr/>
          <a:lstStyle>
            <a:lvl1pPr algn="r">
              <a:defRPr i="1"/>
            </a:lvl1pPr>
          </a:lstStyle>
          <a:p>
            <a:pPr>
              <a:defRPr/>
            </a:pPr>
            <a:r>
              <a:rPr lang="it-IT"/>
              <a:t>A cura di ...</a:t>
            </a:r>
          </a:p>
        </p:txBody>
      </p:sp>
    </p:spTree>
    <p:extLst>
      <p:ext uri="{BB962C8B-B14F-4D97-AF65-F5344CB8AC3E}">
        <p14:creationId xmlns:p14="http://schemas.microsoft.com/office/powerpoint/2010/main" val="728929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a:extLst>
              <a:ext uri="{FF2B5EF4-FFF2-40B4-BE49-F238E27FC236}">
                <a16:creationId xmlns:a16="http://schemas.microsoft.com/office/drawing/2014/main" id="{66E18D3A-4667-4E9C-AC61-2CDD2258A4DD}"/>
              </a:ext>
            </a:extLst>
          </p:cNvPr>
          <p:cNvSpPr>
            <a:spLocks noGrp="1" noChangeArrowheads="1"/>
          </p:cNvSpPr>
          <p:nvPr>
            <p:ph type="dt" sz="half" idx="10"/>
          </p:nvPr>
        </p:nvSpPr>
        <p:spPr>
          <a:ln/>
        </p:spPr>
        <p:txBody>
          <a:bodyPr/>
          <a:lstStyle>
            <a:lvl1pPr>
              <a:defRPr/>
            </a:lvl1pPr>
          </a:lstStyle>
          <a:p>
            <a:pPr>
              <a:defRPr/>
            </a:pPr>
            <a:r>
              <a:rPr lang="it-IT"/>
              <a:t>&gt;</a:t>
            </a:r>
          </a:p>
        </p:txBody>
      </p:sp>
      <p:sp>
        <p:nvSpPr>
          <p:cNvPr id="5" name="Rectangle 6">
            <a:extLst>
              <a:ext uri="{FF2B5EF4-FFF2-40B4-BE49-F238E27FC236}">
                <a16:creationId xmlns:a16="http://schemas.microsoft.com/office/drawing/2014/main" id="{8735D121-3A79-4646-BB3D-F3AA9215E204}"/>
              </a:ext>
            </a:extLst>
          </p:cNvPr>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a:extLst>
              <a:ext uri="{FF2B5EF4-FFF2-40B4-BE49-F238E27FC236}">
                <a16:creationId xmlns:a16="http://schemas.microsoft.com/office/drawing/2014/main" id="{F3C08F03-43F2-4793-A8C1-34BA61054FEC}"/>
              </a:ext>
            </a:extLst>
          </p:cNvPr>
          <p:cNvSpPr>
            <a:spLocks noGrp="1" noChangeArrowheads="1"/>
          </p:cNvSpPr>
          <p:nvPr>
            <p:ph type="sldNum" sz="quarter" idx="12"/>
          </p:nvPr>
        </p:nvSpPr>
        <p:spPr>
          <a:ln/>
        </p:spPr>
        <p:txBody>
          <a:bodyPr/>
          <a:lstStyle>
            <a:lvl1pPr>
              <a:defRPr/>
            </a:lvl1pPr>
          </a:lstStyle>
          <a:p>
            <a:pPr>
              <a:defRPr/>
            </a:pPr>
            <a:fld id="{8F6FD4D4-AE1C-4D3B-818F-387FB1D6B703}" type="slidenum">
              <a:rPr lang="it-IT" altLang="it-IT"/>
              <a:pPr>
                <a:defRPr/>
              </a:pPr>
              <a:t>‹N›</a:t>
            </a:fld>
            <a:endParaRPr lang="it-IT" altLang="it-IT"/>
          </a:p>
        </p:txBody>
      </p:sp>
    </p:spTree>
    <p:extLst>
      <p:ext uri="{BB962C8B-B14F-4D97-AF65-F5344CB8AC3E}">
        <p14:creationId xmlns:p14="http://schemas.microsoft.com/office/powerpoint/2010/main" val="2822017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4975" y="341313"/>
            <a:ext cx="2108200" cy="5535612"/>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2" y="341313"/>
            <a:ext cx="6175375" cy="55356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a:extLst>
              <a:ext uri="{FF2B5EF4-FFF2-40B4-BE49-F238E27FC236}">
                <a16:creationId xmlns:a16="http://schemas.microsoft.com/office/drawing/2014/main" id="{66E18D3A-4667-4E9C-AC61-2CDD2258A4DD}"/>
              </a:ext>
            </a:extLst>
          </p:cNvPr>
          <p:cNvSpPr>
            <a:spLocks noGrp="1" noChangeArrowheads="1"/>
          </p:cNvSpPr>
          <p:nvPr>
            <p:ph type="dt" sz="half" idx="10"/>
          </p:nvPr>
        </p:nvSpPr>
        <p:spPr>
          <a:ln/>
        </p:spPr>
        <p:txBody>
          <a:bodyPr/>
          <a:lstStyle>
            <a:lvl1pPr>
              <a:defRPr/>
            </a:lvl1pPr>
          </a:lstStyle>
          <a:p>
            <a:pPr>
              <a:defRPr/>
            </a:pPr>
            <a:r>
              <a:rPr lang="it-IT"/>
              <a:t>&gt;</a:t>
            </a:r>
          </a:p>
        </p:txBody>
      </p:sp>
      <p:sp>
        <p:nvSpPr>
          <p:cNvPr id="5" name="Rectangle 6">
            <a:extLst>
              <a:ext uri="{FF2B5EF4-FFF2-40B4-BE49-F238E27FC236}">
                <a16:creationId xmlns:a16="http://schemas.microsoft.com/office/drawing/2014/main" id="{8735D121-3A79-4646-BB3D-F3AA9215E204}"/>
              </a:ext>
            </a:extLst>
          </p:cNvPr>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a:extLst>
              <a:ext uri="{FF2B5EF4-FFF2-40B4-BE49-F238E27FC236}">
                <a16:creationId xmlns:a16="http://schemas.microsoft.com/office/drawing/2014/main" id="{F3C08F03-43F2-4793-A8C1-34BA61054FEC}"/>
              </a:ext>
            </a:extLst>
          </p:cNvPr>
          <p:cNvSpPr>
            <a:spLocks noGrp="1" noChangeArrowheads="1"/>
          </p:cNvSpPr>
          <p:nvPr>
            <p:ph type="sldNum" sz="quarter" idx="12"/>
          </p:nvPr>
        </p:nvSpPr>
        <p:spPr>
          <a:ln/>
        </p:spPr>
        <p:txBody>
          <a:bodyPr/>
          <a:lstStyle>
            <a:lvl1pPr>
              <a:defRPr/>
            </a:lvl1pPr>
          </a:lstStyle>
          <a:p>
            <a:pPr>
              <a:defRPr/>
            </a:pPr>
            <a:fld id="{660214B1-EF96-4057-A2EB-C29CD51C6146}" type="slidenum">
              <a:rPr lang="it-IT" altLang="it-IT"/>
              <a:pPr>
                <a:defRPr/>
              </a:pPr>
              <a:t>‹N›</a:t>
            </a:fld>
            <a:endParaRPr lang="it-IT" altLang="it-IT"/>
          </a:p>
        </p:txBody>
      </p:sp>
    </p:spTree>
    <p:extLst>
      <p:ext uri="{BB962C8B-B14F-4D97-AF65-F5344CB8AC3E}">
        <p14:creationId xmlns:p14="http://schemas.microsoft.com/office/powerpoint/2010/main" val="917173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abella 2"/>
          <p:cNvSpPr>
            <a:spLocks noGrp="1"/>
          </p:cNvSpPr>
          <p:nvPr>
            <p:ph type="tbl" idx="1"/>
          </p:nvPr>
        </p:nvSpPr>
        <p:spPr>
          <a:xfrm>
            <a:off x="457200" y="1600200"/>
            <a:ext cx="8229600" cy="4525963"/>
          </a:xfrm>
        </p:spPr>
        <p:txBody>
          <a:bodyPr rtlCol="0">
            <a:normAutofit/>
          </a:bodyPr>
          <a:lstStyle/>
          <a:p>
            <a:pPr lvl="0"/>
            <a:endParaRPr lang="it-IT" noProof="0"/>
          </a:p>
        </p:txBody>
      </p:sp>
      <p:sp>
        <p:nvSpPr>
          <p:cNvPr id="4" name="Rectangle 4">
            <a:extLst>
              <a:ext uri="{FF2B5EF4-FFF2-40B4-BE49-F238E27FC236}">
                <a16:creationId xmlns:a16="http://schemas.microsoft.com/office/drawing/2014/main" id="{6B1965BE-8EBD-465C-B04C-C62B2F9D8894}"/>
              </a:ext>
            </a:extLst>
          </p:cNvPr>
          <p:cNvSpPr>
            <a:spLocks noGrp="1" noChangeArrowheads="1"/>
          </p:cNvSpPr>
          <p:nvPr>
            <p:ph type="dt" sz="half" idx="10"/>
          </p:nvPr>
        </p:nvSpPr>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29F5AAC1-96E4-4CBF-AB9D-405ABB690D33}"/>
              </a:ext>
            </a:extLst>
          </p:cNvPr>
          <p:cNvSpPr>
            <a:spLocks noGrp="1" noChangeArrowheads="1"/>
          </p:cNvSpPr>
          <p:nvPr>
            <p:ph type="ftr" sz="quarter" idx="11"/>
          </p:nvPr>
        </p:nvSpPr>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69DFE631-77B1-4F7A-8E4E-DA29EB3E1C85}"/>
              </a:ext>
            </a:extLst>
          </p:cNvPr>
          <p:cNvSpPr>
            <a:spLocks noGrp="1" noChangeArrowheads="1"/>
          </p:cNvSpPr>
          <p:nvPr>
            <p:ph type="sldNum" sz="quarter" idx="12"/>
          </p:nvPr>
        </p:nvSpPr>
        <p:spPr/>
        <p:txBody>
          <a:bodyPr/>
          <a:lstStyle>
            <a:lvl1pPr>
              <a:defRPr/>
            </a:lvl1pPr>
          </a:lstStyle>
          <a:p>
            <a:pPr>
              <a:defRPr/>
            </a:pPr>
            <a:fld id="{C3925766-287C-4D1F-916F-23705B2B9CF5}" type="slidenum">
              <a:rPr lang="it-IT" altLang="it-IT"/>
              <a:pPr>
                <a:defRPr/>
              </a:pPr>
              <a:t>‹N›</a:t>
            </a:fld>
            <a:endParaRPr lang="it-IT" altLang="it-IT"/>
          </a:p>
        </p:txBody>
      </p:sp>
    </p:spTree>
    <p:extLst>
      <p:ext uri="{BB962C8B-B14F-4D97-AF65-F5344CB8AC3E}">
        <p14:creationId xmlns:p14="http://schemas.microsoft.com/office/powerpoint/2010/main" val="2898346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a:extLst>
              <a:ext uri="{FF2B5EF4-FFF2-40B4-BE49-F238E27FC236}">
                <a16:creationId xmlns:a16="http://schemas.microsoft.com/office/drawing/2014/main" id="{5C2F3AAE-98D4-4C8C-896E-63C7B1AA0D7D}"/>
              </a:ext>
            </a:extLst>
          </p:cNvPr>
          <p:cNvSpPr>
            <a:spLocks noGrp="1" noChangeArrowheads="1"/>
          </p:cNvSpPr>
          <p:nvPr>
            <p:ph type="dt" sz="half" idx="10"/>
          </p:nvPr>
        </p:nvSpPr>
        <p:spPr/>
        <p:txBody>
          <a:bodyPr/>
          <a:lstStyle>
            <a:lvl1pPr>
              <a:defRPr/>
            </a:lvl1pPr>
          </a:lstStyle>
          <a:p>
            <a:pPr>
              <a:defRPr/>
            </a:pPr>
            <a:r>
              <a:rPr lang="it-IT"/>
              <a:t>&gt;</a:t>
            </a:r>
          </a:p>
        </p:txBody>
      </p:sp>
      <p:sp>
        <p:nvSpPr>
          <p:cNvPr id="5" name="Rectangle 6">
            <a:extLst>
              <a:ext uri="{FF2B5EF4-FFF2-40B4-BE49-F238E27FC236}">
                <a16:creationId xmlns:a16="http://schemas.microsoft.com/office/drawing/2014/main" id="{2B4F8DBB-995D-40FC-A873-F3C8EFE6C7A6}"/>
              </a:ext>
            </a:extLst>
          </p:cNvPr>
          <p:cNvSpPr>
            <a:spLocks noGrp="1" noChangeArrowheads="1"/>
          </p:cNvSpPr>
          <p:nvPr>
            <p:ph type="ftr" sz="quarter" idx="11"/>
          </p:nvPr>
        </p:nvSpPr>
        <p:spPr/>
        <p:txBody>
          <a:bodyPr/>
          <a:lstStyle>
            <a:lvl1pPr>
              <a:defRPr/>
            </a:lvl1pPr>
          </a:lstStyle>
          <a:p>
            <a:pPr>
              <a:defRPr/>
            </a:pPr>
            <a:endParaRPr lang="it-IT"/>
          </a:p>
        </p:txBody>
      </p:sp>
      <p:sp>
        <p:nvSpPr>
          <p:cNvPr id="6" name="Rectangle 7">
            <a:extLst>
              <a:ext uri="{FF2B5EF4-FFF2-40B4-BE49-F238E27FC236}">
                <a16:creationId xmlns:a16="http://schemas.microsoft.com/office/drawing/2014/main" id="{023487D3-C3C1-4EEE-BD65-0985BA2A054A}"/>
              </a:ext>
            </a:extLst>
          </p:cNvPr>
          <p:cNvSpPr>
            <a:spLocks noGrp="1" noChangeArrowheads="1"/>
          </p:cNvSpPr>
          <p:nvPr>
            <p:ph type="sldNum" sz="quarter" idx="12"/>
          </p:nvPr>
        </p:nvSpPr>
        <p:spPr/>
        <p:txBody>
          <a:bodyPr/>
          <a:lstStyle>
            <a:lvl1pPr>
              <a:defRPr/>
            </a:lvl1pPr>
          </a:lstStyle>
          <a:p>
            <a:pPr>
              <a:defRPr/>
            </a:pPr>
            <a:fld id="{1EABD51A-4D57-4AA2-85E6-6E334FC61FDC}" type="slidenum">
              <a:rPr lang="it-IT" altLang="it-IT"/>
              <a:pPr>
                <a:defRPr/>
              </a:pPr>
              <a:t>‹N›</a:t>
            </a:fld>
            <a:endParaRPr lang="it-IT" altLang="it-IT"/>
          </a:p>
        </p:txBody>
      </p:sp>
    </p:spTree>
    <p:extLst>
      <p:ext uri="{BB962C8B-B14F-4D97-AF65-F5344CB8AC3E}">
        <p14:creationId xmlns:p14="http://schemas.microsoft.com/office/powerpoint/2010/main" val="1606589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5">
            <a:extLst>
              <a:ext uri="{FF2B5EF4-FFF2-40B4-BE49-F238E27FC236}">
                <a16:creationId xmlns:a16="http://schemas.microsoft.com/office/drawing/2014/main" id="{66E18D3A-4667-4E9C-AC61-2CDD2258A4DD}"/>
              </a:ext>
            </a:extLst>
          </p:cNvPr>
          <p:cNvSpPr>
            <a:spLocks noGrp="1" noChangeArrowheads="1"/>
          </p:cNvSpPr>
          <p:nvPr>
            <p:ph type="dt" sz="half" idx="10"/>
          </p:nvPr>
        </p:nvSpPr>
        <p:spPr>
          <a:ln/>
        </p:spPr>
        <p:txBody>
          <a:bodyPr/>
          <a:lstStyle>
            <a:lvl1pPr>
              <a:defRPr/>
            </a:lvl1pPr>
          </a:lstStyle>
          <a:p>
            <a:pPr>
              <a:defRPr/>
            </a:pPr>
            <a:r>
              <a:rPr lang="it-IT"/>
              <a:t>&gt;</a:t>
            </a:r>
          </a:p>
        </p:txBody>
      </p:sp>
      <p:sp>
        <p:nvSpPr>
          <p:cNvPr id="5" name="Rectangle 6">
            <a:extLst>
              <a:ext uri="{FF2B5EF4-FFF2-40B4-BE49-F238E27FC236}">
                <a16:creationId xmlns:a16="http://schemas.microsoft.com/office/drawing/2014/main" id="{8735D121-3A79-4646-BB3D-F3AA9215E204}"/>
              </a:ext>
            </a:extLst>
          </p:cNvPr>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a:extLst>
              <a:ext uri="{FF2B5EF4-FFF2-40B4-BE49-F238E27FC236}">
                <a16:creationId xmlns:a16="http://schemas.microsoft.com/office/drawing/2014/main" id="{F3C08F03-43F2-4793-A8C1-34BA61054FEC}"/>
              </a:ext>
            </a:extLst>
          </p:cNvPr>
          <p:cNvSpPr>
            <a:spLocks noGrp="1" noChangeArrowheads="1"/>
          </p:cNvSpPr>
          <p:nvPr>
            <p:ph type="sldNum" sz="quarter" idx="12"/>
          </p:nvPr>
        </p:nvSpPr>
        <p:spPr>
          <a:ln/>
        </p:spPr>
        <p:txBody>
          <a:bodyPr/>
          <a:lstStyle>
            <a:lvl1pPr>
              <a:defRPr/>
            </a:lvl1pPr>
          </a:lstStyle>
          <a:p>
            <a:pPr>
              <a:defRPr/>
            </a:pPr>
            <a:fld id="{001CD721-4164-42AE-8F0E-6E39B666ABCB}" type="slidenum">
              <a:rPr lang="it-IT" altLang="it-IT"/>
              <a:pPr>
                <a:defRPr/>
              </a:pPr>
              <a:t>‹N›</a:t>
            </a:fld>
            <a:endParaRPr lang="it-IT" altLang="it-IT"/>
          </a:p>
        </p:txBody>
      </p:sp>
    </p:spTree>
    <p:extLst>
      <p:ext uri="{BB962C8B-B14F-4D97-AF65-F5344CB8AC3E}">
        <p14:creationId xmlns:p14="http://schemas.microsoft.com/office/powerpoint/2010/main" val="2793316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1" y="1125539"/>
            <a:ext cx="4141788"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751389" y="1125539"/>
            <a:ext cx="4141787"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5">
            <a:extLst>
              <a:ext uri="{FF2B5EF4-FFF2-40B4-BE49-F238E27FC236}">
                <a16:creationId xmlns:a16="http://schemas.microsoft.com/office/drawing/2014/main" id="{66E18D3A-4667-4E9C-AC61-2CDD2258A4DD}"/>
              </a:ext>
            </a:extLst>
          </p:cNvPr>
          <p:cNvSpPr>
            <a:spLocks noGrp="1" noChangeArrowheads="1"/>
          </p:cNvSpPr>
          <p:nvPr>
            <p:ph type="dt" sz="half" idx="10"/>
          </p:nvPr>
        </p:nvSpPr>
        <p:spPr>
          <a:ln/>
        </p:spPr>
        <p:txBody>
          <a:bodyPr/>
          <a:lstStyle>
            <a:lvl1pPr>
              <a:defRPr/>
            </a:lvl1pPr>
          </a:lstStyle>
          <a:p>
            <a:pPr>
              <a:defRPr/>
            </a:pPr>
            <a:r>
              <a:rPr lang="it-IT"/>
              <a:t>&gt;</a:t>
            </a:r>
          </a:p>
        </p:txBody>
      </p:sp>
      <p:sp>
        <p:nvSpPr>
          <p:cNvPr id="6" name="Rectangle 6">
            <a:extLst>
              <a:ext uri="{FF2B5EF4-FFF2-40B4-BE49-F238E27FC236}">
                <a16:creationId xmlns:a16="http://schemas.microsoft.com/office/drawing/2014/main" id="{8735D121-3A79-4646-BB3D-F3AA9215E204}"/>
              </a:ext>
            </a:extLst>
          </p:cNvPr>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a:extLst>
              <a:ext uri="{FF2B5EF4-FFF2-40B4-BE49-F238E27FC236}">
                <a16:creationId xmlns:a16="http://schemas.microsoft.com/office/drawing/2014/main" id="{F3C08F03-43F2-4793-A8C1-34BA61054FEC}"/>
              </a:ext>
            </a:extLst>
          </p:cNvPr>
          <p:cNvSpPr>
            <a:spLocks noGrp="1" noChangeArrowheads="1"/>
          </p:cNvSpPr>
          <p:nvPr>
            <p:ph type="sldNum" sz="quarter" idx="12"/>
          </p:nvPr>
        </p:nvSpPr>
        <p:spPr>
          <a:ln/>
        </p:spPr>
        <p:txBody>
          <a:bodyPr/>
          <a:lstStyle>
            <a:lvl1pPr>
              <a:defRPr/>
            </a:lvl1pPr>
          </a:lstStyle>
          <a:p>
            <a:pPr>
              <a:defRPr/>
            </a:pPr>
            <a:fld id="{ABFB3028-35C5-4B72-9BFF-B715B0BD0BA3}" type="slidenum">
              <a:rPr lang="it-IT" altLang="it-IT"/>
              <a:pPr>
                <a:defRPr/>
              </a:pPr>
              <a:t>‹N›</a:t>
            </a:fld>
            <a:endParaRPr lang="it-IT" altLang="it-IT"/>
          </a:p>
        </p:txBody>
      </p:sp>
    </p:spTree>
    <p:extLst>
      <p:ext uri="{BB962C8B-B14F-4D97-AF65-F5344CB8AC3E}">
        <p14:creationId xmlns:p14="http://schemas.microsoft.com/office/powerpoint/2010/main" val="4151983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5">
            <a:extLst>
              <a:ext uri="{FF2B5EF4-FFF2-40B4-BE49-F238E27FC236}">
                <a16:creationId xmlns:a16="http://schemas.microsoft.com/office/drawing/2014/main" id="{66E18D3A-4667-4E9C-AC61-2CDD2258A4DD}"/>
              </a:ext>
            </a:extLst>
          </p:cNvPr>
          <p:cNvSpPr>
            <a:spLocks noGrp="1" noChangeArrowheads="1"/>
          </p:cNvSpPr>
          <p:nvPr>
            <p:ph type="dt" sz="half" idx="10"/>
          </p:nvPr>
        </p:nvSpPr>
        <p:spPr>
          <a:ln/>
        </p:spPr>
        <p:txBody>
          <a:bodyPr/>
          <a:lstStyle>
            <a:lvl1pPr>
              <a:defRPr/>
            </a:lvl1pPr>
          </a:lstStyle>
          <a:p>
            <a:pPr>
              <a:defRPr/>
            </a:pPr>
            <a:r>
              <a:rPr lang="it-IT"/>
              <a:t>&gt;</a:t>
            </a:r>
          </a:p>
        </p:txBody>
      </p:sp>
      <p:sp>
        <p:nvSpPr>
          <p:cNvPr id="8" name="Rectangle 6">
            <a:extLst>
              <a:ext uri="{FF2B5EF4-FFF2-40B4-BE49-F238E27FC236}">
                <a16:creationId xmlns:a16="http://schemas.microsoft.com/office/drawing/2014/main" id="{8735D121-3A79-4646-BB3D-F3AA9215E204}"/>
              </a:ext>
            </a:extLst>
          </p:cNvPr>
          <p:cNvSpPr>
            <a:spLocks noGrp="1" noChangeArrowheads="1"/>
          </p:cNvSpPr>
          <p:nvPr>
            <p:ph type="ftr" sz="quarter" idx="11"/>
          </p:nvPr>
        </p:nvSpPr>
        <p:spPr>
          <a:ln/>
        </p:spPr>
        <p:txBody>
          <a:bodyPr/>
          <a:lstStyle>
            <a:lvl1pPr>
              <a:defRPr/>
            </a:lvl1pPr>
          </a:lstStyle>
          <a:p>
            <a:pPr>
              <a:defRPr/>
            </a:pPr>
            <a:r>
              <a:rPr lang="it-IT"/>
              <a:t>A cura di ...</a:t>
            </a:r>
          </a:p>
        </p:txBody>
      </p:sp>
      <p:sp>
        <p:nvSpPr>
          <p:cNvPr id="9" name="Rectangle 7">
            <a:extLst>
              <a:ext uri="{FF2B5EF4-FFF2-40B4-BE49-F238E27FC236}">
                <a16:creationId xmlns:a16="http://schemas.microsoft.com/office/drawing/2014/main" id="{F3C08F03-43F2-4793-A8C1-34BA61054FEC}"/>
              </a:ext>
            </a:extLst>
          </p:cNvPr>
          <p:cNvSpPr>
            <a:spLocks noGrp="1" noChangeArrowheads="1"/>
          </p:cNvSpPr>
          <p:nvPr>
            <p:ph type="sldNum" sz="quarter" idx="12"/>
          </p:nvPr>
        </p:nvSpPr>
        <p:spPr>
          <a:ln/>
        </p:spPr>
        <p:txBody>
          <a:bodyPr/>
          <a:lstStyle>
            <a:lvl1pPr>
              <a:defRPr/>
            </a:lvl1pPr>
          </a:lstStyle>
          <a:p>
            <a:pPr>
              <a:defRPr/>
            </a:pPr>
            <a:fld id="{97F74E3D-75B2-4C26-B4F8-78F7E08E37E5}" type="slidenum">
              <a:rPr lang="it-IT" altLang="it-IT"/>
              <a:pPr>
                <a:defRPr/>
              </a:pPr>
              <a:t>‹N›</a:t>
            </a:fld>
            <a:endParaRPr lang="it-IT" altLang="it-IT"/>
          </a:p>
        </p:txBody>
      </p:sp>
    </p:spTree>
    <p:extLst>
      <p:ext uri="{BB962C8B-B14F-4D97-AF65-F5344CB8AC3E}">
        <p14:creationId xmlns:p14="http://schemas.microsoft.com/office/powerpoint/2010/main" val="2922741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5">
            <a:extLst>
              <a:ext uri="{FF2B5EF4-FFF2-40B4-BE49-F238E27FC236}">
                <a16:creationId xmlns:a16="http://schemas.microsoft.com/office/drawing/2014/main" id="{66E18D3A-4667-4E9C-AC61-2CDD2258A4DD}"/>
              </a:ext>
            </a:extLst>
          </p:cNvPr>
          <p:cNvSpPr>
            <a:spLocks noGrp="1" noChangeArrowheads="1"/>
          </p:cNvSpPr>
          <p:nvPr>
            <p:ph type="dt" sz="half" idx="10"/>
          </p:nvPr>
        </p:nvSpPr>
        <p:spPr>
          <a:ln/>
        </p:spPr>
        <p:txBody>
          <a:bodyPr/>
          <a:lstStyle>
            <a:lvl1pPr>
              <a:defRPr/>
            </a:lvl1pPr>
          </a:lstStyle>
          <a:p>
            <a:pPr>
              <a:defRPr/>
            </a:pPr>
            <a:r>
              <a:rPr lang="it-IT"/>
              <a:t>&gt;</a:t>
            </a:r>
          </a:p>
        </p:txBody>
      </p:sp>
      <p:sp>
        <p:nvSpPr>
          <p:cNvPr id="4" name="Rectangle 6">
            <a:extLst>
              <a:ext uri="{FF2B5EF4-FFF2-40B4-BE49-F238E27FC236}">
                <a16:creationId xmlns:a16="http://schemas.microsoft.com/office/drawing/2014/main" id="{8735D121-3A79-4646-BB3D-F3AA9215E204}"/>
              </a:ext>
            </a:extLst>
          </p:cNvPr>
          <p:cNvSpPr>
            <a:spLocks noGrp="1" noChangeArrowheads="1"/>
          </p:cNvSpPr>
          <p:nvPr>
            <p:ph type="ftr" sz="quarter" idx="11"/>
          </p:nvPr>
        </p:nvSpPr>
        <p:spPr>
          <a:ln/>
        </p:spPr>
        <p:txBody>
          <a:bodyPr/>
          <a:lstStyle>
            <a:lvl1pPr>
              <a:defRPr/>
            </a:lvl1pPr>
          </a:lstStyle>
          <a:p>
            <a:pPr>
              <a:defRPr/>
            </a:pPr>
            <a:r>
              <a:rPr lang="it-IT"/>
              <a:t>A cura di ...</a:t>
            </a:r>
          </a:p>
        </p:txBody>
      </p:sp>
      <p:sp>
        <p:nvSpPr>
          <p:cNvPr id="5" name="Rectangle 7">
            <a:extLst>
              <a:ext uri="{FF2B5EF4-FFF2-40B4-BE49-F238E27FC236}">
                <a16:creationId xmlns:a16="http://schemas.microsoft.com/office/drawing/2014/main" id="{F3C08F03-43F2-4793-A8C1-34BA61054FEC}"/>
              </a:ext>
            </a:extLst>
          </p:cNvPr>
          <p:cNvSpPr>
            <a:spLocks noGrp="1" noChangeArrowheads="1"/>
          </p:cNvSpPr>
          <p:nvPr>
            <p:ph type="sldNum" sz="quarter" idx="12"/>
          </p:nvPr>
        </p:nvSpPr>
        <p:spPr>
          <a:ln/>
        </p:spPr>
        <p:txBody>
          <a:bodyPr/>
          <a:lstStyle>
            <a:lvl1pPr>
              <a:defRPr/>
            </a:lvl1pPr>
          </a:lstStyle>
          <a:p>
            <a:pPr>
              <a:defRPr/>
            </a:pPr>
            <a:fld id="{C343882A-B3BC-404E-89FD-DDD24EFAF8F8}" type="slidenum">
              <a:rPr lang="it-IT" altLang="it-IT"/>
              <a:pPr>
                <a:defRPr/>
              </a:pPr>
              <a:t>‹N›</a:t>
            </a:fld>
            <a:endParaRPr lang="it-IT" altLang="it-IT"/>
          </a:p>
        </p:txBody>
      </p:sp>
    </p:spTree>
    <p:extLst>
      <p:ext uri="{BB962C8B-B14F-4D97-AF65-F5344CB8AC3E}">
        <p14:creationId xmlns:p14="http://schemas.microsoft.com/office/powerpoint/2010/main" val="2814057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66E18D3A-4667-4E9C-AC61-2CDD2258A4DD}"/>
              </a:ext>
            </a:extLst>
          </p:cNvPr>
          <p:cNvSpPr>
            <a:spLocks noGrp="1" noChangeArrowheads="1"/>
          </p:cNvSpPr>
          <p:nvPr>
            <p:ph type="dt" sz="half" idx="10"/>
          </p:nvPr>
        </p:nvSpPr>
        <p:spPr>
          <a:ln/>
        </p:spPr>
        <p:txBody>
          <a:bodyPr/>
          <a:lstStyle>
            <a:lvl1pPr>
              <a:defRPr/>
            </a:lvl1pPr>
          </a:lstStyle>
          <a:p>
            <a:pPr>
              <a:defRPr/>
            </a:pPr>
            <a:r>
              <a:rPr lang="it-IT"/>
              <a:t>&gt;</a:t>
            </a:r>
          </a:p>
        </p:txBody>
      </p:sp>
      <p:sp>
        <p:nvSpPr>
          <p:cNvPr id="3" name="Rectangle 6">
            <a:extLst>
              <a:ext uri="{FF2B5EF4-FFF2-40B4-BE49-F238E27FC236}">
                <a16:creationId xmlns:a16="http://schemas.microsoft.com/office/drawing/2014/main" id="{8735D121-3A79-4646-BB3D-F3AA9215E204}"/>
              </a:ext>
            </a:extLst>
          </p:cNvPr>
          <p:cNvSpPr>
            <a:spLocks noGrp="1" noChangeArrowheads="1"/>
          </p:cNvSpPr>
          <p:nvPr>
            <p:ph type="ftr" sz="quarter" idx="11"/>
          </p:nvPr>
        </p:nvSpPr>
        <p:spPr>
          <a:ln/>
        </p:spPr>
        <p:txBody>
          <a:bodyPr/>
          <a:lstStyle>
            <a:lvl1pPr>
              <a:defRPr/>
            </a:lvl1pPr>
          </a:lstStyle>
          <a:p>
            <a:pPr>
              <a:defRPr/>
            </a:pPr>
            <a:r>
              <a:rPr lang="it-IT"/>
              <a:t>A cura di ...</a:t>
            </a:r>
          </a:p>
        </p:txBody>
      </p:sp>
      <p:sp>
        <p:nvSpPr>
          <p:cNvPr id="4" name="Rectangle 7">
            <a:extLst>
              <a:ext uri="{FF2B5EF4-FFF2-40B4-BE49-F238E27FC236}">
                <a16:creationId xmlns:a16="http://schemas.microsoft.com/office/drawing/2014/main" id="{F3C08F03-43F2-4793-A8C1-34BA61054FEC}"/>
              </a:ext>
            </a:extLst>
          </p:cNvPr>
          <p:cNvSpPr>
            <a:spLocks noGrp="1" noChangeArrowheads="1"/>
          </p:cNvSpPr>
          <p:nvPr>
            <p:ph type="sldNum" sz="quarter" idx="12"/>
          </p:nvPr>
        </p:nvSpPr>
        <p:spPr>
          <a:ln/>
        </p:spPr>
        <p:txBody>
          <a:bodyPr/>
          <a:lstStyle>
            <a:lvl1pPr>
              <a:defRPr/>
            </a:lvl1pPr>
          </a:lstStyle>
          <a:p>
            <a:pPr>
              <a:defRPr/>
            </a:pPr>
            <a:fld id="{56E2F2AC-D8A1-4D9F-B9BF-9576C4C94291}" type="slidenum">
              <a:rPr lang="it-IT" altLang="it-IT"/>
              <a:pPr>
                <a:defRPr/>
              </a:pPr>
              <a:t>‹N›</a:t>
            </a:fld>
            <a:endParaRPr lang="it-IT" altLang="it-IT"/>
          </a:p>
        </p:txBody>
      </p:sp>
    </p:spTree>
    <p:extLst>
      <p:ext uri="{BB962C8B-B14F-4D97-AF65-F5344CB8AC3E}">
        <p14:creationId xmlns:p14="http://schemas.microsoft.com/office/powerpoint/2010/main" val="1970317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a:extLst>
              <a:ext uri="{FF2B5EF4-FFF2-40B4-BE49-F238E27FC236}">
                <a16:creationId xmlns:a16="http://schemas.microsoft.com/office/drawing/2014/main" id="{66E18D3A-4667-4E9C-AC61-2CDD2258A4DD}"/>
              </a:ext>
            </a:extLst>
          </p:cNvPr>
          <p:cNvSpPr>
            <a:spLocks noGrp="1" noChangeArrowheads="1"/>
          </p:cNvSpPr>
          <p:nvPr>
            <p:ph type="dt" sz="half" idx="10"/>
          </p:nvPr>
        </p:nvSpPr>
        <p:spPr>
          <a:ln/>
        </p:spPr>
        <p:txBody>
          <a:bodyPr/>
          <a:lstStyle>
            <a:lvl1pPr>
              <a:defRPr/>
            </a:lvl1pPr>
          </a:lstStyle>
          <a:p>
            <a:pPr>
              <a:defRPr/>
            </a:pPr>
            <a:r>
              <a:rPr lang="it-IT"/>
              <a:t>&gt;</a:t>
            </a:r>
          </a:p>
        </p:txBody>
      </p:sp>
      <p:sp>
        <p:nvSpPr>
          <p:cNvPr id="6" name="Rectangle 6">
            <a:extLst>
              <a:ext uri="{FF2B5EF4-FFF2-40B4-BE49-F238E27FC236}">
                <a16:creationId xmlns:a16="http://schemas.microsoft.com/office/drawing/2014/main" id="{8735D121-3A79-4646-BB3D-F3AA9215E204}"/>
              </a:ext>
            </a:extLst>
          </p:cNvPr>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a:extLst>
              <a:ext uri="{FF2B5EF4-FFF2-40B4-BE49-F238E27FC236}">
                <a16:creationId xmlns:a16="http://schemas.microsoft.com/office/drawing/2014/main" id="{F3C08F03-43F2-4793-A8C1-34BA61054FEC}"/>
              </a:ext>
            </a:extLst>
          </p:cNvPr>
          <p:cNvSpPr>
            <a:spLocks noGrp="1" noChangeArrowheads="1"/>
          </p:cNvSpPr>
          <p:nvPr>
            <p:ph type="sldNum" sz="quarter" idx="12"/>
          </p:nvPr>
        </p:nvSpPr>
        <p:spPr>
          <a:ln/>
        </p:spPr>
        <p:txBody>
          <a:bodyPr/>
          <a:lstStyle>
            <a:lvl1pPr>
              <a:defRPr/>
            </a:lvl1pPr>
          </a:lstStyle>
          <a:p>
            <a:pPr>
              <a:defRPr/>
            </a:pPr>
            <a:fld id="{6E8E4877-BB0D-436B-A771-1F5AFDFCE9EA}" type="slidenum">
              <a:rPr lang="it-IT" altLang="it-IT"/>
              <a:pPr>
                <a:defRPr/>
              </a:pPr>
              <a:t>‹N›</a:t>
            </a:fld>
            <a:endParaRPr lang="it-IT" altLang="it-IT"/>
          </a:p>
        </p:txBody>
      </p:sp>
    </p:spTree>
    <p:extLst>
      <p:ext uri="{BB962C8B-B14F-4D97-AF65-F5344CB8AC3E}">
        <p14:creationId xmlns:p14="http://schemas.microsoft.com/office/powerpoint/2010/main" val="3285285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a:extLst>
              <a:ext uri="{FF2B5EF4-FFF2-40B4-BE49-F238E27FC236}">
                <a16:creationId xmlns:a16="http://schemas.microsoft.com/office/drawing/2014/main" id="{66E18D3A-4667-4E9C-AC61-2CDD2258A4DD}"/>
              </a:ext>
            </a:extLst>
          </p:cNvPr>
          <p:cNvSpPr>
            <a:spLocks noGrp="1" noChangeArrowheads="1"/>
          </p:cNvSpPr>
          <p:nvPr>
            <p:ph type="dt" sz="half" idx="10"/>
          </p:nvPr>
        </p:nvSpPr>
        <p:spPr>
          <a:ln/>
        </p:spPr>
        <p:txBody>
          <a:bodyPr/>
          <a:lstStyle>
            <a:lvl1pPr>
              <a:defRPr/>
            </a:lvl1pPr>
          </a:lstStyle>
          <a:p>
            <a:pPr>
              <a:defRPr/>
            </a:pPr>
            <a:r>
              <a:rPr lang="it-IT"/>
              <a:t>&gt;</a:t>
            </a:r>
          </a:p>
        </p:txBody>
      </p:sp>
      <p:sp>
        <p:nvSpPr>
          <p:cNvPr id="6" name="Rectangle 6">
            <a:extLst>
              <a:ext uri="{FF2B5EF4-FFF2-40B4-BE49-F238E27FC236}">
                <a16:creationId xmlns:a16="http://schemas.microsoft.com/office/drawing/2014/main" id="{8735D121-3A79-4646-BB3D-F3AA9215E204}"/>
              </a:ext>
            </a:extLst>
          </p:cNvPr>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a:extLst>
              <a:ext uri="{FF2B5EF4-FFF2-40B4-BE49-F238E27FC236}">
                <a16:creationId xmlns:a16="http://schemas.microsoft.com/office/drawing/2014/main" id="{F3C08F03-43F2-4793-A8C1-34BA61054FEC}"/>
              </a:ext>
            </a:extLst>
          </p:cNvPr>
          <p:cNvSpPr>
            <a:spLocks noGrp="1" noChangeArrowheads="1"/>
          </p:cNvSpPr>
          <p:nvPr>
            <p:ph type="sldNum" sz="quarter" idx="12"/>
          </p:nvPr>
        </p:nvSpPr>
        <p:spPr>
          <a:ln/>
        </p:spPr>
        <p:txBody>
          <a:bodyPr/>
          <a:lstStyle>
            <a:lvl1pPr>
              <a:defRPr/>
            </a:lvl1pPr>
          </a:lstStyle>
          <a:p>
            <a:pPr>
              <a:defRPr/>
            </a:pPr>
            <a:fld id="{92C105DC-3699-452C-AFB4-BD3B48E51A89}" type="slidenum">
              <a:rPr lang="it-IT" altLang="it-IT"/>
              <a:pPr>
                <a:defRPr/>
              </a:pPr>
              <a:t>‹N›</a:t>
            </a:fld>
            <a:endParaRPr lang="it-IT" altLang="it-IT"/>
          </a:p>
        </p:txBody>
      </p:sp>
    </p:spTree>
    <p:extLst>
      <p:ext uri="{BB962C8B-B14F-4D97-AF65-F5344CB8AC3E}">
        <p14:creationId xmlns:p14="http://schemas.microsoft.com/office/powerpoint/2010/main" val="124916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10">
            <a:extLst>
              <a:ext uri="{FF2B5EF4-FFF2-40B4-BE49-F238E27FC236}">
                <a16:creationId xmlns:a16="http://schemas.microsoft.com/office/drawing/2014/main" id="{B6B7642E-061D-4FA8-93A0-3C9E02ABC6C1}"/>
              </a:ext>
            </a:extLst>
          </p:cNvPr>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7" name="Rectangle 11">
            <a:extLst>
              <a:ext uri="{FF2B5EF4-FFF2-40B4-BE49-F238E27FC236}">
                <a16:creationId xmlns:a16="http://schemas.microsoft.com/office/drawing/2014/main" id="{6D2FEBA1-40D3-409D-9F1F-048346524387}"/>
              </a:ext>
            </a:extLst>
          </p:cNvPr>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8" name="Rectangle 3"/>
          <p:cNvSpPr>
            <a:spLocks noGrp="1" noChangeArrowheads="1"/>
          </p:cNvSpPr>
          <p:nvPr>
            <p:ph type="title"/>
          </p:nvPr>
        </p:nvSpPr>
        <p:spPr bwMode="auto">
          <a:xfrm>
            <a:off x="684213" y="341313"/>
            <a:ext cx="8208962"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9" name="Rectangle 2">
            <a:extLst>
              <a:ext uri="{FF2B5EF4-FFF2-40B4-BE49-F238E27FC236}">
                <a16:creationId xmlns:a16="http://schemas.microsoft.com/office/drawing/2014/main" id="{20A03B33-49CD-440C-83A4-10FE50838FB1}"/>
              </a:ext>
            </a:extLst>
          </p:cNvPr>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0" name="Rectangle 4"/>
          <p:cNvSpPr>
            <a:spLocks noGrp="1" noChangeArrowheads="1"/>
          </p:cNvSpPr>
          <p:nvPr>
            <p:ph type="body" idx="1"/>
          </p:nvPr>
        </p:nvSpPr>
        <p:spPr bwMode="auto">
          <a:xfrm>
            <a:off x="457200" y="1125538"/>
            <a:ext cx="843597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26629" name="Rectangle 5">
            <a:extLst>
              <a:ext uri="{FF2B5EF4-FFF2-40B4-BE49-F238E27FC236}">
                <a16:creationId xmlns:a16="http://schemas.microsoft.com/office/drawing/2014/main" id="{66E18D3A-4667-4E9C-AC61-2CDD2258A4DD}"/>
              </a:ext>
            </a:extLst>
          </p:cNvPr>
          <p:cNvSpPr>
            <a:spLocks noGrp="1" noChangeArrowheads="1"/>
          </p:cNvSpPr>
          <p:nvPr>
            <p:ph type="dt" sz="half" idx="2"/>
          </p:nvPr>
        </p:nvSpPr>
        <p:spPr bwMode="auto">
          <a:xfrm>
            <a:off x="179388"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FFFFFF"/>
                </a:solidFill>
                <a:latin typeface="+mj-lt"/>
                <a:ea typeface="+mn-ea"/>
                <a:cs typeface="+mn-cs"/>
              </a:defRPr>
            </a:lvl1pPr>
          </a:lstStyle>
          <a:p>
            <a:pPr>
              <a:defRPr/>
            </a:pPr>
            <a:r>
              <a:rPr lang="it-IT"/>
              <a:t>&gt;</a:t>
            </a:r>
          </a:p>
        </p:txBody>
      </p:sp>
      <p:sp>
        <p:nvSpPr>
          <p:cNvPr id="26630" name="Rectangle 6">
            <a:extLst>
              <a:ext uri="{FF2B5EF4-FFF2-40B4-BE49-F238E27FC236}">
                <a16:creationId xmlns:a16="http://schemas.microsoft.com/office/drawing/2014/main" id="{8735D121-3A79-4646-BB3D-F3AA9215E204}"/>
              </a:ext>
            </a:extLst>
          </p:cNvPr>
          <p:cNvSpPr>
            <a:spLocks noGrp="1" noChangeArrowheads="1"/>
          </p:cNvSpPr>
          <p:nvPr>
            <p:ph type="ftr" sz="quarter" idx="3"/>
          </p:nvPr>
        </p:nvSpPr>
        <p:spPr bwMode="auto">
          <a:xfrm>
            <a:off x="2555875" y="6237288"/>
            <a:ext cx="41767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mj-lt"/>
                <a:ea typeface="+mn-ea"/>
                <a:cs typeface="+mn-cs"/>
              </a:defRPr>
            </a:lvl1pPr>
          </a:lstStyle>
          <a:p>
            <a:pPr>
              <a:defRPr/>
            </a:pPr>
            <a:r>
              <a:rPr lang="it-IT"/>
              <a:t>A cura di ...</a:t>
            </a:r>
          </a:p>
        </p:txBody>
      </p:sp>
      <p:sp>
        <p:nvSpPr>
          <p:cNvPr id="26631" name="Rectangle 7">
            <a:extLst>
              <a:ext uri="{FF2B5EF4-FFF2-40B4-BE49-F238E27FC236}">
                <a16:creationId xmlns:a16="http://schemas.microsoft.com/office/drawing/2014/main" id="{F3C08F03-43F2-4793-A8C1-34BA61054FEC}"/>
              </a:ext>
            </a:extLst>
          </p:cNvPr>
          <p:cNvSpPr>
            <a:spLocks noGrp="1" noChangeArrowheads="1"/>
          </p:cNvSpPr>
          <p:nvPr>
            <p:ph type="sldNum" sz="quarter" idx="4"/>
          </p:nvPr>
        </p:nvSpPr>
        <p:spPr bwMode="auto">
          <a:xfrm>
            <a:off x="6986588" y="6237288"/>
            <a:ext cx="19065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FFFFFF"/>
                </a:solidFill>
                <a:latin typeface="AvantGarde Bk BT"/>
                <a:ea typeface="MS PGothic" panose="020B0600070205080204" pitchFamily="34" charset="-128"/>
              </a:defRPr>
            </a:lvl1pPr>
          </a:lstStyle>
          <a:p>
            <a:pPr>
              <a:defRPr/>
            </a:pPr>
            <a:fld id="{E4BCB644-39CB-4023-9E43-82405828A6BF}" type="slidenum">
              <a:rPr lang="it-IT" altLang="it-IT"/>
              <a:pPr>
                <a:defRPr/>
              </a:pPr>
              <a:t>‹N›</a:t>
            </a:fld>
            <a:endParaRPr lang="it-IT" altLang="it-IT"/>
          </a:p>
        </p:txBody>
      </p:sp>
      <p:sp>
        <p:nvSpPr>
          <p:cNvPr id="1034" name="Rectangle 12">
            <a:extLst>
              <a:ext uri="{FF2B5EF4-FFF2-40B4-BE49-F238E27FC236}">
                <a16:creationId xmlns:a16="http://schemas.microsoft.com/office/drawing/2014/main" id="{FA5852D4-26B3-4983-96CC-C8ECFC78D54A}"/>
              </a:ext>
            </a:extLst>
          </p:cNvPr>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5" name="Rectangle 15">
            <a:extLst>
              <a:ext uri="{FF2B5EF4-FFF2-40B4-BE49-F238E27FC236}">
                <a16:creationId xmlns:a16="http://schemas.microsoft.com/office/drawing/2014/main" id="{CFC8918C-63D3-401C-838D-3CEB08292D32}"/>
              </a:ext>
            </a:extLst>
          </p:cNvPr>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Tree>
  </p:cSld>
  <p:clrMap bg1="lt1" tx1="dk1" bg2="lt2" tx2="dk2" accent1="accent1" accent2="accent2" accent3="accent3" accent4="accent4" accent5="accent5" accent6="accent6" hlink="hlink" folHlink="folHlink"/>
  <p:sldLayoutIdLst>
    <p:sldLayoutId id="2147484400" r:id="rId1"/>
    <p:sldLayoutId id="2147484401" r:id="rId2"/>
    <p:sldLayoutId id="2147484391" r:id="rId3"/>
    <p:sldLayoutId id="2147484392" r:id="rId4"/>
    <p:sldLayoutId id="2147484393" r:id="rId5"/>
    <p:sldLayoutId id="2147484394" r:id="rId6"/>
    <p:sldLayoutId id="2147484395" r:id="rId7"/>
    <p:sldLayoutId id="2147484396" r:id="rId8"/>
    <p:sldLayoutId id="2147484397" r:id="rId9"/>
    <p:sldLayoutId id="2147484398" r:id="rId10"/>
    <p:sldLayoutId id="2147484399" r:id="rId11"/>
    <p:sldLayoutId id="2147484402" r:id="rId12"/>
  </p:sldLayoutIdLst>
  <p:hf sldNum="0" hdr="0"/>
  <p:txStyles>
    <p:title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p:titleStyle>
    <p:body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tangolo 4"/>
          <p:cNvSpPr/>
          <p:nvPr/>
        </p:nvSpPr>
        <p:spPr>
          <a:xfrm>
            <a:off x="467545" y="2276872"/>
            <a:ext cx="8208144" cy="4154984"/>
          </a:xfrm>
          <a:prstGeom prst="rect">
            <a:avLst/>
          </a:prstGeom>
        </p:spPr>
        <p:txBody>
          <a:bodyPr wrap="square">
            <a:spAutoFit/>
          </a:bodyPr>
          <a:lstStyle/>
          <a:p>
            <a:pPr algn="ctr">
              <a:spcBef>
                <a:spcPts val="0"/>
              </a:spcBef>
              <a:defRPr/>
            </a:pPr>
            <a:r>
              <a:rPr lang="it-IT" sz="4400" b="1" dirty="0">
                <a:solidFill>
                  <a:schemeClr val="accent6"/>
                </a:solidFill>
                <a:latin typeface="Times New Roman" pitchFamily="18" charset="0"/>
              </a:rPr>
              <a:t>Corso di Ragioneria Generale</a:t>
            </a:r>
          </a:p>
          <a:p>
            <a:pPr algn="ctr" eaLnBrk="1" hangingPunct="1">
              <a:defRPr/>
            </a:pPr>
            <a:endParaRPr lang="it-IT" altLang="it-IT" sz="4400" dirty="0">
              <a:solidFill>
                <a:srgbClr val="000000"/>
              </a:solidFill>
            </a:endParaRPr>
          </a:p>
          <a:p>
            <a:pPr algn="ctr">
              <a:spcBef>
                <a:spcPts val="0"/>
              </a:spcBef>
              <a:defRPr/>
            </a:pPr>
            <a:r>
              <a:rPr lang="it-IT" sz="4400" b="1" i="1" dirty="0">
                <a:solidFill>
                  <a:srgbClr val="7030A0"/>
                </a:solidFill>
                <a:latin typeface="Times New Roman" pitchFamily="18" charset="0"/>
              </a:rPr>
              <a:t>L’operazione di investimento</a:t>
            </a:r>
          </a:p>
          <a:p>
            <a:pPr algn="ctr">
              <a:spcBef>
                <a:spcPts val="0"/>
              </a:spcBef>
              <a:defRPr/>
            </a:pPr>
            <a:r>
              <a:rPr lang="it-IT" sz="4400" b="1" i="1" dirty="0">
                <a:solidFill>
                  <a:srgbClr val="7030A0"/>
                </a:solidFill>
                <a:latin typeface="Times New Roman" pitchFamily="18" charset="0"/>
              </a:rPr>
              <a:t>(</a:t>
            </a:r>
            <a:r>
              <a:rPr lang="it-IT" sz="4400" b="1" i="1" dirty="0" smtClean="0">
                <a:solidFill>
                  <a:srgbClr val="7030A0"/>
                </a:solidFill>
                <a:latin typeface="Times New Roman" pitchFamily="18" charset="0"/>
              </a:rPr>
              <a:t>l’acquisizione </a:t>
            </a:r>
            <a:r>
              <a:rPr lang="it-IT" sz="4400" b="1" i="1" dirty="0">
                <a:solidFill>
                  <a:srgbClr val="7030A0"/>
                </a:solidFill>
                <a:latin typeface="Times New Roman" pitchFamily="18" charset="0"/>
              </a:rPr>
              <a:t>di beni pluriennali)</a:t>
            </a:r>
          </a:p>
          <a:p>
            <a:pPr algn="ctr">
              <a:spcBef>
                <a:spcPts val="0"/>
              </a:spcBef>
              <a:defRPr/>
            </a:pPr>
            <a:endParaRPr lang="it-IT" sz="4400" b="1" i="1" dirty="0">
              <a:solidFill>
                <a:schemeClr val="accent6"/>
              </a:solidFill>
              <a:latin typeface="Times New Roman" pitchFamily="18" charset="0"/>
            </a:endParaRPr>
          </a:p>
          <a:p>
            <a:pPr algn="ctr">
              <a:defRPr/>
            </a:pPr>
            <a:r>
              <a:rPr lang="it-IT" sz="4400" b="1" i="1" dirty="0">
                <a:solidFill>
                  <a:srgbClr val="C00000"/>
                </a:solidFill>
                <a:latin typeface="Times New Roman" pitchFamily="18" charset="0"/>
              </a:rPr>
              <a:t>Prof. Stefano Coronella</a:t>
            </a:r>
          </a:p>
        </p:txBody>
      </p:sp>
      <p:pic>
        <p:nvPicPr>
          <p:cNvPr id="3" name="Immagin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6268" y="233956"/>
            <a:ext cx="1524003" cy="1524003"/>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a:extLst>
              <a:ext uri="{FF2B5EF4-FFF2-40B4-BE49-F238E27FC236}">
                <a16:creationId xmlns:a16="http://schemas.microsoft.com/office/drawing/2014/main" id="{17DAA85E-4445-45A7-9ABF-1A36BC08C08F}"/>
              </a:ext>
            </a:extLst>
          </p:cNvPr>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30724" name="Rectangle 4"/>
          <p:cNvSpPr>
            <a:spLocks noChangeArrowheads="1"/>
          </p:cNvSpPr>
          <p:nvPr/>
        </p:nvSpPr>
        <p:spPr bwMode="auto">
          <a:xfrm>
            <a:off x="654050" y="0"/>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 manutenzione</a:t>
            </a:r>
            <a:endParaRPr lang="it-IT" altLang="it-IT" sz="1800"/>
          </a:p>
        </p:txBody>
      </p:sp>
      <p:sp>
        <p:nvSpPr>
          <p:cNvPr id="30725" name="Rettangolo 12"/>
          <p:cNvSpPr>
            <a:spLocks noChangeArrowheads="1"/>
          </p:cNvSpPr>
          <p:nvPr/>
        </p:nvSpPr>
        <p:spPr bwMode="auto">
          <a:xfrm>
            <a:off x="160338" y="533400"/>
            <a:ext cx="8821737"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r>
              <a:rPr lang="it-IT" altLang="it-IT" sz="1700" dirty="0">
                <a:latin typeface="Tahoma" panose="020B0604030504040204" pitchFamily="34" charset="0"/>
                <a:cs typeface="Tahoma" panose="020B0604030504040204" pitchFamily="34" charset="0"/>
              </a:rPr>
              <a:t>In passato l’opera manutentiva veniva identificata esclusivamente nella riparazione dei fattori produttivi in caso di guasto (</a:t>
            </a:r>
            <a:r>
              <a:rPr lang="it-IT" altLang="it-IT" sz="1700" b="1" dirty="0">
                <a:latin typeface="Tahoma" panose="020B0604030504040204" pitchFamily="34" charset="0"/>
                <a:cs typeface="Tahoma" panose="020B0604030504040204" pitchFamily="34" charset="0"/>
              </a:rPr>
              <a:t>manutenzione di riparazione).</a:t>
            </a:r>
            <a:r>
              <a:rPr lang="it-IT" altLang="it-IT" sz="1700" dirty="0">
                <a:latin typeface="Tahoma" panose="020B0604030504040204" pitchFamily="34" charset="0"/>
                <a:cs typeface="Tahoma" panose="020B0604030504040204" pitchFamily="34" charset="0"/>
              </a:rPr>
              <a:t> Attualmente, invece, si cerca di fronteggiare il rischio di malfunzionamenti piuttosto che attendere che questi si verifichino (</a:t>
            </a:r>
            <a:r>
              <a:rPr lang="it-IT" altLang="it-IT" sz="1700" b="1" dirty="0">
                <a:latin typeface="Tahoma" panose="020B0604030504040204" pitchFamily="34" charset="0"/>
                <a:cs typeface="Tahoma" panose="020B0604030504040204" pitchFamily="34" charset="0"/>
              </a:rPr>
              <a:t>manutenzione preventiva). </a:t>
            </a:r>
            <a:r>
              <a:rPr lang="it-IT" altLang="it-IT" sz="1700" dirty="0">
                <a:latin typeface="Tahoma" panose="020B0604030504040204" pitchFamily="34" charset="0"/>
                <a:cs typeface="Tahoma" panose="020B0604030504040204" pitchFamily="34" charset="0"/>
              </a:rPr>
              <a:t>Non solo, l’azienda può decidere di porre in essere anche una </a:t>
            </a:r>
            <a:r>
              <a:rPr lang="it-IT" altLang="it-IT" sz="1700" b="1" dirty="0">
                <a:latin typeface="Tahoma" panose="020B0604030504040204" pitchFamily="34" charset="0"/>
                <a:cs typeface="Tahoma" panose="020B0604030504040204" pitchFamily="34" charset="0"/>
              </a:rPr>
              <a:t>manutenzione migliorativa </a:t>
            </a:r>
            <a:r>
              <a:rPr lang="it-IT" altLang="it-IT" sz="1700" dirty="0">
                <a:latin typeface="Tahoma" panose="020B0604030504040204" pitchFamily="34" charset="0"/>
                <a:cs typeface="Tahoma" panose="020B0604030504040204" pitchFamily="34" charset="0"/>
              </a:rPr>
              <a:t>al fine di incrementare l’efficienza e di produttività dei fattori produttivi  e, di conseguenza, anche incrementarne il loro valore. </a:t>
            </a:r>
            <a:endParaRPr lang="it-IT" altLang="it-IT" sz="1700" u="sng" dirty="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r>
              <a:rPr lang="it-IT" altLang="it-IT" sz="1700" dirty="0">
                <a:latin typeface="Tahoma" panose="020B0604030504040204" pitchFamily="34" charset="0"/>
                <a:cs typeface="Tahoma" panose="020B0604030504040204" pitchFamily="34" charset="0"/>
              </a:rPr>
              <a:t>Ciò determina una distinzione fra: </a:t>
            </a:r>
          </a:p>
          <a:p>
            <a:pPr algn="just" eaLnBrk="1" hangingPunct="1">
              <a:spcBef>
                <a:spcPct val="0"/>
              </a:spcBef>
              <a:buClr>
                <a:schemeClr val="tx1"/>
              </a:buClr>
              <a:buFontTx/>
              <a:buNone/>
            </a:pPr>
            <a:r>
              <a:rPr lang="it-IT" altLang="it-IT" sz="1700" dirty="0">
                <a:latin typeface="Tahoma" panose="020B0604030504040204" pitchFamily="34" charset="0"/>
                <a:cs typeface="Tahoma" panose="020B0604030504040204" pitchFamily="34" charset="0"/>
              </a:rPr>
              <a:t>– costi di manutenzione </a:t>
            </a:r>
            <a:r>
              <a:rPr lang="it-IT" altLang="it-IT" sz="1700" dirty="0">
                <a:solidFill>
                  <a:srgbClr val="C00000"/>
                </a:solidFill>
                <a:latin typeface="Tahoma" panose="020B0604030504040204" pitchFamily="34" charset="0"/>
                <a:cs typeface="Tahoma" panose="020B0604030504040204" pitchFamily="34" charset="0"/>
              </a:rPr>
              <a:t>ordinari</a:t>
            </a:r>
            <a:r>
              <a:rPr lang="it-IT" altLang="it-IT" sz="1700" dirty="0">
                <a:latin typeface="Tahoma" panose="020B0604030504040204" pitchFamily="34" charset="0"/>
                <a:cs typeface="Tahoma" panose="020B0604030504040204" pitchFamily="34" charset="0"/>
              </a:rPr>
              <a:t>; </a:t>
            </a:r>
          </a:p>
          <a:p>
            <a:pPr algn="just" eaLnBrk="1" hangingPunct="1">
              <a:spcBef>
                <a:spcPct val="0"/>
              </a:spcBef>
              <a:buClr>
                <a:schemeClr val="tx1"/>
              </a:buClr>
              <a:buFontTx/>
              <a:buNone/>
            </a:pPr>
            <a:r>
              <a:rPr lang="it-IT" altLang="it-IT" sz="1700" dirty="0">
                <a:latin typeface="Tahoma" panose="020B0604030504040204" pitchFamily="34" charset="0"/>
                <a:cs typeface="Tahoma" panose="020B0604030504040204" pitchFamily="34" charset="0"/>
              </a:rPr>
              <a:t>– costi di manutenzione </a:t>
            </a:r>
            <a:r>
              <a:rPr lang="it-IT" altLang="it-IT" sz="1700" dirty="0">
                <a:solidFill>
                  <a:srgbClr val="C00000"/>
                </a:solidFill>
                <a:latin typeface="Tahoma" panose="020B0604030504040204" pitchFamily="34" charset="0"/>
                <a:cs typeface="Tahoma" panose="020B0604030504040204" pitchFamily="34" charset="0"/>
              </a:rPr>
              <a:t>straordinari</a:t>
            </a:r>
            <a:r>
              <a:rPr lang="it-IT" altLang="it-IT" sz="1700" dirty="0">
                <a:latin typeface="Tahoma" panose="020B0604030504040204" pitchFamily="34" charset="0"/>
                <a:cs typeface="Tahoma" panose="020B0604030504040204" pitchFamily="34" charset="0"/>
              </a:rPr>
              <a:t>. </a:t>
            </a:r>
          </a:p>
          <a:p>
            <a:pPr algn="just" eaLnBrk="1" hangingPunct="1">
              <a:spcBef>
                <a:spcPct val="0"/>
              </a:spcBef>
              <a:buClr>
                <a:schemeClr val="tx1"/>
              </a:buClr>
              <a:buFontTx/>
              <a:buNone/>
            </a:pPr>
            <a:endParaRPr lang="it-IT" altLang="it-IT" sz="800" dirty="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r>
              <a:rPr lang="it-IT" altLang="it-IT" sz="1700" dirty="0">
                <a:latin typeface="Tahoma" panose="020B0604030504040204" pitchFamily="34" charset="0"/>
                <a:cs typeface="Tahoma" panose="020B0604030504040204" pitchFamily="34" charset="0"/>
              </a:rPr>
              <a:t> I diversi costi di manutenzione sostenuti nell’esercizio possono partecipare in maniera differente alla formazione del risultato di periodo.</a:t>
            </a:r>
          </a:p>
          <a:p>
            <a:pPr algn="just" eaLnBrk="1" hangingPunct="1">
              <a:spcBef>
                <a:spcPct val="0"/>
              </a:spcBef>
              <a:buClr>
                <a:schemeClr val="tx1"/>
              </a:buClr>
              <a:buFontTx/>
              <a:buNone/>
            </a:pPr>
            <a:endParaRPr lang="it-IT" altLang="it-IT" sz="400" dirty="0">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r>
              <a:rPr lang="it-IT" altLang="it-IT" sz="1700" dirty="0">
                <a:latin typeface="Tahoma" panose="020B0604030504040204" pitchFamily="34" charset="0"/>
                <a:cs typeface="Tahoma" panose="020B0604030504040204" pitchFamily="34" charset="0"/>
              </a:rPr>
              <a:t>La manutenzione di riparazione e la manutenzione preventiva hanno scopo puramente conservativo danno origine a </a:t>
            </a:r>
            <a:r>
              <a:rPr lang="it-IT" altLang="it-IT" sz="1700" b="1" dirty="0">
                <a:latin typeface="Tahoma" panose="020B0604030504040204" pitchFamily="34" charset="0"/>
                <a:cs typeface="Tahoma" panose="020B0604030504040204" pitchFamily="34" charset="0"/>
              </a:rPr>
              <a:t>costi di natura ordinaria</a:t>
            </a:r>
            <a:r>
              <a:rPr lang="it-IT" altLang="it-IT" sz="1700" dirty="0">
                <a:latin typeface="Tahoma" panose="020B0604030504040204" pitchFamily="34" charset="0"/>
                <a:cs typeface="Tahoma" panose="020B0604030504040204" pitchFamily="34" charset="0"/>
              </a:rPr>
              <a:t>, ovvero che devono essere integralmente imputati all’esercizio di sostenimento </a:t>
            </a:r>
            <a:r>
              <a:rPr lang="it-IT" altLang="it-IT" sz="1700" b="1" dirty="0">
                <a:latin typeface="Tahoma" panose="020B0604030504040204" pitchFamily="34" charset="0"/>
                <a:cs typeface="Tahoma" panose="020B0604030504040204" pitchFamily="34" charset="0"/>
              </a:rPr>
              <a:t>(CE)</a:t>
            </a:r>
          </a:p>
          <a:p>
            <a:pPr algn="just" eaLnBrk="1" hangingPunct="1">
              <a:spcBef>
                <a:spcPct val="0"/>
              </a:spcBef>
              <a:buClr>
                <a:schemeClr val="tx1"/>
              </a:buClr>
              <a:buFontTx/>
              <a:buNone/>
            </a:pPr>
            <a:r>
              <a:rPr lang="it-IT" altLang="it-IT" sz="1700" dirty="0">
                <a:latin typeface="Tahoma" panose="020B0604030504040204" pitchFamily="34" charset="0"/>
                <a:cs typeface="Tahoma" panose="020B0604030504040204" pitchFamily="34" charset="0"/>
              </a:rPr>
              <a:t>Nel caso di manutenzione migliorativa bisogna  procedere </a:t>
            </a:r>
            <a:r>
              <a:rPr lang="it-IT" altLang="it-IT" sz="1700" b="1" dirty="0">
                <a:latin typeface="Tahoma" panose="020B0604030504040204" pitchFamily="34" charset="0"/>
                <a:cs typeface="Tahoma" panose="020B0604030504040204" pitchFamily="34" charset="0"/>
              </a:rPr>
              <a:t>a capitalizzarne</a:t>
            </a:r>
            <a:r>
              <a:rPr lang="it-IT" altLang="it-IT" sz="1700" dirty="0">
                <a:latin typeface="Tahoma" panose="020B0604030504040204" pitchFamily="34" charset="0"/>
                <a:cs typeface="Tahoma" panose="020B0604030504040204" pitchFamily="34" charset="0"/>
              </a:rPr>
              <a:t> il relativo costo quindi questo va portato a diretto aumento del valore contabile del bene </a:t>
            </a:r>
            <a:r>
              <a:rPr lang="it-IT" altLang="it-IT" sz="1700" b="1" dirty="0">
                <a:latin typeface="Tahoma" panose="020B0604030504040204" pitchFamily="34" charset="0"/>
                <a:cs typeface="Tahoma" panose="020B0604030504040204" pitchFamily="34" charset="0"/>
              </a:rPr>
              <a:t>(SP). </a:t>
            </a:r>
            <a:r>
              <a:rPr lang="it-IT" altLang="it-IT" sz="1700" dirty="0">
                <a:latin typeface="Tahoma" panose="020B0604030504040204" pitchFamily="34" charset="0"/>
                <a:cs typeface="Tahoma" panose="020B0604030504040204" pitchFamily="34" charset="0"/>
              </a:rPr>
              <a:t>Il costo della manutenzione, tramite il processo di ammortamento, viene così suddiviso tra l’esercizio in corso e i successivi. </a:t>
            </a:r>
          </a:p>
          <a:p>
            <a:pPr algn="just" eaLnBrk="1" hangingPunct="1">
              <a:spcBef>
                <a:spcPct val="0"/>
              </a:spcBef>
              <a:buClr>
                <a:schemeClr val="tx1"/>
              </a:buClr>
              <a:buFontTx/>
              <a:buNone/>
            </a:pPr>
            <a:r>
              <a:rPr lang="it-IT" altLang="it-IT" sz="1700" dirty="0">
                <a:latin typeface="Tahoma" panose="020B0604030504040204" pitchFamily="34" charset="0"/>
                <a:cs typeface="Tahoma" panose="020B0604030504040204" pitchFamily="34" charset="0"/>
              </a:rPr>
              <a:t>Se il bene è di proprietà di terzi i costi di manutenzione si rileveranno a parte ma comunque aventi utilità pluriennale </a:t>
            </a:r>
            <a:r>
              <a:rPr lang="it-IT" altLang="it-IT" sz="1700" b="1" dirty="0">
                <a:latin typeface="Tahoma" panose="020B0604030504040204" pitchFamily="34" charset="0"/>
                <a:cs typeface="Tahoma" panose="020B0604030504040204" pitchFamily="34" charset="0"/>
              </a:rPr>
              <a:t>(SP) </a:t>
            </a:r>
          </a:p>
          <a:p>
            <a:pPr algn="just" eaLnBrk="1" hangingPunct="1">
              <a:spcBef>
                <a:spcPct val="0"/>
              </a:spcBef>
              <a:buClr>
                <a:schemeClr val="tx1"/>
              </a:buClr>
              <a:buFontTx/>
              <a:buNone/>
            </a:pPr>
            <a:r>
              <a:rPr lang="it-IT" altLang="it-IT" sz="1700" dirty="0">
                <a:latin typeface="Tahoma" panose="020B0604030504040204" pitchFamily="34" charset="0"/>
                <a:cs typeface="Tahoma" panose="020B0604030504040204" pitchFamily="34"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a:extLst>
              <a:ext uri="{FF2B5EF4-FFF2-40B4-BE49-F238E27FC236}">
                <a16:creationId xmlns:a16="http://schemas.microsoft.com/office/drawing/2014/main" id="{17DAA85E-4445-45A7-9ABF-1A36BC08C08F}"/>
              </a:ext>
            </a:extLst>
          </p:cNvPr>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32772" name="Rectangle 4"/>
          <p:cNvSpPr>
            <a:spLocks noChangeArrowheads="1"/>
          </p:cNvSpPr>
          <p:nvPr/>
        </p:nvSpPr>
        <p:spPr bwMode="auto">
          <a:xfrm>
            <a:off x="661988" y="13017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 manutenzione</a:t>
            </a:r>
            <a:endParaRPr lang="it-IT" altLang="it-IT" sz="1800"/>
          </a:p>
        </p:txBody>
      </p:sp>
      <p:sp>
        <p:nvSpPr>
          <p:cNvPr id="32773" name="Rettangolo 12"/>
          <p:cNvSpPr>
            <a:spLocks noChangeArrowheads="1"/>
          </p:cNvSpPr>
          <p:nvPr/>
        </p:nvSpPr>
        <p:spPr bwMode="auto">
          <a:xfrm>
            <a:off x="160338" y="765175"/>
            <a:ext cx="8821737"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r>
              <a:rPr lang="it-IT" altLang="it-IT" sz="1700">
                <a:latin typeface="Tahoma" panose="020B0604030504040204" pitchFamily="34" charset="0"/>
                <a:cs typeface="Tahoma" panose="020B0604030504040204" pitchFamily="34" charset="0"/>
              </a:rPr>
              <a:t>Gli interventi di manutenzione possono essere effettuati: </a:t>
            </a:r>
          </a:p>
          <a:p>
            <a:pPr algn="just" eaLnBrk="1" hangingPunct="1">
              <a:spcBef>
                <a:spcPct val="0"/>
              </a:spcBef>
              <a:buClr>
                <a:schemeClr val="tx1"/>
              </a:buClr>
              <a:buFontTx/>
              <a:buNone/>
            </a:pPr>
            <a:r>
              <a:rPr lang="it-IT" altLang="it-IT" sz="1700">
                <a:latin typeface="Tahoma" panose="020B0604030504040204" pitchFamily="34" charset="0"/>
                <a:cs typeface="Tahoma" panose="020B0604030504040204" pitchFamily="34" charset="0"/>
              </a:rPr>
              <a:t>– da aziende specializzate (che rilasciano fattura); </a:t>
            </a:r>
          </a:p>
          <a:p>
            <a:pPr algn="just" eaLnBrk="1" hangingPunct="1">
              <a:spcBef>
                <a:spcPct val="0"/>
              </a:spcBef>
              <a:buClr>
                <a:schemeClr val="tx1"/>
              </a:buClr>
              <a:buFontTx/>
              <a:buNone/>
            </a:pPr>
            <a:r>
              <a:rPr lang="it-IT" altLang="it-IT" sz="1700">
                <a:latin typeface="Tahoma" panose="020B0604030504040204" pitchFamily="34" charset="0"/>
                <a:cs typeface="Tahoma" panose="020B0604030504040204" pitchFamily="34" charset="0"/>
              </a:rPr>
              <a:t>– direttamente dall’azienda con le risorse (materiali e lavoro) presenti al suo interno.  </a:t>
            </a:r>
          </a:p>
        </p:txBody>
      </p:sp>
      <p:sp>
        <p:nvSpPr>
          <p:cNvPr id="32774" name="CasellaDiTesto 1"/>
          <p:cNvSpPr txBox="1">
            <a:spLocks noChangeArrowheads="1"/>
          </p:cNvSpPr>
          <p:nvPr/>
        </p:nvSpPr>
        <p:spPr bwMode="auto">
          <a:xfrm>
            <a:off x="160338" y="1641475"/>
            <a:ext cx="8885237"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b="1" dirty="0"/>
              <a:t>Esempio: </a:t>
            </a:r>
            <a:r>
              <a:rPr lang="it-IT" altLang="it-IT" sz="1800" b="1" dirty="0">
                <a:solidFill>
                  <a:srgbClr val="C00000"/>
                </a:solidFill>
              </a:rPr>
              <a:t>Costi di manutenzione ordinaria forniti da aziende specializzate</a:t>
            </a:r>
          </a:p>
          <a:p>
            <a:pPr algn="just">
              <a:spcBef>
                <a:spcPct val="0"/>
              </a:spcBef>
              <a:buClrTx/>
              <a:buFontTx/>
              <a:buNone/>
            </a:pPr>
            <a:r>
              <a:rPr lang="it-IT" altLang="it-IT" sz="1700" dirty="0"/>
              <a:t>L’azienda alfa richiede un intervento di manutenzione ordinaria per un proprio impianto all’azienda Beta. Al termine del lavoro l’azienda Beta emette fattura per 100 + IVA 22% </a:t>
            </a:r>
          </a:p>
        </p:txBody>
      </p:sp>
      <p:graphicFrame>
        <p:nvGraphicFramePr>
          <p:cNvPr id="7" name="Group 52">
            <a:extLst>
              <a:ext uri="{FF2B5EF4-FFF2-40B4-BE49-F238E27FC236}">
                <a16:creationId xmlns:a16="http://schemas.microsoft.com/office/drawing/2014/main" id="{7AFEBCFA-3096-418B-8663-EDD8D1063DB9}"/>
              </a:ext>
            </a:extLst>
          </p:cNvPr>
          <p:cNvGraphicFramePr>
            <a:graphicFrameLocks noGrp="1"/>
          </p:cNvGraphicFramePr>
          <p:nvPr>
            <p:extLst>
              <p:ext uri="{D42A27DB-BD31-4B8C-83A1-F6EECF244321}">
                <p14:modId xmlns:p14="http://schemas.microsoft.com/office/powerpoint/2010/main" val="3188776062"/>
              </p:ext>
            </p:extLst>
          </p:nvPr>
        </p:nvGraphicFramePr>
        <p:xfrm>
          <a:off x="323850" y="2667000"/>
          <a:ext cx="8496300" cy="9207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9" marB="45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Costi di manutenzione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Iva a credito </a:t>
                      </a: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Debiti v/fornitori</a:t>
                      </a: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22</a:t>
                      </a: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122</a:t>
                      </a:r>
                    </a:p>
                  </a:txBody>
                  <a:tcPr marT="45819" marB="45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2793" name="CasellaDiTesto 2"/>
          <p:cNvSpPr txBox="1">
            <a:spLocks noChangeArrowheads="1"/>
          </p:cNvSpPr>
          <p:nvPr/>
        </p:nvSpPr>
        <p:spPr bwMode="auto">
          <a:xfrm>
            <a:off x="174625" y="3632200"/>
            <a:ext cx="84756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600"/>
              <a:t>Il conto “Costi di manutenzione” è un conto derivato-economico acceso ai costi d’esercizio. </a:t>
            </a:r>
          </a:p>
        </p:txBody>
      </p:sp>
      <p:sp>
        <p:nvSpPr>
          <p:cNvPr id="32794" name="CasellaDiTesto 8"/>
          <p:cNvSpPr txBox="1">
            <a:spLocks noChangeArrowheads="1"/>
          </p:cNvSpPr>
          <p:nvPr/>
        </p:nvSpPr>
        <p:spPr bwMode="auto">
          <a:xfrm>
            <a:off x="177800" y="4038600"/>
            <a:ext cx="8883650" cy="210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b="1" dirty="0"/>
              <a:t>Esempio: </a:t>
            </a:r>
            <a:r>
              <a:rPr lang="it-IT" altLang="it-IT" sz="1800" b="1" dirty="0">
                <a:solidFill>
                  <a:srgbClr val="C00000"/>
                </a:solidFill>
              </a:rPr>
              <a:t>Costi di manutenzione ordinaria con risorse interne</a:t>
            </a:r>
            <a:r>
              <a:rPr lang="it-IT" altLang="it-IT" sz="1800" b="1" dirty="0"/>
              <a:t>.</a:t>
            </a:r>
          </a:p>
          <a:p>
            <a:pPr algn="just">
              <a:spcBef>
                <a:spcPct val="0"/>
              </a:spcBef>
              <a:buClrTx/>
              <a:buFontTx/>
              <a:buNone/>
            </a:pPr>
            <a:r>
              <a:rPr lang="it-IT" altLang="it-IT" sz="1700" dirty="0"/>
              <a:t>L’azienda alfa necessita di un intervento di manutenzione ordinaria per un impianto; decide di avvalersi delle proprie risorse interne.</a:t>
            </a:r>
          </a:p>
          <a:p>
            <a:pPr algn="just">
              <a:spcBef>
                <a:spcPct val="0"/>
              </a:spcBef>
              <a:buClrTx/>
              <a:buFontTx/>
              <a:buNone/>
            </a:pPr>
            <a:endParaRPr lang="it-IT" altLang="it-IT" sz="1100" dirty="0"/>
          </a:p>
          <a:p>
            <a:pPr algn="just">
              <a:spcBef>
                <a:spcPct val="0"/>
              </a:spcBef>
              <a:buClrTx/>
              <a:buFontTx/>
              <a:buNone/>
            </a:pPr>
            <a:r>
              <a:rPr lang="it-IT" altLang="it-IT" sz="1700" b="1" u="sng" dirty="0"/>
              <a:t>Non bisogna rilevare nulla</a:t>
            </a:r>
            <a:r>
              <a:rPr lang="it-IT" altLang="it-IT" sz="1700" dirty="0"/>
              <a:t>. I relativi costi sono infatti già ricompresi nelle voci di costo che hanno “partecipato” all’operazione di manutenzione (materie, materiali di consumo, ammortamento di altri impianti necessari alla manutenzione, lavoro del personale che ha svolto la manutenzione ecc.).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a:extLst>
              <a:ext uri="{FF2B5EF4-FFF2-40B4-BE49-F238E27FC236}">
                <a16:creationId xmlns:a16="http://schemas.microsoft.com/office/drawing/2014/main" id="{17DAA85E-4445-45A7-9ABF-1A36BC08C08F}"/>
              </a:ext>
            </a:extLst>
          </p:cNvPr>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34820" name="Rectangle 4"/>
          <p:cNvSpPr>
            <a:spLocks noChangeArrowheads="1"/>
          </p:cNvSpPr>
          <p:nvPr/>
        </p:nvSpPr>
        <p:spPr bwMode="auto">
          <a:xfrm>
            <a:off x="661988" y="13017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 manutenzione</a:t>
            </a:r>
            <a:endParaRPr lang="it-IT" altLang="it-IT" sz="1800"/>
          </a:p>
        </p:txBody>
      </p:sp>
      <p:sp>
        <p:nvSpPr>
          <p:cNvPr id="34821" name="CasellaDiTesto 1"/>
          <p:cNvSpPr txBox="1">
            <a:spLocks noChangeArrowheads="1"/>
          </p:cNvSpPr>
          <p:nvPr/>
        </p:nvSpPr>
        <p:spPr bwMode="auto">
          <a:xfrm>
            <a:off x="130175" y="912813"/>
            <a:ext cx="8883650"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b="1" dirty="0"/>
              <a:t>Esempio: </a:t>
            </a:r>
            <a:r>
              <a:rPr lang="it-IT" altLang="it-IT" sz="1800" b="1" dirty="0">
                <a:solidFill>
                  <a:srgbClr val="C00000"/>
                </a:solidFill>
              </a:rPr>
              <a:t>Costi di manutenzione straordinaria forniti da aziende specializzate</a:t>
            </a:r>
          </a:p>
          <a:p>
            <a:pPr algn="just">
              <a:spcBef>
                <a:spcPct val="0"/>
              </a:spcBef>
              <a:buClrTx/>
              <a:buFontTx/>
              <a:buNone/>
            </a:pPr>
            <a:r>
              <a:rPr lang="it-IT" altLang="it-IT" sz="1700" dirty="0"/>
              <a:t>L’azienda alfa richiede un intervento di manutenzione straordinaria per incrementare la produttività di un impianto all’azienda Beta. Al termine del lavoro l’azienda Beta emette fattura per 100 + IVA 22% </a:t>
            </a:r>
          </a:p>
        </p:txBody>
      </p:sp>
      <p:graphicFrame>
        <p:nvGraphicFramePr>
          <p:cNvPr id="7" name="Group 52">
            <a:extLst>
              <a:ext uri="{FF2B5EF4-FFF2-40B4-BE49-F238E27FC236}">
                <a16:creationId xmlns:a16="http://schemas.microsoft.com/office/drawing/2014/main" id="{7AFEBCFA-3096-418B-8663-EDD8D1063DB9}"/>
              </a:ext>
            </a:extLst>
          </p:cNvPr>
          <p:cNvGraphicFramePr>
            <a:graphicFrameLocks noGrp="1"/>
          </p:cNvGraphicFramePr>
          <p:nvPr>
            <p:extLst>
              <p:ext uri="{D42A27DB-BD31-4B8C-83A1-F6EECF244321}">
                <p14:modId xmlns:p14="http://schemas.microsoft.com/office/powerpoint/2010/main" val="3654483212"/>
              </p:ext>
            </p:extLst>
          </p:nvPr>
        </p:nvGraphicFramePr>
        <p:xfrm>
          <a:off x="323850" y="2514600"/>
          <a:ext cx="8496300" cy="9207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9" marB="45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Impianti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Iva a credito </a:t>
                      </a: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Debiti v/fornitori</a:t>
                      </a: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22</a:t>
                      </a: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122</a:t>
                      </a:r>
                    </a:p>
                  </a:txBody>
                  <a:tcPr marT="45819" marB="45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4840" name="CasellaDiTesto 2"/>
          <p:cNvSpPr txBox="1">
            <a:spLocks noChangeArrowheads="1"/>
          </p:cNvSpPr>
          <p:nvPr/>
        </p:nvSpPr>
        <p:spPr bwMode="auto">
          <a:xfrm>
            <a:off x="104775" y="5095875"/>
            <a:ext cx="88836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600"/>
              <a:t>Il conto “Costi di manutenzione” è un conto derivato-economico acceso ai costi pluriennali di carattere immateriale </a:t>
            </a:r>
          </a:p>
        </p:txBody>
      </p:sp>
      <p:sp>
        <p:nvSpPr>
          <p:cNvPr id="34841" name="CasellaDiTesto 3"/>
          <p:cNvSpPr txBox="1">
            <a:spLocks noChangeArrowheads="1"/>
          </p:cNvSpPr>
          <p:nvPr/>
        </p:nvSpPr>
        <p:spPr bwMode="auto">
          <a:xfrm>
            <a:off x="130175" y="2055813"/>
            <a:ext cx="2805113"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700" b="1" i="1"/>
              <a:t>Caso a) bene di proprietà</a:t>
            </a:r>
          </a:p>
        </p:txBody>
      </p:sp>
      <p:sp>
        <p:nvSpPr>
          <p:cNvPr id="34842" name="CasellaDiTesto 10"/>
          <p:cNvSpPr txBox="1">
            <a:spLocks noChangeArrowheads="1"/>
          </p:cNvSpPr>
          <p:nvPr/>
        </p:nvSpPr>
        <p:spPr bwMode="auto">
          <a:xfrm>
            <a:off x="130175" y="3527425"/>
            <a:ext cx="3360738"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700" b="1" i="1"/>
              <a:t>Caso b) bene NON di proprietà</a:t>
            </a:r>
          </a:p>
        </p:txBody>
      </p:sp>
      <p:graphicFrame>
        <p:nvGraphicFramePr>
          <p:cNvPr id="12" name="Group 52">
            <a:extLst>
              <a:ext uri="{FF2B5EF4-FFF2-40B4-BE49-F238E27FC236}">
                <a16:creationId xmlns:a16="http://schemas.microsoft.com/office/drawing/2014/main" id="{77E1B496-93AA-415C-8004-2A852D48559F}"/>
              </a:ext>
            </a:extLst>
          </p:cNvPr>
          <p:cNvGraphicFramePr>
            <a:graphicFrameLocks noGrp="1"/>
          </p:cNvGraphicFramePr>
          <p:nvPr>
            <p:extLst>
              <p:ext uri="{D42A27DB-BD31-4B8C-83A1-F6EECF244321}">
                <p14:modId xmlns:p14="http://schemas.microsoft.com/office/powerpoint/2010/main" val="1898248010"/>
              </p:ext>
            </p:extLst>
          </p:nvPr>
        </p:nvGraphicFramePr>
        <p:xfrm>
          <a:off x="312738" y="3960813"/>
          <a:ext cx="8496300" cy="9207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532257">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2010607">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9" marB="45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Costi di manutenzione straordinaria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Iva a credito </a:t>
                      </a: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Debiti v/fornitori</a:t>
                      </a: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22</a:t>
                      </a: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122</a:t>
                      </a:r>
                    </a:p>
                  </a:txBody>
                  <a:tcPr marT="45819" marB="45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a:extLst>
              <a:ext uri="{FF2B5EF4-FFF2-40B4-BE49-F238E27FC236}">
                <a16:creationId xmlns:a16="http://schemas.microsoft.com/office/drawing/2014/main" id="{17DAA85E-4445-45A7-9ABF-1A36BC08C08F}"/>
              </a:ext>
            </a:extLst>
          </p:cNvPr>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36868" name="Rectangle 4"/>
          <p:cNvSpPr>
            <a:spLocks noChangeArrowheads="1"/>
          </p:cNvSpPr>
          <p:nvPr/>
        </p:nvSpPr>
        <p:spPr bwMode="auto">
          <a:xfrm>
            <a:off x="661988" y="13017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 manutenzione</a:t>
            </a:r>
            <a:endParaRPr lang="it-IT" altLang="it-IT" sz="1800"/>
          </a:p>
        </p:txBody>
      </p:sp>
      <p:sp>
        <p:nvSpPr>
          <p:cNvPr id="36869" name="CasellaDiTesto 1"/>
          <p:cNvSpPr txBox="1">
            <a:spLocks noChangeArrowheads="1"/>
          </p:cNvSpPr>
          <p:nvPr/>
        </p:nvSpPr>
        <p:spPr bwMode="auto">
          <a:xfrm>
            <a:off x="130175" y="798513"/>
            <a:ext cx="888365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b="1" dirty="0"/>
              <a:t>Esempio: </a:t>
            </a:r>
            <a:r>
              <a:rPr lang="it-IT" altLang="it-IT" sz="1800" b="1" dirty="0">
                <a:solidFill>
                  <a:srgbClr val="C00000"/>
                </a:solidFill>
              </a:rPr>
              <a:t>Costi di manutenzione straordinaria effettuati con risorse interne</a:t>
            </a:r>
          </a:p>
          <a:p>
            <a:pPr>
              <a:spcBef>
                <a:spcPct val="0"/>
              </a:spcBef>
              <a:buClrTx/>
              <a:buFontTx/>
              <a:buNone/>
            </a:pPr>
            <a:r>
              <a:rPr lang="it-IT" altLang="it-IT" sz="1800" dirty="0"/>
              <a:t>In sede di assestamento si dovrà procedere alla loro “capitalizzazione” ovvero alla loro “trasformazione” da costi di esercizio in costi pluriennali. Successivamente dovranno essere ammortizzati ogni anno.</a:t>
            </a:r>
          </a:p>
          <a:p>
            <a:pPr>
              <a:spcBef>
                <a:spcPct val="0"/>
              </a:spcBef>
              <a:buClrTx/>
              <a:buFontTx/>
              <a:buNone/>
            </a:pPr>
            <a:r>
              <a:rPr lang="it-IT" altLang="it-IT" sz="1800" dirty="0"/>
              <a:t>Ipotesi: vengono stimati costi di manutenzione straordinaria per 100</a:t>
            </a:r>
          </a:p>
        </p:txBody>
      </p:sp>
      <p:graphicFrame>
        <p:nvGraphicFramePr>
          <p:cNvPr id="7" name="Group 52">
            <a:extLst>
              <a:ext uri="{FF2B5EF4-FFF2-40B4-BE49-F238E27FC236}">
                <a16:creationId xmlns:a16="http://schemas.microsoft.com/office/drawing/2014/main" id="{7AFEBCFA-3096-418B-8663-EDD8D1063DB9}"/>
              </a:ext>
            </a:extLst>
          </p:cNvPr>
          <p:cNvGraphicFramePr>
            <a:graphicFrameLocks noGrp="1"/>
          </p:cNvGraphicFramePr>
          <p:nvPr/>
        </p:nvGraphicFramePr>
        <p:xfrm>
          <a:off x="323850" y="2732088"/>
          <a:ext cx="8496300" cy="58420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842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4" marB="457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4" marB="457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Impianti</a:t>
                      </a:r>
                    </a:p>
                  </a:txBody>
                  <a:tcPr marT="45774" marB="457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774" marB="457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Costi di manutenzione da capitalizzare </a:t>
                      </a:r>
                    </a:p>
                  </a:txBody>
                  <a:tcPr marT="45774" marB="457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4" marB="457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a:t>
                      </a:r>
                    </a:p>
                  </a:txBody>
                  <a:tcPr marT="45774" marB="4577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6888" name="CasellaDiTesto 2"/>
          <p:cNvSpPr txBox="1">
            <a:spLocks noChangeArrowheads="1"/>
          </p:cNvSpPr>
          <p:nvPr/>
        </p:nvSpPr>
        <p:spPr bwMode="auto">
          <a:xfrm>
            <a:off x="177800" y="5392738"/>
            <a:ext cx="88836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None/>
            </a:pPr>
            <a:r>
              <a:rPr lang="it-IT" altLang="it-IT" sz="1600" dirty="0" smtClean="0"/>
              <a:t>I «Costi </a:t>
            </a:r>
            <a:r>
              <a:rPr lang="it-IT" altLang="it-IT" sz="1600" dirty="0"/>
              <a:t>di manutenzione straordinaria da </a:t>
            </a:r>
            <a:r>
              <a:rPr lang="it-IT" altLang="it-IT" sz="1600" dirty="0" smtClean="0"/>
              <a:t>ammortizzare» sono costi </a:t>
            </a:r>
            <a:r>
              <a:rPr lang="it-IT" altLang="it-IT" sz="1600" dirty="0"/>
              <a:t>pluriennali di carattere </a:t>
            </a:r>
            <a:r>
              <a:rPr lang="it-IT" altLang="it-IT" sz="1600" dirty="0" smtClean="0"/>
              <a:t>immateriale, </a:t>
            </a:r>
            <a:r>
              <a:rPr lang="it-IT" altLang="it-IT" sz="1600" dirty="0"/>
              <a:t>pertanto </a:t>
            </a:r>
            <a:r>
              <a:rPr lang="it-IT" altLang="it-IT" sz="1600" dirty="0" smtClean="0"/>
              <a:t>si procede ad ammortizzarli «in conto» al 31/12</a:t>
            </a:r>
            <a:endParaRPr lang="it-IT" altLang="it-IT" sz="1600" dirty="0"/>
          </a:p>
        </p:txBody>
      </p:sp>
      <p:sp>
        <p:nvSpPr>
          <p:cNvPr id="36889" name="CasellaDiTesto 3"/>
          <p:cNvSpPr txBox="1">
            <a:spLocks noChangeArrowheads="1"/>
          </p:cNvSpPr>
          <p:nvPr/>
        </p:nvSpPr>
        <p:spPr bwMode="auto">
          <a:xfrm>
            <a:off x="130175" y="2273300"/>
            <a:ext cx="2805113"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700" b="1" i="1"/>
              <a:t>Caso a) bene di proprietà</a:t>
            </a:r>
          </a:p>
        </p:txBody>
      </p:sp>
      <p:sp>
        <p:nvSpPr>
          <p:cNvPr id="36890" name="CasellaDiTesto 10"/>
          <p:cNvSpPr txBox="1">
            <a:spLocks noChangeArrowheads="1"/>
          </p:cNvSpPr>
          <p:nvPr/>
        </p:nvSpPr>
        <p:spPr bwMode="auto">
          <a:xfrm>
            <a:off x="130175" y="3744913"/>
            <a:ext cx="3360738"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700" b="1" i="1"/>
              <a:t>Caso b) bene NON di proprietà</a:t>
            </a:r>
          </a:p>
        </p:txBody>
      </p:sp>
      <p:graphicFrame>
        <p:nvGraphicFramePr>
          <p:cNvPr id="12" name="Group 52">
            <a:extLst>
              <a:ext uri="{FF2B5EF4-FFF2-40B4-BE49-F238E27FC236}">
                <a16:creationId xmlns:a16="http://schemas.microsoft.com/office/drawing/2014/main" id="{77E1B496-93AA-415C-8004-2A852D48559F}"/>
              </a:ext>
            </a:extLst>
          </p:cNvPr>
          <p:cNvGraphicFramePr>
            <a:graphicFrameLocks noGrp="1"/>
          </p:cNvGraphicFramePr>
          <p:nvPr/>
        </p:nvGraphicFramePr>
        <p:xfrm>
          <a:off x="312738" y="4178300"/>
          <a:ext cx="8496300" cy="1116013"/>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388239">
                  <a:extLst>
                    <a:ext uri="{9D8B030D-6E8A-4147-A177-3AD203B41FA5}">
                      <a16:colId xmlns:a16="http://schemas.microsoft.com/office/drawing/2014/main" val="20002"/>
                    </a:ext>
                  </a:extLst>
                </a:gridCol>
                <a:gridCol w="216024">
                  <a:extLst>
                    <a:ext uri="{9D8B030D-6E8A-4147-A177-3AD203B41FA5}">
                      <a16:colId xmlns:a16="http://schemas.microsoft.com/office/drawing/2014/main" val="20003"/>
                    </a:ext>
                  </a:extLst>
                </a:gridCol>
                <a:gridCol w="2154625">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11160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9" marB="4577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9" marB="457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Costi di manutenzione straordinaria da ammortizzare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9" marB="457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779" marB="457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a:ln>
                            <a:noFill/>
                          </a:ln>
                          <a:solidFill>
                            <a:schemeClr val="tx1"/>
                          </a:solidFill>
                          <a:effectLst/>
                          <a:latin typeface="Arial" panose="020B0604020202020204" pitchFamily="34" charset="0"/>
                        </a:rPr>
                        <a:t>Costi di manutenzione da capitalizzare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9" marB="457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79" marB="457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a:t>
                      </a:r>
                    </a:p>
                  </a:txBody>
                  <a:tcPr marT="45779" marB="457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6909" name="CasellaDiTesto 4"/>
          <p:cNvSpPr txBox="1">
            <a:spLocks noChangeArrowheads="1"/>
          </p:cNvSpPr>
          <p:nvPr/>
        </p:nvSpPr>
        <p:spPr bwMode="auto">
          <a:xfrm>
            <a:off x="139700" y="3330575"/>
            <a:ext cx="81216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L’ammortamento di tali costi rientrerà nel piano di ammortamento stabilito per l’impianto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a:extLst>
              <a:ext uri="{FF2B5EF4-FFF2-40B4-BE49-F238E27FC236}">
                <a16:creationId xmlns:a16="http://schemas.microsoft.com/office/drawing/2014/main" id="{17DAA85E-4445-45A7-9ABF-1A36BC08C08F}"/>
              </a:ext>
            </a:extLst>
          </p:cNvPr>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38916" name="Rectangle 4"/>
          <p:cNvSpPr>
            <a:spLocks noChangeArrowheads="1"/>
          </p:cNvSpPr>
          <p:nvPr/>
        </p:nvSpPr>
        <p:spPr bwMode="auto">
          <a:xfrm>
            <a:off x="661988" y="13017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 svalutazione</a:t>
            </a:r>
            <a:endParaRPr lang="it-IT" altLang="it-IT" sz="1800"/>
          </a:p>
        </p:txBody>
      </p:sp>
      <p:sp>
        <p:nvSpPr>
          <p:cNvPr id="2" name="CasellaDiTesto 1">
            <a:extLst>
              <a:ext uri="{FF2B5EF4-FFF2-40B4-BE49-F238E27FC236}">
                <a16:creationId xmlns:a16="http://schemas.microsoft.com/office/drawing/2014/main" id="{4D44BF67-6FE2-4B81-BE05-DDDC46226C09}"/>
              </a:ext>
            </a:extLst>
          </p:cNvPr>
          <p:cNvSpPr txBox="1"/>
          <p:nvPr/>
        </p:nvSpPr>
        <p:spPr>
          <a:xfrm>
            <a:off x="130175" y="798513"/>
            <a:ext cx="8883650" cy="5624512"/>
          </a:xfrm>
          <a:prstGeom prst="rect">
            <a:avLst/>
          </a:prstGeom>
          <a:noFill/>
        </p:spPr>
        <p:txBody>
          <a:bodyPr>
            <a:spAutoFit/>
          </a:bodyPr>
          <a:lstStyle/>
          <a:p>
            <a:pPr>
              <a:defRPr/>
            </a:pPr>
            <a:r>
              <a:rPr lang="it-IT" dirty="0"/>
              <a:t>Nel corso della vita, il valore effettivo di un fattore produttivo a “fecondità ripetuta” si può ridurre o incrementare in seguito al verificarsi di una serie di eventi particolari.</a:t>
            </a:r>
          </a:p>
          <a:p>
            <a:pPr>
              <a:defRPr/>
            </a:pPr>
            <a:endParaRPr lang="it-IT" dirty="0"/>
          </a:p>
          <a:p>
            <a:pPr>
              <a:defRPr/>
            </a:pPr>
            <a:r>
              <a:rPr lang="it-IT" dirty="0"/>
              <a:t>Casi ricorrenti di diminuzione del valore:</a:t>
            </a:r>
          </a:p>
          <a:p>
            <a:pPr marL="285750" indent="-285750">
              <a:buFontTx/>
              <a:buChar char="-"/>
              <a:defRPr/>
            </a:pPr>
            <a:r>
              <a:rPr lang="it-IT" dirty="0"/>
              <a:t>Logorio fisico ed economico → </a:t>
            </a:r>
            <a:r>
              <a:rPr lang="it-IT" b="1" dirty="0"/>
              <a:t>processo di ammortamento</a:t>
            </a:r>
          </a:p>
          <a:p>
            <a:pPr marL="285750" indent="-285750">
              <a:buFontTx/>
              <a:buChar char="-"/>
              <a:defRPr/>
            </a:pPr>
            <a:r>
              <a:rPr lang="it-IT" dirty="0"/>
              <a:t>Declassamento di un macchinario da operativo ad ausiliario</a:t>
            </a:r>
          </a:p>
          <a:p>
            <a:pPr marL="285750" indent="-285750">
              <a:buFontTx/>
              <a:buChar char="-"/>
              <a:defRPr/>
            </a:pPr>
            <a:r>
              <a:rPr lang="it-IT" dirty="0"/>
              <a:t>Cambiamenti tecnologici dei prodotti e di altri elementi che influiscono sul relativo flusso di utilità</a:t>
            </a:r>
          </a:p>
          <a:p>
            <a:pPr marL="285750" indent="-285750">
              <a:buFontTx/>
              <a:buChar char="-"/>
              <a:defRPr/>
            </a:pPr>
            <a:r>
              <a:rPr lang="it-IT" dirty="0"/>
              <a:t>Eventi accidentali, naturali, sabotaggi</a:t>
            </a:r>
          </a:p>
          <a:p>
            <a:pPr>
              <a:defRPr/>
            </a:pPr>
            <a:endParaRPr lang="it-IT" sz="1050" dirty="0"/>
          </a:p>
          <a:p>
            <a:pPr algn="just">
              <a:defRPr/>
            </a:pPr>
            <a:r>
              <a:rPr lang="it-IT" dirty="0"/>
              <a:t>Tali casi comportano una riduzione delle possibilità di futuro utilizzo del fattore da parte dell’azienda. </a:t>
            </a:r>
          </a:p>
          <a:p>
            <a:pPr algn="just">
              <a:defRPr/>
            </a:pPr>
            <a:endParaRPr lang="it-IT" sz="700" dirty="0"/>
          </a:p>
          <a:p>
            <a:pPr algn="just">
              <a:defRPr/>
            </a:pPr>
            <a:r>
              <a:rPr lang="it-IT" dirty="0"/>
              <a:t>In ossequio al </a:t>
            </a:r>
            <a:r>
              <a:rPr lang="it-IT" b="1" dirty="0"/>
              <a:t>principio della prudenza</a:t>
            </a:r>
            <a:r>
              <a:rPr lang="it-IT" dirty="0"/>
              <a:t>, è richiesto che quando il costo storico – rettificato dal fondo ammortamento – è superiore al valore effettivo del bene, bisogna procedere alla svalutazione dello stesso.</a:t>
            </a:r>
          </a:p>
          <a:p>
            <a:pPr algn="just">
              <a:defRPr/>
            </a:pPr>
            <a:endParaRPr lang="it-IT" sz="900" dirty="0"/>
          </a:p>
          <a:p>
            <a:pPr algn="just">
              <a:defRPr/>
            </a:pPr>
            <a:r>
              <a:rPr lang="it-IT" dirty="0"/>
              <a:t>Se, dunque, in seguito ad un’analisi prospettica relativa ai ricavi futuri connessi all’impiego del fattore, si ravvisasse, con ragionevole certezza, una perdita di valore non recuperabile nel tempo con tali ricavi, si deve procedere a svalutare il bene in questione.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a:extLst>
              <a:ext uri="{FF2B5EF4-FFF2-40B4-BE49-F238E27FC236}">
                <a16:creationId xmlns:a16="http://schemas.microsoft.com/office/drawing/2014/main" id="{17DAA85E-4445-45A7-9ABF-1A36BC08C08F}"/>
              </a:ext>
            </a:extLst>
          </p:cNvPr>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40963" name="Rectangle 4"/>
          <p:cNvSpPr>
            <a:spLocks noChangeArrowheads="1"/>
          </p:cNvSpPr>
          <p:nvPr/>
        </p:nvSpPr>
        <p:spPr bwMode="auto">
          <a:xfrm>
            <a:off x="661988" y="13017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 svalutazione</a:t>
            </a:r>
            <a:endParaRPr lang="it-IT" altLang="it-IT" sz="1800"/>
          </a:p>
        </p:txBody>
      </p:sp>
      <p:sp>
        <p:nvSpPr>
          <p:cNvPr id="40964" name="CasellaDiTesto 1"/>
          <p:cNvSpPr txBox="1">
            <a:spLocks noChangeArrowheads="1"/>
          </p:cNvSpPr>
          <p:nvPr/>
        </p:nvSpPr>
        <p:spPr bwMode="auto">
          <a:xfrm>
            <a:off x="130175" y="623888"/>
            <a:ext cx="8883650" cy="315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t>Contabilmente, si deve procedere alla </a:t>
            </a:r>
            <a:r>
              <a:rPr lang="it-IT" altLang="it-IT" sz="1800" b="1"/>
              <a:t>rettifica</a:t>
            </a:r>
            <a:r>
              <a:rPr lang="it-IT" altLang="it-IT" sz="1800"/>
              <a:t> del valore iscritto in bilancio.</a:t>
            </a:r>
          </a:p>
          <a:p>
            <a:pPr>
              <a:spcBef>
                <a:spcPct val="0"/>
              </a:spcBef>
              <a:buClrTx/>
              <a:buFontTx/>
              <a:buNone/>
            </a:pPr>
            <a:r>
              <a:rPr lang="it-IT" altLang="it-IT" sz="1800" b="1"/>
              <a:t>Rettifica diretta: </a:t>
            </a:r>
            <a:r>
              <a:rPr lang="it-IT" altLang="it-IT" sz="1800"/>
              <a:t>si riduce il valore dell’immobilizzazione («in conto» preferibile solo per le immobilizzazioni immateriali).</a:t>
            </a:r>
          </a:p>
          <a:p>
            <a:pPr>
              <a:spcBef>
                <a:spcPct val="0"/>
              </a:spcBef>
              <a:buClrTx/>
              <a:buFontTx/>
              <a:buNone/>
            </a:pPr>
            <a:endParaRPr lang="it-IT" altLang="it-IT" sz="200"/>
          </a:p>
          <a:p>
            <a:pPr>
              <a:spcBef>
                <a:spcPct val="0"/>
              </a:spcBef>
              <a:buClrTx/>
              <a:buFontTx/>
              <a:buNone/>
            </a:pPr>
            <a:r>
              <a:rPr lang="it-IT" altLang="it-IT" sz="1800"/>
              <a:t>Hp: si riduce il valore del marchio aziendale per 20.</a:t>
            </a:r>
          </a:p>
          <a:p>
            <a:pPr>
              <a:spcBef>
                <a:spcPct val="0"/>
              </a:spcBef>
              <a:buClrTx/>
              <a:buFontTx/>
              <a:buNone/>
            </a:pPr>
            <a:endParaRPr lang="it-IT" altLang="it-IT" sz="1800"/>
          </a:p>
          <a:p>
            <a:pPr>
              <a:spcBef>
                <a:spcPct val="0"/>
              </a:spcBef>
              <a:buClrTx/>
              <a:buFontTx/>
              <a:buNone/>
            </a:pPr>
            <a:endParaRPr lang="it-IT" altLang="it-IT" sz="1800"/>
          </a:p>
          <a:p>
            <a:pPr>
              <a:spcBef>
                <a:spcPct val="0"/>
              </a:spcBef>
              <a:buClrTx/>
              <a:buFontTx/>
              <a:buNone/>
            </a:pPr>
            <a:endParaRPr lang="it-IT" altLang="it-IT" sz="1800"/>
          </a:p>
          <a:p>
            <a:pPr>
              <a:spcBef>
                <a:spcPct val="0"/>
              </a:spcBef>
              <a:buClrTx/>
              <a:buFontTx/>
              <a:buNone/>
            </a:pPr>
            <a:endParaRPr lang="it-IT" altLang="it-IT" sz="1000" b="1"/>
          </a:p>
          <a:p>
            <a:pPr>
              <a:spcBef>
                <a:spcPct val="0"/>
              </a:spcBef>
              <a:buClrTx/>
              <a:buFontTx/>
              <a:buNone/>
            </a:pPr>
            <a:r>
              <a:rPr lang="it-IT" altLang="it-IT" sz="1800" b="1"/>
              <a:t>Rettifica indiretta: </a:t>
            </a:r>
            <a:r>
              <a:rPr lang="it-IT" altLang="it-IT" sz="1800"/>
              <a:t>mediante la creazione di uno specifico </a:t>
            </a:r>
            <a:r>
              <a:rPr lang="it-IT" altLang="it-IT" sz="1800" b="1"/>
              <a:t>fondo di rettifica </a:t>
            </a:r>
            <a:r>
              <a:rPr lang="it-IT" altLang="it-IT" sz="1800"/>
              <a:t>il quale rappresenta una quota incrementativa dell’ammortamento (</a:t>
            </a:r>
            <a:r>
              <a:rPr lang="it-IT" altLang="it-IT" sz="1800" i="1" u="sng"/>
              <a:t>principio della chiarezza</a:t>
            </a:r>
            <a:r>
              <a:rPr lang="it-IT" altLang="it-IT" sz="1800"/>
              <a:t>)</a:t>
            </a:r>
          </a:p>
          <a:p>
            <a:pPr>
              <a:spcBef>
                <a:spcPct val="0"/>
              </a:spcBef>
              <a:buClrTx/>
              <a:buFontTx/>
              <a:buNone/>
            </a:pPr>
            <a:endParaRPr lang="it-IT" altLang="it-IT" sz="600"/>
          </a:p>
          <a:p>
            <a:pPr>
              <a:spcBef>
                <a:spcPct val="0"/>
              </a:spcBef>
              <a:buClrTx/>
              <a:buFontTx/>
              <a:buNone/>
            </a:pPr>
            <a:r>
              <a:rPr lang="it-IT" altLang="it-IT" sz="1800"/>
              <a:t>Hp: Si riduce di 20 il valore di un impianto dal costo storico 100. </a:t>
            </a:r>
          </a:p>
        </p:txBody>
      </p:sp>
      <p:graphicFrame>
        <p:nvGraphicFramePr>
          <p:cNvPr id="7" name="Group 52">
            <a:extLst>
              <a:ext uri="{FF2B5EF4-FFF2-40B4-BE49-F238E27FC236}">
                <a16:creationId xmlns:a16="http://schemas.microsoft.com/office/drawing/2014/main" id="{0D6B110E-FCAF-43D3-A46D-A8DB30A28C2C}"/>
              </a:ext>
            </a:extLst>
          </p:cNvPr>
          <p:cNvGraphicFramePr>
            <a:graphicFrameLocks noGrp="1"/>
          </p:cNvGraphicFramePr>
          <p:nvPr/>
        </p:nvGraphicFramePr>
        <p:xfrm>
          <a:off x="371475" y="1838325"/>
          <a:ext cx="8496300" cy="80487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048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9" marB="45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Quota Svalutazione Marchio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(VE-)</a:t>
                      </a: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Marchio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(VE+ rettifica di costo pluriennale)</a:t>
                      </a: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20</a:t>
                      </a:r>
                    </a:p>
                  </a:txBody>
                  <a:tcPr marT="45819" marB="45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9" name="Group 52">
            <a:extLst>
              <a:ext uri="{FF2B5EF4-FFF2-40B4-BE49-F238E27FC236}">
                <a16:creationId xmlns:a16="http://schemas.microsoft.com/office/drawing/2014/main" id="{708C5590-ECA2-4AEE-A45A-9572A46FE277}"/>
              </a:ext>
            </a:extLst>
          </p:cNvPr>
          <p:cNvGraphicFramePr>
            <a:graphicFrameLocks noGrp="1"/>
          </p:cNvGraphicFramePr>
          <p:nvPr/>
        </p:nvGraphicFramePr>
        <p:xfrm>
          <a:off x="382588" y="3857625"/>
          <a:ext cx="8496300" cy="10493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10493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6" marB="4584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6" marB="4584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Quota Svalutazione impianto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(VE-)</a:t>
                      </a:r>
                    </a:p>
                  </a:txBody>
                  <a:tcPr marT="45846" marB="4584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846" marB="4584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Fondo Svalutazione Impianto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(VE+ rettifica indiretta di costo pluriennale)</a:t>
                      </a:r>
                    </a:p>
                  </a:txBody>
                  <a:tcPr marT="45846" marB="4584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846" marB="4584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20</a:t>
                      </a:r>
                    </a:p>
                  </a:txBody>
                  <a:tcPr marT="45846" marB="4584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41001"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30325" y="5222875"/>
            <a:ext cx="6600825"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3" name="CasellaDiTesto 3"/>
          <p:cNvSpPr txBox="1">
            <a:spLocks noChangeArrowheads="1"/>
          </p:cNvSpPr>
          <p:nvPr/>
        </p:nvSpPr>
        <p:spPr bwMode="auto">
          <a:xfrm>
            <a:off x="130175" y="5008563"/>
            <a:ext cx="13128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t>In Bilancio: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a:extLst>
              <a:ext uri="{FF2B5EF4-FFF2-40B4-BE49-F238E27FC236}">
                <a16:creationId xmlns:a16="http://schemas.microsoft.com/office/drawing/2014/main" id="{17DAA85E-4445-45A7-9ABF-1A36BC08C08F}"/>
              </a:ext>
            </a:extLst>
          </p:cNvPr>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43011" name="Rectangle 4"/>
          <p:cNvSpPr>
            <a:spLocks noChangeArrowheads="1"/>
          </p:cNvSpPr>
          <p:nvPr/>
        </p:nvSpPr>
        <p:spPr bwMode="auto">
          <a:xfrm>
            <a:off x="661988" y="13017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 rivalutazione</a:t>
            </a:r>
            <a:endParaRPr lang="it-IT" altLang="it-IT" sz="1800"/>
          </a:p>
        </p:txBody>
      </p:sp>
      <p:sp>
        <p:nvSpPr>
          <p:cNvPr id="43012" name="CasellaDiTesto 1"/>
          <p:cNvSpPr txBox="1">
            <a:spLocks noChangeArrowheads="1"/>
          </p:cNvSpPr>
          <p:nvPr/>
        </p:nvSpPr>
        <p:spPr bwMode="auto">
          <a:xfrm>
            <a:off x="130175" y="623888"/>
            <a:ext cx="8883650"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endParaRPr lang="it-IT" altLang="it-IT" sz="1800"/>
          </a:p>
          <a:p>
            <a:pPr>
              <a:spcBef>
                <a:spcPct val="0"/>
              </a:spcBef>
              <a:buClrTx/>
              <a:buFontTx/>
              <a:buNone/>
            </a:pPr>
            <a:r>
              <a:rPr lang="it-IT" altLang="it-IT" sz="1800"/>
              <a:t>Se gli effetti che hanno portato alla svalutazione vengono meno occorre provvedere alla rivalutazione del bene, fino al massimo al valore originario che era stato svalutato. </a:t>
            </a:r>
          </a:p>
          <a:p>
            <a:pPr>
              <a:spcBef>
                <a:spcPct val="0"/>
              </a:spcBef>
              <a:buClrTx/>
              <a:buFontTx/>
              <a:buNone/>
            </a:pPr>
            <a:r>
              <a:rPr lang="it-IT" altLang="it-IT" sz="1800"/>
              <a:t>Tale rivalutazione è nota come “rivalutazione di ripristino” o “in esercizio” → scrittura “speculare” rispetto alla svalutazione operata in precedenza. </a:t>
            </a:r>
          </a:p>
          <a:p>
            <a:pPr>
              <a:spcBef>
                <a:spcPct val="0"/>
              </a:spcBef>
              <a:buClrTx/>
              <a:buFontTx/>
              <a:buNone/>
            </a:pPr>
            <a:r>
              <a:rPr lang="it-IT" altLang="it-IT" sz="1800" b="1"/>
              <a:t>Rivalutazione di ripristino diretta</a:t>
            </a:r>
            <a:r>
              <a:rPr lang="it-IT" altLang="it-IT" sz="1800"/>
              <a:t>: </a:t>
            </a:r>
          </a:p>
          <a:p>
            <a:pPr>
              <a:spcBef>
                <a:spcPct val="0"/>
              </a:spcBef>
              <a:buClrTx/>
              <a:buFontTx/>
              <a:buNone/>
            </a:pPr>
            <a:endParaRPr lang="it-IT" altLang="it-IT" sz="1800"/>
          </a:p>
          <a:p>
            <a:pPr>
              <a:spcBef>
                <a:spcPct val="0"/>
              </a:spcBef>
              <a:buClrTx/>
              <a:buFontTx/>
              <a:buNone/>
            </a:pPr>
            <a:endParaRPr lang="it-IT" altLang="it-IT" sz="1800"/>
          </a:p>
          <a:p>
            <a:pPr>
              <a:spcBef>
                <a:spcPct val="0"/>
              </a:spcBef>
              <a:buClrTx/>
              <a:buFontTx/>
              <a:buNone/>
            </a:pPr>
            <a:endParaRPr lang="it-IT" altLang="it-IT" sz="1800"/>
          </a:p>
          <a:p>
            <a:pPr>
              <a:spcBef>
                <a:spcPct val="0"/>
              </a:spcBef>
              <a:buClrTx/>
              <a:buFontTx/>
              <a:buNone/>
            </a:pPr>
            <a:endParaRPr lang="it-IT" altLang="it-IT" sz="1100" b="1"/>
          </a:p>
          <a:p>
            <a:pPr>
              <a:spcBef>
                <a:spcPct val="0"/>
              </a:spcBef>
              <a:buClrTx/>
              <a:buFontTx/>
              <a:buNone/>
            </a:pPr>
            <a:r>
              <a:rPr lang="it-IT" altLang="it-IT" sz="1800" b="1"/>
              <a:t>Rivalutazione di ripristino indiretta</a:t>
            </a:r>
            <a:r>
              <a:rPr lang="it-IT" altLang="it-IT" sz="1800"/>
              <a:t>: </a:t>
            </a:r>
          </a:p>
          <a:p>
            <a:pPr>
              <a:spcBef>
                <a:spcPct val="0"/>
              </a:spcBef>
              <a:buClrTx/>
              <a:buFontTx/>
              <a:buNone/>
            </a:pPr>
            <a:endParaRPr lang="it-IT" altLang="it-IT" sz="1800"/>
          </a:p>
          <a:p>
            <a:pPr>
              <a:spcBef>
                <a:spcPct val="0"/>
              </a:spcBef>
              <a:buClrTx/>
              <a:buFontTx/>
              <a:buNone/>
            </a:pPr>
            <a:endParaRPr lang="it-IT" altLang="it-IT" sz="1800"/>
          </a:p>
        </p:txBody>
      </p:sp>
      <p:graphicFrame>
        <p:nvGraphicFramePr>
          <p:cNvPr id="10" name="Group 52">
            <a:extLst>
              <a:ext uri="{FF2B5EF4-FFF2-40B4-BE49-F238E27FC236}">
                <a16:creationId xmlns:a16="http://schemas.microsoft.com/office/drawing/2014/main" id="{4BC3C7F5-1F5C-47F7-BFF3-FAF9EAB857A2}"/>
              </a:ext>
            </a:extLst>
          </p:cNvPr>
          <p:cNvGraphicFramePr>
            <a:graphicFrameLocks noGrp="1"/>
          </p:cNvGraphicFramePr>
          <p:nvPr/>
        </p:nvGraphicFramePr>
        <p:xfrm>
          <a:off x="323850" y="2781300"/>
          <a:ext cx="8496300" cy="58420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842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4" marB="457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4" marB="457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Marchio</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4" marB="457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5774" marB="457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Rivalutazione di ripristino</a:t>
                      </a:r>
                    </a:p>
                  </a:txBody>
                  <a:tcPr marT="45774" marB="457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4" marB="457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20</a:t>
                      </a:r>
                    </a:p>
                  </a:txBody>
                  <a:tcPr marT="45774" marB="4577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2" name="Group 52">
            <a:extLst>
              <a:ext uri="{FF2B5EF4-FFF2-40B4-BE49-F238E27FC236}">
                <a16:creationId xmlns:a16="http://schemas.microsoft.com/office/drawing/2014/main" id="{5F15B4BA-E232-4739-9633-FDEC23710160}"/>
              </a:ext>
            </a:extLst>
          </p:cNvPr>
          <p:cNvGraphicFramePr>
            <a:graphicFrameLocks noGrp="1"/>
          </p:cNvGraphicFramePr>
          <p:nvPr/>
        </p:nvGraphicFramePr>
        <p:xfrm>
          <a:off x="323850" y="3978275"/>
          <a:ext cx="8496300" cy="58420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842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4" marB="4577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4" marB="457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Fondo svalutazione impianti</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4" marB="457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5774" marB="457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Rivalutazione di ripristino</a:t>
                      </a:r>
                    </a:p>
                  </a:txBody>
                  <a:tcPr marT="45774" marB="457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74" marB="4577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20</a:t>
                      </a:r>
                    </a:p>
                  </a:txBody>
                  <a:tcPr marT="45774" marB="4577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a:extLst>
              <a:ext uri="{FF2B5EF4-FFF2-40B4-BE49-F238E27FC236}">
                <a16:creationId xmlns:a16="http://schemas.microsoft.com/office/drawing/2014/main" id="{17DAA85E-4445-45A7-9ABF-1A36BC08C08F}"/>
              </a:ext>
            </a:extLst>
          </p:cNvPr>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45059" name="Rectangle 4"/>
          <p:cNvSpPr>
            <a:spLocks noChangeArrowheads="1"/>
          </p:cNvSpPr>
          <p:nvPr/>
        </p:nvSpPr>
        <p:spPr bwMode="auto">
          <a:xfrm>
            <a:off x="661988" y="13017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 rivalutazione</a:t>
            </a:r>
            <a:endParaRPr lang="it-IT" altLang="it-IT" sz="1800"/>
          </a:p>
        </p:txBody>
      </p:sp>
      <p:sp>
        <p:nvSpPr>
          <p:cNvPr id="45060" name="CasellaDiTesto 1"/>
          <p:cNvSpPr txBox="1">
            <a:spLocks noChangeArrowheads="1"/>
          </p:cNvSpPr>
          <p:nvPr/>
        </p:nvSpPr>
        <p:spPr bwMode="auto">
          <a:xfrm>
            <a:off x="130175" y="874713"/>
            <a:ext cx="888365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t>Oltre alla rivalutazione di “ripristino” o “in esercizio” esistono altre due tipologie di rivalutazione denominate anche </a:t>
            </a:r>
            <a:r>
              <a:rPr lang="it-IT" altLang="it-IT" sz="1800" b="1"/>
              <a:t>“non di ripristino” o “fuori esercizio</a:t>
            </a:r>
            <a:r>
              <a:rPr lang="it-IT" altLang="it-IT" sz="1800"/>
              <a:t>”. </a:t>
            </a:r>
          </a:p>
          <a:p>
            <a:pPr>
              <a:spcBef>
                <a:spcPct val="0"/>
              </a:spcBef>
              <a:buClrTx/>
              <a:buFontTx/>
              <a:buNone/>
            </a:pPr>
            <a:endParaRPr lang="it-IT" altLang="it-IT" sz="1800"/>
          </a:p>
          <a:p>
            <a:pPr>
              <a:spcBef>
                <a:spcPct val="0"/>
              </a:spcBef>
              <a:buClrTx/>
              <a:buFontTx/>
              <a:buNone/>
            </a:pPr>
            <a:endParaRPr lang="it-IT" altLang="it-IT" sz="1800"/>
          </a:p>
          <a:p>
            <a:pPr>
              <a:spcBef>
                <a:spcPct val="0"/>
              </a:spcBef>
              <a:buClrTx/>
              <a:buFontTx/>
              <a:buNone/>
            </a:pPr>
            <a:endParaRPr lang="it-IT" altLang="it-IT" sz="1800"/>
          </a:p>
          <a:p>
            <a:pPr>
              <a:spcBef>
                <a:spcPct val="0"/>
              </a:spcBef>
              <a:buClrTx/>
              <a:buFontTx/>
              <a:buNone/>
            </a:pPr>
            <a:endParaRPr lang="it-IT" altLang="it-IT" sz="1800"/>
          </a:p>
        </p:txBody>
      </p:sp>
      <p:pic>
        <p:nvPicPr>
          <p:cNvPr id="45061"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1628775"/>
            <a:ext cx="6840537"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3" name="CasellaDiTesto 3"/>
          <p:cNvSpPr txBox="1">
            <a:spLocks noChangeArrowheads="1"/>
          </p:cNvSpPr>
          <p:nvPr/>
        </p:nvSpPr>
        <p:spPr bwMode="auto">
          <a:xfrm>
            <a:off x="163513" y="4833938"/>
            <a:ext cx="8850312"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700"/>
              <a:t>Dal punto di vista contabile, sia la rivalutazione monetaria che quella economica comportano l’incremento del valore dell’immobilizzazione iscritto nell’attivo dello stato patrimoniale e del relativo fondo ammortamento. Il saldo fra le due variazioni deve essere bilanciato dall’iscrizione di una apposita riserva di rivalutazione con l’indicazione della legge autorizzativa o del fatto di essersi avvalsi della deroga ex art. 2423</a:t>
            </a:r>
          </a:p>
        </p:txBody>
      </p:sp>
      <p:sp>
        <p:nvSpPr>
          <p:cNvPr id="45065" name="CasellaDiTesto 9"/>
          <p:cNvSpPr txBox="1">
            <a:spLocks noChangeArrowheads="1"/>
          </p:cNvSpPr>
          <p:nvPr/>
        </p:nvSpPr>
        <p:spPr bwMode="auto">
          <a:xfrm>
            <a:off x="1835150" y="3130550"/>
            <a:ext cx="104933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200"/>
              <a:t>Art. 2423 cc.</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a:extLst>
              <a:ext uri="{FF2B5EF4-FFF2-40B4-BE49-F238E27FC236}">
                <a16:creationId xmlns:a16="http://schemas.microsoft.com/office/drawing/2014/main" id="{17DAA85E-4445-45A7-9ABF-1A36BC08C08F}"/>
              </a:ext>
            </a:extLst>
          </p:cNvPr>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47107" name="Rectangle 4"/>
          <p:cNvSpPr>
            <a:spLocks noChangeArrowheads="1"/>
          </p:cNvSpPr>
          <p:nvPr/>
        </p:nvSpPr>
        <p:spPr bwMode="auto">
          <a:xfrm>
            <a:off x="661988" y="13017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 rivalutazione</a:t>
            </a:r>
            <a:endParaRPr lang="it-IT" altLang="it-IT" sz="1800"/>
          </a:p>
        </p:txBody>
      </p:sp>
      <p:sp>
        <p:nvSpPr>
          <p:cNvPr id="47108" name="CasellaDiTesto 1"/>
          <p:cNvSpPr txBox="1">
            <a:spLocks noChangeArrowheads="1"/>
          </p:cNvSpPr>
          <p:nvPr/>
        </p:nvSpPr>
        <p:spPr bwMode="auto">
          <a:xfrm>
            <a:off x="130175" y="623888"/>
            <a:ext cx="8883650" cy="691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b="1" u="sng" dirty="0"/>
              <a:t>Esempio:</a:t>
            </a:r>
          </a:p>
          <a:p>
            <a:pPr algn="just">
              <a:spcBef>
                <a:spcPct val="0"/>
              </a:spcBef>
              <a:buClrTx/>
              <a:buFontTx/>
              <a:buNone/>
            </a:pPr>
            <a:r>
              <a:rPr lang="it-IT" altLang="it-IT" sz="1800" dirty="0"/>
              <a:t>In seguito all’approvazione di una legge autorizzativa si proceda ad una rivalutazione del 40% di un fabbricato dal costo storico 1.000 ammortizzato per 400.</a:t>
            </a:r>
          </a:p>
          <a:p>
            <a:pPr>
              <a:spcBef>
                <a:spcPct val="0"/>
              </a:spcBef>
              <a:buClrTx/>
              <a:buFontTx/>
              <a:buNone/>
            </a:pPr>
            <a:endParaRPr lang="it-IT" altLang="it-IT" sz="1100" dirty="0"/>
          </a:p>
          <a:p>
            <a:pPr>
              <a:spcBef>
                <a:spcPct val="0"/>
              </a:spcBef>
              <a:buClrTx/>
              <a:buFontTx/>
              <a:buNone/>
            </a:pPr>
            <a:r>
              <a:rPr lang="it-IT" altLang="it-IT" sz="1800" dirty="0"/>
              <a:t>→ Fabbricato : + 400</a:t>
            </a:r>
          </a:p>
          <a:p>
            <a:pPr>
              <a:spcBef>
                <a:spcPct val="0"/>
              </a:spcBef>
              <a:buClrTx/>
              <a:buFontTx/>
              <a:buNone/>
            </a:pPr>
            <a:r>
              <a:rPr lang="it-IT" altLang="it-IT" sz="1800" dirty="0"/>
              <a:t>→ Fondo ammortamento + 160</a:t>
            </a:r>
          </a:p>
          <a:p>
            <a:pPr>
              <a:spcBef>
                <a:spcPct val="0"/>
              </a:spcBef>
              <a:buClrTx/>
              <a:buFontTx/>
              <a:buNone/>
            </a:pPr>
            <a:r>
              <a:rPr lang="it-IT" altLang="it-IT" sz="1800" dirty="0"/>
              <a:t>→  saldo attivo di rivalutazione (400-160</a:t>
            </a:r>
            <a:r>
              <a:rPr lang="it-IT" altLang="it-IT" sz="1800" dirty="0" smtClean="0"/>
              <a:t>) = </a:t>
            </a:r>
            <a:r>
              <a:rPr lang="it-IT" altLang="it-IT" sz="1800" dirty="0"/>
              <a:t>240</a:t>
            </a:r>
          </a:p>
          <a:p>
            <a:pPr>
              <a:spcBef>
                <a:spcPct val="0"/>
              </a:spcBef>
              <a:buClrTx/>
              <a:buFontTx/>
              <a:buNone/>
            </a:pPr>
            <a:endParaRPr lang="it-IT" altLang="it-IT" sz="1800" dirty="0"/>
          </a:p>
          <a:p>
            <a:pPr>
              <a:spcBef>
                <a:spcPct val="0"/>
              </a:spcBef>
              <a:buClrTx/>
              <a:buFontTx/>
              <a:buNone/>
            </a:pPr>
            <a:endParaRPr lang="it-IT" altLang="it-IT" sz="1800" dirty="0"/>
          </a:p>
          <a:p>
            <a:pPr>
              <a:spcBef>
                <a:spcPct val="0"/>
              </a:spcBef>
              <a:buClrTx/>
              <a:buFontTx/>
              <a:buNone/>
            </a:pPr>
            <a:endParaRPr lang="it-IT" altLang="it-IT" sz="1800" dirty="0"/>
          </a:p>
          <a:p>
            <a:pPr>
              <a:spcBef>
                <a:spcPct val="0"/>
              </a:spcBef>
              <a:buClrTx/>
              <a:buFontTx/>
              <a:buNone/>
            </a:pPr>
            <a:endParaRPr lang="it-IT" altLang="it-IT" sz="1800" dirty="0"/>
          </a:p>
          <a:p>
            <a:pPr>
              <a:spcBef>
                <a:spcPct val="0"/>
              </a:spcBef>
              <a:buClrTx/>
              <a:buFontTx/>
              <a:buNone/>
            </a:pPr>
            <a:endParaRPr lang="it-IT" altLang="it-IT" sz="1800" dirty="0"/>
          </a:p>
          <a:p>
            <a:pPr>
              <a:spcBef>
                <a:spcPct val="0"/>
              </a:spcBef>
              <a:buClrTx/>
              <a:buFontTx/>
              <a:buNone/>
            </a:pPr>
            <a:endParaRPr lang="it-IT" altLang="it-IT" sz="1800" dirty="0"/>
          </a:p>
          <a:p>
            <a:pPr>
              <a:spcBef>
                <a:spcPct val="0"/>
              </a:spcBef>
              <a:buClrTx/>
              <a:buFontTx/>
              <a:buNone/>
            </a:pPr>
            <a:endParaRPr lang="it-IT" altLang="it-IT" sz="1800" dirty="0"/>
          </a:p>
          <a:p>
            <a:pPr>
              <a:spcBef>
                <a:spcPct val="0"/>
              </a:spcBef>
              <a:buClrTx/>
              <a:buFontTx/>
              <a:buNone/>
            </a:pPr>
            <a:endParaRPr lang="it-IT" altLang="it-IT" sz="1800" dirty="0"/>
          </a:p>
          <a:p>
            <a:pPr algn="just">
              <a:spcBef>
                <a:spcPct val="0"/>
              </a:spcBef>
              <a:buClrTx/>
              <a:buFontTx/>
              <a:buNone/>
            </a:pPr>
            <a:r>
              <a:rPr lang="it-IT" altLang="it-IT" sz="1800" dirty="0"/>
              <a:t>Il conto “Rivalutazione” è un conto di transito che viene acceso e spento contestualmente a favore della formazione della riserva (conto derivato-economico acceso ai ricavi di esercizio finché non viene chiusa a riserva). </a:t>
            </a:r>
          </a:p>
          <a:p>
            <a:pPr algn="just">
              <a:spcBef>
                <a:spcPct val="0"/>
              </a:spcBef>
              <a:buClrTx/>
              <a:buFontTx/>
              <a:buNone/>
            </a:pPr>
            <a:endParaRPr lang="it-IT" altLang="it-IT" sz="800" dirty="0"/>
          </a:p>
          <a:p>
            <a:pPr algn="just">
              <a:spcBef>
                <a:spcPct val="0"/>
              </a:spcBef>
              <a:buClrTx/>
              <a:buFontTx/>
              <a:buNone/>
            </a:pPr>
            <a:r>
              <a:rPr lang="it-IT" altLang="it-IT" sz="1800" dirty="0"/>
              <a:t>Il conto “Riserva di rivalutazione…” è un conto derivato-economico acceso al capitale di rischio. </a:t>
            </a:r>
          </a:p>
          <a:p>
            <a:pPr>
              <a:spcBef>
                <a:spcPct val="0"/>
              </a:spcBef>
              <a:buClrTx/>
              <a:buFontTx/>
              <a:buNone/>
            </a:pPr>
            <a:endParaRPr lang="it-IT" altLang="it-IT" sz="1800" dirty="0"/>
          </a:p>
          <a:p>
            <a:pPr>
              <a:spcBef>
                <a:spcPct val="0"/>
              </a:spcBef>
              <a:buClrTx/>
              <a:buFontTx/>
              <a:buNone/>
            </a:pPr>
            <a:endParaRPr lang="it-IT" altLang="it-IT" sz="1800" dirty="0"/>
          </a:p>
          <a:p>
            <a:pPr>
              <a:spcBef>
                <a:spcPct val="0"/>
              </a:spcBef>
              <a:buClrTx/>
              <a:buFontTx/>
              <a:buNone/>
            </a:pPr>
            <a:endParaRPr lang="it-IT" altLang="it-IT" sz="1800" dirty="0"/>
          </a:p>
          <a:p>
            <a:pPr>
              <a:spcBef>
                <a:spcPct val="0"/>
              </a:spcBef>
              <a:buClrTx/>
              <a:buFontTx/>
              <a:buNone/>
            </a:pPr>
            <a:endParaRPr lang="it-IT" altLang="it-IT" sz="1800" dirty="0"/>
          </a:p>
        </p:txBody>
      </p:sp>
      <p:graphicFrame>
        <p:nvGraphicFramePr>
          <p:cNvPr id="12" name="Group 52">
            <a:extLst>
              <a:ext uri="{FF2B5EF4-FFF2-40B4-BE49-F238E27FC236}">
                <a16:creationId xmlns:a16="http://schemas.microsoft.com/office/drawing/2014/main" id="{5F15B4BA-E232-4739-9633-FDEC23710160}"/>
              </a:ext>
            </a:extLst>
          </p:cNvPr>
          <p:cNvGraphicFramePr>
            <a:graphicFrameLocks noGrp="1"/>
          </p:cNvGraphicFramePr>
          <p:nvPr/>
        </p:nvGraphicFramePr>
        <p:xfrm>
          <a:off x="323850" y="2708275"/>
          <a:ext cx="8496300" cy="43338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333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61" marB="4596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61" marB="4596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Fabbricati</a:t>
                      </a:r>
                    </a:p>
                  </a:txBody>
                  <a:tcPr marT="45961" marB="4596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5961" marB="4596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Rivalutazione </a:t>
                      </a:r>
                    </a:p>
                  </a:txBody>
                  <a:tcPr marT="45961" marB="4596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61" marB="4596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400</a:t>
                      </a:r>
                    </a:p>
                  </a:txBody>
                  <a:tcPr marT="45961" marB="4596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8" name="Group 52">
            <a:extLst>
              <a:ext uri="{FF2B5EF4-FFF2-40B4-BE49-F238E27FC236}">
                <a16:creationId xmlns:a16="http://schemas.microsoft.com/office/drawing/2014/main" id="{7939003F-096B-416C-801E-A0F63AEC8C69}"/>
              </a:ext>
            </a:extLst>
          </p:cNvPr>
          <p:cNvGraphicFramePr>
            <a:graphicFrameLocks noGrp="1"/>
          </p:cNvGraphicFramePr>
          <p:nvPr/>
        </p:nvGraphicFramePr>
        <p:xfrm>
          <a:off x="323850" y="3281363"/>
          <a:ext cx="8496300" cy="43180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318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3" marB="45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Rivalutazione </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Fondo ammortamento</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160</a:t>
                      </a:r>
                    </a:p>
                  </a:txBody>
                  <a:tcPr marT="45793" marB="45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9" name="Group 52">
            <a:extLst>
              <a:ext uri="{FF2B5EF4-FFF2-40B4-BE49-F238E27FC236}">
                <a16:creationId xmlns:a16="http://schemas.microsoft.com/office/drawing/2014/main" id="{F6807A9A-27BE-4A06-B805-8F682B3D4307}"/>
              </a:ext>
            </a:extLst>
          </p:cNvPr>
          <p:cNvGraphicFramePr>
            <a:graphicFrameLocks noGrp="1"/>
          </p:cNvGraphicFramePr>
          <p:nvPr/>
        </p:nvGraphicFramePr>
        <p:xfrm>
          <a:off x="363538" y="3941763"/>
          <a:ext cx="8496300" cy="51799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175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35" marB="456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35" marB="456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Rivalutazione </a:t>
                      </a:r>
                    </a:p>
                  </a:txBody>
                  <a:tcPr marT="45635" marB="456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5635" marB="456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Riserva rivalutazione monetaria ex legge…</a:t>
                      </a:r>
                    </a:p>
                  </a:txBody>
                  <a:tcPr marT="45635" marB="456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35" marB="456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240</a:t>
                      </a:r>
                    </a:p>
                  </a:txBody>
                  <a:tcPr marT="45635" marB="456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a:extLst>
              <a:ext uri="{FF2B5EF4-FFF2-40B4-BE49-F238E27FC236}">
                <a16:creationId xmlns:a16="http://schemas.microsoft.com/office/drawing/2014/main" id="{17DAA85E-4445-45A7-9ABF-1A36BC08C08F}"/>
              </a:ext>
            </a:extLst>
          </p:cNvPr>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49155" name="Rectangle 4"/>
          <p:cNvSpPr>
            <a:spLocks noChangeArrowheads="1"/>
          </p:cNvSpPr>
          <p:nvPr/>
        </p:nvSpPr>
        <p:spPr bwMode="auto">
          <a:xfrm>
            <a:off x="661988" y="13017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 dismissione</a:t>
            </a:r>
            <a:endParaRPr lang="it-IT" altLang="it-IT" sz="1800"/>
          </a:p>
        </p:txBody>
      </p:sp>
      <p:sp>
        <p:nvSpPr>
          <p:cNvPr id="2" name="CasellaDiTesto 1">
            <a:extLst>
              <a:ext uri="{FF2B5EF4-FFF2-40B4-BE49-F238E27FC236}">
                <a16:creationId xmlns:a16="http://schemas.microsoft.com/office/drawing/2014/main" id="{4D44BF67-6FE2-4B81-BE05-DDDC46226C09}"/>
              </a:ext>
            </a:extLst>
          </p:cNvPr>
          <p:cNvSpPr txBox="1"/>
          <p:nvPr/>
        </p:nvSpPr>
        <p:spPr>
          <a:xfrm>
            <a:off x="130175" y="874713"/>
            <a:ext cx="8883650" cy="4570412"/>
          </a:xfrm>
          <a:prstGeom prst="rect">
            <a:avLst/>
          </a:prstGeom>
          <a:noFill/>
        </p:spPr>
        <p:txBody>
          <a:bodyPr>
            <a:spAutoFit/>
          </a:bodyPr>
          <a:lstStyle/>
          <a:p>
            <a:pPr>
              <a:defRPr/>
            </a:pPr>
            <a:r>
              <a:rPr lang="it-IT" dirty="0"/>
              <a:t>Procedura attraverso la quale eliminare determinati fattori produttivi pluriennali il cui utilizzo non è più ritenuto conveniente:</a:t>
            </a:r>
          </a:p>
          <a:p>
            <a:pPr marL="285750" indent="-285750">
              <a:buFontTx/>
              <a:buChar char="-"/>
              <a:defRPr/>
            </a:pPr>
            <a:r>
              <a:rPr lang="it-IT" sz="1600" dirty="0"/>
              <a:t>Usura fisica</a:t>
            </a:r>
          </a:p>
          <a:p>
            <a:pPr marL="285750" indent="-285750">
              <a:buFontTx/>
              <a:buChar char="-"/>
              <a:defRPr/>
            </a:pPr>
            <a:r>
              <a:rPr lang="it-IT" sz="1600" dirty="0"/>
              <a:t>Impiego diseconomico </a:t>
            </a:r>
          </a:p>
          <a:p>
            <a:pPr marL="285750" indent="-285750">
              <a:buFontTx/>
              <a:buChar char="-"/>
              <a:defRPr/>
            </a:pPr>
            <a:r>
              <a:rPr lang="it-IT" sz="1600" dirty="0"/>
              <a:t>Obsolescenza </a:t>
            </a:r>
          </a:p>
          <a:p>
            <a:pPr marL="285750" indent="-285750">
              <a:buFontTx/>
              <a:buChar char="-"/>
              <a:defRPr/>
            </a:pPr>
            <a:r>
              <a:rPr lang="it-IT" sz="1600" dirty="0"/>
              <a:t>Ecc..</a:t>
            </a:r>
          </a:p>
          <a:p>
            <a:pPr>
              <a:defRPr/>
            </a:pPr>
            <a:endParaRPr lang="it-IT" sz="1100" dirty="0"/>
          </a:p>
          <a:p>
            <a:pPr algn="just">
              <a:defRPr/>
            </a:pPr>
            <a:r>
              <a:rPr lang="it-IT" dirty="0"/>
              <a:t>Dal punto di vista operativo, indipendentemente dalle cause, si riscontrano diverse tipologie di dismissioni:  </a:t>
            </a:r>
          </a:p>
          <a:p>
            <a:pPr marL="342900" indent="-342900" algn="just">
              <a:buFont typeface="+mj-lt"/>
              <a:buAutoNum type="arabicPeriod"/>
              <a:defRPr/>
            </a:pPr>
            <a:r>
              <a:rPr lang="it-IT" dirty="0"/>
              <a:t>la vendita sul mercato (applicazione dell’IVA); </a:t>
            </a:r>
          </a:p>
          <a:p>
            <a:pPr marL="342900" indent="-342900" algn="just">
              <a:buFont typeface="+mj-lt"/>
              <a:buAutoNum type="arabicPeriod"/>
              <a:defRPr/>
            </a:pPr>
            <a:r>
              <a:rPr lang="it-IT" dirty="0"/>
              <a:t>la permuta; </a:t>
            </a:r>
          </a:p>
          <a:p>
            <a:pPr marL="342900" indent="-342900" algn="just">
              <a:buFont typeface="+mj-lt"/>
              <a:buAutoNum type="arabicPeriod"/>
              <a:defRPr/>
            </a:pPr>
            <a:r>
              <a:rPr lang="it-IT" dirty="0"/>
              <a:t>la radiazione;  </a:t>
            </a:r>
          </a:p>
          <a:p>
            <a:pPr marL="342900" indent="-342900" algn="just">
              <a:buFont typeface="+mj-lt"/>
              <a:buAutoNum type="arabicPeriod"/>
              <a:defRPr/>
            </a:pPr>
            <a:r>
              <a:rPr lang="it-IT" dirty="0"/>
              <a:t>la cessione gratuita. </a:t>
            </a:r>
          </a:p>
          <a:p>
            <a:pPr marL="342900" indent="-342900" algn="just">
              <a:buFont typeface="+mj-lt"/>
              <a:buAutoNum type="arabicPeriod"/>
              <a:defRPr/>
            </a:pPr>
            <a:endParaRPr lang="it-IT" dirty="0"/>
          </a:p>
          <a:p>
            <a:pPr algn="just">
              <a:defRPr/>
            </a:pPr>
            <a:r>
              <a:rPr lang="it-IT" u="sng" dirty="0"/>
              <a:t>Prima cosa da fare </a:t>
            </a:r>
            <a:r>
              <a:rPr lang="it-IT" dirty="0"/>
              <a:t>è far emergere il valore residuo contabile del bene dato dalla </a:t>
            </a:r>
            <a:r>
              <a:rPr lang="it-IT" b="1" dirty="0"/>
              <a:t>somma algebrica </a:t>
            </a:r>
            <a:r>
              <a:rPr lang="it-IT" dirty="0"/>
              <a:t>fra il </a:t>
            </a:r>
            <a:r>
              <a:rPr lang="it-IT" b="1" dirty="0"/>
              <a:t>costo storico</a:t>
            </a:r>
            <a:r>
              <a:rPr lang="it-IT" dirty="0"/>
              <a:t> presente nello stato patrimoniale e i </a:t>
            </a:r>
            <a:r>
              <a:rPr lang="it-IT" b="1" dirty="0"/>
              <a:t>fondi di rettifica</a:t>
            </a:r>
            <a:r>
              <a:rPr lang="it-IT" dirty="0"/>
              <a:t> dello stesso (fondi ammortamento e fondi svalutazione).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AD95F0E1-2D11-461A-B412-5E8298E91C75}"/>
              </a:ext>
            </a:extLst>
          </p:cNvPr>
          <p:cNvSpPr>
            <a:spLocks noGrp="1" noChangeArrowheads="1"/>
          </p:cNvSpPr>
          <p:nvPr>
            <p:ph type="title"/>
          </p:nvPr>
        </p:nvSpPr>
        <p:spPr>
          <a:xfrm>
            <a:off x="0" y="241300"/>
            <a:ext cx="9144000" cy="711200"/>
          </a:xfrm>
        </p:spPr>
        <p:txBody>
          <a:bodyPr/>
          <a:lstStyle/>
          <a:p>
            <a:pPr algn="ctr" eaLnBrk="1" hangingPunct="1">
              <a:defRPr/>
            </a:pPr>
            <a:r>
              <a:rPr lang="it-IT" altLang="it-IT" sz="3200" kern="1200" dirty="0">
                <a:solidFill>
                  <a:schemeClr val="tx1"/>
                </a:solidFill>
                <a:latin typeface="Arial" panose="020B0604020202020204" pitchFamily="34" charset="0"/>
                <a:cs typeface="+mn-cs"/>
              </a:rPr>
              <a:t> </a:t>
            </a:r>
          </a:p>
        </p:txBody>
      </p:sp>
      <p:sp>
        <p:nvSpPr>
          <p:cNvPr id="10245" name="Rectangle 4"/>
          <p:cNvSpPr>
            <a:spLocks noChangeArrowheads="1"/>
          </p:cNvSpPr>
          <p:nvPr/>
        </p:nvSpPr>
        <p:spPr bwMode="auto">
          <a:xfrm>
            <a:off x="614363" y="2238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fattori produttivi pluriennali</a:t>
            </a:r>
            <a:endParaRPr lang="it-IT" altLang="it-IT" sz="1800"/>
          </a:p>
        </p:txBody>
      </p:sp>
      <p:sp>
        <p:nvSpPr>
          <p:cNvPr id="10246" name="CasellaDiTesto 2"/>
          <p:cNvSpPr txBox="1">
            <a:spLocks noChangeArrowheads="1"/>
          </p:cNvSpPr>
          <p:nvPr/>
        </p:nvSpPr>
        <p:spPr bwMode="auto">
          <a:xfrm>
            <a:off x="614363" y="1084263"/>
            <a:ext cx="2376487" cy="339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b="1">
                <a:latin typeface="Tahoma" panose="020B0604030504040204" pitchFamily="34" charset="0"/>
                <a:cs typeface="Tahoma" panose="020B0604030504040204" pitchFamily="34" charset="0"/>
              </a:rPr>
              <a:t>Materiali </a:t>
            </a:r>
            <a:endParaRPr lang="it-IT" altLang="it-IT" sz="1400">
              <a:latin typeface="Tahoma" panose="020B0604030504040204" pitchFamily="34" charset="0"/>
              <a:cs typeface="Tahoma" panose="020B0604030504040204" pitchFamily="34" charset="0"/>
            </a:endParaRPr>
          </a:p>
        </p:txBody>
      </p:sp>
      <p:sp>
        <p:nvSpPr>
          <p:cNvPr id="10247" name="CasellaDiTesto 2"/>
          <p:cNvSpPr txBox="1">
            <a:spLocks noChangeArrowheads="1"/>
          </p:cNvSpPr>
          <p:nvPr/>
        </p:nvSpPr>
        <p:spPr bwMode="auto">
          <a:xfrm>
            <a:off x="5076825" y="1130300"/>
            <a:ext cx="2376488" cy="3381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b="1">
                <a:latin typeface="Tahoma" panose="020B0604030504040204" pitchFamily="34" charset="0"/>
                <a:cs typeface="Tahoma" panose="020B0604030504040204" pitchFamily="34" charset="0"/>
              </a:rPr>
              <a:t>Immateriali </a:t>
            </a:r>
            <a:endParaRPr lang="it-IT" altLang="it-IT" sz="1400">
              <a:latin typeface="Tahoma" panose="020B0604030504040204" pitchFamily="34" charset="0"/>
              <a:cs typeface="Tahoma" panose="020B0604030504040204" pitchFamily="34" charset="0"/>
            </a:endParaRPr>
          </a:p>
        </p:txBody>
      </p:sp>
      <p:sp>
        <p:nvSpPr>
          <p:cNvPr id="10248" name="CasellaDiTesto 2"/>
          <p:cNvSpPr txBox="1">
            <a:spLocks noChangeArrowheads="1"/>
          </p:cNvSpPr>
          <p:nvPr/>
        </p:nvSpPr>
        <p:spPr bwMode="auto">
          <a:xfrm>
            <a:off x="614363" y="3398838"/>
            <a:ext cx="2376487" cy="1816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a:latin typeface="Tahoma" panose="020B0604030504040204" pitchFamily="34" charset="0"/>
                <a:cs typeface="Tahoma" panose="020B0604030504040204" pitchFamily="34" charset="0"/>
              </a:rPr>
              <a:t>Terreni </a:t>
            </a:r>
          </a:p>
          <a:p>
            <a:pPr algn="ctr">
              <a:spcBef>
                <a:spcPct val="0"/>
              </a:spcBef>
              <a:buClrTx/>
              <a:buFontTx/>
              <a:buNone/>
            </a:pPr>
            <a:r>
              <a:rPr lang="it-IT" altLang="it-IT" sz="1600">
                <a:latin typeface="Tahoma" panose="020B0604030504040204" pitchFamily="34" charset="0"/>
                <a:cs typeface="Tahoma" panose="020B0604030504040204" pitchFamily="34" charset="0"/>
              </a:rPr>
              <a:t>Fabbricati </a:t>
            </a:r>
          </a:p>
          <a:p>
            <a:pPr algn="ctr">
              <a:spcBef>
                <a:spcPct val="0"/>
              </a:spcBef>
              <a:buClrTx/>
              <a:buFontTx/>
              <a:buNone/>
            </a:pPr>
            <a:r>
              <a:rPr lang="it-IT" altLang="it-IT" sz="1600">
                <a:latin typeface="Tahoma" panose="020B0604030504040204" pitchFamily="34" charset="0"/>
                <a:cs typeface="Tahoma" panose="020B0604030504040204" pitchFamily="34" charset="0"/>
              </a:rPr>
              <a:t>Impianti </a:t>
            </a:r>
          </a:p>
          <a:p>
            <a:pPr algn="ctr">
              <a:spcBef>
                <a:spcPct val="0"/>
              </a:spcBef>
              <a:buClrTx/>
              <a:buFontTx/>
              <a:buNone/>
            </a:pPr>
            <a:r>
              <a:rPr lang="it-IT" altLang="it-IT" sz="1600">
                <a:latin typeface="Tahoma" panose="020B0604030504040204" pitchFamily="34" charset="0"/>
                <a:cs typeface="Tahoma" panose="020B0604030504040204" pitchFamily="34" charset="0"/>
              </a:rPr>
              <a:t>Macchinari </a:t>
            </a:r>
          </a:p>
          <a:p>
            <a:pPr algn="ctr">
              <a:spcBef>
                <a:spcPct val="0"/>
              </a:spcBef>
              <a:buClrTx/>
              <a:buFontTx/>
              <a:buNone/>
            </a:pPr>
            <a:r>
              <a:rPr lang="it-IT" altLang="it-IT" sz="1600">
                <a:latin typeface="Tahoma" panose="020B0604030504040204" pitchFamily="34" charset="0"/>
                <a:cs typeface="Tahoma" panose="020B0604030504040204" pitchFamily="34" charset="0"/>
              </a:rPr>
              <a:t>Attrezzature </a:t>
            </a:r>
          </a:p>
          <a:p>
            <a:pPr algn="ctr">
              <a:spcBef>
                <a:spcPct val="0"/>
              </a:spcBef>
              <a:buClrTx/>
              <a:buFontTx/>
              <a:buNone/>
            </a:pPr>
            <a:r>
              <a:rPr lang="it-IT" altLang="it-IT" sz="1600">
                <a:latin typeface="Tahoma" panose="020B0604030504040204" pitchFamily="34" charset="0"/>
                <a:cs typeface="Tahoma" panose="020B0604030504040204" pitchFamily="34" charset="0"/>
              </a:rPr>
              <a:t>Mobili e Arredi Autoveicoli </a:t>
            </a:r>
            <a:endParaRPr lang="it-IT" altLang="it-IT" sz="1400">
              <a:latin typeface="Tahoma" panose="020B0604030504040204" pitchFamily="34" charset="0"/>
              <a:cs typeface="Tahoma" panose="020B0604030504040204" pitchFamily="34" charset="0"/>
            </a:endParaRPr>
          </a:p>
        </p:txBody>
      </p:sp>
      <p:sp>
        <p:nvSpPr>
          <p:cNvPr id="10249" name="CasellaDiTesto 2"/>
          <p:cNvSpPr txBox="1">
            <a:spLocks noChangeArrowheads="1"/>
          </p:cNvSpPr>
          <p:nvPr/>
        </p:nvSpPr>
        <p:spPr bwMode="auto">
          <a:xfrm>
            <a:off x="614363" y="1954213"/>
            <a:ext cx="2376487" cy="8302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a:latin typeface="Tahoma" panose="020B0604030504040204" pitchFamily="34" charset="0"/>
                <a:cs typeface="Tahoma" panose="020B0604030504040204" pitchFamily="34" charset="0"/>
              </a:rPr>
              <a:t> Investimenti strutturali, destinati a fornire utilità per più esercizi</a:t>
            </a:r>
            <a:endParaRPr lang="it-IT" altLang="it-IT" sz="1400">
              <a:latin typeface="Tahoma" panose="020B0604030504040204" pitchFamily="34" charset="0"/>
              <a:cs typeface="Tahoma" panose="020B0604030504040204" pitchFamily="34" charset="0"/>
            </a:endParaRPr>
          </a:p>
        </p:txBody>
      </p:sp>
      <p:sp>
        <p:nvSpPr>
          <p:cNvPr id="10250" name="CasellaDiTesto 2"/>
          <p:cNvSpPr txBox="1">
            <a:spLocks noChangeArrowheads="1"/>
          </p:cNvSpPr>
          <p:nvPr/>
        </p:nvSpPr>
        <p:spPr bwMode="auto">
          <a:xfrm>
            <a:off x="5076825" y="1935163"/>
            <a:ext cx="2376488" cy="13223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a:latin typeface="Tahoma" panose="020B0604030504040204" pitchFamily="34" charset="0"/>
                <a:cs typeface="Tahoma" panose="020B0604030504040204" pitchFamily="34" charset="0"/>
              </a:rPr>
              <a:t>Oneri che non si incorporano in alcun bene materiale, oppure dall’acquisizione di diritti pluriennali. </a:t>
            </a:r>
            <a:endParaRPr lang="it-IT" altLang="it-IT" sz="1400">
              <a:latin typeface="Tahoma" panose="020B0604030504040204" pitchFamily="34" charset="0"/>
              <a:cs typeface="Tahoma" panose="020B0604030504040204" pitchFamily="34" charset="0"/>
            </a:endParaRPr>
          </a:p>
        </p:txBody>
      </p:sp>
      <p:sp>
        <p:nvSpPr>
          <p:cNvPr id="10251" name="CasellaDiTesto 2"/>
          <p:cNvSpPr txBox="1">
            <a:spLocks noChangeArrowheads="1"/>
          </p:cNvSpPr>
          <p:nvPr/>
        </p:nvSpPr>
        <p:spPr bwMode="auto">
          <a:xfrm>
            <a:off x="3735388" y="4649788"/>
            <a:ext cx="2376487"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b="1">
                <a:latin typeface="Tahoma" panose="020B0604030504040204" pitchFamily="34" charset="0"/>
                <a:cs typeface="Tahoma" panose="020B0604030504040204" pitchFamily="34" charset="0"/>
              </a:rPr>
              <a:t>Oneri pluriennali</a:t>
            </a:r>
          </a:p>
          <a:p>
            <a:pPr algn="ctr">
              <a:spcBef>
                <a:spcPct val="0"/>
              </a:spcBef>
              <a:buClrTx/>
              <a:buFontTx/>
              <a:buNone/>
            </a:pPr>
            <a:r>
              <a:rPr lang="it-IT" altLang="it-IT" sz="1400">
                <a:latin typeface="Tahoma" panose="020B0604030504040204" pitchFamily="34" charset="0"/>
                <a:cs typeface="Tahoma" panose="020B0604030504040204" pitchFamily="34" charset="0"/>
              </a:rPr>
              <a:t>Costi di impianto (o di costituzione), </a:t>
            </a:r>
          </a:p>
          <a:p>
            <a:pPr algn="ctr">
              <a:spcBef>
                <a:spcPct val="0"/>
              </a:spcBef>
              <a:buClrTx/>
              <a:buFontTx/>
              <a:buNone/>
            </a:pPr>
            <a:r>
              <a:rPr lang="it-IT" altLang="it-IT" sz="1400">
                <a:latin typeface="Tahoma" panose="020B0604030504040204" pitchFamily="34" charset="0"/>
                <a:cs typeface="Tahoma" panose="020B0604030504040204" pitchFamily="34" charset="0"/>
              </a:rPr>
              <a:t>Costi di ampliamento</a:t>
            </a:r>
          </a:p>
          <a:p>
            <a:pPr algn="ctr">
              <a:spcBef>
                <a:spcPct val="0"/>
              </a:spcBef>
              <a:buClrTx/>
              <a:buFontTx/>
              <a:buNone/>
            </a:pPr>
            <a:r>
              <a:rPr lang="it-IT" altLang="it-IT" sz="1400">
                <a:latin typeface="Tahoma" panose="020B0604030504040204" pitchFamily="34" charset="0"/>
                <a:cs typeface="Tahoma" panose="020B0604030504040204" pitchFamily="34" charset="0"/>
              </a:rPr>
              <a:t> Costi di sviluppo </a:t>
            </a:r>
          </a:p>
        </p:txBody>
      </p:sp>
      <p:sp>
        <p:nvSpPr>
          <p:cNvPr id="10252" name="CasellaDiTesto 2"/>
          <p:cNvSpPr txBox="1">
            <a:spLocks noChangeArrowheads="1"/>
          </p:cNvSpPr>
          <p:nvPr/>
        </p:nvSpPr>
        <p:spPr bwMode="auto">
          <a:xfrm>
            <a:off x="3735388" y="3648075"/>
            <a:ext cx="2376487" cy="523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latin typeface="Tahoma" panose="020B0604030504040204" pitchFamily="34" charset="0"/>
                <a:cs typeface="Tahoma" panose="020B0604030504040204" pitchFamily="34" charset="0"/>
              </a:rPr>
              <a:t>“ad utilizzo non autonomo” </a:t>
            </a:r>
          </a:p>
        </p:txBody>
      </p:sp>
      <p:sp>
        <p:nvSpPr>
          <p:cNvPr id="10253" name="CasellaDiTesto 2"/>
          <p:cNvSpPr txBox="1">
            <a:spLocks noChangeArrowheads="1"/>
          </p:cNvSpPr>
          <p:nvPr/>
        </p:nvSpPr>
        <p:spPr bwMode="auto">
          <a:xfrm>
            <a:off x="6515100" y="3652838"/>
            <a:ext cx="2376488"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latin typeface="Tahoma" panose="020B0604030504040204" pitchFamily="34" charset="0"/>
                <a:cs typeface="Tahoma" panose="020B0604030504040204" pitchFamily="34" charset="0"/>
              </a:rPr>
              <a:t>“ad utilizzo autonomo” </a:t>
            </a:r>
          </a:p>
        </p:txBody>
      </p:sp>
      <p:sp>
        <p:nvSpPr>
          <p:cNvPr id="10254" name="CasellaDiTesto 2"/>
          <p:cNvSpPr txBox="1">
            <a:spLocks noChangeArrowheads="1"/>
          </p:cNvSpPr>
          <p:nvPr/>
        </p:nvSpPr>
        <p:spPr bwMode="auto">
          <a:xfrm>
            <a:off x="6529388" y="4365625"/>
            <a:ext cx="2376487" cy="184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b="1">
                <a:latin typeface="Tahoma" panose="020B0604030504040204" pitchFamily="34" charset="0"/>
                <a:cs typeface="Tahoma" panose="020B0604030504040204" pitchFamily="34" charset="0"/>
              </a:rPr>
              <a:t>Diritti</a:t>
            </a:r>
          </a:p>
          <a:p>
            <a:pPr algn="ctr">
              <a:spcBef>
                <a:spcPct val="0"/>
              </a:spcBef>
              <a:buClrTx/>
              <a:buFontTx/>
              <a:buNone/>
            </a:pPr>
            <a:r>
              <a:rPr lang="it-IT" altLang="it-IT" sz="1400">
                <a:latin typeface="Tahoma" panose="020B0604030504040204" pitchFamily="34" charset="0"/>
                <a:cs typeface="Tahoma" panose="020B0604030504040204" pitchFamily="34" charset="0"/>
              </a:rPr>
              <a:t>Marchi</a:t>
            </a:r>
          </a:p>
          <a:p>
            <a:pPr algn="ctr">
              <a:spcBef>
                <a:spcPct val="0"/>
              </a:spcBef>
              <a:buClrTx/>
              <a:buFontTx/>
              <a:buNone/>
            </a:pPr>
            <a:r>
              <a:rPr lang="it-IT" altLang="it-IT" sz="1400">
                <a:latin typeface="Tahoma" panose="020B0604030504040204" pitchFamily="34" charset="0"/>
                <a:cs typeface="Tahoma" panose="020B0604030504040204" pitchFamily="34" charset="0"/>
              </a:rPr>
              <a:t> brevetti</a:t>
            </a:r>
          </a:p>
          <a:p>
            <a:pPr algn="ctr">
              <a:spcBef>
                <a:spcPct val="0"/>
              </a:spcBef>
              <a:buClrTx/>
              <a:buFontTx/>
              <a:buNone/>
            </a:pPr>
            <a:r>
              <a:rPr lang="it-IT" altLang="it-IT" sz="1400">
                <a:latin typeface="Tahoma" panose="020B0604030504040204" pitchFamily="34" charset="0"/>
                <a:cs typeface="Tahoma" panose="020B0604030504040204" pitchFamily="34" charset="0"/>
              </a:rPr>
              <a:t>diritti di utilizzazione delle opere dell’ingegno (software), </a:t>
            </a:r>
          </a:p>
          <a:p>
            <a:pPr algn="ctr">
              <a:spcBef>
                <a:spcPct val="0"/>
              </a:spcBef>
              <a:buClrTx/>
              <a:buFontTx/>
              <a:buNone/>
            </a:pPr>
            <a:r>
              <a:rPr lang="it-IT" altLang="it-IT" sz="1400">
                <a:latin typeface="Tahoma" panose="020B0604030504040204" pitchFamily="34" charset="0"/>
                <a:cs typeface="Tahoma" panose="020B0604030504040204" pitchFamily="34" charset="0"/>
              </a:rPr>
              <a:t>Licenze</a:t>
            </a:r>
          </a:p>
          <a:p>
            <a:pPr algn="ctr">
              <a:spcBef>
                <a:spcPct val="0"/>
              </a:spcBef>
              <a:buClrTx/>
              <a:buFontTx/>
              <a:buNone/>
            </a:pPr>
            <a:r>
              <a:rPr lang="it-IT" altLang="it-IT" sz="1400" b="1">
                <a:latin typeface="Tahoma" panose="020B0604030504040204" pitchFamily="34" charset="0"/>
                <a:cs typeface="Tahoma" panose="020B0604030504040204" pitchFamily="34" charset="0"/>
              </a:rPr>
              <a:t>Avviamento</a:t>
            </a:r>
          </a:p>
        </p:txBody>
      </p:sp>
      <p:sp>
        <p:nvSpPr>
          <p:cNvPr id="15" name="Freccia a destra 14">
            <a:extLst>
              <a:ext uri="{FF2B5EF4-FFF2-40B4-BE49-F238E27FC236}">
                <a16:creationId xmlns:a16="http://schemas.microsoft.com/office/drawing/2014/main" id="{19B37209-7613-4507-B3B7-1EB0ADAABA88}"/>
              </a:ext>
            </a:extLst>
          </p:cNvPr>
          <p:cNvSpPr/>
          <p:nvPr/>
        </p:nvSpPr>
        <p:spPr>
          <a:xfrm rot="5400000">
            <a:off x="1694657" y="1535906"/>
            <a:ext cx="215900" cy="32861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6" name="Freccia a destra 15">
            <a:extLst>
              <a:ext uri="{FF2B5EF4-FFF2-40B4-BE49-F238E27FC236}">
                <a16:creationId xmlns:a16="http://schemas.microsoft.com/office/drawing/2014/main" id="{9FD255D0-AF1F-40F1-87C3-4E10D868F75E}"/>
              </a:ext>
            </a:extLst>
          </p:cNvPr>
          <p:cNvSpPr/>
          <p:nvPr/>
        </p:nvSpPr>
        <p:spPr>
          <a:xfrm rot="5400000">
            <a:off x="6144419" y="1558132"/>
            <a:ext cx="215900" cy="32861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7" name="Freccia a destra 16">
            <a:extLst>
              <a:ext uri="{FF2B5EF4-FFF2-40B4-BE49-F238E27FC236}">
                <a16:creationId xmlns:a16="http://schemas.microsoft.com/office/drawing/2014/main" id="{3AF47259-B1BB-4996-8F80-8FC6F664C004}"/>
              </a:ext>
            </a:extLst>
          </p:cNvPr>
          <p:cNvSpPr/>
          <p:nvPr/>
        </p:nvSpPr>
        <p:spPr>
          <a:xfrm rot="5400000">
            <a:off x="1694657" y="2928143"/>
            <a:ext cx="215900" cy="32861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8" name="Freccia a destra 17">
            <a:extLst>
              <a:ext uri="{FF2B5EF4-FFF2-40B4-BE49-F238E27FC236}">
                <a16:creationId xmlns:a16="http://schemas.microsoft.com/office/drawing/2014/main" id="{893B62B9-008E-4DF4-A2BE-050A4B1CD4D4}"/>
              </a:ext>
            </a:extLst>
          </p:cNvPr>
          <p:cNvSpPr/>
          <p:nvPr/>
        </p:nvSpPr>
        <p:spPr>
          <a:xfrm rot="5400000">
            <a:off x="4780757" y="4247356"/>
            <a:ext cx="215900" cy="32861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9" name="Freccia a destra 18">
            <a:extLst>
              <a:ext uri="{FF2B5EF4-FFF2-40B4-BE49-F238E27FC236}">
                <a16:creationId xmlns:a16="http://schemas.microsoft.com/office/drawing/2014/main" id="{E0B0A1E5-F3F6-487F-B207-D41040C41F77}"/>
              </a:ext>
            </a:extLst>
          </p:cNvPr>
          <p:cNvSpPr/>
          <p:nvPr/>
        </p:nvSpPr>
        <p:spPr>
          <a:xfrm rot="5400000">
            <a:off x="7609682" y="4093368"/>
            <a:ext cx="215900" cy="32861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cxnSp>
        <p:nvCxnSpPr>
          <p:cNvPr id="20" name="Connettore 2 19">
            <a:extLst>
              <a:ext uri="{FF2B5EF4-FFF2-40B4-BE49-F238E27FC236}">
                <a16:creationId xmlns:a16="http://schemas.microsoft.com/office/drawing/2014/main" id="{97546AA6-EE59-4DE6-8E41-2D68FAD5AB7E}"/>
              </a:ext>
            </a:extLst>
          </p:cNvPr>
          <p:cNvCxnSpPr>
            <a:cxnSpLocks/>
          </p:cNvCxnSpPr>
          <p:nvPr/>
        </p:nvCxnSpPr>
        <p:spPr>
          <a:xfrm flipH="1">
            <a:off x="5740400" y="3248025"/>
            <a:ext cx="523875" cy="3460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ttore 2 21">
            <a:extLst>
              <a:ext uri="{FF2B5EF4-FFF2-40B4-BE49-F238E27FC236}">
                <a16:creationId xmlns:a16="http://schemas.microsoft.com/office/drawing/2014/main" id="{9E967F20-FC29-4793-A2FF-9A5634CF31F6}"/>
              </a:ext>
            </a:extLst>
          </p:cNvPr>
          <p:cNvCxnSpPr>
            <a:cxnSpLocks/>
          </p:cNvCxnSpPr>
          <p:nvPr/>
        </p:nvCxnSpPr>
        <p:spPr>
          <a:xfrm>
            <a:off x="6253163" y="3248025"/>
            <a:ext cx="479425" cy="3111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a:extLst>
              <a:ext uri="{FF2B5EF4-FFF2-40B4-BE49-F238E27FC236}">
                <a16:creationId xmlns:a16="http://schemas.microsoft.com/office/drawing/2014/main" id="{17DAA85E-4445-45A7-9ABF-1A36BC08C08F}"/>
              </a:ext>
            </a:extLst>
          </p:cNvPr>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51203" name="Rectangle 4"/>
          <p:cNvSpPr>
            <a:spLocks noChangeArrowheads="1"/>
          </p:cNvSpPr>
          <p:nvPr/>
        </p:nvSpPr>
        <p:spPr bwMode="auto">
          <a:xfrm>
            <a:off x="661988" y="13017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 dismissione</a:t>
            </a:r>
            <a:endParaRPr lang="it-IT" altLang="it-IT" sz="1800"/>
          </a:p>
        </p:txBody>
      </p:sp>
      <p:sp>
        <p:nvSpPr>
          <p:cNvPr id="51204" name="CasellaDiTesto 1"/>
          <p:cNvSpPr txBox="1">
            <a:spLocks noChangeArrowheads="1"/>
          </p:cNvSpPr>
          <p:nvPr/>
        </p:nvSpPr>
        <p:spPr bwMode="auto">
          <a:xfrm>
            <a:off x="-1588" y="681038"/>
            <a:ext cx="8883651"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800" b="1" u="sng"/>
              <a:t>Esempio: </a:t>
            </a:r>
            <a:r>
              <a:rPr lang="it-IT" altLang="it-IT" sz="1800"/>
              <a:t>ipotizziamo di voler dismettere tramite vendita un’attrezzatura dal costo storico di 1.000 e ammortizzata per 400</a:t>
            </a:r>
          </a:p>
        </p:txBody>
      </p:sp>
      <p:graphicFrame>
        <p:nvGraphicFramePr>
          <p:cNvPr id="6" name="Group 5">
            <a:extLst>
              <a:ext uri="{FF2B5EF4-FFF2-40B4-BE49-F238E27FC236}">
                <a16:creationId xmlns:a16="http://schemas.microsoft.com/office/drawing/2014/main" id="{7AC4D183-D67F-48D5-862A-2E31848E4593}"/>
              </a:ext>
            </a:extLst>
          </p:cNvPr>
          <p:cNvGraphicFramePr>
            <a:graphicFrameLocks noGrp="1"/>
          </p:cNvGraphicFramePr>
          <p:nvPr/>
        </p:nvGraphicFramePr>
        <p:xfrm>
          <a:off x="642938" y="2138363"/>
          <a:ext cx="2647950" cy="1368425"/>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3684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7" name="Group 5">
            <a:extLst>
              <a:ext uri="{FF2B5EF4-FFF2-40B4-BE49-F238E27FC236}">
                <a16:creationId xmlns:a16="http://schemas.microsoft.com/office/drawing/2014/main" id="{533AC8BA-48DC-454F-9640-3DBEAD69C208}"/>
              </a:ext>
            </a:extLst>
          </p:cNvPr>
          <p:cNvGraphicFramePr>
            <a:graphicFrameLocks noGrp="1"/>
          </p:cNvGraphicFramePr>
          <p:nvPr/>
        </p:nvGraphicFramePr>
        <p:xfrm>
          <a:off x="5105400" y="2138363"/>
          <a:ext cx="2647950" cy="1368425"/>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3684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8" name="CasellaDiTesto 7"/>
          <p:cNvSpPr txBox="1">
            <a:spLocks noChangeArrowheads="1"/>
          </p:cNvSpPr>
          <p:nvPr/>
        </p:nvSpPr>
        <p:spPr bwMode="auto">
          <a:xfrm>
            <a:off x="260350" y="1385888"/>
            <a:ext cx="3465513"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ATTREZZATURE</a:t>
            </a:r>
          </a:p>
          <a:p>
            <a:pPr algn="ctr">
              <a:spcBef>
                <a:spcPct val="0"/>
              </a:spcBef>
              <a:buClrTx/>
              <a:buFontTx/>
              <a:buNone/>
            </a:pPr>
            <a:r>
              <a:rPr lang="it-IT" altLang="it-IT" sz="1200"/>
              <a:t>CONTO DERIVATO</a:t>
            </a:r>
          </a:p>
          <a:p>
            <a:pPr algn="ctr">
              <a:spcBef>
                <a:spcPct val="0"/>
              </a:spcBef>
              <a:buClrTx/>
              <a:buFontTx/>
              <a:buNone/>
            </a:pPr>
            <a:r>
              <a:rPr lang="it-IT" altLang="it-IT" sz="1200"/>
              <a:t>acceso ai costi pluriennali di carattere materiale)</a:t>
            </a:r>
          </a:p>
          <a:p>
            <a:pPr algn="ctr">
              <a:spcBef>
                <a:spcPct val="0"/>
              </a:spcBef>
              <a:buClrTx/>
              <a:buFontTx/>
              <a:buNone/>
            </a:pPr>
            <a:endParaRPr lang="it-IT" altLang="it-IT" sz="1200"/>
          </a:p>
        </p:txBody>
      </p:sp>
      <p:sp>
        <p:nvSpPr>
          <p:cNvPr id="9" name="CasellaDiTesto 8"/>
          <p:cNvSpPr txBox="1">
            <a:spLocks noChangeArrowheads="1"/>
          </p:cNvSpPr>
          <p:nvPr/>
        </p:nvSpPr>
        <p:spPr bwMode="auto">
          <a:xfrm>
            <a:off x="4932363" y="1468438"/>
            <a:ext cx="2970212"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FONDO AMM. ATTREZZATURE</a:t>
            </a:r>
          </a:p>
          <a:p>
            <a:pPr algn="ctr">
              <a:spcBef>
                <a:spcPct val="0"/>
              </a:spcBef>
              <a:buClrTx/>
              <a:buFontTx/>
              <a:buNone/>
            </a:pPr>
            <a:r>
              <a:rPr lang="it-IT" altLang="it-IT" sz="1200"/>
              <a:t>CONTO DERIVATO</a:t>
            </a:r>
          </a:p>
          <a:p>
            <a:pPr algn="ctr">
              <a:spcBef>
                <a:spcPct val="0"/>
              </a:spcBef>
              <a:buClrTx/>
              <a:buFontTx/>
              <a:buNone/>
            </a:pPr>
            <a:r>
              <a:rPr lang="it-IT" altLang="it-IT" sz="1200"/>
              <a:t>(acceso alle rettifiche di costi pluriennali)</a:t>
            </a:r>
          </a:p>
        </p:txBody>
      </p:sp>
      <p:sp>
        <p:nvSpPr>
          <p:cNvPr id="10" name="CasellaDiTesto 9"/>
          <p:cNvSpPr txBox="1">
            <a:spLocks noChangeArrowheads="1"/>
          </p:cNvSpPr>
          <p:nvPr/>
        </p:nvSpPr>
        <p:spPr bwMode="auto">
          <a:xfrm flipH="1">
            <a:off x="568325" y="2206625"/>
            <a:ext cx="746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Dare</a:t>
            </a:r>
          </a:p>
        </p:txBody>
      </p:sp>
      <p:sp>
        <p:nvSpPr>
          <p:cNvPr id="12" name="CasellaDiTesto 11"/>
          <p:cNvSpPr txBox="1">
            <a:spLocks noChangeArrowheads="1"/>
          </p:cNvSpPr>
          <p:nvPr/>
        </p:nvSpPr>
        <p:spPr bwMode="auto">
          <a:xfrm flipH="1">
            <a:off x="5105400" y="2171700"/>
            <a:ext cx="7461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Dare</a:t>
            </a:r>
          </a:p>
        </p:txBody>
      </p:sp>
      <p:sp>
        <p:nvSpPr>
          <p:cNvPr id="13" name="CasellaDiTesto 12"/>
          <p:cNvSpPr txBox="1">
            <a:spLocks noChangeArrowheads="1"/>
          </p:cNvSpPr>
          <p:nvPr/>
        </p:nvSpPr>
        <p:spPr bwMode="auto">
          <a:xfrm flipH="1">
            <a:off x="2455863" y="2171700"/>
            <a:ext cx="746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Avere</a:t>
            </a:r>
          </a:p>
        </p:txBody>
      </p:sp>
      <p:sp>
        <p:nvSpPr>
          <p:cNvPr id="14" name="CasellaDiTesto 13"/>
          <p:cNvSpPr txBox="1">
            <a:spLocks noChangeArrowheads="1"/>
          </p:cNvSpPr>
          <p:nvPr/>
        </p:nvSpPr>
        <p:spPr bwMode="auto">
          <a:xfrm flipH="1">
            <a:off x="7135813" y="2171700"/>
            <a:ext cx="747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Avere</a:t>
            </a:r>
          </a:p>
        </p:txBody>
      </p:sp>
      <p:sp>
        <p:nvSpPr>
          <p:cNvPr id="16" name="CasellaDiTesto 15"/>
          <p:cNvSpPr txBox="1">
            <a:spLocks noChangeArrowheads="1"/>
          </p:cNvSpPr>
          <p:nvPr/>
        </p:nvSpPr>
        <p:spPr bwMode="auto">
          <a:xfrm flipH="1">
            <a:off x="2406650" y="2746375"/>
            <a:ext cx="7921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(VE+)</a:t>
            </a:r>
          </a:p>
        </p:txBody>
      </p:sp>
      <p:sp>
        <p:nvSpPr>
          <p:cNvPr id="17" name="CasellaDiTesto 16"/>
          <p:cNvSpPr txBox="1">
            <a:spLocks noChangeArrowheads="1"/>
          </p:cNvSpPr>
          <p:nvPr/>
        </p:nvSpPr>
        <p:spPr bwMode="auto">
          <a:xfrm flipH="1">
            <a:off x="5248275" y="2497138"/>
            <a:ext cx="9985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400</a:t>
            </a:r>
          </a:p>
        </p:txBody>
      </p:sp>
      <p:sp>
        <p:nvSpPr>
          <p:cNvPr id="18" name="CasellaDiTesto 17"/>
          <p:cNvSpPr txBox="1">
            <a:spLocks noChangeArrowheads="1"/>
          </p:cNvSpPr>
          <p:nvPr/>
        </p:nvSpPr>
        <p:spPr bwMode="auto">
          <a:xfrm flipH="1">
            <a:off x="5187950" y="2765425"/>
            <a:ext cx="7921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(VE-)</a:t>
            </a:r>
          </a:p>
        </p:txBody>
      </p:sp>
      <p:cxnSp>
        <p:nvCxnSpPr>
          <p:cNvPr id="19" name="Connettore diritto 18">
            <a:extLst>
              <a:ext uri="{FF2B5EF4-FFF2-40B4-BE49-F238E27FC236}">
                <a16:creationId xmlns:a16="http://schemas.microsoft.com/office/drawing/2014/main" id="{3F045272-844B-4BA9-A8D1-4A3A2FFBCC95}"/>
              </a:ext>
            </a:extLst>
          </p:cNvPr>
          <p:cNvCxnSpPr>
            <a:cxnSpLocks/>
          </p:cNvCxnSpPr>
          <p:nvPr/>
        </p:nvCxnSpPr>
        <p:spPr>
          <a:xfrm>
            <a:off x="2936875" y="3794125"/>
            <a:ext cx="2830513"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onnettore 2 19">
            <a:extLst>
              <a:ext uri="{FF2B5EF4-FFF2-40B4-BE49-F238E27FC236}">
                <a16:creationId xmlns:a16="http://schemas.microsoft.com/office/drawing/2014/main" id="{01ACB00F-7A78-4ED9-8085-064884DE9BDE}"/>
              </a:ext>
            </a:extLst>
          </p:cNvPr>
          <p:cNvCxnSpPr/>
          <p:nvPr/>
        </p:nvCxnSpPr>
        <p:spPr>
          <a:xfrm flipV="1">
            <a:off x="2940050" y="3290888"/>
            <a:ext cx="0" cy="5032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ttore 2 20">
            <a:extLst>
              <a:ext uri="{FF2B5EF4-FFF2-40B4-BE49-F238E27FC236}">
                <a16:creationId xmlns:a16="http://schemas.microsoft.com/office/drawing/2014/main" id="{793A2101-3B0E-42FC-B432-3BE5B13C5B0B}"/>
              </a:ext>
            </a:extLst>
          </p:cNvPr>
          <p:cNvCxnSpPr/>
          <p:nvPr/>
        </p:nvCxnSpPr>
        <p:spPr>
          <a:xfrm flipV="1">
            <a:off x="5770563" y="3290888"/>
            <a:ext cx="0" cy="5032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CasellaDiTesto 21"/>
          <p:cNvSpPr txBox="1">
            <a:spLocks noChangeArrowheads="1"/>
          </p:cNvSpPr>
          <p:nvPr/>
        </p:nvSpPr>
        <p:spPr bwMode="auto">
          <a:xfrm flipH="1">
            <a:off x="2511425" y="2474913"/>
            <a:ext cx="7477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400</a:t>
            </a:r>
          </a:p>
        </p:txBody>
      </p:sp>
      <p:sp>
        <p:nvSpPr>
          <p:cNvPr id="23" name="CasellaDiTesto 22"/>
          <p:cNvSpPr txBox="1">
            <a:spLocks noChangeArrowheads="1"/>
          </p:cNvSpPr>
          <p:nvPr/>
        </p:nvSpPr>
        <p:spPr bwMode="auto">
          <a:xfrm flipH="1">
            <a:off x="952500" y="2505075"/>
            <a:ext cx="7445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1.000</a:t>
            </a:r>
          </a:p>
        </p:txBody>
      </p:sp>
      <p:sp>
        <p:nvSpPr>
          <p:cNvPr id="24" name="CasellaDiTesto 23"/>
          <p:cNvSpPr txBox="1">
            <a:spLocks noChangeArrowheads="1"/>
          </p:cNvSpPr>
          <p:nvPr/>
        </p:nvSpPr>
        <p:spPr bwMode="auto">
          <a:xfrm flipH="1">
            <a:off x="590550" y="2809875"/>
            <a:ext cx="1401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b="1"/>
              <a:t>(Conto già acceso)</a:t>
            </a:r>
          </a:p>
        </p:txBody>
      </p:sp>
      <p:sp>
        <p:nvSpPr>
          <p:cNvPr id="25" name="CasellaDiTesto 24"/>
          <p:cNvSpPr txBox="1">
            <a:spLocks noChangeArrowheads="1"/>
          </p:cNvSpPr>
          <p:nvPr/>
        </p:nvSpPr>
        <p:spPr bwMode="auto">
          <a:xfrm flipH="1">
            <a:off x="7153275" y="2530475"/>
            <a:ext cx="7477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400</a:t>
            </a:r>
          </a:p>
        </p:txBody>
      </p:sp>
      <p:sp>
        <p:nvSpPr>
          <p:cNvPr id="26" name="CasellaDiTesto 25"/>
          <p:cNvSpPr txBox="1">
            <a:spLocks noChangeArrowheads="1"/>
          </p:cNvSpPr>
          <p:nvPr/>
        </p:nvSpPr>
        <p:spPr bwMode="auto">
          <a:xfrm flipH="1">
            <a:off x="7126288" y="2801938"/>
            <a:ext cx="14033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b="1"/>
              <a:t>(Conto già acceso)</a:t>
            </a:r>
          </a:p>
        </p:txBody>
      </p:sp>
      <p:graphicFrame>
        <p:nvGraphicFramePr>
          <p:cNvPr id="27" name="Group 52">
            <a:extLst>
              <a:ext uri="{FF2B5EF4-FFF2-40B4-BE49-F238E27FC236}">
                <a16:creationId xmlns:a16="http://schemas.microsoft.com/office/drawing/2014/main" id="{FFECE8D0-6B0C-48FA-94FF-2AFC4061062A}"/>
              </a:ext>
            </a:extLst>
          </p:cNvPr>
          <p:cNvGraphicFramePr>
            <a:graphicFrameLocks noGrp="1"/>
          </p:cNvGraphicFramePr>
          <p:nvPr/>
        </p:nvGraphicFramePr>
        <p:xfrm>
          <a:off x="342900" y="4027488"/>
          <a:ext cx="8496300" cy="43180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318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3" marB="45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Fondo </a:t>
                      </a:r>
                      <a:r>
                        <a:rPr kumimoji="0" lang="it-IT" altLang="it-IT" sz="1400" b="0" i="0" u="none" strike="noStrike" cap="none" normalizeH="0" baseline="0" dirty="0" err="1">
                          <a:ln>
                            <a:noFill/>
                          </a:ln>
                          <a:solidFill>
                            <a:schemeClr val="tx1"/>
                          </a:solidFill>
                          <a:effectLst/>
                          <a:latin typeface="Arial" panose="020B0604020202020204" pitchFamily="34" charset="0"/>
                        </a:rPr>
                        <a:t>amm</a:t>
                      </a:r>
                      <a:r>
                        <a:rPr kumimoji="0" lang="it-IT" altLang="it-IT" sz="1400" b="0" i="0" u="none" strike="noStrike" cap="none" normalizeH="0" baseline="0" dirty="0">
                          <a:ln>
                            <a:noFill/>
                          </a:ln>
                          <a:solidFill>
                            <a:schemeClr val="tx1"/>
                          </a:solidFill>
                          <a:effectLst/>
                          <a:latin typeface="Arial" panose="020B0604020202020204" pitchFamily="34" charset="0"/>
                        </a:rPr>
                        <a:t>. Attrezzature  </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Attrezzature </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400</a:t>
                      </a:r>
                    </a:p>
                  </a:txBody>
                  <a:tcPr marT="45793" marB="45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8" name="CasellaDiTesto 27"/>
          <p:cNvSpPr txBox="1">
            <a:spLocks noChangeArrowheads="1"/>
          </p:cNvSpPr>
          <p:nvPr/>
        </p:nvSpPr>
        <p:spPr bwMode="auto">
          <a:xfrm flipH="1">
            <a:off x="512763" y="3365500"/>
            <a:ext cx="26273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b="1"/>
              <a:t>SALDO 600</a:t>
            </a:r>
          </a:p>
          <a:p>
            <a:pPr>
              <a:spcBef>
                <a:spcPct val="0"/>
              </a:spcBef>
              <a:buClrTx/>
              <a:buFontTx/>
              <a:buNone/>
            </a:pPr>
            <a:r>
              <a:rPr lang="it-IT" altLang="it-IT" sz="1400" b="1"/>
              <a:t>Valore residuo contabile</a:t>
            </a:r>
          </a:p>
        </p:txBody>
      </p:sp>
      <p:sp>
        <p:nvSpPr>
          <p:cNvPr id="51252" name="CasellaDiTesto 2"/>
          <p:cNvSpPr txBox="1">
            <a:spLocks noChangeArrowheads="1"/>
          </p:cNvSpPr>
          <p:nvPr/>
        </p:nvSpPr>
        <p:spPr bwMode="auto">
          <a:xfrm>
            <a:off x="53975" y="4659313"/>
            <a:ext cx="895985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dirty="0"/>
              <a:t>Confronto tra il valore di dismissione (prezzo di vendita) del bene con il valore residuo contabile. Possiamo avere le seguenti alternative: </a:t>
            </a:r>
          </a:p>
          <a:p>
            <a:pPr>
              <a:spcBef>
                <a:spcPct val="0"/>
              </a:spcBef>
              <a:buClrTx/>
              <a:buFontTx/>
              <a:buNone/>
            </a:pPr>
            <a:r>
              <a:rPr lang="it-IT" altLang="it-IT" sz="1800" dirty="0"/>
              <a:t>– valore di dismissione è </a:t>
            </a:r>
            <a:r>
              <a:rPr lang="it-IT" altLang="it-IT" sz="1800" b="1" dirty="0"/>
              <a:t>uguale</a:t>
            </a:r>
            <a:r>
              <a:rPr lang="it-IT" altLang="it-IT" sz="1800" dirty="0"/>
              <a:t> al valore residuo contabile; </a:t>
            </a:r>
          </a:p>
          <a:p>
            <a:pPr>
              <a:spcBef>
                <a:spcPct val="0"/>
              </a:spcBef>
              <a:buClrTx/>
              <a:buFontTx/>
              <a:buNone/>
            </a:pPr>
            <a:r>
              <a:rPr lang="it-IT" altLang="it-IT" sz="1800" dirty="0"/>
              <a:t>– valore di dismissione è </a:t>
            </a:r>
            <a:r>
              <a:rPr lang="it-IT" altLang="it-IT" sz="1800" b="1" dirty="0"/>
              <a:t>superiore</a:t>
            </a:r>
            <a:r>
              <a:rPr lang="it-IT" altLang="it-IT" sz="1800" dirty="0"/>
              <a:t> al valore residuo contabile → </a:t>
            </a:r>
            <a:r>
              <a:rPr lang="it-IT" altLang="it-IT" sz="1800" b="1" dirty="0"/>
              <a:t>Plusvalenza </a:t>
            </a:r>
          </a:p>
          <a:p>
            <a:pPr>
              <a:spcBef>
                <a:spcPct val="0"/>
              </a:spcBef>
              <a:buClrTx/>
              <a:buFontTx/>
              <a:buNone/>
            </a:pPr>
            <a:r>
              <a:rPr lang="it-IT" altLang="it-IT" sz="1800" dirty="0"/>
              <a:t>– valore di dismissione è </a:t>
            </a:r>
            <a:r>
              <a:rPr lang="it-IT" altLang="it-IT" sz="1800" b="1" dirty="0"/>
              <a:t>inferiore</a:t>
            </a:r>
            <a:r>
              <a:rPr lang="it-IT" altLang="it-IT" sz="1800" dirty="0"/>
              <a:t> al valore residuo contabile → </a:t>
            </a:r>
            <a:r>
              <a:rPr lang="it-IT" altLang="it-IT" sz="1800" b="1" dirty="0"/>
              <a:t>Minusvalenza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a:extLst>
              <a:ext uri="{FF2B5EF4-FFF2-40B4-BE49-F238E27FC236}">
                <a16:creationId xmlns:a16="http://schemas.microsoft.com/office/drawing/2014/main" id="{17DAA85E-4445-45A7-9ABF-1A36BC08C08F}"/>
              </a:ext>
            </a:extLst>
          </p:cNvPr>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53251" name="Rectangle 4"/>
          <p:cNvSpPr>
            <a:spLocks noChangeArrowheads="1"/>
          </p:cNvSpPr>
          <p:nvPr/>
        </p:nvSpPr>
        <p:spPr bwMode="auto">
          <a:xfrm>
            <a:off x="661988" y="13017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 dismissione</a:t>
            </a:r>
            <a:endParaRPr lang="it-IT" altLang="it-IT" sz="1800"/>
          </a:p>
        </p:txBody>
      </p:sp>
      <p:sp>
        <p:nvSpPr>
          <p:cNvPr id="2" name="CasellaDiTesto 1">
            <a:extLst>
              <a:ext uri="{FF2B5EF4-FFF2-40B4-BE49-F238E27FC236}">
                <a16:creationId xmlns:a16="http://schemas.microsoft.com/office/drawing/2014/main" id="{4D44BF67-6FE2-4B81-BE05-DDDC46226C09}"/>
              </a:ext>
            </a:extLst>
          </p:cNvPr>
          <p:cNvSpPr txBox="1"/>
          <p:nvPr/>
        </p:nvSpPr>
        <p:spPr>
          <a:xfrm>
            <a:off x="-1588" y="681038"/>
            <a:ext cx="8883651" cy="4132262"/>
          </a:xfrm>
          <a:prstGeom prst="rect">
            <a:avLst/>
          </a:prstGeom>
          <a:noFill/>
        </p:spPr>
        <p:txBody>
          <a:bodyPr>
            <a:spAutoFit/>
          </a:bodyPr>
          <a:lstStyle/>
          <a:p>
            <a:pPr algn="just">
              <a:defRPr/>
            </a:pPr>
            <a:r>
              <a:rPr lang="it-IT" b="1" u="sng" dirty="0"/>
              <a:t>Esempio vendita sul mercato:</a:t>
            </a:r>
          </a:p>
          <a:p>
            <a:pPr algn="just">
              <a:defRPr/>
            </a:pPr>
            <a:endParaRPr lang="it-IT" sz="1050" b="1" u="sng" dirty="0"/>
          </a:p>
          <a:p>
            <a:pPr algn="just">
              <a:defRPr/>
            </a:pPr>
            <a:r>
              <a:rPr lang="it-IT" b="1" u="sng" dirty="0"/>
              <a:t> </a:t>
            </a:r>
            <a:r>
              <a:rPr lang="it-IT" i="1" u="sng" dirty="0"/>
              <a:t>valore di dismissione (600) = valore residuo contabile (600)</a:t>
            </a:r>
          </a:p>
          <a:p>
            <a:pPr algn="just">
              <a:defRPr/>
            </a:pPr>
            <a:endParaRPr lang="it-IT" i="1" u="sng" dirty="0"/>
          </a:p>
          <a:p>
            <a:pPr algn="just">
              <a:defRPr/>
            </a:pPr>
            <a:endParaRPr lang="it-IT" i="1" u="sng" dirty="0"/>
          </a:p>
          <a:p>
            <a:pPr algn="just">
              <a:defRPr/>
            </a:pPr>
            <a:endParaRPr lang="it-IT" i="1" u="sng" dirty="0"/>
          </a:p>
          <a:p>
            <a:pPr algn="just">
              <a:defRPr/>
            </a:pPr>
            <a:endParaRPr lang="it-IT" i="1" u="sng" dirty="0"/>
          </a:p>
          <a:p>
            <a:pPr algn="just">
              <a:defRPr/>
            </a:pPr>
            <a:r>
              <a:rPr lang="it-IT" i="1" u="sng" dirty="0"/>
              <a:t>valore di dismissione (800) </a:t>
            </a:r>
            <a:r>
              <a:rPr lang="it-IT" dirty="0"/>
              <a:t>&gt;</a:t>
            </a:r>
            <a:r>
              <a:rPr lang="it-IT" i="1" u="sng" dirty="0"/>
              <a:t> valore residuo contabile (600)</a:t>
            </a:r>
          </a:p>
          <a:p>
            <a:pPr algn="just">
              <a:defRPr/>
            </a:pPr>
            <a:endParaRPr lang="it-IT" i="1" u="sng" dirty="0"/>
          </a:p>
          <a:p>
            <a:pPr algn="just">
              <a:defRPr/>
            </a:pPr>
            <a:endParaRPr lang="it-IT" i="1" u="sng" dirty="0"/>
          </a:p>
          <a:p>
            <a:pPr algn="just">
              <a:defRPr/>
            </a:pPr>
            <a:endParaRPr lang="it-IT" i="1" u="sng" dirty="0"/>
          </a:p>
          <a:p>
            <a:pPr algn="just">
              <a:defRPr/>
            </a:pPr>
            <a:endParaRPr lang="it-IT" i="1" u="sng" dirty="0"/>
          </a:p>
          <a:p>
            <a:pPr algn="just">
              <a:defRPr/>
            </a:pPr>
            <a:endParaRPr lang="it-IT" i="1" u="sng" dirty="0"/>
          </a:p>
          <a:p>
            <a:pPr algn="just">
              <a:defRPr/>
            </a:pPr>
            <a:r>
              <a:rPr lang="it-IT" i="1" u="sng" dirty="0"/>
              <a:t>valore di dismissione (500) </a:t>
            </a:r>
            <a:r>
              <a:rPr lang="it-IT" dirty="0"/>
              <a:t>&lt;</a:t>
            </a:r>
            <a:r>
              <a:rPr lang="it-IT" i="1" u="sng" dirty="0"/>
              <a:t> valore residuo contabile (600)</a:t>
            </a:r>
          </a:p>
          <a:p>
            <a:pPr algn="just">
              <a:defRPr/>
            </a:pPr>
            <a:endParaRPr lang="it-IT" i="1" u="sng" dirty="0"/>
          </a:p>
        </p:txBody>
      </p:sp>
      <p:graphicFrame>
        <p:nvGraphicFramePr>
          <p:cNvPr id="29" name="Group 52">
            <a:extLst>
              <a:ext uri="{FF2B5EF4-FFF2-40B4-BE49-F238E27FC236}">
                <a16:creationId xmlns:a16="http://schemas.microsoft.com/office/drawing/2014/main" id="{6E4AEE8A-6A93-4122-B8A9-BD3C4077B9AE}"/>
              </a:ext>
            </a:extLst>
          </p:cNvPr>
          <p:cNvGraphicFramePr>
            <a:graphicFrameLocks noGrp="1"/>
          </p:cNvGraphicFramePr>
          <p:nvPr>
            <p:extLst>
              <p:ext uri="{D42A27DB-BD31-4B8C-83A1-F6EECF244321}">
                <p14:modId xmlns:p14="http://schemas.microsoft.com/office/powerpoint/2010/main" val="1422141283"/>
              </p:ext>
            </p:extLst>
          </p:nvPr>
        </p:nvGraphicFramePr>
        <p:xfrm>
          <a:off x="179512" y="1617663"/>
          <a:ext cx="8496300" cy="817562"/>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7" marB="458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Crediti v/clienti</a:t>
                      </a: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Attrezzature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debito</a:t>
                      </a: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600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132</a:t>
                      </a: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732</a:t>
                      </a:r>
                    </a:p>
                  </a:txBody>
                  <a:tcPr marT="45847" marB="4584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0" name="Group 52">
            <a:extLst>
              <a:ext uri="{FF2B5EF4-FFF2-40B4-BE49-F238E27FC236}">
                <a16:creationId xmlns:a16="http://schemas.microsoft.com/office/drawing/2014/main" id="{09AEB998-4979-42C4-91BD-B70C48A0A92D}"/>
              </a:ext>
            </a:extLst>
          </p:cNvPr>
          <p:cNvGraphicFramePr>
            <a:graphicFrameLocks noGrp="1"/>
          </p:cNvGraphicFramePr>
          <p:nvPr>
            <p:extLst>
              <p:ext uri="{D42A27DB-BD31-4B8C-83A1-F6EECF244321}">
                <p14:modId xmlns:p14="http://schemas.microsoft.com/office/powerpoint/2010/main" val="1220234611"/>
              </p:ext>
            </p:extLst>
          </p:nvPr>
        </p:nvGraphicFramePr>
        <p:xfrm>
          <a:off x="192088" y="3021013"/>
          <a:ext cx="8496300" cy="10731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10731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21" marB="458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21" marB="458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Crediti v/clienti</a:t>
                      </a:r>
                    </a:p>
                  </a:txBody>
                  <a:tcPr marT="45821" marB="458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txBody>
                  <a:tcPr marT="45821" marB="458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Attrezzature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Plusvalenze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debito (su 800)</a:t>
                      </a:r>
                    </a:p>
                  </a:txBody>
                  <a:tcPr marT="45821" marB="458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600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176</a:t>
                      </a:r>
                    </a:p>
                  </a:txBody>
                  <a:tcPr marT="45821" marB="458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976</a:t>
                      </a:r>
                    </a:p>
                  </a:txBody>
                  <a:tcPr marT="45821" marB="458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1" name="Group 52">
            <a:extLst>
              <a:ext uri="{FF2B5EF4-FFF2-40B4-BE49-F238E27FC236}">
                <a16:creationId xmlns:a16="http://schemas.microsoft.com/office/drawing/2014/main" id="{15663771-B4AE-48BB-B7FC-8F4E4BA63A30}"/>
              </a:ext>
            </a:extLst>
          </p:cNvPr>
          <p:cNvGraphicFramePr>
            <a:graphicFrameLocks noGrp="1"/>
          </p:cNvGraphicFramePr>
          <p:nvPr>
            <p:extLst>
              <p:ext uri="{D42A27DB-BD31-4B8C-83A1-F6EECF244321}">
                <p14:modId xmlns:p14="http://schemas.microsoft.com/office/powerpoint/2010/main" val="4109150512"/>
              </p:ext>
            </p:extLst>
          </p:nvPr>
        </p:nvGraphicFramePr>
        <p:xfrm>
          <a:off x="174625" y="4568825"/>
          <a:ext cx="8496300" cy="1585913"/>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15859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1" marB="4584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1" marB="458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Crediti v/clienti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Minusvalenze</a:t>
                      </a:r>
                    </a:p>
                  </a:txBody>
                  <a:tcPr marT="45841" marB="458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smtClean="0">
                          <a:ln>
                            <a:noFill/>
                          </a:ln>
                          <a:solidFill>
                            <a:schemeClr val="tx1"/>
                          </a:solidFill>
                          <a:effectLst/>
                          <a:latin typeface="Arial" panose="020B0604020202020204" pitchFamily="34" charset="0"/>
                        </a:rPr>
                        <a:t>a</a:t>
                      </a:r>
                      <a:endParaRPr kumimoji="0" lang="it-IT" altLang="it-IT" sz="1400" b="0" i="0" u="none" strike="noStrike" cap="none" normalizeH="0" baseline="0" dirty="0" smtClean="0">
                        <a:ln>
                          <a:noFill/>
                        </a:ln>
                        <a:solidFill>
                          <a:schemeClr val="tx1"/>
                        </a:solidFill>
                        <a:effectLst/>
                        <a:latin typeface="Arial" panose="020B0604020202020204" pitchFamily="34" charset="0"/>
                      </a:endParaRPr>
                    </a:p>
                  </a:txBody>
                  <a:tcPr marT="45841" marB="458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Attrezzature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debito (su 500)</a:t>
                      </a:r>
                    </a:p>
                  </a:txBody>
                  <a:tcPr marT="45841" marB="458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610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100</a:t>
                      </a:r>
                    </a:p>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600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110</a:t>
                      </a:r>
                    </a:p>
                  </a:txBody>
                  <a:tcPr marT="45841" marB="458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710</a:t>
                      </a:r>
                    </a:p>
                  </a:txBody>
                  <a:tcPr marT="45841" marB="4584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9" name="CasellaDiTesto 2"/>
          <p:cNvSpPr txBox="1">
            <a:spLocks noChangeArrowheads="1"/>
          </p:cNvSpPr>
          <p:nvPr/>
        </p:nvSpPr>
        <p:spPr bwMode="auto">
          <a:xfrm>
            <a:off x="220662" y="6372036"/>
            <a:ext cx="89598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dirty="0" smtClean="0"/>
              <a:t>Plusvalenze e minusvalenze sono rispettivamente ricavi e costi d’esercizio</a:t>
            </a:r>
            <a:endParaRPr lang="it-IT" altLang="it-IT" sz="18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a:extLst>
              <a:ext uri="{FF2B5EF4-FFF2-40B4-BE49-F238E27FC236}">
                <a16:creationId xmlns:a16="http://schemas.microsoft.com/office/drawing/2014/main" id="{17DAA85E-4445-45A7-9ABF-1A36BC08C08F}"/>
              </a:ext>
            </a:extLst>
          </p:cNvPr>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55299" name="Rectangle 4"/>
          <p:cNvSpPr>
            <a:spLocks noChangeArrowheads="1"/>
          </p:cNvSpPr>
          <p:nvPr/>
        </p:nvSpPr>
        <p:spPr bwMode="auto">
          <a:xfrm>
            <a:off x="661988" y="13017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 dismissione</a:t>
            </a:r>
            <a:endParaRPr lang="it-IT" altLang="it-IT" sz="1800"/>
          </a:p>
        </p:txBody>
      </p:sp>
      <p:sp>
        <p:nvSpPr>
          <p:cNvPr id="2" name="CasellaDiTesto 1">
            <a:extLst>
              <a:ext uri="{FF2B5EF4-FFF2-40B4-BE49-F238E27FC236}">
                <a16:creationId xmlns:a16="http://schemas.microsoft.com/office/drawing/2014/main" id="{4D44BF67-6FE2-4B81-BE05-DDDC46226C09}"/>
              </a:ext>
            </a:extLst>
          </p:cNvPr>
          <p:cNvSpPr txBox="1"/>
          <p:nvPr/>
        </p:nvSpPr>
        <p:spPr>
          <a:xfrm>
            <a:off x="177800" y="908050"/>
            <a:ext cx="8883650" cy="4154488"/>
          </a:xfrm>
          <a:prstGeom prst="rect">
            <a:avLst/>
          </a:prstGeom>
          <a:noFill/>
        </p:spPr>
        <p:txBody>
          <a:bodyPr>
            <a:spAutoFit/>
          </a:bodyPr>
          <a:lstStyle/>
          <a:p>
            <a:pPr algn="just">
              <a:defRPr/>
            </a:pPr>
            <a:r>
              <a:rPr lang="it-IT" sz="2000" b="1" u="sng" dirty="0"/>
              <a:t>Permuta</a:t>
            </a:r>
          </a:p>
          <a:p>
            <a:pPr algn="just">
              <a:defRPr/>
            </a:pPr>
            <a:r>
              <a:rPr lang="it-IT" dirty="0"/>
              <a:t>Operazione attraverso la quale si trasferisce il diritto di proprietà del bene in cambio di un’analoga controprestazione.</a:t>
            </a:r>
          </a:p>
          <a:p>
            <a:pPr algn="just">
              <a:defRPr/>
            </a:pPr>
            <a:r>
              <a:rPr lang="it-IT" b="1" dirty="0"/>
              <a:t>Permuta totale</a:t>
            </a:r>
            <a:r>
              <a:rPr lang="it-IT" dirty="0"/>
              <a:t>: quando lo scambio dei fattori non comporta alcun esborso monetario aggiuntivo, in quanto essi hanno valore equivalente. </a:t>
            </a:r>
          </a:p>
          <a:p>
            <a:pPr algn="just">
              <a:defRPr/>
            </a:pPr>
            <a:r>
              <a:rPr lang="it-IT" b="1" dirty="0"/>
              <a:t>Permuta parziale</a:t>
            </a:r>
            <a:r>
              <a:rPr lang="it-IT" dirty="0"/>
              <a:t>: si verifica quando il valore del bene ceduto è inferiore al costo da sostenere per l’acquisizione del nuovo fattore, per cui si rende necessario un esborso monetario a saldo.</a:t>
            </a:r>
          </a:p>
          <a:p>
            <a:pPr algn="just">
              <a:defRPr/>
            </a:pPr>
            <a:endParaRPr lang="it-IT" sz="1000" dirty="0"/>
          </a:p>
          <a:p>
            <a:pPr algn="just">
              <a:defRPr/>
            </a:pPr>
            <a:r>
              <a:rPr lang="it-IT" dirty="0"/>
              <a:t>Contabilmente dobbiamo gestione </a:t>
            </a:r>
            <a:r>
              <a:rPr lang="it-IT" b="1" dirty="0"/>
              <a:t>distinte operazioni</a:t>
            </a:r>
            <a:r>
              <a:rPr lang="it-IT" dirty="0"/>
              <a:t>:</a:t>
            </a:r>
          </a:p>
          <a:p>
            <a:pPr marL="342900" indent="-342900" algn="just">
              <a:buFont typeface="+mj-lt"/>
              <a:buAutoNum type="arabicPeriod"/>
              <a:defRPr/>
            </a:pPr>
            <a:r>
              <a:rPr lang="it-IT" dirty="0"/>
              <a:t>l’acquisto del nuovo fattore </a:t>
            </a:r>
            <a:r>
              <a:rPr lang="it-IT" dirty="0" smtClean="0"/>
              <a:t>produttivo </a:t>
            </a:r>
            <a:endParaRPr lang="it-IT" dirty="0"/>
          </a:p>
          <a:p>
            <a:pPr marL="342900" indent="-342900" algn="just">
              <a:buFont typeface="+mj-lt"/>
              <a:buAutoNum type="arabicPeriod"/>
              <a:defRPr/>
            </a:pPr>
            <a:r>
              <a:rPr lang="it-IT" dirty="0"/>
              <a:t>la cessione del vecchio </a:t>
            </a:r>
          </a:p>
          <a:p>
            <a:pPr marL="342900" indent="-342900" algn="just">
              <a:buFont typeface="+mj-lt"/>
              <a:buAutoNum type="arabicPeriod"/>
              <a:defRPr/>
            </a:pPr>
            <a:r>
              <a:rPr lang="it-IT" dirty="0"/>
              <a:t>nel caso di permuta parziale, la compensazione della posizione creditoria e di quella debitoria nei confronti del </a:t>
            </a:r>
            <a:r>
              <a:rPr lang="it-IT" dirty="0" smtClean="0"/>
              <a:t>contraente</a:t>
            </a:r>
            <a:endParaRPr lang="it-IT" dirty="0"/>
          </a:p>
          <a:p>
            <a:pPr>
              <a:defRPr/>
            </a:pPr>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a:extLst>
              <a:ext uri="{FF2B5EF4-FFF2-40B4-BE49-F238E27FC236}">
                <a16:creationId xmlns:a16="http://schemas.microsoft.com/office/drawing/2014/main" id="{17DAA85E-4445-45A7-9ABF-1A36BC08C08F}"/>
              </a:ext>
            </a:extLst>
          </p:cNvPr>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57347" name="Rectangle 4"/>
          <p:cNvSpPr>
            <a:spLocks noChangeArrowheads="1"/>
          </p:cNvSpPr>
          <p:nvPr/>
        </p:nvSpPr>
        <p:spPr bwMode="auto">
          <a:xfrm>
            <a:off x="661988" y="13017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 dismissione</a:t>
            </a:r>
            <a:endParaRPr lang="it-IT" altLang="it-IT" sz="1800"/>
          </a:p>
        </p:txBody>
      </p:sp>
      <p:sp>
        <p:nvSpPr>
          <p:cNvPr id="2" name="CasellaDiTesto 1">
            <a:extLst>
              <a:ext uri="{FF2B5EF4-FFF2-40B4-BE49-F238E27FC236}">
                <a16:creationId xmlns:a16="http://schemas.microsoft.com/office/drawing/2014/main" id="{4D44BF67-6FE2-4B81-BE05-DDDC46226C09}"/>
              </a:ext>
            </a:extLst>
          </p:cNvPr>
          <p:cNvSpPr txBox="1"/>
          <p:nvPr/>
        </p:nvSpPr>
        <p:spPr>
          <a:xfrm>
            <a:off x="177800" y="620688"/>
            <a:ext cx="8883650" cy="4870450"/>
          </a:xfrm>
          <a:prstGeom prst="rect">
            <a:avLst/>
          </a:prstGeom>
          <a:noFill/>
        </p:spPr>
        <p:txBody>
          <a:bodyPr>
            <a:spAutoFit/>
          </a:bodyPr>
          <a:lstStyle/>
          <a:p>
            <a:pPr algn="just">
              <a:defRPr/>
            </a:pPr>
            <a:r>
              <a:rPr lang="it-IT" sz="2000" b="1" u="sng" dirty="0"/>
              <a:t>Permuta</a:t>
            </a:r>
          </a:p>
          <a:p>
            <a:pPr>
              <a:defRPr/>
            </a:pPr>
            <a:r>
              <a:rPr lang="it-IT" u="sng" dirty="0"/>
              <a:t>Esempio: </a:t>
            </a:r>
            <a:r>
              <a:rPr lang="it-IT" dirty="0"/>
              <a:t>la società Alfa cede in permuta a Beta un’ un’attrezzatura dal costo storico di 1.000 e ammortizzata per 400 (valore residuo contabile 600). La società B, come controprestazione cede ad Alfa un’altra attrezzatura il cui valore di mercato è pari a 1.200. La differenza viene regolata in danaro</a:t>
            </a:r>
            <a:r>
              <a:rPr lang="it-IT" dirty="0" smtClean="0"/>
              <a:t>.</a:t>
            </a:r>
            <a:endParaRPr lang="it-IT" dirty="0"/>
          </a:p>
          <a:p>
            <a:pPr algn="just">
              <a:defRPr/>
            </a:pPr>
            <a:endParaRPr lang="it-IT" sz="1050" u="sng" dirty="0"/>
          </a:p>
          <a:p>
            <a:pPr marL="342900" indent="-342900" algn="just">
              <a:buFont typeface="+mj-lt"/>
              <a:buAutoNum type="arabicPeriod"/>
              <a:defRPr/>
            </a:pPr>
            <a:r>
              <a:rPr lang="it-IT" b="1" i="1" dirty="0"/>
              <a:t>l’acquisto del nuovo fattore produttivo</a:t>
            </a:r>
          </a:p>
          <a:p>
            <a:pPr marL="342900" indent="-342900" algn="just">
              <a:buFont typeface="+mj-lt"/>
              <a:buAutoNum type="arabicPeriod"/>
              <a:defRPr/>
            </a:pPr>
            <a:endParaRPr lang="it-IT" b="1" i="1" dirty="0"/>
          </a:p>
          <a:p>
            <a:pPr marL="342900" indent="-342900" algn="just">
              <a:buFont typeface="+mj-lt"/>
              <a:buAutoNum type="arabicPeriod"/>
              <a:defRPr/>
            </a:pPr>
            <a:endParaRPr lang="it-IT" b="1" i="1" dirty="0"/>
          </a:p>
          <a:p>
            <a:pPr algn="just">
              <a:defRPr/>
            </a:pPr>
            <a:endParaRPr lang="it-IT" b="1" i="1" dirty="0"/>
          </a:p>
          <a:p>
            <a:pPr marL="342900" indent="-342900" algn="just">
              <a:buFont typeface="+mj-lt"/>
              <a:buAutoNum type="arabicPeriod" startAt="2"/>
              <a:defRPr/>
            </a:pPr>
            <a:endParaRPr lang="it-IT" sz="1000" dirty="0"/>
          </a:p>
          <a:p>
            <a:pPr marL="342900" indent="-342900" algn="just">
              <a:buFont typeface="+mj-lt"/>
              <a:buAutoNum type="arabicPeriod" startAt="2"/>
              <a:defRPr/>
            </a:pPr>
            <a:r>
              <a:rPr lang="it-IT" b="1" i="1" dirty="0"/>
              <a:t>la cessione del vecchio</a:t>
            </a:r>
          </a:p>
          <a:p>
            <a:pPr marL="342900" indent="-342900" algn="just">
              <a:buFont typeface="+mj-lt"/>
              <a:buAutoNum type="arabicPeriod" startAt="2"/>
              <a:defRPr/>
            </a:pPr>
            <a:endParaRPr lang="it-IT" dirty="0"/>
          </a:p>
          <a:p>
            <a:pPr marL="342900" indent="-342900" algn="just">
              <a:buFont typeface="+mj-lt"/>
              <a:buAutoNum type="arabicPeriod" startAt="2"/>
              <a:defRPr/>
            </a:pPr>
            <a:endParaRPr lang="it-IT" dirty="0"/>
          </a:p>
          <a:p>
            <a:pPr algn="just">
              <a:defRPr/>
            </a:pPr>
            <a:endParaRPr lang="it-IT" dirty="0"/>
          </a:p>
          <a:p>
            <a:pPr marL="342900" indent="-342900" algn="just">
              <a:buFont typeface="+mj-lt"/>
              <a:buAutoNum type="arabicPeriod" startAt="3"/>
              <a:defRPr/>
            </a:pPr>
            <a:r>
              <a:rPr lang="it-IT" b="1" dirty="0"/>
              <a:t>compensazione della posizione creditoria e di quella debitoria nei confronti del </a:t>
            </a:r>
            <a:r>
              <a:rPr lang="it-IT" b="1" dirty="0" smtClean="0"/>
              <a:t>contraente</a:t>
            </a:r>
            <a:endParaRPr lang="it-IT" b="1" dirty="0"/>
          </a:p>
          <a:p>
            <a:pPr>
              <a:defRPr/>
            </a:pPr>
            <a:endParaRPr lang="it-IT" dirty="0"/>
          </a:p>
        </p:txBody>
      </p:sp>
      <p:graphicFrame>
        <p:nvGraphicFramePr>
          <p:cNvPr id="6" name="Group 52">
            <a:extLst>
              <a:ext uri="{FF2B5EF4-FFF2-40B4-BE49-F238E27FC236}">
                <a16:creationId xmlns:a16="http://schemas.microsoft.com/office/drawing/2014/main" id="{EA8B52B3-0348-4C84-83C6-5BAC5CD849BD}"/>
              </a:ext>
            </a:extLst>
          </p:cNvPr>
          <p:cNvGraphicFramePr>
            <a:graphicFrameLocks noGrp="1"/>
          </p:cNvGraphicFramePr>
          <p:nvPr>
            <p:extLst>
              <p:ext uri="{D42A27DB-BD31-4B8C-83A1-F6EECF244321}">
                <p14:modId xmlns:p14="http://schemas.microsoft.com/office/powerpoint/2010/main" val="2813493563"/>
              </p:ext>
            </p:extLst>
          </p:nvPr>
        </p:nvGraphicFramePr>
        <p:xfrm>
          <a:off x="469900" y="2494880"/>
          <a:ext cx="8496300" cy="817562"/>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7" marB="458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Attrezzature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credito</a:t>
                      </a: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1.200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264</a:t>
                      </a: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1.464</a:t>
                      </a:r>
                    </a:p>
                  </a:txBody>
                  <a:tcPr marT="45847" marB="4584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7" name="Group 52">
            <a:extLst>
              <a:ext uri="{FF2B5EF4-FFF2-40B4-BE49-F238E27FC236}">
                <a16:creationId xmlns:a16="http://schemas.microsoft.com/office/drawing/2014/main" id="{55FB3EA7-44F6-4F93-A6D9-E7698CBFB88B}"/>
              </a:ext>
            </a:extLst>
          </p:cNvPr>
          <p:cNvGraphicFramePr>
            <a:graphicFrameLocks noGrp="1"/>
          </p:cNvGraphicFramePr>
          <p:nvPr>
            <p:extLst>
              <p:ext uri="{D42A27DB-BD31-4B8C-83A1-F6EECF244321}">
                <p14:modId xmlns:p14="http://schemas.microsoft.com/office/powerpoint/2010/main" val="3459841013"/>
              </p:ext>
            </p:extLst>
          </p:nvPr>
        </p:nvGraphicFramePr>
        <p:xfrm>
          <a:off x="469900" y="3734717"/>
          <a:ext cx="8496300" cy="817563"/>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7" marB="458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Crediti v/clienti</a:t>
                      </a: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Attrezzature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debito</a:t>
                      </a: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600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132</a:t>
                      </a: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732</a:t>
                      </a:r>
                    </a:p>
                  </a:txBody>
                  <a:tcPr marT="45847" marB="4584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8" name="Group 52">
            <a:extLst>
              <a:ext uri="{FF2B5EF4-FFF2-40B4-BE49-F238E27FC236}">
                <a16:creationId xmlns:a16="http://schemas.microsoft.com/office/drawing/2014/main" id="{01922652-133A-4607-B80D-69C786334D89}"/>
              </a:ext>
            </a:extLst>
          </p:cNvPr>
          <p:cNvGraphicFramePr>
            <a:graphicFrameLocks noGrp="1"/>
          </p:cNvGraphicFramePr>
          <p:nvPr>
            <p:extLst>
              <p:ext uri="{D42A27DB-BD31-4B8C-83A1-F6EECF244321}">
                <p14:modId xmlns:p14="http://schemas.microsoft.com/office/powerpoint/2010/main" val="1245823609"/>
              </p:ext>
            </p:extLst>
          </p:nvPr>
        </p:nvGraphicFramePr>
        <p:xfrm>
          <a:off x="469900" y="5131717"/>
          <a:ext cx="8496300" cy="817563"/>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7" marB="458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Crediti v clienti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Banca c/c</a:t>
                      </a: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732</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732</a:t>
                      </a: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1.464</a:t>
                      </a:r>
                    </a:p>
                  </a:txBody>
                  <a:tcPr marT="45847" marB="4584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9" name="Group 52">
            <a:extLst>
              <a:ext uri="{FF2B5EF4-FFF2-40B4-BE49-F238E27FC236}">
                <a16:creationId xmlns:a16="http://schemas.microsoft.com/office/drawing/2014/main" id="{FFECE8D0-6B0C-48FA-94FF-2AFC4061062A}"/>
              </a:ext>
            </a:extLst>
          </p:cNvPr>
          <p:cNvGraphicFramePr>
            <a:graphicFrameLocks noGrp="1"/>
          </p:cNvGraphicFramePr>
          <p:nvPr>
            <p:extLst>
              <p:ext uri="{D42A27DB-BD31-4B8C-83A1-F6EECF244321}">
                <p14:modId xmlns:p14="http://schemas.microsoft.com/office/powerpoint/2010/main" val="301436721"/>
              </p:ext>
            </p:extLst>
          </p:nvPr>
        </p:nvGraphicFramePr>
        <p:xfrm>
          <a:off x="468188" y="6381328"/>
          <a:ext cx="8496300" cy="43180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318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3" marB="45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Fondo </a:t>
                      </a:r>
                      <a:r>
                        <a:rPr kumimoji="0" lang="it-IT" altLang="it-IT" sz="1400" b="0" i="0" u="none" strike="noStrike" cap="none" normalizeH="0" baseline="0" dirty="0" err="1">
                          <a:ln>
                            <a:noFill/>
                          </a:ln>
                          <a:solidFill>
                            <a:schemeClr val="tx1"/>
                          </a:solidFill>
                          <a:effectLst/>
                          <a:latin typeface="Arial" panose="020B0604020202020204" pitchFamily="34" charset="0"/>
                        </a:rPr>
                        <a:t>amm</a:t>
                      </a:r>
                      <a:r>
                        <a:rPr kumimoji="0" lang="it-IT" altLang="it-IT" sz="1400" b="0" i="0" u="none" strike="noStrike" cap="none" normalizeH="0" baseline="0" dirty="0">
                          <a:ln>
                            <a:noFill/>
                          </a:ln>
                          <a:solidFill>
                            <a:schemeClr val="tx1"/>
                          </a:solidFill>
                          <a:effectLst/>
                          <a:latin typeface="Arial" panose="020B0604020202020204" pitchFamily="34" charset="0"/>
                        </a:rPr>
                        <a:t>. Attrezzature  </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Attrezzature </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400</a:t>
                      </a:r>
                    </a:p>
                  </a:txBody>
                  <a:tcPr marT="45793" marB="45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 name="Rectangle 4"/>
          <p:cNvSpPr>
            <a:spLocks noChangeArrowheads="1"/>
          </p:cNvSpPr>
          <p:nvPr/>
        </p:nvSpPr>
        <p:spPr bwMode="auto">
          <a:xfrm>
            <a:off x="466849" y="5899992"/>
            <a:ext cx="8569647" cy="533400"/>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1400" i="1" dirty="0" smtClean="0">
                <a:solidFill>
                  <a:srgbClr val="C00000"/>
                </a:solidFill>
              </a:rPr>
              <a:t>Ricordiamoci sempre, che prima di tutto, è necessario chiudere il fondo ammortamento maturato a fronte del Costo storico per far emergere il valore residuo contabile del fattore produttivo, come segue:</a:t>
            </a:r>
            <a:endParaRPr lang="it-IT" altLang="it-IT" sz="1400" i="1" dirty="0">
              <a:solidFill>
                <a:srgbClr val="C0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a:extLst>
              <a:ext uri="{FF2B5EF4-FFF2-40B4-BE49-F238E27FC236}">
                <a16:creationId xmlns:a16="http://schemas.microsoft.com/office/drawing/2014/main" id="{17DAA85E-4445-45A7-9ABF-1A36BC08C08F}"/>
              </a:ext>
            </a:extLst>
          </p:cNvPr>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59395" name="Rectangle 4"/>
          <p:cNvSpPr>
            <a:spLocks noChangeArrowheads="1"/>
          </p:cNvSpPr>
          <p:nvPr/>
        </p:nvSpPr>
        <p:spPr bwMode="auto">
          <a:xfrm>
            <a:off x="661988" y="13017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 dismissione</a:t>
            </a:r>
            <a:endParaRPr lang="it-IT" altLang="it-IT" sz="1800"/>
          </a:p>
        </p:txBody>
      </p:sp>
      <p:sp>
        <p:nvSpPr>
          <p:cNvPr id="2" name="CasellaDiTesto 1">
            <a:extLst>
              <a:ext uri="{FF2B5EF4-FFF2-40B4-BE49-F238E27FC236}">
                <a16:creationId xmlns:a16="http://schemas.microsoft.com/office/drawing/2014/main" id="{4D44BF67-6FE2-4B81-BE05-DDDC46226C09}"/>
              </a:ext>
            </a:extLst>
          </p:cNvPr>
          <p:cNvSpPr txBox="1"/>
          <p:nvPr/>
        </p:nvSpPr>
        <p:spPr>
          <a:xfrm>
            <a:off x="209550" y="623888"/>
            <a:ext cx="8883650" cy="4978400"/>
          </a:xfrm>
          <a:prstGeom prst="rect">
            <a:avLst/>
          </a:prstGeom>
          <a:noFill/>
        </p:spPr>
        <p:txBody>
          <a:bodyPr>
            <a:spAutoFit/>
          </a:bodyPr>
          <a:lstStyle/>
          <a:p>
            <a:pPr algn="just">
              <a:defRPr/>
            </a:pPr>
            <a:r>
              <a:rPr lang="it-IT" sz="2000" b="1" u="sng" dirty="0"/>
              <a:t>Permuta</a:t>
            </a:r>
          </a:p>
          <a:p>
            <a:pPr algn="just">
              <a:defRPr/>
            </a:pPr>
            <a:r>
              <a:rPr lang="it-IT" sz="1700" u="sng" dirty="0"/>
              <a:t>Esempio: </a:t>
            </a:r>
            <a:r>
              <a:rPr lang="it-IT" sz="1700" dirty="0"/>
              <a:t>la società Alfa cede in permuta a Beta un’ un’attrezzatura dal costo storico di 1.000 e ammortizzata per 400 (valore residuo contabile 600) </a:t>
            </a:r>
            <a:r>
              <a:rPr lang="it-IT" sz="1700" b="1" dirty="0"/>
              <a:t>concordando un valore di dismissione per 800</a:t>
            </a:r>
            <a:r>
              <a:rPr lang="it-IT" sz="1700" dirty="0"/>
              <a:t>. La società B, come controprestazione cede ad Alfa un’altra attrezzatura il cui valore di mercato è pari a 1.200. La differenza viene regolata in danaro.</a:t>
            </a:r>
          </a:p>
          <a:p>
            <a:pPr marL="342900" indent="-342900" algn="just">
              <a:buFont typeface="+mj-lt"/>
              <a:buAutoNum type="arabicPeriod"/>
              <a:defRPr/>
            </a:pPr>
            <a:r>
              <a:rPr lang="it-IT" b="1" i="1" dirty="0" smtClean="0"/>
              <a:t>l’acquisto </a:t>
            </a:r>
            <a:r>
              <a:rPr lang="it-IT" b="1" i="1" dirty="0"/>
              <a:t>del nuovo fattore produttivo</a:t>
            </a:r>
          </a:p>
          <a:p>
            <a:pPr marL="342900" indent="-342900" algn="just">
              <a:buFont typeface="+mj-lt"/>
              <a:buAutoNum type="arabicPeriod"/>
              <a:defRPr/>
            </a:pPr>
            <a:endParaRPr lang="it-IT" b="1" i="1" dirty="0"/>
          </a:p>
          <a:p>
            <a:pPr marL="342900" indent="-342900" algn="just">
              <a:buFont typeface="+mj-lt"/>
              <a:buAutoNum type="arabicPeriod"/>
              <a:defRPr/>
            </a:pPr>
            <a:endParaRPr lang="it-IT" b="1" i="1" dirty="0"/>
          </a:p>
          <a:p>
            <a:pPr algn="just">
              <a:defRPr/>
            </a:pPr>
            <a:endParaRPr lang="it-IT" sz="1100" b="1" i="1" dirty="0"/>
          </a:p>
          <a:p>
            <a:pPr marL="342900" indent="-342900" algn="just">
              <a:buFont typeface="+mj-lt"/>
              <a:buAutoNum type="arabicPeriod" startAt="2"/>
              <a:defRPr/>
            </a:pPr>
            <a:endParaRPr lang="it-IT" sz="1000" dirty="0"/>
          </a:p>
          <a:p>
            <a:pPr marL="342900" indent="-342900" algn="just">
              <a:buFont typeface="+mj-lt"/>
              <a:buAutoNum type="arabicPeriod" startAt="2"/>
              <a:defRPr/>
            </a:pPr>
            <a:r>
              <a:rPr lang="it-IT" b="1" i="1" dirty="0"/>
              <a:t>la cessione del vecchio</a:t>
            </a:r>
          </a:p>
          <a:p>
            <a:pPr marL="342900" indent="-342900" algn="just">
              <a:buFont typeface="+mj-lt"/>
              <a:buAutoNum type="arabicPeriod" startAt="2"/>
              <a:defRPr/>
            </a:pPr>
            <a:endParaRPr lang="it-IT" dirty="0"/>
          </a:p>
          <a:p>
            <a:pPr marL="342900" indent="-342900" algn="just">
              <a:buFont typeface="+mj-lt"/>
              <a:buAutoNum type="arabicPeriod" startAt="2"/>
              <a:defRPr/>
            </a:pPr>
            <a:endParaRPr lang="it-IT" dirty="0"/>
          </a:p>
          <a:p>
            <a:pPr algn="just">
              <a:defRPr/>
            </a:pPr>
            <a:endParaRPr lang="it-IT" dirty="0"/>
          </a:p>
          <a:p>
            <a:pPr algn="just">
              <a:defRPr/>
            </a:pPr>
            <a:endParaRPr lang="it-IT" dirty="0"/>
          </a:p>
          <a:p>
            <a:pPr marL="342900" indent="-342900" algn="just">
              <a:buFont typeface="+mj-lt"/>
              <a:buAutoNum type="arabicPeriod" startAt="3"/>
              <a:defRPr/>
            </a:pPr>
            <a:r>
              <a:rPr lang="it-IT" b="1" dirty="0"/>
              <a:t>compensazione della posizione creditoria e di quella debitoria nei confronti del </a:t>
            </a:r>
            <a:r>
              <a:rPr lang="it-IT" b="1" dirty="0" smtClean="0"/>
              <a:t>contraente</a:t>
            </a:r>
            <a:endParaRPr lang="it-IT" b="1" dirty="0"/>
          </a:p>
          <a:p>
            <a:pPr>
              <a:defRPr/>
            </a:pPr>
            <a:endParaRPr lang="it-IT" dirty="0"/>
          </a:p>
        </p:txBody>
      </p:sp>
      <p:graphicFrame>
        <p:nvGraphicFramePr>
          <p:cNvPr id="6" name="Group 52">
            <a:extLst>
              <a:ext uri="{FF2B5EF4-FFF2-40B4-BE49-F238E27FC236}">
                <a16:creationId xmlns:a16="http://schemas.microsoft.com/office/drawing/2014/main" id="{EA8B52B3-0348-4C84-83C6-5BAC5CD849BD}"/>
              </a:ext>
            </a:extLst>
          </p:cNvPr>
          <p:cNvGraphicFramePr>
            <a:graphicFrameLocks noGrp="1"/>
          </p:cNvGraphicFramePr>
          <p:nvPr>
            <p:extLst>
              <p:ext uri="{D42A27DB-BD31-4B8C-83A1-F6EECF244321}">
                <p14:modId xmlns:p14="http://schemas.microsoft.com/office/powerpoint/2010/main" val="512712603"/>
              </p:ext>
            </p:extLst>
          </p:nvPr>
        </p:nvGraphicFramePr>
        <p:xfrm>
          <a:off x="469900" y="2276872"/>
          <a:ext cx="8496300" cy="817562"/>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7" marB="458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Attrezzature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credito</a:t>
                      </a: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1.200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264</a:t>
                      </a: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1.464</a:t>
                      </a:r>
                    </a:p>
                  </a:txBody>
                  <a:tcPr marT="45847" marB="4584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7" name="Group 52">
            <a:extLst>
              <a:ext uri="{FF2B5EF4-FFF2-40B4-BE49-F238E27FC236}">
                <a16:creationId xmlns:a16="http://schemas.microsoft.com/office/drawing/2014/main" id="{55FB3EA7-44F6-4F93-A6D9-E7698CBFB88B}"/>
              </a:ext>
            </a:extLst>
          </p:cNvPr>
          <p:cNvGraphicFramePr>
            <a:graphicFrameLocks noGrp="1"/>
          </p:cNvGraphicFramePr>
          <p:nvPr>
            <p:extLst>
              <p:ext uri="{D42A27DB-BD31-4B8C-83A1-F6EECF244321}">
                <p14:modId xmlns:p14="http://schemas.microsoft.com/office/powerpoint/2010/main" val="634641004"/>
              </p:ext>
            </p:extLst>
          </p:nvPr>
        </p:nvGraphicFramePr>
        <p:xfrm>
          <a:off x="469900" y="3410347"/>
          <a:ext cx="8496300" cy="10731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10731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21" marB="458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21" marB="458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Crediti v/clienti</a:t>
                      </a:r>
                    </a:p>
                  </a:txBody>
                  <a:tcPr marT="45821" marB="458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smtClean="0">
                          <a:ln>
                            <a:noFill/>
                          </a:ln>
                          <a:solidFill>
                            <a:schemeClr val="tx1"/>
                          </a:solidFill>
                          <a:effectLst/>
                          <a:latin typeface="Arial" panose="020B0604020202020204" pitchFamily="34" charset="0"/>
                        </a:rPr>
                        <a:t>a</a:t>
                      </a:r>
                      <a:endParaRPr kumimoji="0" lang="it-IT" altLang="it-IT" sz="1400" b="0" i="0" u="none" strike="noStrike" cap="none" normalizeH="0" baseline="0" dirty="0" smtClean="0">
                        <a:ln>
                          <a:noFill/>
                        </a:ln>
                        <a:solidFill>
                          <a:schemeClr val="tx1"/>
                        </a:solidFill>
                        <a:effectLst/>
                        <a:latin typeface="Arial" panose="020B0604020202020204" pitchFamily="34" charset="0"/>
                      </a:endParaRPr>
                    </a:p>
                  </a:txBody>
                  <a:tcPr marT="45821" marB="458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Attrezzature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plusvalenze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debito (su 800)</a:t>
                      </a:r>
                    </a:p>
                  </a:txBody>
                  <a:tcPr marT="45821" marB="458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600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176</a:t>
                      </a:r>
                    </a:p>
                  </a:txBody>
                  <a:tcPr marT="45821" marB="458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976</a:t>
                      </a:r>
                    </a:p>
                  </a:txBody>
                  <a:tcPr marT="45821" marB="458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8" name="Group 52">
            <a:extLst>
              <a:ext uri="{FF2B5EF4-FFF2-40B4-BE49-F238E27FC236}">
                <a16:creationId xmlns:a16="http://schemas.microsoft.com/office/drawing/2014/main" id="{01922652-133A-4607-B80D-69C786334D89}"/>
              </a:ext>
            </a:extLst>
          </p:cNvPr>
          <p:cNvGraphicFramePr>
            <a:graphicFrameLocks noGrp="1"/>
          </p:cNvGraphicFramePr>
          <p:nvPr>
            <p:extLst>
              <p:ext uri="{D42A27DB-BD31-4B8C-83A1-F6EECF244321}">
                <p14:modId xmlns:p14="http://schemas.microsoft.com/office/powerpoint/2010/main" val="1074073726"/>
              </p:ext>
            </p:extLst>
          </p:nvPr>
        </p:nvGraphicFramePr>
        <p:xfrm>
          <a:off x="469900" y="5148659"/>
          <a:ext cx="8496300" cy="817563"/>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7" marB="458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smtClean="0">
                          <a:ln>
                            <a:noFill/>
                          </a:ln>
                          <a:solidFill>
                            <a:schemeClr val="tx1"/>
                          </a:solidFill>
                          <a:effectLst/>
                          <a:latin typeface="Arial" panose="020B0604020202020204" pitchFamily="34" charset="0"/>
                        </a:rPr>
                        <a:t>a</a:t>
                      </a: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Crediti v clienti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Banca c/c</a:t>
                      </a: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976</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488</a:t>
                      </a:r>
                    </a:p>
                  </a:txBody>
                  <a:tcPr marT="45847" marB="4584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1.464</a:t>
                      </a:r>
                    </a:p>
                  </a:txBody>
                  <a:tcPr marT="45847" marB="4584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9" name="Group 52">
            <a:extLst>
              <a:ext uri="{FF2B5EF4-FFF2-40B4-BE49-F238E27FC236}">
                <a16:creationId xmlns:a16="http://schemas.microsoft.com/office/drawing/2014/main" id="{FFECE8D0-6B0C-48FA-94FF-2AFC4061062A}"/>
              </a:ext>
            </a:extLst>
          </p:cNvPr>
          <p:cNvGraphicFramePr>
            <a:graphicFrameLocks noGrp="1"/>
          </p:cNvGraphicFramePr>
          <p:nvPr>
            <p:extLst>
              <p:ext uri="{D42A27DB-BD31-4B8C-83A1-F6EECF244321}">
                <p14:modId xmlns:p14="http://schemas.microsoft.com/office/powerpoint/2010/main" val="3259687678"/>
              </p:ext>
            </p:extLst>
          </p:nvPr>
        </p:nvGraphicFramePr>
        <p:xfrm>
          <a:off x="468188" y="6390659"/>
          <a:ext cx="8496300" cy="43180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318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3" marB="45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Fondo </a:t>
                      </a:r>
                      <a:r>
                        <a:rPr kumimoji="0" lang="it-IT" altLang="it-IT" sz="1400" b="0" i="0" u="none" strike="noStrike" cap="none" normalizeH="0" baseline="0" dirty="0" err="1">
                          <a:ln>
                            <a:noFill/>
                          </a:ln>
                          <a:solidFill>
                            <a:schemeClr val="tx1"/>
                          </a:solidFill>
                          <a:effectLst/>
                          <a:latin typeface="Arial" panose="020B0604020202020204" pitchFamily="34" charset="0"/>
                        </a:rPr>
                        <a:t>amm</a:t>
                      </a:r>
                      <a:r>
                        <a:rPr kumimoji="0" lang="it-IT" altLang="it-IT" sz="1400" b="0" i="0" u="none" strike="noStrike" cap="none" normalizeH="0" baseline="0" dirty="0">
                          <a:ln>
                            <a:noFill/>
                          </a:ln>
                          <a:solidFill>
                            <a:schemeClr val="tx1"/>
                          </a:solidFill>
                          <a:effectLst/>
                          <a:latin typeface="Arial" panose="020B0604020202020204" pitchFamily="34" charset="0"/>
                        </a:rPr>
                        <a:t>. Attrezzature  </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Attrezzature </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400</a:t>
                      </a:r>
                    </a:p>
                  </a:txBody>
                  <a:tcPr marT="45793" marB="45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 name="Rectangle 4"/>
          <p:cNvSpPr>
            <a:spLocks noChangeArrowheads="1"/>
          </p:cNvSpPr>
          <p:nvPr/>
        </p:nvSpPr>
        <p:spPr bwMode="auto">
          <a:xfrm>
            <a:off x="466849" y="5909323"/>
            <a:ext cx="8569647" cy="533400"/>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1400" i="1" dirty="0" smtClean="0">
                <a:solidFill>
                  <a:srgbClr val="C00000"/>
                </a:solidFill>
              </a:rPr>
              <a:t>Ricordiamoci sempre, che prima di tutto, è necessario chiudere il fondo ammortamento maturato a fronte del Costo storico per far emergere il valore residuo contabile del fattore produttivo, come segue:</a:t>
            </a:r>
            <a:endParaRPr lang="it-IT" altLang="it-IT" sz="1400" i="1" dirty="0">
              <a:solidFill>
                <a:srgbClr val="C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olo 1">
            <a:extLst>
              <a:ext uri="{FF2B5EF4-FFF2-40B4-BE49-F238E27FC236}">
                <a16:creationId xmlns:a16="http://schemas.microsoft.com/office/drawing/2014/main" id="{17DAA85E-4445-45A7-9ABF-1A36BC08C08F}"/>
              </a:ext>
            </a:extLst>
          </p:cNvPr>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61443" name="Rectangle 4"/>
          <p:cNvSpPr>
            <a:spLocks noChangeArrowheads="1"/>
          </p:cNvSpPr>
          <p:nvPr/>
        </p:nvSpPr>
        <p:spPr bwMode="auto">
          <a:xfrm>
            <a:off x="661988" y="13017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 dismissione</a:t>
            </a:r>
            <a:endParaRPr lang="it-IT" altLang="it-IT" sz="1800"/>
          </a:p>
        </p:txBody>
      </p:sp>
      <p:sp>
        <p:nvSpPr>
          <p:cNvPr id="61444" name="CasellaDiTesto 1"/>
          <p:cNvSpPr txBox="1">
            <a:spLocks noChangeArrowheads="1"/>
          </p:cNvSpPr>
          <p:nvPr/>
        </p:nvSpPr>
        <p:spPr bwMode="auto">
          <a:xfrm>
            <a:off x="177800" y="765175"/>
            <a:ext cx="8883650" cy="497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800" dirty="0"/>
              <a:t>Talvolta i fattori produttivi pluriennali vengono dismessi senza comportare alcun tipo di ricavo. Si parla allora di </a:t>
            </a:r>
            <a:r>
              <a:rPr lang="it-IT" altLang="it-IT" sz="1800" b="1" dirty="0"/>
              <a:t>radiazione</a:t>
            </a:r>
            <a:r>
              <a:rPr lang="it-IT" altLang="it-IT" sz="1800" dirty="0"/>
              <a:t> - (se il bene non ha più alcun valore e non è possibile collocarlo sul mercato dell’usato - e di </a:t>
            </a:r>
            <a:r>
              <a:rPr lang="it-IT" altLang="it-IT" sz="1800" b="1" dirty="0"/>
              <a:t>cessione gratuita </a:t>
            </a:r>
            <a:r>
              <a:rPr lang="it-IT" altLang="it-IT" sz="1800" dirty="0"/>
              <a:t>(se il bene è ancora efficienti e può essere donati a terzi). </a:t>
            </a:r>
          </a:p>
          <a:p>
            <a:pPr algn="just">
              <a:spcBef>
                <a:spcPct val="0"/>
              </a:spcBef>
              <a:buClrTx/>
              <a:buFontTx/>
              <a:buNone/>
            </a:pPr>
            <a:endParaRPr lang="it-IT" altLang="it-IT" sz="1200" b="1" dirty="0" smtClean="0"/>
          </a:p>
          <a:p>
            <a:pPr algn="just">
              <a:spcBef>
                <a:spcPct val="0"/>
              </a:spcBef>
              <a:buClrTx/>
              <a:buFontTx/>
              <a:buNone/>
            </a:pPr>
            <a:r>
              <a:rPr lang="it-IT" altLang="it-IT" sz="1800" b="1" dirty="0" smtClean="0"/>
              <a:t>La </a:t>
            </a:r>
            <a:r>
              <a:rPr lang="it-IT" altLang="it-IT" sz="1800" b="1" dirty="0"/>
              <a:t>radiazione:</a:t>
            </a:r>
            <a:r>
              <a:rPr lang="it-IT" altLang="it-IT" sz="1800" dirty="0"/>
              <a:t> particolarità che il </a:t>
            </a:r>
            <a:r>
              <a:rPr lang="it-IT" altLang="it-IT" sz="1800" b="1" dirty="0"/>
              <a:t>valore di dismissione è pari a zero </a:t>
            </a:r>
            <a:r>
              <a:rPr lang="it-IT" altLang="it-IT" sz="1800" dirty="0"/>
              <a:t>e quindi tutto il valore residuo contabile sarà compensato da una differenza di dismissione chiamata </a:t>
            </a:r>
            <a:r>
              <a:rPr lang="it-IT" altLang="it-IT" sz="1800" b="1" dirty="0"/>
              <a:t>“Perdite per radiazione” </a:t>
            </a:r>
            <a:r>
              <a:rPr lang="it-IT" altLang="it-IT" sz="1800" dirty="0"/>
              <a:t>o, più genericamente </a:t>
            </a:r>
            <a:r>
              <a:rPr lang="it-IT" altLang="it-IT" sz="1800" dirty="0" smtClean="0"/>
              <a:t>“Insussistenza </a:t>
            </a:r>
            <a:r>
              <a:rPr lang="it-IT" altLang="it-IT" sz="1800" dirty="0"/>
              <a:t>di attivo” </a:t>
            </a:r>
            <a:r>
              <a:rPr lang="it-IT" altLang="it-IT" sz="1800" dirty="0" smtClean="0"/>
              <a:t>(o </a:t>
            </a:r>
            <a:r>
              <a:rPr lang="it-IT" altLang="it-IT" sz="1800" dirty="0"/>
              <a:t>anche </a:t>
            </a:r>
            <a:r>
              <a:rPr lang="it-IT" altLang="it-IT" sz="1800" dirty="0" smtClean="0"/>
              <a:t>“Sopravvenienza </a:t>
            </a:r>
            <a:r>
              <a:rPr lang="it-IT" altLang="it-IT" sz="1800" dirty="0"/>
              <a:t>passiva</a:t>
            </a:r>
            <a:r>
              <a:rPr lang="it-IT" altLang="it-IT" sz="1800" dirty="0" smtClean="0"/>
              <a:t>”).</a:t>
            </a:r>
            <a:endParaRPr lang="it-IT" altLang="it-IT" sz="1800" dirty="0"/>
          </a:p>
          <a:p>
            <a:pPr algn="just">
              <a:spcBef>
                <a:spcPct val="0"/>
              </a:spcBef>
              <a:buClrTx/>
              <a:buFontTx/>
              <a:buNone/>
            </a:pPr>
            <a:endParaRPr lang="it-IT" altLang="it-IT" sz="600" dirty="0"/>
          </a:p>
          <a:p>
            <a:pPr algn="just">
              <a:spcBef>
                <a:spcPct val="0"/>
              </a:spcBef>
              <a:buClrTx/>
              <a:buFontTx/>
              <a:buNone/>
            </a:pPr>
            <a:r>
              <a:rPr lang="it-IT" altLang="it-IT" sz="1800" b="1" u="sng" dirty="0"/>
              <a:t>Esempio: </a:t>
            </a:r>
            <a:r>
              <a:rPr lang="it-IT" altLang="it-IT" sz="1800" dirty="0"/>
              <a:t>si procede alla radiazione di un’attrezzatura dal valore residuo contabile pari a 600.</a:t>
            </a:r>
          </a:p>
          <a:p>
            <a:pPr algn="just">
              <a:spcBef>
                <a:spcPct val="0"/>
              </a:spcBef>
              <a:buClrTx/>
              <a:buFontTx/>
              <a:buNone/>
            </a:pPr>
            <a:endParaRPr lang="it-IT" altLang="it-IT" sz="1800" dirty="0" smtClean="0"/>
          </a:p>
          <a:p>
            <a:pPr algn="just">
              <a:spcBef>
                <a:spcPct val="0"/>
              </a:spcBef>
              <a:buClrTx/>
              <a:buFontTx/>
              <a:buNone/>
            </a:pPr>
            <a:endParaRPr lang="it-IT" altLang="it-IT" sz="1800" dirty="0"/>
          </a:p>
          <a:p>
            <a:pPr algn="just">
              <a:spcBef>
                <a:spcPct val="0"/>
              </a:spcBef>
              <a:buClrTx/>
              <a:buFontTx/>
              <a:buNone/>
            </a:pPr>
            <a:endParaRPr lang="it-IT" altLang="it-IT" sz="1800" dirty="0"/>
          </a:p>
          <a:p>
            <a:pPr algn="just">
              <a:spcBef>
                <a:spcPct val="0"/>
              </a:spcBef>
              <a:buClrTx/>
              <a:buFontTx/>
              <a:buNone/>
            </a:pPr>
            <a:endParaRPr lang="it-IT" altLang="it-IT" sz="200" dirty="0"/>
          </a:p>
          <a:p>
            <a:pPr algn="just">
              <a:spcBef>
                <a:spcPct val="0"/>
              </a:spcBef>
              <a:buClrTx/>
              <a:buFontTx/>
              <a:buNone/>
            </a:pPr>
            <a:r>
              <a:rPr lang="it-IT" altLang="it-IT" sz="1800" b="1" dirty="0"/>
              <a:t>La cessione dei beni a titolo gratuito: </a:t>
            </a:r>
            <a:r>
              <a:rPr lang="it-IT" altLang="it-IT" sz="1800" dirty="0"/>
              <a:t>scrittura del tutto analoga alla precedente, salvo per la denominazione della voce posta in dare.</a:t>
            </a:r>
          </a:p>
          <a:p>
            <a:pPr>
              <a:spcBef>
                <a:spcPct val="0"/>
              </a:spcBef>
              <a:buClrTx/>
              <a:buFontTx/>
              <a:buNone/>
            </a:pPr>
            <a:endParaRPr lang="it-IT" altLang="it-IT" sz="1800" dirty="0"/>
          </a:p>
        </p:txBody>
      </p:sp>
      <p:graphicFrame>
        <p:nvGraphicFramePr>
          <p:cNvPr id="9" name="Group 52">
            <a:extLst>
              <a:ext uri="{FF2B5EF4-FFF2-40B4-BE49-F238E27FC236}">
                <a16:creationId xmlns:a16="http://schemas.microsoft.com/office/drawing/2014/main" id="{EBC49CAB-E525-4CD4-A5F2-08FE6C450527}"/>
              </a:ext>
            </a:extLst>
          </p:cNvPr>
          <p:cNvGraphicFramePr>
            <a:graphicFrameLocks noGrp="1"/>
          </p:cNvGraphicFramePr>
          <p:nvPr>
            <p:extLst>
              <p:ext uri="{D42A27DB-BD31-4B8C-83A1-F6EECF244321}">
                <p14:modId xmlns:p14="http://schemas.microsoft.com/office/powerpoint/2010/main" val="568736935"/>
              </p:ext>
            </p:extLst>
          </p:nvPr>
        </p:nvGraphicFramePr>
        <p:xfrm>
          <a:off x="469900" y="3823724"/>
          <a:ext cx="8496300" cy="774122"/>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6038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85" marB="456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Perdite per radiazione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(o </a:t>
                      </a:r>
                      <a:r>
                        <a:rPr kumimoji="0" lang="it-IT" altLang="it-IT" sz="1400" b="0" i="0" u="none" strike="noStrike" cap="none" normalizeH="0" baseline="0" dirty="0" smtClean="0">
                          <a:ln>
                            <a:noFill/>
                          </a:ln>
                          <a:solidFill>
                            <a:schemeClr val="tx1"/>
                          </a:solidFill>
                          <a:effectLst/>
                          <a:latin typeface="Arial" panose="020B0604020202020204" pitchFamily="34" charset="0"/>
                        </a:rPr>
                        <a:t>«Insussistenza di attivo»/ «Sopravvenienza passiva»)</a:t>
                      </a: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85" marB="456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5685" marB="456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Attrezzatura</a:t>
                      </a:r>
                    </a:p>
                  </a:txBody>
                  <a:tcPr marT="45685" marB="456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685" marB="456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600</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0" name="Group 52">
            <a:extLst>
              <a:ext uri="{FF2B5EF4-FFF2-40B4-BE49-F238E27FC236}">
                <a16:creationId xmlns:a16="http://schemas.microsoft.com/office/drawing/2014/main" id="{C10D32D3-948D-403B-AD43-8F367D1440AD}"/>
              </a:ext>
            </a:extLst>
          </p:cNvPr>
          <p:cNvGraphicFramePr>
            <a:graphicFrameLocks noGrp="1"/>
          </p:cNvGraphicFramePr>
          <p:nvPr>
            <p:extLst>
              <p:ext uri="{D42A27DB-BD31-4B8C-83A1-F6EECF244321}">
                <p14:modId xmlns:p14="http://schemas.microsoft.com/office/powerpoint/2010/main" val="2050443600"/>
              </p:ext>
            </p:extLst>
          </p:nvPr>
        </p:nvGraphicFramePr>
        <p:xfrm>
          <a:off x="469900" y="5336140"/>
          <a:ext cx="8496300" cy="7743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318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3" marB="45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Perdite per cessione </a:t>
                      </a:r>
                      <a:r>
                        <a:rPr kumimoji="0" lang="it-IT" altLang="it-IT" sz="1400" b="0" i="0" u="none" strike="noStrike" cap="none" normalizeH="0" baseline="0" dirty="0" smtClean="0">
                          <a:ln>
                            <a:noFill/>
                          </a:ln>
                          <a:solidFill>
                            <a:schemeClr val="tx1"/>
                          </a:solidFill>
                          <a:effectLst/>
                          <a:latin typeface="Arial" panose="020B0604020202020204" pitchFamily="34" charset="0"/>
                        </a:rPr>
                        <a:t>gratuita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400" b="0" i="0" u="none" strike="noStrike" cap="none" normalizeH="0" baseline="0" dirty="0" smtClean="0">
                          <a:ln>
                            <a:noFill/>
                          </a:ln>
                          <a:solidFill>
                            <a:schemeClr val="tx1"/>
                          </a:solidFill>
                          <a:effectLst/>
                          <a:latin typeface="Arial" panose="020B0604020202020204" pitchFamily="34" charset="0"/>
                        </a:rPr>
                        <a:t>(o «Insussistenza di attivo»/ «Sopravvenienza passiva»)</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Attrezzatura</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600</a:t>
                      </a:r>
                    </a:p>
                  </a:txBody>
                  <a:tcPr marT="45793" marB="45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8" name="Rectangle 4"/>
          <p:cNvSpPr>
            <a:spLocks noChangeArrowheads="1"/>
          </p:cNvSpPr>
          <p:nvPr/>
        </p:nvSpPr>
        <p:spPr bwMode="auto">
          <a:xfrm>
            <a:off x="395536" y="6207968"/>
            <a:ext cx="8569647" cy="533400"/>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1400" i="1" dirty="0" smtClean="0">
                <a:solidFill>
                  <a:srgbClr val="C00000"/>
                </a:solidFill>
              </a:rPr>
              <a:t>Ricordiamoci anche in questo caso che, prima di tutto, è necessario chiudere il fondo ammortamento maturato a fronte del Costo storico per far emergere il valore residuo contabile del fattore produttivo</a:t>
            </a:r>
            <a:endParaRPr lang="it-IT" altLang="it-IT" sz="1400" i="1" dirty="0">
              <a:solidFill>
                <a:srgbClr val="C0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4"/>
          <p:cNvSpPr>
            <a:spLocks noChangeArrowheads="1"/>
          </p:cNvSpPr>
          <p:nvPr/>
        </p:nvSpPr>
        <p:spPr bwMode="auto">
          <a:xfrm>
            <a:off x="762000" y="260350"/>
            <a:ext cx="76200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Riferimenti bibliografici</a:t>
            </a:r>
            <a:endParaRPr lang="it-IT" altLang="it-IT" sz="1800"/>
          </a:p>
        </p:txBody>
      </p:sp>
      <p:sp>
        <p:nvSpPr>
          <p:cNvPr id="63491" name="CasellaDiTesto 3"/>
          <p:cNvSpPr txBox="1">
            <a:spLocks noChangeArrowheads="1"/>
          </p:cNvSpPr>
          <p:nvPr/>
        </p:nvSpPr>
        <p:spPr bwMode="auto">
          <a:xfrm>
            <a:off x="755650" y="1238845"/>
            <a:ext cx="76327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r>
              <a:rPr lang="it-IT" altLang="it-IT" sz="2400" dirty="0"/>
              <a:t>Coronella S</a:t>
            </a:r>
            <a:r>
              <a:rPr lang="it-IT" altLang="it-IT" sz="2400" dirty="0" smtClean="0"/>
              <a:t>., Ragioneria Generale, </a:t>
            </a:r>
            <a:r>
              <a:rPr lang="it-IT" altLang="it-IT" sz="2400" dirty="0"/>
              <a:t>Cap. </a:t>
            </a:r>
            <a:r>
              <a:rPr lang="it-IT" altLang="it-IT" sz="2400" dirty="0" smtClean="0"/>
              <a:t>17, Par. 17.4 		e </a:t>
            </a:r>
            <a:r>
              <a:rPr lang="it-IT" altLang="it-IT" sz="2400" dirty="0" err="1" smtClean="0"/>
              <a:t>sottopar</a:t>
            </a:r>
            <a:r>
              <a:rPr lang="it-IT" altLang="it-IT" sz="2400" dirty="0" smtClean="0"/>
              <a:t>. 17.5.1 </a:t>
            </a:r>
          </a:p>
          <a:p>
            <a:pPr eaLnBrk="1" hangingPunct="1">
              <a:spcBef>
                <a:spcPct val="0"/>
              </a:spcBef>
              <a:buClrTx/>
              <a:buFontTx/>
              <a:buNone/>
            </a:pPr>
            <a:r>
              <a:rPr lang="it-IT" altLang="it-IT" sz="2400" dirty="0"/>
              <a:t>	</a:t>
            </a:r>
            <a:r>
              <a:rPr lang="it-IT" altLang="it-IT" sz="2400" dirty="0" smtClean="0"/>
              <a:t>	(Saltare per ora </a:t>
            </a:r>
            <a:r>
              <a:rPr lang="it-IT" altLang="it-IT" sz="2400" dirty="0" err="1" smtClean="0"/>
              <a:t>sottopar</a:t>
            </a:r>
            <a:r>
              <a:rPr lang="it-IT" altLang="it-IT" sz="2400" dirty="0" smtClean="0"/>
              <a:t>. 17.4.1.5… 			il </a:t>
            </a:r>
            <a:r>
              <a:rPr lang="it-IT" altLang="it-IT" sz="2400" i="1" dirty="0" smtClean="0"/>
              <a:t>leasing </a:t>
            </a:r>
            <a:r>
              <a:rPr lang="it-IT" altLang="it-IT" sz="2400" dirty="0" smtClean="0"/>
              <a:t>verrà svolto </a:t>
            </a:r>
            <a:r>
              <a:rPr lang="it-IT" altLang="it-IT" sz="2400" smtClean="0"/>
              <a:t>a seguire)</a:t>
            </a:r>
            <a:endParaRPr lang="it-IT" altLang="it-IT"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0643" name="Rectangle 3">
            <a:extLst>
              <a:ext uri="{FF2B5EF4-FFF2-40B4-BE49-F238E27FC236}">
                <a16:creationId xmlns:a16="http://schemas.microsoft.com/office/drawing/2014/main" id="{709A0D68-458D-43B4-BE81-786A8E13A42C}"/>
              </a:ext>
            </a:extLst>
          </p:cNvPr>
          <p:cNvSpPr>
            <a:spLocks noGrp="1" noChangeArrowheads="1"/>
          </p:cNvSpPr>
          <p:nvPr>
            <p:ph idx="1"/>
          </p:nvPr>
        </p:nvSpPr>
        <p:spPr>
          <a:xfrm>
            <a:off x="247650" y="1135063"/>
            <a:ext cx="8870950" cy="1716087"/>
          </a:xfrm>
        </p:spPr>
        <p:txBody>
          <a:bodyPr/>
          <a:lstStyle/>
          <a:p>
            <a:pPr marL="0" lvl="1" indent="0" algn="just" eaLnBrk="1" hangingPunct="1">
              <a:spcBef>
                <a:spcPts val="0"/>
              </a:spcBef>
              <a:buClr>
                <a:schemeClr val="tx1"/>
              </a:buClr>
              <a:buFont typeface="Arial" panose="020B0604020202020204" pitchFamily="34" charset="0"/>
              <a:buNone/>
              <a:defRPr/>
            </a:pPr>
            <a:r>
              <a:rPr lang="it-IT" altLang="it-IT" sz="1800" dirty="0">
                <a:latin typeface="Tahoma" panose="020B0604030504040204" pitchFamily="34" charset="0"/>
                <a:cs typeface="Tahoma" panose="020B0604030504040204" pitchFamily="34" charset="0"/>
              </a:rPr>
              <a:t>Due profili di osservazione di </a:t>
            </a:r>
            <a:r>
              <a:rPr lang="it-IT" altLang="it-IT" sz="1800" b="1" dirty="0">
                <a:latin typeface="Tahoma" panose="020B0604030504040204" pitchFamily="34" charset="0"/>
                <a:cs typeface="Tahoma" panose="020B0604030504040204" pitchFamily="34" charset="0"/>
              </a:rPr>
              <a:t>diversa natura</a:t>
            </a:r>
          </a:p>
          <a:p>
            <a:pPr marL="0" lvl="1" indent="0" algn="just" eaLnBrk="1" hangingPunct="1">
              <a:spcBef>
                <a:spcPts val="0"/>
              </a:spcBef>
              <a:buClr>
                <a:schemeClr val="tx1"/>
              </a:buClr>
              <a:buFont typeface="Arial" panose="020B0604020202020204" pitchFamily="34" charset="0"/>
              <a:buNone/>
              <a:defRPr/>
            </a:pPr>
            <a:r>
              <a:rPr lang="it-IT" altLang="it-IT" sz="1800" dirty="0">
                <a:latin typeface="Tahoma" panose="020B0604030504040204" pitchFamily="34" charset="0"/>
                <a:cs typeface="Tahoma" panose="020B0604030504040204" pitchFamily="34" charset="0"/>
              </a:rPr>
              <a:t>(1) originario (liquidità in uscita) – accolto in </a:t>
            </a:r>
            <a:r>
              <a:rPr lang="it-IT" sz="1800" dirty="0">
                <a:latin typeface="Tahoma" panose="020B0604030504040204" pitchFamily="34" charset="0"/>
                <a:cs typeface="Tahoma" panose="020B0604030504040204" pitchFamily="34" charset="0"/>
              </a:rPr>
              <a:t>conti finanziari in senso stretto - numerari </a:t>
            </a:r>
            <a:endParaRPr lang="it-IT" altLang="it-IT" sz="1800" dirty="0">
              <a:latin typeface="Tahoma" panose="020B0604030504040204" pitchFamily="34" charset="0"/>
              <a:cs typeface="Tahoma" panose="020B0604030504040204" pitchFamily="34" charset="0"/>
            </a:endParaRPr>
          </a:p>
          <a:p>
            <a:pPr marL="0" lvl="1" indent="0" algn="just" eaLnBrk="1" hangingPunct="1">
              <a:spcBef>
                <a:spcPts val="0"/>
              </a:spcBef>
              <a:buClr>
                <a:schemeClr val="tx1"/>
              </a:buClr>
              <a:buFont typeface="Arial" panose="020B0604020202020204" pitchFamily="34" charset="0"/>
              <a:buNone/>
              <a:defRPr/>
            </a:pPr>
            <a:r>
              <a:rPr lang="it-IT" altLang="it-IT" sz="1800" dirty="0">
                <a:latin typeface="Tahoma" panose="020B0604030504040204" pitchFamily="34" charset="0"/>
                <a:cs typeface="Tahoma" panose="020B0604030504040204" pitchFamily="34" charset="0"/>
              </a:rPr>
              <a:t>(2) derivato (</a:t>
            </a:r>
            <a:r>
              <a:rPr lang="it-IT" sz="1800" dirty="0">
                <a:latin typeface="Tahoma" panose="020B0604030504040204" pitchFamily="34" charset="0"/>
                <a:ea typeface="Tahoma" panose="020B0604030504040204" pitchFamily="34" charset="0"/>
                <a:cs typeface="Tahoma" panose="020B0604030504040204" pitchFamily="34" charset="0"/>
              </a:rPr>
              <a:t>acquisizione del fattore specifico della produzione</a:t>
            </a:r>
            <a:r>
              <a:rPr lang="it-IT" altLang="it-IT" sz="1800" dirty="0">
                <a:latin typeface="Tahoma" panose="020B0604030504040204" pitchFamily="34" charset="0"/>
                <a:cs typeface="Tahoma" panose="020B0604030504040204" pitchFamily="34" charset="0"/>
              </a:rPr>
              <a:t>) - </a:t>
            </a:r>
            <a:r>
              <a:rPr lang="it-IT" sz="1800" dirty="0">
                <a:latin typeface="Tahoma" panose="020B0604030504040204" pitchFamily="34" charset="0"/>
                <a:ea typeface="Tahoma" panose="020B0604030504040204" pitchFamily="34" charset="0"/>
                <a:cs typeface="Tahoma" panose="020B0604030504040204" pitchFamily="34" charset="0"/>
              </a:rPr>
              <a:t>accolto in </a:t>
            </a:r>
            <a:r>
              <a:rPr lang="it-IT" sz="1800" u="sng" dirty="0">
                <a:latin typeface="Tahoma" panose="020B0604030504040204" pitchFamily="34" charset="0"/>
                <a:ea typeface="Tahoma" panose="020B0604030504040204" pitchFamily="34" charset="0"/>
                <a:cs typeface="Tahoma" panose="020B0604030504040204" pitchFamily="34" charset="0"/>
              </a:rPr>
              <a:t>conti economico di reddito - non numerari</a:t>
            </a:r>
          </a:p>
          <a:p>
            <a:pPr marL="0" lvl="1" indent="0" algn="just" eaLnBrk="1" hangingPunct="1">
              <a:lnSpc>
                <a:spcPct val="150000"/>
              </a:lnSpc>
              <a:buClr>
                <a:schemeClr val="tx1"/>
              </a:buClr>
              <a:buFont typeface="Arial" panose="020B0604020202020204" pitchFamily="34" charset="0"/>
              <a:buNone/>
              <a:defRPr/>
            </a:pPr>
            <a:endParaRPr lang="it-IT" sz="1600" u="sng" dirty="0">
              <a:latin typeface="Tahoma" panose="020B0604030504040204" pitchFamily="34" charset="0"/>
              <a:ea typeface="Tahoma" panose="020B0604030504040204" pitchFamily="34" charset="0"/>
              <a:cs typeface="Tahoma" panose="020B0604030504040204" pitchFamily="34" charset="0"/>
            </a:endParaRPr>
          </a:p>
          <a:p>
            <a:pPr marL="0" lvl="1" indent="0" algn="just" eaLnBrk="1" hangingPunct="1">
              <a:lnSpc>
                <a:spcPct val="150000"/>
              </a:lnSpc>
              <a:buClr>
                <a:schemeClr val="tx1"/>
              </a:buClr>
              <a:buFont typeface="Arial" panose="020B0604020202020204" pitchFamily="34" charset="0"/>
              <a:buNone/>
              <a:defRPr/>
            </a:pPr>
            <a:endParaRPr lang="it-IT" sz="1600" dirty="0">
              <a:latin typeface="Tahoma" panose="020B0604030504040204" pitchFamily="34" charset="0"/>
              <a:cs typeface="Tahoma" panose="020B0604030504040204" pitchFamily="34" charset="0"/>
            </a:endParaRPr>
          </a:p>
          <a:p>
            <a:pPr marL="457200" lvl="1" indent="0" eaLnBrk="1" hangingPunct="1">
              <a:buClr>
                <a:schemeClr val="tx1"/>
              </a:buClr>
              <a:buFont typeface="Arial" panose="020B0604020202020204" pitchFamily="34" charset="0"/>
              <a:buNone/>
              <a:defRPr/>
            </a:pPr>
            <a:endParaRPr lang="it-IT" altLang="it-IT" sz="1600" dirty="0">
              <a:latin typeface="Tahoma" panose="020B0604030504040204" pitchFamily="34" charset="0"/>
              <a:cs typeface="Tahoma" panose="020B0604030504040204" pitchFamily="34" charset="0"/>
            </a:endParaRPr>
          </a:p>
          <a:p>
            <a:pPr marL="457200" lvl="1" indent="0" eaLnBrk="1" hangingPunct="1">
              <a:lnSpc>
                <a:spcPct val="150000"/>
              </a:lnSpc>
              <a:buClr>
                <a:srgbClr val="FFFF99"/>
              </a:buClr>
              <a:buFont typeface="Arial" panose="020B0604020202020204" pitchFamily="34" charset="0"/>
              <a:buNone/>
              <a:defRPr/>
            </a:pPr>
            <a:endParaRPr lang="it-IT" altLang="it-IT" sz="1800" b="1" dirty="0">
              <a:latin typeface="Tahoma" panose="020B0604030504040204" pitchFamily="34" charset="0"/>
              <a:cs typeface="Tahoma" panose="020B0604030504040204" pitchFamily="34" charset="0"/>
            </a:endParaRPr>
          </a:p>
        </p:txBody>
      </p:sp>
      <p:sp>
        <p:nvSpPr>
          <p:cNvPr id="12292" name="Rettangolo 3"/>
          <p:cNvSpPr>
            <a:spLocks noChangeArrowheads="1"/>
          </p:cNvSpPr>
          <p:nvPr/>
        </p:nvSpPr>
        <p:spPr bwMode="auto">
          <a:xfrm>
            <a:off x="107950" y="779463"/>
            <a:ext cx="89011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marL="0" indent="0" eaLnBrk="1" hangingPunct="1">
              <a:spcBef>
                <a:spcPct val="0"/>
              </a:spcBef>
              <a:buClr>
                <a:schemeClr val="tx1"/>
              </a:buClr>
              <a:buNone/>
            </a:pPr>
            <a:r>
              <a:rPr lang="it-IT" altLang="it-IT" sz="2000" b="1" dirty="0">
                <a:latin typeface="Tahoma" panose="020B0604030504040204" pitchFamily="34" charset="0"/>
                <a:cs typeface="Tahoma" panose="020B0604030504040204" pitchFamily="34" charset="0"/>
              </a:rPr>
              <a:t>Gli aspetti di osservazione contabile:</a:t>
            </a:r>
            <a:endParaRPr lang="it-IT" altLang="it-IT" sz="1800" dirty="0">
              <a:latin typeface="Tahoma" panose="020B0604030504040204" pitchFamily="34" charset="0"/>
              <a:cs typeface="Tahoma" panose="020B0604030504040204" pitchFamily="34" charset="0"/>
            </a:endParaRPr>
          </a:p>
        </p:txBody>
      </p:sp>
      <p:sp>
        <p:nvSpPr>
          <p:cNvPr id="10" name="Freccia angolare in su 9">
            <a:extLst>
              <a:ext uri="{FF2B5EF4-FFF2-40B4-BE49-F238E27FC236}">
                <a16:creationId xmlns:a16="http://schemas.microsoft.com/office/drawing/2014/main" id="{D511B188-75CB-4988-AC2C-8FAD0296BD32}"/>
              </a:ext>
            </a:extLst>
          </p:cNvPr>
          <p:cNvSpPr/>
          <p:nvPr/>
        </p:nvSpPr>
        <p:spPr>
          <a:xfrm rot="5400000">
            <a:off x="696912" y="2481263"/>
            <a:ext cx="284163" cy="719138"/>
          </a:xfrm>
          <a:prstGeom prst="ben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p>
        </p:txBody>
      </p:sp>
      <p:sp>
        <p:nvSpPr>
          <p:cNvPr id="12294" name="CasellaDiTesto 7"/>
          <p:cNvSpPr txBox="1">
            <a:spLocks noChangeArrowheads="1"/>
          </p:cNvSpPr>
          <p:nvPr/>
        </p:nvSpPr>
        <p:spPr bwMode="auto">
          <a:xfrm>
            <a:off x="323850" y="2660650"/>
            <a:ext cx="46323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800" b="1">
                <a:latin typeface="Tahoma" panose="020B0604030504040204" pitchFamily="34" charset="0"/>
                <a:cs typeface="Tahoma" panose="020B0604030504040204" pitchFamily="34" charset="0"/>
              </a:rPr>
              <a:t>COSTO (PLURIENNALE)</a:t>
            </a:r>
          </a:p>
          <a:p>
            <a:pPr algn="ctr">
              <a:spcBef>
                <a:spcPct val="0"/>
              </a:spcBef>
              <a:buClrTx/>
              <a:buFontTx/>
              <a:buNone/>
            </a:pPr>
            <a:r>
              <a:rPr lang="it-IT" altLang="it-IT" sz="1800" i="1">
                <a:cs typeface="Tahoma" panose="020B0604030504040204" pitchFamily="34" charset="0"/>
              </a:rPr>
              <a:t>espressione monetaria dell’investimento</a:t>
            </a:r>
          </a:p>
        </p:txBody>
      </p:sp>
      <p:sp>
        <p:nvSpPr>
          <p:cNvPr id="14" name="Freccia angolare in su 13">
            <a:extLst>
              <a:ext uri="{FF2B5EF4-FFF2-40B4-BE49-F238E27FC236}">
                <a16:creationId xmlns:a16="http://schemas.microsoft.com/office/drawing/2014/main" id="{9583934E-4056-4702-ABEB-F4B7C21D5265}"/>
              </a:ext>
            </a:extLst>
          </p:cNvPr>
          <p:cNvSpPr/>
          <p:nvPr/>
        </p:nvSpPr>
        <p:spPr>
          <a:xfrm rot="5400000">
            <a:off x="1189038" y="3111500"/>
            <a:ext cx="284162" cy="719138"/>
          </a:xfrm>
          <a:prstGeom prst="ben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p>
        </p:txBody>
      </p:sp>
      <p:sp>
        <p:nvSpPr>
          <p:cNvPr id="12296" name="CasellaDiTesto 1"/>
          <p:cNvSpPr txBox="1">
            <a:spLocks noChangeArrowheads="1"/>
          </p:cNvSpPr>
          <p:nvPr/>
        </p:nvSpPr>
        <p:spPr bwMode="auto">
          <a:xfrm>
            <a:off x="1763713" y="3251200"/>
            <a:ext cx="72453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600" b="1" dirty="0">
                <a:cs typeface="Tahoma" panose="020B0604030504040204" pitchFamily="34" charset="0"/>
              </a:rPr>
              <a:t>PROCESSO DI AMMORTAMENTO </a:t>
            </a:r>
            <a:r>
              <a:rPr lang="it-IT" altLang="it-IT" sz="1600" dirty="0">
                <a:cs typeface="Tahoma" panose="020B0604030504040204" pitchFamily="34" charset="0"/>
              </a:rPr>
              <a:t>per la ripartizione del costo nei vari esercizi ai quali l’immobilizzazione offre un contributo ai processi produttivi</a:t>
            </a:r>
          </a:p>
          <a:p>
            <a:pPr algn="ctr">
              <a:spcBef>
                <a:spcPct val="0"/>
              </a:spcBef>
              <a:buClrTx/>
              <a:buFontTx/>
              <a:buNone/>
            </a:pPr>
            <a:r>
              <a:rPr lang="it-IT" altLang="it-IT" sz="1600" b="1" dirty="0">
                <a:cs typeface="Tahoma" panose="020B0604030504040204" pitchFamily="34" charset="0"/>
              </a:rPr>
              <a:t>«in conto» Vs «fuori conto»</a:t>
            </a:r>
          </a:p>
        </p:txBody>
      </p:sp>
      <p:sp>
        <p:nvSpPr>
          <p:cNvPr id="12297" name="Rettangolo 3"/>
          <p:cNvSpPr>
            <a:spLocks noChangeArrowheads="1"/>
          </p:cNvSpPr>
          <p:nvPr/>
        </p:nvSpPr>
        <p:spPr bwMode="auto">
          <a:xfrm>
            <a:off x="107950" y="4327525"/>
            <a:ext cx="8901113"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
                <a:schemeClr val="tx1"/>
              </a:buClr>
              <a:buFontTx/>
              <a:buNone/>
            </a:pPr>
            <a:r>
              <a:rPr lang="it-IT" altLang="it-IT" sz="2000" b="1" dirty="0">
                <a:latin typeface="Tahoma" panose="020B0604030504040204" pitchFamily="34" charset="0"/>
                <a:cs typeface="Tahoma" panose="020B0604030504040204" pitchFamily="34" charset="0"/>
              </a:rPr>
              <a:t>Ulteriori peculiarità da osservare:</a:t>
            </a:r>
          </a:p>
          <a:p>
            <a:pPr eaLnBrk="1" hangingPunct="1">
              <a:spcBef>
                <a:spcPct val="0"/>
              </a:spcBef>
              <a:buClr>
                <a:schemeClr val="tx1"/>
              </a:buClr>
              <a:buFontTx/>
              <a:buNone/>
            </a:pPr>
            <a:r>
              <a:rPr lang="it-IT" altLang="it-IT" sz="1800" dirty="0">
                <a:latin typeface="Tahoma" panose="020B0604030504040204" pitchFamily="34" charset="0"/>
                <a:cs typeface="Tahoma" panose="020B0604030504040204" pitchFamily="34" charset="0"/>
              </a:rPr>
              <a:t>– acquisizione; </a:t>
            </a:r>
          </a:p>
          <a:p>
            <a:pPr eaLnBrk="1" hangingPunct="1">
              <a:spcBef>
                <a:spcPct val="0"/>
              </a:spcBef>
              <a:buClr>
                <a:schemeClr val="tx1"/>
              </a:buClr>
              <a:buFontTx/>
              <a:buNone/>
            </a:pPr>
            <a:r>
              <a:rPr lang="it-IT" altLang="it-IT" sz="1800" dirty="0" smtClean="0">
                <a:latin typeface="Tahoma" panose="020B0604030504040204" pitchFamily="34" charset="0"/>
                <a:cs typeface="Tahoma" panose="020B0604030504040204" pitchFamily="34" charset="0"/>
              </a:rPr>
              <a:t>– </a:t>
            </a:r>
            <a:r>
              <a:rPr lang="it-IT" altLang="it-IT" sz="1800" dirty="0">
                <a:latin typeface="Tahoma" panose="020B0604030504040204" pitchFamily="34" charset="0"/>
                <a:cs typeface="Tahoma" panose="020B0604030504040204" pitchFamily="34" charset="0"/>
              </a:rPr>
              <a:t>oneri accessori di acquisto</a:t>
            </a:r>
          </a:p>
          <a:p>
            <a:pPr eaLnBrk="1" hangingPunct="1">
              <a:spcBef>
                <a:spcPct val="0"/>
              </a:spcBef>
              <a:buClr>
                <a:schemeClr val="tx1"/>
              </a:buClr>
              <a:buFontTx/>
              <a:buNone/>
            </a:pPr>
            <a:r>
              <a:rPr lang="it-IT" altLang="it-IT" sz="1800" dirty="0">
                <a:latin typeface="Tahoma" panose="020B0604030504040204" pitchFamily="34" charset="0"/>
                <a:cs typeface="Tahoma" panose="020B0604030504040204" pitchFamily="34" charset="0"/>
              </a:rPr>
              <a:t>– manutenzione (solo per quelle materiali); </a:t>
            </a:r>
          </a:p>
          <a:p>
            <a:pPr eaLnBrk="1" hangingPunct="1">
              <a:spcBef>
                <a:spcPct val="0"/>
              </a:spcBef>
              <a:buClr>
                <a:schemeClr val="tx1"/>
              </a:buClr>
              <a:buFontTx/>
              <a:buNone/>
            </a:pPr>
            <a:r>
              <a:rPr lang="it-IT" altLang="it-IT" sz="1800" dirty="0">
                <a:latin typeface="Tahoma" panose="020B0604030504040204" pitchFamily="34" charset="0"/>
                <a:cs typeface="Tahoma" panose="020B0604030504040204" pitchFamily="34" charset="0"/>
              </a:rPr>
              <a:t>– svalutazione e rivalutazione;  </a:t>
            </a:r>
          </a:p>
          <a:p>
            <a:pPr eaLnBrk="1" hangingPunct="1">
              <a:spcBef>
                <a:spcPct val="0"/>
              </a:spcBef>
              <a:buClr>
                <a:schemeClr val="tx1"/>
              </a:buClr>
              <a:buFontTx/>
              <a:buNone/>
            </a:pPr>
            <a:r>
              <a:rPr lang="it-IT" altLang="it-IT" sz="1800" dirty="0">
                <a:latin typeface="Tahoma" panose="020B0604030504040204" pitchFamily="34" charset="0"/>
                <a:cs typeface="Tahoma" panose="020B0604030504040204" pitchFamily="34" charset="0"/>
              </a:rPr>
              <a:t>– dismissione.</a:t>
            </a:r>
          </a:p>
        </p:txBody>
      </p:sp>
      <p:sp>
        <p:nvSpPr>
          <p:cNvPr id="12298" name="Rectangle 4"/>
          <p:cNvSpPr>
            <a:spLocks noChangeArrowheads="1"/>
          </p:cNvSpPr>
          <p:nvPr/>
        </p:nvSpPr>
        <p:spPr bwMode="auto">
          <a:xfrm>
            <a:off x="614363" y="2238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fattori produttivi pluriennali</a:t>
            </a:r>
            <a:endParaRPr lang="it-IT" altLang="it-IT" sz="1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1727BF4D-4C2E-4DA4-BB13-2DC718724C63}"/>
              </a:ext>
            </a:extLst>
          </p:cNvPr>
          <p:cNvSpPr>
            <a:spLocks noGrp="1" noChangeArrowheads="1"/>
          </p:cNvSpPr>
          <p:nvPr>
            <p:ph type="title"/>
          </p:nvPr>
        </p:nvSpPr>
        <p:spPr>
          <a:xfrm>
            <a:off x="0" y="260350"/>
            <a:ext cx="9144000" cy="711200"/>
          </a:xfrm>
        </p:spPr>
        <p:txBody>
          <a:bodyPr/>
          <a:lstStyle/>
          <a:p>
            <a:pPr algn="ctr" eaLnBrk="1" hangingPunct="1">
              <a:defRPr/>
            </a:pPr>
            <a:r>
              <a:rPr lang="it-IT" altLang="it-IT" sz="3200" kern="1200" dirty="0">
                <a:solidFill>
                  <a:schemeClr val="tx1"/>
                </a:solidFill>
                <a:latin typeface="Arial" panose="020B0604020202020204" pitchFamily="34" charset="0"/>
                <a:cs typeface="+mn-cs"/>
              </a:rPr>
              <a:t> </a:t>
            </a:r>
          </a:p>
        </p:txBody>
      </p:sp>
      <p:sp>
        <p:nvSpPr>
          <p:cNvPr id="47107" name="Rectangle 3">
            <a:extLst>
              <a:ext uri="{FF2B5EF4-FFF2-40B4-BE49-F238E27FC236}">
                <a16:creationId xmlns:a16="http://schemas.microsoft.com/office/drawing/2014/main" id="{A72F0C3A-5ACC-4663-B6C2-1D820A25094A}"/>
              </a:ext>
            </a:extLst>
          </p:cNvPr>
          <p:cNvSpPr>
            <a:spLocks noGrp="1" noChangeArrowheads="1"/>
          </p:cNvSpPr>
          <p:nvPr>
            <p:ph idx="1"/>
          </p:nvPr>
        </p:nvSpPr>
        <p:spPr>
          <a:xfrm>
            <a:off x="142875" y="793750"/>
            <a:ext cx="8713788" cy="5008563"/>
          </a:xfrm>
        </p:spPr>
        <p:txBody>
          <a:bodyPr/>
          <a:lstStyle/>
          <a:p>
            <a:pPr marL="0" indent="0" algn="just" eaLnBrk="1" hangingPunct="1">
              <a:lnSpc>
                <a:spcPct val="150000"/>
              </a:lnSpc>
              <a:buClr>
                <a:schemeClr val="tx1"/>
              </a:buClr>
              <a:buFontTx/>
              <a:buNone/>
              <a:defRPr/>
            </a:pPr>
            <a:r>
              <a:rPr lang="it-IT" sz="1800" b="1" dirty="0">
                <a:latin typeface="Tahoma" panose="020B0604030504040204" pitchFamily="34" charset="0"/>
                <a:ea typeface="Tahoma" panose="020B0604030504040204" pitchFamily="34" charset="0"/>
                <a:cs typeface="Tahoma" panose="020B0604030504040204" pitchFamily="34" charset="0"/>
              </a:rPr>
              <a:t>Per le immobilizzazioni materiali:</a:t>
            </a:r>
          </a:p>
          <a:p>
            <a:pPr algn="just" eaLnBrk="1" hangingPunct="1">
              <a:spcBef>
                <a:spcPts val="0"/>
              </a:spcBef>
              <a:buClr>
                <a:schemeClr val="tx1"/>
              </a:buClr>
              <a:buFont typeface="+mj-lt"/>
              <a:buAutoNum type="arabicPeriod"/>
              <a:defRPr/>
            </a:pPr>
            <a:r>
              <a:rPr lang="it-IT" sz="1600" dirty="0">
                <a:latin typeface="Tahoma" panose="020B0604030504040204" pitchFamily="34" charset="0"/>
                <a:ea typeface="Tahoma" panose="020B0604030504040204" pitchFamily="34" charset="0"/>
                <a:cs typeface="Tahoma" panose="020B0604030504040204" pitchFamily="34" charset="0"/>
              </a:rPr>
              <a:t>l’acquisto da terzi; </a:t>
            </a:r>
          </a:p>
          <a:p>
            <a:pPr algn="just" eaLnBrk="1" hangingPunct="1">
              <a:spcBef>
                <a:spcPts val="0"/>
              </a:spcBef>
              <a:buClr>
                <a:schemeClr val="tx1"/>
              </a:buClr>
              <a:buFont typeface="+mj-lt"/>
              <a:buAutoNum type="arabicPeriod"/>
              <a:defRPr/>
            </a:pPr>
            <a:r>
              <a:rPr lang="it-IT" sz="1600" dirty="0">
                <a:latin typeface="Tahoma" panose="020B0604030504040204" pitchFamily="34" charset="0"/>
                <a:ea typeface="Tahoma" panose="020B0604030504040204" pitchFamily="34" charset="0"/>
                <a:cs typeface="Tahoma" panose="020B0604030504040204" pitchFamily="34" charset="0"/>
              </a:rPr>
              <a:t>la costruzione in economia; </a:t>
            </a:r>
          </a:p>
          <a:p>
            <a:pPr algn="just" eaLnBrk="1" hangingPunct="1">
              <a:spcBef>
                <a:spcPts val="0"/>
              </a:spcBef>
              <a:buClr>
                <a:schemeClr val="tx1"/>
              </a:buClr>
              <a:buFont typeface="+mj-lt"/>
              <a:buAutoNum type="arabicPeriod"/>
              <a:defRPr/>
            </a:pPr>
            <a:r>
              <a:rPr lang="it-IT" sz="1600" dirty="0">
                <a:latin typeface="Tahoma" panose="020B0604030504040204" pitchFamily="34" charset="0"/>
                <a:ea typeface="Tahoma" panose="020B0604030504040204" pitchFamily="34" charset="0"/>
                <a:cs typeface="Tahoma" panose="020B0604030504040204" pitchFamily="34" charset="0"/>
              </a:rPr>
              <a:t>il conferimento in natura da parte dei soci; </a:t>
            </a:r>
          </a:p>
          <a:p>
            <a:pPr algn="just" eaLnBrk="1" hangingPunct="1">
              <a:spcBef>
                <a:spcPts val="0"/>
              </a:spcBef>
              <a:buClr>
                <a:schemeClr val="tx1"/>
              </a:buClr>
              <a:buFont typeface="+mj-lt"/>
              <a:buAutoNum type="arabicPeriod"/>
              <a:defRPr/>
            </a:pPr>
            <a:r>
              <a:rPr lang="it-IT" sz="1600" dirty="0">
                <a:latin typeface="Tahoma" panose="020B0604030504040204" pitchFamily="34" charset="0"/>
                <a:ea typeface="Tahoma" panose="020B0604030504040204" pitchFamily="34" charset="0"/>
                <a:cs typeface="Tahoma" panose="020B0604030504040204" pitchFamily="34" charset="0"/>
              </a:rPr>
              <a:t>la donazione;  </a:t>
            </a:r>
          </a:p>
          <a:p>
            <a:pPr algn="just" eaLnBrk="1" hangingPunct="1">
              <a:spcBef>
                <a:spcPts val="0"/>
              </a:spcBef>
              <a:buClr>
                <a:schemeClr val="tx1"/>
              </a:buClr>
              <a:buFont typeface="+mj-lt"/>
              <a:buAutoNum type="arabicPeriod"/>
              <a:defRPr/>
            </a:pPr>
            <a:r>
              <a:rPr lang="it-IT" sz="1600" dirty="0">
                <a:latin typeface="Tahoma" panose="020B0604030504040204" pitchFamily="34" charset="0"/>
                <a:ea typeface="Tahoma" panose="020B0604030504040204" pitchFamily="34" charset="0"/>
                <a:cs typeface="Tahoma" panose="020B0604030504040204" pitchFamily="34" charset="0"/>
              </a:rPr>
              <a:t> il leasing; </a:t>
            </a:r>
          </a:p>
          <a:p>
            <a:pPr algn="just" eaLnBrk="1" hangingPunct="1">
              <a:spcBef>
                <a:spcPts val="0"/>
              </a:spcBef>
              <a:buClr>
                <a:schemeClr val="tx1"/>
              </a:buClr>
              <a:buFont typeface="+mj-lt"/>
              <a:buAutoNum type="arabicPeriod"/>
              <a:defRPr/>
            </a:pPr>
            <a:r>
              <a:rPr lang="it-IT" sz="1600" dirty="0">
                <a:latin typeface="Tahoma" panose="020B0604030504040204" pitchFamily="34" charset="0"/>
                <a:ea typeface="Tahoma" panose="020B0604030504040204" pitchFamily="34" charset="0"/>
                <a:cs typeface="Tahoma" panose="020B0604030504040204" pitchFamily="34" charset="0"/>
              </a:rPr>
              <a:t>l’affitto e il noleggio. </a:t>
            </a:r>
          </a:p>
          <a:p>
            <a:pPr marL="0" indent="0" algn="just" eaLnBrk="1" hangingPunct="1">
              <a:lnSpc>
                <a:spcPct val="150000"/>
              </a:lnSpc>
              <a:buClr>
                <a:schemeClr val="tx1"/>
              </a:buClr>
              <a:buFontTx/>
              <a:buNone/>
              <a:defRPr/>
            </a:pPr>
            <a:endParaRPr lang="it-IT" sz="1800" b="1" dirty="0">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spcBef>
                <a:spcPts val="0"/>
              </a:spcBef>
              <a:buClr>
                <a:schemeClr val="tx1"/>
              </a:buClr>
              <a:buFontTx/>
              <a:buNone/>
              <a:defRPr/>
            </a:pPr>
            <a:r>
              <a:rPr lang="it-IT" sz="1800" b="1" dirty="0">
                <a:latin typeface="Tahoma" panose="020B0604030504040204" pitchFamily="34" charset="0"/>
                <a:ea typeface="Tahoma" panose="020B0604030504040204" pitchFamily="34" charset="0"/>
                <a:cs typeface="Tahoma" panose="020B0604030504040204" pitchFamily="34" charset="0"/>
              </a:rPr>
              <a:t>Per le immobilizzazioni immateriali:</a:t>
            </a:r>
          </a:p>
          <a:p>
            <a:pPr marL="0" indent="0" algn="just" eaLnBrk="1" hangingPunct="1">
              <a:spcBef>
                <a:spcPts val="0"/>
              </a:spcBef>
              <a:buClr>
                <a:schemeClr val="tx1"/>
              </a:buClr>
              <a:buFontTx/>
              <a:buNone/>
              <a:defRPr/>
            </a:pPr>
            <a:r>
              <a:rPr lang="it-IT" sz="1600" b="1" dirty="0">
                <a:latin typeface="Tahoma" panose="020B0604030504040204" pitchFamily="34" charset="0"/>
                <a:ea typeface="Tahoma" panose="020B0604030504040204" pitchFamily="34" charset="0"/>
                <a:cs typeface="Tahoma" panose="020B0604030504040204" pitchFamily="34" charset="0"/>
              </a:rPr>
              <a:t>(esclusi gli </a:t>
            </a:r>
            <a:r>
              <a:rPr lang="it-IT" sz="1600" b="1" dirty="0" smtClean="0">
                <a:latin typeface="Tahoma" panose="020B0604030504040204" pitchFamily="34" charset="0"/>
                <a:ea typeface="Tahoma" panose="020B0604030504040204" pitchFamily="34" charset="0"/>
                <a:cs typeface="Tahoma" panose="020B0604030504040204" pitchFamily="34" charset="0"/>
              </a:rPr>
              <a:t>«oneri pluriennali»)</a:t>
            </a:r>
            <a:endParaRPr lang="it-IT" sz="1600" b="1" dirty="0">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spcBef>
                <a:spcPts val="0"/>
              </a:spcBef>
              <a:buClr>
                <a:schemeClr val="tx1"/>
              </a:buClr>
              <a:buFontTx/>
              <a:buNone/>
              <a:defRPr/>
            </a:pPr>
            <a:endParaRPr lang="it-IT" sz="700" b="1" dirty="0">
              <a:latin typeface="Tahoma" panose="020B0604030504040204" pitchFamily="34" charset="0"/>
              <a:ea typeface="Tahoma" panose="020B0604030504040204" pitchFamily="34" charset="0"/>
              <a:cs typeface="Tahoma" panose="020B0604030504040204" pitchFamily="34" charset="0"/>
            </a:endParaRPr>
          </a:p>
          <a:p>
            <a:pPr algn="just" eaLnBrk="1" hangingPunct="1">
              <a:spcBef>
                <a:spcPts val="0"/>
              </a:spcBef>
              <a:buClr>
                <a:schemeClr val="tx1"/>
              </a:buClr>
              <a:buFont typeface="+mj-lt"/>
              <a:buAutoNum type="arabicPeriod"/>
              <a:defRPr/>
            </a:pPr>
            <a:r>
              <a:rPr lang="it-IT" sz="1600" dirty="0">
                <a:latin typeface="Tahoma" panose="020B0604030504040204" pitchFamily="34" charset="0"/>
                <a:ea typeface="Tahoma" panose="020B0604030504040204" pitchFamily="34" charset="0"/>
                <a:cs typeface="Tahoma" panose="020B0604030504040204" pitchFamily="34" charset="0"/>
              </a:rPr>
              <a:t>l’acquisto da terzi;</a:t>
            </a:r>
          </a:p>
          <a:p>
            <a:pPr algn="just" eaLnBrk="1" hangingPunct="1">
              <a:spcBef>
                <a:spcPts val="0"/>
              </a:spcBef>
              <a:buClr>
                <a:schemeClr val="tx1"/>
              </a:buClr>
              <a:buFont typeface="+mj-lt"/>
              <a:buAutoNum type="arabicPeriod"/>
              <a:defRPr/>
            </a:pPr>
            <a:r>
              <a:rPr lang="it-IT" sz="1600" dirty="0">
                <a:latin typeface="Tahoma" panose="020B0604030504040204" pitchFamily="34" charset="0"/>
                <a:ea typeface="Tahoma" panose="020B0604030504040204" pitchFamily="34" charset="0"/>
                <a:cs typeface="Tahoma" panose="020B0604030504040204" pitchFamily="34" charset="0"/>
              </a:rPr>
              <a:t>la costruzione in economia;</a:t>
            </a:r>
          </a:p>
          <a:p>
            <a:pPr algn="just" eaLnBrk="1" hangingPunct="1">
              <a:spcBef>
                <a:spcPts val="0"/>
              </a:spcBef>
              <a:buClr>
                <a:schemeClr val="tx1"/>
              </a:buClr>
              <a:buFont typeface="+mj-lt"/>
              <a:buAutoNum type="arabicPeriod"/>
              <a:defRPr/>
            </a:pPr>
            <a:r>
              <a:rPr lang="it-IT" sz="1600" dirty="0">
                <a:latin typeface="Tahoma" panose="020B0604030504040204" pitchFamily="34" charset="0"/>
                <a:ea typeface="Tahoma" panose="020B0604030504040204" pitchFamily="34" charset="0"/>
                <a:cs typeface="Tahoma" panose="020B0604030504040204" pitchFamily="34" charset="0"/>
              </a:rPr>
              <a:t>il conferimento in natura da parte dei soci; </a:t>
            </a:r>
          </a:p>
          <a:p>
            <a:pPr algn="just" eaLnBrk="1" hangingPunct="1">
              <a:spcBef>
                <a:spcPts val="0"/>
              </a:spcBef>
              <a:buClr>
                <a:schemeClr val="tx1"/>
              </a:buClr>
              <a:buFont typeface="+mj-lt"/>
              <a:buAutoNum type="arabicPeriod"/>
              <a:defRPr/>
            </a:pPr>
            <a:r>
              <a:rPr lang="it-IT" sz="1600" dirty="0">
                <a:latin typeface="Tahoma" panose="020B0604030504040204" pitchFamily="34" charset="0"/>
                <a:ea typeface="Tahoma" panose="020B0604030504040204" pitchFamily="34" charset="0"/>
                <a:cs typeface="Tahoma" panose="020B0604030504040204" pitchFamily="34" charset="0"/>
              </a:rPr>
              <a:t>la donazione;  </a:t>
            </a:r>
          </a:p>
          <a:p>
            <a:pPr algn="just" eaLnBrk="1" hangingPunct="1">
              <a:spcBef>
                <a:spcPts val="0"/>
              </a:spcBef>
              <a:buClr>
                <a:schemeClr val="tx1"/>
              </a:buClr>
              <a:buFont typeface="+mj-lt"/>
              <a:buAutoNum type="arabicPeriod"/>
              <a:defRPr/>
            </a:pPr>
            <a:r>
              <a:rPr lang="it-IT" sz="1600" dirty="0">
                <a:latin typeface="Tahoma" panose="020B0604030504040204" pitchFamily="34" charset="0"/>
                <a:ea typeface="Tahoma" panose="020B0604030504040204" pitchFamily="34" charset="0"/>
                <a:cs typeface="Tahoma" panose="020B0604030504040204" pitchFamily="34" charset="0"/>
              </a:rPr>
              <a:t>il diritto di sfruttamento. </a:t>
            </a:r>
          </a:p>
          <a:p>
            <a:pPr marL="0" indent="0" algn="just" eaLnBrk="1" hangingPunct="1">
              <a:spcBef>
                <a:spcPts val="0"/>
              </a:spcBef>
              <a:buClr>
                <a:schemeClr val="tx1"/>
              </a:buClr>
              <a:buFontTx/>
              <a:buNone/>
              <a:defRPr/>
            </a:pPr>
            <a:endParaRPr lang="it-IT" sz="1800" b="1" dirty="0">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buClr>
                <a:schemeClr val="tx1"/>
              </a:buClr>
              <a:buFontTx/>
              <a:buNone/>
              <a:defRPr/>
            </a:pPr>
            <a:endParaRPr lang="it-IT" altLang="it-IT" sz="1800" dirty="0">
              <a:latin typeface="Tahoma" panose="020B0604030504040204" pitchFamily="34" charset="0"/>
              <a:cs typeface="Tahoma" panose="020B0604030504040204" pitchFamily="34" charset="0"/>
            </a:endParaRPr>
          </a:p>
        </p:txBody>
      </p:sp>
      <p:sp>
        <p:nvSpPr>
          <p:cNvPr id="14341" name="Rectangle 4"/>
          <p:cNvSpPr>
            <a:spLocks noChangeArrowheads="1"/>
          </p:cNvSpPr>
          <p:nvPr/>
        </p:nvSpPr>
        <p:spPr bwMode="auto">
          <a:xfrm>
            <a:off x="614363" y="22383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L’acquisizione </a:t>
            </a:r>
            <a:endParaRPr lang="it-IT" altLang="it-IT" sz="1800"/>
          </a:p>
        </p:txBody>
      </p:sp>
      <p:cxnSp>
        <p:nvCxnSpPr>
          <p:cNvPr id="6" name="Connettore 2 5">
            <a:extLst>
              <a:ext uri="{FF2B5EF4-FFF2-40B4-BE49-F238E27FC236}">
                <a16:creationId xmlns:a16="http://schemas.microsoft.com/office/drawing/2014/main" id="{D2E842FB-76EC-43CC-A47F-4F3BBD683ED3}"/>
              </a:ext>
            </a:extLst>
          </p:cNvPr>
          <p:cNvCxnSpPr>
            <a:cxnSpLocks/>
          </p:cNvCxnSpPr>
          <p:nvPr/>
        </p:nvCxnSpPr>
        <p:spPr>
          <a:xfrm>
            <a:off x="2411413" y="1412875"/>
            <a:ext cx="288131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ttore 2 8">
            <a:extLst>
              <a:ext uri="{FF2B5EF4-FFF2-40B4-BE49-F238E27FC236}">
                <a16:creationId xmlns:a16="http://schemas.microsoft.com/office/drawing/2014/main" id="{C679884C-5057-4938-BEB6-03DB2C595839}"/>
              </a:ext>
            </a:extLst>
          </p:cNvPr>
          <p:cNvCxnSpPr>
            <a:cxnSpLocks/>
          </p:cNvCxnSpPr>
          <p:nvPr/>
        </p:nvCxnSpPr>
        <p:spPr>
          <a:xfrm>
            <a:off x="3132138" y="1628775"/>
            <a:ext cx="21605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nettore 2 10">
            <a:extLst>
              <a:ext uri="{FF2B5EF4-FFF2-40B4-BE49-F238E27FC236}">
                <a16:creationId xmlns:a16="http://schemas.microsoft.com/office/drawing/2014/main" id="{E6306287-3FE0-4F0D-B15C-3F55DF0803CA}"/>
              </a:ext>
            </a:extLst>
          </p:cNvPr>
          <p:cNvCxnSpPr>
            <a:cxnSpLocks/>
          </p:cNvCxnSpPr>
          <p:nvPr/>
        </p:nvCxnSpPr>
        <p:spPr>
          <a:xfrm>
            <a:off x="4500563" y="1916113"/>
            <a:ext cx="7921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ttore 2 12">
            <a:extLst>
              <a:ext uri="{FF2B5EF4-FFF2-40B4-BE49-F238E27FC236}">
                <a16:creationId xmlns:a16="http://schemas.microsoft.com/office/drawing/2014/main" id="{25F1DB2B-3981-4AA7-B99E-A77ED351B74E}"/>
              </a:ext>
            </a:extLst>
          </p:cNvPr>
          <p:cNvCxnSpPr>
            <a:cxnSpLocks/>
          </p:cNvCxnSpPr>
          <p:nvPr/>
        </p:nvCxnSpPr>
        <p:spPr>
          <a:xfrm>
            <a:off x="1908175" y="2133600"/>
            <a:ext cx="338455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346" name="CasellaDiTesto 7"/>
          <p:cNvSpPr txBox="1">
            <a:spLocks noChangeArrowheads="1"/>
          </p:cNvSpPr>
          <p:nvPr/>
        </p:nvSpPr>
        <p:spPr bwMode="auto">
          <a:xfrm>
            <a:off x="5445125" y="1203325"/>
            <a:ext cx="3384550" cy="9540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b="1"/>
              <a:t>acquisizione della proprietà del bene, e </a:t>
            </a:r>
            <a:r>
              <a:rPr lang="it-IT" altLang="it-IT" sz="1400"/>
              <a:t>inserimento del relativo “costo pluriennale” tra le immobilizzazioni materiali dello stato patrimoniale. </a:t>
            </a:r>
          </a:p>
        </p:txBody>
      </p:sp>
      <p:cxnSp>
        <p:nvCxnSpPr>
          <p:cNvPr id="16" name="Connettore 2 15">
            <a:extLst>
              <a:ext uri="{FF2B5EF4-FFF2-40B4-BE49-F238E27FC236}">
                <a16:creationId xmlns:a16="http://schemas.microsoft.com/office/drawing/2014/main" id="{F273F30D-1013-42F2-BC24-FE6C8C3EF194}"/>
              </a:ext>
            </a:extLst>
          </p:cNvPr>
          <p:cNvCxnSpPr>
            <a:cxnSpLocks/>
          </p:cNvCxnSpPr>
          <p:nvPr/>
        </p:nvCxnSpPr>
        <p:spPr>
          <a:xfrm>
            <a:off x="1690688" y="2420938"/>
            <a:ext cx="360203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ttore 2 16">
            <a:extLst>
              <a:ext uri="{FF2B5EF4-FFF2-40B4-BE49-F238E27FC236}">
                <a16:creationId xmlns:a16="http://schemas.microsoft.com/office/drawing/2014/main" id="{F673D229-DA20-4A40-A9C3-07E65AE803FB}"/>
              </a:ext>
            </a:extLst>
          </p:cNvPr>
          <p:cNvCxnSpPr>
            <a:cxnSpLocks/>
          </p:cNvCxnSpPr>
          <p:nvPr/>
        </p:nvCxnSpPr>
        <p:spPr>
          <a:xfrm>
            <a:off x="2519363" y="2636838"/>
            <a:ext cx="27733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349" name="CasellaDiTesto 11"/>
          <p:cNvSpPr txBox="1">
            <a:spLocks noChangeArrowheads="1"/>
          </p:cNvSpPr>
          <p:nvPr/>
        </p:nvSpPr>
        <p:spPr bwMode="auto">
          <a:xfrm>
            <a:off x="5445125" y="2259013"/>
            <a:ext cx="3538538" cy="11699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b="1"/>
              <a:t>Possesso ma non proprietà </a:t>
            </a:r>
            <a:r>
              <a:rPr lang="it-IT" altLang="it-IT" sz="1400"/>
              <a:t>e dunque si rileverà un costo di esercizio (il canone per l’utilizzo) da imputare a conto economico in ogni anno in cui il bene resta all’interno della combinazione produttiva. </a:t>
            </a:r>
          </a:p>
        </p:txBody>
      </p:sp>
      <p:cxnSp>
        <p:nvCxnSpPr>
          <p:cNvPr id="22" name="Connettore 2 21">
            <a:extLst>
              <a:ext uri="{FF2B5EF4-FFF2-40B4-BE49-F238E27FC236}">
                <a16:creationId xmlns:a16="http://schemas.microsoft.com/office/drawing/2014/main" id="{A8ACC65D-89C8-4B85-9E25-0F252788164D}"/>
              </a:ext>
            </a:extLst>
          </p:cNvPr>
          <p:cNvCxnSpPr>
            <a:cxnSpLocks/>
          </p:cNvCxnSpPr>
          <p:nvPr/>
        </p:nvCxnSpPr>
        <p:spPr>
          <a:xfrm>
            <a:off x="2366963" y="3963988"/>
            <a:ext cx="287972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ttore 2 22">
            <a:extLst>
              <a:ext uri="{FF2B5EF4-FFF2-40B4-BE49-F238E27FC236}">
                <a16:creationId xmlns:a16="http://schemas.microsoft.com/office/drawing/2014/main" id="{D28F8926-0008-4CC3-93DE-DB009D550959}"/>
              </a:ext>
            </a:extLst>
          </p:cNvPr>
          <p:cNvCxnSpPr>
            <a:cxnSpLocks/>
          </p:cNvCxnSpPr>
          <p:nvPr/>
        </p:nvCxnSpPr>
        <p:spPr>
          <a:xfrm>
            <a:off x="3086100" y="4179888"/>
            <a:ext cx="21605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ttore 2 23">
            <a:extLst>
              <a:ext uri="{FF2B5EF4-FFF2-40B4-BE49-F238E27FC236}">
                <a16:creationId xmlns:a16="http://schemas.microsoft.com/office/drawing/2014/main" id="{C482E243-EE66-4329-8043-AACBDF96FE3D}"/>
              </a:ext>
            </a:extLst>
          </p:cNvPr>
          <p:cNvCxnSpPr>
            <a:cxnSpLocks/>
          </p:cNvCxnSpPr>
          <p:nvPr/>
        </p:nvCxnSpPr>
        <p:spPr>
          <a:xfrm>
            <a:off x="4454525" y="4467225"/>
            <a:ext cx="79216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ttore 2 24">
            <a:extLst>
              <a:ext uri="{FF2B5EF4-FFF2-40B4-BE49-F238E27FC236}">
                <a16:creationId xmlns:a16="http://schemas.microsoft.com/office/drawing/2014/main" id="{47A93C84-B73E-4B84-B198-CC5D91145BCB}"/>
              </a:ext>
            </a:extLst>
          </p:cNvPr>
          <p:cNvCxnSpPr>
            <a:cxnSpLocks/>
          </p:cNvCxnSpPr>
          <p:nvPr/>
        </p:nvCxnSpPr>
        <p:spPr>
          <a:xfrm>
            <a:off x="1908175" y="4724400"/>
            <a:ext cx="333851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354" name="CasellaDiTesto 25"/>
          <p:cNvSpPr txBox="1">
            <a:spLocks noChangeArrowheads="1"/>
          </p:cNvSpPr>
          <p:nvPr/>
        </p:nvSpPr>
        <p:spPr bwMode="auto">
          <a:xfrm>
            <a:off x="5368925" y="4864100"/>
            <a:ext cx="3538538" cy="9540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b="1"/>
              <a:t>Possesso ma non proprietà </a:t>
            </a:r>
            <a:r>
              <a:rPr lang="it-IT" altLang="it-IT" sz="1400"/>
              <a:t>e dunque si rileverà un costo di esercizio (le </a:t>
            </a:r>
            <a:r>
              <a:rPr lang="it-IT" altLang="it-IT" sz="1400" b="1"/>
              <a:t>royalties </a:t>
            </a:r>
            <a:r>
              <a:rPr lang="it-IT" altLang="it-IT" sz="1400"/>
              <a:t>pagate per i diritti di sfruttamento) da imputare a conto economico</a:t>
            </a:r>
          </a:p>
        </p:txBody>
      </p:sp>
      <p:cxnSp>
        <p:nvCxnSpPr>
          <p:cNvPr id="28" name="Connettore 2 27">
            <a:extLst>
              <a:ext uri="{FF2B5EF4-FFF2-40B4-BE49-F238E27FC236}">
                <a16:creationId xmlns:a16="http://schemas.microsoft.com/office/drawing/2014/main" id="{9D14E903-5D25-4A47-AA0A-AD26FEDBEBE6}"/>
              </a:ext>
            </a:extLst>
          </p:cNvPr>
          <p:cNvCxnSpPr>
            <a:cxnSpLocks/>
          </p:cNvCxnSpPr>
          <p:nvPr/>
        </p:nvCxnSpPr>
        <p:spPr>
          <a:xfrm>
            <a:off x="2830513" y="4941888"/>
            <a:ext cx="241617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356" name="CasellaDiTesto 29"/>
          <p:cNvSpPr txBox="1">
            <a:spLocks noChangeArrowheads="1"/>
          </p:cNvSpPr>
          <p:nvPr/>
        </p:nvSpPr>
        <p:spPr bwMode="auto">
          <a:xfrm>
            <a:off x="5359400" y="3759200"/>
            <a:ext cx="3384550" cy="9540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400" b="1"/>
              <a:t>acquisizione della proprietà e </a:t>
            </a:r>
            <a:r>
              <a:rPr lang="it-IT" altLang="it-IT" sz="1400"/>
              <a:t>inserimento del relativo “costo pluriennale” tra le immobilizzazioni immateriali dello stato patrimoniale.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71AEC07B-65C6-4D98-BEA6-092E97E49313}"/>
              </a:ext>
            </a:extLst>
          </p:cNvPr>
          <p:cNvSpPr/>
          <p:nvPr/>
        </p:nvSpPr>
        <p:spPr>
          <a:xfrm>
            <a:off x="71438" y="597619"/>
            <a:ext cx="8821737" cy="5694363"/>
          </a:xfrm>
          <a:prstGeom prst="rect">
            <a:avLst/>
          </a:prstGeom>
        </p:spPr>
        <p:txBody>
          <a:bodyPr>
            <a:spAutoFit/>
          </a:bodyPr>
          <a:lstStyle/>
          <a:p>
            <a:pPr algn="just" eaLnBrk="1" hangingPunct="1">
              <a:buClr>
                <a:schemeClr val="tx1"/>
              </a:buClr>
              <a:defRPr/>
            </a:pPr>
            <a:r>
              <a:rPr lang="it-IT" b="1" dirty="0">
                <a:latin typeface="Tahoma" panose="020B0604030504040204" pitchFamily="34" charset="0"/>
                <a:ea typeface="Tahoma" panose="020B0604030504040204" pitchFamily="34" charset="0"/>
                <a:cs typeface="Tahoma" panose="020B0604030504040204" pitchFamily="34" charset="0"/>
              </a:rPr>
              <a:t>L’acquisto da terzi:</a:t>
            </a:r>
          </a:p>
          <a:p>
            <a:pPr algn="just" eaLnBrk="1" hangingPunct="1">
              <a:buClr>
                <a:schemeClr val="tx1"/>
              </a:buClr>
              <a:defRPr/>
            </a:pPr>
            <a:r>
              <a:rPr lang="it-IT" altLang="it-IT" dirty="0">
                <a:latin typeface="Tahoma" panose="020B0604030504040204" pitchFamily="34" charset="0"/>
                <a:ea typeface="Tahoma" panose="020B0604030504040204" pitchFamily="34" charset="0"/>
                <a:cs typeface="Tahoma" panose="020B0604030504040204" pitchFamily="34" charset="0"/>
              </a:rPr>
              <a:t>Per le immobilizzazioni materiali ed immateriali «in senso stretto» la compravendita </a:t>
            </a:r>
            <a:r>
              <a:rPr lang="it-IT" altLang="it-IT" b="1" dirty="0">
                <a:latin typeface="Tahoma" panose="020B0604030504040204" pitchFamily="34" charset="0"/>
                <a:ea typeface="Tahoma" panose="020B0604030504040204" pitchFamily="34" charset="0"/>
                <a:cs typeface="Tahoma" panose="020B0604030504040204" pitchFamily="34" charset="0"/>
              </a:rPr>
              <a:t>è soggetta ad IVA, </a:t>
            </a:r>
            <a:r>
              <a:rPr lang="it-IT" altLang="it-IT" dirty="0">
                <a:latin typeface="Tahoma" panose="020B0604030504040204" pitchFamily="34" charset="0"/>
                <a:ea typeface="Tahoma" panose="020B0604030504040204" pitchFamily="34" charset="0"/>
                <a:cs typeface="Tahoma" panose="020B0604030504040204" pitchFamily="34" charset="0"/>
              </a:rPr>
              <a:t>salvo che si tratti di acquisti da privati o di terreni non edificabili.</a:t>
            </a:r>
          </a:p>
          <a:p>
            <a:pPr algn="just" eaLnBrk="1" hangingPunct="1">
              <a:buClr>
                <a:schemeClr val="tx1"/>
              </a:buClr>
              <a:defRPr/>
            </a:pPr>
            <a:r>
              <a:rPr lang="it-IT" altLang="it-IT" dirty="0">
                <a:latin typeface="Tahoma" panose="020B0604030504040204" pitchFamily="34" charset="0"/>
                <a:ea typeface="Tahoma" panose="020B0604030504040204" pitchFamily="34" charset="0"/>
                <a:cs typeface="Tahoma" panose="020B0604030504040204" pitchFamily="34" charset="0"/>
              </a:rPr>
              <a:t>In alcune circostanze l’IVA si deve calcolare </a:t>
            </a:r>
            <a:r>
              <a:rPr lang="it-IT" altLang="it-IT" b="1" dirty="0">
                <a:latin typeface="Tahoma" panose="020B0604030504040204" pitchFamily="34" charset="0"/>
                <a:ea typeface="Tahoma" panose="020B0604030504040204" pitchFamily="34" charset="0"/>
                <a:cs typeface="Tahoma" panose="020B0604030504040204" pitchFamily="34" charset="0"/>
              </a:rPr>
              <a:t>ma è indetraibile; </a:t>
            </a:r>
            <a:r>
              <a:rPr lang="it-IT" altLang="it-IT" dirty="0">
                <a:latin typeface="Tahoma" panose="020B0604030504040204" pitchFamily="34" charset="0"/>
                <a:ea typeface="Tahoma" panose="020B0604030504040204" pitchFamily="34" charset="0"/>
                <a:cs typeface="Tahoma" panose="020B0604030504040204" pitchFamily="34" charset="0"/>
              </a:rPr>
              <a:t>il caso più classico e è quello relativo all’acquisto di “autovetture”, ovvero di autoveicoli che, dal punto di vista fiscale, non possono essere considerati come beni indispensabili all’attività aziendale.</a:t>
            </a:r>
          </a:p>
          <a:p>
            <a:pPr algn="just" eaLnBrk="1" hangingPunct="1">
              <a:buClr>
                <a:schemeClr val="tx1"/>
              </a:buClr>
              <a:defRPr/>
            </a:pPr>
            <a:endParaRPr lang="it-IT" altLang="it-IT" b="1"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endParaRPr lang="it-IT" b="1"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endParaRPr lang="it-IT" b="1"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endParaRPr lang="it-IT" b="1"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endParaRPr lang="it-IT" b="1"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endParaRPr lang="it-IT" b="1"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r>
              <a:rPr lang="it-IT" altLang="it-IT" kern="0" dirty="0">
                <a:latin typeface="Tahoma" panose="020B0604030504040204" pitchFamily="34" charset="0"/>
                <a:cs typeface="Tahoma" panose="020B0604030504040204" pitchFamily="34" charset="0"/>
              </a:rPr>
              <a:t>L’azienda Alfa procede all’acquisto di attrezzature per € 1.000 + IVA 22%</a:t>
            </a:r>
            <a:endParaRPr lang="it-IT" sz="1600" kern="0" dirty="0">
              <a:latin typeface="Tahoma" panose="020B0604030504040204" pitchFamily="34" charset="0"/>
              <a:cs typeface="Tahoma" panose="020B0604030504040204" pitchFamily="34" charset="0"/>
            </a:endParaRPr>
          </a:p>
          <a:p>
            <a:pPr algn="just" eaLnBrk="1" hangingPunct="1">
              <a:buClr>
                <a:schemeClr val="tx1"/>
              </a:buClr>
              <a:defRPr/>
            </a:pPr>
            <a:endParaRPr lang="it-IT" b="1"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endParaRPr lang="it-IT" b="1"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endParaRPr lang="it-IT" b="1"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endParaRPr lang="it-IT" altLang="it-IT" sz="800" kern="0" dirty="0">
              <a:latin typeface="Tahoma" panose="020B0604030504040204" pitchFamily="34" charset="0"/>
              <a:cs typeface="Tahoma" panose="020B0604030504040204" pitchFamily="34" charset="0"/>
            </a:endParaRPr>
          </a:p>
          <a:p>
            <a:pPr algn="just" eaLnBrk="1" hangingPunct="1">
              <a:buClr>
                <a:schemeClr val="tx1"/>
              </a:buClr>
              <a:defRPr/>
            </a:pPr>
            <a:r>
              <a:rPr lang="it-IT" altLang="it-IT" kern="0" dirty="0">
                <a:latin typeface="Tahoma" panose="020B0604030504040204" pitchFamily="34" charset="0"/>
                <a:cs typeface="Tahoma" panose="020B0604030504040204" pitchFamily="34" charset="0"/>
              </a:rPr>
              <a:t>L’azienda Alfa procede all’acquisto di un Software per € 1.000 + IVA 22%</a:t>
            </a:r>
            <a:endParaRPr lang="it-IT" sz="1600" kern="0" dirty="0">
              <a:latin typeface="Tahoma" panose="020B0604030504040204" pitchFamily="34" charset="0"/>
              <a:cs typeface="Tahoma" panose="020B0604030504040204" pitchFamily="34" charset="0"/>
            </a:endParaRPr>
          </a:p>
          <a:p>
            <a:pPr algn="just" eaLnBrk="1" hangingPunct="1">
              <a:buClr>
                <a:schemeClr val="tx1"/>
              </a:buClr>
              <a:defRPr/>
            </a:pPr>
            <a:endParaRPr lang="it-IT" b="1"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11" name="Group 52">
            <a:extLst>
              <a:ext uri="{FF2B5EF4-FFF2-40B4-BE49-F238E27FC236}">
                <a16:creationId xmlns:a16="http://schemas.microsoft.com/office/drawing/2014/main" id="{E8B63AC1-F74E-45A1-8BF6-C6CA501D0E6E}"/>
              </a:ext>
            </a:extLst>
          </p:cNvPr>
          <p:cNvGraphicFramePr>
            <a:graphicFrameLocks noGrp="1"/>
          </p:cNvGraphicFramePr>
          <p:nvPr>
            <p:extLst>
              <p:ext uri="{D42A27DB-BD31-4B8C-83A1-F6EECF244321}">
                <p14:modId xmlns:p14="http://schemas.microsoft.com/office/powerpoint/2010/main" val="4630001"/>
              </p:ext>
            </p:extLst>
          </p:nvPr>
        </p:nvGraphicFramePr>
        <p:xfrm>
          <a:off x="198438" y="4560019"/>
          <a:ext cx="8496300" cy="817563"/>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Attrezzature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credito</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1.000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220</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1.220</a:t>
                      </a:r>
                    </a:p>
                  </a:txBody>
                  <a:tcPr marT="46023" marB="460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5" name="Titolo 1">
            <a:extLst>
              <a:ext uri="{FF2B5EF4-FFF2-40B4-BE49-F238E27FC236}">
                <a16:creationId xmlns:a16="http://schemas.microsoft.com/office/drawing/2014/main" id="{17577045-13B5-45EA-A840-425CC597CB97}"/>
              </a:ext>
            </a:extLst>
          </p:cNvPr>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16407" name="Rectangle 4"/>
          <p:cNvSpPr>
            <a:spLocks noChangeArrowheads="1"/>
          </p:cNvSpPr>
          <p:nvPr/>
        </p:nvSpPr>
        <p:spPr bwMode="auto">
          <a:xfrm>
            <a:off x="614363" y="4762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L’acquisizione</a:t>
            </a:r>
            <a:endParaRPr lang="it-IT" altLang="it-IT" sz="1800"/>
          </a:p>
        </p:txBody>
      </p:sp>
      <p:sp>
        <p:nvSpPr>
          <p:cNvPr id="23" name="Rectangle 3">
            <a:extLst>
              <a:ext uri="{FF2B5EF4-FFF2-40B4-BE49-F238E27FC236}">
                <a16:creationId xmlns:a16="http://schemas.microsoft.com/office/drawing/2014/main" id="{D6DE9E7B-5B85-41EF-BE87-FD8E4E2D9591}"/>
              </a:ext>
            </a:extLst>
          </p:cNvPr>
          <p:cNvSpPr txBox="1">
            <a:spLocks noChangeArrowheads="1"/>
          </p:cNvSpPr>
          <p:nvPr/>
        </p:nvSpPr>
        <p:spPr>
          <a:xfrm>
            <a:off x="71438" y="2578819"/>
            <a:ext cx="8870950" cy="817563"/>
          </a:xfrm>
          <a:prstGeom prst="rect">
            <a:avLst/>
          </a:prstGeom>
        </p:spPr>
        <p:txBody>
          <a:bodyPr/>
          <a:lst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a:lstStyle>
          <a:p>
            <a:pPr marL="0" lvl="1" indent="0" algn="just" eaLnBrk="1" hangingPunct="1">
              <a:spcBef>
                <a:spcPts val="0"/>
              </a:spcBef>
              <a:buClr>
                <a:schemeClr val="tx1"/>
              </a:buClr>
              <a:buFont typeface="Arial" panose="020B0604020202020204" pitchFamily="34" charset="0"/>
              <a:buNone/>
              <a:defRPr/>
            </a:pPr>
            <a:r>
              <a:rPr lang="it-IT" altLang="it-IT" sz="1800" b="1" kern="0" dirty="0">
                <a:latin typeface="Tahoma" panose="020B0604030504040204" pitchFamily="34" charset="0"/>
                <a:cs typeface="Tahoma" panose="020B0604030504040204" pitchFamily="34" charset="0"/>
              </a:rPr>
              <a:t>Esempio: </a:t>
            </a:r>
          </a:p>
          <a:p>
            <a:pPr marL="0" lvl="1" indent="0" algn="just" eaLnBrk="1" hangingPunct="1">
              <a:spcBef>
                <a:spcPts val="0"/>
              </a:spcBef>
              <a:buClr>
                <a:schemeClr val="tx1"/>
              </a:buClr>
              <a:buFont typeface="Arial" panose="020B0604020202020204" pitchFamily="34" charset="0"/>
              <a:buNone/>
              <a:defRPr/>
            </a:pPr>
            <a:r>
              <a:rPr lang="it-IT" altLang="it-IT" sz="1800" kern="0" dirty="0">
                <a:latin typeface="Tahoma" panose="020B0604030504040204" pitchFamily="34" charset="0"/>
                <a:cs typeface="Tahoma" panose="020B0604030504040204" pitchFamily="34" charset="0"/>
              </a:rPr>
              <a:t>L’azienda Alfa procede all’acquisto di un edificio per € 1.000 + IVA 22%                         </a:t>
            </a:r>
            <a:endParaRPr lang="it-IT" altLang="it-IT" sz="1800" b="1" kern="0" dirty="0">
              <a:latin typeface="Tahoma" panose="020B0604030504040204" pitchFamily="34" charset="0"/>
              <a:cs typeface="Tahoma" panose="020B0604030504040204" pitchFamily="34" charset="0"/>
            </a:endParaRPr>
          </a:p>
        </p:txBody>
      </p:sp>
      <p:graphicFrame>
        <p:nvGraphicFramePr>
          <p:cNvPr id="9" name="Group 52">
            <a:extLst>
              <a:ext uri="{FF2B5EF4-FFF2-40B4-BE49-F238E27FC236}">
                <a16:creationId xmlns:a16="http://schemas.microsoft.com/office/drawing/2014/main" id="{A4994655-56EE-40A4-BAC0-692A098E2A6A}"/>
              </a:ext>
            </a:extLst>
          </p:cNvPr>
          <p:cNvGraphicFramePr>
            <a:graphicFrameLocks noGrp="1"/>
          </p:cNvGraphicFramePr>
          <p:nvPr>
            <p:extLst>
              <p:ext uri="{D42A27DB-BD31-4B8C-83A1-F6EECF244321}">
                <p14:modId xmlns:p14="http://schemas.microsoft.com/office/powerpoint/2010/main" val="2043738343"/>
              </p:ext>
            </p:extLst>
          </p:nvPr>
        </p:nvGraphicFramePr>
        <p:xfrm>
          <a:off x="198438" y="3277319"/>
          <a:ext cx="8496300" cy="817563"/>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Edifici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credito</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1.000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220</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1.220</a:t>
                      </a:r>
                    </a:p>
                  </a:txBody>
                  <a:tcPr marT="46023" marB="460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2" name="Group 52">
            <a:extLst>
              <a:ext uri="{FF2B5EF4-FFF2-40B4-BE49-F238E27FC236}">
                <a16:creationId xmlns:a16="http://schemas.microsoft.com/office/drawing/2014/main" id="{B47BBE61-55D8-43C5-9875-5C5F7B277B8B}"/>
              </a:ext>
            </a:extLst>
          </p:cNvPr>
          <p:cNvGraphicFramePr>
            <a:graphicFrameLocks noGrp="1"/>
          </p:cNvGraphicFramePr>
          <p:nvPr>
            <p:extLst>
              <p:ext uri="{D42A27DB-BD31-4B8C-83A1-F6EECF244321}">
                <p14:modId xmlns:p14="http://schemas.microsoft.com/office/powerpoint/2010/main" val="519186385"/>
              </p:ext>
            </p:extLst>
          </p:nvPr>
        </p:nvGraphicFramePr>
        <p:xfrm>
          <a:off x="182563" y="5707782"/>
          <a:ext cx="8496300" cy="817562"/>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Software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credito</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Debiti v/fornitori</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1.000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220</a:t>
                      </a:r>
                    </a:p>
                  </a:txBody>
                  <a:tcPr marT="46023" marB="460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1.220</a:t>
                      </a:r>
                    </a:p>
                  </a:txBody>
                  <a:tcPr marT="46023" marB="460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71AEC07B-65C6-4D98-BEA6-092E97E49313}"/>
              </a:ext>
            </a:extLst>
          </p:cNvPr>
          <p:cNvSpPr/>
          <p:nvPr/>
        </p:nvSpPr>
        <p:spPr>
          <a:xfrm>
            <a:off x="71438" y="1268760"/>
            <a:ext cx="8821737" cy="3139321"/>
          </a:xfrm>
          <a:prstGeom prst="rect">
            <a:avLst/>
          </a:prstGeom>
        </p:spPr>
        <p:txBody>
          <a:bodyPr>
            <a:spAutoFit/>
          </a:bodyPr>
          <a:lstStyle/>
          <a:p>
            <a:pPr algn="just" eaLnBrk="1" hangingPunct="1">
              <a:buClr>
                <a:schemeClr val="tx1"/>
              </a:buClr>
              <a:defRPr/>
            </a:pPr>
            <a:r>
              <a:rPr lang="it-IT" b="1" dirty="0">
                <a:latin typeface="Tahoma" panose="020B0604030504040204" pitchFamily="34" charset="0"/>
                <a:ea typeface="Tahoma" panose="020B0604030504040204" pitchFamily="34" charset="0"/>
                <a:cs typeface="Tahoma" panose="020B0604030504040204" pitchFamily="34" charset="0"/>
              </a:rPr>
              <a:t>L’acquisto da terzi</a:t>
            </a:r>
            <a:r>
              <a:rPr lang="it-IT" b="1" dirty="0" smtClean="0">
                <a:latin typeface="Tahoma" panose="020B0604030504040204" pitchFamily="34" charset="0"/>
                <a:ea typeface="Tahoma" panose="020B0604030504040204" pitchFamily="34" charset="0"/>
                <a:cs typeface="Tahoma" panose="020B0604030504040204" pitchFamily="34" charset="0"/>
              </a:rPr>
              <a:t>:</a:t>
            </a:r>
          </a:p>
          <a:p>
            <a:pPr algn="just" eaLnBrk="1" hangingPunct="1">
              <a:buClr>
                <a:schemeClr val="tx1"/>
              </a:buClr>
              <a:defRPr/>
            </a:pPr>
            <a:endParaRPr lang="it-IT" b="1"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r>
              <a:rPr lang="it-IT" b="1" dirty="0" smtClean="0">
                <a:solidFill>
                  <a:srgbClr val="C00000"/>
                </a:solidFill>
                <a:latin typeface="Tahoma" panose="020B0604030504040204" pitchFamily="34" charset="0"/>
                <a:ea typeface="Tahoma" panose="020B0604030504040204" pitchFamily="34" charset="0"/>
                <a:cs typeface="Tahoma" panose="020B0604030504040204" pitchFamily="34" charset="0"/>
              </a:rPr>
              <a:t>NOTA BENE</a:t>
            </a:r>
            <a:endParaRPr lang="it-IT" b="1"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endParaRPr lang="it-IT" b="1" dirty="0" smtClean="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r>
              <a:rPr lang="it-IT" b="1" dirty="0" smtClean="0">
                <a:latin typeface="Tahoma" panose="020B0604030504040204" pitchFamily="34" charset="0"/>
                <a:ea typeface="Tahoma" panose="020B0604030504040204" pitchFamily="34" charset="0"/>
                <a:cs typeface="Tahoma" panose="020B0604030504040204" pitchFamily="34" charset="0"/>
              </a:rPr>
              <a:t>In alcuni casi (ad esempio nel caso di immobili, impianti, automezzi, ecc.) ci sono degli oneri accessori quali tasse, costi di installazione e montaggio, costi di collaudo, costi di immatricolazione, ecc.</a:t>
            </a:r>
          </a:p>
          <a:p>
            <a:pPr algn="just" eaLnBrk="1" hangingPunct="1">
              <a:buClr>
                <a:schemeClr val="tx1"/>
              </a:buClr>
              <a:defRPr/>
            </a:pPr>
            <a:endParaRPr lang="it-IT" b="1"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r>
              <a:rPr lang="it-IT" b="1" dirty="0" smtClean="0">
                <a:latin typeface="Tahoma" panose="020B0604030504040204" pitchFamily="34" charset="0"/>
                <a:ea typeface="Tahoma" panose="020B0604030504040204" pitchFamily="34" charset="0"/>
                <a:cs typeface="Tahoma" panose="020B0604030504040204" pitchFamily="34" charset="0"/>
              </a:rPr>
              <a:t>Di norma questi costi vengono inseriti direttamente nella voce dell’immobilizzazione a cui essi si riferiscono (maggiorandone così l’importo)</a:t>
            </a:r>
            <a:endParaRPr lang="it-IT" b="1" dirty="0">
              <a:latin typeface="Tahoma" panose="020B0604030504040204" pitchFamily="34" charset="0"/>
              <a:ea typeface="Tahoma" panose="020B0604030504040204" pitchFamily="34" charset="0"/>
              <a:cs typeface="Tahoma" panose="020B0604030504040204" pitchFamily="34" charset="0"/>
            </a:endParaRPr>
          </a:p>
        </p:txBody>
      </p:sp>
      <p:sp>
        <p:nvSpPr>
          <p:cNvPr id="15" name="Titolo 1">
            <a:extLst>
              <a:ext uri="{FF2B5EF4-FFF2-40B4-BE49-F238E27FC236}">
                <a16:creationId xmlns:a16="http://schemas.microsoft.com/office/drawing/2014/main" id="{17577045-13B5-45EA-A840-425CC597CB97}"/>
              </a:ext>
            </a:extLst>
          </p:cNvPr>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16407" name="Rectangle 4"/>
          <p:cNvSpPr>
            <a:spLocks noChangeArrowheads="1"/>
          </p:cNvSpPr>
          <p:nvPr/>
        </p:nvSpPr>
        <p:spPr bwMode="auto">
          <a:xfrm>
            <a:off x="614363" y="47625"/>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L’acquisizione</a:t>
            </a:r>
            <a:endParaRPr lang="it-IT" altLang="it-IT" sz="1800"/>
          </a:p>
        </p:txBody>
      </p:sp>
    </p:spTree>
    <p:extLst>
      <p:ext uri="{BB962C8B-B14F-4D97-AF65-F5344CB8AC3E}">
        <p14:creationId xmlns:p14="http://schemas.microsoft.com/office/powerpoint/2010/main" val="3521107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ttangolo 2"/>
          <p:cNvSpPr>
            <a:spLocks noChangeArrowheads="1"/>
          </p:cNvSpPr>
          <p:nvPr/>
        </p:nvSpPr>
        <p:spPr bwMode="auto">
          <a:xfrm>
            <a:off x="160338" y="1116013"/>
            <a:ext cx="8821737"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r>
              <a:rPr lang="it-IT" altLang="it-IT" sz="1800" b="1">
                <a:latin typeface="Tahoma" panose="020B0604030504040204" pitchFamily="34" charset="0"/>
                <a:cs typeface="Tahoma" panose="020B0604030504040204" pitchFamily="34" charset="0"/>
              </a:rPr>
              <a:t>La costruzione in economia: </a:t>
            </a:r>
            <a:r>
              <a:rPr lang="it-IT" altLang="it-IT" sz="1800">
                <a:latin typeface="Tahoma" panose="020B0604030504040204" pitchFamily="34" charset="0"/>
                <a:cs typeface="Tahoma" panose="020B0604030504040204" pitchFamily="34" charset="0"/>
              </a:rPr>
              <a:t>è una modalità di acquisizione </a:t>
            </a:r>
            <a:r>
              <a:rPr lang="it-IT" altLang="it-IT" sz="1800" b="1">
                <a:latin typeface="Tahoma" panose="020B0604030504040204" pitchFamily="34" charset="0"/>
                <a:cs typeface="Tahoma" panose="020B0604030504040204" pitchFamily="34" charset="0"/>
              </a:rPr>
              <a:t>“interna” </a:t>
            </a:r>
            <a:r>
              <a:rPr lang="it-IT" altLang="it-IT" sz="1800">
                <a:latin typeface="Tahoma" panose="020B0604030504040204" pitchFamily="34" charset="0"/>
                <a:cs typeface="Tahoma" panose="020B0604030504040204" pitchFamily="34" charset="0"/>
              </a:rPr>
              <a:t>all’azienda. Essa sfrutta cioè le proprie capacità e competenze per “costruire” un fattore pluriennale, materiale o immateriale.</a:t>
            </a: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a:p>
            <a:pPr algn="just" eaLnBrk="1" hangingPunct="1">
              <a:spcBef>
                <a:spcPct val="0"/>
              </a:spcBef>
              <a:buClr>
                <a:schemeClr val="tx1"/>
              </a:buClr>
              <a:buFontTx/>
              <a:buNone/>
            </a:pPr>
            <a:endParaRPr lang="it-IT" altLang="it-IT" sz="1800" b="1">
              <a:latin typeface="Tahoma" panose="020B0604030504040204" pitchFamily="34" charset="0"/>
              <a:cs typeface="Tahoma" panose="020B0604030504040204" pitchFamily="34" charset="0"/>
            </a:endParaRPr>
          </a:p>
        </p:txBody>
      </p:sp>
      <p:sp>
        <p:nvSpPr>
          <p:cNvPr id="15" name="Titolo 1">
            <a:extLst>
              <a:ext uri="{FF2B5EF4-FFF2-40B4-BE49-F238E27FC236}">
                <a16:creationId xmlns:a16="http://schemas.microsoft.com/office/drawing/2014/main" id="{3B842551-9A0B-4CD0-9189-C0B3355EE598}"/>
              </a:ext>
            </a:extLst>
          </p:cNvPr>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18437" name="Rectangle 4"/>
          <p:cNvSpPr>
            <a:spLocks noChangeArrowheads="1"/>
          </p:cNvSpPr>
          <p:nvPr/>
        </p:nvSpPr>
        <p:spPr bwMode="auto">
          <a:xfrm>
            <a:off x="679450" y="227013"/>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L’acquisizione</a:t>
            </a:r>
            <a:endParaRPr lang="it-IT" altLang="it-IT" sz="1800"/>
          </a:p>
        </p:txBody>
      </p:sp>
      <p:sp>
        <p:nvSpPr>
          <p:cNvPr id="2" name="Rettangolo 1">
            <a:extLst>
              <a:ext uri="{FF2B5EF4-FFF2-40B4-BE49-F238E27FC236}">
                <a16:creationId xmlns:a16="http://schemas.microsoft.com/office/drawing/2014/main" id="{2EA15DA8-06D4-4FEC-BBD1-A8E74BE15CBA}"/>
              </a:ext>
            </a:extLst>
          </p:cNvPr>
          <p:cNvSpPr/>
          <p:nvPr/>
        </p:nvSpPr>
        <p:spPr>
          <a:xfrm>
            <a:off x="160338" y="2171700"/>
            <a:ext cx="8953500" cy="3731791"/>
          </a:xfrm>
          <a:prstGeom prst="rect">
            <a:avLst/>
          </a:prstGeom>
        </p:spPr>
        <p:txBody>
          <a:bodyPr>
            <a:spAutoFit/>
          </a:bodyPr>
          <a:lstStyle/>
          <a:p>
            <a:pPr algn="just">
              <a:defRPr/>
            </a:pPr>
            <a:r>
              <a:rPr lang="it-IT" dirty="0"/>
              <a:t>Determinazione del valore da attribuire a tali beni: </a:t>
            </a:r>
            <a:r>
              <a:rPr lang="it-IT" b="1" dirty="0"/>
              <a:t>costi diretti </a:t>
            </a:r>
            <a:r>
              <a:rPr lang="it-IT" dirty="0"/>
              <a:t>(manodopera diretta, materie prime, spese per servizi specifici, interessi inerenti il finanziamento della costruzione ecc.), a cui deve essere sommata la </a:t>
            </a:r>
            <a:r>
              <a:rPr lang="it-IT" b="1" dirty="0"/>
              <a:t>quota parte dei costi comuni </a:t>
            </a:r>
            <a:r>
              <a:rPr lang="it-IT" dirty="0"/>
              <a:t>(manodopera indiretta, ammortamento degli impianti, spese per servizi ecc.) di competenza dell’opera realizzata internamente. </a:t>
            </a:r>
          </a:p>
          <a:p>
            <a:pPr algn="just">
              <a:defRPr/>
            </a:pPr>
            <a:endParaRPr lang="it-IT" sz="1000" dirty="0"/>
          </a:p>
          <a:p>
            <a:pPr algn="just">
              <a:defRPr/>
            </a:pPr>
            <a:r>
              <a:rPr lang="it-IT" dirty="0"/>
              <a:t>Risolta la questione valutativa, la contabilizzazione delle costruzioni in economia si sostanzia in una</a:t>
            </a:r>
            <a:r>
              <a:rPr lang="it-IT" b="1" dirty="0"/>
              <a:t> rettifica indiretta </a:t>
            </a:r>
            <a:r>
              <a:rPr lang="it-IT" dirty="0"/>
              <a:t>dei costi sostenuti per la realizzazione interna; tali costi devono essere </a:t>
            </a:r>
            <a:r>
              <a:rPr lang="it-IT" b="1" dirty="0"/>
              <a:t>stornati e rinviati </a:t>
            </a:r>
            <a:r>
              <a:rPr lang="it-IT" dirty="0"/>
              <a:t>agli esercizi futuri, in cui saranno debitamente ammortizzati. </a:t>
            </a:r>
          </a:p>
          <a:p>
            <a:pPr algn="just">
              <a:defRPr/>
            </a:pPr>
            <a:endParaRPr lang="it-IT" sz="1050" dirty="0"/>
          </a:p>
          <a:p>
            <a:pPr algn="just">
              <a:defRPr/>
            </a:pPr>
            <a:r>
              <a:rPr lang="it-IT" dirty="0"/>
              <a:t>Dal punto di vista contabile, tale modalità di acquisizione comporta la rilevazione di apposite </a:t>
            </a:r>
            <a:r>
              <a:rPr lang="it-IT" b="1" dirty="0"/>
              <a:t>scritture in sede di assestamento </a:t>
            </a:r>
            <a:r>
              <a:rPr lang="it-IT" dirty="0"/>
              <a:t>dei conti a fine esercizio. </a:t>
            </a:r>
            <a:r>
              <a:rPr lang="it-IT" dirty="0" smtClean="0"/>
              <a:t>Per tale motivo sarà illustrata in quella sede.</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ttangolo 2"/>
          <p:cNvSpPr>
            <a:spLocks noChangeArrowheads="1"/>
          </p:cNvSpPr>
          <p:nvPr/>
        </p:nvSpPr>
        <p:spPr bwMode="auto">
          <a:xfrm>
            <a:off x="1588" y="696913"/>
            <a:ext cx="8821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r>
              <a:rPr lang="it-IT" altLang="it-IT" sz="1800" b="1" dirty="0">
                <a:latin typeface="Tahoma" panose="020B0604030504040204" pitchFamily="34" charset="0"/>
                <a:cs typeface="Tahoma" panose="020B0604030504040204" pitchFamily="34" charset="0"/>
              </a:rPr>
              <a:t>Il conferimento in natura da parte dei soci: </a:t>
            </a:r>
            <a:r>
              <a:rPr lang="it-IT" altLang="it-IT" sz="1800" b="1" dirty="0" smtClean="0">
                <a:solidFill>
                  <a:srgbClr val="C00000"/>
                </a:solidFill>
                <a:latin typeface="Tahoma" panose="020B0604030504040204" pitchFamily="34" charset="0"/>
                <a:cs typeface="Tahoma" panose="020B0604030504040204" pitchFamily="34" charset="0"/>
              </a:rPr>
              <a:t>lo abbiamo già visto!</a:t>
            </a:r>
            <a:endParaRPr lang="it-IT" altLang="it-IT" sz="1800" b="1" dirty="0">
              <a:solidFill>
                <a:srgbClr val="C00000"/>
              </a:solidFill>
              <a:latin typeface="Tahoma" panose="020B0604030504040204" pitchFamily="34" charset="0"/>
              <a:cs typeface="Tahoma" panose="020B0604030504040204" pitchFamily="34" charset="0"/>
            </a:endParaRPr>
          </a:p>
        </p:txBody>
      </p:sp>
      <p:sp>
        <p:nvSpPr>
          <p:cNvPr id="15" name="Titolo 1">
            <a:extLst>
              <a:ext uri="{FF2B5EF4-FFF2-40B4-BE49-F238E27FC236}">
                <a16:creationId xmlns:a16="http://schemas.microsoft.com/office/drawing/2014/main" id="{6582E61B-ECC8-4F34-91A3-A40E845D3FC8}"/>
              </a:ext>
            </a:extLst>
          </p:cNvPr>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26629" name="Rectangle 4"/>
          <p:cNvSpPr>
            <a:spLocks noChangeArrowheads="1"/>
          </p:cNvSpPr>
          <p:nvPr/>
        </p:nvSpPr>
        <p:spPr bwMode="auto">
          <a:xfrm>
            <a:off x="684213" y="904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L’acquisizione</a:t>
            </a:r>
            <a:endParaRPr lang="it-IT" altLang="it-IT" sz="1800"/>
          </a:p>
        </p:txBody>
      </p:sp>
      <p:graphicFrame>
        <p:nvGraphicFramePr>
          <p:cNvPr id="12" name="Group 52">
            <a:extLst>
              <a:ext uri="{FF2B5EF4-FFF2-40B4-BE49-F238E27FC236}">
                <a16:creationId xmlns:a16="http://schemas.microsoft.com/office/drawing/2014/main" id="{D669D97B-ECBA-4B67-A1D7-143CC34D7B69}"/>
              </a:ext>
            </a:extLst>
          </p:cNvPr>
          <p:cNvGraphicFramePr>
            <a:graphicFrameLocks noGrp="1"/>
          </p:cNvGraphicFramePr>
          <p:nvPr/>
        </p:nvGraphicFramePr>
        <p:xfrm>
          <a:off x="301625" y="1139825"/>
          <a:ext cx="8496300" cy="4000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000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6" marB="458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Impianti</a:t>
                      </a: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Capitale Netto</a:t>
                      </a: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t>
                      </a:r>
                    </a:p>
                  </a:txBody>
                  <a:tcPr marT="45816" marB="458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3" name="Rettangolo 12">
            <a:extLst>
              <a:ext uri="{FF2B5EF4-FFF2-40B4-BE49-F238E27FC236}">
                <a16:creationId xmlns:a16="http://schemas.microsoft.com/office/drawing/2014/main" id="{BCD23446-F293-4D3F-BD76-64BA7DB9078A}"/>
              </a:ext>
            </a:extLst>
          </p:cNvPr>
          <p:cNvSpPr/>
          <p:nvPr/>
        </p:nvSpPr>
        <p:spPr>
          <a:xfrm>
            <a:off x="71438" y="1673225"/>
            <a:ext cx="8821737" cy="3846513"/>
          </a:xfrm>
          <a:prstGeom prst="rect">
            <a:avLst/>
          </a:prstGeom>
        </p:spPr>
        <p:txBody>
          <a:bodyPr>
            <a:spAutoFit/>
          </a:bodyPr>
          <a:lstStyle/>
          <a:p>
            <a:pPr algn="just" eaLnBrk="1" hangingPunct="1">
              <a:buClr>
                <a:schemeClr val="tx1"/>
              </a:buClr>
              <a:defRPr/>
            </a:pPr>
            <a:r>
              <a:rPr lang="it-IT" b="1" dirty="0">
                <a:latin typeface="Tahoma" panose="020B0604030504040204" pitchFamily="34" charset="0"/>
                <a:ea typeface="Tahoma" panose="020B0604030504040204" pitchFamily="34" charset="0"/>
                <a:cs typeface="Tahoma" panose="020B0604030504040204" pitchFamily="34" charset="0"/>
              </a:rPr>
              <a:t>La donazione:</a:t>
            </a:r>
          </a:p>
          <a:p>
            <a:pPr algn="just" eaLnBrk="1" hangingPunct="1">
              <a:buClr>
                <a:schemeClr val="tx1"/>
              </a:buClr>
              <a:defRPr/>
            </a:pPr>
            <a:r>
              <a:rPr lang="it-IT" dirty="0">
                <a:latin typeface="Tahoma" panose="020B0604030504040204" pitchFamily="34" charset="0"/>
                <a:ea typeface="Tahoma" panose="020B0604030504040204" pitchFamily="34" charset="0"/>
                <a:cs typeface="Tahoma" panose="020B0604030504040204" pitchFamily="34" charset="0"/>
              </a:rPr>
              <a:t>Una immobilizzazione materiale o immateriale può pervenire all’azienda, a titolo di proprietà, per donazione, ovvero </a:t>
            </a:r>
            <a:r>
              <a:rPr lang="it-IT" b="1" dirty="0">
                <a:latin typeface="Tahoma" panose="020B0604030504040204" pitchFamily="34" charset="0"/>
                <a:ea typeface="Tahoma" panose="020B0604030504040204" pitchFamily="34" charset="0"/>
                <a:cs typeface="Tahoma" panose="020B0604030504040204" pitchFamily="34" charset="0"/>
              </a:rPr>
              <a:t>a titolo gratuito</a:t>
            </a:r>
            <a:r>
              <a:rPr lang="it-IT" dirty="0">
                <a:latin typeface="Tahoma" panose="020B0604030504040204" pitchFamily="34" charset="0"/>
                <a:ea typeface="Tahoma" panose="020B0604030504040204" pitchFamily="34" charset="0"/>
                <a:cs typeface="Tahoma" panose="020B0604030504040204" pitchFamily="34" charset="0"/>
              </a:rPr>
              <a:t>. Tali beni devono comunque essere contabilizzati e iscritti in bilancio.</a:t>
            </a:r>
          </a:p>
          <a:p>
            <a:pPr marL="342900" indent="-342900" algn="just" eaLnBrk="1" hangingPunct="1">
              <a:buClr>
                <a:schemeClr val="tx1"/>
              </a:buClr>
              <a:buFont typeface="+mj-lt"/>
              <a:buAutoNum type="arabicPeriod"/>
              <a:defRPr/>
            </a:pPr>
            <a:r>
              <a:rPr lang="it-IT" sz="1600" dirty="0">
                <a:latin typeface="Tahoma" panose="020B0604030504040204" pitchFamily="34" charset="0"/>
                <a:ea typeface="Tahoma" panose="020B0604030504040204" pitchFamily="34" charset="0"/>
                <a:cs typeface="Tahoma" panose="020B0604030504040204" pitchFamily="34" charset="0"/>
              </a:rPr>
              <a:t>Si deve stimare il valore del bene, opportunamente rettificato per tenere conto dell’effettivo stato di utilizzo del fattore. Tale valore, da iscrivere nell’attivo patrimoniale.</a:t>
            </a:r>
          </a:p>
          <a:p>
            <a:pPr marL="342900" indent="-342900" algn="just" eaLnBrk="1" hangingPunct="1">
              <a:buClr>
                <a:schemeClr val="tx1"/>
              </a:buClr>
              <a:buFont typeface="+mj-lt"/>
              <a:buAutoNum type="arabicPeriod"/>
              <a:defRPr/>
            </a:pPr>
            <a:r>
              <a:rPr lang="it-IT" sz="1600" dirty="0">
                <a:latin typeface="Tahoma" panose="020B0604030504040204" pitchFamily="34" charset="0"/>
                <a:ea typeface="Tahoma" panose="020B0604030504040204" pitchFamily="34" charset="0"/>
                <a:cs typeface="Tahoma" panose="020B0604030504040204" pitchFamily="34" charset="0"/>
              </a:rPr>
              <a:t>Mancando – in tutto o in parte – la variazione finanziaria, si deve rilevare un componente straordinario di reddito (un ricavo di carattere straordinario) che viene tecnicamente denominato </a:t>
            </a:r>
            <a:r>
              <a:rPr lang="it-IT" sz="1600" b="1" dirty="0">
                <a:latin typeface="Tahoma" panose="020B0604030504040204" pitchFamily="34" charset="0"/>
                <a:ea typeface="Tahoma" panose="020B0604030504040204" pitchFamily="34" charset="0"/>
                <a:cs typeface="Tahoma" panose="020B0604030504040204" pitchFamily="34" charset="0"/>
              </a:rPr>
              <a:t>“sopravvenienza attiva”</a:t>
            </a:r>
            <a:r>
              <a:rPr lang="it-IT" sz="1600" dirty="0">
                <a:latin typeface="Tahoma" panose="020B0604030504040204" pitchFamily="34" charset="0"/>
                <a:ea typeface="Tahoma" panose="020B0604030504040204" pitchFamily="34" charset="0"/>
                <a:cs typeface="Tahoma" panose="020B0604030504040204" pitchFamily="34" charset="0"/>
              </a:rPr>
              <a:t> in quanto origina un “vantaggio” in termini economici che l’azienda non deve pagare. </a:t>
            </a:r>
          </a:p>
          <a:p>
            <a:pPr marL="342900" indent="-342900" algn="just" eaLnBrk="1" hangingPunct="1">
              <a:buClr>
                <a:schemeClr val="tx1"/>
              </a:buClr>
              <a:buFont typeface="+mj-lt"/>
              <a:buAutoNum type="arabicPeriod"/>
              <a:defRPr/>
            </a:pPr>
            <a:r>
              <a:rPr lang="it-IT" sz="1600" dirty="0">
                <a:latin typeface="Tahoma" panose="020B0604030504040204" pitchFamily="34" charset="0"/>
                <a:ea typeface="Tahoma" panose="020B0604030504040204" pitchFamily="34" charset="0"/>
                <a:cs typeface="Tahoma" panose="020B0604030504040204" pitchFamily="34" charset="0"/>
              </a:rPr>
              <a:t>Non è previsto il pagamento dell’IVA in quanto non si ha un’effettiva compravendita (manca il presupposto oggettivo). </a:t>
            </a:r>
          </a:p>
          <a:p>
            <a:pPr algn="just" eaLnBrk="1" hangingPunct="1">
              <a:buClr>
                <a:schemeClr val="tx1"/>
              </a:buClr>
              <a:defRPr/>
            </a:pPr>
            <a:endParaRPr lang="it-IT" sz="800"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r>
              <a:rPr lang="it-IT" b="1" dirty="0">
                <a:latin typeface="Tahoma" panose="020B0604030504040204" pitchFamily="34" charset="0"/>
                <a:ea typeface="Tahoma" panose="020B0604030504040204" pitchFamily="34" charset="0"/>
                <a:cs typeface="Tahoma" panose="020B0604030504040204" pitchFamily="34" charset="0"/>
              </a:rPr>
              <a:t>Esempio: </a:t>
            </a:r>
            <a:r>
              <a:rPr lang="it-IT" dirty="0">
                <a:latin typeface="Tahoma" panose="020B0604030504040204" pitchFamily="34" charset="0"/>
                <a:ea typeface="Tahoma" panose="020B0604030504040204" pitchFamily="34" charset="0"/>
                <a:cs typeface="Tahoma" panose="020B0604030504040204" pitchFamily="34" charset="0"/>
              </a:rPr>
              <a:t>L’azienda Alfa riceve in donazione un impianto il cui valore, dato lo stato d’uso, viene stimato in 1.000.</a:t>
            </a:r>
          </a:p>
        </p:txBody>
      </p:sp>
      <p:graphicFrame>
        <p:nvGraphicFramePr>
          <p:cNvPr id="14" name="Group 52">
            <a:extLst>
              <a:ext uri="{FF2B5EF4-FFF2-40B4-BE49-F238E27FC236}">
                <a16:creationId xmlns:a16="http://schemas.microsoft.com/office/drawing/2014/main" id="{AF69E4B0-90C4-4EF2-B39A-74039530C78A}"/>
              </a:ext>
            </a:extLst>
          </p:cNvPr>
          <p:cNvGraphicFramePr>
            <a:graphicFrameLocks noGrp="1"/>
          </p:cNvGraphicFramePr>
          <p:nvPr/>
        </p:nvGraphicFramePr>
        <p:xfrm>
          <a:off x="328613" y="5473700"/>
          <a:ext cx="8496300" cy="4000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4000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6" marB="458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Impianti</a:t>
                      </a: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Sopravvenienze attive</a:t>
                      </a: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816" marB="45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a:t>
                      </a:r>
                    </a:p>
                  </a:txBody>
                  <a:tcPr marT="45816" marB="458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ttangolo 2"/>
          <p:cNvSpPr>
            <a:spLocks noChangeArrowheads="1"/>
          </p:cNvSpPr>
          <p:nvPr/>
        </p:nvSpPr>
        <p:spPr bwMode="auto">
          <a:xfrm>
            <a:off x="1588" y="696913"/>
            <a:ext cx="8821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
                <a:schemeClr val="tx1"/>
              </a:buClr>
              <a:buFontTx/>
              <a:buNone/>
            </a:pPr>
            <a:r>
              <a:rPr lang="it-IT" altLang="it-IT" sz="1800" b="1" dirty="0">
                <a:latin typeface="Tahoma" panose="020B0604030504040204" pitchFamily="34" charset="0"/>
                <a:cs typeface="Tahoma" panose="020B0604030504040204" pitchFamily="34" charset="0"/>
              </a:rPr>
              <a:t>Il leasing: </a:t>
            </a:r>
            <a:r>
              <a:rPr lang="it-IT" altLang="it-IT" sz="1800" b="1" u="sng" dirty="0" smtClean="0">
                <a:latin typeface="Tahoma" panose="020B0604030504040204" pitchFamily="34" charset="0"/>
                <a:cs typeface="Tahoma" panose="020B0604030504040204" pitchFamily="34" charset="0"/>
              </a:rPr>
              <a:t>oggetto </a:t>
            </a:r>
            <a:r>
              <a:rPr lang="it-IT" altLang="it-IT" sz="1800" b="1" u="sng" dirty="0">
                <a:latin typeface="Tahoma" panose="020B0604030504040204" pitchFamily="34" charset="0"/>
                <a:cs typeface="Tahoma" panose="020B0604030504040204" pitchFamily="34" charset="0"/>
              </a:rPr>
              <a:t>di trattazione separata</a:t>
            </a:r>
            <a:r>
              <a:rPr lang="it-IT" altLang="it-IT" sz="1800" b="1" dirty="0">
                <a:latin typeface="Tahoma" panose="020B0604030504040204" pitchFamily="34" charset="0"/>
                <a:cs typeface="Tahoma" panose="020B0604030504040204" pitchFamily="34" charset="0"/>
              </a:rPr>
              <a:t>.</a:t>
            </a:r>
          </a:p>
        </p:txBody>
      </p:sp>
      <p:sp>
        <p:nvSpPr>
          <p:cNvPr id="15" name="Titolo 1">
            <a:extLst>
              <a:ext uri="{FF2B5EF4-FFF2-40B4-BE49-F238E27FC236}">
                <a16:creationId xmlns:a16="http://schemas.microsoft.com/office/drawing/2014/main" id="{DE9FFA50-77B6-49C9-9F84-811243EF8810}"/>
              </a:ext>
            </a:extLst>
          </p:cNvPr>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28677" name="Rectangle 4"/>
          <p:cNvSpPr>
            <a:spLocks noChangeArrowheads="1"/>
          </p:cNvSpPr>
          <p:nvPr/>
        </p:nvSpPr>
        <p:spPr bwMode="auto">
          <a:xfrm>
            <a:off x="684213" y="90488"/>
            <a:ext cx="7915275"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L’acquisizione</a:t>
            </a:r>
            <a:endParaRPr lang="it-IT" altLang="it-IT" sz="1800"/>
          </a:p>
        </p:txBody>
      </p:sp>
      <p:sp>
        <p:nvSpPr>
          <p:cNvPr id="13" name="Rettangolo 12">
            <a:extLst>
              <a:ext uri="{FF2B5EF4-FFF2-40B4-BE49-F238E27FC236}">
                <a16:creationId xmlns:a16="http://schemas.microsoft.com/office/drawing/2014/main" id="{DF8D0FED-EB38-4DEC-9E5B-05BC816F9126}"/>
              </a:ext>
            </a:extLst>
          </p:cNvPr>
          <p:cNvSpPr/>
          <p:nvPr/>
        </p:nvSpPr>
        <p:spPr>
          <a:xfrm>
            <a:off x="1588" y="1065213"/>
            <a:ext cx="8821737" cy="4508500"/>
          </a:xfrm>
          <a:prstGeom prst="rect">
            <a:avLst/>
          </a:prstGeom>
        </p:spPr>
        <p:txBody>
          <a:bodyPr>
            <a:spAutoFit/>
          </a:bodyPr>
          <a:lstStyle/>
          <a:p>
            <a:pPr algn="just" eaLnBrk="1" hangingPunct="1">
              <a:buClr>
                <a:schemeClr val="tx1"/>
              </a:buClr>
              <a:defRPr/>
            </a:pPr>
            <a:r>
              <a:rPr lang="it-IT" b="1" dirty="0">
                <a:latin typeface="Tahoma" panose="020B0604030504040204" pitchFamily="34" charset="0"/>
                <a:ea typeface="Tahoma" panose="020B0604030504040204" pitchFamily="34" charset="0"/>
                <a:cs typeface="Tahoma" panose="020B0604030504040204" pitchFamily="34" charset="0"/>
              </a:rPr>
              <a:t>L’affitto, il noleggio, il diritto di sfruttamento:</a:t>
            </a:r>
          </a:p>
          <a:p>
            <a:pPr algn="just" eaLnBrk="1" hangingPunct="1">
              <a:buClr>
                <a:schemeClr val="tx1"/>
              </a:buClr>
              <a:defRPr/>
            </a:pPr>
            <a:r>
              <a:rPr lang="it-IT" dirty="0">
                <a:latin typeface="Tahoma" panose="020B0604030504040204" pitchFamily="34" charset="0"/>
                <a:ea typeface="Tahoma" panose="020B0604030504040204" pitchFamily="34" charset="0"/>
                <a:cs typeface="Tahoma" panose="020B0604030504040204" pitchFamily="34" charset="0"/>
              </a:rPr>
              <a:t>L’affitto (per gli immobili e i terreni), il noleggio (per i beni mobili), mentre il diritto di sfruttamento è tipico delle immobilizzazioni immateriali. </a:t>
            </a:r>
          </a:p>
          <a:p>
            <a:pPr algn="just" eaLnBrk="1" hangingPunct="1">
              <a:buClr>
                <a:schemeClr val="tx1"/>
              </a:buClr>
              <a:defRPr/>
            </a:pPr>
            <a:endParaRPr lang="it-IT" sz="700" u="sng"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r>
              <a:rPr lang="it-IT" b="1" i="1" u="sng" dirty="0">
                <a:latin typeface="Tahoma" panose="020B0604030504040204" pitchFamily="34" charset="0"/>
                <a:ea typeface="Tahoma" panose="020B0604030504040204" pitchFamily="34" charset="0"/>
                <a:cs typeface="Tahoma" panose="020B0604030504040204" pitchFamily="34" charset="0"/>
              </a:rPr>
              <a:t>La contabilizzazione: </a:t>
            </a:r>
          </a:p>
          <a:p>
            <a:pPr marL="342900" indent="-342900" algn="just" eaLnBrk="1" hangingPunct="1">
              <a:buClr>
                <a:schemeClr val="tx1"/>
              </a:buClr>
              <a:buFont typeface="+mj-lt"/>
              <a:buAutoNum type="arabicPeriod"/>
              <a:defRPr/>
            </a:pPr>
            <a:r>
              <a:rPr lang="it-IT" sz="1700" dirty="0">
                <a:latin typeface="Tahoma" panose="020B0604030504040204" pitchFamily="34" charset="0"/>
                <a:ea typeface="Tahoma" panose="020B0604030504040204" pitchFamily="34" charset="0"/>
                <a:cs typeface="Tahoma" panose="020B0604030504040204" pitchFamily="34" charset="0"/>
              </a:rPr>
              <a:t>vengono rilevati esclusivamente i canoni periodici (“Fitti passivi”, Canoni di Noleggio”, “Royalties” e similari) corrisposti ai concedenti, i quali affluiscono nella colonna dei costi del conto economico.</a:t>
            </a:r>
          </a:p>
          <a:p>
            <a:pPr marL="342900" indent="-342900" algn="just" eaLnBrk="1" hangingPunct="1">
              <a:buClr>
                <a:schemeClr val="tx1"/>
              </a:buClr>
              <a:buFont typeface="+mj-lt"/>
              <a:buAutoNum type="arabicPeriod"/>
              <a:defRPr/>
            </a:pPr>
            <a:r>
              <a:rPr lang="it-IT" sz="1700" dirty="0">
                <a:latin typeface="Tahoma" panose="020B0604030504040204" pitchFamily="34" charset="0"/>
                <a:ea typeface="Tahoma" panose="020B0604030504040204" pitchFamily="34" charset="0"/>
                <a:cs typeface="Tahoma" panose="020B0604030504040204" pitchFamily="34" charset="0"/>
              </a:rPr>
              <a:t>A fronte del costo d’esercizio si rileva l’uscita di denaro (o il debito verso il fornitore). </a:t>
            </a:r>
          </a:p>
          <a:p>
            <a:pPr marL="342900" indent="-342900" algn="just" eaLnBrk="1" hangingPunct="1">
              <a:buClr>
                <a:schemeClr val="tx1"/>
              </a:buClr>
              <a:buFont typeface="+mj-lt"/>
              <a:buAutoNum type="arabicPeriod"/>
              <a:defRPr/>
            </a:pPr>
            <a:r>
              <a:rPr lang="it-IT" sz="1700" dirty="0">
                <a:latin typeface="Tahoma" panose="020B0604030504040204" pitchFamily="34" charset="0"/>
                <a:ea typeface="Tahoma" panose="020B0604030504040204" pitchFamily="34" charset="0"/>
                <a:cs typeface="Tahoma" panose="020B0604030504040204" pitchFamily="34" charset="0"/>
              </a:rPr>
              <a:t>L’IVA si applicherà o meno a seconda che l’acquisizione venga da aziende o da privati. (privato NO manca il presupposto soggettivo). </a:t>
            </a:r>
          </a:p>
          <a:p>
            <a:pPr algn="just" eaLnBrk="1" hangingPunct="1">
              <a:buClr>
                <a:schemeClr val="tx1"/>
              </a:buClr>
              <a:defRPr/>
            </a:pPr>
            <a:endParaRPr lang="it-IT" sz="1100" dirty="0">
              <a:latin typeface="Tahoma" panose="020B0604030504040204" pitchFamily="34" charset="0"/>
              <a:ea typeface="Tahoma" panose="020B0604030504040204" pitchFamily="34" charset="0"/>
              <a:cs typeface="Tahoma" panose="020B0604030504040204" pitchFamily="34" charset="0"/>
            </a:endParaRPr>
          </a:p>
          <a:p>
            <a:pPr algn="just" eaLnBrk="1" hangingPunct="1">
              <a:buClr>
                <a:schemeClr val="tx1"/>
              </a:buClr>
              <a:defRPr/>
            </a:pPr>
            <a:r>
              <a:rPr lang="it-IT" sz="1700" b="1" u="sng" dirty="0">
                <a:latin typeface="Tahoma" panose="020B0604030504040204" pitchFamily="34" charset="0"/>
                <a:ea typeface="Tahoma" panose="020B0604030504040204" pitchFamily="34" charset="0"/>
                <a:cs typeface="Tahoma" panose="020B0604030504040204" pitchFamily="34" charset="0"/>
              </a:rPr>
              <a:t>Esempio: </a:t>
            </a:r>
            <a:r>
              <a:rPr lang="it-IT" altLang="it-IT" dirty="0"/>
              <a:t>Ottenuta licenza per la produzione di un particolare tessuto. Le royalties vengono determinate nella misura del 5% della produzione realizzata, quest’ultima pari a € 150.000,00. L’ammontare del compenso dovuto al titolare del diritto di brevetto, quindi, sarà pari a € 7.500,00 + IVA 22%:</a:t>
            </a:r>
          </a:p>
          <a:p>
            <a:pPr algn="just" eaLnBrk="1" hangingPunct="1">
              <a:buClr>
                <a:schemeClr val="tx1"/>
              </a:buClr>
              <a:defRPr/>
            </a:pPr>
            <a:endParaRPr lang="it-IT" sz="17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14" name="Group 52">
            <a:extLst>
              <a:ext uri="{FF2B5EF4-FFF2-40B4-BE49-F238E27FC236}">
                <a16:creationId xmlns:a16="http://schemas.microsoft.com/office/drawing/2014/main" id="{E4E5BEB7-C269-454D-B4C4-CC621D278CEC}"/>
              </a:ext>
            </a:extLst>
          </p:cNvPr>
          <p:cNvGraphicFramePr>
            <a:graphicFrameLocks noGrp="1"/>
          </p:cNvGraphicFramePr>
          <p:nvPr>
            <p:extLst>
              <p:ext uri="{D42A27DB-BD31-4B8C-83A1-F6EECF244321}">
                <p14:modId xmlns:p14="http://schemas.microsoft.com/office/powerpoint/2010/main" val="1345006244"/>
              </p:ext>
            </p:extLst>
          </p:nvPr>
        </p:nvGraphicFramePr>
        <p:xfrm>
          <a:off x="320675" y="5240338"/>
          <a:ext cx="8496300" cy="9207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9" marB="45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Royalties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Iva a credito </a:t>
                      </a: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Debiti v/fornitori</a:t>
                      </a: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7.500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1.650</a:t>
                      </a:r>
                    </a:p>
                  </a:txBody>
                  <a:tcPr marT="45819" marB="45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9.150</a:t>
                      </a:r>
                    </a:p>
                  </a:txBody>
                  <a:tcPr marT="45819" marB="45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crossmind">
  <a:themeElements>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esentazione1">
      <a:majorFont>
        <a:latin typeface="AvantGarde Bk B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esentazion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esentazion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esentazion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esentazion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esentazion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esentazion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esentazion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esentazion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esentazion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esentazion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esentazion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2F5395C99A0A1940B2B019EEAEFB9F35" ma:contentTypeVersion="0" ma:contentTypeDescription="Creare un nuovo documento." ma:contentTypeScope="" ma:versionID="d785c7198ab61bcd125e3d3fad48d209">
  <xsd:schema xmlns:xsd="http://www.w3.org/2001/XMLSchema" xmlns:xs="http://www.w3.org/2001/XMLSchema" xmlns:p="http://schemas.microsoft.com/office/2006/metadata/properties" targetNamespace="http://schemas.microsoft.com/office/2006/metadata/properties" ma:root="true" ma:fieldsID="4ea373c70dcfdb0a3329420882916a0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16BF48-069A-487C-9724-40F3F9F1FD3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FA0682A-06D2-4322-9C70-AA1DDB265496}">
  <ds:schemaRefs>
    <ds:schemaRef ds:uri="http://schemas.microsoft.com/sharepoint/v3/contenttype/forms"/>
  </ds:schemaRefs>
</ds:datastoreItem>
</file>

<file path=customXml/itemProps3.xml><?xml version="1.0" encoding="utf-8"?>
<ds:datastoreItem xmlns:ds="http://schemas.openxmlformats.org/officeDocument/2006/customXml" ds:itemID="{041AF581-CB8A-45D0-BF63-2110543C79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4473</TotalTime>
  <Words>3506</Words>
  <Application>Microsoft Office PowerPoint</Application>
  <PresentationFormat>Presentazione su schermo (4:3)</PresentationFormat>
  <Paragraphs>605</Paragraphs>
  <Slides>26</Slides>
  <Notes>26</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26</vt:i4>
      </vt:variant>
    </vt:vector>
  </HeadingPairs>
  <TitlesOfParts>
    <vt:vector size="34" baseType="lpstr">
      <vt:lpstr>ＭＳ Ｐゴシック</vt:lpstr>
      <vt:lpstr>ＭＳ Ｐゴシック</vt:lpstr>
      <vt:lpstr>Arial</vt:lpstr>
      <vt:lpstr>AvantGarde Bk BT</vt:lpstr>
      <vt:lpstr>Calibri</vt:lpstr>
      <vt:lpstr>Tahoma</vt:lpstr>
      <vt:lpstr>Times New Roman</vt:lpstr>
      <vt:lpstr>crossmind</vt:lpstr>
      <vt:lpstr>Presentazione standard di PowerPoint</vt:lpstr>
      <vt:lpstr> </vt:lpstr>
      <vt:lpstr>Presentazione standard di PowerPoint</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Lezione 1</dc:title>
  <dc:creator>Raffaele Fiorentino</dc:creator>
  <cp:lastModifiedBy>stefano.coronella@uniparthenope.it</cp:lastModifiedBy>
  <cp:revision>346</cp:revision>
  <cp:lastPrinted>2020-04-23T11:59:59Z</cp:lastPrinted>
  <dcterms:created xsi:type="dcterms:W3CDTF">2008-10-04T09:41:13Z</dcterms:created>
  <dcterms:modified xsi:type="dcterms:W3CDTF">2021-04-26T14:36:38Z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0x0101002F5395C99A0A1940B2B019EEAEFB9F35</vt:lpwstr>
  </property>
</Properties>
</file>