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938" r:id="rId5"/>
  </p:sldMasterIdLst>
  <p:notesMasterIdLst>
    <p:notesMasterId r:id="rId25"/>
  </p:notesMasterIdLst>
  <p:sldIdLst>
    <p:sldId id="291" r:id="rId6"/>
    <p:sldId id="318" r:id="rId7"/>
    <p:sldId id="319" r:id="rId8"/>
    <p:sldId id="320" r:id="rId9"/>
    <p:sldId id="351" r:id="rId10"/>
    <p:sldId id="353" r:id="rId11"/>
    <p:sldId id="339" r:id="rId12"/>
    <p:sldId id="352" r:id="rId13"/>
    <p:sldId id="321" r:id="rId14"/>
    <p:sldId id="323" r:id="rId15"/>
    <p:sldId id="340" r:id="rId16"/>
    <p:sldId id="355" r:id="rId17"/>
    <p:sldId id="354" r:id="rId18"/>
    <p:sldId id="341" r:id="rId19"/>
    <p:sldId id="347" r:id="rId20"/>
    <p:sldId id="325" r:id="rId21"/>
    <p:sldId id="357" r:id="rId22"/>
    <p:sldId id="333" r:id="rId23"/>
    <p:sldId id="356" r:id="rId24"/>
  </p:sldIdLst>
  <p:sldSz cx="9144000" cy="6858000" type="screen4x3"/>
  <p:notesSz cx="6858000" cy="9723438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91" autoAdjust="0"/>
    <p:restoredTop sz="76383" autoAdjust="0"/>
  </p:normalViewPr>
  <p:slideViewPr>
    <p:cSldViewPr>
      <p:cViewPr varScale="1">
        <p:scale>
          <a:sx n="78" d="100"/>
          <a:sy n="78" d="100"/>
        </p:scale>
        <p:origin x="28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91D7C7B-1EAC-4DA2-AC8B-D6DC4AB71E35}" type="datetimeFigureOut">
              <a:rPr lang="it-IT"/>
              <a:pPr>
                <a:defRPr/>
              </a:pPr>
              <a:t>27/04/2021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41425" y="1216025"/>
            <a:ext cx="4375150" cy="3281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679950"/>
            <a:ext cx="5486400" cy="38274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Modifica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236075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9236075"/>
            <a:ext cx="2971800" cy="4873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5EC4C67-210D-4EAA-8FE2-0B5B91303F25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1024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4947168-F8D0-475B-A2A6-7472512D3FD6}" type="slidenum">
              <a:rPr lang="it-IT" altLang="it-IT"/>
              <a:pPr/>
              <a:t>1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3277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D99532-A995-4E4A-BC44-6BAA3914A9DC}" type="slidenum">
              <a:rPr lang="it-IT" altLang="it-IT"/>
              <a:pPr/>
              <a:t>11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3482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DDDDA9E-D072-4DF0-8A23-4B9CC8378607}" type="slidenum">
              <a:rPr lang="it-IT" altLang="it-IT"/>
              <a:pPr/>
              <a:t>12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dirty="0" smtClean="0"/>
          </a:p>
        </p:txBody>
      </p:sp>
      <p:sp>
        <p:nvSpPr>
          <p:cNvPr id="3686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56D3952-1C48-4AFB-B649-1FD61991A0C8}" type="slidenum">
              <a:rPr lang="it-IT" altLang="it-IT"/>
              <a:pPr/>
              <a:t>13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dirty="0" smtClean="0"/>
          </a:p>
        </p:txBody>
      </p:sp>
      <p:sp>
        <p:nvSpPr>
          <p:cNvPr id="3891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B877CD-8DCA-4DC0-97B8-7C303594DBDC}" type="slidenum">
              <a:rPr lang="it-IT" altLang="it-IT"/>
              <a:pPr/>
              <a:t>14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dirty="0" smtClean="0"/>
          </a:p>
        </p:txBody>
      </p:sp>
      <p:sp>
        <p:nvSpPr>
          <p:cNvPr id="4096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240707-3BFB-4828-AF3E-5F73DBA898E6}" type="slidenum">
              <a:rPr lang="it-IT" altLang="it-IT"/>
              <a:pPr/>
              <a:t>15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Segnaposto not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43012" name="Segnaposto numero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B6CB8D-CA12-4FE1-AD32-A26DA1C989A7}" type="slidenum">
              <a:rPr lang="it-IT" altLang="it-IT"/>
              <a:pPr/>
              <a:t>16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3277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D99532-A995-4E4A-BC44-6BAA3914A9DC}" type="slidenum">
              <a:rPr lang="it-IT" altLang="it-IT"/>
              <a:pPr/>
              <a:t>17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738485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dirty="0" smtClean="0"/>
          </a:p>
        </p:txBody>
      </p:sp>
      <p:sp>
        <p:nvSpPr>
          <p:cNvPr id="4710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813BE46-DE6C-487A-9238-0A4476721354}" type="slidenum">
              <a:rPr lang="it-IT" altLang="it-IT"/>
              <a:pPr/>
              <a:t>18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dirty="0" smtClean="0"/>
          </a:p>
        </p:txBody>
      </p:sp>
      <p:sp>
        <p:nvSpPr>
          <p:cNvPr id="6554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E213DDF-85A8-4346-9AFE-E6D90A7346F1}" type="slidenum">
              <a:rPr lang="it-IT" altLang="it-IT"/>
              <a:pPr/>
              <a:t>19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dirty="0" smtClean="0"/>
          </a:p>
        </p:txBody>
      </p:sp>
      <p:sp>
        <p:nvSpPr>
          <p:cNvPr id="1638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BEB1993-3DCC-4CF8-B8D1-3F13E1ABC18E}" type="slidenum">
              <a:rPr lang="it-IT" altLang="it-IT"/>
              <a:pPr/>
              <a:t>3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dirty="0" smtClean="0"/>
          </a:p>
        </p:txBody>
      </p:sp>
      <p:sp>
        <p:nvSpPr>
          <p:cNvPr id="1843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9C085FB-8642-4F52-BA85-453C4CE43D6E}" type="slidenum">
              <a:rPr lang="it-IT" altLang="it-IT"/>
              <a:pPr/>
              <a:t>4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2048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88B56B8-A51A-4C25-8D68-6901FFEDB04E}" type="slidenum">
              <a:rPr lang="it-IT" altLang="it-IT"/>
              <a:pPr/>
              <a:t>5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2253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B28FAF-C09D-45BF-A49C-AEA8BA14BBC9}" type="slidenum">
              <a:rPr lang="it-IT" altLang="it-IT"/>
              <a:pPr/>
              <a:t>6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2458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8CFD1C-E250-484B-8866-FEAB9F5635E0}" type="slidenum">
              <a:rPr lang="it-IT" altLang="it-IT"/>
              <a:pPr/>
              <a:t>7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dirty="0" smtClean="0"/>
          </a:p>
        </p:txBody>
      </p:sp>
      <p:sp>
        <p:nvSpPr>
          <p:cNvPr id="2662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D0449C-2BF5-4243-9B56-EEF1EAAA837A}" type="slidenum">
              <a:rPr lang="it-IT" altLang="it-IT"/>
              <a:pPr/>
              <a:t>8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dirty="0" smtClean="0"/>
          </a:p>
        </p:txBody>
      </p:sp>
      <p:sp>
        <p:nvSpPr>
          <p:cNvPr id="2867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454C84-05CB-41EA-BD57-B09F17C1316B}" type="slidenum">
              <a:rPr lang="it-IT" altLang="it-IT"/>
              <a:pPr/>
              <a:t>9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dirty="0" smtClean="0"/>
          </a:p>
        </p:txBody>
      </p:sp>
      <p:sp>
        <p:nvSpPr>
          <p:cNvPr id="3072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A52D3C-F8E2-4ABA-A59D-074567397500}" type="slidenum">
              <a:rPr lang="it-IT" altLang="it-IT"/>
              <a:pPr/>
              <a:t>10</a:t>
            </a:fld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 rot="10800000">
            <a:off x="0" y="260350"/>
            <a:ext cx="9144000" cy="525621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DDDDD"/>
              </a:gs>
            </a:gsLst>
            <a:lin ang="5400000" scaled="1"/>
          </a:gradFill>
          <a:ln>
            <a:noFill/>
          </a:ln>
        </p:spPr>
        <p:txBody>
          <a:bodyPr rot="10800000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 rot="10800000">
            <a:off x="0" y="4149725"/>
            <a:ext cx="9144000" cy="27082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BEBEB"/>
              </a:gs>
            </a:gsLst>
            <a:lin ang="5400000" scaled="1"/>
          </a:gradFill>
          <a:ln>
            <a:noFill/>
          </a:ln>
        </p:spPr>
        <p:txBody>
          <a:bodyPr rot="10800000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pic>
        <p:nvPicPr>
          <p:cNvPr id="6" name="Picture 13" descr="Crossmind_definitivo2"/>
          <p:cNvPicPr>
            <a:picLocks noChangeAspect="1" noChangeArrowheads="1"/>
          </p:cNvPicPr>
          <p:nvPr/>
        </p:nvPicPr>
        <p:blipFill>
          <a:blip r:embed="rId2">
            <a:lum bright="80000" contrast="-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92" b="27074"/>
          <a:stretch>
            <a:fillRect/>
          </a:stretch>
        </p:blipFill>
        <p:spPr bwMode="auto">
          <a:xfrm>
            <a:off x="323850" y="5021263"/>
            <a:ext cx="2146300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24301" y="1916113"/>
            <a:ext cx="5000625" cy="1225550"/>
          </a:xfrm>
        </p:spPr>
        <p:txBody>
          <a:bodyPr/>
          <a:lstStyle>
            <a:lvl1pPr algn="ctr">
              <a:defRPr b="1">
                <a:solidFill>
                  <a:srgbClr val="990033"/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356101" y="3429001"/>
            <a:ext cx="4537075" cy="1368425"/>
          </a:xfrm>
        </p:spPr>
        <p:txBody>
          <a:bodyPr/>
          <a:lstStyle>
            <a:lvl1pPr marL="0" indent="0" algn="r">
              <a:buFontTx/>
              <a:buNone/>
              <a:defRPr sz="1800">
                <a:solidFill>
                  <a:srgbClr val="5F5F5F"/>
                </a:solidFill>
                <a:latin typeface="AvantGarde Bk BT" pitchFamily="34" charset="0"/>
              </a:defRPr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0" name="Rectangle 19"/>
          <p:cNvSpPr>
            <a:spLocks noGrp="1" noChangeArrowheads="1"/>
          </p:cNvSpPr>
          <p:nvPr>
            <p:ph type="ftr" sz="quarter" idx="10"/>
          </p:nvPr>
        </p:nvSpPr>
        <p:spPr>
          <a:xfrm>
            <a:off x="4356100" y="6245225"/>
            <a:ext cx="4608513" cy="476250"/>
          </a:xfrm>
        </p:spPr>
        <p:txBody>
          <a:bodyPr/>
          <a:lstStyle>
            <a:lvl1pPr algn="r">
              <a:defRPr i="1"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</p:spTree>
    <p:extLst>
      <p:ext uri="{BB962C8B-B14F-4D97-AF65-F5344CB8AC3E}">
        <p14:creationId xmlns:p14="http://schemas.microsoft.com/office/powerpoint/2010/main" val="689298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A977D0-1C30-4FB5-A002-E62FC1775FD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9142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4975" y="341313"/>
            <a:ext cx="2108200" cy="5535612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2" y="341313"/>
            <a:ext cx="6175375" cy="5535612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45EC77-4B08-43E4-B6E5-76C2F246862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77069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it-IT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835938-404E-4D01-AB55-50052807B3E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27471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DE7F7-360E-4CC7-8633-9B5E1DD868EA}" type="datetimeFigureOut">
              <a:rPr lang="it-IT"/>
              <a:pPr>
                <a:defRPr/>
              </a:pPr>
              <a:t>27/04/2021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3F54FB-9CDB-4F17-9852-8D9C8BB2366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864716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B6BD6-4539-4F6C-ACF0-7F3FC2A921E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36498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2FEAC-CED4-445E-A52C-4A42CDADC0F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53149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BB396-FA6D-40D8-80A8-6C3DD8B6170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46973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A409E3-E0C4-445D-899F-5CF824172D7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358941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78D3D-75BF-4364-8ABB-FC41A6ACFC1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135938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D44C5-FC4D-4E69-9E64-D5FE3B0BFBB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24071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DC1B4-F026-4E60-A3A2-73FF1C140B6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795639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30EBF5-1A86-4FC3-ACC8-4D1493B9438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044296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BE8C2A-8D21-411A-967B-E0E2BED0BE9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60806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4F3858-D65F-444F-A134-4D70CAEA6E7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634362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5654A-AF4C-4AA8-B9B8-4D47D0732E7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32078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5E2D8C-D548-4E17-AD4E-6CE5E5077AB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97431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1" y="1125539"/>
            <a:ext cx="4141788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1389" y="1125539"/>
            <a:ext cx="4141787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5A5754-6719-4987-A034-697AE6504CB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20674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6ED4E6-F9C4-41F7-9058-BA611E37A55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6044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6DB108-B131-4210-B615-96F0942A0E9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32371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E77031-9652-4306-876D-F4897B543B6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55186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0BF0B3-02E0-4190-9586-68EF4658EE2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8732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6042EB-44FC-45C8-BB23-541DD440E63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7553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/>
        </p:nvSpPr>
        <p:spPr bwMode="auto">
          <a:xfrm rot="10800000">
            <a:off x="0" y="260350"/>
            <a:ext cx="9144000" cy="525621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DDDDD"/>
              </a:gs>
            </a:gsLst>
            <a:lin ang="5400000" scaled="1"/>
          </a:gradFill>
          <a:ln>
            <a:noFill/>
          </a:ln>
        </p:spPr>
        <p:txBody>
          <a:bodyPr rot="10800000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1027" name="Rectangle 11"/>
          <p:cNvSpPr>
            <a:spLocks noChangeArrowheads="1"/>
          </p:cNvSpPr>
          <p:nvPr/>
        </p:nvSpPr>
        <p:spPr bwMode="auto">
          <a:xfrm rot="10800000">
            <a:off x="0" y="4149725"/>
            <a:ext cx="9144000" cy="27082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BEBEB"/>
              </a:gs>
            </a:gsLst>
            <a:lin ang="5400000" scaled="1"/>
          </a:gradFill>
          <a:ln>
            <a:noFill/>
          </a:ln>
        </p:spPr>
        <p:txBody>
          <a:bodyPr rot="10800000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341313"/>
            <a:ext cx="8208962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103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8"/>
            <a:ext cx="8435975" cy="47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FFFFFF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37288"/>
            <a:ext cx="41767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86588" y="6237288"/>
            <a:ext cx="19065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FFFFFF"/>
                </a:solidFill>
                <a:latin typeface="AvantGarde Bk BT"/>
                <a:ea typeface="MS PGothic" panose="020B0600070205080204" pitchFamily="34" charset="-128"/>
              </a:defRPr>
            </a:lvl1pPr>
          </a:lstStyle>
          <a:p>
            <a:fld id="{5356324F-D930-4F26-9B2B-5D278B5F40D0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1034" name="Rectangle 12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1035" name="Rectangle 15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7" r:id="rId1"/>
    <p:sldLayoutId id="2147484478" r:id="rId2"/>
    <p:sldLayoutId id="2147484459" r:id="rId3"/>
    <p:sldLayoutId id="2147484460" r:id="rId4"/>
    <p:sldLayoutId id="2147484461" r:id="rId5"/>
    <p:sldLayoutId id="2147484462" r:id="rId6"/>
    <p:sldLayoutId id="2147484463" r:id="rId7"/>
    <p:sldLayoutId id="2147484464" r:id="rId8"/>
    <p:sldLayoutId id="2147484465" r:id="rId9"/>
    <p:sldLayoutId id="2147484466" r:id="rId10"/>
    <p:sldLayoutId id="2147484467" r:id="rId11"/>
    <p:sldLayoutId id="2147484479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  <a:ea typeface="MS PGothic" pitchFamily="34" charset="-128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Char char="•"/>
        <a:defRPr sz="28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Arial" panose="020B0604020202020204" pitchFamily="34" charset="0"/>
        <a:buChar char="–"/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Arial" charset="0"/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Arial" charset="0"/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Arial" charset="0"/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Arial" charset="0"/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egnaposto titolo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2051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Modifica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4120CE8E-9027-4890-916A-F8B8BB7DC8FE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0" r:id="rId1"/>
    <p:sldLayoutId id="2147484481" r:id="rId2"/>
    <p:sldLayoutId id="2147484468" r:id="rId3"/>
    <p:sldLayoutId id="2147484469" r:id="rId4"/>
    <p:sldLayoutId id="2147484470" r:id="rId5"/>
    <p:sldLayoutId id="2147484471" r:id="rId6"/>
    <p:sldLayoutId id="2147484472" r:id="rId7"/>
    <p:sldLayoutId id="2147484473" r:id="rId8"/>
    <p:sldLayoutId id="2147484474" r:id="rId9"/>
    <p:sldLayoutId id="2147484475" r:id="rId10"/>
    <p:sldLayoutId id="2147484476" r:id="rId11"/>
  </p:sldLayoutIdLst>
  <p:hf sldNum="0" hdr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684213" y="2082824"/>
            <a:ext cx="7991475" cy="41544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it-IT" sz="4400" b="1" dirty="0" smtClean="0">
                <a:solidFill>
                  <a:srgbClr val="002060"/>
                </a:solidFill>
                <a:latin typeface="Times New Roman" pitchFamily="18" charset="0"/>
              </a:rPr>
              <a:t>Corso di Ragioneria Generale</a:t>
            </a:r>
          </a:p>
          <a:p>
            <a:pPr algn="ctr" eaLnBrk="1" hangingPunct="1">
              <a:defRPr/>
            </a:pPr>
            <a:endParaRPr lang="it-IT" altLang="it-IT" sz="4400" dirty="0" smtClean="0">
              <a:solidFill>
                <a:srgbClr val="000000"/>
              </a:solidFill>
            </a:endParaRPr>
          </a:p>
          <a:p>
            <a:pPr algn="ctr">
              <a:spcBef>
                <a:spcPts val="0"/>
              </a:spcBef>
              <a:defRPr/>
            </a:pPr>
            <a:r>
              <a:rPr lang="it-IT" sz="4400" b="1" i="1" dirty="0" smtClean="0">
                <a:solidFill>
                  <a:srgbClr val="7030A0"/>
                </a:solidFill>
                <a:latin typeface="Times New Roman" pitchFamily="18" charset="0"/>
              </a:rPr>
              <a:t>L’operazione di investimento</a:t>
            </a:r>
          </a:p>
          <a:p>
            <a:pPr algn="ctr">
              <a:spcBef>
                <a:spcPts val="0"/>
              </a:spcBef>
              <a:defRPr/>
            </a:pPr>
            <a:r>
              <a:rPr lang="it-IT" sz="4400" b="1" i="1" dirty="0" smtClean="0">
                <a:solidFill>
                  <a:srgbClr val="7030A0"/>
                </a:solidFill>
                <a:latin typeface="Times New Roman" pitchFamily="18" charset="0"/>
              </a:rPr>
              <a:t>(costi del personale)</a:t>
            </a:r>
            <a:endParaRPr lang="it-IT" sz="4400" b="1" i="1" dirty="0">
              <a:solidFill>
                <a:srgbClr val="7030A0"/>
              </a:solidFill>
              <a:latin typeface="Times New Roman" pitchFamily="18" charset="0"/>
            </a:endParaRPr>
          </a:p>
          <a:p>
            <a:pPr algn="ctr">
              <a:spcBef>
                <a:spcPts val="0"/>
              </a:spcBef>
              <a:defRPr/>
            </a:pPr>
            <a:endParaRPr lang="it-IT" sz="4400" b="1" i="1" dirty="0">
              <a:solidFill>
                <a:schemeClr val="accent6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it-IT" sz="4400" b="1" i="1" dirty="0">
                <a:solidFill>
                  <a:srgbClr val="C00000"/>
                </a:solidFill>
                <a:latin typeface="Times New Roman" pitchFamily="18" charset="0"/>
              </a:rPr>
              <a:t>Prof. Stefano Coronella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268" y="233956"/>
            <a:ext cx="1524003" cy="152400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29700" name="Titolo 1"/>
          <p:cNvSpPr>
            <a:spLocks noGrp="1"/>
          </p:cNvSpPr>
          <p:nvPr>
            <p:ph type="title"/>
          </p:nvPr>
        </p:nvSpPr>
        <p:spPr>
          <a:xfrm>
            <a:off x="628650" y="188913"/>
            <a:ext cx="7886700" cy="974725"/>
          </a:xfrm>
        </p:spPr>
        <p:txBody>
          <a:bodyPr/>
          <a:lstStyle/>
          <a:p>
            <a:pPr algn="ctr"/>
            <a:r>
              <a:rPr lang="it-IT" altLang="it-IT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Contributi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44525" y="1712913"/>
            <a:ext cx="3319463" cy="52228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PREVIDENZIALI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5651500" y="1684338"/>
            <a:ext cx="2665413" cy="52228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ASSICURATIVI</a:t>
            </a:r>
          </a:p>
        </p:txBody>
      </p:sp>
      <p:cxnSp>
        <p:nvCxnSpPr>
          <p:cNvPr id="9" name="Connettore 2 8"/>
          <p:cNvCxnSpPr/>
          <p:nvPr/>
        </p:nvCxnSpPr>
        <p:spPr>
          <a:xfrm flipH="1">
            <a:off x="2303463" y="1052513"/>
            <a:ext cx="2293937" cy="565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4597400" y="1052513"/>
            <a:ext cx="2135188" cy="504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arentesi graffa aperta 10"/>
          <p:cNvSpPr/>
          <p:nvPr/>
        </p:nvSpPr>
        <p:spPr>
          <a:xfrm rot="16200000">
            <a:off x="4072731" y="470694"/>
            <a:ext cx="962025" cy="468153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1273175" y="3503613"/>
            <a:ext cx="7362825" cy="18161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Debito nei confronti degli istituti di competenza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Costo per l’azienda</a:t>
            </a:r>
          </a:p>
          <a:p>
            <a:pPr>
              <a:defRPr/>
            </a:pPr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olo 1"/>
          <p:cNvSpPr>
            <a:spLocks noGrp="1"/>
          </p:cNvSpPr>
          <p:nvPr>
            <p:ph type="title"/>
          </p:nvPr>
        </p:nvSpPr>
        <p:spPr>
          <a:xfrm>
            <a:off x="698500" y="-147638"/>
            <a:ext cx="7886700" cy="700088"/>
          </a:xfrm>
        </p:spPr>
        <p:txBody>
          <a:bodyPr/>
          <a:lstStyle/>
          <a:p>
            <a:pPr algn="ctr"/>
            <a:r>
              <a:rPr lang="it-IT" altLang="it-IT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Esempio contributi previdenziali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24580" name="CasellaDiTesto 5"/>
          <p:cNvSpPr txBox="1">
            <a:spLocks noChangeArrowheads="1"/>
          </p:cNvSpPr>
          <p:nvPr/>
        </p:nvSpPr>
        <p:spPr bwMode="auto">
          <a:xfrm>
            <a:off x="11113" y="885825"/>
            <a:ext cx="3371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i="1">
                <a:latin typeface="Times New Roman" panose="02020603050405020304" pitchFamily="18" charset="0"/>
                <a:cs typeface="Times New Roman" panose="02020603050405020304" pitchFamily="18" charset="0"/>
              </a:rPr>
              <a:t>Liquidazione dei contributi sociali</a:t>
            </a:r>
          </a:p>
        </p:txBody>
      </p:sp>
      <p:sp>
        <p:nvSpPr>
          <p:cNvPr id="31749" name="CasellaDiTesto 7"/>
          <p:cNvSpPr txBox="1">
            <a:spLocks noChangeArrowheads="1"/>
          </p:cNvSpPr>
          <p:nvPr/>
        </p:nvSpPr>
        <p:spPr bwMode="auto">
          <a:xfrm>
            <a:off x="11113" y="574675"/>
            <a:ext cx="75707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>
                <a:latin typeface="Times New Roman" panose="02020603050405020304" pitchFamily="18" charset="0"/>
                <a:cs typeface="Times New Roman" panose="02020603050405020304" pitchFamily="18" charset="0"/>
              </a:rPr>
              <a:t>Per il mese di aprile contributi INPS a carico dell’azienda ammontano a € 1.400</a:t>
            </a:r>
          </a:p>
        </p:txBody>
      </p:sp>
      <p:graphicFrame>
        <p:nvGraphicFramePr>
          <p:cNvPr id="12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770765"/>
              </p:ext>
            </p:extLst>
          </p:nvPr>
        </p:nvGraphicFramePr>
        <p:xfrm>
          <a:off x="323850" y="1254125"/>
          <a:ext cx="8496300" cy="446088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6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Contributi previdenziali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INPS c/c competenze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1.400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745" name="CasellaDiTesto 4"/>
          <p:cNvSpPr txBox="1">
            <a:spLocks noChangeArrowheads="1"/>
          </p:cNvSpPr>
          <p:nvPr/>
        </p:nvSpPr>
        <p:spPr bwMode="auto">
          <a:xfrm>
            <a:off x="180975" y="1682750"/>
            <a:ext cx="8815388" cy="22860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defRPr/>
            </a:pPr>
            <a:r>
              <a:rPr lang="it-IT" alt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conto “Contributi previdenziali” (o anche “Contributi INPS”) è un conto derivato-economico acceso ai costi di esercizio. </a:t>
            </a:r>
          </a:p>
          <a:p>
            <a:pPr algn="just">
              <a:defRPr/>
            </a:pPr>
            <a:endParaRPr lang="it-IT" altLang="it-IT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it-IT" alt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contributi versati dall’azienda che formalmente appaiono a suoi carico comprendono anche una somma a titolo di </a:t>
            </a:r>
            <a:r>
              <a:rPr lang="it-IT" alt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contributo per il miglioramento fondo pensioni </a:t>
            </a:r>
            <a:r>
              <a:rPr lang="it-IT" alt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pari allo 0,50 % delle retribuzioni lorde che grava sui dipendenti e incide sul TFR. </a:t>
            </a:r>
          </a:p>
          <a:p>
            <a:pPr algn="just">
              <a:defRPr/>
            </a:pPr>
            <a:endParaRPr lang="it-IT" altLang="it-IT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it-IT" alt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L’azienda dunque versa mensilmente lo 0,50% come se fosse a suo carico ma a fine anno lo recupera dai dipendenti in sede di determinazione del TFR</a:t>
            </a:r>
          </a:p>
        </p:txBody>
      </p:sp>
      <p:sp>
        <p:nvSpPr>
          <p:cNvPr id="25" name="Freccia a destra 24"/>
          <p:cNvSpPr/>
          <p:nvPr/>
        </p:nvSpPr>
        <p:spPr>
          <a:xfrm>
            <a:off x="307975" y="3968750"/>
            <a:ext cx="639763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31771" name="Rettangolo 1"/>
          <p:cNvSpPr>
            <a:spLocks noChangeArrowheads="1"/>
          </p:cNvSpPr>
          <p:nvPr/>
        </p:nvSpPr>
        <p:spPr bwMode="auto">
          <a:xfrm>
            <a:off x="1030288" y="3949700"/>
            <a:ext cx="77898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it-IT" altLang="it-IT">
                <a:latin typeface="Times New Roman" panose="02020603050405020304" pitchFamily="18" charset="0"/>
                <a:cs typeface="Times New Roman" panose="02020603050405020304" pitchFamily="18" charset="0"/>
              </a:rPr>
              <a:t>Per il mese di aprile i contributi dello 0,50% formalmente a carico dell’azienda, ma da recuperare sui dipendenti, ammontano a € 15 (3.000 retrib.lorde) </a:t>
            </a:r>
          </a:p>
        </p:txBody>
      </p:sp>
      <p:graphicFrame>
        <p:nvGraphicFramePr>
          <p:cNvPr id="26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451856"/>
              </p:ext>
            </p:extLst>
          </p:nvPr>
        </p:nvGraphicFramePr>
        <p:xfrm>
          <a:off x="339725" y="4699000"/>
          <a:ext cx="8496300" cy="579438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92" marB="457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Dipendenti c/contributi anticipati</a:t>
                      </a: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INPS c/c competenze</a:t>
                      </a: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1790" name="Rettangolo 2"/>
          <p:cNvSpPr>
            <a:spLocks noChangeArrowheads="1"/>
          </p:cNvSpPr>
          <p:nvPr/>
        </p:nvSpPr>
        <p:spPr bwMode="auto">
          <a:xfrm>
            <a:off x="69850" y="5365750"/>
            <a:ext cx="892651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it-IT" altLang="it-IT" sz="1600"/>
              <a:t>Il conto “Personale c/contributi anticipati” è un conto originario-finanziario acceso alla liquidità differita in quanto rappresenta un credito verso i dipendenti per somme da loro dovute all’INPS.</a:t>
            </a:r>
          </a:p>
          <a:p>
            <a:pPr algn="just"/>
            <a:r>
              <a:rPr lang="it-IT" altLang="it-IT" sz="1600"/>
              <a:t>Questi crediti vengono recuperati una volta all’anno in occasione delle scritture di assestamento e in particolare nella definizione delle somme da accantonare a TFR. </a:t>
            </a:r>
          </a:p>
        </p:txBody>
      </p:sp>
      <p:sp>
        <p:nvSpPr>
          <p:cNvPr id="31791" name="CasellaDiTesto 4"/>
          <p:cNvSpPr txBox="1">
            <a:spLocks noChangeArrowheads="1"/>
          </p:cNvSpPr>
          <p:nvPr/>
        </p:nvSpPr>
        <p:spPr bwMode="auto">
          <a:xfrm>
            <a:off x="2339975" y="4953000"/>
            <a:ext cx="5175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1400"/>
              <a:t>VF+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olo 1"/>
          <p:cNvSpPr>
            <a:spLocks noGrp="1"/>
          </p:cNvSpPr>
          <p:nvPr>
            <p:ph type="title"/>
          </p:nvPr>
        </p:nvSpPr>
        <p:spPr>
          <a:xfrm>
            <a:off x="744538" y="-55563"/>
            <a:ext cx="7886700" cy="700088"/>
          </a:xfrm>
        </p:spPr>
        <p:txBody>
          <a:bodyPr/>
          <a:lstStyle/>
          <a:p>
            <a:pPr algn="ctr"/>
            <a:r>
              <a:rPr lang="it-IT" altLang="it-IT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Esempio contributi previdenziali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33797" name="Rettangolo 5"/>
          <p:cNvSpPr>
            <a:spLocks noChangeArrowheads="1"/>
          </p:cNvSpPr>
          <p:nvPr/>
        </p:nvSpPr>
        <p:spPr bwMode="auto">
          <a:xfrm>
            <a:off x="163513" y="738188"/>
            <a:ext cx="88169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it-IT" altLang="it-IT">
                <a:latin typeface="Times New Roman" panose="02020603050405020304" pitchFamily="18" charset="0"/>
                <a:cs typeface="Times New Roman" panose="02020603050405020304" pitchFamily="18" charset="0"/>
              </a:rPr>
              <a:t>Al momento del pagamento di quanto dovuto all’INPS (entro il 16 del mese successivo) occorre calcolare il saldo a debito dell’azienda. </a:t>
            </a:r>
          </a:p>
        </p:txBody>
      </p:sp>
      <p:graphicFrame>
        <p:nvGraphicFramePr>
          <p:cNvPr id="15" name="Group 5"/>
          <p:cNvGraphicFramePr>
            <a:graphicFrameLocks noGrp="1"/>
          </p:cNvGraphicFramePr>
          <p:nvPr/>
        </p:nvGraphicFramePr>
        <p:xfrm>
          <a:off x="3136900" y="2697163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CasellaDiTesto 16"/>
          <p:cNvSpPr txBox="1">
            <a:spLocks noChangeArrowheads="1"/>
          </p:cNvSpPr>
          <p:nvPr/>
        </p:nvSpPr>
        <p:spPr bwMode="auto">
          <a:xfrm>
            <a:off x="3276600" y="1812925"/>
            <a:ext cx="22129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600" b="1">
                <a:latin typeface="Arial" panose="020B0604020202020204" pitchFamily="34" charset="0"/>
                <a:ea typeface="MS PGothic" panose="020B0600070205080204" pitchFamily="34" charset="-128"/>
              </a:rPr>
              <a:t>INPS c/competenze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600">
                <a:latin typeface="Arial" panose="020B0604020202020204" pitchFamily="34" charset="0"/>
                <a:ea typeface="MS PGothic" panose="020B0600070205080204" pitchFamily="34" charset="-128"/>
              </a:rPr>
              <a:t>CONTO ORIGINARIO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(liquidità differita)</a:t>
            </a:r>
            <a:endParaRPr lang="it-IT" altLang="it-IT" sz="1600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600">
                <a:latin typeface="Arial" panose="020B0604020202020204" pitchFamily="34" charset="0"/>
                <a:ea typeface="MS PGothic" panose="020B0600070205080204" pitchFamily="34" charset="-128"/>
              </a:rPr>
              <a:t>  </a:t>
            </a:r>
          </a:p>
        </p:txBody>
      </p:sp>
      <p:sp>
        <p:nvSpPr>
          <p:cNvPr id="18" name="CasellaDiTesto 17"/>
          <p:cNvSpPr txBox="1">
            <a:spLocks noChangeArrowheads="1"/>
          </p:cNvSpPr>
          <p:nvPr/>
        </p:nvSpPr>
        <p:spPr bwMode="auto">
          <a:xfrm flipH="1">
            <a:off x="3136900" y="2730500"/>
            <a:ext cx="7461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400">
                <a:latin typeface="Arial" panose="020B0604020202020204" pitchFamily="34" charset="0"/>
                <a:ea typeface="MS PGothic" panose="020B0600070205080204" pitchFamily="34" charset="-128"/>
              </a:rPr>
              <a:t>Dare</a:t>
            </a:r>
          </a:p>
        </p:txBody>
      </p:sp>
      <p:sp>
        <p:nvSpPr>
          <p:cNvPr id="19" name="CasellaDiTesto 18"/>
          <p:cNvSpPr txBox="1">
            <a:spLocks noChangeArrowheads="1"/>
          </p:cNvSpPr>
          <p:nvPr/>
        </p:nvSpPr>
        <p:spPr bwMode="auto">
          <a:xfrm flipH="1">
            <a:off x="5165725" y="2730500"/>
            <a:ext cx="749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400">
                <a:latin typeface="Arial" panose="020B0604020202020204" pitchFamily="34" charset="0"/>
                <a:ea typeface="MS PGothic" panose="020B0600070205080204" pitchFamily="34" charset="-128"/>
              </a:rPr>
              <a:t>Avere</a:t>
            </a:r>
          </a:p>
        </p:txBody>
      </p:sp>
      <p:sp>
        <p:nvSpPr>
          <p:cNvPr id="20" name="CasellaDiTesto 19"/>
          <p:cNvSpPr txBox="1">
            <a:spLocks noChangeArrowheads="1"/>
          </p:cNvSpPr>
          <p:nvPr/>
        </p:nvSpPr>
        <p:spPr bwMode="auto">
          <a:xfrm flipH="1">
            <a:off x="4765675" y="3282950"/>
            <a:ext cx="9699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600">
                <a:latin typeface="Arial" panose="020B0604020202020204" pitchFamily="34" charset="0"/>
                <a:ea typeface="MS PGothic" panose="020B0600070205080204" pitchFamily="34" charset="-128"/>
              </a:rPr>
              <a:t>1.400</a:t>
            </a:r>
          </a:p>
        </p:txBody>
      </p:sp>
      <p:sp>
        <p:nvSpPr>
          <p:cNvPr id="21" name="CasellaDiTesto 20"/>
          <p:cNvSpPr txBox="1">
            <a:spLocks noChangeArrowheads="1"/>
          </p:cNvSpPr>
          <p:nvPr/>
        </p:nvSpPr>
        <p:spPr bwMode="auto">
          <a:xfrm flipH="1">
            <a:off x="3173413" y="3095625"/>
            <a:ext cx="9715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600">
                <a:latin typeface="Arial" panose="020B0604020202020204" pitchFamily="34" charset="0"/>
                <a:ea typeface="MS PGothic" panose="020B0600070205080204" pitchFamily="34" charset="-128"/>
              </a:rPr>
              <a:t>200</a:t>
            </a:r>
          </a:p>
        </p:txBody>
      </p:sp>
      <p:sp>
        <p:nvSpPr>
          <p:cNvPr id="22" name="CasellaDiTesto 21"/>
          <p:cNvSpPr txBox="1">
            <a:spLocks noChangeArrowheads="1"/>
          </p:cNvSpPr>
          <p:nvPr/>
        </p:nvSpPr>
        <p:spPr bwMode="auto">
          <a:xfrm flipH="1">
            <a:off x="4849813" y="3024188"/>
            <a:ext cx="9715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600">
                <a:latin typeface="Arial" panose="020B0604020202020204" pitchFamily="34" charset="0"/>
                <a:ea typeface="MS PGothic" panose="020B0600070205080204" pitchFamily="34" charset="-128"/>
              </a:rPr>
              <a:t>300</a:t>
            </a:r>
          </a:p>
        </p:txBody>
      </p:sp>
      <p:sp>
        <p:nvSpPr>
          <p:cNvPr id="23" name="CasellaDiTesto 22"/>
          <p:cNvSpPr txBox="1">
            <a:spLocks noChangeArrowheads="1"/>
          </p:cNvSpPr>
          <p:nvPr/>
        </p:nvSpPr>
        <p:spPr bwMode="auto">
          <a:xfrm flipH="1">
            <a:off x="2894013" y="3725863"/>
            <a:ext cx="1755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600" b="1">
                <a:latin typeface="Arial" panose="020B0604020202020204" pitchFamily="34" charset="0"/>
                <a:ea typeface="MS PGothic" panose="020B0600070205080204" pitchFamily="34" charset="-128"/>
              </a:rPr>
              <a:t>SALDO 1.515</a:t>
            </a:r>
          </a:p>
        </p:txBody>
      </p:sp>
      <p:graphicFrame>
        <p:nvGraphicFramePr>
          <p:cNvPr id="24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468575"/>
              </p:ext>
            </p:extLst>
          </p:nvPr>
        </p:nvGraphicFramePr>
        <p:xfrm>
          <a:off x="323850" y="4348163"/>
          <a:ext cx="8496300" cy="446087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60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INPS c/c competenze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Banca c/c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1.515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" name="CasellaDiTesto 24"/>
          <p:cNvSpPr txBox="1">
            <a:spLocks noChangeArrowheads="1"/>
          </p:cNvSpPr>
          <p:nvPr/>
        </p:nvSpPr>
        <p:spPr bwMode="auto">
          <a:xfrm flipH="1">
            <a:off x="5003800" y="3489325"/>
            <a:ext cx="9699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600">
                <a:latin typeface="Arial" panose="020B0604020202020204" pitchFamily="34" charset="0"/>
                <a:ea typeface="MS PGothic" panose="020B0600070205080204" pitchFamily="34" charset="-128"/>
              </a:rPr>
              <a:t>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35843" name="Rettangolo 1"/>
          <p:cNvSpPr>
            <a:spLocks noChangeArrowheads="1"/>
          </p:cNvSpPr>
          <p:nvPr/>
        </p:nvSpPr>
        <p:spPr bwMode="auto">
          <a:xfrm>
            <a:off x="1738313" y="12700"/>
            <a:ext cx="56546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t-IT" altLang="it-IT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Esempio contributi assicurativi</a:t>
            </a:r>
          </a:p>
        </p:txBody>
      </p:sp>
      <p:sp>
        <p:nvSpPr>
          <p:cNvPr id="26640" name="CasellaDiTesto 9"/>
          <p:cNvSpPr txBox="1">
            <a:spLocks noChangeArrowheads="1"/>
          </p:cNvSpPr>
          <p:nvPr/>
        </p:nvSpPr>
        <p:spPr bwMode="auto">
          <a:xfrm>
            <a:off x="304800" y="3367088"/>
            <a:ext cx="8532813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it-IT" altLang="it-IT" sz="2100" b="1">
                <a:latin typeface="Times New Roman" panose="02020603050405020304" pitchFamily="18" charset="0"/>
                <a:cs typeface="Times New Roman" panose="02020603050405020304" pitchFamily="18" charset="0"/>
              </a:rPr>
              <a:t>Esempio</a:t>
            </a:r>
            <a:r>
              <a:rPr lang="it-IT" altLang="it-IT" sz="2100">
                <a:latin typeface="Times New Roman" panose="02020603050405020304" pitchFamily="18" charset="0"/>
                <a:cs typeface="Times New Roman" panose="02020603050405020304" pitchFamily="18" charset="0"/>
              </a:rPr>
              <a:t>: A febbraio dell’anno n l’azienda versa l’acconto per l’esercizio in corso calcolato sulla base delle retribuzioni lorde dell’anno precedente pari a € 800.</a:t>
            </a:r>
          </a:p>
        </p:txBody>
      </p:sp>
      <p:sp>
        <p:nvSpPr>
          <p:cNvPr id="2" name="CasellaDiTesto 1"/>
          <p:cNvSpPr txBox="1">
            <a:spLocks noChangeArrowheads="1"/>
          </p:cNvSpPr>
          <p:nvPr/>
        </p:nvSpPr>
        <p:spPr bwMode="auto">
          <a:xfrm>
            <a:off x="100013" y="4565650"/>
            <a:ext cx="5172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16/02/n Versamento contributi INAIL in acconto</a:t>
            </a:r>
          </a:p>
        </p:txBody>
      </p:sp>
      <p:sp>
        <p:nvSpPr>
          <p:cNvPr id="32786" name="Rettangolo 2"/>
          <p:cNvSpPr>
            <a:spLocks noChangeArrowheads="1"/>
          </p:cNvSpPr>
          <p:nvPr/>
        </p:nvSpPr>
        <p:spPr bwMode="auto">
          <a:xfrm>
            <a:off x="223838" y="566738"/>
            <a:ext cx="8532812" cy="26463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defRPr/>
            </a:pPr>
            <a:r>
              <a:rPr lang="it-IT" alt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versamento dei contributi INAIL avviene in 3 momenti secondo la seguente tempistica: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it-IT" alt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entro il 16 febbraio dell’anno “n” si paga un acconto. Tale acconto è pari al 100% dei contributi maturati nell’anno precedente (“n–1”); 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it-IT" alt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entro il 31 dicembre dell’anno “n” si procede alla liquidazione dei contributi effettivamente maturati in quello stesso anno e alla conseguente determinazione del conseguente debito/credito residuo (saldo) nei confronti dell’INAIL;  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it-IT" alt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entro il 16 febbraio dell’anno “n+1” si procede al pagamento del saldo relativo all’anno “n” e dell’acconto relativo all’anno “n+1”. </a:t>
            </a:r>
          </a:p>
        </p:txBody>
      </p:sp>
      <p:graphicFrame>
        <p:nvGraphicFramePr>
          <p:cNvPr id="10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637369"/>
              </p:ext>
            </p:extLst>
          </p:nvPr>
        </p:nvGraphicFramePr>
        <p:xfrm>
          <a:off x="341313" y="5057775"/>
          <a:ext cx="8496300" cy="446088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6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INAIL c/acconto (VF+)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endParaRPr kumimoji="0" lang="it-IT" alt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Banca c/c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800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5866" name="CasellaDiTesto 2"/>
          <p:cNvSpPr txBox="1">
            <a:spLocks noChangeArrowheads="1"/>
          </p:cNvSpPr>
          <p:nvPr/>
        </p:nvSpPr>
        <p:spPr bwMode="auto">
          <a:xfrm>
            <a:off x="100013" y="5656263"/>
            <a:ext cx="8864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dirty="0"/>
              <a:t>Il conto INAIL c/acconto è un credito nei confronti dell’ente di competenza per i contributi versati poiché è solo un valore presunto.</a:t>
            </a:r>
          </a:p>
          <a:p>
            <a:endParaRPr lang="it-IT" alt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37891" name="Rettangolo 1"/>
          <p:cNvSpPr>
            <a:spLocks noChangeArrowheads="1"/>
          </p:cNvSpPr>
          <p:nvPr/>
        </p:nvSpPr>
        <p:spPr bwMode="auto">
          <a:xfrm>
            <a:off x="1738313" y="12700"/>
            <a:ext cx="56546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t-IT" altLang="it-IT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Esempio contributi assicurativi</a:t>
            </a:r>
          </a:p>
        </p:txBody>
      </p:sp>
      <p:sp>
        <p:nvSpPr>
          <p:cNvPr id="26652" name="CasellaDiTesto 11"/>
          <p:cNvSpPr txBox="1">
            <a:spLocks noChangeArrowheads="1"/>
          </p:cNvSpPr>
          <p:nvPr/>
        </p:nvSpPr>
        <p:spPr bwMode="auto">
          <a:xfrm>
            <a:off x="227013" y="698500"/>
            <a:ext cx="8677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it-IT" altLang="it-IT" sz="2000">
                <a:latin typeface="Times New Roman" panose="02020603050405020304" pitchFamily="18" charset="0"/>
                <a:cs typeface="Times New Roman" panose="02020603050405020304" pitchFamily="18" charset="0"/>
              </a:rPr>
              <a:t>Terminato l’anno n viene definita con precisione la posizione INAIL per € 950.</a:t>
            </a:r>
          </a:p>
        </p:txBody>
      </p:sp>
      <p:sp>
        <p:nvSpPr>
          <p:cNvPr id="26653" name="CasellaDiTesto 2"/>
          <p:cNvSpPr txBox="1">
            <a:spLocks noChangeArrowheads="1"/>
          </p:cNvSpPr>
          <p:nvPr/>
        </p:nvSpPr>
        <p:spPr bwMode="auto">
          <a:xfrm>
            <a:off x="252413" y="1225550"/>
            <a:ext cx="3138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31/12/n Conguaglio a debito</a:t>
            </a:r>
          </a:p>
        </p:txBody>
      </p:sp>
      <p:graphicFrame>
        <p:nvGraphicFramePr>
          <p:cNvPr id="12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380924"/>
              </p:ext>
            </p:extLst>
          </p:nvPr>
        </p:nvGraphicFramePr>
        <p:xfrm>
          <a:off x="317500" y="1712913"/>
          <a:ext cx="8496300" cy="1060916"/>
        </p:xfrm>
        <a:graphic>
          <a:graphicData uri="http://schemas.openxmlformats.org/drawingml/2006/table">
            <a:tbl>
              <a:tblPr/>
              <a:tblGrid>
                <a:gridCol w="363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9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92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8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8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4298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4937" marB="449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4937" marB="449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Contributi assicurativi</a:t>
                      </a:r>
                    </a:p>
                  </a:txBody>
                  <a:tcPr marT="44937" marB="449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T="44937" marB="449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Diversi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INAIL c/acconto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INAIL c/competenze</a:t>
                      </a:r>
                      <a:endParaRPr kumimoji="0" lang="it-IT" alt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4937" marB="449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</a:p>
                  </a:txBody>
                  <a:tcPr marT="44937" marB="449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950</a:t>
                      </a:r>
                    </a:p>
                  </a:txBody>
                  <a:tcPr marT="44937" marB="449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Titolo 5"/>
          <p:cNvSpPr>
            <a:spLocks noGrp="1"/>
          </p:cNvSpPr>
          <p:nvPr>
            <p:ph idx="1"/>
          </p:nvPr>
        </p:nvSpPr>
        <p:spPr>
          <a:xfrm>
            <a:off x="369888" y="3013075"/>
            <a:ext cx="8534400" cy="1169988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it-IT" alt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Anno n+1 (</a:t>
            </a:r>
            <a:r>
              <a:rPr lang="it-IT" alt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saldo anno “n” + acconto anno “n+1”). </a:t>
            </a:r>
            <a:endParaRPr lang="it-IT" altLang="it-I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it-IT" alt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Saldo anno n = 150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it-IT" alt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Acconto anno n+1 = 950</a:t>
            </a:r>
          </a:p>
        </p:txBody>
      </p:sp>
      <p:graphicFrame>
        <p:nvGraphicFramePr>
          <p:cNvPr id="15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390310"/>
              </p:ext>
            </p:extLst>
          </p:nvPr>
        </p:nvGraphicFramePr>
        <p:xfrm>
          <a:off x="407988" y="4440238"/>
          <a:ext cx="8496300" cy="1060916"/>
        </p:xfrm>
        <a:graphic>
          <a:graphicData uri="http://schemas.openxmlformats.org/drawingml/2006/table">
            <a:tbl>
              <a:tblPr/>
              <a:tblGrid>
                <a:gridCol w="363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9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3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92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8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8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4298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4937" marB="449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4937" marB="449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Diversi</a:t>
                      </a:r>
                      <a:r>
                        <a:rPr kumimoji="0" lang="it-IT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INAIL c/competenze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INAIL c/acconto</a:t>
                      </a:r>
                      <a:endParaRPr kumimoji="0" lang="it-IT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4937" marB="449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kumimoji="0" lang="it-IT" alt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4937" marB="449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Banca</a:t>
                      </a:r>
                    </a:p>
                  </a:txBody>
                  <a:tcPr marT="44937" marB="449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950</a:t>
                      </a:r>
                    </a:p>
                  </a:txBody>
                  <a:tcPr marT="44937" marB="449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1.100</a:t>
                      </a:r>
                    </a:p>
                  </a:txBody>
                  <a:tcPr marT="44937" marB="449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Titolo 5"/>
          <p:cNvSpPr txBox="1">
            <a:spLocks/>
          </p:cNvSpPr>
          <p:nvPr/>
        </p:nvSpPr>
        <p:spPr bwMode="auto">
          <a:xfrm>
            <a:off x="252413" y="5973168"/>
            <a:ext cx="8689975" cy="383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it-IT" altLang="it-IT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N.B. l’unico «costo» per l’azienda è rappresentato dai «Contributi assicurativi»</a:t>
            </a:r>
            <a:endParaRPr lang="it-IT" altLang="it-IT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9" name="Titolo 1"/>
          <p:cNvSpPr txBox="1">
            <a:spLocks/>
          </p:cNvSpPr>
          <p:nvPr/>
        </p:nvSpPr>
        <p:spPr bwMode="auto">
          <a:xfrm>
            <a:off x="250825" y="136525"/>
            <a:ext cx="20574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31/12/ n+1</a:t>
            </a:r>
          </a:p>
        </p:txBody>
      </p:sp>
      <p:sp>
        <p:nvSpPr>
          <p:cNvPr id="10" name="CasellaDiTesto 9"/>
          <p:cNvSpPr txBox="1">
            <a:spLocks noChangeArrowheads="1"/>
          </p:cNvSpPr>
          <p:nvPr/>
        </p:nvSpPr>
        <p:spPr bwMode="auto">
          <a:xfrm>
            <a:off x="250825" y="701675"/>
            <a:ext cx="82915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it-IT" altLang="it-IT" sz="2000">
                <a:latin typeface="Times New Roman" panose="02020603050405020304" pitchFamily="18" charset="0"/>
                <a:cs typeface="Times New Roman" panose="02020603050405020304" pitchFamily="18" charset="0"/>
              </a:rPr>
              <a:t>Terminato l’anno viene definita con precisione la posizione nei confronti INAIL. Si stimano contributi di competenza per 930</a:t>
            </a:r>
          </a:p>
        </p:txBody>
      </p:sp>
      <p:sp>
        <p:nvSpPr>
          <p:cNvPr id="11" name="CasellaDiTesto 10"/>
          <p:cNvSpPr txBox="1">
            <a:spLocks noChangeArrowheads="1"/>
          </p:cNvSpPr>
          <p:nvPr/>
        </p:nvSpPr>
        <p:spPr bwMode="auto">
          <a:xfrm>
            <a:off x="284163" y="1617663"/>
            <a:ext cx="3213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31/12/n Conguaglio a credito</a:t>
            </a:r>
          </a:p>
        </p:txBody>
      </p:sp>
      <p:sp>
        <p:nvSpPr>
          <p:cNvPr id="13" name="Titolo 1"/>
          <p:cNvSpPr txBox="1">
            <a:spLocks/>
          </p:cNvSpPr>
          <p:nvPr/>
        </p:nvSpPr>
        <p:spPr bwMode="auto">
          <a:xfrm>
            <a:off x="277813" y="3446463"/>
            <a:ext cx="7966075" cy="186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Anno n+2 (</a:t>
            </a:r>
            <a:r>
              <a:rPr lang="it-IT" altLang="it-IT" sz="2000">
                <a:latin typeface="Times New Roman" panose="02020603050405020304" pitchFamily="18" charset="0"/>
                <a:cs typeface="Times New Roman" panose="02020603050405020304" pitchFamily="18" charset="0"/>
              </a:rPr>
              <a:t>saldo anno “n+1” + acconto anno “n+2”).</a:t>
            </a:r>
          </a:p>
          <a:p>
            <a:pPr>
              <a:buFont typeface="Arial" panose="020B0604020202020204" pitchFamily="34" charset="0"/>
              <a:buNone/>
            </a:pPr>
            <a:r>
              <a:rPr lang="it-IT" altLang="it-IT" sz="2000">
                <a:latin typeface="Times New Roman" panose="02020603050405020304" pitchFamily="18" charset="0"/>
                <a:cs typeface="Times New Roman" panose="02020603050405020304" pitchFamily="18" charset="0"/>
              </a:rPr>
              <a:t>Saldo anno n+1 = Non dobbiamo nulla (credito)</a:t>
            </a:r>
          </a:p>
          <a:p>
            <a:pPr>
              <a:buFont typeface="Arial" panose="020B0604020202020204" pitchFamily="34" charset="0"/>
              <a:buNone/>
            </a:pPr>
            <a:r>
              <a:rPr lang="it-IT" altLang="it-IT" sz="2000">
                <a:latin typeface="Times New Roman" panose="02020603050405020304" pitchFamily="18" charset="0"/>
                <a:cs typeface="Times New Roman" panose="02020603050405020304" pitchFamily="18" charset="0"/>
              </a:rPr>
              <a:t>Acconto anno n+2 = 930 (- credito di 20) = 910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t-IT" altLang="it-IT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it-IT" altLang="it-IT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itolo 5"/>
          <p:cNvSpPr txBox="1">
            <a:spLocks/>
          </p:cNvSpPr>
          <p:nvPr/>
        </p:nvSpPr>
        <p:spPr bwMode="auto">
          <a:xfrm>
            <a:off x="331788" y="4911725"/>
            <a:ext cx="7886700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it-IT" altLang="it-IT">
                <a:latin typeface="Times New Roman" panose="02020603050405020304" pitchFamily="18" charset="0"/>
                <a:cs typeface="Times New Roman" panose="02020603050405020304" pitchFamily="18" charset="0"/>
              </a:rPr>
              <a:t>L’azienda versa i contributi INAIL per l’anno n+2.</a:t>
            </a:r>
          </a:p>
        </p:txBody>
      </p:sp>
      <p:graphicFrame>
        <p:nvGraphicFramePr>
          <p:cNvPr id="16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661684"/>
              </p:ext>
            </p:extLst>
          </p:nvPr>
        </p:nvGraphicFramePr>
        <p:xfrm>
          <a:off x="331788" y="2127250"/>
          <a:ext cx="8496300" cy="446088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92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915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6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76" marB="457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Contributi assicurativi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kumimoji="0" lang="it-IT" alt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INAIL c/acconto</a:t>
                      </a:r>
                      <a:r>
                        <a:rPr lang="it-IT" sz="18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930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9963" name="CasellaDiTesto 6"/>
          <p:cNvSpPr txBox="1">
            <a:spLocks noChangeArrowheads="1"/>
          </p:cNvSpPr>
          <p:nvPr/>
        </p:nvSpPr>
        <p:spPr bwMode="auto">
          <a:xfrm>
            <a:off x="422275" y="2692400"/>
            <a:ext cx="88233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/>
              <a:t>L’azienda è in una posizione creditoria; Il conto INAIL c/acconti presenta un saldo a credito di € 20</a:t>
            </a:r>
          </a:p>
        </p:txBody>
      </p:sp>
      <p:graphicFrame>
        <p:nvGraphicFramePr>
          <p:cNvPr id="18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765195"/>
              </p:ext>
            </p:extLst>
          </p:nvPr>
        </p:nvGraphicFramePr>
        <p:xfrm>
          <a:off x="369888" y="5340350"/>
          <a:ext cx="8496300" cy="446088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92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915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6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76" marB="457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INAIL c/acconto</a:t>
                      </a:r>
                      <a:endParaRPr kumimoji="0" lang="it-IT" alt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kumimoji="0" lang="it-IT" alt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Banca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910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olo 1"/>
          <p:cNvSpPr>
            <a:spLocks noGrp="1"/>
          </p:cNvSpPr>
          <p:nvPr>
            <p:ph type="title"/>
          </p:nvPr>
        </p:nvSpPr>
        <p:spPr>
          <a:xfrm>
            <a:off x="0" y="-243408"/>
            <a:ext cx="7886700" cy="936626"/>
          </a:xfrm>
        </p:spPr>
        <p:txBody>
          <a:bodyPr/>
          <a:lstStyle/>
          <a:p>
            <a:r>
              <a:rPr lang="it-IT" alt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Esempio (con multe a dipendenti)</a:t>
            </a:r>
            <a:endParaRPr lang="it-IT" altLang="it-IT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915" name="Segnaposto contenuto 2"/>
          <p:cNvSpPr>
            <a:spLocks noGrp="1"/>
          </p:cNvSpPr>
          <p:nvPr>
            <p:ph idx="1"/>
          </p:nvPr>
        </p:nvSpPr>
        <p:spPr>
          <a:xfrm>
            <a:off x="244475" y="404664"/>
            <a:ext cx="8712200" cy="3457575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Font typeface="Arial" panose="020B0604020202020204" pitchFamily="34" charset="0"/>
              <a:buNone/>
              <a:defRPr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L’azienda ALFA provvede alla liquidazione e al pagamento delle retribuzioni ai dipendenti sapendo che: </a:t>
            </a:r>
          </a:p>
          <a:p>
            <a:pPr algn="just">
              <a:lnSpc>
                <a:spcPct val="100000"/>
              </a:lnSpc>
              <a:defRPr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salari e stipendi € </a:t>
            </a:r>
            <a:r>
              <a:rPr lang="it-IT" alt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2.500</a:t>
            </a:r>
            <a:endParaRPr lang="it-IT" alt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defRPr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assegni familiari € </a:t>
            </a:r>
            <a:r>
              <a:rPr lang="it-IT" alt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600</a:t>
            </a:r>
            <a:endParaRPr lang="it-IT" alt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defRPr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ritenute erariali </a:t>
            </a:r>
            <a:r>
              <a:rPr lang="it-IT" alt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1.000</a:t>
            </a:r>
            <a:endParaRPr lang="it-IT" alt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defRPr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contributi INPS a carico dei lavoratori </a:t>
            </a:r>
            <a:r>
              <a:rPr lang="it-IT" alt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150</a:t>
            </a:r>
            <a:endParaRPr lang="it-IT" alt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defRPr/>
            </a:pPr>
            <a:r>
              <a:rPr lang="it-IT" alt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multe e sanzioni </a:t>
            </a:r>
            <a:r>
              <a:rPr lang="it-IT" alt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endParaRPr lang="it-IT" alt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defRPr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contributi anticipati al fondo miglioramento pensioni  12,5</a:t>
            </a:r>
            <a:endParaRPr lang="it-IT" altLang="it-IT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defRPr/>
            </a:pPr>
            <a:r>
              <a:rPr lang="it-IT" alt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it-IT" alt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ontributi </a:t>
            </a: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INPS a carico della società </a:t>
            </a:r>
            <a:r>
              <a:rPr lang="it-IT" alt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1.200</a:t>
            </a:r>
            <a:endParaRPr lang="it-IT" alt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defRPr/>
            </a:pPr>
            <a:endParaRPr lang="it-IT" alt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quarter" idx="10"/>
          </p:nvPr>
        </p:nvSpPr>
        <p:spPr>
          <a:xfrm>
            <a:off x="244475" y="6495545"/>
            <a:ext cx="8469313" cy="365125"/>
          </a:xfrm>
        </p:spPr>
        <p:txBody>
          <a:bodyPr/>
          <a:lstStyle/>
          <a:p>
            <a:pPr>
              <a:defRPr/>
            </a:pPr>
            <a:r>
              <a:rPr lang="it-IT" sz="1600" dirty="0" smtClean="0">
                <a:solidFill>
                  <a:srgbClr val="C00000"/>
                </a:solidFill>
              </a:rPr>
              <a:t>N.B. Le «Multe a dipendenti» costituiscono un «ricavo» o meglio una «rettifica di costo»</a:t>
            </a:r>
            <a:endParaRPr lang="it-IT" sz="1600" dirty="0">
              <a:solidFill>
                <a:srgbClr val="C00000"/>
              </a:solidFill>
            </a:endParaRPr>
          </a:p>
        </p:txBody>
      </p:sp>
      <p:graphicFrame>
        <p:nvGraphicFramePr>
          <p:cNvPr id="6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675975"/>
              </p:ext>
            </p:extLst>
          </p:nvPr>
        </p:nvGraphicFramePr>
        <p:xfrm>
          <a:off x="217488" y="4083447"/>
          <a:ext cx="8496300" cy="2384425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0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620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84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3" marB="457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3" marB="457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Diversi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Salari e stipendi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INPS c/competenze</a:t>
                      </a:r>
                    </a:p>
                  </a:txBody>
                  <a:tcPr marT="45773" marB="457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3" marB="457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Diversi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Erario c/ritenute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INPS c/competenze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Multe a dipendenti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Dipendenti c/retribuzioni</a:t>
                      </a:r>
                    </a:p>
                  </a:txBody>
                  <a:tcPr marT="45773" marB="457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2.500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150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1.850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3" marB="457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3.100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3" marB="457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CasellaDiTesto 5"/>
          <p:cNvSpPr txBox="1">
            <a:spLocks noChangeArrowheads="1"/>
          </p:cNvSpPr>
          <p:nvPr/>
        </p:nvSpPr>
        <p:spPr bwMode="auto">
          <a:xfrm>
            <a:off x="107504" y="3677573"/>
            <a:ext cx="45063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Liquidazione dei salari e stipendi (busta paga)</a:t>
            </a:r>
            <a:endParaRPr lang="it-IT" altLang="it-IT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24580" name="CasellaDiTesto 5"/>
          <p:cNvSpPr txBox="1">
            <a:spLocks noChangeArrowheads="1"/>
          </p:cNvSpPr>
          <p:nvPr/>
        </p:nvSpPr>
        <p:spPr bwMode="auto">
          <a:xfrm>
            <a:off x="11113" y="116632"/>
            <a:ext cx="53912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Liquidazione dei contributi </a:t>
            </a:r>
            <a:r>
              <a:rPr lang="it-IT" alt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sociali a carico dell’azienda</a:t>
            </a:r>
            <a:endParaRPr lang="it-IT" altLang="it-IT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566498"/>
              </p:ext>
            </p:extLst>
          </p:nvPr>
        </p:nvGraphicFramePr>
        <p:xfrm>
          <a:off x="323850" y="484932"/>
          <a:ext cx="8496300" cy="446088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6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Contributi previdenziali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INPS c/c competenze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1.200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215084"/>
              </p:ext>
            </p:extLst>
          </p:nvPr>
        </p:nvGraphicFramePr>
        <p:xfrm>
          <a:off x="339725" y="1484784"/>
          <a:ext cx="8496300" cy="579438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92" marB="457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Dipendenti c/contributi anticipati</a:t>
                      </a: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INPS c/c competenze</a:t>
                      </a: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12,5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92" marB="457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CasellaDiTesto 5"/>
          <p:cNvSpPr txBox="1">
            <a:spLocks noChangeArrowheads="1"/>
          </p:cNvSpPr>
          <p:nvPr/>
        </p:nvSpPr>
        <p:spPr bwMode="auto">
          <a:xfrm>
            <a:off x="35496" y="1043444"/>
            <a:ext cx="89434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Liquidazione dei contributi </a:t>
            </a:r>
            <a:r>
              <a:rPr lang="it-IT" alt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anticipati per conto del dipendente a fondo miglioramento pensioni</a:t>
            </a:r>
            <a:endParaRPr lang="it-IT" altLang="it-IT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asellaDiTesto 3"/>
          <p:cNvSpPr txBox="1">
            <a:spLocks noChangeArrowheads="1"/>
          </p:cNvSpPr>
          <p:nvPr/>
        </p:nvSpPr>
        <p:spPr bwMode="auto">
          <a:xfrm>
            <a:off x="287338" y="2204864"/>
            <a:ext cx="856932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it-IT" alt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posizione nei confronti dell’INPS deriva dal confronto tra le differenti partite creditorie e debitorie:</a:t>
            </a:r>
          </a:p>
          <a:p>
            <a:pPr algn="just"/>
            <a:endParaRPr lang="it-IT" altLang="it-IT" dirty="0"/>
          </a:p>
        </p:txBody>
      </p:sp>
      <p:graphicFrame>
        <p:nvGraphicFramePr>
          <p:cNvPr id="16" name="Tabel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195771"/>
              </p:ext>
            </p:extLst>
          </p:nvPr>
        </p:nvGraphicFramePr>
        <p:xfrm>
          <a:off x="511175" y="3439939"/>
          <a:ext cx="8258175" cy="130460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201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69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8746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Assegni familiari                          </a:t>
                      </a:r>
                      <a:r>
                        <a:rPr lang="it-IT" sz="16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600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Saldo                                           </a:t>
                      </a:r>
                      <a:r>
                        <a:rPr lang="it-IT" sz="1600" b="1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it-IT" sz="16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762,5</a:t>
                      </a:r>
                      <a:endParaRPr lang="it-IT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Contributi </a:t>
                      </a:r>
                      <a:r>
                        <a:rPr lang="it-IT" sz="16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prev</a:t>
                      </a:r>
                      <a:r>
                        <a:rPr lang="it-IT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a</a:t>
                      </a:r>
                      <a:r>
                        <a:rPr lang="it-IT" sz="16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carico</a:t>
                      </a:r>
                      <a:r>
                        <a:rPr lang="it-IT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dipendenti          </a:t>
                      </a:r>
                      <a:r>
                        <a:rPr lang="it-IT" sz="16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</a:t>
                      </a:r>
                      <a:r>
                        <a:rPr lang="it-IT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Contributi </a:t>
                      </a:r>
                      <a:r>
                        <a:rPr lang="it-IT" sz="16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prev</a:t>
                      </a:r>
                      <a:r>
                        <a:rPr lang="it-IT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a</a:t>
                      </a:r>
                      <a:r>
                        <a:rPr lang="it-IT" sz="16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carico </a:t>
                      </a:r>
                      <a:r>
                        <a:rPr lang="it-IT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azienda            1.200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Dipendenti c/contributi anticipati             </a:t>
                      </a:r>
                      <a:r>
                        <a:rPr lang="it-IT" sz="16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12,5</a:t>
                      </a:r>
                      <a:endParaRPr lang="it-IT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</a:t>
                      </a:r>
                    </a:p>
                  </a:txBody>
                  <a:tcPr marL="68575" marR="6857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CasellaDiTesto 6"/>
          <p:cNvSpPr txBox="1">
            <a:spLocks noChangeArrowheads="1"/>
          </p:cNvSpPr>
          <p:nvPr/>
        </p:nvSpPr>
        <p:spPr bwMode="auto">
          <a:xfrm>
            <a:off x="3059832" y="2958667"/>
            <a:ext cx="33686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t-IT" alt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INPS c/competenze</a:t>
            </a:r>
          </a:p>
          <a:p>
            <a:endParaRPr lang="it-IT" alt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asellaDiTesto 3"/>
          <p:cNvSpPr txBox="1">
            <a:spLocks noChangeArrowheads="1"/>
          </p:cNvSpPr>
          <p:nvPr/>
        </p:nvSpPr>
        <p:spPr bwMode="auto">
          <a:xfrm>
            <a:off x="250825" y="4930601"/>
            <a:ext cx="84963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000">
                <a:latin typeface="Times New Roman" panose="02020603050405020304" pitchFamily="18" charset="0"/>
                <a:cs typeface="Times New Roman" panose="02020603050405020304" pitchFamily="18" charset="0"/>
              </a:rPr>
              <a:t>All’atto del pagamento avrò: </a:t>
            </a:r>
          </a:p>
          <a:p>
            <a:endParaRPr lang="it-IT" altLang="it-IT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563364"/>
              </p:ext>
            </p:extLst>
          </p:nvPr>
        </p:nvGraphicFramePr>
        <p:xfrm>
          <a:off x="374650" y="5505276"/>
          <a:ext cx="8496300" cy="1213110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0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620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12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Diversi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Dipendenti c/retribuzioni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INPS c/competenze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Banca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1.850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762,5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2.612,5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420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asellaDiTesto 3"/>
          <p:cNvSpPr txBox="1">
            <a:spLocks noChangeArrowheads="1"/>
          </p:cNvSpPr>
          <p:nvPr/>
        </p:nvSpPr>
        <p:spPr bwMode="auto">
          <a:xfrm>
            <a:off x="1657350" y="404813"/>
            <a:ext cx="62638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 Trattamento</a:t>
            </a:r>
            <a:r>
              <a:rPr lang="it-IT" altLang="it-IT" dirty="0" smtClean="0"/>
              <a:t> </a:t>
            </a:r>
            <a:r>
              <a:rPr lang="it-IT" alt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 fine rapporto (TFR)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57163" y="1268413"/>
            <a:ext cx="8829675" cy="110799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Poiché si tratta di una scrittura di assestamento verrà trattata in quella sede</a:t>
            </a: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467544" y="1052736"/>
            <a:ext cx="78043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400" dirty="0" smtClean="0"/>
              <a:t>Coronella S., Ragioneria generale, Cap</a:t>
            </a:r>
            <a:r>
              <a:rPr lang="it-IT" altLang="it-IT" sz="2400" dirty="0"/>
              <a:t>. </a:t>
            </a:r>
            <a:r>
              <a:rPr lang="it-IT" altLang="it-IT" sz="2400" dirty="0" smtClean="0"/>
              <a:t>17,  Par. 17.10</a:t>
            </a:r>
            <a:endParaRPr lang="it-IT" altLang="it-IT" dirty="0"/>
          </a:p>
        </p:txBody>
      </p:sp>
      <p:sp>
        <p:nvSpPr>
          <p:cNvPr id="64517" name="Rectangle 4"/>
          <p:cNvSpPr>
            <a:spLocks noChangeArrowheads="1"/>
          </p:cNvSpPr>
          <p:nvPr/>
        </p:nvSpPr>
        <p:spPr bwMode="auto">
          <a:xfrm>
            <a:off x="762000" y="31750"/>
            <a:ext cx="76200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3200">
                <a:latin typeface="Arial" panose="020B0604020202020204" pitchFamily="34" charset="0"/>
                <a:ea typeface="MS PGothic" panose="020B0600070205080204" pitchFamily="34" charset="-128"/>
              </a:rPr>
              <a:t>Riferimenti bibliografici</a:t>
            </a:r>
            <a:endParaRPr lang="it-IT" altLang="it-IT" sz="180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1038" y="549275"/>
            <a:ext cx="7488237" cy="5627688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COSTO DEL LAVORO SUBORDINATO si sostanzia in una molteplicità di componenti raggruppabili come: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Retribuzione lorda (diretta e indiretta), 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Contributi previdenziali e assicurativi, 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Trattamento di fine rapporto (TFR) e fondi pensione</a:t>
            </a:r>
          </a:p>
          <a:p>
            <a:pPr>
              <a:defRPr/>
            </a:pPr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6" name="Rettangolo 5"/>
          <p:cNvSpPr/>
          <p:nvPr/>
        </p:nvSpPr>
        <p:spPr>
          <a:xfrm>
            <a:off x="971550" y="2349500"/>
            <a:ext cx="6985000" cy="38274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olo 1"/>
          <p:cNvSpPr>
            <a:spLocks noGrp="1"/>
          </p:cNvSpPr>
          <p:nvPr>
            <p:ph type="title"/>
          </p:nvPr>
        </p:nvSpPr>
        <p:spPr>
          <a:xfrm>
            <a:off x="755650" y="84138"/>
            <a:ext cx="7886700" cy="992187"/>
          </a:xfrm>
        </p:spPr>
        <p:txBody>
          <a:bodyPr/>
          <a:lstStyle/>
          <a:p>
            <a:pPr algn="ctr"/>
            <a:r>
              <a:rPr lang="it-IT" altLang="it-IT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Retribuzione lorda</a:t>
            </a:r>
            <a:br>
              <a:rPr lang="it-IT" altLang="it-IT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altLang="it-IT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«Salari e stipendi»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1663" y="2420938"/>
            <a:ext cx="3455987" cy="376872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Competenze spettanti ai dipendenti per il periodo di effettiva prestazione lavorativa.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compone:</a:t>
            </a:r>
          </a:p>
          <a:p>
            <a:pPr algn="just">
              <a:defRPr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Paga-base;</a:t>
            </a:r>
          </a:p>
          <a:p>
            <a:pPr algn="just">
              <a:defRPr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indennità di contingenza;</a:t>
            </a:r>
          </a:p>
          <a:p>
            <a:pPr algn="just">
              <a:defRPr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eventuali scatti di anzianità di sevizio;</a:t>
            </a:r>
          </a:p>
          <a:p>
            <a:pPr algn="just">
              <a:defRPr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eventuali superminimi</a:t>
            </a:r>
            <a:r>
              <a:rPr lang="it-IT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altri elementi specifici.</a:t>
            </a:r>
          </a:p>
          <a:p>
            <a:pPr algn="just">
              <a:defRPr/>
            </a:pPr>
            <a:endParaRPr lang="it-IT" dirty="0"/>
          </a:p>
        </p:txBody>
      </p:sp>
      <p:cxnSp>
        <p:nvCxnSpPr>
          <p:cNvPr id="7" name="Connettore 2 6"/>
          <p:cNvCxnSpPr>
            <a:stCxn id="15362" idx="2"/>
          </p:cNvCxnSpPr>
          <p:nvPr/>
        </p:nvCxnSpPr>
        <p:spPr>
          <a:xfrm flipH="1">
            <a:off x="2405063" y="1076325"/>
            <a:ext cx="2293937" cy="565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>
            <a:stCxn id="15362" idx="2"/>
          </p:cNvCxnSpPr>
          <p:nvPr/>
        </p:nvCxnSpPr>
        <p:spPr>
          <a:xfrm>
            <a:off x="4699000" y="1076325"/>
            <a:ext cx="2135188" cy="504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1277938" y="1679575"/>
            <a:ext cx="1854200" cy="52387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DIRETTA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5805488" y="1684338"/>
            <a:ext cx="2079625" cy="52228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INDIRETTA</a:t>
            </a:r>
          </a:p>
        </p:txBody>
      </p:sp>
      <p:sp>
        <p:nvSpPr>
          <p:cNvPr id="14" name="Segnaposto contenuto 2"/>
          <p:cNvSpPr txBox="1">
            <a:spLocks/>
          </p:cNvSpPr>
          <p:nvPr/>
        </p:nvSpPr>
        <p:spPr bwMode="auto">
          <a:xfrm>
            <a:off x="5003800" y="2428875"/>
            <a:ext cx="3816350" cy="402431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txBody>
          <a:bodyPr/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E’ dovuta al lavoratore al verificarsi di determinati eventi indipendentemente dall’esecuzione della prestazione lavorativa, come:</a:t>
            </a:r>
          </a:p>
          <a:p>
            <a:pPr algn="just">
              <a:defRPr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malattia;</a:t>
            </a:r>
          </a:p>
          <a:p>
            <a:pPr algn="just">
              <a:defRPr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infortunio;</a:t>
            </a:r>
          </a:p>
          <a:p>
            <a:pPr algn="just">
              <a:defRPr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Maternità;</a:t>
            </a:r>
          </a:p>
          <a:p>
            <a:pPr algn="just">
              <a:defRPr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Ferie;</a:t>
            </a:r>
          </a:p>
          <a:p>
            <a:pPr algn="just">
              <a:defRPr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festività;</a:t>
            </a:r>
          </a:p>
          <a:p>
            <a:pPr algn="just">
              <a:defRPr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Permessi retribuiti</a:t>
            </a:r>
          </a:p>
          <a:p>
            <a:pPr algn="just">
              <a:defRPr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Tredicesima e quattordicesima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17411" name="Titolo 1"/>
          <p:cNvSpPr>
            <a:spLocks noGrp="1"/>
          </p:cNvSpPr>
          <p:nvPr>
            <p:ph type="title"/>
          </p:nvPr>
        </p:nvSpPr>
        <p:spPr>
          <a:xfrm>
            <a:off x="628650" y="188913"/>
            <a:ext cx="7886700" cy="974725"/>
          </a:xfrm>
        </p:spPr>
        <p:txBody>
          <a:bodyPr/>
          <a:lstStyle/>
          <a:p>
            <a:pPr algn="ctr"/>
            <a:r>
              <a:rPr lang="it-IT" altLang="it-IT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Retribuzione lorda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277938" y="1679575"/>
            <a:ext cx="1854200" cy="52387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DIRETTA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5805488" y="1684338"/>
            <a:ext cx="2079625" cy="52228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INDIRETTA</a:t>
            </a:r>
          </a:p>
        </p:txBody>
      </p:sp>
      <p:cxnSp>
        <p:nvCxnSpPr>
          <p:cNvPr id="9" name="Connettore 2 8"/>
          <p:cNvCxnSpPr/>
          <p:nvPr/>
        </p:nvCxnSpPr>
        <p:spPr>
          <a:xfrm flipH="1">
            <a:off x="2303463" y="1052513"/>
            <a:ext cx="2293937" cy="565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4597400" y="1052513"/>
            <a:ext cx="2135188" cy="504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arentesi graffa aperta 10"/>
          <p:cNvSpPr/>
          <p:nvPr/>
        </p:nvSpPr>
        <p:spPr>
          <a:xfrm rot="16200000">
            <a:off x="4072731" y="470694"/>
            <a:ext cx="962025" cy="468153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1657350" y="3348038"/>
            <a:ext cx="6159500" cy="22463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Debito nei confronti dei dipendenti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Costo di salari e stipendi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Anticipi sulle retribuzioni costituiscono</a:t>
            </a:r>
          </a:p>
          <a:p>
            <a:pPr>
              <a:defRPr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crediti v/lavoratori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olo 1"/>
          <p:cNvSpPr>
            <a:spLocks noGrp="1"/>
          </p:cNvSpPr>
          <p:nvPr>
            <p:ph type="title"/>
          </p:nvPr>
        </p:nvSpPr>
        <p:spPr>
          <a:xfrm>
            <a:off x="755650" y="84138"/>
            <a:ext cx="7886700" cy="992187"/>
          </a:xfrm>
        </p:spPr>
        <p:txBody>
          <a:bodyPr/>
          <a:lstStyle/>
          <a:p>
            <a:pPr algn="ctr"/>
            <a:r>
              <a:rPr lang="it-IT" altLang="it-IT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Retribuzione lorda</a:t>
            </a:r>
            <a:br>
              <a:rPr lang="it-IT" altLang="it-IT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altLang="it-IT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«Salari e stipendi»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14325" y="2182813"/>
            <a:ext cx="4030663" cy="3173412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it-IT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Assegni Familiari: 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somme che l’azienda anticipa ma che sono a carico dell’INPS. Per questo motivo tale voce fa aumentare l’importo da pagare ai dipendenti ma fa pure aumentare i crediti verso l’INPS.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it-IT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Conto → “INPS c/competenze”  (CREDITO)</a:t>
            </a:r>
            <a:endParaRPr lang="it-IT" sz="1800" dirty="0"/>
          </a:p>
        </p:txBody>
      </p:sp>
      <p:cxnSp>
        <p:nvCxnSpPr>
          <p:cNvPr id="7" name="Connettore 2 6"/>
          <p:cNvCxnSpPr>
            <a:cxnSpLocks/>
            <a:stCxn id="19458" idx="2"/>
          </p:cNvCxnSpPr>
          <p:nvPr/>
        </p:nvCxnSpPr>
        <p:spPr>
          <a:xfrm flipH="1">
            <a:off x="2328863" y="1076325"/>
            <a:ext cx="2370137" cy="3857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>
            <a:cxnSpLocks/>
            <a:stCxn id="19458" idx="2"/>
          </p:cNvCxnSpPr>
          <p:nvPr/>
        </p:nvCxnSpPr>
        <p:spPr>
          <a:xfrm>
            <a:off x="4699000" y="1076325"/>
            <a:ext cx="2260600" cy="3524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314325" y="1501775"/>
            <a:ext cx="4030663" cy="52228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Elementi incrementativi</a:t>
            </a:r>
          </a:p>
        </p:txBody>
      </p:sp>
      <p:sp>
        <p:nvSpPr>
          <p:cNvPr id="14" name="Segnaposto contenuto 2"/>
          <p:cNvSpPr txBox="1">
            <a:spLocks/>
          </p:cNvSpPr>
          <p:nvPr/>
        </p:nvSpPr>
        <p:spPr bwMode="auto">
          <a:xfrm>
            <a:off x="4725988" y="2181225"/>
            <a:ext cx="4295775" cy="3175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txBody>
          <a:bodyPr/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it-IT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Ritenute fiscali: 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 dipendente viene corrisposto un importo inferiore in quanto l’azienda (</a:t>
            </a:r>
            <a:r>
              <a:rPr lang="it-IT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sostituto d’imposta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deve trattenere dalla busta paga le imposte sul reddito che egli dovrebbe versare all’erario</a:t>
            </a:r>
            <a:r>
              <a:rPr lang="it-IT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Conto → “Erario c/ritenute” (DEBITO)</a:t>
            </a:r>
          </a:p>
          <a:p>
            <a:pPr algn="just">
              <a:defRPr/>
            </a:pPr>
            <a:r>
              <a:rPr lang="it-IT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Contributi INPS 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carico del lavoratore): somme che l’azienda trattiene (</a:t>
            </a:r>
            <a:r>
              <a:rPr lang="it-IT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sostituto di imposta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ai dipendenti ma che deve versare all’INPS. </a:t>
            </a:r>
            <a:r>
              <a:rPr lang="it-IT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Conto → “INPS c/competenze”  (DEBITO)</a:t>
            </a:r>
            <a:endParaRPr 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943475" y="1501775"/>
            <a:ext cx="4032250" cy="52228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Elementi decrementativi</a:t>
            </a:r>
          </a:p>
        </p:txBody>
      </p:sp>
      <p:sp>
        <p:nvSpPr>
          <p:cNvPr id="15" name="Freccia in giù 14"/>
          <p:cNvSpPr/>
          <p:nvPr/>
        </p:nvSpPr>
        <p:spPr>
          <a:xfrm rot="16200000">
            <a:off x="165894" y="5707857"/>
            <a:ext cx="644525" cy="401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9467" name="CasellaDiTesto 4"/>
          <p:cNvSpPr txBox="1">
            <a:spLocks noChangeArrowheads="1"/>
          </p:cNvSpPr>
          <p:nvPr/>
        </p:nvSpPr>
        <p:spPr bwMode="auto">
          <a:xfrm>
            <a:off x="755650" y="5481638"/>
            <a:ext cx="82200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/>
              <a:t>Dalla somma algebrica delle poste suddette emerge il debito dell’azienda nei confronti dei dipendenti (il c.d. “netto a pagare”) che viene registrato in una voce tipo “Debiti verso dipendenti” o “Dipendenti c/retribuzioni” o similari.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olo 1"/>
          <p:cNvSpPr>
            <a:spLocks noGrp="1"/>
          </p:cNvSpPr>
          <p:nvPr>
            <p:ph type="title"/>
          </p:nvPr>
        </p:nvSpPr>
        <p:spPr>
          <a:xfrm>
            <a:off x="628650" y="-79375"/>
            <a:ext cx="7886700" cy="792163"/>
          </a:xfrm>
        </p:spPr>
        <p:txBody>
          <a:bodyPr/>
          <a:lstStyle/>
          <a:p>
            <a:pPr algn="ctr"/>
            <a:r>
              <a:rPr lang="it-IT" altLang="it-IT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Liquidazione stipendi</a:t>
            </a:r>
          </a:p>
        </p:txBody>
      </p:sp>
      <p:sp>
        <p:nvSpPr>
          <p:cNvPr id="21507" name="Segnaposto contenuto 2"/>
          <p:cNvSpPr>
            <a:spLocks noGrp="1"/>
          </p:cNvSpPr>
          <p:nvPr>
            <p:ph idx="1"/>
          </p:nvPr>
        </p:nvSpPr>
        <p:spPr>
          <a:xfrm>
            <a:off x="98425" y="500063"/>
            <a:ext cx="8937625" cy="1092200"/>
          </a:xfrm>
        </p:spPr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r>
              <a:rPr lang="it-IT" altLang="it-IT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Esempio: </a:t>
            </a:r>
            <a:r>
              <a:rPr lang="it-IT" altLang="it-IT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 il mese di aprile si rilevano salari e stipendi lordi per 3.000, assegni famigliari per 200, ritenute fiscali per 1.000 e ritenute previdenziali a carico dei dipendenti per 300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&gt;</a:t>
            </a:r>
          </a:p>
        </p:txBody>
      </p:sp>
      <p:graphicFrame>
        <p:nvGraphicFramePr>
          <p:cNvPr id="13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016606"/>
              </p:ext>
            </p:extLst>
          </p:nvPr>
        </p:nvGraphicFramePr>
        <p:xfrm>
          <a:off x="319088" y="1406525"/>
          <a:ext cx="8496300" cy="2090948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0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620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0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Diversi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Salari e stipendi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INPS c/competenze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alt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alt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alt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endParaRPr kumimoji="0" lang="it-IT" alt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Diversi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Erario c/ritenute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INPS c/competenze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Dipendenti c/retribuzioni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1.900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3.200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CasellaDiTesto 13"/>
          <p:cNvSpPr txBox="1">
            <a:spLocks noChangeArrowheads="1"/>
          </p:cNvSpPr>
          <p:nvPr/>
        </p:nvSpPr>
        <p:spPr bwMode="auto">
          <a:xfrm flipH="1">
            <a:off x="2990850" y="1699593"/>
            <a:ext cx="7921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600" dirty="0">
                <a:latin typeface="Arial" panose="020B0604020202020204" pitchFamily="34" charset="0"/>
                <a:ea typeface="MS PGothic" panose="020B0600070205080204" pitchFamily="34" charset="-128"/>
              </a:rPr>
              <a:t>(</a:t>
            </a:r>
            <a:r>
              <a:rPr lang="it-IT" altLang="it-IT" sz="1400" dirty="0">
                <a:latin typeface="Arial" panose="020B0604020202020204" pitchFamily="34" charset="0"/>
                <a:ea typeface="MS PGothic" panose="020B0600070205080204" pitchFamily="34" charset="-128"/>
              </a:rPr>
              <a:t>VE-)</a:t>
            </a:r>
          </a:p>
        </p:txBody>
      </p:sp>
      <p:sp>
        <p:nvSpPr>
          <p:cNvPr id="21529" name="CasellaDiTesto 1"/>
          <p:cNvSpPr txBox="1">
            <a:spLocks noChangeArrowheads="1"/>
          </p:cNvSpPr>
          <p:nvPr/>
        </p:nvSpPr>
        <p:spPr bwMode="auto">
          <a:xfrm>
            <a:off x="214313" y="4454525"/>
            <a:ext cx="8829675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it-IT" altLang="it-IT" sz="1600"/>
              <a:t>Il conto «Salari e stipendi (o anche “Retribuzione lorda”) è un conto derivato-economico acceso ai costi di esercizio. </a:t>
            </a:r>
          </a:p>
          <a:p>
            <a:pPr algn="just"/>
            <a:r>
              <a:rPr lang="it-IT" altLang="it-IT" sz="1600"/>
              <a:t>Il conto “INPS c/competenze” è un conto originario-finanziario acceso alla liquidità differita (credito/debito verso l’INPS). </a:t>
            </a:r>
          </a:p>
          <a:p>
            <a:pPr algn="just"/>
            <a:r>
              <a:rPr lang="it-IT" altLang="it-IT" sz="1600"/>
              <a:t>Il conto “Erario c/ritenute” è un conto originario-finanziario acceso alla liquidità differita (debito verso l’erario). </a:t>
            </a:r>
          </a:p>
          <a:p>
            <a:pPr algn="just"/>
            <a:r>
              <a:rPr lang="it-IT" altLang="it-IT" sz="1600"/>
              <a:t>Infine, il conto è “Dipendenti c/retribuzione” è un conto originario-finanziario acceso alla liquidità differita (debito verso i dipendenti). </a:t>
            </a:r>
          </a:p>
        </p:txBody>
      </p:sp>
      <p:sp>
        <p:nvSpPr>
          <p:cNvPr id="16" name="CasellaDiTesto 11"/>
          <p:cNvSpPr txBox="1">
            <a:spLocks noChangeArrowheads="1"/>
          </p:cNvSpPr>
          <p:nvPr/>
        </p:nvSpPr>
        <p:spPr bwMode="auto">
          <a:xfrm>
            <a:off x="33338" y="3565525"/>
            <a:ext cx="3749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All’atto del pagamento degli stipendi:</a:t>
            </a:r>
          </a:p>
        </p:txBody>
      </p:sp>
      <p:graphicFrame>
        <p:nvGraphicFramePr>
          <p:cNvPr id="17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945835"/>
              </p:ext>
            </p:extLst>
          </p:nvPr>
        </p:nvGraphicFramePr>
        <p:xfrm>
          <a:off x="371475" y="3959225"/>
          <a:ext cx="8496300" cy="446088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6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Dipendenti c/retribuzioni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Banca c/c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1.900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CasellaDiTesto 17"/>
          <p:cNvSpPr txBox="1">
            <a:spLocks noChangeArrowheads="1"/>
          </p:cNvSpPr>
          <p:nvPr/>
        </p:nvSpPr>
        <p:spPr bwMode="auto">
          <a:xfrm flipH="1">
            <a:off x="2984500" y="2010743"/>
            <a:ext cx="7921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600" dirty="0">
                <a:latin typeface="Arial" panose="020B0604020202020204" pitchFamily="34" charset="0"/>
                <a:ea typeface="MS PGothic" panose="020B0600070205080204" pitchFamily="34" charset="-128"/>
              </a:rPr>
              <a:t>(</a:t>
            </a:r>
            <a:r>
              <a:rPr lang="it-IT" altLang="it-IT" sz="1400" dirty="0">
                <a:latin typeface="Arial" panose="020B0604020202020204" pitchFamily="34" charset="0"/>
                <a:ea typeface="MS PGothic" panose="020B0600070205080204" pitchFamily="34" charset="-128"/>
              </a:rPr>
              <a:t>VF+)</a:t>
            </a:r>
          </a:p>
        </p:txBody>
      </p:sp>
      <p:sp>
        <p:nvSpPr>
          <p:cNvPr id="19" name="CasellaDiTesto 18"/>
          <p:cNvSpPr txBox="1">
            <a:spLocks noChangeArrowheads="1"/>
          </p:cNvSpPr>
          <p:nvPr/>
        </p:nvSpPr>
        <p:spPr bwMode="auto">
          <a:xfrm flipH="1">
            <a:off x="5867400" y="2886645"/>
            <a:ext cx="7921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600" dirty="0">
                <a:latin typeface="Arial" panose="020B0604020202020204" pitchFamily="34" charset="0"/>
                <a:ea typeface="MS PGothic" panose="020B0600070205080204" pitchFamily="34" charset="-128"/>
              </a:rPr>
              <a:t>(</a:t>
            </a:r>
            <a:r>
              <a:rPr lang="it-IT" altLang="it-IT" sz="1400" dirty="0">
                <a:latin typeface="Arial" panose="020B0604020202020204" pitchFamily="34" charset="0"/>
                <a:ea typeface="MS PGothic" panose="020B0600070205080204" pitchFamily="34" charset="-128"/>
              </a:rPr>
              <a:t>VF-)</a:t>
            </a:r>
          </a:p>
        </p:txBody>
      </p:sp>
      <p:sp>
        <p:nvSpPr>
          <p:cNvPr id="20" name="CasellaDiTesto 19"/>
          <p:cNvSpPr txBox="1">
            <a:spLocks noChangeArrowheads="1"/>
          </p:cNvSpPr>
          <p:nvPr/>
        </p:nvSpPr>
        <p:spPr bwMode="auto">
          <a:xfrm flipH="1">
            <a:off x="5562600" y="2619945"/>
            <a:ext cx="7921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600" dirty="0">
                <a:latin typeface="Arial" panose="020B0604020202020204" pitchFamily="34" charset="0"/>
                <a:ea typeface="MS PGothic" panose="020B0600070205080204" pitchFamily="34" charset="-128"/>
              </a:rPr>
              <a:t>(</a:t>
            </a:r>
            <a:r>
              <a:rPr lang="it-IT" altLang="it-IT" sz="1400" dirty="0">
                <a:latin typeface="Arial" panose="020B0604020202020204" pitchFamily="34" charset="0"/>
                <a:ea typeface="MS PGothic" panose="020B0600070205080204" pitchFamily="34" charset="-128"/>
              </a:rPr>
              <a:t>VF-)</a:t>
            </a:r>
          </a:p>
        </p:txBody>
      </p:sp>
      <p:sp>
        <p:nvSpPr>
          <p:cNvPr id="21" name="CasellaDiTesto 20"/>
          <p:cNvSpPr txBox="1">
            <a:spLocks noChangeArrowheads="1"/>
          </p:cNvSpPr>
          <p:nvPr/>
        </p:nvSpPr>
        <p:spPr bwMode="auto">
          <a:xfrm flipH="1">
            <a:off x="6264275" y="3162870"/>
            <a:ext cx="7921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600" dirty="0">
                <a:latin typeface="Arial" panose="020B0604020202020204" pitchFamily="34" charset="0"/>
                <a:ea typeface="MS PGothic" panose="020B0600070205080204" pitchFamily="34" charset="-128"/>
              </a:rPr>
              <a:t>(</a:t>
            </a:r>
            <a:r>
              <a:rPr lang="it-IT" altLang="it-IT" sz="1400" dirty="0">
                <a:latin typeface="Arial" panose="020B0604020202020204" pitchFamily="34" charset="0"/>
                <a:ea typeface="MS PGothic" panose="020B0600070205080204" pitchFamily="34" charset="-128"/>
              </a:rPr>
              <a:t>VF-)</a:t>
            </a:r>
          </a:p>
        </p:txBody>
      </p:sp>
      <p:sp>
        <p:nvSpPr>
          <p:cNvPr id="22" name="CasellaDiTesto 21"/>
          <p:cNvSpPr txBox="1">
            <a:spLocks noChangeArrowheads="1"/>
          </p:cNvSpPr>
          <p:nvPr/>
        </p:nvSpPr>
        <p:spPr bwMode="auto">
          <a:xfrm flipH="1">
            <a:off x="3422650" y="3954959"/>
            <a:ext cx="7921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600" dirty="0">
                <a:latin typeface="Arial" panose="020B0604020202020204" pitchFamily="34" charset="0"/>
                <a:ea typeface="MS PGothic" panose="020B0600070205080204" pitchFamily="34" charset="-128"/>
              </a:rPr>
              <a:t>(</a:t>
            </a:r>
            <a:r>
              <a:rPr lang="it-IT" altLang="it-IT" sz="1400" dirty="0">
                <a:latin typeface="Arial" panose="020B0604020202020204" pitchFamily="34" charset="0"/>
                <a:ea typeface="MS PGothic" panose="020B0600070205080204" pitchFamily="34" charset="-128"/>
              </a:rPr>
              <a:t>VF+)</a:t>
            </a:r>
          </a:p>
        </p:txBody>
      </p:sp>
      <p:sp>
        <p:nvSpPr>
          <p:cNvPr id="23" name="CasellaDiTesto 22"/>
          <p:cNvSpPr txBox="1">
            <a:spLocks noChangeArrowheads="1"/>
          </p:cNvSpPr>
          <p:nvPr/>
        </p:nvSpPr>
        <p:spPr bwMode="auto">
          <a:xfrm flipH="1">
            <a:off x="5562600" y="3930650"/>
            <a:ext cx="7921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600" dirty="0">
                <a:latin typeface="Arial" panose="020B0604020202020204" pitchFamily="34" charset="0"/>
                <a:ea typeface="MS PGothic" panose="020B0600070205080204" pitchFamily="34" charset="-128"/>
              </a:rPr>
              <a:t>(</a:t>
            </a:r>
            <a:r>
              <a:rPr lang="it-IT" altLang="it-IT" sz="1400" dirty="0">
                <a:latin typeface="Arial" panose="020B0604020202020204" pitchFamily="34" charset="0"/>
                <a:ea typeface="MS PGothic" panose="020B0600070205080204" pitchFamily="34" charset="-128"/>
              </a:rPr>
              <a:t>VF-)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olo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792163"/>
          </a:xfrm>
        </p:spPr>
        <p:txBody>
          <a:bodyPr/>
          <a:lstStyle/>
          <a:p>
            <a:pPr algn="ctr"/>
            <a:r>
              <a:rPr lang="it-IT" altLang="it-IT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Anticipi sulla retribuzione</a:t>
            </a:r>
          </a:p>
        </p:txBody>
      </p:sp>
      <p:sp>
        <p:nvSpPr>
          <p:cNvPr id="23555" name="Segnaposto contenuto 2"/>
          <p:cNvSpPr>
            <a:spLocks noGrp="1"/>
          </p:cNvSpPr>
          <p:nvPr>
            <p:ph idx="1"/>
          </p:nvPr>
        </p:nvSpPr>
        <p:spPr>
          <a:xfrm>
            <a:off x="168275" y="749300"/>
            <a:ext cx="8867775" cy="720725"/>
          </a:xfrm>
        </p:spPr>
        <p:txBody>
          <a:bodyPr/>
          <a:lstStyle/>
          <a:p>
            <a:pPr algn="just"/>
            <a:r>
              <a:rPr lang="it-IT" altLang="it-IT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data 12/04 vengono concessi anticipi ai dipendenti sulla retribuzione di aprile per €  150</a:t>
            </a:r>
          </a:p>
          <a:p>
            <a:pPr algn="just"/>
            <a:endParaRPr lang="it-IT" altLang="it-IT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23557" name="CasellaDiTesto 6"/>
          <p:cNvSpPr txBox="1">
            <a:spLocks noChangeArrowheads="1"/>
          </p:cNvSpPr>
          <p:nvPr/>
        </p:nvSpPr>
        <p:spPr bwMode="auto">
          <a:xfrm>
            <a:off x="168275" y="1409700"/>
            <a:ext cx="3281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i="1">
                <a:latin typeface="Times New Roman" panose="02020603050405020304" pitchFamily="18" charset="0"/>
                <a:cs typeface="Times New Roman" panose="02020603050405020304" pitchFamily="18" charset="0"/>
              </a:rPr>
              <a:t>Concessioni anticipi al personale</a:t>
            </a:r>
          </a:p>
        </p:txBody>
      </p:sp>
      <p:sp>
        <p:nvSpPr>
          <p:cNvPr id="18449" name="CasellaDiTesto 7"/>
          <p:cNvSpPr txBox="1">
            <a:spLocks noChangeArrowheads="1"/>
          </p:cNvSpPr>
          <p:nvPr/>
        </p:nvSpPr>
        <p:spPr bwMode="auto">
          <a:xfrm>
            <a:off x="-7938" y="2901950"/>
            <a:ext cx="7832726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it-IT" altLang="it-IT" sz="2100">
                <a:latin typeface="Times New Roman" panose="02020603050405020304" pitchFamily="18" charset="0"/>
                <a:cs typeface="Times New Roman" panose="02020603050405020304" pitchFamily="18" charset="0"/>
              </a:rPr>
              <a:t>Liquidate in data 30/04 le </a:t>
            </a:r>
            <a:r>
              <a:rPr lang="it-IT" altLang="it-IT" sz="2100" b="1">
                <a:latin typeface="Times New Roman" panose="02020603050405020304" pitchFamily="18" charset="0"/>
                <a:cs typeface="Times New Roman" panose="02020603050405020304" pitchFamily="18" charset="0"/>
              </a:rPr>
              <a:t>retribuzioni nette </a:t>
            </a:r>
            <a:r>
              <a:rPr lang="it-IT" altLang="it-IT" sz="2100">
                <a:latin typeface="Times New Roman" panose="02020603050405020304" pitchFamily="18" charset="0"/>
                <a:cs typeface="Times New Roman" panose="02020603050405020304" pitchFamily="18" charset="0"/>
              </a:rPr>
              <a:t>del mese per € 1.900</a:t>
            </a:r>
          </a:p>
        </p:txBody>
      </p:sp>
      <p:sp>
        <p:nvSpPr>
          <p:cNvPr id="18473" name="CasellaDiTesto 11"/>
          <p:cNvSpPr txBox="1">
            <a:spLocks noChangeArrowheads="1"/>
          </p:cNvSpPr>
          <p:nvPr/>
        </p:nvSpPr>
        <p:spPr bwMode="auto">
          <a:xfrm>
            <a:off x="173038" y="3441700"/>
            <a:ext cx="3060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i="1">
                <a:latin typeface="Times New Roman" panose="02020603050405020304" pitchFamily="18" charset="0"/>
                <a:cs typeface="Times New Roman" panose="02020603050405020304" pitchFamily="18" charset="0"/>
              </a:rPr>
              <a:t>Pagamento delle retribuzioni:</a:t>
            </a:r>
          </a:p>
        </p:txBody>
      </p:sp>
      <p:graphicFrame>
        <p:nvGraphicFramePr>
          <p:cNvPr id="13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710523"/>
              </p:ext>
            </p:extLst>
          </p:nvPr>
        </p:nvGraphicFramePr>
        <p:xfrm>
          <a:off x="406400" y="1779588"/>
          <a:ext cx="8496300" cy="446087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60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Dipendenti c/anticipi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Banca c/c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150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CasellaDiTesto 13"/>
          <p:cNvSpPr txBox="1">
            <a:spLocks noChangeArrowheads="1"/>
          </p:cNvSpPr>
          <p:nvPr/>
        </p:nvSpPr>
        <p:spPr bwMode="auto">
          <a:xfrm flipH="1">
            <a:off x="3063875" y="1792288"/>
            <a:ext cx="7921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600">
                <a:latin typeface="Arial" panose="020B0604020202020204" pitchFamily="34" charset="0"/>
                <a:ea typeface="MS PGothic" panose="020B0600070205080204" pitchFamily="34" charset="-128"/>
              </a:rPr>
              <a:t>(</a:t>
            </a:r>
            <a:r>
              <a:rPr lang="it-IT" altLang="it-IT" sz="1400">
                <a:latin typeface="Arial" panose="020B0604020202020204" pitchFamily="34" charset="0"/>
                <a:ea typeface="MS PGothic" panose="020B0600070205080204" pitchFamily="34" charset="-128"/>
              </a:rPr>
              <a:t>VF+)</a:t>
            </a:r>
          </a:p>
        </p:txBody>
      </p:sp>
      <p:sp>
        <p:nvSpPr>
          <p:cNvPr id="23580" name="CasellaDiTesto 1"/>
          <p:cNvSpPr txBox="1">
            <a:spLocks noChangeArrowheads="1"/>
          </p:cNvSpPr>
          <p:nvPr/>
        </p:nvSpPr>
        <p:spPr bwMode="auto">
          <a:xfrm>
            <a:off x="168275" y="2255838"/>
            <a:ext cx="88677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it-IT" altLang="it-IT" sz="1600"/>
              <a:t>Il conto “Dipendenti c/anticipi” è un conto numerario-finanziario acceso alla liquidità differita. Si tratta infatti di crediti verso i dipendenti per somme a loro anticipate. </a:t>
            </a:r>
          </a:p>
        </p:txBody>
      </p:sp>
      <p:graphicFrame>
        <p:nvGraphicFramePr>
          <p:cNvPr id="16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628570"/>
              </p:ext>
            </p:extLst>
          </p:nvPr>
        </p:nvGraphicFramePr>
        <p:xfrm>
          <a:off x="323850" y="4043363"/>
          <a:ext cx="8496300" cy="920750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20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83" marB="4578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83" marB="457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Dipendenti c/retribuzioni</a:t>
                      </a:r>
                    </a:p>
                  </a:txBody>
                  <a:tcPr marT="45783" marB="457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83" marB="457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Diversi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Dipendenti c/anticipi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Banca c/c</a:t>
                      </a:r>
                    </a:p>
                  </a:txBody>
                  <a:tcPr marT="45783" marB="457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1.750</a:t>
                      </a:r>
                    </a:p>
                  </a:txBody>
                  <a:tcPr marT="45783" marB="457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1.900</a:t>
                      </a:r>
                    </a:p>
                  </a:txBody>
                  <a:tcPr marT="45783" marB="457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olo 1"/>
          <p:cNvSpPr>
            <a:spLocks noGrp="1"/>
          </p:cNvSpPr>
          <p:nvPr>
            <p:ph type="title"/>
          </p:nvPr>
        </p:nvSpPr>
        <p:spPr>
          <a:xfrm>
            <a:off x="628650" y="188913"/>
            <a:ext cx="7886700" cy="974725"/>
          </a:xfrm>
        </p:spPr>
        <p:txBody>
          <a:bodyPr/>
          <a:lstStyle/>
          <a:p>
            <a:pPr algn="ctr"/>
            <a:r>
              <a:rPr lang="it-IT" altLang="it-IT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L’azienda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236663" y="1752600"/>
            <a:ext cx="2212975" cy="95408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TRATTIENE</a:t>
            </a:r>
          </a:p>
          <a:p>
            <a:pPr algn="ctr">
              <a:defRPr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RITENUTE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5651500" y="1684338"/>
            <a:ext cx="2665413" cy="95408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EROGA</a:t>
            </a:r>
          </a:p>
          <a:p>
            <a:pPr algn="ctr">
              <a:defRPr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CONTRIBUTI</a:t>
            </a:r>
          </a:p>
        </p:txBody>
      </p:sp>
      <p:cxnSp>
        <p:nvCxnSpPr>
          <p:cNvPr id="9" name="Connettore 2 8"/>
          <p:cNvCxnSpPr/>
          <p:nvPr/>
        </p:nvCxnSpPr>
        <p:spPr>
          <a:xfrm flipH="1">
            <a:off x="2303463" y="1052513"/>
            <a:ext cx="2293937" cy="565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4597400" y="1052513"/>
            <a:ext cx="2135188" cy="504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628650" y="3382963"/>
            <a:ext cx="3814763" cy="2678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alt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permutazioni finanziarie che evidenziano: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alt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credito nei confronti dei dipendenti;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alt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debito nei confronti delle istituzioni destinatarie.</a:t>
            </a:r>
          </a:p>
        </p:txBody>
      </p:sp>
      <p:sp>
        <p:nvSpPr>
          <p:cNvPr id="2" name="Freccia in giù 1"/>
          <p:cNvSpPr/>
          <p:nvPr/>
        </p:nvSpPr>
        <p:spPr>
          <a:xfrm>
            <a:off x="2041525" y="2859088"/>
            <a:ext cx="644525" cy="401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3" name="Freccia in giù 12"/>
          <p:cNvSpPr/>
          <p:nvPr/>
        </p:nvSpPr>
        <p:spPr>
          <a:xfrm>
            <a:off x="6662738" y="2792413"/>
            <a:ext cx="642937" cy="401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5076825" y="3387725"/>
            <a:ext cx="3814763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alt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permutazioni finanziarie che evidenziano: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alt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credito nei confronti delle istituzioni competenti.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olo 1"/>
          <p:cNvSpPr>
            <a:spLocks noGrp="1"/>
          </p:cNvSpPr>
          <p:nvPr>
            <p:ph type="title"/>
          </p:nvPr>
        </p:nvSpPr>
        <p:spPr>
          <a:xfrm>
            <a:off x="628650" y="-141288"/>
            <a:ext cx="7886700" cy="936626"/>
          </a:xfrm>
        </p:spPr>
        <p:txBody>
          <a:bodyPr/>
          <a:lstStyle/>
          <a:p>
            <a:pPr algn="ctr"/>
            <a:r>
              <a:rPr lang="it-IT" altLang="it-IT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Contributi previdenziali e assicurativi</a:t>
            </a:r>
            <a:endParaRPr lang="it-IT" altLang="it-IT" smtClean="0"/>
          </a:p>
        </p:txBody>
      </p:sp>
      <p:sp>
        <p:nvSpPr>
          <p:cNvPr id="7" name="CasellaDiTesto 6"/>
          <p:cNvSpPr txBox="1"/>
          <p:nvPr/>
        </p:nvSpPr>
        <p:spPr>
          <a:xfrm>
            <a:off x="233363" y="1509713"/>
            <a:ext cx="8677275" cy="258445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CONTRIBUTI PREVIDENZIALI INPS sono oneri obbligatori che l’azienda liquida per la copertura pensionistica e sanitaria dei dipendenti. </a:t>
            </a:r>
          </a:p>
          <a:p>
            <a:pPr algn="just">
              <a:defRPr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Sono calcolati sulla base di un’aliquota sul valore delle retribuzioni lorde e devono essere versati, entro il giorno 16 del mese successivo alla maturazione delle retribuzioni</a:t>
            </a:r>
          </a:p>
          <a:p>
            <a:pPr>
              <a:defRPr/>
            </a:pP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33363" y="4122738"/>
            <a:ext cx="8677275" cy="230822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spAutoFit/>
          </a:bodyPr>
          <a:lstStyle/>
          <a:p>
            <a:pPr algn="just">
              <a:defRPr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CONTRIBUTI ASSICURATIVI sono versati dall’azienda all’INAIL (Istituto Nazionale per gli Infortuni sul Lavoro) con periodicità annuale al fine di garantire la copertura dei dipendenti in caso di infortuni sul lavoro.</a:t>
            </a:r>
          </a:p>
          <a:p>
            <a:pPr>
              <a:defRPr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Sono anch’essi calcolati secondo percentuali variabili da applicare alle retribuzioni lorde</a:t>
            </a:r>
          </a:p>
        </p:txBody>
      </p:sp>
      <p:sp>
        <p:nvSpPr>
          <p:cNvPr id="27654" name="CasellaDiTesto 1"/>
          <p:cNvSpPr txBox="1">
            <a:spLocks noChangeArrowheads="1"/>
          </p:cNvSpPr>
          <p:nvPr/>
        </p:nvSpPr>
        <p:spPr bwMode="auto">
          <a:xfrm>
            <a:off x="87313" y="617538"/>
            <a:ext cx="896937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t-IT" altLang="it-IT" sz="2600">
                <a:latin typeface="Times New Roman" panose="02020603050405020304" pitchFamily="18" charset="0"/>
                <a:cs typeface="Times New Roman" panose="02020603050405020304" pitchFamily="18" charset="0"/>
              </a:rPr>
              <a:t>L’azienda è tenuta al pagamento </a:t>
            </a:r>
            <a:r>
              <a:rPr lang="it-IT" altLang="it-IT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anche</a:t>
            </a:r>
            <a:r>
              <a:rPr lang="it-IT" altLang="it-IT" sz="2600">
                <a:latin typeface="Times New Roman" panose="02020603050405020304" pitchFamily="18" charset="0"/>
                <a:cs typeface="Times New Roman" panose="02020603050405020304" pitchFamily="18" charset="0"/>
              </a:rPr>
              <a:t> di contributi previdenziali </a:t>
            </a:r>
          </a:p>
          <a:p>
            <a:pPr algn="ctr"/>
            <a:r>
              <a:rPr lang="it-IT" altLang="it-IT" sz="2600">
                <a:latin typeface="Times New Roman" panose="02020603050405020304" pitchFamily="18" charset="0"/>
                <a:cs typeface="Times New Roman" panose="02020603050405020304" pitchFamily="18" charset="0"/>
              </a:rPr>
              <a:t>e assicurativi </a:t>
            </a:r>
            <a:r>
              <a:rPr lang="it-IT" altLang="it-IT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a suo carico</a:t>
            </a:r>
            <a:r>
              <a:rPr lang="it-IT" altLang="it-IT" sz="260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ssmind">
  <a:themeElements>
    <a:clrScheme name="1_Presentazione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resentazione1">
      <a:majorFont>
        <a:latin typeface="AvantGarde Bk B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esentazione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F5395C99A0A1940B2B019EEAEFB9F35" ma:contentTypeVersion="0" ma:contentTypeDescription="Creare un nuovo documento." ma:contentTypeScope="" ma:versionID="d785c7198ab61bcd125e3d3fad48d20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ea373c70dcfdb0a3329420882916a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8A93EC-C079-49B2-92C6-7A31A7DE284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774BF65-0282-447D-B962-7081DEB95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16F1AA-AD64-44BC-AEC7-F290568A04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3215</TotalTime>
  <Words>1651</Words>
  <Application>Microsoft Office PowerPoint</Application>
  <PresentationFormat>Presentazione su schermo (4:3)</PresentationFormat>
  <Paragraphs>333</Paragraphs>
  <Slides>19</Slides>
  <Notes>18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19</vt:i4>
      </vt:variant>
    </vt:vector>
  </HeadingPairs>
  <TitlesOfParts>
    <vt:vector size="28" baseType="lpstr">
      <vt:lpstr>MS PGothic</vt:lpstr>
      <vt:lpstr>MS PGothic</vt:lpstr>
      <vt:lpstr>Arial</vt:lpstr>
      <vt:lpstr>AvantGarde Bk BT</vt:lpstr>
      <vt:lpstr>Calibri</vt:lpstr>
      <vt:lpstr>Calibri Light</vt:lpstr>
      <vt:lpstr>Times New Roman</vt:lpstr>
      <vt:lpstr>crossmind</vt:lpstr>
      <vt:lpstr>Tema di Office</vt:lpstr>
      <vt:lpstr>Presentazione standard di PowerPoint</vt:lpstr>
      <vt:lpstr>Presentazione standard di PowerPoint</vt:lpstr>
      <vt:lpstr>La Retribuzione lorda «Salari e stipendi»</vt:lpstr>
      <vt:lpstr>La Retribuzione lorda</vt:lpstr>
      <vt:lpstr>La Retribuzione lorda «Salari e stipendi»</vt:lpstr>
      <vt:lpstr>Liquidazione stipendi</vt:lpstr>
      <vt:lpstr>Anticipi sulla retribuzione</vt:lpstr>
      <vt:lpstr>L’azienda</vt:lpstr>
      <vt:lpstr>Contributi previdenziali e assicurativi</vt:lpstr>
      <vt:lpstr>Contributi</vt:lpstr>
      <vt:lpstr>Esempio contributi previdenziali</vt:lpstr>
      <vt:lpstr>Esempio contributi previdenziali</vt:lpstr>
      <vt:lpstr>Presentazione standard di PowerPoint</vt:lpstr>
      <vt:lpstr>Presentazione standard di PowerPoint</vt:lpstr>
      <vt:lpstr>Presentazione standard di PowerPoint</vt:lpstr>
      <vt:lpstr>Esempio (con multe a dipendenti)</vt:lpstr>
      <vt:lpstr>Presentazione standard di PowerPoint</vt:lpstr>
      <vt:lpstr>Presentazione standard di PowerPoint</vt:lpstr>
      <vt:lpstr>Presentazione standard di PowerPoint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Lezione 1</dc:title>
  <dc:creator>Raffaele Fiorentino</dc:creator>
  <cp:lastModifiedBy>stefano.coronella@uniparthenope.it</cp:lastModifiedBy>
  <cp:revision>279</cp:revision>
  <dcterms:created xsi:type="dcterms:W3CDTF">2008-10-04T09:41:13Z</dcterms:created>
  <dcterms:modified xsi:type="dcterms:W3CDTF">2021-04-27T12:55:44Z</dcterms:modified>
</cp:coreProperties>
</file>