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91" r:id="rId5"/>
    <p:sldId id="421" r:id="rId6"/>
    <p:sldId id="473" r:id="rId7"/>
    <p:sldId id="474" r:id="rId8"/>
    <p:sldId id="475" r:id="rId9"/>
    <p:sldId id="476" r:id="rId10"/>
    <p:sldId id="478" r:id="rId11"/>
    <p:sldId id="479" r:id="rId12"/>
    <p:sldId id="480" r:id="rId13"/>
    <p:sldId id="481" r:id="rId14"/>
    <p:sldId id="482" r:id="rId15"/>
    <p:sldId id="337" r:id="rId16"/>
  </p:sldIdLst>
  <p:sldSz cx="9144000" cy="6858000" type="screen4x3"/>
  <p:notesSz cx="6858000" cy="9723438"/>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87" autoAdjust="0"/>
  </p:normalViewPr>
  <p:slideViewPr>
    <p:cSldViewPr>
      <p:cViewPr varScale="1">
        <p:scale>
          <a:sx n="95" d="100"/>
          <a:sy n="95" d="100"/>
        </p:scale>
        <p:origin x="3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sz="1200"/>
            </a:lvl1pPr>
          </a:lstStyle>
          <a:p>
            <a:pPr>
              <a:defRPr/>
            </a:pPr>
            <a:fld id="{907B011A-FB7B-40FE-ADB4-45C4E93E121E}" type="datetimeFigureOut">
              <a:rPr lang="it-IT"/>
              <a:pPr>
                <a:defRPr/>
              </a:pPr>
              <a:t>26/04/2021</a:t>
            </a:fld>
            <a:endParaRPr lang="it-IT"/>
          </a:p>
        </p:txBody>
      </p:sp>
      <p:sp>
        <p:nvSpPr>
          <p:cNvPr id="4" name="Segnaposto immagine diapositiva 3"/>
          <p:cNvSpPr>
            <a:spLocks noGrp="1" noRot="1" noChangeAspect="1"/>
          </p:cNvSpPr>
          <p:nvPr>
            <p:ph type="sldImg" idx="2"/>
          </p:nvPr>
        </p:nvSpPr>
        <p:spPr>
          <a:xfrm>
            <a:off x="1241425" y="1216025"/>
            <a:ext cx="4375150" cy="3281363"/>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679950"/>
            <a:ext cx="5486400" cy="382746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236075"/>
            <a:ext cx="2971800" cy="487363"/>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9236075"/>
            <a:ext cx="2971800"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5FCFE6F-C93A-4D93-A056-AC7D9B266794}"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71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CE76AB-9A4F-4E16-BE90-531F51219482}" type="slidenum">
              <a:rPr lang="it-IT" altLang="it-IT"/>
              <a:pPr/>
              <a:t>1</a:t>
            </a:fld>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765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7C027C-1B81-4530-B553-E0E6B1E6563B}" type="slidenum">
              <a:rPr lang="it-IT" altLang="it-IT"/>
              <a:pPr/>
              <a:t>10</a:t>
            </a:fld>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97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902AD2-1B1C-426D-B25F-6DB584EA1610}" type="slidenum">
              <a:rPr lang="it-IT" altLang="it-IT"/>
              <a:pPr/>
              <a:t>11</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12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CECC9A-A0CB-4779-96F3-A5E669F617BD}" type="slidenum">
              <a:rPr lang="it-IT" altLang="it-IT"/>
              <a:pPr/>
              <a:t>2</a:t>
            </a:fld>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63251F-FA17-490B-8C97-860CA6D64170}" type="slidenum">
              <a:rPr lang="it-IT" altLang="it-IT"/>
              <a:pPr/>
              <a:t>3</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536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3F792A-94AB-43C7-972A-F83F6FCC48A3}" type="slidenum">
              <a:rPr lang="it-IT" altLang="it-IT"/>
              <a:pPr/>
              <a:t>4</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741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F7AE8A-DEF5-47D0-AD5E-6C46F60667A0}" type="slidenum">
              <a:rPr lang="it-IT" altLang="it-IT"/>
              <a:pPr/>
              <a:t>5</a:t>
            </a:fld>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946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44EFCC-D3EF-4FBD-8F87-173CF39FC6A1}" type="slidenum">
              <a:rPr lang="it-IT" altLang="it-IT"/>
              <a:pPr/>
              <a:t>6</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150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2DE361-6D92-4FA0-BA29-2ACB7288E5CE}" type="slidenum">
              <a:rPr lang="it-IT" altLang="it-IT"/>
              <a:pPr/>
              <a:t>7</a:t>
            </a:fld>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355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6AA272-A793-4544-BF60-0C4F02361FE3}" type="slidenum">
              <a:rPr lang="it-IT" altLang="it-IT"/>
              <a:pPr/>
              <a:t>8</a:t>
            </a:fld>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560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B4AEDE-5A5A-4FCE-B032-F7244BE3DBCB}" type="slidenum">
              <a:rPr lang="it-IT" altLang="it-IT"/>
              <a:pPr/>
              <a:t>9</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3757288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A7BEE0C6-362B-4837-8980-A157E95F2B0C}" type="slidenum">
              <a:rPr lang="it-IT" altLang="it-IT"/>
              <a:pPr/>
              <a:t>‹N›</a:t>
            </a:fld>
            <a:endParaRPr lang="it-IT" altLang="it-IT"/>
          </a:p>
        </p:txBody>
      </p:sp>
    </p:spTree>
    <p:extLst>
      <p:ext uri="{BB962C8B-B14F-4D97-AF65-F5344CB8AC3E}">
        <p14:creationId xmlns:p14="http://schemas.microsoft.com/office/powerpoint/2010/main" val="37704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1F346ED6-292F-4317-9DAE-A096C0EEA4CD}" type="slidenum">
              <a:rPr lang="it-IT" altLang="it-IT"/>
              <a:pPr/>
              <a:t>‹N›</a:t>
            </a:fld>
            <a:endParaRPr lang="it-IT" altLang="it-IT"/>
          </a:p>
        </p:txBody>
      </p:sp>
    </p:spTree>
    <p:extLst>
      <p:ext uri="{BB962C8B-B14F-4D97-AF65-F5344CB8AC3E}">
        <p14:creationId xmlns:p14="http://schemas.microsoft.com/office/powerpoint/2010/main" val="1032849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A0B706F0-04BB-47BC-8A40-509A2BFFDBA0}" type="slidenum">
              <a:rPr lang="it-IT" altLang="it-IT"/>
              <a:pPr/>
              <a:t>‹N›</a:t>
            </a:fld>
            <a:endParaRPr lang="it-IT" altLang="it-IT"/>
          </a:p>
        </p:txBody>
      </p:sp>
    </p:spTree>
    <p:extLst>
      <p:ext uri="{BB962C8B-B14F-4D97-AF65-F5344CB8AC3E}">
        <p14:creationId xmlns:p14="http://schemas.microsoft.com/office/powerpoint/2010/main" val="380647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2835D86D-B3A1-4F2B-BBA1-108025454645}" type="slidenum">
              <a:rPr lang="it-IT" altLang="it-IT"/>
              <a:pPr/>
              <a:t>‹N›</a:t>
            </a:fld>
            <a:endParaRPr lang="it-IT" altLang="it-IT"/>
          </a:p>
        </p:txBody>
      </p:sp>
    </p:spTree>
    <p:extLst>
      <p:ext uri="{BB962C8B-B14F-4D97-AF65-F5344CB8AC3E}">
        <p14:creationId xmlns:p14="http://schemas.microsoft.com/office/powerpoint/2010/main" val="399739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32D04188-C359-4A15-8239-522CBD1119D5}" type="slidenum">
              <a:rPr lang="it-IT" altLang="it-IT"/>
              <a:pPr/>
              <a:t>‹N›</a:t>
            </a:fld>
            <a:endParaRPr lang="it-IT" altLang="it-IT"/>
          </a:p>
        </p:txBody>
      </p:sp>
    </p:spTree>
    <p:extLst>
      <p:ext uri="{BB962C8B-B14F-4D97-AF65-F5344CB8AC3E}">
        <p14:creationId xmlns:p14="http://schemas.microsoft.com/office/powerpoint/2010/main" val="403856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11567A0B-A414-46EC-8765-75E3EA7FBA4A}" type="slidenum">
              <a:rPr lang="it-IT" altLang="it-IT"/>
              <a:pPr/>
              <a:t>‹N›</a:t>
            </a:fld>
            <a:endParaRPr lang="it-IT" altLang="it-IT"/>
          </a:p>
        </p:txBody>
      </p:sp>
    </p:spTree>
    <p:extLst>
      <p:ext uri="{BB962C8B-B14F-4D97-AF65-F5344CB8AC3E}">
        <p14:creationId xmlns:p14="http://schemas.microsoft.com/office/powerpoint/2010/main" val="72640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7BE22731-5F8D-4AD4-BA7D-0C155A4AB73B}" type="slidenum">
              <a:rPr lang="it-IT" altLang="it-IT"/>
              <a:pPr/>
              <a:t>‹N›</a:t>
            </a:fld>
            <a:endParaRPr lang="it-IT" altLang="it-IT"/>
          </a:p>
        </p:txBody>
      </p:sp>
    </p:spTree>
    <p:extLst>
      <p:ext uri="{BB962C8B-B14F-4D97-AF65-F5344CB8AC3E}">
        <p14:creationId xmlns:p14="http://schemas.microsoft.com/office/powerpoint/2010/main" val="214693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9D1478C4-44DC-498A-8F6E-D7CF8FACD773}" type="slidenum">
              <a:rPr lang="it-IT" altLang="it-IT"/>
              <a:pPr/>
              <a:t>‹N›</a:t>
            </a:fld>
            <a:endParaRPr lang="it-IT" altLang="it-IT"/>
          </a:p>
        </p:txBody>
      </p:sp>
    </p:spTree>
    <p:extLst>
      <p:ext uri="{BB962C8B-B14F-4D97-AF65-F5344CB8AC3E}">
        <p14:creationId xmlns:p14="http://schemas.microsoft.com/office/powerpoint/2010/main" val="1151864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016D5B40-FABC-4FA4-809E-6BFF30F08C94}" type="slidenum">
              <a:rPr lang="it-IT" altLang="it-IT"/>
              <a:pPr/>
              <a:t>‹N›</a:t>
            </a:fld>
            <a:endParaRPr lang="it-IT" altLang="it-IT"/>
          </a:p>
        </p:txBody>
      </p:sp>
    </p:spTree>
    <p:extLst>
      <p:ext uri="{BB962C8B-B14F-4D97-AF65-F5344CB8AC3E}">
        <p14:creationId xmlns:p14="http://schemas.microsoft.com/office/powerpoint/2010/main" val="855888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A2E69097-5488-4874-AB4A-DD8FBC482283}" type="slidenum">
              <a:rPr lang="it-IT" altLang="it-IT"/>
              <a:pPr/>
              <a:t>‹N›</a:t>
            </a:fld>
            <a:endParaRPr lang="it-IT" altLang="it-IT"/>
          </a:p>
        </p:txBody>
      </p:sp>
    </p:spTree>
    <p:extLst>
      <p:ext uri="{BB962C8B-B14F-4D97-AF65-F5344CB8AC3E}">
        <p14:creationId xmlns:p14="http://schemas.microsoft.com/office/powerpoint/2010/main" val="100003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936676B5-FE86-4343-86CA-67828F1FAB0B}" type="slidenum">
              <a:rPr lang="it-IT" altLang="it-IT"/>
              <a:pPr/>
              <a:t>‹N›</a:t>
            </a:fld>
            <a:endParaRPr lang="it-IT" altLang="it-IT"/>
          </a:p>
        </p:txBody>
      </p:sp>
    </p:spTree>
    <p:extLst>
      <p:ext uri="{BB962C8B-B14F-4D97-AF65-F5344CB8AC3E}">
        <p14:creationId xmlns:p14="http://schemas.microsoft.com/office/powerpoint/2010/main" val="788129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481370D6-30B9-464B-881F-36642B9C7D03}"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340" r:id="rId1"/>
    <p:sldLayoutId id="2147484341" r:id="rId2"/>
    <p:sldLayoutId id="2147484331" r:id="rId3"/>
    <p:sldLayoutId id="2147484332" r:id="rId4"/>
    <p:sldLayoutId id="2147484333" r:id="rId5"/>
    <p:sldLayoutId id="2147484334" r:id="rId6"/>
    <p:sldLayoutId id="2147484335" r:id="rId7"/>
    <p:sldLayoutId id="2147484336" r:id="rId8"/>
    <p:sldLayoutId id="2147484337" r:id="rId9"/>
    <p:sldLayoutId id="2147484338" r:id="rId10"/>
    <p:sldLayoutId id="2147484339" r:id="rId11"/>
    <p:sldLayoutId id="2147484342"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4213" y="1938808"/>
            <a:ext cx="7991475" cy="4154488"/>
          </a:xfrm>
          <a:prstGeom prst="rect">
            <a:avLst/>
          </a:prstGeom>
        </p:spPr>
        <p:txBody>
          <a:bodyPr>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a:solidFill>
                  <a:srgbClr val="7030A0"/>
                </a:solidFill>
                <a:latin typeface="Times New Roman" pitchFamily="18" charset="0"/>
              </a:rPr>
              <a:t>L’operazione di investimento</a:t>
            </a:r>
          </a:p>
          <a:p>
            <a:pPr algn="ctr">
              <a:spcBef>
                <a:spcPts val="0"/>
              </a:spcBef>
              <a:defRPr/>
            </a:pPr>
            <a:r>
              <a:rPr lang="it-IT" sz="4400" b="1" i="1" dirty="0" smtClean="0">
                <a:solidFill>
                  <a:srgbClr val="7030A0"/>
                </a:solidFill>
                <a:latin typeface="Times New Roman" pitchFamily="18" charset="0"/>
              </a:rPr>
              <a:t>(il Leasing)</a:t>
            </a:r>
            <a:endParaRPr lang="it-IT" sz="4400" b="1" i="1" dirty="0">
              <a:solidFill>
                <a:srgbClr val="7030A0"/>
              </a:solidFill>
              <a:latin typeface="Times New Roman" pitchFamily="18" charset="0"/>
            </a:endParaRPr>
          </a:p>
          <a:p>
            <a:pPr algn="ctr">
              <a:spcBef>
                <a:spcPts val="0"/>
              </a:spcBef>
              <a:defRPr/>
            </a:pPr>
            <a:endParaRPr lang="it-IT" sz="44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6628" name="Rectangle 4"/>
          <p:cNvSpPr>
            <a:spLocks noChangeArrowheads="1"/>
          </p:cNvSpPr>
          <p:nvPr/>
        </p:nvSpPr>
        <p:spPr bwMode="auto">
          <a:xfrm>
            <a:off x="608013" y="3175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6" name="Segnaposto contenuto 2"/>
          <p:cNvSpPr txBox="1">
            <a:spLocks/>
          </p:cNvSpPr>
          <p:nvPr/>
        </p:nvSpPr>
        <p:spPr>
          <a:xfrm>
            <a:off x="250825" y="768350"/>
            <a:ext cx="8642350" cy="4751388"/>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endParaRPr lang="it-IT" sz="1800" kern="0" dirty="0"/>
          </a:p>
        </p:txBody>
      </p:sp>
      <p:sp>
        <p:nvSpPr>
          <p:cNvPr id="26630" name="Text Box 5"/>
          <p:cNvSpPr txBox="1">
            <a:spLocks noChangeArrowheads="1"/>
          </p:cNvSpPr>
          <p:nvPr/>
        </p:nvSpPr>
        <p:spPr bwMode="auto">
          <a:xfrm>
            <a:off x="107950" y="498440"/>
            <a:ext cx="8863013" cy="16160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000" b="1" dirty="0" smtClean="0"/>
              <a:t>Esempio di rilevazione del leasing con il </a:t>
            </a:r>
            <a:r>
              <a:rPr lang="it-IT" altLang="it-IT" sz="2000" b="1" dirty="0" smtClean="0">
                <a:solidFill>
                  <a:srgbClr val="C00000"/>
                </a:solidFill>
              </a:rPr>
              <a:t>metodo patrimoniale</a:t>
            </a:r>
            <a:r>
              <a:rPr lang="it-IT" altLang="it-IT" sz="2000" b="1" dirty="0" smtClean="0"/>
              <a:t>:</a:t>
            </a:r>
          </a:p>
          <a:p>
            <a:pPr algn="just">
              <a:spcBef>
                <a:spcPct val="50000"/>
              </a:spcBef>
              <a:buClrTx/>
              <a:buFontTx/>
              <a:buNone/>
            </a:pPr>
            <a:r>
              <a:rPr lang="it-IT" altLang="it-IT" sz="1700" dirty="0" smtClean="0"/>
              <a:t>L’1/11 </a:t>
            </a:r>
            <a:r>
              <a:rPr lang="it-IT" altLang="it-IT" sz="1700" dirty="0"/>
              <a:t>stipulato un contratto di leasing per l’acquisizione di un macchinario con un </a:t>
            </a:r>
            <a:r>
              <a:rPr lang="it-IT" altLang="it-IT" sz="1700" dirty="0" err="1"/>
              <a:t>maxicanone</a:t>
            </a:r>
            <a:r>
              <a:rPr lang="it-IT" altLang="it-IT" sz="1700" dirty="0"/>
              <a:t> iniziale € 2.000,00 +IVA22%; canone mensile per 36 mesi € 500 + IVA 22%. Prevista al termine la possibilità di riscatto per € 8.400,00 + IVA 22%</a:t>
            </a:r>
          </a:p>
          <a:p>
            <a:pPr algn="just">
              <a:spcBef>
                <a:spcPct val="50000"/>
              </a:spcBef>
              <a:buClrTx/>
              <a:buFontTx/>
              <a:buNone/>
            </a:pPr>
            <a:endParaRPr lang="it-IT" altLang="it-IT" sz="100" dirty="0"/>
          </a:p>
          <a:p>
            <a:pPr algn="just">
              <a:spcBef>
                <a:spcPct val="0"/>
              </a:spcBef>
              <a:buClrTx/>
              <a:buFontTx/>
              <a:buNone/>
            </a:pPr>
            <a:endParaRPr lang="it-IT" altLang="it-IT" sz="1800" dirty="0"/>
          </a:p>
        </p:txBody>
      </p:sp>
      <p:graphicFrame>
        <p:nvGraphicFramePr>
          <p:cNvPr id="9" name="Group 52"/>
          <p:cNvGraphicFramePr>
            <a:graphicFrameLocks noGrp="1"/>
          </p:cNvGraphicFramePr>
          <p:nvPr>
            <p:extLst>
              <p:ext uri="{D42A27DB-BD31-4B8C-83A1-F6EECF244321}">
                <p14:modId xmlns:p14="http://schemas.microsoft.com/office/powerpoint/2010/main" val="1489908506"/>
              </p:ext>
            </p:extLst>
          </p:nvPr>
        </p:nvGraphicFramePr>
        <p:xfrm>
          <a:off x="306388" y="2132856"/>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50166">
                  <a:extLst>
                    <a:ext uri="{9D8B030D-6E8A-4147-A177-3AD203B41FA5}">
                      <a16:colId xmlns:a16="http://schemas.microsoft.com/office/drawing/2014/main" val="20002"/>
                    </a:ext>
                  </a:extLst>
                </a:gridCol>
                <a:gridCol w="383711">
                  <a:extLst>
                    <a:ext uri="{9D8B030D-6E8A-4147-A177-3AD203B41FA5}">
                      <a16:colId xmlns:a16="http://schemas.microsoft.com/office/drawing/2014/main" val="20003"/>
                    </a:ext>
                  </a:extLst>
                </a:gridCol>
                <a:gridCol w="212501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Canoni di leasing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v/società leasing</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110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610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 name="Group 52"/>
          <p:cNvGraphicFramePr>
            <a:graphicFrameLocks noGrp="1"/>
          </p:cNvGraphicFramePr>
          <p:nvPr>
            <p:extLst>
              <p:ext uri="{D42A27DB-BD31-4B8C-83A1-F6EECF244321}">
                <p14:modId xmlns:p14="http://schemas.microsoft.com/office/powerpoint/2010/main" val="1149735166"/>
              </p:ext>
            </p:extLst>
          </p:nvPr>
        </p:nvGraphicFramePr>
        <p:xfrm>
          <a:off x="317500" y="3003384"/>
          <a:ext cx="8496300" cy="37147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50166">
                  <a:extLst>
                    <a:ext uri="{9D8B030D-6E8A-4147-A177-3AD203B41FA5}">
                      <a16:colId xmlns:a16="http://schemas.microsoft.com/office/drawing/2014/main" val="20002"/>
                    </a:ext>
                  </a:extLst>
                </a:gridCol>
                <a:gridCol w="383711">
                  <a:extLst>
                    <a:ext uri="{9D8B030D-6E8A-4147-A177-3AD203B41FA5}">
                      <a16:colId xmlns:a16="http://schemas.microsoft.com/office/drawing/2014/main" val="20003"/>
                    </a:ext>
                  </a:extLst>
                </a:gridCol>
                <a:gridCol w="212501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1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52" marB="460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v/società leasing</a:t>
                      </a: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a:t>
                      </a: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610</a:t>
                      </a:r>
                    </a:p>
                  </a:txBody>
                  <a:tcPr marT="46052" marB="46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6667" name="Text Box 36"/>
          <p:cNvSpPr txBox="1">
            <a:spLocks noChangeArrowheads="1"/>
          </p:cNvSpPr>
          <p:nvPr/>
        </p:nvSpPr>
        <p:spPr bwMode="auto">
          <a:xfrm>
            <a:off x="-9525" y="1818056"/>
            <a:ext cx="8785225" cy="3667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1800" b="1" dirty="0"/>
              <a:t>Liquidazione fattura del canone mensile</a:t>
            </a:r>
          </a:p>
        </p:txBody>
      </p:sp>
      <p:sp>
        <p:nvSpPr>
          <p:cNvPr id="26668" name="Text Box 7"/>
          <p:cNvSpPr txBox="1">
            <a:spLocks noChangeArrowheads="1"/>
          </p:cNvSpPr>
          <p:nvPr/>
        </p:nvSpPr>
        <p:spPr bwMode="auto">
          <a:xfrm>
            <a:off x="-44450" y="4688327"/>
            <a:ext cx="8713788" cy="3667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1800" b="1" dirty="0"/>
              <a:t>Riscatto macchinario acquisito in leasing</a:t>
            </a:r>
          </a:p>
        </p:txBody>
      </p:sp>
      <p:graphicFrame>
        <p:nvGraphicFramePr>
          <p:cNvPr id="16" name="Group 52"/>
          <p:cNvGraphicFramePr>
            <a:graphicFrameLocks noGrp="1"/>
          </p:cNvGraphicFramePr>
          <p:nvPr>
            <p:extLst>
              <p:ext uri="{D42A27DB-BD31-4B8C-83A1-F6EECF244321}">
                <p14:modId xmlns:p14="http://schemas.microsoft.com/office/powerpoint/2010/main" val="567564657"/>
              </p:ext>
            </p:extLst>
          </p:nvPr>
        </p:nvGraphicFramePr>
        <p:xfrm>
          <a:off x="411163" y="5044653"/>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50166">
                  <a:extLst>
                    <a:ext uri="{9D8B030D-6E8A-4147-A177-3AD203B41FA5}">
                      <a16:colId xmlns:a16="http://schemas.microsoft.com/office/drawing/2014/main" val="20002"/>
                    </a:ext>
                  </a:extLst>
                </a:gridCol>
                <a:gridCol w="383711">
                  <a:extLst>
                    <a:ext uri="{9D8B030D-6E8A-4147-A177-3AD203B41FA5}">
                      <a16:colId xmlns:a16="http://schemas.microsoft.com/office/drawing/2014/main" val="20003"/>
                    </a:ext>
                  </a:extLst>
                </a:gridCol>
                <a:gridCol w="212501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Macchinari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v/società leasing</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8.400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1.848</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10.248</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 name="Group 52"/>
          <p:cNvGraphicFramePr>
            <a:graphicFrameLocks noGrp="1"/>
          </p:cNvGraphicFramePr>
          <p:nvPr>
            <p:extLst>
              <p:ext uri="{D42A27DB-BD31-4B8C-83A1-F6EECF244321}">
                <p14:modId xmlns:p14="http://schemas.microsoft.com/office/powerpoint/2010/main" val="2829556953"/>
              </p:ext>
            </p:extLst>
          </p:nvPr>
        </p:nvGraphicFramePr>
        <p:xfrm>
          <a:off x="411163" y="5929469"/>
          <a:ext cx="8496300" cy="37147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50166">
                  <a:extLst>
                    <a:ext uri="{9D8B030D-6E8A-4147-A177-3AD203B41FA5}">
                      <a16:colId xmlns:a16="http://schemas.microsoft.com/office/drawing/2014/main" val="20002"/>
                    </a:ext>
                  </a:extLst>
                </a:gridCol>
                <a:gridCol w="383711">
                  <a:extLst>
                    <a:ext uri="{9D8B030D-6E8A-4147-A177-3AD203B41FA5}">
                      <a16:colId xmlns:a16="http://schemas.microsoft.com/office/drawing/2014/main" val="20003"/>
                    </a:ext>
                  </a:extLst>
                </a:gridCol>
                <a:gridCol w="212501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1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52" marB="460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v/società leasing</a:t>
                      </a: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a:t>
                      </a: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10.248</a:t>
                      </a:r>
                    </a:p>
                  </a:txBody>
                  <a:tcPr marT="46052" marB="46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6705" name="CasellaDiTesto 2"/>
          <p:cNvSpPr txBox="1">
            <a:spLocks noChangeArrowheads="1"/>
          </p:cNvSpPr>
          <p:nvPr/>
        </p:nvSpPr>
        <p:spPr bwMode="auto">
          <a:xfrm>
            <a:off x="-9525" y="6258745"/>
            <a:ext cx="89804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dirty="0"/>
              <a:t>Se non si esercita la possibilità di riscatto, </a:t>
            </a:r>
            <a:r>
              <a:rPr lang="it-IT" altLang="it-IT" sz="1600" b="1" dirty="0"/>
              <a:t>non si rileva nulla dal punto di vista contabile</a:t>
            </a:r>
            <a:r>
              <a:rPr lang="it-IT" altLang="it-IT" sz="1600" dirty="0"/>
              <a:t>. Il bene, che di proprietà della società di leasing, verrà fisicamente restituito a </a:t>
            </a:r>
            <a:r>
              <a:rPr lang="it-IT" altLang="it-IT" sz="1600" dirty="0" smtClean="0"/>
              <a:t>quest’ultima </a:t>
            </a:r>
            <a:endParaRPr lang="it-IT" altLang="it-IT" sz="1600" dirty="0"/>
          </a:p>
        </p:txBody>
      </p:sp>
      <p:sp>
        <p:nvSpPr>
          <p:cNvPr id="13" name="Rettangolo 1"/>
          <p:cNvSpPr>
            <a:spLocks noChangeArrowheads="1"/>
          </p:cNvSpPr>
          <p:nvPr/>
        </p:nvSpPr>
        <p:spPr bwMode="auto">
          <a:xfrm>
            <a:off x="250825" y="3429000"/>
            <a:ext cx="87852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dirty="0"/>
              <a:t>Contestualmente al pagamento </a:t>
            </a:r>
            <a:r>
              <a:rPr lang="it-IT" altLang="it-IT" sz="1800" dirty="0" smtClean="0"/>
              <a:t>di ogni </a:t>
            </a:r>
            <a:r>
              <a:rPr lang="it-IT" altLang="it-IT" sz="1800" dirty="0"/>
              <a:t>canone </a:t>
            </a:r>
            <a:r>
              <a:rPr lang="it-IT" altLang="it-IT" sz="1800" dirty="0" smtClean="0"/>
              <a:t>mensile dovremo </a:t>
            </a:r>
            <a:r>
              <a:rPr lang="it-IT" altLang="it-IT" sz="1800" dirty="0"/>
              <a:t>stornare la scrittura di memoria per il relativo importo </a:t>
            </a:r>
            <a:r>
              <a:rPr lang="it-IT" altLang="it-IT" sz="1800" dirty="0" smtClean="0"/>
              <a:t>(500)</a:t>
            </a:r>
            <a:endParaRPr lang="it-IT" altLang="it-IT" sz="1800" dirty="0"/>
          </a:p>
        </p:txBody>
      </p:sp>
      <p:graphicFrame>
        <p:nvGraphicFramePr>
          <p:cNvPr id="14" name="Group 52"/>
          <p:cNvGraphicFramePr>
            <a:graphicFrameLocks noGrp="1"/>
          </p:cNvGraphicFramePr>
          <p:nvPr>
            <p:extLst>
              <p:ext uri="{D42A27DB-BD31-4B8C-83A1-F6EECF244321}">
                <p14:modId xmlns:p14="http://schemas.microsoft.com/office/powerpoint/2010/main" val="323494941"/>
              </p:ext>
            </p:extLst>
          </p:nvPr>
        </p:nvGraphicFramePr>
        <p:xfrm>
          <a:off x="304800" y="4083050"/>
          <a:ext cx="8496300" cy="4254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324394">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2074454">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254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Fornitori c/macchinario leasing </a:t>
                      </a: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Macchinario leasing</a:t>
                      </a: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8676" name="Rectangle 4"/>
          <p:cNvSpPr>
            <a:spLocks noChangeArrowheads="1"/>
          </p:cNvSpPr>
          <p:nvPr/>
        </p:nvSpPr>
        <p:spPr bwMode="auto">
          <a:xfrm>
            <a:off x="608013" y="1603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6" name="Segnaposto contenuto 2"/>
          <p:cNvSpPr txBox="1">
            <a:spLocks/>
          </p:cNvSpPr>
          <p:nvPr/>
        </p:nvSpPr>
        <p:spPr>
          <a:xfrm>
            <a:off x="250825" y="768350"/>
            <a:ext cx="8642350" cy="4751388"/>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endParaRPr lang="it-IT" sz="1800" kern="0" dirty="0"/>
          </a:p>
        </p:txBody>
      </p:sp>
      <p:sp>
        <p:nvSpPr>
          <p:cNvPr id="28678" name="Text Box 5"/>
          <p:cNvSpPr txBox="1">
            <a:spLocks noChangeArrowheads="1"/>
          </p:cNvSpPr>
          <p:nvPr/>
        </p:nvSpPr>
        <p:spPr bwMode="auto">
          <a:xfrm>
            <a:off x="127000" y="649288"/>
            <a:ext cx="8743950" cy="4370427"/>
          </a:xfrm>
          <a:prstGeom prst="rect">
            <a:avLst/>
          </a:prstGeom>
          <a:noFill/>
          <a:ln>
            <a:noFill/>
          </a:ln>
          <a:effec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nSpc>
                <a:spcPct val="200000"/>
              </a:lnSpc>
              <a:spcBef>
                <a:spcPct val="50000"/>
              </a:spcBef>
              <a:buClrTx/>
              <a:buFontTx/>
              <a:buNone/>
            </a:pPr>
            <a:r>
              <a:rPr lang="it-IT" altLang="it-IT" sz="2000" b="1" dirty="0"/>
              <a:t>Esempio di rilevazione del leasing con il </a:t>
            </a:r>
            <a:r>
              <a:rPr lang="it-IT" altLang="it-IT" sz="2000" b="1" dirty="0">
                <a:solidFill>
                  <a:srgbClr val="C00000"/>
                </a:solidFill>
              </a:rPr>
              <a:t>metodo patrimoniale</a:t>
            </a:r>
            <a:r>
              <a:rPr lang="it-IT" altLang="it-IT" sz="2000" b="1" dirty="0"/>
              <a:t>:</a:t>
            </a:r>
          </a:p>
          <a:p>
            <a:pPr algn="just">
              <a:lnSpc>
                <a:spcPct val="200000"/>
              </a:lnSpc>
              <a:spcBef>
                <a:spcPts val="0"/>
              </a:spcBef>
              <a:buClrTx/>
              <a:buFontTx/>
              <a:buNone/>
              <a:defRPr/>
            </a:pPr>
            <a:endParaRPr lang="it-IT" altLang="it-IT" sz="1800" dirty="0" smtClean="0"/>
          </a:p>
          <a:p>
            <a:pPr algn="just">
              <a:lnSpc>
                <a:spcPct val="200000"/>
              </a:lnSpc>
              <a:spcBef>
                <a:spcPts val="0"/>
              </a:spcBef>
              <a:buClrTx/>
              <a:buFontTx/>
              <a:buNone/>
              <a:defRPr/>
            </a:pPr>
            <a:r>
              <a:rPr lang="it-IT" altLang="it-IT" sz="1800" dirty="0" smtClean="0"/>
              <a:t>Occorre ricordarsi, in </a:t>
            </a:r>
            <a:r>
              <a:rPr lang="it-IT" altLang="it-IT" sz="1800" dirty="0"/>
              <a:t>sede di </a:t>
            </a:r>
            <a:r>
              <a:rPr lang="it-IT" altLang="it-IT" sz="1800" dirty="0" smtClean="0"/>
              <a:t>assestamento, di calcolare un «risconto» attraverso </a:t>
            </a:r>
            <a:r>
              <a:rPr lang="it-IT" sz="1800" dirty="0" smtClean="0"/>
              <a:t>tre </a:t>
            </a:r>
            <a:r>
              <a:rPr lang="it-IT" sz="1800" dirty="0" err="1" smtClean="0"/>
              <a:t>steps</a:t>
            </a:r>
            <a:r>
              <a:rPr lang="it-IT" sz="1800" dirty="0"/>
              <a:t>: </a:t>
            </a:r>
          </a:p>
          <a:p>
            <a:pPr marL="342900" indent="-342900" algn="just">
              <a:lnSpc>
                <a:spcPct val="200000"/>
              </a:lnSpc>
              <a:spcBef>
                <a:spcPts val="0"/>
              </a:spcBef>
              <a:buClrTx/>
              <a:buFont typeface="+mj-lt"/>
              <a:buAutoNum type="arabicPeriod"/>
              <a:defRPr/>
            </a:pPr>
            <a:r>
              <a:rPr lang="it-IT" sz="1800" dirty="0"/>
              <a:t>calcolo del canone medio mensile; </a:t>
            </a:r>
          </a:p>
          <a:p>
            <a:pPr marL="342900" indent="-342900" algn="just">
              <a:lnSpc>
                <a:spcPct val="200000"/>
              </a:lnSpc>
              <a:spcBef>
                <a:spcPts val="0"/>
              </a:spcBef>
              <a:buClrTx/>
              <a:buFont typeface="+mj-lt"/>
              <a:buAutoNum type="arabicPeriod"/>
              <a:defRPr/>
            </a:pPr>
            <a:r>
              <a:rPr lang="it-IT" sz="1800" dirty="0"/>
              <a:t>determinazione del costo di competenza dell'esercizio; </a:t>
            </a:r>
          </a:p>
          <a:p>
            <a:pPr marL="342900" indent="-342900" algn="just">
              <a:lnSpc>
                <a:spcPct val="200000"/>
              </a:lnSpc>
              <a:spcBef>
                <a:spcPts val="0"/>
              </a:spcBef>
              <a:buClrTx/>
              <a:buFont typeface="+mj-lt"/>
              <a:buAutoNum type="arabicPeriod"/>
              <a:defRPr/>
            </a:pPr>
            <a:r>
              <a:rPr lang="it-IT" sz="1800" dirty="0"/>
              <a:t>confronto del costo rilevato contabilmente nell'anno con quello di competenza.</a:t>
            </a:r>
          </a:p>
          <a:p>
            <a:pPr algn="just">
              <a:lnSpc>
                <a:spcPct val="200000"/>
              </a:lnSpc>
              <a:spcBef>
                <a:spcPts val="0"/>
              </a:spcBef>
              <a:buClrTx/>
              <a:buFontTx/>
              <a:buNone/>
              <a:defRPr/>
            </a:pPr>
            <a:endParaRPr lang="it-IT" altLang="it-IT" sz="11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38916" name="CasellaDiTesto 3"/>
          <p:cNvSpPr txBox="1">
            <a:spLocks noChangeArrowheads="1"/>
          </p:cNvSpPr>
          <p:nvPr/>
        </p:nvSpPr>
        <p:spPr bwMode="auto">
          <a:xfrm>
            <a:off x="323528" y="1455167"/>
            <a:ext cx="86409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smtClean="0"/>
              <a:t>Coronella S. Ragioneria generale, Cap</a:t>
            </a:r>
            <a:r>
              <a:rPr lang="it-IT" altLang="it-IT" sz="2400" dirty="0"/>
              <a:t>. </a:t>
            </a:r>
            <a:r>
              <a:rPr lang="it-IT" altLang="it-IT" sz="2400" dirty="0" smtClean="0"/>
              <a:t>17, </a:t>
            </a:r>
            <a:r>
              <a:rPr lang="it-IT" altLang="it-IT" sz="2400" dirty="0" err="1" smtClean="0"/>
              <a:t>Sottopar</a:t>
            </a:r>
            <a:r>
              <a:rPr lang="it-IT" altLang="it-IT" sz="2400" dirty="0" smtClean="0"/>
              <a:t>. 17.4.1.5</a:t>
            </a:r>
            <a:endParaRPr lang="it-IT" altLang="it-IT"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0244"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2" name="Rettangolo 1"/>
          <p:cNvSpPr/>
          <p:nvPr/>
        </p:nvSpPr>
        <p:spPr>
          <a:xfrm>
            <a:off x="396875" y="1196975"/>
            <a:ext cx="8350250" cy="3786188"/>
          </a:xfrm>
          <a:prstGeom prst="rect">
            <a:avLst/>
          </a:prstGeom>
        </p:spPr>
        <p:txBody>
          <a:bodyPr>
            <a:spAutoFit/>
          </a:bodyPr>
          <a:lstStyle/>
          <a:p>
            <a:pPr algn="just">
              <a:defRPr/>
            </a:pPr>
            <a:r>
              <a:rPr lang="it-IT" dirty="0"/>
              <a:t>Il </a:t>
            </a:r>
            <a:r>
              <a:rPr lang="it-IT" sz="2000" dirty="0"/>
              <a:t>leasing può essere definito come un contratto con cui una parte concede all’altra il godimento di un bene, verso il corrispettivo di un canone periodico, per un certo periodo di tempo, alla scadenza del quale chi ha ricevuto in godimento il bene può restituirlo, chiederne la sostituzione con un altro bene o divenire proprietario pagando una somma ulteriore pari alla differenza tra quanto già versato e il valore del bene (</a:t>
            </a:r>
            <a:r>
              <a:rPr lang="it-IT" sz="2000" i="1" dirty="0"/>
              <a:t>leasing finanziario</a:t>
            </a:r>
            <a:r>
              <a:rPr lang="it-IT" sz="2000" dirty="0"/>
              <a:t>)</a:t>
            </a:r>
          </a:p>
          <a:p>
            <a:pPr algn="just">
              <a:defRPr/>
            </a:pPr>
            <a:endParaRPr lang="it-IT" sz="2000" dirty="0"/>
          </a:p>
          <a:p>
            <a:pPr algn="just">
              <a:defRPr/>
            </a:pPr>
            <a:r>
              <a:rPr lang="it-IT" sz="2000" dirty="0"/>
              <a:t>Si possono identificare due differenti tipologie di negozi giuridici aventi caratteristiche e funzioni diverse:</a:t>
            </a:r>
          </a:p>
          <a:p>
            <a:pPr marL="342900" indent="-342900" algn="just">
              <a:buFont typeface="+mj-lt"/>
              <a:buAutoNum type="arabicPeriod"/>
              <a:defRPr/>
            </a:pPr>
            <a:r>
              <a:rPr lang="it-IT" sz="2000" b="1" dirty="0"/>
              <a:t> il leasing operativo </a:t>
            </a:r>
          </a:p>
          <a:p>
            <a:pPr marL="342900" indent="-342900" algn="just">
              <a:buFont typeface="+mj-lt"/>
              <a:buAutoNum type="arabicPeriod"/>
              <a:defRPr/>
            </a:pPr>
            <a:r>
              <a:rPr lang="it-IT" sz="2000" b="1" dirty="0"/>
              <a:t> il leasing finanziario.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2292"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2" name="Rettangolo 1"/>
          <p:cNvSpPr/>
          <p:nvPr/>
        </p:nvSpPr>
        <p:spPr>
          <a:xfrm>
            <a:off x="179388" y="844550"/>
            <a:ext cx="8713787" cy="5954713"/>
          </a:xfrm>
          <a:prstGeom prst="rect">
            <a:avLst/>
          </a:prstGeom>
        </p:spPr>
        <p:txBody>
          <a:bodyPr>
            <a:spAutoFit/>
          </a:bodyPr>
          <a:lstStyle/>
          <a:p>
            <a:pPr algn="just">
              <a:defRPr/>
            </a:pPr>
            <a:r>
              <a:rPr lang="it-IT" sz="2200" b="1" dirty="0"/>
              <a:t>Il leasing operativo:</a:t>
            </a:r>
          </a:p>
          <a:p>
            <a:pPr algn="just">
              <a:defRPr/>
            </a:pPr>
            <a:r>
              <a:rPr lang="it-IT" sz="2000" dirty="0"/>
              <a:t>coinvolge due soggetti: </a:t>
            </a:r>
            <a:r>
              <a:rPr lang="it-IT" sz="2000" b="1" dirty="0"/>
              <a:t>il concedente e l’utilizzatore</a:t>
            </a:r>
            <a:r>
              <a:rPr lang="it-IT" sz="2000" dirty="0"/>
              <a:t>.  </a:t>
            </a:r>
          </a:p>
          <a:p>
            <a:pPr algn="just">
              <a:defRPr/>
            </a:pPr>
            <a:endParaRPr lang="it-IT" sz="1050" dirty="0"/>
          </a:p>
          <a:p>
            <a:pPr algn="just">
              <a:defRPr/>
            </a:pPr>
            <a:r>
              <a:rPr lang="it-IT" sz="2000" dirty="0"/>
              <a:t>Il leasing operativo si realizza quando un’azienda produttrice (</a:t>
            </a:r>
            <a:r>
              <a:rPr lang="it-IT" sz="2000" i="1" dirty="0"/>
              <a:t>concedente</a:t>
            </a:r>
            <a:r>
              <a:rPr lang="it-IT" sz="2000" dirty="0"/>
              <a:t>), </a:t>
            </a:r>
            <a:r>
              <a:rPr lang="it-IT" sz="2000" b="1" dirty="0"/>
              <a:t>mantenendo la proprietà</a:t>
            </a:r>
            <a:r>
              <a:rPr lang="it-IT" sz="2000" dirty="0"/>
              <a:t>, dà in locazione a terzi un bene di sua produzione verso il pagamento di canoni periodici. Nel canone di locazione possono essere inclusi servizi accessori, quali l’assistenza tecnica e la manutenzione. </a:t>
            </a:r>
          </a:p>
          <a:p>
            <a:pPr algn="just">
              <a:defRPr/>
            </a:pPr>
            <a:endParaRPr lang="it-IT" sz="1050" dirty="0"/>
          </a:p>
          <a:p>
            <a:pPr algn="just">
              <a:defRPr/>
            </a:pPr>
            <a:r>
              <a:rPr lang="it-IT" sz="2000" dirty="0"/>
              <a:t>La durata del contratto di leasing operativo è normalmente breve – di norma da uno a tre anni – e di durata inferiore alla vita utile del bene stesso. </a:t>
            </a:r>
          </a:p>
          <a:p>
            <a:pPr algn="just">
              <a:defRPr/>
            </a:pPr>
            <a:endParaRPr lang="it-IT" sz="1000" dirty="0"/>
          </a:p>
          <a:p>
            <a:pPr algn="just">
              <a:defRPr/>
            </a:pPr>
            <a:r>
              <a:rPr lang="it-IT" sz="2000" dirty="0"/>
              <a:t>In genere, tale tipologia di contratto non prevede un’opzione di riscatto, poiché il locatario ha come finalità non tanto quella di acquisire la proprietà del bene, quanto quella di utilizzare un bene a rapida obsolescenza tecnica per un periodo determinato di tempo senza addossarsi i rischi tipici della proprietà, che restano a carico del locatore. </a:t>
            </a:r>
          </a:p>
          <a:p>
            <a:pPr algn="just">
              <a:defRPr/>
            </a:pPr>
            <a:endParaRPr lang="it-IT" sz="2000" dirty="0"/>
          </a:p>
          <a:p>
            <a:pPr algn="just">
              <a:defRPr/>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4340"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14341" name="Rettangolo 1"/>
          <p:cNvSpPr>
            <a:spLocks noChangeArrowheads="1"/>
          </p:cNvSpPr>
          <p:nvPr/>
        </p:nvSpPr>
        <p:spPr bwMode="auto">
          <a:xfrm>
            <a:off x="163513" y="666750"/>
            <a:ext cx="8713787"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2200" b="1"/>
              <a:t>Il leasing finanziario:</a:t>
            </a:r>
          </a:p>
          <a:p>
            <a:pPr algn="just">
              <a:spcBef>
                <a:spcPct val="0"/>
              </a:spcBef>
              <a:buClrTx/>
              <a:buFontTx/>
              <a:buNone/>
            </a:pPr>
            <a:r>
              <a:rPr lang="it-IT" altLang="it-IT" sz="1800"/>
              <a:t>coinvolge tre soggetti: </a:t>
            </a:r>
            <a:r>
              <a:rPr lang="it-IT" altLang="it-IT" sz="1800" b="1"/>
              <a:t>il concedente, l’utilizzatore, e la società di leasing</a:t>
            </a:r>
            <a:r>
              <a:rPr lang="it-IT" altLang="it-IT" sz="1800"/>
              <a:t>  </a:t>
            </a:r>
          </a:p>
          <a:p>
            <a:pPr algn="just">
              <a:spcBef>
                <a:spcPct val="0"/>
              </a:spcBef>
              <a:buClrTx/>
              <a:buFontTx/>
              <a:buNone/>
            </a:pPr>
            <a:endParaRPr lang="it-IT" altLang="it-IT" sz="700"/>
          </a:p>
          <a:p>
            <a:pPr algn="just">
              <a:spcBef>
                <a:spcPct val="0"/>
              </a:spcBef>
              <a:buClrTx/>
              <a:buFontTx/>
              <a:buNone/>
            </a:pPr>
            <a:r>
              <a:rPr lang="it-IT" altLang="it-IT" sz="1800"/>
              <a:t>Il leasing finanziario è un contratto con il quale vengono concessi in locazione beni immobili e mobili acquistati o fatti costruire dal concedente da parte della società di leasing, su scelta ed indicazione dell’utilizzatore, che assume tutti i rischi, e con facoltà di quest’ ultimo di divenire proprietario dei beni stessi al termine della locazione dietro versamento di un prezzo prestabilita. In questo modo il produttore ha venduto il bene e ha incassato la relativa somma, l’utilizzatore pur non avendo la proprietà ha la piena disponibilità del bene e la società di leasing, che è formalmente proprietaria, di fatto sta finanziando un </a:t>
            </a:r>
            <a:r>
              <a:rPr lang="it-IT" altLang="it-IT" sz="1800" b="1"/>
              <a:t>acquisto a rate </a:t>
            </a:r>
            <a:r>
              <a:rPr lang="it-IT" altLang="it-IT" sz="1800"/>
              <a:t>del bene stesso da parte dell’utilizzatore.</a:t>
            </a:r>
          </a:p>
          <a:p>
            <a:pPr algn="just">
              <a:spcBef>
                <a:spcPct val="0"/>
              </a:spcBef>
              <a:buClrTx/>
              <a:buFontTx/>
              <a:buNone/>
            </a:pPr>
            <a:endParaRPr lang="it-IT" altLang="it-IT" sz="1000"/>
          </a:p>
          <a:p>
            <a:pPr algn="just">
              <a:spcBef>
                <a:spcPct val="0"/>
              </a:spcBef>
              <a:buClrTx/>
              <a:buFontTx/>
              <a:buNone/>
            </a:pPr>
            <a:r>
              <a:rPr lang="it-IT" altLang="it-IT" sz="1800"/>
              <a:t>La durata del contratto è calcolata in base alla presunta durata economico-tecnica del bene e al termine si verifica il trasferimento della proprietà mediante l’esercizio dell’opzione di riscatto.</a:t>
            </a:r>
          </a:p>
          <a:p>
            <a:pPr algn="just">
              <a:spcBef>
                <a:spcPct val="0"/>
              </a:spcBef>
              <a:buClrTx/>
              <a:buFontTx/>
              <a:buNone/>
            </a:pPr>
            <a:endParaRPr lang="it-IT" altLang="it-IT" sz="1100"/>
          </a:p>
          <a:p>
            <a:pPr algn="just">
              <a:spcBef>
                <a:spcPct val="0"/>
              </a:spcBef>
              <a:buClrTx/>
              <a:buFontTx/>
              <a:buNone/>
            </a:pPr>
            <a:r>
              <a:rPr lang="it-IT" altLang="it-IT" sz="1800"/>
              <a:t>La funzione di tale contratto non è, dunque, riconducibile al godimento del bene, come nel leasing operativo, ma all’esigenza di </a:t>
            </a:r>
            <a:r>
              <a:rPr lang="it-IT" altLang="it-IT" sz="1800" b="1"/>
              <a:t>finanziare l’investimento.</a:t>
            </a:r>
          </a:p>
          <a:p>
            <a:pPr algn="just">
              <a:spcBef>
                <a:spcPct val="0"/>
              </a:spcBef>
              <a:buClrTx/>
              <a:buFontTx/>
              <a:buNone/>
            </a:pPr>
            <a:endParaRPr lang="it-IT" altLang="it-IT"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6388"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2" name="Rettangolo 1"/>
          <p:cNvSpPr/>
          <p:nvPr/>
        </p:nvSpPr>
        <p:spPr>
          <a:xfrm>
            <a:off x="163513" y="666750"/>
            <a:ext cx="8713787" cy="5554663"/>
          </a:xfrm>
          <a:prstGeom prst="rect">
            <a:avLst/>
          </a:prstGeom>
        </p:spPr>
        <p:txBody>
          <a:bodyPr>
            <a:spAutoFit/>
          </a:bodyPr>
          <a:lstStyle/>
          <a:p>
            <a:pPr algn="just">
              <a:defRPr/>
            </a:pPr>
            <a:r>
              <a:rPr lang="it-IT" sz="2200" b="1" dirty="0"/>
              <a:t>Il leasing finanziario:</a:t>
            </a:r>
          </a:p>
          <a:p>
            <a:pPr algn="just">
              <a:defRPr/>
            </a:pPr>
            <a:endParaRPr lang="it-IT" dirty="0"/>
          </a:p>
          <a:p>
            <a:pPr algn="just">
              <a:defRPr/>
            </a:pPr>
            <a:r>
              <a:rPr lang="it-IT" altLang="it-IT" dirty="0"/>
              <a:t>Il </a:t>
            </a:r>
            <a:r>
              <a:rPr lang="it-IT" altLang="it-IT" i="1" dirty="0"/>
              <a:t>leasing finanziario</a:t>
            </a:r>
            <a:r>
              <a:rPr lang="it-IT" altLang="it-IT" dirty="0"/>
              <a:t> dal punto di vista economico-finanziario è un’operazione di finanziamento e non di investimento → I canoni di leasing “finanziario” possiedono due “anime”: </a:t>
            </a:r>
            <a:r>
              <a:rPr lang="it-IT" altLang="it-IT" b="1" dirty="0"/>
              <a:t>la quota di rimborso del capitale e gli interessi passivi sul finanziamento. </a:t>
            </a:r>
          </a:p>
          <a:p>
            <a:pPr algn="just">
              <a:defRPr/>
            </a:pPr>
            <a:endParaRPr lang="it-IT" altLang="it-IT" sz="900" dirty="0"/>
          </a:p>
          <a:p>
            <a:pPr algn="just">
              <a:defRPr/>
            </a:pPr>
            <a:r>
              <a:rPr lang="it-IT" altLang="it-IT" dirty="0"/>
              <a:t>Contratto che presenta molte analogie con l’acquisto di un fattore produttivo finanziato da un mutuo passivo. La differenza risiede nel fatto che nel leasing l’assunzione della proprietà del bene è solo eventuale e si consegue al termine del contratto, mentre nel caso di ottenimento di un mutuo la proprietà viene acquisita direttamente al momento dell’acquisto del bene.</a:t>
            </a:r>
          </a:p>
          <a:p>
            <a:pPr algn="just">
              <a:defRPr/>
            </a:pPr>
            <a:endParaRPr lang="it-IT" dirty="0"/>
          </a:p>
          <a:p>
            <a:pPr algn="just">
              <a:defRPr/>
            </a:pPr>
            <a:r>
              <a:rPr lang="it-IT" dirty="0"/>
              <a:t>Vantaggi dell’operazione di leasing finanziario:</a:t>
            </a:r>
          </a:p>
          <a:p>
            <a:pPr marL="285750" indent="-285750" algn="just">
              <a:buFont typeface="Arial" panose="020B0604020202020204" pitchFamily="34" charset="0"/>
              <a:buChar char="•"/>
              <a:defRPr/>
            </a:pPr>
            <a:r>
              <a:rPr lang="it-IT" dirty="0"/>
              <a:t>rispetto all’acquisto con risorse finanziarie aziendali, consente di ottenere immediatamente la disponibilità del bene pagando dei canoni periodici ed evitando perciò di immobilizzare i mezzi necessari per l’acquisto dello stesso; </a:t>
            </a:r>
          </a:p>
          <a:p>
            <a:pPr marL="285750" indent="-285750" algn="just">
              <a:buFont typeface="Arial" panose="020B0604020202020204" pitchFamily="34" charset="0"/>
              <a:buChar char="•"/>
              <a:defRPr/>
            </a:pPr>
            <a:r>
              <a:rPr lang="it-IT" dirty="0"/>
              <a:t>rispetto all’acquisto mediante la stipulazione di un mutuo consente di non innalzare il grado di indebitamento dell’azienda, lasciando la possibilità di reperire nuovi e ulteriori finanziamenti.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8436"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6" name="Segnaposto contenuto 2"/>
          <p:cNvSpPr txBox="1">
            <a:spLocks/>
          </p:cNvSpPr>
          <p:nvPr/>
        </p:nvSpPr>
        <p:spPr>
          <a:xfrm>
            <a:off x="250825" y="901700"/>
            <a:ext cx="8642350" cy="4751388"/>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r>
              <a:rPr lang="it-IT" sz="2000" kern="0" dirty="0"/>
              <a:t>Con riferimento a un’operazione di </a:t>
            </a:r>
            <a:r>
              <a:rPr lang="it-IT" sz="2000" i="1" kern="0" dirty="0"/>
              <a:t>leasing</a:t>
            </a:r>
            <a:r>
              <a:rPr lang="it-IT" sz="2000" kern="0" dirty="0"/>
              <a:t>, si distinguono i seguenti momenti contabilmente rilevanti:</a:t>
            </a:r>
          </a:p>
          <a:p>
            <a:pPr algn="just">
              <a:buFont typeface="Wingdings" panose="05000000000000000000" pitchFamily="2" charset="2"/>
              <a:buChar char="§"/>
              <a:defRPr/>
            </a:pPr>
            <a:r>
              <a:rPr lang="it-IT" sz="1800" b="1" i="1" kern="0" dirty="0"/>
              <a:t>Sostenimento delle spese di istruttoria</a:t>
            </a:r>
            <a:r>
              <a:rPr lang="it-IT" sz="1800" kern="0" dirty="0"/>
              <a:t>, che costituiscono spese ammortizzabili, in base alla durata del contratto, se assumono un certo rilievo;</a:t>
            </a:r>
          </a:p>
          <a:p>
            <a:pPr algn="just">
              <a:buFont typeface="Wingdings" panose="05000000000000000000" pitchFamily="2" charset="2"/>
              <a:buChar char="§"/>
              <a:defRPr/>
            </a:pPr>
            <a:r>
              <a:rPr lang="it-IT" sz="1800" b="1" i="1" kern="0" dirty="0"/>
              <a:t>Pagamento del canone </a:t>
            </a:r>
            <a:r>
              <a:rPr lang="it-IT" sz="1800" kern="0" dirty="0"/>
              <a:t>nell’ambito di un rapporto contrattuale, che prevede il numero dei canoni da pagare, le scadenze e gli importi;</a:t>
            </a:r>
          </a:p>
          <a:p>
            <a:pPr algn="just">
              <a:buFont typeface="Wingdings" panose="05000000000000000000" pitchFamily="2" charset="2"/>
              <a:buChar char="§"/>
              <a:defRPr/>
            </a:pPr>
            <a:r>
              <a:rPr lang="it-IT" sz="1800" b="1" i="1" kern="0" dirty="0"/>
              <a:t>Riscatto</a:t>
            </a:r>
            <a:r>
              <a:rPr lang="it-IT" sz="1800" kern="0" dirty="0"/>
              <a:t> del bene al termine del rapporto, evidenziando l’inserimento dell’immobilizzazione nell’attivo dello Stato Patrimoniale. (eventuale)</a:t>
            </a:r>
          </a:p>
          <a:p>
            <a:pPr marL="0" indent="0" algn="just">
              <a:buFontTx/>
              <a:buNone/>
              <a:defRPr/>
            </a:pPr>
            <a:endParaRPr lang="it-IT" sz="2000" kern="0" dirty="0"/>
          </a:p>
          <a:p>
            <a:pPr marL="0" indent="0" algn="just">
              <a:buFontTx/>
              <a:buNone/>
              <a:defRPr/>
            </a:pPr>
            <a:r>
              <a:rPr lang="it-IT" sz="2000" kern="0" dirty="0"/>
              <a:t>Le modalità di rilevazione contabile dei contratti di leasing sono due:</a:t>
            </a:r>
          </a:p>
          <a:p>
            <a:pPr marL="457200" indent="-457200" algn="just">
              <a:buFont typeface="+mj-lt"/>
              <a:buAutoNum type="arabicPeriod"/>
              <a:defRPr/>
            </a:pPr>
            <a:r>
              <a:rPr lang="it-IT" altLang="it-IT" sz="2000" b="1" dirty="0"/>
              <a:t>Metodo patrimoniale (Principi contabili nazionali)</a:t>
            </a:r>
          </a:p>
          <a:p>
            <a:pPr marL="457200" indent="-457200" algn="just">
              <a:buFont typeface="+mj-lt"/>
              <a:buAutoNum type="arabicPeriod"/>
              <a:defRPr/>
            </a:pPr>
            <a:r>
              <a:rPr lang="it-IT" altLang="it-IT" sz="2000" b="1" dirty="0"/>
              <a:t>Metodo finanziario (Principi contabili internazionali)</a:t>
            </a:r>
          </a:p>
          <a:p>
            <a:pPr marL="0" indent="0" algn="just">
              <a:buFontTx/>
              <a:buNone/>
              <a:defRPr/>
            </a:pPr>
            <a:endParaRPr lang="it-IT" sz="2000" kern="0" dirty="0"/>
          </a:p>
          <a:p>
            <a:pPr marL="0" indent="0" algn="just">
              <a:buFontTx/>
              <a:buNone/>
              <a:defRPr/>
            </a:pPr>
            <a:endParaRPr lang="it-IT" sz="2000" kern="0" dirty="0"/>
          </a:p>
          <a:p>
            <a:pPr marL="0" indent="0" algn="just">
              <a:buFontTx/>
              <a:buNone/>
              <a:defRPr/>
            </a:pPr>
            <a:endParaRPr lang="it-IT" sz="2400" kern="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0484"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6" name="Segnaposto contenuto 2"/>
          <p:cNvSpPr txBox="1">
            <a:spLocks/>
          </p:cNvSpPr>
          <p:nvPr/>
        </p:nvSpPr>
        <p:spPr>
          <a:xfrm>
            <a:off x="250825" y="768350"/>
            <a:ext cx="8642350" cy="4751388"/>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endParaRPr lang="it-IT" sz="1800" kern="0" dirty="0"/>
          </a:p>
        </p:txBody>
      </p:sp>
      <p:sp>
        <p:nvSpPr>
          <p:cNvPr id="20486" name="Text Box 5"/>
          <p:cNvSpPr txBox="1">
            <a:spLocks noChangeArrowheads="1"/>
          </p:cNvSpPr>
          <p:nvPr/>
        </p:nvSpPr>
        <p:spPr bwMode="auto">
          <a:xfrm>
            <a:off x="323850" y="874713"/>
            <a:ext cx="8496300" cy="46624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000" b="1"/>
              <a:t>Metodo patrimoniale: equipara il contratto di leasing ad una normale locazione/noleggio</a:t>
            </a:r>
          </a:p>
          <a:p>
            <a:pPr algn="just">
              <a:spcBef>
                <a:spcPct val="50000"/>
              </a:spcBef>
              <a:buClrTx/>
              <a:buFontTx/>
              <a:buChar char="-"/>
            </a:pPr>
            <a:r>
              <a:rPr lang="it-IT" altLang="it-IT" sz="2000"/>
              <a:t> il locatore mantiene i beni concessi in leasing nell’attivo dello stato patrimoniale, tra le immobilizzazioni (seppur separatamente), procedendo con l’ammortamento fino alla loro consegna; </a:t>
            </a:r>
          </a:p>
          <a:p>
            <a:pPr algn="just">
              <a:spcBef>
                <a:spcPct val="50000"/>
              </a:spcBef>
              <a:buClrTx/>
              <a:buFontTx/>
              <a:buChar char="-"/>
            </a:pPr>
            <a:r>
              <a:rPr lang="it-IT" altLang="it-IT" sz="2000"/>
              <a:t> il locatario rileva in conto economico i canoni di locazione pagati, debitamente riscontati a fine esercizio per assicurarne la competenza </a:t>
            </a:r>
          </a:p>
          <a:p>
            <a:pPr algn="just">
              <a:spcBef>
                <a:spcPct val="50000"/>
              </a:spcBef>
              <a:buClrTx/>
              <a:buFontTx/>
              <a:buChar char="-"/>
            </a:pPr>
            <a:r>
              <a:rPr lang="it-IT" altLang="it-IT" sz="2000"/>
              <a:t> alla scadenza di contratto, se il locatario eserciterà l’opzione di riscatto, ne iscriverà il prezzo corrisposto nell’attivo del bilancio. Con il passaggio di proprietà del bene si avrà, dunque, l’uscita del bene dal bilancio del locatore e l’entrata in quello del locatario che potrà procedere all’ammortamento al pari delle altre immobilizzazioni possedute. </a:t>
            </a:r>
          </a:p>
          <a:p>
            <a:pPr>
              <a:spcBef>
                <a:spcPct val="50000"/>
              </a:spcBef>
              <a:buClrTx/>
              <a:buFontTx/>
              <a:buNone/>
            </a:pPr>
            <a:endParaRPr lang="it-IT" altLang="it-IT"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2532"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6" name="Segnaposto contenuto 2"/>
          <p:cNvSpPr txBox="1">
            <a:spLocks/>
          </p:cNvSpPr>
          <p:nvPr/>
        </p:nvSpPr>
        <p:spPr>
          <a:xfrm>
            <a:off x="250825" y="768350"/>
            <a:ext cx="8642350" cy="4751388"/>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endParaRPr lang="it-IT" sz="1800" kern="0" dirty="0"/>
          </a:p>
        </p:txBody>
      </p:sp>
      <p:sp>
        <p:nvSpPr>
          <p:cNvPr id="22534" name="Text Box 5"/>
          <p:cNvSpPr txBox="1">
            <a:spLocks noChangeArrowheads="1"/>
          </p:cNvSpPr>
          <p:nvPr/>
        </p:nvSpPr>
        <p:spPr bwMode="auto">
          <a:xfrm>
            <a:off x="323850" y="874713"/>
            <a:ext cx="8496300" cy="45545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000" b="1"/>
              <a:t>Metodo finanziario: privilegia la contabilizzazione delle operazioni di leasing secondo la realtà economica del contratto rispetto agli impegni formalmente assunti. </a:t>
            </a:r>
          </a:p>
          <a:p>
            <a:pPr algn="just">
              <a:spcBef>
                <a:spcPct val="50000"/>
              </a:spcBef>
              <a:buClrTx/>
              <a:buFontTx/>
              <a:buChar char="-"/>
            </a:pPr>
            <a:r>
              <a:rPr lang="it-IT" altLang="it-IT" sz="2000"/>
              <a:t>il locatore elimina dal proprio bilancio il bene dato in leasing e iscrive un credito pari all’importo dei canoni che andrà a incassare;</a:t>
            </a:r>
          </a:p>
          <a:p>
            <a:pPr algn="just">
              <a:spcBef>
                <a:spcPct val="50000"/>
              </a:spcBef>
              <a:buClrTx/>
              <a:buFontTx/>
              <a:buChar char="-"/>
            </a:pPr>
            <a:r>
              <a:rPr lang="it-IT" altLang="it-IT" sz="2000"/>
              <a:t>il locatario iscrive il bene oggetto del contratto di leasing tra le immobilizzazioni materiali e, come contropartita, registra il debito verso il locatore nel passivo dello stato patrimoniale, che andrà a diminuire man mano che vengono corrisposte le quote capitale. </a:t>
            </a:r>
          </a:p>
          <a:p>
            <a:pPr algn="just">
              <a:spcBef>
                <a:spcPct val="50000"/>
              </a:spcBef>
              <a:buClrTx/>
              <a:buFontTx/>
              <a:buChar char="-"/>
            </a:pPr>
            <a:r>
              <a:rPr lang="it-IT" altLang="it-IT" sz="2000"/>
              <a:t> Contestualmente, rileverà nel conto economico le quote di ammortamento, determinate in base alla prevedibile durata economica del bene, più le quote interessi di competenza incluse nei canoni di leasing.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4580" name="Rectangle 4"/>
          <p:cNvSpPr>
            <a:spLocks noChangeArrowheads="1"/>
          </p:cNvSpPr>
          <p:nvPr/>
        </p:nvSpPr>
        <p:spPr bwMode="auto">
          <a:xfrm>
            <a:off x="608013" y="1603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Leasing</a:t>
            </a:r>
            <a:endParaRPr lang="it-IT" altLang="it-IT" sz="1800"/>
          </a:p>
        </p:txBody>
      </p:sp>
      <p:sp>
        <p:nvSpPr>
          <p:cNvPr id="6" name="Segnaposto contenuto 2"/>
          <p:cNvSpPr txBox="1">
            <a:spLocks/>
          </p:cNvSpPr>
          <p:nvPr/>
        </p:nvSpPr>
        <p:spPr>
          <a:xfrm>
            <a:off x="250825" y="768350"/>
            <a:ext cx="8642350" cy="4751388"/>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endParaRPr lang="it-IT" sz="1800" kern="0" dirty="0"/>
          </a:p>
        </p:txBody>
      </p:sp>
      <p:sp>
        <p:nvSpPr>
          <p:cNvPr id="24582" name="Text Box 5"/>
          <p:cNvSpPr txBox="1">
            <a:spLocks noChangeArrowheads="1"/>
          </p:cNvSpPr>
          <p:nvPr/>
        </p:nvSpPr>
        <p:spPr bwMode="auto">
          <a:xfrm>
            <a:off x="127000" y="649288"/>
            <a:ext cx="8743950" cy="28162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000" b="1" dirty="0" smtClean="0"/>
              <a:t>Esempio di rilevazione del leasing con il </a:t>
            </a:r>
            <a:r>
              <a:rPr lang="it-IT" altLang="it-IT" sz="2000" b="1" dirty="0">
                <a:solidFill>
                  <a:srgbClr val="C00000"/>
                </a:solidFill>
              </a:rPr>
              <a:t>metodo patrimoniale</a:t>
            </a:r>
            <a:r>
              <a:rPr lang="it-IT" altLang="it-IT" sz="2000" b="1" dirty="0"/>
              <a:t>:</a:t>
            </a:r>
          </a:p>
          <a:p>
            <a:pPr algn="just">
              <a:spcBef>
                <a:spcPct val="50000"/>
              </a:spcBef>
              <a:buClrTx/>
              <a:buFontTx/>
              <a:buNone/>
            </a:pPr>
            <a:r>
              <a:rPr lang="it-IT" altLang="it-IT" sz="1700" dirty="0"/>
              <a:t>L’1/11 stipulato un contratto di leasing per l’acquisizione di un macchinario con un </a:t>
            </a:r>
            <a:r>
              <a:rPr lang="it-IT" altLang="it-IT" sz="1700" dirty="0" err="1"/>
              <a:t>maxicanone</a:t>
            </a:r>
            <a:r>
              <a:rPr lang="it-IT" altLang="it-IT" sz="1700" dirty="0"/>
              <a:t> iniziale € 2.000,00 +IVA22%; canone mensile per 36 mesi € 500 + IVA 22%. Prevista al termine la possibilità di riscatto per € 8.400,00 + IVA 22%</a:t>
            </a:r>
          </a:p>
          <a:p>
            <a:pPr algn="just">
              <a:spcBef>
                <a:spcPct val="50000"/>
              </a:spcBef>
              <a:buClrTx/>
              <a:buFontTx/>
              <a:buNone/>
            </a:pPr>
            <a:endParaRPr lang="it-IT" altLang="it-IT" sz="500" dirty="0"/>
          </a:p>
          <a:p>
            <a:pPr algn="just">
              <a:spcBef>
                <a:spcPct val="0"/>
              </a:spcBef>
              <a:buClrTx/>
              <a:buFontTx/>
              <a:buNone/>
            </a:pPr>
            <a:r>
              <a:rPr lang="it-IT" altLang="it-IT" sz="1800" b="1" dirty="0"/>
              <a:t>Conti d’ordine «sistemi di beni di terzi»: </a:t>
            </a:r>
          </a:p>
          <a:p>
            <a:pPr algn="just">
              <a:spcBef>
                <a:spcPct val="0"/>
              </a:spcBef>
              <a:buClrTx/>
              <a:buFontTx/>
              <a:buNone/>
            </a:pPr>
            <a:r>
              <a:rPr lang="it-IT" altLang="it-IT" sz="1800" i="1" dirty="0"/>
              <a:t>importo complessivo del contratto: </a:t>
            </a:r>
            <a:r>
              <a:rPr lang="it-IT" altLang="it-IT" sz="1800" dirty="0"/>
              <a:t>2.000 + (500x36) = 20.000</a:t>
            </a:r>
          </a:p>
          <a:p>
            <a:pPr algn="just">
              <a:spcBef>
                <a:spcPct val="0"/>
              </a:spcBef>
              <a:buClrTx/>
              <a:buFontTx/>
              <a:buNone/>
            </a:pPr>
            <a:endParaRPr lang="it-IT" altLang="it-IT" sz="1800" dirty="0"/>
          </a:p>
          <a:p>
            <a:pPr algn="just">
              <a:spcBef>
                <a:spcPct val="0"/>
              </a:spcBef>
              <a:buClrTx/>
              <a:buFontTx/>
              <a:buNone/>
            </a:pPr>
            <a:endParaRPr lang="it-IT" altLang="it-IT" sz="1800" dirty="0"/>
          </a:p>
          <a:p>
            <a:pPr algn="just">
              <a:spcBef>
                <a:spcPct val="0"/>
              </a:spcBef>
              <a:buClrTx/>
              <a:buFontTx/>
              <a:buNone/>
            </a:pPr>
            <a:endParaRPr lang="it-IT" altLang="it-IT" sz="1800" dirty="0"/>
          </a:p>
        </p:txBody>
      </p:sp>
      <p:graphicFrame>
        <p:nvGraphicFramePr>
          <p:cNvPr id="7" name="Group 52"/>
          <p:cNvGraphicFramePr>
            <a:graphicFrameLocks noGrp="1"/>
          </p:cNvGraphicFramePr>
          <p:nvPr>
            <p:extLst>
              <p:ext uri="{D42A27DB-BD31-4B8C-83A1-F6EECF244321}">
                <p14:modId xmlns:p14="http://schemas.microsoft.com/office/powerpoint/2010/main" val="3649746727"/>
              </p:ext>
            </p:extLst>
          </p:nvPr>
        </p:nvGraphicFramePr>
        <p:xfrm>
          <a:off x="317500" y="2684463"/>
          <a:ext cx="8496300" cy="4254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374597">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3168267">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254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Macchinario leasing</a:t>
                      </a: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Fornitori c/macchinario leasing </a:t>
                      </a: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20.000</a:t>
                      </a:r>
                    </a:p>
                  </a:txBody>
                  <a:tcPr marT="45840" marB="458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601" name="Text Box 7"/>
          <p:cNvSpPr txBox="1">
            <a:spLocks noChangeArrowheads="1"/>
          </p:cNvSpPr>
          <p:nvPr/>
        </p:nvSpPr>
        <p:spPr bwMode="auto">
          <a:xfrm>
            <a:off x="20638" y="3227388"/>
            <a:ext cx="8785225" cy="3667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1800" b="1"/>
              <a:t>Liquidazione fattura del maxicanone iniziale</a:t>
            </a:r>
          </a:p>
        </p:txBody>
      </p:sp>
      <p:graphicFrame>
        <p:nvGraphicFramePr>
          <p:cNvPr id="9" name="Group 52"/>
          <p:cNvGraphicFramePr>
            <a:graphicFrameLocks noGrp="1"/>
          </p:cNvGraphicFramePr>
          <p:nvPr>
            <p:extLst>
              <p:ext uri="{D42A27DB-BD31-4B8C-83A1-F6EECF244321}">
                <p14:modId xmlns:p14="http://schemas.microsoft.com/office/powerpoint/2010/main" val="465584794"/>
              </p:ext>
            </p:extLst>
          </p:nvPr>
        </p:nvGraphicFramePr>
        <p:xfrm>
          <a:off x="317500" y="3598863"/>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50166">
                  <a:extLst>
                    <a:ext uri="{9D8B030D-6E8A-4147-A177-3AD203B41FA5}">
                      <a16:colId xmlns:a16="http://schemas.microsoft.com/office/drawing/2014/main" val="20002"/>
                    </a:ext>
                  </a:extLst>
                </a:gridCol>
                <a:gridCol w="383711">
                  <a:extLst>
                    <a:ext uri="{9D8B030D-6E8A-4147-A177-3AD203B41FA5}">
                      <a16:colId xmlns:a16="http://schemas.microsoft.com/office/drawing/2014/main" val="20003"/>
                    </a:ext>
                  </a:extLst>
                </a:gridCol>
                <a:gridCol w="212501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Canoni di leasing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v/società leasing</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440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2.440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 name="Group 52"/>
          <p:cNvGraphicFramePr>
            <a:graphicFrameLocks noGrp="1"/>
          </p:cNvGraphicFramePr>
          <p:nvPr/>
        </p:nvGraphicFramePr>
        <p:xfrm>
          <a:off x="317500" y="4597400"/>
          <a:ext cx="8496300" cy="37147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50166">
                  <a:extLst>
                    <a:ext uri="{9D8B030D-6E8A-4147-A177-3AD203B41FA5}">
                      <a16:colId xmlns:a16="http://schemas.microsoft.com/office/drawing/2014/main" val="20002"/>
                    </a:ext>
                  </a:extLst>
                </a:gridCol>
                <a:gridCol w="383711">
                  <a:extLst>
                    <a:ext uri="{9D8B030D-6E8A-4147-A177-3AD203B41FA5}">
                      <a16:colId xmlns:a16="http://schemas.microsoft.com/office/drawing/2014/main" val="20003"/>
                    </a:ext>
                  </a:extLst>
                </a:gridCol>
                <a:gridCol w="212501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1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52" marB="460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v/società leasing</a:t>
                      </a: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a:t>
                      </a: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52" marB="460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2.440</a:t>
                      </a:r>
                    </a:p>
                  </a:txBody>
                  <a:tcPr marT="46052" marB="46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638" name="Rettangolo 1"/>
          <p:cNvSpPr>
            <a:spLocks noChangeArrowheads="1"/>
          </p:cNvSpPr>
          <p:nvPr/>
        </p:nvSpPr>
        <p:spPr bwMode="auto">
          <a:xfrm>
            <a:off x="250825" y="5057775"/>
            <a:ext cx="87852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dirty="0"/>
              <a:t>Contestualmente al pagamento del canone dovremo stornare la scrittura di memoria per il relativo importo (2.000) → </a:t>
            </a:r>
            <a:r>
              <a:rPr lang="it-IT" altLang="it-IT" sz="1800" i="1" dirty="0" smtClean="0"/>
              <a:t>lo stesso dovremo poi fare </a:t>
            </a:r>
            <a:r>
              <a:rPr lang="it-IT" altLang="it-IT" sz="1800" i="1" dirty="0"/>
              <a:t>per ogni </a:t>
            </a:r>
            <a:r>
              <a:rPr lang="it-IT" altLang="it-IT" sz="1800" i="1" dirty="0" smtClean="0"/>
              <a:t>pagamento mensile</a:t>
            </a:r>
            <a:endParaRPr lang="it-IT" altLang="it-IT" sz="1800" i="1" dirty="0"/>
          </a:p>
        </p:txBody>
      </p:sp>
      <p:graphicFrame>
        <p:nvGraphicFramePr>
          <p:cNvPr id="12" name="Group 52"/>
          <p:cNvGraphicFramePr>
            <a:graphicFrameLocks noGrp="1"/>
          </p:cNvGraphicFramePr>
          <p:nvPr>
            <p:extLst>
              <p:ext uri="{D42A27DB-BD31-4B8C-83A1-F6EECF244321}">
                <p14:modId xmlns:p14="http://schemas.microsoft.com/office/powerpoint/2010/main" val="1802677355"/>
              </p:ext>
            </p:extLst>
          </p:nvPr>
        </p:nvGraphicFramePr>
        <p:xfrm>
          <a:off x="304800" y="6021288"/>
          <a:ext cx="8496300" cy="4254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324394">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2074454">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254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Fornitori c/macchinario leasing </a:t>
                      </a: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Macchinario leasing</a:t>
                      </a: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40" marB="458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2.000</a:t>
                      </a:r>
                    </a:p>
                  </a:txBody>
                  <a:tcPr marT="45840" marB="458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E8479A-5111-4BE6-8653-6CCF5849931E}">
  <ds:schemaRefs>
    <ds:schemaRef ds:uri="http://schemas.microsoft.com/sharepoint/v3/contenttype/forms"/>
  </ds:schemaRefs>
</ds:datastoreItem>
</file>

<file path=customXml/itemProps2.xml><?xml version="1.0" encoding="utf-8"?>
<ds:datastoreItem xmlns:ds="http://schemas.openxmlformats.org/officeDocument/2006/customXml" ds:itemID="{A4328B28-CF25-4EAB-8BD0-3DD7508C4A0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297C2F8-BA30-4EBC-B14C-F64D35ADF0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3865</TotalTime>
  <Words>1386</Words>
  <Application>Microsoft Office PowerPoint</Application>
  <PresentationFormat>Presentazione su schermo (4:3)</PresentationFormat>
  <Paragraphs>147</Paragraphs>
  <Slides>12</Slides>
  <Notes>11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12</vt:i4>
      </vt:variant>
    </vt:vector>
  </HeadingPairs>
  <TitlesOfParts>
    <vt:vector size="20" baseType="lpstr">
      <vt:lpstr>ＭＳ Ｐゴシック</vt:lpstr>
      <vt:lpstr>ＭＳ Ｐゴシック</vt:lpstr>
      <vt:lpstr>Arial</vt:lpstr>
      <vt:lpstr>AvantGarde Bk BT</vt:lpstr>
      <vt:lpstr>Calibri</vt:lpstr>
      <vt:lpstr>Times New Roman</vt:lpstr>
      <vt:lpstr>Wingdings</vt:lpstr>
      <vt:lpstr>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332</cp:revision>
  <dcterms:created xsi:type="dcterms:W3CDTF">2008-10-04T09:41:13Z</dcterms:created>
  <dcterms:modified xsi:type="dcterms:W3CDTF">2021-04-26T16:17:56Z</dcterms:modified>
</cp:coreProperties>
</file>