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91" r:id="rId5"/>
    <p:sldId id="421" r:id="rId6"/>
    <p:sldId id="448" r:id="rId7"/>
    <p:sldId id="475" r:id="rId8"/>
    <p:sldId id="474" r:id="rId9"/>
    <p:sldId id="456" r:id="rId10"/>
    <p:sldId id="461" r:id="rId11"/>
    <p:sldId id="462" r:id="rId12"/>
    <p:sldId id="463" r:id="rId13"/>
    <p:sldId id="464" r:id="rId14"/>
    <p:sldId id="465" r:id="rId15"/>
    <p:sldId id="466" r:id="rId16"/>
    <p:sldId id="467" r:id="rId17"/>
    <p:sldId id="377" r:id="rId18"/>
    <p:sldId id="454" r:id="rId19"/>
    <p:sldId id="478" r:id="rId20"/>
    <p:sldId id="477" r:id="rId21"/>
    <p:sldId id="452" r:id="rId22"/>
    <p:sldId id="453" r:id="rId23"/>
    <p:sldId id="457" r:id="rId24"/>
    <p:sldId id="337" r:id="rId25"/>
  </p:sldIdLst>
  <p:sldSz cx="9144000" cy="6858000" type="screen4x3"/>
  <p:notesSz cx="6858000" cy="9723438"/>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536" autoAdjust="0"/>
  </p:normalViewPr>
  <p:slideViewPr>
    <p:cSldViewPr>
      <p:cViewPr varScale="1">
        <p:scale>
          <a:sx n="120" d="100"/>
          <a:sy n="120" d="100"/>
        </p:scale>
        <p:origin x="67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8736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87363"/>
          </a:xfrm>
          <a:prstGeom prst="rect">
            <a:avLst/>
          </a:prstGeom>
        </p:spPr>
        <p:txBody>
          <a:bodyPr vert="horz" lIns="91440" tIns="45720" rIns="91440" bIns="45720" rtlCol="0"/>
          <a:lstStyle>
            <a:lvl1pPr algn="r">
              <a:defRPr sz="1200"/>
            </a:lvl1pPr>
          </a:lstStyle>
          <a:p>
            <a:pPr>
              <a:defRPr/>
            </a:pPr>
            <a:fld id="{160BC3AA-87B1-45CF-8CE1-D445186F646A}" type="datetimeFigureOut">
              <a:rPr lang="it-IT"/>
              <a:pPr>
                <a:defRPr/>
              </a:pPr>
              <a:t>20/04/2021</a:t>
            </a:fld>
            <a:endParaRPr lang="it-IT"/>
          </a:p>
        </p:txBody>
      </p:sp>
      <p:sp>
        <p:nvSpPr>
          <p:cNvPr id="4" name="Segnaposto immagine diapositiva 3"/>
          <p:cNvSpPr>
            <a:spLocks noGrp="1" noRot="1" noChangeAspect="1"/>
          </p:cNvSpPr>
          <p:nvPr>
            <p:ph type="sldImg" idx="2"/>
          </p:nvPr>
        </p:nvSpPr>
        <p:spPr>
          <a:xfrm>
            <a:off x="1241425" y="1216025"/>
            <a:ext cx="4375150" cy="3281363"/>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679950"/>
            <a:ext cx="5486400" cy="3827463"/>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236075"/>
            <a:ext cx="2971800" cy="487363"/>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9236075"/>
            <a:ext cx="2971800" cy="4873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12E7BC7-8A59-4CF2-B93F-605E3B6276DA}"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717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73E53F-E3FD-440C-9EB4-13BB4249A9A3}" type="slidenum">
              <a:rPr lang="it-IT" altLang="it-IT"/>
              <a:pPr/>
              <a:t>1</a:t>
            </a:fld>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355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D4CFD9-CF43-4E7E-9E49-3E5ECB809534}" type="slidenum">
              <a:rPr lang="it-IT" altLang="it-IT"/>
              <a:pPr/>
              <a:t>10</a:t>
            </a:fld>
            <a:endParaRPr lang="it-IT" alt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560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81B935-5544-4678-8DBE-E0E40C61987F}" type="slidenum">
              <a:rPr lang="it-IT" altLang="it-IT"/>
              <a:pPr/>
              <a:t>11</a:t>
            </a:fld>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765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A3FDD9-0839-462A-A82C-D38D5F981955}" type="slidenum">
              <a:rPr lang="it-IT" altLang="it-IT"/>
              <a:pPr/>
              <a:t>12</a:t>
            </a:fld>
            <a:endParaRPr lang="it-IT" alt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97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3747CC-1160-4999-B7FE-89B7D6A9FD07}" type="slidenum">
              <a:rPr lang="it-IT" altLang="it-IT"/>
              <a:pPr/>
              <a:t>13</a:t>
            </a:fld>
            <a:endParaRPr lang="it-IT"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789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9410FA-9F86-4E5A-95E5-327476CC1B30}" type="slidenum">
              <a:rPr lang="it-IT" altLang="it-IT"/>
              <a:pPr/>
              <a:t>14</a:t>
            </a:fld>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994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32D9AA-6330-48A0-B015-36D7C3F4AEDC}" type="slidenum">
              <a:rPr lang="it-IT" altLang="it-IT"/>
              <a:pPr/>
              <a:t>15</a:t>
            </a:fld>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198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8909A7-58E6-4051-8AB9-F9DE59B24340}" type="slidenum">
              <a:rPr lang="it-IT" altLang="it-IT"/>
              <a:pPr/>
              <a:t>16</a:t>
            </a:fld>
            <a:endParaRPr lang="it-IT" altLang="it-IT"/>
          </a:p>
        </p:txBody>
      </p:sp>
    </p:spTree>
    <p:extLst>
      <p:ext uri="{BB962C8B-B14F-4D97-AF65-F5344CB8AC3E}">
        <p14:creationId xmlns:p14="http://schemas.microsoft.com/office/powerpoint/2010/main" val="2582459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198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8909A7-58E6-4051-8AB9-F9DE59B24340}" type="slidenum">
              <a:rPr lang="it-IT" altLang="it-IT"/>
              <a:pPr/>
              <a:t>17</a:t>
            </a:fld>
            <a:endParaRPr lang="it-IT" altLang="it-IT"/>
          </a:p>
        </p:txBody>
      </p:sp>
    </p:spTree>
    <p:extLst>
      <p:ext uri="{BB962C8B-B14F-4D97-AF65-F5344CB8AC3E}">
        <p14:creationId xmlns:p14="http://schemas.microsoft.com/office/powerpoint/2010/main" val="836968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403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B0560D-DDD1-4175-9775-05664F15BF51}" type="slidenum">
              <a:rPr lang="it-IT" altLang="it-IT"/>
              <a:pPr/>
              <a:t>18</a:t>
            </a:fld>
            <a:endParaRPr lang="it-IT" alt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608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BFC6A9-8A6C-4F8B-ACE5-633AA09DD7EA}" type="slidenum">
              <a:rPr lang="it-IT" altLang="it-IT"/>
              <a:pPr/>
              <a:t>19</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126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3D229F9-3CA3-4843-9BCD-3018ABAD06F8}" type="slidenum">
              <a:rPr lang="it-IT" altLang="it-IT"/>
              <a:pPr/>
              <a:t>2</a:t>
            </a:fld>
            <a:endParaRPr lang="it-IT" alt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813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339B11-C733-4A03-8066-791CFCA1386E}" type="slidenum">
              <a:rPr lang="it-IT" altLang="it-IT"/>
              <a:pPr/>
              <a:t>20</a:t>
            </a:fld>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F21C8B-5BB0-476A-B957-7C95F1EC1485}" type="slidenum">
              <a:rPr lang="it-IT" altLang="it-IT"/>
              <a:pPr/>
              <a:t>3</a:t>
            </a:fld>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F21C8B-5BB0-476A-B957-7C95F1EC1485}" type="slidenum">
              <a:rPr lang="it-IT" altLang="it-IT"/>
              <a:pPr/>
              <a:t>4</a:t>
            </a:fld>
            <a:endParaRPr lang="it-IT" altLang="it-IT"/>
          </a:p>
        </p:txBody>
      </p:sp>
    </p:spTree>
    <p:extLst>
      <p:ext uri="{BB962C8B-B14F-4D97-AF65-F5344CB8AC3E}">
        <p14:creationId xmlns:p14="http://schemas.microsoft.com/office/powerpoint/2010/main" val="488394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F21C8B-5BB0-476A-B957-7C95F1EC1485}" type="slidenum">
              <a:rPr lang="it-IT" altLang="it-IT"/>
              <a:pPr/>
              <a:t>5</a:t>
            </a:fld>
            <a:endParaRPr lang="it-IT" altLang="it-IT"/>
          </a:p>
        </p:txBody>
      </p:sp>
    </p:spTree>
    <p:extLst>
      <p:ext uri="{BB962C8B-B14F-4D97-AF65-F5344CB8AC3E}">
        <p14:creationId xmlns:p14="http://schemas.microsoft.com/office/powerpoint/2010/main" val="97599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536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CAFFFA-DA85-4220-B0E7-3CEC928BAE9D}" type="slidenum">
              <a:rPr lang="it-IT" altLang="it-IT"/>
              <a:pPr/>
              <a:t>6</a:t>
            </a:fld>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741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CBB875-542A-4DD4-92DB-00F3D9EFD927}" type="slidenum">
              <a:rPr lang="it-IT" altLang="it-IT"/>
              <a:pPr/>
              <a:t>7</a:t>
            </a:fld>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946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83C75A-09CE-47BA-BF3A-7BBD4667A66D}" type="slidenum">
              <a:rPr lang="it-IT" altLang="it-IT"/>
              <a:pPr/>
              <a:t>8</a:t>
            </a:fld>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150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3B2243-E263-4ED6-A514-C64B7A82B11D}" type="slidenum">
              <a:rPr lang="it-IT" altLang="it-IT"/>
              <a:pPr/>
              <a:t>9</a:t>
            </a:fld>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396453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F91E1AA4-A19B-4AEB-921E-4EF04ADAE6A0}" type="slidenum">
              <a:rPr lang="it-IT" altLang="it-IT"/>
              <a:pPr/>
              <a:t>‹N›</a:t>
            </a:fld>
            <a:endParaRPr lang="it-IT" altLang="it-IT"/>
          </a:p>
        </p:txBody>
      </p:sp>
    </p:spTree>
    <p:extLst>
      <p:ext uri="{BB962C8B-B14F-4D97-AF65-F5344CB8AC3E}">
        <p14:creationId xmlns:p14="http://schemas.microsoft.com/office/powerpoint/2010/main" val="2659213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B99E5FD2-BBBD-4872-9EEA-3A39618B65BE}" type="slidenum">
              <a:rPr lang="it-IT" altLang="it-IT"/>
              <a:pPr/>
              <a:t>‹N›</a:t>
            </a:fld>
            <a:endParaRPr lang="it-IT" altLang="it-IT"/>
          </a:p>
        </p:txBody>
      </p:sp>
    </p:spTree>
    <p:extLst>
      <p:ext uri="{BB962C8B-B14F-4D97-AF65-F5344CB8AC3E}">
        <p14:creationId xmlns:p14="http://schemas.microsoft.com/office/powerpoint/2010/main" val="3610461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7BCACCC8-A539-474E-B803-095A840F42CB}" type="slidenum">
              <a:rPr lang="it-IT" altLang="it-IT"/>
              <a:pPr/>
              <a:t>‹N›</a:t>
            </a:fld>
            <a:endParaRPr lang="it-IT" altLang="it-IT"/>
          </a:p>
        </p:txBody>
      </p:sp>
    </p:spTree>
    <p:extLst>
      <p:ext uri="{BB962C8B-B14F-4D97-AF65-F5344CB8AC3E}">
        <p14:creationId xmlns:p14="http://schemas.microsoft.com/office/powerpoint/2010/main" val="1345870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0B18628C-1D75-49F0-A823-BD7E1BB06F7D}" type="slidenum">
              <a:rPr lang="it-IT" altLang="it-IT"/>
              <a:pPr/>
              <a:t>‹N›</a:t>
            </a:fld>
            <a:endParaRPr lang="it-IT" altLang="it-IT"/>
          </a:p>
        </p:txBody>
      </p:sp>
    </p:spTree>
    <p:extLst>
      <p:ext uri="{BB962C8B-B14F-4D97-AF65-F5344CB8AC3E}">
        <p14:creationId xmlns:p14="http://schemas.microsoft.com/office/powerpoint/2010/main" val="3412189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02BF71DF-4A70-4F80-A62D-91C7139BE4E2}" type="slidenum">
              <a:rPr lang="it-IT" altLang="it-IT"/>
              <a:pPr/>
              <a:t>‹N›</a:t>
            </a:fld>
            <a:endParaRPr lang="it-IT" altLang="it-IT"/>
          </a:p>
        </p:txBody>
      </p:sp>
    </p:spTree>
    <p:extLst>
      <p:ext uri="{BB962C8B-B14F-4D97-AF65-F5344CB8AC3E}">
        <p14:creationId xmlns:p14="http://schemas.microsoft.com/office/powerpoint/2010/main" val="1419371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64479A98-6B8C-43C0-AD0E-7AD1BCEF83C7}" type="slidenum">
              <a:rPr lang="it-IT" altLang="it-IT"/>
              <a:pPr/>
              <a:t>‹N›</a:t>
            </a:fld>
            <a:endParaRPr lang="it-IT" altLang="it-IT"/>
          </a:p>
        </p:txBody>
      </p:sp>
    </p:spTree>
    <p:extLst>
      <p:ext uri="{BB962C8B-B14F-4D97-AF65-F5344CB8AC3E}">
        <p14:creationId xmlns:p14="http://schemas.microsoft.com/office/powerpoint/2010/main" val="3063273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7D04B450-9191-4C48-915A-EC8DA8B3BD05}" type="slidenum">
              <a:rPr lang="it-IT" altLang="it-IT"/>
              <a:pPr/>
              <a:t>‹N›</a:t>
            </a:fld>
            <a:endParaRPr lang="it-IT" altLang="it-IT"/>
          </a:p>
        </p:txBody>
      </p:sp>
    </p:spTree>
    <p:extLst>
      <p:ext uri="{BB962C8B-B14F-4D97-AF65-F5344CB8AC3E}">
        <p14:creationId xmlns:p14="http://schemas.microsoft.com/office/powerpoint/2010/main" val="3776049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ECDEB075-242D-4D30-882C-ED613ED6CF36}" type="slidenum">
              <a:rPr lang="it-IT" altLang="it-IT"/>
              <a:pPr/>
              <a:t>‹N›</a:t>
            </a:fld>
            <a:endParaRPr lang="it-IT" altLang="it-IT"/>
          </a:p>
        </p:txBody>
      </p:sp>
    </p:spTree>
    <p:extLst>
      <p:ext uri="{BB962C8B-B14F-4D97-AF65-F5344CB8AC3E}">
        <p14:creationId xmlns:p14="http://schemas.microsoft.com/office/powerpoint/2010/main" val="49046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E250B515-3EBC-484E-9577-9B42122CA10F}" type="slidenum">
              <a:rPr lang="it-IT" altLang="it-IT"/>
              <a:pPr/>
              <a:t>‹N›</a:t>
            </a:fld>
            <a:endParaRPr lang="it-IT" altLang="it-IT"/>
          </a:p>
        </p:txBody>
      </p:sp>
    </p:spTree>
    <p:extLst>
      <p:ext uri="{BB962C8B-B14F-4D97-AF65-F5344CB8AC3E}">
        <p14:creationId xmlns:p14="http://schemas.microsoft.com/office/powerpoint/2010/main" val="1781745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404C2D78-A0E5-453D-8300-E16776BF0124}" type="slidenum">
              <a:rPr lang="it-IT" altLang="it-IT"/>
              <a:pPr/>
              <a:t>‹N›</a:t>
            </a:fld>
            <a:endParaRPr lang="it-IT" altLang="it-IT"/>
          </a:p>
        </p:txBody>
      </p:sp>
    </p:spTree>
    <p:extLst>
      <p:ext uri="{BB962C8B-B14F-4D97-AF65-F5344CB8AC3E}">
        <p14:creationId xmlns:p14="http://schemas.microsoft.com/office/powerpoint/2010/main" val="376881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E75AE88F-77CD-4E36-B23B-483BC1161CD2}" type="slidenum">
              <a:rPr lang="it-IT" altLang="it-IT"/>
              <a:pPr/>
              <a:t>‹N›</a:t>
            </a:fld>
            <a:endParaRPr lang="it-IT" altLang="it-IT"/>
          </a:p>
        </p:txBody>
      </p:sp>
    </p:spTree>
    <p:extLst>
      <p:ext uri="{BB962C8B-B14F-4D97-AF65-F5344CB8AC3E}">
        <p14:creationId xmlns:p14="http://schemas.microsoft.com/office/powerpoint/2010/main" val="544622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C4592845-3C0F-4B31-A0CC-787C2B248EBB}"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265" r:id="rId1"/>
    <p:sldLayoutId id="2147484266" r:id="rId2"/>
    <p:sldLayoutId id="2147484256" r:id="rId3"/>
    <p:sldLayoutId id="2147484257" r:id="rId4"/>
    <p:sldLayoutId id="2147484258" r:id="rId5"/>
    <p:sldLayoutId id="2147484259" r:id="rId6"/>
    <p:sldLayoutId id="2147484260" r:id="rId7"/>
    <p:sldLayoutId id="2147484261" r:id="rId8"/>
    <p:sldLayoutId id="2147484262" r:id="rId9"/>
    <p:sldLayoutId id="2147484263" r:id="rId10"/>
    <p:sldLayoutId id="2147484264" r:id="rId11"/>
    <p:sldLayoutId id="2147484267"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tangolo 4"/>
          <p:cNvSpPr/>
          <p:nvPr/>
        </p:nvSpPr>
        <p:spPr>
          <a:xfrm>
            <a:off x="684213" y="2132856"/>
            <a:ext cx="7991475" cy="4154984"/>
          </a:xfrm>
          <a:prstGeom prst="rect">
            <a:avLst/>
          </a:prstGeom>
        </p:spPr>
        <p:txBody>
          <a:bodyPr>
            <a:spAutoFit/>
          </a:bodyPr>
          <a:lstStyle/>
          <a:p>
            <a:pPr algn="ctr">
              <a:spcBef>
                <a:spcPts val="0"/>
              </a:spcBef>
              <a:defRPr/>
            </a:pPr>
            <a:r>
              <a:rPr lang="it-IT" sz="4400" b="1" dirty="0">
                <a:solidFill>
                  <a:schemeClr val="accent6"/>
                </a:solidFill>
                <a:latin typeface="Times New Roman" pitchFamily="18" charset="0"/>
              </a:rPr>
              <a:t>Corso di Ragioneria Generale</a:t>
            </a:r>
          </a:p>
          <a:p>
            <a:pPr algn="ctr" eaLnBrk="1" hangingPunct="1">
              <a:defRPr/>
            </a:pPr>
            <a:endParaRPr lang="it-IT" altLang="it-IT" sz="4400" dirty="0">
              <a:solidFill>
                <a:srgbClr val="000000"/>
              </a:solidFill>
            </a:endParaRPr>
          </a:p>
          <a:p>
            <a:pPr algn="ctr">
              <a:spcBef>
                <a:spcPts val="0"/>
              </a:spcBef>
              <a:defRPr/>
            </a:pPr>
            <a:r>
              <a:rPr lang="it-IT" sz="4400" b="1" i="1" dirty="0">
                <a:solidFill>
                  <a:srgbClr val="7030A0"/>
                </a:solidFill>
                <a:latin typeface="Times New Roman" pitchFamily="18" charset="0"/>
              </a:rPr>
              <a:t>L’operazione di </a:t>
            </a:r>
            <a:r>
              <a:rPr lang="it-IT" sz="4400" b="1" i="1" dirty="0" smtClean="0">
                <a:solidFill>
                  <a:srgbClr val="7030A0"/>
                </a:solidFill>
                <a:latin typeface="Times New Roman" pitchFamily="18" charset="0"/>
              </a:rPr>
              <a:t>investimento</a:t>
            </a:r>
            <a:endParaRPr lang="it-IT" sz="4400" b="1" i="1" dirty="0">
              <a:solidFill>
                <a:srgbClr val="7030A0"/>
              </a:solidFill>
              <a:latin typeface="Times New Roman" pitchFamily="18" charset="0"/>
            </a:endParaRPr>
          </a:p>
          <a:p>
            <a:pPr algn="ctr">
              <a:spcBef>
                <a:spcPts val="0"/>
              </a:spcBef>
              <a:defRPr/>
            </a:pPr>
            <a:r>
              <a:rPr lang="it-IT" sz="4400" b="1" i="1" dirty="0" smtClean="0">
                <a:solidFill>
                  <a:srgbClr val="7030A0"/>
                </a:solidFill>
                <a:latin typeface="Times New Roman" pitchFamily="18" charset="0"/>
              </a:rPr>
              <a:t>(l’acquisto di beni e servizi)</a:t>
            </a:r>
            <a:endParaRPr lang="it-IT" sz="4400" b="1" i="1" dirty="0">
              <a:solidFill>
                <a:srgbClr val="7030A0"/>
              </a:solidFill>
              <a:latin typeface="Times New Roman" pitchFamily="18" charset="0"/>
            </a:endParaRPr>
          </a:p>
          <a:p>
            <a:pPr algn="ctr">
              <a:spcBef>
                <a:spcPts val="0"/>
              </a:spcBef>
              <a:defRPr/>
            </a:pPr>
            <a:endParaRPr lang="it-IT" sz="4400" b="1" i="1" dirty="0">
              <a:solidFill>
                <a:schemeClr val="accent6"/>
              </a:solidFill>
              <a:latin typeface="Times New Roman" pitchFamily="18" charset="0"/>
            </a:endParaRPr>
          </a:p>
          <a:p>
            <a:pPr algn="ctr">
              <a:defRPr/>
            </a:pPr>
            <a:r>
              <a:rPr lang="it-IT" sz="4400" b="1" i="1" dirty="0">
                <a:solidFill>
                  <a:srgbClr val="C00000"/>
                </a:solidFill>
                <a:latin typeface="Times New Roman" pitchFamily="18" charset="0"/>
              </a:rPr>
              <a:t>Prof. Stefano Coronella</a:t>
            </a:r>
          </a:p>
        </p:txBody>
      </p:sp>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22532"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22533" name="Rettangolo 2"/>
          <p:cNvSpPr>
            <a:spLocks noChangeArrowheads="1"/>
          </p:cNvSpPr>
          <p:nvPr/>
        </p:nvSpPr>
        <p:spPr bwMode="auto">
          <a:xfrm>
            <a:off x="71438" y="738188"/>
            <a:ext cx="8821737"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2200" b="1">
                <a:latin typeface="Tahoma" panose="020B0604030504040204" pitchFamily="34" charset="0"/>
                <a:cs typeface="Tahoma" panose="020B0604030504040204" pitchFamily="34" charset="0"/>
              </a:rPr>
              <a:t>Gli anticipi e le caparre ai fornitori:</a:t>
            </a:r>
          </a:p>
          <a:p>
            <a:pPr algn="just" eaLnBrk="1" hangingPunct="1">
              <a:spcBef>
                <a:spcPct val="0"/>
              </a:spcBef>
              <a:buClr>
                <a:schemeClr val="tx1"/>
              </a:buClr>
              <a:buFontTx/>
              <a:buNone/>
            </a:pPr>
            <a:endParaRPr lang="it-IT" altLang="it-IT" sz="10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800" b="1">
                <a:latin typeface="Tahoma" panose="020B0604030504040204" pitchFamily="34" charset="0"/>
                <a:cs typeface="Tahoma" panose="020B0604030504040204" pitchFamily="34" charset="0"/>
              </a:rPr>
              <a:t>Esempio: </a:t>
            </a:r>
            <a:r>
              <a:rPr lang="it-IT" altLang="it-IT" sz="1800">
                <a:latin typeface="Tahoma" panose="020B0604030504040204" pitchFamily="34" charset="0"/>
                <a:cs typeface="Tahoma" panose="020B0604030504040204" pitchFamily="34" charset="0"/>
              </a:rPr>
              <a:t>L’azienda Alfa acquista merci per 5.000 € +IVA 22%. Il fornitore richiede un anticipo di € 500.</a:t>
            </a:r>
          </a:p>
          <a:p>
            <a:pPr algn="just" eaLnBrk="1" hangingPunct="1">
              <a:spcBef>
                <a:spcPct val="0"/>
              </a:spcBef>
              <a:buClr>
                <a:schemeClr val="tx1"/>
              </a:buClr>
              <a:buFontTx/>
              <a:buNone/>
            </a:pPr>
            <a:endParaRPr lang="it-IT" altLang="it-IT" sz="100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800" b="1" i="1">
                <a:latin typeface="Tahoma" panose="020B0604030504040204" pitchFamily="34" charset="0"/>
                <a:cs typeface="Tahoma" panose="020B0604030504040204" pitchFamily="34" charset="0"/>
              </a:rPr>
              <a:t>Al momento dell’acquisto del bene:</a:t>
            </a:r>
            <a:r>
              <a:rPr lang="it-IT" altLang="it-IT" sz="1800">
                <a:latin typeface="Tahoma" panose="020B0604030504040204" pitchFamily="34" charset="0"/>
                <a:cs typeface="Tahoma" panose="020B0604030504040204" pitchFamily="34" charset="0"/>
              </a:rPr>
              <a:t> il venditore emetterà fattura nei confronti dell’acquirente. </a:t>
            </a:r>
          </a:p>
          <a:p>
            <a:pPr algn="just" eaLnBrk="1" hangingPunct="1">
              <a:spcBef>
                <a:spcPct val="0"/>
              </a:spcBef>
              <a:buClr>
                <a:schemeClr val="tx1"/>
              </a:buClr>
              <a:buFontTx/>
              <a:buNone/>
            </a:pPr>
            <a:endParaRPr lang="it-IT" altLang="it-IT" sz="180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800" b="1">
                <a:latin typeface="Tahoma" panose="020B0604030504040204" pitchFamily="34" charset="0"/>
                <a:cs typeface="Tahoma" panose="020B0604030504040204" pitchFamily="34" charset="0"/>
              </a:rPr>
              <a:t>Le scritture del venditore sono esattamente speculari.</a:t>
            </a:r>
            <a:endParaRPr lang="it-IT" altLang="it-IT" sz="180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a:latin typeface="Tahoma" panose="020B0604030504040204" pitchFamily="34" charset="0"/>
              <a:cs typeface="Tahoma" panose="020B0604030504040204" pitchFamily="34" charset="0"/>
            </a:endParaRPr>
          </a:p>
        </p:txBody>
      </p:sp>
      <p:graphicFrame>
        <p:nvGraphicFramePr>
          <p:cNvPr id="6" name="Group 52"/>
          <p:cNvGraphicFramePr>
            <a:graphicFrameLocks noGrp="1"/>
          </p:cNvGraphicFramePr>
          <p:nvPr>
            <p:extLst>
              <p:ext uri="{D42A27DB-BD31-4B8C-83A1-F6EECF244321}">
                <p14:modId xmlns:p14="http://schemas.microsoft.com/office/powerpoint/2010/main" val="1248461437"/>
              </p:ext>
            </p:extLst>
          </p:nvPr>
        </p:nvGraphicFramePr>
        <p:xfrm>
          <a:off x="319088" y="2611438"/>
          <a:ext cx="8496300" cy="158591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58591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7" marB="460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7" marB="460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Merci c/acquisti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 (calcolata su 4.500)</a:t>
                      </a:r>
                    </a:p>
                  </a:txBody>
                  <a:tcPr marT="46027" marB="460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7" marB="460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Fornitori c/Anticipi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7" marB="460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5.000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990</a:t>
                      </a: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500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5.490</a:t>
                      </a:r>
                    </a:p>
                  </a:txBody>
                  <a:tcPr marT="46027" marB="460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5.990</a:t>
                      </a:r>
                    </a:p>
                  </a:txBody>
                  <a:tcPr marT="46027" marB="460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24580"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3" name="Rettangolo 2"/>
          <p:cNvSpPr/>
          <p:nvPr/>
        </p:nvSpPr>
        <p:spPr>
          <a:xfrm>
            <a:off x="71438" y="738188"/>
            <a:ext cx="8821737" cy="5786437"/>
          </a:xfrm>
          <a:prstGeom prst="rect">
            <a:avLst/>
          </a:prstGeom>
        </p:spPr>
        <p:txBody>
          <a:bodyPr>
            <a:spAutoFit/>
          </a:bodyPr>
          <a:lstStyle/>
          <a:p>
            <a:pPr algn="just" eaLnBrk="1" hangingPunct="1">
              <a:buClr>
                <a:schemeClr val="tx1"/>
              </a:buClr>
              <a:defRPr/>
            </a:pPr>
            <a:r>
              <a:rPr lang="it-IT" sz="2200" b="1" dirty="0">
                <a:latin typeface="Tahoma" panose="020B0604030504040204" pitchFamily="34" charset="0"/>
                <a:ea typeface="Tahoma" panose="020B0604030504040204" pitchFamily="34" charset="0"/>
                <a:cs typeface="Tahoma" panose="020B0604030504040204" pitchFamily="34" charset="0"/>
              </a:rPr>
              <a:t>Gli anticipi e le caparre ai fornitori:</a:t>
            </a:r>
          </a:p>
          <a:p>
            <a:pPr algn="just" eaLnBrk="1" hangingPunct="1">
              <a:buClr>
                <a:schemeClr val="tx1"/>
              </a:buClr>
              <a:defRPr/>
            </a:pPr>
            <a:endParaRPr lang="it-IT" sz="600"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b="1" dirty="0">
                <a:solidFill>
                  <a:srgbClr val="C00000"/>
                </a:solidFill>
                <a:latin typeface="Tahoma" panose="020B0604030504040204" pitchFamily="34" charset="0"/>
                <a:ea typeface="Tahoma" panose="020B0604030504040204" pitchFamily="34" charset="0"/>
                <a:cs typeface="Tahoma" panose="020B0604030504040204" pitchFamily="34" charset="0"/>
              </a:rPr>
              <a:t>La caparra </a:t>
            </a:r>
            <a:r>
              <a:rPr lang="it-IT" dirty="0">
                <a:latin typeface="Tahoma" panose="020B0604030504040204" pitchFamily="34" charset="0"/>
                <a:ea typeface="Tahoma" panose="020B0604030504040204" pitchFamily="34" charset="0"/>
                <a:cs typeface="Tahoma" panose="020B0604030504040204" pitchFamily="34" charset="0"/>
              </a:rPr>
              <a:t>è versata a titolo di garanzia a fronte di un eventuale inadempimento dell’acquirente o del venditore. Essa non costituisce dunque un pagamento parziale del prezzo di acquisto e per tale motivo </a:t>
            </a:r>
            <a:r>
              <a:rPr lang="it-IT" dirty="0">
                <a:solidFill>
                  <a:srgbClr val="C00000"/>
                </a:solidFill>
                <a:latin typeface="Tahoma" panose="020B0604030504040204" pitchFamily="34" charset="0"/>
                <a:ea typeface="Tahoma" panose="020B0604030504040204" pitchFamily="34" charset="0"/>
                <a:cs typeface="Tahoma" panose="020B0604030504040204" pitchFamily="34" charset="0"/>
              </a:rPr>
              <a:t>su di essa </a:t>
            </a:r>
            <a:r>
              <a:rPr lang="it-IT" b="1" dirty="0">
                <a:solidFill>
                  <a:srgbClr val="C00000"/>
                </a:solidFill>
                <a:latin typeface="Tahoma" panose="020B0604030504040204" pitchFamily="34" charset="0"/>
                <a:ea typeface="Tahoma" panose="020B0604030504040204" pitchFamily="34" charset="0"/>
                <a:cs typeface="Tahoma" panose="020B0604030504040204" pitchFamily="34" charset="0"/>
              </a:rPr>
              <a:t>non grava </a:t>
            </a:r>
            <a:r>
              <a:rPr lang="it-IT" dirty="0">
                <a:solidFill>
                  <a:srgbClr val="C00000"/>
                </a:solidFill>
                <a:latin typeface="Tahoma" panose="020B0604030504040204" pitchFamily="34" charset="0"/>
                <a:ea typeface="Tahoma" panose="020B0604030504040204" pitchFamily="34" charset="0"/>
                <a:cs typeface="Tahoma" panose="020B0604030504040204" pitchFamily="34" charset="0"/>
              </a:rPr>
              <a:t>l’IVA</a:t>
            </a:r>
            <a:r>
              <a:rPr lang="it-IT" dirty="0">
                <a:latin typeface="Tahoma" panose="020B0604030504040204" pitchFamily="34" charset="0"/>
                <a:ea typeface="Tahoma" panose="020B0604030504040204" pitchFamily="34" charset="0"/>
                <a:cs typeface="Tahoma" panose="020B0604030504040204" pitchFamily="34" charset="0"/>
              </a:rPr>
              <a:t>. Ne esistono di due tipi:</a:t>
            </a:r>
          </a:p>
          <a:p>
            <a:pPr marL="342900" indent="-342900" algn="just" eaLnBrk="1" hangingPunct="1">
              <a:buClr>
                <a:schemeClr val="tx1"/>
              </a:buClr>
              <a:buFont typeface="+mj-lt"/>
              <a:buAutoNum type="arabicPeriod"/>
              <a:defRPr/>
            </a:pPr>
            <a:r>
              <a:rPr lang="it-IT" b="1" dirty="0">
                <a:latin typeface="Tahoma" panose="020B0604030504040204" pitchFamily="34" charset="0"/>
                <a:ea typeface="Tahoma" panose="020B0604030504040204" pitchFamily="34" charset="0"/>
                <a:cs typeface="Tahoma" panose="020B0604030504040204" pitchFamily="34" charset="0"/>
              </a:rPr>
              <a:t>La caparra confirmatoria</a:t>
            </a:r>
            <a:r>
              <a:rPr lang="it-IT" dirty="0">
                <a:latin typeface="Tahoma" panose="020B0604030504040204" pitchFamily="34" charset="0"/>
                <a:ea typeface="Tahoma" panose="020B0604030504040204" pitchFamily="34" charset="0"/>
                <a:cs typeface="Tahoma" panose="020B0604030504040204" pitchFamily="34" charset="0"/>
              </a:rPr>
              <a:t> ha natura risarcitoria del danno subito dal venditore o dal compratore in caso di inadempienza della controparte. Se a non adempiere è il compratore, il venditore ha diritto a trattenere la somma ricevuta a titolo di caparra. Se l’inadempiente è il venditore, il compratore ha diritto a richiedere una somma doppia rispetto a quella versata. La parte “lesa” ha comunque il diritto di procedere, se lo ritiene, con azioni legali per il riconoscimento del maggior danno subito rispetto all’importo della caparra. </a:t>
            </a:r>
          </a:p>
          <a:p>
            <a:pPr marL="342900" indent="-342900" algn="just" eaLnBrk="1" hangingPunct="1">
              <a:buClr>
                <a:schemeClr val="tx1"/>
              </a:buClr>
              <a:buFont typeface="+mj-lt"/>
              <a:buAutoNum type="arabicPeriod"/>
              <a:defRPr/>
            </a:pPr>
            <a:r>
              <a:rPr lang="it-IT" b="1" dirty="0">
                <a:latin typeface="Tahoma" panose="020B0604030504040204" pitchFamily="34" charset="0"/>
                <a:ea typeface="Tahoma" panose="020B0604030504040204" pitchFamily="34" charset="0"/>
                <a:cs typeface="Tahoma" panose="020B0604030504040204" pitchFamily="34" charset="0"/>
              </a:rPr>
              <a:t>La caparra penitenziale </a:t>
            </a:r>
            <a:r>
              <a:rPr lang="it-IT" dirty="0">
                <a:latin typeface="Tahoma" panose="020B0604030504040204" pitchFamily="34" charset="0"/>
                <a:ea typeface="Tahoma" panose="020B0604030504040204" pitchFamily="34" charset="0"/>
                <a:cs typeface="Tahoma" panose="020B0604030504040204" pitchFamily="34" charset="0"/>
              </a:rPr>
              <a:t>quando nel contratto è prevista espressamente la clausola di recesso dal contratto stesso. In questa circostanza la caparra ha la funzione di corrispettivo del diritto di recesso. Anche in questo caso se recede il compratore perde la caparra, mentre se recede il venditore questi deve restituire una somma doppia rispetto a quella ricevuta. Tuttavia, essendo contemplata la possibilità di recesso, la parte “lesa” non potrà richiedere nessun risarcimento ulteriore per il danno subito. </a:t>
            </a:r>
          </a:p>
          <a:p>
            <a:pPr algn="just" eaLnBrk="1" hangingPunct="1">
              <a:buClr>
                <a:schemeClr val="tx1"/>
              </a:buClr>
              <a:defRPr/>
            </a:pPr>
            <a:endParaRPr lang="it-IT"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26628"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26629" name="Rettangolo 2"/>
          <p:cNvSpPr>
            <a:spLocks noChangeArrowheads="1"/>
          </p:cNvSpPr>
          <p:nvPr/>
        </p:nvSpPr>
        <p:spPr bwMode="auto">
          <a:xfrm>
            <a:off x="71438" y="738188"/>
            <a:ext cx="8821737" cy="524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2200" b="1" dirty="0">
                <a:latin typeface="Tahoma" panose="020B0604030504040204" pitchFamily="34" charset="0"/>
                <a:cs typeface="Tahoma" panose="020B0604030504040204" pitchFamily="34" charset="0"/>
              </a:rPr>
              <a:t>Gli anticipi e le caparre ai fornitori:</a:t>
            </a:r>
          </a:p>
          <a:p>
            <a:pPr algn="just" eaLnBrk="1" hangingPunct="1">
              <a:spcBef>
                <a:spcPct val="0"/>
              </a:spcBef>
              <a:buClr>
                <a:schemeClr val="tx1"/>
              </a:buClr>
              <a:buFontTx/>
              <a:buNone/>
            </a:pPr>
            <a:endParaRPr lang="it-IT" altLang="it-IT" sz="6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800" dirty="0">
                <a:latin typeface="Tahoma" panose="020B0604030504040204" pitchFamily="34" charset="0"/>
                <a:cs typeface="Tahoma" panose="020B0604030504040204" pitchFamily="34" charset="0"/>
              </a:rPr>
              <a:t>Al di là della diversa natura - confirmatoria o penitenziale - della caparra, le scritture sono identiche. </a:t>
            </a:r>
          </a:p>
          <a:p>
            <a:pPr algn="just" eaLnBrk="1" hangingPunct="1">
              <a:spcBef>
                <a:spcPct val="0"/>
              </a:spcBef>
              <a:buClr>
                <a:schemeClr val="tx1"/>
              </a:buClr>
              <a:buFontTx/>
              <a:buNone/>
            </a:pPr>
            <a:endParaRPr lang="it-IT" altLang="it-IT" sz="7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800" b="1" dirty="0">
                <a:latin typeface="Tahoma" panose="020B0604030504040204" pitchFamily="34" charset="0"/>
                <a:cs typeface="Tahoma" panose="020B0604030504040204" pitchFamily="34" charset="0"/>
              </a:rPr>
              <a:t>Esempio: </a:t>
            </a:r>
            <a:r>
              <a:rPr lang="it-IT" altLang="it-IT" sz="1800" dirty="0">
                <a:latin typeface="Tahoma" panose="020B0604030504040204" pitchFamily="34" charset="0"/>
                <a:cs typeface="Tahoma" panose="020B0604030504040204" pitchFamily="34" charset="0"/>
              </a:rPr>
              <a:t>A fronte del contratto di acquisto di merci, il compratore versa una caparra di 200.</a:t>
            </a:r>
          </a:p>
          <a:p>
            <a:pPr algn="just" eaLnBrk="1" hangingPunct="1">
              <a:spcBef>
                <a:spcPct val="0"/>
              </a:spcBef>
              <a:buClr>
                <a:schemeClr val="tx1"/>
              </a:buClr>
              <a:buFontTx/>
              <a:buNone/>
            </a:pPr>
            <a:endParaRPr lang="it-IT" altLang="it-IT" sz="18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7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1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800" dirty="0">
                <a:latin typeface="Tahoma" panose="020B0604030504040204" pitchFamily="34" charset="0"/>
                <a:cs typeface="Tahoma" panose="020B0604030504040204" pitchFamily="34" charset="0"/>
              </a:rPr>
              <a:t>Il conto “Fornitori c/caparre” è un conto originario-finanziario acceso alla liquidità differita e rappresenta un credito dell’acquirente nei confronti del venditore. </a:t>
            </a:r>
          </a:p>
          <a:p>
            <a:pPr algn="just" eaLnBrk="1" hangingPunct="1">
              <a:spcBef>
                <a:spcPct val="0"/>
              </a:spcBef>
              <a:buClr>
                <a:schemeClr val="tx1"/>
              </a:buClr>
              <a:buFontTx/>
              <a:buNone/>
            </a:pPr>
            <a:endParaRPr lang="it-IT" altLang="it-IT" sz="12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800" b="1" i="1" dirty="0">
                <a:latin typeface="Tahoma" panose="020B0604030504040204" pitchFamily="34" charset="0"/>
                <a:cs typeface="Tahoma" panose="020B0604030504040204" pitchFamily="34" charset="0"/>
              </a:rPr>
              <a:t>Al momento della rilevazione della fattura di acquisto</a:t>
            </a:r>
            <a:r>
              <a:rPr lang="it-IT" altLang="it-IT" sz="1800" dirty="0">
                <a:latin typeface="Tahoma" panose="020B0604030504040204" pitchFamily="34" charset="0"/>
                <a:cs typeface="Tahoma" panose="020B0604030504040204" pitchFamily="34" charset="0"/>
              </a:rPr>
              <a:t>, ipotizzando che il prezzo sia pari a 1.000 + IVA</a:t>
            </a:r>
          </a:p>
          <a:p>
            <a:pPr algn="just" eaLnBrk="1" hangingPunct="1">
              <a:spcBef>
                <a:spcPct val="0"/>
              </a:spcBef>
              <a:buClr>
                <a:schemeClr val="tx1"/>
              </a:buClr>
              <a:buFontTx/>
              <a:buNone/>
            </a:pPr>
            <a:endParaRPr lang="it-IT" altLang="it-IT" sz="18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800" b="1" i="1" dirty="0">
                <a:latin typeface="Tahoma" panose="020B0604030504040204" pitchFamily="34" charset="0"/>
                <a:cs typeface="Tahoma" panose="020B0604030504040204" pitchFamily="34" charset="0"/>
              </a:rPr>
              <a:t>All’atto del pagamento della fattura:</a:t>
            </a:r>
          </a:p>
          <a:p>
            <a:pPr algn="just" eaLnBrk="1" hangingPunct="1">
              <a:spcBef>
                <a:spcPct val="0"/>
              </a:spcBef>
              <a:buClr>
                <a:schemeClr val="tx1"/>
              </a:buClr>
              <a:buFontTx/>
              <a:buNone/>
            </a:pPr>
            <a:r>
              <a:rPr lang="it-IT" altLang="it-IT" sz="1800" b="1" i="1" dirty="0">
                <a:latin typeface="Tahoma" panose="020B0604030504040204" pitchFamily="34" charset="0"/>
                <a:cs typeface="Tahoma" panose="020B0604030504040204" pitchFamily="34" charset="0"/>
              </a:rPr>
              <a:t> </a:t>
            </a:r>
          </a:p>
        </p:txBody>
      </p:sp>
      <p:graphicFrame>
        <p:nvGraphicFramePr>
          <p:cNvPr id="7" name="Group 52"/>
          <p:cNvGraphicFramePr>
            <a:graphicFrameLocks noGrp="1"/>
          </p:cNvGraphicFramePr>
          <p:nvPr/>
        </p:nvGraphicFramePr>
        <p:xfrm>
          <a:off x="250825" y="2468563"/>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Fornitori c/caparre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Cassa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p:cNvGraphicFramePr>
            <a:graphicFrameLocks noGrp="1"/>
          </p:cNvGraphicFramePr>
          <p:nvPr>
            <p:extLst>
              <p:ext uri="{D42A27DB-BD31-4B8C-83A1-F6EECF244321}">
                <p14:modId xmlns:p14="http://schemas.microsoft.com/office/powerpoint/2010/main" val="561591389"/>
              </p:ext>
            </p:extLst>
          </p:nvPr>
        </p:nvGraphicFramePr>
        <p:xfrm>
          <a:off x="234950" y="4419600"/>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Merci c/acquisti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220</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1.220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p:cNvGraphicFramePr>
            <a:graphicFrameLocks noGrp="1"/>
          </p:cNvGraphicFramePr>
          <p:nvPr>
            <p:extLst>
              <p:ext uri="{D42A27DB-BD31-4B8C-83A1-F6EECF244321}">
                <p14:modId xmlns:p14="http://schemas.microsoft.com/office/powerpoint/2010/main" val="3252819946"/>
              </p:ext>
            </p:extLst>
          </p:nvPr>
        </p:nvGraphicFramePr>
        <p:xfrm>
          <a:off x="323850" y="5641975"/>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Fornitori c/caparre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Cassa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1.020</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1.220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28676"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3" name="Rettangolo 2"/>
          <p:cNvSpPr/>
          <p:nvPr/>
        </p:nvSpPr>
        <p:spPr>
          <a:xfrm>
            <a:off x="71438" y="738188"/>
            <a:ext cx="8821737" cy="5455340"/>
          </a:xfrm>
          <a:prstGeom prst="rect">
            <a:avLst/>
          </a:prstGeom>
        </p:spPr>
        <p:txBody>
          <a:bodyPr>
            <a:spAutoFit/>
          </a:bodyPr>
          <a:lstStyle/>
          <a:p>
            <a:pPr algn="just" eaLnBrk="1" hangingPunct="1">
              <a:buClr>
                <a:schemeClr val="tx1"/>
              </a:buClr>
              <a:defRPr/>
            </a:pPr>
            <a:r>
              <a:rPr lang="it-IT" sz="2200" b="1" dirty="0">
                <a:latin typeface="Tahoma" panose="020B0604030504040204" pitchFamily="34" charset="0"/>
                <a:ea typeface="Tahoma" panose="020B0604030504040204" pitchFamily="34" charset="0"/>
                <a:cs typeface="Tahoma" panose="020B0604030504040204" pitchFamily="34" charset="0"/>
              </a:rPr>
              <a:t>Gli anticipi e le caparre ai fornitori:</a:t>
            </a:r>
          </a:p>
          <a:p>
            <a:pPr algn="just" eaLnBrk="1" hangingPunct="1">
              <a:buClr>
                <a:schemeClr val="tx1"/>
              </a:buClr>
              <a:defRPr/>
            </a:pPr>
            <a:endParaRPr lang="it-IT" sz="600"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b="1" i="1" dirty="0">
                <a:latin typeface="Tahoma" panose="020B0604030504040204" pitchFamily="34" charset="0"/>
                <a:ea typeface="Tahoma" panose="020B0604030504040204" pitchFamily="34" charset="0"/>
                <a:cs typeface="Tahoma" panose="020B0604030504040204" pitchFamily="34" charset="0"/>
              </a:rPr>
              <a:t>In caso di inadempimento del compratore </a:t>
            </a:r>
            <a:r>
              <a:rPr lang="it-IT" dirty="0">
                <a:latin typeface="Tahoma" panose="020B0604030504040204" pitchFamily="34" charset="0"/>
                <a:ea typeface="Tahoma" panose="020B0604030504040204" pitchFamily="34" charset="0"/>
                <a:cs typeface="Tahoma" panose="020B0604030504040204" pitchFamily="34" charset="0"/>
              </a:rPr>
              <a:t>(perché per esempio non vuole più dare seguito al contratto e quindi all’acquisto), si perderà la caparra e a bilanciamento registrerà un componente negativo di reddito rappresentato da una insussistenza di </a:t>
            </a:r>
            <a:r>
              <a:rPr lang="it-IT" b="1" dirty="0">
                <a:latin typeface="Tahoma" panose="020B0604030504040204" pitchFamily="34" charset="0"/>
                <a:ea typeface="Tahoma" panose="020B0604030504040204" pitchFamily="34" charset="0"/>
                <a:cs typeface="Tahoma" panose="020B0604030504040204" pitchFamily="34" charset="0"/>
              </a:rPr>
              <a:t>sopravvenienza passiva.</a:t>
            </a:r>
          </a:p>
          <a:p>
            <a:pPr algn="just" eaLnBrk="1" hangingPunct="1">
              <a:buClr>
                <a:schemeClr val="tx1"/>
              </a:buClr>
              <a:defRPr/>
            </a:pPr>
            <a:endParaRPr lang="it-IT"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sz="700"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sz="1100"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sz="1100"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sz="1100"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b="1" i="1" dirty="0">
                <a:latin typeface="Tahoma" panose="020B0604030504040204" pitchFamily="34" charset="0"/>
                <a:ea typeface="Tahoma" panose="020B0604030504040204" pitchFamily="34" charset="0"/>
                <a:cs typeface="Tahoma" panose="020B0604030504040204" pitchFamily="34" charset="0"/>
              </a:rPr>
              <a:t>In caso di inadempimento del </a:t>
            </a:r>
            <a:r>
              <a:rPr lang="it-IT" b="1" dirty="0">
                <a:latin typeface="Tahoma" panose="020B0604030504040204" pitchFamily="34" charset="0"/>
                <a:ea typeface="Tahoma" panose="020B0604030504040204" pitchFamily="34" charset="0"/>
                <a:cs typeface="Tahoma" panose="020B0604030504040204" pitchFamily="34" charset="0"/>
              </a:rPr>
              <a:t>venditore </a:t>
            </a:r>
            <a:r>
              <a:rPr lang="it-IT" dirty="0">
                <a:latin typeface="Tahoma" panose="020B0604030504040204" pitchFamily="34" charset="0"/>
                <a:ea typeface="Tahoma" panose="020B0604030504040204" pitchFamily="34" charset="0"/>
                <a:cs typeface="Tahoma" panose="020B0604030504040204" pitchFamily="34" charset="0"/>
              </a:rPr>
              <a:t>(perché per esempio non intende più procedere alla consegna del bene) l’acquirente ha diritto a riottenere una somma doppia rispetto alla caparra versata. La somma ricevuta in più rispetto a quanto versato da quest’ultimo rappresenta una </a:t>
            </a:r>
            <a:r>
              <a:rPr lang="it-IT" b="1" dirty="0">
                <a:latin typeface="Tahoma" panose="020B0604030504040204" pitchFamily="34" charset="0"/>
                <a:ea typeface="Tahoma" panose="020B0604030504040204" pitchFamily="34" charset="0"/>
                <a:cs typeface="Tahoma" panose="020B0604030504040204" pitchFamily="34" charset="0"/>
              </a:rPr>
              <a:t>sopravvenienza attiva </a:t>
            </a: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sz="1050"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dirty="0">
                <a:latin typeface="Tahoma" panose="020B0604030504040204" pitchFamily="34" charset="0"/>
                <a:ea typeface="Tahoma" panose="020B0604030504040204" pitchFamily="34" charset="0"/>
                <a:cs typeface="Tahoma" panose="020B0604030504040204" pitchFamily="34" charset="0"/>
              </a:rPr>
              <a:t>Le voci “Sopravvenienza passiva” </a:t>
            </a:r>
            <a:r>
              <a:rPr lang="it-IT" dirty="0" smtClean="0">
                <a:latin typeface="Tahoma" panose="020B0604030504040204" pitchFamily="34" charset="0"/>
                <a:ea typeface="Tahoma" panose="020B0604030504040204" pitchFamily="34" charset="0"/>
                <a:cs typeface="Tahoma" panose="020B0604030504040204" pitchFamily="34" charset="0"/>
              </a:rPr>
              <a:t>e </a:t>
            </a:r>
            <a:r>
              <a:rPr lang="it-IT" dirty="0">
                <a:latin typeface="Tahoma" panose="020B0604030504040204" pitchFamily="34" charset="0"/>
                <a:ea typeface="Tahoma" panose="020B0604030504040204" pitchFamily="34" charset="0"/>
                <a:cs typeface="Tahoma" panose="020B0604030504040204" pitchFamily="34" charset="0"/>
              </a:rPr>
              <a:t>“Sopravvenienza attiva</a:t>
            </a:r>
            <a:r>
              <a:rPr lang="it-IT" dirty="0" smtClean="0">
                <a:latin typeface="Tahoma" panose="020B0604030504040204" pitchFamily="34" charset="0"/>
                <a:ea typeface="Tahoma" panose="020B0604030504040204" pitchFamily="34" charset="0"/>
                <a:cs typeface="Tahoma" panose="020B0604030504040204" pitchFamily="34" charset="0"/>
              </a:rPr>
              <a:t>” </a:t>
            </a:r>
            <a:r>
              <a:rPr lang="it-IT" dirty="0">
                <a:latin typeface="Tahoma" panose="020B0604030504040204" pitchFamily="34" charset="0"/>
                <a:ea typeface="Tahoma" panose="020B0604030504040204" pitchFamily="34" charset="0"/>
                <a:cs typeface="Tahoma" panose="020B0604030504040204" pitchFamily="34" charset="0"/>
              </a:rPr>
              <a:t>sono conti derivati-economici accesi rispettivamente ai costi e ai ricavi di esercizio. </a:t>
            </a:r>
          </a:p>
        </p:txBody>
      </p:sp>
      <p:graphicFrame>
        <p:nvGraphicFramePr>
          <p:cNvPr id="7" name="Group 52"/>
          <p:cNvGraphicFramePr>
            <a:graphicFrameLocks noGrp="1"/>
          </p:cNvGraphicFramePr>
          <p:nvPr/>
        </p:nvGraphicFramePr>
        <p:xfrm>
          <a:off x="250825" y="2468563"/>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Fornitori c/caparre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Cassa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p:cNvGraphicFramePr>
            <a:graphicFrameLocks noGrp="1"/>
          </p:cNvGraphicFramePr>
          <p:nvPr>
            <p:extLst>
              <p:ext uri="{D42A27DB-BD31-4B8C-83A1-F6EECF244321}">
                <p14:modId xmlns:p14="http://schemas.microsoft.com/office/powerpoint/2010/main" val="2205864050"/>
              </p:ext>
            </p:extLst>
          </p:nvPr>
        </p:nvGraphicFramePr>
        <p:xfrm>
          <a:off x="323850" y="4633913"/>
          <a:ext cx="8496300" cy="81756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Cassa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Diversi</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Fornitori c/caparre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Sopravvenienza attiva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200</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400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 name="Group 52"/>
          <p:cNvGraphicFramePr>
            <a:graphicFrameLocks noGrp="1"/>
          </p:cNvGraphicFramePr>
          <p:nvPr/>
        </p:nvGraphicFramePr>
        <p:xfrm>
          <a:off x="250825" y="2965450"/>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Sopravvenienza passiva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Fornitori c/caparre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olo 1"/>
          <p:cNvSpPr>
            <a:spLocks noGrp="1" noChangeArrowheads="1"/>
          </p:cNvSpPr>
          <p:nvPr>
            <p:ph type="title"/>
          </p:nvPr>
        </p:nvSpPr>
        <p:spPr>
          <a:xfrm>
            <a:off x="204788" y="687388"/>
            <a:ext cx="8424862" cy="681037"/>
          </a:xfrm>
        </p:spPr>
        <p:txBody>
          <a:bodyPr/>
          <a:lstStyle/>
          <a:p>
            <a:r>
              <a:rPr lang="it-IT" altLang="it-IT" b="1" smtClean="0"/>
              <a:t>Costi accessori di acquisto:</a:t>
            </a:r>
          </a:p>
        </p:txBody>
      </p:sp>
      <p:sp>
        <p:nvSpPr>
          <p:cNvPr id="3" name="Segnaposto contenuto 2"/>
          <p:cNvSpPr>
            <a:spLocks noGrp="1"/>
          </p:cNvSpPr>
          <p:nvPr>
            <p:ph idx="1"/>
          </p:nvPr>
        </p:nvSpPr>
        <p:spPr>
          <a:xfrm>
            <a:off x="204788" y="1257300"/>
            <a:ext cx="8435975" cy="4751388"/>
          </a:xfrm>
        </p:spPr>
        <p:txBody>
          <a:bodyPr>
            <a:normAutofit fontScale="92500" lnSpcReduction="10000"/>
          </a:bodyPr>
          <a:lstStyle/>
          <a:p>
            <a:pPr marL="0" indent="0" algn="just">
              <a:buFontTx/>
              <a:buNone/>
              <a:defRPr/>
            </a:pPr>
            <a:r>
              <a:rPr lang="it-IT" sz="2300" dirty="0"/>
              <a:t>Indicano il complesso delle spese sostenute per l’acquisizione di materie che integrano il costo di acquisto e sono riferibili direttamente alle materie acquisite. </a:t>
            </a:r>
            <a:r>
              <a:rPr lang="it-IT" altLang="it-IT" sz="2300" dirty="0">
                <a:latin typeface="Tahoma" panose="020B0604030504040204" pitchFamily="34" charset="0"/>
                <a:cs typeface="Tahoma" panose="020B0604030504040204" pitchFamily="34" charset="0"/>
              </a:rPr>
              <a:t>Nel</a:t>
            </a:r>
            <a:r>
              <a:rPr lang="it-IT" altLang="it-IT" sz="2300" b="1" dirty="0">
                <a:latin typeface="Tahoma" panose="020B0604030504040204" pitchFamily="34" charset="0"/>
                <a:cs typeface="Tahoma" panose="020B0604030504040204" pitchFamily="34" charset="0"/>
              </a:rPr>
              <a:t> </a:t>
            </a:r>
            <a:r>
              <a:rPr lang="it-IT" altLang="it-IT" sz="2300" dirty="0">
                <a:latin typeface="Tahoma" panose="020B0604030504040204" pitchFamily="34" charset="0"/>
                <a:cs typeface="Tahoma" panose="020B0604030504040204" pitchFamily="34" charset="0"/>
              </a:rPr>
              <a:t>caso di beni “d’esercizio” , trattandosi di fattori produttivi “a fecondità semplice”, i costi accessori vengono rappresentati come </a:t>
            </a:r>
            <a:r>
              <a:rPr lang="it-IT" altLang="it-IT" sz="2300" b="1" dirty="0">
                <a:latin typeface="Tahoma" panose="020B0604030504040204" pitchFamily="34" charset="0"/>
                <a:cs typeface="Tahoma" panose="020B0604030504040204" pitchFamily="34" charset="0"/>
              </a:rPr>
              <a:t>un costo d’esercizio</a:t>
            </a:r>
            <a:r>
              <a:rPr lang="it-IT" altLang="it-IT" sz="2300" dirty="0">
                <a:latin typeface="Tahoma" panose="020B0604030504040204" pitchFamily="34" charset="0"/>
                <a:cs typeface="Tahoma" panose="020B0604030504040204" pitchFamily="34" charset="0"/>
              </a:rPr>
              <a:t> e non crea quindi problemi di ammortamento. </a:t>
            </a:r>
            <a:endParaRPr lang="it-IT" sz="2300" dirty="0"/>
          </a:p>
          <a:p>
            <a:pPr marL="0" indent="0" algn="just">
              <a:buFontTx/>
              <a:buNone/>
              <a:defRPr/>
            </a:pPr>
            <a:endParaRPr lang="it-IT" sz="2100" dirty="0"/>
          </a:p>
          <a:p>
            <a:pPr marL="0" indent="0" algn="just">
              <a:buFontTx/>
              <a:buNone/>
              <a:defRPr/>
            </a:pPr>
            <a:r>
              <a:rPr lang="it-IT" sz="2100" dirty="0"/>
              <a:t>Essi, di solito, vengono classificati secondo le seguenti categorie:</a:t>
            </a:r>
          </a:p>
          <a:p>
            <a:pPr algn="just">
              <a:buFontTx/>
              <a:buChar char="-"/>
              <a:defRPr/>
            </a:pPr>
            <a:r>
              <a:rPr lang="it-IT" sz="2100" b="1" i="1" dirty="0"/>
              <a:t>Spese di trasporto;</a:t>
            </a:r>
          </a:p>
          <a:p>
            <a:pPr algn="just">
              <a:buFontTx/>
              <a:buChar char="-"/>
              <a:defRPr/>
            </a:pPr>
            <a:r>
              <a:rPr lang="it-IT" sz="2100" b="1" i="1" dirty="0"/>
              <a:t>Provvigioni (passive);</a:t>
            </a:r>
          </a:p>
          <a:p>
            <a:pPr algn="just">
              <a:buFontTx/>
              <a:buChar char="-"/>
              <a:defRPr/>
            </a:pPr>
            <a:r>
              <a:rPr lang="it-IT" sz="2100" b="1" i="1" dirty="0"/>
              <a:t>Spese di imballaggio e confezionamento;</a:t>
            </a:r>
          </a:p>
          <a:p>
            <a:pPr algn="just">
              <a:buFontTx/>
              <a:buChar char="-"/>
              <a:defRPr/>
            </a:pPr>
            <a:r>
              <a:rPr lang="it-IT" sz="2100" b="1" i="1" dirty="0"/>
              <a:t>Spese di magazzinaggio;</a:t>
            </a:r>
          </a:p>
          <a:p>
            <a:pPr algn="just">
              <a:buFontTx/>
              <a:buChar char="-"/>
              <a:defRPr/>
            </a:pPr>
            <a:r>
              <a:rPr lang="it-IT" sz="2100" b="1" i="1" dirty="0"/>
              <a:t>Dazi su acquisti e oneri diversi di importazione;</a:t>
            </a:r>
          </a:p>
          <a:p>
            <a:pPr algn="just">
              <a:buFontTx/>
              <a:buChar char="-"/>
              <a:defRPr/>
            </a:pPr>
            <a:r>
              <a:rPr lang="it-IT" sz="2100" b="1" i="1" dirty="0"/>
              <a:t>Spese di assicurazione su acquisti.</a:t>
            </a:r>
          </a:p>
        </p:txBody>
      </p:sp>
      <p:sp>
        <p:nvSpPr>
          <p:cNvPr id="36868" name="Rectangle 4"/>
          <p:cNvSpPr>
            <a:spLocks noChangeArrowheads="1"/>
          </p:cNvSpPr>
          <p:nvPr/>
        </p:nvSpPr>
        <p:spPr bwMode="auto">
          <a:xfrm>
            <a:off x="714375" y="2333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itolo 1"/>
          <p:cNvSpPr>
            <a:spLocks noGrp="1" noChangeArrowheads="1"/>
          </p:cNvSpPr>
          <p:nvPr>
            <p:ph type="title"/>
          </p:nvPr>
        </p:nvSpPr>
        <p:spPr>
          <a:xfrm>
            <a:off x="204788" y="687388"/>
            <a:ext cx="8424862" cy="681037"/>
          </a:xfrm>
        </p:spPr>
        <p:txBody>
          <a:bodyPr/>
          <a:lstStyle/>
          <a:p>
            <a:r>
              <a:rPr lang="it-IT" altLang="it-IT" b="1" smtClean="0"/>
              <a:t>Costi accessori di acquisto:</a:t>
            </a:r>
          </a:p>
        </p:txBody>
      </p:sp>
      <p:sp>
        <p:nvSpPr>
          <p:cNvPr id="3" name="Segnaposto contenuto 2"/>
          <p:cNvSpPr>
            <a:spLocks noGrp="1"/>
          </p:cNvSpPr>
          <p:nvPr>
            <p:ph idx="1"/>
          </p:nvPr>
        </p:nvSpPr>
        <p:spPr>
          <a:xfrm>
            <a:off x="204788" y="1257300"/>
            <a:ext cx="8435975" cy="4751388"/>
          </a:xfrm>
        </p:spPr>
        <p:txBody>
          <a:bodyPr>
            <a:normAutofit fontScale="92500" lnSpcReduction="10000"/>
          </a:bodyPr>
          <a:lstStyle/>
          <a:p>
            <a:pPr marL="0" indent="0" algn="just">
              <a:buFontTx/>
              <a:buNone/>
              <a:defRPr/>
            </a:pPr>
            <a:r>
              <a:rPr lang="it-IT" sz="2000" dirty="0"/>
              <a:t>Tali spese, quali componenti negative di reddito, potrebbero essere trattate secondo due modalità:</a:t>
            </a:r>
          </a:p>
          <a:p>
            <a:pPr marL="514350" indent="-514350" algn="just">
              <a:buFontTx/>
              <a:buAutoNum type="arabicParenR"/>
              <a:defRPr/>
            </a:pPr>
            <a:r>
              <a:rPr lang="it-IT" sz="2000" dirty="0" smtClean="0"/>
              <a:t>Contabilizzate </a:t>
            </a:r>
            <a:r>
              <a:rPr lang="it-IT" sz="2000" dirty="0"/>
              <a:t>in diverse voci di </a:t>
            </a:r>
            <a:r>
              <a:rPr lang="it-IT" sz="2000" dirty="0" smtClean="0"/>
              <a:t>costo</a:t>
            </a:r>
          </a:p>
          <a:p>
            <a:pPr marL="514350" indent="-514350" algn="just">
              <a:buFontTx/>
              <a:buAutoNum type="arabicParenR"/>
              <a:defRPr/>
            </a:pPr>
            <a:r>
              <a:rPr lang="it-IT" sz="2000" dirty="0"/>
              <a:t>Imputate a incremento del costo di acquisto delle materie, come disciplina la normativa </a:t>
            </a:r>
            <a:r>
              <a:rPr lang="it-IT" sz="2000" dirty="0" smtClean="0"/>
              <a:t>fiscale</a:t>
            </a:r>
            <a:endParaRPr lang="it-IT" sz="2000" dirty="0"/>
          </a:p>
          <a:p>
            <a:pPr marL="0" indent="0" algn="just">
              <a:buNone/>
              <a:defRPr/>
            </a:pPr>
            <a:endParaRPr lang="it-IT" sz="2000" dirty="0"/>
          </a:p>
          <a:p>
            <a:pPr marL="0" indent="0" algn="just">
              <a:buFontTx/>
              <a:buNone/>
              <a:defRPr/>
            </a:pPr>
            <a:r>
              <a:rPr lang="it-IT" sz="2000" dirty="0"/>
              <a:t>Tale dicotomia è superabile alla luce di interventi giurisprudenziali, a seconda che:</a:t>
            </a:r>
          </a:p>
          <a:p>
            <a:pPr marL="514350" indent="-514350" algn="just">
              <a:buFontTx/>
              <a:buAutoNum type="arabicParenR"/>
              <a:defRPr/>
            </a:pPr>
            <a:r>
              <a:rPr lang="it-IT" sz="2000" i="1" dirty="0"/>
              <a:t>Le spese accessorie siano addebitate nella stessa fattura di acquisto delle </a:t>
            </a:r>
            <a:r>
              <a:rPr lang="it-IT" sz="2000" i="1" dirty="0" smtClean="0"/>
              <a:t>materie</a:t>
            </a:r>
            <a:endParaRPr lang="it-IT" sz="2000" i="1" dirty="0"/>
          </a:p>
          <a:p>
            <a:pPr marL="514350" indent="-514350" algn="just">
              <a:buFontTx/>
              <a:buAutoNum type="arabicParenR"/>
              <a:defRPr/>
            </a:pPr>
            <a:r>
              <a:rPr lang="it-IT" sz="2000" i="1" dirty="0"/>
              <a:t>Le spese accessorie siano addebitate con fattura </a:t>
            </a:r>
            <a:r>
              <a:rPr lang="it-IT" sz="2000" i="1" dirty="0" smtClean="0"/>
              <a:t>separata</a:t>
            </a:r>
            <a:endParaRPr lang="it-IT" sz="2000" i="1" dirty="0"/>
          </a:p>
          <a:p>
            <a:pPr marL="0" indent="0" algn="just">
              <a:buFontTx/>
              <a:buNone/>
              <a:defRPr/>
            </a:pPr>
            <a:endParaRPr lang="it-IT" sz="2000" dirty="0"/>
          </a:p>
          <a:p>
            <a:pPr marL="0" indent="0" algn="just">
              <a:buFontTx/>
              <a:buNone/>
              <a:defRPr/>
            </a:pPr>
            <a:r>
              <a:rPr lang="it-IT" sz="2000" dirty="0"/>
              <a:t>Nel caso 1) si può procedere a una loro imputazione al costo principale di acquisto; nel caso 2), invece, è preferibile utilizzare una contabilizzazione separata delle voci in questione.</a:t>
            </a:r>
          </a:p>
          <a:p>
            <a:pPr marL="0" indent="0" algn="just">
              <a:buFontTx/>
              <a:buNone/>
              <a:defRPr/>
            </a:pPr>
            <a:endParaRPr lang="it-IT" sz="2000" dirty="0"/>
          </a:p>
          <a:p>
            <a:pPr algn="just">
              <a:buFontTx/>
              <a:buChar char="-"/>
              <a:defRPr/>
            </a:pPr>
            <a:endParaRPr lang="it-IT" sz="2100" b="1" i="1" dirty="0"/>
          </a:p>
        </p:txBody>
      </p:sp>
      <p:sp>
        <p:nvSpPr>
          <p:cNvPr id="38916" name="Rectangle 4"/>
          <p:cNvSpPr>
            <a:spLocks noChangeArrowheads="1"/>
          </p:cNvSpPr>
          <p:nvPr/>
        </p:nvSpPr>
        <p:spPr bwMode="auto">
          <a:xfrm>
            <a:off x="714375" y="2333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itolo 1"/>
          <p:cNvSpPr>
            <a:spLocks noGrp="1" noChangeArrowheads="1"/>
          </p:cNvSpPr>
          <p:nvPr>
            <p:ph type="title"/>
          </p:nvPr>
        </p:nvSpPr>
        <p:spPr>
          <a:xfrm>
            <a:off x="204788" y="687388"/>
            <a:ext cx="8424862" cy="681037"/>
          </a:xfrm>
        </p:spPr>
        <p:txBody>
          <a:bodyPr/>
          <a:lstStyle/>
          <a:p>
            <a:r>
              <a:rPr lang="it-IT" altLang="it-IT" b="1" dirty="0" smtClean="0"/>
              <a:t>Costi accessori di acquisto:</a:t>
            </a:r>
          </a:p>
        </p:txBody>
      </p:sp>
      <p:sp>
        <p:nvSpPr>
          <p:cNvPr id="3" name="Segnaposto contenuto 2"/>
          <p:cNvSpPr>
            <a:spLocks noGrp="1"/>
          </p:cNvSpPr>
          <p:nvPr>
            <p:ph idx="1"/>
          </p:nvPr>
        </p:nvSpPr>
        <p:spPr>
          <a:xfrm>
            <a:off x="372268" y="1268760"/>
            <a:ext cx="8663781" cy="1530780"/>
          </a:xfrm>
        </p:spPr>
        <p:txBody>
          <a:bodyPr>
            <a:normAutofit fontScale="47500" lnSpcReduction="20000"/>
          </a:bodyPr>
          <a:lstStyle/>
          <a:p>
            <a:pPr marL="0" indent="0" algn="just">
              <a:buFontTx/>
              <a:buNone/>
              <a:defRPr/>
            </a:pPr>
            <a:r>
              <a:rPr lang="it-IT" sz="2900" b="1" u="sng" dirty="0" smtClean="0"/>
              <a:t>Esempio </a:t>
            </a:r>
            <a:r>
              <a:rPr lang="it-IT" sz="2900" b="1" u="sng" dirty="0"/>
              <a:t>(con fatturazione separata rispetto al costo delle materie):</a:t>
            </a:r>
            <a:endParaRPr lang="it-IT" sz="2900" b="1" u="sng" dirty="0"/>
          </a:p>
          <a:p>
            <a:pPr marL="0" indent="0" algn="just">
              <a:buFontTx/>
              <a:buNone/>
              <a:defRPr/>
            </a:pPr>
            <a:r>
              <a:rPr lang="it-IT" altLang="it-IT" sz="2900" dirty="0"/>
              <a:t>Ricevuta fattura per acquisto di materie per € 1.400,00 + IVA 22%. </a:t>
            </a:r>
            <a:r>
              <a:rPr lang="it-IT" altLang="it-IT" sz="2900" dirty="0" smtClean="0"/>
              <a:t>Ricevuta anche fattura per spese </a:t>
            </a:r>
            <a:r>
              <a:rPr lang="it-IT" altLang="it-IT" sz="2900" dirty="0"/>
              <a:t>di trasporto </a:t>
            </a:r>
            <a:r>
              <a:rPr lang="it-IT" altLang="it-IT" sz="2900" dirty="0" smtClean="0"/>
              <a:t>per </a:t>
            </a:r>
            <a:r>
              <a:rPr lang="it-IT" altLang="it-IT" sz="2900" dirty="0"/>
              <a:t>€ 100,00, con stessa aliquota</a:t>
            </a:r>
            <a:r>
              <a:rPr lang="it-IT" altLang="it-IT" sz="2900" dirty="0" smtClean="0"/>
              <a:t>.</a:t>
            </a:r>
          </a:p>
          <a:p>
            <a:pPr marL="0" indent="0" algn="just">
              <a:buFontTx/>
              <a:buNone/>
              <a:defRPr/>
            </a:pPr>
            <a:endParaRPr lang="it-IT" altLang="it-IT" sz="3200" dirty="0"/>
          </a:p>
          <a:p>
            <a:pPr marL="0" indent="0" algn="just">
              <a:buNone/>
              <a:defRPr/>
            </a:pPr>
            <a:r>
              <a:rPr lang="it-IT" altLang="it-IT" sz="3200" b="1" i="1" dirty="0"/>
              <a:t>Se il trasporto è effettuato da un soggetto diverso dal venditore si devono rilevare due fatture distinte:</a:t>
            </a:r>
          </a:p>
          <a:p>
            <a:pPr marL="0" indent="0" algn="just">
              <a:buNone/>
              <a:defRPr/>
            </a:pPr>
            <a:r>
              <a:rPr lang="it-IT" altLang="it-IT" sz="3200" b="1" i="1" dirty="0">
                <a:solidFill>
                  <a:srgbClr val="FF0000"/>
                </a:solidFill>
              </a:rPr>
              <a:t>Per l’acquisto della merce:</a:t>
            </a:r>
          </a:p>
          <a:p>
            <a:pPr marL="0" indent="0" algn="just">
              <a:buFontTx/>
              <a:buNone/>
              <a:defRPr/>
            </a:pPr>
            <a:endParaRPr lang="it-IT" sz="2400" b="1" i="1" dirty="0"/>
          </a:p>
          <a:p>
            <a:pPr marL="0" indent="0" algn="just">
              <a:buFontTx/>
              <a:buNone/>
              <a:defRPr/>
            </a:pPr>
            <a:endParaRPr lang="it-IT" sz="2000" b="1" i="1" dirty="0"/>
          </a:p>
          <a:p>
            <a:pPr marL="0" indent="0" algn="just">
              <a:buFontTx/>
              <a:buNone/>
              <a:defRPr/>
            </a:pPr>
            <a:endParaRPr lang="it-IT" sz="2000" b="1" i="1" dirty="0"/>
          </a:p>
          <a:p>
            <a:pPr marL="0" indent="0" algn="just">
              <a:buFontTx/>
              <a:buNone/>
              <a:defRPr/>
            </a:pPr>
            <a:endParaRPr lang="it-IT" sz="2000" b="1" i="1" dirty="0"/>
          </a:p>
          <a:p>
            <a:pPr marL="0" indent="0" algn="just">
              <a:buFontTx/>
              <a:buNone/>
              <a:defRPr/>
            </a:pPr>
            <a:endParaRPr lang="it-IT" sz="2100" b="1" i="1" dirty="0"/>
          </a:p>
        </p:txBody>
      </p:sp>
      <p:sp>
        <p:nvSpPr>
          <p:cNvPr id="40964" name="Rectangle 4"/>
          <p:cNvSpPr>
            <a:spLocks noChangeArrowheads="1"/>
          </p:cNvSpPr>
          <p:nvPr/>
        </p:nvSpPr>
        <p:spPr bwMode="auto">
          <a:xfrm>
            <a:off x="714375" y="2333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graphicFrame>
        <p:nvGraphicFramePr>
          <p:cNvPr id="7" name="Group 52"/>
          <p:cNvGraphicFramePr>
            <a:graphicFrameLocks noGrp="1"/>
          </p:cNvGraphicFramePr>
          <p:nvPr>
            <p:extLst>
              <p:ext uri="{D42A27DB-BD31-4B8C-83A1-F6EECF244321}">
                <p14:modId xmlns:p14="http://schemas.microsoft.com/office/powerpoint/2010/main" val="907002284"/>
              </p:ext>
            </p:extLst>
          </p:nvPr>
        </p:nvGraphicFramePr>
        <p:xfrm>
          <a:off x="372269" y="5661248"/>
          <a:ext cx="8496300" cy="10733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4401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7" marB="459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Materie c/acquisti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Spese di trasporto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1.400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330</a:t>
                      </a: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1.830</a:t>
                      </a:r>
                    </a:p>
                  </a:txBody>
                  <a:tcPr marT="45947" marB="459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p:cNvGraphicFramePr>
            <a:graphicFrameLocks noGrp="1"/>
          </p:cNvGraphicFramePr>
          <p:nvPr>
            <p:extLst>
              <p:ext uri="{D42A27DB-BD31-4B8C-83A1-F6EECF244321}">
                <p14:modId xmlns:p14="http://schemas.microsoft.com/office/powerpoint/2010/main" val="3442606331"/>
              </p:ext>
            </p:extLst>
          </p:nvPr>
        </p:nvGraphicFramePr>
        <p:xfrm>
          <a:off x="323528" y="3043578"/>
          <a:ext cx="8496300" cy="81747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7454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Materie c/acquisti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1.400</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308</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1.708</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4" name="Tabella 3"/>
          <p:cNvGraphicFramePr>
            <a:graphicFrameLocks noGrp="1"/>
          </p:cNvGraphicFramePr>
          <p:nvPr>
            <p:extLst>
              <p:ext uri="{D42A27DB-BD31-4B8C-83A1-F6EECF244321}">
                <p14:modId xmlns:p14="http://schemas.microsoft.com/office/powerpoint/2010/main" val="1463822902"/>
              </p:ext>
            </p:extLst>
          </p:nvPr>
        </p:nvGraphicFramePr>
        <p:xfrm>
          <a:off x="323528" y="4339722"/>
          <a:ext cx="8496300" cy="817470"/>
        </p:xfrm>
        <a:graphic>
          <a:graphicData uri="http://schemas.openxmlformats.org/drawingml/2006/table">
            <a:tbl>
              <a:tblPr/>
              <a:tblGrid>
                <a:gridCol w="363707">
                  <a:extLst>
                    <a:ext uri="{9D8B030D-6E8A-4147-A177-3AD203B41FA5}">
                      <a16:colId xmlns:a16="http://schemas.microsoft.com/office/drawing/2014/main" val="3936335460"/>
                    </a:ext>
                  </a:extLst>
                </a:gridCol>
                <a:gridCol w="363707">
                  <a:extLst>
                    <a:ext uri="{9D8B030D-6E8A-4147-A177-3AD203B41FA5}">
                      <a16:colId xmlns:a16="http://schemas.microsoft.com/office/drawing/2014/main" val="131293372"/>
                    </a:ext>
                  </a:extLst>
                </a:gridCol>
                <a:gridCol w="3425597">
                  <a:extLst>
                    <a:ext uri="{9D8B030D-6E8A-4147-A177-3AD203B41FA5}">
                      <a16:colId xmlns:a16="http://schemas.microsoft.com/office/drawing/2014/main" val="3144795556"/>
                    </a:ext>
                  </a:extLst>
                </a:gridCol>
                <a:gridCol w="360040">
                  <a:extLst>
                    <a:ext uri="{9D8B030D-6E8A-4147-A177-3AD203B41FA5}">
                      <a16:colId xmlns:a16="http://schemas.microsoft.com/office/drawing/2014/main" val="227299045"/>
                    </a:ext>
                  </a:extLst>
                </a:gridCol>
                <a:gridCol w="1973251">
                  <a:extLst>
                    <a:ext uri="{9D8B030D-6E8A-4147-A177-3AD203B41FA5}">
                      <a16:colId xmlns:a16="http://schemas.microsoft.com/office/drawing/2014/main" val="3102470252"/>
                    </a:ext>
                  </a:extLst>
                </a:gridCol>
                <a:gridCol w="1004999">
                  <a:extLst>
                    <a:ext uri="{9D8B030D-6E8A-4147-A177-3AD203B41FA5}">
                      <a16:colId xmlns:a16="http://schemas.microsoft.com/office/drawing/2014/main" val="474433926"/>
                    </a:ext>
                  </a:extLst>
                </a:gridCol>
                <a:gridCol w="1004999">
                  <a:extLst>
                    <a:ext uri="{9D8B030D-6E8A-4147-A177-3AD203B41FA5}">
                      <a16:colId xmlns:a16="http://schemas.microsoft.com/office/drawing/2014/main" val="2046209922"/>
                    </a:ext>
                  </a:extLst>
                </a:gridCol>
              </a:tblGrid>
              <a:tr h="7454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Spese di trasporto</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100</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22</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122</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82968379"/>
                  </a:ext>
                </a:extLst>
              </a:tr>
            </a:tbl>
          </a:graphicData>
        </a:graphic>
      </p:graphicFrame>
      <p:sp>
        <p:nvSpPr>
          <p:cNvPr id="2" name="Rettangolo 1"/>
          <p:cNvSpPr/>
          <p:nvPr/>
        </p:nvSpPr>
        <p:spPr>
          <a:xfrm>
            <a:off x="427954" y="3937311"/>
            <a:ext cx="3720890" cy="323165"/>
          </a:xfrm>
          <a:prstGeom prst="rect">
            <a:avLst/>
          </a:prstGeom>
        </p:spPr>
        <p:txBody>
          <a:bodyPr wrap="none">
            <a:spAutoFit/>
          </a:bodyPr>
          <a:lstStyle/>
          <a:p>
            <a:pPr marL="0" indent="0" algn="just">
              <a:buNone/>
              <a:defRPr/>
            </a:pPr>
            <a:r>
              <a:rPr lang="it-IT" altLang="it-IT" sz="1500" b="1" i="1" dirty="0">
                <a:solidFill>
                  <a:srgbClr val="FF0000"/>
                </a:solidFill>
              </a:rPr>
              <a:t>Per il servizio di trasporto della merce:</a:t>
            </a:r>
            <a:endParaRPr lang="it-IT" altLang="it-IT" sz="1500" b="1" i="1" dirty="0">
              <a:solidFill>
                <a:srgbClr val="FF0000"/>
              </a:solidFill>
            </a:endParaRPr>
          </a:p>
        </p:txBody>
      </p:sp>
      <p:sp>
        <p:nvSpPr>
          <p:cNvPr id="5" name="Rettangolo 4"/>
          <p:cNvSpPr/>
          <p:nvPr/>
        </p:nvSpPr>
        <p:spPr>
          <a:xfrm>
            <a:off x="341026" y="5291916"/>
            <a:ext cx="8551454" cy="338554"/>
          </a:xfrm>
          <a:prstGeom prst="rect">
            <a:avLst/>
          </a:prstGeom>
        </p:spPr>
        <p:txBody>
          <a:bodyPr wrap="square">
            <a:spAutoFit/>
          </a:bodyPr>
          <a:lstStyle/>
          <a:p>
            <a:pPr marL="0" indent="0" algn="just">
              <a:buFontTx/>
              <a:buNone/>
              <a:defRPr/>
            </a:pPr>
            <a:r>
              <a:rPr lang="it-IT" altLang="it-IT" sz="1600" b="1" i="1" dirty="0"/>
              <a:t>Se il trasporto è effettuato dallo stesso venditore si può rilevare anche così:</a:t>
            </a:r>
          </a:p>
        </p:txBody>
      </p:sp>
    </p:spTree>
    <p:extLst>
      <p:ext uri="{BB962C8B-B14F-4D97-AF65-F5344CB8AC3E}">
        <p14:creationId xmlns:p14="http://schemas.microsoft.com/office/powerpoint/2010/main" val="255407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itolo 1"/>
          <p:cNvSpPr>
            <a:spLocks noGrp="1" noChangeArrowheads="1"/>
          </p:cNvSpPr>
          <p:nvPr>
            <p:ph type="title"/>
          </p:nvPr>
        </p:nvSpPr>
        <p:spPr>
          <a:xfrm>
            <a:off x="204788" y="687388"/>
            <a:ext cx="8424862" cy="681037"/>
          </a:xfrm>
        </p:spPr>
        <p:txBody>
          <a:bodyPr/>
          <a:lstStyle/>
          <a:p>
            <a:r>
              <a:rPr lang="it-IT" altLang="it-IT" b="1" dirty="0" smtClean="0"/>
              <a:t>Costi accessori di acquisto:</a:t>
            </a:r>
          </a:p>
        </p:txBody>
      </p:sp>
      <p:sp>
        <p:nvSpPr>
          <p:cNvPr id="3" name="Segnaposto contenuto 2"/>
          <p:cNvSpPr>
            <a:spLocks noGrp="1"/>
          </p:cNvSpPr>
          <p:nvPr>
            <p:ph idx="1"/>
          </p:nvPr>
        </p:nvSpPr>
        <p:spPr>
          <a:xfrm>
            <a:off x="204788" y="1325563"/>
            <a:ext cx="8831262" cy="4751387"/>
          </a:xfrm>
        </p:spPr>
        <p:txBody>
          <a:bodyPr>
            <a:normAutofit/>
          </a:bodyPr>
          <a:lstStyle/>
          <a:p>
            <a:pPr marL="0" indent="0" algn="just">
              <a:buFontTx/>
              <a:buNone/>
              <a:defRPr/>
            </a:pPr>
            <a:r>
              <a:rPr lang="it-IT" sz="2000" b="1" u="sng" dirty="0" smtClean="0"/>
              <a:t>Esempio </a:t>
            </a:r>
            <a:r>
              <a:rPr lang="it-IT" sz="1500" b="1" u="sng" dirty="0" smtClean="0"/>
              <a:t>(con imputazione del costo accessorio ad incremento del costo delle materie):</a:t>
            </a:r>
            <a:endParaRPr lang="it-IT" sz="1500" b="1" u="sng" dirty="0"/>
          </a:p>
          <a:p>
            <a:pPr marL="0" indent="0" algn="just">
              <a:buFontTx/>
              <a:buNone/>
              <a:defRPr/>
            </a:pPr>
            <a:r>
              <a:rPr lang="it-IT" altLang="it-IT" sz="1800" dirty="0"/>
              <a:t>Ricevuta fattura per acquisto di materie per € 1.400,00 + IVA 22%. Spese di trasporto addebitate in fattura per € 100,00, con stessa aliquota</a:t>
            </a:r>
            <a:r>
              <a:rPr lang="it-IT" altLang="it-IT" sz="2000" dirty="0" smtClean="0"/>
              <a:t>.</a:t>
            </a:r>
          </a:p>
          <a:p>
            <a:pPr marL="0" indent="0" algn="just">
              <a:buFontTx/>
              <a:buNone/>
              <a:defRPr/>
            </a:pPr>
            <a:endParaRPr lang="it-IT" altLang="it-IT" sz="2000" dirty="0" smtClean="0"/>
          </a:p>
          <a:p>
            <a:pPr marL="0" indent="0" algn="just">
              <a:buFontTx/>
              <a:buNone/>
              <a:defRPr/>
            </a:pPr>
            <a:r>
              <a:rPr lang="it-IT" altLang="it-IT" sz="2000" dirty="0" smtClean="0"/>
              <a:t>Si può effettuare la rilevazione come segue:</a:t>
            </a:r>
            <a:endParaRPr lang="it-IT" altLang="it-IT" sz="2000" dirty="0"/>
          </a:p>
          <a:p>
            <a:pPr marL="0" indent="0" algn="just">
              <a:buFontTx/>
              <a:buNone/>
              <a:defRPr/>
            </a:pPr>
            <a:endParaRPr lang="it-IT" sz="2000" b="1" i="1" dirty="0"/>
          </a:p>
          <a:p>
            <a:pPr marL="0" indent="0" algn="just">
              <a:buFontTx/>
              <a:buNone/>
              <a:defRPr/>
            </a:pPr>
            <a:endParaRPr lang="it-IT" sz="2000" b="1" i="1" dirty="0"/>
          </a:p>
          <a:p>
            <a:pPr marL="0" indent="0" algn="just">
              <a:buFontTx/>
              <a:buNone/>
              <a:defRPr/>
            </a:pPr>
            <a:endParaRPr lang="it-IT" sz="2000" b="1" i="1" dirty="0"/>
          </a:p>
          <a:p>
            <a:pPr algn="just">
              <a:spcBef>
                <a:spcPct val="0"/>
              </a:spcBef>
              <a:buClrTx/>
              <a:buFontTx/>
              <a:buNone/>
              <a:defRPr/>
            </a:pPr>
            <a:endParaRPr lang="it-IT" altLang="it-IT" sz="2000" b="1" u="sng" dirty="0" smtClean="0"/>
          </a:p>
          <a:p>
            <a:pPr algn="ctr">
              <a:spcBef>
                <a:spcPct val="0"/>
              </a:spcBef>
              <a:buClrTx/>
              <a:buFontTx/>
              <a:buNone/>
              <a:defRPr/>
            </a:pPr>
            <a:r>
              <a:rPr lang="it-IT" altLang="it-IT" sz="2000" dirty="0" smtClean="0"/>
              <a:t>Oppure</a:t>
            </a:r>
            <a:r>
              <a:rPr lang="it-IT" altLang="it-IT" sz="1800" dirty="0" smtClean="0"/>
              <a:t>, </a:t>
            </a:r>
            <a:r>
              <a:rPr lang="it-IT" altLang="it-IT" sz="1800" dirty="0"/>
              <a:t>essendo addebitate in fattura, </a:t>
            </a:r>
            <a:r>
              <a:rPr lang="it-IT" altLang="it-IT" sz="1800" dirty="0" smtClean="0">
                <a:solidFill>
                  <a:srgbClr val="C00000"/>
                </a:solidFill>
              </a:rPr>
              <a:t>le spese di trasporto possono </a:t>
            </a:r>
            <a:r>
              <a:rPr lang="it-IT" altLang="it-IT" sz="1800" dirty="0">
                <a:solidFill>
                  <a:srgbClr val="C00000"/>
                </a:solidFill>
              </a:rPr>
              <a:t>essere </a:t>
            </a:r>
            <a:r>
              <a:rPr lang="it-IT" altLang="it-IT" sz="1800" dirty="0" smtClean="0">
                <a:solidFill>
                  <a:srgbClr val="C00000"/>
                </a:solidFill>
              </a:rPr>
              <a:t>incluse </a:t>
            </a:r>
            <a:r>
              <a:rPr lang="it-IT" altLang="it-IT" sz="1800" dirty="0">
                <a:solidFill>
                  <a:srgbClr val="C00000"/>
                </a:solidFill>
              </a:rPr>
              <a:t>direttamente nel conto «Materie c/acquisti»</a:t>
            </a:r>
            <a:r>
              <a:rPr lang="it-IT" altLang="it-IT" sz="1800" dirty="0"/>
              <a:t>, con importo totale pari a € </a:t>
            </a:r>
            <a:r>
              <a:rPr lang="it-IT" altLang="it-IT" sz="1800" dirty="0" smtClean="0"/>
              <a:t>1.500,00:</a:t>
            </a:r>
            <a:endParaRPr lang="it-IT" altLang="it-IT" sz="1800" dirty="0"/>
          </a:p>
          <a:p>
            <a:pPr marL="0" indent="0" algn="just">
              <a:buFontTx/>
              <a:buNone/>
              <a:defRPr/>
            </a:pPr>
            <a:endParaRPr lang="it-IT" sz="2100" b="1" i="1" dirty="0"/>
          </a:p>
        </p:txBody>
      </p:sp>
      <p:sp>
        <p:nvSpPr>
          <p:cNvPr id="40964" name="Rectangle 4"/>
          <p:cNvSpPr>
            <a:spLocks noChangeArrowheads="1"/>
          </p:cNvSpPr>
          <p:nvPr/>
        </p:nvSpPr>
        <p:spPr bwMode="auto">
          <a:xfrm>
            <a:off x="714375" y="2333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graphicFrame>
        <p:nvGraphicFramePr>
          <p:cNvPr id="7" name="Group 52"/>
          <p:cNvGraphicFramePr>
            <a:graphicFrameLocks noGrp="1"/>
          </p:cNvGraphicFramePr>
          <p:nvPr>
            <p:extLst>
              <p:ext uri="{D42A27DB-BD31-4B8C-83A1-F6EECF244321}">
                <p14:modId xmlns:p14="http://schemas.microsoft.com/office/powerpoint/2010/main" val="1503386204"/>
              </p:ext>
            </p:extLst>
          </p:nvPr>
        </p:nvGraphicFramePr>
        <p:xfrm>
          <a:off x="323850" y="3119586"/>
          <a:ext cx="8496300" cy="10733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0731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7" marB="459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Materie c/acquisti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Spese di trasporto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1.400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330</a:t>
                      </a: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1.830</a:t>
                      </a:r>
                    </a:p>
                  </a:txBody>
                  <a:tcPr marT="45947" marB="459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p:cNvGraphicFramePr>
            <a:graphicFrameLocks noGrp="1"/>
          </p:cNvGraphicFramePr>
          <p:nvPr>
            <p:extLst>
              <p:ext uri="{D42A27DB-BD31-4B8C-83A1-F6EECF244321}">
                <p14:modId xmlns:p14="http://schemas.microsoft.com/office/powerpoint/2010/main" val="142348516"/>
              </p:ext>
            </p:extLst>
          </p:nvPr>
        </p:nvGraphicFramePr>
        <p:xfrm>
          <a:off x="323850" y="5157192"/>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Materie c/acquisti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1.500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330</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1.830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40127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3012"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43013" name="Rectangle 4"/>
          <p:cNvSpPr>
            <a:spLocks noChangeArrowheads="1"/>
          </p:cNvSpPr>
          <p:nvPr/>
        </p:nvSpPr>
        <p:spPr bwMode="auto">
          <a:xfrm>
            <a:off x="684213" y="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12" name="Rectangle 3"/>
          <p:cNvSpPr txBox="1">
            <a:spLocks noChangeArrowheads="1"/>
          </p:cNvSpPr>
          <p:nvPr/>
        </p:nvSpPr>
        <p:spPr>
          <a:xfrm>
            <a:off x="12700" y="533400"/>
            <a:ext cx="8870950" cy="4298950"/>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kern="0" dirty="0">
                <a:latin typeface="Tahoma" panose="020B0604030504040204" pitchFamily="34" charset="0"/>
                <a:cs typeface="Tahoma" panose="020B0604030504040204" pitchFamily="34" charset="0"/>
              </a:rPr>
              <a:t>Le rettifiche del costo di acquisto:</a:t>
            </a:r>
          </a:p>
          <a:p>
            <a:pPr marL="0" lvl="1" indent="0" algn="just" eaLnBrk="1" hangingPunct="1">
              <a:spcBef>
                <a:spcPts val="0"/>
              </a:spcBef>
              <a:buClr>
                <a:schemeClr val="tx1"/>
              </a:buClr>
              <a:buFont typeface="Arial" panose="020B0604020202020204" pitchFamily="34" charset="0"/>
              <a:buNone/>
              <a:defRPr/>
            </a:pPr>
            <a:r>
              <a:rPr lang="it-IT" altLang="it-IT" sz="1700" kern="0" dirty="0">
                <a:latin typeface="Tahoma" panose="020B0604030504040204" pitchFamily="34" charset="0"/>
                <a:cs typeface="Tahoma" panose="020B0604030504040204" pitchFamily="34" charset="0"/>
              </a:rPr>
              <a:t>Al termine della compravendita può accadere che la contrattazione venga regolata ad un importo inferiore rispetto a quello pattuito.  Possono dunque manifestarsi delle “rettifiche di costo” o “rettifiche di fatturazione positive” che riducono il costo effettivo a carico dell’acquirente.</a:t>
            </a:r>
          </a:p>
          <a:p>
            <a:pPr marL="0" lvl="1" indent="0" algn="just" eaLnBrk="1" hangingPunct="1">
              <a:spcBef>
                <a:spcPts val="0"/>
              </a:spcBef>
              <a:buClr>
                <a:schemeClr val="tx1"/>
              </a:buClr>
              <a:buFont typeface="Arial" panose="020B0604020202020204" pitchFamily="34" charset="0"/>
              <a:buNone/>
              <a:defRPr/>
            </a:pPr>
            <a:endParaRPr lang="it-IT" altLang="it-IT" sz="1000" kern="0" dirty="0">
              <a:latin typeface="Tahoma" panose="020B0604030504040204" pitchFamily="34" charset="0"/>
              <a:cs typeface="Tahoma" panose="020B0604030504040204" pitchFamily="34" charset="0"/>
            </a:endParaRPr>
          </a:p>
          <a:p>
            <a:pPr marL="342900" lvl="1" indent="-342900" algn="just" eaLnBrk="1" hangingPunct="1">
              <a:spcBef>
                <a:spcPts val="0"/>
              </a:spcBef>
              <a:buClr>
                <a:schemeClr val="tx1"/>
              </a:buClr>
              <a:buFont typeface="+mj-lt"/>
              <a:buAutoNum type="arabicPeriod"/>
              <a:defRPr/>
            </a:pPr>
            <a:r>
              <a:rPr lang="it-IT" altLang="it-IT" sz="1700" b="1" kern="0" dirty="0">
                <a:latin typeface="Tahoma" panose="020B0604030504040204" pitchFamily="34" charset="0"/>
                <a:cs typeface="Tahoma" panose="020B0604030504040204" pitchFamily="34" charset="0"/>
              </a:rPr>
              <a:t>Resi: </a:t>
            </a:r>
            <a:r>
              <a:rPr lang="it-IT" altLang="it-IT" sz="1700" kern="0" dirty="0">
                <a:latin typeface="Tahoma" panose="020B0604030504040204" pitchFamily="34" charset="0"/>
                <a:cs typeface="Tahoma" panose="020B0604030504040204" pitchFamily="34" charset="0"/>
              </a:rPr>
              <a:t>L’acquirente può ricevere beni non rispondenti dal punto di vista qualitativo a quanto stabilito contrattualmente.  In tal caso, essi vengono restituiti al fornitore → si manifestano così i </a:t>
            </a:r>
            <a:r>
              <a:rPr lang="it-IT" altLang="it-IT" sz="1700" b="1" kern="0" dirty="0">
                <a:latin typeface="Tahoma" panose="020B0604030504040204" pitchFamily="34" charset="0"/>
                <a:cs typeface="Tahoma" panose="020B0604030504040204" pitchFamily="34" charset="0"/>
              </a:rPr>
              <a:t>“resi su acquisti” </a:t>
            </a:r>
          </a:p>
          <a:p>
            <a:pPr marL="342900" lvl="1" indent="-342900" algn="just" eaLnBrk="1" hangingPunct="1">
              <a:spcBef>
                <a:spcPts val="0"/>
              </a:spcBef>
              <a:buClr>
                <a:schemeClr val="tx1"/>
              </a:buClr>
              <a:buFont typeface="+mj-lt"/>
              <a:buAutoNum type="arabicPeriod"/>
              <a:defRPr/>
            </a:pPr>
            <a:r>
              <a:rPr lang="it-IT" altLang="it-IT" sz="1700" b="1" kern="0" dirty="0">
                <a:latin typeface="Tahoma" panose="020B0604030504040204" pitchFamily="34" charset="0"/>
                <a:cs typeface="Tahoma" panose="020B0604030504040204" pitchFamily="34" charset="0"/>
              </a:rPr>
              <a:t>Abbuoni: </a:t>
            </a:r>
            <a:r>
              <a:rPr lang="it-IT" altLang="it-IT" sz="1700" kern="0" dirty="0">
                <a:latin typeface="Tahoma" panose="020B0604030504040204" pitchFamily="34" charset="0"/>
                <a:cs typeface="Tahoma" panose="020B0604030504040204" pitchFamily="34" charset="0"/>
              </a:rPr>
              <a:t>in alternativa al caso sopra, il compratore può decidere di trattenere i beni ricevuti, a patto che gli venga praticata una riduzione del prezzo. Se questa viene accordata → si generano gli </a:t>
            </a:r>
            <a:r>
              <a:rPr lang="it-IT" altLang="it-IT" sz="1700" b="1" kern="0" dirty="0">
                <a:latin typeface="Tahoma" panose="020B0604030504040204" pitchFamily="34" charset="0"/>
                <a:cs typeface="Tahoma" panose="020B0604030504040204" pitchFamily="34" charset="0"/>
              </a:rPr>
              <a:t>“abbuoni su acquisti” </a:t>
            </a:r>
          </a:p>
          <a:p>
            <a:pPr marL="342900" lvl="1" indent="-342900" algn="just" eaLnBrk="1" hangingPunct="1">
              <a:spcBef>
                <a:spcPts val="0"/>
              </a:spcBef>
              <a:buClr>
                <a:schemeClr val="tx1"/>
              </a:buClr>
              <a:buFont typeface="+mj-lt"/>
              <a:buAutoNum type="arabicPeriod"/>
              <a:defRPr/>
            </a:pPr>
            <a:r>
              <a:rPr lang="it-IT" altLang="it-IT" sz="1700" b="1" kern="0" dirty="0">
                <a:latin typeface="Tahoma" panose="020B0604030504040204" pitchFamily="34" charset="0"/>
                <a:cs typeface="Tahoma" panose="020B0604030504040204" pitchFamily="34" charset="0"/>
              </a:rPr>
              <a:t>Sconti: </a:t>
            </a:r>
            <a:r>
              <a:rPr lang="it-IT" altLang="it-IT" sz="1700" kern="0" dirty="0">
                <a:latin typeface="Tahoma" panose="020B0604030504040204" pitchFamily="34" charset="0"/>
                <a:cs typeface="Tahoma" panose="020B0604030504040204" pitchFamily="34" charset="0"/>
              </a:rPr>
              <a:t>Talvolta l’acquirente provvede ad estinguere anticipatamente il proprio debito rispetto alla naturale scadenza. In questa circostanza, può ottenere una riduzione del prezzo per il regolamento anticipato → </a:t>
            </a:r>
            <a:r>
              <a:rPr lang="it-IT" altLang="it-IT" sz="1700" b="1" kern="0" dirty="0">
                <a:latin typeface="Tahoma" panose="020B0604030504040204" pitchFamily="34" charset="0"/>
                <a:cs typeface="Tahoma" panose="020B0604030504040204" pitchFamily="34" charset="0"/>
              </a:rPr>
              <a:t>“sconti su </a:t>
            </a:r>
            <a:r>
              <a:rPr lang="it-IT" altLang="it-IT" sz="1700" b="1" kern="0" dirty="0">
                <a:latin typeface="Tahoma" panose="020B0604030504040204" pitchFamily="34" charset="0"/>
                <a:cs typeface="Tahoma" panose="020B0604030504040204" pitchFamily="34" charset="0"/>
              </a:rPr>
              <a:t>acquisti”</a:t>
            </a:r>
          </a:p>
          <a:p>
            <a:pPr marL="342900" lvl="1" indent="-342900" algn="just" eaLnBrk="1" hangingPunct="1">
              <a:spcBef>
                <a:spcPts val="0"/>
              </a:spcBef>
              <a:buClr>
                <a:schemeClr val="tx1"/>
              </a:buClr>
              <a:buFont typeface="+mj-lt"/>
              <a:buAutoNum type="arabicPeriod"/>
              <a:defRPr/>
            </a:pPr>
            <a:r>
              <a:rPr lang="it-IT" altLang="it-IT" sz="1700" b="1" kern="0" dirty="0" smtClean="0">
                <a:latin typeface="Tahoma" panose="020B0604030504040204" pitchFamily="34" charset="0"/>
                <a:cs typeface="Tahoma" panose="020B0604030504040204" pitchFamily="34" charset="0"/>
              </a:rPr>
              <a:t>Arrotondamenti</a:t>
            </a:r>
            <a:r>
              <a:rPr lang="it-IT" altLang="it-IT" sz="1700" b="1" kern="0" dirty="0">
                <a:latin typeface="Tahoma" panose="020B0604030504040204" pitchFamily="34" charset="0"/>
                <a:cs typeface="Tahoma" panose="020B0604030504040204" pitchFamily="34" charset="0"/>
              </a:rPr>
              <a:t>: </a:t>
            </a:r>
            <a:r>
              <a:rPr lang="it-IT" altLang="it-IT" sz="1700" kern="0" dirty="0">
                <a:latin typeface="Tahoma" panose="020B0604030504040204" pitchFamily="34" charset="0"/>
                <a:cs typeface="Tahoma" panose="020B0604030504040204" pitchFamily="34" charset="0"/>
              </a:rPr>
              <a:t>Talvolta vengono concessi dal venditore degli arrotondamenti, solitamente di modesta entità, per eliminare i centesimi o arrivare ad una cifra pari all’atto del pagamento della fattura → “</a:t>
            </a:r>
            <a:r>
              <a:rPr lang="it-IT" altLang="it-IT" sz="1700" b="1" kern="0" dirty="0">
                <a:latin typeface="Tahoma" panose="020B0604030504040204" pitchFamily="34" charset="0"/>
                <a:cs typeface="Tahoma" panose="020B0604030504040204" pitchFamily="34" charset="0"/>
              </a:rPr>
              <a:t>arrotondamenti su acquisti”</a:t>
            </a:r>
          </a:p>
          <a:p>
            <a:pPr marL="342900" lvl="1" indent="-342900" algn="just" eaLnBrk="1" hangingPunct="1">
              <a:spcBef>
                <a:spcPts val="0"/>
              </a:spcBef>
              <a:buClr>
                <a:schemeClr val="tx1"/>
              </a:buClr>
              <a:buFont typeface="+mj-lt"/>
              <a:buAutoNum type="arabicPeriod"/>
              <a:defRPr/>
            </a:pPr>
            <a:r>
              <a:rPr lang="it-IT" altLang="it-IT" sz="1700" b="1" kern="0" dirty="0">
                <a:latin typeface="Tahoma" panose="020B0604030504040204" pitchFamily="34" charset="0"/>
                <a:cs typeface="Tahoma" panose="020B0604030504040204" pitchFamily="34" charset="0"/>
              </a:rPr>
              <a:t>Omaggi e premi : </a:t>
            </a:r>
            <a:r>
              <a:rPr lang="it-IT" altLang="it-IT" sz="1700" kern="0" dirty="0">
                <a:latin typeface="Tahoma" panose="020B0604030504040204" pitchFamily="34" charset="0"/>
                <a:cs typeface="Tahoma" panose="020B0604030504040204" pitchFamily="34" charset="0"/>
              </a:rPr>
              <a:t>venditore riconosce gratuitamente al cliente una quantità aggiuntiva di una merce da lui acquistata oppure  “bonus” che normalmente verranno stornati da un acquisto successivo</a:t>
            </a:r>
          </a:p>
          <a:p>
            <a:pPr marL="0" lvl="1" indent="0" algn="just" eaLnBrk="1" hangingPunct="1">
              <a:spcBef>
                <a:spcPts val="0"/>
              </a:spcBef>
              <a:buClr>
                <a:schemeClr val="tx1"/>
              </a:buClr>
              <a:buFont typeface="Arial" panose="020B0604020202020204" pitchFamily="34" charset="0"/>
              <a:buNone/>
              <a:defRPr/>
            </a:pPr>
            <a:endParaRPr lang="it-IT" altLang="it-IT" sz="1100" b="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457200" lvl="1" indent="0" eaLnBrk="1" hangingPunct="1">
              <a:lnSpc>
                <a:spcPct val="150000"/>
              </a:lnSpc>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457200" lvl="1" indent="0" eaLnBrk="1" hangingPunct="1">
              <a:lnSpc>
                <a:spcPct val="150000"/>
              </a:lnSpc>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                                                      </a:t>
            </a:r>
            <a:endParaRPr lang="it-IT" altLang="it-IT" sz="1800" b="1" kern="0" dirty="0">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5060"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45061" name="Rectangle 4"/>
          <p:cNvSpPr>
            <a:spLocks noChangeArrowheads="1"/>
          </p:cNvSpPr>
          <p:nvPr/>
        </p:nvSpPr>
        <p:spPr bwMode="auto">
          <a:xfrm>
            <a:off x="684213" y="7461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12" name="Rectangle 3"/>
          <p:cNvSpPr txBox="1">
            <a:spLocks noChangeArrowheads="1"/>
          </p:cNvSpPr>
          <p:nvPr/>
        </p:nvSpPr>
        <p:spPr>
          <a:xfrm>
            <a:off x="136525" y="633413"/>
            <a:ext cx="8870950" cy="4298950"/>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kern="0" dirty="0">
                <a:latin typeface="Tahoma" panose="020B0604030504040204" pitchFamily="34" charset="0"/>
                <a:cs typeface="Tahoma" panose="020B0604030504040204" pitchFamily="34" charset="0"/>
              </a:rPr>
              <a:t>Le rettifiche del costo di acquisto:</a:t>
            </a:r>
          </a:p>
          <a:p>
            <a:pPr marL="0" lvl="1" indent="0" algn="just" eaLnBrk="1" hangingPunct="1">
              <a:spcBef>
                <a:spcPts val="0"/>
              </a:spcBef>
              <a:buClr>
                <a:schemeClr val="tx1"/>
              </a:buClr>
              <a:buFont typeface="Arial" panose="020B0604020202020204" pitchFamily="34" charset="0"/>
              <a:buNone/>
              <a:defRPr/>
            </a:pPr>
            <a:r>
              <a:rPr lang="it-IT" altLang="it-IT" sz="2000" kern="0" dirty="0">
                <a:latin typeface="Tahoma" panose="020B0604030504040204" pitchFamily="34" charset="0"/>
                <a:cs typeface="Tahoma" panose="020B0604030504040204" pitchFamily="34" charset="0"/>
              </a:rPr>
              <a:t>D</a:t>
            </a:r>
            <a:r>
              <a:rPr lang="it-IT" altLang="it-IT" sz="1800" kern="0" dirty="0">
                <a:latin typeface="Tahoma" panose="020B0604030504040204" pitchFamily="34" charset="0"/>
                <a:cs typeface="Tahoma" panose="020B0604030504040204" pitchFamily="34" charset="0"/>
              </a:rPr>
              <a:t>al punto di vista </a:t>
            </a:r>
            <a:r>
              <a:rPr lang="it-IT" altLang="it-IT" sz="1800" b="1" kern="0" dirty="0">
                <a:latin typeface="Tahoma" panose="020B0604030504040204" pitchFamily="34" charset="0"/>
                <a:cs typeface="Tahoma" panose="020B0604030504040204" pitchFamily="34" charset="0"/>
              </a:rPr>
              <a:t>contabile</a:t>
            </a:r>
            <a:r>
              <a:rPr lang="it-IT" altLang="it-IT" sz="1800" kern="0" dirty="0">
                <a:latin typeface="Tahoma" panose="020B0604030504040204" pitchFamily="34" charset="0"/>
                <a:cs typeface="Tahoma" panose="020B0604030504040204" pitchFamily="34" charset="0"/>
              </a:rPr>
              <a:t> occorre procedere a </a:t>
            </a:r>
            <a:r>
              <a:rPr lang="it-IT" altLang="it-IT" sz="1800" b="1" kern="0" dirty="0">
                <a:latin typeface="Tahoma" panose="020B0604030504040204" pitchFamily="34" charset="0"/>
                <a:cs typeface="Tahoma" panose="020B0604030504040204" pitchFamily="34" charset="0"/>
              </a:rPr>
              <a:t>rettificare indirettamente</a:t>
            </a:r>
            <a:r>
              <a:rPr lang="it-IT" altLang="it-IT" sz="1800" kern="0" dirty="0">
                <a:latin typeface="Tahoma" panose="020B0604030504040204" pitchFamily="34" charset="0"/>
                <a:cs typeface="Tahoma" panose="020B0604030504040204" pitchFamily="34" charset="0"/>
              </a:rPr>
              <a:t> il costo di acquisto precedentemente rilevato.</a:t>
            </a: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Da un punto di vista logico, in contabilizzazione, le rettifiche appena descritte potrebbero essere rilevate negli stessi conti (es. «Merci c/acquisti») in avere. Tuttavia, l’utilizzo di conti specifici è consigliabile sia per finalità informative sia perché le rettifiche potrebbero riguardare conti chiusi in esercizi precedenti oppure far capo ad acquisti indistinti effettuati con lo stesso fornitore.</a:t>
            </a:r>
            <a:endParaRPr lang="it-IT" sz="1800" dirty="0"/>
          </a:p>
          <a:p>
            <a:pPr marL="0" lvl="1" indent="0" algn="just" eaLnBrk="1" hangingPunct="1">
              <a:spcBef>
                <a:spcPts val="0"/>
              </a:spcBef>
              <a:buClr>
                <a:schemeClr val="tx1"/>
              </a:buClr>
              <a:buFont typeface="Arial" panose="020B0604020202020204" pitchFamily="34" charset="0"/>
              <a:buNone/>
              <a:defRPr/>
            </a:pPr>
            <a:endParaRPr lang="it-IT" sz="1800" dirty="0"/>
          </a:p>
          <a:p>
            <a:pPr marL="0" lvl="1" indent="0" algn="just" eaLnBrk="1" hangingPunct="1">
              <a:spcBef>
                <a:spcPts val="0"/>
              </a:spcBef>
              <a:buClr>
                <a:schemeClr val="tx1"/>
              </a:buClr>
              <a:buFont typeface="Arial" panose="020B0604020202020204" pitchFamily="34" charset="0"/>
              <a:buNone/>
              <a:defRPr/>
            </a:pPr>
            <a:r>
              <a:rPr lang="it-IT" sz="1800" dirty="0"/>
              <a:t>Il fornitore della merce ricevuta, accettata la contestazione della merce, deve emettere un documento che rettifica l’importo originario. Tale documento prende il nome di NOTA DI VARIAZIONE o NOTA DI CREDITO o NOTA DI ACCREDITO e serve a rettificare i valori iniziali emessi in fattura. </a:t>
            </a: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Bisogna rettificare anche l’IVA. </a:t>
            </a:r>
            <a:r>
              <a:rPr lang="it-IT" altLang="it-IT" sz="1800" kern="0" dirty="0" smtClean="0">
                <a:latin typeface="Tahoma" panose="020B0604030504040204" pitchFamily="34" charset="0"/>
                <a:cs typeface="Tahoma" panose="020B0604030504040204" pitchFamily="34" charset="0"/>
              </a:rPr>
              <a:t> La scrittura «generica» è la seguente:</a:t>
            </a:r>
            <a:endParaRPr lang="it-IT" altLang="it-IT" sz="1800" kern="0" dirty="0">
              <a:latin typeface="Tahoma" panose="020B0604030504040204" pitchFamily="34" charset="0"/>
              <a:cs typeface="Tahoma" panose="020B0604030504040204" pitchFamily="34" charset="0"/>
            </a:endParaRPr>
          </a:p>
          <a:p>
            <a:pPr marL="457200" lvl="1" indent="0" eaLnBrk="1" hangingPunct="1">
              <a:lnSpc>
                <a:spcPct val="150000"/>
              </a:lnSpc>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                                                      </a:t>
            </a:r>
            <a:endParaRPr lang="it-IT" altLang="it-IT" sz="1800" b="1" kern="0" dirty="0">
              <a:latin typeface="Tahoma" panose="020B0604030504040204" pitchFamily="34" charset="0"/>
              <a:cs typeface="Tahoma" panose="020B0604030504040204" pitchFamily="34" charset="0"/>
            </a:endParaRPr>
          </a:p>
        </p:txBody>
      </p:sp>
      <p:graphicFrame>
        <p:nvGraphicFramePr>
          <p:cNvPr id="7" name="Group 52"/>
          <p:cNvGraphicFramePr>
            <a:graphicFrameLocks noGrp="1"/>
          </p:cNvGraphicFramePr>
          <p:nvPr>
            <p:extLst>
              <p:ext uri="{D42A27DB-BD31-4B8C-83A1-F6EECF244321}">
                <p14:modId xmlns:p14="http://schemas.microsoft.com/office/powerpoint/2010/main" val="1457603630"/>
              </p:ext>
            </p:extLst>
          </p:nvPr>
        </p:nvGraphicFramePr>
        <p:xfrm>
          <a:off x="215900" y="5085184"/>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52622">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418234">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Debiti v/fornitori</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rgbClr val="C00000"/>
                          </a:solidFill>
                          <a:effectLst/>
                          <a:latin typeface="Arial" panose="020B0604020202020204" pitchFamily="34" charset="0"/>
                        </a:rPr>
                        <a:t>Rettifiche di fatturazione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rgbClr val="C00000"/>
                          </a:solidFill>
                          <a:effectLst/>
                          <a:latin typeface="Arial" panose="020B0604020202020204" pitchFamily="34" charset="0"/>
                        </a:rPr>
                        <a:t>Iva a debito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100</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22</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122</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 name="Text Box 2"/>
          <p:cNvSpPr txBox="1">
            <a:spLocks noChangeArrowheads="1"/>
          </p:cNvSpPr>
          <p:nvPr/>
        </p:nvSpPr>
        <p:spPr bwMode="auto">
          <a:xfrm>
            <a:off x="0" y="6081401"/>
            <a:ext cx="9144000" cy="64633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None/>
            </a:pPr>
            <a:r>
              <a:rPr lang="it-IT" altLang="it-IT" sz="1200" b="1" dirty="0" smtClean="0"/>
              <a:t>Il conto «</a:t>
            </a:r>
            <a:r>
              <a:rPr lang="it-IT" altLang="it-IT" sz="1200" dirty="0" smtClean="0"/>
              <a:t>Rettifiche </a:t>
            </a:r>
            <a:r>
              <a:rPr lang="it-IT" altLang="it-IT" sz="1200" dirty="0"/>
              <a:t>di </a:t>
            </a:r>
            <a:r>
              <a:rPr lang="it-IT" altLang="it-IT" sz="1200" dirty="0" smtClean="0"/>
              <a:t>fatturazione» può, a seconda dei casi, denominarsi» «resi su acquisti», «resi attivi», «abbuoni su </a:t>
            </a:r>
            <a:r>
              <a:rPr lang="it-IT" altLang="it-IT" sz="1200" dirty="0" smtClean="0"/>
              <a:t>acquisti», </a:t>
            </a:r>
            <a:r>
              <a:rPr lang="it-IT" altLang="it-IT" sz="1200" dirty="0" smtClean="0"/>
              <a:t>«abbuoni attivi</a:t>
            </a:r>
            <a:r>
              <a:rPr lang="it-IT" altLang="it-IT" sz="1200" dirty="0" smtClean="0"/>
              <a:t>», «sconti su acquisti», «sconti attivi», </a:t>
            </a:r>
            <a:r>
              <a:rPr lang="it-IT" altLang="it-IT" sz="1200" dirty="0" smtClean="0"/>
              <a:t>e così via. </a:t>
            </a:r>
            <a:endParaRPr lang="it-IT" altLang="it-IT" sz="1200" dirty="0" smtClean="0"/>
          </a:p>
          <a:p>
            <a:pPr algn="ctr" eaLnBrk="1" hangingPunct="1">
              <a:spcBef>
                <a:spcPct val="0"/>
              </a:spcBef>
              <a:buClrTx/>
              <a:buNone/>
            </a:pPr>
            <a:r>
              <a:rPr lang="it-IT" altLang="it-IT" sz="1200" b="1" dirty="0" smtClean="0">
                <a:solidFill>
                  <a:srgbClr val="C00000"/>
                </a:solidFill>
              </a:rPr>
              <a:t>Le </a:t>
            </a:r>
            <a:r>
              <a:rPr lang="it-IT" altLang="it-IT" sz="1200" b="1" dirty="0" smtClean="0">
                <a:solidFill>
                  <a:srgbClr val="C00000"/>
                </a:solidFill>
              </a:rPr>
              <a:t>scritture delle rettifiche dei ricavi di vendita sono esattamente </a:t>
            </a:r>
            <a:r>
              <a:rPr lang="it-IT" altLang="it-IT" sz="1200" b="1" dirty="0" smtClean="0">
                <a:solidFill>
                  <a:srgbClr val="C00000"/>
                </a:solidFill>
              </a:rPr>
              <a:t>speculari</a:t>
            </a:r>
            <a:endParaRPr lang="it-IT" altLang="it-IT" sz="1200" b="1" dirty="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pic>
        <p:nvPicPr>
          <p:cNvPr id="10244" name="Immagin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205" y="3381647"/>
            <a:ext cx="7088187" cy="328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
        <p:nvSpPr>
          <p:cNvPr id="10246" name="Rettangolo 2"/>
          <p:cNvSpPr>
            <a:spLocks noChangeArrowheads="1"/>
          </p:cNvSpPr>
          <p:nvPr/>
        </p:nvSpPr>
        <p:spPr bwMode="auto">
          <a:xfrm>
            <a:off x="215900" y="904875"/>
            <a:ext cx="882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1800">
                <a:latin typeface="Tahoma" panose="020B0604030504040204" pitchFamily="34" charset="0"/>
                <a:cs typeface="Tahoma" panose="020B0604030504040204" pitchFamily="34" charset="0"/>
              </a:rPr>
              <a:t>Operazione che si sostanzia nell’impiego della liquidità per acquisire la disponibilità (in proprietà o in altra forma) di </a:t>
            </a:r>
            <a:r>
              <a:rPr lang="it-IT" altLang="it-IT" sz="1800" b="1">
                <a:latin typeface="Tahoma" panose="020B0604030504040204" pitchFamily="34" charset="0"/>
                <a:cs typeface="Tahoma" panose="020B0604030504040204" pitchFamily="34" charset="0"/>
              </a:rPr>
              <a:t>fattori produttivi specifici ad utilità semplice e ad utilità ripetuta.</a:t>
            </a: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23" name="Rectangle 3"/>
          <p:cNvSpPr txBox="1">
            <a:spLocks noChangeArrowheads="1"/>
          </p:cNvSpPr>
          <p:nvPr/>
        </p:nvSpPr>
        <p:spPr>
          <a:xfrm>
            <a:off x="273050" y="1811338"/>
            <a:ext cx="8870950" cy="1716087"/>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Due profili di osservazione di </a:t>
            </a:r>
            <a:r>
              <a:rPr lang="it-IT" altLang="it-IT" sz="1800" b="1" kern="0" dirty="0">
                <a:latin typeface="Tahoma" panose="020B0604030504040204" pitchFamily="34" charset="0"/>
                <a:cs typeface="Tahoma" panose="020B0604030504040204" pitchFamily="34" charset="0"/>
              </a:rPr>
              <a:t>diversa natura: </a:t>
            </a: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(1) originario (liquidità in uscita) – accolto in </a:t>
            </a:r>
            <a:r>
              <a:rPr lang="it-IT" sz="1800" kern="0" dirty="0">
                <a:latin typeface="Tahoma" panose="020B0604030504040204" pitchFamily="34" charset="0"/>
                <a:cs typeface="Tahoma" panose="020B0604030504040204" pitchFamily="34" charset="0"/>
              </a:rPr>
              <a:t>conti finanziari-numerari;</a:t>
            </a: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(2) derivato (</a:t>
            </a:r>
            <a:r>
              <a:rPr lang="it-IT" sz="1800" kern="0" dirty="0">
                <a:latin typeface="Tahoma" panose="020B0604030504040204" pitchFamily="34" charset="0"/>
                <a:ea typeface="Tahoma" panose="020B0604030504040204" pitchFamily="34" charset="0"/>
                <a:cs typeface="Tahoma" panose="020B0604030504040204" pitchFamily="34" charset="0"/>
              </a:rPr>
              <a:t>acquisizione del fattore specifico della produzione</a:t>
            </a:r>
            <a:r>
              <a:rPr lang="it-IT" altLang="it-IT" sz="1800" kern="0" dirty="0">
                <a:latin typeface="Tahoma" panose="020B0604030504040204" pitchFamily="34" charset="0"/>
                <a:cs typeface="Tahoma" panose="020B0604030504040204" pitchFamily="34" charset="0"/>
              </a:rPr>
              <a:t>) - </a:t>
            </a:r>
            <a:r>
              <a:rPr lang="it-IT" sz="1800" kern="0" dirty="0">
                <a:latin typeface="Tahoma" panose="020B0604030504040204" pitchFamily="34" charset="0"/>
                <a:ea typeface="Tahoma" panose="020B0604030504040204" pitchFamily="34" charset="0"/>
                <a:cs typeface="Tahoma" panose="020B0604030504040204" pitchFamily="34" charset="0"/>
              </a:rPr>
              <a:t>accolto in conti economico di reddito - non numerari – COSTO espressione monetaria dell’investimento</a:t>
            </a:r>
          </a:p>
          <a:p>
            <a:pPr marL="0" lvl="1" indent="0" algn="just" eaLnBrk="1" hangingPunct="1">
              <a:spcBef>
                <a:spcPts val="0"/>
              </a:spcBef>
              <a:buClr>
                <a:schemeClr val="tx1"/>
              </a:buClr>
              <a:buFont typeface="Arial" panose="020B0604020202020204" pitchFamily="34" charset="0"/>
              <a:buNone/>
              <a:defRPr/>
            </a:pPr>
            <a:endParaRPr lang="it-IT" sz="1600" u="sng" kern="0" dirty="0">
              <a:latin typeface="Tahoma" panose="020B0604030504040204" pitchFamily="34" charset="0"/>
              <a:ea typeface="Tahoma" panose="020B0604030504040204" pitchFamily="34" charset="0"/>
              <a:cs typeface="Tahoma" panose="020B0604030504040204" pitchFamily="34" charset="0"/>
            </a:endParaRPr>
          </a:p>
          <a:p>
            <a:pPr marL="0" lvl="1" indent="0" algn="just" eaLnBrk="1" hangingPunct="1">
              <a:lnSpc>
                <a:spcPct val="150000"/>
              </a:lnSpc>
              <a:buClr>
                <a:schemeClr val="tx1"/>
              </a:buClr>
              <a:buFont typeface="Arial" panose="020B0604020202020204" pitchFamily="34" charset="0"/>
              <a:buNone/>
              <a:defRPr/>
            </a:pPr>
            <a:endParaRPr lang="it-IT" sz="1600" kern="0" dirty="0">
              <a:latin typeface="Tahoma" panose="020B0604030504040204" pitchFamily="34" charset="0"/>
              <a:cs typeface="Tahoma" panose="020B0604030504040204" pitchFamily="34" charset="0"/>
            </a:endParaRPr>
          </a:p>
          <a:p>
            <a:pPr marL="457200" lvl="1" indent="0" eaLnBrk="1" hangingPunct="1">
              <a:buClr>
                <a:schemeClr val="tx1"/>
              </a:buClr>
              <a:buFont typeface="Arial" panose="020B0604020202020204" pitchFamily="34" charset="0"/>
              <a:buNone/>
              <a:defRPr/>
            </a:pPr>
            <a:endParaRPr lang="it-IT" altLang="it-IT" sz="1600" kern="0" dirty="0">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457200" lvl="1" indent="0" eaLnBrk="1" hangingPunct="1">
              <a:lnSpc>
                <a:spcPct val="150000"/>
              </a:lnSpc>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                                                      </a:t>
            </a:r>
            <a:endParaRPr lang="it-IT" altLang="it-IT" sz="1800" b="1" kern="0" dirty="0">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7108" name="Rettangolo 2"/>
          <p:cNvSpPr>
            <a:spLocks noChangeArrowheads="1"/>
          </p:cNvSpPr>
          <p:nvPr/>
        </p:nvSpPr>
        <p:spPr bwMode="auto">
          <a:xfrm>
            <a:off x="215900" y="1261070"/>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47109" name="Rectangle 4"/>
          <p:cNvSpPr>
            <a:spLocks noChangeArrowheads="1"/>
          </p:cNvSpPr>
          <p:nvPr/>
        </p:nvSpPr>
        <p:spPr bwMode="auto">
          <a:xfrm>
            <a:off x="684213" y="7461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12" name="Rectangle 3"/>
          <p:cNvSpPr txBox="1">
            <a:spLocks noChangeArrowheads="1"/>
          </p:cNvSpPr>
          <p:nvPr/>
        </p:nvSpPr>
        <p:spPr>
          <a:xfrm>
            <a:off x="136525" y="953095"/>
            <a:ext cx="8870950" cy="535622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kern="0" dirty="0">
                <a:latin typeface="Tahoma" panose="020B0604030504040204" pitchFamily="34" charset="0"/>
                <a:cs typeface="Tahoma" panose="020B0604030504040204" pitchFamily="34" charset="0"/>
              </a:rPr>
              <a:t>Le rettifiche del costo di acquisto:</a:t>
            </a:r>
          </a:p>
          <a:p>
            <a:pPr marL="0" lvl="1" indent="0" algn="just" eaLnBrk="1" hangingPunct="1">
              <a:spcBef>
                <a:spcPts val="0"/>
              </a:spcBef>
              <a:buClr>
                <a:schemeClr val="tx1"/>
              </a:buClr>
              <a:buFont typeface="Arial" panose="020B0604020202020204" pitchFamily="34" charset="0"/>
              <a:buNone/>
              <a:defRPr/>
            </a:pPr>
            <a:endParaRPr lang="it-IT" altLang="it-IT" sz="105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2000" b="1" u="sng" kern="0" dirty="0">
                <a:latin typeface="Tahoma" panose="020B0604030504040204" pitchFamily="34" charset="0"/>
                <a:cs typeface="Tahoma" panose="020B0604030504040204" pitchFamily="34" charset="0"/>
              </a:rPr>
              <a:t>Esempio: </a:t>
            </a:r>
            <a:r>
              <a:rPr lang="it-IT" altLang="it-IT" sz="2000" kern="0" dirty="0">
                <a:latin typeface="Tahoma" panose="020B0604030504040204" pitchFamily="34" charset="0"/>
                <a:cs typeface="Tahoma" panose="020B0604030504040204" pitchFamily="34" charset="0"/>
              </a:rPr>
              <a:t>L’azienda alfa </a:t>
            </a:r>
            <a:r>
              <a:rPr lang="it-IT" altLang="it-IT" sz="2000" dirty="0"/>
              <a:t>acquista merci per € </a:t>
            </a:r>
            <a:r>
              <a:rPr lang="it-IT" altLang="it-IT" sz="2000" dirty="0" smtClean="0"/>
              <a:t>1.000+IVA </a:t>
            </a:r>
            <a:r>
              <a:rPr lang="it-IT" altLang="it-IT" sz="2000" dirty="0"/>
              <a:t>22% pagamento dilazionato</a:t>
            </a:r>
          </a:p>
          <a:p>
            <a:pPr marL="0" lvl="1" indent="0" algn="just" eaLnBrk="1" hangingPunct="1">
              <a:spcBef>
                <a:spcPts val="0"/>
              </a:spcBef>
              <a:buClr>
                <a:schemeClr val="tx1"/>
              </a:buClr>
              <a:buFont typeface="Arial" panose="020B0604020202020204" pitchFamily="34" charset="0"/>
              <a:buNone/>
              <a:defRPr/>
            </a:pPr>
            <a:endParaRPr lang="it-IT" altLang="it-IT" sz="20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20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20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20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Successivamente v</a:t>
            </a:r>
            <a:r>
              <a:rPr lang="it-IT" altLang="it-IT" sz="1800" dirty="0"/>
              <a:t>engono restituite al fornitore merci per € </a:t>
            </a:r>
            <a:r>
              <a:rPr lang="it-IT" altLang="it-IT" sz="1800" dirty="0" smtClean="0"/>
              <a:t>460 </a:t>
            </a:r>
            <a:r>
              <a:rPr lang="it-IT" altLang="it-IT" sz="1800" dirty="0"/>
              <a:t>poiché avariate. </a:t>
            </a:r>
          </a:p>
          <a:p>
            <a:pPr marL="0" lvl="1" indent="0" algn="just" eaLnBrk="1" hangingPunct="1">
              <a:spcBef>
                <a:spcPts val="0"/>
              </a:spcBef>
              <a:buClr>
                <a:schemeClr val="tx1"/>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Tutti i conti di rettifica hanno natura derivata-economica, in quanto rettificano conti derivati-economici: in particolare rappresentano, appunto, delle rettifiche di costo. Sono quindi dei conti derivati-economici accesi alle rettifiche di costi di esercizio</a:t>
            </a:r>
          </a:p>
        </p:txBody>
      </p:sp>
      <p:graphicFrame>
        <p:nvGraphicFramePr>
          <p:cNvPr id="7" name="Group 52"/>
          <p:cNvGraphicFramePr>
            <a:graphicFrameLocks noGrp="1"/>
          </p:cNvGraphicFramePr>
          <p:nvPr>
            <p:extLst>
              <p:ext uri="{D42A27DB-BD31-4B8C-83A1-F6EECF244321}">
                <p14:modId xmlns:p14="http://schemas.microsoft.com/office/powerpoint/2010/main" val="3400432703"/>
              </p:ext>
            </p:extLst>
          </p:nvPr>
        </p:nvGraphicFramePr>
        <p:xfrm>
          <a:off x="215900" y="2213570"/>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Merci c/acquisti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220</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1.220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p:cNvGraphicFramePr>
            <a:graphicFrameLocks noGrp="1"/>
          </p:cNvGraphicFramePr>
          <p:nvPr>
            <p:extLst>
              <p:ext uri="{D42A27DB-BD31-4B8C-83A1-F6EECF244321}">
                <p14:modId xmlns:p14="http://schemas.microsoft.com/office/powerpoint/2010/main" val="2035832597"/>
              </p:ext>
            </p:extLst>
          </p:nvPr>
        </p:nvGraphicFramePr>
        <p:xfrm>
          <a:off x="396875" y="3785195"/>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Resi su acquisti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debito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460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101,20</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561,20</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53252" name="CasellaDiTesto 3"/>
          <p:cNvSpPr txBox="1">
            <a:spLocks noChangeArrowheads="1"/>
          </p:cNvSpPr>
          <p:nvPr/>
        </p:nvSpPr>
        <p:spPr bwMode="auto">
          <a:xfrm>
            <a:off x="755650" y="1166837"/>
            <a:ext cx="763270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dirty="0" smtClean="0"/>
              <a:t>Coronella S., Ragioneria generale, </a:t>
            </a:r>
            <a:r>
              <a:rPr lang="it-IT" altLang="it-IT" sz="2400" dirty="0"/>
              <a:t>Cap. </a:t>
            </a:r>
            <a:r>
              <a:rPr lang="it-IT" altLang="it-IT" sz="2400" dirty="0" smtClean="0"/>
              <a:t>17, Par. 17.3, 		17.5, 17.6, 17.8, 17.9</a:t>
            </a:r>
            <a:r>
              <a:rPr lang="it-IT" altLang="it-IT" sz="2200" dirty="0" smtClean="0"/>
              <a:t> </a:t>
            </a:r>
          </a:p>
          <a:p>
            <a:pPr eaLnBrk="1" hangingPunct="1">
              <a:spcBef>
                <a:spcPct val="0"/>
              </a:spcBef>
              <a:buClrTx/>
              <a:buFontTx/>
              <a:buNone/>
            </a:pPr>
            <a:r>
              <a:rPr lang="it-IT" altLang="it-IT" sz="2200" dirty="0"/>
              <a:t>	</a:t>
            </a:r>
            <a:r>
              <a:rPr lang="it-IT" altLang="it-IT" sz="2200" dirty="0" smtClean="0"/>
              <a:t>	(saltare </a:t>
            </a:r>
            <a:r>
              <a:rPr lang="it-IT" altLang="it-IT" sz="2200" dirty="0" err="1" smtClean="0"/>
              <a:t>sottopar</a:t>
            </a:r>
            <a:r>
              <a:rPr lang="it-IT" altLang="it-IT" sz="2200" dirty="0" smtClean="0"/>
              <a:t>. 17.5.2.2</a:t>
            </a:r>
            <a:r>
              <a:rPr lang="it-IT" altLang="it-IT" sz="2200" dirty="0"/>
              <a:t>, </a:t>
            </a:r>
            <a:r>
              <a:rPr lang="it-IT" altLang="it-IT" sz="2200" dirty="0" smtClean="0"/>
              <a:t>17.5.2.3 		 		e par. 17.7. Del </a:t>
            </a:r>
            <a:r>
              <a:rPr lang="it-IT" altLang="it-IT" sz="2200" dirty="0" err="1" smtClean="0"/>
              <a:t>sottopar</a:t>
            </a:r>
            <a:r>
              <a:rPr lang="it-IT" altLang="it-IT" sz="2200" dirty="0" smtClean="0"/>
              <a:t>. 17.5.2.1 fare solo </a:t>
            </a:r>
            <a:r>
              <a:rPr lang="it-IT" altLang="it-IT" sz="2200" smtClean="0"/>
              <a:t>la 		prima pagina)</a:t>
            </a:r>
            <a:r>
              <a:rPr lang="it-IT" altLang="it-IT" sz="1800" smtClean="0"/>
              <a:t> </a:t>
            </a:r>
            <a:endParaRPr lang="it-IT" altLang="it-IT"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2292"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11" name="Titolo 1"/>
          <p:cNvSpPr txBox="1">
            <a:spLocks/>
          </p:cNvSpPr>
          <p:nvPr/>
        </p:nvSpPr>
        <p:spPr>
          <a:xfrm>
            <a:off x="249238" y="8747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r>
              <a:rPr lang="it-IT" altLang="it-IT" sz="2400" b="1" kern="0" dirty="0"/>
              <a:t>Acquisti di beni materiali:</a:t>
            </a:r>
          </a:p>
          <a:p>
            <a:pPr algn="just">
              <a:defRPr/>
            </a:pPr>
            <a:r>
              <a:rPr lang="it-IT" sz="1800" dirty="0">
                <a:solidFill>
                  <a:schemeClr val="tx1"/>
                </a:solidFill>
              </a:rPr>
              <a:t>Gli </a:t>
            </a:r>
            <a:r>
              <a:rPr lang="it-IT" sz="1800" b="1" dirty="0">
                <a:solidFill>
                  <a:schemeClr val="tx1"/>
                </a:solidFill>
              </a:rPr>
              <a:t>acquisti di beni materiali </a:t>
            </a:r>
            <a:r>
              <a:rPr lang="it-IT" sz="1800" dirty="0">
                <a:solidFill>
                  <a:schemeClr val="tx1"/>
                </a:solidFill>
              </a:rPr>
              <a:t>riguardano i fattori produttivi a fecondità semplice, cioè quei beni che esauriscono la propria utilità in un solo atto produttivo.</a:t>
            </a:r>
          </a:p>
          <a:p>
            <a:pPr algn="just">
              <a:defRPr/>
            </a:pPr>
            <a:endParaRPr lang="it-IT" sz="1800" dirty="0">
              <a:solidFill>
                <a:schemeClr val="tx1"/>
              </a:solidFill>
            </a:endParaRPr>
          </a:p>
          <a:p>
            <a:pPr algn="just">
              <a:defRPr/>
            </a:pPr>
            <a:r>
              <a:rPr lang="it-IT" sz="1800" dirty="0">
                <a:solidFill>
                  <a:schemeClr val="tx1"/>
                </a:solidFill>
              </a:rPr>
              <a:t>Tali beni possono essere:</a:t>
            </a:r>
          </a:p>
          <a:p>
            <a:pPr algn="just">
              <a:defRPr/>
            </a:pPr>
            <a:r>
              <a:rPr lang="it-IT" sz="1800" b="1" dirty="0">
                <a:solidFill>
                  <a:schemeClr val="tx1"/>
                </a:solidFill>
              </a:rPr>
              <a:t>Materie </a:t>
            </a:r>
            <a:r>
              <a:rPr lang="it-IT" sz="1800" b="1" dirty="0" smtClean="0">
                <a:solidFill>
                  <a:schemeClr val="tx1"/>
                </a:solidFill>
              </a:rPr>
              <a:t>Prime</a:t>
            </a:r>
            <a:endParaRPr lang="it-IT" sz="1800" b="1" dirty="0">
              <a:solidFill>
                <a:schemeClr val="tx1"/>
              </a:solidFill>
            </a:endParaRPr>
          </a:p>
          <a:p>
            <a:pPr algn="just">
              <a:defRPr/>
            </a:pPr>
            <a:r>
              <a:rPr lang="it-IT" sz="1800" b="1" dirty="0">
                <a:solidFill>
                  <a:schemeClr val="tx1"/>
                </a:solidFill>
              </a:rPr>
              <a:t>Materiali di consumo e materiali </a:t>
            </a:r>
            <a:r>
              <a:rPr lang="it-IT" sz="1800" b="1" dirty="0" smtClean="0">
                <a:solidFill>
                  <a:schemeClr val="tx1"/>
                </a:solidFill>
              </a:rPr>
              <a:t>accessori</a:t>
            </a:r>
            <a:endParaRPr lang="it-IT" sz="1800" b="1" dirty="0">
              <a:solidFill>
                <a:schemeClr val="tx1"/>
              </a:solidFill>
            </a:endParaRPr>
          </a:p>
          <a:p>
            <a:pPr algn="just">
              <a:defRPr/>
            </a:pPr>
            <a:r>
              <a:rPr lang="it-IT" sz="1800" b="1" dirty="0" smtClean="0">
                <a:solidFill>
                  <a:schemeClr val="tx1"/>
                </a:solidFill>
              </a:rPr>
              <a:t>Merci</a:t>
            </a:r>
            <a:endParaRPr lang="it-IT" sz="1800" b="1" dirty="0">
              <a:solidFill>
                <a:schemeClr val="tx1"/>
              </a:solidFill>
            </a:endParaRPr>
          </a:p>
          <a:p>
            <a:pPr algn="just">
              <a:defRPr/>
            </a:pPr>
            <a:r>
              <a:rPr lang="it-IT" sz="1800" b="1" dirty="0" smtClean="0">
                <a:solidFill>
                  <a:schemeClr val="tx1"/>
                </a:solidFill>
              </a:rPr>
              <a:t>Materiali di cancelleria</a:t>
            </a:r>
            <a:endParaRPr lang="it-IT" sz="1800" b="1" dirty="0">
              <a:solidFill>
                <a:schemeClr val="tx1"/>
              </a:solidFill>
            </a:endParaRPr>
          </a:p>
          <a:p>
            <a:pPr algn="just">
              <a:defRPr/>
            </a:pPr>
            <a:endParaRPr lang="it-IT" altLang="it-IT" sz="2000" b="1" kern="0" dirty="0"/>
          </a:p>
          <a:p>
            <a:pPr algn="just">
              <a:defRPr/>
            </a:pPr>
            <a:r>
              <a:rPr lang="it-IT" altLang="it-IT" sz="2000" b="1" kern="0" dirty="0"/>
              <a:t>Acquisti di servizi:</a:t>
            </a:r>
          </a:p>
          <a:p>
            <a:pPr algn="just">
              <a:defRPr/>
            </a:pPr>
            <a:r>
              <a:rPr lang="it-IT" altLang="it-IT" sz="1800" dirty="0">
                <a:solidFill>
                  <a:schemeClr val="tx1"/>
                </a:solidFill>
              </a:rPr>
              <a:t>Gli </a:t>
            </a:r>
            <a:r>
              <a:rPr lang="it-IT" altLang="it-IT" sz="1800" b="1" i="1" dirty="0">
                <a:solidFill>
                  <a:schemeClr val="tx1"/>
                </a:solidFill>
              </a:rPr>
              <a:t>acquisti di servizi </a:t>
            </a:r>
            <a:r>
              <a:rPr lang="it-IT" altLang="it-IT" sz="1800" dirty="0">
                <a:solidFill>
                  <a:schemeClr val="tx1"/>
                </a:solidFill>
              </a:rPr>
              <a:t>sono destinati ad essere utilizzati nell’attività economico-tecnica di produzione.  </a:t>
            </a:r>
          </a:p>
          <a:p>
            <a:pPr algn="just">
              <a:defRPr/>
            </a:pPr>
            <a:r>
              <a:rPr lang="it-IT" altLang="it-IT" sz="1800" dirty="0">
                <a:solidFill>
                  <a:schemeClr val="tx1"/>
                </a:solidFill>
              </a:rPr>
              <a:t>Essi riguardano fattori immateriali o servizi di consumo che esauriscono la propria utilità in un solo ciclo produttivo (ad esempio, manutenzioni e riparazioni, servizi energetici, servizi di trasporto, assicurazioni, servizi di vigilanza, servizi di pulizia, servizi postali, pubblicità, servizi telefonici, servizi legali e di consulenza, ecc.).</a:t>
            </a:r>
          </a:p>
          <a:p>
            <a:pPr algn="just">
              <a:defRPr/>
            </a:pPr>
            <a:endParaRPr lang="it-IT" altLang="it-IT" sz="2000" b="1" kern="0" dirty="0"/>
          </a:p>
          <a:p>
            <a:pPr algn="just">
              <a:defRPr/>
            </a:pPr>
            <a:endParaRPr lang="it-IT" altLang="it-IT" sz="2000" b="1" kern="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2292"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11" name="Titolo 1"/>
          <p:cNvSpPr txBox="1">
            <a:spLocks/>
          </p:cNvSpPr>
          <p:nvPr/>
        </p:nvSpPr>
        <p:spPr>
          <a:xfrm>
            <a:off x="467519" y="8747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lgn="ctr">
              <a:defRPr/>
            </a:pPr>
            <a:r>
              <a:rPr lang="it-IT" sz="2200" dirty="0">
                <a:solidFill>
                  <a:schemeClr val="tx1"/>
                </a:solidFill>
              </a:rPr>
              <a:t>Di seguito si propone un riepilogo dei costi di esercizio normalmente presenti in </a:t>
            </a:r>
            <a:r>
              <a:rPr lang="it-IT" sz="2200" dirty="0" smtClean="0">
                <a:solidFill>
                  <a:schemeClr val="tx1"/>
                </a:solidFill>
              </a:rPr>
              <a:t>un’azienda</a:t>
            </a:r>
            <a:endParaRPr lang="it-IT" altLang="it-IT" sz="2200" b="1" kern="0" dirty="0">
              <a:solidFill>
                <a:schemeClr val="tx1"/>
              </a:solidFill>
            </a:endParaRPr>
          </a:p>
          <a:p>
            <a:pPr algn="just">
              <a:defRPr/>
            </a:pPr>
            <a:endParaRPr lang="it-IT" altLang="it-IT" sz="2200" b="1" kern="0" dirty="0">
              <a:solidFill>
                <a:schemeClr val="tx1"/>
              </a:solidFill>
            </a:endParaRPr>
          </a:p>
        </p:txBody>
      </p:sp>
      <p:pic>
        <p:nvPicPr>
          <p:cNvPr id="2" name="Immagine 1"/>
          <p:cNvPicPr>
            <a:picLocks noChangeAspect="1"/>
          </p:cNvPicPr>
          <p:nvPr/>
        </p:nvPicPr>
        <p:blipFill>
          <a:blip r:embed="rId3"/>
          <a:stretch>
            <a:fillRect/>
          </a:stretch>
        </p:blipFill>
        <p:spPr>
          <a:xfrm>
            <a:off x="2051720" y="1700808"/>
            <a:ext cx="4914189" cy="4993219"/>
          </a:xfrm>
          <a:prstGeom prst="rect">
            <a:avLst/>
          </a:prstGeom>
        </p:spPr>
      </p:pic>
    </p:spTree>
    <p:extLst>
      <p:ext uri="{BB962C8B-B14F-4D97-AF65-F5344CB8AC3E}">
        <p14:creationId xmlns:p14="http://schemas.microsoft.com/office/powerpoint/2010/main" val="589656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2292"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5" name="Rectangle 3"/>
          <p:cNvSpPr txBox="1">
            <a:spLocks noChangeArrowheads="1"/>
          </p:cNvSpPr>
          <p:nvPr/>
        </p:nvSpPr>
        <p:spPr>
          <a:xfrm>
            <a:off x="283192" y="2873476"/>
            <a:ext cx="8870950" cy="493786"/>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1800" b="1" kern="0" dirty="0" smtClean="0">
                <a:latin typeface="Tahoma" panose="020B0604030504040204" pitchFamily="34" charset="0"/>
                <a:cs typeface="Tahoma" panose="020B0604030504040204" pitchFamily="34" charset="0"/>
              </a:rPr>
              <a:t>Se l’acquisto è soggetto ad IVA la scrittura «generica» è la seguente:</a:t>
            </a: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sz="1600" kern="0" dirty="0">
              <a:latin typeface="Tahoma" panose="020B0604030504040204" pitchFamily="34" charset="0"/>
              <a:cs typeface="Tahoma" panose="020B0604030504040204" pitchFamily="34" charset="0"/>
            </a:endParaRPr>
          </a:p>
          <a:p>
            <a:pPr marL="457200" lvl="1" indent="0" eaLnBrk="1" hangingPunct="1">
              <a:buClr>
                <a:schemeClr val="tx1"/>
              </a:buClr>
              <a:buFont typeface="Arial" panose="020B0604020202020204" pitchFamily="34" charset="0"/>
              <a:buNone/>
              <a:defRPr/>
            </a:pPr>
            <a:endParaRPr lang="it-IT" altLang="it-IT" sz="1600" kern="0" dirty="0">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457200" lvl="1" indent="0" eaLnBrk="1" hangingPunct="1">
              <a:lnSpc>
                <a:spcPct val="150000"/>
              </a:lnSpc>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                                                      </a:t>
            </a:r>
            <a:endParaRPr lang="it-IT" altLang="it-IT" sz="1800" b="1" kern="0" dirty="0">
              <a:latin typeface="Tahoma" panose="020B0604030504040204" pitchFamily="34" charset="0"/>
              <a:cs typeface="Tahoma" panose="020B0604030504040204" pitchFamily="34" charset="0"/>
            </a:endParaRPr>
          </a:p>
        </p:txBody>
      </p:sp>
      <p:graphicFrame>
        <p:nvGraphicFramePr>
          <p:cNvPr id="6" name="Group 52"/>
          <p:cNvGraphicFramePr>
            <a:graphicFrameLocks noGrp="1"/>
          </p:cNvGraphicFramePr>
          <p:nvPr>
            <p:extLst>
              <p:ext uri="{D42A27DB-BD31-4B8C-83A1-F6EECF244321}">
                <p14:modId xmlns:p14="http://schemas.microsoft.com/office/powerpoint/2010/main" val="4289879243"/>
              </p:ext>
            </p:extLst>
          </p:nvPr>
        </p:nvGraphicFramePr>
        <p:xfrm>
          <a:off x="283192" y="3492253"/>
          <a:ext cx="8496300" cy="81756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Costo di esercizio</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22</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122</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7" name="Rectangle 3"/>
          <p:cNvSpPr txBox="1">
            <a:spLocks noChangeArrowheads="1"/>
          </p:cNvSpPr>
          <p:nvPr/>
        </p:nvSpPr>
        <p:spPr>
          <a:xfrm>
            <a:off x="353219" y="4437112"/>
            <a:ext cx="8426273" cy="493786"/>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ctr" eaLnBrk="1" hangingPunct="1">
              <a:spcBef>
                <a:spcPts val="0"/>
              </a:spcBef>
              <a:buClr>
                <a:schemeClr val="tx1"/>
              </a:buClr>
              <a:buFont typeface="Arial" panose="020B0604020202020204" pitchFamily="34" charset="0"/>
              <a:buNone/>
              <a:defRPr/>
            </a:pPr>
            <a:r>
              <a:rPr lang="it-IT" altLang="it-IT" sz="1800" kern="0" dirty="0" smtClean="0">
                <a:latin typeface="Tahoma" panose="020B0604030504040204" pitchFamily="34" charset="0"/>
                <a:cs typeface="Tahoma" panose="020B0604030504040204" pitchFamily="34" charset="0"/>
              </a:rPr>
              <a:t>Il conto «</a:t>
            </a:r>
            <a:r>
              <a:rPr lang="it-IT" altLang="it-IT" sz="1800" kern="0" dirty="0" smtClean="0">
                <a:solidFill>
                  <a:srgbClr val="C00000"/>
                </a:solidFill>
                <a:latin typeface="Tahoma" panose="020B0604030504040204" pitchFamily="34" charset="0"/>
                <a:cs typeface="Tahoma" panose="020B0604030504040204" pitchFamily="34" charset="0"/>
              </a:rPr>
              <a:t>Costo di esercizio</a:t>
            </a:r>
            <a:r>
              <a:rPr lang="it-IT" altLang="it-IT" sz="1800" kern="0" dirty="0" smtClean="0">
                <a:latin typeface="Tahoma" panose="020B0604030504040204" pitchFamily="34" charset="0"/>
                <a:cs typeface="Tahoma" panose="020B0604030504040204" pitchFamily="34" charset="0"/>
              </a:rPr>
              <a:t>» può essere rappresentato da qualsivoglia costo per bene o servizio appena rammentati</a:t>
            </a:r>
          </a:p>
          <a:p>
            <a:pPr marL="0" lvl="1" indent="0" algn="ctr" eaLnBrk="1" hangingPunct="1">
              <a:spcBef>
                <a:spcPts val="0"/>
              </a:spcBef>
              <a:buClr>
                <a:schemeClr val="tx1"/>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0" lvl="1" indent="0" algn="ctr" eaLnBrk="1" hangingPunct="1">
              <a:spcBef>
                <a:spcPts val="0"/>
              </a:spcBef>
              <a:buClr>
                <a:schemeClr val="tx1"/>
              </a:buClr>
              <a:buFont typeface="Arial" panose="020B0604020202020204" pitchFamily="34" charset="0"/>
              <a:buNone/>
              <a:defRPr/>
            </a:pPr>
            <a:r>
              <a:rPr lang="it-IT" altLang="it-IT" sz="1800" kern="0" dirty="0" smtClean="0">
                <a:latin typeface="Tahoma" panose="020B0604030504040204" pitchFamily="34" charset="0"/>
                <a:cs typeface="Tahoma" panose="020B0604030504040204" pitchFamily="34" charset="0"/>
              </a:rPr>
              <a:t>Cambierà quindi il nome del conto ma la scrittura resterà la stessa</a:t>
            </a: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sz="1600" kern="0" dirty="0">
              <a:latin typeface="Tahoma" panose="020B0604030504040204" pitchFamily="34" charset="0"/>
              <a:cs typeface="Tahoma" panose="020B0604030504040204" pitchFamily="34" charset="0"/>
            </a:endParaRPr>
          </a:p>
          <a:p>
            <a:pPr marL="457200" lvl="1" indent="0" eaLnBrk="1" hangingPunct="1">
              <a:buClr>
                <a:schemeClr val="tx1"/>
              </a:buClr>
              <a:buFont typeface="Arial" panose="020B0604020202020204" pitchFamily="34" charset="0"/>
              <a:buNone/>
              <a:defRPr/>
            </a:pPr>
            <a:endParaRPr lang="it-IT" altLang="it-IT" sz="1600" kern="0" dirty="0">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457200" lvl="1" indent="0" eaLnBrk="1" hangingPunct="1">
              <a:lnSpc>
                <a:spcPct val="150000"/>
              </a:lnSpc>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                                                      </a:t>
            </a:r>
            <a:endParaRPr lang="it-IT" altLang="it-IT" sz="1800" b="1" kern="0" dirty="0">
              <a:latin typeface="Tahoma" panose="020B0604030504040204" pitchFamily="34" charset="0"/>
              <a:cs typeface="Tahoma" panose="020B0604030504040204" pitchFamily="34" charset="0"/>
            </a:endParaRPr>
          </a:p>
        </p:txBody>
      </p:sp>
      <p:sp>
        <p:nvSpPr>
          <p:cNvPr id="8" name="Rectangle 3"/>
          <p:cNvSpPr txBox="1">
            <a:spLocks noChangeArrowheads="1"/>
          </p:cNvSpPr>
          <p:nvPr/>
        </p:nvSpPr>
        <p:spPr>
          <a:xfrm>
            <a:off x="285812" y="984549"/>
            <a:ext cx="8870950" cy="493786"/>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1800" b="1" kern="0" dirty="0" smtClean="0">
                <a:latin typeface="Tahoma" panose="020B0604030504040204" pitchFamily="34" charset="0"/>
                <a:cs typeface="Tahoma" panose="020B0604030504040204" pitchFamily="34" charset="0"/>
              </a:rPr>
              <a:t>Se l’acquisto non è soggetto ad IVA la scrittura «generica» è la seguente:</a:t>
            </a:r>
            <a:endParaRPr lang="it-IT" altLang="it-IT" sz="1800" kern="0" dirty="0">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endParaRPr lang="it-IT" altLang="it-IT" sz="1600" kern="0" dirty="0" smtClean="0">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endParaRPr lang="it-IT" altLang="it-IT" sz="1600" b="1" i="1" kern="0" dirty="0">
              <a:solidFill>
                <a:srgbClr val="C00000"/>
              </a:solidFill>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r>
              <a:rPr lang="it-IT" altLang="it-IT" sz="1800" b="1" i="1" kern="0" dirty="0" smtClean="0">
                <a:solidFill>
                  <a:srgbClr val="C00000"/>
                </a:solidFill>
                <a:latin typeface="Tahoma" panose="020B0604030504040204" pitchFamily="34" charset="0"/>
                <a:cs typeface="Tahoma" panose="020B0604030504040204" pitchFamily="34" charset="0"/>
              </a:rPr>
              <a:t>Ad esempio non sono soggetti ad IVA i costi per assicurazioni</a:t>
            </a:r>
            <a:endParaRPr lang="it-IT" altLang="it-IT" sz="1800" b="1" i="1" kern="0" dirty="0">
              <a:solidFill>
                <a:srgbClr val="C00000"/>
              </a:solidFill>
              <a:latin typeface="Tahoma" panose="020B0604030504040204" pitchFamily="34" charset="0"/>
              <a:cs typeface="Tahoma" panose="020B0604030504040204" pitchFamily="34" charset="0"/>
            </a:endParaRPr>
          </a:p>
          <a:p>
            <a:pPr marL="457200" lvl="1" indent="0" eaLnBrk="1" hangingPunct="1">
              <a:lnSpc>
                <a:spcPct val="150000"/>
              </a:lnSpc>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                                                      </a:t>
            </a:r>
            <a:endParaRPr lang="it-IT" altLang="it-IT" sz="1800" b="1" kern="0" dirty="0">
              <a:latin typeface="Tahoma" panose="020B0604030504040204" pitchFamily="34" charset="0"/>
              <a:cs typeface="Tahoma" panose="020B0604030504040204" pitchFamily="34" charset="0"/>
            </a:endParaRPr>
          </a:p>
        </p:txBody>
      </p:sp>
      <p:graphicFrame>
        <p:nvGraphicFramePr>
          <p:cNvPr id="9" name="Group 52"/>
          <p:cNvGraphicFramePr>
            <a:graphicFrameLocks noGrp="1"/>
          </p:cNvGraphicFramePr>
          <p:nvPr>
            <p:extLst>
              <p:ext uri="{D42A27DB-BD31-4B8C-83A1-F6EECF244321}">
                <p14:modId xmlns:p14="http://schemas.microsoft.com/office/powerpoint/2010/main" val="1754620485"/>
              </p:ext>
            </p:extLst>
          </p:nvPr>
        </p:nvGraphicFramePr>
        <p:xfrm>
          <a:off x="285812" y="1603326"/>
          <a:ext cx="8496300" cy="5614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2047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Costo di esercizio</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122</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23584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0" name="Group 52"/>
          <p:cNvGraphicFramePr>
            <a:graphicFrameLocks noGrp="1"/>
          </p:cNvGraphicFramePr>
          <p:nvPr>
            <p:extLst>
              <p:ext uri="{D42A27DB-BD31-4B8C-83A1-F6EECF244321}">
                <p14:modId xmlns:p14="http://schemas.microsoft.com/office/powerpoint/2010/main" val="3232459227"/>
              </p:ext>
            </p:extLst>
          </p:nvPr>
        </p:nvGraphicFramePr>
        <p:xfrm>
          <a:off x="323850" y="5340350"/>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Diversi</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Cassa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Banca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3.050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3.050</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6.100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4358"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3" name="Rettangolo 2"/>
          <p:cNvSpPr/>
          <p:nvPr/>
        </p:nvSpPr>
        <p:spPr>
          <a:xfrm>
            <a:off x="71438" y="738188"/>
            <a:ext cx="8821737" cy="3138487"/>
          </a:xfrm>
          <a:prstGeom prst="rect">
            <a:avLst/>
          </a:prstGeom>
        </p:spPr>
        <p:txBody>
          <a:bodyPr>
            <a:spAutoFit/>
          </a:bodyPr>
          <a:lstStyle/>
          <a:p>
            <a:pPr marL="285750" indent="-285750" algn="just" eaLnBrk="1" hangingPunct="1">
              <a:buClr>
                <a:schemeClr val="tx1"/>
              </a:buClr>
              <a:buFontTx/>
              <a:buChar char="-"/>
              <a:defRPr/>
            </a:pPr>
            <a:r>
              <a:rPr lang="it-IT" b="1" dirty="0"/>
              <a:t>Il costo dei beni: </a:t>
            </a:r>
            <a:r>
              <a:rPr lang="it-IT" dirty="0"/>
              <a:t>deve essere rilevato in specifici conti «Acquisto», specificando il bene acquisito (es. «Materia X c/acquisti» o «Merce tipo X c/acquisti») oppure utilizzando conti sintetici come «Materie c/acquisti» o «Merci c/acquisti».</a:t>
            </a:r>
            <a:endParaRPr lang="it-IT" altLang="it-IT" b="1" dirty="0">
              <a:latin typeface="Tahoma" panose="020B0604030504040204" pitchFamily="34" charset="0"/>
              <a:cs typeface="Tahoma" panose="020B0604030504040204" pitchFamily="34" charset="0"/>
            </a:endParaRPr>
          </a:p>
          <a:p>
            <a:pPr marL="285750" indent="-285750" algn="just" eaLnBrk="1" hangingPunct="1">
              <a:buClr>
                <a:schemeClr val="tx1"/>
              </a:buClr>
              <a:buFontTx/>
              <a:buChar char="-"/>
              <a:defRPr/>
            </a:pPr>
            <a:r>
              <a:rPr lang="it-IT" altLang="it-IT" b="1" dirty="0">
                <a:latin typeface="Tahoma" panose="020B0604030504040204" pitchFamily="34" charset="0"/>
                <a:cs typeface="Tahoma" panose="020B0604030504040204" pitchFamily="34" charset="0"/>
              </a:rPr>
              <a:t>Problematica IVA: </a:t>
            </a:r>
            <a:r>
              <a:rPr lang="it-IT" altLang="it-IT" dirty="0">
                <a:latin typeface="Tahoma" panose="020B0604030504040204" pitchFamily="34" charset="0"/>
                <a:cs typeface="Tahoma" panose="020B0604030504040204" pitchFamily="34" charset="0"/>
              </a:rPr>
              <a:t>l’acquirente è chiamato a versare più di quanto dovuto a titolo di corrispettivo IVA. Contestualmente,  si rileva il sorgere di un </a:t>
            </a:r>
            <a:r>
              <a:rPr lang="it-IT" altLang="it-IT" b="1" u="sng" dirty="0">
                <a:latin typeface="Tahoma" panose="020B0604030504040204" pitchFamily="34" charset="0"/>
                <a:cs typeface="Tahoma" panose="020B0604030504040204" pitchFamily="34" charset="0"/>
              </a:rPr>
              <a:t>credito verso l’erario.</a:t>
            </a:r>
          </a:p>
          <a:p>
            <a:pPr marL="285750" indent="-285750" algn="just" eaLnBrk="1" hangingPunct="1">
              <a:buClr>
                <a:schemeClr val="tx1"/>
              </a:buClr>
              <a:buFontTx/>
              <a:buChar char="-"/>
              <a:defRPr/>
            </a:pPr>
            <a:r>
              <a:rPr lang="it-IT" altLang="it-IT" b="1" u="sng" dirty="0">
                <a:latin typeface="Tahoma" panose="020B0604030504040204" pitchFamily="34" charset="0"/>
                <a:cs typeface="Tahoma" panose="020B0604030504040204" pitchFamily="34" charset="0"/>
              </a:rPr>
              <a:t>Movimento della liquidità:  </a:t>
            </a:r>
            <a:r>
              <a:rPr lang="it-IT" altLang="it-IT" dirty="0">
                <a:latin typeface="Tahoma" panose="020B0604030504040204" pitchFamily="34" charset="0"/>
                <a:cs typeface="Tahoma" panose="020B0604030504040204" pitchFamily="34" charset="0"/>
              </a:rPr>
              <a:t>rilevare sempre 2 momenti → il ricevimento della fattura (e quindi il conto “debiti verso fornitori”) e il metodo di regolamento. Ciò anche se questo avviene contestualmente.</a:t>
            </a: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p:txBody>
      </p:sp>
      <p:sp>
        <p:nvSpPr>
          <p:cNvPr id="23" name="Rectangle 3"/>
          <p:cNvSpPr txBox="1">
            <a:spLocks noChangeArrowheads="1"/>
          </p:cNvSpPr>
          <p:nvPr/>
        </p:nvSpPr>
        <p:spPr>
          <a:xfrm>
            <a:off x="201613" y="3416300"/>
            <a:ext cx="8870950" cy="857250"/>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1800" b="1" kern="0" dirty="0">
                <a:latin typeface="Tahoma" panose="020B0604030504040204" pitchFamily="34" charset="0"/>
                <a:cs typeface="Tahoma" panose="020B0604030504040204" pitchFamily="34" charset="0"/>
              </a:rPr>
              <a:t>Esempio: </a:t>
            </a: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L’azienda Alfa procede all’acquisto di materie prime per € 5.000 + IVA 22% Pagamento ½ per cassa, ½ banca.</a:t>
            </a:r>
          </a:p>
          <a:p>
            <a:pPr marL="0" lvl="1" indent="0" algn="just" eaLnBrk="1" hangingPunct="1">
              <a:spcBef>
                <a:spcPts val="0"/>
              </a:spcBef>
              <a:buClr>
                <a:schemeClr val="tx1"/>
              </a:buClr>
              <a:buFont typeface="Arial" panose="020B0604020202020204" pitchFamily="34" charset="0"/>
              <a:buNone/>
              <a:defRPr/>
            </a:pPr>
            <a:endParaRPr lang="it-IT" sz="1600" kern="0" dirty="0">
              <a:latin typeface="Tahoma" panose="020B0604030504040204" pitchFamily="34" charset="0"/>
              <a:cs typeface="Tahoma" panose="020B0604030504040204" pitchFamily="34" charset="0"/>
            </a:endParaRPr>
          </a:p>
          <a:p>
            <a:pPr marL="457200" lvl="1" indent="0" eaLnBrk="1" hangingPunct="1">
              <a:buClr>
                <a:schemeClr val="tx1"/>
              </a:buClr>
              <a:buFont typeface="Arial" panose="020B0604020202020204" pitchFamily="34" charset="0"/>
              <a:buNone/>
              <a:defRPr/>
            </a:pPr>
            <a:endParaRPr lang="it-IT" altLang="it-IT" sz="1600" kern="0" dirty="0">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457200" lvl="1" indent="0" eaLnBrk="1" hangingPunct="1">
              <a:lnSpc>
                <a:spcPct val="150000"/>
              </a:lnSpc>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                                                      </a:t>
            </a:r>
            <a:endParaRPr lang="it-IT" altLang="it-IT" sz="1800" b="1" kern="0" dirty="0">
              <a:latin typeface="Tahoma" panose="020B0604030504040204" pitchFamily="34" charset="0"/>
              <a:cs typeface="Tahoma" panose="020B0604030504040204" pitchFamily="34" charset="0"/>
            </a:endParaRPr>
          </a:p>
        </p:txBody>
      </p:sp>
      <p:graphicFrame>
        <p:nvGraphicFramePr>
          <p:cNvPr id="9" name="Group 52"/>
          <p:cNvGraphicFramePr>
            <a:graphicFrameLocks noGrp="1"/>
          </p:cNvGraphicFramePr>
          <p:nvPr>
            <p:extLst>
              <p:ext uri="{D42A27DB-BD31-4B8C-83A1-F6EECF244321}">
                <p14:modId xmlns:p14="http://schemas.microsoft.com/office/powerpoint/2010/main" val="2469013568"/>
              </p:ext>
            </p:extLst>
          </p:nvPr>
        </p:nvGraphicFramePr>
        <p:xfrm>
          <a:off x="306388" y="4373563"/>
          <a:ext cx="8496300" cy="81756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Materie prime c/acquisti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5.000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1.100</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6.100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6388"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3" name="Rettangolo 2"/>
          <p:cNvSpPr/>
          <p:nvPr/>
        </p:nvSpPr>
        <p:spPr>
          <a:xfrm>
            <a:off x="71438" y="738188"/>
            <a:ext cx="8821737" cy="5140325"/>
          </a:xfrm>
          <a:prstGeom prst="rect">
            <a:avLst/>
          </a:prstGeom>
        </p:spPr>
        <p:txBody>
          <a:bodyPr>
            <a:spAutoFit/>
          </a:bodyPr>
          <a:lstStyle/>
          <a:p>
            <a:pPr algn="just" eaLnBrk="1" hangingPunct="1">
              <a:buClr>
                <a:schemeClr val="tx1"/>
              </a:buClr>
              <a:defRPr/>
            </a:pPr>
            <a:r>
              <a:rPr lang="it-IT" sz="2200" b="1" dirty="0">
                <a:latin typeface="Tahoma" panose="020B0604030504040204" pitchFamily="34" charset="0"/>
                <a:ea typeface="Tahoma" panose="020B0604030504040204" pitchFamily="34" charset="0"/>
                <a:cs typeface="Tahoma" panose="020B0604030504040204" pitchFamily="34" charset="0"/>
              </a:rPr>
              <a:t>Gli interessi passivi di dilazione:</a:t>
            </a:r>
          </a:p>
          <a:p>
            <a:pPr algn="just" eaLnBrk="1" hangingPunct="1">
              <a:buClr>
                <a:schemeClr val="tx1"/>
              </a:buClr>
              <a:defRPr/>
            </a:pPr>
            <a:endParaRPr lang="it-IT" sz="600"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sz="2000" dirty="0">
                <a:latin typeface="Tahoma" panose="020B0604030504040204" pitchFamily="34" charset="0"/>
                <a:ea typeface="Tahoma" panose="020B0604030504040204" pitchFamily="34" charset="0"/>
                <a:cs typeface="Tahoma" panose="020B0604030504040204" pitchFamily="34" charset="0"/>
              </a:rPr>
              <a:t>Durante o dopo l’acquisto di un bene o di un servizio può accadere che l’acquirente si renda conto di poter saldare il suo debito con ritardo rispetto alle condizioni standard del contratto. </a:t>
            </a:r>
          </a:p>
          <a:p>
            <a:pPr algn="just" eaLnBrk="1" hangingPunct="1">
              <a:buClr>
                <a:schemeClr val="tx1"/>
              </a:buClr>
              <a:defRPr/>
            </a:pPr>
            <a:endParaRPr lang="it-IT" sz="2000"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sz="2000" dirty="0">
                <a:latin typeface="Tahoma" panose="020B0604030504040204" pitchFamily="34" charset="0"/>
                <a:ea typeface="Tahoma" panose="020B0604030504040204" pitchFamily="34" charset="0"/>
                <a:cs typeface="Tahoma" panose="020B0604030504040204" pitchFamily="34" charset="0"/>
              </a:rPr>
              <a:t>In tal caso possono essere addebitati degli </a:t>
            </a:r>
            <a:r>
              <a:rPr lang="it-IT" sz="2000" b="1" dirty="0">
                <a:latin typeface="Tahoma" panose="020B0604030504040204" pitchFamily="34" charset="0"/>
                <a:ea typeface="Tahoma" panose="020B0604030504040204" pitchFamily="34" charset="0"/>
                <a:cs typeface="Tahoma" panose="020B0604030504040204" pitchFamily="34" charset="0"/>
              </a:rPr>
              <a:t>interessi passivi </a:t>
            </a:r>
            <a:r>
              <a:rPr lang="it-IT" sz="2000" dirty="0">
                <a:latin typeface="Tahoma" panose="020B0604030504040204" pitchFamily="34" charset="0"/>
                <a:ea typeface="Tahoma" panose="020B0604030504040204" pitchFamily="34" charset="0"/>
                <a:cs typeface="Tahoma" panose="020B0604030504040204" pitchFamily="34" charset="0"/>
              </a:rPr>
              <a:t>sulla maggiore dilazione. (gli interessi passivi sono esenti IVA)</a:t>
            </a:r>
          </a:p>
          <a:p>
            <a:pPr algn="just" eaLnBrk="1" hangingPunct="1">
              <a:buClr>
                <a:schemeClr val="tx1"/>
              </a:buClr>
              <a:defRPr/>
            </a:pPr>
            <a:endParaRPr lang="it-IT" sz="2000"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sz="2000" dirty="0">
                <a:latin typeface="Tahoma" panose="020B0604030504040204" pitchFamily="34" charset="0"/>
                <a:ea typeface="Tahoma" panose="020B0604030504040204" pitchFamily="34" charset="0"/>
                <a:cs typeface="Tahoma" panose="020B0604030504040204" pitchFamily="34" charset="0"/>
              </a:rPr>
              <a:t>Similmente, se il regolamento del debito avviene in anticipo, possono essere accordati degli sconti sulla fattura.</a:t>
            </a:r>
          </a:p>
          <a:p>
            <a:pPr algn="just" eaLnBrk="1" hangingPunct="1">
              <a:buClr>
                <a:schemeClr val="tx1"/>
              </a:buClr>
              <a:defRPr/>
            </a:pPr>
            <a:endParaRPr lang="it-IT" sz="2000"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sz="2000" dirty="0">
                <a:latin typeface="Tahoma" panose="020B0604030504040204" pitchFamily="34" charset="0"/>
                <a:ea typeface="Tahoma" panose="020B0604030504040204" pitchFamily="34" charset="0"/>
                <a:cs typeface="Tahoma" panose="020B0604030504040204" pitchFamily="34" charset="0"/>
              </a:rPr>
              <a:t>Gli interessi passivi possono essere:</a:t>
            </a:r>
          </a:p>
          <a:p>
            <a:pPr marL="342900" indent="-342900" algn="just" eaLnBrk="1" hangingPunct="1">
              <a:buClr>
                <a:schemeClr val="tx1"/>
              </a:buClr>
              <a:buFont typeface="+mj-lt"/>
              <a:buAutoNum type="arabicPeriod"/>
              <a:defRPr/>
            </a:pPr>
            <a:r>
              <a:rPr lang="it-IT" sz="2000" b="1" dirty="0">
                <a:latin typeface="Tahoma" panose="020B0604030504040204" pitchFamily="34" charset="0"/>
                <a:ea typeface="Tahoma" panose="020B0604030504040204" pitchFamily="34" charset="0"/>
                <a:cs typeface="Tahoma" panose="020B0604030504040204" pitchFamily="34" charset="0"/>
              </a:rPr>
              <a:t>Applicati direttamente in fattura</a:t>
            </a:r>
            <a:r>
              <a:rPr lang="it-IT" sz="2000" dirty="0">
                <a:latin typeface="Tahoma" panose="020B0604030504040204" pitchFamily="34" charset="0"/>
                <a:ea typeface="Tahoma" panose="020B0604030504040204" pitchFamily="34" charset="0"/>
                <a:cs typeface="Tahoma" panose="020B0604030504040204" pitchFamily="34" charset="0"/>
              </a:rPr>
              <a:t>: se già all’atto della compravendita si contratta una dilazione maggiore rispetto a quella standard </a:t>
            </a:r>
          </a:p>
          <a:p>
            <a:pPr marL="342900" indent="-342900" algn="just" eaLnBrk="1" hangingPunct="1">
              <a:buClr>
                <a:schemeClr val="tx1"/>
              </a:buClr>
              <a:buFont typeface="+mj-lt"/>
              <a:buAutoNum type="arabicPeriod"/>
              <a:defRPr/>
            </a:pPr>
            <a:r>
              <a:rPr lang="it-IT" sz="2000" b="1" dirty="0">
                <a:latin typeface="Tahoma" panose="020B0604030504040204" pitchFamily="34" charset="0"/>
                <a:ea typeface="Tahoma" panose="020B0604030504040204" pitchFamily="34" charset="0"/>
                <a:cs typeface="Tahoma" panose="020B0604030504040204" pitchFamily="34" charset="0"/>
              </a:rPr>
              <a:t>Applicati successivamente all’emissione della fattura</a:t>
            </a:r>
            <a:r>
              <a:rPr lang="it-IT" sz="2000" dirty="0">
                <a:latin typeface="Tahoma" panose="020B0604030504040204" pitchFamily="34" charset="0"/>
                <a:ea typeface="Tahoma" panose="020B0604030504040204" pitchFamily="34" charset="0"/>
                <a:cs typeface="Tahoma" panose="020B0604030504040204" pitchFamily="34" charset="0"/>
              </a:rPr>
              <a:t>: allorché il compratore richieda un’ulteriore dilazione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8436" name="Rectangle 4"/>
          <p:cNvSpPr>
            <a:spLocks noChangeArrowheads="1"/>
          </p:cNvSpPr>
          <p:nvPr/>
        </p:nvSpPr>
        <p:spPr bwMode="auto">
          <a:xfrm>
            <a:off x="614363" y="1428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18437" name="Rettangolo 2"/>
          <p:cNvSpPr>
            <a:spLocks noChangeArrowheads="1"/>
          </p:cNvSpPr>
          <p:nvPr/>
        </p:nvSpPr>
        <p:spPr bwMode="auto">
          <a:xfrm>
            <a:off x="71438" y="696913"/>
            <a:ext cx="8821737" cy="184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2000" b="1">
                <a:latin typeface="Tahoma" panose="020B0604030504040204" pitchFamily="34" charset="0"/>
                <a:cs typeface="Tahoma" panose="020B0604030504040204" pitchFamily="34" charset="0"/>
              </a:rPr>
              <a:t>Gli interessi passivi di dilazione applicati direttamente in fattura:</a:t>
            </a:r>
          </a:p>
          <a:p>
            <a:pPr algn="just" eaLnBrk="1" hangingPunct="1">
              <a:spcBef>
                <a:spcPct val="0"/>
              </a:spcBef>
              <a:buClr>
                <a:schemeClr val="tx1"/>
              </a:buClr>
              <a:buFontTx/>
              <a:buNone/>
            </a:pPr>
            <a:r>
              <a:rPr lang="it-IT" altLang="it-IT" sz="1800">
                <a:latin typeface="Tahoma" panose="020B0604030504040204" pitchFamily="34" charset="0"/>
                <a:cs typeface="Tahoma" panose="020B0604030504040204" pitchFamily="34" charset="0"/>
              </a:rPr>
              <a:t>L’azienda Alfa acquista merci per 5.000 + IVA 22%. L’azienda richiede un pagamento a 90 gg contro i 60 standard solitamente accordati dal fornitore. Quest ultimo accetta a fronte di un pagamento a scadenza maggiorato di interessi passivi pari a 16.</a:t>
            </a:r>
          </a:p>
          <a:p>
            <a:pPr algn="just" eaLnBrk="1" hangingPunct="1">
              <a:spcBef>
                <a:spcPct val="0"/>
              </a:spcBef>
              <a:buClr>
                <a:schemeClr val="tx1"/>
              </a:buClr>
              <a:buFontTx/>
              <a:buNone/>
            </a:pPr>
            <a:endParaRPr lang="it-IT" altLang="it-IT" sz="200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2000">
              <a:latin typeface="Tahoma" panose="020B0604030504040204" pitchFamily="34" charset="0"/>
              <a:cs typeface="Tahoma" panose="020B0604030504040204" pitchFamily="34" charset="0"/>
            </a:endParaRPr>
          </a:p>
        </p:txBody>
      </p:sp>
      <p:graphicFrame>
        <p:nvGraphicFramePr>
          <p:cNvPr id="6" name="Group 52"/>
          <p:cNvGraphicFramePr>
            <a:graphicFrameLocks noGrp="1"/>
          </p:cNvGraphicFramePr>
          <p:nvPr>
            <p:extLst>
              <p:ext uri="{D42A27DB-BD31-4B8C-83A1-F6EECF244321}">
                <p14:modId xmlns:p14="http://schemas.microsoft.com/office/powerpoint/2010/main" val="2583339274"/>
              </p:ext>
            </p:extLst>
          </p:nvPr>
        </p:nvGraphicFramePr>
        <p:xfrm>
          <a:off x="250825" y="2006600"/>
          <a:ext cx="8496300" cy="10733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0731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7" marB="459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Merci c/acquisti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Interessi passivi di dilazione</a:t>
                      </a: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5.000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1.100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16</a:t>
                      </a:r>
                    </a:p>
                  </a:txBody>
                  <a:tcPr marT="45947" marB="459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6.116</a:t>
                      </a:r>
                    </a:p>
                  </a:txBody>
                  <a:tcPr marT="45947" marB="459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8456" name="Rettangolo 1"/>
          <p:cNvSpPr>
            <a:spLocks noChangeArrowheads="1"/>
          </p:cNvSpPr>
          <p:nvPr/>
        </p:nvSpPr>
        <p:spPr bwMode="auto">
          <a:xfrm>
            <a:off x="161925" y="3146425"/>
            <a:ext cx="8982075"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dirty="0"/>
              <a:t>Il conto “Interessi passivi di dilazione” è un conto-derivato economico acceso ai costi di esercizio. </a:t>
            </a:r>
          </a:p>
          <a:p>
            <a:pPr>
              <a:spcBef>
                <a:spcPct val="0"/>
              </a:spcBef>
              <a:buClrTx/>
              <a:buFontTx/>
              <a:buNone/>
            </a:pPr>
            <a:endParaRPr lang="it-IT" altLang="it-IT" sz="800" dirty="0"/>
          </a:p>
          <a:p>
            <a:pPr algn="just">
              <a:spcBef>
                <a:spcPct val="0"/>
              </a:spcBef>
              <a:buClrTx/>
              <a:buFontTx/>
              <a:buNone/>
            </a:pPr>
            <a:r>
              <a:rPr lang="it-IT" altLang="it-IT" sz="2000" b="1" dirty="0">
                <a:latin typeface="Tahoma" panose="020B0604030504040204" pitchFamily="34" charset="0"/>
                <a:cs typeface="Tahoma" panose="020B0604030504040204" pitchFamily="34" charset="0"/>
              </a:rPr>
              <a:t>Gli interessi passivi di dilazione applicati successivamente all’emissione della fattura:</a:t>
            </a:r>
            <a:r>
              <a:rPr lang="it-IT" altLang="it-IT" sz="1800" b="1" dirty="0">
                <a:latin typeface="Tahoma" panose="020B0604030504040204" pitchFamily="34" charset="0"/>
                <a:cs typeface="Tahoma" panose="020B0604030504040204" pitchFamily="34" charset="0"/>
              </a:rPr>
              <a:t> </a:t>
            </a:r>
            <a:r>
              <a:rPr lang="it-IT" altLang="it-IT" sz="1800" dirty="0">
                <a:latin typeface="Tahoma" panose="020B0604030504040204" pitchFamily="34" charset="0"/>
                <a:cs typeface="Tahoma" panose="020B0604030504040204" pitchFamily="34" charset="0"/>
              </a:rPr>
              <a:t>si dovrà semplicemente fatturare l’importo degli interessi (senza IVA)</a:t>
            </a:r>
          </a:p>
          <a:p>
            <a:pPr>
              <a:spcBef>
                <a:spcPct val="0"/>
              </a:spcBef>
              <a:buClrTx/>
              <a:buFontTx/>
              <a:buNone/>
            </a:pPr>
            <a:endParaRPr lang="it-IT" altLang="it-IT" sz="800" dirty="0">
              <a:latin typeface="Tahoma" panose="020B0604030504040204" pitchFamily="34" charset="0"/>
              <a:cs typeface="Tahoma" panose="020B0604030504040204" pitchFamily="34" charset="0"/>
            </a:endParaRPr>
          </a:p>
          <a:p>
            <a:pPr algn="just">
              <a:spcBef>
                <a:spcPct val="0"/>
              </a:spcBef>
              <a:buClrTx/>
              <a:buFontTx/>
              <a:buNone/>
            </a:pPr>
            <a:r>
              <a:rPr lang="it-IT" altLang="it-IT" sz="1800" dirty="0">
                <a:latin typeface="Tahoma" panose="020B0604030504040204" pitchFamily="34" charset="0"/>
                <a:cs typeface="Tahoma" panose="020B0604030504040204" pitchFamily="34" charset="0"/>
              </a:rPr>
              <a:t>L’azienda Alfa, alla scadenza naturale del debito,  chiede al fornitore un’ulteriore dilazione di 30 giorni. </a:t>
            </a:r>
            <a:r>
              <a:rPr lang="it-IT" altLang="it-IT" sz="1800" dirty="0" smtClean="0">
                <a:latin typeface="Tahoma" panose="020B0604030504040204" pitchFamily="34" charset="0"/>
                <a:cs typeface="Tahoma" panose="020B0604030504040204" pitchFamily="34" charset="0"/>
              </a:rPr>
              <a:t>Quest’ultimo </a:t>
            </a:r>
            <a:r>
              <a:rPr lang="it-IT" altLang="it-IT" sz="1800" dirty="0">
                <a:latin typeface="Tahoma" panose="020B0604030504040204" pitchFamily="34" charset="0"/>
                <a:cs typeface="Tahoma" panose="020B0604030504040204" pitchFamily="34" charset="0"/>
              </a:rPr>
              <a:t>accetta a fronte di un pagamento a scadenza maggiorato di interessi passivi pari a 16.</a:t>
            </a:r>
          </a:p>
          <a:p>
            <a:pPr algn="just">
              <a:spcBef>
                <a:spcPct val="0"/>
              </a:spcBef>
              <a:buClrTx/>
              <a:buFontTx/>
              <a:buNone/>
            </a:pPr>
            <a:endParaRPr lang="it-IT" altLang="it-IT" sz="1800" dirty="0">
              <a:latin typeface="Tahoma" panose="020B0604030504040204" pitchFamily="34" charset="0"/>
              <a:cs typeface="Tahoma" panose="020B0604030504040204" pitchFamily="34" charset="0"/>
            </a:endParaRPr>
          </a:p>
          <a:p>
            <a:pPr>
              <a:spcBef>
                <a:spcPct val="0"/>
              </a:spcBef>
              <a:buClrTx/>
              <a:buFontTx/>
              <a:buNone/>
            </a:pPr>
            <a:endParaRPr lang="it-IT" altLang="it-IT" sz="1800" dirty="0">
              <a:cs typeface="Tahoma" panose="020B0604030504040204" pitchFamily="34" charset="0"/>
            </a:endParaRPr>
          </a:p>
        </p:txBody>
      </p:sp>
      <p:graphicFrame>
        <p:nvGraphicFramePr>
          <p:cNvPr id="8" name="Group 52"/>
          <p:cNvGraphicFramePr>
            <a:graphicFrameLocks noGrp="1"/>
          </p:cNvGraphicFramePr>
          <p:nvPr/>
        </p:nvGraphicFramePr>
        <p:xfrm>
          <a:off x="323850" y="5759450"/>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Interessi passivi di dilazione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16</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20484" name="Rectangle 4"/>
          <p:cNvSpPr>
            <a:spLocks noChangeArrowheads="1"/>
          </p:cNvSpPr>
          <p:nvPr/>
        </p:nvSpPr>
        <p:spPr bwMode="auto">
          <a:xfrm>
            <a:off x="614363" y="1952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20485" name="Rettangolo 2"/>
          <p:cNvSpPr>
            <a:spLocks noChangeArrowheads="1"/>
          </p:cNvSpPr>
          <p:nvPr/>
        </p:nvSpPr>
        <p:spPr bwMode="auto">
          <a:xfrm>
            <a:off x="71438" y="738188"/>
            <a:ext cx="8821737"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2200" b="1" dirty="0">
                <a:latin typeface="Tahoma" panose="020B0604030504040204" pitchFamily="34" charset="0"/>
                <a:cs typeface="Tahoma" panose="020B0604030504040204" pitchFamily="34" charset="0"/>
              </a:rPr>
              <a:t>Gli anticipi e le caparre ai fornitori:</a:t>
            </a:r>
          </a:p>
          <a:p>
            <a:pPr algn="just" eaLnBrk="1" hangingPunct="1">
              <a:spcBef>
                <a:spcPct val="0"/>
              </a:spcBef>
              <a:buClr>
                <a:schemeClr val="tx1"/>
              </a:buClr>
              <a:buFontTx/>
              <a:buNone/>
            </a:pPr>
            <a:endParaRPr lang="it-IT" altLang="it-IT" sz="6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800" dirty="0">
                <a:latin typeface="Tahoma" panose="020B0604030504040204" pitchFamily="34" charset="0"/>
                <a:cs typeface="Tahoma" panose="020B0604030504040204" pitchFamily="34" charset="0"/>
              </a:rPr>
              <a:t>Chi acquista un bene talvolta è chiamato ad anticipare delle somme perché l’oggetto dell’acquisto è rappresentato da beni di elevato valore o perché il fornitore non ha fiducia nel cliente. Tali somme possono definirsi </a:t>
            </a:r>
            <a:r>
              <a:rPr lang="it-IT" altLang="it-IT" sz="1800" b="1" dirty="0">
                <a:latin typeface="Tahoma" panose="020B0604030504040204" pitchFamily="34" charset="0"/>
                <a:cs typeface="Tahoma" panose="020B0604030504040204" pitchFamily="34" charset="0"/>
              </a:rPr>
              <a:t>anticipo </a:t>
            </a:r>
            <a:r>
              <a:rPr lang="it-IT" altLang="it-IT" sz="1800" dirty="0">
                <a:latin typeface="Tahoma" panose="020B0604030504040204" pitchFamily="34" charset="0"/>
                <a:cs typeface="Tahoma" panose="020B0604030504040204" pitchFamily="34" charset="0"/>
              </a:rPr>
              <a:t>oppure </a:t>
            </a:r>
            <a:r>
              <a:rPr lang="it-IT" altLang="it-IT" sz="1800" b="1" dirty="0">
                <a:latin typeface="Tahoma" panose="020B0604030504040204" pitchFamily="34" charset="0"/>
                <a:cs typeface="Tahoma" panose="020B0604030504040204" pitchFamily="34" charset="0"/>
              </a:rPr>
              <a:t>caparra.</a:t>
            </a:r>
          </a:p>
          <a:p>
            <a:pPr algn="just" eaLnBrk="1" hangingPunct="1">
              <a:spcBef>
                <a:spcPct val="0"/>
              </a:spcBef>
              <a:buClr>
                <a:schemeClr val="tx1"/>
              </a:buClr>
              <a:buFontTx/>
              <a:buNone/>
            </a:pPr>
            <a:endParaRPr lang="it-IT" altLang="it-IT" sz="1200" b="1"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800" dirty="0">
                <a:latin typeface="Tahoma" panose="020B0604030504040204" pitchFamily="34" charset="0"/>
                <a:cs typeface="Tahoma" panose="020B0604030504040204" pitchFamily="34" charset="0"/>
              </a:rPr>
              <a:t>L’anticipo ha carattere di </a:t>
            </a:r>
            <a:r>
              <a:rPr lang="it-IT" altLang="it-IT" sz="1800" b="1" dirty="0">
                <a:latin typeface="Tahoma" panose="020B0604030504040204" pitchFamily="34" charset="0"/>
                <a:cs typeface="Tahoma" panose="020B0604030504040204" pitchFamily="34" charset="0"/>
              </a:rPr>
              <a:t>acconto </a:t>
            </a:r>
            <a:r>
              <a:rPr lang="it-IT" altLang="it-IT" sz="1800" dirty="0">
                <a:latin typeface="Tahoma" panose="020B0604030504040204" pitchFamily="34" charset="0"/>
                <a:cs typeface="Tahoma" panose="020B0604030504040204" pitchFamily="34" charset="0"/>
              </a:rPr>
              <a:t>e rappresenta un pagamento parziale del corrispettivo dovuto effettuato anticipatamente rispetto all’esecuzione del contratto</a:t>
            </a:r>
            <a:r>
              <a:rPr lang="it-IT" altLang="it-IT" sz="1800" dirty="0" smtClean="0">
                <a:latin typeface="Tahoma" panose="020B0604030504040204" pitchFamily="34" charset="0"/>
                <a:cs typeface="Tahoma" panose="020B0604030504040204" pitchFamily="34" charset="0"/>
              </a:rPr>
              <a:t>. </a:t>
            </a:r>
            <a:r>
              <a:rPr lang="it-IT" altLang="it-IT" sz="1800" dirty="0" smtClean="0">
                <a:solidFill>
                  <a:srgbClr val="C00000"/>
                </a:solidFill>
                <a:latin typeface="Tahoma" panose="020B0604030504040204" pitchFamily="34" charset="0"/>
                <a:cs typeface="Tahoma" panose="020B0604030504040204" pitchFamily="34" charset="0"/>
              </a:rPr>
              <a:t>E’ quindi soggetto ad IVA</a:t>
            </a:r>
            <a:endParaRPr lang="it-IT" altLang="it-IT" sz="1800" dirty="0">
              <a:solidFill>
                <a:srgbClr val="C00000"/>
              </a:solidFill>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800" b="1" dirty="0">
                <a:latin typeface="Tahoma" panose="020B0604030504040204" pitchFamily="34" charset="0"/>
                <a:cs typeface="Tahoma" panose="020B0604030504040204" pitchFamily="34" charset="0"/>
              </a:rPr>
              <a:t>Esempio: </a:t>
            </a:r>
            <a:r>
              <a:rPr lang="it-IT" altLang="it-IT" sz="1800" dirty="0">
                <a:latin typeface="Tahoma" panose="020B0604030504040204" pitchFamily="34" charset="0"/>
                <a:cs typeface="Tahoma" panose="020B0604030504040204" pitchFamily="34" charset="0"/>
              </a:rPr>
              <a:t>L’azienda Alfa acquista merci per 5.000 € +IVA 22%. Il fornitore richiede un anticipo di € 500.</a:t>
            </a:r>
          </a:p>
          <a:p>
            <a:pPr algn="just" eaLnBrk="1" hangingPunct="1">
              <a:spcBef>
                <a:spcPct val="0"/>
              </a:spcBef>
              <a:buClr>
                <a:schemeClr val="tx1"/>
              </a:buClr>
              <a:buFontTx/>
              <a:buNone/>
            </a:pPr>
            <a:endParaRPr lang="it-IT" altLang="it-IT" sz="18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2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800" dirty="0">
                <a:latin typeface="Tahoma" panose="020B0604030504040204" pitchFamily="34" charset="0"/>
                <a:cs typeface="Tahoma" panose="020B0604030504040204" pitchFamily="34" charset="0"/>
              </a:rPr>
              <a:t>Il conto “Fornitori c/anticipi” è un conto originario-finanziario acceso alla liquidità differita e rappresenta un credito dell’acquirente nei confronti del venditore</a:t>
            </a:r>
          </a:p>
        </p:txBody>
      </p:sp>
      <p:graphicFrame>
        <p:nvGraphicFramePr>
          <p:cNvPr id="6" name="Group 52"/>
          <p:cNvGraphicFramePr>
            <a:graphicFrameLocks noGrp="1"/>
          </p:cNvGraphicFramePr>
          <p:nvPr>
            <p:extLst>
              <p:ext uri="{D42A27DB-BD31-4B8C-83A1-F6EECF244321}">
                <p14:modId xmlns:p14="http://schemas.microsoft.com/office/powerpoint/2010/main" val="3980385052"/>
              </p:ext>
            </p:extLst>
          </p:nvPr>
        </p:nvGraphicFramePr>
        <p:xfrm>
          <a:off x="323850" y="3957290"/>
          <a:ext cx="8496300" cy="81756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Fornitori c/anticipi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500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110</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610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 name="Group 52"/>
          <p:cNvGraphicFramePr>
            <a:graphicFrameLocks noGrp="1"/>
          </p:cNvGraphicFramePr>
          <p:nvPr>
            <p:extLst>
              <p:ext uri="{D42A27DB-BD31-4B8C-83A1-F6EECF244321}">
                <p14:modId xmlns:p14="http://schemas.microsoft.com/office/powerpoint/2010/main" val="2798301544"/>
              </p:ext>
            </p:extLst>
          </p:nvPr>
        </p:nvGraphicFramePr>
        <p:xfrm>
          <a:off x="319088" y="4852963"/>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Cassa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610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2F5395C99A0A1940B2B019EEAEFB9F35" ma:contentTypeVersion="0" ma:contentTypeDescription="Creare un nuovo documento." ma:contentTypeScope="" ma:versionID="d785c7198ab61bcd125e3d3fad48d209">
  <xsd:schema xmlns:xsd="http://www.w3.org/2001/XMLSchema" xmlns:xs="http://www.w3.org/2001/XMLSchema" xmlns:p="http://schemas.microsoft.com/office/2006/metadata/properties" targetNamespace="http://schemas.microsoft.com/office/2006/metadata/properties" ma:root="true" ma:fieldsID="4ea373c70dcfdb0a3329420882916a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8FDFD7-55B1-4D82-9153-725258A571B1}">
  <ds:schemaRefs>
    <ds:schemaRef ds:uri="http://schemas.microsoft.com/sharepoint/v3/contenttype/forms"/>
  </ds:schemaRefs>
</ds:datastoreItem>
</file>

<file path=customXml/itemProps2.xml><?xml version="1.0" encoding="utf-8"?>
<ds:datastoreItem xmlns:ds="http://schemas.openxmlformats.org/officeDocument/2006/customXml" ds:itemID="{9E99E58A-6F2F-4B68-9E74-194D630573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009AF1E-656B-49B0-9EF0-BA73FDFC039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3403</TotalTime>
  <Words>2667</Words>
  <Application>Microsoft Office PowerPoint</Application>
  <PresentationFormat>Presentazione su schermo (4:3)</PresentationFormat>
  <Paragraphs>469</Paragraphs>
  <Slides>21</Slides>
  <Notes>20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21</vt:i4>
      </vt:variant>
    </vt:vector>
  </HeadingPairs>
  <TitlesOfParts>
    <vt:vector size="29" baseType="lpstr">
      <vt:lpstr>MS PGothic</vt:lpstr>
      <vt:lpstr>MS PGothic</vt:lpstr>
      <vt:lpstr>Arial</vt:lpstr>
      <vt:lpstr>AvantGarde Bk BT</vt:lpstr>
      <vt:lpstr>Calibri</vt:lpstr>
      <vt:lpstr>Tahoma</vt:lpstr>
      <vt:lpstr>Times New Roman</vt:lpstr>
      <vt:lpstr>crossmind</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Costi accessori di acquisto:</vt:lpstr>
      <vt:lpstr>Costi accessori di acquisto:</vt:lpstr>
      <vt:lpstr>Costi accessori di acquisto:</vt:lpstr>
      <vt:lpstr>Costi accessori di acquisto:</vt:lpstr>
      <vt:lpstr>Presentazione standard di PowerPoint</vt:lpstr>
      <vt:lpstr>Presentazione standard di PowerPoint</vt:lpstr>
      <vt:lpstr>Presentazione standard di PowerPoint</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330</cp:revision>
  <dcterms:created xsi:type="dcterms:W3CDTF">2008-10-04T09:41:13Z</dcterms:created>
  <dcterms:modified xsi:type="dcterms:W3CDTF">2021-04-20T13:06:35Z</dcterms:modified>
</cp:coreProperties>
</file>