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91" r:id="rId5"/>
    <p:sldId id="421" r:id="rId6"/>
    <p:sldId id="422" r:id="rId7"/>
    <p:sldId id="423" r:id="rId8"/>
    <p:sldId id="440" r:id="rId9"/>
    <p:sldId id="441" r:id="rId10"/>
    <p:sldId id="364" r:id="rId11"/>
    <p:sldId id="442" r:id="rId12"/>
    <p:sldId id="443" r:id="rId13"/>
    <p:sldId id="460" r:id="rId14"/>
    <p:sldId id="435" r:id="rId15"/>
    <p:sldId id="444" r:id="rId16"/>
    <p:sldId id="445" r:id="rId17"/>
    <p:sldId id="446" r:id="rId18"/>
    <p:sldId id="372" r:id="rId19"/>
    <p:sldId id="374" r:id="rId20"/>
    <p:sldId id="447" r:id="rId21"/>
    <p:sldId id="337" r:id="rId22"/>
  </p:sldIdLst>
  <p:sldSz cx="9144000" cy="6858000" type="screen4x3"/>
  <p:notesSz cx="6858000" cy="9723438"/>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87" autoAdjust="0"/>
  </p:normalViewPr>
  <p:slideViewPr>
    <p:cSldViewPr>
      <p:cViewPr varScale="1">
        <p:scale>
          <a:sx n="95" d="100"/>
          <a:sy n="95" d="100"/>
        </p:scale>
        <p:origin x="498"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87363"/>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87363"/>
          </a:xfrm>
          <a:prstGeom prst="rect">
            <a:avLst/>
          </a:prstGeom>
        </p:spPr>
        <p:txBody>
          <a:bodyPr vert="horz" lIns="91440" tIns="45720" rIns="91440" bIns="45720" rtlCol="0"/>
          <a:lstStyle>
            <a:lvl1pPr algn="r">
              <a:defRPr sz="1200"/>
            </a:lvl1pPr>
          </a:lstStyle>
          <a:p>
            <a:pPr>
              <a:defRPr/>
            </a:pPr>
            <a:fld id="{6B88C3E6-21B3-4692-B278-9B8FF435153F}" type="datetimeFigureOut">
              <a:rPr lang="it-IT"/>
              <a:pPr>
                <a:defRPr/>
              </a:pPr>
              <a:t>19/04/2021</a:t>
            </a:fld>
            <a:endParaRPr lang="it-IT"/>
          </a:p>
        </p:txBody>
      </p:sp>
      <p:sp>
        <p:nvSpPr>
          <p:cNvPr id="4" name="Segnaposto immagine diapositiva 3"/>
          <p:cNvSpPr>
            <a:spLocks noGrp="1" noRot="1" noChangeAspect="1"/>
          </p:cNvSpPr>
          <p:nvPr>
            <p:ph type="sldImg" idx="2"/>
          </p:nvPr>
        </p:nvSpPr>
        <p:spPr>
          <a:xfrm>
            <a:off x="1241425" y="1216025"/>
            <a:ext cx="4375150" cy="3281363"/>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679950"/>
            <a:ext cx="5486400" cy="3827463"/>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236075"/>
            <a:ext cx="2971800" cy="487363"/>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9236075"/>
            <a:ext cx="2971800" cy="48736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4A10596-4038-4997-81BC-25A7C99337D7}"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717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B0A0638-7102-4776-9F25-674C3862B8C6}" type="slidenum">
              <a:rPr lang="it-IT" altLang="it-IT"/>
              <a:pPr/>
              <a:t>1</a:t>
            </a:fld>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560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0EB0D5-3F50-4DD2-882B-590AC03FFF6A}" type="slidenum">
              <a:rPr lang="it-IT" altLang="it-IT"/>
              <a:pPr/>
              <a:t>10</a:t>
            </a:fld>
            <a:endParaRPr lang="it-IT" altLang="it-IT"/>
          </a:p>
        </p:txBody>
      </p:sp>
    </p:spTree>
    <p:extLst>
      <p:ext uri="{BB962C8B-B14F-4D97-AF65-F5344CB8AC3E}">
        <p14:creationId xmlns:p14="http://schemas.microsoft.com/office/powerpoint/2010/main" val="1778342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765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5AF2CDF-8124-4C82-91A7-662434945C33}" type="slidenum">
              <a:rPr lang="it-IT" altLang="it-IT"/>
              <a:pPr/>
              <a:t>11</a:t>
            </a:fld>
            <a:endParaRPr lang="it-IT" alt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970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61CC8E1-23AD-4E82-A4EC-16C1043BAF22}" type="slidenum">
              <a:rPr lang="it-IT" altLang="it-IT"/>
              <a:pPr/>
              <a:t>12</a:t>
            </a:fld>
            <a:endParaRPr lang="it-IT" alt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174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49E4D0C-F827-464D-9AA5-DB3314BED91A}" type="slidenum">
              <a:rPr lang="it-IT" altLang="it-IT"/>
              <a:pPr/>
              <a:t>13</a:t>
            </a:fld>
            <a:endParaRPr lang="it-IT" alt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379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8B11C4-5E13-4454-BAF1-8D06D260925E}" type="slidenum">
              <a:rPr lang="it-IT" altLang="it-IT"/>
              <a:pPr/>
              <a:t>14</a:t>
            </a:fld>
            <a:endParaRPr lang="it-IT" alt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3584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16D806A-AC81-45F8-8444-F4DFB7DC35EF}" type="slidenum">
              <a:rPr lang="it-IT" altLang="it-IT"/>
              <a:pPr/>
              <a:t>15</a:t>
            </a:fld>
            <a:endParaRPr lang="it-IT" alt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198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CB6EB4-15EE-4BF3-8A03-57DFE9BA8960}" type="slidenum">
              <a:rPr lang="it-IT" altLang="it-IT"/>
              <a:pPr/>
              <a:t>16</a:t>
            </a:fld>
            <a:endParaRPr lang="it-IT" alt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4403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89133A2-C4CF-48CF-87C1-33F5561B80A4}" type="slidenum">
              <a:rPr lang="it-IT" altLang="it-IT"/>
              <a:pPr/>
              <a:t>17</a:t>
            </a:fld>
            <a:endParaRPr lang="it-IT"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126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C217041-0D06-4A29-BD43-E52A3172D7E0}" type="slidenum">
              <a:rPr lang="it-IT" altLang="it-IT"/>
              <a:pPr/>
              <a:t>2</a:t>
            </a:fld>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331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467633-6191-4512-AE1C-CE1B43D756B8}" type="slidenum">
              <a:rPr lang="it-IT" altLang="it-IT"/>
              <a:pPr/>
              <a:t>3</a:t>
            </a:fld>
            <a:endParaRPr lang="it-IT"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536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6A0E6F5-AAD4-4AAE-9040-769BD8283D08}" type="slidenum">
              <a:rPr lang="it-IT" altLang="it-IT"/>
              <a:pPr/>
              <a:t>4</a:t>
            </a:fld>
            <a:endParaRPr lang="it-IT"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7412"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1A3C990-2175-47A0-9630-81F2476D3234}" type="slidenum">
              <a:rPr lang="it-IT" altLang="it-IT"/>
              <a:pPr/>
              <a:t>5</a:t>
            </a:fld>
            <a:endParaRPr lang="it-IT"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9460"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730333-3879-4704-AE73-AAC03406D834}" type="slidenum">
              <a:rPr lang="it-IT" altLang="it-IT"/>
              <a:pPr/>
              <a:t>6</a:t>
            </a:fld>
            <a:endParaRPr lang="it-IT"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1508"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4E69EA5-79D4-4B3A-BFF1-EC8223F5AE6E}" type="slidenum">
              <a:rPr lang="it-IT" altLang="it-IT"/>
              <a:pPr/>
              <a:t>7</a:t>
            </a:fld>
            <a:endParaRPr lang="it-IT"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3556"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69FC31D-F1C6-43FB-A0B5-35C1EBF9101E}" type="slidenum">
              <a:rPr lang="it-IT" altLang="it-IT"/>
              <a:pPr/>
              <a:t>8</a:t>
            </a:fld>
            <a:endParaRPr lang="it-IT"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2560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0EB0D5-3F50-4DD2-882B-590AC03FFF6A}" type="slidenum">
              <a:rPr lang="it-IT" altLang="it-IT"/>
              <a:pPr/>
              <a:t>9</a:t>
            </a:fld>
            <a:endParaRPr lang="it-IT" altLang="it-I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ctangle 14"/>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5" name="Rectangle 10"/>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pic>
        <p:nvPicPr>
          <p:cNvPr id="6" name="Picture 13" descr="Crossmind_definitivo2"/>
          <p:cNvPicPr>
            <a:picLocks noChangeAspect="1" noChangeArrowheads="1"/>
          </p:cNvPicPr>
          <p:nvPr/>
        </p:nvPicPr>
        <p:blipFill>
          <a:blip r:embed="rId2">
            <a:lum bright="80000" contrast="-44000"/>
            <a:extLst>
              <a:ext uri="{28A0092B-C50C-407E-A947-70E740481C1C}">
                <a14:useLocalDpi xmlns:a14="http://schemas.microsoft.com/office/drawing/2010/main" val="0"/>
              </a:ext>
            </a:extLst>
          </a:blip>
          <a:srcRect t="26692" b="27074"/>
          <a:stretch>
            <a:fillRect/>
          </a:stretch>
        </p:blipFill>
        <p:spPr bwMode="auto">
          <a:xfrm>
            <a:off x="323850" y="5021263"/>
            <a:ext cx="2146300"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9"/>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8" name="Rectangle 16"/>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9" name="Rectangle 18"/>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27652" name="Rectangle 4"/>
          <p:cNvSpPr>
            <a:spLocks noGrp="1" noChangeArrowheads="1"/>
          </p:cNvSpPr>
          <p:nvPr>
            <p:ph type="ctrTitle"/>
          </p:nvPr>
        </p:nvSpPr>
        <p:spPr>
          <a:xfrm>
            <a:off x="3924301" y="1916113"/>
            <a:ext cx="5000625" cy="1225550"/>
          </a:xfrm>
        </p:spPr>
        <p:txBody>
          <a:bodyPr/>
          <a:lstStyle>
            <a:lvl1pPr algn="ctr">
              <a:defRPr b="1">
                <a:solidFill>
                  <a:srgbClr val="990033"/>
                </a:solidFill>
              </a:defRPr>
            </a:lvl1pPr>
          </a:lstStyle>
          <a:p>
            <a:r>
              <a:rPr lang="it-IT"/>
              <a:t>Fare clic per modificare lo stile del titolo</a:t>
            </a:r>
          </a:p>
        </p:txBody>
      </p:sp>
      <p:sp>
        <p:nvSpPr>
          <p:cNvPr id="27653" name="Rectangle 5"/>
          <p:cNvSpPr>
            <a:spLocks noGrp="1" noChangeArrowheads="1"/>
          </p:cNvSpPr>
          <p:nvPr>
            <p:ph type="subTitle" idx="1"/>
          </p:nvPr>
        </p:nvSpPr>
        <p:spPr>
          <a:xfrm>
            <a:off x="4356101" y="3429001"/>
            <a:ext cx="4537075" cy="1368425"/>
          </a:xfrm>
        </p:spPr>
        <p:txBody>
          <a:bodyPr/>
          <a:lstStyle>
            <a:lvl1pPr marL="0" indent="0" algn="r">
              <a:buFontTx/>
              <a:buNone/>
              <a:defRPr sz="1800">
                <a:solidFill>
                  <a:srgbClr val="5F5F5F"/>
                </a:solidFill>
                <a:latin typeface="AvantGarde Bk BT" pitchFamily="34" charset="0"/>
              </a:defRPr>
            </a:lvl1pPr>
          </a:lstStyle>
          <a:p>
            <a:r>
              <a:rPr lang="it-IT"/>
              <a:t>Fare clic per modificare lo stile del sottotitolo dello schema</a:t>
            </a:r>
          </a:p>
        </p:txBody>
      </p:sp>
      <p:sp>
        <p:nvSpPr>
          <p:cNvPr id="10" name="Rectangle 19"/>
          <p:cNvSpPr>
            <a:spLocks noGrp="1" noChangeArrowheads="1"/>
          </p:cNvSpPr>
          <p:nvPr>
            <p:ph type="ftr" sz="quarter" idx="10"/>
          </p:nvPr>
        </p:nvSpPr>
        <p:spPr>
          <a:xfrm>
            <a:off x="4356100" y="6245225"/>
            <a:ext cx="4608513" cy="476250"/>
          </a:xfrm>
        </p:spPr>
        <p:txBody>
          <a:bodyPr/>
          <a:lstStyle>
            <a:lvl1pPr algn="r">
              <a:defRPr i="1"/>
            </a:lvl1pPr>
          </a:lstStyle>
          <a:p>
            <a:pPr>
              <a:defRPr/>
            </a:pPr>
            <a:r>
              <a:rPr lang="it-IT"/>
              <a:t>A cura di ...</a:t>
            </a:r>
          </a:p>
        </p:txBody>
      </p:sp>
    </p:spTree>
    <p:extLst>
      <p:ext uri="{BB962C8B-B14F-4D97-AF65-F5344CB8AC3E}">
        <p14:creationId xmlns:p14="http://schemas.microsoft.com/office/powerpoint/2010/main" val="1824619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8B5053B8-8EE5-4A6B-9260-E9AA374FBC57}" type="slidenum">
              <a:rPr lang="it-IT" altLang="it-IT"/>
              <a:pPr/>
              <a:t>‹N›</a:t>
            </a:fld>
            <a:endParaRPr lang="it-IT" altLang="it-IT"/>
          </a:p>
        </p:txBody>
      </p:sp>
    </p:spTree>
    <p:extLst>
      <p:ext uri="{BB962C8B-B14F-4D97-AF65-F5344CB8AC3E}">
        <p14:creationId xmlns:p14="http://schemas.microsoft.com/office/powerpoint/2010/main" val="3485248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4975" y="341313"/>
            <a:ext cx="2108200" cy="5535612"/>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2" y="341313"/>
            <a:ext cx="6175375" cy="553561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8E09A7FD-DC9F-43CA-960D-3E59BC0CA381}" type="slidenum">
              <a:rPr lang="it-IT" altLang="it-IT"/>
              <a:pPr/>
              <a:t>‹N›</a:t>
            </a:fld>
            <a:endParaRPr lang="it-IT" altLang="it-IT"/>
          </a:p>
        </p:txBody>
      </p:sp>
    </p:spTree>
    <p:extLst>
      <p:ext uri="{BB962C8B-B14F-4D97-AF65-F5344CB8AC3E}">
        <p14:creationId xmlns:p14="http://schemas.microsoft.com/office/powerpoint/2010/main" val="2162888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abella 2"/>
          <p:cNvSpPr>
            <a:spLocks noGrp="1"/>
          </p:cNvSpPr>
          <p:nvPr>
            <p:ph type="tbl" idx="1"/>
          </p:nvPr>
        </p:nvSpPr>
        <p:spPr>
          <a:xfrm>
            <a:off x="457200" y="1600200"/>
            <a:ext cx="8229600" cy="4525963"/>
          </a:xfrm>
        </p:spPr>
        <p:txBody>
          <a:bodyPr rtlCol="0">
            <a:normAutofit/>
          </a:bodyPr>
          <a:lstStyle/>
          <a:p>
            <a:pPr lvl="0"/>
            <a:endParaRPr lang="it-IT" noProof="0"/>
          </a:p>
        </p:txBody>
      </p:sp>
      <p:sp>
        <p:nvSpPr>
          <p:cNvPr id="4" name="Rectangle 4"/>
          <p:cNvSpPr>
            <a:spLocks noGrp="1" noChangeArrowheads="1"/>
          </p:cNvSpPr>
          <p:nvPr>
            <p:ph type="dt" sz="half" idx="10"/>
          </p:nvPr>
        </p:nvSpPr>
        <p:spPr/>
        <p:txBody>
          <a:bodyPr/>
          <a:lstStyle>
            <a:lvl1pPr>
              <a:defRPr/>
            </a:lvl1pPr>
          </a:lstStyle>
          <a:p>
            <a:pPr>
              <a:defRPr/>
            </a:pPr>
            <a:endParaRPr lang="it-IT"/>
          </a:p>
        </p:txBody>
      </p:sp>
      <p:sp>
        <p:nvSpPr>
          <p:cNvPr id="5" name="Rectangle 5"/>
          <p:cNvSpPr>
            <a:spLocks noGrp="1" noChangeArrowheads="1"/>
          </p:cNvSpPr>
          <p:nvPr>
            <p:ph type="ftr" sz="quarter" idx="11"/>
          </p:nvPr>
        </p:nvSpPr>
        <p:spPr/>
        <p:txBody>
          <a:bodyPr/>
          <a:lstStyle>
            <a:lvl1pPr>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vl1pPr>
          </a:lstStyle>
          <a:p>
            <a:fld id="{37394386-E69A-419A-B138-0C74C27A9685}" type="slidenum">
              <a:rPr lang="it-IT" altLang="it-IT"/>
              <a:pPr/>
              <a:t>‹N›</a:t>
            </a:fld>
            <a:endParaRPr lang="it-IT" altLang="it-IT"/>
          </a:p>
        </p:txBody>
      </p:sp>
    </p:spTree>
    <p:extLst>
      <p:ext uri="{BB962C8B-B14F-4D97-AF65-F5344CB8AC3E}">
        <p14:creationId xmlns:p14="http://schemas.microsoft.com/office/powerpoint/2010/main" val="167522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5"/>
          <p:cNvSpPr>
            <a:spLocks noGrp="1" noChangeArrowheads="1"/>
          </p:cNvSpPr>
          <p:nvPr>
            <p:ph type="dt" sz="half" idx="10"/>
          </p:nvPr>
        </p:nvSpPr>
        <p:spPr/>
        <p:txBody>
          <a:bodyPr/>
          <a:lstStyle>
            <a:lvl1pPr>
              <a:defRPr/>
            </a:lvl1pPr>
          </a:lstStyle>
          <a:p>
            <a:pPr>
              <a:defRPr/>
            </a:pPr>
            <a:r>
              <a:rPr lang="it-IT"/>
              <a:t>&gt;</a:t>
            </a:r>
          </a:p>
        </p:txBody>
      </p:sp>
      <p:sp>
        <p:nvSpPr>
          <p:cNvPr id="5" name="Rectangle 6"/>
          <p:cNvSpPr>
            <a:spLocks noGrp="1" noChangeArrowheads="1"/>
          </p:cNvSpPr>
          <p:nvPr>
            <p:ph type="ftr" sz="quarter" idx="11"/>
          </p:nvPr>
        </p:nvSpPr>
        <p:spPr/>
        <p:txBody>
          <a:bodyPr/>
          <a:lstStyle>
            <a:lvl1pPr>
              <a:defRPr/>
            </a:lvl1pPr>
          </a:lstStyle>
          <a:p>
            <a:pPr>
              <a:defRPr/>
            </a:pPr>
            <a:endParaRPr lang="it-IT"/>
          </a:p>
        </p:txBody>
      </p:sp>
      <p:sp>
        <p:nvSpPr>
          <p:cNvPr id="6" name="Rectangle 7"/>
          <p:cNvSpPr>
            <a:spLocks noGrp="1" noChangeArrowheads="1"/>
          </p:cNvSpPr>
          <p:nvPr>
            <p:ph type="sldNum" sz="quarter" idx="12"/>
          </p:nvPr>
        </p:nvSpPr>
        <p:spPr/>
        <p:txBody>
          <a:bodyPr/>
          <a:lstStyle>
            <a:lvl1pPr>
              <a:defRPr/>
            </a:lvl1pPr>
          </a:lstStyle>
          <a:p>
            <a:fld id="{F045D79A-0D21-45BE-8368-D3D22327E7EE}" type="slidenum">
              <a:rPr lang="it-IT" altLang="it-IT"/>
              <a:pPr/>
              <a:t>‹N›</a:t>
            </a:fld>
            <a:endParaRPr lang="it-IT" altLang="it-IT"/>
          </a:p>
        </p:txBody>
      </p:sp>
    </p:spTree>
    <p:extLst>
      <p:ext uri="{BB962C8B-B14F-4D97-AF65-F5344CB8AC3E}">
        <p14:creationId xmlns:p14="http://schemas.microsoft.com/office/powerpoint/2010/main" val="3397785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5"/>
          <p:cNvSpPr>
            <a:spLocks noGrp="1" noChangeArrowheads="1"/>
          </p:cNvSpPr>
          <p:nvPr>
            <p:ph type="dt" sz="half" idx="10"/>
          </p:nvPr>
        </p:nvSpPr>
        <p:spPr>
          <a:ln/>
        </p:spPr>
        <p:txBody>
          <a:bodyPr/>
          <a:lstStyle>
            <a:lvl1pPr>
              <a:defRPr/>
            </a:lvl1pPr>
          </a:lstStyle>
          <a:p>
            <a:pPr>
              <a:defRPr/>
            </a:pPr>
            <a:r>
              <a:rPr lang="it-IT"/>
              <a:t>&gt;</a:t>
            </a:r>
          </a:p>
        </p:txBody>
      </p:sp>
      <p:sp>
        <p:nvSpPr>
          <p:cNvPr id="5"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6" name="Rectangle 7"/>
          <p:cNvSpPr>
            <a:spLocks noGrp="1" noChangeArrowheads="1"/>
          </p:cNvSpPr>
          <p:nvPr>
            <p:ph type="sldNum" sz="quarter" idx="12"/>
          </p:nvPr>
        </p:nvSpPr>
        <p:spPr>
          <a:ln/>
        </p:spPr>
        <p:txBody>
          <a:bodyPr/>
          <a:lstStyle>
            <a:lvl1pPr>
              <a:defRPr/>
            </a:lvl1pPr>
          </a:lstStyle>
          <a:p>
            <a:fld id="{B7E3A0F4-1847-4D7E-835A-08853967BB09}" type="slidenum">
              <a:rPr lang="it-IT" altLang="it-IT"/>
              <a:pPr/>
              <a:t>‹N›</a:t>
            </a:fld>
            <a:endParaRPr lang="it-IT" altLang="it-IT"/>
          </a:p>
        </p:txBody>
      </p:sp>
    </p:spTree>
    <p:extLst>
      <p:ext uri="{BB962C8B-B14F-4D97-AF65-F5344CB8AC3E}">
        <p14:creationId xmlns:p14="http://schemas.microsoft.com/office/powerpoint/2010/main" val="1285594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1" y="1125539"/>
            <a:ext cx="4141788"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751389" y="1125539"/>
            <a:ext cx="4141787" cy="4751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234933DA-AD96-48EC-8680-5E706003D0B6}" type="slidenum">
              <a:rPr lang="it-IT" altLang="it-IT"/>
              <a:pPr/>
              <a:t>‹N›</a:t>
            </a:fld>
            <a:endParaRPr lang="it-IT" altLang="it-IT"/>
          </a:p>
        </p:txBody>
      </p:sp>
    </p:spTree>
    <p:extLst>
      <p:ext uri="{BB962C8B-B14F-4D97-AF65-F5344CB8AC3E}">
        <p14:creationId xmlns:p14="http://schemas.microsoft.com/office/powerpoint/2010/main" val="106234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5"/>
          <p:cNvSpPr>
            <a:spLocks noGrp="1" noChangeArrowheads="1"/>
          </p:cNvSpPr>
          <p:nvPr>
            <p:ph type="dt" sz="half" idx="10"/>
          </p:nvPr>
        </p:nvSpPr>
        <p:spPr>
          <a:ln/>
        </p:spPr>
        <p:txBody>
          <a:bodyPr/>
          <a:lstStyle>
            <a:lvl1pPr>
              <a:defRPr/>
            </a:lvl1pPr>
          </a:lstStyle>
          <a:p>
            <a:pPr>
              <a:defRPr/>
            </a:pPr>
            <a:r>
              <a:rPr lang="it-IT"/>
              <a:t>&gt;</a:t>
            </a:r>
          </a:p>
        </p:txBody>
      </p:sp>
      <p:sp>
        <p:nvSpPr>
          <p:cNvPr id="8"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9" name="Rectangle 7"/>
          <p:cNvSpPr>
            <a:spLocks noGrp="1" noChangeArrowheads="1"/>
          </p:cNvSpPr>
          <p:nvPr>
            <p:ph type="sldNum" sz="quarter" idx="12"/>
          </p:nvPr>
        </p:nvSpPr>
        <p:spPr>
          <a:ln/>
        </p:spPr>
        <p:txBody>
          <a:bodyPr/>
          <a:lstStyle>
            <a:lvl1pPr>
              <a:defRPr/>
            </a:lvl1pPr>
          </a:lstStyle>
          <a:p>
            <a:fld id="{2FDCA4A4-49B8-48CE-99C1-BCF1F96CEEAF}" type="slidenum">
              <a:rPr lang="it-IT" altLang="it-IT"/>
              <a:pPr/>
              <a:t>‹N›</a:t>
            </a:fld>
            <a:endParaRPr lang="it-IT" altLang="it-IT"/>
          </a:p>
        </p:txBody>
      </p:sp>
    </p:spTree>
    <p:extLst>
      <p:ext uri="{BB962C8B-B14F-4D97-AF65-F5344CB8AC3E}">
        <p14:creationId xmlns:p14="http://schemas.microsoft.com/office/powerpoint/2010/main" val="1399440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5"/>
          <p:cNvSpPr>
            <a:spLocks noGrp="1" noChangeArrowheads="1"/>
          </p:cNvSpPr>
          <p:nvPr>
            <p:ph type="dt" sz="half" idx="10"/>
          </p:nvPr>
        </p:nvSpPr>
        <p:spPr>
          <a:ln/>
        </p:spPr>
        <p:txBody>
          <a:bodyPr/>
          <a:lstStyle>
            <a:lvl1pPr>
              <a:defRPr/>
            </a:lvl1pPr>
          </a:lstStyle>
          <a:p>
            <a:pPr>
              <a:defRPr/>
            </a:pPr>
            <a:r>
              <a:rPr lang="it-IT"/>
              <a:t>&gt;</a:t>
            </a:r>
          </a:p>
        </p:txBody>
      </p:sp>
      <p:sp>
        <p:nvSpPr>
          <p:cNvPr id="4"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5" name="Rectangle 7"/>
          <p:cNvSpPr>
            <a:spLocks noGrp="1" noChangeArrowheads="1"/>
          </p:cNvSpPr>
          <p:nvPr>
            <p:ph type="sldNum" sz="quarter" idx="12"/>
          </p:nvPr>
        </p:nvSpPr>
        <p:spPr>
          <a:ln/>
        </p:spPr>
        <p:txBody>
          <a:bodyPr/>
          <a:lstStyle>
            <a:lvl1pPr>
              <a:defRPr/>
            </a:lvl1pPr>
          </a:lstStyle>
          <a:p>
            <a:fld id="{7FFCD310-F40A-4A6D-B182-C7FA9306AC2F}" type="slidenum">
              <a:rPr lang="it-IT" altLang="it-IT"/>
              <a:pPr/>
              <a:t>‹N›</a:t>
            </a:fld>
            <a:endParaRPr lang="it-IT" altLang="it-IT"/>
          </a:p>
        </p:txBody>
      </p:sp>
    </p:spTree>
    <p:extLst>
      <p:ext uri="{BB962C8B-B14F-4D97-AF65-F5344CB8AC3E}">
        <p14:creationId xmlns:p14="http://schemas.microsoft.com/office/powerpoint/2010/main" val="587134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r>
              <a:rPr lang="it-IT"/>
              <a:t>&gt;</a:t>
            </a:r>
          </a:p>
        </p:txBody>
      </p:sp>
      <p:sp>
        <p:nvSpPr>
          <p:cNvPr id="3"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4" name="Rectangle 7"/>
          <p:cNvSpPr>
            <a:spLocks noGrp="1" noChangeArrowheads="1"/>
          </p:cNvSpPr>
          <p:nvPr>
            <p:ph type="sldNum" sz="quarter" idx="12"/>
          </p:nvPr>
        </p:nvSpPr>
        <p:spPr>
          <a:ln/>
        </p:spPr>
        <p:txBody>
          <a:bodyPr/>
          <a:lstStyle>
            <a:lvl1pPr>
              <a:defRPr/>
            </a:lvl1pPr>
          </a:lstStyle>
          <a:p>
            <a:fld id="{5AD1F5CA-5526-47AE-A5D7-DF4E4FBEA074}" type="slidenum">
              <a:rPr lang="it-IT" altLang="it-IT"/>
              <a:pPr/>
              <a:t>‹N›</a:t>
            </a:fld>
            <a:endParaRPr lang="it-IT" altLang="it-IT"/>
          </a:p>
        </p:txBody>
      </p:sp>
    </p:spTree>
    <p:extLst>
      <p:ext uri="{BB962C8B-B14F-4D97-AF65-F5344CB8AC3E}">
        <p14:creationId xmlns:p14="http://schemas.microsoft.com/office/powerpoint/2010/main" val="63523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9B74E02C-6976-4ED8-9D92-7A56398A1EBA}" type="slidenum">
              <a:rPr lang="it-IT" altLang="it-IT"/>
              <a:pPr/>
              <a:t>‹N›</a:t>
            </a:fld>
            <a:endParaRPr lang="it-IT" altLang="it-IT"/>
          </a:p>
        </p:txBody>
      </p:sp>
    </p:spTree>
    <p:extLst>
      <p:ext uri="{BB962C8B-B14F-4D97-AF65-F5344CB8AC3E}">
        <p14:creationId xmlns:p14="http://schemas.microsoft.com/office/powerpoint/2010/main" val="1652642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5"/>
          <p:cNvSpPr>
            <a:spLocks noGrp="1" noChangeArrowheads="1"/>
          </p:cNvSpPr>
          <p:nvPr>
            <p:ph type="dt" sz="half" idx="10"/>
          </p:nvPr>
        </p:nvSpPr>
        <p:spPr>
          <a:ln/>
        </p:spPr>
        <p:txBody>
          <a:bodyPr/>
          <a:lstStyle>
            <a:lvl1pPr>
              <a:defRPr/>
            </a:lvl1pPr>
          </a:lstStyle>
          <a:p>
            <a:pPr>
              <a:defRPr/>
            </a:pPr>
            <a:r>
              <a:rPr lang="it-IT"/>
              <a:t>&gt;</a:t>
            </a:r>
          </a:p>
        </p:txBody>
      </p:sp>
      <p:sp>
        <p:nvSpPr>
          <p:cNvPr id="6" name="Rectangle 6"/>
          <p:cNvSpPr>
            <a:spLocks noGrp="1" noChangeArrowheads="1"/>
          </p:cNvSpPr>
          <p:nvPr>
            <p:ph type="ftr" sz="quarter" idx="11"/>
          </p:nvPr>
        </p:nvSpPr>
        <p:spPr>
          <a:ln/>
        </p:spPr>
        <p:txBody>
          <a:bodyPr/>
          <a:lstStyle>
            <a:lvl1pPr>
              <a:defRPr/>
            </a:lvl1pPr>
          </a:lstStyle>
          <a:p>
            <a:pPr>
              <a:defRPr/>
            </a:pPr>
            <a:r>
              <a:rPr lang="it-IT"/>
              <a:t>A cura di ...</a:t>
            </a:r>
          </a:p>
        </p:txBody>
      </p:sp>
      <p:sp>
        <p:nvSpPr>
          <p:cNvPr id="7" name="Rectangle 7"/>
          <p:cNvSpPr>
            <a:spLocks noGrp="1" noChangeArrowheads="1"/>
          </p:cNvSpPr>
          <p:nvPr>
            <p:ph type="sldNum" sz="quarter" idx="12"/>
          </p:nvPr>
        </p:nvSpPr>
        <p:spPr>
          <a:ln/>
        </p:spPr>
        <p:txBody>
          <a:bodyPr/>
          <a:lstStyle>
            <a:lvl1pPr>
              <a:defRPr/>
            </a:lvl1pPr>
          </a:lstStyle>
          <a:p>
            <a:fld id="{F268A58F-1458-4049-88DC-8A1324A19C60}" type="slidenum">
              <a:rPr lang="it-IT" altLang="it-IT"/>
              <a:pPr/>
              <a:t>‹N›</a:t>
            </a:fld>
            <a:endParaRPr lang="it-IT" altLang="it-IT"/>
          </a:p>
        </p:txBody>
      </p:sp>
    </p:spTree>
    <p:extLst>
      <p:ext uri="{BB962C8B-B14F-4D97-AF65-F5344CB8AC3E}">
        <p14:creationId xmlns:p14="http://schemas.microsoft.com/office/powerpoint/2010/main" val="1138197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1026" name="Rectangle 10"/>
          <p:cNvSpPr>
            <a:spLocks noChangeArrowheads="1"/>
          </p:cNvSpPr>
          <p:nvPr/>
        </p:nvSpPr>
        <p:spPr bwMode="auto">
          <a:xfrm rot="10800000">
            <a:off x="0" y="260350"/>
            <a:ext cx="9144000" cy="5256213"/>
          </a:xfrm>
          <a:prstGeom prst="rect">
            <a:avLst/>
          </a:prstGeom>
          <a:gradFill rotWithShape="1">
            <a:gsLst>
              <a:gs pos="0">
                <a:srgbClr val="FFFFFF"/>
              </a:gs>
              <a:gs pos="100000">
                <a:srgbClr val="DDDDDD"/>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7" name="Rectangle 11"/>
          <p:cNvSpPr>
            <a:spLocks noChangeArrowheads="1"/>
          </p:cNvSpPr>
          <p:nvPr/>
        </p:nvSpPr>
        <p:spPr bwMode="auto">
          <a:xfrm rot="10800000">
            <a:off x="0" y="4149725"/>
            <a:ext cx="9144000" cy="2708275"/>
          </a:xfrm>
          <a:prstGeom prst="rect">
            <a:avLst/>
          </a:prstGeom>
          <a:gradFill rotWithShape="1">
            <a:gsLst>
              <a:gs pos="0">
                <a:srgbClr val="FFFFFF"/>
              </a:gs>
              <a:gs pos="100000">
                <a:srgbClr val="EBEBEB"/>
              </a:gs>
            </a:gsLst>
            <a:lin ang="5400000" scaled="1"/>
          </a:gradFill>
          <a:ln>
            <a:noFill/>
          </a:ln>
        </p:spPr>
        <p:txBody>
          <a:bodyPr rot="10800000"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defRPr/>
            </a:pPr>
            <a:endParaRPr lang="it-IT" altLang="it-IT" sz="1800">
              <a:solidFill>
                <a:srgbClr val="000000"/>
              </a:solidFill>
            </a:endParaRPr>
          </a:p>
        </p:txBody>
      </p:sp>
      <p:sp>
        <p:nvSpPr>
          <p:cNvPr id="1028" name="Rectangle 3"/>
          <p:cNvSpPr>
            <a:spLocks noGrp="1" noChangeArrowheads="1"/>
          </p:cNvSpPr>
          <p:nvPr>
            <p:ph type="title"/>
          </p:nvPr>
        </p:nvSpPr>
        <p:spPr bwMode="auto">
          <a:xfrm>
            <a:off x="684213" y="341313"/>
            <a:ext cx="8208962"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9" name="Rectangle 2"/>
          <p:cNvSpPr>
            <a:spLocks noChangeArrowheads="1"/>
          </p:cNvSpPr>
          <p:nvPr/>
        </p:nvSpPr>
        <p:spPr bwMode="auto">
          <a:xfrm>
            <a:off x="0" y="6165850"/>
            <a:ext cx="9144000" cy="692150"/>
          </a:xfrm>
          <a:prstGeom prst="rect">
            <a:avLst/>
          </a:prstGeom>
          <a:solidFill>
            <a:schemeClr val="bg2"/>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0" name="Rectangle 4"/>
          <p:cNvSpPr>
            <a:spLocks noGrp="1" noChangeArrowheads="1"/>
          </p:cNvSpPr>
          <p:nvPr>
            <p:ph type="body" idx="1"/>
          </p:nvPr>
        </p:nvSpPr>
        <p:spPr bwMode="auto">
          <a:xfrm>
            <a:off x="457200" y="1125538"/>
            <a:ext cx="84359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26629" name="Rectangle 5"/>
          <p:cNvSpPr>
            <a:spLocks noGrp="1" noChangeArrowheads="1"/>
          </p:cNvSpPr>
          <p:nvPr>
            <p:ph type="dt" sz="half" idx="2"/>
          </p:nvPr>
        </p:nvSpPr>
        <p:spPr bwMode="auto">
          <a:xfrm>
            <a:off x="179388"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FFFFFF"/>
                </a:solidFill>
                <a:latin typeface="+mj-lt"/>
                <a:ea typeface="+mn-ea"/>
                <a:cs typeface="+mn-cs"/>
              </a:defRPr>
            </a:lvl1pPr>
          </a:lstStyle>
          <a:p>
            <a:pPr>
              <a:defRPr/>
            </a:pPr>
            <a:r>
              <a:rPr lang="it-IT"/>
              <a:t>&gt;</a:t>
            </a:r>
          </a:p>
        </p:txBody>
      </p:sp>
      <p:sp>
        <p:nvSpPr>
          <p:cNvPr id="26630" name="Rectangle 6"/>
          <p:cNvSpPr>
            <a:spLocks noGrp="1" noChangeArrowheads="1"/>
          </p:cNvSpPr>
          <p:nvPr>
            <p:ph type="ftr" sz="quarter" idx="3"/>
          </p:nvPr>
        </p:nvSpPr>
        <p:spPr bwMode="auto">
          <a:xfrm>
            <a:off x="2555875" y="6237288"/>
            <a:ext cx="417671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FFFFFF"/>
                </a:solidFill>
                <a:latin typeface="+mj-lt"/>
                <a:ea typeface="+mn-ea"/>
                <a:cs typeface="+mn-cs"/>
              </a:defRPr>
            </a:lvl1pPr>
          </a:lstStyle>
          <a:p>
            <a:pPr>
              <a:defRPr/>
            </a:pPr>
            <a:r>
              <a:rPr lang="it-IT"/>
              <a:t>A cura di ...</a:t>
            </a:r>
          </a:p>
        </p:txBody>
      </p:sp>
      <p:sp>
        <p:nvSpPr>
          <p:cNvPr id="26631" name="Rectangle 7"/>
          <p:cNvSpPr>
            <a:spLocks noGrp="1" noChangeArrowheads="1"/>
          </p:cNvSpPr>
          <p:nvPr>
            <p:ph type="sldNum" sz="quarter" idx="4"/>
          </p:nvPr>
        </p:nvSpPr>
        <p:spPr bwMode="auto">
          <a:xfrm>
            <a:off x="6986588" y="6237288"/>
            <a:ext cx="19065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FFFFFF"/>
                </a:solidFill>
                <a:latin typeface="AvantGarde Bk BT"/>
                <a:ea typeface="MS PGothic" panose="020B0600070205080204" pitchFamily="34" charset="-128"/>
              </a:defRPr>
            </a:lvl1pPr>
          </a:lstStyle>
          <a:p>
            <a:fld id="{5DFEDEC6-D0CC-4EA8-B9D8-DC45C64B3BCE}" type="slidenum">
              <a:rPr lang="it-IT" altLang="it-IT"/>
              <a:pPr/>
              <a:t>‹N›</a:t>
            </a:fld>
            <a:endParaRPr lang="it-IT" altLang="it-IT"/>
          </a:p>
        </p:txBody>
      </p:sp>
      <p:sp>
        <p:nvSpPr>
          <p:cNvPr id="1034" name="Rectangle 12"/>
          <p:cNvSpPr>
            <a:spLocks noChangeArrowheads="1"/>
          </p:cNvSpPr>
          <p:nvPr/>
        </p:nvSpPr>
        <p:spPr bwMode="auto">
          <a:xfrm>
            <a:off x="0" y="0"/>
            <a:ext cx="9144000" cy="260350"/>
          </a:xfrm>
          <a:prstGeom prst="rect">
            <a:avLst/>
          </a:prstGeom>
          <a:solidFill>
            <a:srgbClr val="9900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
        <p:nvSpPr>
          <p:cNvPr id="1035" name="Rectangle 15"/>
          <p:cNvSpPr>
            <a:spLocks noChangeArrowheads="1"/>
          </p:cNvSpPr>
          <p:nvPr/>
        </p:nvSpPr>
        <p:spPr bwMode="auto">
          <a:xfrm>
            <a:off x="0" y="6742113"/>
            <a:ext cx="9144000" cy="115887"/>
          </a:xfrm>
          <a:prstGeom prst="rect">
            <a:avLst/>
          </a:prstGeom>
          <a:solidFill>
            <a:srgbClr val="333333"/>
          </a:solidFill>
          <a:ln>
            <a:noFill/>
          </a:ln>
        </p:spPr>
        <p:txBody>
          <a:bodyPr wrap="none" anchor="ctr"/>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defRPr/>
            </a:pPr>
            <a:endParaRPr lang="it-IT" altLang="it-IT" sz="1800">
              <a:solidFill>
                <a:srgbClr val="000000"/>
              </a:solidFill>
            </a:endParaRPr>
          </a:p>
        </p:txBody>
      </p:sp>
    </p:spTree>
  </p:cSld>
  <p:clrMap bg1="lt1" tx1="dk1" bg2="lt2" tx2="dk2" accent1="accent1" accent2="accent2" accent3="accent3" accent4="accent4" accent5="accent5" accent6="accent6" hlink="hlink" folHlink="folHlink"/>
  <p:sldLayoutIdLst>
    <p:sldLayoutId id="2147484220" r:id="rId1"/>
    <p:sldLayoutId id="2147484221" r:id="rId2"/>
    <p:sldLayoutId id="2147484211" r:id="rId3"/>
    <p:sldLayoutId id="2147484212" r:id="rId4"/>
    <p:sldLayoutId id="2147484213" r:id="rId5"/>
    <p:sldLayoutId id="2147484214" r:id="rId6"/>
    <p:sldLayoutId id="2147484215" r:id="rId7"/>
    <p:sldLayoutId id="2147484216" r:id="rId8"/>
    <p:sldLayoutId id="2147484217" r:id="rId9"/>
    <p:sldLayoutId id="2147484218" r:id="rId10"/>
    <p:sldLayoutId id="2147484219" r:id="rId11"/>
    <p:sldLayoutId id="2147484222" r:id="rId12"/>
  </p:sldLayoutIdLst>
  <p:timing>
    <p:tnLst>
      <p:par>
        <p:cTn id="1" dur="indefinite" restart="never" nodeType="tmRoot"/>
      </p:par>
    </p:tnLst>
  </p:timing>
  <p:hf sldNum="0" hdr="0"/>
  <p:txStyles>
    <p:title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p:titleStyle>
    <p:bodyStyle>
      <a:lvl1pPr marL="342900" indent="-342900" algn="l" rtl="0" eaLnBrk="0" fontAlgn="base" hangingPunct="0">
        <a:spcBef>
          <a:spcPct val="20000"/>
        </a:spcBef>
        <a:spcAft>
          <a:spcPct val="0"/>
        </a:spcAft>
        <a:buClr>
          <a:srgbClr val="990033"/>
        </a:buClr>
        <a:buChar char="•"/>
        <a:defRPr sz="28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990033"/>
        </a:buClr>
        <a:buFont typeface="Arial" panose="020B0604020202020204" pitchFamily="34" charset="0"/>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6pPr>
      <a:lvl7pPr marL="29718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7pPr>
      <a:lvl8pPr marL="34290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8pPr>
      <a:lvl9pPr marL="3886200" indent="-228600" algn="l" rtl="0" eaLnBrk="1" fontAlgn="base" hangingPunct="1">
        <a:spcBef>
          <a:spcPct val="20000"/>
        </a:spcBef>
        <a:spcAft>
          <a:spcPct val="0"/>
        </a:spcAft>
        <a:buClr>
          <a:srgbClr val="990033"/>
        </a:buClr>
        <a:buFont typeface="Arial" charset="0"/>
        <a:buChar char="»"/>
        <a:defRPr>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ttangolo 4"/>
          <p:cNvSpPr/>
          <p:nvPr/>
        </p:nvSpPr>
        <p:spPr>
          <a:xfrm>
            <a:off x="684213" y="2132856"/>
            <a:ext cx="7991475" cy="4154984"/>
          </a:xfrm>
          <a:prstGeom prst="rect">
            <a:avLst/>
          </a:prstGeom>
        </p:spPr>
        <p:txBody>
          <a:bodyPr>
            <a:spAutoFit/>
          </a:bodyPr>
          <a:lstStyle/>
          <a:p>
            <a:pPr algn="ctr">
              <a:spcBef>
                <a:spcPts val="0"/>
              </a:spcBef>
              <a:defRPr/>
            </a:pPr>
            <a:r>
              <a:rPr lang="it-IT" sz="4400" b="1" dirty="0">
                <a:solidFill>
                  <a:schemeClr val="accent6"/>
                </a:solidFill>
                <a:latin typeface="Times New Roman" pitchFamily="18" charset="0"/>
              </a:rPr>
              <a:t>Corso di Ragioneria Generale</a:t>
            </a:r>
          </a:p>
          <a:p>
            <a:pPr algn="ctr" eaLnBrk="1" hangingPunct="1">
              <a:defRPr/>
            </a:pPr>
            <a:endParaRPr lang="it-IT" altLang="it-IT" sz="4400" dirty="0">
              <a:solidFill>
                <a:srgbClr val="000000"/>
              </a:solidFill>
            </a:endParaRPr>
          </a:p>
          <a:p>
            <a:pPr algn="ctr">
              <a:spcBef>
                <a:spcPts val="0"/>
              </a:spcBef>
              <a:defRPr/>
            </a:pPr>
            <a:r>
              <a:rPr lang="it-IT" sz="4400" b="1" i="1" dirty="0">
                <a:solidFill>
                  <a:srgbClr val="7030A0"/>
                </a:solidFill>
                <a:latin typeface="Times New Roman" pitchFamily="18" charset="0"/>
              </a:rPr>
              <a:t>L’operazione di </a:t>
            </a:r>
            <a:r>
              <a:rPr lang="it-IT" sz="4400" b="1" i="1" dirty="0" smtClean="0">
                <a:solidFill>
                  <a:srgbClr val="7030A0"/>
                </a:solidFill>
                <a:latin typeface="Times New Roman" pitchFamily="18" charset="0"/>
              </a:rPr>
              <a:t>investimento</a:t>
            </a:r>
            <a:endParaRPr lang="it-IT" sz="4400" b="1" i="1" dirty="0">
              <a:solidFill>
                <a:srgbClr val="7030A0"/>
              </a:solidFill>
              <a:latin typeface="Times New Roman" pitchFamily="18" charset="0"/>
            </a:endParaRPr>
          </a:p>
          <a:p>
            <a:pPr algn="ctr">
              <a:spcBef>
                <a:spcPts val="0"/>
              </a:spcBef>
              <a:defRPr/>
            </a:pPr>
            <a:r>
              <a:rPr lang="it-IT" sz="4400" b="1" i="1" dirty="0" smtClean="0">
                <a:solidFill>
                  <a:srgbClr val="7030A0"/>
                </a:solidFill>
                <a:latin typeface="Times New Roman" pitchFamily="18" charset="0"/>
              </a:rPr>
              <a:t>(l’IVA)</a:t>
            </a:r>
            <a:endParaRPr lang="it-IT" sz="4400" b="1" i="1" dirty="0">
              <a:solidFill>
                <a:srgbClr val="7030A0"/>
              </a:solidFill>
              <a:latin typeface="Times New Roman" pitchFamily="18" charset="0"/>
            </a:endParaRPr>
          </a:p>
          <a:p>
            <a:pPr algn="ctr">
              <a:spcBef>
                <a:spcPts val="0"/>
              </a:spcBef>
              <a:defRPr/>
            </a:pPr>
            <a:endParaRPr lang="it-IT" sz="4400" b="1" i="1" dirty="0">
              <a:solidFill>
                <a:schemeClr val="accent6"/>
              </a:solidFill>
              <a:latin typeface="Times New Roman" pitchFamily="18" charset="0"/>
            </a:endParaRPr>
          </a:p>
          <a:p>
            <a:pPr algn="ctr">
              <a:defRPr/>
            </a:pPr>
            <a:r>
              <a:rPr lang="it-IT" sz="4400" b="1" i="1" dirty="0">
                <a:solidFill>
                  <a:srgbClr val="C00000"/>
                </a:solidFill>
                <a:latin typeface="Times New Roman" pitchFamily="18" charset="0"/>
              </a:rPr>
              <a:t>Prof. Stefano Coronella</a:t>
            </a:r>
          </a:p>
        </p:txBody>
      </p:sp>
      <p:pic>
        <p:nvPicPr>
          <p:cNvPr id="3" name="Immagin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36268" y="233956"/>
            <a:ext cx="1524003" cy="1524003"/>
          </a:xfrm>
          <a:prstGeom prst="rect">
            <a:avLst/>
          </a:prstGeom>
          <a:ln>
            <a:solidFill>
              <a:schemeClr val="tx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olo 1"/>
          <p:cNvSpPr txBox="1">
            <a:spLocks/>
          </p:cNvSpPr>
          <p:nvPr/>
        </p:nvSpPr>
        <p:spPr bwMode="auto">
          <a:xfrm>
            <a:off x="107950" y="777875"/>
            <a:ext cx="82089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400" b="1" dirty="0">
                <a:solidFill>
                  <a:srgbClr val="5F5F5F"/>
                </a:solidFill>
                <a:latin typeface="AvantGarde Bk BT"/>
              </a:rPr>
              <a:t>Rilevazioni contabili: acquisti </a:t>
            </a:r>
            <a:r>
              <a:rPr lang="it-IT" altLang="it-IT" sz="2400" b="1" dirty="0" smtClean="0">
                <a:solidFill>
                  <a:srgbClr val="5F5F5F"/>
                </a:solidFill>
                <a:latin typeface="AvantGarde Bk BT"/>
              </a:rPr>
              <a:t>imponibili di servizi</a:t>
            </a:r>
            <a:endParaRPr lang="it-IT" altLang="it-IT" sz="2400" b="1" dirty="0">
              <a:solidFill>
                <a:srgbClr val="5F5F5F"/>
              </a:solidFill>
              <a:latin typeface="AvantGarde Bk BT"/>
            </a:endParaRPr>
          </a:p>
        </p:txBody>
      </p:sp>
      <p:sp>
        <p:nvSpPr>
          <p:cNvPr id="8"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graphicFrame>
        <p:nvGraphicFramePr>
          <p:cNvPr id="17" name="Group 52"/>
          <p:cNvGraphicFramePr>
            <a:graphicFrameLocks noGrp="1"/>
          </p:cNvGraphicFramePr>
          <p:nvPr>
            <p:extLst>
              <p:ext uri="{D42A27DB-BD31-4B8C-83A1-F6EECF244321}">
                <p14:modId xmlns:p14="http://schemas.microsoft.com/office/powerpoint/2010/main" val="1330817605"/>
              </p:ext>
            </p:extLst>
          </p:nvPr>
        </p:nvGraphicFramePr>
        <p:xfrm>
          <a:off x="232470" y="4005064"/>
          <a:ext cx="8496300" cy="9209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22" marB="459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Notula da professionisti</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1.000</a:t>
                      </a: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220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1.220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22" marB="459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2"/>
          <p:cNvGraphicFramePr>
            <a:graphicFrameLocks noGrp="1"/>
          </p:cNvGraphicFramePr>
          <p:nvPr>
            <p:extLst>
              <p:ext uri="{D42A27DB-BD31-4B8C-83A1-F6EECF244321}">
                <p14:modId xmlns:p14="http://schemas.microsoft.com/office/powerpoint/2010/main" val="2767782395"/>
              </p:ext>
            </p:extLst>
          </p:nvPr>
        </p:nvGraphicFramePr>
        <p:xfrm>
          <a:off x="251520" y="5157192"/>
          <a:ext cx="8496300" cy="1177032"/>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Erario c/ritenute da versare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Cassa</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200</a:t>
                      </a:r>
                    </a:p>
                    <a:p>
                      <a:pPr marL="0" marR="0" lvl="0" indent="0" algn="r"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smtClean="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smtClean="0">
                          <a:ln>
                            <a:noFill/>
                          </a:ln>
                          <a:solidFill>
                            <a:schemeClr val="tx1"/>
                          </a:solidFill>
                          <a:effectLst/>
                          <a:latin typeface="Arial" panose="020B0604020202020204" pitchFamily="34" charset="0"/>
                        </a:rPr>
                        <a:t>1.020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smtClean="0">
                          <a:ln>
                            <a:noFill/>
                          </a:ln>
                          <a:solidFill>
                            <a:schemeClr val="tx1"/>
                          </a:solidFill>
                          <a:effectLst/>
                          <a:latin typeface="Arial" panose="020B0604020202020204" pitchFamily="34" charset="0"/>
                        </a:rPr>
                        <a:t>1.220</a:t>
                      </a: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619" name="Rettangolo 15"/>
          <p:cNvSpPr>
            <a:spLocks noChangeArrowheads="1"/>
          </p:cNvSpPr>
          <p:nvPr/>
        </p:nvSpPr>
        <p:spPr bwMode="auto">
          <a:xfrm>
            <a:off x="192087" y="1350169"/>
            <a:ext cx="89519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sz="2000" dirty="0"/>
              <a:t>Nel caso di </a:t>
            </a:r>
            <a:r>
              <a:rPr lang="it-IT" sz="2000" b="1" dirty="0"/>
              <a:t>acquisto di servizi</a:t>
            </a:r>
            <a:r>
              <a:rPr lang="it-IT" sz="2000" dirty="0"/>
              <a:t> prestati da </a:t>
            </a:r>
            <a:r>
              <a:rPr lang="it-IT" sz="2000" b="1" dirty="0"/>
              <a:t>liberi professionisti</a:t>
            </a:r>
            <a:r>
              <a:rPr lang="it-IT" sz="2000" dirty="0"/>
              <a:t> (notai, avvocati, commercialisti, ingegneri, architetti ecc.) la scrittura dovrà tenere conto anche della </a:t>
            </a:r>
            <a:r>
              <a:rPr lang="it-IT" sz="2000" b="1" dirty="0"/>
              <a:t>ritenuta di acconto</a:t>
            </a:r>
            <a:r>
              <a:rPr lang="it-IT" sz="2000" dirty="0"/>
              <a:t> del 20% come già indicato con riferimento ai “costi di impianto</a:t>
            </a:r>
            <a:r>
              <a:rPr lang="it-IT" sz="2000" dirty="0" smtClean="0"/>
              <a:t>”. </a:t>
            </a:r>
            <a:r>
              <a:rPr lang="it-IT" sz="2000" dirty="0"/>
              <a:t>La differenza, rispetto a questi ultimi, risiede nel fatto che tali costi sono relativi a prestazioni di servizio “ordinarie” e quindi sono dei costi di esercizio</a:t>
            </a:r>
            <a:endParaRPr lang="it-IT" altLang="it-IT" sz="2000" dirty="0"/>
          </a:p>
        </p:txBody>
      </p:sp>
      <p:sp>
        <p:nvSpPr>
          <p:cNvPr id="2" name="Rettangolo 1"/>
          <p:cNvSpPr/>
          <p:nvPr/>
        </p:nvSpPr>
        <p:spPr>
          <a:xfrm>
            <a:off x="417683" y="3289161"/>
            <a:ext cx="8352284" cy="646331"/>
          </a:xfrm>
          <a:prstGeom prst="rect">
            <a:avLst/>
          </a:prstGeom>
        </p:spPr>
        <p:txBody>
          <a:bodyPr wrap="square">
            <a:spAutoFit/>
          </a:bodyPr>
          <a:lstStyle/>
          <a:p>
            <a:pPr algn="ctr"/>
            <a:r>
              <a:rPr lang="it-IT" sz="1800" dirty="0" smtClean="0">
                <a:effectLst/>
                <a:latin typeface="Times New Roman" panose="02020603050405020304" pitchFamily="18" charset="0"/>
                <a:ea typeface="Calibri" panose="020F0502020204030204" pitchFamily="34" charset="0"/>
              </a:rPr>
              <a:t>ESEMPIO: la rilevazione di una notula di un avvocato per un importo di 1.000 viene registrata come segue</a:t>
            </a:r>
            <a:endParaRPr lang="it-IT" dirty="0"/>
          </a:p>
        </p:txBody>
      </p:sp>
    </p:spTree>
    <p:extLst>
      <p:ext uri="{BB962C8B-B14F-4D97-AF65-F5344CB8AC3E}">
        <p14:creationId xmlns:p14="http://schemas.microsoft.com/office/powerpoint/2010/main" val="97605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Titolo 1"/>
          <p:cNvSpPr>
            <a:spLocks noGrp="1" noChangeArrowheads="1"/>
          </p:cNvSpPr>
          <p:nvPr>
            <p:ph type="title"/>
          </p:nvPr>
        </p:nvSpPr>
        <p:spPr>
          <a:xfrm>
            <a:off x="233363" y="650875"/>
            <a:ext cx="8424862" cy="757238"/>
          </a:xfrm>
        </p:spPr>
        <p:txBody>
          <a:bodyPr/>
          <a:lstStyle/>
          <a:p>
            <a:r>
              <a:rPr lang="it-IT" altLang="it-IT" b="1" smtClean="0"/>
              <a:t>Liquidazione e versamento dell’IVA:</a:t>
            </a:r>
          </a:p>
        </p:txBody>
      </p:sp>
      <p:sp>
        <p:nvSpPr>
          <p:cNvPr id="3" name="Segnaposto contenuto 2"/>
          <p:cNvSpPr>
            <a:spLocks noGrp="1"/>
          </p:cNvSpPr>
          <p:nvPr>
            <p:ph idx="1"/>
          </p:nvPr>
        </p:nvSpPr>
        <p:spPr>
          <a:xfrm>
            <a:off x="431800" y="1557338"/>
            <a:ext cx="8435975" cy="4752975"/>
          </a:xfrm>
        </p:spPr>
        <p:txBody>
          <a:bodyPr>
            <a:noAutofit/>
          </a:bodyPr>
          <a:lstStyle/>
          <a:p>
            <a:pPr marL="0" indent="0" algn="just">
              <a:buFontTx/>
              <a:buNone/>
              <a:defRPr/>
            </a:pPr>
            <a:r>
              <a:rPr lang="it-IT" sz="1800" dirty="0"/>
              <a:t>Periodicamente le aziende devono determinare la posizione per IVA a debito e a credito nei confronti dell’Erario.</a:t>
            </a:r>
          </a:p>
          <a:p>
            <a:pPr marL="0" indent="0" algn="just">
              <a:buFontTx/>
              <a:buNone/>
              <a:defRPr/>
            </a:pPr>
            <a:r>
              <a:rPr lang="it-IT" sz="1800" dirty="0"/>
              <a:t>Il calcolo consiste, semplicemente, nel porre a confronto le due situazioni.</a:t>
            </a:r>
          </a:p>
          <a:p>
            <a:pPr marL="0" indent="0" algn="just">
              <a:buFontTx/>
              <a:buNone/>
              <a:defRPr/>
            </a:pPr>
            <a:r>
              <a:rPr lang="it-IT" sz="1800" dirty="0"/>
              <a:t>Dalla differenza potrà, così, emergere nei confronti dell’Erario:</a:t>
            </a:r>
          </a:p>
          <a:p>
            <a:pPr marL="457200" indent="-457200" algn="just">
              <a:buFont typeface="+mj-lt"/>
              <a:buAutoNum type="arabicPeriod"/>
              <a:defRPr/>
            </a:pPr>
            <a:r>
              <a:rPr lang="it-IT" sz="1800" b="1" i="1" dirty="0"/>
              <a:t>Una posizione creditoria (IVA a credito &gt; IVA a debito): </a:t>
            </a:r>
            <a:r>
              <a:rPr lang="it-IT" sz="1800" i="1" dirty="0"/>
              <a:t>l’azienda potrà chiedere il rimborso o riportare il credito alla scadenza successiva</a:t>
            </a:r>
            <a:r>
              <a:rPr lang="it-IT" sz="1800" b="1" i="1" dirty="0"/>
              <a:t>. </a:t>
            </a:r>
          </a:p>
          <a:p>
            <a:pPr marL="457200" indent="-457200" algn="just">
              <a:buFont typeface="+mj-lt"/>
              <a:buAutoNum type="arabicPeriod"/>
              <a:defRPr/>
            </a:pPr>
            <a:r>
              <a:rPr lang="it-IT" sz="1800" b="1" i="1" dirty="0"/>
              <a:t>Una posizione debitoria (IVA a debito &gt; IVA a credito): </a:t>
            </a:r>
            <a:r>
              <a:rPr lang="it-IT" sz="1800" dirty="0"/>
              <a:t>l’azienda dovrà procedere al relativo versamento.</a:t>
            </a:r>
          </a:p>
          <a:p>
            <a:pPr marL="0" indent="0" algn="just">
              <a:buFontTx/>
              <a:buNone/>
              <a:defRPr/>
            </a:pPr>
            <a:r>
              <a:rPr lang="it-IT" sz="1800" dirty="0"/>
              <a:t>Per conoscere la propria posizione debitoria/creditoria bisogna procedere allo storno dei conti a debito e a credito IVA ad un conto di sintesi denominato “Erario c/IVA”. </a:t>
            </a:r>
          </a:p>
          <a:p>
            <a:pPr marL="0" indent="0" algn="just">
              <a:buFontTx/>
              <a:buNone/>
              <a:defRPr/>
            </a:pPr>
            <a:endParaRPr lang="it-IT" sz="700" dirty="0"/>
          </a:p>
          <a:p>
            <a:pPr marL="0" indent="0" algn="just">
              <a:buFontTx/>
              <a:buNone/>
              <a:defRPr/>
            </a:pPr>
            <a:r>
              <a:rPr lang="it-IT" sz="1800" dirty="0"/>
              <a:t>Il conto “Erario c/IVA” al pari dei conti “Iva a credito” e “Iva a debito” ha natura originaria-finanziaria in quanto sostituisce temporaneamente l’uscita di liquidità - conto acceso alla liquidità differita, ovvero ai debiti di funzionamento/regolamento. </a:t>
            </a:r>
          </a:p>
        </p:txBody>
      </p:sp>
      <p:sp>
        <p:nvSpPr>
          <p:cNvPr id="5"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olo 1"/>
          <p:cNvSpPr>
            <a:spLocks noGrp="1" noChangeArrowheads="1"/>
          </p:cNvSpPr>
          <p:nvPr>
            <p:ph type="title"/>
          </p:nvPr>
        </p:nvSpPr>
        <p:spPr>
          <a:xfrm>
            <a:off x="233363" y="650875"/>
            <a:ext cx="8424862" cy="757238"/>
          </a:xfrm>
        </p:spPr>
        <p:txBody>
          <a:bodyPr/>
          <a:lstStyle/>
          <a:p>
            <a:r>
              <a:rPr lang="it-IT" altLang="it-IT" b="1" smtClean="0"/>
              <a:t>Liquidazione e versamento dell’IVA:</a:t>
            </a:r>
          </a:p>
        </p:txBody>
      </p:sp>
      <p:sp>
        <p:nvSpPr>
          <p:cNvPr id="28675" name="Segnaposto contenuto 2"/>
          <p:cNvSpPr>
            <a:spLocks noGrp="1" noChangeArrowheads="1"/>
          </p:cNvSpPr>
          <p:nvPr>
            <p:ph idx="1"/>
          </p:nvPr>
        </p:nvSpPr>
        <p:spPr>
          <a:xfrm>
            <a:off x="354013" y="2924175"/>
            <a:ext cx="8435975" cy="4751388"/>
          </a:xfrm>
        </p:spPr>
        <p:txBody>
          <a:bodyPr/>
          <a:lstStyle/>
          <a:p>
            <a:pPr marL="0" indent="0" algn="just">
              <a:buFontTx/>
              <a:buNone/>
            </a:pPr>
            <a:r>
              <a:rPr lang="it-IT" altLang="it-IT" sz="1800" b="1" u="sng" dirty="0" smtClean="0"/>
              <a:t>Esempio:</a:t>
            </a:r>
            <a:r>
              <a:rPr lang="it-IT" altLang="it-IT" sz="1800" b="1" dirty="0" smtClean="0"/>
              <a:t>  </a:t>
            </a:r>
            <a:r>
              <a:rPr lang="it-IT" altLang="it-IT" sz="1800" dirty="0" smtClean="0"/>
              <a:t>ipotizziamo di avere i seguenti conti accesi all’IVA a credito e a debito con i relativi importi: </a:t>
            </a:r>
          </a:p>
          <a:p>
            <a:pPr marL="0" indent="0" algn="just">
              <a:buFontTx/>
              <a:buNone/>
            </a:pPr>
            <a:r>
              <a:rPr lang="it-IT" altLang="it-IT" sz="1800" b="1" u="sng" dirty="0" smtClean="0"/>
              <a:t> </a:t>
            </a:r>
          </a:p>
        </p:txBody>
      </p:sp>
      <p:sp>
        <p:nvSpPr>
          <p:cNvPr id="5"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graphicFrame>
        <p:nvGraphicFramePr>
          <p:cNvPr id="7" name="Group 5"/>
          <p:cNvGraphicFramePr>
            <a:graphicFrameLocks noGrp="1"/>
          </p:cNvGraphicFramePr>
          <p:nvPr/>
        </p:nvGraphicFramePr>
        <p:xfrm>
          <a:off x="938213" y="43688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
          <p:cNvGraphicFramePr>
            <a:graphicFrameLocks noGrp="1"/>
          </p:cNvGraphicFramePr>
          <p:nvPr/>
        </p:nvGraphicFramePr>
        <p:xfrm>
          <a:off x="5400675" y="4368800"/>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 name="CasellaDiTesto 8"/>
          <p:cNvSpPr txBox="1">
            <a:spLocks noChangeArrowheads="1"/>
          </p:cNvSpPr>
          <p:nvPr/>
        </p:nvSpPr>
        <p:spPr bwMode="auto">
          <a:xfrm>
            <a:off x="5668963" y="3636963"/>
            <a:ext cx="1957387"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IVA a debito</a:t>
            </a:r>
          </a:p>
          <a:p>
            <a:pPr algn="ctr">
              <a:spcBef>
                <a:spcPct val="0"/>
              </a:spcBef>
              <a:buClrTx/>
              <a:buFontTx/>
              <a:buNone/>
            </a:pPr>
            <a:r>
              <a:rPr lang="it-IT" altLang="it-IT" sz="1200"/>
              <a:t>CONTO ORIGINARIO</a:t>
            </a:r>
          </a:p>
          <a:p>
            <a:pPr algn="ctr">
              <a:spcBef>
                <a:spcPct val="0"/>
              </a:spcBef>
              <a:buClrTx/>
              <a:buFontTx/>
              <a:buNone/>
            </a:pPr>
            <a:r>
              <a:rPr lang="it-IT" altLang="it-IT" sz="1200">
                <a:solidFill>
                  <a:srgbClr val="000000"/>
                </a:solidFill>
              </a:rPr>
              <a:t>(credito di funzionamento)</a:t>
            </a:r>
            <a:endParaRPr lang="it-IT" altLang="it-IT" sz="1200"/>
          </a:p>
          <a:p>
            <a:pPr algn="ctr">
              <a:spcBef>
                <a:spcPct val="0"/>
              </a:spcBef>
              <a:buClrTx/>
              <a:buFontTx/>
              <a:buNone/>
            </a:pPr>
            <a:r>
              <a:rPr lang="it-IT" altLang="it-IT" sz="1200"/>
              <a:t>  </a:t>
            </a:r>
          </a:p>
        </p:txBody>
      </p:sp>
      <p:sp>
        <p:nvSpPr>
          <p:cNvPr id="11" name="CasellaDiTesto 10"/>
          <p:cNvSpPr txBox="1">
            <a:spLocks noChangeArrowheads="1"/>
          </p:cNvSpPr>
          <p:nvPr/>
        </p:nvSpPr>
        <p:spPr bwMode="auto">
          <a:xfrm flipH="1">
            <a:off x="863600" y="4437063"/>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2" name="CasellaDiTesto 11"/>
          <p:cNvSpPr txBox="1">
            <a:spLocks noChangeArrowheads="1"/>
          </p:cNvSpPr>
          <p:nvPr/>
        </p:nvSpPr>
        <p:spPr bwMode="auto">
          <a:xfrm flipH="1">
            <a:off x="5400675" y="4402138"/>
            <a:ext cx="7461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3" name="CasellaDiTesto 12"/>
          <p:cNvSpPr txBox="1">
            <a:spLocks noChangeArrowheads="1"/>
          </p:cNvSpPr>
          <p:nvPr/>
        </p:nvSpPr>
        <p:spPr bwMode="auto">
          <a:xfrm flipH="1">
            <a:off x="2751138" y="4402138"/>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4" name="CasellaDiTesto 13"/>
          <p:cNvSpPr txBox="1">
            <a:spLocks noChangeArrowheads="1"/>
          </p:cNvSpPr>
          <p:nvPr/>
        </p:nvSpPr>
        <p:spPr bwMode="auto">
          <a:xfrm flipH="1">
            <a:off x="7431088" y="4402138"/>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5" name="CasellaDiTesto 14"/>
          <p:cNvSpPr txBox="1">
            <a:spLocks noChangeArrowheads="1"/>
          </p:cNvSpPr>
          <p:nvPr/>
        </p:nvSpPr>
        <p:spPr bwMode="auto">
          <a:xfrm flipH="1">
            <a:off x="1622425" y="4687888"/>
            <a:ext cx="5556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800</a:t>
            </a:r>
          </a:p>
          <a:p>
            <a:pPr>
              <a:spcBef>
                <a:spcPct val="0"/>
              </a:spcBef>
              <a:buClrTx/>
              <a:buFontTx/>
              <a:buNone/>
            </a:pPr>
            <a:r>
              <a:rPr lang="it-IT" altLang="it-IT" sz="1600"/>
              <a:t>600</a:t>
            </a:r>
          </a:p>
          <a:p>
            <a:pPr>
              <a:spcBef>
                <a:spcPct val="0"/>
              </a:spcBef>
              <a:buClrTx/>
              <a:buFontTx/>
              <a:buNone/>
            </a:pPr>
            <a:r>
              <a:rPr lang="it-IT" altLang="it-IT" sz="1600"/>
              <a:t>200</a:t>
            </a:r>
          </a:p>
        </p:txBody>
      </p:sp>
      <p:sp>
        <p:nvSpPr>
          <p:cNvPr id="16" name="CasellaDiTesto 15"/>
          <p:cNvSpPr txBox="1">
            <a:spLocks noChangeArrowheads="1"/>
          </p:cNvSpPr>
          <p:nvPr/>
        </p:nvSpPr>
        <p:spPr bwMode="auto">
          <a:xfrm flipH="1">
            <a:off x="823913" y="5305425"/>
            <a:ext cx="7921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17" name="CasellaDiTesto 16"/>
          <p:cNvSpPr txBox="1">
            <a:spLocks noChangeArrowheads="1"/>
          </p:cNvSpPr>
          <p:nvPr/>
        </p:nvSpPr>
        <p:spPr bwMode="auto">
          <a:xfrm flipH="1">
            <a:off x="7408863" y="4735513"/>
            <a:ext cx="746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1.500</a:t>
            </a:r>
          </a:p>
          <a:p>
            <a:pPr>
              <a:spcBef>
                <a:spcPct val="0"/>
              </a:spcBef>
              <a:buClrTx/>
              <a:buFontTx/>
              <a:buNone/>
            </a:pPr>
            <a:r>
              <a:rPr lang="it-IT" altLang="it-IT" sz="1600"/>
              <a:t>1.000</a:t>
            </a:r>
          </a:p>
        </p:txBody>
      </p:sp>
      <p:sp>
        <p:nvSpPr>
          <p:cNvPr id="18" name="CasellaDiTesto 17"/>
          <p:cNvSpPr txBox="1">
            <a:spLocks noChangeArrowheads="1"/>
          </p:cNvSpPr>
          <p:nvPr/>
        </p:nvSpPr>
        <p:spPr bwMode="auto">
          <a:xfrm flipH="1">
            <a:off x="7493000" y="5305425"/>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22" name="CasellaDiTesto 21"/>
          <p:cNvSpPr txBox="1">
            <a:spLocks noChangeArrowheads="1"/>
          </p:cNvSpPr>
          <p:nvPr/>
        </p:nvSpPr>
        <p:spPr bwMode="auto">
          <a:xfrm>
            <a:off x="1317625" y="3654425"/>
            <a:ext cx="195738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IVA a credito</a:t>
            </a:r>
          </a:p>
          <a:p>
            <a:pPr algn="ctr">
              <a:spcBef>
                <a:spcPct val="0"/>
              </a:spcBef>
              <a:buClrTx/>
              <a:buFontTx/>
              <a:buNone/>
            </a:pPr>
            <a:r>
              <a:rPr lang="it-IT" altLang="it-IT" sz="1200"/>
              <a:t>CONTO ORIGINARIO</a:t>
            </a:r>
          </a:p>
          <a:p>
            <a:pPr algn="ctr">
              <a:spcBef>
                <a:spcPct val="0"/>
              </a:spcBef>
              <a:buClrTx/>
              <a:buFontTx/>
              <a:buNone/>
            </a:pPr>
            <a:r>
              <a:rPr lang="it-IT" altLang="it-IT" sz="1200">
                <a:solidFill>
                  <a:srgbClr val="000000"/>
                </a:solidFill>
              </a:rPr>
              <a:t>(credito di funzionamento)</a:t>
            </a:r>
            <a:endParaRPr lang="it-IT" altLang="it-IT" sz="1200"/>
          </a:p>
          <a:p>
            <a:pPr algn="ctr">
              <a:spcBef>
                <a:spcPct val="0"/>
              </a:spcBef>
              <a:buClrTx/>
              <a:buFontTx/>
              <a:buNone/>
            </a:pPr>
            <a:r>
              <a:rPr lang="it-IT" altLang="it-IT" sz="1200"/>
              <a:t>  </a:t>
            </a:r>
          </a:p>
        </p:txBody>
      </p:sp>
      <p:sp>
        <p:nvSpPr>
          <p:cNvPr id="28698" name="Rettangolo 1"/>
          <p:cNvSpPr>
            <a:spLocks noChangeArrowheads="1"/>
          </p:cNvSpPr>
          <p:nvPr/>
        </p:nvSpPr>
        <p:spPr bwMode="auto">
          <a:xfrm>
            <a:off x="292100" y="1312863"/>
            <a:ext cx="8618538"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Si articola in due momenti:</a:t>
            </a:r>
          </a:p>
          <a:p>
            <a:pPr>
              <a:spcBef>
                <a:spcPct val="0"/>
              </a:spcBef>
              <a:buClrTx/>
              <a:buFontTx/>
              <a:buNone/>
            </a:pPr>
            <a:r>
              <a:rPr lang="it-IT" altLang="it-IT" sz="1800"/>
              <a:t>– ad effettuare la </a:t>
            </a:r>
            <a:r>
              <a:rPr lang="it-IT" altLang="it-IT" sz="1800" b="1"/>
              <a:t>liquidazione </a:t>
            </a:r>
            <a:r>
              <a:rPr lang="it-IT" altLang="it-IT" sz="1800"/>
              <a:t>dell’IVA, tramite lo storno dei due conti a credito e a debito al conto riepilogativo “Erario c/IVA”; </a:t>
            </a:r>
          </a:p>
          <a:p>
            <a:pPr>
              <a:spcBef>
                <a:spcPct val="0"/>
              </a:spcBef>
              <a:buClrTx/>
              <a:buFontTx/>
              <a:buNone/>
            </a:pPr>
            <a:r>
              <a:rPr lang="it-IT" altLang="it-IT" sz="1800"/>
              <a:t>– ad effettuare il </a:t>
            </a:r>
            <a:r>
              <a:rPr lang="it-IT" altLang="it-IT" sz="1800" b="1"/>
              <a:t>versamento</a:t>
            </a:r>
            <a:r>
              <a:rPr lang="it-IT" altLang="it-IT" sz="1800"/>
              <a:t> dell’IVA, ovvero a chiudere il conto “Erario c/IVA” e a procedere relativo pagamento.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5" name="Group 5"/>
          <p:cNvGraphicFramePr>
            <a:graphicFrameLocks noGrp="1"/>
          </p:cNvGraphicFramePr>
          <p:nvPr/>
        </p:nvGraphicFramePr>
        <p:xfrm>
          <a:off x="6132513" y="2478088"/>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2" name="Group 5"/>
          <p:cNvGraphicFramePr>
            <a:graphicFrameLocks noGrp="1"/>
          </p:cNvGraphicFramePr>
          <p:nvPr/>
        </p:nvGraphicFramePr>
        <p:xfrm>
          <a:off x="969963" y="2646363"/>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23" name="Group 5"/>
          <p:cNvGraphicFramePr>
            <a:graphicFrameLocks noGrp="1"/>
          </p:cNvGraphicFramePr>
          <p:nvPr/>
        </p:nvGraphicFramePr>
        <p:xfrm>
          <a:off x="966788" y="4821238"/>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0737" name="Titolo 1"/>
          <p:cNvSpPr>
            <a:spLocks noGrp="1" noChangeArrowheads="1"/>
          </p:cNvSpPr>
          <p:nvPr>
            <p:ph type="title"/>
          </p:nvPr>
        </p:nvSpPr>
        <p:spPr>
          <a:xfrm>
            <a:off x="233363" y="650875"/>
            <a:ext cx="8424862" cy="757238"/>
          </a:xfrm>
        </p:spPr>
        <p:txBody>
          <a:bodyPr/>
          <a:lstStyle/>
          <a:p>
            <a:r>
              <a:rPr lang="it-IT" altLang="it-IT" b="1" smtClean="0"/>
              <a:t>Liquidazione e versamento dell’IVA:</a:t>
            </a:r>
          </a:p>
        </p:txBody>
      </p:sp>
      <p:sp>
        <p:nvSpPr>
          <p:cNvPr id="30738" name="Segnaposto contenuto 2"/>
          <p:cNvSpPr>
            <a:spLocks noGrp="1" noChangeArrowheads="1"/>
          </p:cNvSpPr>
          <p:nvPr>
            <p:ph idx="1"/>
          </p:nvPr>
        </p:nvSpPr>
        <p:spPr>
          <a:xfrm>
            <a:off x="354013" y="1368425"/>
            <a:ext cx="8435975" cy="4751388"/>
          </a:xfrm>
        </p:spPr>
        <p:txBody>
          <a:bodyPr/>
          <a:lstStyle/>
          <a:p>
            <a:pPr marL="0" indent="0" algn="just">
              <a:buFontTx/>
              <a:buNone/>
            </a:pPr>
            <a:r>
              <a:rPr lang="it-IT" altLang="it-IT" sz="1800" b="1" u="sng" smtClean="0"/>
              <a:t>Liquidazione:</a:t>
            </a:r>
          </a:p>
        </p:txBody>
      </p:sp>
      <p:sp>
        <p:nvSpPr>
          <p:cNvPr id="5"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cxnSp>
        <p:nvCxnSpPr>
          <p:cNvPr id="19" name="Connettore diritto 18"/>
          <p:cNvCxnSpPr>
            <a:cxnSpLocks/>
          </p:cNvCxnSpPr>
          <p:nvPr/>
        </p:nvCxnSpPr>
        <p:spPr>
          <a:xfrm flipV="1">
            <a:off x="3309938" y="4056063"/>
            <a:ext cx="3422650" cy="9525"/>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flipV="1">
            <a:off x="3309938" y="35528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flipV="1">
            <a:off x="6694488" y="3562350"/>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CasellaDiTesto 23"/>
          <p:cNvSpPr txBox="1">
            <a:spLocks noChangeArrowheads="1"/>
          </p:cNvSpPr>
          <p:nvPr/>
        </p:nvSpPr>
        <p:spPr bwMode="auto">
          <a:xfrm>
            <a:off x="1235075" y="4090988"/>
            <a:ext cx="1957388"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IVA a debito</a:t>
            </a:r>
          </a:p>
          <a:p>
            <a:pPr algn="ctr">
              <a:spcBef>
                <a:spcPct val="0"/>
              </a:spcBef>
              <a:buClrTx/>
              <a:buFontTx/>
              <a:buNone/>
            </a:pPr>
            <a:r>
              <a:rPr lang="it-IT" altLang="it-IT" sz="1200"/>
              <a:t>CONTO ORIGINARIO</a:t>
            </a:r>
          </a:p>
          <a:p>
            <a:pPr algn="ctr">
              <a:spcBef>
                <a:spcPct val="0"/>
              </a:spcBef>
              <a:buClrTx/>
              <a:buFontTx/>
              <a:buNone/>
            </a:pPr>
            <a:r>
              <a:rPr lang="it-IT" altLang="it-IT" sz="1200">
                <a:solidFill>
                  <a:srgbClr val="000000"/>
                </a:solidFill>
              </a:rPr>
              <a:t>(credito di funzionamento)</a:t>
            </a:r>
            <a:endParaRPr lang="it-IT" altLang="it-IT" sz="1200"/>
          </a:p>
          <a:p>
            <a:pPr algn="ctr">
              <a:spcBef>
                <a:spcPct val="0"/>
              </a:spcBef>
              <a:buClrTx/>
              <a:buFontTx/>
              <a:buNone/>
            </a:pPr>
            <a:r>
              <a:rPr lang="it-IT" altLang="it-IT" sz="1200"/>
              <a:t>  </a:t>
            </a:r>
          </a:p>
        </p:txBody>
      </p:sp>
      <p:sp>
        <p:nvSpPr>
          <p:cNvPr id="25" name="CasellaDiTesto 24"/>
          <p:cNvSpPr txBox="1">
            <a:spLocks noChangeArrowheads="1"/>
          </p:cNvSpPr>
          <p:nvPr/>
        </p:nvSpPr>
        <p:spPr bwMode="auto">
          <a:xfrm flipH="1">
            <a:off x="898525" y="2684463"/>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26" name="CasellaDiTesto 25"/>
          <p:cNvSpPr txBox="1">
            <a:spLocks noChangeArrowheads="1"/>
          </p:cNvSpPr>
          <p:nvPr/>
        </p:nvSpPr>
        <p:spPr bwMode="auto">
          <a:xfrm flipH="1">
            <a:off x="966788" y="4854575"/>
            <a:ext cx="7461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27" name="CasellaDiTesto 26"/>
          <p:cNvSpPr txBox="1">
            <a:spLocks noChangeArrowheads="1"/>
          </p:cNvSpPr>
          <p:nvPr/>
        </p:nvSpPr>
        <p:spPr bwMode="auto">
          <a:xfrm flipH="1">
            <a:off x="2786063" y="2649538"/>
            <a:ext cx="746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28" name="CasellaDiTesto 27"/>
          <p:cNvSpPr txBox="1">
            <a:spLocks noChangeArrowheads="1"/>
          </p:cNvSpPr>
          <p:nvPr/>
        </p:nvSpPr>
        <p:spPr bwMode="auto">
          <a:xfrm flipH="1">
            <a:off x="2997200" y="4854575"/>
            <a:ext cx="747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29" name="CasellaDiTesto 28"/>
          <p:cNvSpPr txBox="1">
            <a:spLocks noChangeArrowheads="1"/>
          </p:cNvSpPr>
          <p:nvPr/>
        </p:nvSpPr>
        <p:spPr bwMode="auto">
          <a:xfrm flipH="1">
            <a:off x="1657350" y="2935288"/>
            <a:ext cx="5556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800</a:t>
            </a:r>
          </a:p>
          <a:p>
            <a:pPr>
              <a:spcBef>
                <a:spcPct val="0"/>
              </a:spcBef>
              <a:buClrTx/>
              <a:buFontTx/>
              <a:buNone/>
            </a:pPr>
            <a:r>
              <a:rPr lang="it-IT" altLang="it-IT" sz="1600"/>
              <a:t>600</a:t>
            </a:r>
          </a:p>
          <a:p>
            <a:pPr>
              <a:spcBef>
                <a:spcPct val="0"/>
              </a:spcBef>
              <a:buClrTx/>
              <a:buFontTx/>
              <a:buNone/>
            </a:pPr>
            <a:r>
              <a:rPr lang="it-IT" altLang="it-IT" sz="1600"/>
              <a:t>200</a:t>
            </a:r>
          </a:p>
        </p:txBody>
      </p:sp>
      <p:sp>
        <p:nvSpPr>
          <p:cNvPr id="30" name="CasellaDiTesto 29"/>
          <p:cNvSpPr txBox="1">
            <a:spLocks noChangeArrowheads="1"/>
          </p:cNvSpPr>
          <p:nvPr/>
        </p:nvSpPr>
        <p:spPr bwMode="auto">
          <a:xfrm flipH="1">
            <a:off x="858838" y="3552825"/>
            <a:ext cx="7921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31" name="CasellaDiTesto 30"/>
          <p:cNvSpPr txBox="1">
            <a:spLocks noChangeArrowheads="1"/>
          </p:cNvSpPr>
          <p:nvPr/>
        </p:nvSpPr>
        <p:spPr bwMode="auto">
          <a:xfrm flipH="1">
            <a:off x="2974975" y="5187950"/>
            <a:ext cx="74612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1.500</a:t>
            </a:r>
          </a:p>
          <a:p>
            <a:pPr>
              <a:spcBef>
                <a:spcPct val="0"/>
              </a:spcBef>
              <a:buClrTx/>
              <a:buFontTx/>
              <a:buNone/>
            </a:pPr>
            <a:r>
              <a:rPr lang="it-IT" altLang="it-IT" sz="1600"/>
              <a:t>1.000</a:t>
            </a:r>
          </a:p>
        </p:txBody>
      </p:sp>
      <p:sp>
        <p:nvSpPr>
          <p:cNvPr id="32" name="CasellaDiTesto 31"/>
          <p:cNvSpPr txBox="1">
            <a:spLocks noChangeArrowheads="1"/>
          </p:cNvSpPr>
          <p:nvPr/>
        </p:nvSpPr>
        <p:spPr bwMode="auto">
          <a:xfrm flipH="1">
            <a:off x="3057525" y="5757863"/>
            <a:ext cx="79216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
        <p:nvSpPr>
          <p:cNvPr id="33" name="CasellaDiTesto 32"/>
          <p:cNvSpPr txBox="1">
            <a:spLocks noChangeArrowheads="1"/>
          </p:cNvSpPr>
          <p:nvPr/>
        </p:nvSpPr>
        <p:spPr bwMode="auto">
          <a:xfrm>
            <a:off x="1352550" y="1901825"/>
            <a:ext cx="1957388"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IVA a credito</a:t>
            </a:r>
          </a:p>
          <a:p>
            <a:pPr algn="ctr">
              <a:spcBef>
                <a:spcPct val="0"/>
              </a:spcBef>
              <a:buClrTx/>
              <a:buFontTx/>
              <a:buNone/>
            </a:pPr>
            <a:r>
              <a:rPr lang="it-IT" altLang="it-IT" sz="1200"/>
              <a:t>CONTO ORIGINARIO</a:t>
            </a:r>
          </a:p>
          <a:p>
            <a:pPr algn="ctr">
              <a:spcBef>
                <a:spcPct val="0"/>
              </a:spcBef>
              <a:buClrTx/>
              <a:buFontTx/>
              <a:buNone/>
            </a:pPr>
            <a:r>
              <a:rPr lang="it-IT" altLang="it-IT" sz="1200">
                <a:solidFill>
                  <a:srgbClr val="000000"/>
                </a:solidFill>
              </a:rPr>
              <a:t>(credito di funzionamento)</a:t>
            </a:r>
            <a:endParaRPr lang="it-IT" altLang="it-IT" sz="1200"/>
          </a:p>
          <a:p>
            <a:pPr algn="ctr">
              <a:spcBef>
                <a:spcPct val="0"/>
              </a:spcBef>
              <a:buClrTx/>
              <a:buFontTx/>
              <a:buNone/>
            </a:pPr>
            <a:r>
              <a:rPr lang="it-IT" altLang="it-IT" sz="1200"/>
              <a:t>  </a:t>
            </a:r>
          </a:p>
        </p:txBody>
      </p:sp>
      <p:sp>
        <p:nvSpPr>
          <p:cNvPr id="34" name="CasellaDiTesto 33"/>
          <p:cNvSpPr txBox="1">
            <a:spLocks noChangeArrowheads="1"/>
          </p:cNvSpPr>
          <p:nvPr/>
        </p:nvSpPr>
        <p:spPr bwMode="auto">
          <a:xfrm flipH="1">
            <a:off x="2671763" y="2921000"/>
            <a:ext cx="9461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a:t>SALDO</a:t>
            </a:r>
          </a:p>
          <a:p>
            <a:pPr>
              <a:spcBef>
                <a:spcPct val="0"/>
              </a:spcBef>
              <a:buClrTx/>
              <a:buFontTx/>
              <a:buNone/>
            </a:pPr>
            <a:r>
              <a:rPr lang="it-IT" altLang="it-IT" sz="1600" b="1"/>
              <a:t>1.600</a:t>
            </a:r>
          </a:p>
        </p:txBody>
      </p:sp>
      <p:sp>
        <p:nvSpPr>
          <p:cNvPr id="36" name="CasellaDiTesto 35"/>
          <p:cNvSpPr txBox="1">
            <a:spLocks noChangeArrowheads="1"/>
          </p:cNvSpPr>
          <p:nvPr/>
        </p:nvSpPr>
        <p:spPr bwMode="auto">
          <a:xfrm>
            <a:off x="6526213" y="1747838"/>
            <a:ext cx="1706562"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Erario c/IVA</a:t>
            </a:r>
          </a:p>
          <a:p>
            <a:pPr algn="ctr">
              <a:spcBef>
                <a:spcPct val="0"/>
              </a:spcBef>
              <a:buClrTx/>
              <a:buFontTx/>
              <a:buNone/>
            </a:pPr>
            <a:r>
              <a:rPr lang="it-IT" altLang="it-IT" sz="1200"/>
              <a:t>CONTO ORIGINARIO</a:t>
            </a:r>
          </a:p>
          <a:p>
            <a:pPr algn="ctr">
              <a:spcBef>
                <a:spcPct val="0"/>
              </a:spcBef>
              <a:buClrTx/>
              <a:buFontTx/>
              <a:buNone/>
            </a:pPr>
            <a:r>
              <a:rPr lang="it-IT" altLang="it-IT" sz="1200">
                <a:solidFill>
                  <a:srgbClr val="000000"/>
                </a:solidFill>
              </a:rPr>
              <a:t>(liquidità differita)</a:t>
            </a:r>
            <a:endParaRPr lang="it-IT" altLang="it-IT" sz="1200"/>
          </a:p>
          <a:p>
            <a:pPr algn="ctr">
              <a:spcBef>
                <a:spcPct val="0"/>
              </a:spcBef>
              <a:buClrTx/>
              <a:buFontTx/>
              <a:buNone/>
            </a:pPr>
            <a:r>
              <a:rPr lang="it-IT" altLang="it-IT" sz="1200"/>
              <a:t>  </a:t>
            </a:r>
          </a:p>
        </p:txBody>
      </p:sp>
      <p:sp>
        <p:nvSpPr>
          <p:cNvPr id="37" name="CasellaDiTesto 36"/>
          <p:cNvSpPr txBox="1">
            <a:spLocks noChangeArrowheads="1"/>
          </p:cNvSpPr>
          <p:nvPr/>
        </p:nvSpPr>
        <p:spPr bwMode="auto">
          <a:xfrm flipH="1">
            <a:off x="6132513" y="2511425"/>
            <a:ext cx="7461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38" name="CasellaDiTesto 37"/>
          <p:cNvSpPr txBox="1">
            <a:spLocks noChangeArrowheads="1"/>
          </p:cNvSpPr>
          <p:nvPr/>
        </p:nvSpPr>
        <p:spPr bwMode="auto">
          <a:xfrm flipH="1">
            <a:off x="8162925" y="2511425"/>
            <a:ext cx="747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39" name="CasellaDiTesto 38"/>
          <p:cNvSpPr txBox="1">
            <a:spLocks noChangeArrowheads="1"/>
          </p:cNvSpPr>
          <p:nvPr/>
        </p:nvSpPr>
        <p:spPr bwMode="auto">
          <a:xfrm flipH="1">
            <a:off x="6272213" y="2763838"/>
            <a:ext cx="7461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1.600</a:t>
            </a:r>
          </a:p>
        </p:txBody>
      </p:sp>
      <p:sp>
        <p:nvSpPr>
          <p:cNvPr id="42" name="CasellaDiTesto 41"/>
          <p:cNvSpPr txBox="1">
            <a:spLocks noChangeArrowheads="1"/>
          </p:cNvSpPr>
          <p:nvPr/>
        </p:nvSpPr>
        <p:spPr bwMode="auto">
          <a:xfrm flipH="1">
            <a:off x="1171575" y="5175250"/>
            <a:ext cx="9461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a:t>SALDO</a:t>
            </a:r>
          </a:p>
          <a:p>
            <a:pPr>
              <a:spcBef>
                <a:spcPct val="0"/>
              </a:spcBef>
              <a:buClrTx/>
              <a:buFontTx/>
              <a:buNone/>
            </a:pPr>
            <a:r>
              <a:rPr lang="it-IT" altLang="it-IT" sz="1600" b="1"/>
              <a:t>2.500</a:t>
            </a:r>
          </a:p>
        </p:txBody>
      </p:sp>
      <p:graphicFrame>
        <p:nvGraphicFramePr>
          <p:cNvPr id="43" name="Group 5"/>
          <p:cNvGraphicFramePr>
            <a:graphicFrameLocks noGrp="1"/>
          </p:cNvGraphicFramePr>
          <p:nvPr/>
        </p:nvGraphicFramePr>
        <p:xfrm>
          <a:off x="6270625" y="4689475"/>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cxnSp>
        <p:nvCxnSpPr>
          <p:cNvPr id="44" name="Connettore 2 43"/>
          <p:cNvCxnSpPr/>
          <p:nvPr/>
        </p:nvCxnSpPr>
        <p:spPr>
          <a:xfrm flipV="1">
            <a:off x="8356600" y="5792788"/>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CasellaDiTesto 44"/>
          <p:cNvSpPr txBox="1">
            <a:spLocks noChangeArrowheads="1"/>
          </p:cNvSpPr>
          <p:nvPr/>
        </p:nvSpPr>
        <p:spPr bwMode="auto">
          <a:xfrm>
            <a:off x="6664325" y="3959225"/>
            <a:ext cx="1706563"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Erario c/IVA</a:t>
            </a:r>
          </a:p>
          <a:p>
            <a:pPr algn="ctr">
              <a:spcBef>
                <a:spcPct val="0"/>
              </a:spcBef>
              <a:buClrTx/>
              <a:buFontTx/>
              <a:buNone/>
            </a:pPr>
            <a:r>
              <a:rPr lang="it-IT" altLang="it-IT" sz="1200"/>
              <a:t>CONTO ORIGINARIO</a:t>
            </a:r>
          </a:p>
          <a:p>
            <a:pPr algn="ctr">
              <a:spcBef>
                <a:spcPct val="0"/>
              </a:spcBef>
              <a:buClrTx/>
              <a:buFontTx/>
              <a:buNone/>
            </a:pPr>
            <a:r>
              <a:rPr lang="it-IT" altLang="it-IT" sz="1200">
                <a:solidFill>
                  <a:srgbClr val="000000"/>
                </a:solidFill>
              </a:rPr>
              <a:t>(liquidità differita)</a:t>
            </a:r>
            <a:endParaRPr lang="it-IT" altLang="it-IT" sz="1200"/>
          </a:p>
          <a:p>
            <a:pPr algn="ctr">
              <a:spcBef>
                <a:spcPct val="0"/>
              </a:spcBef>
              <a:buClrTx/>
              <a:buFontTx/>
              <a:buNone/>
            </a:pPr>
            <a:r>
              <a:rPr lang="it-IT" altLang="it-IT" sz="1200"/>
              <a:t>  </a:t>
            </a:r>
          </a:p>
        </p:txBody>
      </p:sp>
      <p:sp>
        <p:nvSpPr>
          <p:cNvPr id="46" name="CasellaDiTesto 45"/>
          <p:cNvSpPr txBox="1">
            <a:spLocks noChangeArrowheads="1"/>
          </p:cNvSpPr>
          <p:nvPr/>
        </p:nvSpPr>
        <p:spPr bwMode="auto">
          <a:xfrm flipH="1">
            <a:off x="6270625" y="4722813"/>
            <a:ext cx="74612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47" name="CasellaDiTesto 46"/>
          <p:cNvSpPr txBox="1">
            <a:spLocks noChangeArrowheads="1"/>
          </p:cNvSpPr>
          <p:nvPr/>
        </p:nvSpPr>
        <p:spPr bwMode="auto">
          <a:xfrm flipH="1">
            <a:off x="8301038" y="4722813"/>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48" name="CasellaDiTesto 47"/>
          <p:cNvSpPr txBox="1">
            <a:spLocks noChangeArrowheads="1"/>
          </p:cNvSpPr>
          <p:nvPr/>
        </p:nvSpPr>
        <p:spPr bwMode="auto">
          <a:xfrm flipH="1">
            <a:off x="6410325" y="4975225"/>
            <a:ext cx="746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1.600</a:t>
            </a:r>
          </a:p>
        </p:txBody>
      </p:sp>
      <p:cxnSp>
        <p:nvCxnSpPr>
          <p:cNvPr id="49" name="Connettore diritto 48"/>
          <p:cNvCxnSpPr>
            <a:cxnSpLocks/>
          </p:cNvCxnSpPr>
          <p:nvPr/>
        </p:nvCxnSpPr>
        <p:spPr>
          <a:xfrm flipV="1">
            <a:off x="1547813" y="6278563"/>
            <a:ext cx="6807200" cy="17462"/>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Connettore 2 50"/>
          <p:cNvCxnSpPr/>
          <p:nvPr/>
        </p:nvCxnSpPr>
        <p:spPr>
          <a:xfrm flipV="1">
            <a:off x="1547813" y="5775325"/>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CasellaDiTesto 51"/>
          <p:cNvSpPr txBox="1">
            <a:spLocks noChangeArrowheads="1"/>
          </p:cNvSpPr>
          <p:nvPr/>
        </p:nvSpPr>
        <p:spPr bwMode="auto">
          <a:xfrm flipH="1">
            <a:off x="7885113" y="5105400"/>
            <a:ext cx="746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2.500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3" name="Group 5"/>
          <p:cNvGraphicFramePr>
            <a:graphicFrameLocks noGrp="1"/>
          </p:cNvGraphicFramePr>
          <p:nvPr/>
        </p:nvGraphicFramePr>
        <p:xfrm>
          <a:off x="752475" y="2160588"/>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2775" name="Segnaposto contenuto 2"/>
          <p:cNvSpPr>
            <a:spLocks noGrp="1" noChangeArrowheads="1"/>
          </p:cNvSpPr>
          <p:nvPr>
            <p:ph idx="1"/>
          </p:nvPr>
        </p:nvSpPr>
        <p:spPr>
          <a:xfrm>
            <a:off x="182563" y="1149350"/>
            <a:ext cx="8435975" cy="4751388"/>
          </a:xfrm>
        </p:spPr>
        <p:txBody>
          <a:bodyPr/>
          <a:lstStyle/>
          <a:p>
            <a:pPr marL="0" indent="0" algn="just">
              <a:buFontTx/>
              <a:buNone/>
            </a:pPr>
            <a:r>
              <a:rPr lang="it-IT" altLang="it-IT" sz="1800" b="1" u="sng" dirty="0" smtClean="0"/>
              <a:t>Versamento:</a:t>
            </a:r>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700" b="1" u="sng" dirty="0" smtClean="0"/>
          </a:p>
          <a:p>
            <a:pPr marL="0" indent="0" algn="just">
              <a:buFontTx/>
              <a:buNone/>
            </a:pPr>
            <a:r>
              <a:rPr lang="it-IT" altLang="it-IT" sz="1800" b="1" u="sng" dirty="0" smtClean="0"/>
              <a:t>Scritture a giornale liquidazione:</a:t>
            </a:r>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300" b="1" u="sng" dirty="0" smtClean="0"/>
          </a:p>
          <a:p>
            <a:pPr marL="0" indent="0" algn="just">
              <a:buFontTx/>
              <a:buNone/>
            </a:pPr>
            <a:r>
              <a:rPr lang="it-IT" altLang="it-IT" sz="1800" b="1" u="sng" dirty="0" smtClean="0"/>
              <a:t>Scritture a giornale liquidazione:</a:t>
            </a:r>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1800" b="1" u="sng" dirty="0" smtClean="0"/>
          </a:p>
          <a:p>
            <a:pPr marL="0" indent="0" algn="just">
              <a:buFontTx/>
              <a:buNone/>
            </a:pPr>
            <a:endParaRPr lang="it-IT" altLang="it-IT" sz="1800" b="1" u="sng" dirty="0" smtClean="0"/>
          </a:p>
        </p:txBody>
      </p:sp>
      <p:graphicFrame>
        <p:nvGraphicFramePr>
          <p:cNvPr id="23" name="Group 5"/>
          <p:cNvGraphicFramePr>
            <a:graphicFrameLocks noGrp="1"/>
          </p:cNvGraphicFramePr>
          <p:nvPr/>
        </p:nvGraphicFramePr>
        <p:xfrm>
          <a:off x="5826125" y="2135188"/>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32781" name="Titolo 1"/>
          <p:cNvSpPr>
            <a:spLocks noGrp="1" noChangeArrowheads="1"/>
          </p:cNvSpPr>
          <p:nvPr>
            <p:ph type="title"/>
          </p:nvPr>
        </p:nvSpPr>
        <p:spPr>
          <a:xfrm>
            <a:off x="49213" y="590550"/>
            <a:ext cx="8424862" cy="757238"/>
          </a:xfrm>
        </p:spPr>
        <p:txBody>
          <a:bodyPr/>
          <a:lstStyle/>
          <a:p>
            <a:r>
              <a:rPr lang="it-IT" altLang="it-IT" b="1" smtClean="0"/>
              <a:t>Liquidazione e versamento dell’IVA:</a:t>
            </a:r>
          </a:p>
        </p:txBody>
      </p:sp>
      <p:sp>
        <p:nvSpPr>
          <p:cNvPr id="5"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cxnSp>
        <p:nvCxnSpPr>
          <p:cNvPr id="19" name="Connettore diritto 18"/>
          <p:cNvCxnSpPr>
            <a:cxnSpLocks/>
          </p:cNvCxnSpPr>
          <p:nvPr/>
        </p:nvCxnSpPr>
        <p:spPr>
          <a:xfrm flipV="1">
            <a:off x="1592263" y="3814763"/>
            <a:ext cx="6719887" cy="9525"/>
          </a:xfrm>
          <a:prstGeom prst="line">
            <a:avLst/>
          </a:prstGeom>
          <a:ln w="254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Connettore 2 19"/>
          <p:cNvCxnSpPr/>
          <p:nvPr/>
        </p:nvCxnSpPr>
        <p:spPr>
          <a:xfrm flipV="1">
            <a:off x="1592263" y="3341688"/>
            <a:ext cx="0" cy="50323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Connettore 2 20"/>
          <p:cNvCxnSpPr/>
          <p:nvPr/>
        </p:nvCxnSpPr>
        <p:spPr>
          <a:xfrm flipV="1">
            <a:off x="8283575" y="3321050"/>
            <a:ext cx="0" cy="5032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CasellaDiTesto 23"/>
          <p:cNvSpPr txBox="1">
            <a:spLocks noChangeArrowheads="1"/>
          </p:cNvSpPr>
          <p:nvPr/>
        </p:nvSpPr>
        <p:spPr bwMode="auto">
          <a:xfrm>
            <a:off x="6219825" y="1404938"/>
            <a:ext cx="170656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BANCA</a:t>
            </a:r>
          </a:p>
          <a:p>
            <a:pPr algn="ctr">
              <a:spcBef>
                <a:spcPct val="0"/>
              </a:spcBef>
              <a:buClrTx/>
              <a:buFontTx/>
              <a:buNone/>
            </a:pPr>
            <a:r>
              <a:rPr lang="it-IT" altLang="it-IT" sz="1200"/>
              <a:t>CONTO ORIGINARIO</a:t>
            </a:r>
          </a:p>
          <a:p>
            <a:pPr algn="ctr">
              <a:spcBef>
                <a:spcPct val="0"/>
              </a:spcBef>
              <a:buClrTx/>
              <a:buFontTx/>
              <a:buNone/>
            </a:pPr>
            <a:r>
              <a:rPr lang="it-IT" altLang="it-IT" sz="1200">
                <a:solidFill>
                  <a:srgbClr val="000000"/>
                </a:solidFill>
              </a:rPr>
              <a:t>(Liquidità attuale)</a:t>
            </a:r>
            <a:endParaRPr lang="it-IT" altLang="it-IT" sz="1200"/>
          </a:p>
          <a:p>
            <a:pPr algn="ctr">
              <a:spcBef>
                <a:spcPct val="0"/>
              </a:spcBef>
              <a:buClrTx/>
              <a:buFontTx/>
              <a:buNone/>
            </a:pPr>
            <a:r>
              <a:rPr lang="it-IT" altLang="it-IT" sz="1200"/>
              <a:t>  </a:t>
            </a:r>
          </a:p>
        </p:txBody>
      </p:sp>
      <p:sp>
        <p:nvSpPr>
          <p:cNvPr id="26" name="CasellaDiTesto 25"/>
          <p:cNvSpPr txBox="1">
            <a:spLocks noChangeArrowheads="1"/>
          </p:cNvSpPr>
          <p:nvPr/>
        </p:nvSpPr>
        <p:spPr bwMode="auto">
          <a:xfrm flipH="1">
            <a:off x="5826125" y="2168525"/>
            <a:ext cx="7461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28" name="CasellaDiTesto 27"/>
          <p:cNvSpPr txBox="1">
            <a:spLocks noChangeArrowheads="1"/>
          </p:cNvSpPr>
          <p:nvPr/>
        </p:nvSpPr>
        <p:spPr bwMode="auto">
          <a:xfrm flipH="1">
            <a:off x="7856538" y="2168525"/>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31" name="CasellaDiTesto 30"/>
          <p:cNvSpPr txBox="1">
            <a:spLocks noChangeArrowheads="1"/>
          </p:cNvSpPr>
          <p:nvPr/>
        </p:nvSpPr>
        <p:spPr bwMode="auto">
          <a:xfrm flipH="1">
            <a:off x="7834313" y="2501900"/>
            <a:ext cx="746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900</a:t>
            </a:r>
          </a:p>
        </p:txBody>
      </p:sp>
      <p:sp>
        <p:nvSpPr>
          <p:cNvPr id="42" name="CasellaDiTesto 41"/>
          <p:cNvSpPr txBox="1">
            <a:spLocks noChangeArrowheads="1"/>
          </p:cNvSpPr>
          <p:nvPr/>
        </p:nvSpPr>
        <p:spPr bwMode="auto">
          <a:xfrm flipH="1">
            <a:off x="915988" y="2822575"/>
            <a:ext cx="9461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b="1"/>
              <a:t>SALDO</a:t>
            </a:r>
          </a:p>
          <a:p>
            <a:pPr>
              <a:spcBef>
                <a:spcPct val="0"/>
              </a:spcBef>
              <a:buClrTx/>
              <a:buFontTx/>
              <a:buNone/>
            </a:pPr>
            <a:r>
              <a:rPr lang="it-IT" altLang="it-IT" sz="1600" b="1"/>
              <a:t>900</a:t>
            </a:r>
          </a:p>
        </p:txBody>
      </p:sp>
      <p:sp>
        <p:nvSpPr>
          <p:cNvPr id="45" name="CasellaDiTesto 44"/>
          <p:cNvSpPr txBox="1">
            <a:spLocks noChangeArrowheads="1"/>
          </p:cNvSpPr>
          <p:nvPr/>
        </p:nvSpPr>
        <p:spPr bwMode="auto">
          <a:xfrm>
            <a:off x="1146175" y="1430338"/>
            <a:ext cx="170656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Erario c/IVA</a:t>
            </a:r>
          </a:p>
          <a:p>
            <a:pPr algn="ctr">
              <a:spcBef>
                <a:spcPct val="0"/>
              </a:spcBef>
              <a:buClrTx/>
              <a:buFontTx/>
              <a:buNone/>
            </a:pPr>
            <a:r>
              <a:rPr lang="it-IT" altLang="it-IT" sz="1200"/>
              <a:t>CONTO ORIGINARIO</a:t>
            </a:r>
          </a:p>
          <a:p>
            <a:pPr algn="ctr">
              <a:spcBef>
                <a:spcPct val="0"/>
              </a:spcBef>
              <a:buClrTx/>
              <a:buFontTx/>
              <a:buNone/>
            </a:pPr>
            <a:r>
              <a:rPr lang="it-IT" altLang="it-IT" sz="1200">
                <a:solidFill>
                  <a:srgbClr val="000000"/>
                </a:solidFill>
              </a:rPr>
              <a:t>(liquidità differita)</a:t>
            </a:r>
            <a:endParaRPr lang="it-IT" altLang="it-IT" sz="1200"/>
          </a:p>
          <a:p>
            <a:pPr algn="ctr">
              <a:spcBef>
                <a:spcPct val="0"/>
              </a:spcBef>
              <a:buClrTx/>
              <a:buFontTx/>
              <a:buNone/>
            </a:pPr>
            <a:r>
              <a:rPr lang="it-IT" altLang="it-IT" sz="1200"/>
              <a:t>  </a:t>
            </a:r>
          </a:p>
        </p:txBody>
      </p:sp>
      <p:sp>
        <p:nvSpPr>
          <p:cNvPr id="46" name="CasellaDiTesto 45"/>
          <p:cNvSpPr txBox="1">
            <a:spLocks noChangeArrowheads="1"/>
          </p:cNvSpPr>
          <p:nvPr/>
        </p:nvSpPr>
        <p:spPr bwMode="auto">
          <a:xfrm flipH="1">
            <a:off x="752475" y="2193925"/>
            <a:ext cx="7461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47" name="CasellaDiTesto 46"/>
          <p:cNvSpPr txBox="1">
            <a:spLocks noChangeArrowheads="1"/>
          </p:cNvSpPr>
          <p:nvPr/>
        </p:nvSpPr>
        <p:spPr bwMode="auto">
          <a:xfrm flipH="1">
            <a:off x="2782888" y="2193925"/>
            <a:ext cx="747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48" name="CasellaDiTesto 47"/>
          <p:cNvSpPr txBox="1">
            <a:spLocks noChangeArrowheads="1"/>
          </p:cNvSpPr>
          <p:nvPr/>
        </p:nvSpPr>
        <p:spPr bwMode="auto">
          <a:xfrm flipH="1">
            <a:off x="890588" y="2446338"/>
            <a:ext cx="7461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1.600</a:t>
            </a:r>
          </a:p>
        </p:txBody>
      </p:sp>
      <p:sp>
        <p:nvSpPr>
          <p:cNvPr id="52" name="CasellaDiTesto 51"/>
          <p:cNvSpPr txBox="1">
            <a:spLocks noChangeArrowheads="1"/>
          </p:cNvSpPr>
          <p:nvPr/>
        </p:nvSpPr>
        <p:spPr bwMode="auto">
          <a:xfrm flipH="1">
            <a:off x="2365375" y="2576513"/>
            <a:ext cx="7461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2.500</a:t>
            </a:r>
          </a:p>
        </p:txBody>
      </p:sp>
      <p:graphicFrame>
        <p:nvGraphicFramePr>
          <p:cNvPr id="40" name="Group 52"/>
          <p:cNvGraphicFramePr>
            <a:graphicFrameLocks noGrp="1"/>
          </p:cNvGraphicFramePr>
          <p:nvPr>
            <p:extLst>
              <p:ext uri="{D42A27DB-BD31-4B8C-83A1-F6EECF244321}">
                <p14:modId xmlns:p14="http://schemas.microsoft.com/office/powerpoint/2010/main" val="3554670234"/>
              </p:ext>
            </p:extLst>
          </p:nvPr>
        </p:nvGraphicFramePr>
        <p:xfrm>
          <a:off x="324172" y="4383088"/>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Erario c/IVA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1.600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41" name="Group 52"/>
          <p:cNvGraphicFramePr>
            <a:graphicFrameLocks noGrp="1"/>
          </p:cNvGraphicFramePr>
          <p:nvPr/>
        </p:nvGraphicFramePr>
        <p:xfrm>
          <a:off x="301625" y="4868863"/>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debito</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Erario c/IVA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2.500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50" name="Group 52"/>
          <p:cNvGraphicFramePr>
            <a:graphicFrameLocks noGrp="1"/>
          </p:cNvGraphicFramePr>
          <p:nvPr>
            <p:extLst>
              <p:ext uri="{D42A27DB-BD31-4B8C-83A1-F6EECF244321}">
                <p14:modId xmlns:p14="http://schemas.microsoft.com/office/powerpoint/2010/main" val="1971798222"/>
              </p:ext>
            </p:extLst>
          </p:nvPr>
        </p:nvGraphicFramePr>
        <p:xfrm>
          <a:off x="324172" y="5678488"/>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Erario c/IVA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Banca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900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5" name="CasellaDiTesto 24"/>
          <p:cNvSpPr txBox="1">
            <a:spLocks noChangeArrowheads="1"/>
          </p:cNvSpPr>
          <p:nvPr/>
        </p:nvSpPr>
        <p:spPr bwMode="auto">
          <a:xfrm flipH="1">
            <a:off x="7523163" y="2855913"/>
            <a:ext cx="79216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(VF-)</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itolo 1"/>
          <p:cNvSpPr>
            <a:spLocks noGrp="1" noChangeArrowheads="1"/>
          </p:cNvSpPr>
          <p:nvPr>
            <p:ph type="title"/>
          </p:nvPr>
        </p:nvSpPr>
        <p:spPr>
          <a:xfrm>
            <a:off x="23813" y="595313"/>
            <a:ext cx="8291512" cy="757237"/>
          </a:xfrm>
        </p:spPr>
        <p:txBody>
          <a:bodyPr/>
          <a:lstStyle/>
          <a:p>
            <a:r>
              <a:rPr lang="it-IT" altLang="it-IT" sz="2400" b="1" smtClean="0"/>
              <a:t>Acquisti esclusi dalla disciplina IVA:</a:t>
            </a:r>
          </a:p>
        </p:txBody>
      </p:sp>
      <p:sp>
        <p:nvSpPr>
          <p:cNvPr id="34819" name="Segnaposto contenuto 2"/>
          <p:cNvSpPr>
            <a:spLocks noGrp="1" noChangeArrowheads="1"/>
          </p:cNvSpPr>
          <p:nvPr>
            <p:ph idx="1"/>
          </p:nvPr>
        </p:nvSpPr>
        <p:spPr>
          <a:xfrm>
            <a:off x="354013" y="1246188"/>
            <a:ext cx="8435975" cy="4749800"/>
          </a:xfrm>
        </p:spPr>
        <p:txBody>
          <a:bodyPr/>
          <a:lstStyle/>
          <a:p>
            <a:pPr marL="0" indent="0" algn="just">
              <a:spcBef>
                <a:spcPts val="1000"/>
              </a:spcBef>
              <a:buFontTx/>
              <a:buNone/>
            </a:pPr>
            <a:r>
              <a:rPr lang="it-IT" altLang="it-IT" sz="1800" smtClean="0"/>
              <a:t>Risultano al di fuori del campo di applicazione IVA le operazioni nelle quali mancano anche un solo requisito previsti dalla normativa vigente e che, quindi, non sono sottoposte nemmeno agli obblighi formali di fatturazione.</a:t>
            </a:r>
          </a:p>
          <a:p>
            <a:pPr marL="0" indent="0" algn="just">
              <a:spcBef>
                <a:spcPts val="1000"/>
              </a:spcBef>
              <a:buFontTx/>
              <a:buNone/>
            </a:pPr>
            <a:r>
              <a:rPr lang="it-IT" altLang="it-IT" sz="1800" smtClean="0"/>
              <a:t>Ad esempio, risultano escluse dal campo di applicazione dell’imposta operazioni come le esportazioni (che mancano del presupposto territoriale), quelle intervenute fra privati (che mancano del presupposto soggettivo) ecc. Sono inoltre esentate dall’imposta le prestazioni di particolare valore sociale, come quelle mediche e i servizi funebri.</a:t>
            </a:r>
          </a:p>
          <a:p>
            <a:pPr marL="0" indent="0" algn="just">
              <a:spcBef>
                <a:spcPts val="1000"/>
              </a:spcBef>
              <a:buFontTx/>
              <a:buNone/>
            </a:pPr>
            <a:r>
              <a:rPr lang="it-IT" altLang="it-IT" sz="1800" smtClean="0"/>
              <a:t>In queste operazioni, i documenti contabili che accompagnano tali acquisti sono rappresentati da ricevute o quietanze di pagamento.</a:t>
            </a:r>
          </a:p>
          <a:p>
            <a:pPr marL="0" indent="0" algn="just">
              <a:buFontTx/>
              <a:buNone/>
            </a:pPr>
            <a:endParaRPr lang="it-IT" altLang="it-IT" sz="900" smtClean="0"/>
          </a:p>
          <a:p>
            <a:pPr marL="0" indent="0" algn="just">
              <a:buFontTx/>
              <a:buNone/>
            </a:pPr>
            <a:r>
              <a:rPr lang="it-IT" altLang="it-IT" sz="1800" b="1" u="sng" smtClean="0"/>
              <a:t>Esempio: </a:t>
            </a:r>
            <a:r>
              <a:rPr lang="it-IT" altLang="it-IT" sz="1800" smtClean="0"/>
              <a:t>Acquistate in contanti merci da un privato per € 1.000, con rilascio di una ricevuta di quietanza per il pagamento. </a:t>
            </a:r>
          </a:p>
        </p:txBody>
      </p:sp>
      <p:sp>
        <p:nvSpPr>
          <p:cNvPr id="5"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graphicFrame>
        <p:nvGraphicFramePr>
          <p:cNvPr id="6" name="Group 52"/>
          <p:cNvGraphicFramePr>
            <a:graphicFrameLocks noGrp="1"/>
          </p:cNvGraphicFramePr>
          <p:nvPr/>
        </p:nvGraphicFramePr>
        <p:xfrm>
          <a:off x="293688" y="5191125"/>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Merci c/acquisti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7" name="Group 52"/>
          <p:cNvGraphicFramePr>
            <a:graphicFrameLocks noGrp="1"/>
          </p:cNvGraphicFramePr>
          <p:nvPr/>
        </p:nvGraphicFramePr>
        <p:xfrm>
          <a:off x="323850" y="5667375"/>
          <a:ext cx="8496300" cy="376238"/>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1.000</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olo 1"/>
          <p:cNvSpPr>
            <a:spLocks noGrp="1" noChangeArrowheads="1"/>
          </p:cNvSpPr>
          <p:nvPr>
            <p:ph type="title"/>
          </p:nvPr>
        </p:nvSpPr>
        <p:spPr>
          <a:xfrm>
            <a:off x="0" y="600075"/>
            <a:ext cx="8424863" cy="757238"/>
          </a:xfrm>
        </p:spPr>
        <p:txBody>
          <a:bodyPr/>
          <a:lstStyle/>
          <a:p>
            <a:r>
              <a:rPr lang="it-IT" altLang="it-IT" sz="2400" b="1" smtClean="0"/>
              <a:t>Acquisti soggetti a IVA non rimborsabile </a:t>
            </a:r>
          </a:p>
        </p:txBody>
      </p:sp>
      <p:sp>
        <p:nvSpPr>
          <p:cNvPr id="30723" name="Segnaposto contenuto 2"/>
          <p:cNvSpPr>
            <a:spLocks noGrp="1" noChangeArrowheads="1"/>
          </p:cNvSpPr>
          <p:nvPr>
            <p:ph idx="1"/>
          </p:nvPr>
        </p:nvSpPr>
        <p:spPr>
          <a:xfrm>
            <a:off x="269875" y="1149350"/>
            <a:ext cx="8604250" cy="4751388"/>
          </a:xfrm>
        </p:spPr>
        <p:txBody>
          <a:bodyPr/>
          <a:lstStyle/>
          <a:p>
            <a:pPr marL="0" indent="0" algn="just">
              <a:buFontTx/>
              <a:buNone/>
              <a:defRPr/>
            </a:pPr>
            <a:r>
              <a:rPr lang="it-IT" altLang="it-IT" sz="1800" dirty="0"/>
              <a:t>Se l’IVA pagata sugli acquisti deriva da operazioni considerate «non inerenti» dalla normativa in vigore, essa viene definita «</a:t>
            </a:r>
            <a:r>
              <a:rPr lang="it-IT" altLang="it-IT" sz="1800" b="1" dirty="0">
                <a:solidFill>
                  <a:srgbClr val="C00000"/>
                </a:solidFill>
              </a:rPr>
              <a:t>indetraibile</a:t>
            </a:r>
            <a:r>
              <a:rPr lang="it-IT" altLang="it-IT" sz="1800" dirty="0"/>
              <a:t>» e dunque non può essere portata in deduzione.</a:t>
            </a:r>
          </a:p>
          <a:p>
            <a:pPr marL="0" indent="0" algn="just">
              <a:buFontTx/>
              <a:buNone/>
              <a:defRPr/>
            </a:pPr>
            <a:endParaRPr lang="it-IT" altLang="it-IT" sz="800" dirty="0"/>
          </a:p>
          <a:p>
            <a:pPr marL="0" indent="0" algn="just">
              <a:buFontTx/>
              <a:buNone/>
              <a:defRPr/>
            </a:pPr>
            <a:r>
              <a:rPr lang="it-IT" altLang="it-IT" sz="1800" dirty="0"/>
              <a:t>Si tratta di un caso particolare legato a beni e servizi che, per loro natura, sono destinati ad uso prevalentemente privato (dell’imprenditore o dei soci) anche se acquistati tramite l’azienda. Può trattarsi ad esempio di carburanti e lubrificanti acquistati per compiere un viaggio personale da parte dell’imprenditore ma che lo stesso si è fatto fatturare in capo all’azienda.</a:t>
            </a:r>
          </a:p>
          <a:p>
            <a:pPr marL="0" indent="0" algn="just">
              <a:buFontTx/>
              <a:buNone/>
              <a:defRPr/>
            </a:pPr>
            <a:endParaRPr lang="it-IT" altLang="it-IT" sz="1050" dirty="0"/>
          </a:p>
          <a:p>
            <a:pPr marL="0" indent="0" algn="just">
              <a:buFontTx/>
              <a:buNone/>
              <a:defRPr/>
            </a:pPr>
            <a:r>
              <a:rPr lang="it-IT" altLang="it-IT" sz="1800" dirty="0"/>
              <a:t>L’IVA pagata diviene, così, una IVA-costo che va ad incrementare il costo di acquisto dei beni.</a:t>
            </a:r>
          </a:p>
          <a:p>
            <a:pPr marL="0" indent="0" algn="just">
              <a:buFontTx/>
              <a:buNone/>
              <a:defRPr/>
            </a:pPr>
            <a:endParaRPr lang="it-IT" altLang="it-IT" sz="500" b="1" u="sng" dirty="0"/>
          </a:p>
          <a:p>
            <a:pPr marL="0" indent="0" algn="just">
              <a:buFontTx/>
              <a:buNone/>
              <a:defRPr/>
            </a:pPr>
            <a:r>
              <a:rPr lang="it-IT" altLang="it-IT" sz="1800" b="1" u="sng" dirty="0"/>
              <a:t>Esempio: </a:t>
            </a:r>
            <a:r>
              <a:rPr lang="it-IT" altLang="it-IT" sz="1800" dirty="0"/>
              <a:t>Pagate le spese per carburanti e lubrificanti per € 100 + IVA 22%. L’IVA è indetraibile. </a:t>
            </a:r>
          </a:p>
        </p:txBody>
      </p:sp>
      <p:sp>
        <p:nvSpPr>
          <p:cNvPr id="5"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graphicFrame>
        <p:nvGraphicFramePr>
          <p:cNvPr id="7" name="Group 52"/>
          <p:cNvGraphicFramePr>
            <a:graphicFrameLocks noGrp="1"/>
          </p:cNvGraphicFramePr>
          <p:nvPr>
            <p:extLst>
              <p:ext uri="{D42A27DB-BD31-4B8C-83A1-F6EECF244321}">
                <p14:modId xmlns:p14="http://schemas.microsoft.com/office/powerpoint/2010/main" val="3679455371"/>
              </p:ext>
            </p:extLst>
          </p:nvPr>
        </p:nvGraphicFramePr>
        <p:xfrm>
          <a:off x="263525" y="5157788"/>
          <a:ext cx="8496300" cy="920916"/>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30" marB="459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30" marB="459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Costi per carburanti e lubrificanti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indetraibile</a:t>
                      </a:r>
                    </a:p>
                  </a:txBody>
                  <a:tcPr marT="45930" marB="459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30" marB="459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930" marB="459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22</a:t>
                      </a:r>
                    </a:p>
                  </a:txBody>
                  <a:tcPr marT="45930" marB="459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122</a:t>
                      </a:r>
                    </a:p>
                  </a:txBody>
                  <a:tcPr marT="45930" marB="459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Titolo 1"/>
          <p:cNvSpPr>
            <a:spLocks noGrp="1" noChangeArrowheads="1"/>
          </p:cNvSpPr>
          <p:nvPr>
            <p:ph type="title"/>
          </p:nvPr>
        </p:nvSpPr>
        <p:spPr>
          <a:xfrm>
            <a:off x="0" y="600075"/>
            <a:ext cx="8424863" cy="757238"/>
          </a:xfrm>
        </p:spPr>
        <p:txBody>
          <a:bodyPr/>
          <a:lstStyle/>
          <a:p>
            <a:r>
              <a:rPr lang="it-IT" altLang="it-IT" sz="2400" b="1" smtClean="0"/>
              <a:t>Acquisti soggetti a IVA non rimborsabile </a:t>
            </a:r>
          </a:p>
        </p:txBody>
      </p:sp>
      <p:sp>
        <p:nvSpPr>
          <p:cNvPr id="43011" name="Segnaposto contenuto 2"/>
          <p:cNvSpPr>
            <a:spLocks noGrp="1" noChangeArrowheads="1"/>
          </p:cNvSpPr>
          <p:nvPr>
            <p:ph idx="1"/>
          </p:nvPr>
        </p:nvSpPr>
        <p:spPr>
          <a:xfrm>
            <a:off x="269875" y="1149350"/>
            <a:ext cx="8604250" cy="4751388"/>
          </a:xfrm>
        </p:spPr>
        <p:txBody>
          <a:bodyPr/>
          <a:lstStyle/>
          <a:p>
            <a:pPr marL="0" indent="0" algn="just">
              <a:buFontTx/>
              <a:buNone/>
            </a:pPr>
            <a:endParaRPr lang="it-IT" altLang="it-IT" sz="500" b="1" u="sng" dirty="0" smtClean="0"/>
          </a:p>
          <a:p>
            <a:pPr marL="0" indent="0" algn="just">
              <a:buFontTx/>
              <a:buNone/>
            </a:pPr>
            <a:r>
              <a:rPr lang="it-IT" altLang="it-IT" sz="1800" b="1" u="sng" dirty="0" smtClean="0"/>
              <a:t>Esempio:</a:t>
            </a:r>
            <a:r>
              <a:rPr lang="it-IT" altLang="it-IT" sz="1800" b="1" dirty="0" smtClean="0"/>
              <a:t> </a:t>
            </a:r>
            <a:r>
              <a:rPr lang="it-IT" altLang="it-IT" sz="1800" dirty="0" smtClean="0"/>
              <a:t>Pagate le spese per carburanti e lubrificanti per € 100 + IVA 22%. L’IVA è indetraibile. </a:t>
            </a:r>
          </a:p>
          <a:p>
            <a:pPr marL="0" indent="0" algn="just">
              <a:buFontTx/>
              <a:buNone/>
            </a:pPr>
            <a:endParaRPr lang="it-IT" altLang="it-IT" sz="1100" dirty="0" smtClean="0"/>
          </a:p>
          <a:p>
            <a:pPr marL="0" indent="0" algn="just">
              <a:buFontTx/>
              <a:buNone/>
            </a:pPr>
            <a:r>
              <a:rPr lang="it-IT" altLang="it-IT" sz="1800" u="sng" dirty="0" smtClean="0"/>
              <a:t>Essendo indetraibile, l’IVA diventa un costo per l’azienda (non potendolo portare in deduzione), pertanto deve essere </a:t>
            </a:r>
            <a:r>
              <a:rPr lang="it-IT" altLang="it-IT" sz="1800" b="1" u="sng" dirty="0" smtClean="0"/>
              <a:t>“capitalizzato” </a:t>
            </a:r>
            <a:r>
              <a:rPr lang="it-IT" altLang="it-IT" sz="1800" u="sng" dirty="0" smtClean="0"/>
              <a:t>all’interno della voce a cui si riferisce: </a:t>
            </a:r>
          </a:p>
          <a:p>
            <a:pPr marL="0" indent="0" algn="just">
              <a:buFontTx/>
              <a:buNone/>
            </a:pPr>
            <a:endParaRPr lang="it-IT" altLang="it-IT" sz="1800" dirty="0" smtClean="0"/>
          </a:p>
        </p:txBody>
      </p:sp>
      <p:sp>
        <p:nvSpPr>
          <p:cNvPr id="5"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graphicFrame>
        <p:nvGraphicFramePr>
          <p:cNvPr id="7" name="Group 52"/>
          <p:cNvGraphicFramePr>
            <a:graphicFrameLocks noGrp="1"/>
          </p:cNvGraphicFramePr>
          <p:nvPr/>
        </p:nvGraphicFramePr>
        <p:xfrm>
          <a:off x="298450" y="3179763"/>
          <a:ext cx="8496300" cy="376237"/>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376237">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Costi per carburanti e lubrificanti</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indetraibile</a:t>
                      </a: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6017" marB="460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22</a:t>
                      </a:r>
                    </a:p>
                  </a:txBody>
                  <a:tcPr marT="46017" marB="460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8" name="Group 5"/>
          <p:cNvGraphicFramePr>
            <a:graphicFrameLocks noGrp="1"/>
          </p:cNvGraphicFramePr>
          <p:nvPr/>
        </p:nvGraphicFramePr>
        <p:xfrm>
          <a:off x="827088" y="4484688"/>
          <a:ext cx="2647950" cy="1368425"/>
        </p:xfrm>
        <a:graphic>
          <a:graphicData uri="http://schemas.openxmlformats.org/drawingml/2006/table">
            <a:tbl>
              <a:tblPr/>
              <a:tblGrid>
                <a:gridCol w="1323975">
                  <a:extLst>
                    <a:ext uri="{9D8B030D-6E8A-4147-A177-3AD203B41FA5}">
                      <a16:colId xmlns:a16="http://schemas.microsoft.com/office/drawing/2014/main" val="20000"/>
                    </a:ext>
                  </a:extLst>
                </a:gridCol>
                <a:gridCol w="1323975">
                  <a:extLst>
                    <a:ext uri="{9D8B030D-6E8A-4147-A177-3AD203B41FA5}">
                      <a16:colId xmlns:a16="http://schemas.microsoft.com/office/drawing/2014/main" val="20001"/>
                    </a:ext>
                  </a:extLst>
                </a:gridCol>
              </a:tblGrid>
              <a:tr h="136842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cap="flat">
                      <a:noFill/>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altLang="it-IT" sz="2400" b="0" i="0" u="none" strike="noStrike" cap="none" normalizeH="0" baseline="0" dirty="0">
                        <a:ln>
                          <a:noFill/>
                        </a:ln>
                        <a:solidFill>
                          <a:schemeClr val="tx1"/>
                        </a:solidFill>
                        <a:effectLst/>
                        <a:latin typeface="Arial" panose="020B0604020202020204" pitchFamily="34" charset="0"/>
                      </a:endParaRPr>
                    </a:p>
                  </a:txBody>
                  <a:tcPr marL="91420" marR="91420" marT="45729" marB="45729" horzOverflow="overflow">
                    <a:lnL w="38100" cap="flat" cmpd="sng" algn="ctr">
                      <a:solidFill>
                        <a:schemeClr val="tx1"/>
                      </a:solidFill>
                      <a:prstDash val="solid"/>
                      <a:round/>
                      <a:headEnd type="none" w="med" len="med"/>
                      <a:tailEnd type="none" w="med" len="med"/>
                    </a:lnL>
                    <a:lnR cap="flat">
                      <a:noFill/>
                    </a:lnR>
                    <a:lnT w="38100" cap="flat" cmpd="sng" algn="ctr">
                      <a:solidFill>
                        <a:schemeClr val="tx1"/>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9" name="CasellaDiTesto 8"/>
          <p:cNvSpPr txBox="1">
            <a:spLocks noChangeArrowheads="1"/>
          </p:cNvSpPr>
          <p:nvPr/>
        </p:nvSpPr>
        <p:spPr bwMode="auto">
          <a:xfrm>
            <a:off x="646113" y="3754438"/>
            <a:ext cx="28575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ClrTx/>
              <a:buFontTx/>
              <a:buNone/>
            </a:pPr>
            <a:r>
              <a:rPr lang="it-IT" altLang="it-IT" sz="1400" b="1"/>
              <a:t>CARBURANTI E LUBRIFICANTI</a:t>
            </a:r>
          </a:p>
          <a:p>
            <a:pPr algn="ctr">
              <a:spcBef>
                <a:spcPct val="0"/>
              </a:spcBef>
              <a:buClrTx/>
              <a:buFontTx/>
              <a:buNone/>
            </a:pPr>
            <a:r>
              <a:rPr lang="it-IT" altLang="it-IT" sz="1200"/>
              <a:t>CONTO DERIVATO</a:t>
            </a:r>
          </a:p>
          <a:p>
            <a:pPr algn="ctr">
              <a:spcBef>
                <a:spcPct val="0"/>
              </a:spcBef>
              <a:buClrTx/>
              <a:buFontTx/>
              <a:buNone/>
            </a:pPr>
            <a:r>
              <a:rPr lang="it-IT" altLang="it-IT" sz="1200">
                <a:solidFill>
                  <a:srgbClr val="000000"/>
                </a:solidFill>
              </a:rPr>
              <a:t>(Costi di esercizio)</a:t>
            </a:r>
            <a:endParaRPr lang="it-IT" altLang="it-IT" sz="1200"/>
          </a:p>
          <a:p>
            <a:pPr algn="ctr">
              <a:spcBef>
                <a:spcPct val="0"/>
              </a:spcBef>
              <a:buClrTx/>
              <a:buFontTx/>
              <a:buNone/>
            </a:pPr>
            <a:r>
              <a:rPr lang="it-IT" altLang="it-IT" sz="1200"/>
              <a:t>  </a:t>
            </a:r>
          </a:p>
        </p:txBody>
      </p:sp>
      <p:sp>
        <p:nvSpPr>
          <p:cNvPr id="10" name="CasellaDiTesto 9"/>
          <p:cNvSpPr txBox="1">
            <a:spLocks noChangeArrowheads="1"/>
          </p:cNvSpPr>
          <p:nvPr/>
        </p:nvSpPr>
        <p:spPr bwMode="auto">
          <a:xfrm flipH="1">
            <a:off x="827088" y="4518025"/>
            <a:ext cx="7461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Dare</a:t>
            </a:r>
          </a:p>
        </p:txBody>
      </p:sp>
      <p:sp>
        <p:nvSpPr>
          <p:cNvPr id="11" name="CasellaDiTesto 10"/>
          <p:cNvSpPr txBox="1">
            <a:spLocks noChangeArrowheads="1"/>
          </p:cNvSpPr>
          <p:nvPr/>
        </p:nvSpPr>
        <p:spPr bwMode="auto">
          <a:xfrm flipH="1">
            <a:off x="2857500" y="4518025"/>
            <a:ext cx="747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Avere</a:t>
            </a:r>
          </a:p>
        </p:txBody>
      </p:sp>
      <p:sp>
        <p:nvSpPr>
          <p:cNvPr id="12" name="CasellaDiTesto 11"/>
          <p:cNvSpPr txBox="1">
            <a:spLocks noChangeArrowheads="1"/>
          </p:cNvSpPr>
          <p:nvPr/>
        </p:nvSpPr>
        <p:spPr bwMode="auto">
          <a:xfrm flipH="1">
            <a:off x="1265238" y="4827588"/>
            <a:ext cx="7461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a:t>100</a:t>
            </a:r>
          </a:p>
        </p:txBody>
      </p:sp>
      <p:sp>
        <p:nvSpPr>
          <p:cNvPr id="13" name="CasellaDiTesto 12"/>
          <p:cNvSpPr txBox="1">
            <a:spLocks noChangeArrowheads="1"/>
          </p:cNvSpPr>
          <p:nvPr/>
        </p:nvSpPr>
        <p:spPr bwMode="auto">
          <a:xfrm flipH="1">
            <a:off x="1377603" y="5089525"/>
            <a:ext cx="746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600" dirty="0"/>
              <a:t>22</a:t>
            </a:r>
          </a:p>
        </p:txBody>
      </p:sp>
      <p:sp>
        <p:nvSpPr>
          <p:cNvPr id="43042" name="Rettangolo 1"/>
          <p:cNvSpPr>
            <a:spLocks noChangeArrowheads="1"/>
          </p:cNvSpPr>
          <p:nvPr/>
        </p:nvSpPr>
        <p:spPr bwMode="auto">
          <a:xfrm>
            <a:off x="4675188" y="4287838"/>
            <a:ext cx="45720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In questo modo il conto di mastro intestato ai “Costi per carburanti” avrà un saldo pari a 122 (100 + 22), di cui 100 per il costo effettivo degli stessi e 22 per l’importo dell’IVA che non è possibile portare in deduzione. </a:t>
            </a:r>
          </a:p>
        </p:txBody>
      </p:sp>
      <p:sp>
        <p:nvSpPr>
          <p:cNvPr id="3" name="Freccia bidirezionale orizzontale 2"/>
          <p:cNvSpPr/>
          <p:nvPr/>
        </p:nvSpPr>
        <p:spPr>
          <a:xfrm>
            <a:off x="3536950" y="5227638"/>
            <a:ext cx="747713" cy="360362"/>
          </a:xfrm>
          <a:prstGeom prst="lef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4"/>
          <p:cNvSpPr>
            <a:spLocks noChangeArrowheads="1"/>
          </p:cNvSpPr>
          <p:nvPr/>
        </p:nvSpPr>
        <p:spPr bwMode="auto">
          <a:xfrm>
            <a:off x="762000" y="260350"/>
            <a:ext cx="7620000" cy="533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it-IT" altLang="it-IT" sz="3200"/>
              <a:t>Riferimenti bibliografici</a:t>
            </a:r>
            <a:endParaRPr lang="it-IT" altLang="it-IT" sz="1800"/>
          </a:p>
        </p:txBody>
      </p:sp>
      <p:sp>
        <p:nvSpPr>
          <p:cNvPr id="45060" name="CasellaDiTesto 3"/>
          <p:cNvSpPr txBox="1">
            <a:spLocks noChangeArrowheads="1"/>
          </p:cNvSpPr>
          <p:nvPr/>
        </p:nvSpPr>
        <p:spPr bwMode="auto">
          <a:xfrm>
            <a:off x="827732" y="1310853"/>
            <a:ext cx="76327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ClrTx/>
              <a:buFontTx/>
              <a:buNone/>
            </a:pPr>
            <a:r>
              <a:rPr lang="it-IT" altLang="it-IT" sz="2400" dirty="0" smtClean="0"/>
              <a:t>Coronella S., Ragioneria generale, Cap</a:t>
            </a:r>
            <a:r>
              <a:rPr lang="it-IT" altLang="it-IT" sz="2400" dirty="0"/>
              <a:t>. </a:t>
            </a:r>
            <a:r>
              <a:rPr lang="it-IT" altLang="it-IT" sz="2400" dirty="0" smtClean="0"/>
              <a:t>17</a:t>
            </a:r>
            <a:r>
              <a:rPr lang="it-IT" altLang="it-IT" sz="2400" smtClean="0"/>
              <a:t>, Par</a:t>
            </a:r>
            <a:r>
              <a:rPr lang="it-IT" altLang="it-IT" sz="2400" dirty="0" smtClean="0"/>
              <a:t>. 17.2</a:t>
            </a:r>
            <a:endParaRPr lang="it-IT" altLang="it-IT"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6"/>
          <p:cNvSpPr txBox="1">
            <a:spLocks noChangeArrowheads="1"/>
          </p:cNvSpPr>
          <p:nvPr/>
        </p:nvSpPr>
        <p:spPr bwMode="auto">
          <a:xfrm>
            <a:off x="250825" y="981075"/>
            <a:ext cx="4105275" cy="86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2000"/>
              <a:t>IVA </a:t>
            </a:r>
          </a:p>
          <a:p>
            <a:pPr algn="ctr">
              <a:spcBef>
                <a:spcPct val="50000"/>
              </a:spcBef>
              <a:buClrTx/>
              <a:buFontTx/>
              <a:buNone/>
            </a:pPr>
            <a:r>
              <a:rPr lang="it-IT" altLang="it-IT" sz="2000"/>
              <a:t>(imposta sul valore aggiunto) </a:t>
            </a:r>
          </a:p>
        </p:txBody>
      </p:sp>
      <p:sp>
        <p:nvSpPr>
          <p:cNvPr id="10243" name="AutoShape 7"/>
          <p:cNvSpPr>
            <a:spLocks noChangeArrowheads="1"/>
          </p:cNvSpPr>
          <p:nvPr/>
        </p:nvSpPr>
        <p:spPr bwMode="auto">
          <a:xfrm>
            <a:off x="4356100" y="1196975"/>
            <a:ext cx="576263" cy="431800"/>
          </a:xfrm>
          <a:prstGeom prst="rightArrow">
            <a:avLst>
              <a:gd name="adj1" fmla="val 50000"/>
              <a:gd name="adj2" fmla="val 33364"/>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
        <p:nvSpPr>
          <p:cNvPr id="10244" name="Text Box 8"/>
          <p:cNvSpPr txBox="1">
            <a:spLocks noChangeArrowheads="1"/>
          </p:cNvSpPr>
          <p:nvPr/>
        </p:nvSpPr>
        <p:spPr bwMode="auto">
          <a:xfrm>
            <a:off x="5003800" y="981075"/>
            <a:ext cx="388937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2000"/>
              <a:t>È un’imposta indiretta sui consumi </a:t>
            </a:r>
          </a:p>
        </p:txBody>
      </p:sp>
      <p:sp>
        <p:nvSpPr>
          <p:cNvPr id="10245" name="Line 9"/>
          <p:cNvSpPr>
            <a:spLocks noChangeShapeType="1"/>
          </p:cNvSpPr>
          <p:nvPr/>
        </p:nvSpPr>
        <p:spPr bwMode="auto">
          <a:xfrm>
            <a:off x="6877050" y="1700213"/>
            <a:ext cx="0"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0246" name="Text Box 10"/>
          <p:cNvSpPr txBox="1">
            <a:spLocks noChangeArrowheads="1"/>
          </p:cNvSpPr>
          <p:nvPr/>
        </p:nvSpPr>
        <p:spPr bwMode="auto">
          <a:xfrm>
            <a:off x="5292725" y="2133600"/>
            <a:ext cx="338296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2000"/>
              <a:t>D.P.R.  633/1972</a:t>
            </a:r>
          </a:p>
        </p:txBody>
      </p:sp>
      <p:sp>
        <p:nvSpPr>
          <p:cNvPr id="10247" name="Text Box 11"/>
          <p:cNvSpPr txBox="1">
            <a:spLocks noChangeArrowheads="1"/>
          </p:cNvSpPr>
          <p:nvPr/>
        </p:nvSpPr>
        <p:spPr bwMode="auto">
          <a:xfrm>
            <a:off x="107950" y="2763838"/>
            <a:ext cx="29527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2000"/>
              <a:t>Requisiti di applicabilità</a:t>
            </a:r>
          </a:p>
        </p:txBody>
      </p:sp>
      <p:sp>
        <p:nvSpPr>
          <p:cNvPr id="10248" name="AutoShape 12"/>
          <p:cNvSpPr>
            <a:spLocks noChangeArrowheads="1"/>
          </p:cNvSpPr>
          <p:nvPr/>
        </p:nvSpPr>
        <p:spPr bwMode="auto">
          <a:xfrm>
            <a:off x="3203575" y="4491038"/>
            <a:ext cx="576263" cy="431800"/>
          </a:xfrm>
          <a:prstGeom prst="rightArrow">
            <a:avLst>
              <a:gd name="adj1" fmla="val 50000"/>
              <a:gd name="adj2" fmla="val 33364"/>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
        <p:nvSpPr>
          <p:cNvPr id="10249" name="AutoShape 13"/>
          <p:cNvSpPr>
            <a:spLocks noChangeArrowheads="1"/>
          </p:cNvSpPr>
          <p:nvPr/>
        </p:nvSpPr>
        <p:spPr bwMode="auto">
          <a:xfrm>
            <a:off x="3203575" y="3627438"/>
            <a:ext cx="576263" cy="431800"/>
          </a:xfrm>
          <a:prstGeom prst="rightArrow">
            <a:avLst>
              <a:gd name="adj1" fmla="val 50000"/>
              <a:gd name="adj2" fmla="val 33364"/>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
        <p:nvSpPr>
          <p:cNvPr id="10250" name="AutoShape 14"/>
          <p:cNvSpPr>
            <a:spLocks noChangeArrowheads="1"/>
          </p:cNvSpPr>
          <p:nvPr/>
        </p:nvSpPr>
        <p:spPr bwMode="auto">
          <a:xfrm>
            <a:off x="3203575" y="2763838"/>
            <a:ext cx="576263" cy="431800"/>
          </a:xfrm>
          <a:prstGeom prst="rightArrow">
            <a:avLst>
              <a:gd name="adj1" fmla="val 50000"/>
              <a:gd name="adj2" fmla="val 33364"/>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
        <p:nvSpPr>
          <p:cNvPr id="10251" name="Text Box 15"/>
          <p:cNvSpPr txBox="1">
            <a:spLocks noChangeArrowheads="1"/>
          </p:cNvSpPr>
          <p:nvPr/>
        </p:nvSpPr>
        <p:spPr bwMode="auto">
          <a:xfrm>
            <a:off x="3779838" y="2690813"/>
            <a:ext cx="518477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000" dirty="0">
                <a:solidFill>
                  <a:srgbClr val="C00000"/>
                </a:solidFill>
              </a:rPr>
              <a:t>Soggettivo</a:t>
            </a:r>
            <a:r>
              <a:rPr lang="it-IT" altLang="it-IT" sz="2000" dirty="0"/>
              <a:t>: cessionario (</a:t>
            </a:r>
            <a:r>
              <a:rPr lang="it-IT" altLang="it-IT" sz="2000" dirty="0" smtClean="0"/>
              <a:t>imprenditore,                          artista</a:t>
            </a:r>
            <a:r>
              <a:rPr lang="it-IT" altLang="it-IT" sz="2000" dirty="0"/>
              <a:t>, </a:t>
            </a:r>
            <a:r>
              <a:rPr lang="it-IT" altLang="it-IT" sz="2000" dirty="0" smtClean="0"/>
              <a:t>professionista)</a:t>
            </a:r>
            <a:endParaRPr lang="it-IT" altLang="it-IT" sz="2000" dirty="0"/>
          </a:p>
        </p:txBody>
      </p:sp>
      <p:sp>
        <p:nvSpPr>
          <p:cNvPr id="10252" name="Text Box 16"/>
          <p:cNvSpPr txBox="1">
            <a:spLocks noChangeArrowheads="1"/>
          </p:cNvSpPr>
          <p:nvPr/>
        </p:nvSpPr>
        <p:spPr bwMode="auto">
          <a:xfrm>
            <a:off x="3779838" y="3556000"/>
            <a:ext cx="5184775"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000" dirty="0">
                <a:solidFill>
                  <a:srgbClr val="C00000"/>
                </a:solidFill>
              </a:rPr>
              <a:t>Oggettivo</a:t>
            </a:r>
            <a:r>
              <a:rPr lang="it-IT" altLang="it-IT" sz="2000" dirty="0"/>
              <a:t>: natura delle operazioni (cessioni di beni e </a:t>
            </a:r>
            <a:r>
              <a:rPr lang="it-IT" altLang="it-IT" sz="2000" dirty="0" smtClean="0"/>
              <a:t>prestazioni </a:t>
            </a:r>
            <a:r>
              <a:rPr lang="it-IT" altLang="it-IT" sz="2000" dirty="0"/>
              <a:t>di servizi)</a:t>
            </a:r>
          </a:p>
        </p:txBody>
      </p:sp>
      <p:sp>
        <p:nvSpPr>
          <p:cNvPr id="10253" name="Text Box 18"/>
          <p:cNvSpPr txBox="1">
            <a:spLocks noChangeArrowheads="1"/>
          </p:cNvSpPr>
          <p:nvPr/>
        </p:nvSpPr>
        <p:spPr bwMode="auto">
          <a:xfrm>
            <a:off x="3779838" y="4564063"/>
            <a:ext cx="48958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000" dirty="0">
                <a:solidFill>
                  <a:srgbClr val="C00000"/>
                </a:solidFill>
              </a:rPr>
              <a:t>Territoriale</a:t>
            </a:r>
            <a:r>
              <a:rPr lang="it-IT" altLang="it-IT" sz="2000" dirty="0"/>
              <a:t>: territorio dello Stato</a:t>
            </a:r>
          </a:p>
        </p:txBody>
      </p:sp>
      <p:sp>
        <p:nvSpPr>
          <p:cNvPr id="15" name="Titolo 1"/>
          <p:cNvSpPr txBox="1">
            <a:spLocks/>
          </p:cNvSpPr>
          <p:nvPr/>
        </p:nvSpPr>
        <p:spPr>
          <a:xfrm>
            <a:off x="684213" y="341313"/>
            <a:ext cx="8208962" cy="566737"/>
          </a:xfrm>
          <a:prstGeom prst="rect">
            <a:avLst/>
          </a:prstGeom>
        </p:spPr>
        <p:txBody>
          <a:bodyPr/>
          <a:lstStyle>
            <a:lvl1pPr algn="l" rtl="0" eaLnBrk="0" fontAlgn="base" hangingPunct="0">
              <a:spcBef>
                <a:spcPct val="0"/>
              </a:spcBef>
              <a:spcAft>
                <a:spcPct val="0"/>
              </a:spcAft>
              <a:defRPr sz="2800">
                <a:solidFill>
                  <a:srgbClr val="5F5F5F"/>
                </a:solidFill>
                <a:latin typeface="+mj-lt"/>
                <a:ea typeface="MS PGothic" pitchFamily="34" charset="-128"/>
                <a:cs typeface="ＭＳ Ｐゴシック" charset="0"/>
              </a:defRPr>
            </a:lvl1pPr>
            <a:lvl2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2pPr>
            <a:lvl3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3pPr>
            <a:lvl4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4pPr>
            <a:lvl5pPr algn="l" rtl="0" eaLnBrk="0" fontAlgn="base" hangingPunct="0">
              <a:spcBef>
                <a:spcPct val="0"/>
              </a:spcBef>
              <a:spcAft>
                <a:spcPct val="0"/>
              </a:spcAft>
              <a:defRPr sz="2800">
                <a:solidFill>
                  <a:srgbClr val="5F5F5F"/>
                </a:solidFill>
                <a:latin typeface="AvantGarde Bk BT" pitchFamily="34" charset="0"/>
                <a:ea typeface="MS PGothic" pitchFamily="34" charset="-128"/>
                <a:cs typeface="ＭＳ Ｐゴシック" charset="0"/>
              </a:defRPr>
            </a:lvl5pPr>
            <a:lvl6pPr marL="457200" algn="l" rtl="0" eaLnBrk="1" fontAlgn="base" hangingPunct="1">
              <a:spcBef>
                <a:spcPct val="0"/>
              </a:spcBef>
              <a:spcAft>
                <a:spcPct val="0"/>
              </a:spcAft>
              <a:defRPr sz="2800">
                <a:solidFill>
                  <a:srgbClr val="5F5F5F"/>
                </a:solidFill>
                <a:latin typeface="AvantGarde Bk BT" pitchFamily="34" charset="0"/>
              </a:defRPr>
            </a:lvl6pPr>
            <a:lvl7pPr marL="914400" algn="l" rtl="0" eaLnBrk="1" fontAlgn="base" hangingPunct="1">
              <a:spcBef>
                <a:spcPct val="0"/>
              </a:spcBef>
              <a:spcAft>
                <a:spcPct val="0"/>
              </a:spcAft>
              <a:defRPr sz="2800">
                <a:solidFill>
                  <a:srgbClr val="5F5F5F"/>
                </a:solidFill>
                <a:latin typeface="AvantGarde Bk BT" pitchFamily="34" charset="0"/>
              </a:defRPr>
            </a:lvl7pPr>
            <a:lvl8pPr marL="1371600" algn="l" rtl="0" eaLnBrk="1" fontAlgn="base" hangingPunct="1">
              <a:spcBef>
                <a:spcPct val="0"/>
              </a:spcBef>
              <a:spcAft>
                <a:spcPct val="0"/>
              </a:spcAft>
              <a:defRPr sz="2800">
                <a:solidFill>
                  <a:srgbClr val="5F5F5F"/>
                </a:solidFill>
                <a:latin typeface="AvantGarde Bk BT" pitchFamily="34" charset="0"/>
              </a:defRPr>
            </a:lvl8pPr>
            <a:lvl9pPr marL="1828800" algn="l" rtl="0" eaLnBrk="1" fontAlgn="base" hangingPunct="1">
              <a:spcBef>
                <a:spcPct val="0"/>
              </a:spcBef>
              <a:spcAft>
                <a:spcPct val="0"/>
              </a:spcAft>
              <a:defRPr sz="2800">
                <a:solidFill>
                  <a:srgbClr val="5F5F5F"/>
                </a:solidFill>
                <a:latin typeface="AvantGarde Bk BT" pitchFamily="34" charset="0"/>
              </a:defRPr>
            </a:lvl9pPr>
          </a:lstStyle>
          <a:p>
            <a:pPr>
              <a:defRPr/>
            </a:pPr>
            <a:endParaRPr lang="it-IT" sz="4000" b="1" kern="0" dirty="0"/>
          </a:p>
        </p:txBody>
      </p:sp>
      <p:sp>
        <p:nvSpPr>
          <p:cNvPr id="10255" name="Text Box 5"/>
          <p:cNvSpPr txBox="1">
            <a:spLocks noChangeArrowheads="1"/>
          </p:cNvSpPr>
          <p:nvPr/>
        </p:nvSpPr>
        <p:spPr bwMode="auto">
          <a:xfrm>
            <a:off x="312738" y="5511800"/>
            <a:ext cx="2232025" cy="4000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000"/>
              <a:t>Calcolo IVA</a:t>
            </a:r>
          </a:p>
        </p:txBody>
      </p:sp>
      <p:sp>
        <p:nvSpPr>
          <p:cNvPr id="10256" name="Line 6"/>
          <p:cNvSpPr>
            <a:spLocks noChangeShapeType="1"/>
          </p:cNvSpPr>
          <p:nvPr/>
        </p:nvSpPr>
        <p:spPr bwMode="auto">
          <a:xfrm>
            <a:off x="1824038" y="5711825"/>
            <a:ext cx="7207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21" name="Rectangle 2"/>
          <p:cNvSpPr txBox="1">
            <a:spLocks noChangeArrowheads="1"/>
          </p:cNvSpPr>
          <p:nvPr/>
        </p:nvSpPr>
        <p:spPr>
          <a:xfrm>
            <a:off x="731838" y="106363"/>
            <a:ext cx="7961312" cy="757237"/>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sp>
        <p:nvSpPr>
          <p:cNvPr id="10259" name="Rettangolo 1"/>
          <p:cNvSpPr>
            <a:spLocks noChangeArrowheads="1"/>
          </p:cNvSpPr>
          <p:nvPr/>
        </p:nvSpPr>
        <p:spPr bwMode="auto">
          <a:xfrm>
            <a:off x="2636838" y="5213350"/>
            <a:ext cx="61944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applicazione al prezzo della transazione, definita </a:t>
            </a:r>
            <a:r>
              <a:rPr lang="it-IT" altLang="it-IT" sz="1800" b="1"/>
              <a:t>“base imponibile</a:t>
            </a:r>
            <a:r>
              <a:rPr lang="it-IT" altLang="it-IT" sz="1800"/>
              <a:t>”, una particolare aliquota variabile per categorie merceologiche (per le più numerose 22%)</a:t>
            </a:r>
          </a:p>
          <a:p>
            <a:pPr>
              <a:spcBef>
                <a:spcPct val="0"/>
              </a:spcBef>
              <a:buClrTx/>
              <a:buFontTx/>
              <a:buNone/>
            </a:pPr>
            <a:endParaRPr lang="it-IT" altLang="it-IT"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250825" y="1052513"/>
            <a:ext cx="2952750" cy="4000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000"/>
              <a:t>L’imposta grava sul </a:t>
            </a:r>
          </a:p>
        </p:txBody>
      </p:sp>
      <p:sp>
        <p:nvSpPr>
          <p:cNvPr id="12291" name="Line 6"/>
          <p:cNvSpPr>
            <a:spLocks noChangeShapeType="1"/>
          </p:cNvSpPr>
          <p:nvPr/>
        </p:nvSpPr>
        <p:spPr bwMode="auto">
          <a:xfrm>
            <a:off x="3059113" y="1268413"/>
            <a:ext cx="7921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292" name="Text Box 7"/>
          <p:cNvSpPr txBox="1">
            <a:spLocks noChangeArrowheads="1"/>
          </p:cNvSpPr>
          <p:nvPr/>
        </p:nvSpPr>
        <p:spPr bwMode="auto">
          <a:xfrm>
            <a:off x="3995738" y="1052513"/>
            <a:ext cx="2808287" cy="4572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1800"/>
              <a:t>Valore aggiunto</a:t>
            </a:r>
          </a:p>
        </p:txBody>
      </p:sp>
      <p:sp>
        <p:nvSpPr>
          <p:cNvPr id="12293" name="AutoShape 8"/>
          <p:cNvSpPr>
            <a:spLocks noChangeArrowheads="1"/>
          </p:cNvSpPr>
          <p:nvPr/>
        </p:nvSpPr>
        <p:spPr bwMode="auto">
          <a:xfrm>
            <a:off x="5075238" y="1476375"/>
            <a:ext cx="792162" cy="300038"/>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
        <p:nvSpPr>
          <p:cNvPr id="12294" name="Text Box 9"/>
          <p:cNvSpPr txBox="1">
            <a:spLocks noChangeArrowheads="1"/>
          </p:cNvSpPr>
          <p:nvPr/>
        </p:nvSpPr>
        <p:spPr bwMode="auto">
          <a:xfrm>
            <a:off x="2305050" y="1819275"/>
            <a:ext cx="6264275" cy="19240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2000"/>
              <a:t> </a:t>
            </a:r>
            <a:r>
              <a:rPr lang="it-IT" altLang="it-IT" sz="1800"/>
              <a:t>Incremento di valore che un bene o un servizio acquista ad ogni passaggio economico. </a:t>
            </a:r>
          </a:p>
          <a:p>
            <a:pPr algn="ctr">
              <a:spcBef>
                <a:spcPct val="50000"/>
              </a:spcBef>
              <a:buClrTx/>
              <a:buFontTx/>
              <a:buNone/>
            </a:pPr>
            <a:r>
              <a:rPr lang="it-IT" altLang="it-IT" sz="1800"/>
              <a:t>Il valore aggiunto è dunque la differenza tra il ricavo dei beni e dei servizi venduti in un determinato periodo di tempo e il costo dei beni e dei servizi acquistati e impiegati per produrli</a:t>
            </a:r>
          </a:p>
        </p:txBody>
      </p:sp>
      <p:sp>
        <p:nvSpPr>
          <p:cNvPr id="12295" name="Text Box 10"/>
          <p:cNvSpPr txBox="1">
            <a:spLocks noChangeArrowheads="1"/>
          </p:cNvSpPr>
          <p:nvPr/>
        </p:nvSpPr>
        <p:spPr bwMode="auto">
          <a:xfrm>
            <a:off x="141288" y="4340225"/>
            <a:ext cx="3095625" cy="7080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2000"/>
              <a:t>L’IVA è un’imposta </a:t>
            </a:r>
            <a:r>
              <a:rPr lang="it-IT" altLang="it-IT" sz="2000" b="1"/>
              <a:t>neutrale</a:t>
            </a:r>
          </a:p>
        </p:txBody>
      </p:sp>
      <p:sp>
        <p:nvSpPr>
          <p:cNvPr id="12296" name="Line 11"/>
          <p:cNvSpPr>
            <a:spLocks noChangeShapeType="1"/>
          </p:cNvSpPr>
          <p:nvPr/>
        </p:nvSpPr>
        <p:spPr bwMode="auto">
          <a:xfrm>
            <a:off x="3203575" y="4748213"/>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12297" name="Text Box 12"/>
          <p:cNvSpPr txBox="1">
            <a:spLocks noChangeArrowheads="1"/>
          </p:cNvSpPr>
          <p:nvPr/>
        </p:nvSpPr>
        <p:spPr bwMode="auto">
          <a:xfrm>
            <a:off x="3851275" y="4090988"/>
            <a:ext cx="4679950" cy="13239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spcBef>
                <a:spcPct val="50000"/>
              </a:spcBef>
              <a:buClrTx/>
              <a:buFontTx/>
              <a:buNone/>
            </a:pPr>
            <a:r>
              <a:rPr lang="it-IT" altLang="it-IT" sz="2000"/>
              <a:t>non incidere sulle aziende ma solo sul </a:t>
            </a:r>
            <a:r>
              <a:rPr lang="it-IT" altLang="it-IT" sz="2000" b="1"/>
              <a:t>consumatore finale</a:t>
            </a:r>
            <a:r>
              <a:rPr lang="it-IT" altLang="it-IT" sz="2000"/>
              <a:t>, sul quale viene traslata attraverso un meccanismo </a:t>
            </a:r>
            <a:r>
              <a:rPr lang="it-IT" altLang="it-IT" sz="2000" b="1"/>
              <a:t>“a cascata”</a:t>
            </a:r>
            <a:endParaRPr lang="it-IT" altLang="it-IT" sz="2000"/>
          </a:p>
        </p:txBody>
      </p:sp>
      <p:sp>
        <p:nvSpPr>
          <p:cNvPr id="13" name="Rectangle 2"/>
          <p:cNvSpPr txBox="1">
            <a:spLocks noChangeArrowheads="1"/>
          </p:cNvSpPr>
          <p:nvPr/>
        </p:nvSpPr>
        <p:spPr>
          <a:xfrm>
            <a:off x="755650" y="84138"/>
            <a:ext cx="7961313" cy="757237"/>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7"/>
          <p:cNvSpPr txBox="1">
            <a:spLocks noChangeArrowheads="1"/>
          </p:cNvSpPr>
          <p:nvPr/>
        </p:nvSpPr>
        <p:spPr bwMode="auto">
          <a:xfrm>
            <a:off x="265113" y="1325563"/>
            <a:ext cx="8713787" cy="44783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r>
              <a:rPr lang="it-IT" altLang="it-IT" sz="1800"/>
              <a:t>La riscossione del tributo non avviene nel momento in cui il consumatore finale acquista il bene o il servizio, ma in ciascuno dei passaggi in cui si articola l’intero ciclo produttivo che conduce alla cessione del bene/servizio al consumatore finale.</a:t>
            </a:r>
          </a:p>
          <a:p>
            <a:pPr algn="just">
              <a:spcBef>
                <a:spcPct val="50000"/>
              </a:spcBef>
              <a:buClrTx/>
              <a:buFontTx/>
              <a:buNone/>
            </a:pPr>
            <a:endParaRPr lang="it-IT" altLang="it-IT" sz="700"/>
          </a:p>
          <a:p>
            <a:pPr algn="just">
              <a:spcBef>
                <a:spcPct val="50000"/>
              </a:spcBef>
              <a:buClrTx/>
              <a:buFontTx/>
              <a:buNone/>
            </a:pPr>
            <a:r>
              <a:rPr lang="it-IT" altLang="it-IT" sz="1800"/>
              <a:t>Il soggetto che effettua la cessione di beni o prestazione di servizi imponibile ha l’obbligo di addebitare la relativa imposta al cessionario o al committente. In questo modo, il venditore incassa una maggiore somma di denaro rispetto al proprio corrispettivo.  Tale maggior valore – costituito dall’imposta – rappresenta un </a:t>
            </a:r>
            <a:r>
              <a:rPr lang="it-IT" altLang="it-IT" sz="1800" b="1"/>
              <a:t>debito per il venditore</a:t>
            </a:r>
            <a:r>
              <a:rPr lang="it-IT" altLang="it-IT" sz="1800"/>
              <a:t>, il quale dovrà pertanto provvedere, periodicamente, a versare all’erario quanto di competenza. </a:t>
            </a:r>
          </a:p>
          <a:p>
            <a:pPr algn="just">
              <a:spcBef>
                <a:spcPct val="50000"/>
              </a:spcBef>
              <a:buClrTx/>
              <a:buFontTx/>
              <a:buNone/>
            </a:pPr>
            <a:r>
              <a:rPr lang="it-IT" altLang="it-IT" sz="1800"/>
              <a:t>A sua volta, l’acquirente, sarà chiamato a versare più di quanto dovuto a titolo di corrispettivo (a titolo di IVA). Contestualmente, rileva il </a:t>
            </a:r>
            <a:r>
              <a:rPr lang="it-IT" altLang="it-IT" sz="1800" b="1"/>
              <a:t>sorgere di un credito </a:t>
            </a:r>
            <a:r>
              <a:rPr lang="it-IT" altLang="it-IT" sz="1800"/>
              <a:t>verso l’erario per l’imposta versata al venditore.</a:t>
            </a:r>
          </a:p>
          <a:p>
            <a:pPr algn="just">
              <a:spcBef>
                <a:spcPct val="50000"/>
              </a:spcBef>
              <a:buClrTx/>
              <a:buFontTx/>
              <a:buNone/>
            </a:pPr>
            <a:endParaRPr lang="it-IT" altLang="it-IT" sz="2000"/>
          </a:p>
        </p:txBody>
      </p:sp>
      <p:sp>
        <p:nvSpPr>
          <p:cNvPr id="14339" name="AutoShape 8"/>
          <p:cNvSpPr>
            <a:spLocks noChangeArrowheads="1"/>
          </p:cNvSpPr>
          <p:nvPr/>
        </p:nvSpPr>
        <p:spPr bwMode="auto">
          <a:xfrm>
            <a:off x="4271963" y="2325688"/>
            <a:ext cx="515937" cy="95250"/>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
        <p:nvSpPr>
          <p:cNvPr id="14340" name="Text Box 9"/>
          <p:cNvSpPr txBox="1">
            <a:spLocks noChangeArrowheads="1"/>
          </p:cNvSpPr>
          <p:nvPr/>
        </p:nvSpPr>
        <p:spPr bwMode="auto">
          <a:xfrm>
            <a:off x="165100" y="4989513"/>
            <a:ext cx="8785225" cy="129222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endParaRPr lang="it-IT" altLang="it-IT" sz="1100"/>
          </a:p>
          <a:p>
            <a:pPr algn="just">
              <a:spcBef>
                <a:spcPct val="50000"/>
              </a:spcBef>
              <a:buClrTx/>
              <a:buFontTx/>
              <a:buNone/>
            </a:pPr>
            <a:r>
              <a:rPr lang="it-IT" altLang="it-IT" sz="2000"/>
              <a:t> </a:t>
            </a:r>
            <a:r>
              <a:rPr lang="it-IT" altLang="it-IT" sz="1800"/>
              <a:t>L’imposta, in questo modo, viene “traslata” di operatore in operatore fino a che si giungerà al consumatore finale, il quale, essendo l’ultimo anello della catena, non potrà “scaricarla” su nessun altro. </a:t>
            </a:r>
          </a:p>
        </p:txBody>
      </p:sp>
      <p:sp>
        <p:nvSpPr>
          <p:cNvPr id="14341" name="Titolo 1"/>
          <p:cNvSpPr txBox="1">
            <a:spLocks/>
          </p:cNvSpPr>
          <p:nvPr/>
        </p:nvSpPr>
        <p:spPr bwMode="auto">
          <a:xfrm>
            <a:off x="-20638" y="841375"/>
            <a:ext cx="82089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400" b="1">
                <a:solidFill>
                  <a:srgbClr val="5F5F5F"/>
                </a:solidFill>
                <a:latin typeface="AvantGarde Bk BT"/>
              </a:rPr>
              <a:t>Meccanismo  a cascata:</a:t>
            </a:r>
          </a:p>
        </p:txBody>
      </p:sp>
      <p:sp>
        <p:nvSpPr>
          <p:cNvPr id="8" name="Rectangle 2"/>
          <p:cNvSpPr txBox="1">
            <a:spLocks noChangeArrowheads="1"/>
          </p:cNvSpPr>
          <p:nvPr/>
        </p:nvSpPr>
        <p:spPr>
          <a:xfrm>
            <a:off x="755650" y="84138"/>
            <a:ext cx="7961313" cy="757237"/>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sp>
        <p:nvSpPr>
          <p:cNvPr id="14344" name="AutoShape 8"/>
          <p:cNvSpPr>
            <a:spLocks noChangeArrowheads="1"/>
          </p:cNvSpPr>
          <p:nvPr/>
        </p:nvSpPr>
        <p:spPr bwMode="auto">
          <a:xfrm>
            <a:off x="4313238" y="4105275"/>
            <a:ext cx="517525" cy="95250"/>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
        <p:nvSpPr>
          <p:cNvPr id="14345" name="AutoShape 8"/>
          <p:cNvSpPr>
            <a:spLocks noChangeArrowheads="1"/>
          </p:cNvSpPr>
          <p:nvPr/>
        </p:nvSpPr>
        <p:spPr bwMode="auto">
          <a:xfrm>
            <a:off x="4364038" y="5135563"/>
            <a:ext cx="515937" cy="95250"/>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7"/>
          <p:cNvSpPr txBox="1">
            <a:spLocks noChangeArrowheads="1"/>
          </p:cNvSpPr>
          <p:nvPr/>
        </p:nvSpPr>
        <p:spPr bwMode="auto">
          <a:xfrm>
            <a:off x="188913" y="1052513"/>
            <a:ext cx="8713787" cy="2078037"/>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50000"/>
              </a:spcBef>
              <a:buClrTx/>
              <a:buFontTx/>
              <a:buNone/>
            </a:pPr>
            <a:r>
              <a:rPr lang="it-IT" altLang="it-IT" sz="1800"/>
              <a:t>Nel momento in cui il cessionario incassa il prezzo dell’operazione, la quota corrispondente all’IVA costituisce un </a:t>
            </a:r>
            <a:r>
              <a:rPr lang="it-IT" altLang="it-IT" sz="1800" b="1"/>
              <a:t>debito</a:t>
            </a:r>
            <a:r>
              <a:rPr lang="it-IT" altLang="it-IT" sz="1800"/>
              <a:t> nei confronti dello Stato; allo stesso modo quando il cessionario acquista beni e/o servizi imponibili, l’imposta pagata al fornitore può essere considerata un </a:t>
            </a:r>
            <a:r>
              <a:rPr lang="it-IT" altLang="it-IT" sz="1800" b="1"/>
              <a:t>credito</a:t>
            </a:r>
            <a:r>
              <a:rPr lang="it-IT" altLang="it-IT" sz="1800"/>
              <a:t> nei confronti dello Stato.</a:t>
            </a:r>
          </a:p>
          <a:p>
            <a:pPr algn="just">
              <a:spcBef>
                <a:spcPct val="50000"/>
              </a:spcBef>
              <a:buClrTx/>
              <a:buFontTx/>
              <a:buNone/>
            </a:pPr>
            <a:endParaRPr lang="it-IT" altLang="it-IT" sz="1800"/>
          </a:p>
          <a:p>
            <a:pPr algn="just">
              <a:spcBef>
                <a:spcPct val="50000"/>
              </a:spcBef>
              <a:buClrTx/>
              <a:buFontTx/>
              <a:buNone/>
            </a:pPr>
            <a:endParaRPr lang="it-IT" altLang="it-IT" sz="2000"/>
          </a:p>
        </p:txBody>
      </p:sp>
      <p:sp>
        <p:nvSpPr>
          <p:cNvPr id="16387" name="Titolo 1"/>
          <p:cNvSpPr txBox="1">
            <a:spLocks/>
          </p:cNvSpPr>
          <p:nvPr/>
        </p:nvSpPr>
        <p:spPr bwMode="auto">
          <a:xfrm>
            <a:off x="-3175" y="620713"/>
            <a:ext cx="8208963" cy="56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400" b="1">
                <a:solidFill>
                  <a:srgbClr val="5F5F5F"/>
                </a:solidFill>
                <a:latin typeface="AvantGarde Bk BT"/>
              </a:rPr>
              <a:t>Meccanismo  di «deduzione di imposta da imposta»:</a:t>
            </a:r>
          </a:p>
        </p:txBody>
      </p:sp>
      <p:sp>
        <p:nvSpPr>
          <p:cNvPr id="8" name="Rectangle 2"/>
          <p:cNvSpPr txBox="1">
            <a:spLocks noChangeArrowheads="1"/>
          </p:cNvSpPr>
          <p:nvPr/>
        </p:nvSpPr>
        <p:spPr>
          <a:xfrm>
            <a:off x="590550" y="4763"/>
            <a:ext cx="8085138" cy="619125"/>
          </a:xfrm>
          <a:prstGeom prst="rect">
            <a:avLst/>
          </a:prstGeom>
          <a:noFill/>
          <a:ln w="38100" cmpd="dbl">
            <a:solidFill>
              <a:schemeClr val="tx1"/>
            </a:solidFill>
          </a:ln>
        </p:spPr>
        <p:txBody>
          <a:bodyPr anchor="ctr">
            <a:normAutofit fontScale="250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sp>
        <p:nvSpPr>
          <p:cNvPr id="16390" name="AutoShape 8"/>
          <p:cNvSpPr>
            <a:spLocks noChangeArrowheads="1"/>
          </p:cNvSpPr>
          <p:nvPr/>
        </p:nvSpPr>
        <p:spPr bwMode="auto">
          <a:xfrm>
            <a:off x="4287838" y="2260600"/>
            <a:ext cx="515937" cy="239713"/>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
        <p:nvSpPr>
          <p:cNvPr id="16391" name="Rettangolo 1"/>
          <p:cNvSpPr>
            <a:spLocks noChangeArrowheads="1"/>
          </p:cNvSpPr>
          <p:nvPr/>
        </p:nvSpPr>
        <p:spPr bwMode="auto">
          <a:xfrm>
            <a:off x="209550" y="2435225"/>
            <a:ext cx="8713788"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La differenza tra l’IVA a credito e l’IVA a debito determina la posizione netta del cessionario nei confronti dell’Erario; si avrà così una posizione debitoria se l’IVA a debito risulta maggiore dell’IVA credito, nel caso opposto il cessionario può conservare il credito ed utilizzarlo a riduzione dell’importo da versare nel mese/trimestre successivo </a:t>
            </a:r>
          </a:p>
        </p:txBody>
      </p:sp>
      <p:sp>
        <p:nvSpPr>
          <p:cNvPr id="16392" name="Rettangolo 2"/>
          <p:cNvSpPr>
            <a:spLocks noChangeArrowheads="1"/>
          </p:cNvSpPr>
          <p:nvPr/>
        </p:nvSpPr>
        <p:spPr bwMode="auto">
          <a:xfrm>
            <a:off x="214313" y="4003675"/>
            <a:ext cx="87137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L’IVA dovuta si versa a scadenze mensili (16 di ogni mese), nel caso di regime fiscale ordinario, o trimestrali nel caso di regime fiscale semplificato per le aziende che presentano particolari volumi di affari con l’obbligo di applicare un interesse maggiorativo pari all’1% su quanto dovuto. Per la liquidazione IVA trimestrale si considera il 16 di due mesi dopo la fine del trimestre; l’imposta a debito maturata nel quarto trimestre dell’anno va versata il 16 marzo dell’anno successivo in sede di dichiarazione IVA annuale. </a:t>
            </a:r>
          </a:p>
          <a:p>
            <a:pPr algn="just">
              <a:spcBef>
                <a:spcPct val="0"/>
              </a:spcBef>
              <a:buClrTx/>
              <a:buFontTx/>
              <a:buNone/>
            </a:pPr>
            <a:endParaRPr lang="it-IT" altLang="it-IT" sz="1800"/>
          </a:p>
        </p:txBody>
      </p:sp>
      <p:sp>
        <p:nvSpPr>
          <p:cNvPr id="16393" name="AutoShape 8"/>
          <p:cNvSpPr>
            <a:spLocks noChangeArrowheads="1"/>
          </p:cNvSpPr>
          <p:nvPr/>
        </p:nvSpPr>
        <p:spPr bwMode="auto">
          <a:xfrm>
            <a:off x="4287838" y="3727450"/>
            <a:ext cx="515937" cy="239713"/>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olo 1"/>
          <p:cNvSpPr txBox="1">
            <a:spLocks/>
          </p:cNvSpPr>
          <p:nvPr/>
        </p:nvSpPr>
        <p:spPr bwMode="auto">
          <a:xfrm>
            <a:off x="0" y="777875"/>
            <a:ext cx="82089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400" b="1">
                <a:solidFill>
                  <a:srgbClr val="5F5F5F"/>
                </a:solidFill>
                <a:latin typeface="AvantGarde Bk BT"/>
              </a:rPr>
              <a:t>Adempimenti amministrativi:</a:t>
            </a:r>
          </a:p>
        </p:txBody>
      </p:sp>
      <p:sp>
        <p:nvSpPr>
          <p:cNvPr id="8"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sp>
        <p:nvSpPr>
          <p:cNvPr id="18437" name="Rettangolo 1"/>
          <p:cNvSpPr>
            <a:spLocks noChangeArrowheads="1"/>
          </p:cNvSpPr>
          <p:nvPr/>
        </p:nvSpPr>
        <p:spPr bwMode="auto">
          <a:xfrm>
            <a:off x="195263" y="1158875"/>
            <a:ext cx="8878887"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Queste operazioni determinano nei confronti dei soggetti passivi l’obbligo di eseguire gli adempimenti amministrativi di documentazione (ovvero l’emissione della fattura, del documento di trasporto o della bolla di accompagnamento, della ricevuta o dello scontrino fiscale), di registrazione e di dichiarazione stabiliti per la sua applicazione. </a:t>
            </a:r>
          </a:p>
        </p:txBody>
      </p:sp>
      <p:sp>
        <p:nvSpPr>
          <p:cNvPr id="18438" name="AutoShape 8"/>
          <p:cNvSpPr>
            <a:spLocks noChangeArrowheads="1"/>
          </p:cNvSpPr>
          <p:nvPr/>
        </p:nvSpPr>
        <p:spPr bwMode="auto">
          <a:xfrm>
            <a:off x="4392613" y="2411413"/>
            <a:ext cx="515937" cy="239712"/>
          </a:xfrm>
          <a:prstGeom prst="downArrow">
            <a:avLst>
              <a:gd name="adj1" fmla="val 50000"/>
              <a:gd name="adj2" fmla="val 25000"/>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endParaRPr lang="it-IT" altLang="it-IT" sz="2000"/>
          </a:p>
        </p:txBody>
      </p:sp>
      <p:sp>
        <p:nvSpPr>
          <p:cNvPr id="18439" name="Rettangolo 2"/>
          <p:cNvSpPr>
            <a:spLocks noChangeArrowheads="1"/>
          </p:cNvSpPr>
          <p:nvPr/>
        </p:nvSpPr>
        <p:spPr bwMode="auto">
          <a:xfrm>
            <a:off x="195263" y="2651125"/>
            <a:ext cx="8504237" cy="2586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b="1"/>
              <a:t> La fattura </a:t>
            </a:r>
            <a:r>
              <a:rPr lang="it-IT" altLang="it-IT" sz="1800"/>
              <a:t>è il documento che comprova la compravendita di beni o di servizi fra venditore e compratore. Viene emessa dal venditore a carico del compratore e dà diritto al primo di esigere il relativo prezzo (oltre all’IVA se presente). </a:t>
            </a:r>
          </a:p>
          <a:p>
            <a:pPr algn="just">
              <a:spcBef>
                <a:spcPct val="0"/>
              </a:spcBef>
              <a:buClrTx/>
              <a:buFontTx/>
              <a:buNone/>
            </a:pPr>
            <a:r>
              <a:rPr lang="it-IT" altLang="it-IT" sz="1800"/>
              <a:t>La fattura può essere “immediata” se accompagna direttamente la merce o “differita” se emessa in un secondo momento, ma comunque entro il 15 del mese successivo rispetto a quello della vendita. </a:t>
            </a:r>
          </a:p>
          <a:p>
            <a:pPr algn="just">
              <a:spcBef>
                <a:spcPct val="0"/>
              </a:spcBef>
              <a:buClrTx/>
              <a:buFontTx/>
              <a:buNone/>
            </a:pPr>
            <a:r>
              <a:rPr lang="it-IT" altLang="it-IT" sz="1800"/>
              <a:t>In caso di emissione di fattura differita la merce in viaggio deve comunque essere accompagnata da un documento di trasporto (DDT) che attesti la compravendita e permetta di identificare il venditore e l’acquirente.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Segnaposto contenuto 2"/>
          <p:cNvSpPr>
            <a:spLocks noGrp="1" noChangeArrowheads="1"/>
          </p:cNvSpPr>
          <p:nvPr>
            <p:ph idx="1"/>
          </p:nvPr>
        </p:nvSpPr>
        <p:spPr>
          <a:xfrm>
            <a:off x="176213" y="981075"/>
            <a:ext cx="8791575" cy="5400675"/>
          </a:xfrm>
        </p:spPr>
        <p:txBody>
          <a:bodyPr/>
          <a:lstStyle/>
          <a:p>
            <a:pPr marL="0" indent="0">
              <a:buFontTx/>
              <a:buNone/>
              <a:defRPr/>
            </a:pPr>
            <a:r>
              <a:rPr lang="it-IT" altLang="it-IT" sz="1800" dirty="0"/>
              <a:t>Alla luce della disciplina sull’IVA attualmente in vigore, si possono distinguere le seguenti principali tipologie di acquisti:</a:t>
            </a:r>
          </a:p>
          <a:p>
            <a:pPr>
              <a:defRPr/>
            </a:pPr>
            <a:r>
              <a:rPr lang="it-IT" altLang="it-IT" sz="1800" b="1" dirty="0" smtClean="0"/>
              <a:t>acquisti </a:t>
            </a:r>
            <a:r>
              <a:rPr lang="it-IT" altLang="it-IT" sz="1800" b="1" dirty="0"/>
              <a:t>imponibili, </a:t>
            </a:r>
            <a:r>
              <a:rPr lang="it-IT" altLang="it-IT" sz="1800" dirty="0"/>
              <a:t>soggetti ad IVA, per i quali l’imposta liquidata rappresenta un credito verso l’erario; </a:t>
            </a:r>
          </a:p>
          <a:p>
            <a:pPr>
              <a:defRPr/>
            </a:pPr>
            <a:r>
              <a:rPr lang="it-IT" altLang="it-IT" sz="1800" b="1" dirty="0"/>
              <a:t>acquisti esclusi dalla disciplina IVA</a:t>
            </a:r>
            <a:r>
              <a:rPr lang="it-IT" altLang="it-IT" sz="1800" dirty="0"/>
              <a:t>, ove mancano i requisiti per l’applicazione previsti dalla normativa; </a:t>
            </a:r>
          </a:p>
          <a:p>
            <a:pPr>
              <a:defRPr/>
            </a:pPr>
            <a:r>
              <a:rPr lang="it-IT" altLang="it-IT" sz="1800" b="1" dirty="0"/>
              <a:t>acquisti soggetti ad IVA non rimborsabile, </a:t>
            </a:r>
            <a:r>
              <a:rPr lang="it-IT" altLang="it-IT" sz="1800" dirty="0"/>
              <a:t>derivanti da operazioni considerate non inerenti, in cui l’IVA pagata diviene un costo che va ad incrementare il costo di acquisto dei beni o servizi. </a:t>
            </a:r>
          </a:p>
          <a:p>
            <a:pPr marL="0" indent="0">
              <a:buFontTx/>
              <a:buNone/>
              <a:defRPr/>
            </a:pPr>
            <a:endParaRPr lang="it-IT" altLang="it-IT" sz="800" dirty="0"/>
          </a:p>
          <a:p>
            <a:pPr marL="0" indent="0">
              <a:buFontTx/>
              <a:buNone/>
              <a:defRPr/>
            </a:pPr>
            <a:r>
              <a:rPr lang="it-IT" altLang="it-IT" sz="1800" dirty="0"/>
              <a:t>Di norma, sono soggetti ad IVA, se rispettano i tre presupposti, le compravendite di: </a:t>
            </a:r>
          </a:p>
          <a:p>
            <a:pPr marL="0" indent="0">
              <a:buFontTx/>
              <a:buNone/>
              <a:defRPr/>
            </a:pPr>
            <a:r>
              <a:rPr lang="it-IT" altLang="it-IT" sz="1800" dirty="0"/>
              <a:t>– merci, materie, semilavorati, prodotti e assimilati; </a:t>
            </a:r>
          </a:p>
          <a:p>
            <a:pPr marL="0" indent="0">
              <a:buFontTx/>
              <a:buNone/>
              <a:defRPr/>
            </a:pPr>
            <a:r>
              <a:rPr lang="it-IT" altLang="it-IT" sz="1800" dirty="0"/>
              <a:t>– fattori produttivi durevoli di carattere materiale, quali edifici, impianti, macchinari, attrezzature, automezzi, mobili e arredi ecc. e immateriale, quali brevetti, marchi ecc.; </a:t>
            </a:r>
          </a:p>
          <a:p>
            <a:pPr marL="0" indent="0">
              <a:buFontTx/>
              <a:buNone/>
              <a:defRPr/>
            </a:pPr>
            <a:r>
              <a:rPr lang="it-IT" altLang="it-IT" sz="1800" dirty="0"/>
              <a:t>– servizi di trasporto, telefonici, energetici, di consulenza ecc.  </a:t>
            </a:r>
          </a:p>
          <a:p>
            <a:pPr marL="0" indent="0">
              <a:buFontTx/>
              <a:buNone/>
              <a:defRPr/>
            </a:pPr>
            <a:r>
              <a:rPr lang="it-IT" altLang="it-IT" sz="1800" dirty="0"/>
              <a:t>Non vengono invece assoggettati all’imposta gli interessi, i costi del lavoro e la compravendita di titoli e partecipazioni. </a:t>
            </a:r>
          </a:p>
          <a:p>
            <a:pPr marL="0" indent="0" algn="just">
              <a:buFontTx/>
              <a:buNone/>
              <a:defRPr/>
            </a:pPr>
            <a:endParaRPr lang="it-IT" altLang="it-IT" sz="2700" dirty="0"/>
          </a:p>
        </p:txBody>
      </p:sp>
      <p:sp>
        <p:nvSpPr>
          <p:cNvPr id="5" name="Rectangle 2"/>
          <p:cNvSpPr txBox="1">
            <a:spLocks noChangeArrowheads="1"/>
          </p:cNvSpPr>
          <p:nvPr/>
        </p:nvSpPr>
        <p:spPr>
          <a:xfrm>
            <a:off x="693738" y="111125"/>
            <a:ext cx="7961312"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itolo 1"/>
          <p:cNvSpPr txBox="1">
            <a:spLocks/>
          </p:cNvSpPr>
          <p:nvPr/>
        </p:nvSpPr>
        <p:spPr bwMode="auto">
          <a:xfrm>
            <a:off x="107950" y="777875"/>
            <a:ext cx="82089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400" b="1">
                <a:solidFill>
                  <a:srgbClr val="5F5F5F"/>
                </a:solidFill>
                <a:latin typeface="AvantGarde Bk BT"/>
              </a:rPr>
              <a:t>Rilevazioni contabili: acquisti imponibili</a:t>
            </a:r>
          </a:p>
        </p:txBody>
      </p:sp>
      <p:sp>
        <p:nvSpPr>
          <p:cNvPr id="8"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sp>
        <p:nvSpPr>
          <p:cNvPr id="22533" name="Rettangolo 3"/>
          <p:cNvSpPr>
            <a:spLocks noChangeArrowheads="1"/>
          </p:cNvSpPr>
          <p:nvPr/>
        </p:nvSpPr>
        <p:spPr bwMode="auto">
          <a:xfrm>
            <a:off x="323850" y="4703763"/>
            <a:ext cx="84963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 typeface="Wingdings" panose="05000000000000000000" pitchFamily="2" charset="2"/>
              <a:buChar char="Ø"/>
            </a:pPr>
            <a:r>
              <a:rPr lang="it-IT" altLang="it-IT" sz="1800"/>
              <a:t>Con riferimento al movimento della liquidità si rileva </a:t>
            </a:r>
            <a:r>
              <a:rPr lang="it-IT" altLang="it-IT" sz="1800" b="1"/>
              <a:t>che è sempre meglio</a:t>
            </a:r>
            <a:r>
              <a:rPr lang="it-IT" altLang="it-IT" sz="1800"/>
              <a:t> rilevare il ricevimento della fattura (e quindi il conto “debiti verso fornitori”) e, a parte, il metodo di regolamento. Ciò anche se questo avviene immediatamente in contanti. In questo caso si procederà contestualmente a stornare il debito verso il fornitore a fronte dell’uscita del denaro. </a:t>
            </a:r>
          </a:p>
        </p:txBody>
      </p:sp>
      <p:sp>
        <p:nvSpPr>
          <p:cNvPr id="22534" name="Rettangolo 4"/>
          <p:cNvSpPr>
            <a:spLocks noChangeArrowheads="1"/>
          </p:cNvSpPr>
          <p:nvPr/>
        </p:nvSpPr>
        <p:spPr bwMode="auto">
          <a:xfrm>
            <a:off x="144463" y="1160463"/>
            <a:ext cx="88915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L’Azienda alfa acquista una partita di merce, per 100 + IVA 22%  con regolamento in contanti:</a:t>
            </a:r>
          </a:p>
        </p:txBody>
      </p:sp>
      <p:graphicFrame>
        <p:nvGraphicFramePr>
          <p:cNvPr id="12" name="Group 52"/>
          <p:cNvGraphicFramePr>
            <a:graphicFrameLocks noGrp="1"/>
          </p:cNvGraphicFramePr>
          <p:nvPr/>
        </p:nvGraphicFramePr>
        <p:xfrm>
          <a:off x="250825" y="1820863"/>
          <a:ext cx="8496300" cy="539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Costo</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Liquidità</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txBody>
                  <a:tcPr marT="45972" marB="4597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553" name="Rettangolo 14"/>
          <p:cNvSpPr>
            <a:spLocks noChangeArrowheads="1"/>
          </p:cNvSpPr>
          <p:nvPr/>
        </p:nvSpPr>
        <p:spPr bwMode="auto">
          <a:xfrm>
            <a:off x="250825" y="2505075"/>
            <a:ext cx="8496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Ora sarà:</a:t>
            </a:r>
          </a:p>
        </p:txBody>
      </p:sp>
      <p:graphicFrame>
        <p:nvGraphicFramePr>
          <p:cNvPr id="17" name="Group 52"/>
          <p:cNvGraphicFramePr>
            <a:graphicFrameLocks noGrp="1"/>
          </p:cNvGraphicFramePr>
          <p:nvPr>
            <p:extLst>
              <p:ext uri="{D42A27DB-BD31-4B8C-83A1-F6EECF244321}">
                <p14:modId xmlns:p14="http://schemas.microsoft.com/office/powerpoint/2010/main" val="2174483814"/>
              </p:ext>
            </p:extLst>
          </p:nvPr>
        </p:nvGraphicFramePr>
        <p:xfrm>
          <a:off x="323850" y="2935288"/>
          <a:ext cx="8496300" cy="9209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22" marB="459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Costo</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Liquidità</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22</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122</a:t>
                      </a:r>
                    </a:p>
                  </a:txBody>
                  <a:tcPr marT="45922" marB="459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2572" name="Rettangolo 5"/>
          <p:cNvSpPr>
            <a:spLocks noChangeArrowheads="1"/>
          </p:cNvSpPr>
          <p:nvPr/>
        </p:nvSpPr>
        <p:spPr bwMode="auto">
          <a:xfrm>
            <a:off x="323850" y="3979863"/>
            <a:ext cx="84963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just">
              <a:spcBef>
                <a:spcPct val="0"/>
              </a:spcBef>
              <a:buClrTx/>
              <a:buFontTx/>
              <a:buNone/>
            </a:pPr>
            <a:r>
              <a:rPr lang="it-IT" altLang="it-IT" sz="1800"/>
              <a:t>Il conto “IVA a credito” è un conto originario-finanziario acceso alla liquidità differita (è un credito di regolamento vantato verso l’erario). </a:t>
            </a:r>
          </a:p>
        </p:txBody>
      </p:sp>
      <p:sp>
        <p:nvSpPr>
          <p:cNvPr id="22573" name="CasellaDiTesto 6"/>
          <p:cNvSpPr txBox="1">
            <a:spLocks noChangeArrowheads="1"/>
          </p:cNvSpPr>
          <p:nvPr/>
        </p:nvSpPr>
        <p:spPr bwMode="auto">
          <a:xfrm>
            <a:off x="2268538" y="3498850"/>
            <a:ext cx="6127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VF+</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olo 1"/>
          <p:cNvSpPr txBox="1">
            <a:spLocks/>
          </p:cNvSpPr>
          <p:nvPr/>
        </p:nvSpPr>
        <p:spPr bwMode="auto">
          <a:xfrm>
            <a:off x="107950" y="777875"/>
            <a:ext cx="82089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400" b="1">
                <a:solidFill>
                  <a:srgbClr val="5F5F5F"/>
                </a:solidFill>
                <a:latin typeface="AvantGarde Bk BT"/>
              </a:rPr>
              <a:t>Rilevazioni contabili: acquisti imponibili</a:t>
            </a:r>
          </a:p>
        </p:txBody>
      </p:sp>
      <p:sp>
        <p:nvSpPr>
          <p:cNvPr id="8" name="Rectangle 2"/>
          <p:cNvSpPr txBox="1">
            <a:spLocks noChangeArrowheads="1"/>
          </p:cNvSpPr>
          <p:nvPr/>
        </p:nvSpPr>
        <p:spPr>
          <a:xfrm>
            <a:off x="669925" y="31750"/>
            <a:ext cx="7961313" cy="757238"/>
          </a:xfrm>
          <a:prstGeom prst="rect">
            <a:avLst/>
          </a:prstGeom>
          <a:noFill/>
          <a:ln w="38100" cmpd="dbl">
            <a:solidFill>
              <a:schemeClr val="tx1"/>
            </a:solidFill>
          </a:ln>
        </p:spPr>
        <p:txBody>
          <a:bodyPr anchor="ctr">
            <a:normAutofit fontScale="32500" lnSpcReduction="20000"/>
          </a:bodyPr>
          <a:lstStyle/>
          <a:p>
            <a:pPr algn="ctr" eaLnBrk="1" fontAlgn="auto" hangingPunct="1">
              <a:spcAft>
                <a:spcPts val="0"/>
              </a:spcAft>
              <a:defRPr/>
            </a:pPr>
            <a:endParaRPr lang="it-IT" sz="4400" dirty="0">
              <a:latin typeface="+mj-lt"/>
              <a:ea typeface="+mj-ea"/>
              <a:cs typeface="+mj-cs"/>
            </a:endParaRPr>
          </a:p>
          <a:p>
            <a:pPr algn="ctr" eaLnBrk="1" fontAlgn="auto" hangingPunct="1">
              <a:spcAft>
                <a:spcPts val="0"/>
              </a:spcAft>
              <a:defRPr/>
            </a:pPr>
            <a:r>
              <a:rPr lang="it-IT" sz="12300" dirty="0">
                <a:latin typeface="+mj-lt"/>
                <a:ea typeface="+mj-ea"/>
                <a:cs typeface="+mj-cs"/>
              </a:rPr>
              <a:t>L’imposta sul valore aggiunto</a:t>
            </a:r>
          </a:p>
          <a:p>
            <a:pPr algn="ctr" eaLnBrk="1" fontAlgn="auto" hangingPunct="1">
              <a:spcAft>
                <a:spcPts val="0"/>
              </a:spcAft>
              <a:defRPr/>
            </a:pPr>
            <a:endParaRPr lang="it-IT" sz="4400" dirty="0">
              <a:latin typeface="+mj-lt"/>
              <a:ea typeface="+mj-ea"/>
              <a:cs typeface="+mj-cs"/>
            </a:endParaRPr>
          </a:p>
        </p:txBody>
      </p:sp>
      <p:sp>
        <p:nvSpPr>
          <p:cNvPr id="24581" name="Rettangolo 4"/>
          <p:cNvSpPr>
            <a:spLocks noChangeArrowheads="1"/>
          </p:cNvSpPr>
          <p:nvPr/>
        </p:nvSpPr>
        <p:spPr bwMode="auto">
          <a:xfrm>
            <a:off x="176213" y="1165225"/>
            <a:ext cx="84978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Quindi</a:t>
            </a:r>
          </a:p>
        </p:txBody>
      </p:sp>
      <p:graphicFrame>
        <p:nvGraphicFramePr>
          <p:cNvPr id="17" name="Group 52"/>
          <p:cNvGraphicFramePr>
            <a:graphicFrameLocks noGrp="1"/>
          </p:cNvGraphicFramePr>
          <p:nvPr>
            <p:extLst>
              <p:ext uri="{D42A27DB-BD31-4B8C-83A1-F6EECF244321}">
                <p14:modId xmlns:p14="http://schemas.microsoft.com/office/powerpoint/2010/main" val="3170817392"/>
              </p:ext>
            </p:extLst>
          </p:nvPr>
        </p:nvGraphicFramePr>
        <p:xfrm>
          <a:off x="319088" y="1546225"/>
          <a:ext cx="8496300" cy="92090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920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22" marB="459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Merci c/acquisti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Iva a credito</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22</a:t>
                      </a:r>
                    </a:p>
                  </a:txBody>
                  <a:tcPr marT="45922" marB="459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122</a:t>
                      </a:r>
                    </a:p>
                  </a:txBody>
                  <a:tcPr marT="45922" marB="459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graphicFrame>
        <p:nvGraphicFramePr>
          <p:cNvPr id="13" name="Group 52"/>
          <p:cNvGraphicFramePr>
            <a:graphicFrameLocks noGrp="1"/>
          </p:cNvGraphicFramePr>
          <p:nvPr/>
        </p:nvGraphicFramePr>
        <p:xfrm>
          <a:off x="338138" y="2587625"/>
          <a:ext cx="8496300" cy="539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Debiti v/fornitori</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122</a:t>
                      </a:r>
                    </a:p>
                  </a:txBody>
                  <a:tcPr marT="45972" marB="4597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618" name="Titolo 1"/>
          <p:cNvSpPr txBox="1">
            <a:spLocks/>
          </p:cNvSpPr>
          <p:nvPr/>
        </p:nvSpPr>
        <p:spPr bwMode="auto">
          <a:xfrm>
            <a:off x="76200" y="3219450"/>
            <a:ext cx="8208963" cy="56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Tx/>
              <a:buFontTx/>
              <a:buNone/>
            </a:pPr>
            <a:r>
              <a:rPr lang="it-IT" altLang="it-IT" sz="2400" b="1" dirty="0">
                <a:solidFill>
                  <a:srgbClr val="5F5F5F"/>
                </a:solidFill>
                <a:latin typeface="AvantGarde Bk BT"/>
              </a:rPr>
              <a:t>Rilevazioni contabili: Vendite</a:t>
            </a:r>
          </a:p>
        </p:txBody>
      </p:sp>
      <p:sp>
        <p:nvSpPr>
          <p:cNvPr id="24619" name="Rettangolo 15"/>
          <p:cNvSpPr>
            <a:spLocks noChangeArrowheads="1"/>
          </p:cNvSpPr>
          <p:nvPr/>
        </p:nvSpPr>
        <p:spPr bwMode="auto">
          <a:xfrm>
            <a:off x="66675" y="3608388"/>
            <a:ext cx="89519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L’Azienda alfa vende merci per 100 + IVA 22% con regolamento in contanti:</a:t>
            </a:r>
          </a:p>
        </p:txBody>
      </p:sp>
      <p:graphicFrame>
        <p:nvGraphicFramePr>
          <p:cNvPr id="18" name="Group 52"/>
          <p:cNvGraphicFramePr>
            <a:graphicFrameLocks noGrp="1"/>
          </p:cNvGraphicFramePr>
          <p:nvPr>
            <p:extLst>
              <p:ext uri="{D42A27DB-BD31-4B8C-83A1-F6EECF244321}">
                <p14:modId xmlns:p14="http://schemas.microsoft.com/office/powerpoint/2010/main" val="2714663489"/>
              </p:ext>
            </p:extLst>
          </p:nvPr>
        </p:nvGraphicFramePr>
        <p:xfrm>
          <a:off x="309563" y="4102100"/>
          <a:ext cx="8496300" cy="817563"/>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81756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Crediti v/clienti</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a</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Diversi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Merci c/vendita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Iva a debito</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100</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22</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rPr>
                        <a:t>122</a:t>
                      </a:r>
                    </a:p>
                  </a:txBody>
                  <a:tcPr marT="45972" marB="4597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638" name="CasellaDiTesto 18"/>
          <p:cNvSpPr txBox="1">
            <a:spLocks noChangeArrowheads="1"/>
          </p:cNvSpPr>
          <p:nvPr/>
        </p:nvSpPr>
        <p:spPr bwMode="auto">
          <a:xfrm>
            <a:off x="5867400" y="4611688"/>
            <a:ext cx="4746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400"/>
              <a:t>VF-</a:t>
            </a:r>
          </a:p>
        </p:txBody>
      </p:sp>
      <p:graphicFrame>
        <p:nvGraphicFramePr>
          <p:cNvPr id="20" name="Group 52"/>
          <p:cNvGraphicFramePr>
            <a:graphicFrameLocks noGrp="1"/>
          </p:cNvGraphicFramePr>
          <p:nvPr/>
        </p:nvGraphicFramePr>
        <p:xfrm>
          <a:off x="323850" y="5022850"/>
          <a:ext cx="8496300" cy="539750"/>
        </p:xfrm>
        <a:graphic>
          <a:graphicData uri="http://schemas.openxmlformats.org/drawingml/2006/table">
            <a:tbl>
              <a:tblPr/>
              <a:tblGrid>
                <a:gridCol w="363707">
                  <a:extLst>
                    <a:ext uri="{9D8B030D-6E8A-4147-A177-3AD203B41FA5}">
                      <a16:colId xmlns:a16="http://schemas.microsoft.com/office/drawing/2014/main" val="20000"/>
                    </a:ext>
                  </a:extLst>
                </a:gridCol>
                <a:gridCol w="363707">
                  <a:extLst>
                    <a:ext uri="{9D8B030D-6E8A-4147-A177-3AD203B41FA5}">
                      <a16:colId xmlns:a16="http://schemas.microsoft.com/office/drawing/2014/main" val="20001"/>
                    </a:ext>
                  </a:extLst>
                </a:gridCol>
                <a:gridCol w="3425597">
                  <a:extLst>
                    <a:ext uri="{9D8B030D-6E8A-4147-A177-3AD203B41FA5}">
                      <a16:colId xmlns:a16="http://schemas.microsoft.com/office/drawing/2014/main" val="20002"/>
                    </a:ext>
                  </a:extLst>
                </a:gridCol>
                <a:gridCol w="360040">
                  <a:extLst>
                    <a:ext uri="{9D8B030D-6E8A-4147-A177-3AD203B41FA5}">
                      <a16:colId xmlns:a16="http://schemas.microsoft.com/office/drawing/2014/main" val="20003"/>
                    </a:ext>
                  </a:extLst>
                </a:gridCol>
                <a:gridCol w="1973251">
                  <a:extLst>
                    <a:ext uri="{9D8B030D-6E8A-4147-A177-3AD203B41FA5}">
                      <a16:colId xmlns:a16="http://schemas.microsoft.com/office/drawing/2014/main" val="20004"/>
                    </a:ext>
                  </a:extLst>
                </a:gridCol>
                <a:gridCol w="1004999">
                  <a:extLst>
                    <a:ext uri="{9D8B030D-6E8A-4147-A177-3AD203B41FA5}">
                      <a16:colId xmlns:a16="http://schemas.microsoft.com/office/drawing/2014/main" val="20005"/>
                    </a:ext>
                  </a:extLst>
                </a:gridCol>
                <a:gridCol w="1004999">
                  <a:extLst>
                    <a:ext uri="{9D8B030D-6E8A-4147-A177-3AD203B41FA5}">
                      <a16:colId xmlns:a16="http://schemas.microsoft.com/office/drawing/2014/main" val="20006"/>
                    </a:ext>
                  </a:extLst>
                </a:gridCol>
              </a:tblGrid>
              <a:tr h="53975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4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Cassa</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a</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Crediti v/clienti</a:t>
                      </a: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altLang="it-IT" sz="1600" b="0" i="0" u="none" strike="noStrike" cap="none" normalizeH="0" baseline="0" dirty="0">
                        <a:ln>
                          <a:noFill/>
                        </a:ln>
                        <a:solidFill>
                          <a:schemeClr val="tx1"/>
                        </a:solidFill>
                        <a:effectLst/>
                        <a:latin typeface="Arial" panose="020B0604020202020204" pitchFamily="34" charset="0"/>
                      </a:endParaRPr>
                    </a:p>
                  </a:txBody>
                  <a:tcPr marT="45972" marB="4597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it-IT" altLang="it-IT" sz="1600" b="0" i="0" u="none" strike="noStrike" cap="none" normalizeH="0" baseline="0" dirty="0">
                          <a:ln>
                            <a:noFill/>
                          </a:ln>
                          <a:solidFill>
                            <a:schemeClr val="tx1"/>
                          </a:solidFill>
                          <a:effectLst/>
                          <a:latin typeface="Arial" panose="020B0604020202020204" pitchFamily="34" charset="0"/>
                        </a:rPr>
                        <a:t>122</a:t>
                      </a:r>
                    </a:p>
                  </a:txBody>
                  <a:tcPr marT="45972" marB="4597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657" name="Rettangolo 1"/>
          <p:cNvSpPr>
            <a:spLocks noChangeArrowheads="1"/>
          </p:cNvSpPr>
          <p:nvPr/>
        </p:nvSpPr>
        <p:spPr bwMode="auto">
          <a:xfrm>
            <a:off x="231775" y="5591175"/>
            <a:ext cx="88376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990033"/>
              </a:buClr>
              <a:buChar char="•"/>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990033"/>
              </a:buClr>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990033"/>
              </a:buClr>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990033"/>
              </a:buClr>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ClrTx/>
              <a:buFontTx/>
              <a:buNone/>
            </a:pPr>
            <a:r>
              <a:rPr lang="it-IT" altLang="it-IT" sz="1800"/>
              <a:t>Il conto “IVA a debito” è un conto originario-finanziario acceso alla liquidità differita (è un debito di regolamento nei confronti dell’erario).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rossmind">
  <a:themeElements>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resentazione1">
      <a:majorFont>
        <a:latin typeface="AvantGarde Bk B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Presentazion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resentazion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resentazion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resentazion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resentazion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resentazion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resentazion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resentazion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resentazion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resentazion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resentazion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resentazion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2F5395C99A0A1940B2B019EEAEFB9F35" ma:contentTypeVersion="0" ma:contentTypeDescription="Creare un nuovo documento." ma:contentTypeScope="" ma:versionID="d785c7198ab61bcd125e3d3fad48d209">
  <xsd:schema xmlns:xsd="http://www.w3.org/2001/XMLSchema" xmlns:xs="http://www.w3.org/2001/XMLSchema" xmlns:p="http://schemas.microsoft.com/office/2006/metadata/properties" targetNamespace="http://schemas.microsoft.com/office/2006/metadata/properties" ma:root="true" ma:fieldsID="4ea373c70dcfdb0a3329420882916a0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4E07F7C-2DEB-4CB1-9C5C-36FF2E330FA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DA68F0-3530-4AFA-B0DF-AFC9E8289630}">
  <ds:schemaRefs>
    <ds:schemaRef ds:uri="http://schemas.microsoft.com/sharepoint/v3/contenttype/forms"/>
  </ds:schemaRefs>
</ds:datastoreItem>
</file>

<file path=customXml/itemProps3.xml><?xml version="1.0" encoding="utf-8"?>
<ds:datastoreItem xmlns:ds="http://schemas.openxmlformats.org/officeDocument/2006/customXml" ds:itemID="{290AA5F6-0A0A-4D7B-A01B-658E4F48F8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2670</TotalTime>
  <Words>2218</Words>
  <Application>Microsoft Office PowerPoint</Application>
  <PresentationFormat>Presentazione su schermo (4:3)</PresentationFormat>
  <Paragraphs>346</Paragraphs>
  <Slides>18</Slides>
  <Notes>17</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18</vt:i4>
      </vt:variant>
    </vt:vector>
  </HeadingPairs>
  <TitlesOfParts>
    <vt:vector size="26" baseType="lpstr">
      <vt:lpstr>ＭＳ Ｐゴシック</vt:lpstr>
      <vt:lpstr>ＭＳ Ｐゴシック</vt:lpstr>
      <vt:lpstr>Arial</vt:lpstr>
      <vt:lpstr>AvantGarde Bk BT</vt:lpstr>
      <vt:lpstr>Calibri</vt:lpstr>
      <vt:lpstr>Times New Roman</vt:lpstr>
      <vt:lpstr>Wingdings</vt:lpstr>
      <vt:lpstr>crossmind</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Liquidazione e versamento dell’IVA:</vt:lpstr>
      <vt:lpstr>Liquidazione e versamento dell’IVA:</vt:lpstr>
      <vt:lpstr>Liquidazione e versamento dell’IVA:</vt:lpstr>
      <vt:lpstr>Liquidazione e versamento dell’IVA:</vt:lpstr>
      <vt:lpstr>Acquisti esclusi dalla disciplina IVA:</vt:lpstr>
      <vt:lpstr>Acquisti soggetti a IVA non rimborsabile </vt:lpstr>
      <vt:lpstr>Acquisti soggetti a IVA non rimborsabile </vt:lpstr>
      <vt:lpstr>Presentazione standard di PowerPoint</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dc:title>
  <dc:creator>Raffaele Fiorentino</dc:creator>
  <cp:lastModifiedBy>stefano.coronella@uniparthenope.it</cp:lastModifiedBy>
  <cp:revision>270</cp:revision>
  <dcterms:created xsi:type="dcterms:W3CDTF">2008-10-04T09:41:13Z</dcterms:created>
  <dcterms:modified xsi:type="dcterms:W3CDTF">2021-04-19T15:27:16Z</dcterms:modified>
</cp:coreProperties>
</file>