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22"/>
  </p:notesMasterIdLst>
  <p:sldIdLst>
    <p:sldId id="291" r:id="rId4"/>
    <p:sldId id="504" r:id="rId5"/>
    <p:sldId id="533" r:id="rId6"/>
    <p:sldId id="534" r:id="rId7"/>
    <p:sldId id="535" r:id="rId8"/>
    <p:sldId id="536" r:id="rId9"/>
    <p:sldId id="537" r:id="rId10"/>
    <p:sldId id="538" r:id="rId11"/>
    <p:sldId id="539" r:id="rId12"/>
    <p:sldId id="540" r:id="rId13"/>
    <p:sldId id="542" r:id="rId14"/>
    <p:sldId id="482" r:id="rId15"/>
    <p:sldId id="543" r:id="rId16"/>
    <p:sldId id="544" r:id="rId17"/>
    <p:sldId id="545" r:id="rId18"/>
    <p:sldId id="546" r:id="rId19"/>
    <p:sldId id="547" r:id="rId20"/>
    <p:sldId id="337" r:id="rId21"/>
  </p:sldIdLst>
  <p:sldSz cx="9144000" cy="6858000" type="screen4x3"/>
  <p:notesSz cx="6858000" cy="9723438"/>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3" autoAdjust="0"/>
    <p:restoredTop sz="93792" autoAdjust="0"/>
  </p:normalViewPr>
  <p:slideViewPr>
    <p:cSldViewPr>
      <p:cViewPr varScale="1">
        <p:scale>
          <a:sx n="120" d="100"/>
          <a:sy n="120" d="100"/>
        </p:scale>
        <p:origin x="180" y="9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87363"/>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87363"/>
          </a:xfrm>
          <a:prstGeom prst="rect">
            <a:avLst/>
          </a:prstGeom>
        </p:spPr>
        <p:txBody>
          <a:bodyPr vert="horz" lIns="91440" tIns="45720" rIns="91440" bIns="45720" rtlCol="0"/>
          <a:lstStyle>
            <a:lvl1pPr algn="r">
              <a:defRPr sz="1200"/>
            </a:lvl1pPr>
          </a:lstStyle>
          <a:p>
            <a:pPr>
              <a:defRPr/>
            </a:pPr>
            <a:fld id="{F6DC31A8-814D-4F56-99A9-3296255E5C14}" type="datetimeFigureOut">
              <a:rPr lang="it-IT"/>
              <a:pPr>
                <a:defRPr/>
              </a:pPr>
              <a:t>31/03/2021</a:t>
            </a:fld>
            <a:endParaRPr lang="it-IT"/>
          </a:p>
        </p:txBody>
      </p:sp>
      <p:sp>
        <p:nvSpPr>
          <p:cNvPr id="4" name="Segnaposto immagine diapositiva 3"/>
          <p:cNvSpPr>
            <a:spLocks noGrp="1" noRot="1" noChangeAspect="1"/>
          </p:cNvSpPr>
          <p:nvPr>
            <p:ph type="sldImg" idx="2"/>
          </p:nvPr>
        </p:nvSpPr>
        <p:spPr>
          <a:xfrm>
            <a:off x="1241425" y="1216025"/>
            <a:ext cx="4375150" cy="3281363"/>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679950"/>
            <a:ext cx="5486400" cy="3827463"/>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236075"/>
            <a:ext cx="2971800" cy="487363"/>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9236075"/>
            <a:ext cx="2971800" cy="487363"/>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51436BB0-34FB-4171-9A83-A51EDA77B19C}"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6534D8-343C-4A31-888B-9DA5AF5F659B}" type="slidenum">
              <a:rPr lang="it-IT" altLang="it-IT">
                <a:cs typeface="Arial" panose="020B0604020202020204" pitchFamily="34" charset="0"/>
              </a:rPr>
              <a:pPr/>
              <a:t>2</a:t>
            </a:fld>
            <a:endParaRPr lang="it-IT" altLang="it-IT">
              <a:cs typeface="Arial" panose="020B0604020202020204" pitchFamily="34" charset="0"/>
            </a:endParaRPr>
          </a:p>
        </p:txBody>
      </p:sp>
      <p:sp>
        <p:nvSpPr>
          <p:cNvPr id="17411"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7413"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it-IT" smtClean="0"/>
              <a:t>Contabilmente, nell’operazione di finanziamento con emissione di prestito obbligazionario, sono individuabili i seguenti momenti:</a:t>
            </a:r>
          </a:p>
          <a:p>
            <a:r>
              <a:rPr lang="it-IT" altLang="it-IT" smtClean="0"/>
              <a:t>1) Emissione dei titoli obbligazionari.</a:t>
            </a:r>
          </a:p>
          <a:p>
            <a:r>
              <a:rPr lang="it-IT" altLang="it-IT" smtClean="0"/>
              <a:t>2) Collocamento dei titoli obbligazionari.</a:t>
            </a:r>
          </a:p>
          <a:p>
            <a:r>
              <a:rPr lang="it-IT" altLang="it-IT" smtClean="0"/>
              <a:t>3) Liquidazione e pagamento degli interessi maturati.</a:t>
            </a:r>
          </a:p>
          <a:p>
            <a:r>
              <a:rPr lang="it-IT" altLang="it-IT" smtClean="0"/>
              <a:t>4) Rimborso dei titoli obbligazionari.</a:t>
            </a:r>
          </a:p>
          <a:p>
            <a:endParaRPr lang="it-IT" altLang="it-IT" smtClean="0"/>
          </a:p>
        </p:txBody>
      </p:sp>
      <p:sp>
        <p:nvSpPr>
          <p:cNvPr id="3072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E1DE567-A364-457B-B57C-F7683926EBC8}" type="slidenum">
              <a:rPr lang="it-IT" altLang="it-IT"/>
              <a:pPr/>
              <a:t>12</a:t>
            </a:fld>
            <a:endParaRPr lang="it-IT" alt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it-IT" smtClean="0"/>
              <a:t>Contabilmente, nell’operazione di finanziamento con emissione di prestito obbligazionario, sono individuabili i seguenti momenti:</a:t>
            </a:r>
          </a:p>
          <a:p>
            <a:r>
              <a:rPr lang="it-IT" altLang="it-IT" smtClean="0"/>
              <a:t>1) Emissione dei titoli obbligazionari.</a:t>
            </a:r>
          </a:p>
          <a:p>
            <a:r>
              <a:rPr lang="it-IT" altLang="it-IT" smtClean="0"/>
              <a:t>2) Collocamento dei titoli obbligazionari.</a:t>
            </a:r>
          </a:p>
          <a:p>
            <a:r>
              <a:rPr lang="it-IT" altLang="it-IT" smtClean="0"/>
              <a:t>3) Liquidazione e pagamento degli interessi maturati.</a:t>
            </a:r>
          </a:p>
          <a:p>
            <a:r>
              <a:rPr lang="it-IT" altLang="it-IT" smtClean="0"/>
              <a:t>4) Rimborso dei titoli obbligazionari.</a:t>
            </a:r>
          </a:p>
          <a:p>
            <a:endParaRPr lang="it-IT" altLang="it-IT" smtClean="0"/>
          </a:p>
        </p:txBody>
      </p:sp>
      <p:sp>
        <p:nvSpPr>
          <p:cNvPr id="3277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E6BB9B1-0C47-4D10-A5DD-E4922B854E56}" type="slidenum">
              <a:rPr lang="it-IT" altLang="it-IT"/>
              <a:pPr/>
              <a:t>13</a:t>
            </a:fld>
            <a:endParaRPr lang="it-IT" alt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it-IT" smtClean="0"/>
              <a:t>Contabilmente, nell’operazione di finanziamento con emissione di prestito obbligazionario, sono individuabili i seguenti momenti:</a:t>
            </a:r>
          </a:p>
          <a:p>
            <a:r>
              <a:rPr lang="it-IT" altLang="it-IT" smtClean="0"/>
              <a:t>1) Emissione dei titoli obbligazionari.</a:t>
            </a:r>
          </a:p>
          <a:p>
            <a:r>
              <a:rPr lang="it-IT" altLang="it-IT" smtClean="0"/>
              <a:t>2) Collocamento dei titoli obbligazionari.</a:t>
            </a:r>
          </a:p>
          <a:p>
            <a:r>
              <a:rPr lang="it-IT" altLang="it-IT" smtClean="0"/>
              <a:t>3) Liquidazione e pagamento degli interessi maturati.</a:t>
            </a:r>
          </a:p>
          <a:p>
            <a:r>
              <a:rPr lang="it-IT" altLang="it-IT" smtClean="0"/>
              <a:t>4) Rimborso dei titoli obbligazionari.</a:t>
            </a:r>
          </a:p>
          <a:p>
            <a:endParaRPr lang="it-IT" altLang="it-IT" smtClean="0"/>
          </a:p>
        </p:txBody>
      </p:sp>
      <p:sp>
        <p:nvSpPr>
          <p:cNvPr id="3482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6FDAFB-0593-4EDC-9D98-7D96673D164C}" type="slidenum">
              <a:rPr lang="it-IT" altLang="it-IT"/>
              <a:pPr/>
              <a:t>14</a:t>
            </a:fld>
            <a:endParaRPr lang="it-IT" alt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it-IT" smtClean="0"/>
              <a:t>Contabilmente, nell’operazione di finanziamento con emissione di prestito obbligazionario, sono individuabili i seguenti momenti:</a:t>
            </a:r>
          </a:p>
          <a:p>
            <a:r>
              <a:rPr lang="it-IT" altLang="it-IT" smtClean="0"/>
              <a:t>1) Emissione dei titoli obbligazionari.</a:t>
            </a:r>
          </a:p>
          <a:p>
            <a:r>
              <a:rPr lang="it-IT" altLang="it-IT" smtClean="0"/>
              <a:t>2) Collocamento dei titoli obbligazionari.</a:t>
            </a:r>
          </a:p>
          <a:p>
            <a:r>
              <a:rPr lang="it-IT" altLang="it-IT" smtClean="0"/>
              <a:t>3) Liquidazione e pagamento degli interessi maturati.</a:t>
            </a:r>
          </a:p>
          <a:p>
            <a:r>
              <a:rPr lang="it-IT" altLang="it-IT" smtClean="0"/>
              <a:t>4) Rimborso dei titoli obbligazionari.</a:t>
            </a:r>
          </a:p>
          <a:p>
            <a:endParaRPr lang="it-IT" altLang="it-IT" smtClean="0"/>
          </a:p>
        </p:txBody>
      </p:sp>
      <p:sp>
        <p:nvSpPr>
          <p:cNvPr id="3686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91B03C-7BF5-484C-B247-3A46BCF8BA24}" type="slidenum">
              <a:rPr lang="it-IT" altLang="it-IT"/>
              <a:pPr/>
              <a:t>15</a:t>
            </a:fld>
            <a:endParaRPr lang="it-IT" alt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it-IT" smtClean="0"/>
              <a:t>Contabilmente, nell’operazione di finanziamento con emissione di prestito obbligazionario, sono individuabili i seguenti momenti:</a:t>
            </a:r>
          </a:p>
          <a:p>
            <a:r>
              <a:rPr lang="it-IT" altLang="it-IT" smtClean="0"/>
              <a:t>1) Emissione dei titoli obbligazionari.</a:t>
            </a:r>
          </a:p>
          <a:p>
            <a:r>
              <a:rPr lang="it-IT" altLang="it-IT" smtClean="0"/>
              <a:t>2) Collocamento dei titoli obbligazionari.</a:t>
            </a:r>
          </a:p>
          <a:p>
            <a:r>
              <a:rPr lang="it-IT" altLang="it-IT" smtClean="0"/>
              <a:t>3) Liquidazione e pagamento degli interessi maturati.</a:t>
            </a:r>
          </a:p>
          <a:p>
            <a:r>
              <a:rPr lang="it-IT" altLang="it-IT" smtClean="0"/>
              <a:t>4) Rimborso dei titoli obbligazionari.</a:t>
            </a:r>
          </a:p>
          <a:p>
            <a:endParaRPr lang="it-IT" altLang="it-IT" smtClean="0"/>
          </a:p>
        </p:txBody>
      </p:sp>
      <p:sp>
        <p:nvSpPr>
          <p:cNvPr id="3891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506D836-DA4E-47ED-8B83-63FFF19025CC}" type="slidenum">
              <a:rPr lang="it-IT" altLang="it-IT"/>
              <a:pPr/>
              <a:t>16</a:t>
            </a:fld>
            <a:endParaRPr lang="it-IT" alt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it-IT" smtClean="0"/>
              <a:t>Contabilmente, nell’operazione di finanziamento con emissione di prestito obbligazionario, sono individuabili i seguenti momenti:</a:t>
            </a:r>
          </a:p>
          <a:p>
            <a:r>
              <a:rPr lang="it-IT" altLang="it-IT" smtClean="0"/>
              <a:t>1) Emissione dei titoli obbligazionari.</a:t>
            </a:r>
          </a:p>
          <a:p>
            <a:r>
              <a:rPr lang="it-IT" altLang="it-IT" smtClean="0"/>
              <a:t>2) Collocamento dei titoli obbligazionari.</a:t>
            </a:r>
          </a:p>
          <a:p>
            <a:r>
              <a:rPr lang="it-IT" altLang="it-IT" smtClean="0"/>
              <a:t>3) Liquidazione e pagamento degli interessi maturati.</a:t>
            </a:r>
          </a:p>
          <a:p>
            <a:r>
              <a:rPr lang="it-IT" altLang="it-IT" smtClean="0"/>
              <a:t>4) Rimborso dei titoli obbligazionari.</a:t>
            </a:r>
          </a:p>
          <a:p>
            <a:endParaRPr lang="it-IT" altLang="it-IT" smtClean="0"/>
          </a:p>
        </p:txBody>
      </p:sp>
      <p:sp>
        <p:nvSpPr>
          <p:cNvPr id="4096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DA1EDB8-A463-4437-B934-91CF3BD06379}" type="slidenum">
              <a:rPr lang="it-IT" altLang="it-IT"/>
              <a:pPr/>
              <a:t>17</a:t>
            </a:fld>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35CA760-E998-4D97-B927-FDBD7A574F8E}" type="slidenum">
              <a:rPr lang="it-IT" altLang="it-IT">
                <a:cs typeface="Arial" panose="020B0604020202020204" pitchFamily="34" charset="0"/>
              </a:rPr>
              <a:pPr/>
              <a:t>3</a:t>
            </a:fld>
            <a:endParaRPr lang="it-IT" altLang="it-IT">
              <a:cs typeface="Arial" panose="020B0604020202020204" pitchFamily="34" charset="0"/>
            </a:endParaRPr>
          </a:p>
        </p:txBody>
      </p:sp>
      <p:sp>
        <p:nvSpPr>
          <p:cNvPr id="1945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946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3270147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p:txBody>
          <a:bodyPr/>
          <a:lstStyle>
            <a:lvl1pPr>
              <a:defRPr smtClean="0"/>
            </a:lvl1pPr>
          </a:lstStyle>
          <a:p>
            <a:pPr>
              <a:defRPr/>
            </a:pPr>
            <a:fld id="{48FA2583-A4B0-4EA0-99D1-66B30446E47A}" type="slidenum">
              <a:rPr lang="it-IT" altLang="it-IT"/>
              <a:pPr>
                <a:defRPr/>
              </a:pPr>
              <a:t>‹N›</a:t>
            </a:fld>
            <a:endParaRPr lang="it-IT" altLang="it-IT"/>
          </a:p>
        </p:txBody>
      </p:sp>
    </p:spTree>
    <p:extLst>
      <p:ext uri="{BB962C8B-B14F-4D97-AF65-F5344CB8AC3E}">
        <p14:creationId xmlns:p14="http://schemas.microsoft.com/office/powerpoint/2010/main" val="809964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p:txBody>
          <a:bodyPr/>
          <a:lstStyle>
            <a:lvl1pPr>
              <a:defRPr smtClean="0"/>
            </a:lvl1pPr>
          </a:lstStyle>
          <a:p>
            <a:pPr>
              <a:defRPr/>
            </a:pPr>
            <a:fld id="{9A31C94E-1EA2-4914-8F15-8ECE06363258}" type="slidenum">
              <a:rPr lang="it-IT" altLang="it-IT"/>
              <a:pPr>
                <a:defRPr/>
              </a:pPr>
              <a:t>‹N›</a:t>
            </a:fld>
            <a:endParaRPr lang="it-IT" altLang="it-IT"/>
          </a:p>
        </p:txBody>
      </p:sp>
    </p:spTree>
    <p:extLst>
      <p:ext uri="{BB962C8B-B14F-4D97-AF65-F5344CB8AC3E}">
        <p14:creationId xmlns:p14="http://schemas.microsoft.com/office/powerpoint/2010/main" val="3658461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smtClean="0"/>
            </a:lvl1pPr>
          </a:lstStyle>
          <a:p>
            <a:pPr>
              <a:defRPr/>
            </a:pPr>
            <a:fld id="{A3E97F6D-E60C-4EA4-B6EC-3BC79EAC887E}" type="slidenum">
              <a:rPr lang="it-IT" altLang="it-IT"/>
              <a:pPr>
                <a:defRPr/>
              </a:pPr>
              <a:t>‹N›</a:t>
            </a:fld>
            <a:endParaRPr lang="it-IT" altLang="it-IT"/>
          </a:p>
        </p:txBody>
      </p:sp>
    </p:spTree>
    <p:extLst>
      <p:ext uri="{BB962C8B-B14F-4D97-AF65-F5344CB8AC3E}">
        <p14:creationId xmlns:p14="http://schemas.microsoft.com/office/powerpoint/2010/main" val="3921736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smtClean="0"/>
            </a:lvl1pPr>
          </a:lstStyle>
          <a:p>
            <a:pPr>
              <a:defRPr/>
            </a:pPr>
            <a:fld id="{B6762D21-B776-42B8-9464-D8D23235927A}" type="slidenum">
              <a:rPr lang="it-IT" altLang="it-IT"/>
              <a:pPr>
                <a:defRPr/>
              </a:pPr>
              <a:t>‹N›</a:t>
            </a:fld>
            <a:endParaRPr lang="it-IT" altLang="it-IT"/>
          </a:p>
        </p:txBody>
      </p:sp>
    </p:spTree>
    <p:extLst>
      <p:ext uri="{BB962C8B-B14F-4D97-AF65-F5344CB8AC3E}">
        <p14:creationId xmlns:p14="http://schemas.microsoft.com/office/powerpoint/2010/main" val="3934366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p:txBody>
          <a:bodyPr/>
          <a:lstStyle>
            <a:lvl1pPr>
              <a:defRPr smtClean="0"/>
            </a:lvl1pPr>
          </a:lstStyle>
          <a:p>
            <a:pPr>
              <a:defRPr/>
            </a:pPr>
            <a:fld id="{F4CF76C3-D8F5-4D73-A7AE-50C54857E3DA}" type="slidenum">
              <a:rPr lang="it-IT" altLang="it-IT"/>
              <a:pPr>
                <a:defRPr/>
              </a:pPr>
              <a:t>‹N›</a:t>
            </a:fld>
            <a:endParaRPr lang="it-IT" altLang="it-IT"/>
          </a:p>
        </p:txBody>
      </p:sp>
    </p:spTree>
    <p:extLst>
      <p:ext uri="{BB962C8B-B14F-4D97-AF65-F5344CB8AC3E}">
        <p14:creationId xmlns:p14="http://schemas.microsoft.com/office/powerpoint/2010/main" val="3288435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p:txBody>
          <a:bodyPr/>
          <a:lstStyle>
            <a:lvl1pPr>
              <a:defRPr/>
            </a:lvl1pPr>
          </a:lstStyle>
          <a:p>
            <a:pPr>
              <a:defRPr/>
            </a:pPr>
            <a:r>
              <a:rPr lang="it-IT"/>
              <a:t>&gt;</a:t>
            </a:r>
          </a:p>
        </p:txBody>
      </p:sp>
      <p:sp>
        <p:nvSpPr>
          <p:cNvPr id="6" name="Rectangle 6"/>
          <p:cNvSpPr>
            <a:spLocks noGrp="1" noChangeArrowheads="1"/>
          </p:cNvSpPr>
          <p:nvPr>
            <p:ph type="ftr" sz="quarter" idx="11"/>
          </p:nvPr>
        </p:nvSpPr>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p:txBody>
          <a:bodyPr/>
          <a:lstStyle>
            <a:lvl1pPr>
              <a:defRPr smtClean="0"/>
            </a:lvl1pPr>
          </a:lstStyle>
          <a:p>
            <a:pPr>
              <a:defRPr/>
            </a:pPr>
            <a:fld id="{E6807CC0-BB80-41C5-AAE2-B35B7CEB3F4F}" type="slidenum">
              <a:rPr lang="it-IT" altLang="it-IT"/>
              <a:pPr>
                <a:defRPr/>
              </a:pPr>
              <a:t>‹N›</a:t>
            </a:fld>
            <a:endParaRPr lang="it-IT" altLang="it-IT"/>
          </a:p>
        </p:txBody>
      </p:sp>
    </p:spTree>
    <p:extLst>
      <p:ext uri="{BB962C8B-B14F-4D97-AF65-F5344CB8AC3E}">
        <p14:creationId xmlns:p14="http://schemas.microsoft.com/office/powerpoint/2010/main" val="2714116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p:txBody>
          <a:bodyPr/>
          <a:lstStyle>
            <a:lvl1pPr>
              <a:defRPr/>
            </a:lvl1pPr>
          </a:lstStyle>
          <a:p>
            <a:pPr>
              <a:defRPr/>
            </a:pPr>
            <a:r>
              <a:rPr lang="it-IT"/>
              <a:t>&gt;</a:t>
            </a:r>
          </a:p>
        </p:txBody>
      </p:sp>
      <p:sp>
        <p:nvSpPr>
          <p:cNvPr id="8" name="Rectangle 6"/>
          <p:cNvSpPr>
            <a:spLocks noGrp="1" noChangeArrowheads="1"/>
          </p:cNvSpPr>
          <p:nvPr>
            <p:ph type="ftr" sz="quarter" idx="11"/>
          </p:nvPr>
        </p:nvSpPr>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p:txBody>
          <a:bodyPr/>
          <a:lstStyle>
            <a:lvl1pPr>
              <a:defRPr smtClean="0"/>
            </a:lvl1pPr>
          </a:lstStyle>
          <a:p>
            <a:pPr>
              <a:defRPr/>
            </a:pPr>
            <a:fld id="{36EC4381-301C-4613-9595-591E3109B019}" type="slidenum">
              <a:rPr lang="it-IT" altLang="it-IT"/>
              <a:pPr>
                <a:defRPr/>
              </a:pPr>
              <a:t>‹N›</a:t>
            </a:fld>
            <a:endParaRPr lang="it-IT" altLang="it-IT"/>
          </a:p>
        </p:txBody>
      </p:sp>
    </p:spTree>
    <p:extLst>
      <p:ext uri="{BB962C8B-B14F-4D97-AF65-F5344CB8AC3E}">
        <p14:creationId xmlns:p14="http://schemas.microsoft.com/office/powerpoint/2010/main" val="3954664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p:txBody>
          <a:bodyPr/>
          <a:lstStyle>
            <a:lvl1pPr>
              <a:defRPr/>
            </a:lvl1pPr>
          </a:lstStyle>
          <a:p>
            <a:pPr>
              <a:defRPr/>
            </a:pPr>
            <a:r>
              <a:rPr lang="it-IT"/>
              <a:t>&gt;</a:t>
            </a:r>
          </a:p>
        </p:txBody>
      </p:sp>
      <p:sp>
        <p:nvSpPr>
          <p:cNvPr id="4" name="Rectangle 6"/>
          <p:cNvSpPr>
            <a:spLocks noGrp="1" noChangeArrowheads="1"/>
          </p:cNvSpPr>
          <p:nvPr>
            <p:ph type="ftr" sz="quarter" idx="11"/>
          </p:nvPr>
        </p:nvSpPr>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p:txBody>
          <a:bodyPr/>
          <a:lstStyle>
            <a:lvl1pPr>
              <a:defRPr smtClean="0"/>
            </a:lvl1pPr>
          </a:lstStyle>
          <a:p>
            <a:pPr>
              <a:defRPr/>
            </a:pPr>
            <a:fld id="{74CF747D-DB71-45B7-A6A7-E6DE8717E535}" type="slidenum">
              <a:rPr lang="it-IT" altLang="it-IT"/>
              <a:pPr>
                <a:defRPr/>
              </a:pPr>
              <a:t>‹N›</a:t>
            </a:fld>
            <a:endParaRPr lang="it-IT" altLang="it-IT"/>
          </a:p>
        </p:txBody>
      </p:sp>
    </p:spTree>
    <p:extLst>
      <p:ext uri="{BB962C8B-B14F-4D97-AF65-F5344CB8AC3E}">
        <p14:creationId xmlns:p14="http://schemas.microsoft.com/office/powerpoint/2010/main" val="1472779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r>
              <a:rPr lang="it-IT"/>
              <a:t>&gt;</a:t>
            </a:r>
          </a:p>
        </p:txBody>
      </p:sp>
      <p:sp>
        <p:nvSpPr>
          <p:cNvPr id="3" name="Rectangle 6"/>
          <p:cNvSpPr>
            <a:spLocks noGrp="1" noChangeArrowheads="1"/>
          </p:cNvSpPr>
          <p:nvPr>
            <p:ph type="ftr" sz="quarter" idx="11"/>
          </p:nvPr>
        </p:nvSpPr>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p:txBody>
          <a:bodyPr/>
          <a:lstStyle>
            <a:lvl1pPr>
              <a:defRPr smtClean="0"/>
            </a:lvl1pPr>
          </a:lstStyle>
          <a:p>
            <a:pPr>
              <a:defRPr/>
            </a:pPr>
            <a:fld id="{F0EDE3E5-1CD9-4B46-A13C-8807AB652828}" type="slidenum">
              <a:rPr lang="it-IT" altLang="it-IT"/>
              <a:pPr>
                <a:defRPr/>
              </a:pPr>
              <a:t>‹N›</a:t>
            </a:fld>
            <a:endParaRPr lang="it-IT" altLang="it-IT"/>
          </a:p>
        </p:txBody>
      </p:sp>
    </p:spTree>
    <p:extLst>
      <p:ext uri="{BB962C8B-B14F-4D97-AF65-F5344CB8AC3E}">
        <p14:creationId xmlns:p14="http://schemas.microsoft.com/office/powerpoint/2010/main" val="1786489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p:txBody>
          <a:bodyPr/>
          <a:lstStyle>
            <a:lvl1pPr>
              <a:defRPr/>
            </a:lvl1pPr>
          </a:lstStyle>
          <a:p>
            <a:pPr>
              <a:defRPr/>
            </a:pPr>
            <a:r>
              <a:rPr lang="it-IT"/>
              <a:t>&gt;</a:t>
            </a:r>
          </a:p>
        </p:txBody>
      </p:sp>
      <p:sp>
        <p:nvSpPr>
          <p:cNvPr id="6" name="Rectangle 6"/>
          <p:cNvSpPr>
            <a:spLocks noGrp="1" noChangeArrowheads="1"/>
          </p:cNvSpPr>
          <p:nvPr>
            <p:ph type="ftr" sz="quarter" idx="11"/>
          </p:nvPr>
        </p:nvSpPr>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p:txBody>
          <a:bodyPr/>
          <a:lstStyle>
            <a:lvl1pPr>
              <a:defRPr smtClean="0"/>
            </a:lvl1pPr>
          </a:lstStyle>
          <a:p>
            <a:pPr>
              <a:defRPr/>
            </a:pPr>
            <a:fld id="{ED78D755-4B07-4FB1-9F9C-759F10140D6D}" type="slidenum">
              <a:rPr lang="it-IT" altLang="it-IT"/>
              <a:pPr>
                <a:defRPr/>
              </a:pPr>
              <a:t>‹N›</a:t>
            </a:fld>
            <a:endParaRPr lang="it-IT" altLang="it-IT"/>
          </a:p>
        </p:txBody>
      </p:sp>
    </p:spTree>
    <p:extLst>
      <p:ext uri="{BB962C8B-B14F-4D97-AF65-F5344CB8AC3E}">
        <p14:creationId xmlns:p14="http://schemas.microsoft.com/office/powerpoint/2010/main" val="200771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p:txBody>
          <a:bodyPr/>
          <a:lstStyle>
            <a:lvl1pPr>
              <a:defRPr/>
            </a:lvl1pPr>
          </a:lstStyle>
          <a:p>
            <a:pPr>
              <a:defRPr/>
            </a:pPr>
            <a:r>
              <a:rPr lang="it-IT"/>
              <a:t>&gt;</a:t>
            </a:r>
          </a:p>
        </p:txBody>
      </p:sp>
      <p:sp>
        <p:nvSpPr>
          <p:cNvPr id="6" name="Rectangle 6"/>
          <p:cNvSpPr>
            <a:spLocks noGrp="1" noChangeArrowheads="1"/>
          </p:cNvSpPr>
          <p:nvPr>
            <p:ph type="ftr" sz="quarter" idx="11"/>
          </p:nvPr>
        </p:nvSpPr>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p:txBody>
          <a:bodyPr/>
          <a:lstStyle>
            <a:lvl1pPr>
              <a:defRPr smtClean="0"/>
            </a:lvl1pPr>
          </a:lstStyle>
          <a:p>
            <a:pPr>
              <a:defRPr/>
            </a:pPr>
            <a:fld id="{D53D0005-C4E2-42FC-A05F-A855BAC7CA97}" type="slidenum">
              <a:rPr lang="it-IT" altLang="it-IT"/>
              <a:pPr>
                <a:defRPr/>
              </a:pPr>
              <a:t>‹N›</a:t>
            </a:fld>
            <a:endParaRPr lang="it-IT" altLang="it-IT"/>
          </a:p>
        </p:txBody>
      </p:sp>
    </p:spTree>
    <p:extLst>
      <p:ext uri="{BB962C8B-B14F-4D97-AF65-F5344CB8AC3E}">
        <p14:creationId xmlns:p14="http://schemas.microsoft.com/office/powerpoint/2010/main" val="2486508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8"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0"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FFFFFF"/>
                </a:solidFill>
                <a:latin typeface="AvantGarde Bk BT"/>
                <a:ea typeface="MS PGothic" panose="020B0600070205080204" pitchFamily="34" charset="-128"/>
              </a:defRPr>
            </a:lvl1pPr>
          </a:lstStyle>
          <a:p>
            <a:pPr>
              <a:defRPr/>
            </a:pPr>
            <a:fld id="{EA27FEAA-E092-49CA-9A2B-AEE72215B40B}" type="slidenum">
              <a:rPr lang="it-IT" altLang="it-IT"/>
              <a:pPr>
                <a:defRPr/>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430" r:id="rId1"/>
    <p:sldLayoutId id="2147484431" r:id="rId2"/>
    <p:sldLayoutId id="2147484432" r:id="rId3"/>
    <p:sldLayoutId id="2147484433" r:id="rId4"/>
    <p:sldLayoutId id="2147484434" r:id="rId5"/>
    <p:sldLayoutId id="2147484435" r:id="rId6"/>
    <p:sldLayoutId id="2147484436" r:id="rId7"/>
    <p:sldLayoutId id="2147484437" r:id="rId8"/>
    <p:sldLayoutId id="2147484438" r:id="rId9"/>
    <p:sldLayoutId id="2147484439" r:id="rId10"/>
    <p:sldLayoutId id="2147484440" r:id="rId11"/>
    <p:sldLayoutId id="2147484441" r:id="rId12"/>
  </p:sldLayoutIdLst>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tangolo 4"/>
          <p:cNvSpPr/>
          <p:nvPr/>
        </p:nvSpPr>
        <p:spPr>
          <a:xfrm>
            <a:off x="684213" y="1692994"/>
            <a:ext cx="7991475" cy="4832350"/>
          </a:xfrm>
          <a:prstGeom prst="rect">
            <a:avLst/>
          </a:prstGeom>
        </p:spPr>
        <p:txBody>
          <a:bodyPr>
            <a:spAutoFit/>
          </a:bodyPr>
          <a:lstStyle/>
          <a:p>
            <a:pPr algn="ctr">
              <a:spcBef>
                <a:spcPts val="0"/>
              </a:spcBef>
              <a:defRPr/>
            </a:pPr>
            <a:r>
              <a:rPr lang="it-IT" sz="4400" b="1" dirty="0" smtClean="0">
                <a:solidFill>
                  <a:schemeClr val="accent6"/>
                </a:solidFill>
                <a:latin typeface="Times New Roman" pitchFamily="18" charset="0"/>
              </a:rPr>
              <a:t>Corso </a:t>
            </a:r>
            <a:r>
              <a:rPr lang="it-IT" sz="4400" b="1" dirty="0">
                <a:solidFill>
                  <a:schemeClr val="accent6"/>
                </a:solidFill>
                <a:latin typeface="Times New Roman" pitchFamily="18" charset="0"/>
              </a:rPr>
              <a:t>di Ragioneria Generale</a:t>
            </a:r>
          </a:p>
          <a:p>
            <a:pPr algn="ctr" eaLnBrk="1" hangingPunct="1">
              <a:defRPr/>
            </a:pPr>
            <a:endParaRPr lang="it-IT" altLang="it-IT" sz="4400" dirty="0">
              <a:solidFill>
                <a:srgbClr val="000000"/>
              </a:solidFill>
            </a:endParaRPr>
          </a:p>
          <a:p>
            <a:pPr algn="ctr">
              <a:spcBef>
                <a:spcPts val="0"/>
              </a:spcBef>
              <a:defRPr/>
            </a:pPr>
            <a:r>
              <a:rPr lang="it-IT" sz="4400" b="1" i="1" dirty="0">
                <a:solidFill>
                  <a:srgbClr val="7030A0"/>
                </a:solidFill>
                <a:latin typeface="Times New Roman" pitchFamily="18" charset="0"/>
              </a:rPr>
              <a:t>L’operazione di finanziamento a titolo di credito</a:t>
            </a:r>
          </a:p>
          <a:p>
            <a:pPr algn="ctr">
              <a:spcBef>
                <a:spcPts val="0"/>
              </a:spcBef>
              <a:defRPr/>
            </a:pPr>
            <a:r>
              <a:rPr lang="it-IT" sz="4400" b="1" i="1" dirty="0">
                <a:solidFill>
                  <a:srgbClr val="7030A0"/>
                </a:solidFill>
                <a:latin typeface="Times New Roman" pitchFamily="18" charset="0"/>
              </a:rPr>
              <a:t>(approfondimenti)</a:t>
            </a:r>
          </a:p>
          <a:p>
            <a:pPr algn="ctr">
              <a:spcBef>
                <a:spcPts val="0"/>
              </a:spcBef>
              <a:defRPr/>
            </a:pPr>
            <a:endParaRPr lang="it-IT" sz="4400" b="1" i="1" dirty="0">
              <a:solidFill>
                <a:schemeClr val="accent6"/>
              </a:solidFill>
              <a:latin typeface="Times New Roman" pitchFamily="18" charset="0"/>
            </a:endParaRPr>
          </a:p>
          <a:p>
            <a:pPr algn="ctr">
              <a:defRPr/>
            </a:pPr>
            <a:r>
              <a:rPr lang="it-IT" sz="4400" b="1" i="1" dirty="0">
                <a:solidFill>
                  <a:srgbClr val="C00000"/>
                </a:solidFill>
                <a:latin typeface="Times New Roman" pitchFamily="18" charset="0"/>
              </a:rPr>
              <a:t>Prof. Stefano Coronella</a:t>
            </a:r>
          </a:p>
        </p:txBody>
      </p:sp>
      <p:pic>
        <p:nvPicPr>
          <p:cNvPr id="3" name="Immagin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69850"/>
            <a:ext cx="9144000" cy="711200"/>
          </a:xfrm>
        </p:spPr>
        <p:txBody>
          <a:bodyPr/>
          <a:lstStyle/>
          <a:p>
            <a:pPr algn="ctr" eaLnBrk="1" hangingPunct="1">
              <a:defRPr/>
            </a:pPr>
            <a:r>
              <a:rPr lang="it-IT" altLang="it-IT" sz="3200" kern="1200" dirty="0">
                <a:solidFill>
                  <a:schemeClr val="tx1"/>
                </a:solidFill>
                <a:latin typeface="Arial" panose="020B0604020202020204" pitchFamily="34" charset="0"/>
                <a:cs typeface="+mn-cs"/>
              </a:rPr>
              <a:t> </a:t>
            </a:r>
          </a:p>
        </p:txBody>
      </p:sp>
      <p:sp>
        <p:nvSpPr>
          <p:cNvPr id="26627" name="Rectangle 4"/>
          <p:cNvSpPr>
            <a:spLocks noChangeArrowheads="1"/>
          </p:cNvSpPr>
          <p:nvPr/>
        </p:nvSpPr>
        <p:spPr bwMode="auto">
          <a:xfrm>
            <a:off x="614363" y="8255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mutui passivi</a:t>
            </a:r>
            <a:endParaRPr lang="it-IT" altLang="it-IT" sz="1800"/>
          </a:p>
        </p:txBody>
      </p:sp>
      <p:sp>
        <p:nvSpPr>
          <p:cNvPr id="26628" name="CasellaDiTesto 2"/>
          <p:cNvSpPr txBox="1">
            <a:spLocks noChangeArrowheads="1"/>
          </p:cNvSpPr>
          <p:nvPr/>
        </p:nvSpPr>
        <p:spPr bwMode="auto">
          <a:xfrm>
            <a:off x="0" y="658813"/>
            <a:ext cx="9109075"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FontTx/>
              <a:buNone/>
            </a:pPr>
            <a:r>
              <a:rPr lang="it-IT" altLang="it-IT" sz="2000"/>
              <a:t>Negli esempi suddetti abbiamo ipotizzato che gli interessi venissero pagati annualmente in concomitanza con la quota di rimborso del mutuo </a:t>
            </a:r>
          </a:p>
          <a:p>
            <a:pPr algn="ctr">
              <a:buFontTx/>
              <a:buNone/>
            </a:pPr>
            <a:r>
              <a:rPr lang="it-IT" altLang="it-IT" sz="2000"/>
              <a:t>Nella maggior parte dei casi essi vengono però pagati semestralmente o trimestralmente</a:t>
            </a:r>
          </a:p>
          <a:p>
            <a:pPr algn="ctr">
              <a:buFontTx/>
              <a:buNone/>
            </a:pPr>
            <a:r>
              <a:rPr lang="it-IT" altLang="it-IT" sz="2000"/>
              <a:t>Nell’ipotesi di interessi semestrali avremo che ogni anno la quota di interessi da pagare sarà divisa in due rate (anziché in un’unica rata)</a:t>
            </a:r>
          </a:p>
        </p:txBody>
      </p:sp>
      <p:sp>
        <p:nvSpPr>
          <p:cNvPr id="14" name="CasellaDiTesto 2"/>
          <p:cNvSpPr txBox="1">
            <a:spLocks noChangeArrowheads="1"/>
          </p:cNvSpPr>
          <p:nvPr/>
        </p:nvSpPr>
        <p:spPr bwMode="auto">
          <a:xfrm>
            <a:off x="0" y="2719388"/>
            <a:ext cx="9109075"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buFontTx/>
              <a:buNone/>
              <a:defRPr/>
            </a:pPr>
            <a:r>
              <a:rPr lang="it-IT" sz="2000" dirty="0" smtClean="0">
                <a:solidFill>
                  <a:srgbClr val="C00000"/>
                </a:solidFill>
              </a:rPr>
              <a:t>Per esempio, nel primo anno di vita del mutuo avremo:</a:t>
            </a:r>
          </a:p>
          <a:p>
            <a:pPr marL="342900" indent="-342900">
              <a:buFontTx/>
              <a:buChar char="-"/>
              <a:defRPr/>
            </a:pPr>
            <a:r>
              <a:rPr lang="it-IT" sz="2000" b="1" i="1" dirty="0" smtClean="0">
                <a:solidFill>
                  <a:srgbClr val="C00000"/>
                </a:solidFill>
              </a:rPr>
              <a:t>dopo sei mesi</a:t>
            </a:r>
            <a:r>
              <a:rPr lang="it-IT" sz="2000" dirty="0" smtClean="0">
                <a:solidFill>
                  <a:srgbClr val="C00000"/>
                </a:solidFill>
              </a:rPr>
              <a:t>, il pagamento dei soli interessi per metà anno (30)</a:t>
            </a:r>
          </a:p>
          <a:p>
            <a:pPr marL="342900" indent="-342900">
              <a:buFontTx/>
              <a:buChar char="-"/>
              <a:defRPr/>
            </a:pPr>
            <a:endParaRPr lang="it-IT" sz="2000" dirty="0" smtClean="0">
              <a:solidFill>
                <a:srgbClr val="C00000"/>
              </a:solidFill>
            </a:endParaRPr>
          </a:p>
          <a:p>
            <a:pPr marL="342900" indent="-342900">
              <a:buFontTx/>
              <a:buChar char="-"/>
              <a:defRPr/>
            </a:pPr>
            <a:endParaRPr lang="it-IT" sz="2000" dirty="0" smtClean="0">
              <a:solidFill>
                <a:srgbClr val="C00000"/>
              </a:solidFill>
            </a:endParaRPr>
          </a:p>
          <a:p>
            <a:pPr marL="342900" indent="-342900">
              <a:buFontTx/>
              <a:buChar char="-"/>
              <a:defRPr/>
            </a:pPr>
            <a:r>
              <a:rPr lang="it-IT" sz="2000" b="1" i="1" dirty="0" smtClean="0">
                <a:solidFill>
                  <a:srgbClr val="C00000"/>
                </a:solidFill>
              </a:rPr>
              <a:t>dopo un anno</a:t>
            </a:r>
            <a:r>
              <a:rPr lang="it-IT" sz="2000" dirty="0" smtClean="0">
                <a:solidFill>
                  <a:srgbClr val="C00000"/>
                </a:solidFill>
              </a:rPr>
              <a:t>,</a:t>
            </a:r>
            <a:r>
              <a:rPr lang="it-IT" sz="2000" b="1" i="1" dirty="0" smtClean="0">
                <a:solidFill>
                  <a:srgbClr val="C00000"/>
                </a:solidFill>
              </a:rPr>
              <a:t> </a:t>
            </a:r>
            <a:r>
              <a:rPr lang="it-IT" sz="2000" dirty="0" smtClean="0">
                <a:solidFill>
                  <a:srgbClr val="C00000"/>
                </a:solidFill>
              </a:rPr>
              <a:t>il pagamento degli interessi per la restante metà dell’anno (30) e il rimborso della quota di capitale (100)</a:t>
            </a:r>
          </a:p>
          <a:p>
            <a:pPr marL="342900" indent="-342900">
              <a:buFontTx/>
              <a:buChar char="-"/>
              <a:defRPr/>
            </a:pPr>
            <a:endParaRPr lang="it-IT" sz="2000" dirty="0" smtClean="0">
              <a:solidFill>
                <a:srgbClr val="C00000"/>
              </a:solidFill>
            </a:endParaRPr>
          </a:p>
        </p:txBody>
      </p:sp>
      <p:graphicFrame>
        <p:nvGraphicFramePr>
          <p:cNvPr id="3" name="Tabella 2"/>
          <p:cNvGraphicFramePr>
            <a:graphicFrameLocks noGrp="1"/>
          </p:cNvGraphicFramePr>
          <p:nvPr/>
        </p:nvGraphicFramePr>
        <p:xfrm>
          <a:off x="935038" y="3455988"/>
          <a:ext cx="7273924" cy="711200"/>
        </p:xfrm>
        <a:graphic>
          <a:graphicData uri="http://schemas.openxmlformats.org/drawingml/2006/table">
            <a:tbl>
              <a:tblPr>
                <a:tableStyleId>{5C22544A-7EE6-4342-B048-85BDC9FD1C3A}</a:tableStyleId>
              </a:tblPr>
              <a:tblGrid>
                <a:gridCol w="2112790">
                  <a:extLst>
                    <a:ext uri="{9D8B030D-6E8A-4147-A177-3AD203B41FA5}">
                      <a16:colId xmlns:a16="http://schemas.microsoft.com/office/drawing/2014/main" val="400443014"/>
                    </a:ext>
                  </a:extLst>
                </a:gridCol>
                <a:gridCol w="1416143">
                  <a:extLst>
                    <a:ext uri="{9D8B030D-6E8A-4147-A177-3AD203B41FA5}">
                      <a16:colId xmlns:a16="http://schemas.microsoft.com/office/drawing/2014/main" val="3090523686"/>
                    </a:ext>
                  </a:extLst>
                </a:gridCol>
                <a:gridCol w="1425599">
                  <a:extLst>
                    <a:ext uri="{9D8B030D-6E8A-4147-A177-3AD203B41FA5}">
                      <a16:colId xmlns:a16="http://schemas.microsoft.com/office/drawing/2014/main" val="2259079787"/>
                    </a:ext>
                  </a:extLst>
                </a:gridCol>
                <a:gridCol w="1157747">
                  <a:extLst>
                    <a:ext uri="{9D8B030D-6E8A-4147-A177-3AD203B41FA5}">
                      <a16:colId xmlns:a16="http://schemas.microsoft.com/office/drawing/2014/main" val="4085615263"/>
                    </a:ext>
                  </a:extLst>
                </a:gridCol>
                <a:gridCol w="1161645">
                  <a:extLst>
                    <a:ext uri="{9D8B030D-6E8A-4147-A177-3AD203B41FA5}">
                      <a16:colId xmlns:a16="http://schemas.microsoft.com/office/drawing/2014/main" val="3163882393"/>
                    </a:ext>
                  </a:extLst>
                </a:gridCol>
              </a:tblGrid>
              <a:tr h="360364">
                <a:tc>
                  <a:txBody>
                    <a:bodyPr/>
                    <a:lstStyle/>
                    <a:p>
                      <a:pPr>
                        <a:lnSpc>
                          <a:spcPct val="115000"/>
                        </a:lnSpc>
                        <a:spcAft>
                          <a:spcPts val="0"/>
                        </a:spcAft>
                      </a:pPr>
                      <a:r>
                        <a:rPr lang="it-IT" sz="2000" dirty="0">
                          <a:effectLst/>
                        </a:rPr>
                        <a:t> </a:t>
                      </a:r>
                      <a:endParaRPr lang="it-IT"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7" marR="44457"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2000" dirty="0" smtClean="0">
                          <a:effectLst/>
                        </a:rPr>
                        <a:t>1/7/14</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7" marR="44457" marT="0" marB="0"/>
                </a:tc>
                <a:tc>
                  <a:txBody>
                    <a:bodyPr/>
                    <a:lstStyle/>
                    <a:p>
                      <a:pPr>
                        <a:lnSpc>
                          <a:spcPct val="115000"/>
                        </a:lnSpc>
                        <a:spcAft>
                          <a:spcPts val="0"/>
                        </a:spcAft>
                      </a:pPr>
                      <a:r>
                        <a:rPr lang="it-IT" sz="2000">
                          <a:effectLst/>
                        </a:rPr>
                        <a:t> </a:t>
                      </a: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7" marR="44457" marT="0" marB="0">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t-IT" sz="2000">
                          <a:effectLst/>
                        </a:rPr>
                        <a:t> </a:t>
                      </a: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7" marR="44457" marT="0" marB="0">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7" marR="44457"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0217208"/>
                  </a:ext>
                </a:extLst>
              </a:tr>
              <a:tr h="350836">
                <a:tc>
                  <a:txBody>
                    <a:bodyPr/>
                    <a:lstStyle/>
                    <a:p>
                      <a:pPr>
                        <a:lnSpc>
                          <a:spcPct val="115000"/>
                        </a:lnSpc>
                        <a:spcAft>
                          <a:spcPts val="0"/>
                        </a:spcAft>
                      </a:pPr>
                      <a:r>
                        <a:rPr lang="it-IT" sz="2000" dirty="0">
                          <a:effectLst/>
                        </a:rPr>
                        <a:t>Interessi passivi</a:t>
                      </a:r>
                      <a:endParaRPr lang="it-IT"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7" marR="44457"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2000" dirty="0">
                          <a:effectLst/>
                        </a:rPr>
                        <a:t>a</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7" marR="44457" marT="0" marB="0"/>
                </a:tc>
                <a:tc>
                  <a:txBody>
                    <a:bodyPr/>
                    <a:lstStyle/>
                    <a:p>
                      <a:pPr>
                        <a:lnSpc>
                          <a:spcPct val="115000"/>
                        </a:lnSpc>
                        <a:spcAft>
                          <a:spcPts val="0"/>
                        </a:spcAft>
                      </a:pPr>
                      <a:r>
                        <a:rPr lang="it-IT" sz="2000" dirty="0">
                          <a:effectLst/>
                        </a:rPr>
                        <a:t>Banca c/c</a:t>
                      </a:r>
                      <a:endParaRPr lang="it-IT"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7" marR="44457" marT="0" marB="0">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7" marR="44457"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15000"/>
                        </a:lnSpc>
                        <a:spcAft>
                          <a:spcPts val="0"/>
                        </a:spcAft>
                      </a:pPr>
                      <a:r>
                        <a:rPr lang="it-IT" sz="2000" dirty="0">
                          <a:effectLst/>
                        </a:rPr>
                        <a:t>30</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7" marR="44457"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59614783"/>
                  </a:ext>
                </a:extLst>
              </a:tr>
            </a:tbl>
          </a:graphicData>
        </a:graphic>
      </p:graphicFrame>
      <p:graphicFrame>
        <p:nvGraphicFramePr>
          <p:cNvPr id="4" name="Tabella 3"/>
          <p:cNvGraphicFramePr>
            <a:graphicFrameLocks noGrp="1"/>
          </p:cNvGraphicFramePr>
          <p:nvPr/>
        </p:nvGraphicFramePr>
        <p:xfrm>
          <a:off x="900113" y="5013325"/>
          <a:ext cx="7258050" cy="1547812"/>
        </p:xfrm>
        <a:graphic>
          <a:graphicData uri="http://schemas.openxmlformats.org/drawingml/2006/table">
            <a:tbl>
              <a:tblPr>
                <a:tableStyleId>{5C22544A-7EE6-4342-B048-85BDC9FD1C3A}</a:tableStyleId>
              </a:tblPr>
              <a:tblGrid>
                <a:gridCol w="2519966">
                  <a:extLst>
                    <a:ext uri="{9D8B030D-6E8A-4147-A177-3AD203B41FA5}">
                      <a16:colId xmlns:a16="http://schemas.microsoft.com/office/drawing/2014/main" val="3018464974"/>
                    </a:ext>
                  </a:extLst>
                </a:gridCol>
                <a:gridCol w="1079985">
                  <a:extLst>
                    <a:ext uri="{9D8B030D-6E8A-4147-A177-3AD203B41FA5}">
                      <a16:colId xmlns:a16="http://schemas.microsoft.com/office/drawing/2014/main" val="1091270350"/>
                    </a:ext>
                  </a:extLst>
                </a:gridCol>
                <a:gridCol w="1343769">
                  <a:extLst>
                    <a:ext uri="{9D8B030D-6E8A-4147-A177-3AD203B41FA5}">
                      <a16:colId xmlns:a16="http://schemas.microsoft.com/office/drawing/2014/main" val="3489431717"/>
                    </a:ext>
                  </a:extLst>
                </a:gridCol>
                <a:gridCol w="1155220">
                  <a:extLst>
                    <a:ext uri="{9D8B030D-6E8A-4147-A177-3AD203B41FA5}">
                      <a16:colId xmlns:a16="http://schemas.microsoft.com/office/drawing/2014/main" val="12362598"/>
                    </a:ext>
                  </a:extLst>
                </a:gridCol>
                <a:gridCol w="1159110">
                  <a:extLst>
                    <a:ext uri="{9D8B030D-6E8A-4147-A177-3AD203B41FA5}">
                      <a16:colId xmlns:a16="http://schemas.microsoft.com/office/drawing/2014/main" val="2094213861"/>
                    </a:ext>
                  </a:extLst>
                </a:gridCol>
              </a:tblGrid>
              <a:tr h="496786">
                <a:tc>
                  <a:txBody>
                    <a:bodyPr/>
                    <a:lstStyle/>
                    <a:p>
                      <a:pPr>
                        <a:lnSpc>
                          <a:spcPct val="115000"/>
                        </a:lnSpc>
                        <a:spcAft>
                          <a:spcPts val="0"/>
                        </a:spcAft>
                      </a:pPr>
                      <a:r>
                        <a:rPr lang="it-IT" sz="2000" dirty="0">
                          <a:effectLst/>
                        </a:rPr>
                        <a:t> </a:t>
                      </a:r>
                      <a:endParaRPr lang="it-IT"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44" marR="44444"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2000" dirty="0">
                          <a:effectLst/>
                        </a:rPr>
                        <a:t>1/1/15</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44" marR="44444" marT="0" marB="0"/>
                </a:tc>
                <a:tc>
                  <a:txBody>
                    <a:bodyPr/>
                    <a:lstStyle/>
                    <a:p>
                      <a:pPr>
                        <a:lnSpc>
                          <a:spcPct val="115000"/>
                        </a:lnSpc>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44" marR="44444" marT="0" marB="0">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t-IT" sz="2000">
                          <a:effectLst/>
                        </a:rPr>
                        <a:t> </a:t>
                      </a: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4444" marR="44444" marT="0" marB="0">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t-IT" sz="2000">
                          <a:effectLst/>
                        </a:rPr>
                        <a:t> </a:t>
                      </a: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4444" marR="44444"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3956104"/>
                  </a:ext>
                </a:extLst>
              </a:tr>
              <a:tr h="350342">
                <a:tc>
                  <a:txBody>
                    <a:bodyPr/>
                    <a:lstStyle/>
                    <a:p>
                      <a:pPr>
                        <a:lnSpc>
                          <a:spcPct val="115000"/>
                        </a:lnSpc>
                        <a:spcAft>
                          <a:spcPts val="0"/>
                        </a:spcAft>
                      </a:pPr>
                      <a:r>
                        <a:rPr lang="it-IT" sz="2000" dirty="0">
                          <a:effectLst/>
                        </a:rPr>
                        <a:t>Diversi </a:t>
                      </a:r>
                      <a:endParaRPr lang="it-IT"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44" marR="44444"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lnSpc>
                          <a:spcPct val="115000"/>
                        </a:lnSpc>
                        <a:spcAft>
                          <a:spcPts val="0"/>
                        </a:spcAft>
                      </a:pPr>
                      <a:r>
                        <a:rPr lang="it-IT" sz="2000">
                          <a:effectLst/>
                        </a:rPr>
                        <a:t>a</a:t>
                      </a: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4444" marR="44444" marT="0" marB="0">
                    <a:lnL w="12700" cmpd="sng">
                      <a:noFill/>
                    </a:lnL>
                  </a:tcPr>
                </a:tc>
                <a:tc>
                  <a:txBody>
                    <a:bodyPr/>
                    <a:lstStyle/>
                    <a:p>
                      <a:pPr>
                        <a:lnSpc>
                          <a:spcPct val="115000"/>
                        </a:lnSpc>
                        <a:spcAft>
                          <a:spcPts val="0"/>
                        </a:spcAft>
                      </a:pPr>
                      <a:r>
                        <a:rPr lang="it-IT" sz="2000" dirty="0">
                          <a:effectLst/>
                        </a:rPr>
                        <a:t>Banca c/c</a:t>
                      </a:r>
                      <a:endParaRPr lang="it-IT"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44" marR="44444" marT="0" marB="0">
                    <a:lnT w="12700" cap="flat" cmpd="sng" algn="ctr">
                      <a:solidFill>
                        <a:schemeClr val="tx1"/>
                      </a:solidFill>
                      <a:prstDash val="solid"/>
                      <a:round/>
                      <a:headEnd type="none" w="med" len="med"/>
                      <a:tailEnd type="none" w="med" len="med"/>
                    </a:lnT>
                  </a:tcPr>
                </a:tc>
                <a:tc>
                  <a:txBody>
                    <a:bodyPr/>
                    <a:lstStyle/>
                    <a:p>
                      <a:pPr algn="r">
                        <a:lnSpc>
                          <a:spcPct val="115000"/>
                        </a:lnSpc>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44" marR="44444" marT="0" marB="0">
                    <a:lnT w="12700" cap="flat" cmpd="sng" algn="ctr">
                      <a:solidFill>
                        <a:schemeClr val="tx1"/>
                      </a:solidFill>
                      <a:prstDash val="solid"/>
                      <a:round/>
                      <a:headEnd type="none" w="med" len="med"/>
                      <a:tailEnd type="none" w="med" len="med"/>
                    </a:lnT>
                  </a:tcPr>
                </a:tc>
                <a:tc>
                  <a:txBody>
                    <a:bodyPr/>
                    <a:lstStyle/>
                    <a:p>
                      <a:pPr algn="r">
                        <a:lnSpc>
                          <a:spcPct val="115000"/>
                        </a:lnSpc>
                        <a:spcAft>
                          <a:spcPts val="0"/>
                        </a:spcAft>
                      </a:pPr>
                      <a:r>
                        <a:rPr lang="it-IT" sz="2000" dirty="0">
                          <a:effectLst/>
                        </a:rPr>
                        <a:t>130</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44" marR="44444"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39579672"/>
                  </a:ext>
                </a:extLst>
              </a:tr>
              <a:tr h="350342">
                <a:tc>
                  <a:txBody>
                    <a:bodyPr/>
                    <a:lstStyle/>
                    <a:p>
                      <a:pPr>
                        <a:lnSpc>
                          <a:spcPct val="115000"/>
                        </a:lnSpc>
                        <a:spcAft>
                          <a:spcPts val="0"/>
                        </a:spcAft>
                      </a:pPr>
                      <a:r>
                        <a:rPr lang="it-IT" sz="2000">
                          <a:effectLst/>
                        </a:rPr>
                        <a:t>Interessi passivi</a:t>
                      </a:r>
                      <a:endParaRPr lang="it-IT" sz="2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44" marR="44444" marT="0" marB="0">
                    <a:lnT w="12700" cmpd="sng">
                      <a:noFill/>
                    </a:lnT>
                  </a:tcPr>
                </a:tc>
                <a:tc>
                  <a:txBody>
                    <a:bodyPr/>
                    <a:lstStyle/>
                    <a:p>
                      <a:pPr algn="ctr">
                        <a:lnSpc>
                          <a:spcPct val="115000"/>
                        </a:lnSpc>
                        <a:spcAft>
                          <a:spcPts val="0"/>
                        </a:spcAft>
                      </a:pPr>
                      <a:r>
                        <a:rPr lang="it-IT" sz="2000">
                          <a:effectLst/>
                        </a:rPr>
                        <a:t> </a:t>
                      </a: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4444" marR="44444" marT="0" marB="0"/>
                </a:tc>
                <a:tc>
                  <a:txBody>
                    <a:bodyPr/>
                    <a:lstStyle/>
                    <a:p>
                      <a:pPr>
                        <a:lnSpc>
                          <a:spcPct val="115000"/>
                        </a:lnSpc>
                        <a:spcAft>
                          <a:spcPts val="0"/>
                        </a:spcAft>
                      </a:pPr>
                      <a:r>
                        <a:rPr lang="it-IT" sz="2000">
                          <a:effectLst/>
                        </a:rPr>
                        <a:t> </a:t>
                      </a:r>
                      <a:endParaRPr lang="it-IT" sz="2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44" marR="44444" marT="0" marB="0"/>
                </a:tc>
                <a:tc>
                  <a:txBody>
                    <a:bodyPr/>
                    <a:lstStyle/>
                    <a:p>
                      <a:pPr algn="r">
                        <a:lnSpc>
                          <a:spcPct val="115000"/>
                        </a:lnSpc>
                        <a:spcAft>
                          <a:spcPts val="0"/>
                        </a:spcAft>
                      </a:pPr>
                      <a:r>
                        <a:rPr lang="it-IT" sz="2000" dirty="0">
                          <a:effectLst/>
                        </a:rPr>
                        <a:t>30</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44" marR="44444" marT="0" marB="0"/>
                </a:tc>
                <a:tc>
                  <a:txBody>
                    <a:bodyPr/>
                    <a:lstStyle/>
                    <a:p>
                      <a:pPr algn="r">
                        <a:lnSpc>
                          <a:spcPct val="115000"/>
                        </a:lnSpc>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44" marR="44444" marT="0" marB="0"/>
                </a:tc>
                <a:extLst>
                  <a:ext uri="{0D108BD9-81ED-4DB2-BD59-A6C34878D82A}">
                    <a16:rowId xmlns:a16="http://schemas.microsoft.com/office/drawing/2014/main" val="2004319121"/>
                  </a:ext>
                </a:extLst>
              </a:tr>
              <a:tr h="350342">
                <a:tc>
                  <a:txBody>
                    <a:bodyPr/>
                    <a:lstStyle/>
                    <a:p>
                      <a:pPr>
                        <a:lnSpc>
                          <a:spcPct val="115000"/>
                        </a:lnSpc>
                        <a:spcAft>
                          <a:spcPts val="0"/>
                        </a:spcAft>
                      </a:pPr>
                      <a:r>
                        <a:rPr lang="it-IT" sz="2000" dirty="0">
                          <a:effectLst/>
                        </a:rPr>
                        <a:t>Mutui passivi</a:t>
                      </a:r>
                      <a:endParaRPr lang="it-IT"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44" marR="44444"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2000">
                          <a:effectLst/>
                        </a:rPr>
                        <a:t> </a:t>
                      </a: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4444" marR="44444" marT="0" marB="0"/>
                </a:tc>
                <a:tc>
                  <a:txBody>
                    <a:bodyPr/>
                    <a:lstStyle/>
                    <a:p>
                      <a:pPr>
                        <a:lnSpc>
                          <a:spcPct val="115000"/>
                        </a:lnSpc>
                        <a:spcAft>
                          <a:spcPts val="0"/>
                        </a:spcAft>
                      </a:pPr>
                      <a:r>
                        <a:rPr lang="it-IT" sz="2000" dirty="0">
                          <a:effectLst/>
                        </a:rPr>
                        <a:t> </a:t>
                      </a:r>
                      <a:endParaRPr lang="it-IT"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44" marR="44444" marT="0" marB="0">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t-IT" sz="2000" dirty="0">
                          <a:effectLst/>
                        </a:rPr>
                        <a:t>100</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44" marR="44444" marT="0" marB="0">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44" marR="44444"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8493857"/>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260350"/>
            <a:ext cx="9144000" cy="711200"/>
          </a:xfrm>
        </p:spPr>
        <p:txBody>
          <a:bodyPr/>
          <a:lstStyle/>
          <a:p>
            <a:pPr algn="ctr" eaLnBrk="1" hangingPunct="1">
              <a:defRPr/>
            </a:pPr>
            <a:r>
              <a:rPr lang="it-IT" altLang="it-IT" sz="3200" kern="1200" dirty="0">
                <a:solidFill>
                  <a:schemeClr val="tx1"/>
                </a:solidFill>
                <a:latin typeface="Arial" panose="020B0604020202020204" pitchFamily="34" charset="0"/>
                <a:cs typeface="+mn-cs"/>
              </a:rPr>
              <a:t> </a:t>
            </a:r>
          </a:p>
        </p:txBody>
      </p:sp>
      <p:sp>
        <p:nvSpPr>
          <p:cNvPr id="28675" name="Rectangle 3"/>
          <p:cNvSpPr>
            <a:spLocks noGrp="1" noChangeArrowheads="1"/>
          </p:cNvSpPr>
          <p:nvPr>
            <p:ph idx="1"/>
          </p:nvPr>
        </p:nvSpPr>
        <p:spPr>
          <a:xfrm>
            <a:off x="1403350" y="944563"/>
            <a:ext cx="7407275" cy="4440237"/>
          </a:xfrm>
        </p:spPr>
        <p:txBody>
          <a:bodyPr/>
          <a:lstStyle/>
          <a:p>
            <a:pPr marL="0" indent="0" algn="ctr" eaLnBrk="1" hangingPunct="1">
              <a:buClr>
                <a:schemeClr val="tx1"/>
              </a:buClr>
              <a:buFontTx/>
              <a:buNone/>
            </a:pPr>
            <a:r>
              <a:rPr lang="it-IT" altLang="it-IT" sz="2000" b="1" smtClean="0">
                <a:latin typeface="Tahoma" panose="020B0604030504040204" pitchFamily="34" charset="0"/>
                <a:cs typeface="Tahoma" panose="020B0604030504040204" pitchFamily="34" charset="0"/>
              </a:rPr>
              <a:t> </a:t>
            </a:r>
            <a:endParaRPr lang="it-IT" altLang="it-IT" sz="1800"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000"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800"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800" smtClean="0">
              <a:latin typeface="Tahoma" panose="020B0604030504040204" pitchFamily="34" charset="0"/>
              <a:cs typeface="Tahoma" panose="020B0604030504040204" pitchFamily="34" charset="0"/>
            </a:endParaRPr>
          </a:p>
        </p:txBody>
      </p:sp>
      <p:sp>
        <p:nvSpPr>
          <p:cNvPr id="28676"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prestiti obbligazionari</a:t>
            </a:r>
            <a:endParaRPr lang="it-IT" altLang="it-IT" sz="1800"/>
          </a:p>
        </p:txBody>
      </p:sp>
      <p:sp>
        <p:nvSpPr>
          <p:cNvPr id="12294" name="CasellaDiTesto 3"/>
          <p:cNvSpPr txBox="1">
            <a:spLocks noChangeArrowheads="1"/>
          </p:cNvSpPr>
          <p:nvPr/>
        </p:nvSpPr>
        <p:spPr bwMode="auto">
          <a:xfrm>
            <a:off x="476250" y="944563"/>
            <a:ext cx="8191500" cy="5311775"/>
          </a:xfrm>
          <a:prstGeom prst="rect">
            <a:avLst/>
          </a:prstGeom>
          <a:noFill/>
          <a:ln>
            <a:noFill/>
          </a:ln>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buFontTx/>
              <a:buNone/>
              <a:defRPr/>
            </a:pPr>
            <a:r>
              <a:rPr lang="it-IT" sz="1600" dirty="0"/>
              <a:t>Il </a:t>
            </a:r>
            <a:r>
              <a:rPr lang="it-IT" sz="1600" b="1" i="1" dirty="0"/>
              <a:t>prestito obbligazionario </a:t>
            </a:r>
            <a:r>
              <a:rPr lang="it-IT" sz="1600" dirty="0"/>
              <a:t>costituisce un’operazione di finanziamento a m/l termine mediante l’emissione di titoli di credito denominati «</a:t>
            </a:r>
            <a:r>
              <a:rPr lang="it-IT" sz="1600" i="1" dirty="0"/>
              <a:t>obbligazioni</a:t>
            </a:r>
            <a:r>
              <a:rPr lang="it-IT" sz="1600" dirty="0"/>
              <a:t>». Questi titoli vengono acquistati da soggetti interessati a finanziare l’impresa (obbligazionisti), i quali versano il controvalore in denaro.</a:t>
            </a:r>
          </a:p>
          <a:p>
            <a:pPr algn="just">
              <a:buFontTx/>
              <a:buNone/>
              <a:defRPr/>
            </a:pPr>
            <a:r>
              <a:rPr lang="it-IT" sz="1600" dirty="0"/>
              <a:t>Le obbligazioni devono contenere le seguenti indicazioni:</a:t>
            </a:r>
          </a:p>
          <a:p>
            <a:pPr marL="457200" indent="-457200" algn="just">
              <a:buFont typeface="+mj-lt"/>
              <a:buAutoNum type="arabicPeriod"/>
              <a:defRPr/>
            </a:pPr>
            <a:r>
              <a:rPr lang="it-IT" sz="1600" i="1" dirty="0"/>
              <a:t>Valore nominale;</a:t>
            </a:r>
          </a:p>
          <a:p>
            <a:pPr marL="457200" indent="-457200" algn="just">
              <a:buFont typeface="+mj-lt"/>
              <a:buAutoNum type="arabicPeriod"/>
              <a:defRPr/>
            </a:pPr>
            <a:r>
              <a:rPr lang="it-IT" sz="1600" i="1" dirty="0"/>
              <a:t>Tasso di interesse;</a:t>
            </a:r>
          </a:p>
          <a:p>
            <a:pPr marL="457200" indent="-457200" algn="just">
              <a:buFont typeface="+mj-lt"/>
              <a:buAutoNum type="arabicPeriod"/>
              <a:defRPr/>
            </a:pPr>
            <a:r>
              <a:rPr lang="it-IT" sz="1600" i="1" dirty="0"/>
              <a:t>Modalità di emissione e di rimborso.</a:t>
            </a:r>
          </a:p>
          <a:p>
            <a:pPr algn="just">
              <a:buFontTx/>
              <a:buNone/>
              <a:defRPr/>
            </a:pPr>
            <a:endParaRPr lang="it-IT" sz="800" dirty="0"/>
          </a:p>
          <a:p>
            <a:pPr algn="just">
              <a:buFontTx/>
              <a:buNone/>
              <a:defRPr/>
            </a:pPr>
            <a:r>
              <a:rPr lang="it-IT" sz="1600" dirty="0"/>
              <a:t>Per l’azienda, il costo dell’operazione è costituito dagli interessi passivi che, in genere ogni 6 mesi, vengono corrisposti ai possessori dei titoli obbligazionari fino alla data del rimborso.</a:t>
            </a:r>
          </a:p>
          <a:p>
            <a:pPr algn="just">
              <a:buFontTx/>
              <a:buNone/>
              <a:defRPr/>
            </a:pPr>
            <a:r>
              <a:rPr lang="it-IT" sz="1600" dirty="0"/>
              <a:t>In generale, nel nostro ordinamento l’emissione di obbligazioni è consentita alle società di capitali (S.p.a., </a:t>
            </a:r>
            <a:r>
              <a:rPr lang="it-IT" sz="1600" dirty="0" err="1"/>
              <a:t>S.a.p.a</a:t>
            </a:r>
            <a:r>
              <a:rPr lang="it-IT" sz="1600" dirty="0"/>
              <a:t>., S.r.l.), anche se talvolta con una disciplina particolare, e comunque, entro limiti di importo determinati (</a:t>
            </a:r>
            <a:r>
              <a:rPr lang="it-IT" altLang="it-IT" sz="1600" dirty="0"/>
              <a:t>cfr. art. 2412 c.c</a:t>
            </a:r>
            <a:r>
              <a:rPr lang="it-IT" sz="1600" dirty="0"/>
              <a:t>.)</a:t>
            </a:r>
          </a:p>
          <a:p>
            <a:pPr algn="just">
              <a:buFontTx/>
              <a:buNone/>
              <a:defRPr/>
            </a:pPr>
            <a:r>
              <a:rPr lang="it-IT" altLang="it-IT" sz="1600" dirty="0"/>
              <a:t>Il rapporto debitore-creditore tra società e obbligazionista può cambiare se le obbligazioni emesse sono convertibili. In questo caso, infatti, le obbligazioni possono essere sostituite con azioni della stessa società o di un’altra (conversione indiretta), trasformando il prestito in una sottoscrizione di capitale sociale.</a:t>
            </a:r>
            <a:endParaRPr lang="it-IT" sz="1600" dirty="0"/>
          </a:p>
          <a:p>
            <a:pPr algn="just">
              <a:buFontTx/>
              <a:buNone/>
              <a:defRPr/>
            </a:pPr>
            <a:endParaRPr lang="it-IT"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38138" y="2430463"/>
            <a:ext cx="8435975" cy="2586037"/>
          </a:xfrm>
        </p:spPr>
        <p:txBody>
          <a:bodyPr>
            <a:noAutofit/>
          </a:bodyPr>
          <a:lstStyle/>
          <a:p>
            <a:pPr marL="0" indent="0" algn="just">
              <a:buFontTx/>
              <a:buNone/>
              <a:defRPr/>
            </a:pPr>
            <a:r>
              <a:rPr lang="it-IT" sz="1800" dirty="0"/>
              <a:t>L’operazione si sviluppa secondo il seguente </a:t>
            </a:r>
            <a:r>
              <a:rPr lang="it-IT" sz="1800" i="1" dirty="0"/>
              <a:t>iter:</a:t>
            </a:r>
          </a:p>
          <a:p>
            <a:pPr marL="457200" indent="-457200" algn="just">
              <a:buFont typeface="+mj-lt"/>
              <a:buAutoNum type="arabicPeriod"/>
              <a:defRPr/>
            </a:pPr>
            <a:r>
              <a:rPr lang="it-IT" sz="1800" i="1" dirty="0"/>
              <a:t>Emissione dei titoli obbligazionari</a:t>
            </a:r>
            <a:r>
              <a:rPr lang="it-IT" sz="1800" dirty="0"/>
              <a:t>: alla pari (prezzo di emissione = VN di rimborso), sotto la pari (PE &lt; VNR) o sopra la pari (PE &gt; VNR);</a:t>
            </a:r>
          </a:p>
          <a:p>
            <a:pPr marL="457200" indent="-457200" algn="just">
              <a:buFont typeface="+mj-lt"/>
              <a:buAutoNum type="arabicPeriod"/>
              <a:defRPr/>
            </a:pPr>
            <a:r>
              <a:rPr lang="it-IT" sz="1800" i="1" dirty="0"/>
              <a:t>Collocamento dei titoli obbligazionari</a:t>
            </a:r>
            <a:r>
              <a:rPr lang="it-IT" sz="1800" dirty="0"/>
              <a:t>, che può essere effettuato nello stesso giorno, in data anteriore o posteriore rispetto al giorno di decorrenza degli interessi;</a:t>
            </a:r>
          </a:p>
          <a:p>
            <a:pPr marL="457200" indent="-457200" algn="just">
              <a:buFont typeface="+mj-lt"/>
              <a:buAutoNum type="arabicPeriod"/>
              <a:defRPr/>
            </a:pPr>
            <a:r>
              <a:rPr lang="it-IT" sz="1800" i="1" dirty="0"/>
              <a:t>Liquidazione e pagamento degli interessi maturati</a:t>
            </a:r>
            <a:r>
              <a:rPr lang="it-IT" sz="1800" dirty="0"/>
              <a:t>;</a:t>
            </a:r>
          </a:p>
          <a:p>
            <a:pPr marL="457200" indent="-457200" algn="just">
              <a:buFont typeface="+mj-lt"/>
              <a:buAutoNum type="arabicPeriod"/>
              <a:defRPr/>
            </a:pPr>
            <a:r>
              <a:rPr lang="it-IT" sz="1800" i="1" dirty="0"/>
              <a:t>Rimborso dei titoli obbligazionari</a:t>
            </a:r>
            <a:r>
              <a:rPr lang="it-IT" sz="1800" dirty="0"/>
              <a:t>, che può avvenire in due modi: </a:t>
            </a:r>
          </a:p>
        </p:txBody>
      </p:sp>
      <p:sp>
        <p:nvSpPr>
          <p:cNvPr id="29699"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prestiti obbligazionari</a:t>
            </a:r>
            <a:endParaRPr lang="it-IT" altLang="it-IT" sz="1800"/>
          </a:p>
        </p:txBody>
      </p:sp>
      <p:sp>
        <p:nvSpPr>
          <p:cNvPr id="8" name="CasellaDiTesto 7"/>
          <p:cNvSpPr txBox="1"/>
          <p:nvPr/>
        </p:nvSpPr>
        <p:spPr>
          <a:xfrm>
            <a:off x="179388" y="879475"/>
            <a:ext cx="8175625" cy="1724025"/>
          </a:xfrm>
          <a:prstGeom prst="rect">
            <a:avLst/>
          </a:prstGeom>
          <a:noFill/>
        </p:spPr>
        <p:txBody>
          <a:bodyPr>
            <a:spAutoFit/>
          </a:bodyPr>
          <a:lstStyle/>
          <a:p>
            <a:pPr>
              <a:defRPr/>
            </a:pPr>
            <a:r>
              <a:rPr lang="it-IT" altLang="it-IT" sz="1600" dirty="0">
                <a:latin typeface="Tahoma" panose="020B0604030504040204" pitchFamily="34" charset="0"/>
                <a:cs typeface="Tahoma" panose="020B0604030504040204" pitchFamily="34" charset="0"/>
              </a:rPr>
              <a:t>Contabilmente due profili di osservazione: </a:t>
            </a:r>
            <a:r>
              <a:rPr lang="it-IT" altLang="it-IT" sz="1600" b="1" dirty="0">
                <a:latin typeface="Tahoma" panose="020B0604030504040204" pitchFamily="34" charset="0"/>
                <a:cs typeface="Tahoma" panose="020B0604030504040204" pitchFamily="34" charset="0"/>
              </a:rPr>
              <a:t>PERMUTAZIONE FINANZIARIA</a:t>
            </a:r>
          </a:p>
          <a:p>
            <a:pPr algn="just" eaLnBrk="1" hangingPunct="1">
              <a:lnSpc>
                <a:spcPct val="150000"/>
              </a:lnSpc>
              <a:buClr>
                <a:schemeClr val="tx1"/>
              </a:buClr>
              <a:defRPr/>
            </a:pPr>
            <a:r>
              <a:rPr lang="it-IT" altLang="it-IT" sz="1600" b="1" kern="0" dirty="0">
                <a:latin typeface="Tahoma" panose="020B0604030504040204" pitchFamily="34" charset="0"/>
                <a:cs typeface="Tahoma" panose="020B0604030504040204" pitchFamily="34" charset="0"/>
              </a:rPr>
              <a:t>Accensione:</a:t>
            </a:r>
            <a:r>
              <a:rPr lang="it-IT" altLang="it-IT" sz="1600" kern="0" dirty="0">
                <a:latin typeface="Tahoma" panose="020B0604030504040204" pitchFamily="34" charset="0"/>
                <a:cs typeface="Tahoma" panose="020B0604030504040204" pitchFamily="34" charset="0"/>
              </a:rPr>
              <a:t> + LIQUIDITA’ (VF+) / + DEBITI DI FINANZIAMENTO (VF -)</a:t>
            </a:r>
          </a:p>
          <a:p>
            <a:pPr>
              <a:lnSpc>
                <a:spcPct val="150000"/>
              </a:lnSpc>
              <a:defRPr/>
            </a:pPr>
            <a:r>
              <a:rPr lang="it-IT" altLang="it-IT" sz="1600" b="1" dirty="0">
                <a:latin typeface="Tahoma" panose="020B0604030504040204" pitchFamily="34" charset="0"/>
                <a:cs typeface="Tahoma" panose="020B0604030504040204" pitchFamily="34" charset="0"/>
              </a:rPr>
              <a:t>Spegnimento:</a:t>
            </a:r>
            <a:r>
              <a:rPr lang="it-IT" altLang="it-IT" sz="1600" dirty="0">
                <a:latin typeface="Tahoma" panose="020B0604030504040204" pitchFamily="34" charset="0"/>
                <a:cs typeface="Tahoma" panose="020B0604030504040204" pitchFamily="34" charset="0"/>
              </a:rPr>
              <a:t> - LIQUIDITA’ (VF-) / - </a:t>
            </a:r>
            <a:r>
              <a:rPr lang="it-IT" altLang="it-IT" sz="1600" kern="0" dirty="0">
                <a:latin typeface="Tahoma" panose="020B0604030504040204" pitchFamily="34" charset="0"/>
                <a:cs typeface="Tahoma" panose="020B0604030504040204" pitchFamily="34" charset="0"/>
              </a:rPr>
              <a:t>DEBITI DI FINANZIAMENTO (VF+)</a:t>
            </a:r>
          </a:p>
          <a:p>
            <a:pPr>
              <a:lnSpc>
                <a:spcPct val="150000"/>
              </a:lnSpc>
              <a:defRPr/>
            </a:pPr>
            <a:r>
              <a:rPr lang="it-IT" altLang="it-IT" sz="1600" kern="0" dirty="0">
                <a:latin typeface="Tahoma" panose="020B0604030504040204" pitchFamily="34" charset="0"/>
                <a:cs typeface="Tahoma" panose="020B0604030504040204" pitchFamily="34" charset="0"/>
              </a:rPr>
              <a:t>Due operazioni: </a:t>
            </a:r>
            <a:r>
              <a:rPr lang="it-IT" altLang="it-IT" sz="1600" b="1" kern="0" dirty="0">
                <a:latin typeface="Tahoma" panose="020B0604030504040204" pitchFamily="34" charset="0"/>
                <a:cs typeface="Tahoma" panose="020B0604030504040204" pitchFamily="34" charset="0"/>
              </a:rPr>
              <a:t>sottoscrizione e incasso</a:t>
            </a:r>
            <a:endParaRPr lang="it-IT" altLang="it-IT" sz="1600" b="1" dirty="0">
              <a:latin typeface="Tahoma" panose="020B0604030504040204" pitchFamily="34" charset="0"/>
              <a:cs typeface="Tahoma" panose="020B0604030504040204" pitchFamily="34" charset="0"/>
            </a:endParaRPr>
          </a:p>
          <a:p>
            <a:pPr>
              <a:defRPr/>
            </a:pPr>
            <a:endParaRPr lang="it-IT" dirty="0"/>
          </a:p>
        </p:txBody>
      </p:sp>
      <p:sp>
        <p:nvSpPr>
          <p:cNvPr id="29701" name="CasellaDiTesto 4"/>
          <p:cNvSpPr txBox="1">
            <a:spLocks noChangeArrowheads="1"/>
          </p:cNvSpPr>
          <p:nvPr/>
        </p:nvSpPr>
        <p:spPr bwMode="auto">
          <a:xfrm>
            <a:off x="1319213" y="4856163"/>
            <a:ext cx="74882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 typeface="AvantGarde Bk BT"/>
              <a:buAutoNum type="alphaLcParenR"/>
            </a:pPr>
            <a:r>
              <a:rPr lang="it-IT" altLang="it-IT" sz="1600"/>
              <a:t>mediante estrazione a sorte di un lotto di obbligazioni pari alla tranche del prestito che si deve rimborsare, al fine di non discriminare fra i singoli possessori di obbligazioni; </a:t>
            </a:r>
          </a:p>
          <a:p>
            <a:pPr algn="just">
              <a:spcBef>
                <a:spcPct val="0"/>
              </a:spcBef>
              <a:buClrTx/>
              <a:buFont typeface="AvantGarde Bk BT"/>
              <a:buAutoNum type="alphaLcParenR"/>
            </a:pPr>
            <a:r>
              <a:rPr lang="it-IT" altLang="it-IT" sz="1600"/>
              <a:t>mediante acquisto di propri titoli sul mercato e, alla scadenza prevista per il rimborso, annullamento dei titoli acquisiti.</a:t>
            </a:r>
          </a:p>
        </p:txBody>
      </p:sp>
      <p:sp>
        <p:nvSpPr>
          <p:cNvPr id="10" name="Rettangolo 9"/>
          <p:cNvSpPr/>
          <p:nvPr/>
        </p:nvSpPr>
        <p:spPr>
          <a:xfrm>
            <a:off x="179388" y="879475"/>
            <a:ext cx="8785225" cy="1428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614363" y="714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prestiti obbligazionari</a:t>
            </a:r>
            <a:endParaRPr lang="it-IT" altLang="it-IT" sz="1800"/>
          </a:p>
        </p:txBody>
      </p:sp>
      <p:sp>
        <p:nvSpPr>
          <p:cNvPr id="8" name="CasellaDiTesto 7"/>
          <p:cNvSpPr txBox="1"/>
          <p:nvPr/>
        </p:nvSpPr>
        <p:spPr>
          <a:xfrm>
            <a:off x="0" y="604838"/>
            <a:ext cx="8175625" cy="708025"/>
          </a:xfrm>
          <a:prstGeom prst="rect">
            <a:avLst/>
          </a:prstGeom>
          <a:noFill/>
        </p:spPr>
        <p:txBody>
          <a:bodyPr>
            <a:spAutoFit/>
          </a:bodyPr>
          <a:lstStyle/>
          <a:p>
            <a:pPr>
              <a:defRPr/>
            </a:pPr>
            <a:r>
              <a:rPr lang="it-IT" sz="2000" b="1" dirty="0">
                <a:solidFill>
                  <a:schemeClr val="bg1">
                    <a:lumMod val="50000"/>
                  </a:schemeClr>
                </a:solidFill>
              </a:rPr>
              <a:t>Emissione alla pari: PE= VN= VR</a:t>
            </a:r>
          </a:p>
          <a:p>
            <a:pPr>
              <a:defRPr/>
            </a:pPr>
            <a:r>
              <a:rPr lang="it-IT" sz="2000" b="1" dirty="0">
                <a:solidFill>
                  <a:schemeClr val="bg1">
                    <a:lumMod val="50000"/>
                  </a:schemeClr>
                </a:solidFill>
              </a:rPr>
              <a:t> </a:t>
            </a:r>
          </a:p>
        </p:txBody>
      </p:sp>
      <p:sp>
        <p:nvSpPr>
          <p:cNvPr id="31748" name="CasellaDiTesto 8"/>
          <p:cNvSpPr txBox="1">
            <a:spLocks noChangeArrowheads="1"/>
          </p:cNvSpPr>
          <p:nvPr/>
        </p:nvSpPr>
        <p:spPr bwMode="auto">
          <a:xfrm>
            <a:off x="17463" y="952500"/>
            <a:ext cx="87852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u="sng"/>
              <a:t>Esempio: </a:t>
            </a:r>
            <a:r>
              <a:rPr lang="it-IT" altLang="it-IT" sz="1800"/>
              <a:t>l’1/3 l’azienda Alfa ricorre all’emissione alla pari di un prestito obbligazionario per 100. Lo stesso giorno gli obbligazionisti versano quanto dovuto. </a:t>
            </a:r>
          </a:p>
        </p:txBody>
      </p:sp>
      <p:sp>
        <p:nvSpPr>
          <p:cNvPr id="31749" name="CasellaDiTesto 17"/>
          <p:cNvSpPr txBox="1">
            <a:spLocks noChangeArrowheads="1"/>
          </p:cNvSpPr>
          <p:nvPr/>
        </p:nvSpPr>
        <p:spPr bwMode="auto">
          <a:xfrm>
            <a:off x="4763" y="1481138"/>
            <a:ext cx="89296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b="1" u="sng"/>
              <a:t>Sottoscrizione:</a:t>
            </a:r>
            <a:endParaRPr lang="it-IT" altLang="it-IT" sz="1600"/>
          </a:p>
        </p:txBody>
      </p:sp>
      <p:graphicFrame>
        <p:nvGraphicFramePr>
          <p:cNvPr id="12" name="Group 52"/>
          <p:cNvGraphicFramePr>
            <a:graphicFrameLocks noGrp="1"/>
          </p:cNvGraphicFramePr>
          <p:nvPr/>
        </p:nvGraphicFramePr>
        <p:xfrm>
          <a:off x="96838" y="1903413"/>
          <a:ext cx="8496300" cy="415925"/>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041930">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493640">
                  <a:extLst>
                    <a:ext uri="{9D8B030D-6E8A-4147-A177-3AD203B41FA5}">
                      <a16:colId xmlns:a16="http://schemas.microsoft.com/office/drawing/2014/main" val="20004"/>
                    </a:ext>
                  </a:extLst>
                </a:gridCol>
                <a:gridCol w="940285">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159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226" marB="462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Obbligazionisti c/sottoscrizione</a:t>
                      </a: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Prestito obbligazionario</a:t>
                      </a: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a:t>
                      </a:r>
                    </a:p>
                  </a:txBody>
                  <a:tcPr marT="46226" marB="462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3" name="Group 52"/>
          <p:cNvGraphicFramePr>
            <a:graphicFrameLocks noGrp="1"/>
          </p:cNvGraphicFramePr>
          <p:nvPr/>
        </p:nvGraphicFramePr>
        <p:xfrm>
          <a:off x="142875" y="2663825"/>
          <a:ext cx="8496300" cy="4381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278294">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326457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381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03" marB="461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03" marB="461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a:t>
                      </a:r>
                    </a:p>
                  </a:txBody>
                  <a:tcPr marT="46103" marB="461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103" marB="461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Obbligazionisti c/sottoscrizione</a:t>
                      </a:r>
                    </a:p>
                  </a:txBody>
                  <a:tcPr marT="46103" marB="461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103" marB="461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a:t>
                      </a:r>
                    </a:p>
                  </a:txBody>
                  <a:tcPr marT="46103" marB="461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1786" name="CasellaDiTesto 17"/>
          <p:cNvSpPr txBox="1">
            <a:spLocks noChangeArrowheads="1"/>
          </p:cNvSpPr>
          <p:nvPr/>
        </p:nvSpPr>
        <p:spPr bwMode="auto">
          <a:xfrm>
            <a:off x="4763" y="2306638"/>
            <a:ext cx="89296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b="1" u="sng"/>
              <a:t>Incasso:</a:t>
            </a:r>
            <a:endParaRPr lang="it-IT" altLang="it-IT" sz="1600"/>
          </a:p>
        </p:txBody>
      </p:sp>
      <p:sp>
        <p:nvSpPr>
          <p:cNvPr id="15" name="CasellaDiTesto 14"/>
          <p:cNvSpPr txBox="1"/>
          <p:nvPr/>
        </p:nvSpPr>
        <p:spPr>
          <a:xfrm>
            <a:off x="0" y="3173413"/>
            <a:ext cx="8175625" cy="400050"/>
          </a:xfrm>
          <a:prstGeom prst="rect">
            <a:avLst/>
          </a:prstGeom>
          <a:noFill/>
        </p:spPr>
        <p:txBody>
          <a:bodyPr>
            <a:spAutoFit/>
          </a:bodyPr>
          <a:lstStyle/>
          <a:p>
            <a:pPr>
              <a:defRPr/>
            </a:pPr>
            <a:r>
              <a:rPr lang="it-IT" sz="2000" b="1" dirty="0">
                <a:solidFill>
                  <a:schemeClr val="bg1">
                    <a:lumMod val="50000"/>
                  </a:schemeClr>
                </a:solidFill>
              </a:rPr>
              <a:t>Emissione sopra la pari: PE &gt; VN= VR</a:t>
            </a:r>
          </a:p>
        </p:txBody>
      </p:sp>
      <p:graphicFrame>
        <p:nvGraphicFramePr>
          <p:cNvPr id="16" name="Group 52"/>
          <p:cNvGraphicFramePr>
            <a:graphicFrameLocks noGrp="1"/>
          </p:cNvGraphicFramePr>
          <p:nvPr>
            <p:extLst>
              <p:ext uri="{D42A27DB-BD31-4B8C-83A1-F6EECF244321}">
                <p14:modId xmlns:p14="http://schemas.microsoft.com/office/powerpoint/2010/main" val="1567003069"/>
              </p:ext>
            </p:extLst>
          </p:nvPr>
        </p:nvGraphicFramePr>
        <p:xfrm>
          <a:off x="142875" y="4159250"/>
          <a:ext cx="8496300" cy="817696"/>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041930">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493640">
                  <a:extLst>
                    <a:ext uri="{9D8B030D-6E8A-4147-A177-3AD203B41FA5}">
                      <a16:colId xmlns:a16="http://schemas.microsoft.com/office/drawing/2014/main" val="20004"/>
                    </a:ext>
                  </a:extLst>
                </a:gridCol>
                <a:gridCol w="940285">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36" marB="461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36" marB="46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Obbligazionisti c/sottoscrizione</a:t>
                      </a:r>
                    </a:p>
                  </a:txBody>
                  <a:tcPr marT="46136" marB="46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136" marB="46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Prestito obbligazionario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Aggio di emissione</a:t>
                      </a:r>
                    </a:p>
                  </a:txBody>
                  <a:tcPr marT="46136" marB="46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5</a:t>
                      </a:r>
                    </a:p>
                  </a:txBody>
                  <a:tcPr marT="46136" marB="46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105</a:t>
                      </a:r>
                    </a:p>
                  </a:txBody>
                  <a:tcPr marT="46136" marB="461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1806" name="CasellaDiTesto 16"/>
          <p:cNvSpPr txBox="1">
            <a:spLocks noChangeArrowheads="1"/>
          </p:cNvSpPr>
          <p:nvPr/>
        </p:nvSpPr>
        <p:spPr bwMode="auto">
          <a:xfrm>
            <a:off x="17463" y="3500438"/>
            <a:ext cx="87852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u="sng"/>
              <a:t>Esempio:</a:t>
            </a:r>
            <a:r>
              <a:rPr lang="it-IT" altLang="it-IT" sz="1800"/>
              <a:t> Emissione sopra la pari  per 105 di un prestito obbligazionario valore nominale 100. </a:t>
            </a:r>
          </a:p>
        </p:txBody>
      </p:sp>
      <p:graphicFrame>
        <p:nvGraphicFramePr>
          <p:cNvPr id="18" name="Group 52"/>
          <p:cNvGraphicFramePr>
            <a:graphicFrameLocks noGrp="1"/>
          </p:cNvGraphicFramePr>
          <p:nvPr/>
        </p:nvGraphicFramePr>
        <p:xfrm>
          <a:off x="161925" y="5092700"/>
          <a:ext cx="8496300" cy="4381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278294">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326457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381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03" marB="461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03" marB="461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Banca</a:t>
                      </a:r>
                    </a:p>
                  </a:txBody>
                  <a:tcPr marT="46103" marB="461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103" marB="461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Obbligazionisti c/sottoscrizione</a:t>
                      </a:r>
                    </a:p>
                  </a:txBody>
                  <a:tcPr marT="46103" marB="461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03" marB="461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105</a:t>
                      </a:r>
                    </a:p>
                  </a:txBody>
                  <a:tcPr marT="46103" marB="461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1825" name="CasellaDiTesto 3"/>
          <p:cNvSpPr txBox="1">
            <a:spLocks noChangeArrowheads="1"/>
          </p:cNvSpPr>
          <p:nvPr/>
        </p:nvSpPr>
        <p:spPr bwMode="auto">
          <a:xfrm>
            <a:off x="63500" y="5559425"/>
            <a:ext cx="9017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 La differenza “</a:t>
            </a:r>
            <a:r>
              <a:rPr lang="it-IT" altLang="it-IT" sz="1600" b="1">
                <a:solidFill>
                  <a:srgbClr val="C00000"/>
                </a:solidFill>
              </a:rPr>
              <a:t>aggio di emissione</a:t>
            </a:r>
            <a:r>
              <a:rPr lang="it-IT" altLang="it-IT" sz="1600"/>
              <a:t>” che è un conto derivato-economico acceso ai ricavi pluriennali. Al pari dei costi pluriennali va posizionato nello Stato patrimoniale, trattandosi però di un “ricavo” pluriennale, viene inserito tra le passività.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614363" y="714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prestiti obbligazionari</a:t>
            </a:r>
            <a:endParaRPr lang="it-IT" altLang="it-IT" sz="1800"/>
          </a:p>
        </p:txBody>
      </p:sp>
      <p:sp>
        <p:nvSpPr>
          <p:cNvPr id="8" name="CasellaDiTesto 7"/>
          <p:cNvSpPr txBox="1"/>
          <p:nvPr/>
        </p:nvSpPr>
        <p:spPr>
          <a:xfrm>
            <a:off x="0" y="939800"/>
            <a:ext cx="8175625" cy="708025"/>
          </a:xfrm>
          <a:prstGeom prst="rect">
            <a:avLst/>
          </a:prstGeom>
          <a:noFill/>
        </p:spPr>
        <p:txBody>
          <a:bodyPr>
            <a:spAutoFit/>
          </a:bodyPr>
          <a:lstStyle/>
          <a:p>
            <a:pPr>
              <a:defRPr/>
            </a:pPr>
            <a:r>
              <a:rPr lang="it-IT" sz="2000" b="1" dirty="0">
                <a:solidFill>
                  <a:schemeClr val="bg1">
                    <a:lumMod val="50000"/>
                  </a:schemeClr>
                </a:solidFill>
              </a:rPr>
              <a:t>Emissione sotto la pari: PE&lt; VN= VR</a:t>
            </a:r>
          </a:p>
          <a:p>
            <a:pPr>
              <a:defRPr/>
            </a:pPr>
            <a:r>
              <a:rPr lang="it-IT" sz="2000" b="1" dirty="0">
                <a:solidFill>
                  <a:schemeClr val="bg1">
                    <a:lumMod val="50000"/>
                  </a:schemeClr>
                </a:solidFill>
              </a:rPr>
              <a:t> </a:t>
            </a:r>
          </a:p>
        </p:txBody>
      </p:sp>
      <p:sp>
        <p:nvSpPr>
          <p:cNvPr id="33796" name="CasellaDiTesto 8"/>
          <p:cNvSpPr txBox="1">
            <a:spLocks noChangeArrowheads="1"/>
          </p:cNvSpPr>
          <p:nvPr/>
        </p:nvSpPr>
        <p:spPr bwMode="auto">
          <a:xfrm>
            <a:off x="17463" y="1287463"/>
            <a:ext cx="87852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u="sng"/>
              <a:t>Esempio:</a:t>
            </a:r>
            <a:r>
              <a:rPr lang="it-IT" altLang="it-IT" sz="1800"/>
              <a:t> Emissione sotto la pari  per 98 di un prestito obbligazionario valore nominale 100. </a:t>
            </a:r>
          </a:p>
        </p:txBody>
      </p:sp>
      <p:graphicFrame>
        <p:nvGraphicFramePr>
          <p:cNvPr id="16" name="Group 52"/>
          <p:cNvGraphicFramePr>
            <a:graphicFrameLocks noGrp="1"/>
          </p:cNvGraphicFramePr>
          <p:nvPr>
            <p:extLst>
              <p:ext uri="{D42A27DB-BD31-4B8C-83A1-F6EECF244321}">
                <p14:modId xmlns:p14="http://schemas.microsoft.com/office/powerpoint/2010/main" val="507148878"/>
              </p:ext>
            </p:extLst>
          </p:nvPr>
        </p:nvGraphicFramePr>
        <p:xfrm>
          <a:off x="212725" y="2022475"/>
          <a:ext cx="8496300" cy="817696"/>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041930">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493640">
                  <a:extLst>
                    <a:ext uri="{9D8B030D-6E8A-4147-A177-3AD203B41FA5}">
                      <a16:colId xmlns:a16="http://schemas.microsoft.com/office/drawing/2014/main" val="20004"/>
                    </a:ext>
                  </a:extLst>
                </a:gridCol>
                <a:gridCol w="940285">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36" marB="461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36" marB="46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Obbligazionisti c/sottoscrizione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Disaggio di emissione</a:t>
                      </a:r>
                    </a:p>
                  </a:txBody>
                  <a:tcPr marT="46136" marB="46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136" marB="46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Prestito obbligazionario</a:t>
                      </a:r>
                    </a:p>
                  </a:txBody>
                  <a:tcPr marT="46136" marB="46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98</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a:t>
                      </a:r>
                    </a:p>
                  </a:txBody>
                  <a:tcPr marT="46136" marB="46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a:t>
                      </a:r>
                    </a:p>
                  </a:txBody>
                  <a:tcPr marT="46136" marB="461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8" name="Group 52"/>
          <p:cNvGraphicFramePr>
            <a:graphicFrameLocks noGrp="1"/>
          </p:cNvGraphicFramePr>
          <p:nvPr/>
        </p:nvGraphicFramePr>
        <p:xfrm>
          <a:off x="212725" y="3035300"/>
          <a:ext cx="8496300" cy="4381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278294">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326457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381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03" marB="461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03" marB="461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Banca</a:t>
                      </a:r>
                    </a:p>
                  </a:txBody>
                  <a:tcPr marT="46103" marB="461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103" marB="461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Obbligazionisti c/sottoscrizione</a:t>
                      </a:r>
                    </a:p>
                  </a:txBody>
                  <a:tcPr marT="46103" marB="461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03" marB="461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98</a:t>
                      </a:r>
                    </a:p>
                  </a:txBody>
                  <a:tcPr marT="46103" marB="461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3833" name="CasellaDiTesto 3"/>
          <p:cNvSpPr txBox="1">
            <a:spLocks noChangeArrowheads="1"/>
          </p:cNvSpPr>
          <p:nvPr/>
        </p:nvSpPr>
        <p:spPr bwMode="auto">
          <a:xfrm>
            <a:off x="17463" y="3670300"/>
            <a:ext cx="9018587"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 La differenza “</a:t>
            </a:r>
            <a:r>
              <a:rPr lang="it-IT" altLang="it-IT" sz="1600" b="1">
                <a:solidFill>
                  <a:srgbClr val="C00000"/>
                </a:solidFill>
              </a:rPr>
              <a:t>Disaggio di emissione</a:t>
            </a:r>
            <a:r>
              <a:rPr lang="it-IT" altLang="it-IT" sz="1600"/>
              <a:t>” che è un conto derivato-economico acceso ai costi pluriennali. Va posizionato nello Stato patrimoniale ed è assimilabile ad una immobilizzazione immateriale.</a:t>
            </a:r>
          </a:p>
          <a:p>
            <a:pPr algn="ctr">
              <a:spcBef>
                <a:spcPct val="0"/>
              </a:spcBef>
              <a:buClrTx/>
              <a:buFontTx/>
              <a:buNone/>
            </a:pPr>
            <a:r>
              <a:rPr lang="it-IT" altLang="it-IT" sz="1600"/>
              <a:t>*******</a:t>
            </a:r>
          </a:p>
          <a:p>
            <a:pPr>
              <a:spcBef>
                <a:spcPct val="0"/>
              </a:spcBef>
              <a:buClrTx/>
              <a:buFontTx/>
              <a:buNone/>
            </a:pPr>
            <a:r>
              <a:rPr lang="it-IT" altLang="it-IT" sz="1800"/>
              <a:t>Se il prestito obbligazionario è “convertibile” in azioni, per salvaguardare </a:t>
            </a:r>
            <a:r>
              <a:rPr lang="it-IT" altLang="it-IT" sz="1800" b="1"/>
              <a:t>l’integrità del capitale, </a:t>
            </a:r>
            <a:r>
              <a:rPr lang="it-IT" altLang="it-IT" sz="1800"/>
              <a:t>può essere emesso soltanto “alla pari” o “sopra la pari”.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4"/>
          <p:cNvSpPr>
            <a:spLocks noChangeArrowheads="1"/>
          </p:cNvSpPr>
          <p:nvPr/>
        </p:nvSpPr>
        <p:spPr bwMode="auto">
          <a:xfrm>
            <a:off x="614363" y="714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prestiti obbligazionari</a:t>
            </a:r>
            <a:endParaRPr lang="it-IT" altLang="it-IT" sz="1800"/>
          </a:p>
        </p:txBody>
      </p:sp>
      <p:sp>
        <p:nvSpPr>
          <p:cNvPr id="8" name="CasellaDiTesto 7"/>
          <p:cNvSpPr txBox="1"/>
          <p:nvPr/>
        </p:nvSpPr>
        <p:spPr>
          <a:xfrm>
            <a:off x="0" y="604838"/>
            <a:ext cx="8175625" cy="400050"/>
          </a:xfrm>
          <a:prstGeom prst="rect">
            <a:avLst/>
          </a:prstGeom>
          <a:noFill/>
        </p:spPr>
        <p:txBody>
          <a:bodyPr>
            <a:spAutoFit/>
          </a:bodyPr>
          <a:lstStyle/>
          <a:p>
            <a:pPr>
              <a:defRPr/>
            </a:pPr>
            <a:r>
              <a:rPr lang="it-IT" sz="2000" b="1" dirty="0">
                <a:solidFill>
                  <a:schemeClr val="bg1">
                    <a:lumMod val="50000"/>
                  </a:schemeClr>
                </a:solidFill>
              </a:rPr>
              <a:t>Il pagamento degli interessi periodici </a:t>
            </a:r>
          </a:p>
        </p:txBody>
      </p:sp>
      <p:sp>
        <p:nvSpPr>
          <p:cNvPr id="35844" name="CasellaDiTesto 8"/>
          <p:cNvSpPr txBox="1">
            <a:spLocks noChangeArrowheads="1"/>
          </p:cNvSpPr>
          <p:nvPr/>
        </p:nvSpPr>
        <p:spPr bwMode="auto">
          <a:xfrm>
            <a:off x="150813" y="1927225"/>
            <a:ext cx="87836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u="sng"/>
              <a:t>Esempio: </a:t>
            </a:r>
            <a:r>
              <a:rPr lang="it-IT" altLang="it-IT" sz="1800"/>
              <a:t>L’azienda alfa provvede al pagamento di interessi passivi su prestiti obbligazionari pari a 100. </a:t>
            </a:r>
          </a:p>
        </p:txBody>
      </p:sp>
      <p:graphicFrame>
        <p:nvGraphicFramePr>
          <p:cNvPr id="16" name="Group 52"/>
          <p:cNvGraphicFramePr>
            <a:graphicFrameLocks noGrp="1"/>
          </p:cNvGraphicFramePr>
          <p:nvPr/>
        </p:nvGraphicFramePr>
        <p:xfrm>
          <a:off x="179388" y="2719388"/>
          <a:ext cx="8496300" cy="415925"/>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041930">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493640">
                  <a:extLst>
                    <a:ext uri="{9D8B030D-6E8A-4147-A177-3AD203B41FA5}">
                      <a16:colId xmlns:a16="http://schemas.microsoft.com/office/drawing/2014/main" val="20004"/>
                    </a:ext>
                  </a:extLst>
                </a:gridCol>
                <a:gridCol w="940285">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159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226" marB="462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Interessi passivi</a:t>
                      </a: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Obbligazionisti c/interessi</a:t>
                      </a: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a:t>
                      </a:r>
                    </a:p>
                  </a:txBody>
                  <a:tcPr marT="46226" marB="462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8" name="Group 52"/>
          <p:cNvGraphicFramePr>
            <a:graphicFrameLocks noGrp="1"/>
          </p:cNvGraphicFramePr>
          <p:nvPr>
            <p:extLst>
              <p:ext uri="{D42A27DB-BD31-4B8C-83A1-F6EECF244321}">
                <p14:modId xmlns:p14="http://schemas.microsoft.com/office/powerpoint/2010/main" val="11217909"/>
              </p:ext>
            </p:extLst>
          </p:nvPr>
        </p:nvGraphicFramePr>
        <p:xfrm>
          <a:off x="204788" y="3611563"/>
          <a:ext cx="8496300" cy="81759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278294">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326457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84" marB="460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84" marB="460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Obbligazionisti c/interessi</a:t>
                      </a:r>
                    </a:p>
                  </a:txBody>
                  <a:tcPr marT="46084" marB="460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84" marB="460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Banca c/c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Erario c/ritenute da versare</a:t>
                      </a:r>
                    </a:p>
                  </a:txBody>
                  <a:tcPr marT="46084" marB="460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74</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26</a:t>
                      </a:r>
                    </a:p>
                  </a:txBody>
                  <a:tcPr marT="46084" marB="460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a:t>
                      </a:r>
                    </a:p>
                  </a:txBody>
                  <a:tcPr marT="46084" marB="460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5881" name="CasellaDiTesto 3"/>
          <p:cNvSpPr txBox="1">
            <a:spLocks noChangeArrowheads="1"/>
          </p:cNvSpPr>
          <p:nvPr/>
        </p:nvSpPr>
        <p:spPr bwMode="auto">
          <a:xfrm>
            <a:off x="155575" y="4448175"/>
            <a:ext cx="8682038"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a:t>“Obbligazionisti c/interessi” rappresenta il debito dell’azienda per gli interessi da versare agli obbligazionisti (conto originario-finanziario acceso ai debiti di funzionamento VF-);</a:t>
            </a:r>
          </a:p>
          <a:p>
            <a:pPr algn="just">
              <a:spcBef>
                <a:spcPct val="0"/>
              </a:spcBef>
              <a:buClrTx/>
              <a:buFontTx/>
              <a:buNone/>
            </a:pPr>
            <a:r>
              <a:rPr lang="it-IT" altLang="it-IT" sz="1600"/>
              <a:t>“Erario c/ritenute da versare” rappresenta il debito verso l’erario per le somme trattenute agli obbligazionisti a titolo di ritenuta fiscale sugli interessi maturati a loro favore (conto è originario-finanziario acceso ai debiti di funzionamento VF -). Al momento del versamento:</a:t>
            </a:r>
          </a:p>
        </p:txBody>
      </p:sp>
      <p:sp>
        <p:nvSpPr>
          <p:cNvPr id="35882" name="CasellaDiTesto 1"/>
          <p:cNvSpPr txBox="1">
            <a:spLocks noChangeArrowheads="1"/>
          </p:cNvSpPr>
          <p:nvPr/>
        </p:nvSpPr>
        <p:spPr bwMode="auto">
          <a:xfrm>
            <a:off x="92075" y="965200"/>
            <a:ext cx="85836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Peculiarità dei prestiti obbligazionari: Sugli interessi maturati su quasi tutti i tipi di investimento di capitale, l’emittente deve applicare una ritenuta fiscale pari al 26% che poi provvede a versare all’erario.</a:t>
            </a:r>
          </a:p>
        </p:txBody>
      </p:sp>
      <p:sp>
        <p:nvSpPr>
          <p:cNvPr id="35883" name="CasellaDiTesto 17"/>
          <p:cNvSpPr txBox="1">
            <a:spLocks noChangeArrowheads="1"/>
          </p:cNvSpPr>
          <p:nvPr/>
        </p:nvSpPr>
        <p:spPr bwMode="auto">
          <a:xfrm>
            <a:off x="120650" y="3168650"/>
            <a:ext cx="89296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b="1" u="sng"/>
              <a:t>Al momento del pagamento:</a:t>
            </a:r>
            <a:endParaRPr lang="it-IT" altLang="it-IT" sz="1600"/>
          </a:p>
        </p:txBody>
      </p:sp>
      <p:graphicFrame>
        <p:nvGraphicFramePr>
          <p:cNvPr id="11" name="Group 52"/>
          <p:cNvGraphicFramePr>
            <a:graphicFrameLocks noGrp="1"/>
          </p:cNvGraphicFramePr>
          <p:nvPr/>
        </p:nvGraphicFramePr>
        <p:xfrm>
          <a:off x="317500" y="5789613"/>
          <a:ext cx="8496300" cy="43338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102033">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2296815">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3338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07" marB="461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07" marB="461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Erario c/ritenute da versare</a:t>
                      </a:r>
                    </a:p>
                  </a:txBody>
                  <a:tcPr marT="46107" marB="461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107" marB="461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Banca c/c</a:t>
                      </a:r>
                    </a:p>
                  </a:txBody>
                  <a:tcPr marT="46107" marB="461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07" marB="461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26</a:t>
                      </a:r>
                    </a:p>
                  </a:txBody>
                  <a:tcPr marT="46107" marB="461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614363" y="714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prestiti obbligazionari</a:t>
            </a:r>
            <a:endParaRPr lang="it-IT" altLang="it-IT" sz="1800"/>
          </a:p>
        </p:txBody>
      </p:sp>
      <p:sp>
        <p:nvSpPr>
          <p:cNvPr id="8" name="CasellaDiTesto 7"/>
          <p:cNvSpPr txBox="1"/>
          <p:nvPr/>
        </p:nvSpPr>
        <p:spPr>
          <a:xfrm>
            <a:off x="0" y="604838"/>
            <a:ext cx="8175625" cy="400050"/>
          </a:xfrm>
          <a:prstGeom prst="rect">
            <a:avLst/>
          </a:prstGeom>
          <a:noFill/>
        </p:spPr>
        <p:txBody>
          <a:bodyPr>
            <a:spAutoFit/>
          </a:bodyPr>
          <a:lstStyle/>
          <a:p>
            <a:pPr>
              <a:defRPr/>
            </a:pPr>
            <a:r>
              <a:rPr lang="it-IT" sz="2000" b="1" dirty="0">
                <a:solidFill>
                  <a:schemeClr val="bg1">
                    <a:lumMod val="50000"/>
                  </a:schemeClr>
                </a:solidFill>
              </a:rPr>
              <a:t>L’estinzione del prestito: </a:t>
            </a:r>
          </a:p>
        </p:txBody>
      </p:sp>
      <p:graphicFrame>
        <p:nvGraphicFramePr>
          <p:cNvPr id="16" name="Group 52"/>
          <p:cNvGraphicFramePr>
            <a:graphicFrameLocks noGrp="1"/>
          </p:cNvGraphicFramePr>
          <p:nvPr/>
        </p:nvGraphicFramePr>
        <p:xfrm>
          <a:off x="261938" y="2039938"/>
          <a:ext cx="8496300" cy="415925"/>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041930">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493640">
                  <a:extLst>
                    <a:ext uri="{9D8B030D-6E8A-4147-A177-3AD203B41FA5}">
                      <a16:colId xmlns:a16="http://schemas.microsoft.com/office/drawing/2014/main" val="20004"/>
                    </a:ext>
                  </a:extLst>
                </a:gridCol>
                <a:gridCol w="940285">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159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226" marB="462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Prestito obbligazionario</a:t>
                      </a: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Obbligazionisti c/rimborso</a:t>
                      </a: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x</a:t>
                      </a:r>
                    </a:p>
                  </a:txBody>
                  <a:tcPr marT="46226" marB="462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7910" name="CasellaDiTesto 1"/>
          <p:cNvSpPr txBox="1">
            <a:spLocks noChangeArrowheads="1"/>
          </p:cNvSpPr>
          <p:nvPr/>
        </p:nvSpPr>
        <p:spPr bwMode="auto">
          <a:xfrm>
            <a:off x="92075" y="965200"/>
            <a:ext cx="85836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800"/>
              <a:t>Alla scadenza del prestito, o periodicamente in caso di rimborsi periodici solitamente effettuati tramite estrazioni a sorte, l’azienda rileva il rimborso del valore nominale del titolo sottoscritto dagli obbligazionisti.</a:t>
            </a:r>
          </a:p>
        </p:txBody>
      </p:sp>
      <p:graphicFrame>
        <p:nvGraphicFramePr>
          <p:cNvPr id="12" name="Group 52"/>
          <p:cNvGraphicFramePr>
            <a:graphicFrameLocks noGrp="1"/>
          </p:cNvGraphicFramePr>
          <p:nvPr/>
        </p:nvGraphicFramePr>
        <p:xfrm>
          <a:off x="293688" y="2617788"/>
          <a:ext cx="8496300" cy="415925"/>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041930">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493640">
                  <a:extLst>
                    <a:ext uri="{9D8B030D-6E8A-4147-A177-3AD203B41FA5}">
                      <a16:colId xmlns:a16="http://schemas.microsoft.com/office/drawing/2014/main" val="20004"/>
                    </a:ext>
                  </a:extLst>
                </a:gridCol>
                <a:gridCol w="940285">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159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226" marB="462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Obbligazionisti c/rimborso</a:t>
                      </a: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Banca c/c</a:t>
                      </a: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x</a:t>
                      </a:r>
                    </a:p>
                  </a:txBody>
                  <a:tcPr marT="46226" marB="462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3" name="CasellaDiTesto 12"/>
          <p:cNvSpPr txBox="1"/>
          <p:nvPr/>
        </p:nvSpPr>
        <p:spPr>
          <a:xfrm>
            <a:off x="158750" y="3127375"/>
            <a:ext cx="8826500" cy="2678113"/>
          </a:xfrm>
          <a:prstGeom prst="rect">
            <a:avLst/>
          </a:prstGeom>
          <a:noFill/>
        </p:spPr>
        <p:txBody>
          <a:bodyPr>
            <a:spAutoFit/>
          </a:bodyPr>
          <a:lstStyle/>
          <a:p>
            <a:pPr>
              <a:defRPr/>
            </a:pPr>
            <a:r>
              <a:rPr lang="it-IT" sz="2000" b="1" dirty="0">
                <a:solidFill>
                  <a:schemeClr val="bg1">
                    <a:lumMod val="50000"/>
                  </a:schemeClr>
                </a:solidFill>
              </a:rPr>
              <a:t>Il caso delle obbligazioni proprie:</a:t>
            </a:r>
          </a:p>
          <a:p>
            <a:pPr algn="just">
              <a:defRPr/>
            </a:pPr>
            <a:r>
              <a:rPr lang="it-IT" dirty="0"/>
              <a:t>Il prestito obbligazionario può essere estinto anche mediante acquisto sul mercato delle obbligazioni e loro successivo annullamento. Si parla in questo caso di “obbligazioni proprie”. </a:t>
            </a:r>
          </a:p>
          <a:p>
            <a:pPr algn="just">
              <a:defRPr/>
            </a:pPr>
            <a:r>
              <a:rPr lang="it-IT" dirty="0"/>
              <a:t>Ciò risulta conveniente per l’azienda quando la quotazione del titolo è inferiore al suo valore nominale. Al momento dell’annullamento dello stesso la società beneficerà così di un provento straordinario (una sopravvenienza attiva) scaturente dalla differenza tra quanto avrebbe dovuto rimborsare (il valore nominale) e quanto ha pagato per l’acquisto del titolo (il valore di mercato).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4"/>
          <p:cNvSpPr>
            <a:spLocks noChangeArrowheads="1"/>
          </p:cNvSpPr>
          <p:nvPr/>
        </p:nvSpPr>
        <p:spPr bwMode="auto">
          <a:xfrm>
            <a:off x="614363" y="714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prestiti obbligazionari</a:t>
            </a:r>
            <a:endParaRPr lang="it-IT" altLang="it-IT" sz="1800"/>
          </a:p>
        </p:txBody>
      </p:sp>
      <p:sp>
        <p:nvSpPr>
          <p:cNvPr id="8" name="CasellaDiTesto 7"/>
          <p:cNvSpPr txBox="1"/>
          <p:nvPr/>
        </p:nvSpPr>
        <p:spPr>
          <a:xfrm>
            <a:off x="0" y="960438"/>
            <a:ext cx="8175625" cy="400050"/>
          </a:xfrm>
          <a:prstGeom prst="rect">
            <a:avLst/>
          </a:prstGeom>
          <a:noFill/>
        </p:spPr>
        <p:txBody>
          <a:bodyPr>
            <a:spAutoFit/>
          </a:bodyPr>
          <a:lstStyle/>
          <a:p>
            <a:pPr>
              <a:defRPr/>
            </a:pPr>
            <a:r>
              <a:rPr lang="it-IT" sz="2000" b="1" dirty="0">
                <a:solidFill>
                  <a:schemeClr val="bg1">
                    <a:lumMod val="50000"/>
                  </a:schemeClr>
                </a:solidFill>
              </a:rPr>
              <a:t>Il caso delle obbligazioni proprie:</a:t>
            </a:r>
          </a:p>
        </p:txBody>
      </p:sp>
      <p:sp>
        <p:nvSpPr>
          <p:cNvPr id="39940" name="CasellaDiTesto 8"/>
          <p:cNvSpPr txBox="1">
            <a:spLocks noChangeArrowheads="1"/>
          </p:cNvSpPr>
          <p:nvPr/>
        </p:nvSpPr>
        <p:spPr bwMode="auto">
          <a:xfrm>
            <a:off x="112713" y="1395413"/>
            <a:ext cx="87836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u="sng" dirty="0"/>
              <a:t>Esempio: </a:t>
            </a:r>
            <a:r>
              <a:rPr lang="it-IT" altLang="it-IT" sz="1800" dirty="0"/>
              <a:t>Ipotizziamo che vengano acquistate sul mercato e annullate proprie obbligazioni per 10.000 di valore nominale al corso di 98 centesimi. </a:t>
            </a:r>
          </a:p>
        </p:txBody>
      </p:sp>
      <p:graphicFrame>
        <p:nvGraphicFramePr>
          <p:cNvPr id="16" name="Group 52"/>
          <p:cNvGraphicFramePr>
            <a:graphicFrameLocks noGrp="1"/>
          </p:cNvGraphicFramePr>
          <p:nvPr/>
        </p:nvGraphicFramePr>
        <p:xfrm>
          <a:off x="204788" y="2640013"/>
          <a:ext cx="8496300" cy="415925"/>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041930">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493640">
                  <a:extLst>
                    <a:ext uri="{9D8B030D-6E8A-4147-A177-3AD203B41FA5}">
                      <a16:colId xmlns:a16="http://schemas.microsoft.com/office/drawing/2014/main" val="20004"/>
                    </a:ext>
                  </a:extLst>
                </a:gridCol>
                <a:gridCol w="940285">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159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226" marB="462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Obbligazioni proprie</a:t>
                      </a: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Banca c/c</a:t>
                      </a: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226" marB="462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9.800</a:t>
                      </a:r>
                    </a:p>
                  </a:txBody>
                  <a:tcPr marT="46226" marB="462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8" name="Group 52"/>
          <p:cNvGraphicFramePr>
            <a:graphicFrameLocks noGrp="1"/>
          </p:cNvGraphicFramePr>
          <p:nvPr/>
        </p:nvGraphicFramePr>
        <p:xfrm>
          <a:off x="177800" y="3763963"/>
          <a:ext cx="8496300" cy="81759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278294">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326457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84" marB="460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84" marB="460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Prestiti obbligazionari</a:t>
                      </a:r>
                    </a:p>
                  </a:txBody>
                  <a:tcPr marT="46084" marB="460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84" marB="460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Obbligazioni proprie</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Sopravvenienze attive</a:t>
                      </a:r>
                    </a:p>
                  </a:txBody>
                  <a:tcPr marT="46084" marB="460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9.800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200</a:t>
                      </a:r>
                    </a:p>
                  </a:txBody>
                  <a:tcPr marT="46084" marB="460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10.000</a:t>
                      </a:r>
                    </a:p>
                  </a:txBody>
                  <a:tcPr marT="46084" marB="460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9977" name="CasellaDiTesto 17"/>
          <p:cNvSpPr txBox="1">
            <a:spLocks noChangeArrowheads="1"/>
          </p:cNvSpPr>
          <p:nvPr/>
        </p:nvSpPr>
        <p:spPr bwMode="auto">
          <a:xfrm>
            <a:off x="115888" y="3276600"/>
            <a:ext cx="89296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b="1" u="sng"/>
              <a:t>Al momento dell’annulamento:</a:t>
            </a:r>
            <a:endParaRPr lang="it-IT" altLang="it-IT" sz="1600"/>
          </a:p>
        </p:txBody>
      </p:sp>
      <p:sp>
        <p:nvSpPr>
          <p:cNvPr id="39978" name="CasellaDiTesto 17"/>
          <p:cNvSpPr txBox="1">
            <a:spLocks noChangeArrowheads="1"/>
          </p:cNvSpPr>
          <p:nvPr/>
        </p:nvSpPr>
        <p:spPr bwMode="auto">
          <a:xfrm>
            <a:off x="155575" y="2063750"/>
            <a:ext cx="89296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b="1" u="sng"/>
              <a:t>Al momento dell’acquisto:</a:t>
            </a:r>
            <a:endParaRPr lang="it-IT" altLang="it-IT" sz="1600"/>
          </a:p>
        </p:txBody>
      </p:sp>
      <p:sp>
        <p:nvSpPr>
          <p:cNvPr id="9" name="CasellaDiTesto 8"/>
          <p:cNvSpPr txBox="1">
            <a:spLocks noChangeArrowheads="1"/>
          </p:cNvSpPr>
          <p:nvPr/>
        </p:nvSpPr>
        <p:spPr bwMode="auto">
          <a:xfrm>
            <a:off x="353223" y="4941168"/>
            <a:ext cx="80352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800" u="sng" dirty="0" smtClean="0"/>
              <a:t>Il conto «sopravvenienze attive» è un conto derivato economico acceso ai ricavi di esercizio e va collocato in conto economico tra i ricavi</a:t>
            </a:r>
            <a:endParaRPr lang="it-IT" altLang="it-IT"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Riferimenti bibliografici</a:t>
            </a:r>
            <a:endParaRPr lang="it-IT" altLang="it-IT" sz="1800"/>
          </a:p>
        </p:txBody>
      </p:sp>
      <p:sp>
        <p:nvSpPr>
          <p:cNvPr id="41987" name="CasellaDiTesto 3"/>
          <p:cNvSpPr txBox="1">
            <a:spLocks noChangeArrowheads="1"/>
          </p:cNvSpPr>
          <p:nvPr/>
        </p:nvSpPr>
        <p:spPr bwMode="auto">
          <a:xfrm>
            <a:off x="773113" y="1412875"/>
            <a:ext cx="76327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it-IT" altLang="it-IT" sz="2400" dirty="0"/>
              <a:t>Coronella S., Ragioneria generale, Cap. </a:t>
            </a:r>
            <a:r>
              <a:rPr lang="it-IT" altLang="it-IT" sz="2400" dirty="0" smtClean="0"/>
              <a:t>16</a:t>
            </a:r>
          </a:p>
          <a:p>
            <a:pPr algn="ctr" eaLnBrk="1" hangingPunct="1">
              <a:spcBef>
                <a:spcPct val="0"/>
              </a:spcBef>
              <a:buClrTx/>
              <a:buFontTx/>
              <a:buNone/>
            </a:pPr>
            <a:r>
              <a:rPr lang="it-IT" altLang="it-IT" sz="2400" dirty="0" smtClean="0"/>
              <a:t>(saltare paragrafi 16.3 e 16.4)</a:t>
            </a:r>
            <a:endParaRPr lang="it-IT" altLang="it-IT"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222250" y="836613"/>
            <a:ext cx="8334375" cy="2447925"/>
          </a:xfrm>
        </p:spPr>
        <p:txBody>
          <a:bodyPr/>
          <a:lstStyle/>
          <a:p>
            <a:pPr marL="0" indent="0" algn="just" eaLnBrk="1" hangingPunct="1">
              <a:buClr>
                <a:srgbClr val="FFFF99"/>
              </a:buClr>
              <a:buFontTx/>
              <a:buNone/>
            </a:pPr>
            <a:r>
              <a:rPr lang="it-IT" altLang="it-IT" sz="2000" smtClean="0">
                <a:latin typeface="Tahoma" panose="020B0604030504040204" pitchFamily="34" charset="0"/>
                <a:cs typeface="Tahoma" panose="020B0604030504040204" pitchFamily="34" charset="0"/>
              </a:rPr>
              <a:t>Le </a:t>
            </a:r>
            <a:r>
              <a:rPr lang="it-IT" altLang="it-IT" sz="2000" b="1" smtClean="0">
                <a:latin typeface="Tahoma" panose="020B0604030504040204" pitchFamily="34" charset="0"/>
                <a:cs typeface="Tahoma" panose="020B0604030504040204" pitchFamily="34" charset="0"/>
              </a:rPr>
              <a:t>operazioni di </a:t>
            </a:r>
            <a:r>
              <a:rPr lang="it-IT" altLang="it-IT" sz="2000" b="1" u="sng" smtClean="0">
                <a:latin typeface="Tahoma" panose="020B0604030504040204" pitchFamily="34" charset="0"/>
                <a:cs typeface="Tahoma" panose="020B0604030504040204" pitchFamily="34" charset="0"/>
              </a:rPr>
              <a:t>finanziamento</a:t>
            </a:r>
            <a:r>
              <a:rPr lang="it-IT" altLang="it-IT" sz="2000" b="1" smtClean="0">
                <a:latin typeface="Tahoma" panose="020B0604030504040204" pitchFamily="34" charset="0"/>
                <a:cs typeface="Tahoma" panose="020B0604030504040204" pitchFamily="34" charset="0"/>
              </a:rPr>
              <a:t> </a:t>
            </a:r>
            <a:r>
              <a:rPr lang="it-IT" altLang="it-IT" sz="2000" smtClean="0">
                <a:latin typeface="Tahoma" panose="020B0604030504040204" pitchFamily="34" charset="0"/>
                <a:cs typeface="Tahoma" panose="020B0604030504040204" pitchFamily="34" charset="0"/>
              </a:rPr>
              <a:t>volte all’acquisizione dei mezzi monetari necessari alla conduzione dell’azienda. Essi possono provenire da:</a:t>
            </a:r>
          </a:p>
          <a:p>
            <a:pPr lvl="1" algn="just" eaLnBrk="1" hangingPunct="1">
              <a:buClr>
                <a:schemeClr val="tx1"/>
              </a:buClr>
              <a:buFont typeface="Wingdings" panose="05000000000000000000" pitchFamily="2" charset="2"/>
              <a:buChar char="§"/>
            </a:pPr>
            <a:r>
              <a:rPr lang="it-IT" altLang="it-IT" sz="1600" smtClean="0">
                <a:latin typeface="Tahoma" panose="020B0604030504040204" pitchFamily="34" charset="0"/>
                <a:cs typeface="Tahoma" panose="020B0604030504040204" pitchFamily="34" charset="0"/>
              </a:rPr>
              <a:t>i soci (o l’imprenditore, se non si tratta di società) - </a:t>
            </a:r>
            <a:r>
              <a:rPr lang="it-IT" altLang="it-IT" sz="1600" b="1" smtClean="0">
                <a:latin typeface="Tahoma" panose="020B0604030504040204" pitchFamily="34" charset="0"/>
                <a:cs typeface="Tahoma" panose="020B0604030504040204" pitchFamily="34" charset="0"/>
              </a:rPr>
              <a:t>CAPITALE DI RISCHIO</a:t>
            </a:r>
            <a:r>
              <a:rPr lang="it-IT" altLang="it-IT" sz="1600" smtClean="0">
                <a:latin typeface="Tahoma" panose="020B0604030504040204" pitchFamily="34" charset="0"/>
                <a:cs typeface="Tahoma" panose="020B0604030504040204" pitchFamily="34" charset="0"/>
              </a:rPr>
              <a:t> o </a:t>
            </a:r>
            <a:r>
              <a:rPr lang="it-IT" altLang="it-IT" sz="1600" b="1" smtClean="0">
                <a:latin typeface="Tahoma" panose="020B0604030504040204" pitchFamily="34" charset="0"/>
                <a:cs typeface="Tahoma" panose="020B0604030504040204" pitchFamily="34" charset="0"/>
              </a:rPr>
              <a:t>CAPITALE PROPRIO </a:t>
            </a:r>
          </a:p>
          <a:p>
            <a:pPr lvl="1" algn="just" eaLnBrk="1" hangingPunct="1">
              <a:buClr>
                <a:schemeClr val="tx1"/>
              </a:buClr>
              <a:buFont typeface="Wingdings" panose="05000000000000000000" pitchFamily="2" charset="2"/>
              <a:buChar char="§"/>
            </a:pPr>
            <a:r>
              <a:rPr lang="it-IT" altLang="it-IT" sz="1600" smtClean="0">
                <a:latin typeface="Tahoma" panose="020B0604030504040204" pitchFamily="34" charset="0"/>
                <a:cs typeface="Tahoma" panose="020B0604030504040204" pitchFamily="34" charset="0"/>
              </a:rPr>
              <a:t>soggetti terzi all’azienda (banche, altri intermediari finanziari, sottoscrittori di prestiti obbligazionari) - </a:t>
            </a:r>
            <a:r>
              <a:rPr lang="it-IT" altLang="it-IT" sz="1600" b="1" smtClean="0">
                <a:latin typeface="Tahoma" panose="020B0604030504040204" pitchFamily="34" charset="0"/>
                <a:cs typeface="Tahoma" panose="020B0604030504040204" pitchFamily="34" charset="0"/>
              </a:rPr>
              <a:t>CAPITALE DI CREDITO </a:t>
            </a:r>
            <a:r>
              <a:rPr lang="it-IT" altLang="it-IT" sz="1600" smtClean="0">
                <a:latin typeface="Tahoma" panose="020B0604030504040204" pitchFamily="34" charset="0"/>
                <a:cs typeface="Tahoma" panose="020B0604030504040204" pitchFamily="34" charset="0"/>
              </a:rPr>
              <a:t>o </a:t>
            </a:r>
            <a:r>
              <a:rPr lang="it-IT" altLang="it-IT" sz="1600" b="1" smtClean="0">
                <a:latin typeface="Tahoma" panose="020B0604030504040204" pitchFamily="34" charset="0"/>
                <a:cs typeface="Tahoma" panose="020B0604030504040204" pitchFamily="34" charset="0"/>
              </a:rPr>
              <a:t>CAPITALE DI TERZI/DI PRESTITO </a:t>
            </a:r>
            <a:endParaRPr lang="it-IT" altLang="it-IT" sz="2000" b="1" smtClean="0">
              <a:latin typeface="Tahoma" panose="020B0604030504040204" pitchFamily="34" charset="0"/>
              <a:cs typeface="Tahoma" panose="020B0604030504040204" pitchFamily="34" charset="0"/>
            </a:endParaRPr>
          </a:p>
          <a:p>
            <a:pPr marL="0" indent="0" eaLnBrk="1" hangingPunct="1">
              <a:buClr>
                <a:srgbClr val="FFFF99"/>
              </a:buClr>
              <a:buFontTx/>
              <a:buNone/>
            </a:pPr>
            <a:endParaRPr lang="it-IT" altLang="it-IT" sz="2000" smtClean="0">
              <a:latin typeface="Tahoma" panose="020B0604030504040204" pitchFamily="34" charset="0"/>
              <a:cs typeface="Tahoma" panose="020B0604030504040204" pitchFamily="34" charset="0"/>
            </a:endParaRPr>
          </a:p>
        </p:txBody>
      </p:sp>
      <p:sp>
        <p:nvSpPr>
          <p:cNvPr id="16387"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operazioni di finanziamento </a:t>
            </a:r>
            <a:endParaRPr lang="it-IT" altLang="it-IT" sz="1800"/>
          </a:p>
        </p:txBody>
      </p:sp>
      <p:pic>
        <p:nvPicPr>
          <p:cNvPr id="16388" name="Immagin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3613" y="2997200"/>
            <a:ext cx="4676775"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260350"/>
            <a:ext cx="9144000" cy="711200"/>
          </a:xfrm>
        </p:spPr>
        <p:txBody>
          <a:bodyPr/>
          <a:lstStyle/>
          <a:p>
            <a:pPr algn="ctr" eaLnBrk="1" hangingPunct="1">
              <a:defRPr/>
            </a:pPr>
            <a:r>
              <a:rPr lang="it-IT" altLang="it-IT" sz="3200" kern="1200" dirty="0">
                <a:solidFill>
                  <a:schemeClr val="tx1"/>
                </a:solidFill>
                <a:latin typeface="Arial" panose="020B0604020202020204" pitchFamily="34" charset="0"/>
                <a:cs typeface="+mn-cs"/>
              </a:rPr>
              <a:t> </a:t>
            </a:r>
          </a:p>
        </p:txBody>
      </p:sp>
      <p:sp>
        <p:nvSpPr>
          <p:cNvPr id="18435" name="Rectangle 3"/>
          <p:cNvSpPr>
            <a:spLocks noGrp="1" noChangeArrowheads="1"/>
          </p:cNvSpPr>
          <p:nvPr>
            <p:ph idx="1"/>
          </p:nvPr>
        </p:nvSpPr>
        <p:spPr>
          <a:xfrm>
            <a:off x="385763" y="944563"/>
            <a:ext cx="8424862" cy="4440237"/>
          </a:xfrm>
        </p:spPr>
        <p:txBody>
          <a:bodyPr/>
          <a:lstStyle/>
          <a:p>
            <a:pPr marL="0" indent="0" algn="ctr" eaLnBrk="1" hangingPunct="1">
              <a:buClr>
                <a:schemeClr val="tx1"/>
              </a:buClr>
              <a:buFontTx/>
              <a:buNone/>
            </a:pPr>
            <a:r>
              <a:rPr lang="it-IT" altLang="it-IT" sz="2000" b="1" smtClean="0">
                <a:latin typeface="Tahoma" panose="020B0604030504040204" pitchFamily="34" charset="0"/>
                <a:cs typeface="Tahoma" panose="020B0604030504040204" pitchFamily="34" charset="0"/>
              </a:rPr>
              <a:t> Capitale di credito = Capitale di terzi = Capitale di prestito</a:t>
            </a:r>
          </a:p>
          <a:p>
            <a:pPr marL="0" indent="0" eaLnBrk="1" hangingPunct="1">
              <a:buClr>
                <a:schemeClr val="tx1"/>
              </a:buClr>
              <a:buFontTx/>
              <a:buNone/>
            </a:pPr>
            <a:endParaRPr lang="it-IT" altLang="it-IT" sz="900"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800"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800"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800"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000"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800"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800" smtClean="0">
              <a:latin typeface="Tahoma" panose="020B0604030504040204" pitchFamily="34" charset="0"/>
              <a:cs typeface="Tahoma" panose="020B0604030504040204" pitchFamily="34" charset="0"/>
            </a:endParaRPr>
          </a:p>
        </p:txBody>
      </p:sp>
      <p:sp>
        <p:nvSpPr>
          <p:cNvPr id="18436"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Finanziamento a titolo di capitale di credito</a:t>
            </a:r>
            <a:endParaRPr lang="it-IT" altLang="it-IT" sz="1800"/>
          </a:p>
        </p:txBody>
      </p:sp>
      <p:sp>
        <p:nvSpPr>
          <p:cNvPr id="2" name="Freccia a destra 1"/>
          <p:cNvSpPr/>
          <p:nvPr/>
        </p:nvSpPr>
        <p:spPr>
          <a:xfrm rot="5400000">
            <a:off x="2929732" y="2502693"/>
            <a:ext cx="215900" cy="3286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8438" name="CasellaDiTesto 2"/>
          <p:cNvSpPr txBox="1">
            <a:spLocks noChangeArrowheads="1"/>
          </p:cNvSpPr>
          <p:nvPr/>
        </p:nvSpPr>
        <p:spPr bwMode="auto">
          <a:xfrm>
            <a:off x="1865313" y="1833563"/>
            <a:ext cx="2376487" cy="555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latin typeface="Tahoma" panose="020B0604030504040204" pitchFamily="34" charset="0"/>
                <a:cs typeface="Tahoma" panose="020B0604030504040204" pitchFamily="34" charset="0"/>
              </a:rPr>
              <a:t>Breve termine </a:t>
            </a:r>
          </a:p>
          <a:p>
            <a:pPr algn="ctr">
              <a:spcBef>
                <a:spcPct val="0"/>
              </a:spcBef>
              <a:buClrTx/>
              <a:buFontTx/>
              <a:buNone/>
            </a:pPr>
            <a:r>
              <a:rPr lang="it-IT" altLang="it-IT" sz="1400">
                <a:latin typeface="Tahoma" panose="020B0604030504040204" pitchFamily="34" charset="0"/>
                <a:cs typeface="Tahoma" panose="020B0604030504040204" pitchFamily="34" charset="0"/>
              </a:rPr>
              <a:t>(&lt;12 mesi)</a:t>
            </a:r>
          </a:p>
        </p:txBody>
      </p:sp>
      <p:cxnSp>
        <p:nvCxnSpPr>
          <p:cNvPr id="5" name="Connettore 2 4"/>
          <p:cNvCxnSpPr>
            <a:cxnSpLocks/>
          </p:cNvCxnSpPr>
          <p:nvPr/>
        </p:nvCxnSpPr>
        <p:spPr>
          <a:xfrm>
            <a:off x="4716463" y="1268413"/>
            <a:ext cx="1150937" cy="5048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ttore 2 10"/>
          <p:cNvCxnSpPr>
            <a:cxnSpLocks/>
          </p:cNvCxnSpPr>
          <p:nvPr/>
        </p:nvCxnSpPr>
        <p:spPr>
          <a:xfrm flipH="1">
            <a:off x="3503613" y="1268413"/>
            <a:ext cx="1231900" cy="5048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441" name="CasellaDiTesto 13"/>
          <p:cNvSpPr txBox="1">
            <a:spLocks noChangeArrowheads="1"/>
          </p:cNvSpPr>
          <p:nvPr/>
        </p:nvSpPr>
        <p:spPr bwMode="auto">
          <a:xfrm>
            <a:off x="5292725" y="1870075"/>
            <a:ext cx="2376488" cy="554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latin typeface="Tahoma" panose="020B0604030504040204" pitchFamily="34" charset="0"/>
                <a:cs typeface="Tahoma" panose="020B0604030504040204" pitchFamily="34" charset="0"/>
              </a:rPr>
              <a:t>Medio-lungo termine</a:t>
            </a:r>
          </a:p>
          <a:p>
            <a:pPr algn="ctr">
              <a:spcBef>
                <a:spcPct val="0"/>
              </a:spcBef>
              <a:buClrTx/>
              <a:buFontTx/>
              <a:buNone/>
            </a:pPr>
            <a:r>
              <a:rPr lang="it-IT" altLang="it-IT" sz="1400">
                <a:latin typeface="Tahoma" panose="020B0604030504040204" pitchFamily="34" charset="0"/>
                <a:cs typeface="Tahoma" panose="020B0604030504040204" pitchFamily="34" charset="0"/>
              </a:rPr>
              <a:t>(&gt; 12 mesi)</a:t>
            </a:r>
          </a:p>
        </p:txBody>
      </p:sp>
      <p:sp>
        <p:nvSpPr>
          <p:cNvPr id="18442" name="CasellaDiTesto 2"/>
          <p:cNvSpPr txBox="1">
            <a:spLocks noChangeArrowheads="1"/>
          </p:cNvSpPr>
          <p:nvPr/>
        </p:nvSpPr>
        <p:spPr bwMode="auto">
          <a:xfrm>
            <a:off x="1878013" y="2776538"/>
            <a:ext cx="2376487" cy="830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latin typeface="Tahoma" panose="020B0604030504040204" pitchFamily="34" charset="0"/>
                <a:cs typeface="Tahoma" panose="020B0604030504040204" pitchFamily="34" charset="0"/>
              </a:rPr>
              <a:t>Scoperto di conto corrente</a:t>
            </a:r>
          </a:p>
          <a:p>
            <a:pPr algn="ctr">
              <a:spcBef>
                <a:spcPct val="0"/>
              </a:spcBef>
              <a:buClrTx/>
              <a:buFontTx/>
              <a:buNone/>
            </a:pPr>
            <a:r>
              <a:rPr lang="it-IT" altLang="it-IT" sz="1600">
                <a:latin typeface="Tahoma" panose="020B0604030504040204" pitchFamily="34" charset="0"/>
                <a:cs typeface="Tahoma" panose="020B0604030504040204" pitchFamily="34" charset="0"/>
              </a:rPr>
              <a:t>«Banca c/c passivo»</a:t>
            </a:r>
          </a:p>
        </p:txBody>
      </p:sp>
      <p:sp>
        <p:nvSpPr>
          <p:cNvPr id="13" name="Freccia a destra 12"/>
          <p:cNvSpPr/>
          <p:nvPr/>
        </p:nvSpPr>
        <p:spPr>
          <a:xfrm>
            <a:off x="1301750" y="3000375"/>
            <a:ext cx="215900" cy="3286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8444" name="CasellaDiTesto 2"/>
          <p:cNvSpPr txBox="1">
            <a:spLocks noChangeArrowheads="1"/>
          </p:cNvSpPr>
          <p:nvPr/>
        </p:nvSpPr>
        <p:spPr bwMode="auto">
          <a:xfrm>
            <a:off x="255588" y="2960688"/>
            <a:ext cx="9667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latin typeface="Tahoma" panose="020B0604030504040204" pitchFamily="34" charset="0"/>
                <a:cs typeface="Tahoma" panose="020B0604030504040204" pitchFamily="34" charset="0"/>
              </a:rPr>
              <a:t>Bancari</a:t>
            </a:r>
          </a:p>
        </p:txBody>
      </p:sp>
      <p:sp>
        <p:nvSpPr>
          <p:cNvPr id="15" name="Freccia a destra 14"/>
          <p:cNvSpPr/>
          <p:nvPr/>
        </p:nvSpPr>
        <p:spPr>
          <a:xfrm rot="5400000">
            <a:off x="6322219" y="2502694"/>
            <a:ext cx="215900" cy="32861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8446" name="CasellaDiTesto 2"/>
          <p:cNvSpPr txBox="1">
            <a:spLocks noChangeArrowheads="1"/>
          </p:cNvSpPr>
          <p:nvPr/>
        </p:nvSpPr>
        <p:spPr bwMode="auto">
          <a:xfrm>
            <a:off x="5280025" y="2852738"/>
            <a:ext cx="2376488" cy="58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latin typeface="Tahoma" panose="020B0604030504040204" pitchFamily="34" charset="0"/>
                <a:cs typeface="Tahoma" panose="020B0604030504040204" pitchFamily="34" charset="0"/>
              </a:rPr>
              <a:t>Mutuo</a:t>
            </a:r>
          </a:p>
          <a:p>
            <a:pPr algn="ctr">
              <a:spcBef>
                <a:spcPct val="0"/>
              </a:spcBef>
              <a:buClrTx/>
              <a:buFontTx/>
              <a:buNone/>
            </a:pPr>
            <a:r>
              <a:rPr lang="it-IT" altLang="it-IT" sz="1600">
                <a:latin typeface="Tahoma" panose="020B0604030504040204" pitchFamily="34" charset="0"/>
                <a:cs typeface="Tahoma" panose="020B0604030504040204" pitchFamily="34" charset="0"/>
              </a:rPr>
              <a:t>Passivo</a:t>
            </a:r>
          </a:p>
        </p:txBody>
      </p:sp>
      <p:sp>
        <p:nvSpPr>
          <p:cNvPr id="17" name="Freccia a destra 16"/>
          <p:cNvSpPr/>
          <p:nvPr/>
        </p:nvSpPr>
        <p:spPr>
          <a:xfrm rot="5400000">
            <a:off x="6360319" y="3537744"/>
            <a:ext cx="215900" cy="32861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8448" name="CasellaDiTesto 2"/>
          <p:cNvSpPr txBox="1">
            <a:spLocks noChangeArrowheads="1"/>
          </p:cNvSpPr>
          <p:nvPr/>
        </p:nvSpPr>
        <p:spPr bwMode="auto">
          <a:xfrm>
            <a:off x="5257800" y="3849688"/>
            <a:ext cx="2376488" cy="58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latin typeface="Tahoma" panose="020B0604030504040204" pitchFamily="34" charset="0"/>
                <a:cs typeface="Tahoma" panose="020B0604030504040204" pitchFamily="34" charset="0"/>
              </a:rPr>
              <a:t>Prestiti </a:t>
            </a:r>
          </a:p>
          <a:p>
            <a:pPr algn="ctr">
              <a:spcBef>
                <a:spcPct val="0"/>
              </a:spcBef>
              <a:buClrTx/>
              <a:buFontTx/>
              <a:buNone/>
            </a:pPr>
            <a:r>
              <a:rPr lang="it-IT" altLang="it-IT" sz="1600">
                <a:latin typeface="Tahoma" panose="020B0604030504040204" pitchFamily="34" charset="0"/>
                <a:cs typeface="Tahoma" panose="020B0604030504040204" pitchFamily="34" charset="0"/>
              </a:rPr>
              <a:t>obbligazionari</a:t>
            </a:r>
          </a:p>
        </p:txBody>
      </p:sp>
      <p:sp>
        <p:nvSpPr>
          <p:cNvPr id="19" name="Freccia a destra 18"/>
          <p:cNvSpPr/>
          <p:nvPr/>
        </p:nvSpPr>
        <p:spPr>
          <a:xfrm rot="10800000">
            <a:off x="7727950" y="3860800"/>
            <a:ext cx="215900" cy="3302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8450" name="CasellaDiTesto 21"/>
          <p:cNvSpPr txBox="1">
            <a:spLocks noChangeArrowheads="1"/>
          </p:cNvSpPr>
          <p:nvPr/>
        </p:nvSpPr>
        <p:spPr bwMode="auto">
          <a:xfrm>
            <a:off x="7983538" y="2836863"/>
            <a:ext cx="96837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500" b="1">
                <a:latin typeface="Tahoma" panose="020B0604030504040204" pitchFamily="34" charset="0"/>
                <a:cs typeface="Tahoma" panose="020B0604030504040204" pitchFamily="34" charset="0"/>
              </a:rPr>
              <a:t>Debiti</a:t>
            </a:r>
          </a:p>
          <a:p>
            <a:pPr algn="ctr">
              <a:spcBef>
                <a:spcPct val="0"/>
              </a:spcBef>
              <a:buClrTx/>
              <a:buFontTx/>
              <a:buNone/>
            </a:pPr>
            <a:r>
              <a:rPr lang="it-IT" altLang="it-IT" sz="1500" b="1">
                <a:latin typeface="Tahoma" panose="020B0604030504040204" pitchFamily="34" charset="0"/>
                <a:cs typeface="Tahoma" panose="020B0604030504040204" pitchFamily="34" charset="0"/>
              </a:rPr>
              <a:t> Bancari</a:t>
            </a:r>
          </a:p>
        </p:txBody>
      </p:sp>
      <p:sp>
        <p:nvSpPr>
          <p:cNvPr id="18451" name="CasellaDiTesto 22"/>
          <p:cNvSpPr txBox="1">
            <a:spLocks noChangeArrowheads="1"/>
          </p:cNvSpPr>
          <p:nvPr/>
        </p:nvSpPr>
        <p:spPr bwMode="auto">
          <a:xfrm>
            <a:off x="7835900" y="3733800"/>
            <a:ext cx="132397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500" b="1">
                <a:latin typeface="Tahoma" panose="020B0604030504040204" pitchFamily="34" charset="0"/>
                <a:cs typeface="Tahoma" panose="020B0604030504040204" pitchFamily="34" charset="0"/>
              </a:rPr>
              <a:t>Debiti </a:t>
            </a:r>
          </a:p>
          <a:p>
            <a:pPr algn="ctr">
              <a:spcBef>
                <a:spcPct val="0"/>
              </a:spcBef>
              <a:buClrTx/>
              <a:buFontTx/>
              <a:buNone/>
            </a:pPr>
            <a:r>
              <a:rPr lang="it-IT" altLang="it-IT" sz="1500" b="1">
                <a:latin typeface="Tahoma" panose="020B0604030504040204" pitchFamily="34" charset="0"/>
                <a:cs typeface="Tahoma" panose="020B0604030504040204" pitchFamily="34" charset="0"/>
              </a:rPr>
              <a:t>non bancari</a:t>
            </a:r>
          </a:p>
        </p:txBody>
      </p:sp>
      <p:sp>
        <p:nvSpPr>
          <p:cNvPr id="25" name="Freccia a destra 24"/>
          <p:cNvSpPr/>
          <p:nvPr/>
        </p:nvSpPr>
        <p:spPr>
          <a:xfrm rot="5400000">
            <a:off x="2958307" y="3644106"/>
            <a:ext cx="215900" cy="3286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8453" name="CasellaDiTesto 2"/>
          <p:cNvSpPr txBox="1">
            <a:spLocks noChangeArrowheads="1"/>
          </p:cNvSpPr>
          <p:nvPr/>
        </p:nvSpPr>
        <p:spPr bwMode="auto">
          <a:xfrm>
            <a:off x="1901825" y="3957638"/>
            <a:ext cx="2376488" cy="3381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latin typeface="Tahoma" panose="020B0604030504040204" pitchFamily="34" charset="0"/>
                <a:cs typeface="Tahoma" panose="020B0604030504040204" pitchFamily="34" charset="0"/>
              </a:rPr>
              <a:t>Prestiti ottenuti da terzi</a:t>
            </a:r>
          </a:p>
        </p:txBody>
      </p:sp>
      <p:sp>
        <p:nvSpPr>
          <p:cNvPr id="26" name="Freccia a destra 25"/>
          <p:cNvSpPr/>
          <p:nvPr/>
        </p:nvSpPr>
        <p:spPr>
          <a:xfrm>
            <a:off x="1349375" y="3957638"/>
            <a:ext cx="215900" cy="3302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8455" name="CasellaDiTesto 19"/>
          <p:cNvSpPr txBox="1">
            <a:spLocks noChangeArrowheads="1"/>
          </p:cNvSpPr>
          <p:nvPr/>
        </p:nvSpPr>
        <p:spPr bwMode="auto">
          <a:xfrm>
            <a:off x="474663" y="3951288"/>
            <a:ext cx="657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latin typeface="Tahoma" panose="020B0604030504040204" pitchFamily="34" charset="0"/>
                <a:cs typeface="Tahoma" panose="020B0604030504040204" pitchFamily="34" charset="0"/>
              </a:rPr>
              <a:t>Terzi</a:t>
            </a:r>
          </a:p>
        </p:txBody>
      </p:sp>
      <p:sp>
        <p:nvSpPr>
          <p:cNvPr id="29" name="Freccia a destra 28"/>
          <p:cNvSpPr/>
          <p:nvPr/>
        </p:nvSpPr>
        <p:spPr>
          <a:xfrm rot="10800000">
            <a:off x="7727950" y="2955925"/>
            <a:ext cx="215900" cy="3302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 name="Rettangolo 2"/>
          <p:cNvSpPr/>
          <p:nvPr/>
        </p:nvSpPr>
        <p:spPr>
          <a:xfrm>
            <a:off x="4859338" y="2459038"/>
            <a:ext cx="4284662" cy="23447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 name="CasellaDiTesto 3"/>
          <p:cNvSpPr txBox="1"/>
          <p:nvPr/>
        </p:nvSpPr>
        <p:spPr>
          <a:xfrm>
            <a:off x="576263" y="4878388"/>
            <a:ext cx="8953500" cy="2216150"/>
          </a:xfrm>
          <a:prstGeom prst="rect">
            <a:avLst/>
          </a:prstGeom>
          <a:noFill/>
        </p:spPr>
        <p:txBody>
          <a:bodyPr>
            <a:spAutoFit/>
          </a:bodyPr>
          <a:lstStyle/>
          <a:p>
            <a:pPr>
              <a:defRPr/>
            </a:pPr>
            <a:r>
              <a:rPr lang="it-IT" altLang="it-IT" sz="1600" dirty="0">
                <a:latin typeface="Tahoma" panose="020B0604030504040204" pitchFamily="34" charset="0"/>
                <a:cs typeface="Tahoma" panose="020B0604030504040204" pitchFamily="34" charset="0"/>
              </a:rPr>
              <a:t>Due profili di osservazione di </a:t>
            </a:r>
            <a:r>
              <a:rPr lang="it-IT" altLang="it-IT" sz="1600" b="1" dirty="0">
                <a:latin typeface="Tahoma" panose="020B0604030504040204" pitchFamily="34" charset="0"/>
                <a:cs typeface="Tahoma" panose="020B0604030504040204" pitchFamily="34" charset="0"/>
              </a:rPr>
              <a:t>stessa natura e segno opposto</a:t>
            </a:r>
            <a:r>
              <a:rPr lang="it-IT" altLang="it-IT" sz="1600" dirty="0">
                <a:latin typeface="Tahoma" panose="020B0604030504040204" pitchFamily="34" charset="0"/>
                <a:cs typeface="Tahoma" panose="020B0604030504040204" pitchFamily="34" charset="0"/>
              </a:rPr>
              <a:t>: </a:t>
            </a:r>
            <a:r>
              <a:rPr lang="it-IT" altLang="it-IT" sz="1600" b="1" dirty="0">
                <a:latin typeface="Tahoma" panose="020B0604030504040204" pitchFamily="34" charset="0"/>
                <a:cs typeface="Tahoma" panose="020B0604030504040204" pitchFamily="34" charset="0"/>
              </a:rPr>
              <a:t>PERMUTAZIONE FINANZIARIA</a:t>
            </a:r>
          </a:p>
          <a:p>
            <a:pPr algn="just" eaLnBrk="1" hangingPunct="1">
              <a:lnSpc>
                <a:spcPct val="150000"/>
              </a:lnSpc>
              <a:buClr>
                <a:schemeClr val="tx1"/>
              </a:buClr>
              <a:defRPr/>
            </a:pPr>
            <a:r>
              <a:rPr lang="it-IT" altLang="it-IT" sz="1600" b="1" kern="0" dirty="0">
                <a:latin typeface="Tahoma" panose="020B0604030504040204" pitchFamily="34" charset="0"/>
                <a:cs typeface="Tahoma" panose="020B0604030504040204" pitchFamily="34" charset="0"/>
              </a:rPr>
              <a:t>Accensione:</a:t>
            </a:r>
            <a:r>
              <a:rPr lang="it-IT" altLang="it-IT" sz="1600" kern="0" dirty="0">
                <a:latin typeface="Tahoma" panose="020B0604030504040204" pitchFamily="34" charset="0"/>
                <a:cs typeface="Tahoma" panose="020B0604030504040204" pitchFamily="34" charset="0"/>
              </a:rPr>
              <a:t> + LIQUIDITA’ (VF+) / + DEBITI DI FINANZIAMENTO (VF -)</a:t>
            </a:r>
          </a:p>
          <a:p>
            <a:pPr>
              <a:lnSpc>
                <a:spcPct val="150000"/>
              </a:lnSpc>
              <a:defRPr/>
            </a:pPr>
            <a:r>
              <a:rPr lang="it-IT" altLang="it-IT" sz="1600" b="1" dirty="0">
                <a:latin typeface="Tahoma" panose="020B0604030504040204" pitchFamily="34" charset="0"/>
                <a:cs typeface="Tahoma" panose="020B0604030504040204" pitchFamily="34" charset="0"/>
              </a:rPr>
              <a:t>Spegnimento:</a:t>
            </a:r>
            <a:r>
              <a:rPr lang="it-IT" altLang="it-IT" sz="1600" dirty="0">
                <a:latin typeface="Tahoma" panose="020B0604030504040204" pitchFamily="34" charset="0"/>
                <a:cs typeface="Tahoma" panose="020B0604030504040204" pitchFamily="34" charset="0"/>
              </a:rPr>
              <a:t> - LIQUIDITA’ (VF-) / - </a:t>
            </a:r>
            <a:r>
              <a:rPr lang="it-IT" altLang="it-IT" sz="1600" kern="0" dirty="0">
                <a:latin typeface="Tahoma" panose="020B0604030504040204" pitchFamily="34" charset="0"/>
                <a:cs typeface="Tahoma" panose="020B0604030504040204" pitchFamily="34" charset="0"/>
              </a:rPr>
              <a:t>DEBITI DI FINANZIAMENTO (VF+)</a:t>
            </a:r>
            <a:endParaRPr lang="it-IT" sz="1600" dirty="0"/>
          </a:p>
          <a:p>
            <a:pPr algn="just" eaLnBrk="1" hangingPunct="1">
              <a:lnSpc>
                <a:spcPct val="150000"/>
              </a:lnSpc>
              <a:buClr>
                <a:schemeClr val="tx1"/>
              </a:buClr>
              <a:defRPr/>
            </a:pPr>
            <a:endParaRPr lang="it-IT" altLang="it-IT" sz="1600" kern="0" dirty="0">
              <a:latin typeface="Tahoma" panose="020B0604030504040204" pitchFamily="34" charset="0"/>
              <a:cs typeface="Tahoma" panose="020B0604030504040204" pitchFamily="34" charset="0"/>
            </a:endParaRPr>
          </a:p>
          <a:p>
            <a:pPr>
              <a:defRPr/>
            </a:pPr>
            <a:endParaRPr lang="it-IT" altLang="it-IT" sz="1600" b="1" dirty="0">
              <a:latin typeface="Tahoma" panose="020B0604030504040204" pitchFamily="34" charset="0"/>
              <a:cs typeface="Tahoma" panose="020B0604030504040204" pitchFamily="34" charset="0"/>
            </a:endParaRPr>
          </a:p>
          <a:p>
            <a:pPr>
              <a:defRPr/>
            </a:pP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260350"/>
            <a:ext cx="9144000" cy="711200"/>
          </a:xfrm>
        </p:spPr>
        <p:txBody>
          <a:bodyPr/>
          <a:lstStyle/>
          <a:p>
            <a:pPr algn="ctr" eaLnBrk="1" hangingPunct="1">
              <a:defRPr/>
            </a:pPr>
            <a:r>
              <a:rPr lang="it-IT" altLang="it-IT" sz="3200" kern="1200" dirty="0">
                <a:solidFill>
                  <a:schemeClr val="tx1"/>
                </a:solidFill>
                <a:latin typeface="Arial" panose="020B0604020202020204" pitchFamily="34" charset="0"/>
                <a:cs typeface="+mn-cs"/>
              </a:rPr>
              <a:t> </a:t>
            </a:r>
          </a:p>
        </p:txBody>
      </p:sp>
      <p:sp>
        <p:nvSpPr>
          <p:cNvPr id="20483" name="Rectangle 3"/>
          <p:cNvSpPr>
            <a:spLocks noGrp="1" noChangeArrowheads="1"/>
          </p:cNvSpPr>
          <p:nvPr>
            <p:ph idx="1"/>
          </p:nvPr>
        </p:nvSpPr>
        <p:spPr>
          <a:xfrm>
            <a:off x="1403350" y="944563"/>
            <a:ext cx="7407275" cy="4440237"/>
          </a:xfrm>
        </p:spPr>
        <p:txBody>
          <a:bodyPr/>
          <a:lstStyle/>
          <a:p>
            <a:pPr marL="0" indent="0" algn="ctr" eaLnBrk="1" hangingPunct="1">
              <a:buClr>
                <a:schemeClr val="tx1"/>
              </a:buClr>
              <a:buFontTx/>
              <a:buNone/>
            </a:pPr>
            <a:r>
              <a:rPr lang="it-IT" altLang="it-IT" sz="2000" b="1" smtClean="0">
                <a:latin typeface="Tahoma" panose="020B0604030504040204" pitchFamily="34" charset="0"/>
                <a:cs typeface="Tahoma" panose="020B0604030504040204" pitchFamily="34" charset="0"/>
              </a:rPr>
              <a:t> </a:t>
            </a:r>
            <a:endParaRPr lang="it-IT" altLang="it-IT" sz="1800"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000"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800"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800" smtClean="0">
              <a:latin typeface="Tahoma" panose="020B0604030504040204" pitchFamily="34" charset="0"/>
              <a:cs typeface="Tahoma" panose="020B0604030504040204" pitchFamily="34" charset="0"/>
            </a:endParaRPr>
          </a:p>
        </p:txBody>
      </p:sp>
      <p:sp>
        <p:nvSpPr>
          <p:cNvPr id="20484"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mutui passivi</a:t>
            </a:r>
            <a:endParaRPr lang="it-IT" altLang="it-IT" sz="1800"/>
          </a:p>
        </p:txBody>
      </p:sp>
      <p:sp>
        <p:nvSpPr>
          <p:cNvPr id="20485" name="CasellaDiTesto 3"/>
          <p:cNvSpPr txBox="1">
            <a:spLocks noChangeArrowheads="1"/>
          </p:cNvSpPr>
          <p:nvPr/>
        </p:nvSpPr>
        <p:spPr bwMode="auto">
          <a:xfrm>
            <a:off x="476250" y="944563"/>
            <a:ext cx="8191500"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ts val="1000"/>
              </a:spcBef>
              <a:buClrTx/>
              <a:buFontTx/>
              <a:buNone/>
            </a:pPr>
            <a:r>
              <a:rPr lang="it-IT" altLang="it-IT" sz="1600"/>
              <a:t>La forma più ricorrente di finanziamento a titolo di credito a m/l termine consiste nel </a:t>
            </a:r>
            <a:r>
              <a:rPr lang="it-IT" altLang="it-IT" sz="1600" b="1" i="1"/>
              <a:t>mutuo passivo bancario, </a:t>
            </a:r>
            <a:r>
              <a:rPr lang="it-IT" altLang="it-IT" sz="1600"/>
              <a:t>ovvero un prestito bancario di durata pluriennale.</a:t>
            </a:r>
          </a:p>
          <a:p>
            <a:pPr algn="just">
              <a:spcBef>
                <a:spcPts val="1000"/>
              </a:spcBef>
              <a:buClrTx/>
              <a:buFontTx/>
              <a:buNone/>
            </a:pPr>
            <a:r>
              <a:rPr lang="it-IT" altLang="it-IT" sz="1600"/>
              <a:t>Da un punto di vista economico-aziendale, l’operazione prevede la contrazione del finanziamento, il pagamento degli interessi e il rimborso della somma mutuata.</a:t>
            </a:r>
          </a:p>
          <a:p>
            <a:pPr algn="just">
              <a:spcBef>
                <a:spcPts val="1000"/>
              </a:spcBef>
              <a:buClrTx/>
              <a:buFontTx/>
              <a:buNone/>
            </a:pPr>
            <a:r>
              <a:rPr lang="it-IT" altLang="it-IT" sz="1600"/>
              <a:t>Il rimborso può avvenire:</a:t>
            </a:r>
          </a:p>
          <a:p>
            <a:pPr algn="just">
              <a:spcBef>
                <a:spcPts val="1000"/>
              </a:spcBef>
              <a:buClrTx/>
              <a:buFontTx/>
              <a:buChar char="-"/>
            </a:pPr>
            <a:r>
              <a:rPr lang="it-IT" altLang="it-IT" sz="1600"/>
              <a:t>in un’unica soluzione a una data prestabilita</a:t>
            </a:r>
          </a:p>
          <a:p>
            <a:pPr algn="just">
              <a:spcBef>
                <a:spcPts val="1000"/>
              </a:spcBef>
              <a:buClrTx/>
              <a:buFontTx/>
              <a:buChar char="-"/>
            </a:pPr>
            <a:r>
              <a:rPr lang="it-IT" altLang="it-IT" sz="1600"/>
              <a:t>in modo graduale, attraverso un piano di ammortamento del prestito.</a:t>
            </a:r>
          </a:p>
          <a:p>
            <a:pPr algn="just">
              <a:spcBef>
                <a:spcPts val="1000"/>
              </a:spcBef>
              <a:buClrTx/>
              <a:buFontTx/>
              <a:buNone/>
            </a:pPr>
            <a:r>
              <a:rPr lang="it-IT" altLang="it-IT" sz="1600" b="1"/>
              <a:t>Differenza rilevante per il calcolo degli interessi:  </a:t>
            </a:r>
            <a:r>
              <a:rPr lang="it-IT" altLang="it-IT" sz="1600"/>
              <a:t>nel primo caso essi vengono computati ad ogni scadenza sull’intero importo del capitale preso a prestito per tutta la sua durata; nel secondo caso si calcolano, ogni anno, sul valore residuo del prestito (ovvero sul debito “netto” ancora acceso). </a:t>
            </a:r>
          </a:p>
          <a:p>
            <a:pPr>
              <a:spcBef>
                <a:spcPct val="0"/>
              </a:spcBef>
              <a:buClrTx/>
              <a:buFontTx/>
              <a:buNone/>
            </a:pPr>
            <a:endParaRPr lang="it-IT" altLang="it-IT" sz="1600"/>
          </a:p>
          <a:p>
            <a:pPr algn="just">
              <a:spcBef>
                <a:spcPct val="0"/>
              </a:spcBef>
              <a:buClrTx/>
              <a:buFontTx/>
              <a:buNone/>
            </a:pPr>
            <a:r>
              <a:rPr lang="it-IT" altLang="it-IT" sz="1600"/>
              <a:t>Una particolare caratteristica delle operazioni di mutuo è che vengono precedute dalla stipula di un contratto e da un iter di istruttoria formale della pratica dai tempi variabili.</a:t>
            </a:r>
          </a:p>
          <a:p>
            <a:pPr algn="just">
              <a:spcBef>
                <a:spcPct val="0"/>
              </a:spcBef>
              <a:buClrTx/>
              <a:buFontTx/>
              <a:buNone/>
            </a:pPr>
            <a:r>
              <a:rPr lang="it-IT" altLang="it-IT" sz="1600"/>
              <a:t>Per tutta questa fase preliminare, inclusa la stessa stipulazione del contratto, non occorre alcuna rilevazione contabile → tali operazioni non interessano i valori finanziari (denaro, crediti, debiti).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260350"/>
            <a:ext cx="9144000" cy="711200"/>
          </a:xfrm>
        </p:spPr>
        <p:txBody>
          <a:bodyPr/>
          <a:lstStyle/>
          <a:p>
            <a:pPr algn="ctr" eaLnBrk="1" hangingPunct="1">
              <a:defRPr/>
            </a:pPr>
            <a:r>
              <a:rPr lang="it-IT" altLang="it-IT" sz="3200" kern="1200" dirty="0">
                <a:solidFill>
                  <a:schemeClr val="tx1"/>
                </a:solidFill>
                <a:latin typeface="Arial" panose="020B0604020202020204" pitchFamily="34" charset="0"/>
                <a:cs typeface="+mn-cs"/>
              </a:rPr>
              <a:t> </a:t>
            </a:r>
          </a:p>
        </p:txBody>
      </p:sp>
      <p:sp>
        <p:nvSpPr>
          <p:cNvPr id="21507"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mutui passivi</a:t>
            </a:r>
            <a:endParaRPr lang="it-IT" altLang="it-IT" sz="1800"/>
          </a:p>
        </p:txBody>
      </p:sp>
      <p:sp>
        <p:nvSpPr>
          <p:cNvPr id="21508" name="CasellaDiTesto 3"/>
          <p:cNvSpPr txBox="1">
            <a:spLocks noChangeArrowheads="1"/>
          </p:cNvSpPr>
          <p:nvPr/>
        </p:nvSpPr>
        <p:spPr bwMode="auto">
          <a:xfrm>
            <a:off x="314325" y="857250"/>
            <a:ext cx="872172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ts val="1000"/>
              </a:spcBef>
              <a:buClrTx/>
              <a:buFontTx/>
              <a:buNone/>
            </a:pPr>
            <a:r>
              <a:rPr lang="it-IT" altLang="it-IT" sz="1800" b="1"/>
              <a:t>La prima scrittura </a:t>
            </a:r>
            <a:r>
              <a:rPr lang="it-IT" altLang="it-IT" sz="1800"/>
              <a:t>di libro giornale si ha quindi in corrispondenza dell’ottenimento della somma mutuata: «si contrarre un mutuo per un importo di 1.000. In data 01/04 avviene il versamento del relativo importo sul conto corrente della società.</a:t>
            </a:r>
          </a:p>
        </p:txBody>
      </p:sp>
      <p:graphicFrame>
        <p:nvGraphicFramePr>
          <p:cNvPr id="7" name="Group 52"/>
          <p:cNvGraphicFramePr>
            <a:graphicFrameLocks noGrp="1"/>
          </p:cNvGraphicFramePr>
          <p:nvPr/>
        </p:nvGraphicFramePr>
        <p:xfrm>
          <a:off x="395288" y="2127250"/>
          <a:ext cx="8496300" cy="4016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01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98" marB="459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98" marB="459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 c/c</a:t>
                      </a:r>
                    </a:p>
                  </a:txBody>
                  <a:tcPr marT="45998" marB="459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98" marB="459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Mutui Passivi</a:t>
                      </a:r>
                    </a:p>
                  </a:txBody>
                  <a:tcPr marT="45998" marB="459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98" marB="459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5998" marB="459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1527" name="CasellaDiTesto 19"/>
          <p:cNvSpPr txBox="1">
            <a:spLocks noChangeArrowheads="1"/>
          </p:cNvSpPr>
          <p:nvPr/>
        </p:nvSpPr>
        <p:spPr bwMode="auto">
          <a:xfrm>
            <a:off x="4017963" y="1852613"/>
            <a:ext cx="6572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200">
                <a:latin typeface="Tahoma" panose="020B0604030504040204" pitchFamily="34" charset="0"/>
                <a:cs typeface="Tahoma" panose="020B0604030504040204" pitchFamily="34" charset="0"/>
              </a:rPr>
              <a:t>01/04</a:t>
            </a:r>
          </a:p>
        </p:txBody>
      </p:sp>
      <p:sp>
        <p:nvSpPr>
          <p:cNvPr id="21528" name="CasellaDiTesto 2"/>
          <p:cNvSpPr txBox="1">
            <a:spLocks noChangeArrowheads="1"/>
          </p:cNvSpPr>
          <p:nvPr/>
        </p:nvSpPr>
        <p:spPr bwMode="auto">
          <a:xfrm>
            <a:off x="282575" y="2735263"/>
            <a:ext cx="8578850" cy="335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endParaRPr lang="it-IT" altLang="it-IT" sz="1800"/>
          </a:p>
          <a:p>
            <a:pPr algn="just">
              <a:spcBef>
                <a:spcPct val="0"/>
              </a:spcBef>
              <a:buClrTx/>
              <a:buFontTx/>
              <a:buNone/>
            </a:pPr>
            <a:r>
              <a:rPr lang="it-IT" altLang="it-IT" sz="1600"/>
              <a:t>In realtà, prima di accordare il prestito:</a:t>
            </a:r>
          </a:p>
          <a:p>
            <a:pPr algn="just">
              <a:spcBef>
                <a:spcPct val="0"/>
              </a:spcBef>
              <a:buClrTx/>
              <a:buFontTx/>
              <a:buChar char="-"/>
            </a:pPr>
            <a:r>
              <a:rPr lang="it-IT" altLang="it-IT" sz="1600"/>
              <a:t>l’istituto di credito solitamente richiede il pagamento anticipato di </a:t>
            </a:r>
            <a:r>
              <a:rPr lang="it-IT" altLang="it-IT" sz="1600" b="1"/>
              <a:t>spese di istruttoria </a:t>
            </a:r>
            <a:r>
              <a:rPr lang="it-IT" altLang="it-IT" sz="1600"/>
              <a:t>per la valutazione della pratica da stornare all’atto del versamento.</a:t>
            </a:r>
          </a:p>
          <a:p>
            <a:pPr algn="just">
              <a:spcBef>
                <a:spcPct val="0"/>
              </a:spcBef>
              <a:buClrTx/>
              <a:buFontTx/>
              <a:buChar char="-"/>
            </a:pPr>
            <a:r>
              <a:rPr lang="it-IT" altLang="it-IT" sz="1600"/>
              <a:t> l’azienda, nel corso dell’istruttoria, sostiene anche dei costi specificamente imputabili all’operazione di mutuo (oneri per richiesta di documentazione, certificati, trascrizioni, tasse).</a:t>
            </a:r>
          </a:p>
          <a:p>
            <a:pPr algn="just">
              <a:spcBef>
                <a:spcPct val="0"/>
              </a:spcBef>
              <a:buClrTx/>
              <a:buFontTx/>
              <a:buNone/>
            </a:pPr>
            <a:endParaRPr lang="it-IT" altLang="it-IT" sz="1600"/>
          </a:p>
          <a:p>
            <a:pPr algn="just">
              <a:spcBef>
                <a:spcPct val="0"/>
              </a:spcBef>
              <a:buClrTx/>
              <a:buFontTx/>
              <a:buNone/>
            </a:pPr>
            <a:r>
              <a:rPr lang="it-IT" altLang="it-IT" sz="1600"/>
              <a:t>Sia tali costi richiamati, sia la provvigione riconosciuta alla banca in quanto oneri «accessori» ad un finanziamento a medio-lungo termine dovrebbero essere</a:t>
            </a:r>
          </a:p>
          <a:p>
            <a:pPr algn="just">
              <a:spcBef>
                <a:spcPct val="0"/>
              </a:spcBef>
              <a:buClrTx/>
              <a:buFontTx/>
              <a:buNone/>
            </a:pPr>
            <a:r>
              <a:rPr lang="it-IT" altLang="it-IT" sz="1600"/>
              <a:t>rilevati in un conto acceso ai </a:t>
            </a:r>
            <a:r>
              <a:rPr lang="it-IT" altLang="it-IT" sz="1600" b="1"/>
              <a:t>costi pluriennali </a:t>
            </a:r>
            <a:r>
              <a:rPr lang="it-IT" altLang="it-IT" sz="1600"/>
              <a:t>in quanto la relativa utilità è relativa a tutta la durata del prestito → iscrizione a Stato patrimoniale tra le immobilizzazioni immateriali e vengono ammortizzate per il numero di anni per cui il mutuo viene concesso </a:t>
            </a:r>
          </a:p>
          <a:p>
            <a:pPr>
              <a:spcBef>
                <a:spcPct val="0"/>
              </a:spcBef>
              <a:buClrTx/>
              <a:buFontTx/>
              <a:buNone/>
            </a:pPr>
            <a:endParaRPr lang="it-IT" altLang="it-IT" sz="1800"/>
          </a:p>
        </p:txBody>
      </p:sp>
      <p:sp>
        <p:nvSpPr>
          <p:cNvPr id="21529" name="CasellaDiTesto 4"/>
          <p:cNvSpPr txBox="1">
            <a:spLocks noChangeArrowheads="1"/>
          </p:cNvSpPr>
          <p:nvPr/>
        </p:nvSpPr>
        <p:spPr bwMode="auto">
          <a:xfrm>
            <a:off x="787400" y="2540000"/>
            <a:ext cx="77120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All’atto del rimborso, totale o parziale, la scrittura sarà uguale e contraria.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260350"/>
            <a:ext cx="9144000" cy="711200"/>
          </a:xfrm>
        </p:spPr>
        <p:txBody>
          <a:bodyPr/>
          <a:lstStyle/>
          <a:p>
            <a:pPr algn="ctr" eaLnBrk="1" hangingPunct="1">
              <a:defRPr/>
            </a:pPr>
            <a:r>
              <a:rPr lang="it-IT" altLang="it-IT" sz="3200" kern="1200" dirty="0">
                <a:solidFill>
                  <a:schemeClr val="tx1"/>
                </a:solidFill>
                <a:latin typeface="Arial" panose="020B0604020202020204" pitchFamily="34" charset="0"/>
                <a:cs typeface="+mn-cs"/>
              </a:rPr>
              <a:t> </a:t>
            </a:r>
          </a:p>
        </p:txBody>
      </p:sp>
      <p:sp>
        <p:nvSpPr>
          <p:cNvPr id="22531"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mutui passivi</a:t>
            </a:r>
            <a:endParaRPr lang="it-IT" altLang="it-IT" sz="1800"/>
          </a:p>
        </p:txBody>
      </p:sp>
      <p:sp>
        <p:nvSpPr>
          <p:cNvPr id="22532" name="CasellaDiTesto 3"/>
          <p:cNvSpPr txBox="1">
            <a:spLocks noChangeArrowheads="1"/>
          </p:cNvSpPr>
          <p:nvPr/>
        </p:nvSpPr>
        <p:spPr bwMode="auto">
          <a:xfrm>
            <a:off x="314325" y="857250"/>
            <a:ext cx="872172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ts val="1000"/>
              </a:spcBef>
              <a:buClrTx/>
              <a:buFontTx/>
              <a:buNone/>
            </a:pPr>
            <a:r>
              <a:rPr lang="it-IT" altLang="it-IT" sz="1800" b="1"/>
              <a:t>La prima scrittura </a:t>
            </a:r>
            <a:r>
              <a:rPr lang="it-IT" altLang="it-IT" sz="1800"/>
              <a:t>di libro giornale pertanto sarà: «si contrarre un mutuo per un importo di 1.000. In data 01/04 avviene il versamento del relativo importo sul conto corrente della società considerando relativi oneri per 15</a:t>
            </a:r>
          </a:p>
        </p:txBody>
      </p:sp>
      <p:graphicFrame>
        <p:nvGraphicFramePr>
          <p:cNvPr id="7" name="Group 52"/>
          <p:cNvGraphicFramePr>
            <a:graphicFrameLocks noGrp="1"/>
          </p:cNvGraphicFramePr>
          <p:nvPr/>
        </p:nvGraphicFramePr>
        <p:xfrm>
          <a:off x="395288" y="2127250"/>
          <a:ext cx="8496300" cy="1165225"/>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1652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1" marB="460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1" marB="460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 c/c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Oneri pluriennali da ammortizzare </a:t>
                      </a:r>
                    </a:p>
                  </a:txBody>
                  <a:tcPr marT="46011" marB="460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1" marB="460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Mutui Passivi</a:t>
                      </a:r>
                    </a:p>
                  </a:txBody>
                  <a:tcPr marT="46011" marB="460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985</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15</a:t>
                      </a:r>
                    </a:p>
                  </a:txBody>
                  <a:tcPr marT="46011" marB="460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6011" marB="460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2551" name="CasellaDiTesto 19"/>
          <p:cNvSpPr txBox="1">
            <a:spLocks noChangeArrowheads="1"/>
          </p:cNvSpPr>
          <p:nvPr/>
        </p:nvSpPr>
        <p:spPr bwMode="auto">
          <a:xfrm>
            <a:off x="4243388" y="1824038"/>
            <a:ext cx="6572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200">
                <a:latin typeface="Tahoma" panose="020B0604030504040204" pitchFamily="34" charset="0"/>
                <a:cs typeface="Tahoma" panose="020B0604030504040204" pitchFamily="34" charset="0"/>
              </a:rPr>
              <a:t>01/04</a:t>
            </a:r>
          </a:p>
        </p:txBody>
      </p:sp>
      <p:sp>
        <p:nvSpPr>
          <p:cNvPr id="22552" name="CasellaDiTesto 8"/>
          <p:cNvSpPr txBox="1">
            <a:spLocks noChangeArrowheads="1"/>
          </p:cNvSpPr>
          <p:nvPr/>
        </p:nvSpPr>
        <p:spPr bwMode="auto">
          <a:xfrm flipH="1">
            <a:off x="2411413" y="2398713"/>
            <a:ext cx="792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(VF+)</a:t>
            </a:r>
          </a:p>
        </p:txBody>
      </p:sp>
      <p:sp>
        <p:nvSpPr>
          <p:cNvPr id="22553" name="CasellaDiTesto 9"/>
          <p:cNvSpPr txBox="1">
            <a:spLocks noChangeArrowheads="1"/>
          </p:cNvSpPr>
          <p:nvPr/>
        </p:nvSpPr>
        <p:spPr bwMode="auto">
          <a:xfrm flipH="1">
            <a:off x="6084888" y="2127250"/>
            <a:ext cx="792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(VF-)</a:t>
            </a:r>
          </a:p>
        </p:txBody>
      </p:sp>
      <p:sp>
        <p:nvSpPr>
          <p:cNvPr id="22554" name="CasellaDiTesto 10"/>
          <p:cNvSpPr txBox="1">
            <a:spLocks noChangeArrowheads="1"/>
          </p:cNvSpPr>
          <p:nvPr/>
        </p:nvSpPr>
        <p:spPr bwMode="auto">
          <a:xfrm flipH="1">
            <a:off x="2840038" y="2943225"/>
            <a:ext cx="792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(VE-)</a:t>
            </a:r>
          </a:p>
        </p:txBody>
      </p:sp>
      <p:sp>
        <p:nvSpPr>
          <p:cNvPr id="12" name="Freccia a destra 11"/>
          <p:cNvSpPr/>
          <p:nvPr/>
        </p:nvSpPr>
        <p:spPr>
          <a:xfrm>
            <a:off x="349250" y="4283075"/>
            <a:ext cx="647700" cy="72866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 name="CasellaDiTesto 1"/>
          <p:cNvSpPr txBox="1"/>
          <p:nvPr/>
        </p:nvSpPr>
        <p:spPr>
          <a:xfrm>
            <a:off x="1062038" y="4135438"/>
            <a:ext cx="7712075" cy="1662112"/>
          </a:xfrm>
          <a:prstGeom prst="rect">
            <a:avLst/>
          </a:prstGeom>
          <a:noFill/>
        </p:spPr>
        <p:txBody>
          <a:bodyPr>
            <a:spAutoFit/>
          </a:bodyPr>
          <a:lstStyle/>
          <a:p>
            <a:pPr>
              <a:defRPr/>
            </a:pPr>
            <a:r>
              <a:rPr lang="it-IT" dirty="0"/>
              <a:t>Periodicamente, si dovrà inoltre procedere al pagamento degli interessi passivi gravanti sul mutuo – i quali rappresentano il </a:t>
            </a:r>
            <a:r>
              <a:rPr lang="it-IT" b="1" dirty="0"/>
              <a:t>costo per il servizio </a:t>
            </a:r>
            <a:r>
              <a:rPr lang="it-IT" dirty="0"/>
              <a:t>del denaro preso a prestito.</a:t>
            </a:r>
          </a:p>
          <a:p>
            <a:pPr>
              <a:defRPr/>
            </a:pPr>
            <a:endParaRPr lang="it-IT" sz="1050" dirty="0"/>
          </a:p>
          <a:p>
            <a:pPr>
              <a:defRPr/>
            </a:pPr>
            <a:r>
              <a:rPr lang="it-IT" dirty="0"/>
              <a:t>L’importo degli interessi da corrispondere varia a seconda delle modalità di rimborso del prestito.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69850"/>
            <a:ext cx="9144000" cy="711200"/>
          </a:xfrm>
        </p:spPr>
        <p:txBody>
          <a:bodyPr/>
          <a:lstStyle/>
          <a:p>
            <a:pPr algn="ctr" eaLnBrk="1" hangingPunct="1">
              <a:defRPr/>
            </a:pPr>
            <a:r>
              <a:rPr lang="it-IT" altLang="it-IT" sz="3200" kern="1200" dirty="0">
                <a:solidFill>
                  <a:schemeClr val="tx1"/>
                </a:solidFill>
                <a:latin typeface="Arial" panose="020B0604020202020204" pitchFamily="34" charset="0"/>
                <a:cs typeface="+mn-cs"/>
              </a:rPr>
              <a:t> </a:t>
            </a:r>
          </a:p>
        </p:txBody>
      </p:sp>
      <p:sp>
        <p:nvSpPr>
          <p:cNvPr id="23555" name="Rectangle 4"/>
          <p:cNvSpPr>
            <a:spLocks noChangeArrowheads="1"/>
          </p:cNvSpPr>
          <p:nvPr/>
        </p:nvSpPr>
        <p:spPr bwMode="auto">
          <a:xfrm>
            <a:off x="614363" y="8255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mutui passivi</a:t>
            </a:r>
            <a:endParaRPr lang="it-IT" altLang="it-IT" sz="1800"/>
          </a:p>
        </p:txBody>
      </p:sp>
      <p:sp>
        <p:nvSpPr>
          <p:cNvPr id="4" name="CasellaDiTesto 3"/>
          <p:cNvSpPr txBox="1"/>
          <p:nvPr/>
        </p:nvSpPr>
        <p:spPr>
          <a:xfrm>
            <a:off x="142875" y="2049463"/>
            <a:ext cx="8723313" cy="1784350"/>
          </a:xfrm>
          <a:prstGeom prst="rect">
            <a:avLst/>
          </a:prstGeom>
          <a:noFill/>
        </p:spPr>
        <p:txBody>
          <a:bodyPr>
            <a:spAutoFit/>
          </a:bodyPr>
          <a:lstStyle/>
          <a:p>
            <a:pPr algn="just">
              <a:spcBef>
                <a:spcPts val="1000"/>
              </a:spcBef>
              <a:defRPr/>
            </a:pPr>
            <a:r>
              <a:rPr lang="it-IT" altLang="it-IT" sz="2000" b="1" dirty="0">
                <a:solidFill>
                  <a:schemeClr val="bg1">
                    <a:lumMod val="50000"/>
                  </a:schemeClr>
                </a:solidFill>
              </a:rPr>
              <a:t>Rimborso integrale del mutuo alla scadenza:</a:t>
            </a:r>
          </a:p>
          <a:p>
            <a:pPr algn="just">
              <a:spcBef>
                <a:spcPts val="0"/>
              </a:spcBef>
              <a:defRPr/>
            </a:pPr>
            <a:r>
              <a:rPr lang="it-IT" altLang="it-IT" sz="1700" dirty="0"/>
              <a:t>In caso di rimborso integrale alla scadenza, l’interesse verrà </a:t>
            </a:r>
            <a:r>
              <a:rPr lang="it-IT" altLang="it-IT" sz="1700" b="1" dirty="0"/>
              <a:t>sempre</a:t>
            </a:r>
            <a:r>
              <a:rPr lang="it-IT" altLang="it-IT" sz="1700" dirty="0"/>
              <a:t> calcolato sull’intero debito (1.000) e sarà perciò pari a (1.000 × 6% =) 60</a:t>
            </a:r>
          </a:p>
          <a:p>
            <a:pPr algn="just">
              <a:spcBef>
                <a:spcPts val="0"/>
              </a:spcBef>
              <a:defRPr/>
            </a:pPr>
            <a:r>
              <a:rPr lang="it-IT" altLang="it-IT" sz="1700" dirty="0"/>
              <a:t>Dunque l’azienda l’1/1 di ogni anno dovrà versare un importo di 60 per interessi e, soltanto l’ultimo anno (2024), procedere anche al rimborso del prestito.</a:t>
            </a:r>
          </a:p>
          <a:p>
            <a:pPr algn="just">
              <a:spcBef>
                <a:spcPts val="0"/>
              </a:spcBef>
              <a:defRPr/>
            </a:pPr>
            <a:r>
              <a:rPr lang="it-IT" altLang="it-IT" dirty="0"/>
              <a:t> </a:t>
            </a:r>
          </a:p>
        </p:txBody>
      </p:sp>
      <p:graphicFrame>
        <p:nvGraphicFramePr>
          <p:cNvPr id="7" name="Group 52"/>
          <p:cNvGraphicFramePr>
            <a:graphicFrameLocks noGrp="1"/>
          </p:cNvGraphicFramePr>
          <p:nvPr/>
        </p:nvGraphicFramePr>
        <p:xfrm>
          <a:off x="439738" y="4473575"/>
          <a:ext cx="8496300" cy="34131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413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38" marB="461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138" marB="461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Interessi passivi</a:t>
                      </a:r>
                    </a:p>
                  </a:txBody>
                  <a:tcPr marT="46138" marB="461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138" marB="461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a:t>
                      </a:r>
                    </a:p>
                  </a:txBody>
                  <a:tcPr marT="46138" marB="461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138" marB="461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60</a:t>
                      </a:r>
                    </a:p>
                  </a:txBody>
                  <a:tcPr marT="46138" marB="461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3575" name="CasellaDiTesto 19"/>
          <p:cNvSpPr txBox="1">
            <a:spLocks noChangeArrowheads="1"/>
          </p:cNvSpPr>
          <p:nvPr/>
        </p:nvSpPr>
        <p:spPr bwMode="auto">
          <a:xfrm>
            <a:off x="3327400" y="4170363"/>
            <a:ext cx="26765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200">
                <a:latin typeface="Tahoma" panose="020B0604030504040204" pitchFamily="34" charset="0"/>
                <a:cs typeface="Tahoma" panose="020B0604030504040204" pitchFamily="34" charset="0"/>
              </a:rPr>
              <a:t>Da 01/01/2015 a 01/01/2023 </a:t>
            </a:r>
          </a:p>
        </p:txBody>
      </p:sp>
      <p:sp>
        <p:nvSpPr>
          <p:cNvPr id="23576" name="CasellaDiTesto 9"/>
          <p:cNvSpPr txBox="1">
            <a:spLocks noChangeArrowheads="1"/>
          </p:cNvSpPr>
          <p:nvPr/>
        </p:nvSpPr>
        <p:spPr bwMode="auto">
          <a:xfrm flipH="1">
            <a:off x="6107113" y="4473575"/>
            <a:ext cx="792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(VF-)</a:t>
            </a:r>
          </a:p>
        </p:txBody>
      </p:sp>
      <p:sp>
        <p:nvSpPr>
          <p:cNvPr id="23577" name="CasellaDiTesto 10"/>
          <p:cNvSpPr txBox="1">
            <a:spLocks noChangeArrowheads="1"/>
          </p:cNvSpPr>
          <p:nvPr/>
        </p:nvSpPr>
        <p:spPr bwMode="auto">
          <a:xfrm flipH="1">
            <a:off x="2727325" y="4506913"/>
            <a:ext cx="792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(VE-)</a:t>
            </a:r>
          </a:p>
        </p:txBody>
      </p:sp>
      <p:sp>
        <p:nvSpPr>
          <p:cNvPr id="23578" name="CasellaDiTesto 2"/>
          <p:cNvSpPr txBox="1">
            <a:spLocks noChangeArrowheads="1"/>
          </p:cNvSpPr>
          <p:nvPr/>
        </p:nvSpPr>
        <p:spPr bwMode="auto">
          <a:xfrm>
            <a:off x="142875" y="566738"/>
            <a:ext cx="88582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800" b="1" u="sng"/>
              <a:t>Esempio</a:t>
            </a:r>
            <a:r>
              <a:rPr lang="it-IT" altLang="it-IT" sz="1800"/>
              <a:t>:</a:t>
            </a:r>
          </a:p>
          <a:p>
            <a:pPr algn="just">
              <a:spcBef>
                <a:spcPct val="0"/>
              </a:spcBef>
              <a:buClrTx/>
              <a:buFontTx/>
              <a:buNone/>
            </a:pPr>
            <a:r>
              <a:rPr lang="it-IT" altLang="it-IT" sz="1800"/>
              <a:t>L’azienda Alfa stipula un mutuo per 1.000 con durata decennale (dall’1/1/2014 all’1/1/2024). Il mutuo viene concesso in pari data (1/1/2014) e il contratto prevede un tasso fisso pari al 6% annuo, pagabile in un’unica soluzione l’1/1 di ogni anno a partire dall’1/1/2015.</a:t>
            </a:r>
          </a:p>
        </p:txBody>
      </p:sp>
      <p:pic>
        <p:nvPicPr>
          <p:cNvPr id="23579" name="Immagin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6788" y="3430588"/>
            <a:ext cx="756126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80" name="CasellaDiTesto 19"/>
          <p:cNvSpPr txBox="1">
            <a:spLocks noChangeArrowheads="1"/>
          </p:cNvSpPr>
          <p:nvPr/>
        </p:nvSpPr>
        <p:spPr bwMode="auto">
          <a:xfrm>
            <a:off x="293688" y="4951413"/>
            <a:ext cx="2678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latin typeface="Tahoma" panose="020B0604030504040204" pitchFamily="34" charset="0"/>
                <a:cs typeface="Tahoma" panose="020B0604030504040204" pitchFamily="34" charset="0"/>
              </a:rPr>
              <a:t>Ultimo anno (2024)</a:t>
            </a:r>
          </a:p>
        </p:txBody>
      </p:sp>
      <p:graphicFrame>
        <p:nvGraphicFramePr>
          <p:cNvPr id="17" name="Group 52"/>
          <p:cNvGraphicFramePr>
            <a:graphicFrameLocks noGrp="1"/>
          </p:cNvGraphicFramePr>
          <p:nvPr/>
        </p:nvGraphicFramePr>
        <p:xfrm>
          <a:off x="468313" y="5329238"/>
          <a:ext cx="8496300" cy="9223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23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62" marB="4606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62" marB="460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Interessi passivi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Mutuo passivo</a:t>
                      </a:r>
                    </a:p>
                  </a:txBody>
                  <a:tcPr marT="46062" marB="460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62" marB="460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a:t>
                      </a:r>
                    </a:p>
                  </a:txBody>
                  <a:tcPr marT="46062" marB="460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60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6062" marB="460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1.060</a:t>
                      </a:r>
                    </a:p>
                  </a:txBody>
                  <a:tcPr marT="46062" marB="4606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3599" name="CasellaDiTesto 17"/>
          <p:cNvSpPr txBox="1">
            <a:spLocks noChangeArrowheads="1"/>
          </p:cNvSpPr>
          <p:nvPr/>
        </p:nvSpPr>
        <p:spPr bwMode="auto">
          <a:xfrm flipH="1">
            <a:off x="2814638" y="5638800"/>
            <a:ext cx="792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(VE-)</a:t>
            </a:r>
          </a:p>
        </p:txBody>
      </p:sp>
      <p:sp>
        <p:nvSpPr>
          <p:cNvPr id="23600" name="CasellaDiTesto 18"/>
          <p:cNvSpPr txBox="1">
            <a:spLocks noChangeArrowheads="1"/>
          </p:cNvSpPr>
          <p:nvPr/>
        </p:nvSpPr>
        <p:spPr bwMode="auto">
          <a:xfrm flipH="1">
            <a:off x="2814638" y="5945188"/>
            <a:ext cx="792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(VF+)</a:t>
            </a:r>
          </a:p>
        </p:txBody>
      </p:sp>
      <p:sp>
        <p:nvSpPr>
          <p:cNvPr id="23601" name="CasellaDiTesto 15"/>
          <p:cNvSpPr txBox="1">
            <a:spLocks noChangeArrowheads="1"/>
          </p:cNvSpPr>
          <p:nvPr/>
        </p:nvSpPr>
        <p:spPr bwMode="auto">
          <a:xfrm flipH="1">
            <a:off x="6107113" y="5300663"/>
            <a:ext cx="792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(VF-)</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24578" name="Immagin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838" y="3368675"/>
            <a:ext cx="67818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6" name="Rectangle 2"/>
          <p:cNvSpPr>
            <a:spLocks noGrp="1" noChangeArrowheads="1"/>
          </p:cNvSpPr>
          <p:nvPr>
            <p:ph type="title"/>
          </p:nvPr>
        </p:nvSpPr>
        <p:spPr>
          <a:xfrm>
            <a:off x="0" y="69850"/>
            <a:ext cx="9144000" cy="711200"/>
          </a:xfrm>
        </p:spPr>
        <p:txBody>
          <a:bodyPr/>
          <a:lstStyle/>
          <a:p>
            <a:pPr algn="ctr" eaLnBrk="1" hangingPunct="1">
              <a:defRPr/>
            </a:pPr>
            <a:r>
              <a:rPr lang="it-IT" altLang="it-IT" sz="3200" kern="1200" dirty="0">
                <a:solidFill>
                  <a:schemeClr val="tx1"/>
                </a:solidFill>
                <a:latin typeface="Arial" panose="020B0604020202020204" pitchFamily="34" charset="0"/>
                <a:cs typeface="+mn-cs"/>
              </a:rPr>
              <a:t> </a:t>
            </a:r>
          </a:p>
        </p:txBody>
      </p:sp>
      <p:sp>
        <p:nvSpPr>
          <p:cNvPr id="24580" name="Rectangle 4"/>
          <p:cNvSpPr>
            <a:spLocks noChangeArrowheads="1"/>
          </p:cNvSpPr>
          <p:nvPr/>
        </p:nvSpPr>
        <p:spPr bwMode="auto">
          <a:xfrm>
            <a:off x="614363" y="8255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mutui passivi</a:t>
            </a:r>
            <a:endParaRPr lang="it-IT" altLang="it-IT" sz="1800"/>
          </a:p>
        </p:txBody>
      </p:sp>
      <p:sp>
        <p:nvSpPr>
          <p:cNvPr id="4" name="CasellaDiTesto 3"/>
          <p:cNvSpPr txBox="1"/>
          <p:nvPr/>
        </p:nvSpPr>
        <p:spPr>
          <a:xfrm>
            <a:off x="155575" y="2305050"/>
            <a:ext cx="8723313" cy="2908300"/>
          </a:xfrm>
          <a:prstGeom prst="rect">
            <a:avLst/>
          </a:prstGeom>
          <a:noFill/>
        </p:spPr>
        <p:txBody>
          <a:bodyPr>
            <a:spAutoFit/>
          </a:bodyPr>
          <a:lstStyle/>
          <a:p>
            <a:pPr algn="just">
              <a:spcBef>
                <a:spcPts val="1000"/>
              </a:spcBef>
              <a:defRPr/>
            </a:pPr>
            <a:r>
              <a:rPr lang="it-IT" altLang="it-IT" sz="2000" b="1" dirty="0">
                <a:solidFill>
                  <a:schemeClr val="bg1">
                    <a:lumMod val="50000"/>
                  </a:schemeClr>
                </a:solidFill>
              </a:rPr>
              <a:t>Rimborso periodico </a:t>
            </a:r>
            <a:r>
              <a:rPr lang="it-IT" altLang="it-IT" sz="2000" b="1" dirty="0" smtClean="0">
                <a:solidFill>
                  <a:schemeClr val="bg1">
                    <a:lumMod val="50000"/>
                  </a:schemeClr>
                </a:solidFill>
              </a:rPr>
              <a:t>(a rate) del mutuo:</a:t>
            </a:r>
            <a:endParaRPr lang="it-IT" altLang="it-IT" sz="2000" b="1" dirty="0">
              <a:solidFill>
                <a:schemeClr val="bg1">
                  <a:lumMod val="50000"/>
                </a:schemeClr>
              </a:solidFill>
            </a:endParaRPr>
          </a:p>
          <a:p>
            <a:pPr algn="just">
              <a:spcBef>
                <a:spcPts val="0"/>
              </a:spcBef>
              <a:defRPr/>
            </a:pPr>
            <a:r>
              <a:rPr lang="it-IT" altLang="it-IT" dirty="0"/>
              <a:t>Il rimborso del prestito avverrà a rate e gli interessi dovranno essere calcolati sul debito residuo</a:t>
            </a:r>
          </a:p>
          <a:p>
            <a:pPr algn="just">
              <a:spcBef>
                <a:spcPts val="0"/>
              </a:spcBef>
              <a:defRPr/>
            </a:pPr>
            <a:endParaRPr lang="it-IT" altLang="it-IT" dirty="0"/>
          </a:p>
          <a:p>
            <a:pPr algn="just">
              <a:spcBef>
                <a:spcPts val="0"/>
              </a:spcBef>
              <a:defRPr/>
            </a:pPr>
            <a:endParaRPr lang="it-IT" altLang="it-IT" dirty="0"/>
          </a:p>
          <a:p>
            <a:pPr algn="just">
              <a:spcBef>
                <a:spcPts val="0"/>
              </a:spcBef>
              <a:defRPr/>
            </a:pPr>
            <a:endParaRPr lang="it-IT" altLang="it-IT" dirty="0"/>
          </a:p>
          <a:p>
            <a:pPr algn="just">
              <a:spcBef>
                <a:spcPts val="0"/>
              </a:spcBef>
              <a:defRPr/>
            </a:pPr>
            <a:endParaRPr lang="it-IT" altLang="it-IT" dirty="0"/>
          </a:p>
          <a:p>
            <a:pPr algn="just">
              <a:spcBef>
                <a:spcPts val="0"/>
              </a:spcBef>
              <a:defRPr/>
            </a:pPr>
            <a:endParaRPr lang="it-IT" altLang="it-IT" sz="700" dirty="0"/>
          </a:p>
          <a:p>
            <a:pPr algn="just">
              <a:spcBef>
                <a:spcPts val="0"/>
              </a:spcBef>
              <a:defRPr/>
            </a:pPr>
            <a:r>
              <a:rPr lang="it-IT" altLang="it-IT" sz="1600" dirty="0"/>
              <a:t>Gli interessi dovranno essere rapportati all’intero capitale preso a prestito (1.000) solo alla prima scadenza (1/1/2015). L’1/1/2016, infatti, dovranno essere calcolati su (1.000 – 100 =) 900, l’1/1/2017 su (900 – 100 =) 800 e così via.</a:t>
            </a:r>
          </a:p>
        </p:txBody>
      </p:sp>
      <p:sp>
        <p:nvSpPr>
          <p:cNvPr id="24582" name="CasellaDiTesto 2"/>
          <p:cNvSpPr txBox="1">
            <a:spLocks noChangeArrowheads="1"/>
          </p:cNvSpPr>
          <p:nvPr/>
        </p:nvSpPr>
        <p:spPr bwMode="auto">
          <a:xfrm>
            <a:off x="142875" y="682625"/>
            <a:ext cx="88582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800" b="1" u="sng"/>
              <a:t>Esempio</a:t>
            </a:r>
            <a:r>
              <a:rPr lang="it-IT" altLang="it-IT" sz="1800"/>
              <a:t>:</a:t>
            </a:r>
          </a:p>
          <a:p>
            <a:pPr algn="just">
              <a:spcBef>
                <a:spcPct val="0"/>
              </a:spcBef>
              <a:buClrTx/>
              <a:buFontTx/>
              <a:buNone/>
            </a:pPr>
            <a:r>
              <a:rPr lang="it-IT" altLang="it-IT" sz="1800"/>
              <a:t>L’azienda Alfa stipula un mutuo per 1.000 con durata decennale (dall’1/1/2014 all’1/1/2023). Il mutuo viene concesso in pari data (1/1/2014) e il contratto prevede rate annuali costanti e un tasso fisso pari al 6% annuo, pagabile in un’unica soluzione l’1/1 di ogni anno a partire dall’1/1/2015 unitamente alla rata.</a:t>
            </a:r>
          </a:p>
          <a:p>
            <a:pPr algn="just">
              <a:spcBef>
                <a:spcPct val="0"/>
              </a:spcBef>
              <a:buClrTx/>
              <a:buFontTx/>
              <a:buNone/>
            </a:pPr>
            <a:endParaRPr lang="it-IT" altLang="it-IT" sz="1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8101013" y="5497513"/>
            <a:ext cx="9144000" cy="711200"/>
          </a:xfrm>
        </p:spPr>
        <p:txBody>
          <a:bodyPr/>
          <a:lstStyle/>
          <a:p>
            <a:pPr algn="ctr" eaLnBrk="1" hangingPunct="1">
              <a:defRPr/>
            </a:pPr>
            <a:r>
              <a:rPr lang="it-IT" altLang="it-IT" sz="3200" kern="1200" dirty="0">
                <a:solidFill>
                  <a:schemeClr val="tx1"/>
                </a:solidFill>
                <a:latin typeface="Arial" panose="020B0604020202020204" pitchFamily="34" charset="0"/>
                <a:cs typeface="+mn-cs"/>
              </a:rPr>
              <a:t> </a:t>
            </a:r>
          </a:p>
        </p:txBody>
      </p:sp>
      <p:sp>
        <p:nvSpPr>
          <p:cNvPr id="25603" name="Rectangle 4"/>
          <p:cNvSpPr>
            <a:spLocks noChangeArrowheads="1"/>
          </p:cNvSpPr>
          <p:nvPr/>
        </p:nvSpPr>
        <p:spPr bwMode="auto">
          <a:xfrm>
            <a:off x="614363" y="8255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mutui passivi</a:t>
            </a:r>
            <a:endParaRPr lang="it-IT" altLang="it-IT" sz="1800"/>
          </a:p>
        </p:txBody>
      </p:sp>
      <p:sp>
        <p:nvSpPr>
          <p:cNvPr id="25604" name="CasellaDiTesto 19"/>
          <p:cNvSpPr txBox="1">
            <a:spLocks noChangeArrowheads="1"/>
          </p:cNvSpPr>
          <p:nvPr/>
        </p:nvSpPr>
        <p:spPr bwMode="auto">
          <a:xfrm>
            <a:off x="3968750" y="3640138"/>
            <a:ext cx="925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latin typeface="Tahoma" panose="020B0604030504040204" pitchFamily="34" charset="0"/>
                <a:cs typeface="Tahoma" panose="020B0604030504040204" pitchFamily="34" charset="0"/>
              </a:rPr>
              <a:t>01/01/15</a:t>
            </a:r>
          </a:p>
        </p:txBody>
      </p:sp>
      <p:graphicFrame>
        <p:nvGraphicFramePr>
          <p:cNvPr id="12" name="Group 52"/>
          <p:cNvGraphicFramePr>
            <a:graphicFrameLocks noGrp="1"/>
          </p:cNvGraphicFramePr>
          <p:nvPr/>
        </p:nvGraphicFramePr>
        <p:xfrm>
          <a:off x="250825" y="3965575"/>
          <a:ext cx="8496300" cy="9223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23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62" marB="4606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62" marB="460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Interessi passivi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Mutuo passivo</a:t>
                      </a:r>
                    </a:p>
                  </a:txBody>
                  <a:tcPr marT="46062" marB="460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62" marB="460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Banca </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62" marB="460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60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a:t>
                      </a:r>
                    </a:p>
                  </a:txBody>
                  <a:tcPr marT="46062" marB="460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160</a:t>
                      </a:r>
                    </a:p>
                  </a:txBody>
                  <a:tcPr marT="46062" marB="4606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5623" name="CasellaDiTesto 12"/>
          <p:cNvSpPr txBox="1">
            <a:spLocks noChangeArrowheads="1"/>
          </p:cNvSpPr>
          <p:nvPr/>
        </p:nvSpPr>
        <p:spPr bwMode="auto">
          <a:xfrm flipH="1">
            <a:off x="2535238" y="4283075"/>
            <a:ext cx="792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(VE-)</a:t>
            </a:r>
          </a:p>
        </p:txBody>
      </p:sp>
      <p:sp>
        <p:nvSpPr>
          <p:cNvPr id="25624" name="CasellaDiTesto 13"/>
          <p:cNvSpPr txBox="1">
            <a:spLocks noChangeArrowheads="1"/>
          </p:cNvSpPr>
          <p:nvPr/>
        </p:nvSpPr>
        <p:spPr bwMode="auto">
          <a:xfrm flipH="1">
            <a:off x="2533650" y="4586288"/>
            <a:ext cx="792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(VF+)</a:t>
            </a:r>
          </a:p>
        </p:txBody>
      </p:sp>
      <p:sp>
        <p:nvSpPr>
          <p:cNvPr id="25625" name="CasellaDiTesto 19"/>
          <p:cNvSpPr txBox="1">
            <a:spLocks noChangeArrowheads="1"/>
          </p:cNvSpPr>
          <p:nvPr/>
        </p:nvSpPr>
        <p:spPr bwMode="auto">
          <a:xfrm>
            <a:off x="3968750" y="4937125"/>
            <a:ext cx="925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latin typeface="Tahoma" panose="020B0604030504040204" pitchFamily="34" charset="0"/>
                <a:cs typeface="Tahoma" panose="020B0604030504040204" pitchFamily="34" charset="0"/>
              </a:rPr>
              <a:t>01/01/16</a:t>
            </a:r>
          </a:p>
        </p:txBody>
      </p:sp>
      <p:sp>
        <p:nvSpPr>
          <p:cNvPr id="25626" name="CasellaDiTesto 21"/>
          <p:cNvSpPr txBox="1">
            <a:spLocks noChangeArrowheads="1"/>
          </p:cNvSpPr>
          <p:nvPr/>
        </p:nvSpPr>
        <p:spPr bwMode="auto">
          <a:xfrm>
            <a:off x="3851275" y="6381750"/>
            <a:ext cx="18002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latin typeface="Tahoma" panose="020B0604030504040204" pitchFamily="34" charset="0"/>
                <a:cs typeface="Tahoma" panose="020B0604030504040204" pitchFamily="34" charset="0"/>
              </a:rPr>
              <a:t>E così via…</a:t>
            </a:r>
          </a:p>
        </p:txBody>
      </p:sp>
      <p:pic>
        <p:nvPicPr>
          <p:cNvPr id="25627" name="Immagin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8188" y="771525"/>
            <a:ext cx="7667625" cy="2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8" name="Group 52"/>
          <p:cNvGraphicFramePr>
            <a:graphicFrameLocks noGrp="1"/>
          </p:cNvGraphicFramePr>
          <p:nvPr/>
        </p:nvGraphicFramePr>
        <p:xfrm>
          <a:off x="250825" y="5300663"/>
          <a:ext cx="8496300" cy="9223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23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62" marB="4606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62" marB="460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Interessi passivi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Mutuo passivo</a:t>
                      </a:r>
                    </a:p>
                  </a:txBody>
                  <a:tcPr marT="46062" marB="460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62" marB="460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Banca </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62" marB="460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54</a:t>
                      </a: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a:t>
                      </a:r>
                    </a:p>
                  </a:txBody>
                  <a:tcPr marT="46062" marB="460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154</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62" marB="4606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5646" name="CasellaDiTesto 18"/>
          <p:cNvSpPr txBox="1">
            <a:spLocks noChangeArrowheads="1"/>
          </p:cNvSpPr>
          <p:nvPr/>
        </p:nvSpPr>
        <p:spPr bwMode="auto">
          <a:xfrm flipH="1">
            <a:off x="2606675" y="5595938"/>
            <a:ext cx="792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(VE-)</a:t>
            </a:r>
          </a:p>
        </p:txBody>
      </p:sp>
      <p:sp>
        <p:nvSpPr>
          <p:cNvPr id="25647" name="CasellaDiTesto 19"/>
          <p:cNvSpPr txBox="1">
            <a:spLocks noChangeArrowheads="1"/>
          </p:cNvSpPr>
          <p:nvPr/>
        </p:nvSpPr>
        <p:spPr bwMode="auto">
          <a:xfrm flipH="1">
            <a:off x="2605088" y="5899150"/>
            <a:ext cx="792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(VF+)</a:t>
            </a:r>
          </a:p>
        </p:txBody>
      </p:sp>
      <p:sp>
        <p:nvSpPr>
          <p:cNvPr id="25648" name="CasellaDiTesto 20"/>
          <p:cNvSpPr txBox="1">
            <a:spLocks noChangeArrowheads="1"/>
          </p:cNvSpPr>
          <p:nvPr/>
        </p:nvSpPr>
        <p:spPr bwMode="auto">
          <a:xfrm flipH="1">
            <a:off x="5076825" y="3976688"/>
            <a:ext cx="792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(VF-)</a:t>
            </a:r>
          </a:p>
        </p:txBody>
      </p:sp>
      <p:sp>
        <p:nvSpPr>
          <p:cNvPr id="25649" name="CasellaDiTesto 21"/>
          <p:cNvSpPr txBox="1">
            <a:spLocks noChangeArrowheads="1"/>
          </p:cNvSpPr>
          <p:nvPr/>
        </p:nvSpPr>
        <p:spPr bwMode="auto">
          <a:xfrm flipH="1">
            <a:off x="5076825" y="5300663"/>
            <a:ext cx="792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(VF-)</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F5395C99A0A1940B2B019EEAEFB9F35" ma:contentTypeVersion="0" ma:contentTypeDescription="Creare un nuovo documento." ma:contentTypeScope="" ma:versionID="d785c7198ab61bcd125e3d3fad48d209">
  <xsd:schema xmlns:xsd="http://www.w3.org/2001/XMLSchema" xmlns:xs="http://www.w3.org/2001/XMLSchema" xmlns:p="http://schemas.microsoft.com/office/2006/metadata/properties" targetNamespace="http://schemas.microsoft.com/office/2006/metadata/properties" ma:root="true" ma:fieldsID="4ea373c70dcfdb0a3329420882916a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14E7EE-34BD-4355-9F5B-90124E00DE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271389B-ACE0-41A8-A989-E1FBABADA6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4674</TotalTime>
  <Words>2519</Words>
  <Application>Microsoft Office PowerPoint</Application>
  <PresentationFormat>Presentazione su schermo (4:3)</PresentationFormat>
  <Paragraphs>374</Paragraphs>
  <Slides>18</Slides>
  <Notes>16</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18</vt:i4>
      </vt:variant>
    </vt:vector>
  </HeadingPairs>
  <TitlesOfParts>
    <vt:vector size="27" baseType="lpstr">
      <vt:lpstr>MS PGothic</vt:lpstr>
      <vt:lpstr>MS PGothic</vt:lpstr>
      <vt:lpstr>Arial</vt:lpstr>
      <vt:lpstr>AvantGarde Bk BT</vt:lpstr>
      <vt:lpstr>Calibri</vt:lpstr>
      <vt:lpstr>Tahoma</vt:lpstr>
      <vt:lpstr>Times New Roman</vt:lpstr>
      <vt:lpstr>Wingdings</vt:lpstr>
      <vt:lpstr>crossmind</vt:lpstr>
      <vt:lpstr>Presentazione standard di PowerPoint</vt:lpstr>
      <vt:lpstr>Presentazione standard di PowerPoint</vt:lpstr>
      <vt:lpstr> </vt:lpstr>
      <vt:lpstr> </vt:lpstr>
      <vt:lpstr> </vt:lpstr>
      <vt:lpstr> </vt:lpstr>
      <vt:lpstr> </vt:lpstr>
      <vt:lpstr> </vt:lpstr>
      <vt:lpstr> </vt:lpstr>
      <vt:lpstr> </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1</dc:title>
  <dc:creator>Raffaele Fiorentino</dc:creator>
  <cp:lastModifiedBy>stefano.coronella@uniparthenope.it</cp:lastModifiedBy>
  <cp:revision>325</cp:revision>
  <dcterms:created xsi:type="dcterms:W3CDTF">2008-10-04T09:41:13Z</dcterms:created>
  <dcterms:modified xsi:type="dcterms:W3CDTF">2021-03-31T16:18:13Z</dcterms:modified>
</cp:coreProperties>
</file>