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91" r:id="rId5"/>
    <p:sldId id="504" r:id="rId6"/>
    <p:sldId id="505" r:id="rId7"/>
    <p:sldId id="508" r:id="rId8"/>
    <p:sldId id="517" r:id="rId9"/>
    <p:sldId id="519" r:id="rId10"/>
    <p:sldId id="520" r:id="rId11"/>
    <p:sldId id="521" r:id="rId12"/>
    <p:sldId id="522" r:id="rId13"/>
    <p:sldId id="523" r:id="rId14"/>
    <p:sldId id="524" r:id="rId15"/>
    <p:sldId id="525" r:id="rId16"/>
    <p:sldId id="533" r:id="rId17"/>
    <p:sldId id="526" r:id="rId18"/>
    <p:sldId id="527" r:id="rId19"/>
    <p:sldId id="528" r:id="rId20"/>
    <p:sldId id="529" r:id="rId21"/>
    <p:sldId id="534" r:id="rId22"/>
    <p:sldId id="535" r:id="rId23"/>
    <p:sldId id="532" r:id="rId24"/>
  </p:sldIdLst>
  <p:sldSz cx="9144000" cy="6858000" type="screen4x3"/>
  <p:notesSz cx="7315200" cy="96012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792" autoAdjust="0"/>
  </p:normalViewPr>
  <p:slideViewPr>
    <p:cSldViewPr>
      <p:cViewPr varScale="1">
        <p:scale>
          <a:sx n="77" d="100"/>
          <a:sy n="77" d="100"/>
        </p:scale>
        <p:origin x="102" y="65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pPr>
              <a:defRPr/>
            </a:pPr>
            <a:fld id="{962287E5-2C66-439A-A5CF-DA2CB1B2777F}" type="datetimeFigureOut">
              <a:rPr lang="it-IT"/>
              <a:pPr>
                <a:defRPr/>
              </a:pPr>
              <a:t>27/02/2021</a:t>
            </a:fld>
            <a:endParaRPr lang="it-IT"/>
          </a:p>
        </p:txBody>
      </p:sp>
      <p:sp>
        <p:nvSpPr>
          <p:cNvPr id="4" name="Segnaposto immagine diapositiva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4143375" y="9120188"/>
            <a:ext cx="3170238" cy="48101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77D0D5F-FE04-45D7-AF13-091FF30C08E7}"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BF3081-8F38-45F4-8CC4-994CAF218448}" type="slidenum">
              <a:rPr lang="it-IT" altLang="it-IT">
                <a:cs typeface="Arial" panose="020B0604020202020204" pitchFamily="34" charset="0"/>
              </a:rPr>
              <a:pPr/>
              <a:t>2</a:t>
            </a:fld>
            <a:endParaRPr lang="it-IT" altLang="it-IT">
              <a:cs typeface="Arial" panose="020B0604020202020204" pitchFamily="34" charset="0"/>
            </a:endParaRPr>
          </a:p>
        </p:txBody>
      </p:sp>
      <p:sp>
        <p:nvSpPr>
          <p:cNvPr id="9219"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922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D9DF665-BB4C-48D5-9B41-183F2137E2B3}" type="slidenum">
              <a:rPr lang="it-IT" altLang="it-IT">
                <a:cs typeface="Arial" panose="020B0604020202020204" pitchFamily="34" charset="0"/>
              </a:rPr>
              <a:pPr/>
              <a:t>11</a:t>
            </a:fld>
            <a:endParaRPr lang="it-IT" altLang="it-IT">
              <a:cs typeface="Arial" panose="020B0604020202020204" pitchFamily="34" charset="0"/>
            </a:endParaRPr>
          </a:p>
        </p:txBody>
      </p:sp>
      <p:sp>
        <p:nvSpPr>
          <p:cNvPr id="27651"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7653"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7721DA-867C-40FF-BC26-7BE326E00145}" type="slidenum">
              <a:rPr lang="it-IT" altLang="it-IT">
                <a:cs typeface="Arial" panose="020B0604020202020204" pitchFamily="34" charset="0"/>
              </a:rPr>
              <a:pPr/>
              <a:t>12</a:t>
            </a:fld>
            <a:endParaRPr lang="it-IT" altLang="it-IT">
              <a:cs typeface="Arial" panose="020B0604020202020204" pitchFamily="34" charset="0"/>
            </a:endParaRPr>
          </a:p>
        </p:txBody>
      </p:sp>
      <p:sp>
        <p:nvSpPr>
          <p:cNvPr id="29699"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970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7721DA-867C-40FF-BC26-7BE326E00145}" type="slidenum">
              <a:rPr lang="it-IT" altLang="it-IT">
                <a:cs typeface="Arial" panose="020B0604020202020204" pitchFamily="34" charset="0"/>
              </a:rPr>
              <a:pPr/>
              <a:t>13</a:t>
            </a:fld>
            <a:endParaRPr lang="it-IT" altLang="it-IT">
              <a:cs typeface="Arial" panose="020B0604020202020204" pitchFamily="34" charset="0"/>
            </a:endParaRPr>
          </a:p>
        </p:txBody>
      </p:sp>
      <p:sp>
        <p:nvSpPr>
          <p:cNvPr id="29699"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970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3558330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0DB00C-6535-4CB9-84E9-B5906A2CB4E3}" type="slidenum">
              <a:rPr lang="it-IT" altLang="it-IT">
                <a:cs typeface="Arial" panose="020B0604020202020204" pitchFamily="34" charset="0"/>
              </a:rPr>
              <a:pPr/>
              <a:t>14</a:t>
            </a:fld>
            <a:endParaRPr lang="it-IT" altLang="it-IT">
              <a:cs typeface="Arial" panose="020B0604020202020204" pitchFamily="34" charset="0"/>
            </a:endParaRPr>
          </a:p>
        </p:txBody>
      </p:sp>
      <p:sp>
        <p:nvSpPr>
          <p:cNvPr id="31747"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1749"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9CACAE-A5B6-4D72-9AD7-7085F6AED2DE}" type="slidenum">
              <a:rPr lang="it-IT" altLang="it-IT">
                <a:cs typeface="Arial" panose="020B0604020202020204" pitchFamily="34" charset="0"/>
              </a:rPr>
              <a:pPr/>
              <a:t>15</a:t>
            </a:fld>
            <a:endParaRPr lang="it-IT" altLang="it-IT">
              <a:cs typeface="Arial" panose="020B0604020202020204" pitchFamily="34" charset="0"/>
            </a:endParaRPr>
          </a:p>
        </p:txBody>
      </p:sp>
      <p:sp>
        <p:nvSpPr>
          <p:cNvPr id="33795"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379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5C77A6-FCDD-493C-AFB7-5834EAD60DE6}" type="slidenum">
              <a:rPr lang="it-IT" altLang="it-IT">
                <a:cs typeface="Arial" panose="020B0604020202020204" pitchFamily="34" charset="0"/>
              </a:rPr>
              <a:pPr/>
              <a:t>16</a:t>
            </a:fld>
            <a:endParaRPr lang="it-IT" altLang="it-IT">
              <a:cs typeface="Arial" panose="020B0604020202020204" pitchFamily="34" charset="0"/>
            </a:endParaRPr>
          </a:p>
        </p:txBody>
      </p:sp>
      <p:sp>
        <p:nvSpPr>
          <p:cNvPr id="35843"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5845"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7002E0-D216-4AA1-A440-982498266659}" type="slidenum">
              <a:rPr lang="it-IT" altLang="it-IT">
                <a:cs typeface="Arial" panose="020B0604020202020204" pitchFamily="34" charset="0"/>
              </a:rPr>
              <a:pPr/>
              <a:t>17</a:t>
            </a:fld>
            <a:endParaRPr lang="it-IT" altLang="it-IT">
              <a:cs typeface="Arial" panose="020B0604020202020204" pitchFamily="34" charset="0"/>
            </a:endParaRPr>
          </a:p>
        </p:txBody>
      </p:sp>
      <p:sp>
        <p:nvSpPr>
          <p:cNvPr id="37891"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7893"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a:p>
            <a:r>
              <a:rPr lang="it-IT" altLang="it-IT" smtClean="0"/>
              <a:t>I costi classificabili come spese d’impianto sono numerosi e assai diversi l’uno dall’altro, soprattutto se si considerano i soggetti nei confronti dei quali</a:t>
            </a:r>
          </a:p>
          <a:p>
            <a:r>
              <a:rPr lang="it-IT" altLang="it-IT" smtClean="0"/>
              <a:t>sono stati sostenuti, ma tutti quanti concorrono allo scopo di avviare l’attività del complesso aziendale.</a:t>
            </a:r>
          </a:p>
          <a:p>
            <a:r>
              <a:rPr lang="it-IT" altLang="it-IT" smtClean="0"/>
              <a:t>Prendendo come modello una società per azioni in fase di costituzione, i costi di impianto possono essere sostanzialmente distinti in due gruppi:</a:t>
            </a:r>
          </a:p>
          <a:p>
            <a:r>
              <a:rPr lang="it-IT" altLang="it-IT" smtClean="0"/>
              <a:t>– costi di tipo giuridico-fiscale, relativi al compenso corrisposto al notaio che ha curato la redazione dell’atto costitutivo, alle,</a:t>
            </a:r>
          </a:p>
          <a:p>
            <a:r>
              <a:rPr lang="it-IT" altLang="it-IT" smtClean="0"/>
              <a:t>alle imposte e tasse sostenute per il deposito dell’atto costitutivo presso l’ufficio del registro delle imprese, ecc.</a:t>
            </a:r>
          </a:p>
          <a:p>
            <a:r>
              <a:rPr lang="it-IT" altLang="it-IT" smtClean="0"/>
              <a:t>– costi di tipo tecnico-organizzativo, come quelli sostenuti per le indagini di mercato e per le campagne pubblicitarie collegate con le prime fasi dell’attività</a:t>
            </a:r>
          </a:p>
          <a:p>
            <a:r>
              <a:rPr lang="it-IT" altLang="it-IT" smtClean="0"/>
              <a:t>aziendale, o quelli relativi allo studio di modelli organizzativi, di sistemi contabili ottimali, ecc.</a:t>
            </a:r>
          </a:p>
          <a:p>
            <a:r>
              <a:rPr lang="it-IT" altLang="it-IT" smtClean="0"/>
              <a:t>Alcuni di questi costi sono soggetti ad IVA, altri no.</a:t>
            </a:r>
          </a:p>
        </p:txBody>
      </p:sp>
      <p:sp>
        <p:nvSpPr>
          <p:cNvPr id="2765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5D7A47-BFA4-4527-B72F-D226500809B6}" type="slidenum">
              <a:rPr lang="it-IT" altLang="it-IT" smtClean="0"/>
              <a:pPr/>
              <a:t>18</a:t>
            </a:fld>
            <a:endParaRPr lang="it-IT" altLang="it-IT" smtClean="0"/>
          </a:p>
        </p:txBody>
      </p:sp>
    </p:spTree>
    <p:extLst>
      <p:ext uri="{BB962C8B-B14F-4D97-AF65-F5344CB8AC3E}">
        <p14:creationId xmlns:p14="http://schemas.microsoft.com/office/powerpoint/2010/main" val="24113184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a:p>
            <a:r>
              <a:rPr lang="it-IT" altLang="it-IT" smtClean="0"/>
              <a:t>I costi classificabili come spese d’impianto sono numerosi e assai diversi l’uno dall’altro, soprattutto se si considerano i soggetti nei confronti dei quali</a:t>
            </a:r>
          </a:p>
          <a:p>
            <a:r>
              <a:rPr lang="it-IT" altLang="it-IT" smtClean="0"/>
              <a:t>sono stati sostenuti, ma tutti quanti concorrono allo scopo di avviare l’attività del complesso aziendale.</a:t>
            </a:r>
          </a:p>
          <a:p>
            <a:r>
              <a:rPr lang="it-IT" altLang="it-IT" smtClean="0"/>
              <a:t>Prendendo come modello una società per azioni in fase di costituzione, i costi di impianto possono essere sostanzialmente distinti in due gruppi:</a:t>
            </a:r>
          </a:p>
          <a:p>
            <a:r>
              <a:rPr lang="it-IT" altLang="it-IT" smtClean="0"/>
              <a:t>– costi di tipo giuridico-fiscale, relativi al compenso corrisposto al notaio che ha curato la redazione dell’atto costitutivo, alle,</a:t>
            </a:r>
          </a:p>
          <a:p>
            <a:r>
              <a:rPr lang="it-IT" altLang="it-IT" smtClean="0"/>
              <a:t>alle imposte e tasse sostenute per il deposito dell’atto costitutivo presso l’ufficio del registro delle imprese, ecc.</a:t>
            </a:r>
          </a:p>
          <a:p>
            <a:r>
              <a:rPr lang="it-IT" altLang="it-IT" smtClean="0"/>
              <a:t>– costi di tipo tecnico-organizzativo, come quelli sostenuti per le indagini di mercato e per le campagne pubblicitarie collegate con le prime fasi dell’attività</a:t>
            </a:r>
          </a:p>
          <a:p>
            <a:r>
              <a:rPr lang="it-IT" altLang="it-IT" smtClean="0"/>
              <a:t>aziendale, o quelli relativi allo studio di modelli organizzativi, di sistemi contabili ottimali, ecc.</a:t>
            </a:r>
          </a:p>
          <a:p>
            <a:r>
              <a:rPr lang="it-IT" altLang="it-IT" smtClean="0"/>
              <a:t>Alcuni di questi costi sono soggetti ad IVA, altri no.</a:t>
            </a:r>
          </a:p>
        </p:txBody>
      </p:sp>
      <p:sp>
        <p:nvSpPr>
          <p:cNvPr id="297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DC64CE-BFEB-4A45-978B-25BE98665600}" type="slidenum">
              <a:rPr lang="it-IT" altLang="it-IT" smtClean="0"/>
              <a:pPr/>
              <a:t>19</a:t>
            </a:fld>
            <a:endParaRPr lang="it-IT" altLang="it-IT" smtClean="0"/>
          </a:p>
        </p:txBody>
      </p:sp>
    </p:spTree>
    <p:extLst>
      <p:ext uri="{BB962C8B-B14F-4D97-AF65-F5344CB8AC3E}">
        <p14:creationId xmlns:p14="http://schemas.microsoft.com/office/powerpoint/2010/main" val="1320751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D40078-4921-4AD5-ADB5-D397FF757820}" type="slidenum">
              <a:rPr lang="it-IT" altLang="it-IT">
                <a:cs typeface="Arial" panose="020B0604020202020204" pitchFamily="34" charset="0"/>
              </a:rPr>
              <a:pPr/>
              <a:t>3</a:t>
            </a:fld>
            <a:endParaRPr lang="it-IT" altLang="it-IT">
              <a:cs typeface="Arial" panose="020B0604020202020204" pitchFamily="34" charset="0"/>
            </a:endParaRPr>
          </a:p>
        </p:txBody>
      </p:sp>
      <p:sp>
        <p:nvSpPr>
          <p:cNvPr id="11267"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1269"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3033B6B-77A8-41EA-B7FA-25AA7524468F}" type="slidenum">
              <a:rPr lang="it-IT" altLang="it-IT">
                <a:cs typeface="Arial" panose="020B0604020202020204" pitchFamily="34" charset="0"/>
              </a:rPr>
              <a:pPr/>
              <a:t>4</a:t>
            </a:fld>
            <a:endParaRPr lang="it-IT" altLang="it-IT">
              <a:cs typeface="Arial" panose="020B0604020202020204" pitchFamily="34" charset="0"/>
            </a:endParaRPr>
          </a:p>
        </p:txBody>
      </p:sp>
      <p:sp>
        <p:nvSpPr>
          <p:cNvPr id="13315"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331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274209E-EC6F-45C7-8796-3EDA0FD46931}" type="slidenum">
              <a:rPr lang="it-IT" altLang="it-IT">
                <a:cs typeface="Arial" panose="020B0604020202020204" pitchFamily="34" charset="0"/>
              </a:rPr>
              <a:pPr/>
              <a:t>5</a:t>
            </a:fld>
            <a:endParaRPr lang="it-IT" altLang="it-IT">
              <a:cs typeface="Arial" panose="020B0604020202020204" pitchFamily="34" charset="0"/>
            </a:endParaRPr>
          </a:p>
        </p:txBody>
      </p:sp>
      <p:sp>
        <p:nvSpPr>
          <p:cNvPr id="15363"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5365"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5F97DA-DB6E-4942-9083-277B75E854F6}" type="slidenum">
              <a:rPr lang="it-IT" altLang="it-IT">
                <a:cs typeface="Arial" panose="020B0604020202020204" pitchFamily="34" charset="0"/>
              </a:rPr>
              <a:pPr/>
              <a:t>6</a:t>
            </a:fld>
            <a:endParaRPr lang="it-IT" altLang="it-IT">
              <a:cs typeface="Arial" panose="020B0604020202020204" pitchFamily="34" charset="0"/>
            </a:endParaRPr>
          </a:p>
        </p:txBody>
      </p:sp>
      <p:sp>
        <p:nvSpPr>
          <p:cNvPr id="17411"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7413"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E331ED-1C67-4A06-A0E9-DFBB61FD7C3B}" type="slidenum">
              <a:rPr lang="it-IT" altLang="it-IT">
                <a:cs typeface="Arial" panose="020B0604020202020204" pitchFamily="34" charset="0"/>
              </a:rPr>
              <a:pPr/>
              <a:t>7</a:t>
            </a:fld>
            <a:endParaRPr lang="it-IT" altLang="it-IT">
              <a:cs typeface="Arial" panose="020B0604020202020204" pitchFamily="34" charset="0"/>
            </a:endParaRPr>
          </a:p>
        </p:txBody>
      </p:sp>
      <p:sp>
        <p:nvSpPr>
          <p:cNvPr id="19459"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946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19AA9F-EC24-4401-BDD2-812ADDF6D9EA}" type="slidenum">
              <a:rPr lang="it-IT" altLang="it-IT">
                <a:cs typeface="Arial" panose="020B0604020202020204" pitchFamily="34" charset="0"/>
              </a:rPr>
              <a:pPr/>
              <a:t>8</a:t>
            </a:fld>
            <a:endParaRPr lang="it-IT" altLang="it-IT">
              <a:cs typeface="Arial" panose="020B0604020202020204" pitchFamily="34" charset="0"/>
            </a:endParaRPr>
          </a:p>
        </p:txBody>
      </p:sp>
      <p:sp>
        <p:nvSpPr>
          <p:cNvPr id="21507"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1509"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02FB04-4882-405B-AC27-92F9E7EFD386}" type="slidenum">
              <a:rPr lang="it-IT" altLang="it-IT">
                <a:cs typeface="Arial" panose="020B0604020202020204" pitchFamily="34" charset="0"/>
              </a:rPr>
              <a:pPr/>
              <a:t>9</a:t>
            </a:fld>
            <a:endParaRPr lang="it-IT" altLang="it-IT">
              <a:cs typeface="Arial" panose="020B0604020202020204" pitchFamily="34" charset="0"/>
            </a:endParaRPr>
          </a:p>
        </p:txBody>
      </p:sp>
      <p:sp>
        <p:nvSpPr>
          <p:cNvPr id="23555"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355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81D31A-A53E-481D-A583-BC56E208E871}" type="slidenum">
              <a:rPr lang="it-IT" altLang="it-IT">
                <a:cs typeface="Arial" panose="020B0604020202020204" pitchFamily="34" charset="0"/>
              </a:rPr>
              <a:pPr/>
              <a:t>10</a:t>
            </a:fld>
            <a:endParaRPr lang="it-IT" altLang="it-IT">
              <a:cs typeface="Arial" panose="020B0604020202020204" pitchFamily="34" charset="0"/>
            </a:endParaRPr>
          </a:p>
        </p:txBody>
      </p:sp>
      <p:sp>
        <p:nvSpPr>
          <p:cNvPr id="25603"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5605"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1825824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1E970638-729E-4E71-83DD-39F33B02B7EC}" type="slidenum">
              <a:rPr lang="it-IT" altLang="it-IT"/>
              <a:pPr/>
              <a:t>‹N›</a:t>
            </a:fld>
            <a:endParaRPr lang="it-IT" altLang="it-IT"/>
          </a:p>
        </p:txBody>
      </p:sp>
    </p:spTree>
    <p:extLst>
      <p:ext uri="{BB962C8B-B14F-4D97-AF65-F5344CB8AC3E}">
        <p14:creationId xmlns:p14="http://schemas.microsoft.com/office/powerpoint/2010/main" val="3501811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F4D042F8-D8C8-439C-B9D9-322E3BDC9F52}" type="slidenum">
              <a:rPr lang="it-IT" altLang="it-IT"/>
              <a:pPr/>
              <a:t>‹N›</a:t>
            </a:fld>
            <a:endParaRPr lang="it-IT" altLang="it-IT"/>
          </a:p>
        </p:txBody>
      </p:sp>
    </p:spTree>
    <p:extLst>
      <p:ext uri="{BB962C8B-B14F-4D97-AF65-F5344CB8AC3E}">
        <p14:creationId xmlns:p14="http://schemas.microsoft.com/office/powerpoint/2010/main" val="1795676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fld id="{B6078DB5-DA73-4CE5-8D42-58814F4B8259}" type="slidenum">
              <a:rPr lang="it-IT" altLang="it-IT"/>
              <a:pPr/>
              <a:t>‹N›</a:t>
            </a:fld>
            <a:endParaRPr lang="it-IT" altLang="it-IT"/>
          </a:p>
        </p:txBody>
      </p:sp>
    </p:spTree>
    <p:extLst>
      <p:ext uri="{BB962C8B-B14F-4D97-AF65-F5344CB8AC3E}">
        <p14:creationId xmlns:p14="http://schemas.microsoft.com/office/powerpoint/2010/main" val="3021848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a:lvl1pPr>
          </a:lstStyle>
          <a:p>
            <a:fld id="{0BA8A9DC-8973-4A9F-9533-4170A58E8258}" type="slidenum">
              <a:rPr lang="it-IT" altLang="it-IT"/>
              <a:pPr/>
              <a:t>‹N›</a:t>
            </a:fld>
            <a:endParaRPr lang="it-IT" altLang="it-IT"/>
          </a:p>
        </p:txBody>
      </p:sp>
    </p:spTree>
    <p:extLst>
      <p:ext uri="{BB962C8B-B14F-4D97-AF65-F5344CB8AC3E}">
        <p14:creationId xmlns:p14="http://schemas.microsoft.com/office/powerpoint/2010/main" val="2943614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A197CF07-9BFD-40F8-992F-EB0EBBD14A25}" type="slidenum">
              <a:rPr lang="it-IT" altLang="it-IT"/>
              <a:pPr/>
              <a:t>‹N›</a:t>
            </a:fld>
            <a:endParaRPr lang="it-IT" altLang="it-IT"/>
          </a:p>
        </p:txBody>
      </p:sp>
    </p:spTree>
    <p:extLst>
      <p:ext uri="{BB962C8B-B14F-4D97-AF65-F5344CB8AC3E}">
        <p14:creationId xmlns:p14="http://schemas.microsoft.com/office/powerpoint/2010/main" val="3691582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79F41275-AB26-4CB4-AAF5-971E223D2FDF}" type="slidenum">
              <a:rPr lang="it-IT" altLang="it-IT"/>
              <a:pPr/>
              <a:t>‹N›</a:t>
            </a:fld>
            <a:endParaRPr lang="it-IT" altLang="it-IT"/>
          </a:p>
        </p:txBody>
      </p:sp>
    </p:spTree>
    <p:extLst>
      <p:ext uri="{BB962C8B-B14F-4D97-AF65-F5344CB8AC3E}">
        <p14:creationId xmlns:p14="http://schemas.microsoft.com/office/powerpoint/2010/main" val="4151799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a:ln/>
        </p:spPr>
        <p:txBody>
          <a:bodyPr/>
          <a:lstStyle>
            <a:lvl1pPr>
              <a:defRPr/>
            </a:lvl1pPr>
          </a:lstStyle>
          <a:p>
            <a:pPr>
              <a:defRPr/>
            </a:pPr>
            <a:r>
              <a:rPr lang="it-IT"/>
              <a:t>&gt;</a:t>
            </a:r>
          </a:p>
        </p:txBody>
      </p:sp>
      <p:sp>
        <p:nvSpPr>
          <p:cNvPr id="8"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a:ln/>
        </p:spPr>
        <p:txBody>
          <a:bodyPr/>
          <a:lstStyle>
            <a:lvl1pPr>
              <a:defRPr/>
            </a:lvl1pPr>
          </a:lstStyle>
          <a:p>
            <a:fld id="{B058CE61-9052-40DA-83CC-1C40E6AF18C7}" type="slidenum">
              <a:rPr lang="it-IT" altLang="it-IT"/>
              <a:pPr/>
              <a:t>‹N›</a:t>
            </a:fld>
            <a:endParaRPr lang="it-IT" altLang="it-IT"/>
          </a:p>
        </p:txBody>
      </p:sp>
    </p:spTree>
    <p:extLst>
      <p:ext uri="{BB962C8B-B14F-4D97-AF65-F5344CB8AC3E}">
        <p14:creationId xmlns:p14="http://schemas.microsoft.com/office/powerpoint/2010/main" val="2411363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a:ln/>
        </p:spPr>
        <p:txBody>
          <a:bodyPr/>
          <a:lstStyle>
            <a:lvl1pPr>
              <a:defRPr/>
            </a:lvl1pPr>
          </a:lstStyle>
          <a:p>
            <a:pPr>
              <a:defRPr/>
            </a:pPr>
            <a:r>
              <a:rPr lang="it-IT"/>
              <a:t>&gt;</a:t>
            </a:r>
          </a:p>
        </p:txBody>
      </p:sp>
      <p:sp>
        <p:nvSpPr>
          <p:cNvPr id="4"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a:ln/>
        </p:spPr>
        <p:txBody>
          <a:bodyPr/>
          <a:lstStyle>
            <a:lvl1pPr>
              <a:defRPr/>
            </a:lvl1pPr>
          </a:lstStyle>
          <a:p>
            <a:fld id="{9B4E2A55-6BA8-4AA5-B965-3F1A16CE6593}" type="slidenum">
              <a:rPr lang="it-IT" altLang="it-IT"/>
              <a:pPr/>
              <a:t>‹N›</a:t>
            </a:fld>
            <a:endParaRPr lang="it-IT" altLang="it-IT"/>
          </a:p>
        </p:txBody>
      </p:sp>
    </p:spTree>
    <p:extLst>
      <p:ext uri="{BB962C8B-B14F-4D97-AF65-F5344CB8AC3E}">
        <p14:creationId xmlns:p14="http://schemas.microsoft.com/office/powerpoint/2010/main" val="3302929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it-IT"/>
              <a:t>&gt;</a:t>
            </a:r>
          </a:p>
        </p:txBody>
      </p:sp>
      <p:sp>
        <p:nvSpPr>
          <p:cNvPr id="3"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a:ln/>
        </p:spPr>
        <p:txBody>
          <a:bodyPr/>
          <a:lstStyle>
            <a:lvl1pPr>
              <a:defRPr/>
            </a:lvl1pPr>
          </a:lstStyle>
          <a:p>
            <a:fld id="{B407BA77-F369-444B-8D2B-2317566A0309}" type="slidenum">
              <a:rPr lang="it-IT" altLang="it-IT"/>
              <a:pPr/>
              <a:t>‹N›</a:t>
            </a:fld>
            <a:endParaRPr lang="it-IT" altLang="it-IT"/>
          </a:p>
        </p:txBody>
      </p:sp>
    </p:spTree>
    <p:extLst>
      <p:ext uri="{BB962C8B-B14F-4D97-AF65-F5344CB8AC3E}">
        <p14:creationId xmlns:p14="http://schemas.microsoft.com/office/powerpoint/2010/main" val="2608236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16003963-9C98-47F3-9F93-062DCF672F6E}" type="slidenum">
              <a:rPr lang="it-IT" altLang="it-IT"/>
              <a:pPr/>
              <a:t>‹N›</a:t>
            </a:fld>
            <a:endParaRPr lang="it-IT" altLang="it-IT"/>
          </a:p>
        </p:txBody>
      </p:sp>
    </p:spTree>
    <p:extLst>
      <p:ext uri="{BB962C8B-B14F-4D97-AF65-F5344CB8AC3E}">
        <p14:creationId xmlns:p14="http://schemas.microsoft.com/office/powerpoint/2010/main" val="396324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C7E3344F-DAA8-4BCF-ADC3-DC94214D4766}" type="slidenum">
              <a:rPr lang="it-IT" altLang="it-IT"/>
              <a:pPr/>
              <a:t>‹N›</a:t>
            </a:fld>
            <a:endParaRPr lang="it-IT" altLang="it-IT"/>
          </a:p>
        </p:txBody>
      </p:sp>
    </p:spTree>
    <p:extLst>
      <p:ext uri="{BB962C8B-B14F-4D97-AF65-F5344CB8AC3E}">
        <p14:creationId xmlns:p14="http://schemas.microsoft.com/office/powerpoint/2010/main" val="2422511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8"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0"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FFFFF"/>
                </a:solidFill>
                <a:latin typeface="AvantGarde Bk BT"/>
                <a:ea typeface="MS PGothic" panose="020B0600070205080204" pitchFamily="34" charset="-128"/>
              </a:defRPr>
            </a:lvl1pPr>
          </a:lstStyle>
          <a:p>
            <a:fld id="{7786AB21-B8E5-4FE9-959B-3CB31379C819}" type="slidenum">
              <a:rPr lang="it-IT" altLang="it-IT"/>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310" r:id="rId1"/>
    <p:sldLayoutId id="2147484311" r:id="rId2"/>
    <p:sldLayoutId id="2147484301" r:id="rId3"/>
    <p:sldLayoutId id="2147484302" r:id="rId4"/>
    <p:sldLayoutId id="2147484303" r:id="rId5"/>
    <p:sldLayoutId id="2147484304" r:id="rId6"/>
    <p:sldLayoutId id="2147484305" r:id="rId7"/>
    <p:sldLayoutId id="2147484306" r:id="rId8"/>
    <p:sldLayoutId id="2147484307" r:id="rId9"/>
    <p:sldLayoutId id="2147484308" r:id="rId10"/>
    <p:sldLayoutId id="2147484309" r:id="rId11"/>
    <p:sldLayoutId id="2147484312"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tangolo 4"/>
          <p:cNvSpPr/>
          <p:nvPr/>
        </p:nvSpPr>
        <p:spPr>
          <a:xfrm>
            <a:off x="684213" y="1772816"/>
            <a:ext cx="7991475" cy="4832092"/>
          </a:xfrm>
          <a:prstGeom prst="rect">
            <a:avLst/>
          </a:prstGeom>
        </p:spPr>
        <p:txBody>
          <a:bodyPr>
            <a:spAutoFit/>
          </a:bodyPr>
          <a:lstStyle/>
          <a:p>
            <a:pPr algn="ctr">
              <a:spcBef>
                <a:spcPts val="0"/>
              </a:spcBef>
              <a:defRPr/>
            </a:pPr>
            <a:r>
              <a:rPr lang="it-IT" sz="4400" b="1" dirty="0">
                <a:solidFill>
                  <a:schemeClr val="accent6"/>
                </a:solidFill>
                <a:latin typeface="Times New Roman" pitchFamily="18" charset="0"/>
              </a:rPr>
              <a:t>Corso di Ragioneria Generale</a:t>
            </a:r>
          </a:p>
          <a:p>
            <a:pPr algn="ctr" eaLnBrk="1" hangingPunct="1">
              <a:defRPr/>
            </a:pPr>
            <a:endParaRPr lang="it-IT" altLang="it-IT" sz="4400" dirty="0">
              <a:solidFill>
                <a:srgbClr val="000000"/>
              </a:solidFill>
            </a:endParaRPr>
          </a:p>
          <a:p>
            <a:pPr algn="ctr">
              <a:spcBef>
                <a:spcPts val="0"/>
              </a:spcBef>
              <a:defRPr/>
            </a:pPr>
            <a:r>
              <a:rPr lang="it-IT" sz="4400" b="1" i="1" dirty="0" smtClean="0">
                <a:solidFill>
                  <a:srgbClr val="7030A0"/>
                </a:solidFill>
                <a:latin typeface="Times New Roman" pitchFamily="18" charset="0"/>
              </a:rPr>
              <a:t>L’operazione di finanziamento a titolo di rischio</a:t>
            </a:r>
          </a:p>
          <a:p>
            <a:pPr algn="ctr">
              <a:spcBef>
                <a:spcPts val="0"/>
              </a:spcBef>
              <a:defRPr/>
            </a:pPr>
            <a:r>
              <a:rPr lang="it-IT" sz="4400" b="1" i="1" dirty="0" smtClean="0">
                <a:solidFill>
                  <a:srgbClr val="7030A0"/>
                </a:solidFill>
                <a:latin typeface="Times New Roman" pitchFamily="18" charset="0"/>
              </a:rPr>
              <a:t>(approfondimenti)</a:t>
            </a:r>
            <a:endParaRPr lang="it-IT" sz="4400" b="1" i="1" dirty="0">
              <a:solidFill>
                <a:srgbClr val="7030A0"/>
              </a:solidFill>
              <a:latin typeface="Times New Roman" pitchFamily="18" charset="0"/>
            </a:endParaRPr>
          </a:p>
          <a:p>
            <a:pPr algn="ctr">
              <a:spcBef>
                <a:spcPts val="0"/>
              </a:spcBef>
              <a:defRPr/>
            </a:pPr>
            <a:endParaRPr lang="it-IT" sz="4400" b="1" i="1" dirty="0">
              <a:solidFill>
                <a:schemeClr val="accent6"/>
              </a:solidFill>
              <a:latin typeface="Times New Roman" pitchFamily="18" charset="0"/>
            </a:endParaRPr>
          </a:p>
          <a:p>
            <a:pPr algn="ctr">
              <a:defRPr/>
            </a:pPr>
            <a:r>
              <a:rPr lang="it-IT" sz="4400" b="1" i="1" dirty="0">
                <a:solidFill>
                  <a:srgbClr val="C00000"/>
                </a:solidFill>
                <a:latin typeface="Times New Roman" pitchFamily="18" charset="0"/>
              </a:rPr>
              <a:t>Prof. Stefano Coronella</a:t>
            </a:r>
          </a:p>
        </p:txBody>
      </p:sp>
      <p:pic>
        <p:nvPicPr>
          <p:cNvPr id="3" name="Immagin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9"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Finanziamento a titolo di capitale di rischio</a:t>
            </a:r>
            <a:endParaRPr lang="it-IT" altLang="it-IT" sz="1800"/>
          </a:p>
        </p:txBody>
      </p:sp>
      <p:sp>
        <p:nvSpPr>
          <p:cNvPr id="28676" name="Rettangolo 3"/>
          <p:cNvSpPr>
            <a:spLocks noChangeArrowheads="1"/>
          </p:cNvSpPr>
          <p:nvPr/>
        </p:nvSpPr>
        <p:spPr bwMode="auto">
          <a:xfrm>
            <a:off x="71438" y="693738"/>
            <a:ext cx="8856662" cy="5878512"/>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Il conferimento di </a:t>
            </a:r>
            <a:r>
              <a:rPr lang="it-IT" altLang="it-IT" sz="2000" b="1" dirty="0" smtClean="0">
                <a:solidFill>
                  <a:schemeClr val="bg1">
                    <a:lumMod val="50000"/>
                  </a:schemeClr>
                </a:solidFill>
                <a:latin typeface="Tahoma" panose="020B0604030504040204" pitchFamily="34" charset="0"/>
                <a:cs typeface="Tahoma" panose="020B0604030504040204" pitchFamily="34" charset="0"/>
              </a:rPr>
              <a:t>denaro </a:t>
            </a:r>
            <a:r>
              <a:rPr lang="it-IT" altLang="it-IT" sz="2000" b="1" dirty="0">
                <a:solidFill>
                  <a:schemeClr val="bg1">
                    <a:lumMod val="50000"/>
                  </a:schemeClr>
                </a:solidFill>
                <a:latin typeface="Tahoma" panose="020B0604030504040204" pitchFamily="34" charset="0"/>
                <a:cs typeface="Tahoma" panose="020B0604030504040204" pitchFamily="34" charset="0"/>
              </a:rPr>
              <a:t>nelle società di capitali</a:t>
            </a:r>
          </a:p>
          <a:p>
            <a:pPr marL="0" indent="0" eaLnBrk="1" hangingPunct="1">
              <a:spcBef>
                <a:spcPct val="0"/>
              </a:spcBef>
              <a:buClr>
                <a:schemeClr val="tx1"/>
              </a:buClr>
              <a:buFontTx/>
              <a:buNone/>
              <a:defRPr/>
            </a:pPr>
            <a:endParaRPr lang="it-IT" altLang="it-IT" sz="800" dirty="0">
              <a:latin typeface="Tahoma" panose="020B0604030504040204" pitchFamily="34" charset="0"/>
              <a:cs typeface="Tahoma" panose="020B0604030504040204" pitchFamily="34" charset="0"/>
            </a:endParaRPr>
          </a:p>
          <a:p>
            <a:pPr marL="342900" indent="-342900" algn="just" eaLnBrk="1" hangingPunct="1">
              <a:spcBef>
                <a:spcPct val="0"/>
              </a:spcBef>
              <a:buClr>
                <a:schemeClr val="tx1"/>
              </a:buClr>
              <a:buFont typeface="+mj-lt"/>
              <a:buAutoNum type="arabicPeriod" startAt="2"/>
              <a:defRPr/>
            </a:pPr>
            <a:r>
              <a:rPr lang="it-IT" altLang="it-IT" sz="1800" b="1" dirty="0">
                <a:latin typeface="Tahoma" panose="020B0604030504040204" pitchFamily="34" charset="0"/>
                <a:cs typeface="Tahoma" panose="020B0604030504040204" pitchFamily="34" charset="0"/>
              </a:rPr>
              <a:t>Versamento dei centesimi residui</a:t>
            </a: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Il versamento dei centesimi ulteriori (tutti o solo una parte) comporta una scrittura analoga alla precedente, con la differenza che il denaro può essere versato direttamente nelle casse sociali o presso il conto corrente ordinario dell’azienda.</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Contabilmente si può anche provvedere prima a “richiamare” i centesimi residui per poi incassarli successivamente si avrà una duplice registrazione. </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342900" indent="-342900" algn="just" eaLnBrk="1" hangingPunct="1">
              <a:spcBef>
                <a:spcPct val="0"/>
              </a:spcBef>
              <a:buClr>
                <a:schemeClr val="tx1"/>
              </a:buClr>
              <a:buFont typeface="+mj-lt"/>
              <a:buAutoNum type="arabicPeriod" startAt="4"/>
              <a:defRPr/>
            </a:pPr>
            <a:r>
              <a:rPr lang="it-IT" altLang="it-IT" sz="1800" dirty="0">
                <a:latin typeface="Tahoma" panose="020B0604030504040204" pitchFamily="34" charset="0"/>
                <a:cs typeface="Tahoma" panose="020B0604030504040204" pitchFamily="34" charset="0"/>
              </a:rPr>
              <a:t>Svincolo del conto corrente vincolato e versamento in un conto corrente ordinario</a:t>
            </a: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7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Nel momento in cui la società ottiene l’iscrizione nel registro delle imprese, gli amministratori possono “svincolare” il conto vincolato. (Permutazione finanziaria)  </a:t>
            </a:r>
          </a:p>
          <a:p>
            <a:pPr marL="0" indent="0" algn="just" eaLnBrk="1" hangingPunct="1">
              <a:spcBef>
                <a:spcPct val="0"/>
              </a:spcBef>
              <a:buClr>
                <a:schemeClr val="tx1"/>
              </a:buClr>
              <a:buFontTx/>
              <a:buNone/>
              <a:defRPr/>
            </a:pPr>
            <a:r>
              <a:rPr lang="it-IT" altLang="it-IT" sz="1800" dirty="0">
                <a:latin typeface="Tahoma" panose="020B0604030504040204" pitchFamily="34" charset="0"/>
                <a:cs typeface="Tahoma" panose="020B0604030504040204" pitchFamily="34" charset="0"/>
              </a:rPr>
              <a:t> </a:t>
            </a:r>
          </a:p>
        </p:txBody>
      </p:sp>
      <p:graphicFrame>
        <p:nvGraphicFramePr>
          <p:cNvPr id="17" name="Group 52"/>
          <p:cNvGraphicFramePr>
            <a:graphicFrameLocks noGrp="1"/>
          </p:cNvGraphicFramePr>
          <p:nvPr/>
        </p:nvGraphicFramePr>
        <p:xfrm>
          <a:off x="212725" y="1557338"/>
          <a:ext cx="8496300" cy="334974"/>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349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567" marB="455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567" marB="455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Cassa/Banca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567" marB="455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567" marB="455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Soci c/sottoscrizione</a:t>
                      </a:r>
                    </a:p>
                  </a:txBody>
                  <a:tcPr marT="45567" marB="455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567" marB="455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750</a:t>
                      </a:r>
                    </a:p>
                  </a:txBody>
                  <a:tcPr marT="45567" marB="455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8" name="Group 52"/>
          <p:cNvGraphicFramePr>
            <a:graphicFrameLocks noGrp="1"/>
          </p:cNvGraphicFramePr>
          <p:nvPr/>
        </p:nvGraphicFramePr>
        <p:xfrm>
          <a:off x="250825" y="3811588"/>
          <a:ext cx="8496300" cy="3365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682568">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365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Soci c/centesimi richiamati</a:t>
                      </a: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dirty="0">
                          <a:latin typeface="Tahoma" panose="020B0604030504040204" pitchFamily="34" charset="0"/>
                          <a:cs typeface="Tahoma" panose="020B0604030504040204" pitchFamily="34" charset="0"/>
                        </a:rPr>
                        <a:t>Soci conto sottoscrizione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750</a:t>
                      </a:r>
                    </a:p>
                  </a:txBody>
                  <a:tcPr marT="46009" marB="460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7" name="Group 52"/>
          <p:cNvGraphicFramePr>
            <a:graphicFrameLocks noGrp="1"/>
          </p:cNvGraphicFramePr>
          <p:nvPr/>
        </p:nvGraphicFramePr>
        <p:xfrm>
          <a:off x="250825" y="4221163"/>
          <a:ext cx="8496300" cy="335056"/>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682568">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349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Cassa/Banca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Soci c/centesimi richiamati</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750</a:t>
                      </a:r>
                    </a:p>
                  </a:txBody>
                  <a:tcPr marT="45608" marB="456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2"/>
          <p:cNvGraphicFramePr>
            <a:graphicFrameLocks noGrp="1"/>
          </p:cNvGraphicFramePr>
          <p:nvPr/>
        </p:nvGraphicFramePr>
        <p:xfrm>
          <a:off x="323850" y="5083175"/>
          <a:ext cx="8496300" cy="335056"/>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682568">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349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Banca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Banca c/c vincolato</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250</a:t>
                      </a:r>
                    </a:p>
                  </a:txBody>
                  <a:tcPr marT="45608" marB="456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Finanziamento a titolo di capitale di rischio</a:t>
            </a:r>
            <a:endParaRPr lang="it-IT" altLang="it-IT" sz="1800"/>
          </a:p>
        </p:txBody>
      </p:sp>
      <p:sp>
        <p:nvSpPr>
          <p:cNvPr id="28676" name="Rettangolo 3"/>
          <p:cNvSpPr>
            <a:spLocks noChangeArrowheads="1"/>
          </p:cNvSpPr>
          <p:nvPr/>
        </p:nvSpPr>
        <p:spPr bwMode="auto">
          <a:xfrm>
            <a:off x="142875" y="658813"/>
            <a:ext cx="8858250" cy="4970462"/>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Il conferimento in natura nelle società di capitali:</a:t>
            </a:r>
          </a:p>
          <a:p>
            <a:pPr marL="0" indent="0" algn="just" eaLnBrk="1" hangingPunct="1">
              <a:spcBef>
                <a:spcPct val="0"/>
              </a:spcBef>
              <a:buClr>
                <a:schemeClr val="tx1"/>
              </a:buClr>
              <a:buFontTx/>
              <a:buNone/>
              <a:defRPr/>
            </a:pPr>
            <a:endParaRPr lang="it-IT" altLang="it-IT" sz="10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dirty="0">
                <a:latin typeface="Tahoma" panose="020B0604030504040204" pitchFamily="34" charset="0"/>
                <a:cs typeface="Tahoma" panose="020B0604030504040204" pitchFamily="34" charset="0"/>
              </a:rPr>
              <a:t>Occorre distinguere due momenti: </a:t>
            </a:r>
            <a:r>
              <a:rPr lang="it-IT" altLang="it-IT" sz="1800" b="1" dirty="0">
                <a:latin typeface="Tahoma" panose="020B0604030504040204" pitchFamily="34" charset="0"/>
                <a:cs typeface="Tahoma" panose="020B0604030504040204" pitchFamily="34" charset="0"/>
              </a:rPr>
              <a:t>sottoscrizione e liberazione.</a:t>
            </a:r>
            <a:endParaRPr lang="it-IT" altLang="it-IT" sz="105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dirty="0">
                <a:latin typeface="Tahoma" panose="020B0604030504040204" pitchFamily="34" charset="0"/>
                <a:cs typeface="Tahoma" panose="020B0604030504040204" pitchFamily="34" charset="0"/>
              </a:rPr>
              <a:t>Questi due momenti, sebbene teoricamente distinti, nel caso di conferimento in denaro sono coincidenti, nel senso che la liberazione deve avvenire contestualmente alla sottoscrizione. </a:t>
            </a:r>
          </a:p>
          <a:p>
            <a:pPr marL="0" indent="0" algn="just" eaLnBrk="1" hangingPunct="1">
              <a:spcBef>
                <a:spcPct val="0"/>
              </a:spcBef>
              <a:buClr>
                <a:schemeClr val="tx1"/>
              </a:buClr>
              <a:buFontTx/>
              <a:buNone/>
              <a:defRPr/>
            </a:pPr>
            <a:endParaRPr lang="it-IT" altLang="it-IT" sz="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dirty="0">
                <a:latin typeface="Tahoma" panose="020B0604030504040204" pitchFamily="34" charset="0"/>
                <a:cs typeface="Tahoma" panose="020B0604030504040204" pitchFamily="34" charset="0"/>
              </a:rPr>
              <a:t>Operazione con particolari obblighi previsti dal Codice Civile a </a:t>
            </a:r>
            <a:r>
              <a:rPr lang="it-IT" altLang="it-IT" sz="1800" b="1" dirty="0">
                <a:latin typeface="Tahoma" panose="020B0604030504040204" pitchFamily="34" charset="0"/>
                <a:cs typeface="Tahoma" panose="020B0604030504040204" pitchFamily="34" charset="0"/>
              </a:rPr>
              <a:t>tutela dei terzi creditori </a:t>
            </a:r>
            <a:r>
              <a:rPr lang="it-IT" altLang="it-IT" sz="1800" dirty="0">
                <a:latin typeface="Tahoma" panose="020B0604030504040204" pitchFamily="34" charset="0"/>
                <a:cs typeface="Tahoma" panose="020B0604030504040204" pitchFamily="34" charset="0"/>
              </a:rPr>
              <a:t>→  </a:t>
            </a:r>
            <a:r>
              <a:rPr lang="it-IT" altLang="it-IT" sz="1600" dirty="0">
                <a:latin typeface="Tahoma" panose="020B0604030504040204" pitchFamily="34" charset="0"/>
                <a:cs typeface="Tahoma" panose="020B0604030504040204" pitchFamily="34" charset="0"/>
              </a:rPr>
              <a:t>chi conferisce beni in natura o crediti deve presentare la </a:t>
            </a:r>
            <a:r>
              <a:rPr lang="it-IT" altLang="it-IT" sz="1600" b="1" dirty="0">
                <a:latin typeface="Tahoma" panose="020B0604030504040204" pitchFamily="34" charset="0"/>
                <a:cs typeface="Tahoma" panose="020B0604030504040204" pitchFamily="34" charset="0"/>
              </a:rPr>
              <a:t>relazione giurata </a:t>
            </a:r>
            <a:r>
              <a:rPr lang="it-IT" altLang="it-IT" sz="1600" dirty="0">
                <a:latin typeface="Tahoma" panose="020B0604030504040204" pitchFamily="34" charset="0"/>
                <a:cs typeface="Tahoma" panose="020B0604030504040204" pitchFamily="34" charset="0"/>
              </a:rPr>
              <a:t>(da allegare all’atto costitutivo) di un esperto designato dal tribunale nel cui circondario ha sede la società, contenente la descrizione dei beni o dei crediti conferiti, l’attestazione che il loro valore è almeno pari a quello ad essi attribuito ai fini della determinazione del capitale sociale e dell’eventuale soprapprezzo e i criteri di valutazione seguiti. (art. 2343 c.c.).</a:t>
            </a:r>
          </a:p>
          <a:p>
            <a:pPr marL="0" indent="0" algn="just" eaLnBrk="1" hangingPunct="1">
              <a:spcBef>
                <a:spcPct val="0"/>
              </a:spcBef>
              <a:buClr>
                <a:schemeClr val="tx1"/>
              </a:buClr>
              <a:buFontTx/>
              <a:buNone/>
              <a:defRPr/>
            </a:pPr>
            <a:endParaRPr lang="it-IT" altLang="it-IT" sz="11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u="sng" dirty="0">
                <a:latin typeface="Tahoma" panose="020B0604030504040204" pitchFamily="34" charset="0"/>
                <a:cs typeface="Tahoma" panose="020B0604030504040204" pitchFamily="34" charset="0"/>
              </a:rPr>
              <a:t>Esempio:</a:t>
            </a:r>
            <a:r>
              <a:rPr lang="it-IT" altLang="it-IT" sz="1600" dirty="0">
                <a:latin typeface="Tahoma" panose="020B0604030504040204" pitchFamily="34" charset="0"/>
                <a:cs typeface="Tahoma" panose="020B0604030504040204" pitchFamily="34" charset="0"/>
              </a:rPr>
              <a:t>  Si costituisce una S.p.a, il socio Neri apporta un immobile stimato 1.000 e il socio Banchi apporta brevetti stimati 300.</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i="1"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p:txBody>
      </p:sp>
      <p:graphicFrame>
        <p:nvGraphicFramePr>
          <p:cNvPr id="6" name="Group 52"/>
          <p:cNvGraphicFramePr>
            <a:graphicFrameLocks noGrp="1"/>
          </p:cNvGraphicFramePr>
          <p:nvPr/>
        </p:nvGraphicFramePr>
        <p:xfrm>
          <a:off x="342900" y="4868863"/>
          <a:ext cx="8496300" cy="3365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682568">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365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dirty="0">
                          <a:latin typeface="Tahoma" panose="020B0604030504040204" pitchFamily="34" charset="0"/>
                          <a:cs typeface="Tahoma" panose="020B0604030504040204" pitchFamily="34" charset="0"/>
                        </a:rPr>
                        <a:t>Azionisti c/sottoscrizione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dirty="0">
                          <a:latin typeface="Tahoma" panose="020B0604030504040204" pitchFamily="34" charset="0"/>
                          <a:cs typeface="Tahoma" panose="020B0604030504040204" pitchFamily="34" charset="0"/>
                        </a:rPr>
                        <a:t>Capitale Sociale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1.300</a:t>
                      </a:r>
                    </a:p>
                  </a:txBody>
                  <a:tcPr marT="46009" marB="460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6647" name="CasellaDiTesto 1"/>
          <p:cNvSpPr txBox="1">
            <a:spLocks noChangeArrowheads="1"/>
          </p:cNvSpPr>
          <p:nvPr/>
        </p:nvSpPr>
        <p:spPr bwMode="auto">
          <a:xfrm>
            <a:off x="468313" y="4570413"/>
            <a:ext cx="16541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b="1">
                <a:latin typeface="Tahoma" panose="020B0604030504040204" pitchFamily="34" charset="0"/>
                <a:cs typeface="Tahoma" panose="020B0604030504040204" pitchFamily="34" charset="0"/>
              </a:rPr>
              <a:t>Sottoscrizione</a:t>
            </a:r>
            <a:endParaRPr lang="it-IT" altLang="it-IT" sz="1600">
              <a:cs typeface="Tahoma" panose="020B0604030504040204" pitchFamily="34" charset="0"/>
            </a:endParaRPr>
          </a:p>
        </p:txBody>
      </p:sp>
      <p:sp>
        <p:nvSpPr>
          <p:cNvPr id="26648" name="CasellaDiTesto 7"/>
          <p:cNvSpPr txBox="1">
            <a:spLocks noChangeArrowheads="1"/>
          </p:cNvSpPr>
          <p:nvPr/>
        </p:nvSpPr>
        <p:spPr bwMode="auto">
          <a:xfrm>
            <a:off x="450850" y="5205413"/>
            <a:ext cx="1323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b="1"/>
              <a:t>Liberazione</a:t>
            </a:r>
          </a:p>
        </p:txBody>
      </p:sp>
      <p:graphicFrame>
        <p:nvGraphicFramePr>
          <p:cNvPr id="9" name="Group 52"/>
          <p:cNvGraphicFramePr>
            <a:graphicFrameLocks noGrp="1"/>
          </p:cNvGraphicFramePr>
          <p:nvPr>
            <p:extLst>
              <p:ext uri="{D42A27DB-BD31-4B8C-83A1-F6EECF244321}">
                <p14:modId xmlns:p14="http://schemas.microsoft.com/office/powerpoint/2010/main" val="3645417705"/>
              </p:ext>
            </p:extLst>
          </p:nvPr>
        </p:nvGraphicFramePr>
        <p:xfrm>
          <a:off x="342900" y="5543550"/>
          <a:ext cx="8496300" cy="920784"/>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682568">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64" marB="4586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Immobili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Brevetti</a:t>
                      </a: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dirty="0">
                          <a:latin typeface="Tahoma" panose="020B0604030504040204" pitchFamily="34" charset="0"/>
                          <a:cs typeface="Tahoma" panose="020B0604030504040204" pitchFamily="34" charset="0"/>
                        </a:rPr>
                        <a:t>Azionisti c/sottoscrizione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300</a:t>
                      </a: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1.300</a:t>
                      </a:r>
                    </a:p>
                  </a:txBody>
                  <a:tcPr marT="45864" marB="4586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Finanziamento a titolo di capitale di rischio</a:t>
            </a:r>
            <a:endParaRPr lang="it-IT" altLang="it-IT" sz="1800"/>
          </a:p>
        </p:txBody>
      </p:sp>
      <p:sp>
        <p:nvSpPr>
          <p:cNvPr id="28676" name="Rettangolo 3"/>
          <p:cNvSpPr>
            <a:spLocks noChangeArrowheads="1"/>
          </p:cNvSpPr>
          <p:nvPr/>
        </p:nvSpPr>
        <p:spPr bwMode="auto">
          <a:xfrm>
            <a:off x="-22225" y="687388"/>
            <a:ext cx="8856663" cy="5524500"/>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1800" b="1" dirty="0">
                <a:solidFill>
                  <a:schemeClr val="bg1">
                    <a:lumMod val="50000"/>
                  </a:schemeClr>
                </a:solidFill>
                <a:latin typeface="Tahoma" panose="020B0604030504040204" pitchFamily="34" charset="0"/>
                <a:cs typeface="Tahoma" panose="020B0604030504040204" pitchFamily="34" charset="0"/>
              </a:rPr>
              <a:t>Il conferimento in natura nelle società di capitali:</a:t>
            </a:r>
          </a:p>
          <a:p>
            <a:pPr marL="0" indent="0" algn="just" eaLnBrk="1" hangingPunct="1">
              <a:spcBef>
                <a:spcPct val="0"/>
              </a:spcBef>
              <a:buClr>
                <a:schemeClr val="tx1"/>
              </a:buClr>
              <a:buFontTx/>
              <a:buNone/>
              <a:defRPr/>
            </a:pPr>
            <a:endParaRPr lang="it-IT" altLang="it-IT" sz="11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I beni in natura potrebbero cambiare il loro valore nel tempo. Se tale cambiamento di valore (diminuzione) fosse repentino potrebbe mettere a rischio le garanzie per i terzi</a:t>
            </a:r>
          </a:p>
          <a:p>
            <a:pPr marL="0" indent="0" algn="just" eaLnBrk="1" hangingPunct="1">
              <a:spcBef>
                <a:spcPct val="0"/>
              </a:spcBef>
              <a:buClr>
                <a:schemeClr val="tx1"/>
              </a:buClr>
              <a:buFontTx/>
              <a:buNone/>
              <a:defRPr/>
            </a:pPr>
            <a:endParaRPr lang="it-IT" altLang="it-IT" sz="1600" b="1"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dirty="0">
                <a:latin typeface="Tahoma" panose="020B0604030504040204" pitchFamily="34" charset="0"/>
                <a:cs typeface="Tahoma" panose="020B0604030504040204" pitchFamily="34" charset="0"/>
              </a:rPr>
              <a:t>Tutela dei terzi creditori </a:t>
            </a:r>
            <a:r>
              <a:rPr lang="it-IT" altLang="it-IT" sz="1600" dirty="0">
                <a:latin typeface="Tahoma" panose="020B0604030504040204" pitchFamily="34" charset="0"/>
                <a:cs typeface="Tahoma" panose="020B0604030504040204" pitchFamily="34" charset="0"/>
              </a:rPr>
              <a:t>→ nel termine di centottanta giorni (sei mesi) dall’iscrizione della società nel registro delle imprese, gli amministratori devono controllare le valutazioni contenute nella relazione di stima e, se sussistono fondati motivi, devono procedere alla revisione della stima operata (No S.r.l.).</a:t>
            </a:r>
          </a:p>
          <a:p>
            <a:pPr marL="0" indent="0" algn="just" eaLnBrk="1" hangingPunct="1">
              <a:spcBef>
                <a:spcPct val="0"/>
              </a:spcBef>
              <a:buClr>
                <a:schemeClr val="tx1"/>
              </a:buClr>
              <a:buFontTx/>
              <a:buNone/>
              <a:defRPr/>
            </a:pPr>
            <a:endParaRPr lang="it-IT" altLang="it-IT" sz="4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Se risulta che il valore dei beni o dei crediti conferiti è inferiore </a:t>
            </a:r>
            <a:r>
              <a:rPr lang="it-IT" altLang="it-IT" sz="1600" b="1" dirty="0">
                <a:latin typeface="Tahoma" panose="020B0604030504040204" pitchFamily="34" charset="0"/>
                <a:cs typeface="Tahoma" panose="020B0604030504040204" pitchFamily="34" charset="0"/>
              </a:rPr>
              <a:t>di oltre un quinto </a:t>
            </a:r>
            <a:r>
              <a:rPr lang="it-IT" altLang="it-IT" sz="1600" dirty="0">
                <a:latin typeface="Tahoma" panose="020B0604030504040204" pitchFamily="34" charset="0"/>
                <a:cs typeface="Tahoma" panose="020B0604030504040204" pitchFamily="34" charset="0"/>
              </a:rPr>
              <a:t>rispetto a quello di conferimento, </a:t>
            </a:r>
            <a:r>
              <a:rPr lang="it-IT" altLang="it-IT" sz="1600" dirty="0">
                <a:solidFill>
                  <a:srgbClr val="C00000"/>
                </a:solidFill>
                <a:latin typeface="Tahoma" panose="020B0604030504040204" pitchFamily="34" charset="0"/>
                <a:cs typeface="Tahoma" panose="020B0604030504040204" pitchFamily="34" charset="0"/>
              </a:rPr>
              <a:t>la società deve ridurre proporzionalmente il capitale sociale</a:t>
            </a:r>
            <a:r>
              <a:rPr lang="it-IT" altLang="it-IT" sz="1600" dirty="0">
                <a:latin typeface="Tahoma" panose="020B0604030504040204" pitchFamily="34" charset="0"/>
                <a:cs typeface="Tahoma" panose="020B0604030504040204" pitchFamily="34" charset="0"/>
              </a:rPr>
              <a:t>, annullando le azioni che risultano </a:t>
            </a:r>
            <a:r>
              <a:rPr lang="it-IT" altLang="it-IT" sz="1600" dirty="0" smtClean="0">
                <a:latin typeface="Tahoma" panose="020B0604030504040204" pitchFamily="34" charset="0"/>
                <a:cs typeface="Tahoma" panose="020B0604030504040204" pitchFamily="34" charset="0"/>
              </a:rPr>
              <a:t>scoperte.</a:t>
            </a:r>
            <a:endParaRPr lang="it-IT" altLang="it-IT" sz="1600" b="1"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algn="just" eaLnBrk="1" hangingPunct="1">
              <a:spcBef>
                <a:spcPct val="0"/>
              </a:spcBef>
              <a:buClr>
                <a:schemeClr val="tx1"/>
              </a:buClr>
              <a:defRPr/>
            </a:pPr>
            <a:r>
              <a:rPr lang="it-IT" altLang="it-IT" sz="1600" dirty="0">
                <a:solidFill>
                  <a:srgbClr val="C00000"/>
                </a:solidFill>
                <a:latin typeface="Tahoma" panose="020B0604030504040204" pitchFamily="34" charset="0"/>
                <a:cs typeface="Tahoma" panose="020B0604030504040204" pitchFamily="34" charset="0"/>
              </a:rPr>
              <a:t>In alternativa il socio conferente </a:t>
            </a:r>
            <a:r>
              <a:rPr lang="it-IT" altLang="it-IT" sz="1600" dirty="0">
                <a:latin typeface="Tahoma" panose="020B0604030504040204" pitchFamily="34" charset="0"/>
                <a:cs typeface="Tahoma" panose="020B0604030504040204" pitchFamily="34" charset="0"/>
              </a:rPr>
              <a:t>può </a:t>
            </a:r>
            <a:r>
              <a:rPr lang="it-IT" altLang="it-IT" sz="1600" dirty="0">
                <a:solidFill>
                  <a:srgbClr val="C00000"/>
                </a:solidFill>
                <a:latin typeface="Tahoma" panose="020B0604030504040204" pitchFamily="34" charset="0"/>
                <a:cs typeface="Tahoma" panose="020B0604030504040204" pitchFamily="34" charset="0"/>
              </a:rPr>
              <a:t>versare la differenza </a:t>
            </a:r>
            <a:r>
              <a:rPr lang="it-IT" altLang="it-IT" sz="1600" dirty="0">
                <a:latin typeface="Tahoma" panose="020B0604030504040204" pitchFamily="34" charset="0"/>
                <a:cs typeface="Tahoma" panose="020B0604030504040204" pitchFamily="34" charset="0"/>
              </a:rPr>
              <a:t>in denaro o </a:t>
            </a:r>
            <a:r>
              <a:rPr lang="it-IT" altLang="it-IT" sz="1600" dirty="0">
                <a:solidFill>
                  <a:srgbClr val="C00000"/>
                </a:solidFill>
                <a:latin typeface="Tahoma" panose="020B0604030504040204" pitchFamily="34" charset="0"/>
                <a:cs typeface="Tahoma" panose="020B0604030504040204" pitchFamily="34" charset="0"/>
              </a:rPr>
              <a:t>recedere</a:t>
            </a:r>
            <a:r>
              <a:rPr lang="it-IT" altLang="it-IT" sz="1600" dirty="0">
                <a:latin typeface="Tahoma" panose="020B0604030504040204" pitchFamily="34" charset="0"/>
                <a:cs typeface="Tahoma" panose="020B0604030504040204" pitchFamily="34" charset="0"/>
              </a:rPr>
              <a:t> dalla società. Il socio recedente ha diritto alla restituzione del conferimento ma solo se ciò sia possibile; se questo non è possibile egli avrà diritto ad un equivalente rimborso in denaro. </a:t>
            </a:r>
          </a:p>
          <a:p>
            <a:pPr algn="just" eaLnBrk="1" hangingPunct="1">
              <a:spcBef>
                <a:spcPct val="0"/>
              </a:spcBef>
              <a:buClr>
                <a:schemeClr val="tx1"/>
              </a:buClr>
              <a:defRPr/>
            </a:pPr>
            <a:r>
              <a:rPr lang="it-IT" altLang="it-IT" sz="1600" dirty="0">
                <a:latin typeface="Tahoma" panose="020B0604030504040204" pitchFamily="34" charset="0"/>
                <a:cs typeface="Tahoma" panose="020B0604030504040204" pitchFamily="34" charset="0"/>
              </a:rPr>
              <a:t>Se il socio recede dalla società occorre fare attenzione affinché l’importo del capitale non scenda al di sotto del “minimo legale” (50.000 euro per le S.p.a. e le </a:t>
            </a:r>
            <a:r>
              <a:rPr lang="it-IT" altLang="it-IT" sz="1600" dirty="0" err="1">
                <a:latin typeface="Tahoma" panose="020B0604030504040204" pitchFamily="34" charset="0"/>
                <a:cs typeface="Tahoma" panose="020B0604030504040204" pitchFamily="34" charset="0"/>
              </a:rPr>
              <a:t>S.a.p.a</a:t>
            </a:r>
            <a:r>
              <a:rPr lang="it-IT" altLang="it-IT" sz="1600" dirty="0">
                <a:latin typeface="Tahoma" panose="020B0604030504040204" pitchFamily="34" charset="0"/>
                <a:cs typeface="Tahoma" panose="020B0604030504040204" pitchFamily="34" charset="0"/>
              </a:rPr>
              <a:t>.). </a:t>
            </a:r>
          </a:p>
          <a:p>
            <a:pPr algn="just" eaLnBrk="1" hangingPunct="1">
              <a:spcBef>
                <a:spcPct val="0"/>
              </a:spcBef>
              <a:buClr>
                <a:schemeClr val="tx1"/>
              </a:buClr>
              <a:defRPr/>
            </a:pPr>
            <a:r>
              <a:rPr lang="it-IT" altLang="it-IT" sz="1600" dirty="0">
                <a:latin typeface="Tahoma" panose="020B0604030504040204" pitchFamily="34" charset="0"/>
                <a:cs typeface="Tahoma" panose="020B0604030504040204" pitchFamily="34" charset="0"/>
              </a:rPr>
              <a:t>Se ciò accade è necessario effettuare un aumento di capitale (da parte degli altri soci o mediante l’ingresso di nuovi soci) o trasformare la forma giuridica in una società il cui minimo legale è più basso (per esempio da S.p.a. a S.r.l.) o in una società di persone in cui non è imposto un valore minimo per il capitale.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Finanziamento a titolo di capitale di rischio</a:t>
            </a:r>
            <a:endParaRPr lang="it-IT" altLang="it-IT" sz="1800"/>
          </a:p>
        </p:txBody>
      </p: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836712"/>
            <a:ext cx="5976664" cy="5902163"/>
          </a:xfrm>
          <a:prstGeom prst="rect">
            <a:avLst/>
          </a:prstGeom>
        </p:spPr>
      </p:pic>
    </p:spTree>
    <p:extLst>
      <p:ext uri="{BB962C8B-B14F-4D97-AF65-F5344CB8AC3E}">
        <p14:creationId xmlns:p14="http://schemas.microsoft.com/office/powerpoint/2010/main" val="2256393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3"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Finanziamento a titolo di capitale di rischio</a:t>
            </a:r>
            <a:endParaRPr lang="it-IT" altLang="it-IT" sz="1800"/>
          </a:p>
        </p:txBody>
      </p:sp>
      <p:sp>
        <p:nvSpPr>
          <p:cNvPr id="28676" name="Rettangolo 3"/>
          <p:cNvSpPr>
            <a:spLocks noChangeArrowheads="1"/>
          </p:cNvSpPr>
          <p:nvPr/>
        </p:nvSpPr>
        <p:spPr bwMode="auto">
          <a:xfrm>
            <a:off x="71438" y="693738"/>
            <a:ext cx="8856662" cy="6478587"/>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Il conferimento in natura nelle società di capitali</a:t>
            </a:r>
          </a:p>
          <a:p>
            <a:pPr marL="0" indent="0" eaLnBrk="1" hangingPunct="1">
              <a:spcBef>
                <a:spcPct val="0"/>
              </a:spcBef>
              <a:buClr>
                <a:schemeClr val="tx1"/>
              </a:buClr>
              <a:buFontTx/>
              <a:buNone/>
              <a:defRPr/>
            </a:pPr>
            <a:endParaRPr lang="it-IT" altLang="it-IT" sz="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b="1" u="sng" dirty="0">
                <a:latin typeface="Tahoma" panose="020B0604030504040204" pitchFamily="34" charset="0"/>
                <a:cs typeface="Tahoma" panose="020B0604030504040204" pitchFamily="34" charset="0"/>
              </a:rPr>
              <a:t>Esempio:</a:t>
            </a:r>
            <a:r>
              <a:rPr lang="it-IT" altLang="it-IT" sz="1800" dirty="0">
                <a:latin typeface="Tahoma" panose="020B0604030504040204" pitchFamily="34" charset="0"/>
                <a:cs typeface="Tahoma" panose="020B0604030504040204" pitchFamily="34" charset="0"/>
              </a:rPr>
              <a:t> Si costituisce una S.p.a, il socio Neri apporta un impianto stimato 1.000</a:t>
            </a: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dirty="0">
                <a:latin typeface="Tahoma" panose="020B0604030504040204" pitchFamily="34" charset="0"/>
                <a:cs typeface="Tahoma" panose="020B0604030504040204" pitchFamily="34" charset="0"/>
              </a:rPr>
              <a:t>In seguito alla revisione della stima la società rileva una perdita di valore superiore al 20% e in particolare pari a 250. </a:t>
            </a: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0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Il conto “Svalutazioni ex art. 2343 c.c.” è un conto derivato-economico acceso ai costi di esercizio: rappresenta infatti una perdita di valore, quindi un costo – teoricamente – imputabile all’esercizio. Tuttavia, per legge tale costo non deve gravare sulla società. Deve invece essere “scaricato” sul socio. </a:t>
            </a:r>
          </a:p>
          <a:p>
            <a:pPr marL="0" indent="0" algn="just" eaLnBrk="1" hangingPunct="1">
              <a:spcBef>
                <a:spcPct val="0"/>
              </a:spcBef>
              <a:buClr>
                <a:schemeClr val="tx1"/>
              </a:buClr>
              <a:buFontTx/>
              <a:buNone/>
              <a:defRPr/>
            </a:pPr>
            <a:endParaRPr lang="it-IT" altLang="it-IT" sz="5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dirty="0">
                <a:latin typeface="Tahoma" panose="020B0604030504040204" pitchFamily="34" charset="0"/>
                <a:cs typeface="Tahoma" panose="020B0604030504040204" pitchFamily="34" charset="0"/>
              </a:rPr>
              <a:t>Caso a): la società riduce proporzionalmente il capitale </a:t>
            </a:r>
          </a:p>
          <a:p>
            <a:pPr marL="0" indent="0" algn="just" eaLnBrk="1" hangingPunct="1">
              <a:spcBef>
                <a:spcPct val="0"/>
              </a:spcBef>
              <a:buClr>
                <a:schemeClr val="tx1"/>
              </a:buClr>
              <a:buFontTx/>
              <a:buNone/>
              <a:defRPr/>
            </a:pPr>
            <a:r>
              <a:rPr lang="it-IT" altLang="it-IT" sz="1600" b="1" dirty="0">
                <a:latin typeface="Tahoma" panose="020B0604030504040204" pitchFamily="34" charset="0"/>
                <a:cs typeface="Tahoma" panose="020B0604030504040204" pitchFamily="34" charset="0"/>
              </a:rPr>
              <a:t>Caso b): Il socio reintegra il capitale in denaro</a:t>
            </a:r>
          </a:p>
          <a:p>
            <a:pPr marL="0" indent="0" algn="just" eaLnBrk="1" hangingPunct="1">
              <a:spcBef>
                <a:spcPct val="0"/>
              </a:spcBef>
              <a:buClr>
                <a:schemeClr val="tx1"/>
              </a:buClr>
              <a:buFontTx/>
              <a:buNone/>
              <a:defRPr/>
            </a:pPr>
            <a:r>
              <a:rPr lang="it-IT" altLang="it-IT" sz="1600" b="1" dirty="0">
                <a:latin typeface="Tahoma" panose="020B0604030504040204" pitchFamily="34" charset="0"/>
                <a:cs typeface="Tahoma" panose="020B0604030504040204" pitchFamily="34" charset="0"/>
              </a:rPr>
              <a:t>Caso c): Il socio recede dalla società </a:t>
            </a:r>
          </a:p>
          <a:p>
            <a:pPr marL="0" indent="0" algn="just" eaLnBrk="1" hangingPunct="1">
              <a:spcBef>
                <a:spcPct val="0"/>
              </a:spcBef>
              <a:buClr>
                <a:schemeClr val="tx1"/>
              </a:buClr>
              <a:buFontTx/>
              <a:buNone/>
              <a:defRPr/>
            </a:pPr>
            <a:endParaRPr lang="it-IT" altLang="it-IT" sz="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p:txBody>
      </p:sp>
      <p:graphicFrame>
        <p:nvGraphicFramePr>
          <p:cNvPr id="10" name="Group 52"/>
          <p:cNvGraphicFramePr>
            <a:graphicFrameLocks noGrp="1"/>
          </p:cNvGraphicFramePr>
          <p:nvPr/>
        </p:nvGraphicFramePr>
        <p:xfrm>
          <a:off x="152400" y="1817688"/>
          <a:ext cx="8496300" cy="3365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682568">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365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dirty="0">
                          <a:latin typeface="Tahoma" panose="020B0604030504040204" pitchFamily="34" charset="0"/>
                          <a:cs typeface="Tahoma" panose="020B0604030504040204" pitchFamily="34" charset="0"/>
                        </a:rPr>
                        <a:t>Azionisti c/sottoscrizione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dirty="0">
                          <a:latin typeface="Tahoma" panose="020B0604030504040204" pitchFamily="34" charset="0"/>
                          <a:cs typeface="Tahoma" panose="020B0604030504040204" pitchFamily="34" charset="0"/>
                        </a:rPr>
                        <a:t>Capitale Sociale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6009" marB="460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0743" name="CasellaDiTesto 10"/>
          <p:cNvSpPr txBox="1">
            <a:spLocks noChangeArrowheads="1"/>
          </p:cNvSpPr>
          <p:nvPr/>
        </p:nvSpPr>
        <p:spPr bwMode="auto">
          <a:xfrm>
            <a:off x="276225" y="1519238"/>
            <a:ext cx="16557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b="1">
                <a:latin typeface="Tahoma" panose="020B0604030504040204" pitchFamily="34" charset="0"/>
                <a:cs typeface="Tahoma" panose="020B0604030504040204" pitchFamily="34" charset="0"/>
              </a:rPr>
              <a:t>Sottoscrizione</a:t>
            </a:r>
            <a:endParaRPr lang="it-IT" altLang="it-IT" sz="1600">
              <a:cs typeface="Tahoma" panose="020B0604030504040204" pitchFamily="34" charset="0"/>
            </a:endParaRPr>
          </a:p>
        </p:txBody>
      </p:sp>
      <p:sp>
        <p:nvSpPr>
          <p:cNvPr id="30744" name="CasellaDiTesto 11"/>
          <p:cNvSpPr txBox="1">
            <a:spLocks noChangeArrowheads="1"/>
          </p:cNvSpPr>
          <p:nvPr/>
        </p:nvSpPr>
        <p:spPr bwMode="auto">
          <a:xfrm>
            <a:off x="260350" y="2154238"/>
            <a:ext cx="1323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b="1"/>
              <a:t>Liberazione</a:t>
            </a:r>
          </a:p>
        </p:txBody>
      </p:sp>
      <p:graphicFrame>
        <p:nvGraphicFramePr>
          <p:cNvPr id="13" name="Group 52"/>
          <p:cNvGraphicFramePr>
            <a:graphicFrameLocks noGrp="1"/>
          </p:cNvGraphicFramePr>
          <p:nvPr/>
        </p:nvGraphicFramePr>
        <p:xfrm>
          <a:off x="152400" y="2492375"/>
          <a:ext cx="8496300" cy="3365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682568">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365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Impianti</a:t>
                      </a: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dirty="0">
                          <a:latin typeface="Tahoma" panose="020B0604030504040204" pitchFamily="34" charset="0"/>
                          <a:cs typeface="Tahoma" panose="020B0604030504040204" pitchFamily="34" charset="0"/>
                        </a:rPr>
                        <a:t>Azionisti c/sottoscrizione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6009" marB="460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4" name="Group 52"/>
          <p:cNvGraphicFramePr>
            <a:graphicFrameLocks noGrp="1"/>
          </p:cNvGraphicFramePr>
          <p:nvPr/>
        </p:nvGraphicFramePr>
        <p:xfrm>
          <a:off x="238125" y="3843338"/>
          <a:ext cx="8496300" cy="335056"/>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682568">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349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Svalutazione ex. Art. 2343 cc</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dirty="0">
                          <a:latin typeface="Tahoma" panose="020B0604030504040204" pitchFamily="34" charset="0"/>
                          <a:cs typeface="Tahoma" panose="020B0604030504040204" pitchFamily="34" charset="0"/>
                        </a:rPr>
                        <a:t>Impianti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250</a:t>
                      </a:r>
                    </a:p>
                  </a:txBody>
                  <a:tcPr marT="45608" marB="456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1" name="Rectangle 4"/>
          <p:cNvSpPr>
            <a:spLocks noChangeArrowheads="1"/>
          </p:cNvSpPr>
          <p:nvPr/>
        </p:nvSpPr>
        <p:spPr bwMode="auto">
          <a:xfrm>
            <a:off x="614363" y="116632"/>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Finanziamento a titolo di capitale di rischio</a:t>
            </a:r>
            <a:endParaRPr lang="it-IT" altLang="it-IT" sz="1800"/>
          </a:p>
        </p:txBody>
      </p:sp>
      <p:sp>
        <p:nvSpPr>
          <p:cNvPr id="28676" name="Rettangolo 3"/>
          <p:cNvSpPr>
            <a:spLocks noChangeArrowheads="1"/>
          </p:cNvSpPr>
          <p:nvPr/>
        </p:nvSpPr>
        <p:spPr bwMode="auto">
          <a:xfrm>
            <a:off x="25400" y="582613"/>
            <a:ext cx="8856663" cy="5692775"/>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Il conferimento in natura nelle società di capitali</a:t>
            </a:r>
          </a:p>
          <a:p>
            <a:pPr marL="0" indent="0" eaLnBrk="1" hangingPunct="1">
              <a:spcBef>
                <a:spcPct val="0"/>
              </a:spcBef>
              <a:buClr>
                <a:schemeClr val="tx1"/>
              </a:buClr>
              <a:buFontTx/>
              <a:buNone/>
              <a:defRPr/>
            </a:pPr>
            <a:endParaRPr lang="it-IT" altLang="it-IT" sz="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b="1" dirty="0">
                <a:latin typeface="Tahoma" panose="020B0604030504040204" pitchFamily="34" charset="0"/>
                <a:cs typeface="Tahoma" panose="020B0604030504040204" pitchFamily="34" charset="0"/>
              </a:rPr>
              <a:t>Caso a): la società riduce proporzionalmente il capitale </a:t>
            </a:r>
          </a:p>
          <a:p>
            <a:pPr marL="0" indent="0" algn="just" eaLnBrk="1" hangingPunct="1">
              <a:spcBef>
                <a:spcPct val="0"/>
              </a:spcBef>
              <a:buClr>
                <a:schemeClr val="tx1"/>
              </a:buClr>
              <a:buFontTx/>
              <a:buNone/>
              <a:defRPr/>
            </a:pPr>
            <a:endParaRPr lang="it-IT" altLang="it-IT" sz="18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u="sng" dirty="0">
                <a:latin typeface="Tahoma" panose="020B0604030504040204" pitchFamily="34" charset="0"/>
                <a:cs typeface="Tahoma" panose="020B0604030504040204" pitchFamily="34" charset="0"/>
              </a:rPr>
              <a:t>Implicazioni contabili:</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il capitale risulta ridotto di 250, </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l’immobile è iscritto in bilancio per 750 (e non più per 1.000)  </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il socio avrà una quota di partecipazione di 750 e non di 1.000.</a:t>
            </a:r>
          </a:p>
          <a:p>
            <a:pPr marL="0" indent="0" algn="just" eaLnBrk="1" hangingPunct="1">
              <a:spcBef>
                <a:spcPct val="0"/>
              </a:spcBef>
              <a:buClr>
                <a:schemeClr val="tx1"/>
              </a:buClr>
              <a:buFontTx/>
              <a:buNone/>
              <a:defRPr/>
            </a:pPr>
            <a:endParaRPr lang="it-IT" altLang="it-IT" sz="5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5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dirty="0">
                <a:latin typeface="Tahoma" panose="020B0604030504040204" pitchFamily="34" charset="0"/>
                <a:cs typeface="Tahoma" panose="020B0604030504040204" pitchFamily="34" charset="0"/>
              </a:rPr>
              <a:t>Caso b): Il socio reintegra il capitale in denaro</a:t>
            </a:r>
          </a:p>
          <a:p>
            <a:pPr marL="0" indent="0" algn="just" eaLnBrk="1" hangingPunct="1">
              <a:spcBef>
                <a:spcPct val="0"/>
              </a:spcBef>
              <a:buClr>
                <a:schemeClr val="tx1"/>
              </a:buClr>
              <a:buFontTx/>
              <a:buNone/>
              <a:defRPr/>
            </a:pPr>
            <a:endParaRPr lang="it-IT" altLang="it-IT" sz="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Distinguendo il momento della promessa di reintegro da quello dell’effettivo reintegro si avrà:</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Il conto “Azionisti c/reintegri” è un conto originario-finanziario acceso alla liquidità differita. Si tratta infatti di un credito di funzionamento (di transito). In questo caso l’importo del capitale sociale non viene intaccato. </a:t>
            </a:r>
          </a:p>
        </p:txBody>
      </p:sp>
      <p:graphicFrame>
        <p:nvGraphicFramePr>
          <p:cNvPr id="14" name="Group 52"/>
          <p:cNvGraphicFramePr>
            <a:graphicFrameLocks noGrp="1"/>
          </p:cNvGraphicFramePr>
          <p:nvPr/>
        </p:nvGraphicFramePr>
        <p:xfrm>
          <a:off x="204788" y="1619250"/>
          <a:ext cx="8496300" cy="3365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584954">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3168030">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365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Svalutazione ex. Art. 2343 cc</a:t>
                      </a: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250</a:t>
                      </a:r>
                    </a:p>
                  </a:txBody>
                  <a:tcPr marT="46009" marB="460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5" name="Group 52"/>
          <p:cNvGraphicFramePr>
            <a:graphicFrameLocks noGrp="1"/>
          </p:cNvGraphicFramePr>
          <p:nvPr/>
        </p:nvGraphicFramePr>
        <p:xfrm>
          <a:off x="285750" y="3644900"/>
          <a:ext cx="8496300" cy="335056"/>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584954">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3168030">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349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Cassa</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Svalutazione ex. Art. 2343 cc</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250</a:t>
                      </a:r>
                    </a:p>
                  </a:txBody>
                  <a:tcPr marT="45608" marB="456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6" name="Group 52"/>
          <p:cNvGraphicFramePr>
            <a:graphicFrameLocks noGrp="1"/>
          </p:cNvGraphicFramePr>
          <p:nvPr/>
        </p:nvGraphicFramePr>
        <p:xfrm>
          <a:off x="285750" y="4572000"/>
          <a:ext cx="8496300" cy="335056"/>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584954">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3168030">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349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dirty="0">
                          <a:latin typeface="Tahoma" panose="020B0604030504040204" pitchFamily="34" charset="0"/>
                          <a:cs typeface="Tahoma" panose="020B0604030504040204" pitchFamily="34" charset="0"/>
                        </a:rPr>
                        <a:t>Azionisti c/reintegri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Svalutazione ex. Art. 2343 cc</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250</a:t>
                      </a:r>
                    </a:p>
                  </a:txBody>
                  <a:tcPr marT="45608" marB="456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7" name="Group 52"/>
          <p:cNvGraphicFramePr>
            <a:graphicFrameLocks noGrp="1"/>
          </p:cNvGraphicFramePr>
          <p:nvPr/>
        </p:nvGraphicFramePr>
        <p:xfrm>
          <a:off x="285750" y="4970463"/>
          <a:ext cx="8496300" cy="335056"/>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584954">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3168030">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349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Cassa</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dirty="0">
                          <a:latin typeface="Tahoma" panose="020B0604030504040204" pitchFamily="34" charset="0"/>
                          <a:cs typeface="Tahoma" panose="020B0604030504040204" pitchFamily="34" charset="0"/>
                        </a:rPr>
                        <a:t>Azionisti c/reintegri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250</a:t>
                      </a:r>
                    </a:p>
                  </a:txBody>
                  <a:tcPr marT="45608" marB="456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9" name="Rectangle 4"/>
          <p:cNvSpPr>
            <a:spLocks noChangeArrowheads="1"/>
          </p:cNvSpPr>
          <p:nvPr/>
        </p:nvSpPr>
        <p:spPr bwMode="auto">
          <a:xfrm>
            <a:off x="614363" y="116632"/>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Finanziamento a titolo di capitale di rischio</a:t>
            </a:r>
            <a:endParaRPr lang="it-IT" altLang="it-IT" sz="1800"/>
          </a:p>
        </p:txBody>
      </p:sp>
      <p:sp>
        <p:nvSpPr>
          <p:cNvPr id="28676" name="Rettangolo 3"/>
          <p:cNvSpPr>
            <a:spLocks noChangeArrowheads="1"/>
          </p:cNvSpPr>
          <p:nvPr/>
        </p:nvSpPr>
        <p:spPr bwMode="auto">
          <a:xfrm>
            <a:off x="25400" y="582613"/>
            <a:ext cx="8856663" cy="6008687"/>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Il conferimento in natura nelle società di capitali</a:t>
            </a:r>
          </a:p>
          <a:p>
            <a:pPr marL="0" indent="0" eaLnBrk="1" hangingPunct="1">
              <a:spcBef>
                <a:spcPct val="0"/>
              </a:spcBef>
              <a:buClr>
                <a:schemeClr val="tx1"/>
              </a:buClr>
              <a:buFontTx/>
              <a:buNone/>
              <a:defRPr/>
            </a:pPr>
            <a:endParaRPr lang="it-IT" altLang="it-IT" sz="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b="1" dirty="0">
                <a:latin typeface="Tahoma" panose="020B0604030504040204" pitchFamily="34" charset="0"/>
                <a:cs typeface="Tahoma" panose="020B0604030504040204" pitchFamily="34" charset="0"/>
              </a:rPr>
              <a:t>Caso c): Il socio recede dalla società </a:t>
            </a:r>
          </a:p>
          <a:p>
            <a:pPr marL="0" indent="0" algn="just" eaLnBrk="1" hangingPunct="1">
              <a:spcBef>
                <a:spcPct val="0"/>
              </a:spcBef>
              <a:buClr>
                <a:schemeClr val="tx1"/>
              </a:buClr>
              <a:buFontTx/>
              <a:buNone/>
              <a:defRPr/>
            </a:pPr>
            <a:r>
              <a:rPr lang="it-IT" altLang="it-IT" sz="1600" b="1" dirty="0">
                <a:solidFill>
                  <a:schemeClr val="bg1">
                    <a:lumMod val="50000"/>
                  </a:schemeClr>
                </a:solidFill>
                <a:latin typeface="Tahoma" panose="020B0604030504040204" pitchFamily="34" charset="0"/>
                <a:cs typeface="Tahoma" panose="020B0604030504040204" pitchFamily="34" charset="0"/>
              </a:rPr>
              <a:t>Caso c) sub 1: Il socio ottiene la restituzione del bene</a:t>
            </a:r>
          </a:p>
          <a:p>
            <a:pPr marL="0" indent="0" algn="just" eaLnBrk="1" hangingPunct="1">
              <a:spcBef>
                <a:spcPct val="0"/>
              </a:spcBef>
              <a:buClr>
                <a:schemeClr val="tx1"/>
              </a:buClr>
              <a:buFontTx/>
              <a:buNone/>
              <a:defRPr/>
            </a:pPr>
            <a:endParaRPr lang="it-IT" altLang="it-IT" sz="18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u="sng" dirty="0">
                <a:latin typeface="Tahoma" panose="020B0604030504040204" pitchFamily="34" charset="0"/>
                <a:cs typeface="Tahoma" panose="020B0604030504040204" pitchFamily="34" charset="0"/>
              </a:rPr>
              <a:t>Implicazioni contabili:</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si chiude il conto acceso alla svalutazione</a:t>
            </a: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Si chiude il conto intestato al capitale sociale per un importo pari alla quota del socio cioè 1.000. La differenza tra il valore originario del bene (1.000) e la svalutazione (250), cioè 750, sarà bilanciata dalla chiusura del conto acceso al bene conferito</a:t>
            </a:r>
          </a:p>
          <a:p>
            <a:pPr marL="0" indent="0" algn="just" eaLnBrk="1" hangingPunct="1">
              <a:spcBef>
                <a:spcPct val="0"/>
              </a:spcBef>
              <a:buClr>
                <a:schemeClr val="tx1"/>
              </a:buClr>
              <a:buFontTx/>
              <a:buNone/>
              <a:defRPr/>
            </a:pPr>
            <a:endParaRPr lang="it-IT" altLang="it-IT" sz="105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dirty="0">
                <a:solidFill>
                  <a:schemeClr val="bg1">
                    <a:lumMod val="50000"/>
                  </a:schemeClr>
                </a:solidFill>
                <a:latin typeface="Tahoma" panose="020B0604030504040204" pitchFamily="34" charset="0"/>
                <a:cs typeface="Tahoma" panose="020B0604030504040204" pitchFamily="34" charset="0"/>
              </a:rPr>
              <a:t>Caso c) sub 2: Il socio non ottiene la restituzione del bene ma l’equivalente in denaro</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0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La differenza tra il valore originario del bene (1.000) e la svalutazione (250), cioè 750, sarà bilanciata da un’uscita di liquidità poiché il bene conferito non è restituibile</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p:txBody>
      </p:sp>
      <p:graphicFrame>
        <p:nvGraphicFramePr>
          <p:cNvPr id="14" name="Group 52"/>
          <p:cNvGraphicFramePr>
            <a:graphicFrameLocks noGrp="1"/>
          </p:cNvGraphicFramePr>
          <p:nvPr/>
        </p:nvGraphicFramePr>
        <p:xfrm>
          <a:off x="204788" y="1689100"/>
          <a:ext cx="8496300" cy="920784"/>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584954">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3168030">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64" marB="4586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Svalutazione ex. Art. 2343 cc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Impianti</a:t>
                      </a: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250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750</a:t>
                      </a: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5864" marB="4586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 name="Group 52"/>
          <p:cNvGraphicFramePr>
            <a:graphicFrameLocks noGrp="1"/>
          </p:cNvGraphicFramePr>
          <p:nvPr/>
        </p:nvGraphicFramePr>
        <p:xfrm>
          <a:off x="246063" y="4581525"/>
          <a:ext cx="8496300" cy="920784"/>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584954">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3168030">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64" marB="4586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Svalutazione ex. Art. 2343 cc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Cassa</a:t>
                      </a: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250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750</a:t>
                      </a: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5864" marB="4586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7" name="Rectangle 4"/>
          <p:cNvSpPr>
            <a:spLocks noChangeArrowheads="1"/>
          </p:cNvSpPr>
          <p:nvPr/>
        </p:nvSpPr>
        <p:spPr bwMode="auto">
          <a:xfrm>
            <a:off x="614363" y="116632"/>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Finanziamento a titolo di capitale di rischio</a:t>
            </a:r>
            <a:endParaRPr lang="it-IT" altLang="it-IT" sz="1800"/>
          </a:p>
        </p:txBody>
      </p:sp>
      <p:sp>
        <p:nvSpPr>
          <p:cNvPr id="28676" name="Rettangolo 3"/>
          <p:cNvSpPr>
            <a:spLocks noChangeArrowheads="1"/>
          </p:cNvSpPr>
          <p:nvPr/>
        </p:nvSpPr>
        <p:spPr bwMode="auto">
          <a:xfrm>
            <a:off x="25400" y="582613"/>
            <a:ext cx="8856663" cy="5124450"/>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Il conferimento in natura nelle società di capitali</a:t>
            </a:r>
          </a:p>
          <a:p>
            <a:pPr marL="0" indent="0" eaLnBrk="1" hangingPunct="1">
              <a:spcBef>
                <a:spcPct val="0"/>
              </a:spcBef>
              <a:buClr>
                <a:schemeClr val="tx1"/>
              </a:buClr>
              <a:buFontTx/>
              <a:buNone/>
              <a:defRPr/>
            </a:pPr>
            <a:endParaRPr lang="it-IT" altLang="it-IT" sz="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b="1" dirty="0">
                <a:latin typeface="Tahoma" panose="020B0604030504040204" pitchFamily="34" charset="0"/>
                <a:cs typeface="Tahoma" panose="020B0604030504040204" pitchFamily="34" charset="0"/>
              </a:rPr>
              <a:t>Caso c): Il socio recede dalla società </a:t>
            </a:r>
          </a:p>
          <a:p>
            <a:pPr marL="0" indent="0" algn="just" eaLnBrk="1" hangingPunct="1">
              <a:spcBef>
                <a:spcPct val="0"/>
              </a:spcBef>
              <a:buClr>
                <a:schemeClr val="tx1"/>
              </a:buClr>
              <a:buFontTx/>
              <a:buNone/>
              <a:defRPr/>
            </a:pPr>
            <a:r>
              <a:rPr lang="it-IT" altLang="it-IT" sz="1800" dirty="0">
                <a:latin typeface="Tahoma" panose="020B0604030504040204" pitchFamily="34" charset="0"/>
                <a:cs typeface="Tahoma" panose="020B0604030504040204" pitchFamily="34" charset="0"/>
              </a:rPr>
              <a:t>Distinguendo il momento della promessa di rimborso da quello dell’effettivo si avrà:</a:t>
            </a:r>
            <a:endParaRPr lang="it-IT" altLang="it-IT" sz="1800" b="1"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b="1" dirty="0">
              <a:solidFill>
                <a:schemeClr val="bg1">
                  <a:lumMod val="50000"/>
                </a:schemeClr>
              </a:solidFill>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dirty="0">
                <a:solidFill>
                  <a:schemeClr val="bg1">
                    <a:lumMod val="50000"/>
                  </a:schemeClr>
                </a:solidFill>
                <a:latin typeface="Tahoma" panose="020B0604030504040204" pitchFamily="34" charset="0"/>
                <a:cs typeface="Tahoma" panose="020B0604030504040204" pitchFamily="34" charset="0"/>
              </a:rPr>
              <a:t>Caso c) sub 1: Il socio ottiene la restituzione del bene</a:t>
            </a:r>
          </a:p>
          <a:p>
            <a:pPr marL="0" indent="0" algn="just" eaLnBrk="1" hangingPunct="1">
              <a:spcBef>
                <a:spcPct val="0"/>
              </a:spcBef>
              <a:buClr>
                <a:schemeClr val="tx1"/>
              </a:buClr>
              <a:buFontTx/>
              <a:buNone/>
              <a:defRPr/>
            </a:pPr>
            <a:endParaRPr lang="it-IT" altLang="it-IT" sz="1600" b="1" dirty="0">
              <a:solidFill>
                <a:schemeClr val="bg1">
                  <a:lumMod val="50000"/>
                </a:schemeClr>
              </a:solidFill>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b="1" u="sng"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05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05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b="1" dirty="0">
                <a:solidFill>
                  <a:schemeClr val="bg1">
                    <a:lumMod val="50000"/>
                  </a:schemeClr>
                </a:solidFill>
                <a:latin typeface="Tahoma" panose="020B0604030504040204" pitchFamily="34" charset="0"/>
                <a:cs typeface="Tahoma" panose="020B0604030504040204" pitchFamily="34" charset="0"/>
              </a:rPr>
              <a:t>Caso c) sub 2: Il socio non ottiene la restituzione del bene ma l’equivalente in denaro</a:t>
            </a: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0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p:txBody>
      </p:sp>
      <p:graphicFrame>
        <p:nvGraphicFramePr>
          <p:cNvPr id="14" name="Group 52"/>
          <p:cNvGraphicFramePr>
            <a:graphicFrameLocks noGrp="1"/>
          </p:cNvGraphicFramePr>
          <p:nvPr>
            <p:extLst>
              <p:ext uri="{D42A27DB-BD31-4B8C-83A1-F6EECF244321}">
                <p14:modId xmlns:p14="http://schemas.microsoft.com/office/powerpoint/2010/main" val="3443940037"/>
              </p:ext>
            </p:extLst>
          </p:nvPr>
        </p:nvGraphicFramePr>
        <p:xfrm>
          <a:off x="204788" y="2773363"/>
          <a:ext cx="8496300" cy="9223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584954">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3168030">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23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55" marB="4595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55" marB="4595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dirty="0">
                          <a:latin typeface="Tahoma" panose="020B0604030504040204" pitchFamily="34" charset="0"/>
                          <a:cs typeface="Tahoma" panose="020B0604030504040204" pitchFamily="34" charset="0"/>
                        </a:rPr>
                        <a:t>Azionisti c/rimborsi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55" marB="4595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55" marB="4595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Svalutazione ex. Art. 2343 cc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Impianti</a:t>
                      </a:r>
                    </a:p>
                  </a:txBody>
                  <a:tcPr marT="45955" marB="4595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250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750</a:t>
                      </a:r>
                    </a:p>
                  </a:txBody>
                  <a:tcPr marT="45955" marB="4595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5955" marB="4595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 name="Group 52"/>
          <p:cNvGraphicFramePr>
            <a:graphicFrameLocks noGrp="1"/>
          </p:cNvGraphicFramePr>
          <p:nvPr>
            <p:extLst>
              <p:ext uri="{D42A27DB-BD31-4B8C-83A1-F6EECF244321}">
                <p14:modId xmlns:p14="http://schemas.microsoft.com/office/powerpoint/2010/main" val="1796340794"/>
              </p:ext>
            </p:extLst>
          </p:nvPr>
        </p:nvGraphicFramePr>
        <p:xfrm>
          <a:off x="251520" y="4935538"/>
          <a:ext cx="8496300" cy="920784"/>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584954">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3168030">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64" marB="4586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dirty="0">
                          <a:latin typeface="Tahoma" panose="020B0604030504040204" pitchFamily="34" charset="0"/>
                          <a:cs typeface="Tahoma" panose="020B0604030504040204" pitchFamily="34" charset="0"/>
                        </a:rPr>
                        <a:t>Azionisti c/rimborsi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Svalutazione ex. Art. 2343 cc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Cassa</a:t>
                      </a: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250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750</a:t>
                      </a:r>
                    </a:p>
                  </a:txBody>
                  <a:tcPr marT="45864" marB="458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5864" marB="4586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7" name="Group 52"/>
          <p:cNvGraphicFramePr>
            <a:graphicFrameLocks noGrp="1"/>
          </p:cNvGraphicFramePr>
          <p:nvPr/>
        </p:nvGraphicFramePr>
        <p:xfrm>
          <a:off x="180975" y="2305050"/>
          <a:ext cx="8496300" cy="335056"/>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584954">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3168030">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349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dirty="0">
                          <a:latin typeface="Tahoma" panose="020B0604030504040204" pitchFamily="34" charset="0"/>
                          <a:cs typeface="Tahoma" panose="020B0604030504040204" pitchFamily="34" charset="0"/>
                        </a:rPr>
                        <a:t>Azionisti c/rimborsi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5608" marB="456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2"/>
          <p:cNvGraphicFramePr>
            <a:graphicFrameLocks noGrp="1"/>
          </p:cNvGraphicFramePr>
          <p:nvPr/>
        </p:nvGraphicFramePr>
        <p:xfrm>
          <a:off x="261938" y="4379913"/>
          <a:ext cx="8496300" cy="3365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584954">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3168030">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365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dirty="0">
                          <a:latin typeface="Tahoma" panose="020B0604030504040204" pitchFamily="34" charset="0"/>
                          <a:cs typeface="Tahoma" panose="020B0604030504040204" pitchFamily="34" charset="0"/>
                        </a:rPr>
                        <a:t>Azionisti c/rimborsi</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09" marB="460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6009" marB="460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p:cNvSpPr>
            <a:spLocks noGrp="1"/>
          </p:cNvSpPr>
          <p:nvPr>
            <p:ph type="title"/>
          </p:nvPr>
        </p:nvSpPr>
        <p:spPr>
          <a:xfrm>
            <a:off x="72070" y="836712"/>
            <a:ext cx="8999859" cy="800100"/>
          </a:xfrm>
        </p:spPr>
        <p:txBody>
          <a:bodyPr/>
          <a:lstStyle/>
          <a:p>
            <a:pPr algn="ctr"/>
            <a:r>
              <a:rPr lang="it-IT" sz="2000" dirty="0">
                <a:solidFill>
                  <a:srgbClr val="C00000"/>
                </a:solidFill>
              </a:rPr>
              <a:t>Nella fase di costituzione vengono solitamente sostenuti dei </a:t>
            </a:r>
            <a:r>
              <a:rPr lang="it-IT" sz="2000" b="1" dirty="0">
                <a:solidFill>
                  <a:srgbClr val="C00000"/>
                </a:solidFill>
              </a:rPr>
              <a:t>costi di impianto</a:t>
            </a:r>
            <a:r>
              <a:rPr lang="it-IT" sz="2000" dirty="0">
                <a:solidFill>
                  <a:srgbClr val="C00000"/>
                </a:solidFill>
              </a:rPr>
              <a:t> o di avvio </a:t>
            </a:r>
            <a:r>
              <a:rPr lang="it-IT" sz="2000" dirty="0" smtClean="0">
                <a:solidFill>
                  <a:srgbClr val="C00000"/>
                </a:solidFill>
              </a:rPr>
              <a:t>dell’attività. Per questo motivo ne anticipiamo qui la trattazione benché si tratti di «investimenti»</a:t>
            </a:r>
            <a:endParaRPr lang="it-IT" altLang="it-IT" sz="2000" b="1" dirty="0" smtClean="0">
              <a:solidFill>
                <a:srgbClr val="C00000"/>
              </a:solidFill>
            </a:endParaRPr>
          </a:p>
        </p:txBody>
      </p:sp>
      <p:sp>
        <p:nvSpPr>
          <p:cNvPr id="20483" name="Segnaposto contenuto 2">
            <a:extLst>
              <a:ext uri="{FF2B5EF4-FFF2-40B4-BE49-F238E27FC236}">
                <a16:creationId xmlns:a16="http://schemas.microsoft.com/office/drawing/2014/main" id="{C50C022E-F06C-4473-8E69-B223E66CC483}"/>
              </a:ext>
            </a:extLst>
          </p:cNvPr>
          <p:cNvSpPr>
            <a:spLocks noGrp="1"/>
          </p:cNvSpPr>
          <p:nvPr>
            <p:ph idx="1"/>
          </p:nvPr>
        </p:nvSpPr>
        <p:spPr>
          <a:xfrm>
            <a:off x="179388" y="1844824"/>
            <a:ext cx="8785225" cy="4606925"/>
          </a:xfrm>
        </p:spPr>
        <p:txBody>
          <a:bodyPr/>
          <a:lstStyle/>
          <a:p>
            <a:pPr marL="0" indent="0" algn="just">
              <a:buFontTx/>
              <a:buNone/>
              <a:defRPr/>
            </a:pPr>
            <a:r>
              <a:rPr lang="it-IT" altLang="it-IT" sz="1700" b="1" dirty="0"/>
              <a:t>Le spese d’impianto </a:t>
            </a:r>
            <a:r>
              <a:rPr lang="it-IT" altLang="it-IT" sz="1700" dirty="0"/>
              <a:t>rappresentano un fattore produttivo preliminare, senza il quale la combinazione economica non sarebbe in grado di operare per il raggiungimento dei propri fini. Investimento a lungo ciclo di utilizzo la cui durata, in linea strettamente teorica, dovrebbe coincidere con l’intera vita dell’azienda In realtà, poiché non è possibile stabilire quanto l’azienda potrà durare, il Codice civile fissa un limite teorico di 5 anni quale </a:t>
            </a:r>
            <a:r>
              <a:rPr lang="it-IT" altLang="it-IT" sz="1700" b="1" dirty="0"/>
              <a:t>periodo massimo </a:t>
            </a:r>
            <a:r>
              <a:rPr lang="it-IT" altLang="it-IT" sz="1700" dirty="0"/>
              <a:t>per il loro assorbimento</a:t>
            </a:r>
            <a:r>
              <a:rPr lang="it-IT" altLang="it-IT" sz="1800" dirty="0"/>
              <a:t>. </a:t>
            </a:r>
          </a:p>
          <a:p>
            <a:pPr marL="0" indent="0" algn="just">
              <a:buFontTx/>
              <a:buNone/>
              <a:defRPr/>
            </a:pPr>
            <a:endParaRPr lang="it-IT" altLang="it-IT" sz="100" dirty="0"/>
          </a:p>
          <a:p>
            <a:pPr marL="0" indent="0" algn="just">
              <a:buFontTx/>
              <a:buNone/>
              <a:defRPr/>
            </a:pPr>
            <a:r>
              <a:rPr lang="it-IT" altLang="it-IT" sz="1700" dirty="0" smtClean="0"/>
              <a:t>Del tutto analoghe sono le</a:t>
            </a:r>
            <a:r>
              <a:rPr lang="it-IT" altLang="it-IT" sz="1700" b="1" dirty="0" smtClean="0"/>
              <a:t> </a:t>
            </a:r>
            <a:r>
              <a:rPr lang="it-IT" altLang="it-IT" sz="1700" b="1" dirty="0"/>
              <a:t>spese di ampliamento </a:t>
            </a:r>
            <a:r>
              <a:rPr lang="it-IT" altLang="it-IT" sz="1700" dirty="0" smtClean="0"/>
              <a:t>le quali possono </a:t>
            </a:r>
            <a:r>
              <a:rPr lang="it-IT" altLang="it-IT" sz="1700" dirty="0"/>
              <a:t>essere sostenute dall’azienda in fase di ristrutturazione organizzativa generalmente coincidente con processi di fusione o di trasformazione.</a:t>
            </a:r>
          </a:p>
          <a:p>
            <a:pPr marL="0" indent="0" algn="just">
              <a:buFontTx/>
              <a:buNone/>
              <a:defRPr/>
            </a:pPr>
            <a:endParaRPr lang="it-IT" altLang="it-IT" sz="500" dirty="0"/>
          </a:p>
          <a:p>
            <a:pPr marL="0" indent="0" algn="just">
              <a:buFontTx/>
              <a:buNone/>
              <a:defRPr/>
            </a:pPr>
            <a:r>
              <a:rPr lang="it-IT" altLang="it-IT" sz="1700" dirty="0"/>
              <a:t>I costi classificabili come spese d’impianto sono distinguibili in due gruppi (alcuni imponibili IVA, altri no) : </a:t>
            </a:r>
          </a:p>
          <a:p>
            <a:pPr algn="just">
              <a:defRPr/>
            </a:pPr>
            <a:r>
              <a:rPr lang="it-IT" altLang="it-IT" sz="1600" b="1" dirty="0"/>
              <a:t>costi giuridico-amministrativi </a:t>
            </a:r>
            <a:r>
              <a:rPr lang="it-IT" altLang="it-IT" sz="1600" dirty="0" smtClean="0"/>
              <a:t>(</a:t>
            </a:r>
            <a:r>
              <a:rPr lang="it-IT" altLang="it-IT" sz="1600" dirty="0" smtClean="0">
                <a:solidFill>
                  <a:schemeClr val="accent2"/>
                </a:solidFill>
              </a:rPr>
              <a:t>es. spese notarili per l’atto costitutivo; imposte e tasse sostenute per il deposito dell’atto costitutivo presso l’ufficio del registro delle imprese, costi per licenze ed autorizzazioni, spese per la stampa delle azioni, ecc..</a:t>
            </a:r>
            <a:r>
              <a:rPr lang="it-IT" altLang="it-IT" sz="1600" dirty="0" smtClean="0"/>
              <a:t>)  </a:t>
            </a:r>
            <a:endParaRPr lang="it-IT" altLang="it-IT" sz="1600" dirty="0"/>
          </a:p>
          <a:p>
            <a:pPr algn="just">
              <a:defRPr/>
            </a:pPr>
            <a:r>
              <a:rPr lang="it-IT" altLang="it-IT" sz="1600" b="1" dirty="0"/>
              <a:t>Costi tecnico-organizzativi </a:t>
            </a:r>
            <a:r>
              <a:rPr lang="it-IT" altLang="it-IT" sz="1600" dirty="0"/>
              <a:t>(</a:t>
            </a:r>
            <a:r>
              <a:rPr lang="it-IT" altLang="it-IT" sz="1600" dirty="0">
                <a:solidFill>
                  <a:schemeClr val="accent2"/>
                </a:solidFill>
              </a:rPr>
              <a:t>es. </a:t>
            </a:r>
            <a:r>
              <a:rPr lang="it-IT" altLang="it-IT" sz="1600" dirty="0" smtClean="0">
                <a:solidFill>
                  <a:schemeClr val="accent2"/>
                </a:solidFill>
              </a:rPr>
              <a:t>costi </a:t>
            </a:r>
            <a:r>
              <a:rPr lang="it-IT" altLang="it-IT" sz="1600" dirty="0">
                <a:solidFill>
                  <a:schemeClr val="accent2"/>
                </a:solidFill>
              </a:rPr>
              <a:t>per le indagini di mercato e per le campagne pubblicitarie collegate con le prime fasi dell’attività aziendale, per lo studio di modelli organizzativi, di sistemi contabili ottimali ecc..</a:t>
            </a:r>
            <a:r>
              <a:rPr lang="it-IT" altLang="it-IT" sz="1600" dirty="0"/>
              <a:t>).</a:t>
            </a:r>
          </a:p>
          <a:p>
            <a:pPr marL="0" indent="0" algn="just">
              <a:buFontTx/>
              <a:buNone/>
              <a:defRPr/>
            </a:pPr>
            <a:endParaRPr lang="it-IT" altLang="it-IT" sz="1700" dirty="0"/>
          </a:p>
          <a:p>
            <a:pPr marL="0" indent="0" algn="just">
              <a:buFontTx/>
              <a:buNone/>
              <a:defRPr/>
            </a:pPr>
            <a:endParaRPr lang="it-IT" altLang="it-IT" sz="1600" dirty="0"/>
          </a:p>
        </p:txBody>
      </p:sp>
      <p:sp>
        <p:nvSpPr>
          <p:cNvPr id="26629" name="Rectangle 4"/>
          <p:cNvSpPr>
            <a:spLocks noChangeArrowheads="1"/>
          </p:cNvSpPr>
          <p:nvPr/>
        </p:nvSpPr>
        <p:spPr bwMode="auto">
          <a:xfrm>
            <a:off x="755650" y="1222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I costi di impianto (e di ampliamento)</a:t>
            </a:r>
            <a:endParaRPr lang="it-IT" altLang="it-IT" sz="1800" dirty="0"/>
          </a:p>
        </p:txBody>
      </p:sp>
    </p:spTree>
    <p:extLst>
      <p:ext uri="{BB962C8B-B14F-4D97-AF65-F5344CB8AC3E}">
        <p14:creationId xmlns:p14="http://schemas.microsoft.com/office/powerpoint/2010/main" val="2709683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egnaposto contenuto 2"/>
          <p:cNvSpPr>
            <a:spLocks noGrp="1"/>
          </p:cNvSpPr>
          <p:nvPr>
            <p:ph idx="1"/>
          </p:nvPr>
        </p:nvSpPr>
        <p:spPr>
          <a:xfrm>
            <a:off x="53975" y="635000"/>
            <a:ext cx="8785225" cy="5588000"/>
          </a:xfrm>
        </p:spPr>
        <p:txBody>
          <a:bodyPr/>
          <a:lstStyle/>
          <a:p>
            <a:pPr marL="0" indent="0" algn="just">
              <a:buFontTx/>
              <a:buNone/>
            </a:pPr>
            <a:endParaRPr lang="it-IT" altLang="it-IT" sz="600" dirty="0" smtClean="0"/>
          </a:p>
          <a:p>
            <a:pPr marL="0" indent="0" algn="just">
              <a:buFontTx/>
              <a:buNone/>
            </a:pPr>
            <a:r>
              <a:rPr lang="it-IT" altLang="it-IT" sz="1700" b="1" u="sng" dirty="0" smtClean="0"/>
              <a:t>Esempio:</a:t>
            </a:r>
            <a:r>
              <a:rPr lang="it-IT" altLang="it-IT" sz="1700" b="1" dirty="0" smtClean="0"/>
              <a:t> </a:t>
            </a:r>
            <a:r>
              <a:rPr lang="it-IT" altLang="it-IT" sz="1600" dirty="0" smtClean="0"/>
              <a:t>Ricevuta la parcella del notaio relativa alla costituzione della società: spese rimborsabili anticipate per nostro conto € 7.000 (costituite per € 5.000 da imposte di registro e per € 2.000 da imposte e tasse deducibili) onorari € 1.700 + IVA 22%; regolata la parcella con assegno bancario.</a:t>
            </a:r>
          </a:p>
        </p:txBody>
      </p:sp>
      <p:sp>
        <p:nvSpPr>
          <p:cNvPr id="28677" name="Rectangle 4"/>
          <p:cNvSpPr>
            <a:spLocks noChangeArrowheads="1"/>
          </p:cNvSpPr>
          <p:nvPr/>
        </p:nvSpPr>
        <p:spPr bwMode="auto">
          <a:xfrm>
            <a:off x="755650" y="87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dirty="0" smtClean="0"/>
              <a:t>I costi di impianto (e di ampliamento)</a:t>
            </a:r>
            <a:endParaRPr lang="it-IT" altLang="it-IT" sz="1800" dirty="0"/>
          </a:p>
        </p:txBody>
      </p:sp>
      <p:graphicFrame>
        <p:nvGraphicFramePr>
          <p:cNvPr id="7" name="Group 52">
            <a:extLst>
              <a:ext uri="{FF2B5EF4-FFF2-40B4-BE49-F238E27FC236}">
                <a16:creationId xmlns:a16="http://schemas.microsoft.com/office/drawing/2014/main" id="{B97B7438-0F68-4D97-ADCC-C3574FEC7451}"/>
              </a:ext>
            </a:extLst>
          </p:cNvPr>
          <p:cNvGraphicFramePr>
            <a:graphicFrameLocks noGrp="1"/>
          </p:cNvGraphicFramePr>
          <p:nvPr>
            <p:extLst>
              <p:ext uri="{D42A27DB-BD31-4B8C-83A1-F6EECF244321}">
                <p14:modId xmlns:p14="http://schemas.microsoft.com/office/powerpoint/2010/main" val="3055479496"/>
              </p:ext>
            </p:extLst>
          </p:nvPr>
        </p:nvGraphicFramePr>
        <p:xfrm>
          <a:off x="179512" y="2205039"/>
          <a:ext cx="8496300" cy="817036"/>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091491">
                  <a:extLst>
                    <a:ext uri="{9D8B030D-6E8A-4147-A177-3AD203B41FA5}">
                      <a16:colId xmlns:a16="http://schemas.microsoft.com/office/drawing/2014/main" val="20002"/>
                    </a:ext>
                  </a:extLst>
                </a:gridCol>
                <a:gridCol w="266957">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76834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06" marB="458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06" marB="45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Costi di impianto</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5806" marB="45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806" marB="45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 di servizi</a:t>
                      </a:r>
                    </a:p>
                  </a:txBody>
                  <a:tcPr marT="45806" marB="45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8.700 </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374</a:t>
                      </a:r>
                    </a:p>
                  </a:txBody>
                  <a:tcPr marT="45806" marB="458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9.074</a:t>
                      </a:r>
                    </a:p>
                  </a:txBody>
                  <a:tcPr marT="45806" marB="458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8696" name="CasellaDiTesto 1"/>
          <p:cNvSpPr txBox="1">
            <a:spLocks noChangeArrowheads="1"/>
          </p:cNvSpPr>
          <p:nvPr/>
        </p:nvSpPr>
        <p:spPr bwMode="auto">
          <a:xfrm>
            <a:off x="53975" y="1866900"/>
            <a:ext cx="3232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z="1400" b="1" i="1"/>
              <a:t>Liquidazione della fattura del notaio</a:t>
            </a:r>
          </a:p>
        </p:txBody>
      </p:sp>
      <p:graphicFrame>
        <p:nvGraphicFramePr>
          <p:cNvPr id="8" name="Group 52">
            <a:extLst>
              <a:ext uri="{FF2B5EF4-FFF2-40B4-BE49-F238E27FC236}">
                <a16:creationId xmlns:a16="http://schemas.microsoft.com/office/drawing/2014/main" id="{0464A836-CB7F-4DBE-8D9A-F319F084B02C}"/>
              </a:ext>
            </a:extLst>
          </p:cNvPr>
          <p:cNvGraphicFramePr>
            <a:graphicFrameLocks noGrp="1"/>
          </p:cNvGraphicFramePr>
          <p:nvPr>
            <p:extLst>
              <p:ext uri="{D42A27DB-BD31-4B8C-83A1-F6EECF244321}">
                <p14:modId xmlns:p14="http://schemas.microsoft.com/office/powerpoint/2010/main" val="1002369316"/>
              </p:ext>
            </p:extLst>
          </p:nvPr>
        </p:nvGraphicFramePr>
        <p:xfrm>
          <a:off x="179388" y="4126782"/>
          <a:ext cx="8496300" cy="103028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091491">
                  <a:extLst>
                    <a:ext uri="{9D8B030D-6E8A-4147-A177-3AD203B41FA5}">
                      <a16:colId xmlns:a16="http://schemas.microsoft.com/office/drawing/2014/main" val="20002"/>
                    </a:ext>
                  </a:extLst>
                </a:gridCol>
                <a:gridCol w="266957">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0302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3" marB="458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3" marB="458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a:ln>
                            <a:noFill/>
                          </a:ln>
                          <a:solidFill>
                            <a:schemeClr val="tx1"/>
                          </a:solidFill>
                          <a:effectLst/>
                          <a:latin typeface="Arial" panose="020B0604020202020204" pitchFamily="34" charset="0"/>
                        </a:rPr>
                        <a:t>Debiti v/fornitori di servizi</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3" marB="458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813" marB="458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Banca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Erario c/ritenute </a:t>
                      </a:r>
                      <a:r>
                        <a:rPr kumimoji="0" lang="it-IT" altLang="it-IT" sz="1400" b="0" i="0" u="none" strike="noStrike" cap="none" normalizeH="0" baseline="0" dirty="0" smtClean="0">
                          <a:ln>
                            <a:noFill/>
                          </a:ln>
                          <a:solidFill>
                            <a:schemeClr val="tx1"/>
                          </a:solidFill>
                          <a:effectLst/>
                          <a:latin typeface="Arial" panose="020B0604020202020204" pitchFamily="34" charset="0"/>
                        </a:rPr>
                        <a:t>da versare</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3" marB="458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8.734</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340</a:t>
                      </a:r>
                    </a:p>
                  </a:txBody>
                  <a:tcPr marT="45813" marB="458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9.074</a:t>
                      </a:r>
                    </a:p>
                  </a:txBody>
                  <a:tcPr marT="45813" marB="458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8715" name="CasellaDiTesto 8"/>
          <p:cNvSpPr txBox="1">
            <a:spLocks noChangeArrowheads="1"/>
          </p:cNvSpPr>
          <p:nvPr/>
        </p:nvSpPr>
        <p:spPr bwMode="auto">
          <a:xfrm>
            <a:off x="179388" y="3717207"/>
            <a:ext cx="782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z="1400" b="1" i="1" dirty="0"/>
              <a:t>Regolamento del pagamento del notaio e della ritenuta fiscale (20% dell’onorario→ 1.700) </a:t>
            </a:r>
          </a:p>
        </p:txBody>
      </p:sp>
      <p:graphicFrame>
        <p:nvGraphicFramePr>
          <p:cNvPr id="10" name="Group 52">
            <a:extLst>
              <a:ext uri="{FF2B5EF4-FFF2-40B4-BE49-F238E27FC236}">
                <a16:creationId xmlns:a16="http://schemas.microsoft.com/office/drawing/2014/main" id="{95D8E975-9053-447C-8C51-DD866A4F6655}"/>
              </a:ext>
            </a:extLst>
          </p:cNvPr>
          <p:cNvGraphicFramePr>
            <a:graphicFrameLocks noGrp="1"/>
          </p:cNvGraphicFramePr>
          <p:nvPr>
            <p:extLst>
              <p:ext uri="{D42A27DB-BD31-4B8C-83A1-F6EECF244321}">
                <p14:modId xmlns:p14="http://schemas.microsoft.com/office/powerpoint/2010/main" val="3211042988"/>
              </p:ext>
            </p:extLst>
          </p:nvPr>
        </p:nvGraphicFramePr>
        <p:xfrm>
          <a:off x="179512" y="5622925"/>
          <a:ext cx="8496300" cy="43180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089010">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381846">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31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Erario c/ritenute </a:t>
                      </a:r>
                      <a:r>
                        <a:rPr kumimoji="0" lang="it-IT" altLang="it-IT" sz="1400" b="0" i="0" u="none" strike="noStrike" cap="none" normalizeH="0" baseline="0" dirty="0" smtClean="0">
                          <a:ln>
                            <a:noFill/>
                          </a:ln>
                          <a:solidFill>
                            <a:schemeClr val="tx1"/>
                          </a:solidFill>
                          <a:effectLst/>
                          <a:latin typeface="Arial" panose="020B0604020202020204" pitchFamily="34" charset="0"/>
                        </a:rPr>
                        <a:t>da versare</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Banca</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340</a:t>
                      </a:r>
                    </a:p>
                  </a:txBody>
                  <a:tcPr marT="45793" marB="45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8734" name="CasellaDiTesto 10"/>
          <p:cNvSpPr txBox="1">
            <a:spLocks noChangeArrowheads="1"/>
          </p:cNvSpPr>
          <p:nvPr/>
        </p:nvSpPr>
        <p:spPr bwMode="auto">
          <a:xfrm>
            <a:off x="49213" y="5224463"/>
            <a:ext cx="38179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z="1400" b="1" i="1" dirty="0"/>
              <a:t>Versamento della ritenuta fiscale all’erario</a:t>
            </a:r>
          </a:p>
        </p:txBody>
      </p:sp>
      <p:sp>
        <p:nvSpPr>
          <p:cNvPr id="13" name="CasellaDiTesto 10"/>
          <p:cNvSpPr txBox="1">
            <a:spLocks noChangeArrowheads="1"/>
          </p:cNvSpPr>
          <p:nvPr/>
        </p:nvSpPr>
        <p:spPr bwMode="auto">
          <a:xfrm>
            <a:off x="214536" y="3157008"/>
            <a:ext cx="86059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it-IT" sz="1400" b="1" i="1" dirty="0" smtClean="0">
                <a:solidFill>
                  <a:srgbClr val="C00000"/>
                </a:solidFill>
              </a:rPr>
              <a:t>N.B. sul costo per la prestazione va calcolata l’IVA, la quale quindi grava sul solo importo dell’onorario (22% su 1.700) – La questione dell’IVA verrà approfondita successivamente</a:t>
            </a:r>
            <a:endParaRPr lang="it-IT" altLang="it-IT" sz="1400" b="1" i="1" dirty="0">
              <a:solidFill>
                <a:srgbClr val="C00000"/>
              </a:solidFill>
            </a:endParaRPr>
          </a:p>
        </p:txBody>
      </p:sp>
    </p:spTree>
    <p:extLst>
      <p:ext uri="{BB962C8B-B14F-4D97-AF65-F5344CB8AC3E}">
        <p14:creationId xmlns:p14="http://schemas.microsoft.com/office/powerpoint/2010/main" val="3444048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222250" y="836613"/>
            <a:ext cx="8334375" cy="2447925"/>
          </a:xfrm>
        </p:spPr>
        <p:txBody>
          <a:bodyPr/>
          <a:lstStyle/>
          <a:p>
            <a:pPr marL="0" indent="0" algn="just" eaLnBrk="1" hangingPunct="1">
              <a:buClr>
                <a:srgbClr val="FFFF99"/>
              </a:buClr>
              <a:buFontTx/>
              <a:buNone/>
            </a:pPr>
            <a:r>
              <a:rPr lang="it-IT" altLang="it-IT" sz="2000" smtClean="0">
                <a:latin typeface="Tahoma" panose="020B0604030504040204" pitchFamily="34" charset="0"/>
                <a:cs typeface="Tahoma" panose="020B0604030504040204" pitchFamily="34" charset="0"/>
              </a:rPr>
              <a:t>Le </a:t>
            </a:r>
            <a:r>
              <a:rPr lang="it-IT" altLang="it-IT" sz="2000" b="1" smtClean="0">
                <a:latin typeface="Tahoma" panose="020B0604030504040204" pitchFamily="34" charset="0"/>
                <a:cs typeface="Tahoma" panose="020B0604030504040204" pitchFamily="34" charset="0"/>
              </a:rPr>
              <a:t>operazioni di </a:t>
            </a:r>
            <a:r>
              <a:rPr lang="it-IT" altLang="it-IT" sz="2000" b="1" u="sng" smtClean="0">
                <a:latin typeface="Tahoma" panose="020B0604030504040204" pitchFamily="34" charset="0"/>
                <a:cs typeface="Tahoma" panose="020B0604030504040204" pitchFamily="34" charset="0"/>
              </a:rPr>
              <a:t>finanziamento</a:t>
            </a:r>
            <a:r>
              <a:rPr lang="it-IT" altLang="it-IT" sz="2000" b="1" smtClean="0">
                <a:latin typeface="Tahoma" panose="020B0604030504040204" pitchFamily="34" charset="0"/>
                <a:cs typeface="Tahoma" panose="020B0604030504040204" pitchFamily="34" charset="0"/>
              </a:rPr>
              <a:t> </a:t>
            </a:r>
            <a:r>
              <a:rPr lang="it-IT" altLang="it-IT" sz="2000" smtClean="0">
                <a:latin typeface="Tahoma" panose="020B0604030504040204" pitchFamily="34" charset="0"/>
                <a:cs typeface="Tahoma" panose="020B0604030504040204" pitchFamily="34" charset="0"/>
              </a:rPr>
              <a:t>volte all’acquisizione dei mezzi monetari necessari alla conduzione dell’azienda. Essi possono provenire da:</a:t>
            </a:r>
          </a:p>
          <a:p>
            <a:pPr lvl="1" algn="just" eaLnBrk="1" hangingPunct="1">
              <a:buClr>
                <a:schemeClr val="tx1"/>
              </a:buClr>
              <a:buFont typeface="Wingdings" panose="05000000000000000000" pitchFamily="2" charset="2"/>
              <a:buChar char="§"/>
            </a:pPr>
            <a:r>
              <a:rPr lang="it-IT" altLang="it-IT" sz="1600" smtClean="0">
                <a:latin typeface="Tahoma" panose="020B0604030504040204" pitchFamily="34" charset="0"/>
                <a:cs typeface="Tahoma" panose="020B0604030504040204" pitchFamily="34" charset="0"/>
              </a:rPr>
              <a:t>i soci (o l’imprenditore, se non si tratta di società) - </a:t>
            </a:r>
            <a:r>
              <a:rPr lang="it-IT" altLang="it-IT" sz="1600" b="1" smtClean="0">
                <a:latin typeface="Tahoma" panose="020B0604030504040204" pitchFamily="34" charset="0"/>
                <a:cs typeface="Tahoma" panose="020B0604030504040204" pitchFamily="34" charset="0"/>
              </a:rPr>
              <a:t>CAPITALE DI RISCHIO</a:t>
            </a:r>
            <a:r>
              <a:rPr lang="it-IT" altLang="it-IT" sz="1600" smtClean="0">
                <a:latin typeface="Tahoma" panose="020B0604030504040204" pitchFamily="34" charset="0"/>
                <a:cs typeface="Tahoma" panose="020B0604030504040204" pitchFamily="34" charset="0"/>
              </a:rPr>
              <a:t> o </a:t>
            </a:r>
            <a:r>
              <a:rPr lang="it-IT" altLang="it-IT" sz="1600" b="1" smtClean="0">
                <a:latin typeface="Tahoma" panose="020B0604030504040204" pitchFamily="34" charset="0"/>
                <a:cs typeface="Tahoma" panose="020B0604030504040204" pitchFamily="34" charset="0"/>
              </a:rPr>
              <a:t>CAPITALE PROPRIO </a:t>
            </a:r>
          </a:p>
          <a:p>
            <a:pPr lvl="1" algn="just" eaLnBrk="1" hangingPunct="1">
              <a:buClr>
                <a:schemeClr val="tx1"/>
              </a:buClr>
              <a:buFont typeface="Wingdings" panose="05000000000000000000" pitchFamily="2" charset="2"/>
              <a:buChar char="§"/>
            </a:pPr>
            <a:r>
              <a:rPr lang="it-IT" altLang="it-IT" sz="1600" smtClean="0">
                <a:latin typeface="Tahoma" panose="020B0604030504040204" pitchFamily="34" charset="0"/>
                <a:cs typeface="Tahoma" panose="020B0604030504040204" pitchFamily="34" charset="0"/>
              </a:rPr>
              <a:t>soggetti terzi all’azienda (banche, altri intermediari finanziari, sottoscrittori di prestiti obbligazionari) - </a:t>
            </a:r>
            <a:r>
              <a:rPr lang="it-IT" altLang="it-IT" sz="1600" b="1" smtClean="0">
                <a:latin typeface="Tahoma" panose="020B0604030504040204" pitchFamily="34" charset="0"/>
                <a:cs typeface="Tahoma" panose="020B0604030504040204" pitchFamily="34" charset="0"/>
              </a:rPr>
              <a:t>CAPITALE DI CREDITO </a:t>
            </a:r>
            <a:r>
              <a:rPr lang="it-IT" altLang="it-IT" sz="1600" smtClean="0">
                <a:latin typeface="Tahoma" panose="020B0604030504040204" pitchFamily="34" charset="0"/>
                <a:cs typeface="Tahoma" panose="020B0604030504040204" pitchFamily="34" charset="0"/>
              </a:rPr>
              <a:t>o </a:t>
            </a:r>
            <a:r>
              <a:rPr lang="it-IT" altLang="it-IT" sz="1600" b="1" smtClean="0">
                <a:latin typeface="Tahoma" panose="020B0604030504040204" pitchFamily="34" charset="0"/>
                <a:cs typeface="Tahoma" panose="020B0604030504040204" pitchFamily="34" charset="0"/>
              </a:rPr>
              <a:t>CAPITALE DI TERZI/DI PRESTITO </a:t>
            </a:r>
            <a:endParaRPr lang="it-IT" altLang="it-IT" sz="2000" b="1" smtClean="0">
              <a:latin typeface="Tahoma" panose="020B0604030504040204" pitchFamily="34" charset="0"/>
              <a:cs typeface="Tahoma" panose="020B0604030504040204" pitchFamily="34" charset="0"/>
            </a:endParaRPr>
          </a:p>
          <a:p>
            <a:pPr marL="0" indent="0" eaLnBrk="1" hangingPunct="1">
              <a:buClr>
                <a:srgbClr val="FFFF99"/>
              </a:buClr>
              <a:buFontTx/>
              <a:buNone/>
            </a:pPr>
            <a:endParaRPr lang="it-IT" altLang="it-IT" sz="2000" smtClean="0">
              <a:latin typeface="Tahoma" panose="020B0604030504040204" pitchFamily="34" charset="0"/>
              <a:cs typeface="Tahoma" panose="020B0604030504040204" pitchFamily="34" charset="0"/>
            </a:endParaRPr>
          </a:p>
        </p:txBody>
      </p:sp>
      <p:sp>
        <p:nvSpPr>
          <p:cNvPr id="8196"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operazioni di finanziamento </a:t>
            </a:r>
            <a:endParaRPr lang="it-IT" altLang="it-IT" sz="1800"/>
          </a:p>
        </p:txBody>
      </p:sp>
      <p:pic>
        <p:nvPicPr>
          <p:cNvPr id="8197" name="Immagin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3613" y="2997200"/>
            <a:ext cx="4676775"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Riferimenti bibliografici</a:t>
            </a:r>
            <a:endParaRPr lang="it-IT" altLang="it-IT" sz="1800"/>
          </a:p>
        </p:txBody>
      </p:sp>
      <p:sp>
        <p:nvSpPr>
          <p:cNvPr id="44035" name="CasellaDiTesto 3"/>
          <p:cNvSpPr txBox="1">
            <a:spLocks noChangeArrowheads="1"/>
          </p:cNvSpPr>
          <p:nvPr/>
        </p:nvSpPr>
        <p:spPr bwMode="auto">
          <a:xfrm>
            <a:off x="755650" y="1167135"/>
            <a:ext cx="76327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it-IT" altLang="it-IT" sz="2400" dirty="0"/>
              <a:t>Coronella S</a:t>
            </a:r>
            <a:r>
              <a:rPr lang="it-IT" altLang="it-IT" sz="2400" dirty="0" smtClean="0"/>
              <a:t>., Ragioneria generale, </a:t>
            </a:r>
            <a:r>
              <a:rPr lang="it-IT" altLang="it-IT" sz="2400" dirty="0"/>
              <a:t>Cap </a:t>
            </a:r>
            <a:r>
              <a:rPr lang="it-IT" altLang="it-IT" sz="2400" dirty="0" smtClean="0"/>
              <a:t>15 </a:t>
            </a:r>
          </a:p>
          <a:p>
            <a:pPr algn="ctr" eaLnBrk="1" hangingPunct="1">
              <a:spcBef>
                <a:spcPct val="0"/>
              </a:spcBef>
              <a:buClrTx/>
              <a:buFontTx/>
              <a:buNone/>
            </a:pPr>
            <a:r>
              <a:rPr lang="it-IT" altLang="it-IT" sz="2400" dirty="0" smtClean="0"/>
              <a:t>(saltare paragrafo 15.7)</a:t>
            </a:r>
            <a:endParaRPr lang="it-IT" altLang="it-IT"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260350"/>
            <a:ext cx="9144000" cy="711200"/>
          </a:xfrm>
        </p:spPr>
        <p:txBody>
          <a:bodyPr/>
          <a:lstStyle/>
          <a:p>
            <a:pPr algn="ctr" eaLnBrk="1" hangingPunct="1">
              <a:defRPr/>
            </a:pPr>
            <a:r>
              <a:rPr lang="it-IT" altLang="it-IT" sz="3200" kern="1200" dirty="0">
                <a:solidFill>
                  <a:schemeClr val="tx1"/>
                </a:solidFill>
                <a:latin typeface="Arial" panose="020B0604020202020204" pitchFamily="34" charset="0"/>
                <a:cs typeface="+mn-cs"/>
              </a:rPr>
              <a:t> </a:t>
            </a:r>
          </a:p>
        </p:txBody>
      </p:sp>
      <p:sp>
        <p:nvSpPr>
          <p:cNvPr id="10243" name="Rectangle 3"/>
          <p:cNvSpPr>
            <a:spLocks noGrp="1" noChangeArrowheads="1"/>
          </p:cNvSpPr>
          <p:nvPr>
            <p:ph idx="1"/>
          </p:nvPr>
        </p:nvSpPr>
        <p:spPr>
          <a:xfrm>
            <a:off x="104775" y="944563"/>
            <a:ext cx="8424863" cy="4440237"/>
          </a:xfrm>
        </p:spPr>
        <p:txBody>
          <a:bodyPr/>
          <a:lstStyle/>
          <a:p>
            <a:pPr marL="0" indent="0" algn="ctr" eaLnBrk="1" hangingPunct="1">
              <a:buClr>
                <a:schemeClr val="tx1"/>
              </a:buClr>
              <a:buFontTx/>
              <a:buNone/>
            </a:pPr>
            <a:r>
              <a:rPr lang="it-IT" altLang="it-IT" sz="2000" b="1" smtClean="0">
                <a:latin typeface="Tahoma" panose="020B0604030504040204" pitchFamily="34" charset="0"/>
                <a:cs typeface="Tahoma" panose="020B0604030504040204" pitchFamily="34" charset="0"/>
              </a:rPr>
              <a:t> Capitale di rischio = Capitale proprio</a:t>
            </a:r>
          </a:p>
          <a:p>
            <a:pPr marL="0" indent="0" eaLnBrk="1" hangingPunct="1">
              <a:buClr>
                <a:schemeClr val="tx1"/>
              </a:buClr>
              <a:buFontTx/>
              <a:buNone/>
            </a:pPr>
            <a:endParaRPr lang="it-IT" altLang="it-IT" sz="900"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800"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800"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800"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800" b="1"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800" smtClean="0">
              <a:latin typeface="Tahoma" panose="020B0604030504040204" pitchFamily="34" charset="0"/>
              <a:cs typeface="Tahoma" panose="020B0604030504040204" pitchFamily="34" charset="0"/>
            </a:endParaRPr>
          </a:p>
        </p:txBody>
      </p:sp>
      <p:sp>
        <p:nvSpPr>
          <p:cNvPr id="10245"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Finanziamento a titolo di capitale di rischio</a:t>
            </a:r>
            <a:endParaRPr lang="it-IT" altLang="it-IT" sz="1800"/>
          </a:p>
        </p:txBody>
      </p:sp>
      <p:sp>
        <p:nvSpPr>
          <p:cNvPr id="2" name="Freccia a destra 1"/>
          <p:cNvSpPr/>
          <p:nvPr/>
        </p:nvSpPr>
        <p:spPr>
          <a:xfrm rot="5400000">
            <a:off x="2589212" y="2279651"/>
            <a:ext cx="360363" cy="36036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247" name="CasellaDiTesto 2"/>
          <p:cNvSpPr txBox="1">
            <a:spLocks noChangeArrowheads="1"/>
          </p:cNvSpPr>
          <p:nvPr/>
        </p:nvSpPr>
        <p:spPr bwMode="auto">
          <a:xfrm>
            <a:off x="1593850" y="1601788"/>
            <a:ext cx="2376488" cy="646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2000" b="1">
                <a:latin typeface="Tahoma" panose="020B0604030504040204" pitchFamily="34" charset="0"/>
                <a:cs typeface="Tahoma" panose="020B0604030504040204" pitchFamily="34" charset="0"/>
              </a:rPr>
              <a:t>Capitale Netto</a:t>
            </a:r>
          </a:p>
          <a:p>
            <a:pPr algn="ctr">
              <a:spcBef>
                <a:spcPct val="0"/>
              </a:spcBef>
              <a:buClrTx/>
              <a:buFontTx/>
              <a:buNone/>
            </a:pPr>
            <a:r>
              <a:rPr lang="it-IT" altLang="it-IT" sz="1600" b="1">
                <a:latin typeface="Tahoma" panose="020B0604030504040204" pitchFamily="34" charset="0"/>
                <a:cs typeface="Tahoma" panose="020B0604030504040204" pitchFamily="34" charset="0"/>
              </a:rPr>
              <a:t>(aziende individuali)</a:t>
            </a:r>
            <a:endParaRPr lang="it-IT" altLang="it-IT" sz="1600" b="1">
              <a:cs typeface="Tahoma" panose="020B0604030504040204" pitchFamily="34" charset="0"/>
            </a:endParaRPr>
          </a:p>
        </p:txBody>
      </p:sp>
      <p:cxnSp>
        <p:nvCxnSpPr>
          <p:cNvPr id="5" name="Connettore 2 4"/>
          <p:cNvCxnSpPr>
            <a:cxnSpLocks/>
          </p:cNvCxnSpPr>
          <p:nvPr/>
        </p:nvCxnSpPr>
        <p:spPr>
          <a:xfrm>
            <a:off x="4462463" y="1325563"/>
            <a:ext cx="1466850" cy="215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ttore 2 10"/>
          <p:cNvCxnSpPr>
            <a:cxnSpLocks/>
          </p:cNvCxnSpPr>
          <p:nvPr/>
        </p:nvCxnSpPr>
        <p:spPr>
          <a:xfrm flipH="1">
            <a:off x="2876550" y="1325563"/>
            <a:ext cx="1604963" cy="215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50" name="CasellaDiTesto 13"/>
          <p:cNvSpPr txBox="1">
            <a:spLocks noChangeArrowheads="1"/>
          </p:cNvSpPr>
          <p:nvPr/>
        </p:nvSpPr>
        <p:spPr bwMode="auto">
          <a:xfrm>
            <a:off x="5037138" y="1601788"/>
            <a:ext cx="2376487" cy="646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2000" b="1">
                <a:latin typeface="Tahoma" panose="020B0604030504040204" pitchFamily="34" charset="0"/>
                <a:cs typeface="Tahoma" panose="020B0604030504040204" pitchFamily="34" charset="0"/>
              </a:rPr>
              <a:t>Capitale Sociale</a:t>
            </a:r>
          </a:p>
          <a:p>
            <a:pPr algn="ctr">
              <a:spcBef>
                <a:spcPct val="0"/>
              </a:spcBef>
              <a:buClrTx/>
              <a:buFontTx/>
              <a:buNone/>
            </a:pPr>
            <a:r>
              <a:rPr lang="it-IT" altLang="it-IT" sz="1600" b="1">
                <a:latin typeface="Tahoma" panose="020B0604030504040204" pitchFamily="34" charset="0"/>
                <a:cs typeface="Tahoma" panose="020B0604030504040204" pitchFamily="34" charset="0"/>
              </a:rPr>
              <a:t>(aziende societarie)</a:t>
            </a:r>
            <a:endParaRPr lang="it-IT" altLang="it-IT" sz="1600" b="1">
              <a:cs typeface="Tahoma" panose="020B0604030504040204" pitchFamily="34" charset="0"/>
            </a:endParaRPr>
          </a:p>
        </p:txBody>
      </p:sp>
      <p:sp>
        <p:nvSpPr>
          <p:cNvPr id="12" name="Freccia a destra 11"/>
          <p:cNvSpPr/>
          <p:nvPr/>
        </p:nvSpPr>
        <p:spPr>
          <a:xfrm rot="5400000">
            <a:off x="6045200" y="2279650"/>
            <a:ext cx="360363" cy="36036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252" name="CasellaDiTesto 2"/>
          <p:cNvSpPr txBox="1">
            <a:spLocks noChangeArrowheads="1"/>
          </p:cNvSpPr>
          <p:nvPr/>
        </p:nvSpPr>
        <p:spPr bwMode="auto">
          <a:xfrm>
            <a:off x="1393825" y="2559050"/>
            <a:ext cx="2749550" cy="830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latin typeface="Tahoma" panose="020B0604030504040204" pitchFamily="34" charset="0"/>
                <a:cs typeface="Tahoma" panose="020B0604030504040204" pitchFamily="34" charset="0"/>
              </a:rPr>
              <a:t> somma vincolata dall’imprenditore per lo svolgimento della gestione. </a:t>
            </a:r>
            <a:endParaRPr lang="it-IT" altLang="it-IT" sz="1600">
              <a:cs typeface="Tahoma" panose="020B0604030504040204" pitchFamily="34" charset="0"/>
            </a:endParaRPr>
          </a:p>
        </p:txBody>
      </p:sp>
      <p:sp>
        <p:nvSpPr>
          <p:cNvPr id="10253" name="CasellaDiTesto 2"/>
          <p:cNvSpPr txBox="1">
            <a:spLocks noChangeArrowheads="1"/>
          </p:cNvSpPr>
          <p:nvPr/>
        </p:nvSpPr>
        <p:spPr bwMode="auto">
          <a:xfrm>
            <a:off x="4713288" y="2560638"/>
            <a:ext cx="3168650" cy="58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latin typeface="Tahoma" panose="020B0604030504040204" pitchFamily="34" charset="0"/>
                <a:cs typeface="Tahoma" panose="020B0604030504040204" pitchFamily="34" charset="0"/>
              </a:rPr>
              <a:t> somma vincolata dai soci per lo svolgimento della gestione. </a:t>
            </a:r>
          </a:p>
        </p:txBody>
      </p:sp>
      <p:sp>
        <p:nvSpPr>
          <p:cNvPr id="15" name="Freccia a destra 14"/>
          <p:cNvSpPr/>
          <p:nvPr/>
        </p:nvSpPr>
        <p:spPr>
          <a:xfrm rot="5400000">
            <a:off x="6116638" y="3122613"/>
            <a:ext cx="360362" cy="36036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255" name="CasellaDiTesto 2"/>
          <p:cNvSpPr txBox="1">
            <a:spLocks noChangeArrowheads="1"/>
          </p:cNvSpPr>
          <p:nvPr/>
        </p:nvSpPr>
        <p:spPr bwMode="auto">
          <a:xfrm>
            <a:off x="4605338" y="3403600"/>
            <a:ext cx="3384550" cy="1385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a:latin typeface="Tahoma" panose="020B0604030504040204" pitchFamily="34" charset="0"/>
                <a:cs typeface="Tahoma" panose="020B0604030504040204" pitchFamily="34" charset="0"/>
              </a:rPr>
              <a:t>I titoli di partecipazione al capitale di un’azienda societaria danno luogo a diritti e a obblighi nei confronti del possessore e sono rappresentati da quote (S.n.c., S.a.s., S.r.l) e da azioni (S.p.a. e S.a.p.a)</a:t>
            </a:r>
          </a:p>
        </p:txBody>
      </p:sp>
      <p:cxnSp>
        <p:nvCxnSpPr>
          <p:cNvPr id="19" name="Connettore 2 18"/>
          <p:cNvCxnSpPr>
            <a:cxnSpLocks/>
          </p:cNvCxnSpPr>
          <p:nvPr/>
        </p:nvCxnSpPr>
        <p:spPr>
          <a:xfrm flipH="1">
            <a:off x="2768600" y="3382963"/>
            <a:ext cx="0" cy="19034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ttore 2 21"/>
          <p:cNvCxnSpPr>
            <a:cxnSpLocks/>
          </p:cNvCxnSpPr>
          <p:nvPr/>
        </p:nvCxnSpPr>
        <p:spPr>
          <a:xfrm flipH="1">
            <a:off x="6276975" y="4806950"/>
            <a:ext cx="0" cy="5381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ttore diritto 23"/>
          <p:cNvCxnSpPr>
            <a:cxnSpLocks/>
          </p:cNvCxnSpPr>
          <p:nvPr/>
        </p:nvCxnSpPr>
        <p:spPr>
          <a:xfrm>
            <a:off x="2768600" y="5070475"/>
            <a:ext cx="3508375"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sp>
        <p:nvSpPr>
          <p:cNvPr id="10259" name="CasellaDiTesto 2"/>
          <p:cNvSpPr txBox="1">
            <a:spLocks noChangeArrowheads="1"/>
          </p:cNvSpPr>
          <p:nvPr/>
        </p:nvSpPr>
        <p:spPr bwMode="auto">
          <a:xfrm>
            <a:off x="1265238" y="5384800"/>
            <a:ext cx="6515100" cy="58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latin typeface="Tahoma" panose="020B0604030504040204" pitchFamily="34" charset="0"/>
                <a:cs typeface="Tahoma" panose="020B0604030504040204" pitchFamily="34" charset="0"/>
              </a:rPr>
              <a:t>  Imprenditore e Soci possono apportare denaro, crediti, beni in natura disgiunti o congiunti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320675" y="2636838"/>
            <a:ext cx="8424863" cy="4479925"/>
          </a:xfrm>
        </p:spPr>
        <p:txBody>
          <a:bodyPr/>
          <a:lstStyle/>
          <a:p>
            <a:pPr marL="0" indent="0" algn="just" eaLnBrk="1" hangingPunct="1">
              <a:lnSpc>
                <a:spcPct val="150000"/>
              </a:lnSpc>
              <a:buClr>
                <a:schemeClr val="tx1"/>
              </a:buClr>
              <a:buFontTx/>
              <a:buNone/>
              <a:defRPr/>
            </a:pPr>
            <a:r>
              <a:rPr lang="it-IT" altLang="it-IT" sz="1800" dirty="0">
                <a:latin typeface="Tahoma" panose="020B0604030504040204" pitchFamily="34" charset="0"/>
                <a:cs typeface="Tahoma" panose="020B0604030504040204" pitchFamily="34" charset="0"/>
              </a:rPr>
              <a:t>All’atto di </a:t>
            </a:r>
            <a:r>
              <a:rPr lang="it-IT" altLang="it-IT" sz="1800" b="1" dirty="0">
                <a:latin typeface="Tahoma" panose="020B0604030504040204" pitchFamily="34" charset="0"/>
                <a:cs typeface="Tahoma" panose="020B0604030504040204" pitchFamily="34" charset="0"/>
              </a:rPr>
              <a:t>accensione</a:t>
            </a:r>
            <a:r>
              <a:rPr lang="it-IT" altLang="it-IT" sz="1800" dirty="0">
                <a:latin typeface="Tahoma" panose="020B0604030504040204" pitchFamily="34" charset="0"/>
                <a:cs typeface="Tahoma" panose="020B0604030504040204" pitchFamily="34" charset="0"/>
              </a:rPr>
              <a:t> del finanziamento a titolo di rischio si manifesta: </a:t>
            </a:r>
          </a:p>
          <a:p>
            <a:pPr algn="just" eaLnBrk="1" hangingPunct="1">
              <a:lnSpc>
                <a:spcPct val="150000"/>
              </a:lnSpc>
              <a:buClr>
                <a:schemeClr val="tx1"/>
              </a:buClr>
              <a:buFont typeface="Wingdings" panose="05000000000000000000" pitchFamily="2" charset="2"/>
              <a:buChar char="v"/>
              <a:defRPr/>
            </a:pPr>
            <a:r>
              <a:rPr lang="it-IT" altLang="it-IT" sz="1800" dirty="0">
                <a:latin typeface="Tahoma" panose="020B0604030504040204" pitchFamily="34" charset="0"/>
                <a:cs typeface="Tahoma" panose="020B0604030504040204" pitchFamily="34" charset="0"/>
              </a:rPr>
              <a:t>un’entrata di liquidità.          + LIQUIDITA’ (VF+)</a:t>
            </a:r>
          </a:p>
          <a:p>
            <a:pPr marL="0" indent="0" algn="ctr" eaLnBrk="1" hangingPunct="1">
              <a:lnSpc>
                <a:spcPct val="150000"/>
              </a:lnSpc>
              <a:buClr>
                <a:schemeClr val="tx1"/>
              </a:buClr>
              <a:buFontTx/>
              <a:buNone/>
              <a:defRPr/>
            </a:pPr>
            <a:r>
              <a:rPr lang="it-IT" altLang="it-IT" sz="1800" dirty="0">
                <a:latin typeface="Tahoma" panose="020B0604030504040204" pitchFamily="34" charset="0"/>
                <a:cs typeface="Tahoma" panose="020B0604030504040204" pitchFamily="34" charset="0"/>
              </a:rPr>
              <a:t>Contestualmente</a:t>
            </a:r>
          </a:p>
          <a:p>
            <a:pPr algn="just" eaLnBrk="1" hangingPunct="1">
              <a:lnSpc>
                <a:spcPct val="150000"/>
              </a:lnSpc>
              <a:buClr>
                <a:schemeClr val="tx1"/>
              </a:buClr>
              <a:buFont typeface="Wingdings" panose="05000000000000000000" pitchFamily="2" charset="2"/>
              <a:buChar char="v"/>
              <a:defRPr/>
            </a:pPr>
            <a:r>
              <a:rPr lang="it-IT" altLang="it-IT" sz="1800" dirty="0">
                <a:latin typeface="Tahoma" panose="020B0604030504040204" pitchFamily="34" charset="0"/>
                <a:cs typeface="Tahoma" panose="020B0604030504040204" pitchFamily="34" charset="0"/>
              </a:rPr>
              <a:t>la nascita del capitale di rischio         (VE+)</a:t>
            </a:r>
          </a:p>
          <a:p>
            <a:pPr marL="0" indent="0" algn="ctr" eaLnBrk="1" hangingPunct="1">
              <a:lnSpc>
                <a:spcPct val="150000"/>
              </a:lnSpc>
              <a:buClr>
                <a:schemeClr val="tx1"/>
              </a:buClr>
              <a:buFontTx/>
              <a:buNone/>
              <a:defRPr/>
            </a:pPr>
            <a:r>
              <a:rPr lang="it-IT" altLang="it-IT" sz="1800" b="1" dirty="0">
                <a:latin typeface="Tahoma" panose="020B0604030504040204" pitchFamily="34" charset="0"/>
                <a:cs typeface="Tahoma" panose="020B0604030504040204" pitchFamily="34" charset="0"/>
              </a:rPr>
              <a:t>****</a:t>
            </a:r>
          </a:p>
          <a:p>
            <a:pPr marL="0" indent="0" algn="just" eaLnBrk="1" hangingPunct="1">
              <a:lnSpc>
                <a:spcPct val="150000"/>
              </a:lnSpc>
              <a:buClr>
                <a:schemeClr val="tx1"/>
              </a:buClr>
              <a:buFontTx/>
              <a:buNone/>
              <a:defRPr/>
            </a:pPr>
            <a:endParaRPr lang="it-IT" altLang="it-IT" sz="1800" b="1" dirty="0">
              <a:latin typeface="Tahoma" panose="020B0604030504040204" pitchFamily="34" charset="0"/>
              <a:cs typeface="Tahoma" panose="020B0604030504040204" pitchFamily="34" charset="0"/>
            </a:endParaRPr>
          </a:p>
        </p:txBody>
      </p:sp>
      <p:sp>
        <p:nvSpPr>
          <p:cNvPr id="12292"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Finanziamento a titolo di capitale di rischio</a:t>
            </a:r>
            <a:endParaRPr lang="it-IT" altLang="it-IT" sz="1800"/>
          </a:p>
        </p:txBody>
      </p:sp>
      <p:sp>
        <p:nvSpPr>
          <p:cNvPr id="7" name="Freccia a destra 6"/>
          <p:cNvSpPr/>
          <p:nvPr/>
        </p:nvSpPr>
        <p:spPr>
          <a:xfrm>
            <a:off x="3036888" y="3198813"/>
            <a:ext cx="360362" cy="28733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 name="Freccia a destra 7"/>
          <p:cNvSpPr/>
          <p:nvPr/>
        </p:nvSpPr>
        <p:spPr>
          <a:xfrm>
            <a:off x="4044950" y="4086225"/>
            <a:ext cx="360363" cy="28892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 name="Rettangolo 1"/>
          <p:cNvSpPr/>
          <p:nvPr/>
        </p:nvSpPr>
        <p:spPr>
          <a:xfrm>
            <a:off x="336550" y="4787900"/>
            <a:ext cx="8370888" cy="1287463"/>
          </a:xfrm>
          <a:prstGeom prst="rect">
            <a:avLst/>
          </a:prstGeom>
        </p:spPr>
        <p:txBody>
          <a:bodyPr>
            <a:spAutoFit/>
          </a:bodyPr>
          <a:lstStyle/>
          <a:p>
            <a:pPr>
              <a:lnSpc>
                <a:spcPct val="150000"/>
              </a:lnSpc>
              <a:defRPr/>
            </a:pPr>
            <a:r>
              <a:rPr lang="it-IT" altLang="it-IT" dirty="0">
                <a:latin typeface="Tahoma" panose="020B0604030504040204" pitchFamily="34" charset="0"/>
                <a:cs typeface="Tahoma" panose="020B0604030504040204" pitchFamily="34" charset="0"/>
              </a:rPr>
              <a:t>Nel momento dello della restituzione </a:t>
            </a:r>
            <a:r>
              <a:rPr lang="it-IT" altLang="it-IT" b="1" dirty="0">
                <a:latin typeface="Tahoma" panose="020B0604030504040204" pitchFamily="34" charset="0"/>
                <a:cs typeface="Tahoma" panose="020B0604030504040204" pitchFamily="34" charset="0"/>
              </a:rPr>
              <a:t>(spegnimento) </a:t>
            </a:r>
            <a:r>
              <a:rPr lang="it-IT" altLang="it-IT" dirty="0">
                <a:latin typeface="Tahoma" panose="020B0604030504040204" pitchFamily="34" charset="0"/>
                <a:cs typeface="Tahoma" panose="020B0604030504040204" pitchFamily="34" charset="0"/>
              </a:rPr>
              <a:t>si manifesta: </a:t>
            </a:r>
          </a:p>
          <a:p>
            <a:pPr marL="285750" indent="-285750">
              <a:lnSpc>
                <a:spcPct val="150000"/>
              </a:lnSpc>
              <a:buFont typeface="Wingdings" panose="05000000000000000000" pitchFamily="2" charset="2"/>
              <a:buChar char="v"/>
              <a:defRPr/>
            </a:pPr>
            <a:r>
              <a:rPr lang="it-IT" altLang="it-IT" dirty="0">
                <a:latin typeface="Tahoma" panose="020B0604030504040204" pitchFamily="34" charset="0"/>
                <a:cs typeface="Tahoma" panose="020B0604030504040204" pitchFamily="34" charset="0"/>
              </a:rPr>
              <a:t>Una riduzione della liquidità         - LIQUIDITA’ (VF-)</a:t>
            </a:r>
          </a:p>
          <a:p>
            <a:pPr marL="285750" indent="-285750">
              <a:lnSpc>
                <a:spcPct val="150000"/>
              </a:lnSpc>
              <a:buFont typeface="Wingdings" panose="05000000000000000000" pitchFamily="2" charset="2"/>
              <a:buChar char="v"/>
              <a:defRPr/>
            </a:pPr>
            <a:r>
              <a:rPr lang="it-IT" dirty="0">
                <a:latin typeface="Tahoma" panose="020B0604030504040204" pitchFamily="34" charset="0"/>
                <a:cs typeface="Tahoma" panose="020B0604030504040204" pitchFamily="34" charset="0"/>
              </a:rPr>
              <a:t>Una diminuzione del capitale di rischio         (VE-)</a:t>
            </a:r>
            <a:endParaRPr lang="it-IT" dirty="0"/>
          </a:p>
        </p:txBody>
      </p:sp>
      <p:sp>
        <p:nvSpPr>
          <p:cNvPr id="10" name="Freccia a destra 9"/>
          <p:cNvSpPr/>
          <p:nvPr/>
        </p:nvSpPr>
        <p:spPr>
          <a:xfrm>
            <a:off x="3686175" y="5327650"/>
            <a:ext cx="358775" cy="28733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Freccia a destra 10"/>
          <p:cNvSpPr/>
          <p:nvPr/>
        </p:nvSpPr>
        <p:spPr>
          <a:xfrm>
            <a:off x="4694238" y="5740400"/>
            <a:ext cx="360362" cy="28733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 name="Rectangle 3"/>
          <p:cNvSpPr txBox="1">
            <a:spLocks noChangeArrowheads="1"/>
          </p:cNvSpPr>
          <p:nvPr/>
        </p:nvSpPr>
        <p:spPr bwMode="auto">
          <a:xfrm>
            <a:off x="0" y="830263"/>
            <a:ext cx="8424863" cy="2401887"/>
          </a:xfrm>
          <a:prstGeom prst="rect">
            <a:avLst/>
          </a:prstGeom>
          <a:noFill/>
          <a:ln>
            <a:noFill/>
          </a:ln>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457200" lvl="1" indent="0" eaLnBrk="1" hangingPunct="1">
              <a:lnSpc>
                <a:spcPct val="150000"/>
              </a:lnSpc>
              <a:buClr>
                <a:srgbClr val="FFFF99"/>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Due profili di osservazione di </a:t>
            </a:r>
            <a:r>
              <a:rPr lang="it-IT" altLang="it-IT" sz="1800" b="1" kern="0" dirty="0">
                <a:latin typeface="Tahoma" panose="020B0604030504040204" pitchFamily="34" charset="0"/>
                <a:cs typeface="Tahoma" panose="020B0604030504040204" pitchFamily="34" charset="0"/>
              </a:rPr>
              <a:t>natura diversa</a:t>
            </a:r>
            <a:r>
              <a:rPr lang="it-IT" altLang="it-IT" sz="1800" kern="0" dirty="0">
                <a:latin typeface="Tahoma" panose="020B0604030504040204" pitchFamily="34" charset="0"/>
                <a:cs typeface="Tahoma" panose="020B0604030504040204" pitchFamily="34" charset="0"/>
              </a:rPr>
              <a:t>: </a:t>
            </a:r>
          </a:p>
          <a:p>
            <a:pPr lvl="1" eaLnBrk="1" hangingPunct="1">
              <a:buClr>
                <a:schemeClr val="tx1"/>
              </a:buClr>
              <a:buFont typeface="Wingdings" panose="05000000000000000000" pitchFamily="2" charset="2"/>
              <a:buChar char="§"/>
              <a:defRPr/>
            </a:pPr>
            <a:r>
              <a:rPr lang="it-IT" altLang="it-IT" sz="1800" kern="0" dirty="0">
                <a:latin typeface="Tahoma" panose="020B0604030504040204" pitchFamily="34" charset="0"/>
                <a:cs typeface="Tahoma" panose="020B0604030504040204" pitchFamily="34" charset="0"/>
              </a:rPr>
              <a:t>(1) originario (liquidità in ingresso), accolto in </a:t>
            </a:r>
            <a:r>
              <a:rPr lang="it-IT" altLang="it-IT" sz="1800" u="sng" kern="0" dirty="0">
                <a:latin typeface="Tahoma" panose="020B0604030504040204" pitchFamily="34" charset="0"/>
                <a:cs typeface="Tahoma" panose="020B0604030504040204" pitchFamily="34" charset="0"/>
              </a:rPr>
              <a:t>conti finanziari in senso stretto - numerari </a:t>
            </a:r>
          </a:p>
          <a:p>
            <a:pPr lvl="1" eaLnBrk="1" hangingPunct="1">
              <a:buClr>
                <a:schemeClr val="tx1"/>
              </a:buClr>
              <a:buFont typeface="Wingdings" panose="05000000000000000000" pitchFamily="2" charset="2"/>
              <a:buChar char="§"/>
              <a:defRPr/>
            </a:pPr>
            <a:r>
              <a:rPr lang="it-IT" altLang="it-IT" sz="1800" kern="0" dirty="0">
                <a:latin typeface="Tahoma" panose="020B0604030504040204" pitchFamily="34" charset="0"/>
                <a:cs typeface="Tahoma" panose="020B0604030504040204" pitchFamily="34" charset="0"/>
              </a:rPr>
              <a:t>(2) derivato (formazione di capitale di rischio), accolto in </a:t>
            </a:r>
            <a:r>
              <a:rPr lang="it-IT" altLang="it-IT" sz="1800" u="sng" kern="0" dirty="0">
                <a:latin typeface="Tahoma" panose="020B0604030504040204" pitchFamily="34" charset="0"/>
                <a:cs typeface="Tahoma" panose="020B0604030504040204" pitchFamily="34" charset="0"/>
              </a:rPr>
              <a:t>conti economici di capitale - non numerari</a:t>
            </a:r>
            <a:r>
              <a:rPr lang="it-IT" altLang="it-IT" sz="1800" kern="0" dirty="0">
                <a:latin typeface="Tahoma" panose="020B0604030504040204" pitchFamily="34" charset="0"/>
                <a:cs typeface="Tahoma" panose="020B0604030504040204" pitchFamily="34" charset="0"/>
              </a:rPr>
              <a:t>)</a:t>
            </a:r>
          </a:p>
          <a:p>
            <a:pPr marL="457200" lvl="1" indent="0" eaLnBrk="1" hangingPunct="1">
              <a:lnSpc>
                <a:spcPct val="150000"/>
              </a:lnSpc>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                                                      </a:t>
            </a:r>
            <a:endParaRPr lang="it-IT" altLang="it-IT" sz="1800" b="1" kern="0" dirty="0">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9"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Finanziamento a titolo di capitale di rischio</a:t>
            </a:r>
            <a:endParaRPr lang="it-IT" altLang="it-IT" sz="1800"/>
          </a:p>
        </p:txBody>
      </p:sp>
      <p:sp>
        <p:nvSpPr>
          <p:cNvPr id="28676" name="Rettangolo 3"/>
          <p:cNvSpPr>
            <a:spLocks noChangeArrowheads="1"/>
          </p:cNvSpPr>
          <p:nvPr/>
        </p:nvSpPr>
        <p:spPr bwMode="auto">
          <a:xfrm>
            <a:off x="107950" y="684213"/>
            <a:ext cx="8315325" cy="400050"/>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Il conferimento nelle aziende individuali</a:t>
            </a:r>
          </a:p>
        </p:txBody>
      </p:sp>
      <p:graphicFrame>
        <p:nvGraphicFramePr>
          <p:cNvPr id="7" name="Group 52"/>
          <p:cNvGraphicFramePr>
            <a:graphicFrameLocks noGrp="1"/>
          </p:cNvGraphicFramePr>
          <p:nvPr>
            <p:extLst>
              <p:ext uri="{D42A27DB-BD31-4B8C-83A1-F6EECF244321}">
                <p14:modId xmlns:p14="http://schemas.microsoft.com/office/powerpoint/2010/main" val="4114182159"/>
              </p:ext>
            </p:extLst>
          </p:nvPr>
        </p:nvGraphicFramePr>
        <p:xfrm>
          <a:off x="395536" y="1503363"/>
          <a:ext cx="8496300" cy="4016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016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98" marB="459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98" marB="459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Cassa </a:t>
                      </a:r>
                    </a:p>
                  </a:txBody>
                  <a:tcPr marT="45998" marB="459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98" marB="459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Capitale Netto</a:t>
                      </a:r>
                    </a:p>
                  </a:txBody>
                  <a:tcPr marT="45998" marB="459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98" marB="459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t>
                      </a:r>
                    </a:p>
                  </a:txBody>
                  <a:tcPr marT="45998" marB="459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359" name="Rettangolo 3"/>
          <p:cNvSpPr>
            <a:spLocks noChangeArrowheads="1"/>
          </p:cNvSpPr>
          <p:nvPr/>
        </p:nvSpPr>
        <p:spPr bwMode="auto">
          <a:xfrm>
            <a:off x="414338" y="1046163"/>
            <a:ext cx="83153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chemeClr val="tx1"/>
              </a:buClr>
              <a:buFontTx/>
              <a:buNone/>
            </a:pPr>
            <a:r>
              <a:rPr lang="it-IT" altLang="it-IT" sz="1600" b="1">
                <a:latin typeface="Tahoma" panose="020B0604030504040204" pitchFamily="34" charset="0"/>
                <a:cs typeface="Tahoma" panose="020B0604030504040204" pitchFamily="34" charset="0"/>
              </a:rPr>
              <a:t>In denaro:</a:t>
            </a:r>
          </a:p>
        </p:txBody>
      </p:sp>
      <p:sp>
        <p:nvSpPr>
          <p:cNvPr id="14360" name="Rettangolo 3"/>
          <p:cNvSpPr>
            <a:spLocks noChangeArrowheads="1"/>
          </p:cNvSpPr>
          <p:nvPr/>
        </p:nvSpPr>
        <p:spPr bwMode="auto">
          <a:xfrm>
            <a:off x="323850" y="2278063"/>
            <a:ext cx="83153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chemeClr val="tx1"/>
              </a:buClr>
              <a:buFontTx/>
              <a:buNone/>
            </a:pPr>
            <a:r>
              <a:rPr lang="it-IT" altLang="it-IT" sz="1600" b="1">
                <a:latin typeface="Tahoma" panose="020B0604030504040204" pitchFamily="34" charset="0"/>
                <a:cs typeface="Tahoma" panose="020B0604030504040204" pitchFamily="34" charset="0"/>
              </a:rPr>
              <a:t> Crediti e beni in natura disgiunti:</a:t>
            </a:r>
          </a:p>
        </p:txBody>
      </p:sp>
      <p:sp>
        <p:nvSpPr>
          <p:cNvPr id="10" name="CasellaDiTesto 9"/>
          <p:cNvSpPr txBox="1">
            <a:spLocks noChangeArrowheads="1"/>
          </p:cNvSpPr>
          <p:nvPr/>
        </p:nvSpPr>
        <p:spPr bwMode="auto">
          <a:xfrm flipH="1">
            <a:off x="1331913" y="1931988"/>
            <a:ext cx="7921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(VF+)</a:t>
            </a:r>
          </a:p>
        </p:txBody>
      </p:sp>
      <p:sp>
        <p:nvSpPr>
          <p:cNvPr id="11" name="CasellaDiTesto 10"/>
          <p:cNvSpPr txBox="1">
            <a:spLocks noChangeArrowheads="1"/>
          </p:cNvSpPr>
          <p:nvPr/>
        </p:nvSpPr>
        <p:spPr bwMode="auto">
          <a:xfrm flipH="1">
            <a:off x="5219700" y="1924050"/>
            <a:ext cx="7921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graphicFrame>
        <p:nvGraphicFramePr>
          <p:cNvPr id="12" name="Group 52"/>
          <p:cNvGraphicFramePr>
            <a:graphicFrameLocks noGrp="1"/>
          </p:cNvGraphicFramePr>
          <p:nvPr/>
        </p:nvGraphicFramePr>
        <p:xfrm>
          <a:off x="385763" y="2782888"/>
          <a:ext cx="8496300" cy="4000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000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6" marB="45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Crediti/Bene in natura</a:t>
                      </a: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Capitale Netto</a:t>
                      </a: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t>
                      </a:r>
                    </a:p>
                  </a:txBody>
                  <a:tcPr marT="45816" marB="45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3" name="Group 52"/>
          <p:cNvGraphicFramePr>
            <a:graphicFrameLocks noGrp="1"/>
          </p:cNvGraphicFramePr>
          <p:nvPr/>
        </p:nvGraphicFramePr>
        <p:xfrm>
          <a:off x="403225" y="3397250"/>
          <a:ext cx="8496300" cy="4000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000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6" marB="45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Crediti v/sig. Rossi</a:t>
                      </a: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Capitale Netto</a:t>
                      </a: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t>
                      </a:r>
                    </a:p>
                  </a:txBody>
                  <a:tcPr marT="45816" marB="45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4" name="Group 52"/>
          <p:cNvGraphicFramePr>
            <a:graphicFrameLocks noGrp="1"/>
          </p:cNvGraphicFramePr>
          <p:nvPr/>
        </p:nvGraphicFramePr>
        <p:xfrm>
          <a:off x="430213" y="3968750"/>
          <a:ext cx="8496300" cy="4000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000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6" marB="45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Impianti</a:t>
                      </a: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Capitale Netto</a:t>
                      </a: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t>
                      </a:r>
                    </a:p>
                  </a:txBody>
                  <a:tcPr marT="45816" marB="45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417" name="Rettangolo 3"/>
          <p:cNvSpPr>
            <a:spLocks noChangeArrowheads="1"/>
          </p:cNvSpPr>
          <p:nvPr/>
        </p:nvSpPr>
        <p:spPr bwMode="auto">
          <a:xfrm>
            <a:off x="323850" y="4476750"/>
            <a:ext cx="83153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chemeClr val="tx1"/>
              </a:buClr>
              <a:buFontTx/>
              <a:buNone/>
            </a:pPr>
            <a:r>
              <a:rPr lang="it-IT" altLang="it-IT" sz="1600" b="1">
                <a:latin typeface="Tahoma" panose="020B0604030504040204" pitchFamily="34" charset="0"/>
                <a:cs typeface="Tahoma" panose="020B0604030504040204" pitchFamily="34" charset="0"/>
              </a:rPr>
              <a:t> Apporti multipli:</a:t>
            </a:r>
          </a:p>
        </p:txBody>
      </p:sp>
      <p:graphicFrame>
        <p:nvGraphicFramePr>
          <p:cNvPr id="16" name="Group 52"/>
          <p:cNvGraphicFramePr>
            <a:graphicFrameLocks noGrp="1"/>
          </p:cNvGraphicFramePr>
          <p:nvPr/>
        </p:nvGraphicFramePr>
        <p:xfrm>
          <a:off x="430213" y="4827588"/>
          <a:ext cx="8496300" cy="15065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5065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2" marB="4584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2" marB="458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Crediti v/sig. Rossi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Impianti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Brevetti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Cassa</a:t>
                      </a:r>
                    </a:p>
                  </a:txBody>
                  <a:tcPr marT="45842" marB="458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842" marB="458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Capitale Netto</a:t>
                      </a:r>
                    </a:p>
                  </a:txBody>
                  <a:tcPr marT="45842" marB="458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42" marB="458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t>
                      </a:r>
                    </a:p>
                  </a:txBody>
                  <a:tcPr marT="45842" marB="4584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7"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Finanziamento a titolo di capitale di rischio</a:t>
            </a:r>
            <a:endParaRPr lang="it-IT" altLang="it-IT" sz="1800"/>
          </a:p>
        </p:txBody>
      </p:sp>
      <p:sp>
        <p:nvSpPr>
          <p:cNvPr id="28676" name="Rettangolo 3"/>
          <p:cNvSpPr>
            <a:spLocks noChangeArrowheads="1"/>
          </p:cNvSpPr>
          <p:nvPr/>
        </p:nvSpPr>
        <p:spPr bwMode="auto">
          <a:xfrm>
            <a:off x="142875" y="658813"/>
            <a:ext cx="8858250" cy="5586412"/>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Il conferimento nelle società (persone e capitali):</a:t>
            </a:r>
          </a:p>
          <a:p>
            <a:pPr marL="0" indent="0" eaLnBrk="1" hangingPunct="1">
              <a:spcBef>
                <a:spcPct val="0"/>
              </a:spcBef>
              <a:buClr>
                <a:schemeClr val="tx1"/>
              </a:buClr>
              <a:buFontTx/>
              <a:buNone/>
              <a:defRPr/>
            </a:pPr>
            <a:endParaRPr lang="it-IT" altLang="it-IT" sz="800" b="1" dirty="0">
              <a:solidFill>
                <a:schemeClr val="bg1">
                  <a:lumMod val="50000"/>
                </a:schemeClr>
              </a:solidFill>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dirty="0">
                <a:latin typeface="Tahoma" panose="020B0604030504040204" pitchFamily="34" charset="0"/>
                <a:cs typeface="Tahoma" panose="020B0604030504040204" pitchFamily="34" charset="0"/>
              </a:rPr>
              <a:t>Occorre distinguere due momenti: </a:t>
            </a:r>
          </a:p>
          <a:p>
            <a:pPr marL="342900" indent="-342900" algn="just" eaLnBrk="1" hangingPunct="1">
              <a:spcBef>
                <a:spcPct val="0"/>
              </a:spcBef>
              <a:buClr>
                <a:schemeClr val="tx1"/>
              </a:buClr>
              <a:buFont typeface="+mj-lt"/>
              <a:buAutoNum type="arabicPeriod"/>
              <a:defRPr/>
            </a:pPr>
            <a:r>
              <a:rPr lang="it-IT" altLang="it-IT" sz="1800" dirty="0">
                <a:latin typeface="Tahoma" panose="020B0604030504040204" pitchFamily="34" charset="0"/>
                <a:cs typeface="Tahoma" panose="020B0604030504040204" pitchFamily="34" charset="0"/>
              </a:rPr>
              <a:t>La sottoscrizione, ovvero dalla </a:t>
            </a:r>
            <a:r>
              <a:rPr lang="it-IT" altLang="it-IT" sz="1800" b="1" dirty="0">
                <a:latin typeface="Tahoma" panose="020B0604030504040204" pitchFamily="34" charset="0"/>
                <a:cs typeface="Tahoma" panose="020B0604030504040204" pitchFamily="34" charset="0"/>
              </a:rPr>
              <a:t>promessa</a:t>
            </a:r>
            <a:r>
              <a:rPr lang="it-IT" altLang="it-IT" sz="1800" dirty="0">
                <a:latin typeface="Tahoma" panose="020B0604030504040204" pitchFamily="34" charset="0"/>
                <a:cs typeface="Tahoma" panose="020B0604030504040204" pitchFamily="34" charset="0"/>
              </a:rPr>
              <a:t> da parte dei soci di effettuare il conferimento. </a:t>
            </a: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7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Il credito della società verso i soci rappresenta un credito di regolamento/ funzionamento – liquidità differita – che ha il compito di sostituire temporaneamente l’entrata di denaro (o di beni in natura).</a:t>
            </a:r>
          </a:p>
          <a:p>
            <a:pPr marL="0" indent="0" algn="just" eaLnBrk="1" hangingPunct="1">
              <a:spcBef>
                <a:spcPct val="0"/>
              </a:spcBef>
              <a:buClr>
                <a:schemeClr val="tx1"/>
              </a:buClr>
              <a:buFontTx/>
              <a:buNone/>
              <a:defRPr/>
            </a:pPr>
            <a:endParaRPr lang="it-IT" altLang="it-IT" sz="1200" dirty="0">
              <a:latin typeface="Tahoma" panose="020B0604030504040204" pitchFamily="34" charset="0"/>
              <a:cs typeface="Tahoma" panose="020B0604030504040204" pitchFamily="34" charset="0"/>
            </a:endParaRPr>
          </a:p>
          <a:p>
            <a:pPr marL="342900" indent="-342900" algn="just" eaLnBrk="1" hangingPunct="1">
              <a:spcBef>
                <a:spcPct val="0"/>
              </a:spcBef>
              <a:buClr>
                <a:schemeClr val="tx1"/>
              </a:buClr>
              <a:buFont typeface="+mj-lt"/>
              <a:buAutoNum type="arabicPeriod" startAt="2"/>
              <a:defRPr/>
            </a:pPr>
            <a:r>
              <a:rPr lang="it-IT" altLang="it-IT" sz="1800" dirty="0">
                <a:latin typeface="Tahoma" panose="020B0604030504040204" pitchFamily="34" charset="0"/>
                <a:cs typeface="Tahoma" panose="020B0604030504040204" pitchFamily="34" charset="0"/>
              </a:rPr>
              <a:t>Effettiva liberazione, ovvero dalla consegna di quanto stabilito con relativo passaggio di proprietà dal socio alla società (in caso di beni e crediti). </a:t>
            </a: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342900" indent="-342900" algn="just" eaLnBrk="1" hangingPunct="1">
              <a:spcBef>
                <a:spcPct val="0"/>
              </a:spcBef>
              <a:buClr>
                <a:schemeClr val="tx1"/>
              </a:buClr>
              <a:buFont typeface="+mj-lt"/>
              <a:buAutoNum type="arabicPeriod" startAt="2"/>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600" dirty="0">
                <a:latin typeface="Tahoma" panose="020B0604030504040204" pitchFamily="34" charset="0"/>
                <a:cs typeface="Tahoma" panose="020B0604030504040204" pitchFamily="34" charset="0"/>
              </a:rPr>
              <a:t>Con liberazione in denaro si manifesta pertanto una semplice permutazione finanziaria. Se si ha invece una liberazione in natura al conto finanziario connesso al credito verso i soci si contrappone l’apertura del conto relativo al fattore conferito (che può essere derivato-economico come un impianto o </a:t>
            </a:r>
            <a:r>
              <a:rPr lang="it-IT" altLang="it-IT" sz="1600" dirty="0" err="1">
                <a:latin typeface="Tahoma" panose="020B0604030504040204" pitchFamily="34" charset="0"/>
                <a:cs typeface="Tahoma" panose="020B0604030504040204" pitchFamily="34" charset="0"/>
              </a:rPr>
              <a:t>orginario</a:t>
            </a:r>
            <a:r>
              <a:rPr lang="it-IT" altLang="it-IT" sz="1600" dirty="0">
                <a:latin typeface="Tahoma" panose="020B0604030504040204" pitchFamily="34" charset="0"/>
                <a:cs typeface="Tahoma" panose="020B0604030504040204" pitchFamily="34" charset="0"/>
              </a:rPr>
              <a:t>-finanziario come un credito).</a:t>
            </a:r>
          </a:p>
        </p:txBody>
      </p:sp>
      <p:graphicFrame>
        <p:nvGraphicFramePr>
          <p:cNvPr id="17" name="Group 52"/>
          <p:cNvGraphicFramePr>
            <a:graphicFrameLocks noGrp="1"/>
          </p:cNvGraphicFramePr>
          <p:nvPr/>
        </p:nvGraphicFramePr>
        <p:xfrm>
          <a:off x="287338" y="2098675"/>
          <a:ext cx="8496300" cy="62729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6270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422" marB="454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422" marB="454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Crediti v/soci</a:t>
                      </a:r>
                    </a:p>
                    <a:p>
                      <a:pPr marL="0" marR="0" lvl="0" indent="0" algn="l" defTabSz="914400" rtl="0" eaLnBrk="1" fontAlgn="base" latinLnBrk="0" hangingPunct="1">
                        <a:lnSpc>
                          <a:spcPct val="100000"/>
                        </a:lnSpc>
                        <a:spcBef>
                          <a:spcPct val="20000"/>
                        </a:spcBef>
                        <a:spcAft>
                          <a:spcPct val="0"/>
                        </a:spcAft>
                        <a:buClrTx/>
                        <a:buSzTx/>
                        <a:buFontTx/>
                        <a:buNone/>
                        <a:tabLst/>
                      </a:pPr>
                      <a:r>
                        <a:rPr lang="it-IT" altLang="it-IT" sz="1600" dirty="0">
                          <a:latin typeface="Tahoma" panose="020B0604030504040204" pitchFamily="34" charset="0"/>
                          <a:cs typeface="Tahoma" panose="020B0604030504040204" pitchFamily="34" charset="0"/>
                        </a:rPr>
                        <a:t>“Soci conto sottoscrizione”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422" marB="454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422" marB="454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txBody>
                  <a:tcPr marT="45422" marB="454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422" marB="454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t>
                      </a:r>
                    </a:p>
                  </a:txBody>
                  <a:tcPr marT="45422" marB="454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8" name="Group 52"/>
          <p:cNvGraphicFramePr>
            <a:graphicFrameLocks noGrp="1"/>
          </p:cNvGraphicFramePr>
          <p:nvPr>
            <p:extLst>
              <p:ext uri="{D42A27DB-BD31-4B8C-83A1-F6EECF244321}">
                <p14:modId xmlns:p14="http://schemas.microsoft.com/office/powerpoint/2010/main" val="3631630405"/>
              </p:ext>
            </p:extLst>
          </p:nvPr>
        </p:nvGraphicFramePr>
        <p:xfrm>
          <a:off x="323850" y="4508500"/>
          <a:ext cx="8496300" cy="6286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682568">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6286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11" marB="459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11" marB="459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Cassa/Crediti/Bene in natura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11" marB="459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11" marB="459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Crediti v/Soci</a:t>
                      </a:r>
                    </a:p>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dirty="0">
                          <a:latin typeface="Tahoma" panose="020B0604030504040204" pitchFamily="34" charset="0"/>
                          <a:cs typeface="Tahoma" panose="020B0604030504040204" pitchFamily="34" charset="0"/>
                        </a:rPr>
                        <a:t>“Soci conto sottoscrizione”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11" marB="459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11" marB="459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t>
                      </a:r>
                    </a:p>
                  </a:txBody>
                  <a:tcPr marT="45911" marB="459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5"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Finanziamento a titolo di capitale di rischio</a:t>
            </a:r>
            <a:endParaRPr lang="it-IT" altLang="it-IT" sz="1800"/>
          </a:p>
        </p:txBody>
      </p:sp>
      <p:sp>
        <p:nvSpPr>
          <p:cNvPr id="28676" name="Rettangolo 3"/>
          <p:cNvSpPr>
            <a:spLocks noChangeArrowheads="1"/>
          </p:cNvSpPr>
          <p:nvPr/>
        </p:nvSpPr>
        <p:spPr bwMode="auto">
          <a:xfrm>
            <a:off x="142875" y="658813"/>
            <a:ext cx="8858250" cy="1800225"/>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Il conferimento nelle società di persone:</a:t>
            </a:r>
          </a:p>
          <a:p>
            <a:pPr marL="0" indent="0" eaLnBrk="1" hangingPunct="1">
              <a:spcBef>
                <a:spcPct val="0"/>
              </a:spcBef>
              <a:buClr>
                <a:schemeClr val="tx1"/>
              </a:buClr>
              <a:buFontTx/>
              <a:buNone/>
              <a:defRPr/>
            </a:pPr>
            <a:endParaRPr lang="it-IT" altLang="it-IT" sz="1100" b="1" dirty="0">
              <a:solidFill>
                <a:schemeClr val="bg1">
                  <a:lumMod val="50000"/>
                </a:schemeClr>
              </a:solidFill>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2000" b="1" u="sng" dirty="0">
                <a:latin typeface="Tahoma" panose="020B0604030504040204" pitchFamily="34" charset="0"/>
                <a:cs typeface="Tahoma" panose="020B0604030504040204" pitchFamily="34" charset="0"/>
              </a:rPr>
              <a:t>Esempio:</a:t>
            </a:r>
            <a:r>
              <a:rPr lang="it-IT" altLang="it-IT" sz="2000" b="1" dirty="0">
                <a:latin typeface="Tahoma" panose="020B0604030504040204" pitchFamily="34" charset="0"/>
                <a:cs typeface="Tahoma" panose="020B0604030504040204" pitchFamily="34" charset="0"/>
              </a:rPr>
              <a:t>  </a:t>
            </a:r>
            <a:r>
              <a:rPr lang="it-IT" altLang="it-IT" sz="1600" dirty="0">
                <a:latin typeface="Tahoma" panose="020B0604030504040204" pitchFamily="34" charset="0"/>
                <a:cs typeface="Tahoma" panose="020B0604030504040204" pitchFamily="34" charset="0"/>
              </a:rPr>
              <a:t>il Sig. Bianchi e il Sig. Verdi, che costituiscono una s.n.c. apportando complessivamente 200. In particolare, il Sig. Bianchi apporta 70 in denaro contante mentre il Sig. Verdi apporta 130 di cui 40 in denaro mediante bonifico bancario e 90 di immobili. </a:t>
            </a:r>
          </a:p>
          <a:p>
            <a:pPr marL="0" indent="0" eaLnBrk="1" hangingPunct="1">
              <a:spcBef>
                <a:spcPct val="0"/>
              </a:spcBef>
              <a:buClr>
                <a:schemeClr val="tx1"/>
              </a:buClr>
              <a:buFontTx/>
              <a:buNone/>
              <a:defRPr/>
            </a:pPr>
            <a:endParaRPr lang="it-IT" altLang="it-IT" sz="2000" b="1" dirty="0">
              <a:solidFill>
                <a:schemeClr val="bg1">
                  <a:lumMod val="50000"/>
                </a:schemeClr>
              </a:solidFill>
              <a:latin typeface="Tahoma" panose="020B0604030504040204" pitchFamily="34" charset="0"/>
              <a:cs typeface="Tahoma" panose="020B0604030504040204" pitchFamily="34" charset="0"/>
            </a:endParaRPr>
          </a:p>
          <a:p>
            <a:pPr marL="0" indent="0" eaLnBrk="1" hangingPunct="1">
              <a:spcBef>
                <a:spcPct val="0"/>
              </a:spcBef>
              <a:buClr>
                <a:schemeClr val="tx1"/>
              </a:buClr>
              <a:buFontTx/>
              <a:buNone/>
              <a:defRPr/>
            </a:pPr>
            <a:endParaRPr lang="it-IT" altLang="it-IT" sz="800" b="1" dirty="0">
              <a:solidFill>
                <a:schemeClr val="bg1">
                  <a:lumMod val="50000"/>
                </a:schemeClr>
              </a:solidFill>
              <a:latin typeface="Tahoma" panose="020B0604030504040204" pitchFamily="34" charset="0"/>
              <a:cs typeface="Tahoma" panose="020B0604030504040204" pitchFamily="34" charset="0"/>
            </a:endParaRPr>
          </a:p>
        </p:txBody>
      </p:sp>
      <p:graphicFrame>
        <p:nvGraphicFramePr>
          <p:cNvPr id="17" name="Group 52"/>
          <p:cNvGraphicFramePr>
            <a:graphicFrameLocks noGrp="1"/>
          </p:cNvGraphicFramePr>
          <p:nvPr>
            <p:extLst>
              <p:ext uri="{D42A27DB-BD31-4B8C-83A1-F6EECF244321}">
                <p14:modId xmlns:p14="http://schemas.microsoft.com/office/powerpoint/2010/main" val="1337910013"/>
              </p:ext>
            </p:extLst>
          </p:nvPr>
        </p:nvGraphicFramePr>
        <p:xfrm>
          <a:off x="323850" y="2665413"/>
          <a:ext cx="8496300" cy="9207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754576">
                  <a:extLst>
                    <a:ext uri="{9D8B030D-6E8A-4147-A177-3AD203B41FA5}">
                      <a16:colId xmlns:a16="http://schemas.microsoft.com/office/drawing/2014/main" val="20004"/>
                    </a:ext>
                  </a:extLst>
                </a:gridCol>
                <a:gridCol w="650863">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24" marB="456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24" marB="456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Socio Bianchi c/sottoscrizione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Socio Verdi c/sottoscrizione</a:t>
                      </a:r>
                    </a:p>
                  </a:txBody>
                  <a:tcPr marT="45624" marB="456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624" marB="456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txBody>
                  <a:tcPr marT="45624" marB="456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70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130</a:t>
                      </a:r>
                    </a:p>
                  </a:txBody>
                  <a:tcPr marT="45624" marB="456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200</a:t>
                      </a:r>
                    </a:p>
                  </a:txBody>
                  <a:tcPr marT="45624" marB="456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8455" name="Rettangolo 3"/>
          <p:cNvSpPr>
            <a:spLocks noChangeArrowheads="1"/>
          </p:cNvSpPr>
          <p:nvPr/>
        </p:nvSpPr>
        <p:spPr bwMode="auto">
          <a:xfrm>
            <a:off x="161925" y="2136775"/>
            <a:ext cx="83153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chemeClr val="tx1"/>
              </a:buClr>
              <a:buFontTx/>
              <a:buNone/>
            </a:pPr>
            <a:r>
              <a:rPr lang="it-IT" altLang="it-IT" sz="1600" b="1">
                <a:latin typeface="Tahoma" panose="020B0604030504040204" pitchFamily="34" charset="0"/>
                <a:cs typeface="Tahoma" panose="020B0604030504040204" pitchFamily="34" charset="0"/>
              </a:rPr>
              <a:t>All’atto della sottoscrizione:</a:t>
            </a:r>
          </a:p>
        </p:txBody>
      </p:sp>
      <p:sp>
        <p:nvSpPr>
          <p:cNvPr id="18456" name="Rettangolo 3"/>
          <p:cNvSpPr>
            <a:spLocks noChangeArrowheads="1"/>
          </p:cNvSpPr>
          <p:nvPr/>
        </p:nvSpPr>
        <p:spPr bwMode="auto">
          <a:xfrm>
            <a:off x="142875" y="3708400"/>
            <a:ext cx="83153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chemeClr val="tx1"/>
              </a:buClr>
              <a:buFontTx/>
              <a:buNone/>
            </a:pPr>
            <a:r>
              <a:rPr lang="it-IT" altLang="it-IT" sz="1600" b="1">
                <a:latin typeface="Tahoma" panose="020B0604030504040204" pitchFamily="34" charset="0"/>
                <a:cs typeface="Tahoma" panose="020B0604030504040204" pitchFamily="34" charset="0"/>
              </a:rPr>
              <a:t>All’atto della liberazione:</a:t>
            </a:r>
          </a:p>
        </p:txBody>
      </p:sp>
      <p:graphicFrame>
        <p:nvGraphicFramePr>
          <p:cNvPr id="9" name="Group 52"/>
          <p:cNvGraphicFramePr>
            <a:graphicFrameLocks noGrp="1"/>
          </p:cNvGraphicFramePr>
          <p:nvPr/>
        </p:nvGraphicFramePr>
        <p:xfrm>
          <a:off x="357188" y="4108450"/>
          <a:ext cx="8496300" cy="9207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721437">
                  <a:extLst>
                    <a:ext uri="{9D8B030D-6E8A-4147-A177-3AD203B41FA5}">
                      <a16:colId xmlns:a16="http://schemas.microsoft.com/office/drawing/2014/main" val="20004"/>
                    </a:ext>
                  </a:extLst>
                </a:gridCol>
                <a:gridCol w="684002">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2" marB="456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Cassa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Socio Bianchi c/sottoscrizione</a:t>
                      </a: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70</a:t>
                      </a: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2" marB="456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 name="Group 52"/>
          <p:cNvGraphicFramePr>
            <a:graphicFrameLocks noGrp="1"/>
          </p:cNvGraphicFramePr>
          <p:nvPr>
            <p:extLst>
              <p:ext uri="{D42A27DB-BD31-4B8C-83A1-F6EECF244321}">
                <p14:modId xmlns:p14="http://schemas.microsoft.com/office/powerpoint/2010/main" val="477351617"/>
              </p:ext>
            </p:extLst>
          </p:nvPr>
        </p:nvGraphicFramePr>
        <p:xfrm>
          <a:off x="362313" y="5118100"/>
          <a:ext cx="8496300" cy="108108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721437">
                  <a:extLst>
                    <a:ext uri="{9D8B030D-6E8A-4147-A177-3AD203B41FA5}">
                      <a16:colId xmlns:a16="http://schemas.microsoft.com/office/drawing/2014/main" val="20004"/>
                    </a:ext>
                  </a:extLst>
                </a:gridCol>
                <a:gridCol w="684002">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081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50" marB="4565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50" marB="456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 c/c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Immobili</a:t>
                      </a:r>
                    </a:p>
                  </a:txBody>
                  <a:tcPr marT="45650" marB="456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50" marB="456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Socio Verdi c/sottoscrizione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50" marB="456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40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90</a:t>
                      </a:r>
                    </a:p>
                  </a:txBody>
                  <a:tcPr marT="45650" marB="456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130</a:t>
                      </a:r>
                    </a:p>
                  </a:txBody>
                  <a:tcPr marT="45650" marB="4565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3"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Finanziamento a titolo di capitale di rischio</a:t>
            </a:r>
            <a:endParaRPr lang="it-IT" altLang="it-IT" sz="1800"/>
          </a:p>
        </p:txBody>
      </p:sp>
      <p:sp>
        <p:nvSpPr>
          <p:cNvPr id="28676" name="Rettangolo 3"/>
          <p:cNvSpPr>
            <a:spLocks noChangeArrowheads="1"/>
          </p:cNvSpPr>
          <p:nvPr/>
        </p:nvSpPr>
        <p:spPr bwMode="auto">
          <a:xfrm>
            <a:off x="142875" y="764704"/>
            <a:ext cx="8858250" cy="5340350"/>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Il conferimento di </a:t>
            </a:r>
            <a:r>
              <a:rPr lang="it-IT" altLang="it-IT" sz="2000" b="1" dirty="0" smtClean="0">
                <a:solidFill>
                  <a:schemeClr val="bg1">
                    <a:lumMod val="50000"/>
                  </a:schemeClr>
                </a:solidFill>
                <a:latin typeface="Tahoma" panose="020B0604030504040204" pitchFamily="34" charset="0"/>
                <a:cs typeface="Tahoma" panose="020B0604030504040204" pitchFamily="34" charset="0"/>
              </a:rPr>
              <a:t>denaro </a:t>
            </a:r>
            <a:r>
              <a:rPr lang="it-IT" altLang="it-IT" sz="2000" b="1" dirty="0">
                <a:solidFill>
                  <a:schemeClr val="bg1">
                    <a:lumMod val="50000"/>
                  </a:schemeClr>
                </a:solidFill>
                <a:latin typeface="Tahoma" panose="020B0604030504040204" pitchFamily="34" charset="0"/>
                <a:cs typeface="Tahoma" panose="020B0604030504040204" pitchFamily="34" charset="0"/>
              </a:rPr>
              <a:t>nelle società di capitali:</a:t>
            </a:r>
          </a:p>
          <a:p>
            <a:pPr marL="0" indent="0" eaLnBrk="1" hangingPunct="1">
              <a:spcBef>
                <a:spcPct val="0"/>
              </a:spcBef>
              <a:buClr>
                <a:schemeClr val="tx1"/>
              </a:buClr>
              <a:buFontTx/>
              <a:buNone/>
              <a:defRPr/>
            </a:pPr>
            <a:endParaRPr lang="it-IT" altLang="it-IT" sz="800" b="1" dirty="0">
              <a:solidFill>
                <a:schemeClr val="bg1">
                  <a:lumMod val="50000"/>
                </a:schemeClr>
              </a:solidFill>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dirty="0">
                <a:latin typeface="Tahoma" panose="020B0604030504040204" pitchFamily="34" charset="0"/>
                <a:cs typeface="Tahoma" panose="020B0604030504040204" pitchFamily="34" charset="0"/>
              </a:rPr>
              <a:t>Nel caso delle società di capitali il conferimento assume una particolare rilevanza poiché, per tali aziende i soci rispondono solo per il capitale apportato; il legislatore impone dunque regole più severe e stringenti in merito alla sua determinazione, apporto e sussistenza. </a:t>
            </a:r>
          </a:p>
          <a:p>
            <a:pPr marL="0" indent="0" algn="just" eaLnBrk="1" hangingPunct="1">
              <a:spcBef>
                <a:spcPct val="0"/>
              </a:spcBef>
              <a:buClr>
                <a:schemeClr val="tx1"/>
              </a:buClr>
              <a:buFontTx/>
              <a:buNone/>
              <a:defRPr/>
            </a:pPr>
            <a:endParaRPr lang="it-IT" altLang="it-IT" sz="10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dirty="0">
                <a:latin typeface="Tahoma" panose="020B0604030504040204" pitchFamily="34" charset="0"/>
                <a:cs typeface="Tahoma" panose="020B0604030504040204" pitchFamily="34" charset="0"/>
              </a:rPr>
              <a:t>Occorre distinguere due momenti: sottoscrizione e liberazione.</a:t>
            </a:r>
          </a:p>
          <a:p>
            <a:pPr marL="0" indent="0" algn="just" eaLnBrk="1" hangingPunct="1">
              <a:spcBef>
                <a:spcPct val="0"/>
              </a:spcBef>
              <a:buClr>
                <a:schemeClr val="tx1"/>
              </a:buClr>
              <a:buFontTx/>
              <a:buNone/>
              <a:defRPr/>
            </a:pPr>
            <a:endParaRPr lang="it-IT" altLang="it-IT" sz="105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dirty="0">
                <a:latin typeface="Tahoma" panose="020B0604030504040204" pitchFamily="34" charset="0"/>
                <a:cs typeface="Tahoma" panose="020B0604030504040204" pitchFamily="34" charset="0"/>
              </a:rPr>
              <a:t>La sottoscrizione, ovvero dalla </a:t>
            </a:r>
            <a:r>
              <a:rPr lang="it-IT" altLang="it-IT" sz="1800" b="1" dirty="0">
                <a:latin typeface="Tahoma" panose="020B0604030504040204" pitchFamily="34" charset="0"/>
                <a:cs typeface="Tahoma" panose="020B0604030504040204" pitchFamily="34" charset="0"/>
              </a:rPr>
              <a:t>promessa</a:t>
            </a:r>
            <a:r>
              <a:rPr lang="it-IT" altLang="it-IT" sz="1800" dirty="0">
                <a:latin typeface="Tahoma" panose="020B0604030504040204" pitchFamily="34" charset="0"/>
                <a:cs typeface="Tahoma" panose="020B0604030504040204" pitchFamily="34" charset="0"/>
              </a:rPr>
              <a:t> da parte dei soci di effettuare il conferimento. </a:t>
            </a:r>
          </a:p>
          <a:p>
            <a:pPr marL="0" indent="0" algn="just" eaLnBrk="1" hangingPunct="1">
              <a:spcBef>
                <a:spcPct val="0"/>
              </a:spcBef>
              <a:buClr>
                <a:schemeClr val="tx1"/>
              </a:buClr>
              <a:buFontTx/>
              <a:buNone/>
              <a:defRPr/>
            </a:pPr>
            <a:r>
              <a:rPr lang="it-IT" altLang="it-IT" sz="1800" dirty="0">
                <a:latin typeface="Tahoma" panose="020B0604030504040204" pitchFamily="34" charset="0"/>
                <a:cs typeface="Tahoma" panose="020B0604030504040204" pitchFamily="34" charset="0"/>
              </a:rPr>
              <a:t>→  </a:t>
            </a:r>
            <a:r>
              <a:rPr lang="it-IT" altLang="it-IT" sz="1600" i="1" dirty="0">
                <a:latin typeface="Tahoma" panose="020B0604030504040204" pitchFamily="34" charset="0"/>
                <a:cs typeface="Tahoma" panose="020B0604030504040204" pitchFamily="34" charset="0"/>
              </a:rPr>
              <a:t>“Alla sottoscrizione dell’atto costitutivo deve essere versato presso una banca almeno il venticinque per cento dei conferimenti in danaro o, nel caso di costituzione con atto unilaterale, il loro intero ammontare”.  Art. 2342 cc</a:t>
            </a:r>
          </a:p>
          <a:p>
            <a:pPr marL="0" indent="0" algn="just" eaLnBrk="1" hangingPunct="1">
              <a:spcBef>
                <a:spcPct val="0"/>
              </a:spcBef>
              <a:buClr>
                <a:schemeClr val="tx1"/>
              </a:buClr>
              <a:buFontTx/>
              <a:buNone/>
              <a:defRPr/>
            </a:pPr>
            <a:endParaRPr lang="it-IT" altLang="it-IT" sz="105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dirty="0">
                <a:latin typeface="Tahoma" panose="020B0604030504040204" pitchFamily="34" charset="0"/>
                <a:cs typeface="Tahoma" panose="020B0604030504040204" pitchFamily="34" charset="0"/>
              </a:rPr>
              <a:t>Ne deriva che i soci dovranno </a:t>
            </a:r>
            <a:r>
              <a:rPr lang="it-IT" altLang="it-IT" sz="1800" b="1" dirty="0">
                <a:latin typeface="Tahoma" panose="020B0604030504040204" pitchFamily="34" charset="0"/>
                <a:cs typeface="Tahoma" panose="020B0604030504040204" pitchFamily="34" charset="0"/>
              </a:rPr>
              <a:t>promettere</a:t>
            </a:r>
            <a:r>
              <a:rPr lang="it-IT" altLang="it-IT" sz="1800" dirty="0">
                <a:latin typeface="Tahoma" panose="020B0604030504040204" pitchFamily="34" charset="0"/>
                <a:cs typeface="Tahoma" panose="020B0604030504040204" pitchFamily="34" charset="0"/>
              </a:rPr>
              <a:t> di apportare l’intero capitale </a:t>
            </a:r>
            <a:r>
              <a:rPr lang="it-IT" altLang="it-IT" sz="1800" b="1" dirty="0">
                <a:latin typeface="Tahoma" panose="020B0604030504040204" pitchFamily="34" charset="0"/>
                <a:cs typeface="Tahoma" panose="020B0604030504040204" pitchFamily="34" charset="0"/>
              </a:rPr>
              <a:t>(sottoscrizione) </a:t>
            </a:r>
            <a:r>
              <a:rPr lang="it-IT" altLang="it-IT" sz="1800" dirty="0">
                <a:latin typeface="Tahoma" panose="020B0604030504040204" pitchFamily="34" charset="0"/>
                <a:cs typeface="Tahoma" panose="020B0604030504040204" pitchFamily="34" charset="0"/>
              </a:rPr>
              <a:t>e versarne almeno il 25% </a:t>
            </a:r>
            <a:r>
              <a:rPr lang="it-IT" altLang="it-IT" sz="1800" b="1" dirty="0">
                <a:latin typeface="Tahoma" panose="020B0604030504040204" pitchFamily="34" charset="0"/>
                <a:cs typeface="Tahoma" panose="020B0604030504040204" pitchFamily="34" charset="0"/>
              </a:rPr>
              <a:t>(«centesimi vincolati») </a:t>
            </a:r>
            <a:r>
              <a:rPr lang="it-IT" altLang="it-IT" sz="1800" dirty="0">
                <a:latin typeface="Tahoma" panose="020B0604030504040204" pitchFamily="34" charset="0"/>
                <a:cs typeface="Tahoma" panose="020B0604030504040204" pitchFamily="34" charset="0"/>
              </a:rPr>
              <a:t>in un conto corrente vincolato </a:t>
            </a:r>
            <a:r>
              <a:rPr lang="it-IT" altLang="it-IT" sz="1800" b="1" dirty="0">
                <a:latin typeface="Tahoma" panose="020B0604030504040204" pitchFamily="34" charset="0"/>
                <a:cs typeface="Tahoma" panose="020B0604030504040204" pitchFamily="34" charset="0"/>
              </a:rPr>
              <a:t>(liberazione</a:t>
            </a:r>
            <a:r>
              <a:rPr lang="it-IT" altLang="it-IT" sz="1800" dirty="0">
                <a:latin typeface="Tahoma" panose="020B0604030504040204" pitchFamily="34" charset="0"/>
                <a:cs typeface="Tahoma" panose="020B0604030504040204" pitchFamily="34" charset="0"/>
              </a:rPr>
              <a:t>). La parte restante dei centesimi non ancora versati può essere richiamata dagli amministratori in qualsiasi momento ne ravvisino la necessità. </a:t>
            </a:r>
            <a:endParaRPr lang="it-IT" altLang="it-IT" sz="1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600" dirty="0">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1" name="Rectangle 4"/>
          <p:cNvSpPr>
            <a:spLocks noChangeArrowheads="1"/>
          </p:cNvSpPr>
          <p:nvPr/>
        </p:nvSpPr>
        <p:spPr bwMode="auto">
          <a:xfrm>
            <a:off x="614363" y="1412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Finanziamento a titolo di capitale di rischio</a:t>
            </a:r>
            <a:endParaRPr lang="it-IT" altLang="it-IT" sz="1800"/>
          </a:p>
        </p:txBody>
      </p:sp>
      <p:sp>
        <p:nvSpPr>
          <p:cNvPr id="28676" name="Rettangolo 3"/>
          <p:cNvSpPr>
            <a:spLocks noChangeArrowheads="1"/>
          </p:cNvSpPr>
          <p:nvPr/>
        </p:nvSpPr>
        <p:spPr bwMode="auto">
          <a:xfrm>
            <a:off x="142875" y="908050"/>
            <a:ext cx="8858250" cy="4310063"/>
          </a:xfrm>
          <a:prstGeom prst="rect">
            <a:avLst/>
          </a:prstGeom>
          <a:noFill/>
          <a:ln>
            <a:noFill/>
          </a:ln>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FontTx/>
              <a:buNone/>
              <a:defRPr/>
            </a:pPr>
            <a:r>
              <a:rPr lang="it-IT" altLang="it-IT" sz="2000" b="1" dirty="0">
                <a:solidFill>
                  <a:schemeClr val="bg1">
                    <a:lumMod val="50000"/>
                  </a:schemeClr>
                </a:solidFill>
                <a:latin typeface="Tahoma" panose="020B0604030504040204" pitchFamily="34" charset="0"/>
                <a:cs typeface="Tahoma" panose="020B0604030504040204" pitchFamily="34" charset="0"/>
              </a:rPr>
              <a:t>Il conferimento di </a:t>
            </a:r>
            <a:r>
              <a:rPr lang="it-IT" altLang="it-IT" sz="2000" b="1" dirty="0" smtClean="0">
                <a:solidFill>
                  <a:schemeClr val="bg1">
                    <a:lumMod val="50000"/>
                  </a:schemeClr>
                </a:solidFill>
                <a:latin typeface="Tahoma" panose="020B0604030504040204" pitchFamily="34" charset="0"/>
                <a:cs typeface="Tahoma" panose="020B0604030504040204" pitchFamily="34" charset="0"/>
              </a:rPr>
              <a:t>denaro </a:t>
            </a:r>
            <a:r>
              <a:rPr lang="it-IT" altLang="it-IT" sz="2000" b="1" dirty="0">
                <a:solidFill>
                  <a:schemeClr val="bg1">
                    <a:lumMod val="50000"/>
                  </a:schemeClr>
                </a:solidFill>
                <a:latin typeface="Tahoma" panose="020B0604030504040204" pitchFamily="34" charset="0"/>
                <a:cs typeface="Tahoma" panose="020B0604030504040204" pitchFamily="34" charset="0"/>
              </a:rPr>
              <a:t>nelle società di capitali</a:t>
            </a:r>
          </a:p>
          <a:p>
            <a:pPr marL="0" indent="0" eaLnBrk="1" hangingPunct="1">
              <a:spcBef>
                <a:spcPct val="0"/>
              </a:spcBef>
              <a:buClr>
                <a:schemeClr val="tx1"/>
              </a:buClr>
              <a:buFontTx/>
              <a:buNone/>
              <a:defRPr/>
            </a:pPr>
            <a:endParaRPr lang="it-IT" altLang="it-IT" sz="800" dirty="0">
              <a:latin typeface="Tahoma" panose="020B0604030504040204" pitchFamily="34" charset="0"/>
              <a:cs typeface="Tahoma" panose="020B0604030504040204" pitchFamily="34" charset="0"/>
            </a:endParaRPr>
          </a:p>
          <a:p>
            <a:pPr marL="0" indent="0" eaLnBrk="1" hangingPunct="1">
              <a:spcBef>
                <a:spcPct val="0"/>
              </a:spcBef>
              <a:buClr>
                <a:schemeClr val="tx1"/>
              </a:buClr>
              <a:buFontTx/>
              <a:buNone/>
              <a:defRPr/>
            </a:pPr>
            <a:r>
              <a:rPr lang="it-IT" altLang="it-IT" sz="1800" b="1" u="sng" dirty="0">
                <a:latin typeface="Tahoma" panose="020B0604030504040204" pitchFamily="34" charset="0"/>
                <a:cs typeface="Tahoma" panose="020B0604030504040204" pitchFamily="34" charset="0"/>
              </a:rPr>
              <a:t>Esempio:  </a:t>
            </a:r>
            <a:r>
              <a:rPr lang="it-IT" altLang="it-IT" sz="1800" dirty="0">
                <a:latin typeface="Tahoma" panose="020B0604030504040204" pitchFamily="34" charset="0"/>
                <a:cs typeface="Tahoma" panose="020B0604030504040204" pitchFamily="34" charset="0"/>
              </a:rPr>
              <a:t>si rilevi la costituzione di una società di capitali, con un capitale sociale di 1.000, mediante apporto in denaro dei soli centesimi vincolati (25%).</a:t>
            </a:r>
          </a:p>
          <a:p>
            <a:pPr marL="0" indent="0" eaLnBrk="1" hangingPunct="1">
              <a:spcBef>
                <a:spcPct val="0"/>
              </a:spcBef>
              <a:buClr>
                <a:schemeClr val="tx1"/>
              </a:buClr>
              <a:buFontTx/>
              <a:buNone/>
              <a:defRPr/>
            </a:pPr>
            <a:endParaRPr lang="it-IT" altLang="it-IT" sz="1000" dirty="0">
              <a:latin typeface="Tahoma" panose="020B0604030504040204" pitchFamily="34" charset="0"/>
              <a:cs typeface="Tahoma" panose="020B0604030504040204" pitchFamily="34" charset="0"/>
            </a:endParaRPr>
          </a:p>
          <a:p>
            <a:pPr marL="342900" indent="-342900" algn="just" eaLnBrk="1" hangingPunct="1">
              <a:spcBef>
                <a:spcPct val="0"/>
              </a:spcBef>
              <a:buClr>
                <a:schemeClr val="tx1"/>
              </a:buClr>
              <a:buFont typeface="+mj-lt"/>
              <a:buAutoNum type="arabicPeriod"/>
              <a:defRPr/>
            </a:pPr>
            <a:r>
              <a:rPr lang="it-IT" altLang="it-IT" sz="1800" b="1" dirty="0">
                <a:latin typeface="Tahoma" panose="020B0604030504040204" pitchFamily="34" charset="0"/>
                <a:cs typeface="Tahoma" panose="020B0604030504040204" pitchFamily="34" charset="0"/>
              </a:rPr>
              <a:t>La sottoscrizione</a:t>
            </a: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6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400" dirty="0">
                <a:latin typeface="Tahoma" panose="020B0604030504040204" pitchFamily="34" charset="0"/>
                <a:cs typeface="Tahoma" panose="020B0604030504040204" pitchFamily="34" charset="0"/>
              </a:rPr>
              <a:t>Il conto “Soci c/sottoscrizione” è un conto originario-finanziario acceso alla liquidità differita (S.p.a e delle </a:t>
            </a:r>
            <a:r>
              <a:rPr lang="it-IT" altLang="it-IT" sz="1400" dirty="0" err="1">
                <a:latin typeface="Tahoma" panose="020B0604030504040204" pitchFamily="34" charset="0"/>
                <a:cs typeface="Tahoma" panose="020B0604030504040204" pitchFamily="34" charset="0"/>
              </a:rPr>
              <a:t>S.a.p.a</a:t>
            </a:r>
            <a:r>
              <a:rPr lang="it-IT" altLang="it-IT" sz="1400" dirty="0">
                <a:latin typeface="Tahoma" panose="020B0604030504040204" pitchFamily="34" charset="0"/>
                <a:cs typeface="Tahoma" panose="020B0604030504040204" pitchFamily="34" charset="0"/>
              </a:rPr>
              <a:t>. il conto “Soci c/sottoscrizione” viene spesso denominato “Azionisti c/sottoscrizione” per evidenziare che si tratta di società con il capitale diviso in “azioni”), mentre il conto “Capitale sociale” è un conto derivato-economico acceso al capitale di rischio. </a:t>
            </a:r>
          </a:p>
          <a:p>
            <a:pPr marL="0" indent="0" algn="just" eaLnBrk="1" hangingPunct="1">
              <a:spcBef>
                <a:spcPct val="0"/>
              </a:spcBef>
              <a:buClr>
                <a:schemeClr val="tx1"/>
              </a:buClr>
              <a:buFontTx/>
              <a:buNone/>
              <a:defRPr/>
            </a:pPr>
            <a:endParaRPr lang="it-IT" altLang="it-IT" sz="12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r>
              <a:rPr lang="it-IT" altLang="it-IT" sz="1800" b="1" dirty="0">
                <a:latin typeface="Tahoma" panose="020B0604030504040204" pitchFamily="34" charset="0"/>
                <a:cs typeface="Tahoma" panose="020B0604030504040204" pitchFamily="34" charset="0"/>
              </a:rPr>
              <a:t>La liberazione dei centesimi vincolati </a:t>
            </a: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a:p>
            <a:pPr marL="342900" indent="-342900" algn="just" eaLnBrk="1" hangingPunct="1">
              <a:spcBef>
                <a:spcPct val="0"/>
              </a:spcBef>
              <a:buClr>
                <a:schemeClr val="tx1"/>
              </a:buClr>
              <a:buFont typeface="+mj-lt"/>
              <a:buAutoNum type="arabicPeriod" startAt="2"/>
              <a:defRPr/>
            </a:pPr>
            <a:endParaRPr lang="it-IT" altLang="it-IT" sz="1800" dirty="0">
              <a:latin typeface="Tahoma" panose="020B0604030504040204" pitchFamily="34" charset="0"/>
              <a:cs typeface="Tahoma" panose="020B0604030504040204" pitchFamily="34" charset="0"/>
            </a:endParaRPr>
          </a:p>
          <a:p>
            <a:pPr marL="0" indent="0" algn="just" eaLnBrk="1" hangingPunct="1">
              <a:spcBef>
                <a:spcPct val="0"/>
              </a:spcBef>
              <a:buClr>
                <a:schemeClr val="tx1"/>
              </a:buClr>
              <a:buFontTx/>
              <a:buNone/>
              <a:defRPr/>
            </a:pPr>
            <a:endParaRPr lang="it-IT" altLang="it-IT" sz="1800" dirty="0">
              <a:latin typeface="Tahoma" panose="020B0604030504040204" pitchFamily="34" charset="0"/>
              <a:cs typeface="Tahoma" panose="020B0604030504040204" pitchFamily="34" charset="0"/>
            </a:endParaRPr>
          </a:p>
        </p:txBody>
      </p:sp>
      <p:graphicFrame>
        <p:nvGraphicFramePr>
          <p:cNvPr id="17" name="Group 52"/>
          <p:cNvGraphicFramePr>
            <a:graphicFrameLocks noGrp="1"/>
          </p:cNvGraphicFramePr>
          <p:nvPr/>
        </p:nvGraphicFramePr>
        <p:xfrm>
          <a:off x="323850" y="2462213"/>
          <a:ext cx="8496300" cy="334974"/>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349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567" marB="455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567" marB="455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it-IT" altLang="it-IT" sz="1600" dirty="0">
                          <a:latin typeface="Tahoma" panose="020B0604030504040204" pitchFamily="34" charset="0"/>
                          <a:cs typeface="Tahoma" panose="020B0604030504040204" pitchFamily="34" charset="0"/>
                        </a:rPr>
                        <a:t>Soci conto sottoscrizione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567" marB="455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567" marB="455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Capitale Sociale</a:t>
                      </a:r>
                    </a:p>
                  </a:txBody>
                  <a:tcPr marT="45567" marB="455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567" marB="455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5567" marB="455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8" name="Group 52"/>
          <p:cNvGraphicFramePr>
            <a:graphicFrameLocks noGrp="1"/>
          </p:cNvGraphicFramePr>
          <p:nvPr/>
        </p:nvGraphicFramePr>
        <p:xfrm>
          <a:off x="323850" y="4437063"/>
          <a:ext cx="8496300" cy="335056"/>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682568">
                  <a:extLst>
                    <a:ext uri="{9D8B030D-6E8A-4147-A177-3AD203B41FA5}">
                      <a16:colId xmlns:a16="http://schemas.microsoft.com/office/drawing/2014/main" val="20004"/>
                    </a:ext>
                  </a:extLst>
                </a:gridCol>
                <a:gridCol w="722871">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349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Banca c/c vincolato</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it-IT" altLang="it-IT" sz="1600" dirty="0">
                          <a:latin typeface="Tahoma" panose="020B0604030504040204" pitchFamily="34" charset="0"/>
                          <a:cs typeface="Tahoma" panose="020B0604030504040204" pitchFamily="34" charset="0"/>
                        </a:rPr>
                        <a:t>Soci conto sottoscrizione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608" marB="456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250</a:t>
                      </a:r>
                    </a:p>
                  </a:txBody>
                  <a:tcPr marT="45608" marB="456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F5395C99A0A1940B2B019EEAEFB9F35" ma:contentTypeVersion="0" ma:contentTypeDescription="Creare un nuovo documento." ma:contentTypeScope="" ma:versionID="d785c7198ab61bcd125e3d3fad48d209">
  <xsd:schema xmlns:xsd="http://www.w3.org/2001/XMLSchema" xmlns:xs="http://www.w3.org/2001/XMLSchema" xmlns:p="http://schemas.microsoft.com/office/2006/metadata/properties" targetNamespace="http://schemas.microsoft.com/office/2006/metadata/properties" ma:root="true" ma:fieldsID="4ea373c70dcfdb0a3329420882916a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E1685E7-2203-4950-B637-033AF1C424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E62FB43-2A3A-44A4-9A43-060BE99F260C}">
  <ds:schemaRefs>
    <ds:schemaRef ds:uri="http://schemas.microsoft.com/sharepoint/v3/contenttype/forms"/>
  </ds:schemaRefs>
</ds:datastoreItem>
</file>

<file path=customXml/itemProps3.xml><?xml version="1.0" encoding="utf-8"?>
<ds:datastoreItem xmlns:ds="http://schemas.openxmlformats.org/officeDocument/2006/customXml" ds:itemID="{06CE9F50-E715-4C89-B409-53BD9E36D41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4279</TotalTime>
  <Words>3003</Words>
  <Application>Microsoft Office PowerPoint</Application>
  <PresentationFormat>Presentazione su schermo (4:3)</PresentationFormat>
  <Paragraphs>483</Paragraphs>
  <Slides>20</Slides>
  <Notes>18</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20</vt:i4>
      </vt:variant>
    </vt:vector>
  </HeadingPairs>
  <TitlesOfParts>
    <vt:vector size="29" baseType="lpstr">
      <vt:lpstr>MS PGothic</vt:lpstr>
      <vt:lpstr>MS PGothic</vt:lpstr>
      <vt:lpstr>Arial</vt:lpstr>
      <vt:lpstr>AvantGarde Bk BT</vt:lpstr>
      <vt:lpstr>Calibri</vt:lpstr>
      <vt:lpstr>Tahoma</vt:lpstr>
      <vt:lpstr>Times New Roman</vt:lpstr>
      <vt:lpstr>Wingdings</vt:lpstr>
      <vt:lpstr>crossmind</vt:lpstr>
      <vt:lpstr>Presentazione standard di PowerPoint</vt:lpstr>
      <vt:lpstr>Presentazione standard di PowerPoint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Nella fase di costituzione vengono solitamente sostenuti dei costi di impianto o di avvio dell’attività. Per questo motivo ne anticipiamo qui la trattazione benché si tratti di «investimenti»</vt:lpstr>
      <vt:lpstr>Presentazione standard di PowerPoint</vt:lpstr>
      <vt:lpstr>Presentazione standard di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1</dc:title>
  <dc:creator>Raffaele Fiorentino</dc:creator>
  <cp:lastModifiedBy>stefano.coronella@uniparthenope.it</cp:lastModifiedBy>
  <cp:revision>292</cp:revision>
  <cp:lastPrinted>2020-04-07T09:26:58Z</cp:lastPrinted>
  <dcterms:created xsi:type="dcterms:W3CDTF">2008-10-04T09:41:13Z</dcterms:created>
  <dcterms:modified xsi:type="dcterms:W3CDTF">2021-02-27T13:14:29Z</dcterms:modified>
</cp:coreProperties>
</file>