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4178" r:id="rId5"/>
  </p:sldMasterIdLst>
  <p:notesMasterIdLst>
    <p:notesMasterId r:id="rId39"/>
  </p:notesMasterIdLst>
  <p:sldIdLst>
    <p:sldId id="291" r:id="rId6"/>
    <p:sldId id="566" r:id="rId7"/>
    <p:sldId id="593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602" r:id="rId16"/>
    <p:sldId id="603" r:id="rId17"/>
    <p:sldId id="604" r:id="rId18"/>
    <p:sldId id="605" r:id="rId19"/>
    <p:sldId id="606" r:id="rId20"/>
    <p:sldId id="607" r:id="rId21"/>
    <p:sldId id="608" r:id="rId22"/>
    <p:sldId id="609" r:id="rId23"/>
    <p:sldId id="612" r:id="rId24"/>
    <p:sldId id="613" r:id="rId25"/>
    <p:sldId id="614" r:id="rId26"/>
    <p:sldId id="615" r:id="rId27"/>
    <p:sldId id="616" r:id="rId28"/>
    <p:sldId id="617" r:id="rId29"/>
    <p:sldId id="618" r:id="rId30"/>
    <p:sldId id="619" r:id="rId31"/>
    <p:sldId id="620" r:id="rId32"/>
    <p:sldId id="621" r:id="rId33"/>
    <p:sldId id="622" r:id="rId34"/>
    <p:sldId id="623" r:id="rId35"/>
    <p:sldId id="624" r:id="rId36"/>
    <p:sldId id="625" r:id="rId37"/>
    <p:sldId id="626" r:id="rId38"/>
  </p:sldIdLst>
  <p:sldSz cx="9144000" cy="6858000" type="screen4x3"/>
  <p:notesSz cx="7315200" cy="96012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>
      <p:cViewPr varScale="1">
        <p:scale>
          <a:sx n="77" d="100"/>
          <a:sy n="77" d="100"/>
        </p:scale>
        <p:origin x="102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515EDF-761A-4298-A959-1A69E19135D6}" type="datetimeFigureOut">
              <a:rPr lang="it-IT"/>
              <a:pPr>
                <a:defRPr/>
              </a:pPr>
              <a:t>27/02/2021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7823FB-B50A-47BA-8EB8-82D924EEFE7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FE97C2-743A-44AE-B800-B9886557453F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379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AC50C7-5383-4328-A1A3-DA5982B438B2}" type="slidenum">
              <a:rPr lang="it-IT" altLang="it-IT"/>
              <a:pPr/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8258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584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8A0DE6-E82A-43DE-AA55-F08377D39209}" type="slidenum">
              <a:rPr lang="it-IT" altLang="it-IT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8396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789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60C8F-8585-4D9E-9DA5-27A8A6CB7F39}" type="slidenum">
              <a:rPr lang="it-IT" altLang="it-IT"/>
              <a:pPr/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9731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994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C724A3-38CD-4433-BE6E-E9AEF7CAB881}" type="slidenum">
              <a:rPr lang="it-IT" altLang="it-IT"/>
              <a:pPr/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0741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988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A1700B-EED2-4117-9058-F3B8010201DC}" type="slidenum">
              <a:rPr lang="it-IT" altLang="it-IT"/>
              <a:pPr/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1249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A9AEE-48A7-4B99-BE4C-E12BBE2DB2E4}" type="slidenum">
              <a:rPr lang="it-IT" altLang="it-IT"/>
              <a:pPr/>
              <a:t>16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4595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94D387-06A9-4EFF-B265-59469573A2B3}" type="slidenum">
              <a:rPr lang="it-IT" altLang="it-IT"/>
              <a:pPr/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63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813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57A373-0CDC-4570-928D-4D0C9CB3867A}" type="slidenum">
              <a:rPr lang="it-IT" altLang="it-IT"/>
              <a:pPr/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4402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427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ADCF24-D5DC-4319-A841-EBDCD108965F}" type="slidenum">
              <a:rPr lang="it-IT" altLang="it-IT"/>
              <a:pPr/>
              <a:t>19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2841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632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69AD7A-5547-484E-A2EB-2791114408DA}" type="slidenum">
              <a:rPr lang="it-IT" altLang="it-IT"/>
              <a:pPr/>
              <a:t>20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664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61DA9E-B385-404D-85EB-44305C3223C6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837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C28C1A-9915-4572-841E-1F61EF8A033A}" type="slidenum">
              <a:rPr lang="it-IT" altLang="it-IT"/>
              <a:pPr/>
              <a:t>21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9116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042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59C8F9-9425-4344-97D9-AD5F4403CAC6}" type="slidenum">
              <a:rPr lang="it-IT" altLang="it-IT"/>
              <a:pPr/>
              <a:t>22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3435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DDB30E-0406-4799-B2E1-3C3B0CA0AEDE}" type="slidenum">
              <a:rPr lang="it-IT" altLang="it-IT"/>
              <a:pPr/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0523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45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00C5A-3791-40FB-87F9-46AB7EAF7C86}" type="slidenum">
              <a:rPr lang="it-IT" altLang="it-IT"/>
              <a:pPr/>
              <a:t>24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84248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65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7B8563-C285-4E5E-BA6F-03DBD37C53D8}" type="slidenum">
              <a:rPr lang="it-IT" altLang="it-IT"/>
              <a:pPr/>
              <a:t>25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498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861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72A139-D888-4859-90C6-ECBEF779B4B1}" type="slidenum">
              <a:rPr lang="it-IT" altLang="it-IT"/>
              <a:pPr/>
              <a:t>26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6520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066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FC99C8-A3B9-40C5-AD9B-AB66789A8B30}" type="slidenum">
              <a:rPr lang="it-IT" altLang="it-IT"/>
              <a:pPr/>
              <a:t>27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94118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2708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B98EB5-8125-450D-A9C2-43BD69987218}" type="slidenum">
              <a:rPr lang="it-IT" altLang="it-IT"/>
              <a:pPr/>
              <a:t>28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61529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475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74F64F-B269-427E-B00E-41285E7B0D1D}" type="slidenum">
              <a:rPr lang="it-IT" altLang="it-IT"/>
              <a:pPr/>
              <a:t>29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7355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680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721EB9-373E-4670-A53E-AAA5BCF7A339}" type="slidenum">
              <a:rPr lang="it-IT" altLang="it-IT"/>
              <a:pPr/>
              <a:t>30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091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741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C57025-B71C-4B66-BC87-0747D6151991}" type="slidenum">
              <a:rPr lang="it-IT" altLang="it-IT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87441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885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7940C5-53B8-421E-9CD2-D611D20FDD60}" type="slidenum">
              <a:rPr lang="it-IT" altLang="it-IT"/>
              <a:pPr/>
              <a:t>31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8889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8090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71AA8-7576-4C18-AC7D-D9EF1A99BF20}" type="slidenum">
              <a:rPr lang="it-IT" altLang="it-IT"/>
              <a:pPr/>
              <a:t>32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77175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82948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022F7F-6D2F-4A77-B660-4FE4906A414D}" type="slidenum">
              <a:rPr lang="it-IT" altLang="it-IT"/>
              <a:pPr/>
              <a:t>33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935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946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DB2D5D-0FA7-4C2A-9A13-23065B5E702F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513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1508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06C94A-B801-4B1E-A47C-989C62B1FE32}" type="slidenum">
              <a:rPr lang="it-IT" altLang="it-IT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802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355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955C3B-98C7-4019-BD90-E965CFD6D63C}" type="slidenum">
              <a:rPr lang="it-IT" altLang="it-IT"/>
              <a:pPr/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7570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560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49213A-EA32-4A4C-A259-7DCCDBA5DB9D}" type="slidenum">
              <a:rPr lang="it-IT" altLang="it-IT"/>
              <a:pPr/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50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765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EB54E7-A60A-4157-998E-FE857D6A37A8}" type="slidenum">
              <a:rPr lang="it-IT" altLang="it-IT"/>
              <a:pPr/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3325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970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F9F32-D41E-4F01-9CD6-AAE8FC3BAB0F}" type="slidenum">
              <a:rPr lang="it-IT" altLang="it-IT"/>
              <a:pPr/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457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75547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7D539-23D6-4C32-88C9-B8AB225BA3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016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9AB04-9C9B-4449-A0AE-8CD55945BC3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119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52F06-429B-4C16-A02F-D5C21179B0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151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1983920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2DAC8-C545-4D3A-8467-5E082F534F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7706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A9AEE-0B09-4A6E-B5BA-FA5D7D9C65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9826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B7E26-052C-4F7A-A1D6-A5277981D8D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722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F2499-A047-4D29-BA1C-85FA3253A7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95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145D7-A272-4EE1-B224-E212D9D426F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249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F58F2-F112-46C3-814D-433BC095F2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646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1B8EF-B29C-4BD6-8F5A-1D7918B763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099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4173C-FD1D-4E73-A04C-7FBE590D0F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8853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6C021-E507-4303-B13B-A267B5E0223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24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DF449-51EC-45FE-8E7B-69D34E73DB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4874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22FD1-4EF5-4E5A-B7AE-51448A5EAC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5574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ED476-91BE-4807-B6B0-AB313DD8ACB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974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768A9-96AB-42E4-BF73-9616759B51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487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D5D1A-59C5-4B95-B86B-2EBD66A66D3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28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98E51-B549-4D34-9A01-45CAB0CF36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067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225BF-29F4-4CC9-9750-C662F20F60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562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CE5-97EB-4780-A24A-8A568E5B96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673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FD14A-365C-4F2C-9AB8-BF63D01622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050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89C3E-E317-4887-8978-439012B2F5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25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1AFDF9B8-1325-4228-9269-0012C527136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5" r:id="rId1"/>
    <p:sldLayoutId id="2147484996" r:id="rId2"/>
    <p:sldLayoutId id="2147484977" r:id="rId3"/>
    <p:sldLayoutId id="2147484978" r:id="rId4"/>
    <p:sldLayoutId id="2147484979" r:id="rId5"/>
    <p:sldLayoutId id="2147484980" r:id="rId6"/>
    <p:sldLayoutId id="2147484981" r:id="rId7"/>
    <p:sldLayoutId id="2147484982" r:id="rId8"/>
    <p:sldLayoutId id="2147484983" r:id="rId9"/>
    <p:sldLayoutId id="2147484984" r:id="rId10"/>
    <p:sldLayoutId id="2147484985" r:id="rId11"/>
    <p:sldLayoutId id="2147484997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D109D6AF-8F66-4725-B90A-4A7B42B0D61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8" r:id="rId1"/>
    <p:sldLayoutId id="2147484999" r:id="rId2"/>
    <p:sldLayoutId id="2147484986" r:id="rId3"/>
    <p:sldLayoutId id="2147484987" r:id="rId4"/>
    <p:sldLayoutId id="2147484988" r:id="rId5"/>
    <p:sldLayoutId id="2147484989" r:id="rId6"/>
    <p:sldLayoutId id="2147484990" r:id="rId7"/>
    <p:sldLayoutId id="2147484991" r:id="rId8"/>
    <p:sldLayoutId id="2147484992" r:id="rId9"/>
    <p:sldLayoutId id="2147484993" r:id="rId10"/>
    <p:sldLayoutId id="2147484994" r:id="rId11"/>
    <p:sldLayoutId id="214748500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4213" y="2255381"/>
            <a:ext cx="7991475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Esercitazione</a:t>
            </a:r>
            <a:endParaRPr lang="it-IT" sz="44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7"/>
            </a:pPr>
            <a:r>
              <a:rPr lang="it-IT" altLang="it-IT" sz="2000" dirty="0"/>
              <a:t>25/09/18 </a:t>
            </a:r>
            <a:r>
              <a:rPr lang="it-IT" altLang="it-IT" sz="2000" dirty="0" smtClean="0"/>
              <a:t>- Si </a:t>
            </a:r>
            <a:r>
              <a:rPr lang="it-IT" altLang="it-IT" sz="2000" dirty="0"/>
              <a:t>restituiscono merci in c/visione poiché non ritenute idonee per la produzione (valore 10.000)</a:t>
            </a: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693738" y="2689225"/>
          <a:ext cx="3048000" cy="10699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23"/>
          <p:cNvGraphicFramePr>
            <a:graphicFrameLocks noGrp="1"/>
          </p:cNvGraphicFramePr>
          <p:nvPr/>
        </p:nvGraphicFramePr>
        <p:xfrm>
          <a:off x="5027613" y="2705100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687" name="Text Box 43"/>
          <p:cNvSpPr txBox="1">
            <a:spLocks noChangeArrowheads="1"/>
          </p:cNvSpPr>
          <p:nvPr/>
        </p:nvSpPr>
        <p:spPr bwMode="auto">
          <a:xfrm>
            <a:off x="479425" y="2060575"/>
            <a:ext cx="3168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MERCI DI TERZI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IN C/VISIONE</a:t>
            </a:r>
          </a:p>
        </p:txBody>
      </p:sp>
      <p:sp>
        <p:nvSpPr>
          <p:cNvPr id="28688" name="Text Box 43"/>
          <p:cNvSpPr txBox="1">
            <a:spLocks noChangeArrowheads="1"/>
          </p:cNvSpPr>
          <p:nvPr/>
        </p:nvSpPr>
        <p:spPr bwMode="auto">
          <a:xfrm>
            <a:off x="4967288" y="2074863"/>
            <a:ext cx="3168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AZIENDA BETA C/MERCI IN C/VISIONE</a:t>
            </a:r>
          </a:p>
        </p:txBody>
      </p:sp>
      <p:sp>
        <p:nvSpPr>
          <p:cNvPr id="28689" name="Text Box 43"/>
          <p:cNvSpPr txBox="1">
            <a:spLocks noChangeArrowheads="1"/>
          </p:cNvSpPr>
          <p:nvPr/>
        </p:nvSpPr>
        <p:spPr bwMode="auto">
          <a:xfrm>
            <a:off x="85725" y="268922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8690" name="Text Box 43"/>
          <p:cNvSpPr txBox="1">
            <a:spLocks noChangeArrowheads="1"/>
          </p:cNvSpPr>
          <p:nvPr/>
        </p:nvSpPr>
        <p:spPr bwMode="auto">
          <a:xfrm>
            <a:off x="4540250" y="2754313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8691" name="Text Box 43"/>
          <p:cNvSpPr txBox="1">
            <a:spLocks noChangeArrowheads="1"/>
          </p:cNvSpPr>
          <p:nvPr/>
        </p:nvSpPr>
        <p:spPr bwMode="auto">
          <a:xfrm>
            <a:off x="2881313" y="26987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8692" name="Text Box 43"/>
          <p:cNvSpPr txBox="1">
            <a:spLocks noChangeArrowheads="1"/>
          </p:cNvSpPr>
          <p:nvPr/>
        </p:nvSpPr>
        <p:spPr bwMode="auto">
          <a:xfrm>
            <a:off x="7700963" y="27527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8693" name="Text Box 43"/>
          <p:cNvSpPr txBox="1">
            <a:spLocks noChangeArrowheads="1"/>
          </p:cNvSpPr>
          <p:nvPr/>
        </p:nvSpPr>
        <p:spPr bwMode="auto">
          <a:xfrm>
            <a:off x="6686550" y="30527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10.000</a:t>
            </a:r>
          </a:p>
        </p:txBody>
      </p:sp>
      <p:sp>
        <p:nvSpPr>
          <p:cNvPr id="28694" name="Text Box 43"/>
          <p:cNvSpPr txBox="1">
            <a:spLocks noChangeArrowheads="1"/>
          </p:cNvSpPr>
          <p:nvPr/>
        </p:nvSpPr>
        <p:spPr bwMode="auto">
          <a:xfrm>
            <a:off x="349250" y="30527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10.000</a:t>
            </a:r>
          </a:p>
        </p:txBody>
      </p:sp>
      <p:cxnSp>
        <p:nvCxnSpPr>
          <p:cNvPr id="48" name="Connettore diritto 47"/>
          <p:cNvCxnSpPr>
            <a:cxnSpLocks/>
          </p:cNvCxnSpPr>
          <p:nvPr/>
        </p:nvCxnSpPr>
        <p:spPr>
          <a:xfrm>
            <a:off x="3203575" y="4046538"/>
            <a:ext cx="2592388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3203575" y="354330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5795963" y="354330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Group 52"/>
          <p:cNvGraphicFramePr>
            <a:graphicFrameLocks noGrp="1"/>
          </p:cNvGraphicFramePr>
          <p:nvPr/>
        </p:nvGraphicFramePr>
        <p:xfrm>
          <a:off x="158750" y="4703763"/>
          <a:ext cx="8496300" cy="6286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Azienda Beta c/merci in visione 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di terzi in c/visione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16" name="Text Box 43"/>
          <p:cNvSpPr txBox="1">
            <a:spLocks noChangeArrowheads="1"/>
          </p:cNvSpPr>
          <p:nvPr/>
        </p:nvSpPr>
        <p:spPr bwMode="auto">
          <a:xfrm>
            <a:off x="2424113" y="3062288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10.000</a:t>
            </a:r>
          </a:p>
        </p:txBody>
      </p:sp>
      <p:sp>
        <p:nvSpPr>
          <p:cNvPr id="28717" name="Text Box 43"/>
          <p:cNvSpPr txBox="1">
            <a:spLocks noChangeArrowheads="1"/>
          </p:cNvSpPr>
          <p:nvPr/>
        </p:nvSpPr>
        <p:spPr bwMode="auto">
          <a:xfrm>
            <a:off x="4975225" y="307181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10.000</a:t>
            </a:r>
          </a:p>
        </p:txBody>
      </p:sp>
    </p:spTree>
    <p:extLst>
      <p:ext uri="{BB962C8B-B14F-4D97-AF65-F5344CB8AC3E}">
        <p14:creationId xmlns:p14="http://schemas.microsoft.com/office/powerpoint/2010/main" val="24114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 smtClean="0">
                <a:solidFill>
                  <a:srgbClr val="C00000"/>
                </a:solidFill>
              </a:rPr>
              <a:t>8. </a:t>
            </a:r>
            <a:r>
              <a:rPr lang="it-IT" altLang="it-IT" sz="2000" dirty="0" smtClean="0"/>
              <a:t>15/11/18 </a:t>
            </a:r>
            <a:r>
              <a:rPr lang="it-IT" altLang="it-IT" sz="2000" dirty="0"/>
              <a:t>- Vengono venduti prodotti finiti per € 300.000 con </a:t>
            </a:r>
            <a:r>
              <a:rPr lang="it-IT" altLang="it-IT" sz="2000" dirty="0" smtClean="0"/>
              <a:t>	regolamento </a:t>
            </a:r>
            <a:r>
              <a:rPr lang="it-IT" altLang="it-IT" sz="2000" dirty="0"/>
              <a:t>a dilazione</a:t>
            </a: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4" name="Group 5"/>
          <p:cNvGraphicFramePr>
            <a:graphicFrameLocks noGrp="1"/>
          </p:cNvGraphicFramePr>
          <p:nvPr/>
        </p:nvGraphicFramePr>
        <p:xfrm>
          <a:off x="614363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5"/>
          <p:cNvGraphicFramePr>
            <a:graphicFrameLocks noGrp="1"/>
          </p:cNvGraphicFramePr>
          <p:nvPr/>
        </p:nvGraphicFramePr>
        <p:xfrm>
          <a:off x="5076825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989013" y="2149475"/>
            <a:ext cx="19319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V/CLIENTI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Credito di funzionamento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Liquidità differita attiva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348288" y="2316163"/>
            <a:ext cx="2179637" cy="6762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PRODOTTI C/VENDITA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/>
              <a:t>(acceso ai ricavi di esercizio</a:t>
            </a: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)</a:t>
            </a:r>
            <a:endParaRPr lang="it-IT" altLang="it-IT" sz="1200" dirty="0"/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539750" y="30654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 flipH="1">
            <a:off x="5076825" y="30305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2427288" y="30305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7107238" y="30305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827088" y="3316288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300.000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627063" y="36369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6948488" y="3297238"/>
            <a:ext cx="996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300.000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7289800" y="3608388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36" name="Connettore diritto 35"/>
          <p:cNvCxnSpPr/>
          <p:nvPr/>
        </p:nvCxnSpPr>
        <p:spPr>
          <a:xfrm>
            <a:off x="1285875" y="46529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1285875" y="41497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7385050" y="41497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Group 52"/>
          <p:cNvGraphicFramePr>
            <a:graphicFrameLocks noGrp="1"/>
          </p:cNvGraphicFramePr>
          <p:nvPr/>
        </p:nvGraphicFramePr>
        <p:xfrm>
          <a:off x="358775" y="50419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814" name="CasellaDiTesto 1"/>
          <p:cNvSpPr txBox="1">
            <a:spLocks noChangeArrowheads="1"/>
          </p:cNvSpPr>
          <p:nvPr/>
        </p:nvSpPr>
        <p:spPr bwMode="auto">
          <a:xfrm>
            <a:off x="3781425" y="4733925"/>
            <a:ext cx="866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15/11/18</a:t>
            </a:r>
          </a:p>
        </p:txBody>
      </p:sp>
    </p:spTree>
    <p:extLst>
      <p:ext uri="{BB962C8B-B14F-4D97-AF65-F5344CB8AC3E}">
        <p14:creationId xmlns:p14="http://schemas.microsoft.com/office/powerpoint/2010/main" val="35675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 smtClean="0">
                <a:solidFill>
                  <a:srgbClr val="C00000"/>
                </a:solidFill>
              </a:rPr>
              <a:t>9. </a:t>
            </a:r>
            <a:r>
              <a:rPr lang="it-IT" altLang="it-IT" sz="2000" dirty="0" smtClean="0"/>
              <a:t>01/12/18 </a:t>
            </a:r>
            <a:r>
              <a:rPr lang="it-IT" altLang="it-IT" sz="2000" dirty="0"/>
              <a:t>- Viene rimborsata la prima quota capitale del prestito </a:t>
            </a:r>
            <a:r>
              <a:rPr lang="it-IT" altLang="it-IT" sz="2000" dirty="0" smtClean="0"/>
              <a:t>	obbligazionario</a:t>
            </a:r>
            <a:endParaRPr lang="it-IT" altLang="it-IT" sz="2000" dirty="0"/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4" name="Group 5"/>
          <p:cNvGraphicFramePr>
            <a:graphicFrameLocks noGrp="1"/>
          </p:cNvGraphicFramePr>
          <p:nvPr/>
        </p:nvGraphicFramePr>
        <p:xfrm>
          <a:off x="614363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5"/>
          <p:cNvGraphicFramePr>
            <a:graphicFrameLocks noGrp="1"/>
          </p:cNvGraphicFramePr>
          <p:nvPr/>
        </p:nvGraphicFramePr>
        <p:xfrm>
          <a:off x="5076825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1093788" y="2266950"/>
            <a:ext cx="17065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(Liquidità attuale)  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022850" y="2316163"/>
            <a:ext cx="2832100" cy="6778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(debito di finanziamento)</a:t>
            </a:r>
            <a:endParaRPr lang="it-IT" altLang="it-IT" sz="1200" dirty="0"/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539750" y="30654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 flipH="1">
            <a:off x="5076825" y="30305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2427288" y="30305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7107238" y="30305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2146300" y="3348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40.000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2263775" y="3646488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6948488" y="3297238"/>
            <a:ext cx="996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200.000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7289800" y="3608388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(VF-)</a:t>
            </a:r>
          </a:p>
        </p:txBody>
      </p:sp>
      <p:cxnSp>
        <p:nvCxnSpPr>
          <p:cNvPr id="36" name="Connettore diritto 35"/>
          <p:cNvCxnSpPr>
            <a:cxnSpLocks/>
          </p:cNvCxnSpPr>
          <p:nvPr/>
        </p:nvCxnSpPr>
        <p:spPr>
          <a:xfrm>
            <a:off x="2800350" y="4652963"/>
            <a:ext cx="284480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2800350" y="41576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5645150" y="41497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Group 52"/>
          <p:cNvGraphicFramePr>
            <a:graphicFrameLocks noGrp="1"/>
          </p:cNvGraphicFramePr>
          <p:nvPr/>
        </p:nvGraphicFramePr>
        <p:xfrm>
          <a:off x="358775" y="50419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62" name="CasellaDiTesto 1"/>
          <p:cNvSpPr txBox="1">
            <a:spLocks noChangeArrowheads="1"/>
          </p:cNvSpPr>
          <p:nvPr/>
        </p:nvSpPr>
        <p:spPr bwMode="auto">
          <a:xfrm>
            <a:off x="3781425" y="473392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01/12/18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4960938" y="33702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40.000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5249863" y="3648075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</p:spTree>
    <p:extLst>
      <p:ext uri="{BB962C8B-B14F-4D97-AF65-F5344CB8AC3E}">
        <p14:creationId xmlns:p14="http://schemas.microsoft.com/office/powerpoint/2010/main" val="3102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/>
              <a:t>Saldo dei conti:</a:t>
            </a:r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sp>
        <p:nvSpPr>
          <p:cNvPr id="36869" name="Text Box 43"/>
          <p:cNvSpPr txBox="1">
            <a:spLocks noChangeArrowheads="1"/>
          </p:cNvSpPr>
          <p:nvPr/>
        </p:nvSpPr>
        <p:spPr bwMode="auto">
          <a:xfrm>
            <a:off x="179388" y="8223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8021638" y="79216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1" name="Group 23"/>
          <p:cNvGraphicFramePr>
            <a:graphicFrameLocks noGrp="1"/>
          </p:cNvGraphicFramePr>
          <p:nvPr/>
        </p:nvGraphicFramePr>
        <p:xfrm>
          <a:off x="496888" y="12207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76" name="Text Box 43"/>
          <p:cNvSpPr txBox="1">
            <a:spLocks noChangeArrowheads="1"/>
          </p:cNvSpPr>
          <p:nvPr/>
        </p:nvSpPr>
        <p:spPr bwMode="auto">
          <a:xfrm>
            <a:off x="2984500" y="8826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Capitale Sociale</a:t>
            </a:r>
            <a:endParaRPr lang="it-IT" altLang="it-IT" sz="1600"/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 flipH="1">
            <a:off x="7416800" y="1282700"/>
            <a:ext cx="12033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36878" name="CasellaDiTesto 3"/>
          <p:cNvSpPr txBox="1">
            <a:spLocks noChangeArrowheads="1"/>
          </p:cNvSpPr>
          <p:nvPr/>
        </p:nvSpPr>
        <p:spPr bwMode="auto">
          <a:xfrm>
            <a:off x="6821488" y="1263650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graphicFrame>
        <p:nvGraphicFramePr>
          <p:cNvPr id="18" name="Group 23"/>
          <p:cNvGraphicFramePr>
            <a:graphicFrameLocks noGrp="1"/>
          </p:cNvGraphicFramePr>
          <p:nvPr/>
        </p:nvGraphicFramePr>
        <p:xfrm>
          <a:off x="487363" y="195103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84" name="Text Box 43"/>
          <p:cNvSpPr txBox="1">
            <a:spLocks noChangeArrowheads="1"/>
          </p:cNvSpPr>
          <p:nvPr/>
        </p:nvSpPr>
        <p:spPr bwMode="auto">
          <a:xfrm>
            <a:off x="3095625" y="1608138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Impianti</a:t>
            </a:r>
          </a:p>
        </p:txBody>
      </p:sp>
      <p:sp>
        <p:nvSpPr>
          <p:cNvPr id="36885" name="CasellaDiTesto 3"/>
          <p:cNvSpPr txBox="1">
            <a:spLocks noChangeArrowheads="1"/>
          </p:cNvSpPr>
          <p:nvPr/>
        </p:nvSpPr>
        <p:spPr bwMode="auto">
          <a:xfrm>
            <a:off x="422275" y="200977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100.000</a:t>
            </a:r>
          </a:p>
        </p:txBody>
      </p:sp>
      <p:graphicFrame>
        <p:nvGraphicFramePr>
          <p:cNvPr id="21" name="Group 23"/>
          <p:cNvGraphicFramePr>
            <a:graphicFrameLocks noGrp="1"/>
          </p:cNvGraphicFramePr>
          <p:nvPr/>
        </p:nvGraphicFramePr>
        <p:xfrm>
          <a:off x="517525" y="270192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91" name="Text Box 43"/>
          <p:cNvSpPr txBox="1">
            <a:spLocks noChangeArrowheads="1"/>
          </p:cNvSpPr>
          <p:nvPr/>
        </p:nvSpPr>
        <p:spPr bwMode="auto">
          <a:xfrm>
            <a:off x="3095625" y="23622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Debiti v/fornitori</a:t>
            </a:r>
          </a:p>
        </p:txBody>
      </p:sp>
      <p:sp>
        <p:nvSpPr>
          <p:cNvPr id="36892" name="CasellaDiTesto 3"/>
          <p:cNvSpPr txBox="1">
            <a:spLocks noChangeArrowheads="1"/>
          </p:cNvSpPr>
          <p:nvPr/>
        </p:nvSpPr>
        <p:spPr bwMode="auto">
          <a:xfrm>
            <a:off x="7165975" y="2776538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100.000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512763" y="34544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3049588" y="31178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Servizi di Manutenzione</a:t>
            </a:r>
          </a:p>
        </p:txBody>
      </p:sp>
      <p:sp>
        <p:nvSpPr>
          <p:cNvPr id="36899" name="CasellaDiTesto 3"/>
          <p:cNvSpPr txBox="1">
            <a:spLocks noChangeArrowheads="1"/>
          </p:cNvSpPr>
          <p:nvPr/>
        </p:nvSpPr>
        <p:spPr bwMode="auto">
          <a:xfrm>
            <a:off x="512763" y="34909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12.000</a:t>
            </a:r>
          </a:p>
        </p:txBody>
      </p:sp>
      <p:graphicFrame>
        <p:nvGraphicFramePr>
          <p:cNvPr id="27" name="Group 23"/>
          <p:cNvGraphicFramePr>
            <a:graphicFrameLocks noGrp="1"/>
          </p:cNvGraphicFramePr>
          <p:nvPr/>
        </p:nvGraphicFramePr>
        <p:xfrm>
          <a:off x="512763" y="417353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05" name="Text Box 43"/>
          <p:cNvSpPr txBox="1">
            <a:spLocks noChangeArrowheads="1"/>
          </p:cNvSpPr>
          <p:nvPr/>
        </p:nvSpPr>
        <p:spPr bwMode="auto">
          <a:xfrm>
            <a:off x="3095625" y="3865563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Materie c/acquisti</a:t>
            </a:r>
          </a:p>
        </p:txBody>
      </p:sp>
      <p:sp>
        <p:nvSpPr>
          <p:cNvPr id="36906" name="CasellaDiTesto 3"/>
          <p:cNvSpPr txBox="1">
            <a:spLocks noChangeArrowheads="1"/>
          </p:cNvSpPr>
          <p:nvPr/>
        </p:nvSpPr>
        <p:spPr bwMode="auto">
          <a:xfrm>
            <a:off x="512763" y="41894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150.000</a:t>
            </a:r>
          </a:p>
        </p:txBody>
      </p:sp>
    </p:spTree>
    <p:extLst>
      <p:ext uri="{BB962C8B-B14F-4D97-AF65-F5344CB8AC3E}">
        <p14:creationId xmlns:p14="http://schemas.microsoft.com/office/powerpoint/2010/main" val="225134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/>
              <a:t>Saldo dei conti:</a:t>
            </a:r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sp>
        <p:nvSpPr>
          <p:cNvPr id="38917" name="Text Box 43"/>
          <p:cNvSpPr txBox="1">
            <a:spLocks noChangeArrowheads="1"/>
          </p:cNvSpPr>
          <p:nvPr/>
        </p:nvSpPr>
        <p:spPr bwMode="auto">
          <a:xfrm>
            <a:off x="2976563" y="3597275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Banca c/c</a:t>
            </a:r>
            <a:endParaRPr lang="it-IT" altLang="it-IT" sz="1600"/>
          </a:p>
        </p:txBody>
      </p:sp>
      <p:graphicFrame>
        <p:nvGraphicFramePr>
          <p:cNvPr id="8" name="Group 23"/>
          <p:cNvGraphicFramePr>
            <a:graphicFrameLocks noGrp="1"/>
          </p:cNvGraphicFramePr>
          <p:nvPr/>
        </p:nvGraphicFramePr>
        <p:xfrm>
          <a:off x="388938" y="4016375"/>
          <a:ext cx="8496300" cy="1014413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23" name="Text Box 43"/>
          <p:cNvSpPr txBox="1">
            <a:spLocks noChangeArrowheads="1"/>
          </p:cNvSpPr>
          <p:nvPr/>
        </p:nvSpPr>
        <p:spPr bwMode="auto">
          <a:xfrm>
            <a:off x="25400" y="87947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38924" name="Text Box 43"/>
          <p:cNvSpPr txBox="1">
            <a:spLocks noChangeArrowheads="1"/>
          </p:cNvSpPr>
          <p:nvPr/>
        </p:nvSpPr>
        <p:spPr bwMode="auto">
          <a:xfrm>
            <a:off x="8021638" y="79216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5" name="Group 23"/>
          <p:cNvGraphicFramePr>
            <a:graphicFrameLocks noGrp="1"/>
          </p:cNvGraphicFramePr>
          <p:nvPr/>
        </p:nvGraphicFramePr>
        <p:xfrm>
          <a:off x="388938" y="2990850"/>
          <a:ext cx="8496300" cy="458788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24" marB="45924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24" marB="459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30" name="Text Box 43"/>
          <p:cNvSpPr txBox="1">
            <a:spLocks noChangeArrowheads="1"/>
          </p:cNvSpPr>
          <p:nvPr/>
        </p:nvSpPr>
        <p:spPr bwMode="auto">
          <a:xfrm>
            <a:off x="3052763" y="25527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Prestito Obbligazionario</a:t>
            </a:r>
            <a:endParaRPr lang="it-IT" altLang="it-IT" sz="1600"/>
          </a:p>
        </p:txBody>
      </p:sp>
      <p:sp>
        <p:nvSpPr>
          <p:cNvPr id="38931" name="CasellaDiTesto 3"/>
          <p:cNvSpPr txBox="1">
            <a:spLocks noChangeArrowheads="1"/>
          </p:cNvSpPr>
          <p:nvPr/>
        </p:nvSpPr>
        <p:spPr bwMode="auto">
          <a:xfrm>
            <a:off x="6865938" y="311150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200.000</a:t>
            </a:r>
          </a:p>
        </p:txBody>
      </p:sp>
      <p:graphicFrame>
        <p:nvGraphicFramePr>
          <p:cNvPr id="21" name="Group 23"/>
          <p:cNvGraphicFramePr>
            <a:graphicFrameLocks noGrp="1"/>
          </p:cNvGraphicFramePr>
          <p:nvPr/>
        </p:nvGraphicFramePr>
        <p:xfrm>
          <a:off x="344488" y="2095500"/>
          <a:ext cx="8496300" cy="458788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24" marB="45924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24" marB="459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37" name="Text Box 43"/>
          <p:cNvSpPr txBox="1">
            <a:spLocks noChangeArrowheads="1"/>
          </p:cNvSpPr>
          <p:nvPr/>
        </p:nvSpPr>
        <p:spPr bwMode="auto">
          <a:xfrm>
            <a:off x="3030538" y="1720850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Crediti v/clienti</a:t>
            </a:r>
          </a:p>
        </p:txBody>
      </p:sp>
      <p:sp>
        <p:nvSpPr>
          <p:cNvPr id="38938" name="CasellaDiTesto 3"/>
          <p:cNvSpPr txBox="1">
            <a:spLocks noChangeArrowheads="1"/>
          </p:cNvSpPr>
          <p:nvPr/>
        </p:nvSpPr>
        <p:spPr bwMode="auto">
          <a:xfrm>
            <a:off x="312738" y="215900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300.000</a:t>
            </a:r>
          </a:p>
        </p:txBody>
      </p:sp>
      <p:sp>
        <p:nvSpPr>
          <p:cNvPr id="38939" name="CasellaDiTesto 3"/>
          <p:cNvSpPr txBox="1">
            <a:spLocks noChangeArrowheads="1"/>
          </p:cNvSpPr>
          <p:nvPr/>
        </p:nvSpPr>
        <p:spPr bwMode="auto">
          <a:xfrm>
            <a:off x="388938" y="3074988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40.000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815975" y="3384550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160.000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6091238" y="4349750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150.000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6145213" y="4600575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40.000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1692275" y="4106863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1692275" y="4359275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200.000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 flipH="1">
            <a:off x="6035675" y="4100513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12.000</a:t>
            </a:r>
          </a:p>
        </p:txBody>
      </p:sp>
      <p:sp>
        <p:nvSpPr>
          <p:cNvPr id="38946" name="CasellaDiTesto 3"/>
          <p:cNvSpPr txBox="1">
            <a:spLocks noChangeArrowheads="1"/>
          </p:cNvSpPr>
          <p:nvPr/>
        </p:nvSpPr>
        <p:spPr bwMode="auto">
          <a:xfrm>
            <a:off x="422275" y="4106863"/>
            <a:ext cx="725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</a:t>
            </a:r>
          </a:p>
        </p:txBody>
      </p:sp>
      <p:sp>
        <p:nvSpPr>
          <p:cNvPr id="38947" name="CasellaDiTesto 3"/>
          <p:cNvSpPr txBox="1">
            <a:spLocks noChangeArrowheads="1"/>
          </p:cNvSpPr>
          <p:nvPr/>
        </p:nvSpPr>
        <p:spPr bwMode="auto">
          <a:xfrm>
            <a:off x="7866063" y="4113213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</a:t>
            </a:r>
          </a:p>
        </p:txBody>
      </p: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 flipH="1">
            <a:off x="5884863" y="4972050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398.000</a:t>
            </a:r>
          </a:p>
        </p:txBody>
      </p:sp>
      <p:sp>
        <p:nvSpPr>
          <p:cNvPr id="38949" name="Text Box 43"/>
          <p:cNvSpPr txBox="1">
            <a:spLocks noChangeArrowheads="1"/>
          </p:cNvSpPr>
          <p:nvPr/>
        </p:nvSpPr>
        <p:spPr bwMode="auto">
          <a:xfrm>
            <a:off x="2960688" y="974725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Prodotti c/vendita</a:t>
            </a:r>
          </a:p>
        </p:txBody>
      </p:sp>
      <p:sp>
        <p:nvSpPr>
          <p:cNvPr id="38950" name="CasellaDiTesto 3"/>
          <p:cNvSpPr txBox="1">
            <a:spLocks noChangeArrowheads="1"/>
          </p:cNvSpPr>
          <p:nvPr/>
        </p:nvSpPr>
        <p:spPr bwMode="auto">
          <a:xfrm>
            <a:off x="7038975" y="124936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300.000</a:t>
            </a:r>
          </a:p>
        </p:txBody>
      </p:sp>
      <p:graphicFrame>
        <p:nvGraphicFramePr>
          <p:cNvPr id="26" name="Group 23"/>
          <p:cNvGraphicFramePr>
            <a:graphicFrameLocks noGrp="1"/>
          </p:cNvGraphicFramePr>
          <p:nvPr/>
        </p:nvGraphicFramePr>
        <p:xfrm>
          <a:off x="334963" y="12842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7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/>
            </a:pPr>
            <a:r>
              <a:rPr lang="it-IT" altLang="it-IT" sz="2000"/>
              <a:t>31/12/18 - Si ammortizza fuori conto l’impianto per € 20.000</a:t>
            </a: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assestamento</a:t>
            </a:r>
            <a:endParaRPr lang="it-IT" altLang="it-IT" sz="2000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633413" y="260191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5095875" y="260191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192088" y="1906588"/>
            <a:ext cx="3536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QUOTA DI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C</a:t>
            </a:r>
            <a:r>
              <a:rPr lang="it-IT" altLang="it-IT" sz="1200"/>
              <a:t>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(acceso ai costi di esercizio)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756150" y="1917700"/>
            <a:ext cx="3327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FONDO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 (acceso alla rettifica dei costi pluriennali)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 flipH="1">
            <a:off x="558800" y="26701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 flipH="1">
            <a:off x="5095875" y="263525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 flipH="1">
            <a:off x="2446338" y="263525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flipH="1">
            <a:off x="7126288" y="2635250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949325" y="2933700"/>
            <a:ext cx="1044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1004888" y="3175000"/>
            <a:ext cx="790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81850" y="2892425"/>
            <a:ext cx="1203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7308850" y="32131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20" name="Connettore diritto 19"/>
          <p:cNvCxnSpPr/>
          <p:nvPr/>
        </p:nvCxnSpPr>
        <p:spPr>
          <a:xfrm>
            <a:off x="1304925" y="4257675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V="1">
            <a:off x="1304925" y="375443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7404100" y="375443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77825" y="464661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Ammortamento impianti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Fondo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amm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Impianti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06" name="CasellaDiTesto 2"/>
          <p:cNvSpPr txBox="1">
            <a:spLocks noChangeArrowheads="1"/>
          </p:cNvSpPr>
          <p:nvPr/>
        </p:nvSpPr>
        <p:spPr bwMode="auto">
          <a:xfrm>
            <a:off x="3779838" y="4338638"/>
            <a:ext cx="881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31/12/18</a:t>
            </a:r>
          </a:p>
        </p:txBody>
      </p:sp>
    </p:spTree>
    <p:extLst>
      <p:ext uri="{BB962C8B-B14F-4D97-AF65-F5344CB8AC3E}">
        <p14:creationId xmlns:p14="http://schemas.microsoft.com/office/powerpoint/2010/main" val="3397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2"/>
            </a:pPr>
            <a:r>
              <a:rPr lang="it-IT" altLang="it-IT" sz="2000"/>
              <a:t>31/12/18 - Si rilevano rimanenze di materie per € 50.000, semilavorati per € 20.000 e prodotti finiti per € 15.000</a:t>
            </a: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assestamento</a:t>
            </a:r>
            <a:endParaRPr lang="it-IT" altLang="it-IT" sz="200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498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 prime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Finali materie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031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31/12/18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603250" y="2830513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95300" y="1858963"/>
            <a:ext cx="36322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MATERIE PRIME C/RIMANENZE FINALI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RIMANENZE FINALI DI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6661150" y="323691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50.000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50.000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1470025" y="40290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1470025" y="4475163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7546975" y="39401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7351713" y="34290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</p:spTree>
    <p:extLst>
      <p:ext uri="{BB962C8B-B14F-4D97-AF65-F5344CB8AC3E}">
        <p14:creationId xmlns:p14="http://schemas.microsoft.com/office/powerpoint/2010/main" val="102505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2"/>
            </a:pPr>
            <a:r>
              <a:rPr lang="it-IT" altLang="it-IT" sz="2000"/>
              <a:t>31/12/18 - Si rilevano rimanenze di materie per € 50.000, semilavorati per € 20.000 e prodotti finiti per € 15.000</a:t>
            </a: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assestamento</a:t>
            </a:r>
            <a:endParaRPr lang="it-IT" altLang="it-IT" sz="200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625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Semilavorati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Finali semilavorati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079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31/12/18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603250" y="2830513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34975" y="2025650"/>
            <a:ext cx="3632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SEMILAVORATI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RIMANENZE FINALI DI SEMILAVORATI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6661150" y="323691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1470025" y="40290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1470025" y="4475163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7546975" y="39401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7351713" y="34290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</p:spTree>
    <p:extLst>
      <p:ext uri="{BB962C8B-B14F-4D97-AF65-F5344CB8AC3E}">
        <p14:creationId xmlns:p14="http://schemas.microsoft.com/office/powerpoint/2010/main" val="155679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2"/>
            </a:pPr>
            <a:r>
              <a:rPr lang="it-IT" altLang="it-IT" sz="2000"/>
              <a:t>31/12/18 - Si rilevano rimanenze di materie per € 50.000, semilavorati per € 20.000 e prodotti finiti per € 15.000</a:t>
            </a: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assestamento</a:t>
            </a:r>
            <a:endParaRPr lang="it-IT" altLang="it-IT" sz="200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625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Prodotti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Finali prodotti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27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31/12/18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603250" y="2830513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34975" y="2025650"/>
            <a:ext cx="3632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PRODOTTI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RIMANENZE FINALI DI PRODOTTI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6661150" y="323691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1470025" y="40290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1470025" y="4475163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7546975" y="394017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7351713" y="34290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</p:spTree>
    <p:extLst>
      <p:ext uri="{BB962C8B-B14F-4D97-AF65-F5344CB8AC3E}">
        <p14:creationId xmlns:p14="http://schemas.microsoft.com/office/powerpoint/2010/main" val="7918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Saldo dei conti</a:t>
            </a:r>
            <a:endParaRPr lang="it-IT" altLang="it-IT" sz="2000"/>
          </a:p>
        </p:txBody>
      </p:sp>
      <p:sp>
        <p:nvSpPr>
          <p:cNvPr id="53252" name="Text Box 43"/>
          <p:cNvSpPr txBox="1">
            <a:spLocks noChangeArrowheads="1"/>
          </p:cNvSpPr>
          <p:nvPr/>
        </p:nvSpPr>
        <p:spPr bwMode="auto">
          <a:xfrm>
            <a:off x="179388" y="8223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53253" name="Text Box 43"/>
          <p:cNvSpPr txBox="1">
            <a:spLocks noChangeArrowheads="1"/>
          </p:cNvSpPr>
          <p:nvPr/>
        </p:nvSpPr>
        <p:spPr bwMode="auto">
          <a:xfrm>
            <a:off x="8021638" y="79216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1" name="Group 23"/>
          <p:cNvGraphicFramePr>
            <a:graphicFrameLocks noGrp="1"/>
          </p:cNvGraphicFramePr>
          <p:nvPr/>
        </p:nvGraphicFramePr>
        <p:xfrm>
          <a:off x="496888" y="12207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59" name="Text Box 43"/>
          <p:cNvSpPr txBox="1">
            <a:spLocks noChangeArrowheads="1"/>
          </p:cNvSpPr>
          <p:nvPr/>
        </p:nvSpPr>
        <p:spPr bwMode="auto">
          <a:xfrm>
            <a:off x="2984500" y="8826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Capitale Sociale</a:t>
            </a:r>
            <a:endParaRPr lang="it-IT" altLang="it-IT" sz="1600"/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 flipH="1">
            <a:off x="7416800" y="1282700"/>
            <a:ext cx="12033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53261" name="CasellaDiTesto 3"/>
          <p:cNvSpPr txBox="1">
            <a:spLocks noChangeArrowheads="1"/>
          </p:cNvSpPr>
          <p:nvPr/>
        </p:nvSpPr>
        <p:spPr bwMode="auto">
          <a:xfrm>
            <a:off x="6821488" y="1263650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graphicFrame>
        <p:nvGraphicFramePr>
          <p:cNvPr id="18" name="Group 23"/>
          <p:cNvGraphicFramePr>
            <a:graphicFrameLocks noGrp="1"/>
          </p:cNvGraphicFramePr>
          <p:nvPr/>
        </p:nvGraphicFramePr>
        <p:xfrm>
          <a:off x="487363" y="195103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67" name="Text Box 43"/>
          <p:cNvSpPr txBox="1">
            <a:spLocks noChangeArrowheads="1"/>
          </p:cNvSpPr>
          <p:nvPr/>
        </p:nvSpPr>
        <p:spPr bwMode="auto">
          <a:xfrm>
            <a:off x="3095625" y="1608138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Impianti</a:t>
            </a:r>
          </a:p>
        </p:txBody>
      </p:sp>
      <p:sp>
        <p:nvSpPr>
          <p:cNvPr id="53268" name="CasellaDiTesto 3"/>
          <p:cNvSpPr txBox="1">
            <a:spLocks noChangeArrowheads="1"/>
          </p:cNvSpPr>
          <p:nvPr/>
        </p:nvSpPr>
        <p:spPr bwMode="auto">
          <a:xfrm>
            <a:off x="422275" y="200977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100.000</a:t>
            </a:r>
          </a:p>
        </p:txBody>
      </p:sp>
      <p:graphicFrame>
        <p:nvGraphicFramePr>
          <p:cNvPr id="21" name="Group 23"/>
          <p:cNvGraphicFramePr>
            <a:graphicFrameLocks noGrp="1"/>
          </p:cNvGraphicFramePr>
          <p:nvPr/>
        </p:nvGraphicFramePr>
        <p:xfrm>
          <a:off x="517525" y="270192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74" name="Text Box 43"/>
          <p:cNvSpPr txBox="1">
            <a:spLocks noChangeArrowheads="1"/>
          </p:cNvSpPr>
          <p:nvPr/>
        </p:nvSpPr>
        <p:spPr bwMode="auto">
          <a:xfrm>
            <a:off x="3095625" y="23622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Debiti v/fornitori</a:t>
            </a:r>
          </a:p>
        </p:txBody>
      </p:sp>
      <p:sp>
        <p:nvSpPr>
          <p:cNvPr id="53275" name="CasellaDiTesto 3"/>
          <p:cNvSpPr txBox="1">
            <a:spLocks noChangeArrowheads="1"/>
          </p:cNvSpPr>
          <p:nvPr/>
        </p:nvSpPr>
        <p:spPr bwMode="auto">
          <a:xfrm>
            <a:off x="7165975" y="2776538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100.000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512763" y="34544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81" name="Text Box 43"/>
          <p:cNvSpPr txBox="1">
            <a:spLocks noChangeArrowheads="1"/>
          </p:cNvSpPr>
          <p:nvPr/>
        </p:nvSpPr>
        <p:spPr bwMode="auto">
          <a:xfrm>
            <a:off x="3049588" y="31178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Servizi di Manutenzione</a:t>
            </a:r>
          </a:p>
        </p:txBody>
      </p:sp>
      <p:sp>
        <p:nvSpPr>
          <p:cNvPr id="53282" name="CasellaDiTesto 3"/>
          <p:cNvSpPr txBox="1">
            <a:spLocks noChangeArrowheads="1"/>
          </p:cNvSpPr>
          <p:nvPr/>
        </p:nvSpPr>
        <p:spPr bwMode="auto">
          <a:xfrm>
            <a:off x="512763" y="34909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12.000</a:t>
            </a:r>
          </a:p>
        </p:txBody>
      </p:sp>
      <p:graphicFrame>
        <p:nvGraphicFramePr>
          <p:cNvPr id="27" name="Group 23"/>
          <p:cNvGraphicFramePr>
            <a:graphicFrameLocks noGrp="1"/>
          </p:cNvGraphicFramePr>
          <p:nvPr/>
        </p:nvGraphicFramePr>
        <p:xfrm>
          <a:off x="512763" y="4411663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288" name="Text Box 43"/>
          <p:cNvSpPr txBox="1">
            <a:spLocks noChangeArrowheads="1"/>
          </p:cNvSpPr>
          <p:nvPr/>
        </p:nvSpPr>
        <p:spPr bwMode="auto">
          <a:xfrm>
            <a:off x="3151188" y="40322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Materie c/acquisti</a:t>
            </a:r>
          </a:p>
        </p:txBody>
      </p:sp>
      <p:sp>
        <p:nvSpPr>
          <p:cNvPr id="53289" name="CasellaDiTesto 3"/>
          <p:cNvSpPr txBox="1">
            <a:spLocks noChangeArrowheads="1"/>
          </p:cNvSpPr>
          <p:nvPr/>
        </p:nvSpPr>
        <p:spPr bwMode="auto">
          <a:xfrm>
            <a:off x="512763" y="4427538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150.000</a:t>
            </a:r>
          </a:p>
        </p:txBody>
      </p:sp>
      <p:sp>
        <p:nvSpPr>
          <p:cNvPr id="53306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</p:spTree>
    <p:extLst>
      <p:ext uri="{BB962C8B-B14F-4D97-AF65-F5344CB8AC3E}">
        <p14:creationId xmlns:p14="http://schemas.microsoft.com/office/powerpoint/2010/main" val="375467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Esercitazione</a:t>
            </a:r>
            <a:endParaRPr lang="it-IT" altLang="it-IT" sz="2000"/>
          </a:p>
        </p:txBody>
      </p:sp>
      <p:sp>
        <p:nvSpPr>
          <p:cNvPr id="12297" name="Rettangolo 10"/>
          <p:cNvSpPr>
            <a:spLocks noChangeArrowheads="1"/>
          </p:cNvSpPr>
          <p:nvPr/>
        </p:nvSpPr>
        <p:spPr bwMode="auto">
          <a:xfrm>
            <a:off x="179388" y="601663"/>
            <a:ext cx="8785225" cy="56692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  <a:defRPr/>
            </a:pPr>
            <a:r>
              <a:rPr lang="it-IT" altLang="it-IT" sz="1600" dirty="0"/>
              <a:t>Si effettui la registrazione contabile delle </a:t>
            </a:r>
            <a:r>
              <a:rPr lang="it-IT" altLang="it-IT" sz="1600" b="1" dirty="0"/>
              <a:t>operazioni di gestione </a:t>
            </a:r>
            <a:r>
              <a:rPr lang="it-IT" altLang="it-IT" sz="1600" dirty="0"/>
              <a:t>sotto riportate indicando la natura dei vari conti utilizzati</a:t>
            </a:r>
          </a:p>
          <a:p>
            <a:pPr algn="just">
              <a:buFontTx/>
              <a:buNone/>
              <a:defRPr/>
            </a:pPr>
            <a:endParaRPr lang="it-IT" altLang="it-IT" sz="16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17/05/18 - Viene costituita una </a:t>
            </a:r>
            <a:r>
              <a:rPr lang="it-IT" altLang="it-IT" sz="1600" dirty="0" err="1"/>
              <a:t>s.p.a.</a:t>
            </a:r>
            <a:r>
              <a:rPr lang="it-IT" altLang="it-IT" sz="1600" dirty="0"/>
              <a:t> con un capitale sociale di € 400.000. Viene contestualmente versato l’intero importo sul conto corrente della società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01/06/18 - Viene versato sul c/c bancario il finanziamento ottenuto tramite l’emissione (alla pari) di un prestito obbligazionario del valore nominale di € 200.000. Il prestito verrà rimborsato in 5 anni, in 5 quote capitali costanti a partire dal 1 dicembre 2018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04/06/18 - Viene acquistato un impianto dal costo di € 100.000 con regolamento a </a:t>
            </a:r>
            <a:r>
              <a:rPr lang="it-IT" altLang="it-IT" sz="1600" dirty="0" smtClean="0"/>
              <a:t>dilazione</a:t>
            </a:r>
            <a:endParaRPr lang="it-IT" altLang="it-IT" sz="16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 smtClean="0"/>
              <a:t>30/06/2018 - Si stipula </a:t>
            </a:r>
            <a:r>
              <a:rPr lang="it-IT" altLang="it-IT" sz="1600" dirty="0"/>
              <a:t>un contratto di servizi di manutenzione </a:t>
            </a:r>
            <a:r>
              <a:rPr lang="it-IT" altLang="it-IT" sz="1600" dirty="0" smtClean="0"/>
              <a:t>semestrale </a:t>
            </a:r>
            <a:r>
              <a:rPr lang="it-IT" altLang="it-IT" sz="1600" dirty="0"/>
              <a:t>per € 12.000 pagamento in un’unica rata annuale </a:t>
            </a:r>
            <a:r>
              <a:rPr lang="it-IT" altLang="it-IT" sz="1600" dirty="0" smtClean="0"/>
              <a:t>anticipata</a:t>
            </a:r>
            <a:endParaRPr lang="it-IT" altLang="it-IT" sz="16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25/08/18 -</a:t>
            </a:r>
            <a:r>
              <a:rPr lang="it-IT" altLang="it-IT" sz="1600" dirty="0" smtClean="0"/>
              <a:t> Si ricevono </a:t>
            </a:r>
            <a:r>
              <a:rPr lang="it-IT" altLang="it-IT" sz="1600" dirty="0"/>
              <a:t>merci dall’azienda Beta in c/visione del valore di 10.000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01/09/18 - Vengono acquistate materie prime per € 150.000 pagamento tramite banca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25/09/18 </a:t>
            </a:r>
            <a:r>
              <a:rPr lang="it-IT" altLang="it-IT" sz="1600" dirty="0" smtClean="0"/>
              <a:t>- Si </a:t>
            </a:r>
            <a:r>
              <a:rPr lang="it-IT" altLang="it-IT" sz="1600" dirty="0"/>
              <a:t>restituiscono merci in c/visione poiché non ritenute idonee per la produzione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 smtClean="0"/>
              <a:t>15/11/18 </a:t>
            </a:r>
            <a:r>
              <a:rPr lang="it-IT" altLang="it-IT" sz="1600" dirty="0"/>
              <a:t>- Vengono venduti prodotti finiti per € 300.000 con regolamento a dilazione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1600" dirty="0"/>
              <a:t>01/12/18 - Viene rimborsata la prima quota capitale del prestito obbligazionario</a:t>
            </a:r>
          </a:p>
          <a:p>
            <a:pPr algn="ctr">
              <a:buFontTx/>
              <a:buNone/>
              <a:defRPr/>
            </a:pPr>
            <a:r>
              <a:rPr lang="it-IT" altLang="it-IT" sz="1600" dirty="0"/>
              <a:t> </a:t>
            </a:r>
          </a:p>
          <a:p>
            <a:pPr algn="ctr">
              <a:buFontTx/>
              <a:buNone/>
              <a:defRPr/>
            </a:pPr>
            <a:endParaRPr lang="it-IT" altLang="it-IT" sz="1600" dirty="0"/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Saldo dei conti</a:t>
            </a:r>
            <a:endParaRPr lang="it-IT" altLang="it-IT" sz="2000"/>
          </a:p>
        </p:txBody>
      </p:sp>
      <p:sp>
        <p:nvSpPr>
          <p:cNvPr id="55301" name="Text Box 43"/>
          <p:cNvSpPr txBox="1">
            <a:spLocks noChangeArrowheads="1"/>
          </p:cNvSpPr>
          <p:nvPr/>
        </p:nvSpPr>
        <p:spPr bwMode="auto">
          <a:xfrm>
            <a:off x="3051175" y="30353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Banca c/c</a:t>
            </a:r>
            <a:endParaRPr lang="it-IT" altLang="it-IT" sz="1600"/>
          </a:p>
        </p:txBody>
      </p:sp>
      <p:graphicFrame>
        <p:nvGraphicFramePr>
          <p:cNvPr id="8" name="Group 23"/>
          <p:cNvGraphicFramePr>
            <a:graphicFrameLocks noGrp="1"/>
          </p:cNvGraphicFramePr>
          <p:nvPr/>
        </p:nvGraphicFramePr>
        <p:xfrm>
          <a:off x="488950" y="3421063"/>
          <a:ext cx="8496300" cy="1014412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07" name="Text Box 43"/>
          <p:cNvSpPr txBox="1">
            <a:spLocks noChangeArrowheads="1"/>
          </p:cNvSpPr>
          <p:nvPr/>
        </p:nvSpPr>
        <p:spPr bwMode="auto">
          <a:xfrm>
            <a:off x="179388" y="8223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55308" name="Text Box 43"/>
          <p:cNvSpPr txBox="1">
            <a:spLocks noChangeArrowheads="1"/>
          </p:cNvSpPr>
          <p:nvPr/>
        </p:nvSpPr>
        <p:spPr bwMode="auto">
          <a:xfrm>
            <a:off x="8021638" y="79216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5" name="Group 23"/>
          <p:cNvGraphicFramePr>
            <a:graphicFrameLocks noGrp="1"/>
          </p:cNvGraphicFramePr>
          <p:nvPr/>
        </p:nvGraphicFramePr>
        <p:xfrm>
          <a:off x="488950" y="2551113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14" name="Text Box 43"/>
          <p:cNvSpPr txBox="1">
            <a:spLocks noChangeArrowheads="1"/>
          </p:cNvSpPr>
          <p:nvPr/>
        </p:nvSpPr>
        <p:spPr bwMode="auto">
          <a:xfrm>
            <a:off x="3076575" y="2192338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Prestito Obbligazionario</a:t>
            </a:r>
            <a:endParaRPr lang="it-IT" altLang="it-IT" sz="1600"/>
          </a:p>
        </p:txBody>
      </p:sp>
      <p:sp>
        <p:nvSpPr>
          <p:cNvPr id="55315" name="CasellaDiTesto 3"/>
          <p:cNvSpPr txBox="1">
            <a:spLocks noChangeArrowheads="1"/>
          </p:cNvSpPr>
          <p:nvPr/>
        </p:nvSpPr>
        <p:spPr bwMode="auto">
          <a:xfrm>
            <a:off x="6983413" y="261937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200.000</a:t>
            </a:r>
          </a:p>
        </p:txBody>
      </p:sp>
      <p:graphicFrame>
        <p:nvGraphicFramePr>
          <p:cNvPr id="21" name="Group 23"/>
          <p:cNvGraphicFramePr>
            <a:graphicFrameLocks noGrp="1"/>
          </p:cNvGraphicFramePr>
          <p:nvPr/>
        </p:nvGraphicFramePr>
        <p:xfrm>
          <a:off x="444500" y="176847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21" name="Text Box 43"/>
          <p:cNvSpPr txBox="1">
            <a:spLocks noChangeArrowheads="1"/>
          </p:cNvSpPr>
          <p:nvPr/>
        </p:nvSpPr>
        <p:spPr bwMode="auto">
          <a:xfrm>
            <a:off x="3130550" y="1393825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Crediti v/clienti</a:t>
            </a:r>
          </a:p>
        </p:txBody>
      </p:sp>
      <p:sp>
        <p:nvSpPr>
          <p:cNvPr id="55322" name="CasellaDiTesto 3"/>
          <p:cNvSpPr txBox="1">
            <a:spLocks noChangeArrowheads="1"/>
          </p:cNvSpPr>
          <p:nvPr/>
        </p:nvSpPr>
        <p:spPr bwMode="auto">
          <a:xfrm>
            <a:off x="412750" y="183197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300.000</a:t>
            </a:r>
          </a:p>
        </p:txBody>
      </p:sp>
      <p:sp>
        <p:nvSpPr>
          <p:cNvPr id="55323" name="CasellaDiTesto 3"/>
          <p:cNvSpPr txBox="1">
            <a:spLocks noChangeArrowheads="1"/>
          </p:cNvSpPr>
          <p:nvPr/>
        </p:nvSpPr>
        <p:spPr bwMode="auto">
          <a:xfrm>
            <a:off x="488950" y="26400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40.000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915988" y="2949575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160.000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6191250" y="3754438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150.000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6245225" y="4005263"/>
            <a:ext cx="10255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40.000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1792288" y="3511550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1792288" y="3763963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200.000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 flipH="1">
            <a:off x="6135688" y="3505200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12.000</a:t>
            </a:r>
          </a:p>
        </p:txBody>
      </p:sp>
      <p:sp>
        <p:nvSpPr>
          <p:cNvPr id="55330" name="CasellaDiTesto 3"/>
          <p:cNvSpPr txBox="1">
            <a:spLocks noChangeArrowheads="1"/>
          </p:cNvSpPr>
          <p:nvPr/>
        </p:nvSpPr>
        <p:spPr bwMode="auto">
          <a:xfrm>
            <a:off x="522288" y="3511550"/>
            <a:ext cx="725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</a:t>
            </a:r>
          </a:p>
        </p:txBody>
      </p:sp>
      <p:sp>
        <p:nvSpPr>
          <p:cNvPr id="55331" name="CasellaDiTesto 3"/>
          <p:cNvSpPr txBox="1">
            <a:spLocks noChangeArrowheads="1"/>
          </p:cNvSpPr>
          <p:nvPr/>
        </p:nvSpPr>
        <p:spPr bwMode="auto">
          <a:xfrm>
            <a:off x="7966075" y="3517900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</a:t>
            </a:r>
          </a:p>
        </p:txBody>
      </p:sp>
      <p:graphicFrame>
        <p:nvGraphicFramePr>
          <p:cNvPr id="26" name="Group 23"/>
          <p:cNvGraphicFramePr>
            <a:graphicFrameLocks noGrp="1"/>
          </p:cNvGraphicFramePr>
          <p:nvPr/>
        </p:nvGraphicFramePr>
        <p:xfrm>
          <a:off x="484188" y="493077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37" name="Text Box 43"/>
          <p:cNvSpPr txBox="1">
            <a:spLocks noChangeArrowheads="1"/>
          </p:cNvSpPr>
          <p:nvPr/>
        </p:nvSpPr>
        <p:spPr bwMode="auto">
          <a:xfrm>
            <a:off x="3051175" y="45593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Ammortamento impianti</a:t>
            </a:r>
            <a:endParaRPr lang="it-IT" altLang="it-IT" sz="1600"/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1792288" y="4951413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20.000</a:t>
            </a:r>
          </a:p>
        </p:txBody>
      </p:sp>
      <p:sp>
        <p:nvSpPr>
          <p:cNvPr id="55339" name="CasellaDiTesto 3"/>
          <p:cNvSpPr txBox="1">
            <a:spLocks noChangeArrowheads="1"/>
          </p:cNvSpPr>
          <p:nvPr/>
        </p:nvSpPr>
        <p:spPr bwMode="auto">
          <a:xfrm>
            <a:off x="1201738" y="49641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  <p:graphicFrame>
        <p:nvGraphicFramePr>
          <p:cNvPr id="30" name="Group 23"/>
          <p:cNvGraphicFramePr>
            <a:graphicFrameLocks noGrp="1"/>
          </p:cNvGraphicFramePr>
          <p:nvPr/>
        </p:nvGraphicFramePr>
        <p:xfrm>
          <a:off x="484188" y="5759450"/>
          <a:ext cx="8496300" cy="458788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45" name="Text Box 43"/>
          <p:cNvSpPr txBox="1">
            <a:spLocks noChangeArrowheads="1"/>
          </p:cNvSpPr>
          <p:nvPr/>
        </p:nvSpPr>
        <p:spPr bwMode="auto">
          <a:xfrm>
            <a:off x="3076575" y="5378450"/>
            <a:ext cx="35639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Fondo Ammortamento impianti</a:t>
            </a:r>
            <a:endParaRPr lang="it-IT" altLang="it-IT" sz="1600"/>
          </a:p>
        </p:txBody>
      </p:sp>
      <p:sp>
        <p:nvSpPr>
          <p:cNvPr id="55346" name="CasellaDiTesto 3"/>
          <p:cNvSpPr txBox="1">
            <a:spLocks noChangeArrowheads="1"/>
          </p:cNvSpPr>
          <p:nvPr/>
        </p:nvSpPr>
        <p:spPr bwMode="auto">
          <a:xfrm>
            <a:off x="6945313" y="580390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20.000</a:t>
            </a:r>
          </a:p>
        </p:txBody>
      </p:sp>
      <p:sp>
        <p:nvSpPr>
          <p:cNvPr id="55347" name="Text Box 43"/>
          <p:cNvSpPr txBox="1">
            <a:spLocks noChangeArrowheads="1"/>
          </p:cNvSpPr>
          <p:nvPr/>
        </p:nvSpPr>
        <p:spPr bwMode="auto">
          <a:xfrm>
            <a:off x="3160713" y="758825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Prodotti c/vendita</a:t>
            </a:r>
          </a:p>
        </p:txBody>
      </p:sp>
      <p:sp>
        <p:nvSpPr>
          <p:cNvPr id="55348" name="CasellaDiTesto 3"/>
          <p:cNvSpPr txBox="1">
            <a:spLocks noChangeArrowheads="1"/>
          </p:cNvSpPr>
          <p:nvPr/>
        </p:nvSpPr>
        <p:spPr bwMode="auto">
          <a:xfrm>
            <a:off x="7239000" y="1138238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300.000</a:t>
            </a:r>
          </a:p>
        </p:txBody>
      </p:sp>
      <p:graphicFrame>
        <p:nvGraphicFramePr>
          <p:cNvPr id="41" name="Group 23"/>
          <p:cNvGraphicFramePr>
            <a:graphicFrameLocks noGrp="1"/>
          </p:cNvGraphicFramePr>
          <p:nvPr/>
        </p:nvGraphicFramePr>
        <p:xfrm>
          <a:off x="496888" y="109537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CasellaDiTesto 41"/>
          <p:cNvSpPr txBox="1">
            <a:spLocks noChangeArrowheads="1"/>
          </p:cNvSpPr>
          <p:nvPr/>
        </p:nvSpPr>
        <p:spPr bwMode="auto">
          <a:xfrm flipH="1">
            <a:off x="5799138" y="4241800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398.000</a:t>
            </a:r>
          </a:p>
        </p:txBody>
      </p:sp>
    </p:spTree>
    <p:extLst>
      <p:ext uri="{BB962C8B-B14F-4D97-AF65-F5344CB8AC3E}">
        <p14:creationId xmlns:p14="http://schemas.microsoft.com/office/powerpoint/2010/main" val="40019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7" grpId="0"/>
      <p:bldP spid="28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 saldo dei conti</a:t>
            </a:r>
            <a:endParaRPr lang="it-IT" altLang="it-IT" sz="2000"/>
          </a:p>
        </p:txBody>
      </p:sp>
      <p:sp>
        <p:nvSpPr>
          <p:cNvPr id="57349" name="Text Box 43"/>
          <p:cNvSpPr txBox="1">
            <a:spLocks noChangeArrowheads="1"/>
          </p:cNvSpPr>
          <p:nvPr/>
        </p:nvSpPr>
        <p:spPr bwMode="auto">
          <a:xfrm>
            <a:off x="179388" y="8223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57350" name="Text Box 43"/>
          <p:cNvSpPr txBox="1">
            <a:spLocks noChangeArrowheads="1"/>
          </p:cNvSpPr>
          <p:nvPr/>
        </p:nvSpPr>
        <p:spPr bwMode="auto">
          <a:xfrm>
            <a:off x="8021638" y="79216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1" name="Group 23"/>
          <p:cNvGraphicFramePr>
            <a:graphicFrameLocks noGrp="1"/>
          </p:cNvGraphicFramePr>
          <p:nvPr/>
        </p:nvGraphicFramePr>
        <p:xfrm>
          <a:off x="496888" y="12207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56" name="Text Box 43"/>
          <p:cNvSpPr txBox="1">
            <a:spLocks noChangeArrowheads="1"/>
          </p:cNvSpPr>
          <p:nvPr/>
        </p:nvSpPr>
        <p:spPr bwMode="auto">
          <a:xfrm>
            <a:off x="2984500" y="8826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materie</a:t>
            </a:r>
            <a:endParaRPr lang="it-IT" altLang="it-IT" sz="1600"/>
          </a:p>
        </p:txBody>
      </p:sp>
      <p:sp>
        <p:nvSpPr>
          <p:cNvPr id="57357" name="CasellaDiTesto 3"/>
          <p:cNvSpPr txBox="1">
            <a:spLocks noChangeArrowheads="1"/>
          </p:cNvSpPr>
          <p:nvPr/>
        </p:nvSpPr>
        <p:spPr bwMode="auto">
          <a:xfrm>
            <a:off x="900113" y="1262063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50.000</a:t>
            </a:r>
          </a:p>
        </p:txBody>
      </p:sp>
      <p:graphicFrame>
        <p:nvGraphicFramePr>
          <p:cNvPr id="18" name="Group 23"/>
          <p:cNvGraphicFramePr>
            <a:graphicFrameLocks noGrp="1"/>
          </p:cNvGraphicFramePr>
          <p:nvPr/>
        </p:nvGraphicFramePr>
        <p:xfrm>
          <a:off x="487363" y="195103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63" name="Text Box 43"/>
          <p:cNvSpPr txBox="1">
            <a:spLocks noChangeArrowheads="1"/>
          </p:cNvSpPr>
          <p:nvPr/>
        </p:nvSpPr>
        <p:spPr bwMode="auto">
          <a:xfrm>
            <a:off x="3095625" y="1608138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Materie</a:t>
            </a:r>
          </a:p>
        </p:txBody>
      </p:sp>
      <p:graphicFrame>
        <p:nvGraphicFramePr>
          <p:cNvPr id="21" name="Group 23"/>
          <p:cNvGraphicFramePr>
            <a:graphicFrameLocks noGrp="1"/>
          </p:cNvGraphicFramePr>
          <p:nvPr/>
        </p:nvGraphicFramePr>
        <p:xfrm>
          <a:off x="517525" y="270192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69" name="Text Box 43"/>
          <p:cNvSpPr txBox="1">
            <a:spLocks noChangeArrowheads="1"/>
          </p:cNvSpPr>
          <p:nvPr/>
        </p:nvSpPr>
        <p:spPr bwMode="auto">
          <a:xfrm>
            <a:off x="3095625" y="23622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semilavorati</a:t>
            </a:r>
          </a:p>
        </p:txBody>
      </p:sp>
      <p:sp>
        <p:nvSpPr>
          <p:cNvPr id="57370" name="CasellaDiTesto 3"/>
          <p:cNvSpPr txBox="1">
            <a:spLocks noChangeArrowheads="1"/>
          </p:cNvSpPr>
          <p:nvPr/>
        </p:nvSpPr>
        <p:spPr bwMode="auto">
          <a:xfrm>
            <a:off x="619125" y="2776538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20.000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512763" y="34544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76" name="Text Box 43"/>
          <p:cNvSpPr txBox="1">
            <a:spLocks noChangeArrowheads="1"/>
          </p:cNvSpPr>
          <p:nvPr/>
        </p:nvSpPr>
        <p:spPr bwMode="auto">
          <a:xfrm>
            <a:off x="3049588" y="31178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semilavorati</a:t>
            </a:r>
          </a:p>
        </p:txBody>
      </p:sp>
      <p:graphicFrame>
        <p:nvGraphicFramePr>
          <p:cNvPr id="27" name="Group 23"/>
          <p:cNvGraphicFramePr>
            <a:graphicFrameLocks noGrp="1"/>
          </p:cNvGraphicFramePr>
          <p:nvPr/>
        </p:nvGraphicFramePr>
        <p:xfrm>
          <a:off x="496888" y="42672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82" name="Text Box 43"/>
          <p:cNvSpPr txBox="1">
            <a:spLocks noChangeArrowheads="1"/>
          </p:cNvSpPr>
          <p:nvPr/>
        </p:nvSpPr>
        <p:spPr bwMode="auto">
          <a:xfrm>
            <a:off x="3117850" y="39116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prodotti</a:t>
            </a:r>
          </a:p>
        </p:txBody>
      </p:sp>
      <p:sp>
        <p:nvSpPr>
          <p:cNvPr id="57383" name="CasellaDiTesto 3"/>
          <p:cNvSpPr txBox="1">
            <a:spLocks noChangeArrowheads="1"/>
          </p:cNvSpPr>
          <p:nvPr/>
        </p:nvSpPr>
        <p:spPr bwMode="auto">
          <a:xfrm>
            <a:off x="758825" y="429260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15.000</a:t>
            </a:r>
          </a:p>
        </p:txBody>
      </p:sp>
      <p:graphicFrame>
        <p:nvGraphicFramePr>
          <p:cNvPr id="30" name="Group 23"/>
          <p:cNvGraphicFramePr>
            <a:graphicFrameLocks noGrp="1"/>
          </p:cNvGraphicFramePr>
          <p:nvPr/>
        </p:nvGraphicFramePr>
        <p:xfrm>
          <a:off x="525463" y="50673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89" name="Text Box 43"/>
          <p:cNvSpPr txBox="1">
            <a:spLocks noChangeArrowheads="1"/>
          </p:cNvSpPr>
          <p:nvPr/>
        </p:nvSpPr>
        <p:spPr bwMode="auto">
          <a:xfrm>
            <a:off x="3063875" y="469265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Prodotti</a:t>
            </a:r>
          </a:p>
        </p:txBody>
      </p:sp>
      <p:sp>
        <p:nvSpPr>
          <p:cNvPr id="57390" name="CasellaDiTesto 3"/>
          <p:cNvSpPr txBox="1">
            <a:spLocks noChangeArrowheads="1"/>
          </p:cNvSpPr>
          <p:nvPr/>
        </p:nvSpPr>
        <p:spPr bwMode="auto">
          <a:xfrm>
            <a:off x="7154863" y="5224463"/>
            <a:ext cx="1577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15.000</a:t>
            </a:r>
          </a:p>
        </p:txBody>
      </p:sp>
      <p:sp>
        <p:nvSpPr>
          <p:cNvPr id="57391" name="CasellaDiTesto 3"/>
          <p:cNvSpPr txBox="1">
            <a:spLocks noChangeArrowheads="1"/>
          </p:cNvSpPr>
          <p:nvPr/>
        </p:nvSpPr>
        <p:spPr bwMode="auto">
          <a:xfrm>
            <a:off x="7667625" y="346551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 b="1"/>
              <a:t>(</a:t>
            </a:r>
            <a:r>
              <a:rPr lang="it-IT" altLang="it-IT" sz="1400"/>
              <a:t>VE+) 20.000</a:t>
            </a:r>
          </a:p>
        </p:txBody>
      </p:sp>
      <p:sp>
        <p:nvSpPr>
          <p:cNvPr id="57392" name="CasellaDiTesto 3"/>
          <p:cNvSpPr txBox="1">
            <a:spLocks noChangeArrowheads="1"/>
          </p:cNvSpPr>
          <p:nvPr/>
        </p:nvSpPr>
        <p:spPr bwMode="auto">
          <a:xfrm>
            <a:off x="7524750" y="20272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50.000</a:t>
            </a:r>
          </a:p>
        </p:txBody>
      </p:sp>
    </p:spTree>
    <p:extLst>
      <p:ext uri="{BB962C8B-B14F-4D97-AF65-F5344CB8AC3E}">
        <p14:creationId xmlns:p14="http://schemas.microsoft.com/office/powerpoint/2010/main" val="20448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166688" y="-36513"/>
            <a:ext cx="8785225" cy="5842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endParaRPr lang="it-IT" altLang="it-IT" sz="2000" b="1"/>
          </a:p>
        </p:txBody>
      </p:sp>
      <p:sp>
        <p:nvSpPr>
          <p:cNvPr id="59397" name="Text Box 43"/>
          <p:cNvSpPr txBox="1">
            <a:spLocks noChangeArrowheads="1"/>
          </p:cNvSpPr>
          <p:nvPr/>
        </p:nvSpPr>
        <p:spPr bwMode="auto">
          <a:xfrm>
            <a:off x="192088" y="11906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509588" y="238125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403" name="Text Box 43"/>
          <p:cNvSpPr txBox="1">
            <a:spLocks noChangeArrowheads="1"/>
          </p:cNvSpPr>
          <p:nvPr/>
        </p:nvSpPr>
        <p:spPr bwMode="auto">
          <a:xfrm>
            <a:off x="3062288" y="2020888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Servizi di Manutenzione</a:t>
            </a:r>
          </a:p>
        </p:txBody>
      </p:sp>
      <p:sp>
        <p:nvSpPr>
          <p:cNvPr id="59404" name="CasellaDiTesto 3"/>
          <p:cNvSpPr txBox="1">
            <a:spLocks noChangeArrowheads="1"/>
          </p:cNvSpPr>
          <p:nvPr/>
        </p:nvSpPr>
        <p:spPr bwMode="auto">
          <a:xfrm>
            <a:off x="485775" y="2395538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12.000</a:t>
            </a:r>
          </a:p>
        </p:txBody>
      </p:sp>
      <p:graphicFrame>
        <p:nvGraphicFramePr>
          <p:cNvPr id="27" name="Group 23"/>
          <p:cNvGraphicFramePr>
            <a:graphicFrameLocks noGrp="1"/>
          </p:cNvGraphicFramePr>
          <p:nvPr/>
        </p:nvGraphicFramePr>
        <p:xfrm>
          <a:off x="455613" y="1563688"/>
          <a:ext cx="8496300" cy="458787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410" name="Text Box 43"/>
          <p:cNvSpPr txBox="1">
            <a:spLocks noChangeArrowheads="1"/>
          </p:cNvSpPr>
          <p:nvPr/>
        </p:nvSpPr>
        <p:spPr bwMode="auto">
          <a:xfrm>
            <a:off x="3000375" y="1209675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Materie c/acquisti</a:t>
            </a:r>
          </a:p>
        </p:txBody>
      </p:sp>
      <p:sp>
        <p:nvSpPr>
          <p:cNvPr id="59411" name="CasellaDiTesto 3"/>
          <p:cNvSpPr txBox="1">
            <a:spLocks noChangeArrowheads="1"/>
          </p:cNvSpPr>
          <p:nvPr/>
        </p:nvSpPr>
        <p:spPr bwMode="auto">
          <a:xfrm>
            <a:off x="455613" y="1579563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150.000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7286625" y="1684338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150.000</a:t>
            </a:r>
          </a:p>
        </p:txBody>
      </p:sp>
      <p:graphicFrame>
        <p:nvGraphicFramePr>
          <p:cNvPr id="36" name="Group 23"/>
          <p:cNvGraphicFramePr>
            <a:graphicFrameLocks noGrp="1"/>
          </p:cNvGraphicFramePr>
          <p:nvPr/>
        </p:nvGraphicFramePr>
        <p:xfrm>
          <a:off x="561975" y="32273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419" name="Text Box 43"/>
          <p:cNvSpPr txBox="1">
            <a:spLocks noChangeArrowheads="1"/>
          </p:cNvSpPr>
          <p:nvPr/>
        </p:nvSpPr>
        <p:spPr bwMode="auto">
          <a:xfrm>
            <a:off x="3130550" y="2854325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Ammortamento impianti</a:t>
            </a:r>
            <a:endParaRPr lang="it-IT" altLang="it-IT" sz="1600"/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 flipH="1">
            <a:off x="1870075" y="3246438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20.000</a:t>
            </a:r>
          </a:p>
        </p:txBody>
      </p:sp>
      <p:sp>
        <p:nvSpPr>
          <p:cNvPr id="59421" name="CasellaDiTesto 3"/>
          <p:cNvSpPr txBox="1">
            <a:spLocks noChangeArrowheads="1"/>
          </p:cNvSpPr>
          <p:nvPr/>
        </p:nvSpPr>
        <p:spPr bwMode="auto">
          <a:xfrm>
            <a:off x="1279525" y="326072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  <p:sp>
        <p:nvSpPr>
          <p:cNvPr id="59422" name="Text Box 43"/>
          <p:cNvSpPr txBox="1">
            <a:spLocks noChangeArrowheads="1"/>
          </p:cNvSpPr>
          <p:nvPr/>
        </p:nvSpPr>
        <p:spPr bwMode="auto">
          <a:xfrm>
            <a:off x="7985125" y="1217613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50" name="CasellaDiTesto 49"/>
          <p:cNvSpPr txBox="1">
            <a:spLocks noChangeArrowheads="1"/>
          </p:cNvSpPr>
          <p:nvPr/>
        </p:nvSpPr>
        <p:spPr bwMode="auto">
          <a:xfrm flipH="1">
            <a:off x="7458075" y="3302000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20.000</a:t>
            </a:r>
          </a:p>
        </p:txBody>
      </p:sp>
      <p:sp>
        <p:nvSpPr>
          <p:cNvPr id="59424" name="CasellaDiTesto 1"/>
          <p:cNvSpPr txBox="1">
            <a:spLocks noChangeArrowheads="1"/>
          </p:cNvSpPr>
          <p:nvPr/>
        </p:nvSpPr>
        <p:spPr bwMode="auto">
          <a:xfrm flipH="1">
            <a:off x="336550" y="657225"/>
            <a:ext cx="316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400" b="1"/>
              <a:t>Epilogo dei costi</a:t>
            </a:r>
          </a:p>
        </p:txBody>
      </p:sp>
      <p:sp>
        <p:nvSpPr>
          <p:cNvPr id="54" name="CasellaDiTesto 53"/>
          <p:cNvSpPr txBox="1">
            <a:spLocks noChangeArrowheads="1"/>
          </p:cNvSpPr>
          <p:nvPr/>
        </p:nvSpPr>
        <p:spPr bwMode="auto">
          <a:xfrm flipH="1">
            <a:off x="7123562" y="2480911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 </a:t>
            </a:r>
            <a:r>
              <a:rPr lang="it-IT" altLang="it-IT" sz="1400" b="1" dirty="0" smtClean="0"/>
              <a:t>12.000</a:t>
            </a:r>
            <a:endParaRPr lang="it-IT" altLang="it-IT" sz="1400" b="1" dirty="0"/>
          </a:p>
        </p:txBody>
      </p:sp>
      <p:graphicFrame>
        <p:nvGraphicFramePr>
          <p:cNvPr id="5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43139"/>
              </p:ext>
            </p:extLst>
          </p:nvPr>
        </p:nvGraphicFramePr>
        <p:xfrm>
          <a:off x="398463" y="4225925"/>
          <a:ext cx="8496300" cy="121307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2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Materie c/acquisti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Servizi di manutenzione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Ammortamento impianti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182.000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50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166688" y="-36513"/>
            <a:ext cx="8785225" cy="5842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r>
              <a:rPr lang="it-IT" altLang="it-IT" sz="2000" b="1"/>
              <a:t> </a:t>
            </a:r>
          </a:p>
        </p:txBody>
      </p:sp>
      <p:sp>
        <p:nvSpPr>
          <p:cNvPr id="61445" name="Text Box 43"/>
          <p:cNvSpPr txBox="1">
            <a:spLocks noChangeArrowheads="1"/>
          </p:cNvSpPr>
          <p:nvPr/>
        </p:nvSpPr>
        <p:spPr bwMode="auto">
          <a:xfrm>
            <a:off x="14288" y="90170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/>
              <a:t>Dare</a:t>
            </a:r>
          </a:p>
        </p:txBody>
      </p:sp>
      <p:graphicFrame>
        <p:nvGraphicFramePr>
          <p:cNvPr id="3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11512"/>
              </p:ext>
            </p:extLst>
          </p:nvPr>
        </p:nvGraphicFramePr>
        <p:xfrm>
          <a:off x="384175" y="1354361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58" name="Text Box 43"/>
          <p:cNvSpPr txBox="1">
            <a:spLocks noChangeArrowheads="1"/>
          </p:cNvSpPr>
          <p:nvPr/>
        </p:nvSpPr>
        <p:spPr bwMode="auto">
          <a:xfrm>
            <a:off x="3009900" y="1052736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Prodotti c/vendita</a:t>
            </a:r>
          </a:p>
        </p:txBody>
      </p:sp>
      <p:sp>
        <p:nvSpPr>
          <p:cNvPr id="61459" name="CasellaDiTesto 3"/>
          <p:cNvSpPr txBox="1">
            <a:spLocks noChangeArrowheads="1"/>
          </p:cNvSpPr>
          <p:nvPr/>
        </p:nvSpPr>
        <p:spPr bwMode="auto">
          <a:xfrm>
            <a:off x="7088188" y="1327374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300.000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503238" y="1479774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300.000</a:t>
            </a:r>
          </a:p>
        </p:txBody>
      </p:sp>
      <p:sp>
        <p:nvSpPr>
          <p:cNvPr id="61462" name="Text Box 43"/>
          <p:cNvSpPr txBox="1">
            <a:spLocks noChangeArrowheads="1"/>
          </p:cNvSpPr>
          <p:nvPr/>
        </p:nvSpPr>
        <p:spPr bwMode="auto">
          <a:xfrm>
            <a:off x="7877175" y="95567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4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85102"/>
              </p:ext>
            </p:extLst>
          </p:nvPr>
        </p:nvGraphicFramePr>
        <p:xfrm>
          <a:off x="384175" y="2102074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68" name="Text Box 43"/>
          <p:cNvSpPr txBox="1">
            <a:spLocks noChangeArrowheads="1"/>
          </p:cNvSpPr>
          <p:nvPr/>
        </p:nvSpPr>
        <p:spPr bwMode="auto">
          <a:xfrm>
            <a:off x="2992438" y="1759174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Materie</a:t>
            </a:r>
          </a:p>
        </p:txBody>
      </p:sp>
      <p:sp>
        <p:nvSpPr>
          <p:cNvPr id="61469" name="CasellaDiTesto 3"/>
          <p:cNvSpPr txBox="1">
            <a:spLocks noChangeArrowheads="1"/>
          </p:cNvSpPr>
          <p:nvPr/>
        </p:nvSpPr>
        <p:spPr bwMode="auto">
          <a:xfrm>
            <a:off x="7421563" y="2178274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50.000</a:t>
            </a:r>
          </a:p>
        </p:txBody>
      </p:sp>
      <p:graphicFrame>
        <p:nvGraphicFramePr>
          <p:cNvPr id="44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20228"/>
              </p:ext>
            </p:extLst>
          </p:nvPr>
        </p:nvGraphicFramePr>
        <p:xfrm>
          <a:off x="412750" y="2846611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75" name="Text Box 43"/>
          <p:cNvSpPr txBox="1">
            <a:spLocks noChangeArrowheads="1"/>
          </p:cNvSpPr>
          <p:nvPr/>
        </p:nvSpPr>
        <p:spPr bwMode="auto">
          <a:xfrm>
            <a:off x="3021013" y="2503711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Semilavorati</a:t>
            </a:r>
          </a:p>
        </p:txBody>
      </p:sp>
      <p:sp>
        <p:nvSpPr>
          <p:cNvPr id="61476" name="CasellaDiTesto 3"/>
          <p:cNvSpPr txBox="1">
            <a:spLocks noChangeArrowheads="1"/>
          </p:cNvSpPr>
          <p:nvPr/>
        </p:nvSpPr>
        <p:spPr bwMode="auto">
          <a:xfrm>
            <a:off x="7450138" y="2921224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20.000</a:t>
            </a:r>
          </a:p>
        </p:txBody>
      </p:sp>
      <p:graphicFrame>
        <p:nvGraphicFramePr>
          <p:cNvPr id="4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71973"/>
              </p:ext>
            </p:extLst>
          </p:nvPr>
        </p:nvGraphicFramePr>
        <p:xfrm>
          <a:off x="412750" y="354782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82" name="Text Box 43"/>
          <p:cNvSpPr txBox="1">
            <a:spLocks noChangeArrowheads="1"/>
          </p:cNvSpPr>
          <p:nvPr/>
        </p:nvSpPr>
        <p:spPr bwMode="auto">
          <a:xfrm>
            <a:off x="3048000" y="3234878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R.F. Prodotti</a:t>
            </a:r>
          </a:p>
        </p:txBody>
      </p:sp>
      <p:sp>
        <p:nvSpPr>
          <p:cNvPr id="61483" name="CasellaDiTesto 3"/>
          <p:cNvSpPr txBox="1">
            <a:spLocks noChangeArrowheads="1"/>
          </p:cNvSpPr>
          <p:nvPr/>
        </p:nvSpPr>
        <p:spPr bwMode="auto">
          <a:xfrm>
            <a:off x="7234238" y="3495441"/>
            <a:ext cx="1577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15.000</a:t>
            </a:r>
          </a:p>
        </p:txBody>
      </p:sp>
      <p:sp>
        <p:nvSpPr>
          <p:cNvPr id="51" name="CasellaDiTesto 50"/>
          <p:cNvSpPr txBox="1">
            <a:spLocks noChangeArrowheads="1"/>
          </p:cNvSpPr>
          <p:nvPr/>
        </p:nvSpPr>
        <p:spPr bwMode="auto">
          <a:xfrm flipH="1">
            <a:off x="671513" y="2086199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50.000</a:t>
            </a:r>
          </a:p>
        </p:txBody>
      </p:sp>
      <p:sp>
        <p:nvSpPr>
          <p:cNvPr id="52" name="CasellaDiTesto 51"/>
          <p:cNvSpPr txBox="1">
            <a:spLocks noChangeArrowheads="1"/>
          </p:cNvSpPr>
          <p:nvPr/>
        </p:nvSpPr>
        <p:spPr bwMode="auto">
          <a:xfrm flipH="1">
            <a:off x="671513" y="284343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20.000</a:t>
            </a:r>
          </a:p>
        </p:txBody>
      </p:sp>
      <p:sp>
        <p:nvSpPr>
          <p:cNvPr id="53" name="CasellaDiTesto 52"/>
          <p:cNvSpPr txBox="1">
            <a:spLocks noChangeArrowheads="1"/>
          </p:cNvSpPr>
          <p:nvPr/>
        </p:nvSpPr>
        <p:spPr bwMode="auto">
          <a:xfrm flipH="1">
            <a:off x="641350" y="351131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15.000</a:t>
            </a:r>
          </a:p>
        </p:txBody>
      </p:sp>
      <p:sp>
        <p:nvSpPr>
          <p:cNvPr id="61487" name="CasellaDiTesto 53"/>
          <p:cNvSpPr txBox="1">
            <a:spLocks noChangeArrowheads="1"/>
          </p:cNvSpPr>
          <p:nvPr/>
        </p:nvSpPr>
        <p:spPr bwMode="auto">
          <a:xfrm flipH="1">
            <a:off x="92075" y="56038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400" b="1"/>
              <a:t>Epilogo dei Ricavi:</a:t>
            </a:r>
          </a:p>
        </p:txBody>
      </p:sp>
      <p:graphicFrame>
        <p:nvGraphicFramePr>
          <p:cNvPr id="5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11901"/>
              </p:ext>
            </p:extLst>
          </p:nvPr>
        </p:nvGraphicFramePr>
        <p:xfrm>
          <a:off x="503238" y="4146574"/>
          <a:ext cx="8496300" cy="20907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c/vendita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R.F.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R.F. semilavorati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R.F. prodotti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15.000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385.000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4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1" grpId="0"/>
      <p:bldP spid="52" grpId="0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79388" y="2571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Determinazione reddito di periodo</a:t>
            </a:r>
            <a:endParaRPr lang="it-IT" altLang="it-IT" sz="2000" b="1"/>
          </a:p>
        </p:txBody>
      </p:sp>
      <p:sp>
        <p:nvSpPr>
          <p:cNvPr id="63493" name="Text Box 43"/>
          <p:cNvSpPr txBox="1">
            <a:spLocks noChangeArrowheads="1"/>
          </p:cNvSpPr>
          <p:nvPr/>
        </p:nvSpPr>
        <p:spPr bwMode="auto">
          <a:xfrm>
            <a:off x="3059113" y="9652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Conto Economico</a:t>
            </a:r>
            <a:endParaRPr lang="it-IT" altLang="it-IT" sz="1600"/>
          </a:p>
        </p:txBody>
      </p:sp>
      <p:graphicFrame>
        <p:nvGraphicFramePr>
          <p:cNvPr id="55" name="Group 23"/>
          <p:cNvGraphicFramePr>
            <a:graphicFrameLocks noGrp="1"/>
          </p:cNvGraphicFramePr>
          <p:nvPr/>
        </p:nvGraphicFramePr>
        <p:xfrm>
          <a:off x="827088" y="1344613"/>
          <a:ext cx="7632700" cy="1050925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8" marR="91438" marT="45808" marB="4580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8" marR="91438" marT="45808" marB="4580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499" name="Text Box 43"/>
          <p:cNvSpPr txBox="1">
            <a:spLocks noChangeArrowheads="1"/>
          </p:cNvSpPr>
          <p:nvPr/>
        </p:nvSpPr>
        <p:spPr bwMode="auto">
          <a:xfrm>
            <a:off x="468313" y="989013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63500" name="Text Box 43"/>
          <p:cNvSpPr txBox="1">
            <a:spLocks noChangeArrowheads="1"/>
          </p:cNvSpPr>
          <p:nvPr/>
        </p:nvSpPr>
        <p:spPr bwMode="auto">
          <a:xfrm>
            <a:off x="7559675" y="947738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63501" name="CasellaDiTesto 3"/>
          <p:cNvSpPr txBox="1">
            <a:spLocks noChangeArrowheads="1"/>
          </p:cNvSpPr>
          <p:nvPr/>
        </p:nvSpPr>
        <p:spPr bwMode="auto">
          <a:xfrm>
            <a:off x="5867400" y="162242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385.000</a:t>
            </a:r>
            <a:endParaRPr lang="it-IT" altLang="it-IT" sz="1800" dirty="0"/>
          </a:p>
        </p:txBody>
      </p:sp>
      <p:sp>
        <p:nvSpPr>
          <p:cNvPr id="63502" name="CasellaDiTesto 3"/>
          <p:cNvSpPr txBox="1">
            <a:spLocks noChangeArrowheads="1"/>
          </p:cNvSpPr>
          <p:nvPr/>
        </p:nvSpPr>
        <p:spPr bwMode="auto">
          <a:xfrm>
            <a:off x="1584325" y="1619250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182.000</a:t>
            </a:r>
            <a:endParaRPr lang="it-IT" altLang="it-IT" sz="1800" dirty="0"/>
          </a:p>
        </p:txBody>
      </p:sp>
      <p:sp>
        <p:nvSpPr>
          <p:cNvPr id="63503" name="CasellaDiTesto 3"/>
          <p:cNvSpPr txBox="1">
            <a:spLocks noChangeArrowheads="1"/>
          </p:cNvSpPr>
          <p:nvPr/>
        </p:nvSpPr>
        <p:spPr bwMode="auto">
          <a:xfrm>
            <a:off x="1258888" y="1976438"/>
            <a:ext cx="194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/>
              <a:t>SALDO </a:t>
            </a:r>
            <a:r>
              <a:rPr lang="it-IT" altLang="it-IT" sz="1800" b="1" dirty="0" smtClean="0"/>
              <a:t>203.000</a:t>
            </a:r>
            <a:endParaRPr lang="it-IT" altLang="it-IT" sz="1800" b="1" dirty="0"/>
          </a:p>
        </p:txBody>
      </p:sp>
      <p:graphicFrame>
        <p:nvGraphicFramePr>
          <p:cNvPr id="63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22815"/>
              </p:ext>
            </p:extLst>
          </p:nvPr>
        </p:nvGraphicFramePr>
        <p:xfrm>
          <a:off x="467544" y="2900363"/>
          <a:ext cx="8496300" cy="5540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4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9" marB="457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 a saldo</a:t>
                      </a: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d’esercizio</a:t>
                      </a: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9" marB="45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522" name="Rettangolo 1"/>
          <p:cNvSpPr>
            <a:spLocks noChangeArrowheads="1"/>
          </p:cNvSpPr>
          <p:nvPr/>
        </p:nvSpPr>
        <p:spPr bwMode="auto">
          <a:xfrm>
            <a:off x="4300538" y="3505200"/>
            <a:ext cx="339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(rimando a stato patrimoniale) </a:t>
            </a:r>
          </a:p>
        </p:txBody>
      </p:sp>
    </p:spTree>
    <p:extLst>
      <p:ext uri="{BB962C8B-B14F-4D97-AF65-F5344CB8AC3E}">
        <p14:creationId xmlns:p14="http://schemas.microsoft.com/office/powerpoint/2010/main" val="17180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endParaRPr lang="it-IT" altLang="it-IT" sz="2000"/>
          </a:p>
        </p:txBody>
      </p:sp>
      <p:sp>
        <p:nvSpPr>
          <p:cNvPr id="65540" name="Text Box 43"/>
          <p:cNvSpPr txBox="1">
            <a:spLocks noChangeArrowheads="1"/>
          </p:cNvSpPr>
          <p:nvPr/>
        </p:nvSpPr>
        <p:spPr bwMode="auto">
          <a:xfrm>
            <a:off x="44450" y="91757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65541" name="Text Box 43"/>
          <p:cNvSpPr txBox="1">
            <a:spLocks noChangeArrowheads="1"/>
          </p:cNvSpPr>
          <p:nvPr/>
        </p:nvSpPr>
        <p:spPr bwMode="auto">
          <a:xfrm>
            <a:off x="7883525" y="90487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graphicFrame>
        <p:nvGraphicFramePr>
          <p:cNvPr id="18" name="Group 23"/>
          <p:cNvGraphicFramePr>
            <a:graphicFrameLocks noGrp="1"/>
          </p:cNvGraphicFramePr>
          <p:nvPr/>
        </p:nvGraphicFramePr>
        <p:xfrm>
          <a:off x="323850" y="125730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47" name="Text Box 43"/>
          <p:cNvSpPr txBox="1">
            <a:spLocks noChangeArrowheads="1"/>
          </p:cNvSpPr>
          <p:nvPr/>
        </p:nvSpPr>
        <p:spPr bwMode="auto">
          <a:xfrm>
            <a:off x="2843213" y="909638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Impianti</a:t>
            </a:r>
          </a:p>
        </p:txBody>
      </p:sp>
      <p:sp>
        <p:nvSpPr>
          <p:cNvPr id="65548" name="CasellaDiTesto 3"/>
          <p:cNvSpPr txBox="1">
            <a:spLocks noChangeArrowheads="1"/>
          </p:cNvSpPr>
          <p:nvPr/>
        </p:nvSpPr>
        <p:spPr bwMode="auto">
          <a:xfrm>
            <a:off x="133350" y="1355725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100.000</a:t>
            </a:r>
          </a:p>
        </p:txBody>
      </p:sp>
      <p:sp>
        <p:nvSpPr>
          <p:cNvPr id="65549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65550" name="Text Box 43"/>
          <p:cNvSpPr txBox="1">
            <a:spLocks noChangeArrowheads="1"/>
          </p:cNvSpPr>
          <p:nvPr/>
        </p:nvSpPr>
        <p:spPr bwMode="auto">
          <a:xfrm>
            <a:off x="-1090613" y="550863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Conti patrimoniali: Impieghi</a:t>
            </a:r>
          </a:p>
        </p:txBody>
      </p:sp>
      <p:graphicFrame>
        <p:nvGraphicFramePr>
          <p:cNvPr id="34" name="Group 23"/>
          <p:cNvGraphicFramePr>
            <a:graphicFrameLocks noGrp="1"/>
          </p:cNvGraphicFramePr>
          <p:nvPr/>
        </p:nvGraphicFramePr>
        <p:xfrm>
          <a:off x="381000" y="2020888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56" name="Text Box 43"/>
          <p:cNvSpPr txBox="1">
            <a:spLocks noChangeArrowheads="1"/>
          </p:cNvSpPr>
          <p:nvPr/>
        </p:nvSpPr>
        <p:spPr bwMode="auto">
          <a:xfrm>
            <a:off x="3067050" y="1646238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Crediti v/clienti</a:t>
            </a:r>
          </a:p>
        </p:txBody>
      </p:sp>
      <p:sp>
        <p:nvSpPr>
          <p:cNvPr id="65557" name="CasellaDiTesto 3"/>
          <p:cNvSpPr txBox="1">
            <a:spLocks noChangeArrowheads="1"/>
          </p:cNvSpPr>
          <p:nvPr/>
        </p:nvSpPr>
        <p:spPr bwMode="auto">
          <a:xfrm>
            <a:off x="349250" y="2084388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300.000</a:t>
            </a:r>
          </a:p>
        </p:txBody>
      </p:sp>
      <p:graphicFrame>
        <p:nvGraphicFramePr>
          <p:cNvPr id="37" name="Group 23"/>
          <p:cNvGraphicFramePr>
            <a:graphicFrameLocks noGrp="1"/>
          </p:cNvGraphicFramePr>
          <p:nvPr/>
        </p:nvGraphicFramePr>
        <p:xfrm>
          <a:off x="400050" y="2781300"/>
          <a:ext cx="8496300" cy="1014413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8" marB="4577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CasellaDiTesto 37"/>
          <p:cNvSpPr txBox="1">
            <a:spLocks noChangeArrowheads="1"/>
          </p:cNvSpPr>
          <p:nvPr/>
        </p:nvSpPr>
        <p:spPr bwMode="auto">
          <a:xfrm flipH="1">
            <a:off x="6102350" y="3114675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150.000</a:t>
            </a:r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 flipH="1">
            <a:off x="6156325" y="3365500"/>
            <a:ext cx="1025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40.000</a:t>
            </a:r>
          </a:p>
        </p:txBody>
      </p: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 flipH="1">
            <a:off x="1703388" y="2871788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 flipH="1">
            <a:off x="1703388" y="3124200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200.000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 flipH="1">
            <a:off x="6046788" y="2865438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 smtClean="0"/>
              <a:t>12.000</a:t>
            </a:r>
            <a:endParaRPr lang="it-IT" altLang="it-IT" sz="1400" dirty="0"/>
          </a:p>
        </p:txBody>
      </p:sp>
      <p:sp>
        <p:nvSpPr>
          <p:cNvPr id="65568" name="CasellaDiTesto 3"/>
          <p:cNvSpPr txBox="1">
            <a:spLocks noChangeArrowheads="1"/>
          </p:cNvSpPr>
          <p:nvPr/>
        </p:nvSpPr>
        <p:spPr bwMode="auto">
          <a:xfrm>
            <a:off x="433388" y="2871788"/>
            <a:ext cx="725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</a:t>
            </a:r>
          </a:p>
        </p:txBody>
      </p:sp>
      <p:sp>
        <p:nvSpPr>
          <p:cNvPr id="65569" name="CasellaDiTesto 3"/>
          <p:cNvSpPr txBox="1">
            <a:spLocks noChangeArrowheads="1"/>
          </p:cNvSpPr>
          <p:nvPr/>
        </p:nvSpPr>
        <p:spPr bwMode="auto">
          <a:xfrm>
            <a:off x="7877175" y="2878138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</a:t>
            </a:r>
          </a:p>
        </p:txBody>
      </p:sp>
      <p:sp>
        <p:nvSpPr>
          <p:cNvPr id="65570" name="Text Box 43"/>
          <p:cNvSpPr txBox="1">
            <a:spLocks noChangeArrowheads="1"/>
          </p:cNvSpPr>
          <p:nvPr/>
        </p:nvSpPr>
        <p:spPr bwMode="auto">
          <a:xfrm>
            <a:off x="2908300" y="2443163"/>
            <a:ext cx="3168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Banca C/C</a:t>
            </a:r>
          </a:p>
        </p:txBody>
      </p:sp>
      <p:sp>
        <p:nvSpPr>
          <p:cNvPr id="65571" name="Text Box 43"/>
          <p:cNvSpPr txBox="1">
            <a:spLocks noChangeArrowheads="1"/>
          </p:cNvSpPr>
          <p:nvPr/>
        </p:nvSpPr>
        <p:spPr bwMode="auto">
          <a:xfrm>
            <a:off x="3668713" y="2763838"/>
            <a:ext cx="11160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graphicFrame>
        <p:nvGraphicFramePr>
          <p:cNvPr id="49" name="Group 23"/>
          <p:cNvGraphicFramePr>
            <a:graphicFrameLocks noGrp="1"/>
          </p:cNvGraphicFramePr>
          <p:nvPr/>
        </p:nvGraphicFramePr>
        <p:xfrm>
          <a:off x="433388" y="4041775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77" name="Text Box 43"/>
          <p:cNvSpPr txBox="1">
            <a:spLocks noChangeArrowheads="1"/>
          </p:cNvSpPr>
          <p:nvPr/>
        </p:nvSpPr>
        <p:spPr bwMode="auto">
          <a:xfrm>
            <a:off x="2908300" y="3705225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materie</a:t>
            </a:r>
            <a:endParaRPr lang="it-IT" altLang="it-IT" sz="1600"/>
          </a:p>
        </p:txBody>
      </p:sp>
      <p:sp>
        <p:nvSpPr>
          <p:cNvPr id="65578" name="CasellaDiTesto 3"/>
          <p:cNvSpPr txBox="1">
            <a:spLocks noChangeArrowheads="1"/>
          </p:cNvSpPr>
          <p:nvPr/>
        </p:nvSpPr>
        <p:spPr bwMode="auto">
          <a:xfrm>
            <a:off x="796925" y="411638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50.000</a:t>
            </a:r>
          </a:p>
        </p:txBody>
      </p:sp>
      <p:graphicFrame>
        <p:nvGraphicFramePr>
          <p:cNvPr id="54" name="Group 23"/>
          <p:cNvGraphicFramePr>
            <a:graphicFrameLocks noGrp="1"/>
          </p:cNvGraphicFramePr>
          <p:nvPr/>
        </p:nvGraphicFramePr>
        <p:xfrm>
          <a:off x="396875" y="4743450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84" name="Text Box 43"/>
          <p:cNvSpPr txBox="1">
            <a:spLocks noChangeArrowheads="1"/>
          </p:cNvSpPr>
          <p:nvPr/>
        </p:nvSpPr>
        <p:spPr bwMode="auto">
          <a:xfrm>
            <a:off x="3006725" y="4406900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semilavorati</a:t>
            </a:r>
          </a:p>
        </p:txBody>
      </p:sp>
      <p:sp>
        <p:nvSpPr>
          <p:cNvPr id="65585" name="CasellaDiTesto 3"/>
          <p:cNvSpPr txBox="1">
            <a:spLocks noChangeArrowheads="1"/>
          </p:cNvSpPr>
          <p:nvPr/>
        </p:nvSpPr>
        <p:spPr bwMode="auto">
          <a:xfrm>
            <a:off x="638175" y="4760913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20.000</a:t>
            </a:r>
          </a:p>
        </p:txBody>
      </p:sp>
      <p:graphicFrame>
        <p:nvGraphicFramePr>
          <p:cNvPr id="59" name="Group 23"/>
          <p:cNvGraphicFramePr>
            <a:graphicFrameLocks noGrp="1"/>
          </p:cNvGraphicFramePr>
          <p:nvPr/>
        </p:nvGraphicFramePr>
        <p:xfrm>
          <a:off x="411163" y="5514975"/>
          <a:ext cx="8496300" cy="458788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35" marB="459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91" name="Text Box 43"/>
          <p:cNvSpPr txBox="1">
            <a:spLocks noChangeArrowheads="1"/>
          </p:cNvSpPr>
          <p:nvPr/>
        </p:nvSpPr>
        <p:spPr bwMode="auto">
          <a:xfrm>
            <a:off x="3097213" y="5195888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Magazzino prodotti</a:t>
            </a:r>
          </a:p>
        </p:txBody>
      </p:sp>
      <p:sp>
        <p:nvSpPr>
          <p:cNvPr id="65592" name="CasellaDiTesto 3"/>
          <p:cNvSpPr txBox="1">
            <a:spLocks noChangeArrowheads="1"/>
          </p:cNvSpPr>
          <p:nvPr/>
        </p:nvSpPr>
        <p:spPr bwMode="auto">
          <a:xfrm>
            <a:off x="603250" y="5543550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 15.000</a:t>
            </a:r>
          </a:p>
        </p:txBody>
      </p:sp>
      <p:sp>
        <p:nvSpPr>
          <p:cNvPr id="67" name="CasellaDiTesto 66"/>
          <p:cNvSpPr txBox="1">
            <a:spLocks noChangeArrowheads="1"/>
          </p:cNvSpPr>
          <p:nvPr/>
        </p:nvSpPr>
        <p:spPr bwMode="auto">
          <a:xfrm flipH="1">
            <a:off x="7140575" y="1363663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100.000</a:t>
            </a:r>
          </a:p>
        </p:txBody>
      </p:sp>
      <p:sp>
        <p:nvSpPr>
          <p:cNvPr id="68" name="CasellaDiTesto 67"/>
          <p:cNvSpPr txBox="1">
            <a:spLocks noChangeArrowheads="1"/>
          </p:cNvSpPr>
          <p:nvPr/>
        </p:nvSpPr>
        <p:spPr bwMode="auto">
          <a:xfrm flipH="1">
            <a:off x="7327900" y="2108200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300.000</a:t>
            </a:r>
          </a:p>
        </p:txBody>
      </p:sp>
      <p:sp>
        <p:nvSpPr>
          <p:cNvPr id="70" name="CasellaDiTesto 69"/>
          <p:cNvSpPr txBox="1">
            <a:spLocks noChangeArrowheads="1"/>
          </p:cNvSpPr>
          <p:nvPr/>
        </p:nvSpPr>
        <p:spPr bwMode="auto">
          <a:xfrm flipH="1">
            <a:off x="6938963" y="4105275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50.000</a:t>
            </a:r>
          </a:p>
        </p:txBody>
      </p: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 flipH="1">
            <a:off x="6985000" y="4843463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20.000</a:t>
            </a: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 flipH="1">
            <a:off x="7129463" y="5567363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15.000</a:t>
            </a:r>
          </a:p>
        </p:txBody>
      </p:sp>
      <p:sp>
        <p:nvSpPr>
          <p:cNvPr id="44" name="CasellaDiTesto 43"/>
          <p:cNvSpPr txBox="1">
            <a:spLocks noChangeArrowheads="1"/>
          </p:cNvSpPr>
          <p:nvPr/>
        </p:nvSpPr>
        <p:spPr bwMode="auto">
          <a:xfrm flipH="1">
            <a:off x="6270625" y="3582988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398.000</a:t>
            </a:r>
          </a:p>
        </p:txBody>
      </p:sp>
    </p:spTree>
    <p:extLst>
      <p:ext uri="{BB962C8B-B14F-4D97-AF65-F5344CB8AC3E}">
        <p14:creationId xmlns:p14="http://schemas.microsoft.com/office/powerpoint/2010/main" val="13629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3" grpId="0"/>
      <p:bldP spid="67" grpId="0"/>
      <p:bldP spid="68" grpId="0"/>
      <p:bldP spid="70" grpId="0"/>
      <p:bldP spid="71" grpId="0"/>
      <p:bldP spid="72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endParaRPr lang="it-IT" altLang="it-IT" sz="2000"/>
          </a:p>
        </p:txBody>
      </p:sp>
      <p:sp>
        <p:nvSpPr>
          <p:cNvPr id="67588" name="Rettangolo 10"/>
          <p:cNvSpPr>
            <a:spLocks noChangeArrowheads="1"/>
          </p:cNvSpPr>
          <p:nvPr/>
        </p:nvSpPr>
        <p:spPr bwMode="auto">
          <a:xfrm>
            <a:off x="323850" y="728663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67589" name="Text Box 43"/>
          <p:cNvSpPr txBox="1">
            <a:spLocks noChangeArrowheads="1"/>
          </p:cNvSpPr>
          <p:nvPr/>
        </p:nvSpPr>
        <p:spPr bwMode="auto">
          <a:xfrm>
            <a:off x="-1116013" y="1104900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Conti patrimoniali: Impieghi</a:t>
            </a:r>
          </a:p>
        </p:txBody>
      </p:sp>
      <p:graphicFrame>
        <p:nvGraphicFramePr>
          <p:cNvPr id="4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05202"/>
              </p:ext>
            </p:extLst>
          </p:nvPr>
        </p:nvGraphicFramePr>
        <p:xfrm>
          <a:off x="250004" y="2127251"/>
          <a:ext cx="8496300" cy="20938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5" marB="457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 </a:t>
                      </a: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Semilavorati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398.000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5" marB="457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78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endParaRPr lang="it-IT" altLang="it-IT" sz="2000"/>
          </a:p>
        </p:txBody>
      </p:sp>
      <p:sp>
        <p:nvSpPr>
          <p:cNvPr id="69636" name="Text Box 43"/>
          <p:cNvSpPr txBox="1">
            <a:spLocks noChangeArrowheads="1"/>
          </p:cNvSpPr>
          <p:nvPr/>
        </p:nvSpPr>
        <p:spPr bwMode="auto">
          <a:xfrm>
            <a:off x="44450" y="1377566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69637" name="Text Box 43"/>
          <p:cNvSpPr txBox="1">
            <a:spLocks noChangeArrowheads="1"/>
          </p:cNvSpPr>
          <p:nvPr/>
        </p:nvSpPr>
        <p:spPr bwMode="auto">
          <a:xfrm>
            <a:off x="7883525" y="1364866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69638" name="Rettangolo 10"/>
          <p:cNvSpPr>
            <a:spLocks noChangeArrowheads="1"/>
          </p:cNvSpPr>
          <p:nvPr/>
        </p:nvSpPr>
        <p:spPr bwMode="auto">
          <a:xfrm>
            <a:off x="323850" y="549275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69639" name="Text Box 43"/>
          <p:cNvSpPr txBox="1">
            <a:spLocks noChangeArrowheads="1"/>
          </p:cNvSpPr>
          <p:nvPr/>
        </p:nvSpPr>
        <p:spPr bwMode="auto">
          <a:xfrm>
            <a:off x="-1090613" y="828452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 dirty="0"/>
              <a:t>Conti patrimoniali: Fonti</a:t>
            </a:r>
          </a:p>
        </p:txBody>
      </p:sp>
      <p:graphicFrame>
        <p:nvGraphicFramePr>
          <p:cNvPr id="5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84563"/>
              </p:ext>
            </p:extLst>
          </p:nvPr>
        </p:nvGraphicFramePr>
        <p:xfrm>
          <a:off x="496888" y="1680779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45" name="Text Box 43"/>
          <p:cNvSpPr txBox="1">
            <a:spLocks noChangeArrowheads="1"/>
          </p:cNvSpPr>
          <p:nvPr/>
        </p:nvSpPr>
        <p:spPr bwMode="auto">
          <a:xfrm>
            <a:off x="2984500" y="1342641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Capitale Sociale</a:t>
            </a:r>
            <a:endParaRPr lang="it-IT" altLang="it-IT" sz="1600"/>
          </a:p>
        </p:txBody>
      </p:sp>
      <p:sp>
        <p:nvSpPr>
          <p:cNvPr id="57" name="CasellaDiTesto 56"/>
          <p:cNvSpPr txBox="1">
            <a:spLocks noChangeArrowheads="1"/>
          </p:cNvSpPr>
          <p:nvPr/>
        </p:nvSpPr>
        <p:spPr bwMode="auto">
          <a:xfrm flipH="1">
            <a:off x="7416800" y="1742691"/>
            <a:ext cx="12033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400.000</a:t>
            </a:r>
          </a:p>
        </p:txBody>
      </p:sp>
      <p:sp>
        <p:nvSpPr>
          <p:cNvPr id="69647" name="CasellaDiTesto 3"/>
          <p:cNvSpPr txBox="1">
            <a:spLocks noChangeArrowheads="1"/>
          </p:cNvSpPr>
          <p:nvPr/>
        </p:nvSpPr>
        <p:spPr bwMode="auto">
          <a:xfrm>
            <a:off x="6821488" y="172364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graphicFrame>
        <p:nvGraphicFramePr>
          <p:cNvPr id="6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51484"/>
              </p:ext>
            </p:extLst>
          </p:nvPr>
        </p:nvGraphicFramePr>
        <p:xfrm>
          <a:off x="544513" y="2522154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53" name="Text Box 43"/>
          <p:cNvSpPr txBox="1">
            <a:spLocks noChangeArrowheads="1"/>
          </p:cNvSpPr>
          <p:nvPr/>
        </p:nvSpPr>
        <p:spPr bwMode="auto">
          <a:xfrm>
            <a:off x="3132138" y="2163379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Prestito Obbligazionario</a:t>
            </a:r>
            <a:endParaRPr lang="it-IT" altLang="it-IT" sz="1600"/>
          </a:p>
        </p:txBody>
      </p:sp>
      <p:sp>
        <p:nvSpPr>
          <p:cNvPr id="69654" name="CasellaDiTesto 3"/>
          <p:cNvSpPr txBox="1">
            <a:spLocks noChangeArrowheads="1"/>
          </p:cNvSpPr>
          <p:nvPr/>
        </p:nvSpPr>
        <p:spPr bwMode="auto">
          <a:xfrm>
            <a:off x="7038975" y="2590416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200.000</a:t>
            </a:r>
          </a:p>
        </p:txBody>
      </p:sp>
      <p:sp>
        <p:nvSpPr>
          <p:cNvPr id="69655" name="CasellaDiTesto 3"/>
          <p:cNvSpPr txBox="1">
            <a:spLocks noChangeArrowheads="1"/>
          </p:cNvSpPr>
          <p:nvPr/>
        </p:nvSpPr>
        <p:spPr bwMode="auto">
          <a:xfrm>
            <a:off x="544513" y="2611054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VF+) 40.000</a:t>
            </a: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 flipH="1">
            <a:off x="971550" y="292061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160.000</a:t>
            </a:r>
          </a:p>
        </p:txBody>
      </p:sp>
      <p:graphicFrame>
        <p:nvGraphicFramePr>
          <p:cNvPr id="7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65351"/>
              </p:ext>
            </p:extLst>
          </p:nvPr>
        </p:nvGraphicFramePr>
        <p:xfrm>
          <a:off x="603250" y="3458779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62" name="Text Box 43"/>
          <p:cNvSpPr txBox="1">
            <a:spLocks noChangeArrowheads="1"/>
          </p:cNvSpPr>
          <p:nvPr/>
        </p:nvSpPr>
        <p:spPr bwMode="auto">
          <a:xfrm>
            <a:off x="3195638" y="3076191"/>
            <a:ext cx="35639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Fondo Ammortamento impianti</a:t>
            </a:r>
            <a:endParaRPr lang="it-IT" altLang="it-IT" sz="1600"/>
          </a:p>
        </p:txBody>
      </p:sp>
      <p:sp>
        <p:nvSpPr>
          <p:cNvPr id="69663" name="CasellaDiTesto 3"/>
          <p:cNvSpPr txBox="1">
            <a:spLocks noChangeArrowheads="1"/>
          </p:cNvSpPr>
          <p:nvPr/>
        </p:nvSpPr>
        <p:spPr bwMode="auto">
          <a:xfrm>
            <a:off x="7064375" y="3503229"/>
            <a:ext cx="157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 20.000</a:t>
            </a:r>
          </a:p>
        </p:txBody>
      </p:sp>
      <p:graphicFrame>
        <p:nvGraphicFramePr>
          <p:cNvPr id="8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65686"/>
              </p:ext>
            </p:extLst>
          </p:nvPr>
        </p:nvGraphicFramePr>
        <p:xfrm>
          <a:off x="565150" y="4233479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69" name="Text Box 43"/>
          <p:cNvSpPr txBox="1">
            <a:spLocks noChangeArrowheads="1"/>
          </p:cNvSpPr>
          <p:nvPr/>
        </p:nvSpPr>
        <p:spPr bwMode="auto">
          <a:xfrm>
            <a:off x="3143250" y="3893754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Debiti v/fornitori</a:t>
            </a:r>
          </a:p>
        </p:txBody>
      </p:sp>
      <p:sp>
        <p:nvSpPr>
          <p:cNvPr id="69670" name="CasellaDiTesto 3"/>
          <p:cNvSpPr txBox="1">
            <a:spLocks noChangeArrowheads="1"/>
          </p:cNvSpPr>
          <p:nvPr/>
        </p:nvSpPr>
        <p:spPr bwMode="auto">
          <a:xfrm>
            <a:off x="7213600" y="4308091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VF-) 100.000</a:t>
            </a:r>
          </a:p>
        </p:txBody>
      </p:sp>
      <p:graphicFrame>
        <p:nvGraphicFramePr>
          <p:cNvPr id="8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23919"/>
              </p:ext>
            </p:extLst>
          </p:nvPr>
        </p:nvGraphicFramePr>
        <p:xfrm>
          <a:off x="625475" y="5132004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76" name="Text Box 43"/>
          <p:cNvSpPr txBox="1">
            <a:spLocks noChangeArrowheads="1"/>
          </p:cNvSpPr>
          <p:nvPr/>
        </p:nvSpPr>
        <p:spPr bwMode="auto">
          <a:xfrm>
            <a:off x="3208338" y="4736716"/>
            <a:ext cx="3168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Utile di esercizio</a:t>
            </a:r>
          </a:p>
        </p:txBody>
      </p:sp>
      <p:sp>
        <p:nvSpPr>
          <p:cNvPr id="69677" name="CasellaDiTesto 3"/>
          <p:cNvSpPr txBox="1">
            <a:spLocks noChangeArrowheads="1"/>
          </p:cNvSpPr>
          <p:nvPr/>
        </p:nvSpPr>
        <p:spPr bwMode="auto">
          <a:xfrm>
            <a:off x="7096125" y="5252654"/>
            <a:ext cx="1576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 </a:t>
            </a:r>
            <a:r>
              <a:rPr lang="it-IT" altLang="it-IT" sz="1400" dirty="0" smtClean="0"/>
              <a:t>203.000</a:t>
            </a:r>
            <a:endParaRPr lang="it-IT" altLang="it-IT" sz="1400" dirty="0"/>
          </a:p>
        </p:txBody>
      </p:sp>
      <p:sp>
        <p:nvSpPr>
          <p:cNvPr id="86" name="CasellaDiTesto 85"/>
          <p:cNvSpPr txBox="1">
            <a:spLocks noChangeArrowheads="1"/>
          </p:cNvSpPr>
          <p:nvPr/>
        </p:nvSpPr>
        <p:spPr bwMode="auto">
          <a:xfrm flipH="1">
            <a:off x="490538" y="1814129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400.000</a:t>
            </a:r>
          </a:p>
        </p:txBody>
      </p:sp>
      <p:sp>
        <p:nvSpPr>
          <p:cNvPr id="87" name="CasellaDiTesto 86"/>
          <p:cNvSpPr txBox="1">
            <a:spLocks noChangeArrowheads="1"/>
          </p:cNvSpPr>
          <p:nvPr/>
        </p:nvSpPr>
        <p:spPr bwMode="auto">
          <a:xfrm flipH="1">
            <a:off x="755650" y="354291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20.000</a:t>
            </a:r>
          </a:p>
        </p:txBody>
      </p:sp>
      <p:sp>
        <p:nvSpPr>
          <p:cNvPr id="88" name="CasellaDiTesto 87"/>
          <p:cNvSpPr txBox="1">
            <a:spLocks noChangeArrowheads="1"/>
          </p:cNvSpPr>
          <p:nvPr/>
        </p:nvSpPr>
        <p:spPr bwMode="auto">
          <a:xfrm flipH="1">
            <a:off x="665163" y="4276341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 100.000</a:t>
            </a:r>
          </a:p>
        </p:txBody>
      </p:sp>
      <p:sp>
        <p:nvSpPr>
          <p:cNvPr id="89" name="CasellaDiTesto 88"/>
          <p:cNvSpPr txBox="1">
            <a:spLocks noChangeArrowheads="1"/>
          </p:cNvSpPr>
          <p:nvPr/>
        </p:nvSpPr>
        <p:spPr bwMode="auto">
          <a:xfrm flipH="1">
            <a:off x="933450" y="518756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 </a:t>
            </a:r>
            <a:r>
              <a:rPr lang="it-IT" altLang="it-IT" sz="1400" b="1" dirty="0" smtClean="0"/>
              <a:t>203.000</a:t>
            </a:r>
            <a:endParaRPr lang="it-IT" alt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47573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6" grpId="0"/>
      <p:bldP spid="86" grpId="0"/>
      <p:bldP spid="87" grpId="0"/>
      <p:bldP spid="88" grpId="0"/>
      <p:bldP spid="8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chiusura</a:t>
            </a:r>
            <a:endParaRPr lang="it-IT" altLang="it-IT" sz="2000"/>
          </a:p>
        </p:txBody>
      </p:sp>
      <p:sp>
        <p:nvSpPr>
          <p:cNvPr id="71684" name="Rettangolo 10"/>
          <p:cNvSpPr>
            <a:spLocks noChangeArrowheads="1"/>
          </p:cNvSpPr>
          <p:nvPr/>
        </p:nvSpPr>
        <p:spPr bwMode="auto">
          <a:xfrm>
            <a:off x="323850" y="728663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71685" name="Text Box 43"/>
          <p:cNvSpPr txBox="1">
            <a:spLocks noChangeArrowheads="1"/>
          </p:cNvSpPr>
          <p:nvPr/>
        </p:nvSpPr>
        <p:spPr bwMode="auto">
          <a:xfrm>
            <a:off x="-1116013" y="1104900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Conti patrimoniali: Fonti</a:t>
            </a:r>
          </a:p>
        </p:txBody>
      </p:sp>
      <p:graphicFrame>
        <p:nvGraphicFramePr>
          <p:cNvPr id="4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31352"/>
              </p:ext>
            </p:extLst>
          </p:nvPr>
        </p:nvGraphicFramePr>
        <p:xfrm>
          <a:off x="252413" y="1778000"/>
          <a:ext cx="8496300" cy="17986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9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F.do amm.to impianto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di esercizio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3"/>
          <p:cNvGraphicFramePr>
            <a:graphicFrameLocks noGrp="1"/>
          </p:cNvGraphicFramePr>
          <p:nvPr/>
        </p:nvGraphicFramePr>
        <p:xfrm>
          <a:off x="363538" y="449263"/>
          <a:ext cx="8496300" cy="2662237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2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7" marB="4577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7" marB="4577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35" name="Text Box 43"/>
          <p:cNvSpPr txBox="1">
            <a:spLocks noChangeArrowheads="1"/>
          </p:cNvSpPr>
          <p:nvPr/>
        </p:nvSpPr>
        <p:spPr bwMode="auto">
          <a:xfrm>
            <a:off x="3000375" y="128588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STATO PATRIMONIALE</a:t>
            </a:r>
          </a:p>
        </p:txBody>
      </p:sp>
      <p:sp>
        <p:nvSpPr>
          <p:cNvPr id="73736" name="Text Box 43"/>
          <p:cNvSpPr txBox="1">
            <a:spLocks noChangeArrowheads="1"/>
          </p:cNvSpPr>
          <p:nvPr/>
        </p:nvSpPr>
        <p:spPr bwMode="auto">
          <a:xfrm>
            <a:off x="74613" y="508000"/>
            <a:ext cx="11160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Attivo</a:t>
            </a:r>
          </a:p>
        </p:txBody>
      </p:sp>
      <p:sp>
        <p:nvSpPr>
          <p:cNvPr id="73737" name="Text Box 43"/>
          <p:cNvSpPr txBox="1">
            <a:spLocks noChangeArrowheads="1"/>
          </p:cNvSpPr>
          <p:nvPr/>
        </p:nvSpPr>
        <p:spPr bwMode="auto">
          <a:xfrm>
            <a:off x="7851775" y="519113"/>
            <a:ext cx="12334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Passivo</a:t>
            </a:r>
          </a:p>
        </p:txBody>
      </p:sp>
      <p:sp>
        <p:nvSpPr>
          <p:cNvPr id="73738" name="Rettangolo 1"/>
          <p:cNvSpPr>
            <a:spLocks noChangeArrowheads="1"/>
          </p:cNvSpPr>
          <p:nvPr/>
        </p:nvSpPr>
        <p:spPr bwMode="auto">
          <a:xfrm>
            <a:off x="4683125" y="747713"/>
            <a:ext cx="4176713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/>
              <a:t>Capitale sociale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Prestito obbligazionario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Debiti v/fornitori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F.do amm.to impianto</a:t>
            </a:r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Utile </a:t>
            </a:r>
          </a:p>
        </p:txBody>
      </p:sp>
      <p:sp>
        <p:nvSpPr>
          <p:cNvPr id="73739" name="Rettangolo 2"/>
          <p:cNvSpPr>
            <a:spLocks noChangeArrowheads="1"/>
          </p:cNvSpPr>
          <p:nvPr/>
        </p:nvSpPr>
        <p:spPr bwMode="auto">
          <a:xfrm>
            <a:off x="236538" y="801688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/>
              <a:t>Impianto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Banca c/c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Crediti V/clienti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Magazzino Materie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Magazzino Semilavorati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Magazzino </a:t>
            </a:r>
            <a:r>
              <a:rPr lang="it-IT" altLang="it-IT" sz="1600" dirty="0" smtClean="0"/>
              <a:t>Prodotti</a:t>
            </a:r>
            <a:endParaRPr lang="it-IT" altLang="it-IT" sz="1600" dirty="0"/>
          </a:p>
        </p:txBody>
      </p:sp>
      <p:graphicFrame>
        <p:nvGraphicFramePr>
          <p:cNvPr id="18" name="Group 23"/>
          <p:cNvGraphicFramePr>
            <a:graphicFrameLocks noGrp="1"/>
          </p:cNvGraphicFramePr>
          <p:nvPr/>
        </p:nvGraphicFramePr>
        <p:xfrm>
          <a:off x="363538" y="3141663"/>
          <a:ext cx="8496300" cy="457236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8" marB="4573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45" name="Text Box 43"/>
          <p:cNvSpPr txBox="1">
            <a:spLocks noChangeArrowheads="1"/>
          </p:cNvSpPr>
          <p:nvPr/>
        </p:nvSpPr>
        <p:spPr bwMode="auto">
          <a:xfrm>
            <a:off x="330200" y="3136900"/>
            <a:ext cx="4175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 b="1" dirty="0"/>
              <a:t>Totale Attività                          </a:t>
            </a:r>
            <a:r>
              <a:rPr lang="it-IT" altLang="it-IT" sz="1800" b="1" dirty="0" smtClean="0"/>
              <a:t>883.000</a:t>
            </a:r>
            <a:endParaRPr lang="it-IT" altLang="it-IT" sz="1800" b="1" dirty="0"/>
          </a:p>
        </p:txBody>
      </p:sp>
      <p:sp>
        <p:nvSpPr>
          <p:cNvPr id="73746" name="Text Box 43"/>
          <p:cNvSpPr txBox="1">
            <a:spLocks noChangeArrowheads="1"/>
          </p:cNvSpPr>
          <p:nvPr/>
        </p:nvSpPr>
        <p:spPr bwMode="auto">
          <a:xfrm>
            <a:off x="4521200" y="3179763"/>
            <a:ext cx="43386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 b="1" dirty="0"/>
              <a:t>Totale Passività                </a:t>
            </a:r>
            <a:r>
              <a:rPr lang="it-IT" altLang="it-IT" sz="1800" b="1" dirty="0" smtClean="0"/>
              <a:t>883.000</a:t>
            </a:r>
            <a:endParaRPr lang="it-IT" altLang="it-IT" sz="1800" b="1" dirty="0"/>
          </a:p>
        </p:txBody>
      </p:sp>
      <p:sp>
        <p:nvSpPr>
          <p:cNvPr id="73747" name="Text Box 43"/>
          <p:cNvSpPr txBox="1">
            <a:spLocks noChangeArrowheads="1"/>
          </p:cNvSpPr>
          <p:nvPr/>
        </p:nvSpPr>
        <p:spPr bwMode="auto">
          <a:xfrm>
            <a:off x="3000375" y="3519488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CONTO ECONOMICO</a:t>
            </a:r>
          </a:p>
        </p:txBody>
      </p:sp>
      <p:graphicFrame>
        <p:nvGraphicFramePr>
          <p:cNvPr id="22" name="Group 23"/>
          <p:cNvGraphicFramePr>
            <a:graphicFrameLocks noGrp="1"/>
          </p:cNvGraphicFramePr>
          <p:nvPr/>
        </p:nvGraphicFramePr>
        <p:xfrm>
          <a:off x="352425" y="3871913"/>
          <a:ext cx="8496300" cy="1806575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53" name="Text Box 43"/>
          <p:cNvSpPr txBox="1">
            <a:spLocks noChangeArrowheads="1"/>
          </p:cNvSpPr>
          <p:nvPr/>
        </p:nvSpPr>
        <p:spPr bwMode="auto">
          <a:xfrm>
            <a:off x="4763" y="3852863"/>
            <a:ext cx="1116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Costi</a:t>
            </a:r>
          </a:p>
        </p:txBody>
      </p:sp>
      <p:sp>
        <p:nvSpPr>
          <p:cNvPr id="73754" name="Text Box 43"/>
          <p:cNvSpPr txBox="1">
            <a:spLocks noChangeArrowheads="1"/>
          </p:cNvSpPr>
          <p:nvPr/>
        </p:nvSpPr>
        <p:spPr bwMode="auto">
          <a:xfrm>
            <a:off x="7883525" y="3908425"/>
            <a:ext cx="1116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Ricavi</a:t>
            </a:r>
          </a:p>
        </p:txBody>
      </p:sp>
      <p:sp>
        <p:nvSpPr>
          <p:cNvPr id="73755" name="Rettangolo 3"/>
          <p:cNvSpPr>
            <a:spLocks noChangeArrowheads="1"/>
          </p:cNvSpPr>
          <p:nvPr/>
        </p:nvSpPr>
        <p:spPr bwMode="auto">
          <a:xfrm>
            <a:off x="228600" y="4159250"/>
            <a:ext cx="45720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/>
              <a:t>Materie c/acquisti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/>
              <a:t>Servizi di manutenzione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/>
              <a:t>Ammortamento impianti</a:t>
            </a:r>
          </a:p>
        </p:txBody>
      </p:sp>
      <p:sp>
        <p:nvSpPr>
          <p:cNvPr id="73756" name="Rettangolo 4"/>
          <p:cNvSpPr>
            <a:spLocks noChangeArrowheads="1"/>
          </p:cNvSpPr>
          <p:nvPr/>
        </p:nvSpPr>
        <p:spPr bwMode="auto">
          <a:xfrm>
            <a:off x="4624388" y="4159250"/>
            <a:ext cx="4000500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 smtClean="0"/>
              <a:t>Prodotti </a:t>
            </a:r>
            <a:r>
              <a:rPr lang="it-IT" altLang="it-IT" sz="1600" dirty="0"/>
              <a:t>c/vendita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R.F. Materie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R.F. semilavorati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R.F. prodotti</a:t>
            </a:r>
          </a:p>
        </p:txBody>
      </p:sp>
      <p:graphicFrame>
        <p:nvGraphicFramePr>
          <p:cNvPr id="2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27911"/>
              </p:ext>
            </p:extLst>
          </p:nvPr>
        </p:nvGraphicFramePr>
        <p:xfrm>
          <a:off x="534988" y="5657850"/>
          <a:ext cx="8329612" cy="579496"/>
        </p:xfrm>
        <a:graphic>
          <a:graphicData uri="http://schemas.openxmlformats.org/drawingml/2006/table">
            <a:tbl>
              <a:tblPr/>
              <a:tblGrid>
                <a:gridCol w="400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Totale Costi                                 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182.000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1" marR="91451" marT="45908" marB="4590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Totale Ricavi                     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it-IT" altLang="it-IT" sz="1600" dirty="0" smtClean="0"/>
                        <a:t>385.000</a:t>
                      </a:r>
                      <a:endParaRPr lang="it-IT" altLang="it-IT" sz="16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1" marR="91451" marT="45908" marB="4590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06694"/>
              </p:ext>
            </p:extLst>
          </p:nvPr>
        </p:nvGraphicFramePr>
        <p:xfrm>
          <a:off x="536575" y="6022975"/>
          <a:ext cx="8328025" cy="366713"/>
        </p:xfrm>
        <a:graphic>
          <a:graphicData uri="http://schemas.openxmlformats.org/drawingml/2006/table">
            <a:tbl>
              <a:tblPr/>
              <a:tblGrid>
                <a:gridCol w="4008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di esercizio                          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4" marR="91434" marT="45752" marB="45752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4" marR="91434" marT="45752" marB="4575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27550"/>
              </p:ext>
            </p:extLst>
          </p:nvPr>
        </p:nvGraphicFramePr>
        <p:xfrm>
          <a:off x="534988" y="6357938"/>
          <a:ext cx="8329612" cy="579496"/>
        </p:xfrm>
        <a:graphic>
          <a:graphicData uri="http://schemas.openxmlformats.org/drawingml/2006/table">
            <a:tbl>
              <a:tblPr/>
              <a:tblGrid>
                <a:gridCol w="400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Totale a pareggio                         </a:t>
                      </a:r>
                      <a:r>
                        <a:rPr lang="it-IT" altLang="it-IT" sz="1600" dirty="0" smtClean="0"/>
                        <a:t>385.000</a:t>
                      </a:r>
                      <a:endParaRPr lang="it-IT" altLang="it-IT" sz="16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1" marR="91451" marT="45908" marB="4590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1" marR="91451" marT="45908" marB="4590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72" name="CasellaDiTesto 5"/>
          <p:cNvSpPr txBox="1">
            <a:spLocks noChangeArrowheads="1"/>
          </p:cNvSpPr>
          <p:nvPr/>
        </p:nvSpPr>
        <p:spPr bwMode="auto">
          <a:xfrm>
            <a:off x="4524375" y="6369050"/>
            <a:ext cx="44751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Totale a pareggio             </a:t>
            </a:r>
            <a:r>
              <a:rPr lang="it-IT" altLang="it-IT" sz="1600" dirty="0" smtClean="0"/>
              <a:t>                 385.000</a:t>
            </a:r>
            <a:endParaRPr lang="it-IT" altLang="it-IT" sz="16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sp>
        <p:nvSpPr>
          <p:cNvPr id="73773" name="CasellaDiTesto 1"/>
          <p:cNvSpPr txBox="1">
            <a:spLocks noChangeArrowheads="1"/>
          </p:cNvSpPr>
          <p:nvPr/>
        </p:nvSpPr>
        <p:spPr bwMode="auto">
          <a:xfrm>
            <a:off x="7318896" y="763588"/>
            <a:ext cx="925512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/>
              <a:t>400.000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160.000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100.000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20.000</a:t>
            </a:r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endParaRPr lang="it-IT" altLang="it-IT" sz="1600" dirty="0"/>
          </a:p>
          <a:p>
            <a:pPr eaLnBrk="1" hangingPunct="1">
              <a:buClrTx/>
              <a:buFontTx/>
              <a:buNone/>
            </a:pPr>
            <a:r>
              <a:rPr lang="it-IT" altLang="it-IT" sz="1600" dirty="0" smtClean="0"/>
              <a:t>203.000</a:t>
            </a:r>
            <a:endParaRPr lang="it-IT" altLang="it-IT" sz="16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sp>
        <p:nvSpPr>
          <p:cNvPr id="73774" name="CasellaDiTesto 2"/>
          <p:cNvSpPr txBox="1">
            <a:spLocks noChangeArrowheads="1"/>
          </p:cNvSpPr>
          <p:nvPr/>
        </p:nvSpPr>
        <p:spPr bwMode="auto">
          <a:xfrm>
            <a:off x="3297238" y="773113"/>
            <a:ext cx="92525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/>
              <a:t>100.000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398.000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300.000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50.000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20.000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15.000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sp>
        <p:nvSpPr>
          <p:cNvPr id="73775" name="CasellaDiTesto 3"/>
          <p:cNvSpPr txBox="1">
            <a:spLocks noChangeArrowheads="1"/>
          </p:cNvSpPr>
          <p:nvPr/>
        </p:nvSpPr>
        <p:spPr bwMode="auto">
          <a:xfrm>
            <a:off x="3486936" y="4174067"/>
            <a:ext cx="925253" cy="120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/>
              <a:t>150.000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 smtClean="0"/>
              <a:t>12.000</a:t>
            </a:r>
            <a:endParaRPr lang="it-IT" altLang="it-IT" sz="1600" dirty="0"/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20.000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sp>
        <p:nvSpPr>
          <p:cNvPr id="73776" name="CasellaDiTesto 4"/>
          <p:cNvSpPr txBox="1">
            <a:spLocks noChangeArrowheads="1"/>
          </p:cNvSpPr>
          <p:nvPr/>
        </p:nvSpPr>
        <p:spPr bwMode="auto">
          <a:xfrm>
            <a:off x="7775041" y="4175478"/>
            <a:ext cx="925253" cy="15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altLang="it-IT" sz="1600" dirty="0" smtClean="0"/>
              <a:t>300.000</a:t>
            </a:r>
            <a:endParaRPr lang="it-IT" altLang="it-IT" sz="1600" dirty="0"/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50.000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20.000</a:t>
            </a:r>
          </a:p>
          <a:p>
            <a:pPr eaLnBrk="1" hangingPunct="1">
              <a:buClrTx/>
              <a:buFontTx/>
              <a:buNone/>
            </a:pPr>
            <a:r>
              <a:rPr lang="it-IT" altLang="it-IT" sz="1600" dirty="0"/>
              <a:t>15.000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7013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6213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Esercitazione</a:t>
            </a:r>
            <a:endParaRPr lang="it-IT" altLang="it-IT" sz="2000"/>
          </a:p>
        </p:txBody>
      </p:sp>
      <p:sp>
        <p:nvSpPr>
          <p:cNvPr id="12297" name="Rettangolo 10"/>
          <p:cNvSpPr>
            <a:spLocks noChangeArrowheads="1"/>
          </p:cNvSpPr>
          <p:nvPr/>
        </p:nvSpPr>
        <p:spPr bwMode="auto">
          <a:xfrm>
            <a:off x="176213" y="1052513"/>
            <a:ext cx="8785225" cy="38533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  <a:defRPr/>
            </a:pPr>
            <a:r>
              <a:rPr lang="it-IT" altLang="it-IT" sz="2000" dirty="0"/>
              <a:t>Si proceda poi alla rilevazione dei seguenti assestamenti, indicando la natura dei conti utilizzati:</a:t>
            </a:r>
          </a:p>
          <a:p>
            <a:pPr algn="just">
              <a:buFontTx/>
              <a:buNone/>
              <a:defRPr/>
            </a:pPr>
            <a:endParaRPr lang="it-IT" altLang="it-IT" sz="800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altLang="it-IT" sz="1800" dirty="0"/>
              <a:t>31/12/18 - Si ammortizza fuori conto l’impianto per € 20.000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altLang="it-IT" sz="1800" dirty="0"/>
              <a:t>31/12/18 - Si rilevano rimanenze di materie per € 50.000, semilavorati per € 20.000 e prodotti finiti per € 15.000</a:t>
            </a:r>
          </a:p>
          <a:p>
            <a:pPr algn="ctr">
              <a:buFontTx/>
              <a:buNone/>
              <a:defRPr/>
            </a:pPr>
            <a:endParaRPr lang="it-IT" altLang="it-IT" sz="1800" dirty="0"/>
          </a:p>
          <a:p>
            <a:pPr algn="just">
              <a:buFontTx/>
              <a:buNone/>
              <a:defRPr/>
            </a:pPr>
            <a:r>
              <a:rPr lang="it-IT" altLang="it-IT" sz="2000" dirty="0"/>
              <a:t>Successivamente si provveda a determinare il reddito dell’esercizio, a chiudere tutti i conti e a redigere il bilancio finale dell’esercizio stesso</a:t>
            </a:r>
          </a:p>
          <a:p>
            <a:pPr algn="just">
              <a:buFontTx/>
              <a:buNone/>
              <a:defRPr/>
            </a:pPr>
            <a:endParaRPr lang="it-IT" altLang="it-IT" sz="2000" dirty="0"/>
          </a:p>
          <a:p>
            <a:pPr algn="just">
              <a:buFontTx/>
              <a:buNone/>
              <a:defRPr/>
            </a:pPr>
            <a:r>
              <a:rPr lang="it-IT" altLang="it-IT" sz="2000" dirty="0"/>
              <a:t>Si provveda quindi a riaprire i conti al </a:t>
            </a:r>
            <a:r>
              <a:rPr lang="it-IT" altLang="it-IT" sz="2000" dirty="0" smtClean="0"/>
              <a:t>01/01/2019 </a:t>
            </a:r>
            <a:r>
              <a:rPr lang="it-IT" altLang="it-IT" sz="2000" dirty="0"/>
              <a:t>e a stornare e imputare al nuovo esercizio eventuali costi/ricavi sospesi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75780" name="Rettangolo 10"/>
          <p:cNvSpPr>
            <a:spLocks noChangeArrowheads="1"/>
          </p:cNvSpPr>
          <p:nvPr/>
        </p:nvSpPr>
        <p:spPr bwMode="auto">
          <a:xfrm>
            <a:off x="323850" y="728663"/>
            <a:ext cx="8496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1800" b="1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  <a:p>
            <a:pPr>
              <a:buFontTx/>
              <a:buNone/>
            </a:pPr>
            <a:endParaRPr lang="it-IT" altLang="it-IT" sz="800"/>
          </a:p>
        </p:txBody>
      </p:sp>
      <p:sp>
        <p:nvSpPr>
          <p:cNvPr id="75781" name="Text Box 43"/>
          <p:cNvSpPr txBox="1">
            <a:spLocks noChangeArrowheads="1"/>
          </p:cNvSpPr>
          <p:nvPr/>
        </p:nvSpPr>
        <p:spPr bwMode="auto">
          <a:xfrm>
            <a:off x="-1385888" y="3544888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Conti patrimoniali: Fonti</a:t>
            </a:r>
          </a:p>
        </p:txBody>
      </p:sp>
      <p:graphicFrame>
        <p:nvGraphicFramePr>
          <p:cNvPr id="4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89835"/>
              </p:ext>
            </p:extLst>
          </p:nvPr>
        </p:nvGraphicFramePr>
        <p:xfrm>
          <a:off x="252413" y="3948113"/>
          <a:ext cx="8496300" cy="204311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43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 iniziale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F.do amm.to impianto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dell’esercizio precedente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883.000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800" name="Text Box 43"/>
          <p:cNvSpPr txBox="1">
            <a:spLocks noChangeArrowheads="1"/>
          </p:cNvSpPr>
          <p:nvPr/>
        </p:nvSpPr>
        <p:spPr bwMode="auto">
          <a:xfrm>
            <a:off x="-1360488" y="784225"/>
            <a:ext cx="5903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1"/>
              <a:t>Conti patrimoniali: Impieghi</a:t>
            </a:r>
          </a:p>
        </p:txBody>
      </p:sp>
      <p:graphicFrame>
        <p:nvGraphicFramePr>
          <p:cNvPr id="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46290"/>
              </p:ext>
            </p:extLst>
          </p:nvPr>
        </p:nvGraphicFramePr>
        <p:xfrm>
          <a:off x="252413" y="1162050"/>
          <a:ext cx="8496300" cy="218281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8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0" marB="45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Semilavorati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 iniziale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398.000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15.000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883.000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87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/>
              <a:t>01/01/19 – Storno del magazzino e imputazione delle esistenze iniziali di materie</a:t>
            </a: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 smtClean="0"/>
              <a:t>Storno dei costi sospesi</a:t>
            </a:r>
            <a:endParaRPr lang="it-IT" altLang="it-IT" sz="2000" dirty="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498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Esistenze inziali materie prime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 prime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847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01/01/19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711200" y="27876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11163" y="2036763"/>
            <a:ext cx="36322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ESISTENZE INIZIALI DI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5108575" y="3278188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50.000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50.000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291941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2916238" y="4581525"/>
            <a:ext cx="28051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5705475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380038" y="35433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costo «ripreso» d’esercizio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2481263" y="32797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50.000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2870200" y="34925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</p:spTree>
    <p:extLst>
      <p:ext uri="{BB962C8B-B14F-4D97-AF65-F5344CB8AC3E}">
        <p14:creationId xmlns:p14="http://schemas.microsoft.com/office/powerpoint/2010/main" val="39926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21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/>
              <a:t>01/01/19 – Storno del magazzino e imputazione delle esistenze iniziali di semilavorati</a:t>
            </a: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Storno dei costi sospesi</a:t>
            </a:r>
            <a:endParaRPr lang="it-IT" altLang="it-IT" sz="2000" dirty="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498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Esistenze inziali semilavorati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semilavorati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895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01/01/19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711200" y="27876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11163" y="2036763"/>
            <a:ext cx="36322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SEMILAVORATI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ESISTENZE INIZIALI DI SEMILAVORATI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5108575" y="3278188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20.000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291941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2916238" y="4581525"/>
            <a:ext cx="28051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5705475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380038" y="35433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costo «ripreso» d’esercizio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2481263" y="32797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20.000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2928938" y="35433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</a:t>
            </a:r>
            <a:r>
              <a:rPr lang="it-IT" altLang="it-IT" sz="1600"/>
              <a:t>VE+)</a:t>
            </a:r>
          </a:p>
        </p:txBody>
      </p:sp>
    </p:spTree>
    <p:extLst>
      <p:ext uri="{BB962C8B-B14F-4D97-AF65-F5344CB8AC3E}">
        <p14:creationId xmlns:p14="http://schemas.microsoft.com/office/powerpoint/2010/main" val="15489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/>
              <a:t>01/01/19 – Storno del magazzino e imputazione delle esistenze iniziali di prodotti finiti</a:t>
            </a: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Storno dei costi sospesi</a:t>
            </a:r>
            <a:endParaRPr lang="it-IT" altLang="it-IT" sz="2000" dirty="0"/>
          </a:p>
        </p:txBody>
      </p: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63538" y="52498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Esistenze inziali prodotti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prodotti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43" name="CasellaDiTesto 2"/>
          <p:cNvSpPr txBox="1">
            <a:spLocks noChangeArrowheads="1"/>
          </p:cNvSpPr>
          <p:nvPr/>
        </p:nvSpPr>
        <p:spPr bwMode="auto">
          <a:xfrm>
            <a:off x="3727450" y="487997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01/01/19</a:t>
            </a:r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711200" y="27876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95875" y="28146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11163" y="2036763"/>
            <a:ext cx="36322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PRODOTTI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076825" y="1703388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ESISTENZE INIZIALI DI PRODOTTI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605338" y="2914650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3013075" y="29146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705725" y="29416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5108575" y="3278188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15.000</a:t>
            </a:r>
          </a:p>
        </p:txBody>
      </p:sp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747713" y="31734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15.000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291941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cxnSpLocks/>
          </p:cNvCxnSpPr>
          <p:nvPr/>
        </p:nvCxnSpPr>
        <p:spPr>
          <a:xfrm>
            <a:off x="2916238" y="4581525"/>
            <a:ext cx="28051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5705475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885825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(VE–)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380038" y="3543300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costo «ripreso» d’esercizio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2481263" y="32797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15.000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2928938" y="35433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</a:t>
            </a:r>
            <a:r>
              <a:rPr lang="it-IT" altLang="it-IT" sz="1600"/>
              <a:t>VE+)</a:t>
            </a:r>
          </a:p>
        </p:txBody>
      </p:sp>
    </p:spTree>
    <p:extLst>
      <p:ext uri="{BB962C8B-B14F-4D97-AF65-F5344CB8AC3E}">
        <p14:creationId xmlns:p14="http://schemas.microsoft.com/office/powerpoint/2010/main" val="399250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1322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algn="just">
              <a:buFont typeface="+mj-lt"/>
              <a:buAutoNum type="arabicPeriod"/>
              <a:defRPr/>
            </a:pPr>
            <a:r>
              <a:rPr lang="it-IT" altLang="it-IT" sz="2000" dirty="0"/>
              <a:t>17/05/18 - Viene costituita una </a:t>
            </a:r>
            <a:r>
              <a:rPr lang="it-IT" altLang="it-IT" sz="2000" dirty="0" err="1"/>
              <a:t>s.p.a.</a:t>
            </a:r>
            <a:r>
              <a:rPr lang="it-IT" altLang="it-IT" sz="2000" dirty="0"/>
              <a:t> con un capitale sociale di € 400.000. Viene contestualmente versato l’intero importo sul conto corrente della società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it-IT" altLang="it-IT" sz="2000" dirty="0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633413" y="260191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5095875" y="260191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1085850" y="1906588"/>
            <a:ext cx="17494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(liquidità attuale)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5432425" y="1917700"/>
            <a:ext cx="19748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 (capitale di rischio)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 flipH="1">
            <a:off x="558800" y="26701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 flipH="1">
            <a:off x="5095875" y="263525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 flipH="1">
            <a:off x="2446338" y="263525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flipH="1">
            <a:off x="7126288" y="2635250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949325" y="2933700"/>
            <a:ext cx="1044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400.000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646113" y="3241675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81850" y="2892425"/>
            <a:ext cx="1203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400.000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7308850" y="32131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20" name="Connettore diritto 19"/>
          <p:cNvCxnSpPr/>
          <p:nvPr/>
        </p:nvCxnSpPr>
        <p:spPr>
          <a:xfrm>
            <a:off x="1304925" y="4257675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V="1">
            <a:off x="1304925" y="375443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7404100" y="375443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Group 52"/>
          <p:cNvGraphicFramePr>
            <a:graphicFrameLocks noGrp="1"/>
          </p:cNvGraphicFramePr>
          <p:nvPr/>
        </p:nvGraphicFramePr>
        <p:xfrm>
          <a:off x="377825" y="464661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30" name="CasellaDiTesto 2"/>
          <p:cNvSpPr txBox="1">
            <a:spLocks noChangeArrowheads="1"/>
          </p:cNvSpPr>
          <p:nvPr/>
        </p:nvSpPr>
        <p:spPr bwMode="auto">
          <a:xfrm>
            <a:off x="3779838" y="4338638"/>
            <a:ext cx="881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17/05/18</a:t>
            </a:r>
          </a:p>
        </p:txBody>
      </p:sp>
    </p:spTree>
    <p:extLst>
      <p:ext uri="{BB962C8B-B14F-4D97-AF65-F5344CB8AC3E}">
        <p14:creationId xmlns:p14="http://schemas.microsoft.com/office/powerpoint/2010/main" val="14287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2"/>
            </a:pPr>
            <a:r>
              <a:rPr lang="it-IT" altLang="it-IT" sz="2000"/>
              <a:t>01/06/18 - Viene versato sul c/c bancario il finanziamento ottenuto tramite l’emissione (alla pari) di un prestito obbligazionario del valore nominale di € 200.000.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4" name="Group 5"/>
          <p:cNvGraphicFramePr>
            <a:graphicFrameLocks noGrp="1"/>
          </p:cNvGraphicFramePr>
          <p:nvPr/>
        </p:nvGraphicFramePr>
        <p:xfrm>
          <a:off x="614363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5"/>
          <p:cNvGraphicFramePr>
            <a:graphicFrameLocks noGrp="1"/>
          </p:cNvGraphicFramePr>
          <p:nvPr/>
        </p:nvGraphicFramePr>
        <p:xfrm>
          <a:off x="5076825" y="29972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1093788" y="2266950"/>
            <a:ext cx="17065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(Liquidità attuale)  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022850" y="2316163"/>
            <a:ext cx="2832100" cy="6778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(debito di finanziamento)</a:t>
            </a:r>
            <a:endParaRPr lang="it-IT" altLang="it-IT" sz="1200" dirty="0"/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539750" y="30654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 flipH="1">
            <a:off x="5076825" y="30305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2427288" y="30305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7107238" y="30305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 flipH="1">
            <a:off x="827088" y="3316288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200.000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 flipH="1">
            <a:off x="627063" y="36369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 flipH="1">
            <a:off x="6948488" y="3297238"/>
            <a:ext cx="996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200.000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 flipH="1">
            <a:off x="7289800" y="3608388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36" name="Connettore diritto 35"/>
          <p:cNvCxnSpPr/>
          <p:nvPr/>
        </p:nvCxnSpPr>
        <p:spPr>
          <a:xfrm>
            <a:off x="1285875" y="46529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1285875" y="41497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7385050" y="41497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Group 52"/>
          <p:cNvGraphicFramePr>
            <a:graphicFrameLocks noGrp="1"/>
          </p:cNvGraphicFramePr>
          <p:nvPr/>
        </p:nvGraphicFramePr>
        <p:xfrm>
          <a:off x="358775" y="50419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78" name="CasellaDiTesto 1"/>
          <p:cNvSpPr txBox="1">
            <a:spLocks noChangeArrowheads="1"/>
          </p:cNvSpPr>
          <p:nvPr/>
        </p:nvSpPr>
        <p:spPr bwMode="auto">
          <a:xfrm>
            <a:off x="3781425" y="4733925"/>
            <a:ext cx="88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01/06/18</a:t>
            </a:r>
          </a:p>
        </p:txBody>
      </p:sp>
    </p:spTree>
    <p:extLst>
      <p:ext uri="{BB962C8B-B14F-4D97-AF65-F5344CB8AC3E}">
        <p14:creationId xmlns:p14="http://schemas.microsoft.com/office/powerpoint/2010/main" val="20040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3"/>
            </a:pPr>
            <a:r>
              <a:rPr lang="it-IT" altLang="it-IT" sz="2000"/>
              <a:t>04/06/18 - Viene acquistato un impianto dal costo di € 100.000 con regolamento a dilazione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2" name="Group 5"/>
          <p:cNvGraphicFramePr>
            <a:graphicFrameLocks noGrp="1"/>
          </p:cNvGraphicFramePr>
          <p:nvPr/>
        </p:nvGraphicFramePr>
        <p:xfrm>
          <a:off x="623888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5"/>
          <p:cNvGraphicFramePr>
            <a:graphicFrameLocks noGrp="1"/>
          </p:cNvGraphicFramePr>
          <p:nvPr/>
        </p:nvGraphicFramePr>
        <p:xfrm>
          <a:off x="5086350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962025" y="1946275"/>
            <a:ext cx="19748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V/FORNITORI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Debito di funzionamento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Liquidità differita passiva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4572000" y="2157413"/>
            <a:ext cx="365283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 di carattere materiale) 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 flipH="1">
            <a:off x="549275" y="289560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 flipH="1">
            <a:off x="5086350" y="2860675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4" name="CasellaDiTesto 43"/>
          <p:cNvSpPr txBox="1">
            <a:spLocks noChangeArrowheads="1"/>
          </p:cNvSpPr>
          <p:nvPr/>
        </p:nvSpPr>
        <p:spPr bwMode="auto">
          <a:xfrm flipH="1">
            <a:off x="2436813" y="28606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5" name="CasellaDiTesto 44"/>
          <p:cNvSpPr txBox="1">
            <a:spLocks noChangeArrowheads="1"/>
          </p:cNvSpPr>
          <p:nvPr/>
        </p:nvSpPr>
        <p:spPr bwMode="auto">
          <a:xfrm flipH="1">
            <a:off x="7116763" y="286067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6" name="CasellaDiTesto 45"/>
          <p:cNvSpPr txBox="1">
            <a:spLocks noChangeArrowheads="1"/>
          </p:cNvSpPr>
          <p:nvPr/>
        </p:nvSpPr>
        <p:spPr bwMode="auto">
          <a:xfrm flipH="1">
            <a:off x="2387600" y="34353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 flipH="1">
            <a:off x="5084763" y="3152775"/>
            <a:ext cx="1008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100.000</a:t>
            </a:r>
          </a:p>
        </p:txBody>
      </p:sp>
      <p:sp>
        <p:nvSpPr>
          <p:cNvPr id="48" name="CasellaDiTesto 47"/>
          <p:cNvSpPr txBox="1">
            <a:spLocks noChangeArrowheads="1"/>
          </p:cNvSpPr>
          <p:nvPr/>
        </p:nvSpPr>
        <p:spPr bwMode="auto">
          <a:xfrm flipH="1">
            <a:off x="5168900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49" name="Connettore diritto 48"/>
          <p:cNvCxnSpPr>
            <a:cxnSpLocks/>
          </p:cNvCxnSpPr>
          <p:nvPr/>
        </p:nvCxnSpPr>
        <p:spPr>
          <a:xfrm>
            <a:off x="2917825" y="4483100"/>
            <a:ext cx="2830513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2921000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V="1">
            <a:off x="5751513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oup 52"/>
          <p:cNvGraphicFramePr>
            <a:graphicFrameLocks noGrp="1"/>
          </p:cNvGraphicFramePr>
          <p:nvPr/>
        </p:nvGraphicFramePr>
        <p:xfrm>
          <a:off x="368300" y="4872038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CasellaDiTesto 52"/>
          <p:cNvSpPr txBox="1">
            <a:spLocks noChangeArrowheads="1"/>
          </p:cNvSpPr>
          <p:nvPr/>
        </p:nvSpPr>
        <p:spPr bwMode="auto">
          <a:xfrm flipH="1">
            <a:off x="2322513" y="3133725"/>
            <a:ext cx="922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100.000</a:t>
            </a:r>
          </a:p>
        </p:txBody>
      </p:sp>
      <p:sp>
        <p:nvSpPr>
          <p:cNvPr id="20526" name="CasellaDiTesto 3"/>
          <p:cNvSpPr txBox="1">
            <a:spLocks noChangeArrowheads="1"/>
          </p:cNvSpPr>
          <p:nvPr/>
        </p:nvSpPr>
        <p:spPr bwMode="auto">
          <a:xfrm>
            <a:off x="3708400" y="4549775"/>
            <a:ext cx="982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04/06/18</a:t>
            </a:r>
          </a:p>
        </p:txBody>
      </p:sp>
    </p:spTree>
    <p:extLst>
      <p:ext uri="{BB962C8B-B14F-4D97-AF65-F5344CB8AC3E}">
        <p14:creationId xmlns:p14="http://schemas.microsoft.com/office/powerpoint/2010/main" val="274008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4"/>
            </a:pPr>
            <a:r>
              <a:rPr lang="it-IT" altLang="it-IT" sz="2000" dirty="0"/>
              <a:t>30/06/2018 </a:t>
            </a:r>
            <a:r>
              <a:rPr lang="it-IT" altLang="it-IT" sz="2000" dirty="0" smtClean="0"/>
              <a:t>- Si </a:t>
            </a:r>
            <a:r>
              <a:rPr lang="it-IT" altLang="it-IT" sz="2000" dirty="0"/>
              <a:t>stipula un contratto di servizi di manutenzione </a:t>
            </a:r>
            <a:r>
              <a:rPr lang="it-IT" altLang="it-IT" sz="2000" dirty="0" smtClean="0"/>
              <a:t>semestrale </a:t>
            </a:r>
            <a:r>
              <a:rPr lang="it-IT" altLang="it-IT" sz="2000" dirty="0"/>
              <a:t>per € 12.000 pagamento in un’unica rata annuale </a:t>
            </a:r>
            <a:r>
              <a:rPr lang="it-IT" altLang="it-IT" sz="2000" dirty="0" smtClean="0"/>
              <a:t>anticipata</a:t>
            </a:r>
            <a:endParaRPr lang="it-IT" altLang="it-IT" sz="2000" dirty="0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2" name="Group 5"/>
          <p:cNvGraphicFramePr>
            <a:graphicFrameLocks noGrp="1"/>
          </p:cNvGraphicFramePr>
          <p:nvPr/>
        </p:nvGraphicFramePr>
        <p:xfrm>
          <a:off x="623888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5"/>
          <p:cNvGraphicFramePr>
            <a:graphicFrameLocks noGrp="1"/>
          </p:cNvGraphicFramePr>
          <p:nvPr/>
        </p:nvGraphicFramePr>
        <p:xfrm>
          <a:off x="5086350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1020763" y="2116138"/>
            <a:ext cx="18208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Liquidità attuale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5073650" y="2157413"/>
            <a:ext cx="264953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SERVIZI DI MANUTANZIONE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di esercizio) 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 flipH="1">
            <a:off x="549275" y="289560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 flipH="1">
            <a:off x="5086350" y="2860675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4" name="CasellaDiTesto 43"/>
          <p:cNvSpPr txBox="1">
            <a:spLocks noChangeArrowheads="1"/>
          </p:cNvSpPr>
          <p:nvPr/>
        </p:nvSpPr>
        <p:spPr bwMode="auto">
          <a:xfrm flipH="1">
            <a:off x="2436813" y="28606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5" name="CasellaDiTesto 44"/>
          <p:cNvSpPr txBox="1">
            <a:spLocks noChangeArrowheads="1"/>
          </p:cNvSpPr>
          <p:nvPr/>
        </p:nvSpPr>
        <p:spPr bwMode="auto">
          <a:xfrm flipH="1">
            <a:off x="7116763" y="286067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6" name="CasellaDiTesto 45"/>
          <p:cNvSpPr txBox="1">
            <a:spLocks noChangeArrowheads="1"/>
          </p:cNvSpPr>
          <p:nvPr/>
        </p:nvSpPr>
        <p:spPr bwMode="auto">
          <a:xfrm flipH="1">
            <a:off x="2387600" y="34353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 flipH="1">
            <a:off x="5084763" y="3152775"/>
            <a:ext cx="1008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12.000</a:t>
            </a:r>
          </a:p>
        </p:txBody>
      </p:sp>
      <p:sp>
        <p:nvSpPr>
          <p:cNvPr id="48" name="CasellaDiTesto 47"/>
          <p:cNvSpPr txBox="1">
            <a:spLocks noChangeArrowheads="1"/>
          </p:cNvSpPr>
          <p:nvPr/>
        </p:nvSpPr>
        <p:spPr bwMode="auto">
          <a:xfrm flipH="1">
            <a:off x="5168900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49" name="Connettore diritto 48"/>
          <p:cNvCxnSpPr>
            <a:cxnSpLocks/>
          </p:cNvCxnSpPr>
          <p:nvPr/>
        </p:nvCxnSpPr>
        <p:spPr>
          <a:xfrm>
            <a:off x="2917825" y="4483100"/>
            <a:ext cx="2830513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2921000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V="1">
            <a:off x="5751513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oup 52"/>
          <p:cNvGraphicFramePr>
            <a:graphicFrameLocks noGrp="1"/>
          </p:cNvGraphicFramePr>
          <p:nvPr/>
        </p:nvGraphicFramePr>
        <p:xfrm>
          <a:off x="368300" y="4872038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Servizi di manutenzione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CasellaDiTesto 52"/>
          <p:cNvSpPr txBox="1">
            <a:spLocks noChangeArrowheads="1"/>
          </p:cNvSpPr>
          <p:nvPr/>
        </p:nvSpPr>
        <p:spPr bwMode="auto">
          <a:xfrm flipH="1">
            <a:off x="2322513" y="3133725"/>
            <a:ext cx="922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12.000</a:t>
            </a:r>
          </a:p>
        </p:txBody>
      </p:sp>
      <p:sp>
        <p:nvSpPr>
          <p:cNvPr id="22574" name="CasellaDiTesto 1"/>
          <p:cNvSpPr txBox="1">
            <a:spLocks noChangeArrowheads="1"/>
          </p:cNvSpPr>
          <p:nvPr/>
        </p:nvSpPr>
        <p:spPr bwMode="auto">
          <a:xfrm>
            <a:off x="3792538" y="4503738"/>
            <a:ext cx="108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30/06/18</a:t>
            </a:r>
          </a:p>
        </p:txBody>
      </p:sp>
    </p:spTree>
    <p:extLst>
      <p:ext uri="{BB962C8B-B14F-4D97-AF65-F5344CB8AC3E}">
        <p14:creationId xmlns:p14="http://schemas.microsoft.com/office/powerpoint/2010/main" val="22853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5"/>
            </a:pPr>
            <a:r>
              <a:rPr lang="it-IT" altLang="it-IT" sz="2000"/>
              <a:t>25/08/18 - ricevute merci dall’azienda Beta in c/visione del valore di 10.000 </a:t>
            </a: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4" name="Group 23"/>
          <p:cNvGraphicFramePr>
            <a:graphicFrameLocks noGrp="1"/>
          </p:cNvGraphicFramePr>
          <p:nvPr/>
        </p:nvGraphicFramePr>
        <p:xfrm>
          <a:off x="693738" y="2689225"/>
          <a:ext cx="3048000" cy="10699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23"/>
          <p:cNvGraphicFramePr>
            <a:graphicFrameLocks noGrp="1"/>
          </p:cNvGraphicFramePr>
          <p:nvPr/>
        </p:nvGraphicFramePr>
        <p:xfrm>
          <a:off x="5027613" y="2705100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91" name="Text Box 43"/>
          <p:cNvSpPr txBox="1">
            <a:spLocks noChangeArrowheads="1"/>
          </p:cNvSpPr>
          <p:nvPr/>
        </p:nvSpPr>
        <p:spPr bwMode="auto">
          <a:xfrm>
            <a:off x="479425" y="2060575"/>
            <a:ext cx="3168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MERCI DI TERZI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IN C/VISIONE</a:t>
            </a:r>
          </a:p>
        </p:txBody>
      </p:sp>
      <p:sp>
        <p:nvSpPr>
          <p:cNvPr id="24592" name="Text Box 43"/>
          <p:cNvSpPr txBox="1">
            <a:spLocks noChangeArrowheads="1"/>
          </p:cNvSpPr>
          <p:nvPr/>
        </p:nvSpPr>
        <p:spPr bwMode="auto">
          <a:xfrm>
            <a:off x="4967288" y="2074863"/>
            <a:ext cx="3168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AZIENDA BETA C/MERCI IN C/VISIONE</a:t>
            </a:r>
          </a:p>
        </p:txBody>
      </p:sp>
      <p:sp>
        <p:nvSpPr>
          <p:cNvPr id="24593" name="Text Box 43"/>
          <p:cNvSpPr txBox="1">
            <a:spLocks noChangeArrowheads="1"/>
          </p:cNvSpPr>
          <p:nvPr/>
        </p:nvSpPr>
        <p:spPr bwMode="auto">
          <a:xfrm>
            <a:off x="85725" y="2689225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4594" name="Text Box 43"/>
          <p:cNvSpPr txBox="1">
            <a:spLocks noChangeArrowheads="1"/>
          </p:cNvSpPr>
          <p:nvPr/>
        </p:nvSpPr>
        <p:spPr bwMode="auto">
          <a:xfrm>
            <a:off x="4540250" y="2754313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4595" name="Text Box 43"/>
          <p:cNvSpPr txBox="1">
            <a:spLocks noChangeArrowheads="1"/>
          </p:cNvSpPr>
          <p:nvPr/>
        </p:nvSpPr>
        <p:spPr bwMode="auto">
          <a:xfrm>
            <a:off x="2881313" y="26987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4596" name="Text Box 43"/>
          <p:cNvSpPr txBox="1">
            <a:spLocks noChangeArrowheads="1"/>
          </p:cNvSpPr>
          <p:nvPr/>
        </p:nvSpPr>
        <p:spPr bwMode="auto">
          <a:xfrm>
            <a:off x="7700963" y="275272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4597" name="Text Box 43"/>
          <p:cNvSpPr txBox="1">
            <a:spLocks noChangeArrowheads="1"/>
          </p:cNvSpPr>
          <p:nvPr/>
        </p:nvSpPr>
        <p:spPr bwMode="auto">
          <a:xfrm>
            <a:off x="6686550" y="30527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10.000</a:t>
            </a:r>
          </a:p>
        </p:txBody>
      </p:sp>
      <p:sp>
        <p:nvSpPr>
          <p:cNvPr id="24598" name="Text Box 43"/>
          <p:cNvSpPr txBox="1">
            <a:spLocks noChangeArrowheads="1"/>
          </p:cNvSpPr>
          <p:nvPr/>
        </p:nvSpPr>
        <p:spPr bwMode="auto">
          <a:xfrm>
            <a:off x="349250" y="30527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10.000</a:t>
            </a:r>
          </a:p>
        </p:txBody>
      </p:sp>
      <p:cxnSp>
        <p:nvCxnSpPr>
          <p:cNvPr id="34" name="Connettore diritto 33"/>
          <p:cNvCxnSpPr>
            <a:cxnSpLocks/>
          </p:cNvCxnSpPr>
          <p:nvPr/>
        </p:nvCxnSpPr>
        <p:spPr>
          <a:xfrm>
            <a:off x="1471613" y="4046538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1471613" y="354330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V="1">
            <a:off x="7548563" y="354330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Group 52"/>
          <p:cNvGraphicFramePr>
            <a:graphicFrameLocks noGrp="1"/>
          </p:cNvGraphicFramePr>
          <p:nvPr/>
        </p:nvGraphicFramePr>
        <p:xfrm>
          <a:off x="158750" y="4703763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di terzi in c/visione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Azienda Beta c/merci in visione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10.000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4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ttangolo 10"/>
          <p:cNvSpPr>
            <a:spLocks noChangeArrowheads="1"/>
          </p:cNvSpPr>
          <p:nvPr/>
        </p:nvSpPr>
        <p:spPr bwMode="auto">
          <a:xfrm>
            <a:off x="158750" y="98107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vantGarde Bk BT"/>
              <a:buAutoNum type="arabicPeriod" startAt="6"/>
            </a:pPr>
            <a:r>
              <a:rPr lang="it-IT" altLang="it-IT" sz="2000"/>
              <a:t>01/09/18 - Vengono acquistate materie prime per € 150.000 pagamento tramite banca</a:t>
            </a: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Le scritture di gestione</a:t>
            </a:r>
            <a:endParaRPr lang="it-IT" altLang="it-IT" sz="2000"/>
          </a:p>
        </p:txBody>
      </p:sp>
      <p:graphicFrame>
        <p:nvGraphicFramePr>
          <p:cNvPr id="22" name="Group 5"/>
          <p:cNvGraphicFramePr>
            <a:graphicFrameLocks noGrp="1"/>
          </p:cNvGraphicFramePr>
          <p:nvPr/>
        </p:nvGraphicFramePr>
        <p:xfrm>
          <a:off x="623888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5"/>
          <p:cNvGraphicFramePr>
            <a:graphicFrameLocks noGrp="1"/>
          </p:cNvGraphicFramePr>
          <p:nvPr/>
        </p:nvGraphicFramePr>
        <p:xfrm>
          <a:off x="5086350" y="28273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1020763" y="2116138"/>
            <a:ext cx="18208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Liquidità attuale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5299075" y="2157413"/>
            <a:ext cx="21986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MATERIE C/ACQUISTI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di esercizio) 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 flipH="1">
            <a:off x="549275" y="289560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 flipH="1">
            <a:off x="5086350" y="2860675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44" name="CasellaDiTesto 43"/>
          <p:cNvSpPr txBox="1">
            <a:spLocks noChangeArrowheads="1"/>
          </p:cNvSpPr>
          <p:nvPr/>
        </p:nvSpPr>
        <p:spPr bwMode="auto">
          <a:xfrm flipH="1">
            <a:off x="2436813" y="28606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5" name="CasellaDiTesto 44"/>
          <p:cNvSpPr txBox="1">
            <a:spLocks noChangeArrowheads="1"/>
          </p:cNvSpPr>
          <p:nvPr/>
        </p:nvSpPr>
        <p:spPr bwMode="auto">
          <a:xfrm flipH="1">
            <a:off x="7116763" y="286067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46" name="CasellaDiTesto 45"/>
          <p:cNvSpPr txBox="1">
            <a:spLocks noChangeArrowheads="1"/>
          </p:cNvSpPr>
          <p:nvPr/>
        </p:nvSpPr>
        <p:spPr bwMode="auto">
          <a:xfrm flipH="1">
            <a:off x="2387600" y="34353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 flipH="1">
            <a:off x="5084763" y="3152775"/>
            <a:ext cx="1008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150.000</a:t>
            </a:r>
          </a:p>
        </p:txBody>
      </p:sp>
      <p:sp>
        <p:nvSpPr>
          <p:cNvPr id="48" name="CasellaDiTesto 47"/>
          <p:cNvSpPr txBox="1">
            <a:spLocks noChangeArrowheads="1"/>
          </p:cNvSpPr>
          <p:nvPr/>
        </p:nvSpPr>
        <p:spPr bwMode="auto">
          <a:xfrm flipH="1">
            <a:off x="5168900" y="345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49" name="Connettore diritto 48"/>
          <p:cNvCxnSpPr>
            <a:cxnSpLocks/>
          </p:cNvCxnSpPr>
          <p:nvPr/>
        </p:nvCxnSpPr>
        <p:spPr>
          <a:xfrm>
            <a:off x="2917825" y="4483100"/>
            <a:ext cx="2830513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2921000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V="1">
            <a:off x="5751513" y="3979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oup 52"/>
          <p:cNvGraphicFramePr>
            <a:graphicFrameLocks noGrp="1"/>
          </p:cNvGraphicFramePr>
          <p:nvPr/>
        </p:nvGraphicFramePr>
        <p:xfrm>
          <a:off x="368300" y="4872038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Materie c/acquisti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150.000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CasellaDiTesto 52"/>
          <p:cNvSpPr txBox="1">
            <a:spLocks noChangeArrowheads="1"/>
          </p:cNvSpPr>
          <p:nvPr/>
        </p:nvSpPr>
        <p:spPr bwMode="auto">
          <a:xfrm flipH="1">
            <a:off x="2322513" y="3133725"/>
            <a:ext cx="922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150.000</a:t>
            </a:r>
          </a:p>
        </p:txBody>
      </p:sp>
      <p:sp>
        <p:nvSpPr>
          <p:cNvPr id="26670" name="CasellaDiTesto 1"/>
          <p:cNvSpPr txBox="1">
            <a:spLocks noChangeArrowheads="1"/>
          </p:cNvSpPr>
          <p:nvPr/>
        </p:nvSpPr>
        <p:spPr bwMode="auto">
          <a:xfrm>
            <a:off x="3792538" y="4503738"/>
            <a:ext cx="108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01/09/18</a:t>
            </a:r>
          </a:p>
        </p:txBody>
      </p:sp>
    </p:spTree>
    <p:extLst>
      <p:ext uri="{BB962C8B-B14F-4D97-AF65-F5344CB8AC3E}">
        <p14:creationId xmlns:p14="http://schemas.microsoft.com/office/powerpoint/2010/main" val="246979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F6873F-1C90-4167-A5FE-1DAAC3AB54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28EB74-7784-4540-8582-2B0346619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0161A1-E6B1-4567-9124-00E49BE2A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5598</TotalTime>
  <Words>2006</Words>
  <Application>Microsoft Office PowerPoint</Application>
  <PresentationFormat>Presentazione su schermo (4:3)</PresentationFormat>
  <Paragraphs>811</Paragraphs>
  <Slides>33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41" baseType="lpstr">
      <vt:lpstr>MS PGothic</vt:lpstr>
      <vt:lpstr>MS PGothic</vt:lpstr>
      <vt:lpstr>Arial</vt:lpstr>
      <vt:lpstr>AvantGarde Bk BT</vt:lpstr>
      <vt:lpstr>Calibri</vt:lpstr>
      <vt:lpstr>Times New Roman</vt:lpstr>
      <vt:lpstr>crossmind</vt:lpstr>
      <vt:lpstr>1_crossmind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398</cp:revision>
  <cp:lastPrinted>2020-03-30T09:43:41Z</cp:lastPrinted>
  <dcterms:created xsi:type="dcterms:W3CDTF">2008-10-04T09:41:13Z</dcterms:created>
  <dcterms:modified xsi:type="dcterms:W3CDTF">2021-02-27T13:10:42Z</dcterms:modified>
</cp:coreProperties>
</file>