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4178" r:id="rId4"/>
  </p:sldMasterIdLst>
  <p:notesMasterIdLst>
    <p:notesMasterId r:id="rId21"/>
  </p:notesMasterIdLst>
  <p:sldIdLst>
    <p:sldId id="291" r:id="rId5"/>
    <p:sldId id="416" r:id="rId6"/>
    <p:sldId id="420" r:id="rId7"/>
    <p:sldId id="424" r:id="rId8"/>
    <p:sldId id="423" r:id="rId9"/>
    <p:sldId id="425" r:id="rId10"/>
    <p:sldId id="430" r:id="rId11"/>
    <p:sldId id="426" r:id="rId12"/>
    <p:sldId id="431" r:id="rId13"/>
    <p:sldId id="427" r:id="rId14"/>
    <p:sldId id="432" r:id="rId15"/>
    <p:sldId id="428" r:id="rId16"/>
    <p:sldId id="433" r:id="rId17"/>
    <p:sldId id="429" r:id="rId18"/>
    <p:sldId id="434" r:id="rId19"/>
    <p:sldId id="337" r:id="rId20"/>
  </p:sldIdLst>
  <p:sldSz cx="9144000" cy="6858000" type="screen4x3"/>
  <p:notesSz cx="7315200" cy="96012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20" autoAdjust="0"/>
  </p:normalViewPr>
  <p:slideViewPr>
    <p:cSldViewPr>
      <p:cViewPr varScale="1">
        <p:scale>
          <a:sx n="97" d="100"/>
          <a:sy n="97" d="100"/>
        </p:scale>
        <p:origin x="9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pPr>
              <a:defRPr/>
            </a:pPr>
            <a:fld id="{6775CEF7-83FA-43FD-AECB-E7318CCF9824}" type="datetimeFigureOut">
              <a:rPr lang="it-IT"/>
              <a:pPr>
                <a:defRPr/>
              </a:pPr>
              <a:t>29/03/2021</a:t>
            </a:fld>
            <a:endParaRPr lang="it-IT"/>
          </a:p>
        </p:txBody>
      </p:sp>
      <p:sp>
        <p:nvSpPr>
          <p:cNvPr id="4" name="Segnaposto immagin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BA938A0-3B38-4071-A004-5ED522B1883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0724"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75CE12-E802-4949-B489-134BB97B5356}" type="slidenum">
              <a:rPr lang="it-IT" altLang="it-IT"/>
              <a:pPr/>
              <a:t>2</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27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A67455-6184-4485-A49D-01D9231600D5}" type="slidenum">
              <a:rPr lang="it-IT" altLang="it-IT"/>
              <a:pPr/>
              <a:t>3</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2849418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47A47A1B-54B2-4BBE-95B8-1810B4743B80}" type="slidenum">
              <a:rPr lang="it-IT" altLang="it-IT"/>
              <a:pPr>
                <a:defRPr/>
              </a:pPr>
              <a:t>‹N›</a:t>
            </a:fld>
            <a:endParaRPr lang="it-IT" altLang="it-IT"/>
          </a:p>
        </p:txBody>
      </p:sp>
    </p:spTree>
    <p:extLst>
      <p:ext uri="{BB962C8B-B14F-4D97-AF65-F5344CB8AC3E}">
        <p14:creationId xmlns:p14="http://schemas.microsoft.com/office/powerpoint/2010/main" val="2316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59809ACA-E1F7-4ABB-A8B1-CF60580612E1}" type="slidenum">
              <a:rPr lang="it-IT" altLang="it-IT"/>
              <a:pPr>
                <a:defRPr/>
              </a:pPr>
              <a:t>‹N›</a:t>
            </a:fld>
            <a:endParaRPr lang="it-IT" altLang="it-IT"/>
          </a:p>
        </p:txBody>
      </p:sp>
    </p:spTree>
    <p:extLst>
      <p:ext uri="{BB962C8B-B14F-4D97-AF65-F5344CB8AC3E}">
        <p14:creationId xmlns:p14="http://schemas.microsoft.com/office/powerpoint/2010/main" val="1490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smtClean="0"/>
            </a:lvl1pPr>
          </a:lstStyle>
          <a:p>
            <a:pPr>
              <a:defRPr/>
            </a:pPr>
            <a:fld id="{2CEEE28C-C3A2-4B5F-8D29-815452741600}" type="slidenum">
              <a:rPr lang="it-IT" altLang="it-IT"/>
              <a:pPr>
                <a:defRPr/>
              </a:pPr>
              <a:t>‹N›</a:t>
            </a:fld>
            <a:endParaRPr lang="it-IT" altLang="it-IT"/>
          </a:p>
        </p:txBody>
      </p:sp>
    </p:spTree>
    <p:extLst>
      <p:ext uri="{BB962C8B-B14F-4D97-AF65-F5344CB8AC3E}">
        <p14:creationId xmlns:p14="http://schemas.microsoft.com/office/powerpoint/2010/main" val="1350274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440657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smtClean="0"/>
            </a:lvl1pPr>
          </a:lstStyle>
          <a:p>
            <a:pPr>
              <a:defRPr/>
            </a:pPr>
            <a:fld id="{68C3AB32-75BC-47F9-A739-EA21CB92F96E}" type="slidenum">
              <a:rPr lang="it-IT" altLang="it-IT"/>
              <a:pPr>
                <a:defRPr/>
              </a:pPr>
              <a:t>‹N›</a:t>
            </a:fld>
            <a:endParaRPr lang="it-IT" altLang="it-IT"/>
          </a:p>
        </p:txBody>
      </p:sp>
    </p:spTree>
    <p:extLst>
      <p:ext uri="{BB962C8B-B14F-4D97-AF65-F5344CB8AC3E}">
        <p14:creationId xmlns:p14="http://schemas.microsoft.com/office/powerpoint/2010/main" val="33386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DD25BDCD-39FE-41FD-B433-5C29D6F611F4}" type="slidenum">
              <a:rPr lang="it-IT" altLang="it-IT"/>
              <a:pPr>
                <a:defRPr/>
              </a:pPr>
              <a:t>‹N›</a:t>
            </a:fld>
            <a:endParaRPr lang="it-IT" altLang="it-IT"/>
          </a:p>
        </p:txBody>
      </p:sp>
    </p:spTree>
    <p:extLst>
      <p:ext uri="{BB962C8B-B14F-4D97-AF65-F5344CB8AC3E}">
        <p14:creationId xmlns:p14="http://schemas.microsoft.com/office/powerpoint/2010/main" val="4135282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A0083FAC-20CD-4145-84AC-F4B028354A57}" type="slidenum">
              <a:rPr lang="it-IT" altLang="it-IT"/>
              <a:pPr>
                <a:defRPr/>
              </a:pPr>
              <a:t>‹N›</a:t>
            </a:fld>
            <a:endParaRPr lang="it-IT" altLang="it-IT"/>
          </a:p>
        </p:txBody>
      </p:sp>
    </p:spTree>
    <p:extLst>
      <p:ext uri="{BB962C8B-B14F-4D97-AF65-F5344CB8AC3E}">
        <p14:creationId xmlns:p14="http://schemas.microsoft.com/office/powerpoint/2010/main" val="613153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p:txBody>
          <a:bodyPr/>
          <a:lstStyle>
            <a:lvl1pPr>
              <a:defRPr/>
            </a:lvl1pPr>
          </a:lstStyle>
          <a:p>
            <a:pPr>
              <a:defRPr/>
            </a:pPr>
            <a:r>
              <a:rPr lang="it-IT"/>
              <a:t>&gt;</a:t>
            </a:r>
          </a:p>
        </p:txBody>
      </p:sp>
      <p:sp>
        <p:nvSpPr>
          <p:cNvPr id="8" name="Rectangle 6"/>
          <p:cNvSpPr>
            <a:spLocks noGrp="1" noChangeArrowheads="1"/>
          </p:cNvSpPr>
          <p:nvPr>
            <p:ph type="ftr" sz="quarter" idx="11"/>
          </p:nvPr>
        </p:nvSpPr>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p:txBody>
          <a:bodyPr/>
          <a:lstStyle>
            <a:lvl1pPr>
              <a:defRPr smtClean="0"/>
            </a:lvl1pPr>
          </a:lstStyle>
          <a:p>
            <a:pPr>
              <a:defRPr/>
            </a:pPr>
            <a:fld id="{D5D1C3EE-591F-4B49-A3D2-FCFB7B2564CE}" type="slidenum">
              <a:rPr lang="it-IT" altLang="it-IT"/>
              <a:pPr>
                <a:defRPr/>
              </a:pPr>
              <a:t>‹N›</a:t>
            </a:fld>
            <a:endParaRPr lang="it-IT" altLang="it-IT"/>
          </a:p>
        </p:txBody>
      </p:sp>
    </p:spTree>
    <p:extLst>
      <p:ext uri="{BB962C8B-B14F-4D97-AF65-F5344CB8AC3E}">
        <p14:creationId xmlns:p14="http://schemas.microsoft.com/office/powerpoint/2010/main" val="1806122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p:txBody>
          <a:bodyPr/>
          <a:lstStyle>
            <a:lvl1pPr>
              <a:defRPr/>
            </a:lvl1pPr>
          </a:lstStyle>
          <a:p>
            <a:pPr>
              <a:defRPr/>
            </a:pPr>
            <a:r>
              <a:rPr lang="it-IT"/>
              <a:t>&gt;</a:t>
            </a:r>
          </a:p>
        </p:txBody>
      </p:sp>
      <p:sp>
        <p:nvSpPr>
          <p:cNvPr id="4" name="Rectangle 6"/>
          <p:cNvSpPr>
            <a:spLocks noGrp="1" noChangeArrowheads="1"/>
          </p:cNvSpPr>
          <p:nvPr>
            <p:ph type="ftr" sz="quarter" idx="11"/>
          </p:nvPr>
        </p:nvSpPr>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p:txBody>
          <a:bodyPr/>
          <a:lstStyle>
            <a:lvl1pPr>
              <a:defRPr smtClean="0"/>
            </a:lvl1pPr>
          </a:lstStyle>
          <a:p>
            <a:pPr>
              <a:defRPr/>
            </a:pPr>
            <a:fld id="{29270946-3009-4744-B775-A85EA1B116EB}" type="slidenum">
              <a:rPr lang="it-IT" altLang="it-IT"/>
              <a:pPr>
                <a:defRPr/>
              </a:pPr>
              <a:t>‹N›</a:t>
            </a:fld>
            <a:endParaRPr lang="it-IT" altLang="it-IT"/>
          </a:p>
        </p:txBody>
      </p:sp>
    </p:spTree>
    <p:extLst>
      <p:ext uri="{BB962C8B-B14F-4D97-AF65-F5344CB8AC3E}">
        <p14:creationId xmlns:p14="http://schemas.microsoft.com/office/powerpoint/2010/main" val="3354186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r>
              <a:rPr lang="it-IT"/>
              <a:t>&gt;</a:t>
            </a:r>
          </a:p>
        </p:txBody>
      </p:sp>
      <p:sp>
        <p:nvSpPr>
          <p:cNvPr id="3" name="Rectangle 6"/>
          <p:cNvSpPr>
            <a:spLocks noGrp="1" noChangeArrowheads="1"/>
          </p:cNvSpPr>
          <p:nvPr>
            <p:ph type="ftr" sz="quarter" idx="11"/>
          </p:nvPr>
        </p:nvSpPr>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p:txBody>
          <a:bodyPr/>
          <a:lstStyle>
            <a:lvl1pPr>
              <a:defRPr smtClean="0"/>
            </a:lvl1pPr>
          </a:lstStyle>
          <a:p>
            <a:pPr>
              <a:defRPr/>
            </a:pPr>
            <a:fld id="{0C7F3732-0D35-48A3-ACCE-EBF340A799FA}" type="slidenum">
              <a:rPr lang="it-IT" altLang="it-IT"/>
              <a:pPr>
                <a:defRPr/>
              </a:pPr>
              <a:t>‹N›</a:t>
            </a:fld>
            <a:endParaRPr lang="it-IT" altLang="it-IT"/>
          </a:p>
        </p:txBody>
      </p:sp>
    </p:spTree>
    <p:extLst>
      <p:ext uri="{BB962C8B-B14F-4D97-AF65-F5344CB8AC3E}">
        <p14:creationId xmlns:p14="http://schemas.microsoft.com/office/powerpoint/2010/main" val="427187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smtClean="0"/>
            </a:lvl1pPr>
          </a:lstStyle>
          <a:p>
            <a:pPr>
              <a:defRPr/>
            </a:pPr>
            <a:fld id="{EAC81978-38BB-4A50-B2BE-D5251F8D1265}" type="slidenum">
              <a:rPr lang="it-IT" altLang="it-IT"/>
              <a:pPr>
                <a:defRPr/>
              </a:pPr>
              <a:t>‹N›</a:t>
            </a:fld>
            <a:endParaRPr lang="it-IT" altLang="it-IT"/>
          </a:p>
        </p:txBody>
      </p:sp>
    </p:spTree>
    <p:extLst>
      <p:ext uri="{BB962C8B-B14F-4D97-AF65-F5344CB8AC3E}">
        <p14:creationId xmlns:p14="http://schemas.microsoft.com/office/powerpoint/2010/main" val="1848084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3A59255D-E5EB-4B1F-8892-AE965C975E59}" type="slidenum">
              <a:rPr lang="it-IT" altLang="it-IT"/>
              <a:pPr>
                <a:defRPr/>
              </a:pPr>
              <a:t>‹N›</a:t>
            </a:fld>
            <a:endParaRPr lang="it-IT" altLang="it-IT"/>
          </a:p>
        </p:txBody>
      </p:sp>
    </p:spTree>
    <p:extLst>
      <p:ext uri="{BB962C8B-B14F-4D97-AF65-F5344CB8AC3E}">
        <p14:creationId xmlns:p14="http://schemas.microsoft.com/office/powerpoint/2010/main" val="228830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CD245B79-64C5-4AE1-82D3-A1A4665F5AA1}" type="slidenum">
              <a:rPr lang="it-IT" altLang="it-IT"/>
              <a:pPr>
                <a:defRPr/>
              </a:pPr>
              <a:t>‹N›</a:t>
            </a:fld>
            <a:endParaRPr lang="it-IT" altLang="it-IT"/>
          </a:p>
        </p:txBody>
      </p:sp>
    </p:spTree>
    <p:extLst>
      <p:ext uri="{BB962C8B-B14F-4D97-AF65-F5344CB8AC3E}">
        <p14:creationId xmlns:p14="http://schemas.microsoft.com/office/powerpoint/2010/main" val="3006735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ADCC1D2E-333B-4CBD-888D-D841DD4949D9}" type="slidenum">
              <a:rPr lang="it-IT" altLang="it-IT"/>
              <a:pPr>
                <a:defRPr/>
              </a:pPr>
              <a:t>‹N›</a:t>
            </a:fld>
            <a:endParaRPr lang="it-IT" altLang="it-IT"/>
          </a:p>
        </p:txBody>
      </p:sp>
    </p:spTree>
    <p:extLst>
      <p:ext uri="{BB962C8B-B14F-4D97-AF65-F5344CB8AC3E}">
        <p14:creationId xmlns:p14="http://schemas.microsoft.com/office/powerpoint/2010/main" val="27609835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71AF2926-304C-4961-AD8F-7057D37D8BB9}" type="slidenum">
              <a:rPr lang="it-IT" altLang="it-IT"/>
              <a:pPr>
                <a:defRPr/>
              </a:pPr>
              <a:t>‹N›</a:t>
            </a:fld>
            <a:endParaRPr lang="it-IT" altLang="it-IT"/>
          </a:p>
        </p:txBody>
      </p:sp>
    </p:spTree>
    <p:extLst>
      <p:ext uri="{BB962C8B-B14F-4D97-AF65-F5344CB8AC3E}">
        <p14:creationId xmlns:p14="http://schemas.microsoft.com/office/powerpoint/2010/main" val="152437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smtClean="0"/>
            </a:lvl1pPr>
          </a:lstStyle>
          <a:p>
            <a:pPr>
              <a:defRPr/>
            </a:pPr>
            <a:fld id="{CC409C12-9B6C-4597-B539-2F7F9EBDAF57}" type="slidenum">
              <a:rPr lang="it-IT" altLang="it-IT"/>
              <a:pPr>
                <a:defRPr/>
              </a:pPr>
              <a:t>‹N›</a:t>
            </a:fld>
            <a:endParaRPr lang="it-IT" altLang="it-IT"/>
          </a:p>
        </p:txBody>
      </p:sp>
    </p:spTree>
    <p:extLst>
      <p:ext uri="{BB962C8B-B14F-4D97-AF65-F5344CB8AC3E}">
        <p14:creationId xmlns:p14="http://schemas.microsoft.com/office/powerpoint/2010/main" val="38125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p:txBody>
          <a:bodyPr/>
          <a:lstStyle>
            <a:lvl1pPr>
              <a:defRPr smtClean="0"/>
            </a:lvl1pPr>
          </a:lstStyle>
          <a:p>
            <a:pPr>
              <a:defRPr/>
            </a:pPr>
            <a:fld id="{0E96D1D0-5E27-4C26-ADA9-152F52E2D48B}" type="slidenum">
              <a:rPr lang="it-IT" altLang="it-IT"/>
              <a:pPr>
                <a:defRPr/>
              </a:pPr>
              <a:t>‹N›</a:t>
            </a:fld>
            <a:endParaRPr lang="it-IT" altLang="it-IT"/>
          </a:p>
        </p:txBody>
      </p:sp>
    </p:spTree>
    <p:extLst>
      <p:ext uri="{BB962C8B-B14F-4D97-AF65-F5344CB8AC3E}">
        <p14:creationId xmlns:p14="http://schemas.microsoft.com/office/powerpoint/2010/main" val="54096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D4876475-6824-40D8-9BD1-D24E020B93AB}" type="slidenum">
              <a:rPr lang="it-IT" altLang="it-IT"/>
              <a:pPr>
                <a:defRPr/>
              </a:pPr>
              <a:t>‹N›</a:t>
            </a:fld>
            <a:endParaRPr lang="it-IT" altLang="it-IT"/>
          </a:p>
        </p:txBody>
      </p:sp>
    </p:spTree>
    <p:extLst>
      <p:ext uri="{BB962C8B-B14F-4D97-AF65-F5344CB8AC3E}">
        <p14:creationId xmlns:p14="http://schemas.microsoft.com/office/powerpoint/2010/main" val="18552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p:txBody>
          <a:bodyPr/>
          <a:lstStyle>
            <a:lvl1pPr>
              <a:defRPr/>
            </a:lvl1pPr>
          </a:lstStyle>
          <a:p>
            <a:pPr>
              <a:defRPr/>
            </a:pPr>
            <a:r>
              <a:rPr lang="it-IT"/>
              <a:t>&gt;</a:t>
            </a:r>
          </a:p>
        </p:txBody>
      </p:sp>
      <p:sp>
        <p:nvSpPr>
          <p:cNvPr id="8" name="Rectangle 6"/>
          <p:cNvSpPr>
            <a:spLocks noGrp="1" noChangeArrowheads="1"/>
          </p:cNvSpPr>
          <p:nvPr>
            <p:ph type="ftr" sz="quarter" idx="11"/>
          </p:nvPr>
        </p:nvSpPr>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p:txBody>
          <a:bodyPr/>
          <a:lstStyle>
            <a:lvl1pPr>
              <a:defRPr smtClean="0"/>
            </a:lvl1pPr>
          </a:lstStyle>
          <a:p>
            <a:pPr>
              <a:defRPr/>
            </a:pPr>
            <a:fld id="{AA260E1E-87A9-4F1A-B5EE-F46A209406CC}" type="slidenum">
              <a:rPr lang="it-IT" altLang="it-IT"/>
              <a:pPr>
                <a:defRPr/>
              </a:pPr>
              <a:t>‹N›</a:t>
            </a:fld>
            <a:endParaRPr lang="it-IT" altLang="it-IT"/>
          </a:p>
        </p:txBody>
      </p:sp>
    </p:spTree>
    <p:extLst>
      <p:ext uri="{BB962C8B-B14F-4D97-AF65-F5344CB8AC3E}">
        <p14:creationId xmlns:p14="http://schemas.microsoft.com/office/powerpoint/2010/main" val="182254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p:txBody>
          <a:bodyPr/>
          <a:lstStyle>
            <a:lvl1pPr>
              <a:defRPr/>
            </a:lvl1pPr>
          </a:lstStyle>
          <a:p>
            <a:pPr>
              <a:defRPr/>
            </a:pPr>
            <a:r>
              <a:rPr lang="it-IT"/>
              <a:t>&gt;</a:t>
            </a:r>
          </a:p>
        </p:txBody>
      </p:sp>
      <p:sp>
        <p:nvSpPr>
          <p:cNvPr id="4" name="Rectangle 6"/>
          <p:cNvSpPr>
            <a:spLocks noGrp="1" noChangeArrowheads="1"/>
          </p:cNvSpPr>
          <p:nvPr>
            <p:ph type="ftr" sz="quarter" idx="11"/>
          </p:nvPr>
        </p:nvSpPr>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p:txBody>
          <a:bodyPr/>
          <a:lstStyle>
            <a:lvl1pPr>
              <a:defRPr smtClean="0"/>
            </a:lvl1pPr>
          </a:lstStyle>
          <a:p>
            <a:pPr>
              <a:defRPr/>
            </a:pPr>
            <a:fld id="{DAA40A7A-BAC9-4A91-9ABD-10495DD3AD86}" type="slidenum">
              <a:rPr lang="it-IT" altLang="it-IT"/>
              <a:pPr>
                <a:defRPr/>
              </a:pPr>
              <a:t>‹N›</a:t>
            </a:fld>
            <a:endParaRPr lang="it-IT" altLang="it-IT"/>
          </a:p>
        </p:txBody>
      </p:sp>
    </p:spTree>
    <p:extLst>
      <p:ext uri="{BB962C8B-B14F-4D97-AF65-F5344CB8AC3E}">
        <p14:creationId xmlns:p14="http://schemas.microsoft.com/office/powerpoint/2010/main" val="100436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r>
              <a:rPr lang="it-IT"/>
              <a:t>&gt;</a:t>
            </a:r>
          </a:p>
        </p:txBody>
      </p:sp>
      <p:sp>
        <p:nvSpPr>
          <p:cNvPr id="3" name="Rectangle 6"/>
          <p:cNvSpPr>
            <a:spLocks noGrp="1" noChangeArrowheads="1"/>
          </p:cNvSpPr>
          <p:nvPr>
            <p:ph type="ftr" sz="quarter" idx="11"/>
          </p:nvPr>
        </p:nvSpPr>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p:txBody>
          <a:bodyPr/>
          <a:lstStyle>
            <a:lvl1pPr>
              <a:defRPr smtClean="0"/>
            </a:lvl1pPr>
          </a:lstStyle>
          <a:p>
            <a:pPr>
              <a:defRPr/>
            </a:pPr>
            <a:fld id="{7E422D12-A459-4FDB-A9F3-5BB39398BBB5}" type="slidenum">
              <a:rPr lang="it-IT" altLang="it-IT"/>
              <a:pPr>
                <a:defRPr/>
              </a:pPr>
              <a:t>‹N›</a:t>
            </a:fld>
            <a:endParaRPr lang="it-IT" altLang="it-IT"/>
          </a:p>
        </p:txBody>
      </p:sp>
    </p:spTree>
    <p:extLst>
      <p:ext uri="{BB962C8B-B14F-4D97-AF65-F5344CB8AC3E}">
        <p14:creationId xmlns:p14="http://schemas.microsoft.com/office/powerpoint/2010/main" val="423368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7F529E4A-9CC9-40C1-863D-10F8CAD6EFEF}" type="slidenum">
              <a:rPr lang="it-IT" altLang="it-IT"/>
              <a:pPr>
                <a:defRPr/>
              </a:pPr>
              <a:t>‹N›</a:t>
            </a:fld>
            <a:endParaRPr lang="it-IT" altLang="it-IT"/>
          </a:p>
        </p:txBody>
      </p:sp>
    </p:spTree>
    <p:extLst>
      <p:ext uri="{BB962C8B-B14F-4D97-AF65-F5344CB8AC3E}">
        <p14:creationId xmlns:p14="http://schemas.microsoft.com/office/powerpoint/2010/main" val="335867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p:txBody>
          <a:bodyPr/>
          <a:lstStyle>
            <a:lvl1pPr>
              <a:defRPr/>
            </a:lvl1pPr>
          </a:lstStyle>
          <a:p>
            <a:pPr>
              <a:defRPr/>
            </a:pPr>
            <a:r>
              <a:rPr lang="it-IT"/>
              <a:t>&gt;</a:t>
            </a:r>
          </a:p>
        </p:txBody>
      </p:sp>
      <p:sp>
        <p:nvSpPr>
          <p:cNvPr id="6" name="Rectangle 6"/>
          <p:cNvSpPr>
            <a:spLocks noGrp="1" noChangeArrowheads="1"/>
          </p:cNvSpPr>
          <p:nvPr>
            <p:ph type="ftr" sz="quarter" idx="11"/>
          </p:nvPr>
        </p:nvSpPr>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p:txBody>
          <a:bodyPr/>
          <a:lstStyle>
            <a:lvl1pPr>
              <a:defRPr smtClean="0"/>
            </a:lvl1pPr>
          </a:lstStyle>
          <a:p>
            <a:pPr>
              <a:defRPr/>
            </a:pPr>
            <a:fld id="{208B4477-FC20-46AF-B5F6-C6E2A7896498}" type="slidenum">
              <a:rPr lang="it-IT" altLang="it-IT"/>
              <a:pPr>
                <a:defRPr/>
              </a:pPr>
              <a:t>‹N›</a:t>
            </a:fld>
            <a:endParaRPr lang="it-IT" altLang="it-IT"/>
          </a:p>
        </p:txBody>
      </p:sp>
    </p:spTree>
    <p:extLst>
      <p:ext uri="{BB962C8B-B14F-4D97-AF65-F5344CB8AC3E}">
        <p14:creationId xmlns:p14="http://schemas.microsoft.com/office/powerpoint/2010/main" val="187397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FFFFFF"/>
                </a:solidFill>
                <a:latin typeface="AvantGarde Bk BT"/>
                <a:ea typeface="MS PGothic" panose="020B0600070205080204" pitchFamily="34" charset="-128"/>
              </a:defRPr>
            </a:lvl1pPr>
          </a:lstStyle>
          <a:p>
            <a:pPr>
              <a:defRPr/>
            </a:pPr>
            <a:fld id="{D50CB55C-A6BE-4F1F-9B54-9A2078EC22BF}" type="slidenum">
              <a:rPr lang="it-IT" altLang="it-IT"/>
              <a:pPr>
                <a:defRPr/>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8" r:id="rId4"/>
    <p:sldLayoutId id="2147484459" r:id="rId5"/>
    <p:sldLayoutId id="2147484460" r:id="rId6"/>
    <p:sldLayoutId id="2147484461" r:id="rId7"/>
    <p:sldLayoutId id="2147484462" r:id="rId8"/>
    <p:sldLayoutId id="2147484463" r:id="rId9"/>
    <p:sldLayoutId id="2147484464" r:id="rId10"/>
    <p:sldLayoutId id="2147484465" r:id="rId11"/>
    <p:sldLayoutId id="2147484466"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2052"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054"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FFFFFF"/>
                </a:solidFill>
                <a:latin typeface="AvantGarde Bk BT"/>
                <a:ea typeface="MS PGothic" panose="020B0600070205080204" pitchFamily="34" charset="-128"/>
              </a:defRPr>
            </a:lvl1pPr>
          </a:lstStyle>
          <a:p>
            <a:pPr>
              <a:defRPr/>
            </a:pPr>
            <a:fld id="{39B69706-CC30-49CE-B521-837A791D0891}" type="slidenum">
              <a:rPr lang="it-IT" altLang="it-IT"/>
              <a:pPr>
                <a:defRPr/>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467" r:id="rId1"/>
    <p:sldLayoutId id="2147484468" r:id="rId2"/>
    <p:sldLayoutId id="2147484469" r:id="rId3"/>
    <p:sldLayoutId id="2147484470" r:id="rId4"/>
    <p:sldLayoutId id="2147484471" r:id="rId5"/>
    <p:sldLayoutId id="2147484472" r:id="rId6"/>
    <p:sldLayoutId id="2147484473" r:id="rId7"/>
    <p:sldLayoutId id="2147484474" r:id="rId8"/>
    <p:sldLayoutId id="2147484475" r:id="rId9"/>
    <p:sldLayoutId id="2147484476" r:id="rId10"/>
    <p:sldLayoutId id="2147484477" r:id="rId11"/>
    <p:sldLayoutId id="2147484478"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2348880"/>
            <a:ext cx="7991475" cy="3477875"/>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smtClean="0">
                <a:solidFill>
                  <a:srgbClr val="7030A0"/>
                </a:solidFill>
                <a:latin typeface="Times New Roman" pitchFamily="18" charset="0"/>
              </a:rPr>
              <a:t>I </a:t>
            </a:r>
            <a:r>
              <a:rPr lang="it-IT" sz="4400" b="1" i="1" dirty="0">
                <a:solidFill>
                  <a:srgbClr val="7030A0"/>
                </a:solidFill>
                <a:latin typeface="Times New Roman" pitchFamily="18" charset="0"/>
              </a:rPr>
              <a:t>conti d’ordine</a:t>
            </a:r>
          </a:p>
          <a:p>
            <a:pPr algn="ctr">
              <a:spcBef>
                <a:spcPts val="0"/>
              </a:spcBef>
              <a:defRPr/>
            </a:pPr>
            <a:endParaRPr lang="it-IT" sz="4400" b="1" i="1" dirty="0">
              <a:solidFill>
                <a:srgbClr val="7030A0"/>
              </a:solidFill>
              <a:latin typeface="Times New Roman" pitchFamily="18" charset="0"/>
            </a:endParaRPr>
          </a:p>
          <a:p>
            <a:pPr algn="ctr">
              <a:defRPr/>
            </a:pPr>
            <a:r>
              <a:rPr lang="it-IT" sz="4400" b="1" i="1" dirty="0" smtClean="0">
                <a:solidFill>
                  <a:srgbClr val="C00000"/>
                </a:solidFill>
                <a:latin typeface="Times New Roman" pitchFamily="18" charset="0"/>
              </a:rPr>
              <a:t>Prof</a:t>
            </a:r>
            <a:r>
              <a:rPr lang="it-IT" sz="4400" b="1" i="1" dirty="0">
                <a:solidFill>
                  <a:srgbClr val="C00000"/>
                </a:solidFill>
                <a:latin typeface="Times New Roman" pitchFamily="18" charset="0"/>
              </a:rPr>
              <a:t>. Stefano Coronella</a:t>
            </a:r>
          </a:p>
        </p:txBody>
      </p:sp>
      <p:pic>
        <p:nvPicPr>
          <p:cNvPr id="3" name="Immagin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263525" y="115888"/>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80963" y="738188"/>
            <a:ext cx="8883650" cy="2646362"/>
          </a:xfrm>
          <a:prstGeom prst="rect">
            <a:avLst/>
          </a:prstGeom>
        </p:spPr>
        <p:txBody>
          <a:bodyPr>
            <a:spAutoFit/>
          </a:bodyPr>
          <a:lstStyle/>
          <a:p>
            <a:pPr>
              <a:defRPr/>
            </a:pPr>
            <a:r>
              <a:rPr lang="it-IT" sz="2400" b="1" dirty="0">
                <a:solidFill>
                  <a:srgbClr val="333333"/>
                </a:solidFill>
                <a:latin typeface="+mn-lt"/>
              </a:rPr>
              <a:t> 3. Il sistema degli impegni</a:t>
            </a:r>
          </a:p>
          <a:p>
            <a:pPr algn="just">
              <a:defRPr/>
            </a:pPr>
            <a:endParaRPr lang="it-IT" sz="800" dirty="0">
              <a:solidFill>
                <a:srgbClr val="333333"/>
              </a:solidFill>
              <a:latin typeface="+mn-lt"/>
            </a:endParaRPr>
          </a:p>
          <a:p>
            <a:pPr algn="just">
              <a:defRPr/>
            </a:pPr>
            <a:r>
              <a:rPr lang="it-IT" dirty="0">
                <a:solidFill>
                  <a:srgbClr val="333333"/>
                </a:solidFill>
                <a:latin typeface="+mn-lt"/>
              </a:rPr>
              <a:t>Evidenzia sia gli impegni che l’azienda assume verso terzi che gli impegni che i terzi assumono verso di essa. E’ opportuno rilevare solo gli impegni di una certa importanza e, a maggior ragione, se di essi non si riesce ad avere notizia in contabilità generale (stipula di un importante contratto di compravendita o di un contratto di finanziamento che impegna l’azienda a corrispondere cifre rilevanti e/o per un lungo periodo di tempo -  affitto o acquisiti mediante leasing finanziario). </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L’azienda Alfa si impegna all’acquisto di merce per 10.000 </a:t>
            </a:r>
          </a:p>
        </p:txBody>
      </p:sp>
      <p:graphicFrame>
        <p:nvGraphicFramePr>
          <p:cNvPr id="5" name="Group 23"/>
          <p:cNvGraphicFramePr>
            <a:graphicFrameLocks noGrp="1"/>
          </p:cNvGraphicFramePr>
          <p:nvPr/>
        </p:nvGraphicFramePr>
        <p:xfrm>
          <a:off x="579438" y="4035425"/>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5538" y="4025900"/>
          <a:ext cx="3048000" cy="105251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25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674" marB="4567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674" marB="4567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7902" name="Text Box 43"/>
          <p:cNvSpPr txBox="1">
            <a:spLocks noChangeArrowheads="1"/>
          </p:cNvSpPr>
          <p:nvPr/>
        </p:nvSpPr>
        <p:spPr bwMode="auto">
          <a:xfrm>
            <a:off x="482600" y="3627438"/>
            <a:ext cx="3168650"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MERCI DA RICEVERE</a:t>
            </a:r>
          </a:p>
        </p:txBody>
      </p:sp>
      <p:sp>
        <p:nvSpPr>
          <p:cNvPr id="37903" name="Text Box 43"/>
          <p:cNvSpPr txBox="1">
            <a:spLocks noChangeArrowheads="1"/>
          </p:cNvSpPr>
          <p:nvPr/>
        </p:nvSpPr>
        <p:spPr bwMode="auto">
          <a:xfrm>
            <a:off x="4875213" y="3451225"/>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FORNITORI </a:t>
            </a:r>
            <a:r>
              <a:rPr lang="it-IT" altLang="it-IT" sz="1600" b="1" dirty="0" smtClean="0"/>
              <a:t>C/IMPEGNI PER </a:t>
            </a:r>
            <a:r>
              <a:rPr lang="it-IT" altLang="it-IT" sz="1600" b="1" dirty="0"/>
              <a:t>MERCE DA CONSEGNARE</a:t>
            </a:r>
          </a:p>
        </p:txBody>
      </p:sp>
      <p:sp>
        <p:nvSpPr>
          <p:cNvPr id="37904" name="Text Box 43"/>
          <p:cNvSpPr txBox="1">
            <a:spLocks noChangeArrowheads="1"/>
          </p:cNvSpPr>
          <p:nvPr/>
        </p:nvSpPr>
        <p:spPr bwMode="auto">
          <a:xfrm>
            <a:off x="-9525" y="39433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7905" name="Text Box 43"/>
          <p:cNvSpPr txBox="1">
            <a:spLocks noChangeArrowheads="1"/>
          </p:cNvSpPr>
          <p:nvPr/>
        </p:nvSpPr>
        <p:spPr bwMode="auto">
          <a:xfrm>
            <a:off x="4445000" y="400843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7906" name="Text Box 43"/>
          <p:cNvSpPr txBox="1">
            <a:spLocks noChangeArrowheads="1"/>
          </p:cNvSpPr>
          <p:nvPr/>
        </p:nvSpPr>
        <p:spPr bwMode="auto">
          <a:xfrm>
            <a:off x="2786063" y="395287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7907" name="Text Box 43"/>
          <p:cNvSpPr txBox="1">
            <a:spLocks noChangeArrowheads="1"/>
          </p:cNvSpPr>
          <p:nvPr/>
        </p:nvSpPr>
        <p:spPr bwMode="auto">
          <a:xfrm>
            <a:off x="7605713" y="400685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7908" name="Text Box 43"/>
          <p:cNvSpPr txBox="1">
            <a:spLocks noChangeArrowheads="1"/>
          </p:cNvSpPr>
          <p:nvPr/>
        </p:nvSpPr>
        <p:spPr bwMode="auto">
          <a:xfrm>
            <a:off x="6591300" y="430688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10.000</a:t>
            </a:r>
          </a:p>
        </p:txBody>
      </p:sp>
      <p:sp>
        <p:nvSpPr>
          <p:cNvPr id="37909" name="Text Box 43"/>
          <p:cNvSpPr txBox="1">
            <a:spLocks noChangeArrowheads="1"/>
          </p:cNvSpPr>
          <p:nvPr/>
        </p:nvSpPr>
        <p:spPr bwMode="auto">
          <a:xfrm>
            <a:off x="254000" y="430688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10.000</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3015623765"/>
              </p:ext>
            </p:extLst>
          </p:nvPr>
        </p:nvGraphicFramePr>
        <p:xfrm>
          <a:off x="323850" y="5637213"/>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da ricevere</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Fornitori c/impegni per merce da consegnare</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10.000</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1538883"/>
          </a:xfrm>
          <a:prstGeom prst="rect">
            <a:avLst/>
          </a:prstGeom>
        </p:spPr>
        <p:txBody>
          <a:bodyPr>
            <a:spAutoFit/>
          </a:bodyPr>
          <a:lstStyle/>
          <a:p>
            <a:pPr>
              <a:defRPr/>
            </a:pPr>
            <a:r>
              <a:rPr lang="it-IT" sz="2400" b="1" dirty="0">
                <a:solidFill>
                  <a:srgbClr val="333333"/>
                </a:solidFill>
                <a:latin typeface="+mn-lt"/>
              </a:rPr>
              <a:t> </a:t>
            </a:r>
            <a:r>
              <a:rPr lang="it-IT" sz="2400" b="1" dirty="0" smtClean="0">
                <a:solidFill>
                  <a:srgbClr val="333333"/>
                </a:solidFill>
                <a:latin typeface="+mn-lt"/>
              </a:rPr>
              <a:t>Quando si estingue questa </a:t>
            </a:r>
            <a:r>
              <a:rPr lang="it-IT" sz="2400" b="1" dirty="0" smtClean="0">
                <a:solidFill>
                  <a:srgbClr val="333333"/>
                </a:solidFill>
                <a:latin typeface="+mn-lt"/>
              </a:rPr>
              <a:t>scrittura </a:t>
            </a:r>
            <a:r>
              <a:rPr lang="it-IT" sz="2400" b="1" dirty="0" smtClean="0">
                <a:solidFill>
                  <a:srgbClr val="333333"/>
                </a:solidFill>
                <a:latin typeface="+mn-lt"/>
              </a:rPr>
              <a:t>d’ordine?</a:t>
            </a:r>
            <a:endParaRPr lang="it-IT" sz="2400" b="1" dirty="0">
              <a:solidFill>
                <a:srgbClr val="333333"/>
              </a:solidFill>
              <a:latin typeface="+mn-lt"/>
            </a:endParaRPr>
          </a:p>
          <a:p>
            <a:pPr algn="just">
              <a:defRPr/>
            </a:pPr>
            <a:endParaRPr lang="it-IT" sz="800" dirty="0">
              <a:solidFill>
                <a:srgbClr val="333333"/>
              </a:solidFill>
              <a:latin typeface="+mn-lt"/>
            </a:endParaRPr>
          </a:p>
          <a:p>
            <a:pPr algn="just">
              <a:defRPr/>
            </a:pPr>
            <a:r>
              <a:rPr lang="it-IT" dirty="0" smtClean="0">
                <a:solidFill>
                  <a:srgbClr val="333333"/>
                </a:solidFill>
                <a:latin typeface="+mn-lt"/>
              </a:rPr>
              <a:t>Quando l’impegno si estingue (le merci vengono acquistate) i conti d’ordine rilevati in precedenza si estinguono (con la scrittura uguale e contraria)</a:t>
            </a:r>
            <a:endParaRPr lang="it-IT" dirty="0">
              <a:solidFill>
                <a:srgbClr val="333333"/>
              </a:solidFill>
              <a:latin typeface="+mn-lt"/>
            </a:endParaRPr>
          </a:p>
          <a:p>
            <a:pPr algn="just">
              <a:defRPr/>
            </a:pPr>
            <a:endParaRPr lang="it-IT" sz="800" dirty="0">
              <a:solidFill>
                <a:srgbClr val="333333"/>
              </a:solidFill>
              <a:latin typeface="+mn-lt"/>
            </a:endParaRPr>
          </a:p>
          <a:p>
            <a:pPr algn="just">
              <a:defRPr/>
            </a:pPr>
            <a:r>
              <a:rPr lang="it-IT" b="1" u="sng" dirty="0" smtClean="0">
                <a:solidFill>
                  <a:srgbClr val="333333"/>
                </a:solidFill>
                <a:latin typeface="+mn-lt"/>
              </a:rPr>
              <a:t>Nel nostro esempio avremo pertanto:</a:t>
            </a:r>
            <a:endParaRPr lang="it-IT" dirty="0">
              <a:solidFill>
                <a:srgbClr val="333333"/>
              </a:solidFill>
              <a:latin typeface="+mn-lt"/>
            </a:endParaRPr>
          </a:p>
        </p:txBody>
      </p:sp>
      <p:graphicFrame>
        <p:nvGraphicFramePr>
          <p:cNvPr id="5" name="Group 23"/>
          <p:cNvGraphicFramePr>
            <a:graphicFrameLocks noGrp="1"/>
          </p:cNvGraphicFramePr>
          <p:nvPr/>
        </p:nvGraphicFramePr>
        <p:xfrm>
          <a:off x="598488" y="3337570"/>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2363" y="3353445"/>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54" name="Text Box 43"/>
          <p:cNvSpPr txBox="1">
            <a:spLocks noChangeArrowheads="1"/>
          </p:cNvSpPr>
          <p:nvPr/>
        </p:nvSpPr>
        <p:spPr bwMode="auto">
          <a:xfrm>
            <a:off x="539254" y="2946430"/>
            <a:ext cx="3168650" cy="338554"/>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t>MERCI DA RICEVERE</a:t>
            </a:r>
            <a:endParaRPr lang="it-IT" altLang="it-IT" sz="1600" b="1" dirty="0"/>
          </a:p>
        </p:txBody>
      </p:sp>
      <p:sp>
        <p:nvSpPr>
          <p:cNvPr id="35855" name="Text Box 43"/>
          <p:cNvSpPr txBox="1">
            <a:spLocks noChangeArrowheads="1"/>
          </p:cNvSpPr>
          <p:nvPr/>
        </p:nvSpPr>
        <p:spPr bwMode="auto">
          <a:xfrm>
            <a:off x="4872038" y="2723208"/>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CLIENTI C/IMPEGNI PER PRODOTTI DA CONSEGNARE</a:t>
            </a:r>
            <a:endParaRPr lang="it-IT" altLang="it-IT" sz="1600" b="1" dirty="0"/>
          </a:p>
        </p:txBody>
      </p:sp>
      <p:sp>
        <p:nvSpPr>
          <p:cNvPr id="35856" name="Text Box 43"/>
          <p:cNvSpPr txBox="1">
            <a:spLocks noChangeArrowheads="1"/>
          </p:cNvSpPr>
          <p:nvPr/>
        </p:nvSpPr>
        <p:spPr bwMode="auto">
          <a:xfrm>
            <a:off x="-9525" y="333757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7" name="Text Box 43"/>
          <p:cNvSpPr txBox="1">
            <a:spLocks noChangeArrowheads="1"/>
          </p:cNvSpPr>
          <p:nvPr/>
        </p:nvSpPr>
        <p:spPr bwMode="auto">
          <a:xfrm>
            <a:off x="4445000" y="340265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8" name="Text Box 43"/>
          <p:cNvSpPr txBox="1">
            <a:spLocks noChangeArrowheads="1"/>
          </p:cNvSpPr>
          <p:nvPr/>
        </p:nvSpPr>
        <p:spPr bwMode="auto">
          <a:xfrm>
            <a:off x="2786063" y="334709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59" name="Text Box 43"/>
          <p:cNvSpPr txBox="1">
            <a:spLocks noChangeArrowheads="1"/>
          </p:cNvSpPr>
          <p:nvPr/>
        </p:nvSpPr>
        <p:spPr bwMode="auto">
          <a:xfrm>
            <a:off x="7605713" y="340107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60" name="Text Box 43"/>
          <p:cNvSpPr txBox="1">
            <a:spLocks noChangeArrowheads="1"/>
          </p:cNvSpPr>
          <p:nvPr/>
        </p:nvSpPr>
        <p:spPr bwMode="auto">
          <a:xfrm>
            <a:off x="5012878" y="379799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solidFill>
                  <a:srgbClr val="FF0000"/>
                </a:solidFill>
              </a:rPr>
              <a:t>10</a:t>
            </a:r>
            <a:r>
              <a:rPr lang="it-IT" altLang="it-IT" sz="1600" b="1" dirty="0" smtClean="0">
                <a:solidFill>
                  <a:srgbClr val="FF0000"/>
                </a:solidFill>
              </a:rPr>
              <a:t>.000</a:t>
            </a:r>
            <a:endParaRPr lang="it-IT" altLang="it-IT" sz="1600" b="1" dirty="0">
              <a:solidFill>
                <a:srgbClr val="FF0000"/>
              </a:solidFill>
            </a:endParaRPr>
          </a:p>
        </p:txBody>
      </p:sp>
      <p:graphicFrame>
        <p:nvGraphicFramePr>
          <p:cNvPr id="24" name="Group 52"/>
          <p:cNvGraphicFramePr>
            <a:graphicFrameLocks noGrp="1"/>
          </p:cNvGraphicFramePr>
          <p:nvPr>
            <p:extLst>
              <p:ext uri="{D42A27DB-BD31-4B8C-83A1-F6EECF244321}">
                <p14:modId xmlns:p14="http://schemas.microsoft.com/office/powerpoint/2010/main" val="783045145"/>
              </p:ext>
            </p:extLst>
          </p:nvPr>
        </p:nvGraphicFramePr>
        <p:xfrm>
          <a:off x="358775" y="5052095"/>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Fornitori c/impegni per merce da consegnare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Merci da ricevere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6" name="Text Box 43"/>
          <p:cNvSpPr txBox="1">
            <a:spLocks noChangeArrowheads="1"/>
          </p:cNvSpPr>
          <p:nvPr/>
        </p:nvSpPr>
        <p:spPr bwMode="auto">
          <a:xfrm>
            <a:off x="2298055" y="3832021"/>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solidFill>
                  <a:srgbClr val="FF0000"/>
                </a:solidFill>
              </a:rPr>
              <a:t>10</a:t>
            </a:r>
            <a:r>
              <a:rPr lang="it-IT" altLang="it-IT" sz="1600" b="1" dirty="0" smtClean="0">
                <a:solidFill>
                  <a:srgbClr val="FF0000"/>
                </a:solidFill>
              </a:rPr>
              <a:t>.000</a:t>
            </a:r>
            <a:endParaRPr lang="it-IT" altLang="it-IT" sz="1600" b="1" dirty="0">
              <a:solidFill>
                <a:srgbClr val="FF0000"/>
              </a:solidFill>
            </a:endParaRPr>
          </a:p>
        </p:txBody>
      </p:sp>
      <p:sp>
        <p:nvSpPr>
          <p:cNvPr id="27" name="Rettangolo 26"/>
          <p:cNvSpPr/>
          <p:nvPr/>
        </p:nvSpPr>
        <p:spPr>
          <a:xfrm>
            <a:off x="179512" y="5961474"/>
            <a:ext cx="8820150" cy="707886"/>
          </a:xfrm>
          <a:prstGeom prst="rect">
            <a:avLst/>
          </a:prstGeom>
        </p:spPr>
        <p:txBody>
          <a:bodyPr wrap="square">
            <a:spAutoFit/>
          </a:bodyPr>
          <a:lstStyle/>
          <a:p>
            <a:pPr algn="ctr">
              <a:defRPr/>
            </a:pPr>
            <a:r>
              <a:rPr lang="it-IT" sz="2000" b="1" i="1" dirty="0">
                <a:solidFill>
                  <a:srgbClr val="333333"/>
                </a:solidFill>
              </a:rPr>
              <a:t>Ovviamente </a:t>
            </a:r>
            <a:r>
              <a:rPr lang="it-IT" sz="2000" b="1" i="1" dirty="0">
                <a:solidFill>
                  <a:srgbClr val="FF0000"/>
                </a:solidFill>
              </a:rPr>
              <a:t>in contabilità generale</a:t>
            </a:r>
            <a:r>
              <a:rPr lang="it-IT" sz="2000" b="1" i="1" dirty="0" smtClean="0">
                <a:solidFill>
                  <a:srgbClr val="333333"/>
                </a:solidFill>
                <a:latin typeface="+mn-lt"/>
              </a:rPr>
              <a:t> avremo poi la rilevazione del costo di acquisto delle merci controbilanciato dal debito verso il fornitore</a:t>
            </a:r>
            <a:endParaRPr lang="it-IT" sz="2000" i="1" dirty="0">
              <a:solidFill>
                <a:srgbClr val="333333"/>
              </a:solidFill>
              <a:latin typeface="+mn-lt"/>
            </a:endParaRPr>
          </a:p>
        </p:txBody>
      </p:sp>
      <p:sp>
        <p:nvSpPr>
          <p:cNvPr id="28" name="Text Box 43"/>
          <p:cNvSpPr txBox="1">
            <a:spLocks noChangeArrowheads="1"/>
          </p:cNvSpPr>
          <p:nvPr/>
        </p:nvSpPr>
        <p:spPr bwMode="auto">
          <a:xfrm>
            <a:off x="6591300" y="3789040"/>
            <a:ext cx="158110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10.000 (conto già acceso)</a:t>
            </a:r>
            <a:endParaRPr lang="it-IT" altLang="it-IT" sz="1600" dirty="0"/>
          </a:p>
        </p:txBody>
      </p:sp>
      <p:sp>
        <p:nvSpPr>
          <p:cNvPr id="36" name="Text Box 43"/>
          <p:cNvSpPr txBox="1">
            <a:spLocks noChangeArrowheads="1"/>
          </p:cNvSpPr>
          <p:nvPr/>
        </p:nvSpPr>
        <p:spPr bwMode="auto">
          <a:xfrm>
            <a:off x="541142" y="3758590"/>
            <a:ext cx="158110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10.000 (conto già acceso)</a:t>
            </a:r>
            <a:endParaRPr lang="it-IT" altLang="it-IT" sz="1600" dirty="0"/>
          </a:p>
        </p:txBody>
      </p:sp>
      <p:cxnSp>
        <p:nvCxnSpPr>
          <p:cNvPr id="37" name="Connettore diritto 36"/>
          <p:cNvCxnSpPr>
            <a:cxnSpLocks/>
          </p:cNvCxnSpPr>
          <p:nvPr/>
        </p:nvCxnSpPr>
        <p:spPr>
          <a:xfrm>
            <a:off x="3006774" y="4725144"/>
            <a:ext cx="2573338"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ttore 2 37"/>
          <p:cNvCxnSpPr/>
          <p:nvPr/>
        </p:nvCxnSpPr>
        <p:spPr>
          <a:xfrm flipV="1">
            <a:off x="3006774" y="4221906"/>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ttore 2 38"/>
          <p:cNvCxnSpPr/>
          <p:nvPr/>
        </p:nvCxnSpPr>
        <p:spPr>
          <a:xfrm flipV="1">
            <a:off x="5580112" y="4221906"/>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457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93688" y="1268760"/>
            <a:ext cx="8496300" cy="1262062"/>
          </a:xfrm>
          <a:prstGeom prst="rect">
            <a:avLst/>
          </a:prstGeom>
        </p:spPr>
        <p:txBody>
          <a:bodyPr>
            <a:spAutoFit/>
          </a:bodyPr>
          <a:lstStyle/>
          <a:p>
            <a:pPr>
              <a:defRPr/>
            </a:pPr>
            <a:r>
              <a:rPr lang="it-IT" sz="2400" b="1" dirty="0">
                <a:solidFill>
                  <a:srgbClr val="333333"/>
                </a:solidFill>
                <a:latin typeface="+mn-lt"/>
              </a:rPr>
              <a:t> 3. Il sistema degli impegni</a:t>
            </a:r>
          </a:p>
          <a:p>
            <a:pPr>
              <a:defRPr/>
            </a:pPr>
            <a:endParaRPr lang="it-IT" sz="800" dirty="0">
              <a:solidFill>
                <a:srgbClr val="333333"/>
              </a:solidFill>
              <a:latin typeface="+mn-lt"/>
            </a:endParaRP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L’azienda Alfa si impegna nella vendita di prodotti per un valore di 30.000 </a:t>
            </a:r>
          </a:p>
        </p:txBody>
      </p:sp>
      <p:graphicFrame>
        <p:nvGraphicFramePr>
          <p:cNvPr id="5" name="Group 23"/>
          <p:cNvGraphicFramePr>
            <a:graphicFrameLocks noGrp="1"/>
          </p:cNvGraphicFramePr>
          <p:nvPr>
            <p:extLst>
              <p:ext uri="{D42A27DB-BD31-4B8C-83A1-F6EECF244321}">
                <p14:modId xmlns:p14="http://schemas.microsoft.com/office/powerpoint/2010/main" val="1942030182"/>
              </p:ext>
            </p:extLst>
          </p:nvPr>
        </p:nvGraphicFramePr>
        <p:xfrm>
          <a:off x="598488" y="3625602"/>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extLst>
              <p:ext uri="{D42A27DB-BD31-4B8C-83A1-F6EECF244321}">
                <p14:modId xmlns:p14="http://schemas.microsoft.com/office/powerpoint/2010/main" val="3596982894"/>
              </p:ext>
            </p:extLst>
          </p:nvPr>
        </p:nvGraphicFramePr>
        <p:xfrm>
          <a:off x="4932363" y="3641477"/>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8926" name="Text Box 43"/>
          <p:cNvSpPr txBox="1">
            <a:spLocks noChangeArrowheads="1"/>
          </p:cNvSpPr>
          <p:nvPr/>
        </p:nvSpPr>
        <p:spPr bwMode="auto">
          <a:xfrm>
            <a:off x="384175" y="2996952"/>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dirty="0"/>
              <a:t>PRODOTTI </a:t>
            </a:r>
          </a:p>
          <a:p>
            <a:pPr algn="ctr">
              <a:spcBef>
                <a:spcPct val="0"/>
              </a:spcBef>
              <a:buClrTx/>
              <a:buFontTx/>
              <a:buNone/>
            </a:pPr>
            <a:r>
              <a:rPr lang="it-IT" altLang="it-IT" sz="1600" b="1" dirty="0"/>
              <a:t>DA CONSEGNARE</a:t>
            </a:r>
          </a:p>
        </p:txBody>
      </p:sp>
      <p:sp>
        <p:nvSpPr>
          <p:cNvPr id="38927" name="Text Box 43"/>
          <p:cNvSpPr txBox="1">
            <a:spLocks noChangeArrowheads="1"/>
          </p:cNvSpPr>
          <p:nvPr/>
        </p:nvSpPr>
        <p:spPr bwMode="auto">
          <a:xfrm>
            <a:off x="4872038" y="3011240"/>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CLIENTI C/IMPEGNI PER PRODOTTI DA CONSEGNARE</a:t>
            </a:r>
          </a:p>
        </p:txBody>
      </p:sp>
      <p:sp>
        <p:nvSpPr>
          <p:cNvPr id="38928" name="Text Box 43"/>
          <p:cNvSpPr txBox="1">
            <a:spLocks noChangeArrowheads="1"/>
          </p:cNvSpPr>
          <p:nvPr/>
        </p:nvSpPr>
        <p:spPr bwMode="auto">
          <a:xfrm>
            <a:off x="-9525" y="3625602"/>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8929" name="Text Box 43"/>
          <p:cNvSpPr txBox="1">
            <a:spLocks noChangeArrowheads="1"/>
          </p:cNvSpPr>
          <p:nvPr/>
        </p:nvSpPr>
        <p:spPr bwMode="auto">
          <a:xfrm>
            <a:off x="4445000" y="3690690"/>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8930" name="Text Box 43"/>
          <p:cNvSpPr txBox="1">
            <a:spLocks noChangeArrowheads="1"/>
          </p:cNvSpPr>
          <p:nvPr/>
        </p:nvSpPr>
        <p:spPr bwMode="auto">
          <a:xfrm>
            <a:off x="2786063" y="3635127"/>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8931" name="Text Box 43"/>
          <p:cNvSpPr txBox="1">
            <a:spLocks noChangeArrowheads="1"/>
          </p:cNvSpPr>
          <p:nvPr/>
        </p:nvSpPr>
        <p:spPr bwMode="auto">
          <a:xfrm>
            <a:off x="7605713" y="3689102"/>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8932" name="Text Box 43"/>
          <p:cNvSpPr txBox="1">
            <a:spLocks noChangeArrowheads="1"/>
          </p:cNvSpPr>
          <p:nvPr/>
        </p:nvSpPr>
        <p:spPr bwMode="auto">
          <a:xfrm>
            <a:off x="4660900" y="4024065"/>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30.000</a:t>
            </a:r>
          </a:p>
        </p:txBody>
      </p:sp>
      <p:sp>
        <p:nvSpPr>
          <p:cNvPr id="38933" name="Text Box 43"/>
          <p:cNvSpPr txBox="1">
            <a:spLocks noChangeArrowheads="1"/>
          </p:cNvSpPr>
          <p:nvPr/>
        </p:nvSpPr>
        <p:spPr bwMode="auto">
          <a:xfrm>
            <a:off x="2347913" y="3963740"/>
            <a:ext cx="1379537" cy="3397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30.000</a:t>
            </a:r>
          </a:p>
        </p:txBody>
      </p:sp>
      <p:cxnSp>
        <p:nvCxnSpPr>
          <p:cNvPr id="21" name="Connettore diritto 20"/>
          <p:cNvCxnSpPr>
            <a:cxnSpLocks/>
          </p:cNvCxnSpPr>
          <p:nvPr/>
        </p:nvCxnSpPr>
        <p:spPr>
          <a:xfrm>
            <a:off x="2987675" y="4982915"/>
            <a:ext cx="2573338"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2987675" y="4479677"/>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5561013" y="4479677"/>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1661854709"/>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53763">
                  <a:extLst>
                    <a:ext uri="{9D8B030D-6E8A-4147-A177-3AD203B41FA5}">
                      <a16:colId xmlns:a16="http://schemas.microsoft.com/office/drawing/2014/main" val="20002"/>
                    </a:ext>
                  </a:extLst>
                </a:gridCol>
                <a:gridCol w="304685">
                  <a:extLst>
                    <a:ext uri="{9D8B030D-6E8A-4147-A177-3AD203B41FA5}">
                      <a16:colId xmlns:a16="http://schemas.microsoft.com/office/drawing/2014/main" val="20003"/>
                    </a:ext>
                  </a:extLst>
                </a:gridCol>
                <a:gridCol w="2647643">
                  <a:extLst>
                    <a:ext uri="{9D8B030D-6E8A-4147-A177-3AD203B41FA5}">
                      <a16:colId xmlns:a16="http://schemas.microsoft.com/office/drawing/2014/main" val="20004"/>
                    </a:ext>
                  </a:extLst>
                </a:gridCol>
                <a:gridCol w="757796">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Clienti c/impegni per prodotti da consegnare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Prodotti da consegnare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30.000</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1538883"/>
          </a:xfrm>
          <a:prstGeom prst="rect">
            <a:avLst/>
          </a:prstGeom>
        </p:spPr>
        <p:txBody>
          <a:bodyPr>
            <a:spAutoFit/>
          </a:bodyPr>
          <a:lstStyle/>
          <a:p>
            <a:pPr>
              <a:defRPr/>
            </a:pPr>
            <a:r>
              <a:rPr lang="it-IT" sz="2400" b="1" dirty="0">
                <a:solidFill>
                  <a:srgbClr val="333333"/>
                </a:solidFill>
                <a:latin typeface="+mn-lt"/>
              </a:rPr>
              <a:t> </a:t>
            </a:r>
            <a:r>
              <a:rPr lang="it-IT" sz="2400" b="1" dirty="0" smtClean="0">
                <a:solidFill>
                  <a:srgbClr val="333333"/>
                </a:solidFill>
                <a:latin typeface="+mn-lt"/>
              </a:rPr>
              <a:t>Quando si estingue questa </a:t>
            </a:r>
            <a:r>
              <a:rPr lang="it-IT" sz="2400" b="1" dirty="0" smtClean="0">
                <a:solidFill>
                  <a:srgbClr val="333333"/>
                </a:solidFill>
                <a:latin typeface="+mn-lt"/>
              </a:rPr>
              <a:t>scrittura </a:t>
            </a:r>
            <a:r>
              <a:rPr lang="it-IT" sz="2400" b="1" dirty="0" smtClean="0">
                <a:solidFill>
                  <a:srgbClr val="333333"/>
                </a:solidFill>
                <a:latin typeface="+mn-lt"/>
              </a:rPr>
              <a:t>d’ordine?</a:t>
            </a:r>
            <a:endParaRPr lang="it-IT" sz="2400" b="1" dirty="0">
              <a:solidFill>
                <a:srgbClr val="333333"/>
              </a:solidFill>
              <a:latin typeface="+mn-lt"/>
            </a:endParaRPr>
          </a:p>
          <a:p>
            <a:pPr algn="just">
              <a:defRPr/>
            </a:pPr>
            <a:endParaRPr lang="it-IT" sz="800" dirty="0">
              <a:solidFill>
                <a:srgbClr val="333333"/>
              </a:solidFill>
              <a:latin typeface="+mn-lt"/>
            </a:endParaRPr>
          </a:p>
          <a:p>
            <a:pPr algn="just">
              <a:defRPr/>
            </a:pPr>
            <a:r>
              <a:rPr lang="it-IT" dirty="0" smtClean="0">
                <a:solidFill>
                  <a:srgbClr val="333333"/>
                </a:solidFill>
                <a:latin typeface="+mn-lt"/>
              </a:rPr>
              <a:t>Quando l’impegno si estingue (i prodotti vengono venduti) i conti d’ordine rilevati in precedenza si estinguono (con la scrittura uguale e contraria)</a:t>
            </a:r>
            <a:endParaRPr lang="it-IT" dirty="0">
              <a:solidFill>
                <a:srgbClr val="333333"/>
              </a:solidFill>
              <a:latin typeface="+mn-lt"/>
            </a:endParaRPr>
          </a:p>
          <a:p>
            <a:pPr algn="just">
              <a:defRPr/>
            </a:pPr>
            <a:endParaRPr lang="it-IT" sz="800" dirty="0">
              <a:solidFill>
                <a:srgbClr val="333333"/>
              </a:solidFill>
              <a:latin typeface="+mn-lt"/>
            </a:endParaRPr>
          </a:p>
          <a:p>
            <a:pPr algn="just">
              <a:defRPr/>
            </a:pPr>
            <a:r>
              <a:rPr lang="it-IT" b="1" u="sng" dirty="0" smtClean="0">
                <a:solidFill>
                  <a:srgbClr val="333333"/>
                </a:solidFill>
                <a:latin typeface="+mn-lt"/>
              </a:rPr>
              <a:t>Nel nostro esempio avremo pertanto:</a:t>
            </a:r>
            <a:endParaRPr lang="it-IT" dirty="0">
              <a:solidFill>
                <a:srgbClr val="333333"/>
              </a:solidFill>
              <a:latin typeface="+mn-lt"/>
            </a:endParaRPr>
          </a:p>
        </p:txBody>
      </p:sp>
      <p:graphicFrame>
        <p:nvGraphicFramePr>
          <p:cNvPr id="5" name="Group 23"/>
          <p:cNvGraphicFramePr>
            <a:graphicFrameLocks noGrp="1"/>
          </p:cNvGraphicFramePr>
          <p:nvPr/>
        </p:nvGraphicFramePr>
        <p:xfrm>
          <a:off x="598488" y="3337570"/>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2363" y="3353445"/>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54" name="Text Box 43"/>
          <p:cNvSpPr txBox="1">
            <a:spLocks noChangeArrowheads="1"/>
          </p:cNvSpPr>
          <p:nvPr/>
        </p:nvSpPr>
        <p:spPr bwMode="auto">
          <a:xfrm>
            <a:off x="384175" y="2708920"/>
            <a:ext cx="316865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dirty="0"/>
              <a:t>PRODOTTI </a:t>
            </a:r>
          </a:p>
          <a:p>
            <a:pPr algn="ctr">
              <a:spcBef>
                <a:spcPct val="0"/>
              </a:spcBef>
              <a:buClrTx/>
              <a:buFontTx/>
              <a:buNone/>
            </a:pPr>
            <a:r>
              <a:rPr lang="it-IT" altLang="it-IT" sz="1600" b="1" dirty="0"/>
              <a:t>DA CONSEGNARE</a:t>
            </a:r>
            <a:endParaRPr lang="it-IT" altLang="it-IT" sz="1600" b="1" dirty="0"/>
          </a:p>
        </p:txBody>
      </p:sp>
      <p:sp>
        <p:nvSpPr>
          <p:cNvPr id="35855" name="Text Box 43"/>
          <p:cNvSpPr txBox="1">
            <a:spLocks noChangeArrowheads="1"/>
          </p:cNvSpPr>
          <p:nvPr/>
        </p:nvSpPr>
        <p:spPr bwMode="auto">
          <a:xfrm>
            <a:off x="4872038" y="2723208"/>
            <a:ext cx="316865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t>CLIENTI </a:t>
            </a:r>
            <a:r>
              <a:rPr lang="it-IT" altLang="it-IT" sz="1600" b="1" dirty="0"/>
              <a:t>C/IMPEGNI </a:t>
            </a:r>
            <a:r>
              <a:rPr lang="it-IT" altLang="it-IT" sz="1600" b="1" dirty="0" smtClean="0"/>
              <a:t>PER PRODOTTI </a:t>
            </a:r>
            <a:r>
              <a:rPr lang="it-IT" altLang="it-IT" sz="1600" b="1" dirty="0"/>
              <a:t>DA CONSEGNARE</a:t>
            </a:r>
            <a:endParaRPr lang="it-IT" altLang="it-IT" sz="1600" b="1" dirty="0"/>
          </a:p>
        </p:txBody>
      </p:sp>
      <p:sp>
        <p:nvSpPr>
          <p:cNvPr id="35856" name="Text Box 43"/>
          <p:cNvSpPr txBox="1">
            <a:spLocks noChangeArrowheads="1"/>
          </p:cNvSpPr>
          <p:nvPr/>
        </p:nvSpPr>
        <p:spPr bwMode="auto">
          <a:xfrm>
            <a:off x="-9525" y="333757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7" name="Text Box 43"/>
          <p:cNvSpPr txBox="1">
            <a:spLocks noChangeArrowheads="1"/>
          </p:cNvSpPr>
          <p:nvPr/>
        </p:nvSpPr>
        <p:spPr bwMode="auto">
          <a:xfrm>
            <a:off x="4445000" y="340265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8" name="Text Box 43"/>
          <p:cNvSpPr txBox="1">
            <a:spLocks noChangeArrowheads="1"/>
          </p:cNvSpPr>
          <p:nvPr/>
        </p:nvSpPr>
        <p:spPr bwMode="auto">
          <a:xfrm>
            <a:off x="2786063" y="334709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59" name="Text Box 43"/>
          <p:cNvSpPr txBox="1">
            <a:spLocks noChangeArrowheads="1"/>
          </p:cNvSpPr>
          <p:nvPr/>
        </p:nvSpPr>
        <p:spPr bwMode="auto">
          <a:xfrm>
            <a:off x="7605713" y="340107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graphicFrame>
        <p:nvGraphicFramePr>
          <p:cNvPr id="24" name="Group 52"/>
          <p:cNvGraphicFramePr>
            <a:graphicFrameLocks noGrp="1"/>
          </p:cNvGraphicFramePr>
          <p:nvPr>
            <p:extLst>
              <p:ext uri="{D42A27DB-BD31-4B8C-83A1-F6EECF244321}">
                <p14:modId xmlns:p14="http://schemas.microsoft.com/office/powerpoint/2010/main" val="3313546832"/>
              </p:ext>
            </p:extLst>
          </p:nvPr>
        </p:nvGraphicFramePr>
        <p:xfrm>
          <a:off x="358775" y="5052095"/>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Prodotti da consegnare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Clienti c/impegni per prodotti da consegnare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30.000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 name="Text Box 43"/>
          <p:cNvSpPr txBox="1">
            <a:spLocks noChangeArrowheads="1"/>
          </p:cNvSpPr>
          <p:nvPr/>
        </p:nvSpPr>
        <p:spPr bwMode="auto">
          <a:xfrm>
            <a:off x="4668838" y="3698735"/>
            <a:ext cx="165100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a:t>3</a:t>
            </a:r>
            <a:r>
              <a:rPr lang="it-IT" altLang="it-IT" sz="1600" dirty="0" smtClean="0"/>
              <a:t>0</a:t>
            </a:r>
            <a:r>
              <a:rPr lang="it-IT" altLang="it-IT" sz="1600" dirty="0" smtClean="0"/>
              <a:t>.000 (conto già acceso)</a:t>
            </a:r>
            <a:endParaRPr lang="it-IT" altLang="it-IT" sz="1600" dirty="0"/>
          </a:p>
        </p:txBody>
      </p:sp>
      <p:sp>
        <p:nvSpPr>
          <p:cNvPr id="26" name="Text Box 43"/>
          <p:cNvSpPr txBox="1">
            <a:spLocks noChangeArrowheads="1"/>
          </p:cNvSpPr>
          <p:nvPr/>
        </p:nvSpPr>
        <p:spPr bwMode="auto">
          <a:xfrm>
            <a:off x="6583363" y="3794783"/>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3</a:t>
            </a:r>
            <a:r>
              <a:rPr lang="it-IT" altLang="it-IT" sz="1600" b="1" dirty="0" smtClean="0">
                <a:solidFill>
                  <a:srgbClr val="FF0000"/>
                </a:solidFill>
              </a:rPr>
              <a:t>0</a:t>
            </a:r>
            <a:r>
              <a:rPr lang="it-IT" altLang="it-IT" sz="1600" b="1" dirty="0" smtClean="0">
                <a:solidFill>
                  <a:srgbClr val="FF0000"/>
                </a:solidFill>
              </a:rPr>
              <a:t>.000</a:t>
            </a:r>
            <a:endParaRPr lang="it-IT" altLang="it-IT" sz="1600" b="1" dirty="0">
              <a:solidFill>
                <a:srgbClr val="FF0000"/>
              </a:solidFill>
            </a:endParaRPr>
          </a:p>
        </p:txBody>
      </p:sp>
      <p:sp>
        <p:nvSpPr>
          <p:cNvPr id="27" name="Rettangolo 26"/>
          <p:cNvSpPr/>
          <p:nvPr/>
        </p:nvSpPr>
        <p:spPr>
          <a:xfrm>
            <a:off x="179512" y="5961474"/>
            <a:ext cx="8820150" cy="707886"/>
          </a:xfrm>
          <a:prstGeom prst="rect">
            <a:avLst/>
          </a:prstGeom>
        </p:spPr>
        <p:txBody>
          <a:bodyPr wrap="square">
            <a:spAutoFit/>
          </a:bodyPr>
          <a:lstStyle/>
          <a:p>
            <a:pPr algn="ctr">
              <a:defRPr/>
            </a:pPr>
            <a:r>
              <a:rPr lang="it-IT" sz="2000" b="1" i="1" dirty="0">
                <a:solidFill>
                  <a:srgbClr val="333333"/>
                </a:solidFill>
              </a:rPr>
              <a:t>Ovviamente </a:t>
            </a:r>
            <a:r>
              <a:rPr lang="it-IT" sz="2000" b="1" i="1" dirty="0">
                <a:solidFill>
                  <a:srgbClr val="FF0000"/>
                </a:solidFill>
              </a:rPr>
              <a:t>in contabilità generale</a:t>
            </a:r>
            <a:r>
              <a:rPr lang="it-IT" sz="2000" b="1" i="1" dirty="0" smtClean="0">
                <a:solidFill>
                  <a:srgbClr val="333333"/>
                </a:solidFill>
                <a:latin typeface="+mn-lt"/>
              </a:rPr>
              <a:t> avremo poi la rilevazione del ricavo di ven</a:t>
            </a:r>
            <a:r>
              <a:rPr lang="it-IT" sz="2000" b="1" i="1" dirty="0" smtClean="0">
                <a:solidFill>
                  <a:srgbClr val="333333"/>
                </a:solidFill>
                <a:latin typeface="+mn-lt"/>
              </a:rPr>
              <a:t>dita </a:t>
            </a:r>
            <a:r>
              <a:rPr lang="it-IT" sz="2000" b="1" i="1" dirty="0" smtClean="0">
                <a:solidFill>
                  <a:srgbClr val="333333"/>
                </a:solidFill>
                <a:latin typeface="+mn-lt"/>
              </a:rPr>
              <a:t>dei prodotti controbilanciato dal credito verso il cliente</a:t>
            </a:r>
            <a:endParaRPr lang="it-IT" sz="2000" i="1" dirty="0">
              <a:solidFill>
                <a:srgbClr val="333333"/>
              </a:solidFill>
              <a:latin typeface="+mn-lt"/>
            </a:endParaRPr>
          </a:p>
        </p:txBody>
      </p:sp>
      <p:sp>
        <p:nvSpPr>
          <p:cNvPr id="28" name="Text Box 43"/>
          <p:cNvSpPr txBox="1">
            <a:spLocks noChangeArrowheads="1"/>
          </p:cNvSpPr>
          <p:nvPr/>
        </p:nvSpPr>
        <p:spPr bwMode="auto">
          <a:xfrm>
            <a:off x="2270150" y="3644188"/>
            <a:ext cx="1509688"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a:t>3</a:t>
            </a:r>
            <a:r>
              <a:rPr lang="it-IT" altLang="it-IT" sz="1600" dirty="0" smtClean="0"/>
              <a:t>0</a:t>
            </a:r>
            <a:r>
              <a:rPr lang="it-IT" altLang="it-IT" sz="1600" dirty="0" smtClean="0"/>
              <a:t>.000 (conto già acceso)</a:t>
            </a:r>
            <a:endParaRPr lang="it-IT" altLang="it-IT" sz="1600" dirty="0"/>
          </a:p>
        </p:txBody>
      </p:sp>
      <p:sp>
        <p:nvSpPr>
          <p:cNvPr id="29" name="Text Box 43"/>
          <p:cNvSpPr txBox="1">
            <a:spLocks noChangeArrowheads="1"/>
          </p:cNvSpPr>
          <p:nvPr/>
        </p:nvSpPr>
        <p:spPr bwMode="auto">
          <a:xfrm>
            <a:off x="446112" y="3809465"/>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3</a:t>
            </a:r>
            <a:r>
              <a:rPr lang="it-IT" altLang="it-IT" sz="1600" b="1" dirty="0" smtClean="0">
                <a:solidFill>
                  <a:srgbClr val="FF0000"/>
                </a:solidFill>
              </a:rPr>
              <a:t>0</a:t>
            </a:r>
            <a:r>
              <a:rPr lang="it-IT" altLang="it-IT" sz="1600" b="1" dirty="0" smtClean="0">
                <a:solidFill>
                  <a:srgbClr val="FF0000"/>
                </a:solidFill>
              </a:rPr>
              <a:t>.000</a:t>
            </a:r>
            <a:endParaRPr lang="it-IT" altLang="it-IT" sz="1600" b="1" dirty="0">
              <a:solidFill>
                <a:srgbClr val="FF0000"/>
              </a:solidFill>
            </a:endParaRPr>
          </a:p>
        </p:txBody>
      </p:sp>
      <p:cxnSp>
        <p:nvCxnSpPr>
          <p:cNvPr id="30" name="Connettore diritto 29"/>
          <p:cNvCxnSpPr>
            <a:cxnSpLocks/>
          </p:cNvCxnSpPr>
          <p:nvPr/>
        </p:nvCxnSpPr>
        <p:spPr>
          <a:xfrm>
            <a:off x="1187624" y="4652318"/>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Connettore 2 30"/>
          <p:cNvCxnSpPr/>
          <p:nvPr/>
        </p:nvCxnSpPr>
        <p:spPr>
          <a:xfrm flipV="1">
            <a:off x="1187624" y="414908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V="1">
            <a:off x="7264574" y="414908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475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317500" y="227013"/>
            <a:ext cx="8496300" cy="5921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130175" y="855663"/>
            <a:ext cx="8883650" cy="3078162"/>
          </a:xfrm>
          <a:prstGeom prst="rect">
            <a:avLst/>
          </a:prstGeom>
        </p:spPr>
        <p:txBody>
          <a:bodyPr>
            <a:spAutoFit/>
          </a:bodyPr>
          <a:lstStyle/>
          <a:p>
            <a:pPr>
              <a:defRPr/>
            </a:pPr>
            <a:r>
              <a:rPr lang="it-IT" sz="2400" b="1" dirty="0">
                <a:solidFill>
                  <a:srgbClr val="333333"/>
                </a:solidFill>
                <a:latin typeface="+mn-lt"/>
              </a:rPr>
              <a:t> 4. Il sistema dei rischi</a:t>
            </a:r>
          </a:p>
          <a:p>
            <a:pPr algn="just">
              <a:defRPr/>
            </a:pPr>
            <a:endParaRPr lang="it-IT" sz="800" dirty="0">
              <a:solidFill>
                <a:srgbClr val="333333"/>
              </a:solidFill>
              <a:latin typeface="+mn-lt"/>
            </a:endParaRPr>
          </a:p>
          <a:p>
            <a:pPr algn="just">
              <a:defRPr/>
            </a:pPr>
            <a:r>
              <a:rPr lang="it-IT" dirty="0">
                <a:solidFill>
                  <a:srgbClr val="333333"/>
                </a:solidFill>
                <a:latin typeface="+mn-lt"/>
              </a:rPr>
              <a:t>Il sistema dei rischi evidenzia che su specifiche operazioni aziendali gravano, per l’appunto, rischi che potrebbero generare eventi negativi, anche dal punto di vista economico, per l’azienda. Solitamente si rilevano i rischi che non emergono già dalla rilevazione nel sistema principale (cambiali portate allo sconto o ad anticipi ricevuti su fatture, anticipazioni su operazioni di factoring). </a:t>
            </a:r>
          </a:p>
          <a:p>
            <a:pPr algn="just">
              <a:defRPr/>
            </a:pPr>
            <a:r>
              <a:rPr lang="it-IT" b="1" dirty="0">
                <a:solidFill>
                  <a:srgbClr val="333333"/>
                </a:solidFill>
                <a:latin typeface="+mn-lt"/>
              </a:rPr>
              <a:t>Rischio </a:t>
            </a:r>
            <a:r>
              <a:rPr lang="it-IT" b="1" dirty="0" err="1">
                <a:solidFill>
                  <a:srgbClr val="333333"/>
                </a:solidFill>
                <a:latin typeface="+mn-lt"/>
              </a:rPr>
              <a:t>perchè</a:t>
            </a:r>
            <a:r>
              <a:rPr lang="it-IT" b="1" dirty="0">
                <a:solidFill>
                  <a:srgbClr val="333333"/>
                </a:solidFill>
                <a:latin typeface="+mn-lt"/>
              </a:rPr>
              <a:t>?? → </a:t>
            </a:r>
            <a:r>
              <a:rPr lang="it-IT" dirty="0">
                <a:solidFill>
                  <a:srgbClr val="333333"/>
                </a:solidFill>
                <a:latin typeface="+mn-lt"/>
              </a:rPr>
              <a:t>Perché se il debitore non paga, le somme che ci sono state anticipate dovranno essere restituite al finanziatore/anticipatore delle stesse.</a:t>
            </a:r>
          </a:p>
          <a:p>
            <a:pPr algn="just">
              <a:defRPr/>
            </a:pPr>
            <a:r>
              <a:rPr lang="it-IT" dirty="0">
                <a:solidFill>
                  <a:srgbClr val="333333"/>
                </a:solidFill>
                <a:latin typeface="+mn-lt"/>
              </a:rPr>
              <a:t> </a:t>
            </a: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L’azienda Alfa rileva un rischio su cambiali portate allo sconto per 1.000 </a:t>
            </a:r>
          </a:p>
        </p:txBody>
      </p:sp>
      <p:graphicFrame>
        <p:nvGraphicFramePr>
          <p:cNvPr id="5" name="Group 23"/>
          <p:cNvGraphicFramePr>
            <a:graphicFrameLocks noGrp="1"/>
          </p:cNvGraphicFramePr>
          <p:nvPr/>
        </p:nvGraphicFramePr>
        <p:xfrm>
          <a:off x="630238" y="4530725"/>
          <a:ext cx="3048000" cy="889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89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53000" y="4530725"/>
          <a:ext cx="3048000" cy="889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89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9950" name="Text Box 43"/>
          <p:cNvSpPr txBox="1">
            <a:spLocks noChangeArrowheads="1"/>
          </p:cNvSpPr>
          <p:nvPr/>
        </p:nvSpPr>
        <p:spPr bwMode="auto">
          <a:xfrm>
            <a:off x="612775" y="3941763"/>
            <a:ext cx="3168650" cy="5857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RISCHI SU CAMBIALI PORTATE ALLO SCONTO</a:t>
            </a:r>
          </a:p>
        </p:txBody>
      </p:sp>
      <p:sp>
        <p:nvSpPr>
          <p:cNvPr id="39951" name="Text Box 43"/>
          <p:cNvSpPr txBox="1">
            <a:spLocks noChangeArrowheads="1"/>
          </p:cNvSpPr>
          <p:nvPr/>
        </p:nvSpPr>
        <p:spPr bwMode="auto">
          <a:xfrm>
            <a:off x="4892675" y="3921125"/>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BANCA C/CAMBIALI PORTATE ALLO SCONTO</a:t>
            </a:r>
          </a:p>
        </p:txBody>
      </p:sp>
      <p:sp>
        <p:nvSpPr>
          <p:cNvPr id="39952" name="Text Box 43"/>
          <p:cNvSpPr txBox="1">
            <a:spLocks noChangeArrowheads="1"/>
          </p:cNvSpPr>
          <p:nvPr/>
        </p:nvSpPr>
        <p:spPr bwMode="auto">
          <a:xfrm>
            <a:off x="-115888" y="4435475"/>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9953" name="Text Box 43"/>
          <p:cNvSpPr txBox="1">
            <a:spLocks noChangeArrowheads="1"/>
          </p:cNvSpPr>
          <p:nvPr/>
        </p:nvSpPr>
        <p:spPr bwMode="auto">
          <a:xfrm>
            <a:off x="4565650" y="4586288"/>
            <a:ext cx="1116013" cy="3397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9954" name="Text Box 43"/>
          <p:cNvSpPr txBox="1">
            <a:spLocks noChangeArrowheads="1"/>
          </p:cNvSpPr>
          <p:nvPr/>
        </p:nvSpPr>
        <p:spPr bwMode="auto">
          <a:xfrm>
            <a:off x="2836863" y="453072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9955" name="Text Box 43"/>
          <p:cNvSpPr txBox="1">
            <a:spLocks noChangeArrowheads="1"/>
          </p:cNvSpPr>
          <p:nvPr/>
        </p:nvSpPr>
        <p:spPr bwMode="auto">
          <a:xfrm>
            <a:off x="7631113" y="4530725"/>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9956" name="Text Box 43"/>
          <p:cNvSpPr txBox="1">
            <a:spLocks noChangeArrowheads="1"/>
          </p:cNvSpPr>
          <p:nvPr/>
        </p:nvSpPr>
        <p:spPr bwMode="auto">
          <a:xfrm>
            <a:off x="6672263" y="4710113"/>
            <a:ext cx="1379537"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1.000</a:t>
            </a:r>
          </a:p>
        </p:txBody>
      </p:sp>
      <p:sp>
        <p:nvSpPr>
          <p:cNvPr id="39957" name="Text Box 43"/>
          <p:cNvSpPr txBox="1">
            <a:spLocks noChangeArrowheads="1"/>
          </p:cNvSpPr>
          <p:nvPr/>
        </p:nvSpPr>
        <p:spPr bwMode="auto">
          <a:xfrm>
            <a:off x="612775" y="4724400"/>
            <a:ext cx="137795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1.000</a:t>
            </a:r>
          </a:p>
        </p:txBody>
      </p:sp>
      <p:cxnSp>
        <p:nvCxnSpPr>
          <p:cNvPr id="21" name="Connettore diritto 20"/>
          <p:cNvCxnSpPr>
            <a:cxnSpLocks/>
          </p:cNvCxnSpPr>
          <p:nvPr/>
        </p:nvCxnSpPr>
        <p:spPr>
          <a:xfrm>
            <a:off x="1376363" y="5626100"/>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512286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5122863"/>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143468591"/>
              </p:ext>
            </p:extLst>
          </p:nvPr>
        </p:nvGraphicFramePr>
        <p:xfrm>
          <a:off x="323850" y="57292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Rischi su cambiali portate allo sconto</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 c/cambiali portate allo sconto</a:t>
                      </a: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109413" y="939800"/>
            <a:ext cx="8855075" cy="1692771"/>
          </a:xfrm>
          <a:prstGeom prst="rect">
            <a:avLst/>
          </a:prstGeom>
        </p:spPr>
        <p:txBody>
          <a:bodyPr wrap="square">
            <a:spAutoFit/>
          </a:bodyPr>
          <a:lstStyle/>
          <a:p>
            <a:pPr>
              <a:defRPr/>
            </a:pPr>
            <a:r>
              <a:rPr lang="it-IT" sz="2400" b="1" dirty="0">
                <a:solidFill>
                  <a:srgbClr val="333333"/>
                </a:solidFill>
                <a:latin typeface="+mn-lt"/>
              </a:rPr>
              <a:t> </a:t>
            </a:r>
            <a:r>
              <a:rPr lang="it-IT" sz="2400" b="1" dirty="0" smtClean="0">
                <a:solidFill>
                  <a:srgbClr val="333333"/>
                </a:solidFill>
                <a:latin typeface="+mn-lt"/>
              </a:rPr>
              <a:t>Quando si estingue questa </a:t>
            </a:r>
            <a:r>
              <a:rPr lang="it-IT" sz="2400" b="1" dirty="0" smtClean="0">
                <a:solidFill>
                  <a:srgbClr val="333333"/>
                </a:solidFill>
                <a:latin typeface="+mn-lt"/>
              </a:rPr>
              <a:t>scrittura </a:t>
            </a:r>
            <a:r>
              <a:rPr lang="it-IT" sz="2400" b="1" dirty="0" smtClean="0">
                <a:solidFill>
                  <a:srgbClr val="333333"/>
                </a:solidFill>
                <a:latin typeface="+mn-lt"/>
              </a:rPr>
              <a:t>d’ordine?</a:t>
            </a:r>
            <a:endParaRPr lang="it-IT" sz="2400" b="1" dirty="0">
              <a:solidFill>
                <a:srgbClr val="333333"/>
              </a:solidFill>
              <a:latin typeface="+mn-lt"/>
            </a:endParaRPr>
          </a:p>
          <a:p>
            <a:pPr algn="just">
              <a:defRPr/>
            </a:pPr>
            <a:endParaRPr lang="it-IT" sz="800" dirty="0">
              <a:solidFill>
                <a:srgbClr val="333333"/>
              </a:solidFill>
              <a:latin typeface="+mn-lt"/>
            </a:endParaRPr>
          </a:p>
          <a:p>
            <a:pPr algn="just">
              <a:defRPr/>
            </a:pPr>
            <a:r>
              <a:rPr lang="it-IT" dirty="0" smtClean="0">
                <a:solidFill>
                  <a:srgbClr val="333333"/>
                </a:solidFill>
                <a:latin typeface="+mn-lt"/>
              </a:rPr>
              <a:t>Quando il rischio si estingue (la cambiale viene regolarmente pagata, oppure non viene pagata, nel qual caso il rischio si trasforma in una situazione concreta) i conti d’ordine rilevati in precedenza si estinguono (con la scrittura uguale e contraria)</a:t>
            </a:r>
            <a:endParaRPr lang="it-IT" sz="800" dirty="0">
              <a:solidFill>
                <a:srgbClr val="333333"/>
              </a:solidFill>
              <a:latin typeface="+mn-lt"/>
            </a:endParaRPr>
          </a:p>
          <a:p>
            <a:pPr algn="just">
              <a:defRPr/>
            </a:pPr>
            <a:r>
              <a:rPr lang="it-IT" b="1" u="sng" dirty="0" smtClean="0">
                <a:solidFill>
                  <a:srgbClr val="333333"/>
                </a:solidFill>
                <a:latin typeface="+mn-lt"/>
              </a:rPr>
              <a:t>Nel nostro esempio avremo pertanto:</a:t>
            </a:r>
            <a:endParaRPr lang="it-IT" dirty="0">
              <a:solidFill>
                <a:srgbClr val="333333"/>
              </a:solidFill>
              <a:latin typeface="+mn-lt"/>
            </a:endParaRPr>
          </a:p>
        </p:txBody>
      </p:sp>
      <p:sp>
        <p:nvSpPr>
          <p:cNvPr id="27" name="Rettangolo 26"/>
          <p:cNvSpPr/>
          <p:nvPr/>
        </p:nvSpPr>
        <p:spPr>
          <a:xfrm>
            <a:off x="108842" y="5517232"/>
            <a:ext cx="8999662" cy="1323439"/>
          </a:xfrm>
          <a:prstGeom prst="rect">
            <a:avLst/>
          </a:prstGeom>
        </p:spPr>
        <p:txBody>
          <a:bodyPr wrap="square">
            <a:spAutoFit/>
          </a:bodyPr>
          <a:lstStyle/>
          <a:p>
            <a:pPr algn="ctr">
              <a:defRPr/>
            </a:pPr>
            <a:r>
              <a:rPr lang="it-IT" sz="2000" b="1" i="1" dirty="0">
                <a:solidFill>
                  <a:srgbClr val="333333"/>
                </a:solidFill>
              </a:rPr>
              <a:t>Ovviamente </a:t>
            </a:r>
            <a:r>
              <a:rPr lang="it-IT" sz="2000" b="1" i="1" dirty="0">
                <a:solidFill>
                  <a:srgbClr val="FF0000"/>
                </a:solidFill>
              </a:rPr>
              <a:t>in contabilità </a:t>
            </a:r>
            <a:r>
              <a:rPr lang="it-IT" sz="2000" b="1" i="1" dirty="0" smtClean="0">
                <a:solidFill>
                  <a:srgbClr val="FF0000"/>
                </a:solidFill>
              </a:rPr>
              <a:t>generale</a:t>
            </a:r>
            <a:r>
              <a:rPr lang="it-IT" sz="2000" b="1" i="1" dirty="0" smtClean="0">
                <a:solidFill>
                  <a:srgbClr val="333333"/>
                </a:solidFill>
                <a:latin typeface="+mn-lt"/>
              </a:rPr>
              <a:t>, qualora ci venga </a:t>
            </a:r>
            <a:r>
              <a:rPr lang="it-IT" sz="2000" b="1" i="1" dirty="0" smtClean="0">
                <a:solidFill>
                  <a:srgbClr val="333333"/>
                </a:solidFill>
                <a:latin typeface="+mn-lt"/>
              </a:rPr>
              <a:t>restituita la cambiale insoluta, dovremo provvedere a reinserirla in contabilità e a restituire il suo valore nominale alla banca </a:t>
            </a:r>
          </a:p>
          <a:p>
            <a:pPr algn="ctr">
              <a:defRPr/>
            </a:pPr>
            <a:r>
              <a:rPr lang="it-IT" sz="2000" b="1" i="1" dirty="0" smtClean="0">
                <a:solidFill>
                  <a:srgbClr val="333333"/>
                </a:solidFill>
                <a:latin typeface="+mn-lt"/>
              </a:rPr>
              <a:t>(lo vedremo in dettaglio più avanti…)</a:t>
            </a:r>
            <a:endParaRPr lang="it-IT" sz="2000" i="1" dirty="0">
              <a:solidFill>
                <a:srgbClr val="333333"/>
              </a:solidFill>
              <a:latin typeface="+mn-lt"/>
            </a:endParaRPr>
          </a:p>
        </p:txBody>
      </p:sp>
      <p:graphicFrame>
        <p:nvGraphicFramePr>
          <p:cNvPr id="21" name="Group 23"/>
          <p:cNvGraphicFramePr>
            <a:graphicFrameLocks noGrp="1"/>
          </p:cNvGraphicFramePr>
          <p:nvPr>
            <p:extLst>
              <p:ext uri="{D42A27DB-BD31-4B8C-83A1-F6EECF244321}">
                <p14:modId xmlns:p14="http://schemas.microsoft.com/office/powerpoint/2010/main" val="2569836296"/>
              </p:ext>
            </p:extLst>
          </p:nvPr>
        </p:nvGraphicFramePr>
        <p:xfrm>
          <a:off x="630560" y="3318520"/>
          <a:ext cx="3048000" cy="889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89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2" name="Group 23"/>
          <p:cNvGraphicFramePr>
            <a:graphicFrameLocks noGrp="1"/>
          </p:cNvGraphicFramePr>
          <p:nvPr>
            <p:extLst>
              <p:ext uri="{D42A27DB-BD31-4B8C-83A1-F6EECF244321}">
                <p14:modId xmlns:p14="http://schemas.microsoft.com/office/powerpoint/2010/main" val="1623086538"/>
              </p:ext>
            </p:extLst>
          </p:nvPr>
        </p:nvGraphicFramePr>
        <p:xfrm>
          <a:off x="4953322" y="3318520"/>
          <a:ext cx="3048000" cy="8890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889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04" marB="45704"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3" name="Text Box 43"/>
          <p:cNvSpPr txBox="1">
            <a:spLocks noChangeArrowheads="1"/>
          </p:cNvSpPr>
          <p:nvPr/>
        </p:nvSpPr>
        <p:spPr bwMode="auto">
          <a:xfrm>
            <a:off x="613097" y="2729558"/>
            <a:ext cx="3168650" cy="5857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RISCHI SU CAMBIALI PORTATE ALLO SCONTO</a:t>
            </a:r>
          </a:p>
        </p:txBody>
      </p:sp>
      <p:sp>
        <p:nvSpPr>
          <p:cNvPr id="33" name="Text Box 43"/>
          <p:cNvSpPr txBox="1">
            <a:spLocks noChangeArrowheads="1"/>
          </p:cNvSpPr>
          <p:nvPr/>
        </p:nvSpPr>
        <p:spPr bwMode="auto">
          <a:xfrm>
            <a:off x="4892997" y="2708920"/>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BANCA C/CAMBIALI PORTATE ALLO SCONTO</a:t>
            </a:r>
          </a:p>
        </p:txBody>
      </p:sp>
      <p:sp>
        <p:nvSpPr>
          <p:cNvPr id="34" name="Text Box 43"/>
          <p:cNvSpPr txBox="1">
            <a:spLocks noChangeArrowheads="1"/>
          </p:cNvSpPr>
          <p:nvPr/>
        </p:nvSpPr>
        <p:spPr bwMode="auto">
          <a:xfrm>
            <a:off x="4565972" y="3374083"/>
            <a:ext cx="1116013" cy="3397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 name="Text Box 43"/>
          <p:cNvSpPr txBox="1">
            <a:spLocks noChangeArrowheads="1"/>
          </p:cNvSpPr>
          <p:nvPr/>
        </p:nvSpPr>
        <p:spPr bwMode="auto">
          <a:xfrm>
            <a:off x="2837185" y="3318520"/>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6" name="Text Box 43"/>
          <p:cNvSpPr txBox="1">
            <a:spLocks noChangeArrowheads="1"/>
          </p:cNvSpPr>
          <p:nvPr/>
        </p:nvSpPr>
        <p:spPr bwMode="auto">
          <a:xfrm>
            <a:off x="7631435" y="331852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7" name="Text Box 43"/>
          <p:cNvSpPr txBox="1">
            <a:spLocks noChangeArrowheads="1"/>
          </p:cNvSpPr>
          <p:nvPr/>
        </p:nvSpPr>
        <p:spPr bwMode="auto">
          <a:xfrm>
            <a:off x="6672585" y="3497908"/>
            <a:ext cx="1379537"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1.000 (conto </a:t>
            </a:r>
            <a:r>
              <a:rPr lang="it-IT" altLang="it-IT" sz="1600" dirty="0"/>
              <a:t>già acceso)</a:t>
            </a:r>
            <a:endParaRPr lang="it-IT" altLang="it-IT" sz="1600" b="1" dirty="0"/>
          </a:p>
        </p:txBody>
      </p:sp>
      <p:sp>
        <p:nvSpPr>
          <p:cNvPr id="38" name="Text Box 43"/>
          <p:cNvSpPr txBox="1">
            <a:spLocks noChangeArrowheads="1"/>
          </p:cNvSpPr>
          <p:nvPr/>
        </p:nvSpPr>
        <p:spPr bwMode="auto">
          <a:xfrm>
            <a:off x="613097" y="3512195"/>
            <a:ext cx="1377950"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1.000 (conto già acceso)</a:t>
            </a:r>
            <a:endParaRPr lang="it-IT" altLang="it-IT" sz="1600" dirty="0"/>
          </a:p>
        </p:txBody>
      </p:sp>
      <p:graphicFrame>
        <p:nvGraphicFramePr>
          <p:cNvPr id="42" name="Group 52"/>
          <p:cNvGraphicFramePr>
            <a:graphicFrameLocks noGrp="1"/>
          </p:cNvGraphicFramePr>
          <p:nvPr>
            <p:extLst>
              <p:ext uri="{D42A27DB-BD31-4B8C-83A1-F6EECF244321}">
                <p14:modId xmlns:p14="http://schemas.microsoft.com/office/powerpoint/2010/main" val="155652656"/>
              </p:ext>
            </p:extLst>
          </p:nvPr>
        </p:nvGraphicFramePr>
        <p:xfrm>
          <a:off x="324172" y="4793779"/>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Banca c/cambiali portate 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Rischi su cambiali portate allo sconto</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00" marB="457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43" name="Connettore diritto 42"/>
          <p:cNvCxnSpPr>
            <a:cxnSpLocks/>
          </p:cNvCxnSpPr>
          <p:nvPr/>
        </p:nvCxnSpPr>
        <p:spPr>
          <a:xfrm>
            <a:off x="2987675" y="4508302"/>
            <a:ext cx="2573338"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ttore 2 43"/>
          <p:cNvCxnSpPr/>
          <p:nvPr/>
        </p:nvCxnSpPr>
        <p:spPr>
          <a:xfrm flipV="1">
            <a:off x="2987675" y="4005064"/>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Connettore 2 44"/>
          <p:cNvCxnSpPr/>
          <p:nvPr/>
        </p:nvCxnSpPr>
        <p:spPr>
          <a:xfrm flipV="1">
            <a:off x="5561013" y="4005064"/>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 Box 43"/>
          <p:cNvSpPr txBox="1">
            <a:spLocks noChangeArrowheads="1"/>
          </p:cNvSpPr>
          <p:nvPr/>
        </p:nvSpPr>
        <p:spPr bwMode="auto">
          <a:xfrm>
            <a:off x="2303784" y="3633422"/>
            <a:ext cx="137795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1.000</a:t>
            </a:r>
          </a:p>
        </p:txBody>
      </p:sp>
      <p:sp>
        <p:nvSpPr>
          <p:cNvPr id="47" name="Text Box 43"/>
          <p:cNvSpPr txBox="1">
            <a:spLocks noChangeArrowheads="1"/>
          </p:cNvSpPr>
          <p:nvPr/>
        </p:nvSpPr>
        <p:spPr bwMode="auto">
          <a:xfrm>
            <a:off x="4872038" y="3656983"/>
            <a:ext cx="1377950"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1.000</a:t>
            </a:r>
          </a:p>
        </p:txBody>
      </p:sp>
    </p:spTree>
    <p:extLst>
      <p:ext uri="{BB962C8B-B14F-4D97-AF65-F5344CB8AC3E}">
        <p14:creationId xmlns:p14="http://schemas.microsoft.com/office/powerpoint/2010/main" val="199150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40963" name="CasellaDiTesto 3"/>
          <p:cNvSpPr txBox="1">
            <a:spLocks noChangeArrowheads="1"/>
          </p:cNvSpPr>
          <p:nvPr/>
        </p:nvSpPr>
        <p:spPr bwMode="auto">
          <a:xfrm>
            <a:off x="755650" y="1311275"/>
            <a:ext cx="7632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a:t>Coronella S., Ragioneria generale, Cap. 14</a:t>
            </a:r>
            <a:endParaRPr lang="it-IT" altLang="it-IT"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79388" y="260350"/>
            <a:ext cx="8785225" cy="584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I sistemi di scritture</a:t>
            </a:r>
            <a:endParaRPr lang="it-IT" altLang="it-IT" sz="2000"/>
          </a:p>
        </p:txBody>
      </p:sp>
      <p:sp>
        <p:nvSpPr>
          <p:cNvPr id="29699" name="CasellaDiTesto 3"/>
          <p:cNvSpPr txBox="1">
            <a:spLocks noChangeArrowheads="1"/>
          </p:cNvSpPr>
          <p:nvPr/>
        </p:nvSpPr>
        <p:spPr bwMode="auto">
          <a:xfrm>
            <a:off x="179388" y="981075"/>
            <a:ext cx="8785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2400"/>
              <a:t>«Complesso di registrazioni che hanno come riferimento il medesimo oggetto di osservazione»</a:t>
            </a:r>
          </a:p>
        </p:txBody>
      </p:sp>
      <p:sp>
        <p:nvSpPr>
          <p:cNvPr id="29700" name="CasellaDiTesto 1"/>
          <p:cNvSpPr txBox="1">
            <a:spLocks noChangeArrowheads="1"/>
          </p:cNvSpPr>
          <p:nvPr/>
        </p:nvSpPr>
        <p:spPr bwMode="auto">
          <a:xfrm>
            <a:off x="173038" y="2730500"/>
            <a:ext cx="4248150" cy="76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b="1"/>
              <a:t>Sistemi principali</a:t>
            </a:r>
          </a:p>
          <a:p>
            <a:pPr algn="ctr">
              <a:spcBef>
                <a:spcPct val="0"/>
              </a:spcBef>
              <a:buClrTx/>
              <a:buFontTx/>
              <a:buNone/>
            </a:pPr>
            <a:endParaRPr lang="it-IT" altLang="it-IT" sz="2000" b="1"/>
          </a:p>
        </p:txBody>
      </p:sp>
      <p:sp>
        <p:nvSpPr>
          <p:cNvPr id="29701" name="CasellaDiTesto 7"/>
          <p:cNvSpPr txBox="1">
            <a:spLocks noChangeArrowheads="1"/>
          </p:cNvSpPr>
          <p:nvPr/>
        </p:nvSpPr>
        <p:spPr bwMode="auto">
          <a:xfrm>
            <a:off x="4722813" y="2720975"/>
            <a:ext cx="4176712" cy="769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2400" b="1"/>
              <a:t>Sistemi minori</a:t>
            </a:r>
          </a:p>
          <a:p>
            <a:pPr algn="ctr">
              <a:spcBef>
                <a:spcPct val="0"/>
              </a:spcBef>
              <a:buClrTx/>
              <a:buFontTx/>
              <a:buNone/>
            </a:pPr>
            <a:endParaRPr lang="it-IT" altLang="it-IT" sz="2000" b="1"/>
          </a:p>
        </p:txBody>
      </p:sp>
      <p:cxnSp>
        <p:nvCxnSpPr>
          <p:cNvPr id="4" name="Connettore 2 3"/>
          <p:cNvCxnSpPr>
            <a:cxnSpLocks/>
          </p:cNvCxnSpPr>
          <p:nvPr/>
        </p:nvCxnSpPr>
        <p:spPr>
          <a:xfrm flipH="1">
            <a:off x="2916238" y="1906588"/>
            <a:ext cx="1511300" cy="7493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ttore 2 10"/>
          <p:cNvCxnSpPr>
            <a:cxnSpLocks/>
          </p:cNvCxnSpPr>
          <p:nvPr/>
        </p:nvCxnSpPr>
        <p:spPr>
          <a:xfrm>
            <a:off x="4421188" y="1885950"/>
            <a:ext cx="1446212" cy="7699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704" name="CasellaDiTesto 3"/>
          <p:cNvSpPr txBox="1">
            <a:spLocks noChangeArrowheads="1"/>
          </p:cNvSpPr>
          <p:nvPr/>
        </p:nvSpPr>
        <p:spPr bwMode="auto">
          <a:xfrm>
            <a:off x="4826000" y="3686175"/>
            <a:ext cx="40735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pPr>
            <a:r>
              <a:rPr lang="it-IT" altLang="it-IT" sz="2000"/>
              <a:t>Riguardano le cosiddette «scritture supplementari»:</a:t>
            </a:r>
          </a:p>
          <a:p>
            <a:pPr algn="just" eaLnBrk="1" hangingPunct="1">
              <a:spcBef>
                <a:spcPct val="0"/>
              </a:spcBef>
              <a:buClrTx/>
              <a:buFontTx/>
              <a:buNone/>
            </a:pPr>
            <a:endParaRPr lang="it-IT" altLang="it-IT" sz="2000"/>
          </a:p>
          <a:p>
            <a:pPr algn="just" eaLnBrk="1" hangingPunct="1">
              <a:spcBef>
                <a:spcPct val="0"/>
              </a:spcBef>
              <a:buClrTx/>
            </a:pPr>
            <a:r>
              <a:rPr lang="it-IT" altLang="it-IT" sz="2000"/>
              <a:t>Beni di terzi</a:t>
            </a:r>
          </a:p>
          <a:p>
            <a:pPr algn="just" eaLnBrk="1" hangingPunct="1">
              <a:spcBef>
                <a:spcPct val="0"/>
              </a:spcBef>
              <a:buClrTx/>
            </a:pPr>
            <a:r>
              <a:rPr lang="it-IT" altLang="it-IT" sz="2000"/>
              <a:t>Nostri beni presso terzi</a:t>
            </a:r>
          </a:p>
          <a:p>
            <a:pPr algn="just" eaLnBrk="1" hangingPunct="1">
              <a:spcBef>
                <a:spcPct val="0"/>
              </a:spcBef>
              <a:buClrTx/>
            </a:pPr>
            <a:r>
              <a:rPr lang="it-IT" altLang="it-IT" sz="2000"/>
              <a:t>Impegni</a:t>
            </a:r>
          </a:p>
          <a:p>
            <a:pPr algn="just" eaLnBrk="1" hangingPunct="1">
              <a:spcBef>
                <a:spcPct val="0"/>
              </a:spcBef>
              <a:buClrTx/>
            </a:pPr>
            <a:r>
              <a:rPr lang="it-IT" altLang="it-IT" sz="2000"/>
              <a:t>Rischi</a:t>
            </a:r>
          </a:p>
          <a:p>
            <a:pPr algn="just" eaLnBrk="1" hangingPunct="1">
              <a:spcBef>
                <a:spcPct val="0"/>
              </a:spcBef>
              <a:buClrTx/>
            </a:pPr>
            <a:endParaRPr lang="it-IT" altLang="it-IT"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Classificazione dei conti </a:t>
            </a:r>
            <a:endParaRPr lang="it-IT" altLang="it-IT" sz="1800"/>
          </a:p>
        </p:txBody>
      </p:sp>
      <p:sp>
        <p:nvSpPr>
          <p:cNvPr id="2" name="Rettangolo 1"/>
          <p:cNvSpPr/>
          <p:nvPr/>
        </p:nvSpPr>
        <p:spPr>
          <a:xfrm>
            <a:off x="346075" y="908050"/>
            <a:ext cx="8496300" cy="2185988"/>
          </a:xfrm>
          <a:prstGeom prst="rect">
            <a:avLst/>
          </a:prstGeom>
        </p:spPr>
        <p:txBody>
          <a:bodyPr>
            <a:spAutoFit/>
          </a:bodyPr>
          <a:lstStyle/>
          <a:p>
            <a:pPr>
              <a:defRPr/>
            </a:pPr>
            <a:endParaRPr lang="it-IT" sz="800" dirty="0">
              <a:solidFill>
                <a:srgbClr val="333333"/>
              </a:solidFill>
              <a:latin typeface="+mn-lt"/>
            </a:endParaRPr>
          </a:p>
          <a:p>
            <a:pPr algn="just">
              <a:defRPr/>
            </a:pPr>
            <a:r>
              <a:rPr lang="it-IT" sz="2800" b="1" dirty="0">
                <a:solidFill>
                  <a:srgbClr val="333333"/>
                </a:solidFill>
                <a:latin typeface="+mn-lt"/>
              </a:rPr>
              <a:t>I conti d’ordine</a:t>
            </a:r>
            <a:r>
              <a:rPr lang="it-IT" sz="2000" dirty="0">
                <a:solidFill>
                  <a:srgbClr val="333333"/>
                </a:solidFill>
                <a:latin typeface="+mn-lt"/>
              </a:rPr>
              <a:t>, noti anche come </a:t>
            </a:r>
            <a:r>
              <a:rPr lang="it-IT" sz="2000" b="1" dirty="0">
                <a:solidFill>
                  <a:srgbClr val="333333"/>
                </a:solidFill>
                <a:latin typeface="+mn-lt"/>
              </a:rPr>
              <a:t>“conti di memoria</a:t>
            </a:r>
            <a:r>
              <a:rPr lang="it-IT" sz="2000" dirty="0">
                <a:solidFill>
                  <a:srgbClr val="333333"/>
                </a:solidFill>
                <a:latin typeface="+mn-lt"/>
              </a:rPr>
              <a:t>” si riferiscono a scritture che servono appunto a “ricordare” un determinato evento all’azienda senza che questo incida sul suo reddito e sul suo patrimonio </a:t>
            </a:r>
            <a:r>
              <a:rPr lang="it-IT" sz="2000" dirty="0">
                <a:solidFill>
                  <a:srgbClr val="333333"/>
                </a:solidFill>
              </a:rPr>
              <a:t>(beni dell’azienda in possesso di terzi, acquisizione della disponibilità ma non della proprietà di un bene di terzi, impegno che l’azienda ha assunto, rischi di operazioni aziendali, ecc..)</a:t>
            </a:r>
            <a:endParaRPr lang="it-IT" dirty="0">
              <a:solidFill>
                <a:srgbClr val="333333"/>
              </a:solidFill>
            </a:endParaRPr>
          </a:p>
        </p:txBody>
      </p:sp>
      <p:sp>
        <p:nvSpPr>
          <p:cNvPr id="5" name="Rettangolo 4"/>
          <p:cNvSpPr/>
          <p:nvPr/>
        </p:nvSpPr>
        <p:spPr>
          <a:xfrm>
            <a:off x="346075" y="3116263"/>
            <a:ext cx="8496300" cy="4402137"/>
          </a:xfrm>
          <a:prstGeom prst="rect">
            <a:avLst/>
          </a:prstGeom>
        </p:spPr>
        <p:txBody>
          <a:bodyPr>
            <a:spAutoFit/>
          </a:bodyPr>
          <a:lstStyle/>
          <a:p>
            <a:pPr algn="just">
              <a:defRPr/>
            </a:pPr>
            <a:r>
              <a:rPr lang="it-IT" sz="2000" dirty="0">
                <a:solidFill>
                  <a:srgbClr val="333333"/>
                </a:solidFill>
                <a:latin typeface="+mn-lt"/>
              </a:rPr>
              <a:t>I conti d’ordine fanno parte dei </a:t>
            </a:r>
            <a:r>
              <a:rPr lang="it-IT" sz="2000" b="1" dirty="0">
                <a:solidFill>
                  <a:srgbClr val="333333"/>
                </a:solidFill>
                <a:latin typeface="+mn-lt"/>
              </a:rPr>
              <a:t>“sistemi minori” </a:t>
            </a:r>
            <a:r>
              <a:rPr lang="it-IT" sz="2000" dirty="0">
                <a:solidFill>
                  <a:srgbClr val="333333"/>
                </a:solidFill>
                <a:latin typeface="+mn-lt"/>
              </a:rPr>
              <a:t>poiché gli eventi presi in considerazione da tali scritture </a:t>
            </a:r>
            <a:r>
              <a:rPr lang="it-IT" sz="2000" dirty="0">
                <a:solidFill>
                  <a:srgbClr val="C00000"/>
                </a:solidFill>
                <a:latin typeface="+mn-lt"/>
              </a:rPr>
              <a:t>non incidono sul reddito e sul patrimonio aziendale</a:t>
            </a:r>
          </a:p>
          <a:p>
            <a:pPr algn="just">
              <a:defRPr/>
            </a:pPr>
            <a:endParaRPr lang="it-IT" sz="2000" dirty="0">
              <a:solidFill>
                <a:srgbClr val="333333"/>
              </a:solidFill>
              <a:latin typeface="+mn-lt"/>
            </a:endParaRPr>
          </a:p>
          <a:p>
            <a:pPr algn="just">
              <a:defRPr/>
            </a:pPr>
            <a:r>
              <a:rPr lang="it-IT" sz="2000" dirty="0">
                <a:solidFill>
                  <a:srgbClr val="333333"/>
                </a:solidFill>
                <a:latin typeface="+mn-lt"/>
              </a:rPr>
              <a:t>Sono </a:t>
            </a:r>
            <a:r>
              <a:rPr lang="it-IT" sz="2000" dirty="0">
                <a:solidFill>
                  <a:srgbClr val="C00000"/>
                </a:solidFill>
                <a:latin typeface="+mn-lt"/>
              </a:rPr>
              <a:t>scritture non obbligatorie </a:t>
            </a:r>
            <a:r>
              <a:rPr lang="it-IT" sz="2000" dirty="0">
                <a:solidFill>
                  <a:srgbClr val="333333"/>
                </a:solidFill>
                <a:latin typeface="+mn-lt"/>
              </a:rPr>
              <a:t>e non vi è l’obbligo di esposizione dei conti d’ordine nel Bilancio</a:t>
            </a:r>
          </a:p>
          <a:p>
            <a:pPr algn="just">
              <a:defRPr/>
            </a:pPr>
            <a:endParaRPr lang="it-IT" sz="2000" dirty="0">
              <a:solidFill>
                <a:srgbClr val="333333"/>
              </a:solidFill>
              <a:latin typeface="+mn-lt"/>
            </a:endParaRPr>
          </a:p>
          <a:p>
            <a:pPr algn="just">
              <a:defRPr/>
            </a:pPr>
            <a:r>
              <a:rPr lang="it-IT" sz="2000" dirty="0">
                <a:solidFill>
                  <a:srgbClr val="333333"/>
                </a:solidFill>
                <a:latin typeface="+mn-lt"/>
              </a:rPr>
              <a:t>Qualora si volesse riportare la loro esposizione questi </a:t>
            </a:r>
            <a:r>
              <a:rPr lang="it-IT" sz="2000" dirty="0">
                <a:solidFill>
                  <a:srgbClr val="C00000"/>
                </a:solidFill>
                <a:latin typeface="+mn-lt"/>
              </a:rPr>
              <a:t>sono collocati “per memoria” in calce allo stato patrimoniale contabile</a:t>
            </a:r>
            <a:r>
              <a:rPr lang="it-IT" sz="2000" dirty="0">
                <a:solidFill>
                  <a:srgbClr val="333333"/>
                </a:solidFill>
                <a:latin typeface="+mn-lt"/>
              </a:rPr>
              <a:t>, al di sotto cioè dei totali delle somme di dare e avere (attività/impieghi e passività/fonti). Ciò dimostra appunto che le circostanze che vi sono contabilizzate </a:t>
            </a:r>
            <a:r>
              <a:rPr lang="it-IT" sz="2000" dirty="0">
                <a:solidFill>
                  <a:srgbClr val="C00000"/>
                </a:solidFill>
                <a:latin typeface="+mn-lt"/>
              </a:rPr>
              <a:t>sono ancora “in corso” alla fine dell’esercizio</a:t>
            </a:r>
          </a:p>
          <a:p>
            <a:pPr algn="just">
              <a:defRPr/>
            </a:pPr>
            <a:r>
              <a:rPr lang="it-IT" sz="2000" dirty="0">
                <a:solidFill>
                  <a:srgbClr val="333333"/>
                </a:solidFill>
                <a:latin typeface="+mn-lt"/>
              </a:rPr>
              <a:t> </a:t>
            </a:r>
          </a:p>
          <a:p>
            <a:pPr algn="just">
              <a:defRPr/>
            </a:pPr>
            <a:endParaRPr lang="it-IT" sz="2000" b="1" dirty="0">
              <a:solidFill>
                <a:srgbClr val="333333"/>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346075" y="1147763"/>
            <a:ext cx="8496300" cy="5046662"/>
          </a:xfrm>
          <a:prstGeom prst="rect">
            <a:avLst/>
          </a:prstGeom>
        </p:spPr>
        <p:txBody>
          <a:bodyPr>
            <a:spAutoFit/>
          </a:bodyPr>
          <a:lstStyle/>
          <a:p>
            <a:pPr>
              <a:defRPr/>
            </a:pPr>
            <a:r>
              <a:rPr lang="it-IT" sz="2000" dirty="0">
                <a:solidFill>
                  <a:srgbClr val="333333"/>
                </a:solidFill>
              </a:rPr>
              <a:t> Esistono quattro fattispecie:</a:t>
            </a:r>
          </a:p>
          <a:p>
            <a:pPr>
              <a:defRPr/>
            </a:pPr>
            <a:endParaRPr lang="it-IT" sz="800" dirty="0">
              <a:solidFill>
                <a:srgbClr val="333333"/>
              </a:solidFill>
            </a:endParaRPr>
          </a:p>
          <a:p>
            <a:pPr marL="457200" indent="-457200">
              <a:buFont typeface="+mj-lt"/>
              <a:buAutoNum type="arabicPeriod"/>
              <a:defRPr/>
            </a:pPr>
            <a:r>
              <a:rPr lang="it-IT" sz="2000" dirty="0">
                <a:solidFill>
                  <a:srgbClr val="333333"/>
                </a:solidFill>
              </a:rPr>
              <a:t>il sistema dei beni di terzi presso l’azienda</a:t>
            </a:r>
          </a:p>
          <a:p>
            <a:pPr marL="457200" indent="-457200">
              <a:buFont typeface="+mj-lt"/>
              <a:buAutoNum type="arabicPeriod"/>
              <a:defRPr/>
            </a:pPr>
            <a:r>
              <a:rPr lang="it-IT" sz="2000" dirty="0">
                <a:solidFill>
                  <a:srgbClr val="333333"/>
                </a:solidFill>
              </a:rPr>
              <a:t>il sistema dei beni dell’azienda presso terzi</a:t>
            </a:r>
          </a:p>
          <a:p>
            <a:pPr marL="457200" indent="-457200">
              <a:buFont typeface="+mj-lt"/>
              <a:buAutoNum type="arabicPeriod"/>
              <a:defRPr/>
            </a:pPr>
            <a:r>
              <a:rPr lang="it-IT" sz="2000" dirty="0">
                <a:solidFill>
                  <a:srgbClr val="333333"/>
                </a:solidFill>
              </a:rPr>
              <a:t>il sistema degli impegni</a:t>
            </a:r>
          </a:p>
          <a:p>
            <a:pPr marL="457200" indent="-457200">
              <a:buFont typeface="+mj-lt"/>
              <a:buAutoNum type="arabicPeriod"/>
              <a:defRPr/>
            </a:pPr>
            <a:r>
              <a:rPr lang="it-IT" sz="2000" dirty="0">
                <a:solidFill>
                  <a:srgbClr val="333333"/>
                </a:solidFill>
              </a:rPr>
              <a:t>il sistema dei rischi</a:t>
            </a:r>
          </a:p>
          <a:p>
            <a:pPr>
              <a:defRPr/>
            </a:pPr>
            <a:endParaRPr lang="it-IT" sz="2000" dirty="0">
              <a:solidFill>
                <a:srgbClr val="333333"/>
              </a:solidFill>
            </a:endParaRPr>
          </a:p>
          <a:p>
            <a:pPr algn="just">
              <a:defRPr/>
            </a:pPr>
            <a:r>
              <a:rPr lang="it-IT" b="1" dirty="0">
                <a:solidFill>
                  <a:srgbClr val="333333"/>
                </a:solidFill>
              </a:rPr>
              <a:t>N.B. I valori vengono sempre espressi al netto dell’IVA anche se tale imposta è presente nell’operazione che viene rilevata nell’ambito del sistema principale</a:t>
            </a:r>
          </a:p>
          <a:p>
            <a:pPr>
              <a:defRPr/>
            </a:pPr>
            <a:endParaRPr lang="it-IT" sz="2000" dirty="0">
              <a:solidFill>
                <a:srgbClr val="333333"/>
              </a:solidFill>
            </a:endParaRPr>
          </a:p>
          <a:p>
            <a:pPr>
              <a:defRPr/>
            </a:pPr>
            <a:r>
              <a:rPr lang="it-IT" sz="2000" dirty="0">
                <a:solidFill>
                  <a:srgbClr val="333333"/>
                </a:solidFill>
              </a:rPr>
              <a:t>Contengono informazioni importanti: se a fine anno risultano aperti dei conti d’ordine ciò significherà che, in sede di redazione del bilancio, vi sono nostri beni presso terzi, oppure beni di terzi presso di noi, oppure impegni assunti o rischi gravanti sull’azienda</a:t>
            </a:r>
          </a:p>
          <a:p>
            <a:pPr>
              <a:defRPr/>
            </a:pPr>
            <a:endParaRPr lang="it-IT" sz="2000" dirty="0">
              <a:solidFill>
                <a:srgbClr val="333333"/>
              </a:solidFill>
            </a:endParaRPr>
          </a:p>
          <a:p>
            <a:pPr algn="just">
              <a:defRPr/>
            </a:pPr>
            <a:endParaRPr lang="it-IT" sz="2000" b="1" dirty="0">
              <a:solidFill>
                <a:srgbClr val="333333"/>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346075" y="1147763"/>
            <a:ext cx="8496300" cy="1938337"/>
          </a:xfrm>
          <a:prstGeom prst="rect">
            <a:avLst/>
          </a:prstGeom>
        </p:spPr>
        <p:txBody>
          <a:bodyPr>
            <a:spAutoFit/>
          </a:bodyPr>
          <a:lstStyle/>
          <a:p>
            <a:pPr>
              <a:defRPr/>
            </a:pPr>
            <a:r>
              <a:rPr lang="it-IT" sz="2000" dirty="0">
                <a:solidFill>
                  <a:srgbClr val="333333"/>
                </a:solidFill>
              </a:rPr>
              <a:t> Dal punto di vista della </a:t>
            </a:r>
            <a:r>
              <a:rPr lang="it-IT" sz="2000" b="1" dirty="0">
                <a:solidFill>
                  <a:srgbClr val="333333"/>
                </a:solidFill>
              </a:rPr>
              <a:t>natura dei conti </a:t>
            </a:r>
            <a:r>
              <a:rPr lang="it-IT" sz="2000" dirty="0">
                <a:solidFill>
                  <a:srgbClr val="333333"/>
                </a:solidFill>
              </a:rPr>
              <a:t>movimentati </a:t>
            </a:r>
            <a:r>
              <a:rPr lang="it-IT" sz="2000" b="1" dirty="0">
                <a:solidFill>
                  <a:srgbClr val="333333"/>
                </a:solidFill>
              </a:rPr>
              <a:t>sono sempre due</a:t>
            </a:r>
            <a:r>
              <a:rPr lang="it-IT" sz="2000" dirty="0">
                <a:solidFill>
                  <a:srgbClr val="333333"/>
                </a:solidFill>
              </a:rPr>
              <a:t>, equivalenti e bilancianti:</a:t>
            </a:r>
          </a:p>
          <a:p>
            <a:pPr>
              <a:defRPr/>
            </a:pPr>
            <a:endParaRPr lang="it-IT" sz="2000" dirty="0">
              <a:solidFill>
                <a:srgbClr val="333333"/>
              </a:solidFill>
            </a:endParaRPr>
          </a:p>
          <a:p>
            <a:pPr marL="342900" indent="-342900">
              <a:buFontTx/>
              <a:buChar char="-"/>
              <a:defRPr/>
            </a:pPr>
            <a:r>
              <a:rPr lang="it-IT" sz="2000" dirty="0">
                <a:solidFill>
                  <a:srgbClr val="333333"/>
                </a:solidFill>
              </a:rPr>
              <a:t>Conto intestato all’oggetto</a:t>
            </a:r>
          </a:p>
          <a:p>
            <a:pPr marL="342900" indent="-342900">
              <a:buFontTx/>
              <a:buChar char="-"/>
              <a:defRPr/>
            </a:pPr>
            <a:r>
              <a:rPr lang="it-IT" sz="2000" dirty="0">
                <a:solidFill>
                  <a:srgbClr val="333333"/>
                </a:solidFill>
              </a:rPr>
              <a:t>Conto intestato al soggetto</a:t>
            </a:r>
            <a:r>
              <a:rPr lang="it-IT" sz="2000" dirty="0">
                <a:solidFill>
                  <a:srgbClr val="333333"/>
                </a:solidFill>
                <a:latin typeface="+mn-lt"/>
              </a:rPr>
              <a:t> </a:t>
            </a:r>
          </a:p>
          <a:p>
            <a:pPr algn="just">
              <a:defRPr/>
            </a:pPr>
            <a:endParaRPr lang="it-IT" sz="2000" b="1" dirty="0">
              <a:solidFill>
                <a:srgbClr val="333333"/>
              </a:solidFill>
              <a:latin typeface="+mn-lt"/>
            </a:endParaRPr>
          </a:p>
        </p:txBody>
      </p:sp>
      <p:graphicFrame>
        <p:nvGraphicFramePr>
          <p:cNvPr id="5" name="Group 23"/>
          <p:cNvGraphicFramePr>
            <a:graphicFrameLocks noGrp="1"/>
          </p:cNvGraphicFramePr>
          <p:nvPr/>
        </p:nvGraphicFramePr>
        <p:xfrm>
          <a:off x="358775" y="3603625"/>
          <a:ext cx="3048000" cy="159226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922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2363" y="3603625"/>
          <a:ext cx="3048000" cy="1592263"/>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5922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4830" name="Text Box 43"/>
          <p:cNvSpPr txBox="1">
            <a:spLocks noChangeArrowheads="1"/>
          </p:cNvSpPr>
          <p:nvPr/>
        </p:nvSpPr>
        <p:spPr bwMode="auto">
          <a:xfrm>
            <a:off x="268288" y="2960688"/>
            <a:ext cx="3168650" cy="5857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CONTO INTESTATO ALL’OGGETTO</a:t>
            </a:r>
          </a:p>
        </p:txBody>
      </p:sp>
      <p:sp>
        <p:nvSpPr>
          <p:cNvPr id="34831" name="Text Box 43"/>
          <p:cNvSpPr txBox="1">
            <a:spLocks noChangeArrowheads="1"/>
          </p:cNvSpPr>
          <p:nvPr/>
        </p:nvSpPr>
        <p:spPr bwMode="auto">
          <a:xfrm>
            <a:off x="4872038" y="3019425"/>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CONTO INTESTATO AL SOGGETTO</a:t>
            </a:r>
          </a:p>
        </p:txBody>
      </p:sp>
      <p:sp>
        <p:nvSpPr>
          <p:cNvPr id="34832" name="Text Box 43"/>
          <p:cNvSpPr txBox="1">
            <a:spLocks noChangeArrowheads="1"/>
          </p:cNvSpPr>
          <p:nvPr/>
        </p:nvSpPr>
        <p:spPr bwMode="auto">
          <a:xfrm>
            <a:off x="-153988" y="3714750"/>
            <a:ext cx="1114426"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4833" name="Text Box 43"/>
          <p:cNvSpPr txBox="1">
            <a:spLocks noChangeArrowheads="1"/>
          </p:cNvSpPr>
          <p:nvPr/>
        </p:nvSpPr>
        <p:spPr bwMode="auto">
          <a:xfrm>
            <a:off x="4549775" y="3694113"/>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4834" name="Text Box 43"/>
          <p:cNvSpPr txBox="1">
            <a:spLocks noChangeArrowheads="1"/>
          </p:cNvSpPr>
          <p:nvPr/>
        </p:nvSpPr>
        <p:spPr bwMode="auto">
          <a:xfrm>
            <a:off x="2782888" y="370840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4835" name="Text Box 43"/>
          <p:cNvSpPr txBox="1">
            <a:spLocks noChangeArrowheads="1"/>
          </p:cNvSpPr>
          <p:nvPr/>
        </p:nvSpPr>
        <p:spPr bwMode="auto">
          <a:xfrm>
            <a:off x="7258050" y="3708400"/>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4836" name="Text Box 43"/>
          <p:cNvSpPr txBox="1">
            <a:spLocks noChangeArrowheads="1"/>
          </p:cNvSpPr>
          <p:nvPr/>
        </p:nvSpPr>
        <p:spPr bwMode="auto">
          <a:xfrm>
            <a:off x="273050" y="4270375"/>
            <a:ext cx="1379538" cy="7080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Incrementi</a:t>
            </a:r>
          </a:p>
          <a:p>
            <a:pPr algn="ctr">
              <a:spcBef>
                <a:spcPct val="50000"/>
              </a:spcBef>
              <a:buClrTx/>
              <a:buFontTx/>
              <a:buNone/>
            </a:pPr>
            <a:r>
              <a:rPr lang="it-IT" altLang="it-IT" sz="1600" b="1"/>
              <a:t>(+)</a:t>
            </a:r>
          </a:p>
        </p:txBody>
      </p:sp>
      <p:sp>
        <p:nvSpPr>
          <p:cNvPr id="34837" name="Text Box 43"/>
          <p:cNvSpPr txBox="1">
            <a:spLocks noChangeArrowheads="1"/>
          </p:cNvSpPr>
          <p:nvPr/>
        </p:nvSpPr>
        <p:spPr bwMode="auto">
          <a:xfrm>
            <a:off x="6992938" y="4267200"/>
            <a:ext cx="1379537" cy="7080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Incrementi</a:t>
            </a:r>
          </a:p>
          <a:p>
            <a:pPr algn="ctr">
              <a:spcBef>
                <a:spcPct val="50000"/>
              </a:spcBef>
              <a:buClrTx/>
              <a:buFontTx/>
              <a:buNone/>
            </a:pPr>
            <a:r>
              <a:rPr lang="it-IT" altLang="it-IT" sz="1600" b="1"/>
              <a:t>(+)</a:t>
            </a:r>
          </a:p>
        </p:txBody>
      </p:sp>
      <p:sp>
        <p:nvSpPr>
          <p:cNvPr id="34838" name="Text Box 43"/>
          <p:cNvSpPr txBox="1">
            <a:spLocks noChangeArrowheads="1"/>
          </p:cNvSpPr>
          <p:nvPr/>
        </p:nvSpPr>
        <p:spPr bwMode="auto">
          <a:xfrm>
            <a:off x="2273300" y="4313238"/>
            <a:ext cx="1379538" cy="7080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Decrementi</a:t>
            </a:r>
          </a:p>
          <a:p>
            <a:pPr algn="ctr">
              <a:spcBef>
                <a:spcPct val="50000"/>
              </a:spcBef>
              <a:buClrTx/>
              <a:buFontTx/>
              <a:buNone/>
            </a:pPr>
            <a:r>
              <a:rPr lang="it-IT" altLang="it-IT" sz="1600" b="1"/>
              <a:t>(-)</a:t>
            </a:r>
          </a:p>
        </p:txBody>
      </p:sp>
      <p:sp>
        <p:nvSpPr>
          <p:cNvPr id="34839" name="Text Box 43"/>
          <p:cNvSpPr txBox="1">
            <a:spLocks noChangeArrowheads="1"/>
          </p:cNvSpPr>
          <p:nvPr/>
        </p:nvSpPr>
        <p:spPr bwMode="auto">
          <a:xfrm>
            <a:off x="4632325" y="4313238"/>
            <a:ext cx="1377950" cy="7080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Decrementi</a:t>
            </a:r>
          </a:p>
          <a:p>
            <a:pPr algn="ctr">
              <a:spcBef>
                <a:spcPct val="50000"/>
              </a:spcBef>
              <a:buClrTx/>
              <a:buFontTx/>
              <a:buNone/>
            </a:pPr>
            <a:r>
              <a:rPr lang="it-IT" altLang="it-IT" sz="1600" b="1"/>
              <a:t>(-)</a:t>
            </a:r>
          </a:p>
        </p:txBody>
      </p:sp>
      <p:cxnSp>
        <p:nvCxnSpPr>
          <p:cNvPr id="19" name="Connettore diritto 18"/>
          <p:cNvCxnSpPr>
            <a:cxnSpLocks/>
          </p:cNvCxnSpPr>
          <p:nvPr/>
        </p:nvCxnSpPr>
        <p:spPr>
          <a:xfrm>
            <a:off x="1331913" y="5876925"/>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a:cxnSpLocks/>
          </p:cNvCxnSpPr>
          <p:nvPr/>
        </p:nvCxnSpPr>
        <p:spPr>
          <a:xfrm>
            <a:off x="2843213" y="5516563"/>
            <a:ext cx="2592387"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36675" y="5373688"/>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08863" y="531495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2843213" y="50133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V="1">
            <a:off x="5435600" y="49752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2370138"/>
          </a:xfrm>
          <a:prstGeom prst="rect">
            <a:avLst/>
          </a:prstGeom>
        </p:spPr>
        <p:txBody>
          <a:bodyPr>
            <a:spAutoFit/>
          </a:bodyPr>
          <a:lstStyle/>
          <a:p>
            <a:pPr>
              <a:defRPr/>
            </a:pPr>
            <a:r>
              <a:rPr lang="it-IT" sz="2400" b="1" dirty="0">
                <a:solidFill>
                  <a:srgbClr val="333333"/>
                </a:solidFill>
                <a:latin typeface="+mn-lt"/>
              </a:rPr>
              <a:t> 1. Il sistema dei beni di terzi presso l’azienda</a:t>
            </a:r>
          </a:p>
          <a:p>
            <a:pPr algn="just">
              <a:defRPr/>
            </a:pPr>
            <a:endParaRPr lang="it-IT" sz="800" dirty="0">
              <a:solidFill>
                <a:srgbClr val="333333"/>
              </a:solidFill>
              <a:latin typeface="+mn-lt"/>
            </a:endParaRPr>
          </a:p>
          <a:p>
            <a:pPr algn="just">
              <a:defRPr/>
            </a:pPr>
            <a:r>
              <a:rPr lang="it-IT" dirty="0">
                <a:solidFill>
                  <a:srgbClr val="333333"/>
                </a:solidFill>
                <a:latin typeface="+mn-lt"/>
              </a:rPr>
              <a:t>Rileva la presenza di beni di proprietà di terzi ma che sono, a qualunque titolo, fisicamente presenti presso l’azienda (Beni di terzi in lavorazione presso di noi, beni ricevuti a garanzia di prestiti concessi, fattori produttivi pluriennali non di proprietà che stiamo utilizzando temporaneamente).</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L’azienda Alfa riceve  materie prime di terzi in c/lavorazione del valore di 8.000 </a:t>
            </a:r>
          </a:p>
        </p:txBody>
      </p:sp>
      <p:graphicFrame>
        <p:nvGraphicFramePr>
          <p:cNvPr id="5" name="Group 23"/>
          <p:cNvGraphicFramePr>
            <a:graphicFrameLocks noGrp="1"/>
          </p:cNvGraphicFramePr>
          <p:nvPr/>
        </p:nvGraphicFramePr>
        <p:xfrm>
          <a:off x="598488" y="3943350"/>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2363" y="3959225"/>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54" name="Text Box 43"/>
          <p:cNvSpPr txBox="1">
            <a:spLocks noChangeArrowheads="1"/>
          </p:cNvSpPr>
          <p:nvPr/>
        </p:nvSpPr>
        <p:spPr bwMode="auto">
          <a:xfrm>
            <a:off x="384175" y="3314700"/>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MATERIE DI TERZI IN LAVORAZIONE</a:t>
            </a:r>
          </a:p>
        </p:txBody>
      </p:sp>
      <p:sp>
        <p:nvSpPr>
          <p:cNvPr id="35855" name="Text Box 43"/>
          <p:cNvSpPr txBox="1">
            <a:spLocks noChangeArrowheads="1"/>
          </p:cNvSpPr>
          <p:nvPr/>
        </p:nvSpPr>
        <p:spPr bwMode="auto">
          <a:xfrm>
            <a:off x="4872038" y="3328988"/>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AZIENDA BETA C/MATERIE IN LAVORAZIONE</a:t>
            </a:r>
          </a:p>
        </p:txBody>
      </p:sp>
      <p:sp>
        <p:nvSpPr>
          <p:cNvPr id="35856" name="Text Box 43"/>
          <p:cNvSpPr txBox="1">
            <a:spLocks noChangeArrowheads="1"/>
          </p:cNvSpPr>
          <p:nvPr/>
        </p:nvSpPr>
        <p:spPr bwMode="auto">
          <a:xfrm>
            <a:off x="-9525" y="39433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7" name="Text Box 43"/>
          <p:cNvSpPr txBox="1">
            <a:spLocks noChangeArrowheads="1"/>
          </p:cNvSpPr>
          <p:nvPr/>
        </p:nvSpPr>
        <p:spPr bwMode="auto">
          <a:xfrm>
            <a:off x="4445000" y="400843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8" name="Text Box 43"/>
          <p:cNvSpPr txBox="1">
            <a:spLocks noChangeArrowheads="1"/>
          </p:cNvSpPr>
          <p:nvPr/>
        </p:nvSpPr>
        <p:spPr bwMode="auto">
          <a:xfrm>
            <a:off x="2786063" y="395287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59" name="Text Box 43"/>
          <p:cNvSpPr txBox="1">
            <a:spLocks noChangeArrowheads="1"/>
          </p:cNvSpPr>
          <p:nvPr/>
        </p:nvSpPr>
        <p:spPr bwMode="auto">
          <a:xfrm>
            <a:off x="7605713" y="400685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60" name="Text Box 43"/>
          <p:cNvSpPr txBox="1">
            <a:spLocks noChangeArrowheads="1"/>
          </p:cNvSpPr>
          <p:nvPr/>
        </p:nvSpPr>
        <p:spPr bwMode="auto">
          <a:xfrm>
            <a:off x="6591300" y="430688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8.000</a:t>
            </a:r>
          </a:p>
        </p:txBody>
      </p:sp>
      <p:sp>
        <p:nvSpPr>
          <p:cNvPr id="35861" name="Text Box 43"/>
          <p:cNvSpPr txBox="1">
            <a:spLocks noChangeArrowheads="1"/>
          </p:cNvSpPr>
          <p:nvPr/>
        </p:nvSpPr>
        <p:spPr bwMode="auto">
          <a:xfrm>
            <a:off x="254000" y="430688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t>8.000</a:t>
            </a:r>
          </a:p>
        </p:txBody>
      </p:sp>
      <p:cxnSp>
        <p:nvCxnSpPr>
          <p:cNvPr id="21" name="Connettore diritto 20"/>
          <p:cNvCxnSpPr>
            <a:cxnSpLocks/>
          </p:cNvCxnSpPr>
          <p:nvPr/>
        </p:nvCxnSpPr>
        <p:spPr>
          <a:xfrm>
            <a:off x="1376363" y="5300663"/>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137636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74533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3171622493"/>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Materie di terzi in Lavorazione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Azienda Beta </a:t>
                      </a:r>
                      <a:r>
                        <a:rPr kumimoji="0" lang="it-IT" altLang="it-IT" sz="1600" b="0" i="0" u="none" strike="noStrike" cap="none" normalizeH="0" baseline="0" dirty="0" smtClean="0">
                          <a:ln>
                            <a:noFill/>
                          </a:ln>
                          <a:solidFill>
                            <a:schemeClr val="tx1"/>
                          </a:solidFill>
                          <a:effectLst/>
                          <a:latin typeface="Arial" panose="020B0604020202020204" pitchFamily="34" charset="0"/>
                        </a:rPr>
                        <a:t>c/materie </a:t>
                      </a:r>
                      <a:r>
                        <a:rPr kumimoji="0" lang="it-IT" altLang="it-IT" sz="1600" b="0" i="0" u="none" strike="noStrike" cap="none" normalizeH="0" baseline="0" dirty="0">
                          <a:ln>
                            <a:noFill/>
                          </a:ln>
                          <a:solidFill>
                            <a:schemeClr val="tx1"/>
                          </a:solidFill>
                          <a:effectLst/>
                          <a:latin typeface="Arial" panose="020B0604020202020204" pitchFamily="34" charset="0"/>
                        </a:rPr>
                        <a:t>in lavorazione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8.000</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1538883"/>
          </a:xfrm>
          <a:prstGeom prst="rect">
            <a:avLst/>
          </a:prstGeom>
        </p:spPr>
        <p:txBody>
          <a:bodyPr>
            <a:spAutoFit/>
          </a:bodyPr>
          <a:lstStyle/>
          <a:p>
            <a:pPr>
              <a:defRPr/>
            </a:pPr>
            <a:r>
              <a:rPr lang="it-IT" sz="2400" b="1" dirty="0">
                <a:solidFill>
                  <a:srgbClr val="333333"/>
                </a:solidFill>
                <a:latin typeface="+mn-lt"/>
              </a:rPr>
              <a:t> </a:t>
            </a:r>
            <a:r>
              <a:rPr lang="it-IT" sz="2400" b="1" dirty="0" smtClean="0">
                <a:solidFill>
                  <a:srgbClr val="333333"/>
                </a:solidFill>
                <a:latin typeface="+mn-lt"/>
              </a:rPr>
              <a:t>Quando si estingue questa </a:t>
            </a:r>
            <a:r>
              <a:rPr lang="it-IT" sz="2400" b="1" dirty="0" smtClean="0">
                <a:solidFill>
                  <a:srgbClr val="333333"/>
                </a:solidFill>
                <a:latin typeface="+mn-lt"/>
              </a:rPr>
              <a:t>scrittura </a:t>
            </a:r>
            <a:r>
              <a:rPr lang="it-IT" sz="2400" b="1" dirty="0" smtClean="0">
                <a:solidFill>
                  <a:srgbClr val="333333"/>
                </a:solidFill>
                <a:latin typeface="+mn-lt"/>
              </a:rPr>
              <a:t>d’ordine?</a:t>
            </a:r>
            <a:endParaRPr lang="it-IT" sz="2400" b="1" dirty="0">
              <a:solidFill>
                <a:srgbClr val="333333"/>
              </a:solidFill>
              <a:latin typeface="+mn-lt"/>
            </a:endParaRPr>
          </a:p>
          <a:p>
            <a:pPr algn="just">
              <a:defRPr/>
            </a:pPr>
            <a:endParaRPr lang="it-IT" sz="800" dirty="0">
              <a:solidFill>
                <a:srgbClr val="333333"/>
              </a:solidFill>
              <a:latin typeface="+mn-lt"/>
            </a:endParaRPr>
          </a:p>
          <a:p>
            <a:pPr algn="just">
              <a:defRPr/>
            </a:pPr>
            <a:r>
              <a:rPr lang="it-IT" dirty="0" smtClean="0">
                <a:solidFill>
                  <a:srgbClr val="333333"/>
                </a:solidFill>
                <a:latin typeface="+mn-lt"/>
              </a:rPr>
              <a:t>Quando le materie lavorate vengono restituite a terzi i conti d’ordine rilevati in precedenza si estinguono (con la scrittura uguale e contraria)</a:t>
            </a:r>
            <a:endParaRPr lang="it-IT" dirty="0">
              <a:solidFill>
                <a:srgbClr val="333333"/>
              </a:solidFill>
              <a:latin typeface="+mn-lt"/>
            </a:endParaRPr>
          </a:p>
          <a:p>
            <a:pPr algn="just">
              <a:defRPr/>
            </a:pPr>
            <a:endParaRPr lang="it-IT" sz="800" dirty="0">
              <a:solidFill>
                <a:srgbClr val="333333"/>
              </a:solidFill>
              <a:latin typeface="+mn-lt"/>
            </a:endParaRPr>
          </a:p>
          <a:p>
            <a:pPr algn="just">
              <a:defRPr/>
            </a:pPr>
            <a:r>
              <a:rPr lang="it-IT" b="1" u="sng" dirty="0" smtClean="0">
                <a:solidFill>
                  <a:srgbClr val="333333"/>
                </a:solidFill>
                <a:latin typeface="+mn-lt"/>
              </a:rPr>
              <a:t>Nel nostro esempio avremo pertanto:</a:t>
            </a:r>
            <a:endParaRPr lang="it-IT" dirty="0">
              <a:solidFill>
                <a:srgbClr val="333333"/>
              </a:solidFill>
              <a:latin typeface="+mn-lt"/>
            </a:endParaRPr>
          </a:p>
        </p:txBody>
      </p:sp>
      <p:graphicFrame>
        <p:nvGraphicFramePr>
          <p:cNvPr id="5" name="Group 23"/>
          <p:cNvGraphicFramePr>
            <a:graphicFrameLocks noGrp="1"/>
          </p:cNvGraphicFramePr>
          <p:nvPr>
            <p:extLst>
              <p:ext uri="{D42A27DB-BD31-4B8C-83A1-F6EECF244321}">
                <p14:modId xmlns:p14="http://schemas.microsoft.com/office/powerpoint/2010/main" val="3639603251"/>
              </p:ext>
            </p:extLst>
          </p:nvPr>
        </p:nvGraphicFramePr>
        <p:xfrm>
          <a:off x="598488" y="3337570"/>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extLst>
              <p:ext uri="{D42A27DB-BD31-4B8C-83A1-F6EECF244321}">
                <p14:modId xmlns:p14="http://schemas.microsoft.com/office/powerpoint/2010/main" val="3138367536"/>
              </p:ext>
            </p:extLst>
          </p:nvPr>
        </p:nvGraphicFramePr>
        <p:xfrm>
          <a:off x="4932363" y="3353445"/>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5854" name="Text Box 43"/>
          <p:cNvSpPr txBox="1">
            <a:spLocks noChangeArrowheads="1"/>
          </p:cNvSpPr>
          <p:nvPr/>
        </p:nvSpPr>
        <p:spPr bwMode="auto">
          <a:xfrm>
            <a:off x="384175" y="2708920"/>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MATERIE DI TERZI IN LAVORAZIONE</a:t>
            </a:r>
          </a:p>
        </p:txBody>
      </p:sp>
      <p:sp>
        <p:nvSpPr>
          <p:cNvPr id="35855" name="Text Box 43"/>
          <p:cNvSpPr txBox="1">
            <a:spLocks noChangeArrowheads="1"/>
          </p:cNvSpPr>
          <p:nvPr/>
        </p:nvSpPr>
        <p:spPr bwMode="auto">
          <a:xfrm>
            <a:off x="4872038" y="2723208"/>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AZIENDA BETA C/MATERIE IN LAVORAZIONE</a:t>
            </a:r>
          </a:p>
        </p:txBody>
      </p:sp>
      <p:sp>
        <p:nvSpPr>
          <p:cNvPr id="35856" name="Text Box 43"/>
          <p:cNvSpPr txBox="1">
            <a:spLocks noChangeArrowheads="1"/>
          </p:cNvSpPr>
          <p:nvPr/>
        </p:nvSpPr>
        <p:spPr bwMode="auto">
          <a:xfrm>
            <a:off x="-9525" y="333757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7" name="Text Box 43"/>
          <p:cNvSpPr txBox="1">
            <a:spLocks noChangeArrowheads="1"/>
          </p:cNvSpPr>
          <p:nvPr/>
        </p:nvSpPr>
        <p:spPr bwMode="auto">
          <a:xfrm>
            <a:off x="4445000" y="340265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5858" name="Text Box 43"/>
          <p:cNvSpPr txBox="1">
            <a:spLocks noChangeArrowheads="1"/>
          </p:cNvSpPr>
          <p:nvPr/>
        </p:nvSpPr>
        <p:spPr bwMode="auto">
          <a:xfrm>
            <a:off x="2786063" y="334709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59" name="Text Box 43"/>
          <p:cNvSpPr txBox="1">
            <a:spLocks noChangeArrowheads="1"/>
          </p:cNvSpPr>
          <p:nvPr/>
        </p:nvSpPr>
        <p:spPr bwMode="auto">
          <a:xfrm>
            <a:off x="7605713" y="340107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860" name="Text Box 43"/>
          <p:cNvSpPr txBox="1">
            <a:spLocks noChangeArrowheads="1"/>
          </p:cNvSpPr>
          <p:nvPr/>
        </p:nvSpPr>
        <p:spPr bwMode="auto">
          <a:xfrm>
            <a:off x="5012878" y="3797998"/>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8.000</a:t>
            </a:r>
          </a:p>
        </p:txBody>
      </p:sp>
      <p:sp>
        <p:nvSpPr>
          <p:cNvPr id="35861" name="Text Box 43"/>
          <p:cNvSpPr txBox="1">
            <a:spLocks noChangeArrowheads="1"/>
          </p:cNvSpPr>
          <p:nvPr/>
        </p:nvSpPr>
        <p:spPr bwMode="auto">
          <a:xfrm>
            <a:off x="254000" y="3701108"/>
            <a:ext cx="1379538"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8.000 (conto già acceso)</a:t>
            </a:r>
            <a:endParaRPr lang="it-IT" altLang="it-IT" sz="1600" dirty="0"/>
          </a:p>
        </p:txBody>
      </p:sp>
      <p:cxnSp>
        <p:nvCxnSpPr>
          <p:cNvPr id="21" name="Connettore diritto 20"/>
          <p:cNvCxnSpPr>
            <a:cxnSpLocks/>
          </p:cNvCxnSpPr>
          <p:nvPr/>
        </p:nvCxnSpPr>
        <p:spPr>
          <a:xfrm>
            <a:off x="2987824" y="4694883"/>
            <a:ext cx="2736304"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2987824" y="419164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5724128" y="419164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4172915475"/>
              </p:ext>
            </p:extLst>
          </p:nvPr>
        </p:nvGraphicFramePr>
        <p:xfrm>
          <a:off x="358775" y="5052095"/>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2926400">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gridCol w="2400440">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Azienda Beta c/materie in lavorazione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Materie di terzi in Lavorazione</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8.000</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 name="Text Box 43"/>
          <p:cNvSpPr txBox="1">
            <a:spLocks noChangeArrowheads="1"/>
          </p:cNvSpPr>
          <p:nvPr/>
        </p:nvSpPr>
        <p:spPr bwMode="auto">
          <a:xfrm>
            <a:off x="6609247" y="3785649"/>
            <a:ext cx="1379538" cy="5847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8.000 (conto già acceso)</a:t>
            </a:r>
            <a:endParaRPr lang="it-IT" altLang="it-IT" sz="1600" dirty="0"/>
          </a:p>
        </p:txBody>
      </p:sp>
      <p:sp>
        <p:nvSpPr>
          <p:cNvPr id="26" name="Text Box 43"/>
          <p:cNvSpPr txBox="1">
            <a:spLocks noChangeArrowheads="1"/>
          </p:cNvSpPr>
          <p:nvPr/>
        </p:nvSpPr>
        <p:spPr bwMode="auto">
          <a:xfrm>
            <a:off x="2298055" y="3832021"/>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a:solidFill>
                  <a:srgbClr val="FF0000"/>
                </a:solidFill>
              </a:rPr>
              <a:t>8.000</a:t>
            </a:r>
          </a:p>
        </p:txBody>
      </p:sp>
      <p:sp>
        <p:nvSpPr>
          <p:cNvPr id="27" name="Rettangolo 26"/>
          <p:cNvSpPr/>
          <p:nvPr/>
        </p:nvSpPr>
        <p:spPr>
          <a:xfrm>
            <a:off x="179512" y="5961474"/>
            <a:ext cx="8820150" cy="707886"/>
          </a:xfrm>
          <a:prstGeom prst="rect">
            <a:avLst/>
          </a:prstGeom>
        </p:spPr>
        <p:txBody>
          <a:bodyPr wrap="square">
            <a:spAutoFit/>
          </a:bodyPr>
          <a:lstStyle/>
          <a:p>
            <a:pPr algn="ctr">
              <a:defRPr/>
            </a:pPr>
            <a:r>
              <a:rPr lang="it-IT" sz="2000" b="1" i="1" dirty="0">
                <a:solidFill>
                  <a:srgbClr val="333333"/>
                </a:solidFill>
              </a:rPr>
              <a:t>Ovviamente </a:t>
            </a:r>
            <a:r>
              <a:rPr lang="it-IT" sz="2000" b="1" i="1" dirty="0">
                <a:solidFill>
                  <a:srgbClr val="FF0000"/>
                </a:solidFill>
              </a:rPr>
              <a:t>in contabilità generale</a:t>
            </a:r>
            <a:r>
              <a:rPr lang="it-IT" sz="2000" b="1" i="1" dirty="0" smtClean="0">
                <a:solidFill>
                  <a:srgbClr val="333333"/>
                </a:solidFill>
                <a:latin typeface="+mn-lt"/>
              </a:rPr>
              <a:t> avremo poi la rilevazione del ricavo di vendita del servizio controbilanciato dal credito verso il cliente </a:t>
            </a:r>
            <a:endParaRPr lang="it-IT" sz="2000" i="1" dirty="0">
              <a:solidFill>
                <a:srgbClr val="333333"/>
              </a:solidFill>
              <a:latin typeface="+mn-lt"/>
            </a:endParaRPr>
          </a:p>
        </p:txBody>
      </p:sp>
    </p:spTree>
    <p:extLst>
      <p:ext uri="{BB962C8B-B14F-4D97-AF65-F5344CB8AC3E}">
        <p14:creationId xmlns:p14="http://schemas.microsoft.com/office/powerpoint/2010/main" val="3385360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2370138"/>
          </a:xfrm>
          <a:prstGeom prst="rect">
            <a:avLst/>
          </a:prstGeom>
        </p:spPr>
        <p:txBody>
          <a:bodyPr>
            <a:spAutoFit/>
          </a:bodyPr>
          <a:lstStyle/>
          <a:p>
            <a:pPr>
              <a:defRPr/>
            </a:pPr>
            <a:r>
              <a:rPr lang="it-IT" sz="2400" b="1" dirty="0">
                <a:solidFill>
                  <a:srgbClr val="333333"/>
                </a:solidFill>
                <a:latin typeface="+mn-lt"/>
              </a:rPr>
              <a:t> 2. Il sistema dei beni dell’azienda presso terzi</a:t>
            </a:r>
          </a:p>
          <a:p>
            <a:pPr>
              <a:defRPr/>
            </a:pPr>
            <a:endParaRPr lang="it-IT" sz="800" dirty="0">
              <a:solidFill>
                <a:srgbClr val="333333"/>
              </a:solidFill>
              <a:latin typeface="+mn-lt"/>
            </a:endParaRPr>
          </a:p>
          <a:p>
            <a:pPr algn="just">
              <a:defRPr/>
            </a:pPr>
            <a:r>
              <a:rPr lang="it-IT" dirty="0">
                <a:solidFill>
                  <a:srgbClr val="333333"/>
                </a:solidFill>
                <a:latin typeface="+mn-lt"/>
              </a:rPr>
              <a:t>Rileva il fatto che un bene di nostra proprietà è tuttavia fisicamente presso terzi (nostri beni in lavorazione presso altre aziende, beni ceduti temporaneamente in garanzia di prestiti ricevuti, fattori produttivi pluriennali in riparazione o in uso presso terzi)</a:t>
            </a:r>
          </a:p>
          <a:p>
            <a:pPr algn="just">
              <a:defRPr/>
            </a:pPr>
            <a:endParaRPr lang="it-IT" sz="800" dirty="0">
              <a:solidFill>
                <a:srgbClr val="333333"/>
              </a:solidFill>
              <a:latin typeface="+mn-lt"/>
            </a:endParaRPr>
          </a:p>
          <a:p>
            <a:pPr algn="just">
              <a:defRPr/>
            </a:pPr>
            <a:r>
              <a:rPr lang="it-IT" b="1" u="sng" dirty="0">
                <a:solidFill>
                  <a:srgbClr val="333333"/>
                </a:solidFill>
                <a:latin typeface="+mn-lt"/>
              </a:rPr>
              <a:t>Esempio: </a:t>
            </a:r>
            <a:r>
              <a:rPr lang="it-IT" dirty="0">
                <a:solidFill>
                  <a:srgbClr val="333333"/>
                </a:solidFill>
                <a:latin typeface="+mn-lt"/>
              </a:rPr>
              <a:t>L’azienda Alfa affida in riparazione presso un centro di assistenza un proprio impianto del valore di 20.000. </a:t>
            </a:r>
          </a:p>
        </p:txBody>
      </p:sp>
      <p:graphicFrame>
        <p:nvGraphicFramePr>
          <p:cNvPr id="5" name="Group 23"/>
          <p:cNvGraphicFramePr>
            <a:graphicFrameLocks noGrp="1"/>
          </p:cNvGraphicFramePr>
          <p:nvPr/>
        </p:nvGraphicFramePr>
        <p:xfrm>
          <a:off x="598488" y="3943350"/>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 name="Group 23"/>
          <p:cNvGraphicFramePr>
            <a:graphicFrameLocks noGrp="1"/>
          </p:cNvGraphicFramePr>
          <p:nvPr/>
        </p:nvGraphicFramePr>
        <p:xfrm>
          <a:off x="4932363" y="3959225"/>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6878" name="Text Box 43"/>
          <p:cNvSpPr txBox="1">
            <a:spLocks noChangeArrowheads="1"/>
          </p:cNvSpPr>
          <p:nvPr/>
        </p:nvSpPr>
        <p:spPr bwMode="auto">
          <a:xfrm>
            <a:off x="384175" y="3314700"/>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NS IMPIANTI </a:t>
            </a:r>
          </a:p>
          <a:p>
            <a:pPr algn="ctr">
              <a:spcBef>
                <a:spcPct val="0"/>
              </a:spcBef>
              <a:buClrTx/>
              <a:buFontTx/>
              <a:buNone/>
            </a:pPr>
            <a:r>
              <a:rPr lang="it-IT" altLang="it-IT" sz="1600" b="1"/>
              <a:t>IN RIPARAZIONE</a:t>
            </a:r>
          </a:p>
        </p:txBody>
      </p:sp>
      <p:sp>
        <p:nvSpPr>
          <p:cNvPr id="36879" name="Text Box 43"/>
          <p:cNvSpPr txBox="1">
            <a:spLocks noChangeArrowheads="1"/>
          </p:cNvSpPr>
          <p:nvPr/>
        </p:nvSpPr>
        <p:spPr bwMode="auto">
          <a:xfrm>
            <a:off x="4872038" y="3328988"/>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AZIENDA BETA C/IMPIANTI IN RIPARAZIONE</a:t>
            </a:r>
          </a:p>
        </p:txBody>
      </p:sp>
      <p:sp>
        <p:nvSpPr>
          <p:cNvPr id="36880" name="Text Box 43"/>
          <p:cNvSpPr txBox="1">
            <a:spLocks noChangeArrowheads="1"/>
          </p:cNvSpPr>
          <p:nvPr/>
        </p:nvSpPr>
        <p:spPr bwMode="auto">
          <a:xfrm>
            <a:off x="-9525" y="3943350"/>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6881" name="Text Box 43"/>
          <p:cNvSpPr txBox="1">
            <a:spLocks noChangeArrowheads="1"/>
          </p:cNvSpPr>
          <p:nvPr/>
        </p:nvSpPr>
        <p:spPr bwMode="auto">
          <a:xfrm>
            <a:off x="4445000" y="4008438"/>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6882" name="Text Box 43"/>
          <p:cNvSpPr txBox="1">
            <a:spLocks noChangeArrowheads="1"/>
          </p:cNvSpPr>
          <p:nvPr/>
        </p:nvSpPr>
        <p:spPr bwMode="auto">
          <a:xfrm>
            <a:off x="2786063" y="3952875"/>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6883" name="Text Box 43"/>
          <p:cNvSpPr txBox="1">
            <a:spLocks noChangeArrowheads="1"/>
          </p:cNvSpPr>
          <p:nvPr/>
        </p:nvSpPr>
        <p:spPr bwMode="auto">
          <a:xfrm>
            <a:off x="7605713" y="4006850"/>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6884" name="Text Box 43"/>
          <p:cNvSpPr txBox="1">
            <a:spLocks noChangeArrowheads="1"/>
          </p:cNvSpPr>
          <p:nvPr/>
        </p:nvSpPr>
        <p:spPr bwMode="auto">
          <a:xfrm>
            <a:off x="4660900" y="4341813"/>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20.000</a:t>
            </a:r>
          </a:p>
        </p:txBody>
      </p:sp>
      <p:sp>
        <p:nvSpPr>
          <p:cNvPr id="36885" name="Text Box 43"/>
          <p:cNvSpPr txBox="1">
            <a:spLocks noChangeArrowheads="1"/>
          </p:cNvSpPr>
          <p:nvPr/>
        </p:nvSpPr>
        <p:spPr bwMode="auto">
          <a:xfrm>
            <a:off x="2347913" y="4281488"/>
            <a:ext cx="1379537" cy="3397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20.000</a:t>
            </a:r>
          </a:p>
        </p:txBody>
      </p:sp>
      <p:cxnSp>
        <p:nvCxnSpPr>
          <p:cNvPr id="21" name="Connettore diritto 20"/>
          <p:cNvCxnSpPr>
            <a:cxnSpLocks/>
          </p:cNvCxnSpPr>
          <p:nvPr/>
        </p:nvCxnSpPr>
        <p:spPr>
          <a:xfrm>
            <a:off x="2987675" y="5300663"/>
            <a:ext cx="2573338"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2987675"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flipV="1">
            <a:off x="5561013" y="47974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Group 52"/>
          <p:cNvGraphicFramePr>
            <a:graphicFrameLocks noGrp="1"/>
          </p:cNvGraphicFramePr>
          <p:nvPr>
            <p:extLst>
              <p:ext uri="{D42A27DB-BD31-4B8C-83A1-F6EECF244321}">
                <p14:modId xmlns:p14="http://schemas.microsoft.com/office/powerpoint/2010/main" val="1511061107"/>
              </p:ext>
            </p:extLst>
          </p:nvPr>
        </p:nvGraphicFramePr>
        <p:xfrm>
          <a:off x="358775" y="5449888"/>
          <a:ext cx="8496300" cy="5794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53763">
                  <a:extLst>
                    <a:ext uri="{9D8B030D-6E8A-4147-A177-3AD203B41FA5}">
                      <a16:colId xmlns:a16="http://schemas.microsoft.com/office/drawing/2014/main" val="20002"/>
                    </a:ext>
                  </a:extLst>
                </a:gridCol>
                <a:gridCol w="304685">
                  <a:extLst>
                    <a:ext uri="{9D8B030D-6E8A-4147-A177-3AD203B41FA5}">
                      <a16:colId xmlns:a16="http://schemas.microsoft.com/office/drawing/2014/main" val="20003"/>
                    </a:ext>
                  </a:extLst>
                </a:gridCol>
                <a:gridCol w="2647643">
                  <a:extLst>
                    <a:ext uri="{9D8B030D-6E8A-4147-A177-3AD203B41FA5}">
                      <a16:colId xmlns:a16="http://schemas.microsoft.com/office/drawing/2014/main" val="20004"/>
                    </a:ext>
                  </a:extLst>
                </a:gridCol>
                <a:gridCol w="757796">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Azienda Beta c/ Impianti in riparazione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Ns Impianti in riparazione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20.000</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23850" y="260350"/>
            <a:ext cx="8496300" cy="5921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3200"/>
              <a:t>I conti d’ordine </a:t>
            </a:r>
            <a:endParaRPr lang="it-IT" altLang="it-IT" sz="1800"/>
          </a:p>
        </p:txBody>
      </p:sp>
      <p:sp>
        <p:nvSpPr>
          <p:cNvPr id="2" name="Rettangolo 1"/>
          <p:cNvSpPr/>
          <p:nvPr/>
        </p:nvSpPr>
        <p:spPr>
          <a:xfrm>
            <a:off x="254000" y="939800"/>
            <a:ext cx="8496300" cy="1538883"/>
          </a:xfrm>
          <a:prstGeom prst="rect">
            <a:avLst/>
          </a:prstGeom>
        </p:spPr>
        <p:txBody>
          <a:bodyPr>
            <a:spAutoFit/>
          </a:bodyPr>
          <a:lstStyle/>
          <a:p>
            <a:pPr>
              <a:defRPr/>
            </a:pPr>
            <a:r>
              <a:rPr lang="it-IT" sz="2400" b="1" dirty="0">
                <a:solidFill>
                  <a:srgbClr val="333333"/>
                </a:solidFill>
                <a:latin typeface="+mn-lt"/>
              </a:rPr>
              <a:t> </a:t>
            </a:r>
            <a:r>
              <a:rPr lang="it-IT" sz="2400" b="1" dirty="0" smtClean="0">
                <a:solidFill>
                  <a:srgbClr val="333333"/>
                </a:solidFill>
                <a:latin typeface="+mn-lt"/>
              </a:rPr>
              <a:t>Quando si estingue questa </a:t>
            </a:r>
            <a:r>
              <a:rPr lang="it-IT" sz="2400" b="1" dirty="0" smtClean="0">
                <a:solidFill>
                  <a:srgbClr val="333333"/>
                </a:solidFill>
                <a:latin typeface="+mn-lt"/>
              </a:rPr>
              <a:t>scrittura </a:t>
            </a:r>
            <a:r>
              <a:rPr lang="it-IT" sz="2400" b="1" dirty="0" smtClean="0">
                <a:solidFill>
                  <a:srgbClr val="333333"/>
                </a:solidFill>
                <a:latin typeface="+mn-lt"/>
              </a:rPr>
              <a:t>d’ordine?</a:t>
            </a:r>
            <a:endParaRPr lang="it-IT" sz="2400" b="1" dirty="0">
              <a:solidFill>
                <a:srgbClr val="333333"/>
              </a:solidFill>
              <a:latin typeface="+mn-lt"/>
            </a:endParaRPr>
          </a:p>
          <a:p>
            <a:pPr algn="just">
              <a:defRPr/>
            </a:pPr>
            <a:endParaRPr lang="it-IT" sz="800" dirty="0">
              <a:solidFill>
                <a:srgbClr val="333333"/>
              </a:solidFill>
              <a:latin typeface="+mn-lt"/>
            </a:endParaRPr>
          </a:p>
          <a:p>
            <a:pPr algn="just">
              <a:defRPr/>
            </a:pPr>
            <a:r>
              <a:rPr lang="it-IT" dirty="0" smtClean="0">
                <a:solidFill>
                  <a:srgbClr val="333333"/>
                </a:solidFill>
                <a:latin typeface="+mn-lt"/>
              </a:rPr>
              <a:t>Quando il bene di nostra </a:t>
            </a:r>
            <a:r>
              <a:rPr lang="it-IT" dirty="0" smtClean="0">
                <a:solidFill>
                  <a:srgbClr val="333333"/>
                </a:solidFill>
                <a:latin typeface="+mn-lt"/>
              </a:rPr>
              <a:t>proprietà rientra in azienda </a:t>
            </a:r>
            <a:r>
              <a:rPr lang="it-IT" dirty="0" smtClean="0">
                <a:solidFill>
                  <a:srgbClr val="333333"/>
                </a:solidFill>
                <a:latin typeface="+mn-lt"/>
              </a:rPr>
              <a:t>i conti d’ordine rilevati in precedenza si estinguono (con la scrittura uguale e contraria)</a:t>
            </a:r>
            <a:endParaRPr lang="it-IT" dirty="0">
              <a:solidFill>
                <a:srgbClr val="333333"/>
              </a:solidFill>
              <a:latin typeface="+mn-lt"/>
            </a:endParaRPr>
          </a:p>
          <a:p>
            <a:pPr algn="just">
              <a:defRPr/>
            </a:pPr>
            <a:endParaRPr lang="it-IT" sz="800" dirty="0">
              <a:solidFill>
                <a:srgbClr val="333333"/>
              </a:solidFill>
              <a:latin typeface="+mn-lt"/>
            </a:endParaRPr>
          </a:p>
          <a:p>
            <a:pPr algn="just">
              <a:defRPr/>
            </a:pPr>
            <a:r>
              <a:rPr lang="it-IT" b="1" u="sng" dirty="0" smtClean="0">
                <a:solidFill>
                  <a:srgbClr val="333333"/>
                </a:solidFill>
                <a:latin typeface="+mn-lt"/>
              </a:rPr>
              <a:t>Nel nostro esempio avremo pertanto:</a:t>
            </a:r>
            <a:endParaRPr lang="it-IT" dirty="0">
              <a:solidFill>
                <a:srgbClr val="333333"/>
              </a:solidFill>
              <a:latin typeface="+mn-lt"/>
            </a:endParaRPr>
          </a:p>
        </p:txBody>
      </p:sp>
      <p:sp>
        <p:nvSpPr>
          <p:cNvPr id="27" name="Rettangolo 26"/>
          <p:cNvSpPr/>
          <p:nvPr/>
        </p:nvSpPr>
        <p:spPr>
          <a:xfrm>
            <a:off x="0" y="5899491"/>
            <a:ext cx="9144000" cy="707886"/>
          </a:xfrm>
          <a:prstGeom prst="rect">
            <a:avLst/>
          </a:prstGeom>
        </p:spPr>
        <p:txBody>
          <a:bodyPr wrap="square">
            <a:spAutoFit/>
          </a:bodyPr>
          <a:lstStyle/>
          <a:p>
            <a:pPr algn="ctr">
              <a:defRPr/>
            </a:pPr>
            <a:r>
              <a:rPr lang="it-IT" sz="2000" b="1" i="1" dirty="0" smtClean="0">
                <a:solidFill>
                  <a:srgbClr val="333333"/>
                </a:solidFill>
                <a:latin typeface="+mn-lt"/>
              </a:rPr>
              <a:t>Ovviamente </a:t>
            </a:r>
            <a:r>
              <a:rPr lang="it-IT" sz="2000" b="1" i="1" dirty="0" smtClean="0">
                <a:solidFill>
                  <a:srgbClr val="FF0000"/>
                </a:solidFill>
                <a:latin typeface="+mn-lt"/>
              </a:rPr>
              <a:t>in contabilità generale</a:t>
            </a:r>
            <a:r>
              <a:rPr lang="it-IT" sz="2000" b="1" i="1" dirty="0" smtClean="0">
                <a:solidFill>
                  <a:srgbClr val="333333"/>
                </a:solidFill>
                <a:latin typeface="+mn-lt"/>
              </a:rPr>
              <a:t> avremo poi la rilevazione del costo per il servizio di riparazione controbilanciato dal debito verso il fornitore</a:t>
            </a:r>
            <a:endParaRPr lang="it-IT" sz="2000" i="1" dirty="0">
              <a:solidFill>
                <a:srgbClr val="333333"/>
              </a:solidFill>
              <a:latin typeface="+mn-lt"/>
            </a:endParaRPr>
          </a:p>
        </p:txBody>
      </p:sp>
      <p:graphicFrame>
        <p:nvGraphicFramePr>
          <p:cNvPr id="28" name="Group 23"/>
          <p:cNvGraphicFramePr>
            <a:graphicFrameLocks noGrp="1"/>
          </p:cNvGraphicFramePr>
          <p:nvPr>
            <p:extLst>
              <p:ext uri="{D42A27DB-BD31-4B8C-83A1-F6EECF244321}">
                <p14:modId xmlns:p14="http://schemas.microsoft.com/office/powerpoint/2010/main" val="2221539939"/>
              </p:ext>
            </p:extLst>
          </p:nvPr>
        </p:nvGraphicFramePr>
        <p:xfrm>
          <a:off x="598488" y="3431257"/>
          <a:ext cx="3048000" cy="1069975"/>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699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56" marB="45756"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9" name="Group 23"/>
          <p:cNvGraphicFramePr>
            <a:graphicFrameLocks noGrp="1"/>
          </p:cNvGraphicFramePr>
          <p:nvPr>
            <p:extLst>
              <p:ext uri="{D42A27DB-BD31-4B8C-83A1-F6EECF244321}">
                <p14:modId xmlns:p14="http://schemas.microsoft.com/office/powerpoint/2010/main" val="3086075933"/>
              </p:ext>
            </p:extLst>
          </p:nvPr>
        </p:nvGraphicFramePr>
        <p:xfrm>
          <a:off x="4932363" y="3447132"/>
          <a:ext cx="3048000" cy="1054100"/>
        </p:xfrm>
        <a:graphic>
          <a:graphicData uri="http://schemas.openxmlformats.org/drawingml/2006/table">
            <a:tbl>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1054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T="45743" marB="45743"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 name="Text Box 43"/>
          <p:cNvSpPr txBox="1">
            <a:spLocks noChangeArrowheads="1"/>
          </p:cNvSpPr>
          <p:nvPr/>
        </p:nvSpPr>
        <p:spPr bwMode="auto">
          <a:xfrm>
            <a:off x="384175" y="2802607"/>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600" b="1"/>
              <a:t>NS IMPIANTI </a:t>
            </a:r>
          </a:p>
          <a:p>
            <a:pPr algn="ctr">
              <a:spcBef>
                <a:spcPct val="0"/>
              </a:spcBef>
              <a:buClrTx/>
              <a:buFontTx/>
              <a:buNone/>
            </a:pPr>
            <a:r>
              <a:rPr lang="it-IT" altLang="it-IT" sz="1600" b="1"/>
              <a:t>IN RIPARAZIONE</a:t>
            </a:r>
          </a:p>
        </p:txBody>
      </p:sp>
      <p:sp>
        <p:nvSpPr>
          <p:cNvPr id="31" name="Text Box 43"/>
          <p:cNvSpPr txBox="1">
            <a:spLocks noChangeArrowheads="1"/>
          </p:cNvSpPr>
          <p:nvPr/>
        </p:nvSpPr>
        <p:spPr bwMode="auto">
          <a:xfrm>
            <a:off x="4872038" y="2816895"/>
            <a:ext cx="3168650" cy="584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AZIENDA BETA C/IMPIANTI IN RIPARAZIONE</a:t>
            </a:r>
          </a:p>
        </p:txBody>
      </p:sp>
      <p:sp>
        <p:nvSpPr>
          <p:cNvPr id="32" name="Text Box 43"/>
          <p:cNvSpPr txBox="1">
            <a:spLocks noChangeArrowheads="1"/>
          </p:cNvSpPr>
          <p:nvPr/>
        </p:nvSpPr>
        <p:spPr bwMode="auto">
          <a:xfrm>
            <a:off x="-9525" y="3431257"/>
            <a:ext cx="1116013"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3" name="Text Box 43"/>
          <p:cNvSpPr txBox="1">
            <a:spLocks noChangeArrowheads="1"/>
          </p:cNvSpPr>
          <p:nvPr/>
        </p:nvSpPr>
        <p:spPr bwMode="auto">
          <a:xfrm>
            <a:off x="4445000" y="3496345"/>
            <a:ext cx="1116013"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Dare</a:t>
            </a:r>
          </a:p>
        </p:txBody>
      </p:sp>
      <p:sp>
        <p:nvSpPr>
          <p:cNvPr id="34" name="Text Box 43"/>
          <p:cNvSpPr txBox="1">
            <a:spLocks noChangeArrowheads="1"/>
          </p:cNvSpPr>
          <p:nvPr/>
        </p:nvSpPr>
        <p:spPr bwMode="auto">
          <a:xfrm>
            <a:off x="2786063" y="3440782"/>
            <a:ext cx="1114425"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5" name="Text Box 43"/>
          <p:cNvSpPr txBox="1">
            <a:spLocks noChangeArrowheads="1"/>
          </p:cNvSpPr>
          <p:nvPr/>
        </p:nvSpPr>
        <p:spPr bwMode="auto">
          <a:xfrm>
            <a:off x="7605713" y="3494757"/>
            <a:ext cx="1116012" cy="338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a:t>Avere</a:t>
            </a:r>
          </a:p>
        </p:txBody>
      </p:sp>
      <p:sp>
        <p:nvSpPr>
          <p:cNvPr id="36" name="Text Box 43"/>
          <p:cNvSpPr txBox="1">
            <a:spLocks noChangeArrowheads="1"/>
          </p:cNvSpPr>
          <p:nvPr/>
        </p:nvSpPr>
        <p:spPr bwMode="auto">
          <a:xfrm>
            <a:off x="4660900" y="3829720"/>
            <a:ext cx="1379538" cy="83099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20.000 (conto già acceso)</a:t>
            </a:r>
            <a:endParaRPr lang="it-IT" altLang="it-IT" sz="1600" dirty="0"/>
          </a:p>
        </p:txBody>
      </p:sp>
      <p:sp>
        <p:nvSpPr>
          <p:cNvPr id="37" name="Text Box 43"/>
          <p:cNvSpPr txBox="1">
            <a:spLocks noChangeArrowheads="1"/>
          </p:cNvSpPr>
          <p:nvPr/>
        </p:nvSpPr>
        <p:spPr bwMode="auto">
          <a:xfrm>
            <a:off x="2347913" y="3769395"/>
            <a:ext cx="1379537" cy="83099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dirty="0" smtClean="0"/>
              <a:t>20.000 (conto già acceso)</a:t>
            </a:r>
            <a:endParaRPr lang="it-IT" altLang="it-IT" sz="1600" dirty="0"/>
          </a:p>
        </p:txBody>
      </p:sp>
      <p:graphicFrame>
        <p:nvGraphicFramePr>
          <p:cNvPr id="41" name="Group 52"/>
          <p:cNvGraphicFramePr>
            <a:graphicFrameLocks noGrp="1"/>
          </p:cNvGraphicFramePr>
          <p:nvPr>
            <p:extLst>
              <p:ext uri="{D42A27DB-BD31-4B8C-83A1-F6EECF244321}">
                <p14:modId xmlns:p14="http://schemas.microsoft.com/office/powerpoint/2010/main" val="3322878705"/>
              </p:ext>
            </p:extLst>
          </p:nvPr>
        </p:nvGraphicFramePr>
        <p:xfrm>
          <a:off x="358775" y="4937795"/>
          <a:ext cx="8496300" cy="62803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053763">
                  <a:extLst>
                    <a:ext uri="{9D8B030D-6E8A-4147-A177-3AD203B41FA5}">
                      <a16:colId xmlns:a16="http://schemas.microsoft.com/office/drawing/2014/main" val="20002"/>
                    </a:ext>
                  </a:extLst>
                </a:gridCol>
                <a:gridCol w="304685">
                  <a:extLst>
                    <a:ext uri="{9D8B030D-6E8A-4147-A177-3AD203B41FA5}">
                      <a16:colId xmlns:a16="http://schemas.microsoft.com/office/drawing/2014/main" val="20003"/>
                    </a:ext>
                  </a:extLst>
                </a:gridCol>
                <a:gridCol w="2647643">
                  <a:extLst>
                    <a:ext uri="{9D8B030D-6E8A-4147-A177-3AD203B41FA5}">
                      <a16:colId xmlns:a16="http://schemas.microsoft.com/office/drawing/2014/main" val="20004"/>
                    </a:ext>
                  </a:extLst>
                </a:gridCol>
                <a:gridCol w="757796">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794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Ns Impianti in riparazione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it-IT" altLang="it-IT" sz="1600" b="0" i="0" u="none" strike="noStrike" cap="none" normalizeH="0" baseline="0" dirty="0" smtClean="0">
                          <a:ln>
                            <a:noFill/>
                          </a:ln>
                          <a:solidFill>
                            <a:schemeClr val="tx1"/>
                          </a:solidFill>
                          <a:effectLst/>
                          <a:latin typeface="Arial" panose="020B0604020202020204" pitchFamily="34" charset="0"/>
                        </a:rPr>
                        <a:t>Azienda Beta c/ Impianti in riparazione</a:t>
                      </a: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792" marB="45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20.000</a:t>
                      </a:r>
                    </a:p>
                  </a:txBody>
                  <a:tcPr marT="45792" marB="457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2" name="Text Box 43"/>
          <p:cNvSpPr txBox="1">
            <a:spLocks noChangeArrowheads="1"/>
          </p:cNvSpPr>
          <p:nvPr/>
        </p:nvSpPr>
        <p:spPr bwMode="auto">
          <a:xfrm>
            <a:off x="6591300" y="3803377"/>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solidFill>
                  <a:srgbClr val="FF0000"/>
                </a:solidFill>
              </a:rPr>
              <a:t>20.000</a:t>
            </a:r>
            <a:endParaRPr lang="it-IT" altLang="it-IT" sz="1600" b="1" dirty="0">
              <a:solidFill>
                <a:srgbClr val="FF0000"/>
              </a:solidFill>
            </a:endParaRPr>
          </a:p>
        </p:txBody>
      </p:sp>
      <p:sp>
        <p:nvSpPr>
          <p:cNvPr id="43" name="Text Box 43"/>
          <p:cNvSpPr txBox="1">
            <a:spLocks noChangeArrowheads="1"/>
          </p:cNvSpPr>
          <p:nvPr/>
        </p:nvSpPr>
        <p:spPr bwMode="auto">
          <a:xfrm>
            <a:off x="254000" y="3803377"/>
            <a:ext cx="1379538" cy="3381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600" b="1" dirty="0" smtClean="0">
                <a:solidFill>
                  <a:srgbClr val="FF0000"/>
                </a:solidFill>
              </a:rPr>
              <a:t>20</a:t>
            </a:r>
            <a:r>
              <a:rPr lang="it-IT" altLang="it-IT" sz="1600" b="1" dirty="0" smtClean="0">
                <a:solidFill>
                  <a:srgbClr val="FF0000"/>
                </a:solidFill>
              </a:rPr>
              <a:t>.000</a:t>
            </a:r>
            <a:endParaRPr lang="it-IT" altLang="it-IT" sz="1600" b="1" dirty="0">
              <a:solidFill>
                <a:srgbClr val="FF0000"/>
              </a:solidFill>
            </a:endParaRPr>
          </a:p>
        </p:txBody>
      </p:sp>
      <p:cxnSp>
        <p:nvCxnSpPr>
          <p:cNvPr id="44" name="Connettore diritto 43"/>
          <p:cNvCxnSpPr>
            <a:cxnSpLocks/>
          </p:cNvCxnSpPr>
          <p:nvPr/>
        </p:nvCxnSpPr>
        <p:spPr>
          <a:xfrm>
            <a:off x="1015330" y="4724326"/>
            <a:ext cx="6076950" cy="0"/>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ttore 2 44"/>
          <p:cNvCxnSpPr/>
          <p:nvPr/>
        </p:nvCxnSpPr>
        <p:spPr>
          <a:xfrm flipV="1">
            <a:off x="1015330" y="4221088"/>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ttore 2 45"/>
          <p:cNvCxnSpPr/>
          <p:nvPr/>
        </p:nvCxnSpPr>
        <p:spPr>
          <a:xfrm flipV="1">
            <a:off x="7092280" y="4221088"/>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162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C8EF8-D886-422A-BEBC-B007B01CD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4F76450-B13B-4C59-A267-B3EF9B7431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3274</TotalTime>
  <Words>1470</Words>
  <Application>Microsoft Office PowerPoint</Application>
  <PresentationFormat>Presentazione su schermo (4:3)</PresentationFormat>
  <Paragraphs>256</Paragraphs>
  <Slides>16</Slides>
  <Notes>2</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16</vt:i4>
      </vt:variant>
    </vt:vector>
  </HeadingPairs>
  <TitlesOfParts>
    <vt:vector size="24" baseType="lpstr">
      <vt:lpstr>MS PGothic</vt:lpstr>
      <vt:lpstr>MS PGothic</vt:lpstr>
      <vt:lpstr>Arial</vt:lpstr>
      <vt:lpstr>AvantGarde Bk BT</vt:lpstr>
      <vt:lpstr>Calibri</vt:lpstr>
      <vt:lpstr>Times New Roman</vt:lpstr>
      <vt:lpstr>crossmind</vt:lpstr>
      <vt:lpstr>1_crossmind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259</cp:revision>
  <dcterms:created xsi:type="dcterms:W3CDTF">2008-10-04T09:41:13Z</dcterms:created>
  <dcterms:modified xsi:type="dcterms:W3CDTF">2021-03-29T16:36:07Z</dcterms:modified>
</cp:coreProperties>
</file>