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4178" r:id="rId5"/>
  </p:sldMasterIdLst>
  <p:notesMasterIdLst>
    <p:notesMasterId r:id="rId18"/>
  </p:notesMasterIdLst>
  <p:sldIdLst>
    <p:sldId id="291" r:id="rId6"/>
    <p:sldId id="566" r:id="rId7"/>
    <p:sldId id="599" r:id="rId8"/>
    <p:sldId id="600" r:id="rId9"/>
    <p:sldId id="589" r:id="rId10"/>
    <p:sldId id="601" r:id="rId11"/>
    <p:sldId id="602" r:id="rId12"/>
    <p:sldId id="603" r:id="rId13"/>
    <p:sldId id="604" r:id="rId14"/>
    <p:sldId id="605" r:id="rId15"/>
    <p:sldId id="606" r:id="rId16"/>
    <p:sldId id="594" r:id="rId17"/>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20" autoAdjust="0"/>
  </p:normalViewPr>
  <p:slideViewPr>
    <p:cSldViewPr>
      <p:cViewPr varScale="1">
        <p:scale>
          <a:sx n="77" d="100"/>
          <a:sy n="77" d="100"/>
        </p:scale>
        <p:origin x="114"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8ABCAE22-1822-4F77-98AC-E0D6CF7969E2}" type="datetimeFigureOut">
              <a:rPr lang="it-IT"/>
              <a:pPr>
                <a:defRPr/>
              </a:pPr>
              <a:t>27/02/2021</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A6501BA-F8B1-4DE1-8087-100CCFCFFEFE}"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F26C8-128E-4A54-B2D3-EFC55E466E51}" type="slidenum">
              <a:rPr lang="it-IT" altLang="it-IT"/>
              <a:pPr/>
              <a:t>2</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11</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68291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F26C8-128E-4A54-B2D3-EFC55E466E51}" type="slidenum">
              <a:rPr lang="it-IT" altLang="it-IT"/>
              <a:pPr/>
              <a:t>3</a:t>
            </a:fld>
            <a:endParaRPr lang="it-IT" altLang="it-IT"/>
          </a:p>
        </p:txBody>
      </p:sp>
    </p:spTree>
    <p:extLst>
      <p:ext uri="{BB962C8B-B14F-4D97-AF65-F5344CB8AC3E}">
        <p14:creationId xmlns:p14="http://schemas.microsoft.com/office/powerpoint/2010/main" val="822893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F26C8-128E-4A54-B2D3-EFC55E466E51}" type="slidenum">
              <a:rPr lang="it-IT" altLang="it-IT"/>
              <a:pPr/>
              <a:t>4</a:t>
            </a:fld>
            <a:endParaRPr lang="it-IT" altLang="it-IT"/>
          </a:p>
        </p:txBody>
      </p:sp>
    </p:spTree>
    <p:extLst>
      <p:ext uri="{BB962C8B-B14F-4D97-AF65-F5344CB8AC3E}">
        <p14:creationId xmlns:p14="http://schemas.microsoft.com/office/powerpoint/2010/main" val="190478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5</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6</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387626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7</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55995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8</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539597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9</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533157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556C02-58DF-4BA5-91D5-CD6250C3DF9E}" type="slidenum">
              <a:rPr lang="it-IT" altLang="it-IT">
                <a:cs typeface="Arial" panose="020B0604020202020204" pitchFamily="34" charset="0"/>
              </a:rPr>
              <a:pPr/>
              <a:t>10</a:t>
            </a:fld>
            <a:endParaRPr lang="it-IT" altLang="it-IT">
              <a:cs typeface="Arial" panose="020B0604020202020204" pitchFamily="34" charset="0"/>
            </a:endParaRPr>
          </a:p>
        </p:txBody>
      </p:sp>
      <p:sp>
        <p:nvSpPr>
          <p:cNvPr id="604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604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175667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17549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214A82BD-A126-45B0-98C4-6AFF7D581799}" type="slidenum">
              <a:rPr lang="it-IT" altLang="it-IT"/>
              <a:pPr/>
              <a:t>‹N›</a:t>
            </a:fld>
            <a:endParaRPr lang="it-IT" altLang="it-IT"/>
          </a:p>
        </p:txBody>
      </p:sp>
    </p:spTree>
    <p:extLst>
      <p:ext uri="{BB962C8B-B14F-4D97-AF65-F5344CB8AC3E}">
        <p14:creationId xmlns:p14="http://schemas.microsoft.com/office/powerpoint/2010/main" val="8895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EE7D1D70-75DC-4E8D-952A-D6185E07B432}" type="slidenum">
              <a:rPr lang="it-IT" altLang="it-IT"/>
              <a:pPr/>
              <a:t>‹N›</a:t>
            </a:fld>
            <a:endParaRPr lang="it-IT" altLang="it-IT"/>
          </a:p>
        </p:txBody>
      </p:sp>
    </p:spTree>
    <p:extLst>
      <p:ext uri="{BB962C8B-B14F-4D97-AF65-F5344CB8AC3E}">
        <p14:creationId xmlns:p14="http://schemas.microsoft.com/office/powerpoint/2010/main" val="277736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52A8878D-DF25-4429-9F4E-1ED4ED3879EA}" type="slidenum">
              <a:rPr lang="it-IT" altLang="it-IT"/>
              <a:pPr/>
              <a:t>‹N›</a:t>
            </a:fld>
            <a:endParaRPr lang="it-IT" altLang="it-IT"/>
          </a:p>
        </p:txBody>
      </p:sp>
    </p:spTree>
    <p:extLst>
      <p:ext uri="{BB962C8B-B14F-4D97-AF65-F5344CB8AC3E}">
        <p14:creationId xmlns:p14="http://schemas.microsoft.com/office/powerpoint/2010/main" val="1879117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580725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414104A1-E15C-40E6-BB7F-953B1100AF92}" type="slidenum">
              <a:rPr lang="it-IT" altLang="it-IT"/>
              <a:pPr/>
              <a:t>‹N›</a:t>
            </a:fld>
            <a:endParaRPr lang="it-IT" altLang="it-IT"/>
          </a:p>
        </p:txBody>
      </p:sp>
    </p:spTree>
    <p:extLst>
      <p:ext uri="{BB962C8B-B14F-4D97-AF65-F5344CB8AC3E}">
        <p14:creationId xmlns:p14="http://schemas.microsoft.com/office/powerpoint/2010/main" val="2907117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15A0D5C3-1B3F-4561-9452-AB63040F3EAD}" type="slidenum">
              <a:rPr lang="it-IT" altLang="it-IT"/>
              <a:pPr/>
              <a:t>‹N›</a:t>
            </a:fld>
            <a:endParaRPr lang="it-IT" altLang="it-IT"/>
          </a:p>
        </p:txBody>
      </p:sp>
    </p:spTree>
    <p:extLst>
      <p:ext uri="{BB962C8B-B14F-4D97-AF65-F5344CB8AC3E}">
        <p14:creationId xmlns:p14="http://schemas.microsoft.com/office/powerpoint/2010/main" val="2345810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3A036377-502A-4E46-B7AA-2D47A3EE528D}" type="slidenum">
              <a:rPr lang="it-IT" altLang="it-IT"/>
              <a:pPr/>
              <a:t>‹N›</a:t>
            </a:fld>
            <a:endParaRPr lang="it-IT" altLang="it-IT"/>
          </a:p>
        </p:txBody>
      </p:sp>
    </p:spTree>
    <p:extLst>
      <p:ext uri="{BB962C8B-B14F-4D97-AF65-F5344CB8AC3E}">
        <p14:creationId xmlns:p14="http://schemas.microsoft.com/office/powerpoint/2010/main" val="629468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E7C267AD-5F1F-47F7-A69C-30DCB1D122FC}" type="slidenum">
              <a:rPr lang="it-IT" altLang="it-IT"/>
              <a:pPr/>
              <a:t>‹N›</a:t>
            </a:fld>
            <a:endParaRPr lang="it-IT" altLang="it-IT"/>
          </a:p>
        </p:txBody>
      </p:sp>
    </p:spTree>
    <p:extLst>
      <p:ext uri="{BB962C8B-B14F-4D97-AF65-F5344CB8AC3E}">
        <p14:creationId xmlns:p14="http://schemas.microsoft.com/office/powerpoint/2010/main" val="206435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7A08B8DB-C373-4A5E-9225-4B45A604FA5A}" type="slidenum">
              <a:rPr lang="it-IT" altLang="it-IT"/>
              <a:pPr/>
              <a:t>‹N›</a:t>
            </a:fld>
            <a:endParaRPr lang="it-IT" altLang="it-IT"/>
          </a:p>
        </p:txBody>
      </p:sp>
    </p:spTree>
    <p:extLst>
      <p:ext uri="{BB962C8B-B14F-4D97-AF65-F5344CB8AC3E}">
        <p14:creationId xmlns:p14="http://schemas.microsoft.com/office/powerpoint/2010/main" val="181024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4ADB3B5D-8DDA-49DB-BD35-E18F3E6A1D2C}" type="slidenum">
              <a:rPr lang="it-IT" altLang="it-IT"/>
              <a:pPr/>
              <a:t>‹N›</a:t>
            </a:fld>
            <a:endParaRPr lang="it-IT" altLang="it-IT"/>
          </a:p>
        </p:txBody>
      </p:sp>
    </p:spTree>
    <p:extLst>
      <p:ext uri="{BB962C8B-B14F-4D97-AF65-F5344CB8AC3E}">
        <p14:creationId xmlns:p14="http://schemas.microsoft.com/office/powerpoint/2010/main" val="47518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E2B43870-4F33-4D47-A150-3F24EE039209}" type="slidenum">
              <a:rPr lang="it-IT" altLang="it-IT"/>
              <a:pPr/>
              <a:t>‹N›</a:t>
            </a:fld>
            <a:endParaRPr lang="it-IT" altLang="it-IT"/>
          </a:p>
        </p:txBody>
      </p:sp>
    </p:spTree>
    <p:extLst>
      <p:ext uri="{BB962C8B-B14F-4D97-AF65-F5344CB8AC3E}">
        <p14:creationId xmlns:p14="http://schemas.microsoft.com/office/powerpoint/2010/main" val="3845917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D8F85B1-AFFB-41E9-B678-BF4CEBA09DCC}" type="slidenum">
              <a:rPr lang="it-IT" altLang="it-IT"/>
              <a:pPr/>
              <a:t>‹N›</a:t>
            </a:fld>
            <a:endParaRPr lang="it-IT" altLang="it-IT"/>
          </a:p>
        </p:txBody>
      </p:sp>
    </p:spTree>
    <p:extLst>
      <p:ext uri="{BB962C8B-B14F-4D97-AF65-F5344CB8AC3E}">
        <p14:creationId xmlns:p14="http://schemas.microsoft.com/office/powerpoint/2010/main" val="3355661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DAA4337E-EFD0-45E0-B8B8-1E3D733CA1AF}" type="slidenum">
              <a:rPr lang="it-IT" altLang="it-IT"/>
              <a:pPr/>
              <a:t>‹N›</a:t>
            </a:fld>
            <a:endParaRPr lang="it-IT" altLang="it-IT"/>
          </a:p>
        </p:txBody>
      </p:sp>
    </p:spTree>
    <p:extLst>
      <p:ext uri="{BB962C8B-B14F-4D97-AF65-F5344CB8AC3E}">
        <p14:creationId xmlns:p14="http://schemas.microsoft.com/office/powerpoint/2010/main" val="2775348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37A3F880-BC2B-4959-8DD2-491365B7F7A8}" type="slidenum">
              <a:rPr lang="it-IT" altLang="it-IT"/>
              <a:pPr/>
              <a:t>‹N›</a:t>
            </a:fld>
            <a:endParaRPr lang="it-IT" altLang="it-IT"/>
          </a:p>
        </p:txBody>
      </p:sp>
    </p:spTree>
    <p:extLst>
      <p:ext uri="{BB962C8B-B14F-4D97-AF65-F5344CB8AC3E}">
        <p14:creationId xmlns:p14="http://schemas.microsoft.com/office/powerpoint/2010/main" val="3582031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0B5CF927-7830-4854-BC58-6AC0B37C0BBB}" type="slidenum">
              <a:rPr lang="it-IT" altLang="it-IT"/>
              <a:pPr/>
              <a:t>‹N›</a:t>
            </a:fld>
            <a:endParaRPr lang="it-IT" altLang="it-IT"/>
          </a:p>
        </p:txBody>
      </p:sp>
    </p:spTree>
    <p:extLst>
      <p:ext uri="{BB962C8B-B14F-4D97-AF65-F5344CB8AC3E}">
        <p14:creationId xmlns:p14="http://schemas.microsoft.com/office/powerpoint/2010/main" val="3450753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E4DF3F0A-179A-4119-9F0F-00E9BB32C238}" type="slidenum">
              <a:rPr lang="it-IT" altLang="it-IT"/>
              <a:pPr/>
              <a:t>‹N›</a:t>
            </a:fld>
            <a:endParaRPr lang="it-IT" altLang="it-IT"/>
          </a:p>
        </p:txBody>
      </p:sp>
    </p:spTree>
    <p:extLst>
      <p:ext uri="{BB962C8B-B14F-4D97-AF65-F5344CB8AC3E}">
        <p14:creationId xmlns:p14="http://schemas.microsoft.com/office/powerpoint/2010/main" val="385349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95B438E1-04FD-40B6-AD1A-82A0A240DF3A}" type="slidenum">
              <a:rPr lang="it-IT" altLang="it-IT"/>
              <a:pPr/>
              <a:t>‹N›</a:t>
            </a:fld>
            <a:endParaRPr lang="it-IT" altLang="it-IT"/>
          </a:p>
        </p:txBody>
      </p:sp>
    </p:spTree>
    <p:extLst>
      <p:ext uri="{BB962C8B-B14F-4D97-AF65-F5344CB8AC3E}">
        <p14:creationId xmlns:p14="http://schemas.microsoft.com/office/powerpoint/2010/main" val="2353692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DD358C6F-AB4D-426F-88D9-1B3A8211F449}" type="slidenum">
              <a:rPr lang="it-IT" altLang="it-IT"/>
              <a:pPr/>
              <a:t>‹N›</a:t>
            </a:fld>
            <a:endParaRPr lang="it-IT" altLang="it-IT"/>
          </a:p>
        </p:txBody>
      </p:sp>
    </p:spTree>
    <p:extLst>
      <p:ext uri="{BB962C8B-B14F-4D97-AF65-F5344CB8AC3E}">
        <p14:creationId xmlns:p14="http://schemas.microsoft.com/office/powerpoint/2010/main" val="231261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90552398-6733-41EE-B71B-9574F20DBE3C}" type="slidenum">
              <a:rPr lang="it-IT" altLang="it-IT"/>
              <a:pPr/>
              <a:t>‹N›</a:t>
            </a:fld>
            <a:endParaRPr lang="it-IT" altLang="it-IT"/>
          </a:p>
        </p:txBody>
      </p:sp>
    </p:spTree>
    <p:extLst>
      <p:ext uri="{BB962C8B-B14F-4D97-AF65-F5344CB8AC3E}">
        <p14:creationId xmlns:p14="http://schemas.microsoft.com/office/powerpoint/2010/main" val="270903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A27B43A7-A9C9-43A1-B33B-C7A09E0EA6AB}" type="slidenum">
              <a:rPr lang="it-IT" altLang="it-IT"/>
              <a:pPr/>
              <a:t>‹N›</a:t>
            </a:fld>
            <a:endParaRPr lang="it-IT" altLang="it-IT"/>
          </a:p>
        </p:txBody>
      </p:sp>
    </p:spTree>
    <p:extLst>
      <p:ext uri="{BB962C8B-B14F-4D97-AF65-F5344CB8AC3E}">
        <p14:creationId xmlns:p14="http://schemas.microsoft.com/office/powerpoint/2010/main" val="24636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36446B89-5714-4EA1-88EF-9B5F0E5AC9A4}" type="slidenum">
              <a:rPr lang="it-IT" altLang="it-IT"/>
              <a:pPr/>
              <a:t>‹N›</a:t>
            </a:fld>
            <a:endParaRPr lang="it-IT" altLang="it-IT"/>
          </a:p>
        </p:txBody>
      </p:sp>
    </p:spTree>
    <p:extLst>
      <p:ext uri="{BB962C8B-B14F-4D97-AF65-F5344CB8AC3E}">
        <p14:creationId xmlns:p14="http://schemas.microsoft.com/office/powerpoint/2010/main" val="306417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F548EACE-4141-4BC4-9280-6905FC1D716E}" type="slidenum">
              <a:rPr lang="it-IT" altLang="it-IT"/>
              <a:pPr/>
              <a:t>‹N›</a:t>
            </a:fld>
            <a:endParaRPr lang="it-IT" altLang="it-IT"/>
          </a:p>
        </p:txBody>
      </p:sp>
    </p:spTree>
    <p:extLst>
      <p:ext uri="{BB962C8B-B14F-4D97-AF65-F5344CB8AC3E}">
        <p14:creationId xmlns:p14="http://schemas.microsoft.com/office/powerpoint/2010/main" val="280511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BD2361B-A965-403F-879D-8505A3053163}" type="slidenum">
              <a:rPr lang="it-IT" altLang="it-IT"/>
              <a:pPr/>
              <a:t>‹N›</a:t>
            </a:fld>
            <a:endParaRPr lang="it-IT" altLang="it-IT"/>
          </a:p>
        </p:txBody>
      </p:sp>
    </p:spTree>
    <p:extLst>
      <p:ext uri="{BB962C8B-B14F-4D97-AF65-F5344CB8AC3E}">
        <p14:creationId xmlns:p14="http://schemas.microsoft.com/office/powerpoint/2010/main" val="170446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8B844859-1AE1-4222-8D43-85D8D1CE11B0}"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815" r:id="rId1"/>
    <p:sldLayoutId id="2147484816" r:id="rId2"/>
    <p:sldLayoutId id="2147484797" r:id="rId3"/>
    <p:sldLayoutId id="2147484798" r:id="rId4"/>
    <p:sldLayoutId id="2147484799" r:id="rId5"/>
    <p:sldLayoutId id="2147484800" r:id="rId6"/>
    <p:sldLayoutId id="2147484801" r:id="rId7"/>
    <p:sldLayoutId id="2147484802" r:id="rId8"/>
    <p:sldLayoutId id="2147484803" r:id="rId9"/>
    <p:sldLayoutId id="2147484804" r:id="rId10"/>
    <p:sldLayoutId id="2147484805" r:id="rId11"/>
    <p:sldLayoutId id="214748481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2052"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054"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B4E5C7F0-6E56-4C25-878B-D5571BD9F068}"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818" r:id="rId1"/>
    <p:sldLayoutId id="2147484819" r:id="rId2"/>
    <p:sldLayoutId id="2147484806" r:id="rId3"/>
    <p:sldLayoutId id="2147484807" r:id="rId4"/>
    <p:sldLayoutId id="2147484808" r:id="rId5"/>
    <p:sldLayoutId id="2147484809" r:id="rId6"/>
    <p:sldLayoutId id="2147484810" r:id="rId7"/>
    <p:sldLayoutId id="2147484811" r:id="rId8"/>
    <p:sldLayoutId id="2147484812" r:id="rId9"/>
    <p:sldLayoutId id="2147484813" r:id="rId10"/>
    <p:sldLayoutId id="2147484814" r:id="rId11"/>
    <p:sldLayoutId id="214748482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755576" y="1988840"/>
            <a:ext cx="7992888" cy="4154984"/>
          </a:xfrm>
          <a:prstGeom prst="rect">
            <a:avLst/>
          </a:prstGeom>
        </p:spPr>
        <p:txBody>
          <a:bodyPr wrap="square">
            <a:spAutoFit/>
          </a:bodyPr>
          <a:lstStyle/>
          <a:p>
            <a:pPr algn="ctr">
              <a:spcBef>
                <a:spcPts val="0"/>
              </a:spcBef>
              <a:buNone/>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smtClean="0">
              <a:solidFill>
                <a:srgbClr val="000000"/>
              </a:solidFill>
            </a:endParaRPr>
          </a:p>
          <a:p>
            <a:pPr algn="ctr">
              <a:spcBef>
                <a:spcPts val="0"/>
              </a:spcBef>
              <a:buNone/>
              <a:defRPr/>
            </a:pPr>
            <a:r>
              <a:rPr lang="it-IT" sz="4400" b="1" i="1" dirty="0" smtClean="0">
                <a:solidFill>
                  <a:srgbClr val="7030A0"/>
                </a:solidFill>
                <a:latin typeface="Times New Roman" pitchFamily="18" charset="0"/>
              </a:rPr>
              <a:t>La compravendita di un’azienda funzionante</a:t>
            </a:r>
          </a:p>
          <a:p>
            <a:pPr algn="ctr">
              <a:spcBef>
                <a:spcPts val="0"/>
              </a:spcBef>
              <a:buNone/>
              <a:defRPr/>
            </a:pPr>
            <a:endParaRPr lang="it-IT" sz="4400" b="1" i="1" dirty="0">
              <a:solidFill>
                <a:schemeClr val="accent6"/>
              </a:solidFill>
              <a:latin typeface="Times New Roman" pitchFamily="18" charset="0"/>
            </a:endParaRPr>
          </a:p>
          <a:p>
            <a:pPr algn="ctr">
              <a:buNone/>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L’acquisto di </a:t>
            </a:r>
            <a:r>
              <a:rPr lang="it-IT" altLang="it-IT" sz="3200" dirty="0"/>
              <a:t>un’azienda funzionante</a:t>
            </a:r>
            <a:endParaRPr lang="it-IT" altLang="it-IT" sz="2000" dirty="0"/>
          </a:p>
        </p:txBody>
      </p:sp>
      <p:sp>
        <p:nvSpPr>
          <p:cNvPr id="6" name="Rettangolo 5"/>
          <p:cNvSpPr/>
          <p:nvPr/>
        </p:nvSpPr>
        <p:spPr>
          <a:xfrm>
            <a:off x="398022" y="921494"/>
            <a:ext cx="8494458" cy="923330"/>
          </a:xfrm>
          <a:prstGeom prst="rect">
            <a:avLst/>
          </a:prstGeom>
        </p:spPr>
        <p:txBody>
          <a:bodyPr wrap="square">
            <a:spAutoFit/>
          </a:bodyPr>
          <a:lstStyle/>
          <a:p>
            <a:pPr algn="ctr"/>
            <a:r>
              <a:rPr lang="it-IT" dirty="0"/>
              <a:t>Il conto “Sig. Rossi c/cessione azienda” è un debito di regolamento (quindi un conto originario-finanziario acceso alla liquidità differita) che sostituisce temporaneamente l’uscita di denaro</a:t>
            </a:r>
            <a:r>
              <a:rPr lang="it-IT" dirty="0" smtClean="0"/>
              <a:t>. All’atto </a:t>
            </a:r>
            <a:r>
              <a:rPr lang="it-IT" dirty="0"/>
              <a:t>del pagamento avremo:</a:t>
            </a: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528" y="2310357"/>
            <a:ext cx="7289086" cy="3533429"/>
          </a:xfrm>
          <a:prstGeom prst="rect">
            <a:avLst/>
          </a:prstGeom>
        </p:spPr>
      </p:pic>
      <p:sp>
        <p:nvSpPr>
          <p:cNvPr id="5" name="Rettangolo 4"/>
          <p:cNvSpPr/>
          <p:nvPr/>
        </p:nvSpPr>
        <p:spPr>
          <a:xfrm>
            <a:off x="7380312" y="3861048"/>
            <a:ext cx="31632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7380312" y="3861048"/>
            <a:ext cx="31632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327747" y="2564904"/>
            <a:ext cx="316324" cy="1160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7103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L’acquisto di </a:t>
            </a:r>
            <a:r>
              <a:rPr lang="it-IT" altLang="it-IT" sz="3200" dirty="0"/>
              <a:t>un’azienda funzionante</a:t>
            </a:r>
            <a:endParaRPr lang="it-IT" altLang="it-IT" sz="2000" dirty="0"/>
          </a:p>
        </p:txBody>
      </p:sp>
      <p:sp>
        <p:nvSpPr>
          <p:cNvPr id="4" name="Rettangolo 3"/>
          <p:cNvSpPr/>
          <p:nvPr/>
        </p:nvSpPr>
        <p:spPr>
          <a:xfrm>
            <a:off x="193125" y="908720"/>
            <a:ext cx="8641086" cy="1200329"/>
          </a:xfrm>
          <a:prstGeom prst="rect">
            <a:avLst/>
          </a:prstGeom>
        </p:spPr>
        <p:txBody>
          <a:bodyPr wrap="square">
            <a:spAutoFit/>
          </a:bodyPr>
          <a:lstStyle/>
          <a:p>
            <a:pPr algn="ctr"/>
            <a:r>
              <a:rPr lang="it-IT" dirty="0"/>
              <a:t>Occorre poi registrare, analogamente a quanto avviene nelle operazioni di apertura dei conti all’1/1, la ripresa dei costi sospesi (e dei ricavi sospesi, ma in questo esempio non sono presenti) da imputare </a:t>
            </a:r>
            <a:r>
              <a:rPr lang="it-IT" dirty="0" smtClean="0"/>
              <a:t>all’esercizio. </a:t>
            </a:r>
            <a:r>
              <a:rPr lang="it-IT" dirty="0"/>
              <a:t>In questo esempio si tratta di imputare ai costi dell’esercizio il </a:t>
            </a:r>
            <a:r>
              <a:rPr lang="it-IT" dirty="0" smtClean="0"/>
              <a:t>costo sospeso del magazzino</a:t>
            </a:r>
            <a:endParaRPr lang="it-IT" dirty="0">
              <a:latin typeface="+mn-lt"/>
            </a:endParaRPr>
          </a:p>
        </p:txBody>
      </p:sp>
      <p:sp>
        <p:nvSpPr>
          <p:cNvPr id="5" name="Rettangolo 4"/>
          <p:cNvSpPr/>
          <p:nvPr/>
        </p:nvSpPr>
        <p:spPr>
          <a:xfrm>
            <a:off x="7380312" y="3861048"/>
            <a:ext cx="31632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74" y="2636912"/>
            <a:ext cx="7250634" cy="3384376"/>
          </a:xfrm>
          <a:prstGeom prst="rect">
            <a:avLst/>
          </a:prstGeom>
        </p:spPr>
      </p:pic>
    </p:spTree>
    <p:extLst>
      <p:ext uri="{BB962C8B-B14F-4D97-AF65-F5344CB8AC3E}">
        <p14:creationId xmlns:p14="http://schemas.microsoft.com/office/powerpoint/2010/main" val="1669650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83971" name="CasellaDiTesto 3"/>
          <p:cNvSpPr txBox="1">
            <a:spLocks noChangeArrowheads="1"/>
          </p:cNvSpPr>
          <p:nvPr/>
        </p:nvSpPr>
        <p:spPr bwMode="auto">
          <a:xfrm>
            <a:off x="782505" y="1412776"/>
            <a:ext cx="763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S</a:t>
            </a:r>
            <a:r>
              <a:rPr lang="it-IT" altLang="it-IT" sz="2400" dirty="0" smtClean="0"/>
              <a:t>., Ragioneria generale, </a:t>
            </a:r>
            <a:r>
              <a:rPr lang="it-IT" altLang="it-IT" sz="2400" dirty="0"/>
              <a:t>Cap. </a:t>
            </a:r>
            <a:r>
              <a:rPr lang="it-IT" altLang="it-IT" sz="2400" dirty="0" smtClean="0"/>
              <a:t>13</a:t>
            </a:r>
            <a:endParaRPr lang="it-IT" altLang="it-IT" sz="1800" dirty="0"/>
          </a:p>
        </p:txBody>
      </p:sp>
    </p:spTree>
    <p:extLst>
      <p:ext uri="{BB962C8B-B14F-4D97-AF65-F5344CB8AC3E}">
        <p14:creationId xmlns:p14="http://schemas.microsoft.com/office/powerpoint/2010/main" val="254389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compravendita di un’azienda funzionante</a:t>
            </a:r>
            <a:endParaRPr lang="it-IT" altLang="it-IT" sz="2000" dirty="0"/>
          </a:p>
        </p:txBody>
      </p:sp>
      <p:sp>
        <p:nvSpPr>
          <p:cNvPr id="12294" name="Rettangolo 2"/>
          <p:cNvSpPr>
            <a:spLocks noChangeArrowheads="1"/>
          </p:cNvSpPr>
          <p:nvPr/>
        </p:nvSpPr>
        <p:spPr bwMode="auto">
          <a:xfrm>
            <a:off x="382587" y="980728"/>
            <a:ext cx="8378825"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sz="1800" dirty="0"/>
              <a:t>Può talvolta capitare di vendere (acquistare) l’intera azienda o un suo “ramo” a (da) </a:t>
            </a:r>
            <a:r>
              <a:rPr lang="it-IT" sz="1800" dirty="0" smtClean="0"/>
              <a:t>terzi</a:t>
            </a:r>
          </a:p>
          <a:p>
            <a:pPr algn="ctr">
              <a:buNone/>
            </a:pPr>
            <a:endParaRPr lang="it-IT" sz="1000" dirty="0" smtClean="0"/>
          </a:p>
          <a:p>
            <a:pPr algn="ctr">
              <a:buNone/>
            </a:pPr>
            <a:r>
              <a:rPr lang="it-IT" sz="1800" dirty="0" smtClean="0"/>
              <a:t>In </a:t>
            </a:r>
            <a:r>
              <a:rPr lang="it-IT" sz="1800" dirty="0"/>
              <a:t>questo caso </a:t>
            </a:r>
            <a:r>
              <a:rPr lang="it-IT" sz="1800" dirty="0">
                <a:solidFill>
                  <a:srgbClr val="C00000"/>
                </a:solidFill>
              </a:rPr>
              <a:t>il suo valore può essere diverso dalla semplice somma algebrica dei valori dei singoli elementi che la costituiscono </a:t>
            </a:r>
            <a:r>
              <a:rPr lang="it-IT" sz="1800" dirty="0"/>
              <a:t>(impianti, macchinari, debiti, crediti ecc</a:t>
            </a:r>
            <a:r>
              <a:rPr lang="it-IT" sz="1800" dirty="0" smtClean="0"/>
              <a:t>.)</a:t>
            </a:r>
          </a:p>
          <a:p>
            <a:pPr algn="ctr">
              <a:buNone/>
            </a:pPr>
            <a:endParaRPr lang="it-IT" sz="1000" dirty="0"/>
          </a:p>
          <a:p>
            <a:pPr algn="ctr">
              <a:buNone/>
            </a:pPr>
            <a:r>
              <a:rPr lang="it-IT" sz="1800" dirty="0"/>
              <a:t>Ciò in quanto se i singoli beni, considerati disgiuntamente, non legati tra loro da vincoli di complementarità, possiedono uno specifico valore, </a:t>
            </a:r>
            <a:r>
              <a:rPr lang="it-IT" sz="1800" dirty="0">
                <a:solidFill>
                  <a:srgbClr val="C00000"/>
                </a:solidFill>
              </a:rPr>
              <a:t>se </a:t>
            </a:r>
            <a:r>
              <a:rPr lang="it-IT" sz="1800" b="1" dirty="0">
                <a:solidFill>
                  <a:srgbClr val="C00000"/>
                </a:solidFill>
              </a:rPr>
              <a:t>considerati </a:t>
            </a:r>
            <a:r>
              <a:rPr lang="it-IT" sz="1800" dirty="0">
                <a:solidFill>
                  <a:srgbClr val="C00000"/>
                </a:solidFill>
              </a:rPr>
              <a:t>“</a:t>
            </a:r>
            <a:r>
              <a:rPr lang="it-IT" sz="1800" b="1" dirty="0">
                <a:solidFill>
                  <a:srgbClr val="C00000"/>
                </a:solidFill>
              </a:rPr>
              <a:t>congiuntamente</a:t>
            </a:r>
            <a:r>
              <a:rPr lang="it-IT" sz="1800" dirty="0">
                <a:solidFill>
                  <a:srgbClr val="C00000"/>
                </a:solidFill>
              </a:rPr>
              <a:t>” possono far assumere all’azienda funzionante un valore </a:t>
            </a:r>
            <a:r>
              <a:rPr lang="it-IT" sz="1800" dirty="0" smtClean="0">
                <a:solidFill>
                  <a:srgbClr val="C00000"/>
                </a:solidFill>
              </a:rPr>
              <a:t>differente</a:t>
            </a:r>
          </a:p>
          <a:p>
            <a:pPr algn="ctr">
              <a:buNone/>
            </a:pPr>
            <a:endParaRPr lang="it-IT" sz="1000" dirty="0" smtClean="0"/>
          </a:p>
          <a:p>
            <a:pPr algn="ctr">
              <a:buNone/>
            </a:pPr>
            <a:r>
              <a:rPr lang="it-IT" sz="1800" dirty="0" smtClean="0"/>
              <a:t>L’azienda </a:t>
            </a:r>
            <a:r>
              <a:rPr lang="it-IT" sz="1800" dirty="0"/>
              <a:t>funzionante, rispetto ai singoli beni disgiunti, si caratterizza infatti per la presenza di un </a:t>
            </a:r>
            <a:r>
              <a:rPr lang="it-IT" sz="1800" dirty="0">
                <a:solidFill>
                  <a:srgbClr val="C00000"/>
                </a:solidFill>
              </a:rPr>
              <a:t>“ordine combinatorio” tra i fattori produttivi</a:t>
            </a:r>
            <a:r>
              <a:rPr lang="it-IT" sz="1800" dirty="0"/>
              <a:t>, è già attiva sul mercato, possiede dei vantaggi in termini di conoscenze, competenze, clientela ecc. </a:t>
            </a:r>
            <a:endParaRPr lang="it-IT" sz="1800" dirty="0" smtClean="0"/>
          </a:p>
          <a:p>
            <a:pPr algn="ctr">
              <a:buNone/>
            </a:pPr>
            <a:endParaRPr lang="it-IT" sz="1000" dirty="0" smtClean="0"/>
          </a:p>
          <a:p>
            <a:pPr algn="ctr">
              <a:buNone/>
            </a:pPr>
            <a:r>
              <a:rPr lang="it-IT" sz="1800" dirty="0" smtClean="0"/>
              <a:t>Tali </a:t>
            </a:r>
            <a:r>
              <a:rPr lang="it-IT" sz="1800" b="1" dirty="0">
                <a:solidFill>
                  <a:srgbClr val="C00000"/>
                </a:solidFill>
              </a:rPr>
              <a:t>elementi favorevoli</a:t>
            </a:r>
            <a:r>
              <a:rPr lang="it-IT" sz="1800" dirty="0">
                <a:solidFill>
                  <a:srgbClr val="C00000"/>
                </a:solidFill>
              </a:rPr>
              <a:t> </a:t>
            </a:r>
            <a:r>
              <a:rPr lang="it-IT" sz="1800" dirty="0"/>
              <a:t>vengono genericamente e complessivamente denominati “</a:t>
            </a:r>
            <a:r>
              <a:rPr lang="it-IT" sz="1800" b="1" dirty="0">
                <a:solidFill>
                  <a:srgbClr val="C00000"/>
                </a:solidFill>
              </a:rPr>
              <a:t>avviamento</a:t>
            </a:r>
            <a:r>
              <a:rPr lang="it-IT" sz="1800" dirty="0"/>
              <a:t>”, ovvero un fattore in più rispetto ad un’azienda appena costituita che quelle caratteristiche non può </a:t>
            </a:r>
            <a:r>
              <a:rPr lang="it-IT" sz="1800" dirty="0" smtClean="0"/>
              <a:t>avere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compravendita di un’azienda funzionante</a:t>
            </a:r>
            <a:endParaRPr lang="it-IT" altLang="it-IT" sz="2000" dirty="0"/>
          </a:p>
        </p:txBody>
      </p:sp>
      <p:sp>
        <p:nvSpPr>
          <p:cNvPr id="12294" name="Rettangolo 2"/>
          <p:cNvSpPr>
            <a:spLocks noChangeArrowheads="1"/>
          </p:cNvSpPr>
          <p:nvPr/>
        </p:nvSpPr>
        <p:spPr bwMode="auto">
          <a:xfrm>
            <a:off x="382587" y="980728"/>
            <a:ext cx="8378825"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sz="1800" dirty="0" smtClean="0"/>
              <a:t>Tale </a:t>
            </a:r>
            <a:r>
              <a:rPr lang="it-IT" sz="1800" b="1" dirty="0"/>
              <a:t>maggior valore di </a:t>
            </a:r>
            <a:r>
              <a:rPr lang="it-IT" sz="1800" dirty="0"/>
              <a:t>“</a:t>
            </a:r>
            <a:r>
              <a:rPr lang="it-IT" sz="1800" b="1" dirty="0"/>
              <a:t>avviamento</a:t>
            </a:r>
            <a:r>
              <a:rPr lang="it-IT" sz="1800" dirty="0"/>
              <a:t>” (</a:t>
            </a:r>
            <a:r>
              <a:rPr lang="it-IT" sz="1800" i="1" dirty="0" err="1"/>
              <a:t>goodwill</a:t>
            </a:r>
            <a:r>
              <a:rPr lang="it-IT" sz="1800" dirty="0"/>
              <a:t>, nella terminologia anglosassone) rappresenta appunto il </a:t>
            </a:r>
            <a:r>
              <a:rPr lang="it-IT" sz="1800" b="1" dirty="0">
                <a:solidFill>
                  <a:srgbClr val="C00000"/>
                </a:solidFill>
              </a:rPr>
              <a:t>plusvalore contabile</a:t>
            </a:r>
            <a:r>
              <a:rPr lang="it-IT" sz="1800" dirty="0">
                <a:solidFill>
                  <a:srgbClr val="C00000"/>
                </a:solidFill>
              </a:rPr>
              <a:t> </a:t>
            </a:r>
            <a:r>
              <a:rPr lang="it-IT" sz="1800" dirty="0"/>
              <a:t>che emerge tra la </a:t>
            </a:r>
            <a:r>
              <a:rPr lang="it-IT" sz="1800" b="1" dirty="0"/>
              <a:t>somma algebrica</a:t>
            </a:r>
            <a:r>
              <a:rPr lang="it-IT" sz="1800" dirty="0"/>
              <a:t> del valore dei </a:t>
            </a:r>
            <a:r>
              <a:rPr lang="it-IT" sz="1800" b="1" dirty="0"/>
              <a:t>singoli conti</a:t>
            </a:r>
            <a:r>
              <a:rPr lang="it-IT" sz="1800" dirty="0"/>
              <a:t> (attivi e passivi) </a:t>
            </a:r>
            <a:r>
              <a:rPr lang="it-IT" sz="1800" b="1" dirty="0"/>
              <a:t>costituenti l’azienda</a:t>
            </a:r>
            <a:r>
              <a:rPr lang="it-IT" sz="1800" dirty="0"/>
              <a:t> e il </a:t>
            </a:r>
            <a:r>
              <a:rPr lang="it-IT" sz="1800" b="1" dirty="0"/>
              <a:t>valore che quest’ultima ha sul </a:t>
            </a:r>
            <a:r>
              <a:rPr lang="it-IT" sz="1800" b="1" dirty="0" smtClean="0"/>
              <a:t>mercato</a:t>
            </a:r>
            <a:endParaRPr lang="it-IT" sz="1800" dirty="0"/>
          </a:p>
          <a:p>
            <a:pPr>
              <a:buNone/>
            </a:pPr>
            <a:endParaRPr lang="it-IT" sz="1800" dirty="0"/>
          </a:p>
          <a:p>
            <a:pPr algn="ctr">
              <a:buNone/>
            </a:pPr>
            <a:r>
              <a:rPr lang="it-IT" sz="1800" dirty="0"/>
              <a:t>Questo avviamento è tanto più alto quanto maggiore è la capacità dell’azienda di produrre redditi futuri superiori alla media delle aziende dello stesso </a:t>
            </a:r>
            <a:r>
              <a:rPr lang="it-IT" sz="1800" dirty="0" smtClean="0"/>
              <a:t>settore</a:t>
            </a:r>
          </a:p>
          <a:p>
            <a:pPr algn="ctr">
              <a:buNone/>
            </a:pPr>
            <a:endParaRPr lang="it-IT" sz="1800" dirty="0"/>
          </a:p>
          <a:p>
            <a:pPr algn="ctr">
              <a:buNone/>
            </a:pPr>
            <a:r>
              <a:rPr lang="it-IT" sz="1800" dirty="0" smtClean="0"/>
              <a:t>Non sorgerà </a:t>
            </a:r>
            <a:r>
              <a:rPr lang="it-IT" sz="1800" dirty="0"/>
              <a:t>avviamento quando si pensa che l’azienda produrrà redditi inferiori a quelli medi di settore o addirittura perdite. In tal caso, idealmente, si produrrebbe addirittura un avviamento negativo (</a:t>
            </a:r>
            <a:r>
              <a:rPr lang="it-IT" sz="1800" i="1" dirty="0" err="1"/>
              <a:t>badwill</a:t>
            </a:r>
            <a:r>
              <a:rPr lang="it-IT" sz="1800" dirty="0"/>
              <a:t>, nella terminologia anglosassone</a:t>
            </a:r>
            <a:r>
              <a:rPr lang="it-IT" sz="1800" dirty="0" smtClean="0"/>
              <a:t>)</a:t>
            </a:r>
          </a:p>
          <a:p>
            <a:pPr algn="ctr">
              <a:buNone/>
            </a:pPr>
            <a:endParaRPr lang="it-IT" sz="1800" dirty="0"/>
          </a:p>
          <a:p>
            <a:pPr algn="ctr">
              <a:buNone/>
            </a:pPr>
            <a:r>
              <a:rPr lang="it-IT" sz="1800" dirty="0" smtClean="0"/>
              <a:t>Per </a:t>
            </a:r>
            <a:r>
              <a:rPr lang="it-IT" sz="1800" dirty="0"/>
              <a:t>determinare il valore di mercato (c.d. “</a:t>
            </a:r>
            <a:r>
              <a:rPr lang="it-IT" sz="1800" b="1" dirty="0"/>
              <a:t>valore economico</a:t>
            </a:r>
            <a:r>
              <a:rPr lang="it-IT" sz="1800" dirty="0"/>
              <a:t>”) dell’azienda apportata occorre effettuare delle </a:t>
            </a:r>
            <a:r>
              <a:rPr lang="it-IT" sz="1800" dirty="0">
                <a:solidFill>
                  <a:srgbClr val="C00000"/>
                </a:solidFill>
              </a:rPr>
              <a:t>perizie di stima</a:t>
            </a:r>
            <a:r>
              <a:rPr lang="it-IT" sz="1800" dirty="0"/>
              <a:t>, ma alla fine ciò che conta è la capacità contrattuale delle parti. Il “prezzo” di compravendita (salvo casi particolari in cui il valore di perizia non può essere disatteso) può infatti discostarsi, talvolta anche significativamente, dal valore </a:t>
            </a:r>
            <a:r>
              <a:rPr lang="it-IT" sz="1800" dirty="0" smtClean="0"/>
              <a:t>peritale</a:t>
            </a:r>
            <a:endParaRPr lang="it-IT" altLang="it-IT" sz="1800" dirty="0"/>
          </a:p>
        </p:txBody>
      </p:sp>
    </p:spTree>
    <p:extLst>
      <p:ext uri="{BB962C8B-B14F-4D97-AF65-F5344CB8AC3E}">
        <p14:creationId xmlns:p14="http://schemas.microsoft.com/office/powerpoint/2010/main" val="416688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compravendita di un’azienda funzionante</a:t>
            </a:r>
            <a:endParaRPr lang="it-IT" altLang="it-IT" sz="2000" dirty="0"/>
          </a:p>
        </p:txBody>
      </p:sp>
      <p:sp>
        <p:nvSpPr>
          <p:cNvPr id="12294" name="Rettangolo 2"/>
          <p:cNvSpPr>
            <a:spLocks noChangeArrowheads="1"/>
          </p:cNvSpPr>
          <p:nvPr/>
        </p:nvSpPr>
        <p:spPr bwMode="auto">
          <a:xfrm>
            <a:off x="382587" y="980728"/>
            <a:ext cx="83788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None/>
            </a:pPr>
            <a:r>
              <a:rPr lang="it-IT" sz="1800" dirty="0" smtClean="0"/>
              <a:t> </a:t>
            </a:r>
            <a:r>
              <a:rPr lang="it-IT" dirty="0"/>
              <a:t>Questo plusvalore rispetto al valore contabile assume, a seconda che si tratti di vendita o di acquisto due differenti denominazioni</a:t>
            </a:r>
            <a:endParaRPr lang="it-IT" altLang="it-IT" sz="1800" dirty="0"/>
          </a:p>
        </p:txBody>
      </p:sp>
      <p:graphicFrame>
        <p:nvGraphicFramePr>
          <p:cNvPr id="2" name="Tabella 1"/>
          <p:cNvGraphicFramePr>
            <a:graphicFrameLocks noGrp="1"/>
          </p:cNvGraphicFramePr>
          <p:nvPr>
            <p:extLst>
              <p:ext uri="{D42A27DB-BD31-4B8C-83A1-F6EECF244321}">
                <p14:modId xmlns:p14="http://schemas.microsoft.com/office/powerpoint/2010/main" val="581988842"/>
              </p:ext>
            </p:extLst>
          </p:nvPr>
        </p:nvGraphicFramePr>
        <p:xfrm>
          <a:off x="539552" y="2501899"/>
          <a:ext cx="7776863" cy="2871316"/>
        </p:xfrm>
        <a:graphic>
          <a:graphicData uri="http://schemas.openxmlformats.org/drawingml/2006/table">
            <a:tbl>
              <a:tblPr firstRow="1" firstCol="1" bandRow="1">
                <a:tableStyleId>{5C22544A-7EE6-4342-B048-85BDC9FD1C3A}</a:tableStyleId>
              </a:tblPr>
              <a:tblGrid>
                <a:gridCol w="2458808">
                  <a:extLst>
                    <a:ext uri="{9D8B030D-6E8A-4147-A177-3AD203B41FA5}">
                      <a16:colId xmlns:a16="http://schemas.microsoft.com/office/drawing/2014/main" val="808225598"/>
                    </a:ext>
                  </a:extLst>
                </a:gridCol>
                <a:gridCol w="2860138">
                  <a:extLst>
                    <a:ext uri="{9D8B030D-6E8A-4147-A177-3AD203B41FA5}">
                      <a16:colId xmlns:a16="http://schemas.microsoft.com/office/drawing/2014/main" val="2649175228"/>
                    </a:ext>
                  </a:extLst>
                </a:gridCol>
                <a:gridCol w="2457917">
                  <a:extLst>
                    <a:ext uri="{9D8B030D-6E8A-4147-A177-3AD203B41FA5}">
                      <a16:colId xmlns:a16="http://schemas.microsoft.com/office/drawing/2014/main" val="3552128641"/>
                    </a:ext>
                  </a:extLst>
                </a:gridCol>
              </a:tblGrid>
              <a:tr h="1205704">
                <a:tc>
                  <a:txBody>
                    <a:bodyPr/>
                    <a:lstStyle/>
                    <a:p>
                      <a:pPr algn="ctr">
                        <a:spcAft>
                          <a:spcPts val="0"/>
                        </a:spcAft>
                      </a:pPr>
                      <a:r>
                        <a:rPr lang="it-IT" sz="2000" dirty="0">
                          <a:solidFill>
                            <a:schemeClr val="tx1"/>
                          </a:solidFill>
                          <a:effectLst/>
                        </a:rPr>
                        <a:t>Vendita/acquisto di azienda funzionante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dirty="0">
                          <a:solidFill>
                            <a:schemeClr val="tx1"/>
                          </a:solidFill>
                          <a:effectLst/>
                        </a:rPr>
                        <a:t>Conto da inserire nella contabilità (del venditore/acquirente)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a:solidFill>
                            <a:schemeClr val="tx1"/>
                          </a:solidFill>
                          <a:effectLst/>
                        </a:rPr>
                        <a:t>Caratteristica del conto</a:t>
                      </a:r>
                      <a:endParaRPr lang="it-IT"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661587903"/>
                  </a:ext>
                </a:extLst>
              </a:tr>
              <a:tr h="832806">
                <a:tc>
                  <a:txBody>
                    <a:bodyPr/>
                    <a:lstStyle/>
                    <a:p>
                      <a:pPr algn="ctr">
                        <a:spcAft>
                          <a:spcPts val="0"/>
                        </a:spcAft>
                      </a:pPr>
                      <a:r>
                        <a:rPr lang="it-IT" sz="2000" dirty="0">
                          <a:solidFill>
                            <a:schemeClr val="tx1"/>
                          </a:solidFill>
                          <a:effectLst/>
                        </a:rPr>
                        <a:t>Vendita </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dirty="0">
                          <a:solidFill>
                            <a:srgbClr val="C00000"/>
                          </a:solidFill>
                          <a:effectLst/>
                        </a:rPr>
                        <a:t>Plusvalenza di cessione </a:t>
                      </a:r>
                      <a:r>
                        <a:rPr lang="it-IT" sz="2000" dirty="0">
                          <a:solidFill>
                            <a:schemeClr val="tx1"/>
                          </a:solidFill>
                          <a:effectLst/>
                        </a:rPr>
                        <a:t>(venditore)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dirty="0">
                          <a:solidFill>
                            <a:srgbClr val="7030A0"/>
                          </a:solidFill>
                          <a:effectLst/>
                        </a:rPr>
                        <a:t>Ricavo straordinario </a:t>
                      </a:r>
                      <a:r>
                        <a:rPr lang="it-IT" sz="2000" dirty="0">
                          <a:solidFill>
                            <a:schemeClr val="tx1"/>
                          </a:solidFill>
                          <a:effectLst/>
                        </a:rPr>
                        <a:t>(venditore)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2682705113"/>
                  </a:ext>
                </a:extLst>
              </a:tr>
              <a:tr h="832806">
                <a:tc>
                  <a:txBody>
                    <a:bodyPr/>
                    <a:lstStyle/>
                    <a:p>
                      <a:pPr algn="ctr">
                        <a:spcAft>
                          <a:spcPts val="0"/>
                        </a:spcAft>
                      </a:pPr>
                      <a:r>
                        <a:rPr lang="it-IT" sz="2000">
                          <a:solidFill>
                            <a:schemeClr val="tx1"/>
                          </a:solidFill>
                          <a:effectLst/>
                        </a:rPr>
                        <a:t>Acquisto </a:t>
                      </a:r>
                      <a:endParaRPr lang="it-IT"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dirty="0">
                          <a:solidFill>
                            <a:srgbClr val="C00000"/>
                          </a:solidFill>
                          <a:effectLst/>
                        </a:rPr>
                        <a:t>Avviamento</a:t>
                      </a:r>
                      <a:r>
                        <a:rPr lang="it-IT" sz="2000" dirty="0">
                          <a:solidFill>
                            <a:schemeClr val="tx1"/>
                          </a:solidFill>
                          <a:effectLst/>
                        </a:rPr>
                        <a:t> </a:t>
                      </a:r>
                      <a:endParaRPr lang="it-IT" sz="2000" dirty="0" smtClean="0">
                        <a:solidFill>
                          <a:schemeClr val="tx1"/>
                        </a:solidFill>
                        <a:effectLst/>
                      </a:endParaRPr>
                    </a:p>
                    <a:p>
                      <a:pPr algn="ctr">
                        <a:spcAft>
                          <a:spcPts val="0"/>
                        </a:spcAft>
                      </a:pPr>
                      <a:r>
                        <a:rPr lang="it-IT" sz="2000" dirty="0" smtClean="0">
                          <a:solidFill>
                            <a:schemeClr val="tx1"/>
                          </a:solidFill>
                          <a:effectLst/>
                        </a:rPr>
                        <a:t>(</a:t>
                      </a:r>
                      <a:r>
                        <a:rPr lang="it-IT" sz="2000" dirty="0">
                          <a:solidFill>
                            <a:schemeClr val="tx1"/>
                          </a:solidFill>
                          <a:effectLst/>
                        </a:rPr>
                        <a:t>acquirente)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tc>
                  <a:txBody>
                    <a:bodyPr/>
                    <a:lstStyle/>
                    <a:p>
                      <a:pPr algn="ctr">
                        <a:spcAft>
                          <a:spcPts val="0"/>
                        </a:spcAft>
                      </a:pPr>
                      <a:r>
                        <a:rPr lang="it-IT" sz="2000" dirty="0">
                          <a:solidFill>
                            <a:srgbClr val="7030A0"/>
                          </a:solidFill>
                          <a:effectLst/>
                        </a:rPr>
                        <a:t>Costo pluriennale </a:t>
                      </a:r>
                      <a:r>
                        <a:rPr lang="it-IT" sz="2000" dirty="0">
                          <a:solidFill>
                            <a:schemeClr val="tx1"/>
                          </a:solidFill>
                          <a:effectLst/>
                        </a:rPr>
                        <a:t>(acquirente)</a:t>
                      </a:r>
                      <a:endParaRPr lang="it-IT"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17780" marB="17780" anchor="ctr"/>
                </a:tc>
                <a:extLst>
                  <a:ext uri="{0D108BD9-81ED-4DB2-BD59-A6C34878D82A}">
                    <a16:rowId xmlns:a16="http://schemas.microsoft.com/office/drawing/2014/main" val="4015577404"/>
                  </a:ext>
                </a:extLst>
              </a:tr>
            </a:tbl>
          </a:graphicData>
        </a:graphic>
      </p:graphicFrame>
    </p:spTree>
    <p:extLst>
      <p:ext uri="{BB962C8B-B14F-4D97-AF65-F5344CB8AC3E}">
        <p14:creationId xmlns:p14="http://schemas.microsoft.com/office/powerpoint/2010/main" val="3502680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vendita </a:t>
            </a:r>
            <a:r>
              <a:rPr lang="it-IT" altLang="it-IT" sz="3200" dirty="0"/>
              <a:t>di un’azienda funzionante</a:t>
            </a:r>
            <a:endParaRPr lang="it-IT" altLang="it-IT" sz="2000" dirty="0"/>
          </a:p>
        </p:txBody>
      </p:sp>
      <p:sp>
        <p:nvSpPr>
          <p:cNvPr id="2" name="Rettangolo 1"/>
          <p:cNvSpPr/>
          <p:nvPr/>
        </p:nvSpPr>
        <p:spPr>
          <a:xfrm>
            <a:off x="323528" y="866604"/>
            <a:ext cx="8352928" cy="923330"/>
          </a:xfrm>
          <a:prstGeom prst="rect">
            <a:avLst/>
          </a:prstGeom>
        </p:spPr>
        <p:txBody>
          <a:bodyPr wrap="square">
            <a:spAutoFit/>
          </a:bodyPr>
          <a:lstStyle/>
          <a:p>
            <a:pPr algn="ctr"/>
            <a:r>
              <a:rPr lang="it-IT" dirty="0">
                <a:latin typeface="Times New Roman" panose="02020603050405020304" pitchFamily="18" charset="0"/>
                <a:ea typeface="Calibri" panose="020F0502020204030204" pitchFamily="34" charset="0"/>
              </a:rPr>
              <a:t>Ipotizziamo che venga venduta dal Sig. Rossi al Sig. Verdi un’azienda funzionante caratterizzata dalla presenza delle seguenti voci (le poste attive vengono espresse direttamente al netto delle loro poste di rettifica</a:t>
            </a:r>
            <a:r>
              <a:rPr lang="it-IT" dirty="0" smtClean="0">
                <a:latin typeface="Times New Roman" panose="02020603050405020304" pitchFamily="18" charset="0"/>
                <a:ea typeface="Calibri" panose="020F0502020204030204" pitchFamily="34" charset="0"/>
              </a:rPr>
              <a:t>)</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14718752"/>
              </p:ext>
            </p:extLst>
          </p:nvPr>
        </p:nvGraphicFramePr>
        <p:xfrm>
          <a:off x="1475657" y="2473085"/>
          <a:ext cx="5832647" cy="2523744"/>
        </p:xfrm>
        <a:graphic>
          <a:graphicData uri="http://schemas.openxmlformats.org/drawingml/2006/table">
            <a:tbl>
              <a:tblPr>
                <a:tableStyleId>{5C22544A-7EE6-4342-B048-85BDC9FD1C3A}</a:tableStyleId>
              </a:tblPr>
              <a:tblGrid>
                <a:gridCol w="1979001">
                  <a:extLst>
                    <a:ext uri="{9D8B030D-6E8A-4147-A177-3AD203B41FA5}">
                      <a16:colId xmlns:a16="http://schemas.microsoft.com/office/drawing/2014/main" val="2365204280"/>
                    </a:ext>
                  </a:extLst>
                </a:gridCol>
                <a:gridCol w="837846">
                  <a:extLst>
                    <a:ext uri="{9D8B030D-6E8A-4147-A177-3AD203B41FA5}">
                      <a16:colId xmlns:a16="http://schemas.microsoft.com/office/drawing/2014/main" val="51840164"/>
                    </a:ext>
                  </a:extLst>
                </a:gridCol>
                <a:gridCol w="1596114">
                  <a:extLst>
                    <a:ext uri="{9D8B030D-6E8A-4147-A177-3AD203B41FA5}">
                      <a16:colId xmlns:a16="http://schemas.microsoft.com/office/drawing/2014/main" val="1382424061"/>
                    </a:ext>
                  </a:extLst>
                </a:gridCol>
                <a:gridCol w="1419686">
                  <a:extLst>
                    <a:ext uri="{9D8B030D-6E8A-4147-A177-3AD203B41FA5}">
                      <a16:colId xmlns:a16="http://schemas.microsoft.com/office/drawing/2014/main" val="1683342809"/>
                    </a:ext>
                  </a:extLst>
                </a:gridCol>
              </a:tblGrid>
              <a:tr h="1571774">
                <a:tc>
                  <a:txBody>
                    <a:bodyPr/>
                    <a:lstStyle/>
                    <a:p>
                      <a:pPr algn="just">
                        <a:lnSpc>
                          <a:spcPct val="115000"/>
                        </a:lnSpc>
                        <a:spcAft>
                          <a:spcPts val="0"/>
                        </a:spcAft>
                      </a:pPr>
                      <a:r>
                        <a:rPr lang="it-IT" sz="1600" dirty="0">
                          <a:effectLst/>
                        </a:rPr>
                        <a:t>Attività/Impieghi</a:t>
                      </a:r>
                    </a:p>
                    <a:p>
                      <a:pPr algn="just">
                        <a:lnSpc>
                          <a:spcPct val="115000"/>
                        </a:lnSpc>
                        <a:spcAft>
                          <a:spcPts val="0"/>
                        </a:spcAft>
                      </a:pPr>
                      <a:r>
                        <a:rPr lang="it-IT" sz="1600" dirty="0">
                          <a:effectLst/>
                        </a:rPr>
                        <a:t>Impianti</a:t>
                      </a:r>
                    </a:p>
                    <a:p>
                      <a:pPr algn="just">
                        <a:lnSpc>
                          <a:spcPct val="115000"/>
                        </a:lnSpc>
                        <a:spcAft>
                          <a:spcPts val="0"/>
                        </a:spcAft>
                      </a:pPr>
                      <a:r>
                        <a:rPr lang="it-IT" sz="1600" dirty="0">
                          <a:effectLst/>
                        </a:rPr>
                        <a:t>Magazzino</a:t>
                      </a:r>
                    </a:p>
                    <a:p>
                      <a:pPr algn="just" hangingPunct="0">
                        <a:lnSpc>
                          <a:spcPct val="115000"/>
                        </a:lnSpc>
                        <a:spcAft>
                          <a:spcPts val="0"/>
                        </a:spcAft>
                      </a:pPr>
                      <a:r>
                        <a:rPr lang="it-IT" sz="1600" dirty="0">
                          <a:effectLst/>
                        </a:rPr>
                        <a:t>Crediti verso clienti</a:t>
                      </a:r>
                    </a:p>
                    <a:p>
                      <a:pPr algn="just">
                        <a:lnSpc>
                          <a:spcPct val="115000"/>
                        </a:lnSpc>
                        <a:spcAft>
                          <a:spcPts val="0"/>
                        </a:spcAft>
                      </a:pPr>
                      <a:r>
                        <a:rPr lang="it-IT" sz="1600" dirty="0">
                          <a:effectLst/>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1600" dirty="0">
                          <a:effectLst/>
                        </a:rPr>
                        <a:t> </a:t>
                      </a:r>
                    </a:p>
                    <a:p>
                      <a:pPr algn="r">
                        <a:lnSpc>
                          <a:spcPct val="115000"/>
                        </a:lnSpc>
                        <a:spcAft>
                          <a:spcPts val="0"/>
                        </a:spcAft>
                      </a:pPr>
                      <a:r>
                        <a:rPr lang="it-IT" sz="1600" dirty="0">
                          <a:effectLst/>
                        </a:rPr>
                        <a:t>450</a:t>
                      </a:r>
                    </a:p>
                    <a:p>
                      <a:pPr algn="r">
                        <a:lnSpc>
                          <a:spcPct val="115000"/>
                        </a:lnSpc>
                        <a:spcAft>
                          <a:spcPts val="0"/>
                        </a:spcAft>
                      </a:pPr>
                      <a:r>
                        <a:rPr lang="it-IT" sz="1600" dirty="0">
                          <a:effectLst/>
                        </a:rPr>
                        <a:t>150</a:t>
                      </a:r>
                    </a:p>
                    <a:p>
                      <a:pPr algn="r">
                        <a:lnSpc>
                          <a:spcPct val="115000"/>
                        </a:lnSpc>
                        <a:spcAft>
                          <a:spcPts val="0"/>
                        </a:spcAft>
                      </a:pPr>
                      <a:r>
                        <a:rPr lang="it-IT" sz="1600" dirty="0">
                          <a:effectLst/>
                        </a:rPr>
                        <a:t>120</a:t>
                      </a:r>
                    </a:p>
                    <a:p>
                      <a:pPr algn="r">
                        <a:lnSpc>
                          <a:spcPct val="115000"/>
                        </a:lnSpc>
                        <a:spcAft>
                          <a:spcPts val="0"/>
                        </a:spcAft>
                      </a:pPr>
                      <a:r>
                        <a:rPr lang="it-IT" sz="1600" dirty="0">
                          <a:effectLst/>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it-IT" sz="1600" dirty="0">
                          <a:effectLst/>
                        </a:rPr>
                        <a:t> </a:t>
                      </a:r>
                    </a:p>
                    <a:p>
                      <a:pPr algn="just" hangingPunct="0">
                        <a:lnSpc>
                          <a:spcPct val="115000"/>
                        </a:lnSpc>
                        <a:spcAft>
                          <a:spcPts val="0"/>
                        </a:spcAft>
                      </a:pPr>
                      <a:r>
                        <a:rPr lang="it-IT" sz="1600" dirty="0">
                          <a:effectLst/>
                        </a:rPr>
                        <a:t>Mutui passivi</a:t>
                      </a:r>
                    </a:p>
                    <a:p>
                      <a:pPr>
                        <a:lnSpc>
                          <a:spcPct val="115000"/>
                        </a:lnSpc>
                        <a:spcAft>
                          <a:spcPts val="0"/>
                        </a:spcAft>
                      </a:pPr>
                      <a:r>
                        <a:rPr lang="it-IT" sz="1600" dirty="0">
                          <a:effectLst/>
                        </a:rPr>
                        <a:t>Debiti verso fornitori</a:t>
                      </a:r>
                    </a:p>
                    <a:p>
                      <a:pPr>
                        <a:lnSpc>
                          <a:spcPct val="115000"/>
                        </a:lnSpc>
                        <a:spcAft>
                          <a:spcPts val="0"/>
                        </a:spcAft>
                      </a:pPr>
                      <a:r>
                        <a:rPr lang="it-IT" sz="1600" dirty="0">
                          <a:effectLst/>
                        </a:rPr>
                        <a:t> </a:t>
                      </a:r>
                    </a:p>
                    <a:p>
                      <a:pPr>
                        <a:lnSpc>
                          <a:spcPct val="115000"/>
                        </a:lnSpc>
                        <a:spcAft>
                          <a:spcPts val="0"/>
                        </a:spcAft>
                      </a:pPr>
                      <a:r>
                        <a:rPr lang="it-IT" sz="1600" b="1" dirty="0">
                          <a:effectLst/>
                        </a:rPr>
                        <a:t>Capitale netto (Valore netto contabile)</a:t>
                      </a:r>
                      <a:endParaRPr lang="it-IT"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hangingPunct="0">
                        <a:lnSpc>
                          <a:spcPct val="115000"/>
                        </a:lnSpc>
                        <a:spcAft>
                          <a:spcPts val="0"/>
                        </a:spcAft>
                      </a:pPr>
                      <a:r>
                        <a:rPr lang="it-IT" sz="1600" dirty="0">
                          <a:effectLst/>
                        </a:rPr>
                        <a:t>Passività/Fonti</a:t>
                      </a:r>
                    </a:p>
                    <a:p>
                      <a:pPr algn="r">
                        <a:lnSpc>
                          <a:spcPct val="115000"/>
                        </a:lnSpc>
                        <a:spcAft>
                          <a:spcPts val="0"/>
                        </a:spcAft>
                      </a:pPr>
                      <a:r>
                        <a:rPr lang="it-IT" sz="1600" dirty="0">
                          <a:effectLst/>
                        </a:rPr>
                        <a:t>500</a:t>
                      </a:r>
                    </a:p>
                    <a:p>
                      <a:pPr algn="r">
                        <a:lnSpc>
                          <a:spcPct val="115000"/>
                        </a:lnSpc>
                        <a:spcAft>
                          <a:spcPts val="0"/>
                        </a:spcAft>
                      </a:pPr>
                      <a:r>
                        <a:rPr lang="it-IT" sz="1600" dirty="0">
                          <a:effectLst/>
                        </a:rPr>
                        <a:t>70</a:t>
                      </a:r>
                    </a:p>
                    <a:p>
                      <a:pPr algn="r">
                        <a:lnSpc>
                          <a:spcPct val="115000"/>
                        </a:lnSpc>
                        <a:spcAft>
                          <a:spcPts val="0"/>
                        </a:spcAft>
                      </a:pPr>
                      <a:r>
                        <a:rPr lang="it-IT" sz="1600" dirty="0">
                          <a:effectLst/>
                        </a:rPr>
                        <a:t> </a:t>
                      </a:r>
                    </a:p>
                    <a:p>
                      <a:pPr algn="r">
                        <a:lnSpc>
                          <a:spcPct val="115000"/>
                        </a:lnSpc>
                        <a:spcAft>
                          <a:spcPts val="0"/>
                        </a:spcAft>
                      </a:pPr>
                      <a:endParaRPr lang="it-IT" sz="1600" dirty="0" smtClean="0">
                        <a:effectLst/>
                      </a:endParaRPr>
                    </a:p>
                    <a:p>
                      <a:pPr algn="r">
                        <a:lnSpc>
                          <a:spcPct val="115000"/>
                        </a:lnSpc>
                        <a:spcAft>
                          <a:spcPts val="0"/>
                        </a:spcAft>
                      </a:pPr>
                      <a:r>
                        <a:rPr lang="it-IT" sz="1600" dirty="0" smtClean="0">
                          <a:solidFill>
                            <a:srgbClr val="C00000"/>
                          </a:solidFill>
                          <a:effectLst/>
                        </a:rPr>
                        <a:t>150</a:t>
                      </a:r>
                      <a:endParaRPr lang="it-IT"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530016"/>
                  </a:ext>
                </a:extLst>
              </a:tr>
              <a:tr h="248237">
                <a:tc>
                  <a:txBody>
                    <a:bodyPr/>
                    <a:lstStyle/>
                    <a:p>
                      <a:pPr algn="just">
                        <a:lnSpc>
                          <a:spcPct val="115000"/>
                        </a:lnSpc>
                        <a:spcAft>
                          <a:spcPts val="0"/>
                        </a:spcAft>
                      </a:pPr>
                      <a:r>
                        <a:rPr lang="it-IT" sz="1600" dirty="0">
                          <a:effectLst/>
                        </a:rPr>
                        <a:t>Totale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mpd="sng">
                      <a:noFill/>
                    </a:lnR>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1600" dirty="0">
                          <a:effectLst/>
                        </a:rPr>
                        <a:t>720</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lnSpc>
                          <a:spcPct val="115000"/>
                        </a:lnSpc>
                        <a:spcAft>
                          <a:spcPts val="0"/>
                        </a:spcAft>
                      </a:pPr>
                      <a:r>
                        <a:rPr lang="it-IT" sz="1600" dirty="0">
                          <a:effectLst/>
                        </a:rPr>
                        <a:t>Totale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1600" dirty="0">
                          <a:effectLst/>
                        </a:rPr>
                        <a:t>720</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3263015"/>
                  </a:ext>
                </a:extLst>
              </a:tr>
            </a:tbl>
          </a:graphicData>
        </a:graphic>
      </p:graphicFrame>
      <p:sp>
        <p:nvSpPr>
          <p:cNvPr id="4" name="Rettangolo 3"/>
          <p:cNvSpPr/>
          <p:nvPr/>
        </p:nvSpPr>
        <p:spPr>
          <a:xfrm>
            <a:off x="2488417" y="2072975"/>
            <a:ext cx="4167166" cy="400110"/>
          </a:xfrm>
          <a:prstGeom prst="rect">
            <a:avLst/>
          </a:prstGeom>
        </p:spPr>
        <p:txBody>
          <a:bodyPr wrap="none">
            <a:spAutoFit/>
          </a:bodyPr>
          <a:lstStyle/>
          <a:p>
            <a:pPr algn="ctr">
              <a:spcAft>
                <a:spcPts val="0"/>
              </a:spcAft>
            </a:pPr>
            <a:r>
              <a:rPr lang="it-IT" b="1" dirty="0">
                <a:solidFill>
                  <a:srgbClr val="000000"/>
                </a:solidFill>
                <a:latin typeface="Arial Narrow" panose="020B0606020202030204" pitchFamily="34" charset="0"/>
                <a:ea typeface="Times New Roman" panose="02020603050405020304" pitchFamily="18" charset="0"/>
              </a:rPr>
              <a:t>STATO PATRIMONIALE dell’azienda venduta</a:t>
            </a:r>
            <a:endParaRPr lang="it-IT" sz="2000" b="1" dirty="0">
              <a:solidFill>
                <a:srgbClr val="000000"/>
              </a:solidFill>
              <a:latin typeface="Times New Roman" panose="02020603050405020304" pitchFamily="18" charset="0"/>
              <a:ea typeface="Times New Roman" panose="02020603050405020304" pitchFamily="18" charset="0"/>
            </a:endParaRPr>
          </a:p>
        </p:txBody>
      </p:sp>
      <p:sp>
        <p:nvSpPr>
          <p:cNvPr id="5" name="Rettangolo 4"/>
          <p:cNvSpPr/>
          <p:nvPr/>
        </p:nvSpPr>
        <p:spPr>
          <a:xfrm>
            <a:off x="431540" y="5318924"/>
            <a:ext cx="7920880" cy="923330"/>
          </a:xfrm>
          <a:prstGeom prst="rect">
            <a:avLst/>
          </a:prstGeom>
        </p:spPr>
        <p:txBody>
          <a:bodyPr wrap="square">
            <a:spAutoFit/>
          </a:bodyPr>
          <a:lstStyle/>
          <a:p>
            <a:pPr algn="ctr"/>
            <a:r>
              <a:rPr lang="it-IT" dirty="0">
                <a:latin typeface="Times New Roman" panose="02020603050405020304" pitchFamily="18" charset="0"/>
                <a:ea typeface="Calibri" panose="020F0502020204030204" pitchFamily="34" charset="0"/>
              </a:rPr>
              <a:t>Ammettiamo che il valore economico dell’azienda, determinato tramite una perizia di stima, assommi a </a:t>
            </a:r>
            <a:r>
              <a:rPr lang="it-IT" dirty="0">
                <a:solidFill>
                  <a:srgbClr val="C00000"/>
                </a:solidFill>
                <a:latin typeface="Times New Roman" panose="02020603050405020304" pitchFamily="18" charset="0"/>
                <a:ea typeface="Calibri" panose="020F0502020204030204" pitchFamily="34" charset="0"/>
              </a:rPr>
              <a:t>230</a:t>
            </a:r>
            <a:r>
              <a:rPr lang="it-IT" dirty="0">
                <a:latin typeface="Times New Roman" panose="02020603050405020304" pitchFamily="18" charset="0"/>
                <a:ea typeface="Calibri" panose="020F0502020204030204" pitchFamily="34" charset="0"/>
              </a:rPr>
              <a:t>. Ciò significa che essa ha un “</a:t>
            </a:r>
            <a:r>
              <a:rPr lang="it-IT" dirty="0">
                <a:solidFill>
                  <a:srgbClr val="C00000"/>
                </a:solidFill>
                <a:latin typeface="Times New Roman" panose="02020603050405020304" pitchFamily="18" charset="0"/>
                <a:ea typeface="Calibri" panose="020F0502020204030204" pitchFamily="34" charset="0"/>
              </a:rPr>
              <a:t>plusvalore</a:t>
            </a:r>
            <a:r>
              <a:rPr lang="it-IT" dirty="0">
                <a:latin typeface="Times New Roman" panose="02020603050405020304" pitchFamily="18" charset="0"/>
                <a:ea typeface="Calibri" panose="020F0502020204030204" pitchFamily="34" charset="0"/>
              </a:rPr>
              <a:t>”, ovvero un “</a:t>
            </a:r>
            <a:r>
              <a:rPr lang="it-IT" dirty="0">
                <a:solidFill>
                  <a:srgbClr val="C00000"/>
                </a:solidFill>
                <a:latin typeface="Times New Roman" panose="02020603050405020304" pitchFamily="18" charset="0"/>
                <a:ea typeface="Calibri" panose="020F0502020204030204" pitchFamily="34" charset="0"/>
              </a:rPr>
              <a:t>avviamento</a:t>
            </a:r>
            <a:r>
              <a:rPr lang="it-IT" dirty="0">
                <a:latin typeface="Times New Roman" panose="02020603050405020304" pitchFamily="18" charset="0"/>
                <a:ea typeface="Calibri" panose="020F0502020204030204" pitchFamily="34" charset="0"/>
              </a:rPr>
              <a:t>” pari a </a:t>
            </a:r>
            <a:r>
              <a:rPr lang="it-IT" dirty="0">
                <a:solidFill>
                  <a:srgbClr val="C00000"/>
                </a:solidFill>
                <a:latin typeface="Times New Roman" panose="02020603050405020304" pitchFamily="18" charset="0"/>
                <a:ea typeface="Calibri" panose="020F0502020204030204" pitchFamily="34" charset="0"/>
              </a:rPr>
              <a:t>80</a:t>
            </a:r>
            <a:r>
              <a:rPr lang="it-IT" dirty="0">
                <a:latin typeface="Times New Roman" panose="02020603050405020304" pitchFamily="18" charset="0"/>
                <a:ea typeface="Calibri" panose="020F0502020204030204" pitchFamily="34" charset="0"/>
              </a:rPr>
              <a:t> rispetto al valore netto contabile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vendita </a:t>
            </a:r>
            <a:r>
              <a:rPr lang="it-IT" altLang="it-IT" sz="3200" dirty="0"/>
              <a:t>di un’azienda funzionante</a:t>
            </a:r>
            <a:endParaRPr lang="it-IT" altLang="it-IT" sz="2000" dirty="0"/>
          </a:p>
        </p:txBody>
      </p:sp>
      <p:sp>
        <p:nvSpPr>
          <p:cNvPr id="6" name="Rettangolo 5"/>
          <p:cNvSpPr/>
          <p:nvPr/>
        </p:nvSpPr>
        <p:spPr>
          <a:xfrm>
            <a:off x="398022" y="764704"/>
            <a:ext cx="8494458" cy="1477328"/>
          </a:xfrm>
          <a:prstGeom prst="rect">
            <a:avLst/>
          </a:prstGeom>
        </p:spPr>
        <p:txBody>
          <a:bodyPr wrap="square">
            <a:spAutoFit/>
          </a:bodyPr>
          <a:lstStyle/>
          <a:p>
            <a:pPr algn="ctr"/>
            <a:r>
              <a:rPr lang="it-IT" dirty="0">
                <a:latin typeface="Times New Roman" panose="02020603050405020304" pitchFamily="18" charset="0"/>
                <a:ea typeface="Calibri" panose="020F0502020204030204" pitchFamily="34" charset="0"/>
              </a:rPr>
              <a:t>La vendita dell’azienda comporta la chiusura di tutti i conti contro il credito che il Sig. Rossi viene a vantare verso l’acquirente Sig. Verdi. Poiché il Sig. Rossi incasserà 80 in più rispetto al valore contabile il suo credito sarà più elevato del medesimo importo. E, a bilanciamento della chiusura dei conti aziendali, il Sig. Rossi rileverà, come si è illustrato in precedenza, un ricavo straordinario denominato “Plusvalenza di cessione”</a:t>
            </a:r>
            <a:endParaRPr lang="it-IT" dirty="0"/>
          </a:p>
        </p:txBody>
      </p:sp>
      <p:sp>
        <p:nvSpPr>
          <p:cNvPr id="7" name="Rettangolo 6"/>
          <p:cNvSpPr/>
          <p:nvPr/>
        </p:nvSpPr>
        <p:spPr>
          <a:xfrm>
            <a:off x="251520" y="2356900"/>
            <a:ext cx="8713093" cy="923330"/>
          </a:xfrm>
          <a:prstGeom prst="rect">
            <a:avLst/>
          </a:prstGeom>
        </p:spPr>
        <p:txBody>
          <a:bodyPr wrap="square">
            <a:spAutoFit/>
          </a:bodyPr>
          <a:lstStyle/>
          <a:p>
            <a:pPr algn="ctr"/>
            <a:r>
              <a:rPr lang="it-IT" dirty="0">
                <a:latin typeface="Times New Roman" panose="02020603050405020304" pitchFamily="18" charset="0"/>
                <a:ea typeface="Calibri" panose="020F0502020204030204" pitchFamily="34" charset="0"/>
              </a:rPr>
              <a:t>In sostanza, con la rilevazione della vendita il Sig. Rossi </a:t>
            </a:r>
            <a:r>
              <a:rPr lang="it-IT" b="1" dirty="0">
                <a:latin typeface="Times New Roman" panose="02020603050405020304" pitchFamily="18" charset="0"/>
                <a:ea typeface="Calibri" panose="020F0502020204030204" pitchFamily="34" charset="0"/>
              </a:rPr>
              <a:t>cede tutti i beni al loro valore contabile</a:t>
            </a:r>
            <a:r>
              <a:rPr lang="it-IT" dirty="0">
                <a:latin typeface="Times New Roman" panose="02020603050405020304" pitchFamily="18" charset="0"/>
                <a:ea typeface="Calibri" panose="020F0502020204030204" pitchFamily="34" charset="0"/>
              </a:rPr>
              <a:t> (evitiamo, per brevità, di riportare i conti di mastro) e a fronte del prezzo da incassare sorge un </a:t>
            </a:r>
            <a:r>
              <a:rPr lang="it-IT" b="1" dirty="0">
                <a:latin typeface="Times New Roman" panose="02020603050405020304" pitchFamily="18" charset="0"/>
                <a:ea typeface="Calibri" panose="020F0502020204030204" pitchFamily="34" charset="0"/>
              </a:rPr>
              <a:t>credito nei confronti del Sig. Verdi</a:t>
            </a:r>
            <a:endParaRPr lang="it-IT" dirty="0"/>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003" y="3424246"/>
            <a:ext cx="7563611" cy="3245114"/>
          </a:xfrm>
          <a:prstGeom prst="rect">
            <a:avLst/>
          </a:prstGeom>
        </p:spPr>
      </p:pic>
    </p:spTree>
    <p:extLst>
      <p:ext uri="{BB962C8B-B14F-4D97-AF65-F5344CB8AC3E}">
        <p14:creationId xmlns:p14="http://schemas.microsoft.com/office/powerpoint/2010/main" val="4264442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a:t>La </a:t>
            </a:r>
            <a:r>
              <a:rPr lang="it-IT" altLang="it-IT" sz="3200" dirty="0" smtClean="0"/>
              <a:t>vendita </a:t>
            </a:r>
            <a:r>
              <a:rPr lang="it-IT" altLang="it-IT" sz="3200" dirty="0"/>
              <a:t>di un’azienda funzionante</a:t>
            </a:r>
            <a:endParaRPr lang="it-IT" altLang="it-IT" sz="2000" dirty="0"/>
          </a:p>
        </p:txBody>
      </p:sp>
      <p:sp>
        <p:nvSpPr>
          <p:cNvPr id="6" name="Rettangolo 5"/>
          <p:cNvSpPr/>
          <p:nvPr/>
        </p:nvSpPr>
        <p:spPr>
          <a:xfrm>
            <a:off x="398022" y="764704"/>
            <a:ext cx="8494458" cy="923330"/>
          </a:xfrm>
          <a:prstGeom prst="rect">
            <a:avLst/>
          </a:prstGeom>
        </p:spPr>
        <p:txBody>
          <a:bodyPr wrap="square">
            <a:spAutoFit/>
          </a:bodyPr>
          <a:lstStyle/>
          <a:p>
            <a:pPr algn="ctr"/>
            <a:r>
              <a:rPr lang="it-IT" dirty="0"/>
              <a:t>Il conto “Sig. Verdi c/acquisto azienda” è un credito di regolamento (quindi un conto originario-finanziario acceso alla liquidità differita) che sostituisce temporaneamente l’entrata di </a:t>
            </a:r>
            <a:r>
              <a:rPr lang="it-IT" dirty="0" smtClean="0"/>
              <a:t>denaro. </a:t>
            </a:r>
            <a:r>
              <a:rPr lang="it-IT" dirty="0"/>
              <a:t>All’atto dell’incasso avremo</a:t>
            </a:r>
            <a:r>
              <a:rPr lang="it-IT" dirty="0" smtClean="0"/>
              <a:t>:</a:t>
            </a:r>
            <a:endParaRPr lang="it-IT" dirty="0"/>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37" y="1866682"/>
            <a:ext cx="6630325" cy="3124636"/>
          </a:xfrm>
          <a:prstGeom prst="rect">
            <a:avLst/>
          </a:prstGeom>
        </p:spPr>
      </p:pic>
      <p:sp>
        <p:nvSpPr>
          <p:cNvPr id="4" name="Rettangolo 3"/>
          <p:cNvSpPr/>
          <p:nvPr/>
        </p:nvSpPr>
        <p:spPr>
          <a:xfrm>
            <a:off x="323528" y="5229200"/>
            <a:ext cx="8641086" cy="1200329"/>
          </a:xfrm>
          <a:prstGeom prst="rect">
            <a:avLst/>
          </a:prstGeom>
        </p:spPr>
        <p:txBody>
          <a:bodyPr wrap="square">
            <a:spAutoFit/>
          </a:bodyPr>
          <a:lstStyle/>
          <a:p>
            <a:pPr algn="ctr"/>
            <a:r>
              <a:rPr lang="it-IT" dirty="0" smtClean="0">
                <a:latin typeface="+mn-lt"/>
                <a:ea typeface="Calibri" panose="020F0502020204030204" pitchFamily="34" charset="0"/>
              </a:rPr>
              <a:t>Il conto “</a:t>
            </a:r>
            <a:r>
              <a:rPr lang="it-IT" b="1" dirty="0" smtClean="0">
                <a:solidFill>
                  <a:srgbClr val="C00000"/>
                </a:solidFill>
                <a:latin typeface="+mn-lt"/>
                <a:ea typeface="Calibri" panose="020F0502020204030204" pitchFamily="34" charset="0"/>
              </a:rPr>
              <a:t>Plusvalenze di cessione</a:t>
            </a:r>
            <a:r>
              <a:rPr lang="it-IT" dirty="0" smtClean="0">
                <a:latin typeface="+mn-lt"/>
                <a:ea typeface="Calibri" panose="020F0502020204030204" pitchFamily="34" charset="0"/>
              </a:rPr>
              <a:t>” è </a:t>
            </a:r>
            <a:r>
              <a:rPr lang="it-IT" dirty="0">
                <a:latin typeface="+mn-lt"/>
              </a:rPr>
              <a:t>un </a:t>
            </a:r>
            <a:r>
              <a:rPr lang="it-IT" dirty="0">
                <a:solidFill>
                  <a:srgbClr val="C00000"/>
                </a:solidFill>
                <a:latin typeface="+mn-lt"/>
              </a:rPr>
              <a:t>conto derivato-economico acceso ai ricavi</a:t>
            </a:r>
            <a:r>
              <a:rPr lang="it-IT" dirty="0">
                <a:latin typeface="+mn-lt"/>
              </a:rPr>
              <a:t>. Peraltro, per il venditore rappresenta un </a:t>
            </a:r>
            <a:r>
              <a:rPr lang="it-IT" b="1" dirty="0">
                <a:latin typeface="+mn-lt"/>
              </a:rPr>
              <a:t>ricavo </a:t>
            </a:r>
            <a:r>
              <a:rPr lang="it-IT" dirty="0">
                <a:latin typeface="+mn-lt"/>
              </a:rPr>
              <a:t>“</a:t>
            </a:r>
            <a:r>
              <a:rPr lang="it-IT" b="1" dirty="0">
                <a:latin typeface="+mn-lt"/>
              </a:rPr>
              <a:t>straordinario</a:t>
            </a:r>
            <a:r>
              <a:rPr lang="it-IT" dirty="0">
                <a:latin typeface="+mn-lt"/>
              </a:rPr>
              <a:t>” in quanto connesso ad un’operazione “</a:t>
            </a:r>
            <a:r>
              <a:rPr lang="it-IT" b="1" dirty="0">
                <a:latin typeface="+mn-lt"/>
              </a:rPr>
              <a:t>non ricorrente</a:t>
            </a:r>
            <a:r>
              <a:rPr lang="it-IT" dirty="0">
                <a:latin typeface="+mn-lt"/>
              </a:rPr>
              <a:t>” per l’azienda. Anzi, se non viene ceduto un ramo ma l’intera azienda, con tale vendita essa cesserà addirittura di </a:t>
            </a:r>
            <a:r>
              <a:rPr lang="it-IT" dirty="0" smtClean="0">
                <a:latin typeface="+mn-lt"/>
              </a:rPr>
              <a:t>esistere</a:t>
            </a:r>
            <a:endParaRPr lang="it-IT" dirty="0">
              <a:latin typeface="+mn-lt"/>
            </a:endParaRPr>
          </a:p>
        </p:txBody>
      </p:sp>
    </p:spTree>
    <p:extLst>
      <p:ext uri="{BB962C8B-B14F-4D97-AF65-F5344CB8AC3E}">
        <p14:creationId xmlns:p14="http://schemas.microsoft.com/office/powerpoint/2010/main" val="3001619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L’acquisto di </a:t>
            </a:r>
            <a:r>
              <a:rPr lang="it-IT" altLang="it-IT" sz="3200" dirty="0"/>
              <a:t>un’azienda funzionante</a:t>
            </a:r>
            <a:endParaRPr lang="it-IT" altLang="it-IT" sz="2000" dirty="0"/>
          </a:p>
        </p:txBody>
      </p:sp>
      <p:sp>
        <p:nvSpPr>
          <p:cNvPr id="2" name="Rettangolo 1"/>
          <p:cNvSpPr/>
          <p:nvPr/>
        </p:nvSpPr>
        <p:spPr>
          <a:xfrm>
            <a:off x="323528" y="866604"/>
            <a:ext cx="8352928" cy="646331"/>
          </a:xfrm>
          <a:prstGeom prst="rect">
            <a:avLst/>
          </a:prstGeom>
        </p:spPr>
        <p:txBody>
          <a:bodyPr wrap="square">
            <a:spAutoFit/>
          </a:bodyPr>
          <a:lstStyle/>
          <a:p>
            <a:pPr algn="ctr"/>
            <a:r>
              <a:rPr lang="it-IT" dirty="0"/>
              <a:t>Mettiamoci ora nei panni dell’acquirente dell’azienda, il Sig. Verdi. </a:t>
            </a:r>
            <a:endParaRPr lang="it-IT" dirty="0" smtClean="0"/>
          </a:p>
          <a:p>
            <a:pPr algn="ctr"/>
            <a:r>
              <a:rPr lang="it-IT" dirty="0" smtClean="0"/>
              <a:t>Dal </a:t>
            </a:r>
            <a:r>
              <a:rPr lang="it-IT" dirty="0"/>
              <a:t>punto </a:t>
            </a:r>
            <a:r>
              <a:rPr lang="it-IT" dirty="0" smtClean="0"/>
              <a:t>di </a:t>
            </a:r>
            <a:r>
              <a:rPr lang="it-IT" dirty="0"/>
              <a:t>vista contabile </a:t>
            </a:r>
            <a:r>
              <a:rPr lang="it-IT" dirty="0" smtClean="0"/>
              <a:t>avremo:</a:t>
            </a:r>
            <a:endParaRPr lang="it-IT" dirty="0"/>
          </a:p>
        </p:txBody>
      </p:sp>
      <p:graphicFrame>
        <p:nvGraphicFramePr>
          <p:cNvPr id="3" name="Tabella 2"/>
          <p:cNvGraphicFramePr>
            <a:graphicFrameLocks noGrp="1"/>
          </p:cNvGraphicFramePr>
          <p:nvPr/>
        </p:nvGraphicFramePr>
        <p:xfrm>
          <a:off x="1475657" y="2473085"/>
          <a:ext cx="5832647" cy="2523744"/>
        </p:xfrm>
        <a:graphic>
          <a:graphicData uri="http://schemas.openxmlformats.org/drawingml/2006/table">
            <a:tbl>
              <a:tblPr>
                <a:tableStyleId>{5C22544A-7EE6-4342-B048-85BDC9FD1C3A}</a:tableStyleId>
              </a:tblPr>
              <a:tblGrid>
                <a:gridCol w="1979001">
                  <a:extLst>
                    <a:ext uri="{9D8B030D-6E8A-4147-A177-3AD203B41FA5}">
                      <a16:colId xmlns:a16="http://schemas.microsoft.com/office/drawing/2014/main" val="2365204280"/>
                    </a:ext>
                  </a:extLst>
                </a:gridCol>
                <a:gridCol w="837846">
                  <a:extLst>
                    <a:ext uri="{9D8B030D-6E8A-4147-A177-3AD203B41FA5}">
                      <a16:colId xmlns:a16="http://schemas.microsoft.com/office/drawing/2014/main" val="51840164"/>
                    </a:ext>
                  </a:extLst>
                </a:gridCol>
                <a:gridCol w="1596114">
                  <a:extLst>
                    <a:ext uri="{9D8B030D-6E8A-4147-A177-3AD203B41FA5}">
                      <a16:colId xmlns:a16="http://schemas.microsoft.com/office/drawing/2014/main" val="1382424061"/>
                    </a:ext>
                  </a:extLst>
                </a:gridCol>
                <a:gridCol w="1419686">
                  <a:extLst>
                    <a:ext uri="{9D8B030D-6E8A-4147-A177-3AD203B41FA5}">
                      <a16:colId xmlns:a16="http://schemas.microsoft.com/office/drawing/2014/main" val="1683342809"/>
                    </a:ext>
                  </a:extLst>
                </a:gridCol>
              </a:tblGrid>
              <a:tr h="1571774">
                <a:tc>
                  <a:txBody>
                    <a:bodyPr/>
                    <a:lstStyle/>
                    <a:p>
                      <a:pPr algn="just">
                        <a:lnSpc>
                          <a:spcPct val="115000"/>
                        </a:lnSpc>
                        <a:spcAft>
                          <a:spcPts val="0"/>
                        </a:spcAft>
                      </a:pPr>
                      <a:r>
                        <a:rPr lang="it-IT" sz="1600" dirty="0">
                          <a:effectLst/>
                        </a:rPr>
                        <a:t>Attività/Impieghi</a:t>
                      </a:r>
                    </a:p>
                    <a:p>
                      <a:pPr algn="just">
                        <a:lnSpc>
                          <a:spcPct val="115000"/>
                        </a:lnSpc>
                        <a:spcAft>
                          <a:spcPts val="0"/>
                        </a:spcAft>
                      </a:pPr>
                      <a:r>
                        <a:rPr lang="it-IT" sz="1600" dirty="0">
                          <a:effectLst/>
                        </a:rPr>
                        <a:t>Impianti</a:t>
                      </a:r>
                    </a:p>
                    <a:p>
                      <a:pPr algn="just">
                        <a:lnSpc>
                          <a:spcPct val="115000"/>
                        </a:lnSpc>
                        <a:spcAft>
                          <a:spcPts val="0"/>
                        </a:spcAft>
                      </a:pPr>
                      <a:r>
                        <a:rPr lang="it-IT" sz="1600" dirty="0">
                          <a:effectLst/>
                        </a:rPr>
                        <a:t>Magazzino</a:t>
                      </a:r>
                    </a:p>
                    <a:p>
                      <a:pPr algn="just" hangingPunct="0">
                        <a:lnSpc>
                          <a:spcPct val="115000"/>
                        </a:lnSpc>
                        <a:spcAft>
                          <a:spcPts val="0"/>
                        </a:spcAft>
                      </a:pPr>
                      <a:r>
                        <a:rPr lang="it-IT" sz="1600" dirty="0">
                          <a:effectLst/>
                        </a:rPr>
                        <a:t>Crediti verso clienti</a:t>
                      </a:r>
                    </a:p>
                    <a:p>
                      <a:pPr algn="just">
                        <a:lnSpc>
                          <a:spcPct val="115000"/>
                        </a:lnSpc>
                        <a:spcAft>
                          <a:spcPts val="0"/>
                        </a:spcAft>
                      </a:pPr>
                      <a:r>
                        <a:rPr lang="it-IT" sz="1600" dirty="0">
                          <a:effectLst/>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t-IT" sz="1600" dirty="0">
                          <a:effectLst/>
                        </a:rPr>
                        <a:t> </a:t>
                      </a:r>
                    </a:p>
                    <a:p>
                      <a:pPr algn="r">
                        <a:lnSpc>
                          <a:spcPct val="115000"/>
                        </a:lnSpc>
                        <a:spcAft>
                          <a:spcPts val="0"/>
                        </a:spcAft>
                      </a:pPr>
                      <a:r>
                        <a:rPr lang="it-IT" sz="1600" dirty="0">
                          <a:effectLst/>
                        </a:rPr>
                        <a:t>450</a:t>
                      </a:r>
                    </a:p>
                    <a:p>
                      <a:pPr algn="r">
                        <a:lnSpc>
                          <a:spcPct val="115000"/>
                        </a:lnSpc>
                        <a:spcAft>
                          <a:spcPts val="0"/>
                        </a:spcAft>
                      </a:pPr>
                      <a:r>
                        <a:rPr lang="it-IT" sz="1600" dirty="0">
                          <a:effectLst/>
                        </a:rPr>
                        <a:t>150</a:t>
                      </a:r>
                    </a:p>
                    <a:p>
                      <a:pPr algn="r">
                        <a:lnSpc>
                          <a:spcPct val="115000"/>
                        </a:lnSpc>
                        <a:spcAft>
                          <a:spcPts val="0"/>
                        </a:spcAft>
                      </a:pPr>
                      <a:r>
                        <a:rPr lang="it-IT" sz="1600" dirty="0">
                          <a:effectLst/>
                        </a:rPr>
                        <a:t>120</a:t>
                      </a:r>
                    </a:p>
                    <a:p>
                      <a:pPr algn="r">
                        <a:lnSpc>
                          <a:spcPct val="115000"/>
                        </a:lnSpc>
                        <a:spcAft>
                          <a:spcPts val="0"/>
                        </a:spcAft>
                      </a:pPr>
                      <a:r>
                        <a:rPr lang="it-IT" sz="1600" dirty="0">
                          <a:effectLst/>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it-IT" sz="1600" dirty="0">
                          <a:effectLst/>
                        </a:rPr>
                        <a:t> </a:t>
                      </a:r>
                    </a:p>
                    <a:p>
                      <a:pPr algn="just" hangingPunct="0">
                        <a:lnSpc>
                          <a:spcPct val="115000"/>
                        </a:lnSpc>
                        <a:spcAft>
                          <a:spcPts val="0"/>
                        </a:spcAft>
                      </a:pPr>
                      <a:r>
                        <a:rPr lang="it-IT" sz="1600" dirty="0">
                          <a:effectLst/>
                        </a:rPr>
                        <a:t>Mutui passivi</a:t>
                      </a:r>
                    </a:p>
                    <a:p>
                      <a:pPr>
                        <a:lnSpc>
                          <a:spcPct val="115000"/>
                        </a:lnSpc>
                        <a:spcAft>
                          <a:spcPts val="0"/>
                        </a:spcAft>
                      </a:pPr>
                      <a:r>
                        <a:rPr lang="it-IT" sz="1600" dirty="0">
                          <a:effectLst/>
                        </a:rPr>
                        <a:t>Debiti verso fornitori</a:t>
                      </a:r>
                    </a:p>
                    <a:p>
                      <a:pPr>
                        <a:lnSpc>
                          <a:spcPct val="115000"/>
                        </a:lnSpc>
                        <a:spcAft>
                          <a:spcPts val="0"/>
                        </a:spcAft>
                      </a:pPr>
                      <a:r>
                        <a:rPr lang="it-IT" sz="1600" dirty="0">
                          <a:effectLst/>
                        </a:rPr>
                        <a:t> </a:t>
                      </a:r>
                    </a:p>
                    <a:p>
                      <a:pPr>
                        <a:lnSpc>
                          <a:spcPct val="115000"/>
                        </a:lnSpc>
                        <a:spcAft>
                          <a:spcPts val="0"/>
                        </a:spcAft>
                      </a:pPr>
                      <a:r>
                        <a:rPr lang="it-IT" sz="1600" b="1" dirty="0">
                          <a:effectLst/>
                        </a:rPr>
                        <a:t>Capitale netto (Valore netto contabile)</a:t>
                      </a:r>
                      <a:endParaRPr lang="it-IT"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hangingPunct="0">
                        <a:lnSpc>
                          <a:spcPct val="115000"/>
                        </a:lnSpc>
                        <a:spcAft>
                          <a:spcPts val="0"/>
                        </a:spcAft>
                      </a:pPr>
                      <a:r>
                        <a:rPr lang="it-IT" sz="1600" dirty="0">
                          <a:effectLst/>
                        </a:rPr>
                        <a:t>Passività/Fonti</a:t>
                      </a:r>
                    </a:p>
                    <a:p>
                      <a:pPr algn="r">
                        <a:lnSpc>
                          <a:spcPct val="115000"/>
                        </a:lnSpc>
                        <a:spcAft>
                          <a:spcPts val="0"/>
                        </a:spcAft>
                      </a:pPr>
                      <a:r>
                        <a:rPr lang="it-IT" sz="1600" dirty="0">
                          <a:effectLst/>
                        </a:rPr>
                        <a:t>500</a:t>
                      </a:r>
                    </a:p>
                    <a:p>
                      <a:pPr algn="r">
                        <a:lnSpc>
                          <a:spcPct val="115000"/>
                        </a:lnSpc>
                        <a:spcAft>
                          <a:spcPts val="0"/>
                        </a:spcAft>
                      </a:pPr>
                      <a:r>
                        <a:rPr lang="it-IT" sz="1600" dirty="0">
                          <a:effectLst/>
                        </a:rPr>
                        <a:t>70</a:t>
                      </a:r>
                    </a:p>
                    <a:p>
                      <a:pPr algn="r">
                        <a:lnSpc>
                          <a:spcPct val="115000"/>
                        </a:lnSpc>
                        <a:spcAft>
                          <a:spcPts val="0"/>
                        </a:spcAft>
                      </a:pPr>
                      <a:r>
                        <a:rPr lang="it-IT" sz="1600" dirty="0">
                          <a:effectLst/>
                        </a:rPr>
                        <a:t> </a:t>
                      </a:r>
                    </a:p>
                    <a:p>
                      <a:pPr algn="r">
                        <a:lnSpc>
                          <a:spcPct val="115000"/>
                        </a:lnSpc>
                        <a:spcAft>
                          <a:spcPts val="0"/>
                        </a:spcAft>
                      </a:pPr>
                      <a:endParaRPr lang="it-IT" sz="1600" dirty="0" smtClean="0">
                        <a:effectLst/>
                      </a:endParaRPr>
                    </a:p>
                    <a:p>
                      <a:pPr algn="r">
                        <a:lnSpc>
                          <a:spcPct val="115000"/>
                        </a:lnSpc>
                        <a:spcAft>
                          <a:spcPts val="0"/>
                        </a:spcAft>
                      </a:pPr>
                      <a:r>
                        <a:rPr lang="it-IT" sz="1600" dirty="0" smtClean="0">
                          <a:solidFill>
                            <a:srgbClr val="C00000"/>
                          </a:solidFill>
                          <a:effectLst/>
                        </a:rPr>
                        <a:t>150</a:t>
                      </a:r>
                      <a:endParaRPr lang="it-IT"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530016"/>
                  </a:ext>
                </a:extLst>
              </a:tr>
              <a:tr h="248237">
                <a:tc>
                  <a:txBody>
                    <a:bodyPr/>
                    <a:lstStyle/>
                    <a:p>
                      <a:pPr algn="just">
                        <a:lnSpc>
                          <a:spcPct val="115000"/>
                        </a:lnSpc>
                        <a:spcAft>
                          <a:spcPts val="0"/>
                        </a:spcAft>
                      </a:pPr>
                      <a:r>
                        <a:rPr lang="it-IT" sz="1600" dirty="0">
                          <a:effectLst/>
                        </a:rPr>
                        <a:t>Totale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mpd="sng">
                      <a:noFill/>
                    </a:lnR>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1600" dirty="0">
                          <a:effectLst/>
                        </a:rPr>
                        <a:t>720</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lnSpc>
                          <a:spcPct val="115000"/>
                        </a:lnSpc>
                        <a:spcAft>
                          <a:spcPts val="0"/>
                        </a:spcAft>
                      </a:pPr>
                      <a:r>
                        <a:rPr lang="it-IT" sz="1600" dirty="0">
                          <a:effectLst/>
                        </a:rPr>
                        <a:t>Totale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lnSpc>
                          <a:spcPct val="115000"/>
                        </a:lnSpc>
                        <a:spcAft>
                          <a:spcPts val="0"/>
                        </a:spcAft>
                      </a:pPr>
                      <a:r>
                        <a:rPr lang="it-IT" sz="1600" dirty="0">
                          <a:effectLst/>
                        </a:rPr>
                        <a:t>720</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3263015"/>
                  </a:ext>
                </a:extLst>
              </a:tr>
            </a:tbl>
          </a:graphicData>
        </a:graphic>
      </p:graphicFrame>
      <p:sp>
        <p:nvSpPr>
          <p:cNvPr id="4" name="Rettangolo 3"/>
          <p:cNvSpPr/>
          <p:nvPr/>
        </p:nvSpPr>
        <p:spPr>
          <a:xfrm>
            <a:off x="2382619" y="2072975"/>
            <a:ext cx="4378764" cy="400110"/>
          </a:xfrm>
          <a:prstGeom prst="rect">
            <a:avLst/>
          </a:prstGeom>
        </p:spPr>
        <p:txBody>
          <a:bodyPr wrap="none">
            <a:spAutoFit/>
          </a:bodyPr>
          <a:lstStyle/>
          <a:p>
            <a:pPr algn="ctr">
              <a:spcAft>
                <a:spcPts val="0"/>
              </a:spcAft>
            </a:pPr>
            <a:r>
              <a:rPr lang="it-IT" b="1" dirty="0">
                <a:solidFill>
                  <a:srgbClr val="000000"/>
                </a:solidFill>
                <a:latin typeface="Arial Narrow" panose="020B0606020202030204" pitchFamily="34" charset="0"/>
                <a:ea typeface="Times New Roman" panose="02020603050405020304" pitchFamily="18" charset="0"/>
              </a:rPr>
              <a:t>STATO PATRIMONIALE dell’azienda </a:t>
            </a:r>
            <a:r>
              <a:rPr lang="it-IT" b="1" dirty="0" smtClean="0">
                <a:solidFill>
                  <a:srgbClr val="000000"/>
                </a:solidFill>
                <a:latin typeface="Arial Narrow" panose="020B0606020202030204" pitchFamily="34" charset="0"/>
                <a:ea typeface="Times New Roman" panose="02020603050405020304" pitchFamily="18" charset="0"/>
              </a:rPr>
              <a:t>acquistata</a:t>
            </a:r>
            <a:endParaRPr lang="it-IT" sz="2000" b="1" dirty="0">
              <a:solidFill>
                <a:srgbClr val="000000"/>
              </a:solidFill>
              <a:latin typeface="Times New Roman" panose="02020603050405020304" pitchFamily="18" charset="0"/>
              <a:ea typeface="Times New Roman" panose="02020603050405020304" pitchFamily="18" charset="0"/>
            </a:endParaRPr>
          </a:p>
        </p:txBody>
      </p:sp>
      <p:sp>
        <p:nvSpPr>
          <p:cNvPr id="5" name="Rettangolo 4"/>
          <p:cNvSpPr/>
          <p:nvPr/>
        </p:nvSpPr>
        <p:spPr>
          <a:xfrm>
            <a:off x="431540" y="5318924"/>
            <a:ext cx="8316924" cy="646331"/>
          </a:xfrm>
          <a:prstGeom prst="rect">
            <a:avLst/>
          </a:prstGeom>
        </p:spPr>
        <p:txBody>
          <a:bodyPr wrap="square">
            <a:spAutoFit/>
          </a:bodyPr>
          <a:lstStyle/>
          <a:p>
            <a:pPr algn="ctr"/>
            <a:r>
              <a:rPr lang="it-IT" dirty="0" smtClean="0">
                <a:latin typeface="Times New Roman" panose="02020603050405020304" pitchFamily="18" charset="0"/>
                <a:ea typeface="Calibri" panose="020F0502020204030204" pitchFamily="34" charset="0"/>
              </a:rPr>
              <a:t>Considerando che il valore </a:t>
            </a:r>
            <a:r>
              <a:rPr lang="it-IT" dirty="0">
                <a:latin typeface="Times New Roman" panose="02020603050405020304" pitchFamily="18" charset="0"/>
                <a:ea typeface="Calibri" panose="020F0502020204030204" pitchFamily="34" charset="0"/>
              </a:rPr>
              <a:t>economico </a:t>
            </a:r>
            <a:r>
              <a:rPr lang="it-IT" dirty="0" smtClean="0">
                <a:latin typeface="Times New Roman" panose="02020603050405020304" pitchFamily="18" charset="0"/>
                <a:ea typeface="Calibri" panose="020F0502020204030204" pitchFamily="34" charset="0"/>
              </a:rPr>
              <a:t>dell’azienda assomma </a:t>
            </a:r>
            <a:r>
              <a:rPr lang="it-IT" dirty="0">
                <a:latin typeface="Times New Roman" panose="02020603050405020304" pitchFamily="18" charset="0"/>
                <a:ea typeface="Calibri" panose="020F0502020204030204" pitchFamily="34" charset="0"/>
              </a:rPr>
              <a:t>a </a:t>
            </a:r>
            <a:r>
              <a:rPr lang="it-IT" dirty="0" smtClean="0">
                <a:solidFill>
                  <a:srgbClr val="C00000"/>
                </a:solidFill>
                <a:latin typeface="Times New Roman" panose="02020603050405020304" pitchFamily="18" charset="0"/>
                <a:ea typeface="Calibri" panose="020F0502020204030204" pitchFamily="34" charset="0"/>
              </a:rPr>
              <a:t>230</a:t>
            </a:r>
            <a:r>
              <a:rPr lang="it-IT" dirty="0" smtClean="0">
                <a:latin typeface="Times New Roman" panose="02020603050405020304" pitchFamily="18" charset="0"/>
                <a:ea typeface="Calibri" panose="020F0502020204030204" pitchFamily="34" charset="0"/>
              </a:rPr>
              <a:t> significa che </a:t>
            </a:r>
            <a:r>
              <a:rPr lang="it-IT" dirty="0">
                <a:latin typeface="Times New Roman" panose="02020603050405020304" pitchFamily="18" charset="0"/>
                <a:ea typeface="Calibri" panose="020F0502020204030204" pitchFamily="34" charset="0"/>
              </a:rPr>
              <a:t>essa ha un “</a:t>
            </a:r>
            <a:r>
              <a:rPr lang="it-IT" dirty="0">
                <a:solidFill>
                  <a:srgbClr val="C00000"/>
                </a:solidFill>
                <a:latin typeface="Times New Roman" panose="02020603050405020304" pitchFamily="18" charset="0"/>
                <a:ea typeface="Calibri" panose="020F0502020204030204" pitchFamily="34" charset="0"/>
              </a:rPr>
              <a:t>plusvalore</a:t>
            </a:r>
            <a:r>
              <a:rPr lang="it-IT" dirty="0">
                <a:latin typeface="Times New Roman" panose="02020603050405020304" pitchFamily="18" charset="0"/>
                <a:ea typeface="Calibri" panose="020F0502020204030204" pitchFamily="34" charset="0"/>
              </a:rPr>
              <a:t>”, ovvero un “</a:t>
            </a:r>
            <a:r>
              <a:rPr lang="it-IT" dirty="0">
                <a:solidFill>
                  <a:srgbClr val="C00000"/>
                </a:solidFill>
                <a:latin typeface="Times New Roman" panose="02020603050405020304" pitchFamily="18" charset="0"/>
                <a:ea typeface="Calibri" panose="020F0502020204030204" pitchFamily="34" charset="0"/>
              </a:rPr>
              <a:t>avviamento</a:t>
            </a:r>
            <a:r>
              <a:rPr lang="it-IT" dirty="0">
                <a:latin typeface="Times New Roman" panose="02020603050405020304" pitchFamily="18" charset="0"/>
                <a:ea typeface="Calibri" panose="020F0502020204030204" pitchFamily="34" charset="0"/>
              </a:rPr>
              <a:t>” pari a </a:t>
            </a:r>
            <a:r>
              <a:rPr lang="it-IT" dirty="0">
                <a:solidFill>
                  <a:srgbClr val="C00000"/>
                </a:solidFill>
                <a:latin typeface="Times New Roman" panose="02020603050405020304" pitchFamily="18" charset="0"/>
                <a:ea typeface="Calibri" panose="020F0502020204030204" pitchFamily="34" charset="0"/>
              </a:rPr>
              <a:t>80</a:t>
            </a:r>
            <a:r>
              <a:rPr lang="it-IT" dirty="0">
                <a:latin typeface="Times New Roman" panose="02020603050405020304" pitchFamily="18" charset="0"/>
                <a:ea typeface="Calibri" panose="020F0502020204030204" pitchFamily="34" charset="0"/>
              </a:rPr>
              <a:t> rispetto al valore netto contabile</a:t>
            </a:r>
            <a:endParaRPr lang="it-IT" dirty="0"/>
          </a:p>
        </p:txBody>
      </p:sp>
    </p:spTree>
    <p:extLst>
      <p:ext uri="{BB962C8B-B14F-4D97-AF65-F5344CB8AC3E}">
        <p14:creationId xmlns:p14="http://schemas.microsoft.com/office/powerpoint/2010/main" val="330735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Text Box 2"/>
          <p:cNvSpPr txBox="1">
            <a:spLocks noChangeArrowheads="1"/>
          </p:cNvSpPr>
          <p:nvPr/>
        </p:nvSpPr>
        <p:spPr bwMode="auto">
          <a:xfrm>
            <a:off x="179388" y="8890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L’acquisto di </a:t>
            </a:r>
            <a:r>
              <a:rPr lang="it-IT" altLang="it-IT" sz="3200" dirty="0"/>
              <a:t>un’azienda funzionante</a:t>
            </a:r>
            <a:endParaRPr lang="it-IT" altLang="it-IT" sz="2000" dirty="0"/>
          </a:p>
        </p:txBody>
      </p:sp>
      <p:sp>
        <p:nvSpPr>
          <p:cNvPr id="6" name="Rettangolo 5"/>
          <p:cNvSpPr/>
          <p:nvPr/>
        </p:nvSpPr>
        <p:spPr>
          <a:xfrm>
            <a:off x="398022" y="764704"/>
            <a:ext cx="8494458" cy="369332"/>
          </a:xfrm>
          <a:prstGeom prst="rect">
            <a:avLst/>
          </a:prstGeom>
        </p:spPr>
        <p:txBody>
          <a:bodyPr wrap="square">
            <a:spAutoFit/>
          </a:bodyPr>
          <a:lstStyle/>
          <a:p>
            <a:r>
              <a:rPr lang="it-IT"/>
              <a:t>Lo stato patrimoniale dell’acquisto diventa pertanto il seguente:</a:t>
            </a:r>
          </a:p>
        </p:txBody>
      </p:sp>
      <p:sp>
        <p:nvSpPr>
          <p:cNvPr id="7" name="Rettangolo 6"/>
          <p:cNvSpPr/>
          <p:nvPr/>
        </p:nvSpPr>
        <p:spPr>
          <a:xfrm>
            <a:off x="144016" y="3127901"/>
            <a:ext cx="8892480" cy="877163"/>
          </a:xfrm>
          <a:prstGeom prst="rect">
            <a:avLst/>
          </a:prstGeom>
        </p:spPr>
        <p:txBody>
          <a:bodyPr wrap="square">
            <a:spAutoFit/>
          </a:bodyPr>
          <a:lstStyle/>
          <a:p>
            <a:pPr algn="ctr"/>
            <a:r>
              <a:rPr lang="it-IT" sz="1700" dirty="0"/>
              <a:t>Con la rilevazione dell’acquisto (dal suo vecchio titolare, Sig. Rossi) </a:t>
            </a:r>
            <a:r>
              <a:rPr lang="it-IT" sz="1700" b="1" dirty="0"/>
              <a:t>vengono presi in carico i valori contabili dell’azienda </a:t>
            </a:r>
            <a:r>
              <a:rPr lang="it-IT" sz="1700" dirty="0"/>
              <a:t>(evitiamo, per brevità, di riportare i conti di mastro) e a fronte del valore economico da pagare sorge un </a:t>
            </a:r>
            <a:r>
              <a:rPr lang="it-IT" sz="1700" b="1" dirty="0"/>
              <a:t>debito nei confronti del Sig. Rossi</a:t>
            </a:r>
            <a:r>
              <a:rPr lang="it-IT" sz="1700" dirty="0"/>
              <a:t>:</a:t>
            </a: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195997"/>
            <a:ext cx="6192688" cy="1872963"/>
          </a:xfrm>
          <a:prstGeom prst="rect">
            <a:avLst/>
          </a:prstGeom>
        </p:spPr>
      </p:pic>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4093662"/>
            <a:ext cx="6680206" cy="2215657"/>
          </a:xfrm>
          <a:prstGeom prst="rect">
            <a:avLst/>
          </a:prstGeom>
        </p:spPr>
      </p:pic>
    </p:spTree>
    <p:extLst>
      <p:ext uri="{BB962C8B-B14F-4D97-AF65-F5344CB8AC3E}">
        <p14:creationId xmlns:p14="http://schemas.microsoft.com/office/powerpoint/2010/main" val="2954790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690D30-EC8A-4A2A-A55F-86F06346B0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F078614-F428-4B7B-854A-2D47090458F7}">
  <ds:schemaRefs>
    <ds:schemaRef ds:uri="http://schemas.microsoft.com/sharepoint/v3/contenttype/forms"/>
  </ds:schemaRefs>
</ds:datastoreItem>
</file>

<file path=customXml/itemProps3.xml><?xml version="1.0" encoding="utf-8"?>
<ds:datastoreItem xmlns:ds="http://schemas.openxmlformats.org/officeDocument/2006/customXml" ds:itemID="{92566C47-5D6E-4EC6-BD7A-A6F1CEDEC3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5206</TotalTime>
  <Words>1076</Words>
  <Application>Microsoft Office PowerPoint</Application>
  <PresentationFormat>Presentazione su schermo (4:3)</PresentationFormat>
  <Paragraphs>126</Paragraphs>
  <Slides>12</Slides>
  <Notes>10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12</vt:i4>
      </vt:variant>
    </vt:vector>
  </HeadingPairs>
  <TitlesOfParts>
    <vt:vector size="21" baseType="lpstr">
      <vt:lpstr>MS PGothic</vt:lpstr>
      <vt:lpstr>MS PGothic</vt:lpstr>
      <vt:lpstr>Arial</vt:lpstr>
      <vt:lpstr>Arial Narrow</vt:lpstr>
      <vt:lpstr>AvantGarde Bk BT</vt:lpstr>
      <vt:lpstr>Calibri</vt:lpstr>
      <vt:lpstr>Times New Roman</vt:lpstr>
      <vt:lpstr>crossmind</vt:lpstr>
      <vt:lpstr>1_crossmind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386</cp:revision>
  <cp:lastPrinted>2020-03-30T09:43:41Z</cp:lastPrinted>
  <dcterms:created xsi:type="dcterms:W3CDTF">2008-10-04T09:41:13Z</dcterms:created>
  <dcterms:modified xsi:type="dcterms:W3CDTF">2021-02-27T13:07:34Z</dcterms:modified>
</cp:coreProperties>
</file>