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4178" r:id="rId5"/>
  </p:sldMasterIdLst>
  <p:notesMasterIdLst>
    <p:notesMasterId r:id="rId36"/>
  </p:notesMasterIdLst>
  <p:sldIdLst>
    <p:sldId id="291" r:id="rId6"/>
    <p:sldId id="566" r:id="rId7"/>
    <p:sldId id="410" r:id="rId8"/>
    <p:sldId id="567" r:id="rId9"/>
    <p:sldId id="520" r:id="rId10"/>
    <p:sldId id="544" r:id="rId11"/>
    <p:sldId id="570" r:id="rId12"/>
    <p:sldId id="571" r:id="rId13"/>
    <p:sldId id="574" r:id="rId14"/>
    <p:sldId id="577" r:id="rId15"/>
    <p:sldId id="580" r:id="rId16"/>
    <p:sldId id="581" r:id="rId17"/>
    <p:sldId id="583" r:id="rId18"/>
    <p:sldId id="584" r:id="rId19"/>
    <p:sldId id="585" r:id="rId20"/>
    <p:sldId id="586" r:id="rId21"/>
    <p:sldId id="587" r:id="rId22"/>
    <p:sldId id="589" r:id="rId23"/>
    <p:sldId id="588" r:id="rId24"/>
    <p:sldId id="582" r:id="rId25"/>
    <p:sldId id="593" r:id="rId26"/>
    <p:sldId id="592" r:id="rId27"/>
    <p:sldId id="591" r:id="rId28"/>
    <p:sldId id="590" r:id="rId29"/>
    <p:sldId id="337" r:id="rId30"/>
    <p:sldId id="595" r:id="rId31"/>
    <p:sldId id="598" r:id="rId32"/>
    <p:sldId id="597" r:id="rId33"/>
    <p:sldId id="596" r:id="rId34"/>
    <p:sldId id="594" r:id="rId35"/>
  </p:sldIdLst>
  <p:sldSz cx="9144000" cy="6858000" type="screen4x3"/>
  <p:notesSz cx="7315200" cy="96012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020" autoAdjust="0"/>
  </p:normalViewPr>
  <p:slideViewPr>
    <p:cSldViewPr>
      <p:cViewPr varScale="1">
        <p:scale>
          <a:sx n="97" d="100"/>
          <a:sy n="97" d="100"/>
        </p:scale>
        <p:origin x="9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heme" Target="theme/theme1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ABCAE22-1822-4F77-98AC-E0D6CF7969E2}" type="datetimeFigureOut">
              <a:rPr lang="it-IT"/>
              <a:pPr>
                <a:defRPr/>
              </a:pPr>
              <a:t>24/03/2021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A6501BA-F8B1-4DE1-8087-100CCFCFFEFE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13316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4F26C8-128E-4A54-B2D3-EFC55E466E51}" type="slidenum">
              <a:rPr lang="it-IT" altLang="it-IT"/>
              <a:pPr/>
              <a:t>2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E66048-C5CD-495D-83D7-F17327883B85}" type="slidenum">
              <a:rPr lang="it-IT" altLang="it-IT">
                <a:cs typeface="Arial" panose="020B0604020202020204" pitchFamily="34" charset="0"/>
              </a:rPr>
              <a:pPr/>
              <a:t>11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46085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D78653A-AC61-448D-BC6C-FF17BD5D7C11}" type="slidenum">
              <a:rPr lang="it-IT" altLang="it-IT">
                <a:cs typeface="Arial" panose="020B0604020202020204" pitchFamily="34" charset="0"/>
              </a:rPr>
              <a:pPr/>
              <a:t>12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48133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BD3CB1-AA02-48CB-A02D-F69F71D7974E}" type="slidenum">
              <a:rPr lang="it-IT" altLang="it-IT">
                <a:cs typeface="Arial" panose="020B0604020202020204" pitchFamily="34" charset="0"/>
              </a:rPr>
              <a:pPr/>
              <a:t>13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50181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2771725-846F-4BF5-BBFC-8471064C08FF}" type="slidenum">
              <a:rPr lang="it-IT" altLang="it-IT">
                <a:cs typeface="Arial" panose="020B0604020202020204" pitchFamily="34" charset="0"/>
              </a:rPr>
              <a:pPr/>
              <a:t>14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52229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A52404-11F9-4779-BA53-5244C0FF819A}" type="slidenum">
              <a:rPr lang="it-IT" altLang="it-IT">
                <a:cs typeface="Arial" panose="020B0604020202020204" pitchFamily="34" charset="0"/>
              </a:rPr>
              <a:pPr/>
              <a:t>15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54277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DA6D6C-4F25-46FF-9CFE-B2DC1918676A}" type="slidenum">
              <a:rPr lang="it-IT" altLang="it-IT">
                <a:cs typeface="Arial" panose="020B0604020202020204" pitchFamily="34" charset="0"/>
              </a:rPr>
              <a:pPr/>
              <a:t>16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56325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43D59CA-E72D-4B2B-AA0F-9B9CD11AFDFA}" type="slidenum">
              <a:rPr lang="it-IT" altLang="it-IT">
                <a:cs typeface="Arial" panose="020B0604020202020204" pitchFamily="34" charset="0"/>
              </a:rPr>
              <a:pPr/>
              <a:t>17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58373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556C02-58DF-4BA5-91D5-CD6250C3DF9E}" type="slidenum">
              <a:rPr lang="it-IT" altLang="it-IT">
                <a:cs typeface="Arial" panose="020B0604020202020204" pitchFamily="34" charset="0"/>
              </a:rPr>
              <a:pPr/>
              <a:t>18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60421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1295CDA-AE4D-4317-935B-33D790E1789D}" type="slidenum">
              <a:rPr lang="it-IT" altLang="it-IT">
                <a:cs typeface="Arial" panose="020B0604020202020204" pitchFamily="34" charset="0"/>
              </a:rPr>
              <a:pPr/>
              <a:t>19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62469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10EE90-345F-4E24-A0C8-E418F9F5BECA}" type="slidenum">
              <a:rPr lang="it-IT" altLang="it-IT">
                <a:cs typeface="Arial" panose="020B0604020202020204" pitchFamily="34" charset="0"/>
              </a:rPr>
              <a:pPr/>
              <a:t>20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64517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15364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CC6A3E-D45B-4B57-932D-8951FFE341C7}" type="slidenum">
              <a:rPr lang="it-IT" altLang="it-IT"/>
              <a:pPr/>
              <a:t>3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10EE90-345F-4E24-A0C8-E418F9F5BECA}" type="slidenum">
              <a:rPr lang="it-IT" altLang="it-IT">
                <a:cs typeface="Arial" panose="020B0604020202020204" pitchFamily="34" charset="0"/>
              </a:rPr>
              <a:pPr/>
              <a:t>21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64517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  <p:extLst>
      <p:ext uri="{BB962C8B-B14F-4D97-AF65-F5344CB8AC3E}">
        <p14:creationId xmlns:p14="http://schemas.microsoft.com/office/powerpoint/2010/main" val="30534522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10EE90-345F-4E24-A0C8-E418F9F5BECA}" type="slidenum">
              <a:rPr lang="it-IT" altLang="it-IT">
                <a:cs typeface="Arial" panose="020B0604020202020204" pitchFamily="34" charset="0"/>
              </a:rPr>
              <a:pPr/>
              <a:t>22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64517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  <p:extLst>
      <p:ext uri="{BB962C8B-B14F-4D97-AF65-F5344CB8AC3E}">
        <p14:creationId xmlns:p14="http://schemas.microsoft.com/office/powerpoint/2010/main" val="273966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17412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3400E19-8DD2-496B-8C8A-2D90B049CD82}" type="slidenum">
              <a:rPr lang="it-IT" altLang="it-IT"/>
              <a:pPr/>
              <a:t>4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DDE047-AAB0-43A1-BF33-DDDD653B2FF0}" type="slidenum">
              <a:rPr lang="it-IT" altLang="it-IT">
                <a:cs typeface="Arial" panose="020B0604020202020204" pitchFamily="34" charset="0"/>
              </a:rPr>
              <a:pPr/>
              <a:t>5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19461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FA4608-B350-48C7-BFF4-D339452EA673}" type="slidenum">
              <a:rPr lang="it-IT" altLang="it-IT">
                <a:cs typeface="Arial" panose="020B0604020202020204" pitchFamily="34" charset="0"/>
              </a:rPr>
              <a:pPr/>
              <a:t>6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21509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0D9753-890B-482F-A31E-3AFDF600335E}" type="slidenum">
              <a:rPr lang="it-IT" altLang="it-IT">
                <a:cs typeface="Arial" panose="020B0604020202020204" pitchFamily="34" charset="0"/>
              </a:rPr>
              <a:pPr/>
              <a:t>7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23557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391D39-04CE-4719-8FDF-B4932F9ECFBC}" type="slidenum">
              <a:rPr lang="it-IT" altLang="it-IT">
                <a:cs typeface="Arial" panose="020B0604020202020204" pitchFamily="34" charset="0"/>
              </a:rPr>
              <a:pPr/>
              <a:t>8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25605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2606A1-7963-49BA-BF59-802A2E8DC663}" type="slidenum">
              <a:rPr lang="it-IT" altLang="it-IT">
                <a:cs typeface="Arial" panose="020B0604020202020204" pitchFamily="34" charset="0"/>
              </a:rPr>
              <a:pPr/>
              <a:t>9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33797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1C41D5-7C15-4A04-A41E-DF68C344D2AA}" type="slidenum">
              <a:rPr lang="it-IT" altLang="it-IT">
                <a:cs typeface="Arial" panose="020B0604020202020204" pitchFamily="34" charset="0"/>
              </a:rPr>
              <a:pPr/>
              <a:t>10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41989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 rot="10800000">
            <a:off x="0" y="260350"/>
            <a:ext cx="9144000" cy="525621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5400000" scaled="1"/>
          </a:gradFill>
          <a:ln>
            <a:noFill/>
          </a:ln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 rot="10800000">
            <a:off x="0" y="4149725"/>
            <a:ext cx="9144000" cy="27082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BEBEB"/>
              </a:gs>
            </a:gsLst>
            <a:lin ang="5400000" scaled="1"/>
          </a:gradFill>
          <a:ln>
            <a:noFill/>
          </a:ln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pic>
        <p:nvPicPr>
          <p:cNvPr id="6" name="Picture 13" descr="Crossmind_definitivo2"/>
          <p:cNvPicPr>
            <a:picLocks noChangeAspect="1" noChangeArrowheads="1"/>
          </p:cNvPicPr>
          <p:nvPr/>
        </p:nvPicPr>
        <p:blipFill>
          <a:blip r:embed="rId2">
            <a:lum bright="80000" contrast="-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92" b="27074"/>
          <a:stretch>
            <a:fillRect/>
          </a:stretch>
        </p:blipFill>
        <p:spPr bwMode="auto">
          <a:xfrm>
            <a:off x="323850" y="5021263"/>
            <a:ext cx="2146300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24301" y="1916113"/>
            <a:ext cx="5000625" cy="1225550"/>
          </a:xfrm>
        </p:spPr>
        <p:txBody>
          <a:bodyPr/>
          <a:lstStyle>
            <a:lvl1pPr algn="ctr">
              <a:defRPr b="1">
                <a:solidFill>
                  <a:srgbClr val="990033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356101" y="3429001"/>
            <a:ext cx="4537075" cy="1368425"/>
          </a:xfrm>
        </p:spPr>
        <p:txBody>
          <a:bodyPr/>
          <a:lstStyle>
            <a:lvl1pPr marL="0" indent="0" algn="r">
              <a:buFontTx/>
              <a:buNone/>
              <a:defRPr sz="1800">
                <a:solidFill>
                  <a:srgbClr val="5F5F5F"/>
                </a:solidFill>
                <a:latin typeface="AvantGarde Bk BT" pitchFamily="34" charset="0"/>
              </a:defRPr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0" name="Rectangle 19"/>
          <p:cNvSpPr>
            <a:spLocks noGrp="1" noChangeArrowheads="1"/>
          </p:cNvSpPr>
          <p:nvPr>
            <p:ph type="ftr" sz="quarter" idx="10"/>
          </p:nvPr>
        </p:nvSpPr>
        <p:spPr>
          <a:xfrm>
            <a:off x="4356100" y="6245225"/>
            <a:ext cx="4608513" cy="476250"/>
          </a:xfrm>
        </p:spPr>
        <p:txBody>
          <a:bodyPr/>
          <a:lstStyle>
            <a:lvl1pPr algn="r">
              <a:defRPr i="1"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</p:spTree>
    <p:extLst>
      <p:ext uri="{BB962C8B-B14F-4D97-AF65-F5344CB8AC3E}">
        <p14:creationId xmlns:p14="http://schemas.microsoft.com/office/powerpoint/2010/main" val="175498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4A82BD-A126-45B0-98C4-6AFF7D58179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8959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4975" y="341313"/>
            <a:ext cx="2108200" cy="5535612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2" y="341313"/>
            <a:ext cx="6175375" cy="5535612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7D1D70-75DC-4E8D-952A-D6185E07B43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77362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it-IT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8878D-DF25-4429-9F4E-1ED4ED3879E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79117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 rot="10800000">
            <a:off x="0" y="260350"/>
            <a:ext cx="9144000" cy="525621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5400000" scaled="1"/>
          </a:gradFill>
          <a:ln>
            <a:noFill/>
          </a:ln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 rot="10800000">
            <a:off x="0" y="4149725"/>
            <a:ext cx="9144000" cy="27082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BEBEB"/>
              </a:gs>
            </a:gsLst>
            <a:lin ang="5400000" scaled="1"/>
          </a:gradFill>
          <a:ln>
            <a:noFill/>
          </a:ln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pic>
        <p:nvPicPr>
          <p:cNvPr id="6" name="Picture 13" descr="Crossmind_definitivo2"/>
          <p:cNvPicPr>
            <a:picLocks noChangeAspect="1" noChangeArrowheads="1"/>
          </p:cNvPicPr>
          <p:nvPr/>
        </p:nvPicPr>
        <p:blipFill>
          <a:blip r:embed="rId2">
            <a:lum bright="80000" contrast="-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92" b="27074"/>
          <a:stretch>
            <a:fillRect/>
          </a:stretch>
        </p:blipFill>
        <p:spPr bwMode="auto">
          <a:xfrm>
            <a:off x="323850" y="5021263"/>
            <a:ext cx="2146300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24301" y="1916113"/>
            <a:ext cx="5000625" cy="1225550"/>
          </a:xfrm>
        </p:spPr>
        <p:txBody>
          <a:bodyPr/>
          <a:lstStyle>
            <a:lvl1pPr algn="ctr">
              <a:defRPr b="1">
                <a:solidFill>
                  <a:srgbClr val="990033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356101" y="3429001"/>
            <a:ext cx="4537075" cy="1368425"/>
          </a:xfrm>
        </p:spPr>
        <p:txBody>
          <a:bodyPr/>
          <a:lstStyle>
            <a:lvl1pPr marL="0" indent="0" algn="r">
              <a:buFontTx/>
              <a:buNone/>
              <a:defRPr sz="1800">
                <a:solidFill>
                  <a:srgbClr val="5F5F5F"/>
                </a:solidFill>
                <a:latin typeface="AvantGarde Bk BT" pitchFamily="34" charset="0"/>
              </a:defRPr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0" name="Rectangle 19"/>
          <p:cNvSpPr>
            <a:spLocks noGrp="1" noChangeArrowheads="1"/>
          </p:cNvSpPr>
          <p:nvPr>
            <p:ph type="ftr" sz="quarter" idx="10"/>
          </p:nvPr>
        </p:nvSpPr>
        <p:spPr>
          <a:xfrm>
            <a:off x="4356100" y="6245225"/>
            <a:ext cx="4608513" cy="476250"/>
          </a:xfrm>
        </p:spPr>
        <p:txBody>
          <a:bodyPr/>
          <a:lstStyle>
            <a:lvl1pPr algn="r">
              <a:defRPr i="1"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</p:spTree>
    <p:extLst>
      <p:ext uri="{BB962C8B-B14F-4D97-AF65-F5344CB8AC3E}">
        <p14:creationId xmlns:p14="http://schemas.microsoft.com/office/powerpoint/2010/main" val="580725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4104A1-E15C-40E6-BB7F-953B1100AF9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071175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A0D5C3-1B3F-4561-9452-AB63040F3EA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458100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1" y="1125539"/>
            <a:ext cx="4141788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1389" y="1125539"/>
            <a:ext cx="4141787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036377-502A-4E46-B7AA-2D47A3EE528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294683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C267AD-5F1F-47F7-A69C-30DCB1D122F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64351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8B8DB-C373-4A5E-9225-4B45A604FA5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102444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DB3B5D-8DDA-49DB-BD35-E18F3E6A1D2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75183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43870-4F33-4D47-A150-3F24EE03920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459172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8F85B1-AFFB-41E9-B678-BF4CEBA09DC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556610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A4337E-EFD0-45E0-B8B8-1E3D733CA1A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753482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A3F880-BC2B-4959-8DD2-491365B7F7A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820314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4975" y="341313"/>
            <a:ext cx="2108200" cy="5535612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2" y="341313"/>
            <a:ext cx="6175375" cy="5535612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5CF927-7830-4854-BC58-6AC0B37C0BB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507533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it-IT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F3F0A-179A-4119-9F0F-00E9BB32C23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53499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B438E1-04FD-40B6-AD1A-82A0A240DF3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53692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1" y="1125539"/>
            <a:ext cx="4141788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1389" y="1125539"/>
            <a:ext cx="4141787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358C6F-AB4D-426F-88D9-1B3A8211F44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12618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552398-6733-41EE-B71B-9574F20DBE3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09039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B43A7-A9C9-43A1-B33B-C7A09E0EA6A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636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446B89-5714-4EA1-88EF-9B5F0E5AC9A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64176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48EACE-4141-4BC4-9280-6905FC1D716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05117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2361B-A965-403F-879D-8505A305316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04469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/>
        </p:nvSpPr>
        <p:spPr bwMode="auto">
          <a:xfrm rot="10800000">
            <a:off x="0" y="260350"/>
            <a:ext cx="9144000" cy="525621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5400000" scaled="1"/>
          </a:gradFill>
          <a:ln>
            <a:noFill/>
          </a:ln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1027" name="Rectangle 11"/>
          <p:cNvSpPr>
            <a:spLocks noChangeArrowheads="1"/>
          </p:cNvSpPr>
          <p:nvPr/>
        </p:nvSpPr>
        <p:spPr bwMode="auto">
          <a:xfrm rot="10800000">
            <a:off x="0" y="4149725"/>
            <a:ext cx="9144000" cy="27082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BEBEB"/>
              </a:gs>
            </a:gsLst>
            <a:lin ang="5400000" scaled="1"/>
          </a:gradFill>
          <a:ln>
            <a:noFill/>
          </a:ln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341313"/>
            <a:ext cx="8208962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8"/>
            <a:ext cx="8435975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FFFFFF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37288"/>
            <a:ext cx="41767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86588" y="6237288"/>
            <a:ext cx="19065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FFFFF"/>
                </a:solidFill>
                <a:latin typeface="AvantGarde Bk BT"/>
                <a:ea typeface="MS PGothic" panose="020B0600070205080204" pitchFamily="34" charset="-128"/>
              </a:defRPr>
            </a:lvl1pPr>
          </a:lstStyle>
          <a:p>
            <a:fld id="{8B844859-1AE1-4222-8D43-85D8D1CE11B0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1034" name="Rectangle 12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1035" name="Rectangle 15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15" r:id="rId1"/>
    <p:sldLayoutId id="2147484816" r:id="rId2"/>
    <p:sldLayoutId id="2147484797" r:id="rId3"/>
    <p:sldLayoutId id="2147484798" r:id="rId4"/>
    <p:sldLayoutId id="2147484799" r:id="rId5"/>
    <p:sldLayoutId id="2147484800" r:id="rId6"/>
    <p:sldLayoutId id="2147484801" r:id="rId7"/>
    <p:sldLayoutId id="2147484802" r:id="rId8"/>
    <p:sldLayoutId id="2147484803" r:id="rId9"/>
    <p:sldLayoutId id="2147484804" r:id="rId10"/>
    <p:sldLayoutId id="2147484805" r:id="rId11"/>
    <p:sldLayoutId id="2147484817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  <a:ea typeface="MS PGothic" pitchFamily="34" charset="-128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Char char="•"/>
        <a:defRPr sz="28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Arial" panose="020B0604020202020204" pitchFamily="34" charset="0"/>
        <a:buChar char="–"/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charset="0"/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charset="0"/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charset="0"/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charset="0"/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/>
        </p:nvSpPr>
        <p:spPr bwMode="auto">
          <a:xfrm rot="10800000">
            <a:off x="0" y="260350"/>
            <a:ext cx="9144000" cy="525621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5400000" scaled="1"/>
          </a:gradFill>
          <a:ln>
            <a:noFill/>
          </a:ln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1027" name="Rectangle 11"/>
          <p:cNvSpPr>
            <a:spLocks noChangeArrowheads="1"/>
          </p:cNvSpPr>
          <p:nvPr/>
        </p:nvSpPr>
        <p:spPr bwMode="auto">
          <a:xfrm rot="10800000">
            <a:off x="0" y="4149725"/>
            <a:ext cx="9144000" cy="27082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BEBEB"/>
              </a:gs>
            </a:gsLst>
            <a:lin ang="5400000" scaled="1"/>
          </a:gradFill>
          <a:ln>
            <a:noFill/>
          </a:ln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341313"/>
            <a:ext cx="8208962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8"/>
            <a:ext cx="8435975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FFFFFF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37288"/>
            <a:ext cx="41767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86588" y="6237288"/>
            <a:ext cx="19065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FFFFF"/>
                </a:solidFill>
                <a:latin typeface="AvantGarde Bk BT"/>
                <a:ea typeface="MS PGothic" panose="020B0600070205080204" pitchFamily="34" charset="-128"/>
              </a:defRPr>
            </a:lvl1pPr>
          </a:lstStyle>
          <a:p>
            <a:fld id="{B4E5C7F0-6E56-4C25-878B-D5571BD9F068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1034" name="Rectangle 12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1035" name="Rectangle 15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18" r:id="rId1"/>
    <p:sldLayoutId id="2147484819" r:id="rId2"/>
    <p:sldLayoutId id="2147484806" r:id="rId3"/>
    <p:sldLayoutId id="2147484807" r:id="rId4"/>
    <p:sldLayoutId id="2147484808" r:id="rId5"/>
    <p:sldLayoutId id="2147484809" r:id="rId6"/>
    <p:sldLayoutId id="2147484810" r:id="rId7"/>
    <p:sldLayoutId id="2147484811" r:id="rId8"/>
    <p:sldLayoutId id="2147484812" r:id="rId9"/>
    <p:sldLayoutId id="2147484813" r:id="rId10"/>
    <p:sldLayoutId id="2147484814" r:id="rId11"/>
    <p:sldLayoutId id="2147484820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  <a:ea typeface="MS PGothic" pitchFamily="34" charset="-128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Char char="•"/>
        <a:defRPr sz="28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Arial" panose="020B0604020202020204" pitchFamily="34" charset="0"/>
        <a:buChar char="–"/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charset="0"/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charset="0"/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charset="0"/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charset="0"/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683568" y="2204864"/>
            <a:ext cx="79928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it-IT" sz="4400" b="1" dirty="0">
                <a:solidFill>
                  <a:schemeClr val="accent6"/>
                </a:solidFill>
                <a:latin typeface="Times New Roman" pitchFamily="18" charset="0"/>
              </a:rPr>
              <a:t>Corso di Ragioneria Generale</a:t>
            </a:r>
          </a:p>
          <a:p>
            <a:pPr algn="ctr" eaLnBrk="1" hangingPunct="1">
              <a:defRPr/>
            </a:pPr>
            <a:endParaRPr lang="it-IT" altLang="it-IT" sz="4400" dirty="0">
              <a:solidFill>
                <a:srgbClr val="000000"/>
              </a:solidFill>
            </a:endParaRPr>
          </a:p>
          <a:p>
            <a:pPr algn="ctr">
              <a:spcBef>
                <a:spcPts val="0"/>
              </a:spcBef>
              <a:buNone/>
              <a:defRPr/>
            </a:pPr>
            <a:r>
              <a:rPr lang="it-IT" sz="4400" b="1" i="1" dirty="0" smtClean="0">
                <a:solidFill>
                  <a:srgbClr val="7030A0"/>
                </a:solidFill>
                <a:latin typeface="Times New Roman" pitchFamily="18" charset="0"/>
              </a:rPr>
              <a:t>La chiusura e la riapertura </a:t>
            </a:r>
          </a:p>
          <a:p>
            <a:pPr algn="ctr">
              <a:spcBef>
                <a:spcPts val="0"/>
              </a:spcBef>
              <a:buNone/>
              <a:defRPr/>
            </a:pPr>
            <a:r>
              <a:rPr lang="it-IT" sz="4400" b="1" i="1" dirty="0" smtClean="0">
                <a:solidFill>
                  <a:srgbClr val="7030A0"/>
                </a:solidFill>
                <a:latin typeface="Times New Roman" pitchFamily="18" charset="0"/>
              </a:rPr>
              <a:t>dei conti</a:t>
            </a:r>
          </a:p>
          <a:p>
            <a:pPr algn="ctr">
              <a:spcBef>
                <a:spcPts val="0"/>
              </a:spcBef>
              <a:buNone/>
              <a:defRPr/>
            </a:pPr>
            <a:endParaRPr lang="it-IT" sz="4400" b="1" i="1" dirty="0">
              <a:solidFill>
                <a:schemeClr val="accent6"/>
              </a:solidFill>
              <a:latin typeface="Times New Roman" pitchFamily="18" charset="0"/>
            </a:endParaRPr>
          </a:p>
          <a:p>
            <a:pPr algn="ctr">
              <a:buNone/>
              <a:defRPr/>
            </a:pPr>
            <a:r>
              <a:rPr lang="it-IT" sz="4400" b="1" i="1" dirty="0">
                <a:solidFill>
                  <a:srgbClr val="C00000"/>
                </a:solidFill>
                <a:latin typeface="Times New Roman" pitchFamily="18" charset="0"/>
              </a:rPr>
              <a:t>Prof. Stefano Coronella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268" y="233956"/>
            <a:ext cx="1524003" cy="152400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ext Box 2"/>
          <p:cNvSpPr txBox="1">
            <a:spLocks noChangeArrowheads="1"/>
          </p:cNvSpPr>
          <p:nvPr/>
        </p:nvSpPr>
        <p:spPr bwMode="auto">
          <a:xfrm>
            <a:off x="179388" y="88900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La chiusura dei conti</a:t>
            </a:r>
            <a:endParaRPr lang="it-IT" altLang="it-IT" sz="2000"/>
          </a:p>
        </p:txBody>
      </p:sp>
      <p:sp>
        <p:nvSpPr>
          <p:cNvPr id="40964" name="Rettangolo 3"/>
          <p:cNvSpPr>
            <a:spLocks noChangeArrowheads="1"/>
          </p:cNvSpPr>
          <p:nvPr/>
        </p:nvSpPr>
        <p:spPr bwMode="auto">
          <a:xfrm>
            <a:off x="212725" y="758825"/>
            <a:ext cx="8316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it-IT" altLang="it-IT" sz="1800" b="1" dirty="0" smtClean="0"/>
              <a:t>Epilogo </a:t>
            </a:r>
            <a:r>
              <a:rPr lang="it-IT" altLang="it-IT" sz="1800" b="1" dirty="0"/>
              <a:t>dei costi e dei </a:t>
            </a:r>
            <a:r>
              <a:rPr lang="it-IT" altLang="it-IT" sz="1800" b="1" dirty="0" smtClean="0"/>
              <a:t>ricavi </a:t>
            </a:r>
            <a:r>
              <a:rPr lang="it-IT" sz="1800" b="1" dirty="0" smtClean="0"/>
              <a:t>d’esercizio</a:t>
            </a:r>
            <a:r>
              <a:rPr lang="it-IT" altLang="it-IT" sz="1800" b="1" dirty="0" smtClean="0"/>
              <a:t>:</a:t>
            </a:r>
            <a:endParaRPr lang="it-IT" altLang="it-IT" sz="1800" b="1" dirty="0"/>
          </a:p>
        </p:txBody>
      </p:sp>
      <p:sp>
        <p:nvSpPr>
          <p:cNvPr id="40966" name="CasellaDiTesto 4"/>
          <p:cNvSpPr txBox="1">
            <a:spLocks noChangeArrowheads="1"/>
          </p:cNvSpPr>
          <p:nvPr/>
        </p:nvSpPr>
        <p:spPr bwMode="auto">
          <a:xfrm>
            <a:off x="676961" y="1214438"/>
            <a:ext cx="831691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 dirty="0"/>
              <a:t>A fronte del conto “Utile d’esercizio” movimentato in </a:t>
            </a:r>
            <a:r>
              <a:rPr lang="it-IT" altLang="it-IT" sz="1800" b="1" dirty="0"/>
              <a:t>dare </a:t>
            </a:r>
            <a:r>
              <a:rPr lang="it-IT" altLang="it-IT" sz="1800" dirty="0"/>
              <a:t>a saldo del conto economico, questo viene contestualmente “girato” a stato patrimoniale finale poiché  esso rappresenta il valore generato dall’azienda durante l’anno e che viene portato al futuro. </a:t>
            </a:r>
          </a:p>
        </p:txBody>
      </p:sp>
      <p:graphicFrame>
        <p:nvGraphicFramePr>
          <p:cNvPr id="7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450553"/>
              </p:ext>
            </p:extLst>
          </p:nvPr>
        </p:nvGraphicFramePr>
        <p:xfrm>
          <a:off x="762000" y="3052143"/>
          <a:ext cx="3048000" cy="1604962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049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0" marB="45730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T="45730" marB="4573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874650"/>
              </p:ext>
            </p:extLst>
          </p:nvPr>
        </p:nvGraphicFramePr>
        <p:xfrm>
          <a:off x="5133975" y="3490293"/>
          <a:ext cx="3048000" cy="155575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5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3" marB="45743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3" marB="4574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Text Box 43"/>
          <p:cNvSpPr txBox="1">
            <a:spLocks noChangeArrowheads="1"/>
          </p:cNvSpPr>
          <p:nvPr/>
        </p:nvSpPr>
        <p:spPr bwMode="auto">
          <a:xfrm>
            <a:off x="641350" y="2490168"/>
            <a:ext cx="31686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CONTO ECONOMICO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(A SALDO)</a:t>
            </a:r>
          </a:p>
        </p:txBody>
      </p:sp>
      <p:sp>
        <p:nvSpPr>
          <p:cNvPr id="10" name="Text Box 43"/>
          <p:cNvSpPr txBox="1">
            <a:spLocks noChangeArrowheads="1"/>
          </p:cNvSpPr>
          <p:nvPr/>
        </p:nvSpPr>
        <p:spPr bwMode="auto">
          <a:xfrm>
            <a:off x="5086350" y="2348880"/>
            <a:ext cx="316865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UTILE DI ESERCIZIO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(conto economico da rinviare al futuro tramite lo Stato Patrimoniale)</a:t>
            </a:r>
          </a:p>
        </p:txBody>
      </p:sp>
      <p:sp>
        <p:nvSpPr>
          <p:cNvPr id="11" name="Text Box 43"/>
          <p:cNvSpPr txBox="1">
            <a:spLocks noChangeArrowheads="1"/>
          </p:cNvSpPr>
          <p:nvPr/>
        </p:nvSpPr>
        <p:spPr bwMode="auto">
          <a:xfrm>
            <a:off x="4643438" y="3590305"/>
            <a:ext cx="111601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 dirty="0"/>
              <a:t>Dare</a:t>
            </a:r>
          </a:p>
        </p:txBody>
      </p:sp>
      <p:sp>
        <p:nvSpPr>
          <p:cNvPr id="12" name="Text Box 43"/>
          <p:cNvSpPr txBox="1">
            <a:spLocks noChangeArrowheads="1"/>
          </p:cNvSpPr>
          <p:nvPr/>
        </p:nvSpPr>
        <p:spPr bwMode="auto">
          <a:xfrm>
            <a:off x="3112294" y="3127548"/>
            <a:ext cx="1114425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 dirty="0"/>
              <a:t>Avere</a:t>
            </a:r>
          </a:p>
        </p:txBody>
      </p:sp>
      <p:sp>
        <p:nvSpPr>
          <p:cNvPr id="13" name="Text Box 43"/>
          <p:cNvSpPr txBox="1">
            <a:spLocks noChangeArrowheads="1"/>
          </p:cNvSpPr>
          <p:nvPr/>
        </p:nvSpPr>
        <p:spPr bwMode="auto">
          <a:xfrm>
            <a:off x="7743825" y="3617293"/>
            <a:ext cx="11176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Avere</a:t>
            </a:r>
          </a:p>
        </p:txBody>
      </p:sp>
      <p:sp>
        <p:nvSpPr>
          <p:cNvPr id="14" name="Text Box 43"/>
          <p:cNvSpPr txBox="1">
            <a:spLocks noChangeArrowheads="1"/>
          </p:cNvSpPr>
          <p:nvPr/>
        </p:nvSpPr>
        <p:spPr bwMode="auto">
          <a:xfrm>
            <a:off x="6635750" y="3834780"/>
            <a:ext cx="13795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/>
              <a:t>15</a:t>
            </a:r>
          </a:p>
        </p:txBody>
      </p:sp>
      <p:sp>
        <p:nvSpPr>
          <p:cNvPr id="15" name="Text Box 43"/>
          <p:cNvSpPr txBox="1">
            <a:spLocks noChangeArrowheads="1"/>
          </p:cNvSpPr>
          <p:nvPr/>
        </p:nvSpPr>
        <p:spPr bwMode="auto">
          <a:xfrm>
            <a:off x="819150" y="3922093"/>
            <a:ext cx="1379538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/>
              <a:t>15</a:t>
            </a:r>
          </a:p>
        </p:txBody>
      </p:sp>
      <p:cxnSp>
        <p:nvCxnSpPr>
          <p:cNvPr id="16" name="Connettore diritto 15"/>
          <p:cNvCxnSpPr>
            <a:cxnSpLocks/>
          </p:cNvCxnSpPr>
          <p:nvPr/>
        </p:nvCxnSpPr>
        <p:spPr>
          <a:xfrm>
            <a:off x="1508125" y="5150818"/>
            <a:ext cx="6076950" cy="0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 flipV="1">
            <a:off x="1508125" y="4603706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 flipV="1">
            <a:off x="7585075" y="4627119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040896"/>
              </p:ext>
            </p:extLst>
          </p:nvPr>
        </p:nvGraphicFramePr>
        <p:xfrm>
          <a:off x="467544" y="5445224"/>
          <a:ext cx="8496300" cy="579438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92" marB="457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Conto Economico</a:t>
                      </a: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Utile di esercizio</a:t>
                      </a: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CasellaDiTesto 26"/>
          <p:cNvSpPr txBox="1">
            <a:spLocks noChangeArrowheads="1"/>
          </p:cNvSpPr>
          <p:nvPr/>
        </p:nvSpPr>
        <p:spPr bwMode="auto">
          <a:xfrm>
            <a:off x="738188" y="4307855"/>
            <a:ext cx="15843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b="1" dirty="0"/>
              <a:t>SALDO</a:t>
            </a:r>
          </a:p>
        </p:txBody>
      </p:sp>
      <p:sp>
        <p:nvSpPr>
          <p:cNvPr id="21" name="CasellaDiTesto 27"/>
          <p:cNvSpPr txBox="1">
            <a:spLocks noChangeArrowheads="1"/>
          </p:cNvSpPr>
          <p:nvPr/>
        </p:nvSpPr>
        <p:spPr bwMode="auto">
          <a:xfrm>
            <a:off x="4090988" y="5217493"/>
            <a:ext cx="1295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31/12</a:t>
            </a:r>
          </a:p>
        </p:txBody>
      </p:sp>
      <p:sp>
        <p:nvSpPr>
          <p:cNvPr id="22" name="Text Box 43"/>
          <p:cNvSpPr txBox="1">
            <a:spLocks noChangeArrowheads="1"/>
          </p:cNvSpPr>
          <p:nvPr/>
        </p:nvSpPr>
        <p:spPr bwMode="auto">
          <a:xfrm>
            <a:off x="345281" y="3125168"/>
            <a:ext cx="111601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 dirty="0"/>
              <a:t>Dare</a:t>
            </a:r>
          </a:p>
        </p:txBody>
      </p:sp>
      <p:sp>
        <p:nvSpPr>
          <p:cNvPr id="23" name="CasellaDiTesto 26"/>
          <p:cNvSpPr txBox="1">
            <a:spLocks noChangeArrowheads="1"/>
          </p:cNvSpPr>
          <p:nvPr/>
        </p:nvSpPr>
        <p:spPr bwMode="auto">
          <a:xfrm>
            <a:off x="858047" y="6458597"/>
            <a:ext cx="349792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b="1" dirty="0" smtClean="0"/>
              <a:t>SALDO del Conto Economico</a:t>
            </a:r>
            <a:endParaRPr lang="it-IT" altLang="it-IT" sz="1400" b="1" dirty="0"/>
          </a:p>
        </p:txBody>
      </p:sp>
      <p:sp>
        <p:nvSpPr>
          <p:cNvPr id="2" name="Freccia in giù 1"/>
          <p:cNvSpPr/>
          <p:nvPr/>
        </p:nvSpPr>
        <p:spPr>
          <a:xfrm>
            <a:off x="1835696" y="6105624"/>
            <a:ext cx="576064" cy="267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CasellaDiTesto 26"/>
          <p:cNvSpPr txBox="1">
            <a:spLocks noChangeArrowheads="1"/>
          </p:cNvSpPr>
          <p:nvPr/>
        </p:nvSpPr>
        <p:spPr bwMode="auto">
          <a:xfrm>
            <a:off x="4572000" y="6446269"/>
            <a:ext cx="18002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b="1" dirty="0" smtClean="0"/>
              <a:t>Stato Patrimoniale</a:t>
            </a:r>
            <a:endParaRPr lang="it-IT" altLang="it-IT" sz="1400" b="1" dirty="0"/>
          </a:p>
        </p:txBody>
      </p:sp>
      <p:sp>
        <p:nvSpPr>
          <p:cNvPr id="25" name="Freccia in giù 24"/>
          <p:cNvSpPr/>
          <p:nvPr/>
        </p:nvSpPr>
        <p:spPr>
          <a:xfrm>
            <a:off x="5117601" y="6093296"/>
            <a:ext cx="576064" cy="267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idx="1"/>
          </p:nvPr>
        </p:nvSpPr>
        <p:spPr>
          <a:xfrm>
            <a:off x="490538" y="1492349"/>
            <a:ext cx="8424862" cy="3402012"/>
          </a:xfrm>
        </p:spPr>
        <p:txBody>
          <a:bodyPr/>
          <a:lstStyle/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r>
              <a:rPr lang="it-IT" altLang="it-IT" sz="1800" b="1" u="sng" dirty="0">
                <a:latin typeface="Tahoma" panose="020B0604030504040204" pitchFamily="34" charset="0"/>
                <a:cs typeface="Tahoma" panose="020B0604030504040204" pitchFamily="34" charset="0"/>
              </a:rPr>
              <a:t>Operazioni di gestione osservate</a:t>
            </a: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endParaRPr lang="it-IT" altLang="it-IT" sz="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it-IT" altLang="it-IT" sz="1600" b="1" dirty="0">
                <a:latin typeface="Tahoma" panose="020B0604030504040204" pitchFamily="34" charset="0"/>
                <a:cs typeface="Tahoma" panose="020B0604030504040204" pitchFamily="34" charset="0"/>
              </a:rPr>
              <a:t>Costituzione azienda individuale con apporto in danaro per 40</a:t>
            </a:r>
          </a:p>
          <a:p>
            <a:pPr algn="just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it-IT" altLang="it-IT" sz="1600" b="1" dirty="0">
                <a:latin typeface="Tahoma" panose="020B0604030504040204" pitchFamily="34" charset="0"/>
                <a:cs typeface="Tahoma" panose="020B0604030504040204" pitchFamily="34" charset="0"/>
              </a:rPr>
              <a:t>Accensione di un mutuo bancario per 60 concesso in contanti.</a:t>
            </a:r>
          </a:p>
          <a:p>
            <a:pPr algn="just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it-IT" altLang="it-IT" sz="1600" b="1" dirty="0">
                <a:latin typeface="Tahoma" panose="020B0604030504040204" pitchFamily="34" charset="0"/>
                <a:cs typeface="Tahoma" panose="020B0604030504040204" pitchFamily="34" charset="0"/>
              </a:rPr>
              <a:t>L’imprenditore ha acquistato fattori pluriennali per 20, costituiti da impianti. Pagamento con dilazione </a:t>
            </a: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oltre l’esercizio. Per tale impianto iscritto in contabilità al termine dell’esercizio si è rilevata una quota di ammortamento pari al 10%.</a:t>
            </a:r>
          </a:p>
          <a:p>
            <a:pPr algn="just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L’imprenditore ha acquistato materie per 15. Il fornitore ha accordato una </a:t>
            </a:r>
            <a:r>
              <a:rPr lang="it-IT" altLang="it-IT" sz="1600" b="1" dirty="0">
                <a:latin typeface="Tahoma" panose="020B0604030504040204" pitchFamily="34" charset="0"/>
                <a:cs typeface="Tahoma" panose="020B0604030504040204" pitchFamily="34" charset="0"/>
              </a:rPr>
              <a:t>dilazione di pagamento </a:t>
            </a: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oltre l’esercizio. </a:t>
            </a:r>
          </a:p>
          <a:p>
            <a:pPr algn="just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L’imprenditore ha sostenuto salari e stipendi per 10. </a:t>
            </a:r>
            <a:r>
              <a:rPr lang="it-IT" altLang="it-IT" sz="1600" b="1" dirty="0">
                <a:latin typeface="Tahoma" panose="020B0604030504040204" pitchFamily="34" charset="0"/>
                <a:cs typeface="Tahoma" panose="020B0604030504040204" pitchFamily="34" charset="0"/>
              </a:rPr>
              <a:t>Pagamento contestuale </a:t>
            </a:r>
          </a:p>
          <a:p>
            <a:pPr algn="just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L’imprenditore si è avvalso di servizi per 5. </a:t>
            </a:r>
            <a:r>
              <a:rPr lang="it-IT" altLang="it-IT" sz="1600" b="1" dirty="0">
                <a:latin typeface="Tahoma" panose="020B0604030504040204" pitchFamily="34" charset="0"/>
                <a:cs typeface="Tahoma" panose="020B0604030504040204" pitchFamily="34" charset="0"/>
              </a:rPr>
              <a:t>Pagamento contestuale </a:t>
            </a:r>
          </a:p>
          <a:p>
            <a:pPr algn="just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L’imprenditore ha venduto prodotti per 40. L’azienda ha accordato al cliente </a:t>
            </a:r>
            <a:r>
              <a:rPr lang="it-IT" altLang="it-IT" sz="1600" b="1" dirty="0">
                <a:latin typeface="Tahoma" panose="020B0604030504040204" pitchFamily="34" charset="0"/>
                <a:cs typeface="Tahoma" panose="020B0604030504040204" pitchFamily="34" charset="0"/>
              </a:rPr>
              <a:t>una dilazione di pagamento</a:t>
            </a: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 oltre l’esercizio.</a:t>
            </a:r>
          </a:p>
          <a:p>
            <a:pPr algn="just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it-IT" altLang="it-IT" sz="1600" b="1" dirty="0">
                <a:latin typeface="Tahoma" panose="020B0604030504040204" pitchFamily="34" charset="0"/>
                <a:cs typeface="Tahoma" panose="020B0604030504040204" pitchFamily="34" charset="0"/>
              </a:rPr>
              <a:t>In sede di assestamento sono state stimate :</a:t>
            </a:r>
          </a:p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r>
              <a:rPr lang="it-IT" altLang="it-IT" sz="1600" b="1" dirty="0">
                <a:latin typeface="Tahoma" panose="020B0604030504040204" pitchFamily="34" charset="0"/>
                <a:cs typeface="Tahoma" panose="020B0604030504040204" pitchFamily="34" charset="0"/>
              </a:rPr>
              <a:t>         - Rim. Prodotti finiti e semilavorati per 5</a:t>
            </a:r>
          </a:p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r>
              <a:rPr lang="it-IT" altLang="it-IT" sz="1600" b="1" dirty="0">
                <a:latin typeface="Tahoma" panose="020B0604030504040204" pitchFamily="34" charset="0"/>
                <a:cs typeface="Tahoma" panose="020B0604030504040204" pitchFamily="34" charset="0"/>
              </a:rPr>
              <a:t>         - Rim. Materie prime per 2</a:t>
            </a:r>
          </a:p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endParaRPr lang="it-IT" altLang="it-IT" sz="8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endParaRPr lang="it-IT" altLang="it-IT" sz="16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buClr>
                <a:schemeClr val="tx1"/>
              </a:buClr>
              <a:buFontTx/>
              <a:buAutoNum type="arabicPeriod"/>
              <a:defRPr/>
            </a:pPr>
            <a:endParaRPr lang="it-IT" altLang="it-IT" sz="1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buClr>
                <a:schemeClr val="tx1"/>
              </a:buClr>
              <a:buFontTx/>
              <a:buAutoNum type="arabicPeriod"/>
              <a:defRPr/>
            </a:pPr>
            <a:endParaRPr lang="it-IT" altLang="it-IT" sz="1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buClr>
                <a:schemeClr val="tx1"/>
              </a:buClr>
              <a:buFontTx/>
              <a:buAutoNum type="arabicPeriod"/>
              <a:defRPr/>
            </a:pPr>
            <a:endParaRPr lang="it-IT" altLang="it-IT" sz="18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060" name="CasellaDiTesto 18"/>
          <p:cNvSpPr txBox="1">
            <a:spLocks noChangeArrowheads="1"/>
          </p:cNvSpPr>
          <p:nvPr/>
        </p:nvSpPr>
        <p:spPr bwMode="auto">
          <a:xfrm flipH="1">
            <a:off x="7110413" y="5107086"/>
            <a:ext cx="5349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it-IT" altLang="it-IT" sz="1600"/>
          </a:p>
        </p:txBody>
      </p:sp>
      <p:sp>
        <p:nvSpPr>
          <p:cNvPr id="45061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La chiusura dei conti</a:t>
            </a:r>
            <a:endParaRPr lang="it-IT" altLang="it-IT" sz="2000"/>
          </a:p>
        </p:txBody>
      </p:sp>
      <p:sp>
        <p:nvSpPr>
          <p:cNvPr id="45062" name="Rettangolo 3"/>
          <p:cNvSpPr>
            <a:spLocks noChangeArrowheads="1"/>
          </p:cNvSpPr>
          <p:nvPr/>
        </p:nvSpPr>
        <p:spPr bwMode="auto">
          <a:xfrm>
            <a:off x="212725" y="758825"/>
            <a:ext cx="83169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it-IT" altLang="it-IT" sz="2000" b="1" dirty="0" smtClean="0"/>
              <a:t>Chiusura </a:t>
            </a:r>
            <a:r>
              <a:rPr lang="it-IT" altLang="it-IT" sz="2000" b="1" dirty="0"/>
              <a:t>dei restanti conti “patrimoniali</a:t>
            </a:r>
            <a:r>
              <a:rPr lang="it-IT" altLang="it-IT" sz="1800" b="1" dirty="0"/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90415"/>
              </p:ext>
            </p:extLst>
          </p:nvPr>
        </p:nvGraphicFramePr>
        <p:xfrm>
          <a:off x="6450013" y="4265613"/>
          <a:ext cx="2338388" cy="1746250"/>
        </p:xfrm>
        <a:graphic>
          <a:graphicData uri="http://schemas.openxmlformats.org/drawingml/2006/table">
            <a:tbl>
              <a:tblPr/>
              <a:tblGrid>
                <a:gridCol w="1169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9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4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13" marR="91413" marT="45757" marB="45757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13" marR="91413" marT="45757" marB="4575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7112" name="CasellaDiTesto 8"/>
          <p:cNvSpPr txBox="1">
            <a:spLocks noChangeArrowheads="1"/>
          </p:cNvSpPr>
          <p:nvPr/>
        </p:nvSpPr>
        <p:spPr bwMode="auto">
          <a:xfrm>
            <a:off x="6737350" y="3721100"/>
            <a:ext cx="17922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 dirty="0" smtClean="0"/>
              <a:t>CASSA</a:t>
            </a:r>
            <a:endParaRPr lang="it-IT" altLang="it-IT" sz="1400" b="1" dirty="0"/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 dirty="0"/>
              <a:t>CONTO ORIGINARIO  </a:t>
            </a:r>
          </a:p>
        </p:txBody>
      </p:sp>
      <p:sp>
        <p:nvSpPr>
          <p:cNvPr id="47113" name="CasellaDiTesto 16"/>
          <p:cNvSpPr txBox="1">
            <a:spLocks noChangeArrowheads="1"/>
          </p:cNvSpPr>
          <p:nvPr/>
        </p:nvSpPr>
        <p:spPr bwMode="auto">
          <a:xfrm flipH="1">
            <a:off x="7653338" y="4454525"/>
            <a:ext cx="5349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dirty="0"/>
              <a:t>10</a:t>
            </a:r>
          </a:p>
        </p:txBody>
      </p:sp>
      <p:sp>
        <p:nvSpPr>
          <p:cNvPr id="47114" name="CasellaDiTesto 17"/>
          <p:cNvSpPr txBox="1">
            <a:spLocks noChangeArrowheads="1"/>
          </p:cNvSpPr>
          <p:nvPr/>
        </p:nvSpPr>
        <p:spPr bwMode="auto">
          <a:xfrm flipH="1">
            <a:off x="7739063" y="4846638"/>
            <a:ext cx="5349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5</a:t>
            </a:r>
          </a:p>
        </p:txBody>
      </p:sp>
      <p:sp>
        <p:nvSpPr>
          <p:cNvPr id="47115" name="CasellaDiTesto 18"/>
          <p:cNvSpPr txBox="1">
            <a:spLocks noChangeArrowheads="1"/>
          </p:cNvSpPr>
          <p:nvPr/>
        </p:nvSpPr>
        <p:spPr bwMode="auto">
          <a:xfrm flipH="1">
            <a:off x="8507413" y="5011738"/>
            <a:ext cx="5349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it-IT" altLang="it-IT" sz="1600"/>
          </a:p>
        </p:txBody>
      </p:sp>
      <p:sp>
        <p:nvSpPr>
          <p:cNvPr id="47116" name="CasellaDiTesto 1"/>
          <p:cNvSpPr txBox="1">
            <a:spLocks noChangeArrowheads="1"/>
          </p:cNvSpPr>
          <p:nvPr/>
        </p:nvSpPr>
        <p:spPr bwMode="auto">
          <a:xfrm>
            <a:off x="7637463" y="5294313"/>
            <a:ext cx="774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/>
              <a:t>(VF -)</a:t>
            </a:r>
          </a:p>
        </p:txBody>
      </p:sp>
      <p:sp>
        <p:nvSpPr>
          <p:cNvPr id="47117" name="Text Box 2"/>
          <p:cNvSpPr txBox="1">
            <a:spLocks noChangeArrowheads="1"/>
          </p:cNvSpPr>
          <p:nvPr/>
        </p:nvSpPr>
        <p:spPr bwMode="auto">
          <a:xfrm>
            <a:off x="179388" y="88900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La chiusura dei conti</a:t>
            </a:r>
            <a:endParaRPr lang="it-IT" altLang="it-IT" sz="2000"/>
          </a:p>
        </p:txBody>
      </p:sp>
      <p:sp>
        <p:nvSpPr>
          <p:cNvPr id="47118" name="CasellaDiTesto 1"/>
          <p:cNvSpPr txBox="1">
            <a:spLocks noChangeArrowheads="1"/>
          </p:cNvSpPr>
          <p:nvPr/>
        </p:nvSpPr>
        <p:spPr bwMode="auto">
          <a:xfrm>
            <a:off x="8024813" y="4486275"/>
            <a:ext cx="7318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Lavoro</a:t>
            </a:r>
          </a:p>
        </p:txBody>
      </p:sp>
      <p:sp>
        <p:nvSpPr>
          <p:cNvPr id="47119" name="CasellaDiTesto 1"/>
          <p:cNvSpPr txBox="1">
            <a:spLocks noChangeArrowheads="1"/>
          </p:cNvSpPr>
          <p:nvPr/>
        </p:nvSpPr>
        <p:spPr bwMode="auto">
          <a:xfrm>
            <a:off x="8078788" y="4860925"/>
            <a:ext cx="723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Servizi</a:t>
            </a:r>
          </a:p>
        </p:txBody>
      </p:sp>
      <p:sp>
        <p:nvSpPr>
          <p:cNvPr id="47121" name="CasellaDiTesto 8"/>
          <p:cNvSpPr txBox="1">
            <a:spLocks noChangeArrowheads="1"/>
          </p:cNvSpPr>
          <p:nvPr/>
        </p:nvSpPr>
        <p:spPr bwMode="auto">
          <a:xfrm>
            <a:off x="471488" y="1270000"/>
            <a:ext cx="18208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CREDITI V/CLIENTI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ORIGINARIO  </a:t>
            </a:r>
          </a:p>
        </p:txBody>
      </p:sp>
      <p:graphicFrame>
        <p:nvGraphicFramePr>
          <p:cNvPr id="57" name="Group 5"/>
          <p:cNvGraphicFramePr>
            <a:graphicFrameLocks noGrp="1"/>
          </p:cNvGraphicFramePr>
          <p:nvPr/>
        </p:nvGraphicFramePr>
        <p:xfrm>
          <a:off x="290513" y="1768475"/>
          <a:ext cx="2208212" cy="1155700"/>
        </p:xfrm>
        <a:graphic>
          <a:graphicData uri="http://schemas.openxmlformats.org/drawingml/2006/table">
            <a:tbl>
              <a:tblPr/>
              <a:tblGrid>
                <a:gridCol w="1104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4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55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61" marR="91361" marT="45780" marB="45780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61" marR="91361" marT="45780" marB="4578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7127" name="CasellaDiTesto 17"/>
          <p:cNvSpPr txBox="1">
            <a:spLocks noChangeArrowheads="1"/>
          </p:cNvSpPr>
          <p:nvPr/>
        </p:nvSpPr>
        <p:spPr bwMode="auto">
          <a:xfrm flipH="1">
            <a:off x="719138" y="1882775"/>
            <a:ext cx="5349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dirty="0"/>
              <a:t>40</a:t>
            </a:r>
          </a:p>
        </p:txBody>
      </p:sp>
      <p:sp>
        <p:nvSpPr>
          <p:cNvPr id="47128" name="CasellaDiTesto 1"/>
          <p:cNvSpPr txBox="1">
            <a:spLocks noChangeArrowheads="1"/>
          </p:cNvSpPr>
          <p:nvPr/>
        </p:nvSpPr>
        <p:spPr bwMode="auto">
          <a:xfrm>
            <a:off x="487363" y="2346325"/>
            <a:ext cx="768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/>
              <a:t>(VF+)</a:t>
            </a:r>
          </a:p>
        </p:txBody>
      </p:sp>
      <p:sp>
        <p:nvSpPr>
          <p:cNvPr id="47129" name="Rettangolo 3"/>
          <p:cNvSpPr>
            <a:spLocks noChangeArrowheads="1"/>
          </p:cNvSpPr>
          <p:nvPr/>
        </p:nvSpPr>
        <p:spPr bwMode="auto">
          <a:xfrm>
            <a:off x="212725" y="758825"/>
            <a:ext cx="83169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it-IT" altLang="it-IT" sz="2000" b="1" dirty="0" smtClean="0"/>
              <a:t>Chiusura </a:t>
            </a:r>
            <a:r>
              <a:rPr lang="it-IT" altLang="it-IT" sz="2000" b="1" dirty="0"/>
              <a:t>dei restanti conti “patrimoniali</a:t>
            </a:r>
            <a:r>
              <a:rPr lang="it-IT" altLang="it-IT" sz="1800" b="1" dirty="0"/>
              <a:t>”: IMPIEGHI</a:t>
            </a:r>
          </a:p>
        </p:txBody>
      </p:sp>
      <p:graphicFrame>
        <p:nvGraphicFramePr>
          <p:cNvPr id="42" name="Group 23"/>
          <p:cNvGraphicFramePr>
            <a:graphicFrameLocks noGrp="1"/>
          </p:cNvGraphicFramePr>
          <p:nvPr/>
        </p:nvGraphicFramePr>
        <p:xfrm>
          <a:off x="95250" y="3903663"/>
          <a:ext cx="3048000" cy="10922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92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63" marB="45763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63" marB="4576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3" name="Text Box 43"/>
          <p:cNvSpPr txBox="1">
            <a:spLocks noChangeArrowheads="1"/>
          </p:cNvSpPr>
          <p:nvPr/>
        </p:nvSpPr>
        <p:spPr bwMode="auto">
          <a:xfrm>
            <a:off x="-138113" y="3179763"/>
            <a:ext cx="3632201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MAGAZZINO MATERIE PRIME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(conto derivato-economico acceso ai costi sospesi) </a:t>
            </a:r>
          </a:p>
        </p:txBody>
      </p:sp>
      <p:sp>
        <p:nvSpPr>
          <p:cNvPr id="52" name="Text Box 43"/>
          <p:cNvSpPr txBox="1">
            <a:spLocks noChangeArrowheads="1"/>
          </p:cNvSpPr>
          <p:nvPr/>
        </p:nvSpPr>
        <p:spPr bwMode="auto">
          <a:xfrm>
            <a:off x="533400" y="4060825"/>
            <a:ext cx="1379538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/>
              <a:t>2</a:t>
            </a:r>
          </a:p>
        </p:txBody>
      </p:sp>
      <p:sp>
        <p:nvSpPr>
          <p:cNvPr id="54" name="CasellaDiTesto 53"/>
          <p:cNvSpPr txBox="1">
            <a:spLocks noChangeArrowheads="1"/>
          </p:cNvSpPr>
          <p:nvPr/>
        </p:nvSpPr>
        <p:spPr bwMode="auto">
          <a:xfrm>
            <a:off x="827088" y="4573588"/>
            <a:ext cx="7921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(VE–)</a:t>
            </a:r>
          </a:p>
        </p:txBody>
      </p:sp>
      <p:graphicFrame>
        <p:nvGraphicFramePr>
          <p:cNvPr id="55" name="Group 23"/>
          <p:cNvGraphicFramePr>
            <a:graphicFrameLocks noGrp="1"/>
          </p:cNvGraphicFramePr>
          <p:nvPr/>
        </p:nvGraphicFramePr>
        <p:xfrm>
          <a:off x="3470275" y="4144963"/>
          <a:ext cx="3048000" cy="10922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92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63" marB="45763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63" marB="4576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3" name="Text Box 43"/>
          <p:cNvSpPr txBox="1">
            <a:spLocks noChangeArrowheads="1"/>
          </p:cNvSpPr>
          <p:nvPr/>
        </p:nvSpPr>
        <p:spPr bwMode="auto">
          <a:xfrm>
            <a:off x="3246438" y="3197225"/>
            <a:ext cx="36322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MAGAZZINO SEMILAVORATI E PRODOTTI FINITI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(conto derivato-economico acceso ai costi sospesi) </a:t>
            </a:r>
          </a:p>
        </p:txBody>
      </p:sp>
      <p:sp>
        <p:nvSpPr>
          <p:cNvPr id="65" name="Text Box 43"/>
          <p:cNvSpPr txBox="1">
            <a:spLocks noChangeArrowheads="1"/>
          </p:cNvSpPr>
          <p:nvPr/>
        </p:nvSpPr>
        <p:spPr bwMode="auto">
          <a:xfrm>
            <a:off x="3881438" y="4225925"/>
            <a:ext cx="13795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/>
              <a:t>5</a:t>
            </a:r>
          </a:p>
        </p:txBody>
      </p:sp>
      <p:sp>
        <p:nvSpPr>
          <p:cNvPr id="66" name="CasellaDiTesto 65"/>
          <p:cNvSpPr txBox="1">
            <a:spLocks noChangeArrowheads="1"/>
          </p:cNvSpPr>
          <p:nvPr/>
        </p:nvSpPr>
        <p:spPr bwMode="auto">
          <a:xfrm>
            <a:off x="4257675" y="4625975"/>
            <a:ext cx="7921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(VE–)</a:t>
            </a:r>
          </a:p>
        </p:txBody>
      </p:sp>
      <p:graphicFrame>
        <p:nvGraphicFramePr>
          <p:cNvPr id="67" name="Group 23"/>
          <p:cNvGraphicFramePr>
            <a:graphicFrameLocks noGrp="1"/>
          </p:cNvGraphicFramePr>
          <p:nvPr/>
        </p:nvGraphicFramePr>
        <p:xfrm>
          <a:off x="5000625" y="1887538"/>
          <a:ext cx="3048000" cy="10541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54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3" marB="45743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3" marB="4574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8" name="Text Box 43"/>
          <p:cNvSpPr txBox="1">
            <a:spLocks noChangeArrowheads="1"/>
          </p:cNvSpPr>
          <p:nvPr/>
        </p:nvSpPr>
        <p:spPr bwMode="auto">
          <a:xfrm>
            <a:off x="4910138" y="1090613"/>
            <a:ext cx="3168650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IMPIANTI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(conto derivato-economico acceso ai costi pluriennali)</a:t>
            </a:r>
          </a:p>
        </p:txBody>
      </p:sp>
      <p:sp>
        <p:nvSpPr>
          <p:cNvPr id="73" name="Text Box 43"/>
          <p:cNvSpPr txBox="1">
            <a:spLocks noChangeArrowheads="1"/>
          </p:cNvSpPr>
          <p:nvPr/>
        </p:nvSpPr>
        <p:spPr bwMode="auto">
          <a:xfrm>
            <a:off x="4976813" y="2163763"/>
            <a:ext cx="1379537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dirty="0"/>
              <a:t>20</a:t>
            </a:r>
          </a:p>
        </p:txBody>
      </p:sp>
      <p:sp>
        <p:nvSpPr>
          <p:cNvPr id="47154" name="CasellaDiTesto 1"/>
          <p:cNvSpPr txBox="1">
            <a:spLocks noChangeArrowheads="1"/>
          </p:cNvSpPr>
          <p:nvPr/>
        </p:nvSpPr>
        <p:spPr bwMode="auto">
          <a:xfrm>
            <a:off x="1647825" y="2579688"/>
            <a:ext cx="812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SALDO</a:t>
            </a:r>
          </a:p>
        </p:txBody>
      </p:sp>
      <p:sp>
        <p:nvSpPr>
          <p:cNvPr id="47155" name="CasellaDiTesto 17"/>
          <p:cNvSpPr txBox="1">
            <a:spLocks noChangeArrowheads="1"/>
          </p:cNvSpPr>
          <p:nvPr/>
        </p:nvSpPr>
        <p:spPr bwMode="auto">
          <a:xfrm flipH="1">
            <a:off x="1831975" y="1982788"/>
            <a:ext cx="5349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b="1" dirty="0"/>
              <a:t>40</a:t>
            </a:r>
          </a:p>
        </p:txBody>
      </p:sp>
      <p:sp>
        <p:nvSpPr>
          <p:cNvPr id="47156" name="CasellaDiTesto 17"/>
          <p:cNvSpPr txBox="1">
            <a:spLocks noChangeArrowheads="1"/>
          </p:cNvSpPr>
          <p:nvPr/>
        </p:nvSpPr>
        <p:spPr bwMode="auto">
          <a:xfrm flipH="1">
            <a:off x="7043738" y="2136775"/>
            <a:ext cx="5349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b="1" dirty="0"/>
              <a:t>20</a:t>
            </a:r>
          </a:p>
        </p:txBody>
      </p:sp>
      <p:sp>
        <p:nvSpPr>
          <p:cNvPr id="47157" name="CasellaDiTesto 17"/>
          <p:cNvSpPr txBox="1">
            <a:spLocks noChangeArrowheads="1"/>
          </p:cNvSpPr>
          <p:nvPr/>
        </p:nvSpPr>
        <p:spPr bwMode="auto">
          <a:xfrm flipH="1">
            <a:off x="1930400" y="4070350"/>
            <a:ext cx="5349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b="1" dirty="0"/>
              <a:t>2</a:t>
            </a:r>
          </a:p>
        </p:txBody>
      </p:sp>
      <p:sp>
        <p:nvSpPr>
          <p:cNvPr id="47158" name="CasellaDiTesto 1"/>
          <p:cNvSpPr txBox="1">
            <a:spLocks noChangeArrowheads="1"/>
          </p:cNvSpPr>
          <p:nvPr/>
        </p:nvSpPr>
        <p:spPr bwMode="auto">
          <a:xfrm>
            <a:off x="6905625" y="2520950"/>
            <a:ext cx="812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SALDO</a:t>
            </a:r>
          </a:p>
        </p:txBody>
      </p:sp>
      <p:sp>
        <p:nvSpPr>
          <p:cNvPr id="47159" name="CasellaDiTesto 1"/>
          <p:cNvSpPr txBox="1">
            <a:spLocks noChangeArrowheads="1"/>
          </p:cNvSpPr>
          <p:nvPr/>
        </p:nvSpPr>
        <p:spPr bwMode="auto">
          <a:xfrm>
            <a:off x="1831975" y="4452938"/>
            <a:ext cx="812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SALDO</a:t>
            </a:r>
          </a:p>
        </p:txBody>
      </p:sp>
      <p:sp>
        <p:nvSpPr>
          <p:cNvPr id="47160" name="CasellaDiTesto 1"/>
          <p:cNvSpPr txBox="1">
            <a:spLocks noChangeArrowheads="1"/>
          </p:cNvSpPr>
          <p:nvPr/>
        </p:nvSpPr>
        <p:spPr bwMode="auto">
          <a:xfrm>
            <a:off x="5281613" y="4889500"/>
            <a:ext cx="812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b="1" dirty="0"/>
              <a:t>SALDO</a:t>
            </a:r>
          </a:p>
        </p:txBody>
      </p:sp>
      <p:sp>
        <p:nvSpPr>
          <p:cNvPr id="47161" name="CasellaDiTesto 17"/>
          <p:cNvSpPr txBox="1">
            <a:spLocks noChangeArrowheads="1"/>
          </p:cNvSpPr>
          <p:nvPr/>
        </p:nvSpPr>
        <p:spPr bwMode="auto">
          <a:xfrm flipH="1">
            <a:off x="5511800" y="4265613"/>
            <a:ext cx="5349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b="1" dirty="0"/>
              <a:t>5</a:t>
            </a:r>
          </a:p>
        </p:txBody>
      </p:sp>
      <p:sp>
        <p:nvSpPr>
          <p:cNvPr id="38" name="CasellaDiTesto 37"/>
          <p:cNvSpPr txBox="1">
            <a:spLocks noChangeArrowheads="1"/>
          </p:cNvSpPr>
          <p:nvPr/>
        </p:nvSpPr>
        <p:spPr bwMode="auto">
          <a:xfrm>
            <a:off x="5334000" y="2409825"/>
            <a:ext cx="7921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(VE–)</a:t>
            </a:r>
          </a:p>
        </p:txBody>
      </p:sp>
      <p:sp>
        <p:nvSpPr>
          <p:cNvPr id="39" name="CasellaDiTesto 16"/>
          <p:cNvSpPr txBox="1">
            <a:spLocks noChangeArrowheads="1"/>
          </p:cNvSpPr>
          <p:nvPr/>
        </p:nvSpPr>
        <p:spPr bwMode="auto">
          <a:xfrm flipH="1">
            <a:off x="6451418" y="4462463"/>
            <a:ext cx="5349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dirty="0" smtClean="0"/>
              <a:t>40</a:t>
            </a:r>
            <a:endParaRPr lang="it-IT" altLang="it-IT" sz="1600" dirty="0"/>
          </a:p>
        </p:txBody>
      </p:sp>
      <p:sp>
        <p:nvSpPr>
          <p:cNvPr id="40" name="CasellaDiTesto 17"/>
          <p:cNvSpPr txBox="1">
            <a:spLocks noChangeArrowheads="1"/>
          </p:cNvSpPr>
          <p:nvPr/>
        </p:nvSpPr>
        <p:spPr bwMode="auto">
          <a:xfrm flipH="1">
            <a:off x="6457925" y="4854576"/>
            <a:ext cx="5349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dirty="0" smtClean="0"/>
              <a:t>60</a:t>
            </a:r>
            <a:endParaRPr lang="it-IT" altLang="it-IT" sz="1600" dirty="0"/>
          </a:p>
        </p:txBody>
      </p:sp>
      <p:sp>
        <p:nvSpPr>
          <p:cNvPr id="41" name="CasellaDiTesto 1"/>
          <p:cNvSpPr txBox="1">
            <a:spLocks noChangeArrowheads="1"/>
          </p:cNvSpPr>
          <p:nvPr/>
        </p:nvSpPr>
        <p:spPr bwMode="auto">
          <a:xfrm>
            <a:off x="6492525" y="5302251"/>
            <a:ext cx="8322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 dirty="0"/>
              <a:t>(VF </a:t>
            </a:r>
            <a:r>
              <a:rPr lang="it-IT" altLang="it-IT" sz="1800" dirty="0" smtClean="0"/>
              <a:t>+)</a:t>
            </a:r>
            <a:endParaRPr lang="it-IT" altLang="it-IT" sz="1800" dirty="0"/>
          </a:p>
        </p:txBody>
      </p:sp>
      <p:sp>
        <p:nvSpPr>
          <p:cNvPr id="44" name="CasellaDiTesto 1"/>
          <p:cNvSpPr txBox="1">
            <a:spLocks noChangeArrowheads="1"/>
          </p:cNvSpPr>
          <p:nvPr/>
        </p:nvSpPr>
        <p:spPr bwMode="auto">
          <a:xfrm>
            <a:off x="6785178" y="4507574"/>
            <a:ext cx="8915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dirty="0" smtClean="0"/>
              <a:t>Per Cap.</a:t>
            </a:r>
            <a:endParaRPr lang="it-IT" altLang="it-IT" sz="1400" dirty="0"/>
          </a:p>
        </p:txBody>
      </p:sp>
      <p:sp>
        <p:nvSpPr>
          <p:cNvPr id="45" name="CasellaDiTesto 1"/>
          <p:cNvSpPr txBox="1">
            <a:spLocks noChangeArrowheads="1"/>
          </p:cNvSpPr>
          <p:nvPr/>
        </p:nvSpPr>
        <p:spPr bwMode="auto">
          <a:xfrm>
            <a:off x="6797650" y="4868863"/>
            <a:ext cx="91082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dirty="0" smtClean="0"/>
              <a:t>Per </a:t>
            </a:r>
            <a:r>
              <a:rPr lang="it-IT" altLang="it-IT" sz="1400" dirty="0" err="1" smtClean="0"/>
              <a:t>Mut</a:t>
            </a:r>
            <a:r>
              <a:rPr lang="it-IT" altLang="it-IT" sz="1400" dirty="0" smtClean="0"/>
              <a:t>. </a:t>
            </a:r>
            <a:endParaRPr lang="it-IT" altLang="it-IT" sz="1400" dirty="0"/>
          </a:p>
        </p:txBody>
      </p:sp>
      <p:sp>
        <p:nvSpPr>
          <p:cNvPr id="51" name="CasellaDiTesto 1"/>
          <p:cNvSpPr txBox="1">
            <a:spLocks noChangeArrowheads="1"/>
          </p:cNvSpPr>
          <p:nvPr/>
        </p:nvSpPr>
        <p:spPr bwMode="auto">
          <a:xfrm>
            <a:off x="7718425" y="5967512"/>
            <a:ext cx="812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b="1" dirty="0"/>
              <a:t>SALDO</a:t>
            </a:r>
          </a:p>
        </p:txBody>
      </p:sp>
      <p:sp>
        <p:nvSpPr>
          <p:cNvPr id="53" name="CasellaDiTesto 17"/>
          <p:cNvSpPr txBox="1">
            <a:spLocks noChangeArrowheads="1"/>
          </p:cNvSpPr>
          <p:nvPr/>
        </p:nvSpPr>
        <p:spPr bwMode="auto">
          <a:xfrm flipH="1">
            <a:off x="7781131" y="5703182"/>
            <a:ext cx="5349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b="1" dirty="0" smtClean="0"/>
              <a:t>85</a:t>
            </a:r>
            <a:endParaRPr lang="it-IT" altLang="it-IT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Text Box 2"/>
          <p:cNvSpPr txBox="1">
            <a:spLocks noChangeArrowheads="1"/>
          </p:cNvSpPr>
          <p:nvPr/>
        </p:nvSpPr>
        <p:spPr bwMode="auto">
          <a:xfrm>
            <a:off x="179388" y="88900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La chiusura dei conti</a:t>
            </a:r>
            <a:endParaRPr lang="it-IT" altLang="it-IT" sz="2000"/>
          </a:p>
        </p:txBody>
      </p:sp>
      <p:sp>
        <p:nvSpPr>
          <p:cNvPr id="49156" name="Rettangolo 3"/>
          <p:cNvSpPr>
            <a:spLocks noChangeArrowheads="1"/>
          </p:cNvSpPr>
          <p:nvPr/>
        </p:nvSpPr>
        <p:spPr bwMode="auto">
          <a:xfrm>
            <a:off x="212725" y="758825"/>
            <a:ext cx="8316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it-IT" altLang="it-IT" sz="1800" b="1" dirty="0" smtClean="0"/>
              <a:t>Chiusura </a:t>
            </a:r>
            <a:r>
              <a:rPr lang="it-IT" altLang="it-IT" sz="1800" b="1" dirty="0"/>
              <a:t>dei restanti conti “patrimoniali</a:t>
            </a:r>
            <a:r>
              <a:rPr lang="it-IT" altLang="it-IT" sz="1600" b="1" dirty="0"/>
              <a:t>” IMPIEGHI: </a:t>
            </a:r>
            <a:r>
              <a:rPr lang="it-IT" altLang="it-IT" sz="1800" dirty="0"/>
              <a:t>Scritture a giornale </a:t>
            </a:r>
            <a:r>
              <a:rPr lang="it-IT" altLang="it-IT" sz="1800" b="1" dirty="0"/>
              <a:t> </a:t>
            </a:r>
          </a:p>
        </p:txBody>
      </p:sp>
      <p:graphicFrame>
        <p:nvGraphicFramePr>
          <p:cNvPr id="30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15142"/>
              </p:ext>
            </p:extLst>
          </p:nvPr>
        </p:nvGraphicFramePr>
        <p:xfrm>
          <a:off x="709613" y="1417638"/>
          <a:ext cx="7813676" cy="1871644"/>
        </p:xfrm>
        <a:graphic>
          <a:graphicData uri="http://schemas.openxmlformats.org/drawingml/2006/table">
            <a:tbl>
              <a:tblPr/>
              <a:tblGrid>
                <a:gridCol w="334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29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21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14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39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42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89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72" marR="91472" marT="45806" marB="458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72" marR="91472" marT="45806" marB="45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Stato patrimoniale</a:t>
                      </a:r>
                    </a:p>
                  </a:txBody>
                  <a:tcPr marL="91472" marR="91472" marT="45806" marB="45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91472" marR="91472" marT="45806" marB="45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Diversi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Cassa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Impianti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Magazzino Materie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Magazzino </a:t>
                      </a: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semilavorati e prodotti </a:t>
                      </a: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finiti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Crediti v/clienti </a:t>
                      </a:r>
                    </a:p>
                  </a:txBody>
                  <a:tcPr marL="91472" marR="91472" marT="45806" marB="45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85</a:t>
                      </a: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72" marR="91472" marT="45806" marB="45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152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72" marR="91472" marT="45806" marB="458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1" name="CasellaDiTesto 30"/>
          <p:cNvSpPr txBox="1">
            <a:spLocks noChangeArrowheads="1"/>
          </p:cNvSpPr>
          <p:nvPr/>
        </p:nvSpPr>
        <p:spPr bwMode="auto">
          <a:xfrm>
            <a:off x="3635375" y="1082675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/>
              <a:t>31/12</a:t>
            </a:r>
          </a:p>
        </p:txBody>
      </p:sp>
      <p:pic>
        <p:nvPicPr>
          <p:cNvPr id="8" name="Immagin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306" y="3501008"/>
            <a:ext cx="5767387" cy="26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tangolo 2"/>
          <p:cNvSpPr/>
          <p:nvPr/>
        </p:nvSpPr>
        <p:spPr>
          <a:xfrm>
            <a:off x="4693438" y="3777750"/>
            <a:ext cx="2304256" cy="2382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3" name="Text Box 2"/>
          <p:cNvSpPr txBox="1">
            <a:spLocks noChangeArrowheads="1"/>
          </p:cNvSpPr>
          <p:nvPr/>
        </p:nvSpPr>
        <p:spPr bwMode="auto">
          <a:xfrm>
            <a:off x="179388" y="88900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La chiusura dei conti</a:t>
            </a:r>
            <a:endParaRPr lang="it-IT" altLang="it-IT" sz="2000"/>
          </a:p>
        </p:txBody>
      </p:sp>
      <p:sp>
        <p:nvSpPr>
          <p:cNvPr id="51217" name="Rettangolo 3"/>
          <p:cNvSpPr>
            <a:spLocks noChangeArrowheads="1"/>
          </p:cNvSpPr>
          <p:nvPr/>
        </p:nvSpPr>
        <p:spPr bwMode="auto">
          <a:xfrm>
            <a:off x="212725" y="758825"/>
            <a:ext cx="83169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it-IT" altLang="it-IT" sz="2000" b="1" dirty="0" smtClean="0"/>
              <a:t>Chiusura </a:t>
            </a:r>
            <a:r>
              <a:rPr lang="it-IT" altLang="it-IT" sz="2000" b="1" dirty="0"/>
              <a:t>dei restanti conti “patrimoniali</a:t>
            </a:r>
            <a:r>
              <a:rPr lang="it-IT" altLang="it-IT" sz="1800" b="1" dirty="0"/>
              <a:t>”: FONTI</a:t>
            </a:r>
          </a:p>
        </p:txBody>
      </p:sp>
      <p:graphicFrame>
        <p:nvGraphicFramePr>
          <p:cNvPr id="47" name="Group 5"/>
          <p:cNvGraphicFramePr>
            <a:graphicFrameLocks noGrp="1"/>
          </p:cNvGraphicFramePr>
          <p:nvPr/>
        </p:nvGraphicFramePr>
        <p:xfrm>
          <a:off x="425450" y="1900238"/>
          <a:ext cx="2335214" cy="788987"/>
        </p:xfrm>
        <a:graphic>
          <a:graphicData uri="http://schemas.openxmlformats.org/drawingml/2006/table">
            <a:tbl>
              <a:tblPr/>
              <a:tblGrid>
                <a:gridCol w="1167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89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87" marR="91387" marT="45747" marB="45747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87" marR="91387" marT="45747" marB="4574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1228" name="CasellaDiTesto 21"/>
          <p:cNvSpPr txBox="1">
            <a:spLocks noChangeArrowheads="1"/>
          </p:cNvSpPr>
          <p:nvPr/>
        </p:nvSpPr>
        <p:spPr bwMode="auto">
          <a:xfrm>
            <a:off x="665163" y="1400175"/>
            <a:ext cx="172243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CAPITALE NETTO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DERIVATO  </a:t>
            </a:r>
          </a:p>
        </p:txBody>
      </p:sp>
      <p:sp>
        <p:nvSpPr>
          <p:cNvPr id="51229" name="CasellaDiTesto 22"/>
          <p:cNvSpPr txBox="1">
            <a:spLocks noChangeArrowheads="1"/>
          </p:cNvSpPr>
          <p:nvPr/>
        </p:nvSpPr>
        <p:spPr bwMode="auto">
          <a:xfrm flipH="1">
            <a:off x="1916113" y="1981200"/>
            <a:ext cx="5365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40</a:t>
            </a:r>
          </a:p>
        </p:txBody>
      </p:sp>
      <p:sp>
        <p:nvSpPr>
          <p:cNvPr id="51230" name="CasellaDiTesto 23"/>
          <p:cNvSpPr txBox="1">
            <a:spLocks noChangeArrowheads="1"/>
          </p:cNvSpPr>
          <p:nvPr/>
        </p:nvSpPr>
        <p:spPr bwMode="auto">
          <a:xfrm flipH="1">
            <a:off x="1827213" y="2298700"/>
            <a:ext cx="7651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(VE+)</a:t>
            </a:r>
          </a:p>
        </p:txBody>
      </p:sp>
      <p:graphicFrame>
        <p:nvGraphicFramePr>
          <p:cNvPr id="60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518576"/>
              </p:ext>
            </p:extLst>
          </p:nvPr>
        </p:nvGraphicFramePr>
        <p:xfrm>
          <a:off x="4679950" y="1954213"/>
          <a:ext cx="2335214" cy="804862"/>
        </p:xfrm>
        <a:graphic>
          <a:graphicData uri="http://schemas.openxmlformats.org/drawingml/2006/table">
            <a:tbl>
              <a:tblPr/>
              <a:tblGrid>
                <a:gridCol w="1167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48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87" marR="91387" marT="45760" marB="45760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87" marR="91387" marT="45760" marB="4576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1236" name="CasellaDiTesto 25"/>
          <p:cNvSpPr txBox="1">
            <a:spLocks noChangeArrowheads="1"/>
          </p:cNvSpPr>
          <p:nvPr/>
        </p:nvSpPr>
        <p:spPr bwMode="auto">
          <a:xfrm>
            <a:off x="4511675" y="1303338"/>
            <a:ext cx="2503488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 dirty="0"/>
              <a:t>MUTUO PASSIVO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 dirty="0"/>
              <a:t>CONTO ORIGINARIO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 dirty="0"/>
              <a:t>(acceso ai debiti fi finanziamento) </a:t>
            </a:r>
          </a:p>
        </p:txBody>
      </p:sp>
      <p:sp>
        <p:nvSpPr>
          <p:cNvPr id="51237" name="CasellaDiTesto 26"/>
          <p:cNvSpPr txBox="1">
            <a:spLocks noChangeArrowheads="1"/>
          </p:cNvSpPr>
          <p:nvPr/>
        </p:nvSpPr>
        <p:spPr bwMode="auto">
          <a:xfrm flipH="1">
            <a:off x="6143625" y="2039938"/>
            <a:ext cx="5365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60</a:t>
            </a:r>
          </a:p>
        </p:txBody>
      </p:sp>
      <p:sp>
        <p:nvSpPr>
          <p:cNvPr id="51238" name="CasellaDiTesto 27"/>
          <p:cNvSpPr txBox="1">
            <a:spLocks noChangeArrowheads="1"/>
          </p:cNvSpPr>
          <p:nvPr/>
        </p:nvSpPr>
        <p:spPr bwMode="auto">
          <a:xfrm flipH="1">
            <a:off x="6038850" y="2366963"/>
            <a:ext cx="7667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(VF-)</a:t>
            </a:r>
          </a:p>
        </p:txBody>
      </p:sp>
      <p:graphicFrame>
        <p:nvGraphicFramePr>
          <p:cNvPr id="70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830291"/>
              </p:ext>
            </p:extLst>
          </p:nvPr>
        </p:nvGraphicFramePr>
        <p:xfrm>
          <a:off x="-1116" y="3859213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1" name="CasellaDiTesto 70"/>
          <p:cNvSpPr txBox="1">
            <a:spLocks noChangeArrowheads="1"/>
          </p:cNvSpPr>
          <p:nvPr/>
        </p:nvSpPr>
        <p:spPr bwMode="auto">
          <a:xfrm>
            <a:off x="333846" y="3381375"/>
            <a:ext cx="19748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DEBITI V/FORNITORI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ORIGINARIO  </a:t>
            </a:r>
          </a:p>
        </p:txBody>
      </p:sp>
      <p:sp>
        <p:nvSpPr>
          <p:cNvPr id="75" name="CasellaDiTesto 74"/>
          <p:cNvSpPr txBox="1">
            <a:spLocks noChangeArrowheads="1"/>
          </p:cNvSpPr>
          <p:nvPr/>
        </p:nvSpPr>
        <p:spPr bwMode="auto">
          <a:xfrm flipH="1">
            <a:off x="1945159" y="4162425"/>
            <a:ext cx="5191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20</a:t>
            </a:r>
          </a:p>
        </p:txBody>
      </p:sp>
      <p:sp>
        <p:nvSpPr>
          <p:cNvPr id="79" name="CasellaDiTesto 78"/>
          <p:cNvSpPr txBox="1">
            <a:spLocks noChangeArrowheads="1"/>
          </p:cNvSpPr>
          <p:nvPr/>
        </p:nvSpPr>
        <p:spPr bwMode="auto">
          <a:xfrm flipH="1">
            <a:off x="1876896" y="4857750"/>
            <a:ext cx="7921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(VF-)</a:t>
            </a:r>
          </a:p>
        </p:txBody>
      </p:sp>
      <p:sp>
        <p:nvSpPr>
          <p:cNvPr id="86" name="CasellaDiTesto 85"/>
          <p:cNvSpPr txBox="1">
            <a:spLocks noChangeArrowheads="1"/>
          </p:cNvSpPr>
          <p:nvPr/>
        </p:nvSpPr>
        <p:spPr bwMode="auto">
          <a:xfrm flipH="1">
            <a:off x="1951509" y="4470400"/>
            <a:ext cx="5191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15</a:t>
            </a:r>
          </a:p>
        </p:txBody>
      </p:sp>
      <p:graphicFrame>
        <p:nvGraphicFramePr>
          <p:cNvPr id="91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908638"/>
              </p:ext>
            </p:extLst>
          </p:nvPr>
        </p:nvGraphicFramePr>
        <p:xfrm>
          <a:off x="2831827" y="4292600"/>
          <a:ext cx="3048000" cy="10541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54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3" marB="45743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3" marB="4574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2" name="Text Box 43"/>
          <p:cNvSpPr txBox="1">
            <a:spLocks noChangeArrowheads="1"/>
          </p:cNvSpPr>
          <p:nvPr/>
        </p:nvSpPr>
        <p:spPr bwMode="auto">
          <a:xfrm>
            <a:off x="2771502" y="3260725"/>
            <a:ext cx="316865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FONDO AMMORTAMENTO IMPIANTI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(conto derivato-economico acceso alla rettifica dei costi pluriennali) </a:t>
            </a:r>
          </a:p>
        </p:txBody>
      </p:sp>
      <p:sp>
        <p:nvSpPr>
          <p:cNvPr id="94" name="Text Box 43"/>
          <p:cNvSpPr txBox="1">
            <a:spLocks noChangeArrowheads="1"/>
          </p:cNvSpPr>
          <p:nvPr/>
        </p:nvSpPr>
        <p:spPr bwMode="auto">
          <a:xfrm>
            <a:off x="4438377" y="4486275"/>
            <a:ext cx="13795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/>
              <a:t>2</a:t>
            </a:r>
          </a:p>
        </p:txBody>
      </p:sp>
      <p:sp>
        <p:nvSpPr>
          <p:cNvPr id="95" name="CasellaDiTesto 94"/>
          <p:cNvSpPr txBox="1">
            <a:spLocks noChangeArrowheads="1"/>
          </p:cNvSpPr>
          <p:nvPr/>
        </p:nvSpPr>
        <p:spPr bwMode="auto">
          <a:xfrm>
            <a:off x="4438377" y="4756150"/>
            <a:ext cx="1295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(VE+)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rettifica indiretta di costo pluriennale </a:t>
            </a:r>
          </a:p>
        </p:txBody>
      </p:sp>
      <p:sp>
        <p:nvSpPr>
          <p:cNvPr id="51259" name="CasellaDiTesto 1"/>
          <p:cNvSpPr txBox="1">
            <a:spLocks noChangeArrowheads="1"/>
          </p:cNvSpPr>
          <p:nvPr/>
        </p:nvSpPr>
        <p:spPr bwMode="auto">
          <a:xfrm>
            <a:off x="479425" y="2535238"/>
            <a:ext cx="8128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SALDO</a:t>
            </a:r>
          </a:p>
        </p:txBody>
      </p:sp>
      <p:sp>
        <p:nvSpPr>
          <p:cNvPr id="51260" name="CasellaDiTesto 1"/>
          <p:cNvSpPr txBox="1">
            <a:spLocks noChangeArrowheads="1"/>
          </p:cNvSpPr>
          <p:nvPr/>
        </p:nvSpPr>
        <p:spPr bwMode="auto">
          <a:xfrm>
            <a:off x="4906963" y="2617788"/>
            <a:ext cx="812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SALDO</a:t>
            </a:r>
          </a:p>
        </p:txBody>
      </p:sp>
      <p:sp>
        <p:nvSpPr>
          <p:cNvPr id="51261" name="CasellaDiTesto 1"/>
          <p:cNvSpPr txBox="1">
            <a:spLocks noChangeArrowheads="1"/>
          </p:cNvSpPr>
          <p:nvPr/>
        </p:nvSpPr>
        <p:spPr bwMode="auto">
          <a:xfrm>
            <a:off x="3200127" y="5057775"/>
            <a:ext cx="812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b="1" dirty="0"/>
              <a:t>SALDO</a:t>
            </a:r>
          </a:p>
        </p:txBody>
      </p:sp>
      <p:sp>
        <p:nvSpPr>
          <p:cNvPr id="51262" name="CasellaDiTesto 1"/>
          <p:cNvSpPr txBox="1">
            <a:spLocks noChangeArrowheads="1"/>
          </p:cNvSpPr>
          <p:nvPr/>
        </p:nvSpPr>
        <p:spPr bwMode="auto">
          <a:xfrm>
            <a:off x="208434" y="4841875"/>
            <a:ext cx="8128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SALDO</a:t>
            </a:r>
          </a:p>
        </p:txBody>
      </p:sp>
      <p:sp>
        <p:nvSpPr>
          <p:cNvPr id="51264" name="CasellaDiTesto 22"/>
          <p:cNvSpPr txBox="1">
            <a:spLocks noChangeArrowheads="1"/>
          </p:cNvSpPr>
          <p:nvPr/>
        </p:nvSpPr>
        <p:spPr bwMode="auto">
          <a:xfrm flipH="1">
            <a:off x="617538" y="2055813"/>
            <a:ext cx="5365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b="1" dirty="0"/>
              <a:t>40</a:t>
            </a:r>
          </a:p>
        </p:txBody>
      </p:sp>
      <p:sp>
        <p:nvSpPr>
          <p:cNvPr id="51265" name="CasellaDiTesto 22"/>
          <p:cNvSpPr txBox="1">
            <a:spLocks noChangeArrowheads="1"/>
          </p:cNvSpPr>
          <p:nvPr/>
        </p:nvSpPr>
        <p:spPr bwMode="auto">
          <a:xfrm flipH="1">
            <a:off x="5038725" y="2170113"/>
            <a:ext cx="5365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b="1" dirty="0"/>
              <a:t>60</a:t>
            </a:r>
          </a:p>
        </p:txBody>
      </p:sp>
      <p:sp>
        <p:nvSpPr>
          <p:cNvPr id="51266" name="CasellaDiTesto 22"/>
          <p:cNvSpPr txBox="1">
            <a:spLocks noChangeArrowheads="1"/>
          </p:cNvSpPr>
          <p:nvPr/>
        </p:nvSpPr>
        <p:spPr bwMode="auto">
          <a:xfrm flipH="1">
            <a:off x="3338239" y="4513263"/>
            <a:ext cx="5365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b="1" dirty="0"/>
              <a:t>2</a:t>
            </a:r>
          </a:p>
        </p:txBody>
      </p:sp>
      <p:sp>
        <p:nvSpPr>
          <p:cNvPr id="51267" name="CasellaDiTesto 22"/>
          <p:cNvSpPr txBox="1">
            <a:spLocks noChangeArrowheads="1"/>
          </p:cNvSpPr>
          <p:nvPr/>
        </p:nvSpPr>
        <p:spPr bwMode="auto">
          <a:xfrm flipH="1">
            <a:off x="381471" y="4276725"/>
            <a:ext cx="5365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b="1" dirty="0"/>
              <a:t>35</a:t>
            </a:r>
          </a:p>
        </p:txBody>
      </p:sp>
      <p:graphicFrame>
        <p:nvGraphicFramePr>
          <p:cNvPr id="50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321074"/>
              </p:ext>
            </p:extLst>
          </p:nvPr>
        </p:nvGraphicFramePr>
        <p:xfrm>
          <a:off x="5741094" y="4753570"/>
          <a:ext cx="3048000" cy="155575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5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3" marB="45743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3" marB="4574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1" name="Text Box 43"/>
          <p:cNvSpPr txBox="1">
            <a:spLocks noChangeArrowheads="1"/>
          </p:cNvSpPr>
          <p:nvPr/>
        </p:nvSpPr>
        <p:spPr bwMode="auto">
          <a:xfrm>
            <a:off x="5849091" y="3894791"/>
            <a:ext cx="316865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 dirty="0"/>
              <a:t>UTILE DI ESERCIZIO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dirty="0"/>
              <a:t>(conto economico da rinviare al futuro tramite lo Stato Patrimoniale)</a:t>
            </a:r>
          </a:p>
        </p:txBody>
      </p:sp>
      <p:sp>
        <p:nvSpPr>
          <p:cNvPr id="54" name="Text Box 43"/>
          <p:cNvSpPr txBox="1">
            <a:spLocks noChangeArrowheads="1"/>
          </p:cNvSpPr>
          <p:nvPr/>
        </p:nvSpPr>
        <p:spPr bwMode="auto">
          <a:xfrm>
            <a:off x="7242869" y="5098057"/>
            <a:ext cx="13795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/>
              <a:t>15</a:t>
            </a:r>
          </a:p>
        </p:txBody>
      </p:sp>
      <p:sp>
        <p:nvSpPr>
          <p:cNvPr id="55" name="CasellaDiTesto 1"/>
          <p:cNvSpPr txBox="1">
            <a:spLocks noChangeArrowheads="1"/>
          </p:cNvSpPr>
          <p:nvPr/>
        </p:nvSpPr>
        <p:spPr bwMode="auto">
          <a:xfrm>
            <a:off x="6248127" y="5672791"/>
            <a:ext cx="812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b="1" dirty="0"/>
              <a:t>SALDO</a:t>
            </a:r>
          </a:p>
        </p:txBody>
      </p:sp>
      <p:sp>
        <p:nvSpPr>
          <p:cNvPr id="56" name="CasellaDiTesto 22"/>
          <p:cNvSpPr txBox="1">
            <a:spLocks noChangeArrowheads="1"/>
          </p:cNvSpPr>
          <p:nvPr/>
        </p:nvSpPr>
        <p:spPr bwMode="auto">
          <a:xfrm flipH="1">
            <a:off x="6386239" y="5128279"/>
            <a:ext cx="5365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b="1" dirty="0" smtClean="0"/>
              <a:t>15</a:t>
            </a:r>
            <a:endParaRPr lang="it-IT" altLang="it-IT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ext Box 2"/>
          <p:cNvSpPr txBox="1">
            <a:spLocks noChangeArrowheads="1"/>
          </p:cNvSpPr>
          <p:nvPr/>
        </p:nvSpPr>
        <p:spPr bwMode="auto">
          <a:xfrm>
            <a:off x="179388" y="88900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La chiusura dei conti</a:t>
            </a:r>
            <a:endParaRPr lang="it-IT" altLang="it-IT" sz="2000"/>
          </a:p>
        </p:txBody>
      </p:sp>
      <p:sp>
        <p:nvSpPr>
          <p:cNvPr id="53252" name="Rettangolo 3"/>
          <p:cNvSpPr>
            <a:spLocks noChangeArrowheads="1"/>
          </p:cNvSpPr>
          <p:nvPr/>
        </p:nvSpPr>
        <p:spPr bwMode="auto">
          <a:xfrm>
            <a:off x="212725" y="758825"/>
            <a:ext cx="8316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it-IT" altLang="it-IT" sz="1800" b="1" dirty="0" smtClean="0"/>
              <a:t>Chiusura </a:t>
            </a:r>
            <a:r>
              <a:rPr lang="it-IT" altLang="it-IT" sz="1800" b="1" dirty="0"/>
              <a:t>dei restanti conti “patrimoniali</a:t>
            </a:r>
            <a:r>
              <a:rPr lang="it-IT" altLang="it-IT" sz="1600" b="1" dirty="0"/>
              <a:t>” IMPIEGHI: </a:t>
            </a:r>
            <a:r>
              <a:rPr lang="it-IT" altLang="it-IT" sz="1800" dirty="0"/>
              <a:t>Scritture a giornale </a:t>
            </a:r>
            <a:r>
              <a:rPr lang="it-IT" altLang="it-IT" sz="1800" b="1" dirty="0"/>
              <a:t> </a:t>
            </a:r>
          </a:p>
        </p:txBody>
      </p:sp>
      <p:graphicFrame>
        <p:nvGraphicFramePr>
          <p:cNvPr id="30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800167"/>
              </p:ext>
            </p:extLst>
          </p:nvPr>
        </p:nvGraphicFramePr>
        <p:xfrm>
          <a:off x="709613" y="1417639"/>
          <a:ext cx="7813676" cy="1798480"/>
        </p:xfrm>
        <a:graphic>
          <a:graphicData uri="http://schemas.openxmlformats.org/drawingml/2006/table">
            <a:tbl>
              <a:tblPr/>
              <a:tblGrid>
                <a:gridCol w="334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29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21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14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39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42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5160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72" marR="91472" marT="45800" marB="45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72" marR="91472" marT="45800" marB="45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Diversi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Capitale </a:t>
                      </a: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Netto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Mutui Passivi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Debiti V/fornitori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F. Ammortamento </a:t>
                      </a:r>
                      <a:r>
                        <a:rPr kumimoji="0" lang="it-IT" altLang="it-IT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Imp</a:t>
                      </a: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 </a:t>
                      </a:r>
                      <a:endParaRPr kumimoji="0" lang="it-IT" alt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Utile d’esercizio</a:t>
                      </a:r>
                      <a:endParaRPr kumimoji="0" lang="it-IT" altLang="it-IT" sz="16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72" marR="91472" marT="45800" marB="45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91472" marR="91472" marT="45800" marB="45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Stato Patrimoniale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72" marR="91472" marT="45800" marB="45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72" marR="91472" marT="45800" marB="45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152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72" marR="91472" marT="45800" marB="45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1" name="CasellaDiTesto 30"/>
          <p:cNvSpPr txBox="1">
            <a:spLocks noChangeArrowheads="1"/>
          </p:cNvSpPr>
          <p:nvPr/>
        </p:nvSpPr>
        <p:spPr bwMode="auto">
          <a:xfrm>
            <a:off x="3635375" y="1082675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/>
              <a:t>31/12</a:t>
            </a:r>
          </a:p>
        </p:txBody>
      </p:sp>
      <p:pic>
        <p:nvPicPr>
          <p:cNvPr id="8" name="Immagin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306" y="3645024"/>
            <a:ext cx="5767387" cy="26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tangolo 1"/>
          <p:cNvSpPr/>
          <p:nvPr/>
        </p:nvSpPr>
        <p:spPr>
          <a:xfrm>
            <a:off x="2555776" y="3933056"/>
            <a:ext cx="2088232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Text Box 2"/>
          <p:cNvSpPr txBox="1">
            <a:spLocks noChangeArrowheads="1"/>
          </p:cNvSpPr>
          <p:nvPr/>
        </p:nvSpPr>
        <p:spPr bwMode="auto">
          <a:xfrm>
            <a:off x="179388" y="88900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La chiusura dei conti</a:t>
            </a:r>
            <a:endParaRPr lang="it-IT" altLang="it-IT" sz="2000"/>
          </a:p>
        </p:txBody>
      </p:sp>
      <p:sp>
        <p:nvSpPr>
          <p:cNvPr id="55300" name="Rettangolo 3"/>
          <p:cNvSpPr>
            <a:spLocks noChangeArrowheads="1"/>
          </p:cNvSpPr>
          <p:nvPr/>
        </p:nvSpPr>
        <p:spPr bwMode="auto">
          <a:xfrm>
            <a:off x="212725" y="758825"/>
            <a:ext cx="8316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it-IT" altLang="it-IT" sz="1800" b="1" dirty="0" smtClean="0"/>
              <a:t>Situazione </a:t>
            </a:r>
            <a:r>
              <a:rPr lang="it-IT" altLang="it-IT" sz="1800" b="1" dirty="0"/>
              <a:t>di Chiusura</a:t>
            </a:r>
          </a:p>
        </p:txBody>
      </p:sp>
      <p:pic>
        <p:nvPicPr>
          <p:cNvPr id="55301" name="Immagin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88" y="1337964"/>
            <a:ext cx="5767387" cy="26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2" name="Immagin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88" y="4008139"/>
            <a:ext cx="5767387" cy="258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Text Box 2"/>
          <p:cNvSpPr txBox="1">
            <a:spLocks noChangeArrowheads="1"/>
          </p:cNvSpPr>
          <p:nvPr/>
        </p:nvSpPr>
        <p:spPr bwMode="auto">
          <a:xfrm>
            <a:off x="179388" y="88900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La riapertura dei conti</a:t>
            </a:r>
            <a:endParaRPr lang="it-IT" altLang="it-IT" sz="2000"/>
          </a:p>
        </p:txBody>
      </p:sp>
      <p:sp>
        <p:nvSpPr>
          <p:cNvPr id="57348" name="Rettangolo 3"/>
          <p:cNvSpPr>
            <a:spLocks noChangeArrowheads="1"/>
          </p:cNvSpPr>
          <p:nvPr/>
        </p:nvSpPr>
        <p:spPr bwMode="auto">
          <a:xfrm>
            <a:off x="468313" y="1074738"/>
            <a:ext cx="820737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it-IT" altLang="it-IT" sz="2000" dirty="0"/>
              <a:t>L’operazione di “chiusura” determina quanto segue: </a:t>
            </a:r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it-IT" altLang="it-IT" sz="2000" dirty="0"/>
              <a:t>– i conti economici di esercizio muoiono definitivamente; </a:t>
            </a:r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it-IT" altLang="it-IT" sz="2000" dirty="0"/>
              <a:t>– gli altri conti rappresentano una sorta di “rimanenza” da rinviare all’esercizio successivo. </a:t>
            </a:r>
          </a:p>
          <a:p>
            <a:pPr algn="just">
              <a:spcBef>
                <a:spcPct val="0"/>
              </a:spcBef>
              <a:buClrTx/>
              <a:buFontTx/>
              <a:buNone/>
            </a:pPr>
            <a:endParaRPr lang="it-IT" altLang="it-IT" sz="2000" dirty="0"/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it-IT" altLang="it-IT" sz="2000" dirty="0"/>
              <a:t>All’atto della riapertura dei conti occorre pertanto procedere a riprendere e ad attribuire al nuovo anno i </a:t>
            </a:r>
            <a:r>
              <a:rPr lang="it-IT" altLang="it-IT" sz="2000" dirty="0">
                <a:solidFill>
                  <a:srgbClr val="C00000"/>
                </a:solidFill>
              </a:rPr>
              <a:t>conti </a:t>
            </a:r>
            <a:r>
              <a:rPr lang="it-IT" altLang="it-IT" sz="2000" dirty="0" smtClean="0">
                <a:solidFill>
                  <a:srgbClr val="C00000"/>
                </a:solidFill>
              </a:rPr>
              <a:t>patrimoniali (SOLO I CONTI PATRIMONIALI) </a:t>
            </a:r>
            <a:r>
              <a:rPr lang="it-IT" altLang="it-IT" sz="2000" dirty="0"/>
              <a:t>trasferiti dall’esercizio precedente, compreso l’utile che la gestione ha generato. </a:t>
            </a:r>
          </a:p>
          <a:p>
            <a:pPr algn="just">
              <a:spcBef>
                <a:spcPct val="0"/>
              </a:spcBef>
              <a:buClrTx/>
              <a:buFontTx/>
              <a:buNone/>
            </a:pPr>
            <a:endParaRPr lang="it-IT" altLang="it-IT" sz="2000" dirty="0"/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it-IT" altLang="it-IT" sz="2000" dirty="0"/>
              <a:t>Ciò si attua effettuando una serie di scritture uguali e contrarie a quelle operate in sede di chiusura. Più in particolare, occorre:  </a:t>
            </a:r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it-IT" altLang="it-IT" sz="2000" dirty="0"/>
              <a:t>– riaprire le singole attività e le singole passività (compreso l’utile, che nel nuovo anno viene denominato “utile dell’esercizio precedente”); </a:t>
            </a:r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it-IT" altLang="it-IT" sz="2000" dirty="0"/>
              <a:t>– stornare i costi (e i ricavi) sospesi e imputarli al nuovo esercizio. </a:t>
            </a:r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it-IT" altLang="it-IT" sz="2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Text Box 2"/>
          <p:cNvSpPr txBox="1">
            <a:spLocks noChangeArrowheads="1"/>
          </p:cNvSpPr>
          <p:nvPr/>
        </p:nvSpPr>
        <p:spPr bwMode="auto">
          <a:xfrm>
            <a:off x="179388" y="88900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La riapertura dei conti</a:t>
            </a:r>
            <a:endParaRPr lang="it-IT" altLang="it-IT" sz="2000"/>
          </a:p>
        </p:txBody>
      </p:sp>
      <p:sp>
        <p:nvSpPr>
          <p:cNvPr id="59396" name="CasellaDiTesto 1"/>
          <p:cNvSpPr txBox="1">
            <a:spLocks noChangeArrowheads="1"/>
          </p:cNvSpPr>
          <p:nvPr/>
        </p:nvSpPr>
        <p:spPr bwMode="auto">
          <a:xfrm>
            <a:off x="173038" y="771525"/>
            <a:ext cx="895985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2000" dirty="0"/>
              <a:t>Scritture a giornale di “chiusura” : Impieghi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2000" dirty="0"/>
              <a:t>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2000" dirty="0"/>
              <a:t>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 dirty="0"/>
              <a:t> </a:t>
            </a:r>
          </a:p>
        </p:txBody>
      </p:sp>
      <p:graphicFrame>
        <p:nvGraphicFramePr>
          <p:cNvPr id="8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437860"/>
              </p:ext>
            </p:extLst>
          </p:nvPr>
        </p:nvGraphicFramePr>
        <p:xfrm>
          <a:off x="709613" y="1417638"/>
          <a:ext cx="7813676" cy="2164212"/>
        </p:xfrm>
        <a:graphic>
          <a:graphicData uri="http://schemas.openxmlformats.org/drawingml/2006/table">
            <a:tbl>
              <a:tblPr/>
              <a:tblGrid>
                <a:gridCol w="334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29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21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14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39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42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81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72" marR="91472" marT="45786" marB="457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72" marR="91472" marT="45786" marB="457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Stato patrimoniale</a:t>
                      </a:r>
                    </a:p>
                  </a:txBody>
                  <a:tcPr marL="91472" marR="91472" marT="45786" marB="457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91472" marR="91472" marT="45786" marB="457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Diversi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Impianti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Magazzino Materie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Magazzino </a:t>
                      </a: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semilavorati e prodotti </a:t>
                      </a: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finiti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Crediti v/clienti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Cassa</a:t>
                      </a:r>
                    </a:p>
                  </a:txBody>
                  <a:tcPr marL="91472" marR="91472" marT="45786" marB="457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marL="91472" marR="91472" marT="45786" marB="457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152</a:t>
                      </a:r>
                    </a:p>
                  </a:txBody>
                  <a:tcPr marL="91472" marR="91472" marT="45786" marB="457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CasellaDiTesto 9"/>
          <p:cNvSpPr txBox="1">
            <a:spLocks noChangeArrowheads="1"/>
          </p:cNvSpPr>
          <p:nvPr/>
        </p:nvSpPr>
        <p:spPr bwMode="auto">
          <a:xfrm>
            <a:off x="3403746" y="1067685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 dirty="0"/>
              <a:t>31/12/n</a:t>
            </a:r>
          </a:p>
        </p:txBody>
      </p:sp>
      <p:graphicFrame>
        <p:nvGraphicFramePr>
          <p:cNvPr id="12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144829"/>
              </p:ext>
            </p:extLst>
          </p:nvPr>
        </p:nvGraphicFramePr>
        <p:xfrm>
          <a:off x="665163" y="4505184"/>
          <a:ext cx="7813676" cy="2164176"/>
        </p:xfrm>
        <a:graphic>
          <a:graphicData uri="http://schemas.openxmlformats.org/drawingml/2006/table">
            <a:tbl>
              <a:tblPr/>
              <a:tblGrid>
                <a:gridCol w="334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29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21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14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39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42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63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72" marR="91472" marT="45768" marB="4576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72" marR="91472" marT="45768" marB="457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Diversi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altLang="it-IT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Impianti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Magazzino Materie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Magazzino </a:t>
                      </a:r>
                      <a:r>
                        <a:rPr kumimoji="0" lang="it-IT" altLang="it-IT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semilavorati e prodotti </a:t>
                      </a:r>
                      <a:r>
                        <a:rPr kumimoji="0" lang="it-IT" alt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finiti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Crediti v/clienti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Cassa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72" marR="91472" marT="45768" marB="457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91472" marR="91472" marT="45768" marB="457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Stato Patrimoniale iniziale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72" marR="91472" marT="45768" marB="457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marL="91472" marR="91472" marT="45768" marB="457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152</a:t>
                      </a:r>
                    </a:p>
                  </a:txBody>
                  <a:tcPr marL="91472" marR="91472" marT="45768" marB="457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CasellaDiTesto 1"/>
          <p:cNvSpPr txBox="1">
            <a:spLocks noChangeArrowheads="1"/>
          </p:cNvSpPr>
          <p:nvPr/>
        </p:nvSpPr>
        <p:spPr bwMode="auto">
          <a:xfrm>
            <a:off x="184150" y="3645024"/>
            <a:ext cx="895985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2000" dirty="0"/>
              <a:t>Scritture a giornale di </a:t>
            </a:r>
            <a:r>
              <a:rPr lang="it-IT" altLang="it-IT" sz="2000" dirty="0" smtClean="0"/>
              <a:t>“riapertura” </a:t>
            </a:r>
            <a:r>
              <a:rPr lang="it-IT" altLang="it-IT" sz="2000" dirty="0"/>
              <a:t>: Impieghi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2000" dirty="0"/>
              <a:t>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2000" dirty="0"/>
              <a:t>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 dirty="0"/>
              <a:t> </a:t>
            </a:r>
          </a:p>
        </p:txBody>
      </p:sp>
      <p:sp>
        <p:nvSpPr>
          <p:cNvPr id="13" name="CasellaDiTesto 12"/>
          <p:cNvSpPr txBox="1">
            <a:spLocks noChangeArrowheads="1"/>
          </p:cNvSpPr>
          <p:nvPr/>
        </p:nvSpPr>
        <p:spPr bwMode="auto">
          <a:xfrm>
            <a:off x="3277306" y="4146988"/>
            <a:ext cx="1295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 dirty="0"/>
              <a:t>01/01/n+1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Text Box 2"/>
          <p:cNvSpPr txBox="1">
            <a:spLocks noChangeArrowheads="1"/>
          </p:cNvSpPr>
          <p:nvPr/>
        </p:nvSpPr>
        <p:spPr bwMode="auto">
          <a:xfrm>
            <a:off x="179388" y="88900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La riapertura dei conti</a:t>
            </a:r>
            <a:endParaRPr lang="it-IT" altLang="it-IT" sz="2000"/>
          </a:p>
        </p:txBody>
      </p:sp>
      <p:sp>
        <p:nvSpPr>
          <p:cNvPr id="61444" name="CasellaDiTesto 1"/>
          <p:cNvSpPr txBox="1">
            <a:spLocks noChangeArrowheads="1"/>
          </p:cNvSpPr>
          <p:nvPr/>
        </p:nvSpPr>
        <p:spPr bwMode="auto">
          <a:xfrm>
            <a:off x="173038" y="771525"/>
            <a:ext cx="895985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2000" dirty="0"/>
              <a:t>Scritture a giornale di “chiusura” : Fonti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2000" dirty="0"/>
              <a:t>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2000" dirty="0"/>
              <a:t>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 dirty="0"/>
              <a:t> </a:t>
            </a:r>
          </a:p>
        </p:txBody>
      </p:sp>
      <p:sp>
        <p:nvSpPr>
          <p:cNvPr id="10" name="CasellaDiTesto 9"/>
          <p:cNvSpPr txBox="1">
            <a:spLocks noChangeArrowheads="1"/>
          </p:cNvSpPr>
          <p:nvPr/>
        </p:nvSpPr>
        <p:spPr bwMode="auto">
          <a:xfrm>
            <a:off x="3419872" y="1092318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/>
              <a:t>31/12/n</a:t>
            </a:r>
          </a:p>
        </p:txBody>
      </p:sp>
      <p:sp>
        <p:nvSpPr>
          <p:cNvPr id="11" name="CasellaDiTesto 10"/>
          <p:cNvSpPr txBox="1">
            <a:spLocks noChangeArrowheads="1"/>
          </p:cNvSpPr>
          <p:nvPr/>
        </p:nvSpPr>
        <p:spPr bwMode="auto">
          <a:xfrm>
            <a:off x="3347864" y="4212828"/>
            <a:ext cx="1295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/>
              <a:t>01/01/n+1</a:t>
            </a:r>
          </a:p>
        </p:txBody>
      </p:sp>
      <p:graphicFrame>
        <p:nvGraphicFramePr>
          <p:cNvPr id="9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289548"/>
              </p:ext>
            </p:extLst>
          </p:nvPr>
        </p:nvGraphicFramePr>
        <p:xfrm>
          <a:off x="665163" y="4578324"/>
          <a:ext cx="7813676" cy="2091036"/>
        </p:xfrm>
        <a:graphic>
          <a:graphicData uri="http://schemas.openxmlformats.org/drawingml/2006/table">
            <a:tbl>
              <a:tblPr/>
              <a:tblGrid>
                <a:gridCol w="334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29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21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14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39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42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07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72" marR="91472" marT="45774" marB="45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72" marR="91472" marT="45774" marB="45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Stato Patrimoniale iniziale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72" marR="91472" marT="45774" marB="45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91472" marR="91472" marT="45774" marB="45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Diversi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Capitale Netto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Mutui Passivi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Debiti V/fornitori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F. Ammortamento </a:t>
                      </a:r>
                      <a:r>
                        <a:rPr kumimoji="0" lang="it-IT" altLang="it-IT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Imp</a:t>
                      </a: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Utile esercizio </a:t>
                      </a: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precedente</a:t>
                      </a:r>
                    </a:p>
                  </a:txBody>
                  <a:tcPr marL="91472" marR="91472" marT="45774" marB="45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1472" marR="91472" marT="45774" marB="45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152</a:t>
                      </a:r>
                    </a:p>
                  </a:txBody>
                  <a:tcPr marL="91472" marR="91472" marT="45774" marB="45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875555"/>
              </p:ext>
            </p:extLst>
          </p:nvPr>
        </p:nvGraphicFramePr>
        <p:xfrm>
          <a:off x="709613" y="1417638"/>
          <a:ext cx="7813676" cy="2091036"/>
        </p:xfrm>
        <a:graphic>
          <a:graphicData uri="http://schemas.openxmlformats.org/drawingml/2006/table">
            <a:tbl>
              <a:tblPr/>
              <a:tblGrid>
                <a:gridCol w="334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29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21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14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39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42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07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72" marR="91472" marT="45774" marB="457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72" marR="91472" marT="45774" marB="45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Diversi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Capitale Netto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Mutui Passivi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Debiti V/fornitori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F. Ammortamento </a:t>
                      </a:r>
                      <a:r>
                        <a:rPr kumimoji="0" lang="it-IT" altLang="it-IT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Imp</a:t>
                      </a: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Utile di esercizio </a:t>
                      </a:r>
                    </a:p>
                  </a:txBody>
                  <a:tcPr marL="91472" marR="91472" marT="45774" marB="45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91472" marR="91472" marT="45774" marB="45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Stato Patrimoniale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72" marR="91472" marT="45774" marB="45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1472" marR="91472" marT="45774" marB="45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152</a:t>
                      </a:r>
                    </a:p>
                  </a:txBody>
                  <a:tcPr marL="91472" marR="91472" marT="45774" marB="45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Rettangolo 1"/>
          <p:cNvSpPr/>
          <p:nvPr/>
        </p:nvSpPr>
        <p:spPr>
          <a:xfrm>
            <a:off x="207114" y="3689504"/>
            <a:ext cx="47259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sz="2000" dirty="0" smtClean="0"/>
              <a:t>Scritture a giornale di “riapertura” : Fonti</a:t>
            </a:r>
            <a:endParaRPr lang="it-IT" alt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79388" y="260350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La chiusura dei conti</a:t>
            </a:r>
            <a:endParaRPr lang="it-IT" altLang="it-IT" sz="2000"/>
          </a:p>
        </p:txBody>
      </p:sp>
      <p:sp>
        <p:nvSpPr>
          <p:cNvPr id="12291" name="CasellaDiTesto 3"/>
          <p:cNvSpPr txBox="1">
            <a:spLocks noChangeArrowheads="1"/>
          </p:cNvSpPr>
          <p:nvPr/>
        </p:nvSpPr>
        <p:spPr bwMode="auto">
          <a:xfrm>
            <a:off x="129381" y="1410891"/>
            <a:ext cx="9080500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000" dirty="0"/>
              <a:t>Durante l’esercizio sono stati rilevati i fatti di gestione secondo il “criterio della manifestazione finanziaria”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it-IT" altLang="it-IT" sz="2000" dirty="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000" dirty="0"/>
              <a:t>Al termine dell’esercizio siamo passati al “criterio della competenza economica”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it-IT" altLang="it-IT" sz="2000" dirty="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it-IT" altLang="it-IT" sz="2000" dirty="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it-IT" altLang="it-IT" sz="2000" dirty="0"/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endParaRPr lang="it-IT" altLang="it-IT" sz="2000" b="1" dirty="0"/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000" b="1" dirty="0"/>
              <a:t> </a:t>
            </a:r>
            <a:endParaRPr lang="it-IT" altLang="it-IT" sz="2400" dirty="0"/>
          </a:p>
        </p:txBody>
      </p:sp>
      <p:sp>
        <p:nvSpPr>
          <p:cNvPr id="13" name="Freccia in giù 12"/>
          <p:cNvSpPr/>
          <p:nvPr/>
        </p:nvSpPr>
        <p:spPr>
          <a:xfrm>
            <a:off x="4286250" y="2118916"/>
            <a:ext cx="744538" cy="288925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12294" name="Rettangolo 2"/>
          <p:cNvSpPr>
            <a:spLocks noChangeArrowheads="1"/>
          </p:cNvSpPr>
          <p:nvPr/>
        </p:nvSpPr>
        <p:spPr bwMode="auto">
          <a:xfrm>
            <a:off x="382588" y="3450829"/>
            <a:ext cx="83788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2000" dirty="0"/>
              <a:t>Con le scritture di assestamento - </a:t>
            </a:r>
            <a:r>
              <a:rPr lang="it-IT" altLang="it-IT" sz="2000" b="1" dirty="0"/>
              <a:t>scritture di integrazione o scritture di storno/rettifica - </a:t>
            </a:r>
            <a:r>
              <a:rPr lang="it-IT" altLang="it-IT" sz="2000" dirty="0"/>
              <a:t>si sono determinati costi e ricavi di competenza </a:t>
            </a:r>
            <a:r>
              <a:rPr lang="it-IT" altLang="it-IT" sz="2000" dirty="0" smtClean="0"/>
              <a:t>dell’esercizio </a:t>
            </a:r>
            <a:endParaRPr lang="it-IT" altLang="it-IT" sz="2000" dirty="0"/>
          </a:p>
        </p:txBody>
      </p:sp>
      <p:sp>
        <p:nvSpPr>
          <p:cNvPr id="9" name="Freccia in giù 8"/>
          <p:cNvSpPr/>
          <p:nvPr/>
        </p:nvSpPr>
        <p:spPr>
          <a:xfrm>
            <a:off x="4286250" y="3115866"/>
            <a:ext cx="744538" cy="287338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10" name="Freccia in giù 9"/>
          <p:cNvSpPr/>
          <p:nvPr/>
        </p:nvSpPr>
        <p:spPr>
          <a:xfrm>
            <a:off x="4297363" y="4672608"/>
            <a:ext cx="744537" cy="287337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12297" name="Rettangolo 10"/>
          <p:cNvSpPr>
            <a:spLocks noChangeArrowheads="1"/>
          </p:cNvSpPr>
          <p:nvPr/>
        </p:nvSpPr>
        <p:spPr bwMode="auto">
          <a:xfrm>
            <a:off x="1258888" y="4985345"/>
            <a:ext cx="70516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it-IT" altLang="it-IT" sz="2000"/>
              <a:t>Ora occorre procedere alla chiusura generale dei conti al fine di determinare il reddito e il patrimonio di esercizio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it-IT" altLang="it-IT" sz="2000"/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it-IT" altLang="it-IT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Text Box 2"/>
          <p:cNvSpPr txBox="1">
            <a:spLocks noChangeArrowheads="1"/>
          </p:cNvSpPr>
          <p:nvPr/>
        </p:nvSpPr>
        <p:spPr bwMode="auto">
          <a:xfrm>
            <a:off x="179388" y="88900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La riapertura dei conti</a:t>
            </a:r>
            <a:endParaRPr lang="it-IT" altLang="it-IT" sz="2000"/>
          </a:p>
        </p:txBody>
      </p:sp>
      <p:sp>
        <p:nvSpPr>
          <p:cNvPr id="63492" name="Rettangolo 3"/>
          <p:cNvSpPr>
            <a:spLocks noChangeArrowheads="1"/>
          </p:cNvSpPr>
          <p:nvPr/>
        </p:nvSpPr>
        <p:spPr bwMode="auto">
          <a:xfrm>
            <a:off x="212725" y="758825"/>
            <a:ext cx="83169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it-IT" altLang="it-IT" sz="2000" b="1" dirty="0" smtClean="0"/>
              <a:t>Riapertura dei conti nel libro mastro</a:t>
            </a:r>
            <a:endParaRPr lang="it-IT" altLang="it-IT" sz="1800" b="1" dirty="0"/>
          </a:p>
        </p:txBody>
      </p:sp>
      <p:graphicFrame>
        <p:nvGraphicFramePr>
          <p:cNvPr id="34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599385"/>
              </p:ext>
            </p:extLst>
          </p:nvPr>
        </p:nvGraphicFramePr>
        <p:xfrm>
          <a:off x="6450013" y="4265613"/>
          <a:ext cx="2338388" cy="1746250"/>
        </p:xfrm>
        <a:graphic>
          <a:graphicData uri="http://schemas.openxmlformats.org/drawingml/2006/table">
            <a:tbl>
              <a:tblPr/>
              <a:tblGrid>
                <a:gridCol w="1169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9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4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13" marR="91413" marT="45757" marB="45757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13" marR="91413" marT="45757" marB="4575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5" name="CasellaDiTesto 8"/>
          <p:cNvSpPr txBox="1">
            <a:spLocks noChangeArrowheads="1"/>
          </p:cNvSpPr>
          <p:nvPr/>
        </p:nvSpPr>
        <p:spPr bwMode="auto">
          <a:xfrm>
            <a:off x="6737350" y="3721100"/>
            <a:ext cx="17922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CASSA C/C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ORIGINARIO  </a:t>
            </a:r>
          </a:p>
        </p:txBody>
      </p:sp>
      <p:sp>
        <p:nvSpPr>
          <p:cNvPr id="38" name="CasellaDiTesto 18"/>
          <p:cNvSpPr txBox="1">
            <a:spLocks noChangeArrowheads="1"/>
          </p:cNvSpPr>
          <p:nvPr/>
        </p:nvSpPr>
        <p:spPr bwMode="auto">
          <a:xfrm flipH="1">
            <a:off x="8507413" y="5011738"/>
            <a:ext cx="5349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it-IT" altLang="it-IT" sz="1600"/>
          </a:p>
        </p:txBody>
      </p:sp>
      <p:sp>
        <p:nvSpPr>
          <p:cNvPr id="42" name="CasellaDiTesto 8"/>
          <p:cNvSpPr txBox="1">
            <a:spLocks noChangeArrowheads="1"/>
          </p:cNvSpPr>
          <p:nvPr/>
        </p:nvSpPr>
        <p:spPr bwMode="auto">
          <a:xfrm>
            <a:off x="471488" y="1270000"/>
            <a:ext cx="18208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CREDITI V/CLIENTI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ORIGINARIO  </a:t>
            </a:r>
          </a:p>
        </p:txBody>
      </p:sp>
      <p:graphicFrame>
        <p:nvGraphicFramePr>
          <p:cNvPr id="43" name="Group 5"/>
          <p:cNvGraphicFramePr>
            <a:graphicFrameLocks noGrp="1"/>
          </p:cNvGraphicFramePr>
          <p:nvPr/>
        </p:nvGraphicFramePr>
        <p:xfrm>
          <a:off x="290513" y="1768475"/>
          <a:ext cx="2208212" cy="1155700"/>
        </p:xfrm>
        <a:graphic>
          <a:graphicData uri="http://schemas.openxmlformats.org/drawingml/2006/table">
            <a:tbl>
              <a:tblPr/>
              <a:tblGrid>
                <a:gridCol w="1104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4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55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61" marR="91361" marT="45780" marB="45780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61" marR="91361" marT="45780" marB="4578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4" name="CasellaDiTesto 17"/>
          <p:cNvSpPr txBox="1">
            <a:spLocks noChangeArrowheads="1"/>
          </p:cNvSpPr>
          <p:nvPr/>
        </p:nvSpPr>
        <p:spPr bwMode="auto">
          <a:xfrm flipH="1">
            <a:off x="719138" y="1882775"/>
            <a:ext cx="5349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40</a:t>
            </a:r>
          </a:p>
        </p:txBody>
      </p:sp>
      <p:graphicFrame>
        <p:nvGraphicFramePr>
          <p:cNvPr id="46" name="Group 23"/>
          <p:cNvGraphicFramePr>
            <a:graphicFrameLocks noGrp="1"/>
          </p:cNvGraphicFramePr>
          <p:nvPr/>
        </p:nvGraphicFramePr>
        <p:xfrm>
          <a:off x="95250" y="3903663"/>
          <a:ext cx="3048000" cy="10922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92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63" marB="45763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63" marB="4576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7" name="Text Box 43"/>
          <p:cNvSpPr txBox="1">
            <a:spLocks noChangeArrowheads="1"/>
          </p:cNvSpPr>
          <p:nvPr/>
        </p:nvSpPr>
        <p:spPr bwMode="auto">
          <a:xfrm>
            <a:off x="533400" y="4060825"/>
            <a:ext cx="1379538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/>
              <a:t>2</a:t>
            </a:r>
          </a:p>
        </p:txBody>
      </p:sp>
      <p:graphicFrame>
        <p:nvGraphicFramePr>
          <p:cNvPr id="49" name="Group 23"/>
          <p:cNvGraphicFramePr>
            <a:graphicFrameLocks noGrp="1"/>
          </p:cNvGraphicFramePr>
          <p:nvPr/>
        </p:nvGraphicFramePr>
        <p:xfrm>
          <a:off x="3470275" y="4144963"/>
          <a:ext cx="3048000" cy="10922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92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63" marB="45763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63" marB="4576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0" name="Text Box 43"/>
          <p:cNvSpPr txBox="1">
            <a:spLocks noChangeArrowheads="1"/>
          </p:cNvSpPr>
          <p:nvPr/>
        </p:nvSpPr>
        <p:spPr bwMode="auto">
          <a:xfrm>
            <a:off x="3246438" y="3197225"/>
            <a:ext cx="36322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 dirty="0"/>
              <a:t>MAGAZZINO SEMILAVORATI E PRODOTTI FINITI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dirty="0"/>
              <a:t>(conto derivato-economico acceso ai costi sospesi) </a:t>
            </a:r>
          </a:p>
        </p:txBody>
      </p:sp>
      <p:sp>
        <p:nvSpPr>
          <p:cNvPr id="51" name="Text Box 43"/>
          <p:cNvSpPr txBox="1">
            <a:spLocks noChangeArrowheads="1"/>
          </p:cNvSpPr>
          <p:nvPr/>
        </p:nvSpPr>
        <p:spPr bwMode="auto">
          <a:xfrm>
            <a:off x="3881438" y="4225925"/>
            <a:ext cx="13795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/>
              <a:t>5</a:t>
            </a:r>
          </a:p>
        </p:txBody>
      </p:sp>
      <p:graphicFrame>
        <p:nvGraphicFramePr>
          <p:cNvPr id="53" name="Group 23"/>
          <p:cNvGraphicFramePr>
            <a:graphicFrameLocks noGrp="1"/>
          </p:cNvGraphicFramePr>
          <p:nvPr/>
        </p:nvGraphicFramePr>
        <p:xfrm>
          <a:off x="5000625" y="1887538"/>
          <a:ext cx="3048000" cy="10541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54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3" marB="45743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3" marB="4574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4" name="Text Box 43"/>
          <p:cNvSpPr txBox="1">
            <a:spLocks noChangeArrowheads="1"/>
          </p:cNvSpPr>
          <p:nvPr/>
        </p:nvSpPr>
        <p:spPr bwMode="auto">
          <a:xfrm>
            <a:off x="4910138" y="1090613"/>
            <a:ext cx="3168650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IMPIANTI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(conto derivato-economico acceso ai costi pluriennali)</a:t>
            </a:r>
          </a:p>
        </p:txBody>
      </p:sp>
      <p:sp>
        <p:nvSpPr>
          <p:cNvPr id="56" name="Text Box 43"/>
          <p:cNvSpPr txBox="1">
            <a:spLocks noChangeArrowheads="1"/>
          </p:cNvSpPr>
          <p:nvPr/>
        </p:nvSpPr>
        <p:spPr bwMode="auto">
          <a:xfrm>
            <a:off x="4976813" y="2163763"/>
            <a:ext cx="1379537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dirty="0"/>
              <a:t>20</a:t>
            </a:r>
          </a:p>
        </p:txBody>
      </p:sp>
      <p:sp>
        <p:nvSpPr>
          <p:cNvPr id="72" name="CasellaDiTesto 17"/>
          <p:cNvSpPr txBox="1">
            <a:spLocks noChangeArrowheads="1"/>
          </p:cNvSpPr>
          <p:nvPr/>
        </p:nvSpPr>
        <p:spPr bwMode="auto">
          <a:xfrm flipH="1">
            <a:off x="6977856" y="4535711"/>
            <a:ext cx="5349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dirty="0" smtClean="0"/>
              <a:t>85</a:t>
            </a:r>
            <a:endParaRPr lang="it-IT" altLang="it-IT" sz="1600" dirty="0"/>
          </a:p>
        </p:txBody>
      </p:sp>
      <p:sp>
        <p:nvSpPr>
          <p:cNvPr id="73" name="Text Box 43"/>
          <p:cNvSpPr txBox="1">
            <a:spLocks noChangeArrowheads="1"/>
          </p:cNvSpPr>
          <p:nvPr/>
        </p:nvSpPr>
        <p:spPr bwMode="auto">
          <a:xfrm>
            <a:off x="-139347" y="3122966"/>
            <a:ext cx="36322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 dirty="0"/>
              <a:t>MAGAZZINO </a:t>
            </a:r>
            <a:r>
              <a:rPr lang="it-IT" altLang="it-IT" sz="1400" b="1" dirty="0" smtClean="0"/>
              <a:t>MATERIE</a:t>
            </a:r>
            <a:endParaRPr lang="it-IT" altLang="it-IT" sz="1400" b="1" dirty="0"/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dirty="0"/>
              <a:t>(conto derivato-economico acceso ai costi sospesi)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Text Box 2"/>
          <p:cNvSpPr txBox="1">
            <a:spLocks noChangeArrowheads="1"/>
          </p:cNvSpPr>
          <p:nvPr/>
        </p:nvSpPr>
        <p:spPr bwMode="auto">
          <a:xfrm>
            <a:off x="179388" y="88900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La riapertura dei conti</a:t>
            </a:r>
            <a:endParaRPr lang="it-IT" altLang="it-IT" sz="2000"/>
          </a:p>
        </p:txBody>
      </p:sp>
      <p:sp>
        <p:nvSpPr>
          <p:cNvPr id="63492" name="Rettangolo 3"/>
          <p:cNvSpPr>
            <a:spLocks noChangeArrowheads="1"/>
          </p:cNvSpPr>
          <p:nvPr/>
        </p:nvSpPr>
        <p:spPr bwMode="auto">
          <a:xfrm>
            <a:off x="212725" y="758825"/>
            <a:ext cx="83169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it-IT" altLang="it-IT" sz="2000" b="1" dirty="0" smtClean="0"/>
              <a:t>Riapertura dei conti nel libro mastro</a:t>
            </a:r>
            <a:endParaRPr lang="it-IT" altLang="it-IT" sz="1800" b="1" dirty="0"/>
          </a:p>
        </p:txBody>
      </p:sp>
      <p:graphicFrame>
        <p:nvGraphicFramePr>
          <p:cNvPr id="6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128333"/>
              </p:ext>
            </p:extLst>
          </p:nvPr>
        </p:nvGraphicFramePr>
        <p:xfrm>
          <a:off x="949833" y="2225700"/>
          <a:ext cx="2335214" cy="788987"/>
        </p:xfrm>
        <a:graphic>
          <a:graphicData uri="http://schemas.openxmlformats.org/drawingml/2006/table">
            <a:tbl>
              <a:tblPr/>
              <a:tblGrid>
                <a:gridCol w="1167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89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87" marR="91387" marT="45747" marB="45747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87" marR="91387" marT="45747" marB="4574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CasellaDiTesto 21"/>
          <p:cNvSpPr txBox="1">
            <a:spLocks noChangeArrowheads="1"/>
          </p:cNvSpPr>
          <p:nvPr/>
        </p:nvSpPr>
        <p:spPr bwMode="auto">
          <a:xfrm>
            <a:off x="1189546" y="1725637"/>
            <a:ext cx="172243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CAPITALE NETTO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DERIVATO  </a:t>
            </a:r>
          </a:p>
        </p:txBody>
      </p:sp>
      <p:sp>
        <p:nvSpPr>
          <p:cNvPr id="8" name="CasellaDiTesto 22"/>
          <p:cNvSpPr txBox="1">
            <a:spLocks noChangeArrowheads="1"/>
          </p:cNvSpPr>
          <p:nvPr/>
        </p:nvSpPr>
        <p:spPr bwMode="auto">
          <a:xfrm flipH="1">
            <a:off x="2440496" y="2306662"/>
            <a:ext cx="5365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40</a:t>
            </a:r>
          </a:p>
        </p:txBody>
      </p:sp>
      <p:graphicFrame>
        <p:nvGraphicFramePr>
          <p:cNvPr id="10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064"/>
              </p:ext>
            </p:extLst>
          </p:nvPr>
        </p:nvGraphicFramePr>
        <p:xfrm>
          <a:off x="5204333" y="2279675"/>
          <a:ext cx="2335214" cy="804862"/>
        </p:xfrm>
        <a:graphic>
          <a:graphicData uri="http://schemas.openxmlformats.org/drawingml/2006/table">
            <a:tbl>
              <a:tblPr/>
              <a:tblGrid>
                <a:gridCol w="1167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48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87" marR="91387" marT="45760" marB="45760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87" marR="91387" marT="45760" marB="4576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CasellaDiTesto 25"/>
          <p:cNvSpPr txBox="1">
            <a:spLocks noChangeArrowheads="1"/>
          </p:cNvSpPr>
          <p:nvPr/>
        </p:nvSpPr>
        <p:spPr bwMode="auto">
          <a:xfrm>
            <a:off x="5036058" y="1628800"/>
            <a:ext cx="2503488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 dirty="0"/>
              <a:t>MUTUO PASSIVO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 dirty="0"/>
              <a:t>CONTO ORIGINARIO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 dirty="0"/>
              <a:t>(acceso ai debiti fi finanziamento) </a:t>
            </a:r>
          </a:p>
        </p:txBody>
      </p:sp>
      <p:sp>
        <p:nvSpPr>
          <p:cNvPr id="12" name="CasellaDiTesto 26"/>
          <p:cNvSpPr txBox="1">
            <a:spLocks noChangeArrowheads="1"/>
          </p:cNvSpPr>
          <p:nvPr/>
        </p:nvSpPr>
        <p:spPr bwMode="auto">
          <a:xfrm flipH="1">
            <a:off x="6668008" y="2365400"/>
            <a:ext cx="5365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60</a:t>
            </a:r>
          </a:p>
        </p:txBody>
      </p:sp>
      <p:graphicFrame>
        <p:nvGraphicFramePr>
          <p:cNvPr id="14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274460"/>
              </p:ext>
            </p:extLst>
          </p:nvPr>
        </p:nvGraphicFramePr>
        <p:xfrm>
          <a:off x="107504" y="3834830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CasellaDiTesto 14"/>
          <p:cNvSpPr txBox="1">
            <a:spLocks noChangeArrowheads="1"/>
          </p:cNvSpPr>
          <p:nvPr/>
        </p:nvSpPr>
        <p:spPr bwMode="auto">
          <a:xfrm>
            <a:off x="442466" y="3356992"/>
            <a:ext cx="19748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DEBITI V/FORNITORI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ORIGINARIO  </a:t>
            </a:r>
          </a:p>
        </p:txBody>
      </p:sp>
      <p:sp>
        <p:nvSpPr>
          <p:cNvPr id="18" name="CasellaDiTesto 17"/>
          <p:cNvSpPr txBox="1">
            <a:spLocks noChangeArrowheads="1"/>
          </p:cNvSpPr>
          <p:nvPr/>
        </p:nvSpPr>
        <p:spPr bwMode="auto">
          <a:xfrm flipH="1">
            <a:off x="2053779" y="4303291"/>
            <a:ext cx="5191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dirty="0" smtClean="0"/>
              <a:t>35</a:t>
            </a:r>
            <a:endParaRPr lang="it-IT" altLang="it-IT" sz="1600" dirty="0"/>
          </a:p>
        </p:txBody>
      </p:sp>
      <p:graphicFrame>
        <p:nvGraphicFramePr>
          <p:cNvPr id="21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804739"/>
              </p:ext>
            </p:extLst>
          </p:nvPr>
        </p:nvGraphicFramePr>
        <p:xfrm>
          <a:off x="2904133" y="4751164"/>
          <a:ext cx="3048000" cy="10541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54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3" marB="45743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3" marB="4574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" name="Text Box 43"/>
          <p:cNvSpPr txBox="1">
            <a:spLocks noChangeArrowheads="1"/>
          </p:cNvSpPr>
          <p:nvPr/>
        </p:nvSpPr>
        <p:spPr bwMode="auto">
          <a:xfrm>
            <a:off x="2843808" y="3719289"/>
            <a:ext cx="316865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FONDO AMMORTAMENTO IMPIANTI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(conto derivato-economico acceso alla rettifica dei costi pluriennali) </a:t>
            </a:r>
          </a:p>
        </p:txBody>
      </p:sp>
      <p:sp>
        <p:nvSpPr>
          <p:cNvPr id="24" name="Text Box 43"/>
          <p:cNvSpPr txBox="1">
            <a:spLocks noChangeArrowheads="1"/>
          </p:cNvSpPr>
          <p:nvPr/>
        </p:nvSpPr>
        <p:spPr bwMode="auto">
          <a:xfrm>
            <a:off x="4510683" y="4944839"/>
            <a:ext cx="13795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/>
              <a:t>2</a:t>
            </a:r>
          </a:p>
        </p:txBody>
      </p:sp>
      <p:graphicFrame>
        <p:nvGraphicFramePr>
          <p:cNvPr id="34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818822"/>
              </p:ext>
            </p:extLst>
          </p:nvPr>
        </p:nvGraphicFramePr>
        <p:xfrm>
          <a:off x="5903865" y="4503803"/>
          <a:ext cx="3048000" cy="155575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5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3" marB="45743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3" marB="4574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5" name="Text Box 43"/>
          <p:cNvSpPr txBox="1">
            <a:spLocks noChangeArrowheads="1"/>
          </p:cNvSpPr>
          <p:nvPr/>
        </p:nvSpPr>
        <p:spPr bwMode="auto">
          <a:xfrm>
            <a:off x="5773558" y="3690180"/>
            <a:ext cx="345638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 dirty="0"/>
              <a:t>UTILE </a:t>
            </a:r>
            <a:r>
              <a:rPr lang="it-IT" altLang="it-IT" sz="1600" b="1" dirty="0" smtClean="0"/>
              <a:t>ESERCIZIO PRECEDENTE</a:t>
            </a:r>
            <a:endParaRPr lang="it-IT" altLang="it-IT" sz="1600" b="1" dirty="0"/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dirty="0"/>
              <a:t>(conto economico </a:t>
            </a:r>
            <a:r>
              <a:rPr lang="it-IT" altLang="it-IT" sz="1400" dirty="0" smtClean="0"/>
              <a:t>rinviato a questo esercizio tramite </a:t>
            </a:r>
            <a:r>
              <a:rPr lang="it-IT" altLang="it-IT" sz="1400" dirty="0"/>
              <a:t>lo Stato Patrimoniale)</a:t>
            </a:r>
          </a:p>
        </p:txBody>
      </p:sp>
      <p:sp>
        <p:nvSpPr>
          <p:cNvPr id="36" name="Text Box 43"/>
          <p:cNvSpPr txBox="1">
            <a:spLocks noChangeArrowheads="1"/>
          </p:cNvSpPr>
          <p:nvPr/>
        </p:nvSpPr>
        <p:spPr bwMode="auto">
          <a:xfrm>
            <a:off x="7405640" y="4848290"/>
            <a:ext cx="13795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267485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Text Box 2"/>
          <p:cNvSpPr txBox="1">
            <a:spLocks noChangeArrowheads="1"/>
          </p:cNvSpPr>
          <p:nvPr/>
        </p:nvSpPr>
        <p:spPr bwMode="auto">
          <a:xfrm>
            <a:off x="179388" y="88900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La riapertura dei conti</a:t>
            </a:r>
            <a:endParaRPr lang="it-IT" altLang="it-IT" sz="2000"/>
          </a:p>
        </p:txBody>
      </p:sp>
      <p:sp>
        <p:nvSpPr>
          <p:cNvPr id="63492" name="Rettangolo 3"/>
          <p:cNvSpPr>
            <a:spLocks noChangeArrowheads="1"/>
          </p:cNvSpPr>
          <p:nvPr/>
        </p:nvSpPr>
        <p:spPr bwMode="auto">
          <a:xfrm>
            <a:off x="212725" y="758825"/>
            <a:ext cx="83169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it-IT" altLang="it-IT" sz="2000" b="1" dirty="0" smtClean="0"/>
              <a:t>I </a:t>
            </a:r>
            <a:r>
              <a:rPr lang="it-IT" altLang="it-IT" sz="2000" b="1" dirty="0"/>
              <a:t>costi e i ricavi sospesi nel nuovo esercizio</a:t>
            </a:r>
            <a:endParaRPr lang="it-IT" altLang="it-IT" sz="1800" b="1" dirty="0"/>
          </a:p>
        </p:txBody>
      </p:sp>
      <p:sp>
        <p:nvSpPr>
          <p:cNvPr id="63493" name="Rettangolo 3"/>
          <p:cNvSpPr>
            <a:spLocks noChangeArrowheads="1"/>
          </p:cNvSpPr>
          <p:nvPr/>
        </p:nvSpPr>
        <p:spPr bwMode="auto">
          <a:xfrm>
            <a:off x="395288" y="1680815"/>
            <a:ext cx="8316912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it-IT" altLang="it-IT" sz="2000"/>
              <a:t>L’anno scorso le rimanenze di materie e di semilavorati e prodotti finiti hanno rappresentato dei </a:t>
            </a:r>
            <a:r>
              <a:rPr lang="it-IT" altLang="it-IT" sz="2000" b="1"/>
              <a:t>costi sospesi. </a:t>
            </a:r>
            <a:r>
              <a:rPr lang="it-IT" altLang="it-IT" sz="2000"/>
              <a:t>Quest’anno costituiscono </a:t>
            </a:r>
            <a:r>
              <a:rPr lang="it-IT" altLang="it-IT" sz="2000" b="1"/>
              <a:t>costi ripresi</a:t>
            </a:r>
            <a:r>
              <a:rPr lang="it-IT" altLang="it-IT" sz="2000"/>
              <a:t>, ereditati dal passato esercizio.</a:t>
            </a:r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it-IT" altLang="it-IT" sz="2000"/>
              <a:t> </a:t>
            </a:r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it-IT" altLang="it-IT" sz="2000"/>
              <a:t>La chiusura della voce “patrimoniale” intestata alle rimanenze di magazzino viene controbilanciata dalla rilevazione delle esistenze iniziali, le quali rappresentano, per l’appunto, costi ripresi dall’esercizio precedente e imputati a quello in corso. </a:t>
            </a:r>
          </a:p>
          <a:p>
            <a:pPr algn="just">
              <a:spcBef>
                <a:spcPct val="0"/>
              </a:spcBef>
              <a:buClrTx/>
              <a:buFontTx/>
              <a:buNone/>
            </a:pPr>
            <a:endParaRPr lang="it-IT" altLang="it-IT" sz="800"/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it-IT" altLang="it-IT" sz="2000"/>
              <a:t>Esse rappresentano i primi costi dell’esercizio, pur non originando alcun esborso. La relativa variazione di liquidità, infatti, si è già manifestata nell’esercizio precedente. Si tratta, pertanto, di costi puramente contabili. </a:t>
            </a:r>
          </a:p>
        </p:txBody>
      </p:sp>
    </p:spTree>
    <p:extLst>
      <p:ext uri="{BB962C8B-B14F-4D97-AF65-F5344CB8AC3E}">
        <p14:creationId xmlns:p14="http://schemas.microsoft.com/office/powerpoint/2010/main" val="191262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79388" y="673100"/>
            <a:ext cx="8496300" cy="4302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sz="22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Rilevazione contabile inizio </a:t>
            </a:r>
            <a:r>
              <a:rPr lang="it-IT" sz="22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esercizio (n+1)</a:t>
            </a:r>
            <a:endParaRPr lang="it-IT" sz="22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5540" name="Text Box 2"/>
          <p:cNvSpPr txBox="1">
            <a:spLocks noChangeArrowheads="1"/>
          </p:cNvSpPr>
          <p:nvPr/>
        </p:nvSpPr>
        <p:spPr bwMode="auto">
          <a:xfrm>
            <a:off x="179388" y="88900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La riapertura dei conti</a:t>
            </a:r>
            <a:endParaRPr lang="it-IT" altLang="it-IT" sz="2000"/>
          </a:p>
        </p:txBody>
      </p:sp>
      <p:pic>
        <p:nvPicPr>
          <p:cNvPr id="65541" name="Immagin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475" y="5135563"/>
            <a:ext cx="687705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2" name="Group 23"/>
          <p:cNvGraphicFramePr>
            <a:graphicFrameLocks noGrp="1"/>
          </p:cNvGraphicFramePr>
          <p:nvPr/>
        </p:nvGraphicFramePr>
        <p:xfrm>
          <a:off x="603250" y="2268538"/>
          <a:ext cx="3048000" cy="1604962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049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0" marB="45730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0" marB="4573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Group 23"/>
          <p:cNvGraphicFramePr>
            <a:graphicFrameLocks noGrp="1"/>
          </p:cNvGraphicFramePr>
          <p:nvPr/>
        </p:nvGraphicFramePr>
        <p:xfrm>
          <a:off x="5095875" y="2252663"/>
          <a:ext cx="3048000" cy="155575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5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3" marB="45743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3" marB="4574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4" name="Text Box 43"/>
          <p:cNvSpPr txBox="1">
            <a:spLocks noChangeArrowheads="1"/>
          </p:cNvSpPr>
          <p:nvPr/>
        </p:nvSpPr>
        <p:spPr bwMode="auto">
          <a:xfrm>
            <a:off x="603250" y="1441450"/>
            <a:ext cx="3168650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MAGAZZINO MATERIE PRIME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(conto derivato-economico acceso ai costi sospesi) </a:t>
            </a:r>
          </a:p>
        </p:txBody>
      </p:sp>
      <p:sp>
        <p:nvSpPr>
          <p:cNvPr id="35" name="Text Box 43"/>
          <p:cNvSpPr txBox="1">
            <a:spLocks noChangeArrowheads="1"/>
          </p:cNvSpPr>
          <p:nvPr/>
        </p:nvSpPr>
        <p:spPr bwMode="auto">
          <a:xfrm>
            <a:off x="5076825" y="1141413"/>
            <a:ext cx="316865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ESISTENZE INZIALI DI MATERIE PRIME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(conto derivato-economico acceso ai costi d’esercizio)</a:t>
            </a:r>
          </a:p>
        </p:txBody>
      </p:sp>
      <p:sp>
        <p:nvSpPr>
          <p:cNvPr id="65554" name="Text Box 43"/>
          <p:cNvSpPr txBox="1">
            <a:spLocks noChangeArrowheads="1"/>
          </p:cNvSpPr>
          <p:nvPr/>
        </p:nvSpPr>
        <p:spPr bwMode="auto">
          <a:xfrm>
            <a:off x="101600" y="2352675"/>
            <a:ext cx="11176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Dare</a:t>
            </a:r>
          </a:p>
        </p:txBody>
      </p:sp>
      <p:sp>
        <p:nvSpPr>
          <p:cNvPr id="37" name="Text Box 43"/>
          <p:cNvSpPr txBox="1">
            <a:spLocks noChangeArrowheads="1"/>
          </p:cNvSpPr>
          <p:nvPr/>
        </p:nvSpPr>
        <p:spPr bwMode="auto">
          <a:xfrm>
            <a:off x="4605338" y="2352675"/>
            <a:ext cx="111601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Dare</a:t>
            </a:r>
          </a:p>
        </p:txBody>
      </p:sp>
      <p:sp>
        <p:nvSpPr>
          <p:cNvPr id="38" name="Text Box 43"/>
          <p:cNvSpPr txBox="1">
            <a:spLocks noChangeArrowheads="1"/>
          </p:cNvSpPr>
          <p:nvPr/>
        </p:nvSpPr>
        <p:spPr bwMode="auto">
          <a:xfrm>
            <a:off x="3013075" y="2352675"/>
            <a:ext cx="1114425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Avere</a:t>
            </a:r>
          </a:p>
        </p:txBody>
      </p:sp>
      <p:sp>
        <p:nvSpPr>
          <p:cNvPr id="39" name="Text Box 43"/>
          <p:cNvSpPr txBox="1">
            <a:spLocks noChangeArrowheads="1"/>
          </p:cNvSpPr>
          <p:nvPr/>
        </p:nvSpPr>
        <p:spPr bwMode="auto">
          <a:xfrm>
            <a:off x="7705725" y="2379663"/>
            <a:ext cx="11176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Avere</a:t>
            </a:r>
          </a:p>
        </p:txBody>
      </p:sp>
      <p:sp>
        <p:nvSpPr>
          <p:cNvPr id="40" name="Text Box 43"/>
          <p:cNvSpPr txBox="1">
            <a:spLocks noChangeArrowheads="1"/>
          </p:cNvSpPr>
          <p:nvPr/>
        </p:nvSpPr>
        <p:spPr bwMode="auto">
          <a:xfrm>
            <a:off x="5003800" y="2732088"/>
            <a:ext cx="1379538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/>
              <a:t>2</a:t>
            </a:r>
          </a:p>
        </p:txBody>
      </p:sp>
      <p:sp>
        <p:nvSpPr>
          <p:cNvPr id="41" name="Text Box 43"/>
          <p:cNvSpPr txBox="1">
            <a:spLocks noChangeArrowheads="1"/>
          </p:cNvSpPr>
          <p:nvPr/>
        </p:nvSpPr>
        <p:spPr bwMode="auto">
          <a:xfrm>
            <a:off x="2159000" y="2724150"/>
            <a:ext cx="1379538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/>
              <a:t>2</a:t>
            </a:r>
          </a:p>
        </p:txBody>
      </p:sp>
      <p:cxnSp>
        <p:nvCxnSpPr>
          <p:cNvPr id="42" name="Connettore diritto 41"/>
          <p:cNvCxnSpPr>
            <a:cxnSpLocks/>
          </p:cNvCxnSpPr>
          <p:nvPr/>
        </p:nvCxnSpPr>
        <p:spPr>
          <a:xfrm>
            <a:off x="3187700" y="4135438"/>
            <a:ext cx="2701925" cy="0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/>
          <p:nvPr/>
        </p:nvCxnSpPr>
        <p:spPr>
          <a:xfrm flipV="1">
            <a:off x="3187700" y="3702050"/>
            <a:ext cx="0" cy="4460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/>
          <p:cNvCxnSpPr>
            <a:cxnSpLocks/>
          </p:cNvCxnSpPr>
          <p:nvPr/>
        </p:nvCxnSpPr>
        <p:spPr>
          <a:xfrm flipV="1">
            <a:off x="5889625" y="3702050"/>
            <a:ext cx="0" cy="4460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212078"/>
              </p:ext>
            </p:extLst>
          </p:nvPr>
        </p:nvGraphicFramePr>
        <p:xfrm>
          <a:off x="349250" y="4379913"/>
          <a:ext cx="8496300" cy="628650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07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83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28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837" marB="458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837" marB="458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Esistenze iniziali di materie prime</a:t>
                      </a:r>
                    </a:p>
                  </a:txBody>
                  <a:tcPr marT="45837" marB="458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837" marB="458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Magazzino materie prime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837" marB="458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837" marB="458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T="45837" marB="458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6" name="CasellaDiTesto 45"/>
          <p:cNvSpPr txBox="1">
            <a:spLocks noChangeArrowheads="1"/>
          </p:cNvSpPr>
          <p:nvPr/>
        </p:nvSpPr>
        <p:spPr bwMode="auto">
          <a:xfrm>
            <a:off x="885825" y="2892425"/>
            <a:ext cx="7921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(VE–)</a:t>
            </a:r>
          </a:p>
        </p:txBody>
      </p:sp>
      <p:sp>
        <p:nvSpPr>
          <p:cNvPr id="47" name="CasellaDiTesto 46"/>
          <p:cNvSpPr txBox="1">
            <a:spLocks noChangeArrowheads="1"/>
          </p:cNvSpPr>
          <p:nvPr/>
        </p:nvSpPr>
        <p:spPr bwMode="auto">
          <a:xfrm>
            <a:off x="5076056" y="3101975"/>
            <a:ext cx="150177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dirty="0" smtClean="0"/>
              <a:t>      (</a:t>
            </a:r>
            <a:r>
              <a:rPr lang="it-IT" altLang="it-IT" sz="1400" dirty="0"/>
              <a:t>VE-)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dirty="0"/>
              <a:t>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dirty="0"/>
              <a:t>costo d’esercizio</a:t>
            </a:r>
          </a:p>
        </p:txBody>
      </p:sp>
      <p:sp>
        <p:nvSpPr>
          <p:cNvPr id="48" name="CasellaDiTesto 47"/>
          <p:cNvSpPr txBox="1">
            <a:spLocks noChangeArrowheads="1"/>
          </p:cNvSpPr>
          <p:nvPr/>
        </p:nvSpPr>
        <p:spPr bwMode="auto">
          <a:xfrm>
            <a:off x="104775" y="3240088"/>
            <a:ext cx="1584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COSTO SOSPESO esercizio precedente</a:t>
            </a:r>
          </a:p>
        </p:txBody>
      </p:sp>
      <p:sp>
        <p:nvSpPr>
          <p:cNvPr id="49" name="CasellaDiTesto 48"/>
          <p:cNvSpPr txBox="1">
            <a:spLocks noChangeArrowheads="1"/>
          </p:cNvSpPr>
          <p:nvPr/>
        </p:nvSpPr>
        <p:spPr bwMode="auto">
          <a:xfrm>
            <a:off x="4052888" y="4148138"/>
            <a:ext cx="1295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01/01</a:t>
            </a:r>
          </a:p>
        </p:txBody>
      </p:sp>
      <p:sp>
        <p:nvSpPr>
          <p:cNvPr id="50" name="Text Box 43"/>
          <p:cNvSpPr txBox="1">
            <a:spLocks noChangeArrowheads="1"/>
          </p:cNvSpPr>
          <p:nvPr/>
        </p:nvSpPr>
        <p:spPr bwMode="auto">
          <a:xfrm>
            <a:off x="900113" y="2763838"/>
            <a:ext cx="1379537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/>
              <a:t>2</a:t>
            </a:r>
          </a:p>
        </p:txBody>
      </p:sp>
      <p:sp>
        <p:nvSpPr>
          <p:cNvPr id="51" name="CasellaDiTesto 50"/>
          <p:cNvSpPr txBox="1">
            <a:spLocks noChangeArrowheads="1"/>
          </p:cNvSpPr>
          <p:nvPr/>
        </p:nvSpPr>
        <p:spPr bwMode="auto">
          <a:xfrm>
            <a:off x="2551113" y="2998788"/>
            <a:ext cx="7921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(VE+)</a:t>
            </a:r>
          </a:p>
        </p:txBody>
      </p:sp>
      <p:sp>
        <p:nvSpPr>
          <p:cNvPr id="52" name="CasellaDiTesto 51"/>
          <p:cNvSpPr txBox="1">
            <a:spLocks noChangeArrowheads="1"/>
          </p:cNvSpPr>
          <p:nvPr/>
        </p:nvSpPr>
        <p:spPr bwMode="auto">
          <a:xfrm>
            <a:off x="2468563" y="3327400"/>
            <a:ext cx="1584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CHIUSURA COSTO SOSPESO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63525" y="692696"/>
            <a:ext cx="8496300" cy="4302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sz="22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Rilevazione contabile inizio </a:t>
            </a:r>
            <a:r>
              <a:rPr lang="it-IT" sz="22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esercizio (n+1)</a:t>
            </a:r>
            <a:endParaRPr lang="it-IT" sz="22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5" name="Group 23"/>
          <p:cNvGraphicFramePr>
            <a:graphicFrameLocks noGrp="1"/>
          </p:cNvGraphicFramePr>
          <p:nvPr/>
        </p:nvGraphicFramePr>
        <p:xfrm>
          <a:off x="649288" y="2411413"/>
          <a:ext cx="3048000" cy="1604962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049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0" marB="45730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0" marB="4573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Group 23"/>
          <p:cNvGraphicFramePr>
            <a:graphicFrameLocks noGrp="1"/>
          </p:cNvGraphicFramePr>
          <p:nvPr/>
        </p:nvGraphicFramePr>
        <p:xfrm>
          <a:off x="5141913" y="2395538"/>
          <a:ext cx="3048000" cy="155575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5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3" marB="45743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3" marB="4574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735" name="Text Box 43"/>
          <p:cNvSpPr txBox="1">
            <a:spLocks noChangeArrowheads="1"/>
          </p:cNvSpPr>
          <p:nvPr/>
        </p:nvSpPr>
        <p:spPr bwMode="auto">
          <a:xfrm>
            <a:off x="649288" y="1374775"/>
            <a:ext cx="316865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MAGAZZINO SEMILAVORATI E PRODOTTI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(conto derivato-economico acceso ai costi sospesi) </a:t>
            </a:r>
          </a:p>
        </p:txBody>
      </p:sp>
      <p:sp>
        <p:nvSpPr>
          <p:cNvPr id="30736" name="Text Box 43"/>
          <p:cNvSpPr txBox="1">
            <a:spLocks noChangeArrowheads="1"/>
          </p:cNvSpPr>
          <p:nvPr/>
        </p:nvSpPr>
        <p:spPr bwMode="auto">
          <a:xfrm>
            <a:off x="5141913" y="1093788"/>
            <a:ext cx="3168650" cy="126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 dirty="0"/>
              <a:t>ESISTENZE INZIALI </a:t>
            </a:r>
            <a:r>
              <a:rPr lang="it-IT" altLang="it-IT" sz="1600" b="1" dirty="0" smtClean="0"/>
              <a:t>DI SEMILAVORATI </a:t>
            </a:r>
            <a:r>
              <a:rPr lang="it-IT" altLang="it-IT" sz="1600" b="1" dirty="0"/>
              <a:t>E PRODOTTI FINITI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dirty="0"/>
              <a:t>(conto derivato-economico acceso ai costi d’esercizio)</a:t>
            </a:r>
          </a:p>
        </p:txBody>
      </p:sp>
      <p:sp>
        <p:nvSpPr>
          <p:cNvPr id="66576" name="Text Box 43"/>
          <p:cNvSpPr txBox="1">
            <a:spLocks noChangeArrowheads="1"/>
          </p:cNvSpPr>
          <p:nvPr/>
        </p:nvSpPr>
        <p:spPr bwMode="auto">
          <a:xfrm>
            <a:off x="173038" y="2452688"/>
            <a:ext cx="11176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 dirty="0"/>
              <a:t>Dare</a:t>
            </a:r>
          </a:p>
        </p:txBody>
      </p:sp>
      <p:sp>
        <p:nvSpPr>
          <p:cNvPr id="30738" name="Text Box 43"/>
          <p:cNvSpPr txBox="1">
            <a:spLocks noChangeArrowheads="1"/>
          </p:cNvSpPr>
          <p:nvPr/>
        </p:nvSpPr>
        <p:spPr bwMode="auto">
          <a:xfrm>
            <a:off x="4651375" y="2495550"/>
            <a:ext cx="111601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Dare</a:t>
            </a:r>
          </a:p>
        </p:txBody>
      </p:sp>
      <p:sp>
        <p:nvSpPr>
          <p:cNvPr id="30739" name="Text Box 43"/>
          <p:cNvSpPr txBox="1">
            <a:spLocks noChangeArrowheads="1"/>
          </p:cNvSpPr>
          <p:nvPr/>
        </p:nvSpPr>
        <p:spPr bwMode="auto">
          <a:xfrm>
            <a:off x="3059113" y="2495550"/>
            <a:ext cx="1114425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Avere</a:t>
            </a:r>
          </a:p>
        </p:txBody>
      </p:sp>
      <p:sp>
        <p:nvSpPr>
          <p:cNvPr id="30740" name="Text Box 43"/>
          <p:cNvSpPr txBox="1">
            <a:spLocks noChangeArrowheads="1"/>
          </p:cNvSpPr>
          <p:nvPr/>
        </p:nvSpPr>
        <p:spPr bwMode="auto">
          <a:xfrm>
            <a:off x="7751763" y="2522538"/>
            <a:ext cx="11176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Avere</a:t>
            </a:r>
          </a:p>
        </p:txBody>
      </p:sp>
      <p:sp>
        <p:nvSpPr>
          <p:cNvPr id="30741" name="Text Box 43"/>
          <p:cNvSpPr txBox="1">
            <a:spLocks noChangeArrowheads="1"/>
          </p:cNvSpPr>
          <p:nvPr/>
        </p:nvSpPr>
        <p:spPr bwMode="auto">
          <a:xfrm>
            <a:off x="5049838" y="2874963"/>
            <a:ext cx="1379537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/>
              <a:t>5</a:t>
            </a:r>
          </a:p>
        </p:txBody>
      </p:sp>
      <p:sp>
        <p:nvSpPr>
          <p:cNvPr id="30742" name="Text Box 43"/>
          <p:cNvSpPr txBox="1">
            <a:spLocks noChangeArrowheads="1"/>
          </p:cNvSpPr>
          <p:nvPr/>
        </p:nvSpPr>
        <p:spPr bwMode="auto">
          <a:xfrm>
            <a:off x="2205038" y="2867025"/>
            <a:ext cx="13795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/>
              <a:t>5</a:t>
            </a:r>
          </a:p>
        </p:txBody>
      </p:sp>
      <p:cxnSp>
        <p:nvCxnSpPr>
          <p:cNvPr id="21" name="Connettore diritto 20"/>
          <p:cNvCxnSpPr>
            <a:cxnSpLocks/>
          </p:cNvCxnSpPr>
          <p:nvPr/>
        </p:nvCxnSpPr>
        <p:spPr>
          <a:xfrm>
            <a:off x="3233738" y="4278313"/>
            <a:ext cx="2701925" cy="0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 flipV="1">
            <a:off x="3233738" y="3844925"/>
            <a:ext cx="0" cy="4460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>
            <a:cxnSpLocks/>
          </p:cNvCxnSpPr>
          <p:nvPr/>
        </p:nvCxnSpPr>
        <p:spPr>
          <a:xfrm flipV="1">
            <a:off x="5935663" y="3844925"/>
            <a:ext cx="0" cy="4460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143454"/>
              </p:ext>
            </p:extLst>
          </p:nvPr>
        </p:nvGraphicFramePr>
        <p:xfrm>
          <a:off x="395288" y="4522788"/>
          <a:ext cx="8496300" cy="457274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07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83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7" marB="457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7" marB="457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Esistenze iniziali di semilavorati e prodotti</a:t>
                      </a:r>
                    </a:p>
                  </a:txBody>
                  <a:tcPr marT="45757" marB="457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7" marB="457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Magazzino semilavorati e prodotti</a:t>
                      </a:r>
                    </a:p>
                  </a:txBody>
                  <a:tcPr marT="45757" marB="457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7" marB="457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T="45757" marB="457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931863" y="3035300"/>
            <a:ext cx="7921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(VE–)</a:t>
            </a:r>
          </a:p>
        </p:txBody>
      </p: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5158457" y="3244850"/>
            <a:ext cx="150177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dirty="0" smtClean="0"/>
              <a:t>      (</a:t>
            </a:r>
            <a:r>
              <a:rPr lang="it-IT" altLang="it-IT" sz="1400" dirty="0"/>
              <a:t>VE-)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dirty="0"/>
              <a:t>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dirty="0"/>
              <a:t>costo d’esercizio</a:t>
            </a:r>
          </a:p>
        </p:txBody>
      </p:sp>
      <p:sp>
        <p:nvSpPr>
          <p:cNvPr id="27" name="CasellaDiTesto 26"/>
          <p:cNvSpPr txBox="1">
            <a:spLocks noChangeArrowheads="1"/>
          </p:cNvSpPr>
          <p:nvPr/>
        </p:nvSpPr>
        <p:spPr bwMode="auto">
          <a:xfrm>
            <a:off x="342900" y="3409950"/>
            <a:ext cx="1584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COSTO SOSPESO esercizio precedente</a:t>
            </a:r>
          </a:p>
        </p:txBody>
      </p:sp>
      <p:sp>
        <p:nvSpPr>
          <p:cNvPr id="28" name="CasellaDiTesto 27"/>
          <p:cNvSpPr txBox="1">
            <a:spLocks noChangeArrowheads="1"/>
          </p:cNvSpPr>
          <p:nvPr/>
        </p:nvSpPr>
        <p:spPr bwMode="auto">
          <a:xfrm>
            <a:off x="4098925" y="4291013"/>
            <a:ext cx="1295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01/01</a:t>
            </a:r>
          </a:p>
        </p:txBody>
      </p:sp>
      <p:sp>
        <p:nvSpPr>
          <p:cNvPr id="25" name="Text Box 43"/>
          <p:cNvSpPr txBox="1">
            <a:spLocks noChangeArrowheads="1"/>
          </p:cNvSpPr>
          <p:nvPr/>
        </p:nvSpPr>
        <p:spPr bwMode="auto">
          <a:xfrm>
            <a:off x="946150" y="2906713"/>
            <a:ext cx="1379538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/>
              <a:t>5</a:t>
            </a:r>
          </a:p>
        </p:txBody>
      </p:sp>
      <p:sp>
        <p:nvSpPr>
          <p:cNvPr id="26" name="CasellaDiTesto 25"/>
          <p:cNvSpPr txBox="1">
            <a:spLocks noChangeArrowheads="1"/>
          </p:cNvSpPr>
          <p:nvPr/>
        </p:nvSpPr>
        <p:spPr bwMode="auto">
          <a:xfrm>
            <a:off x="2597150" y="3141663"/>
            <a:ext cx="7921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(VE+)</a:t>
            </a:r>
          </a:p>
        </p:txBody>
      </p:sp>
      <p:sp>
        <p:nvSpPr>
          <p:cNvPr id="29" name="CasellaDiTesto 28"/>
          <p:cNvSpPr txBox="1">
            <a:spLocks noChangeArrowheads="1"/>
          </p:cNvSpPr>
          <p:nvPr/>
        </p:nvSpPr>
        <p:spPr bwMode="auto">
          <a:xfrm>
            <a:off x="2514600" y="3470275"/>
            <a:ext cx="1584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CHIUSURA COSTO SOSPESO</a:t>
            </a:r>
          </a:p>
        </p:txBody>
      </p:sp>
      <p:sp>
        <p:nvSpPr>
          <p:cNvPr id="66610" name="Text Box 2"/>
          <p:cNvSpPr txBox="1">
            <a:spLocks noChangeArrowheads="1"/>
          </p:cNvSpPr>
          <p:nvPr/>
        </p:nvSpPr>
        <p:spPr bwMode="auto">
          <a:xfrm>
            <a:off x="179388" y="88900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La riapertura dei conti</a:t>
            </a:r>
            <a:endParaRPr lang="it-IT" altLang="it-IT" sz="2000"/>
          </a:p>
        </p:txBody>
      </p:sp>
      <p:pic>
        <p:nvPicPr>
          <p:cNvPr id="66611" name="Immagin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463" y="5011738"/>
            <a:ext cx="698182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4"/>
          <p:cNvSpPr>
            <a:spLocks noChangeArrowheads="1"/>
          </p:cNvSpPr>
          <p:nvPr/>
        </p:nvSpPr>
        <p:spPr bwMode="auto">
          <a:xfrm>
            <a:off x="395536" y="260350"/>
            <a:ext cx="8352928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 smtClean="0"/>
              <a:t>Il bilancio di esercizio «completo»</a:t>
            </a:r>
            <a:endParaRPr lang="it-IT" altLang="it-IT" sz="1800" dirty="0"/>
          </a:p>
        </p:txBody>
      </p:sp>
      <p:sp>
        <p:nvSpPr>
          <p:cNvPr id="2" name="Rettangolo 1"/>
          <p:cNvSpPr/>
          <p:nvPr/>
        </p:nvSpPr>
        <p:spPr>
          <a:xfrm>
            <a:off x="395536" y="980728"/>
            <a:ext cx="83529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Arrivati a questo punto (vedendo due anni consecutivi) abbiamo la </a:t>
            </a:r>
            <a:r>
              <a:rPr lang="it-IT" sz="1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visione completa</a:t>
            </a:r>
            <a:r>
              <a:rPr lang="it-IT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 come si compone il </a:t>
            </a:r>
            <a:r>
              <a:rPr lang="it-IT" sz="1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bilancio di esercizio</a:t>
            </a:r>
            <a:r>
              <a:rPr lang="it-IT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 riferimento ad un anno che non è quello di costituzione dell’azienda.</a:t>
            </a:r>
          </a:p>
          <a:p>
            <a:pPr algn="just">
              <a:spcAft>
                <a:spcPts val="0"/>
              </a:spcAft>
            </a:pPr>
            <a:r>
              <a:rPr lang="it-IT" sz="1800" spc="-1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Nel bilancio dell’anno di costituzione (primo anno di attività) mancano infatti una serie di conti e in particolare i conti accesi alle </a:t>
            </a:r>
            <a:r>
              <a:rPr lang="it-IT" sz="1800" b="1" spc="-1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esistenze iniziali</a:t>
            </a:r>
            <a:r>
              <a:rPr lang="it-IT" sz="1800" spc="-1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it-IT" sz="1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t-IT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Pertanto, sintetizzando quanto sino ad ora abbiamo illustrato, </a:t>
            </a:r>
            <a:r>
              <a:rPr lang="it-IT" sz="1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</a:t>
            </a:r>
            <a:r>
              <a:rPr lang="it-IT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bilancio di esercizio di un anno di funzionamento dell’azienda (che non sia il primo) è così strutturato</a:t>
            </a:r>
            <a:r>
              <a:rPr lang="it-IT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it-IT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101" y="3199031"/>
            <a:ext cx="6077798" cy="34390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4"/>
          <p:cNvSpPr>
            <a:spLocks noChangeArrowheads="1"/>
          </p:cNvSpPr>
          <p:nvPr/>
        </p:nvSpPr>
        <p:spPr bwMode="auto">
          <a:xfrm>
            <a:off x="395536" y="260350"/>
            <a:ext cx="8352928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dirty="0" smtClean="0"/>
              <a:t>La destinazione dell’utile dell’esercizio precedente</a:t>
            </a:r>
            <a:endParaRPr lang="it-IT" altLang="it-IT" dirty="0"/>
          </a:p>
        </p:txBody>
      </p:sp>
      <p:sp>
        <p:nvSpPr>
          <p:cNvPr id="4" name="Rettangolo 3"/>
          <p:cNvSpPr/>
          <p:nvPr/>
        </p:nvSpPr>
        <p:spPr>
          <a:xfrm>
            <a:off x="359532" y="1052736"/>
            <a:ext cx="842493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Clr>
                <a:srgbClr val="FFFF99"/>
              </a:buClr>
              <a:defRPr/>
            </a:pPr>
            <a:r>
              <a:rPr 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L’utile dell’esercizio (degli esercizi) 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precedente </a:t>
            </a:r>
            <a:r>
              <a:rPr 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rimane a disposizione dell’azienda sinché non se ne decide la 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destinazione</a:t>
            </a:r>
          </a:p>
          <a:p>
            <a:pPr eaLnBrk="1" hangingPunct="1">
              <a:buClr>
                <a:srgbClr val="FFFF99"/>
              </a:buClr>
              <a:defRPr/>
            </a:pPr>
            <a:endParaRPr lang="it-IT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Clr>
                <a:srgbClr val="FFFF99"/>
              </a:buClr>
              <a:defRPr/>
            </a:pP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Esso </a:t>
            </a:r>
            <a:r>
              <a:rPr 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può </a:t>
            </a: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essere</a:t>
            </a:r>
          </a:p>
          <a:p>
            <a:pPr eaLnBrk="1" hangingPunct="1">
              <a:buClr>
                <a:srgbClr val="FFFF99"/>
              </a:buClr>
              <a:defRPr/>
            </a:pP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it-IT" sz="20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trattenuto </a:t>
            </a:r>
            <a:r>
              <a:rPr lang="it-IT" sz="20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azienda </a:t>
            </a:r>
            <a:r>
              <a:rPr lang="it-IT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(autofinanziamento - riduzione del fabbisogno finanziario - e rafforzamento aziendale - la ricchezza generata viene trattenuta)</a:t>
            </a:r>
          </a:p>
          <a:p>
            <a:pPr lvl="2" eaLnBrk="1" hangingPunct="1">
              <a:buClr>
                <a:srgbClr val="FFFF99"/>
              </a:buClr>
              <a:defRPr/>
            </a:pPr>
            <a:r>
              <a:rPr lang="it-IT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riserva </a:t>
            </a: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legale 5% sino a 1/5 del capitale sociale</a:t>
            </a:r>
          </a:p>
          <a:p>
            <a:pPr lvl="2" eaLnBrk="1" hangingPunct="1">
              <a:buClr>
                <a:srgbClr val="FFFF99"/>
              </a:buClr>
              <a:defRPr/>
            </a:pPr>
            <a:r>
              <a:rPr lang="it-IT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riserva </a:t>
            </a: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statutaria</a:t>
            </a:r>
          </a:p>
          <a:p>
            <a:pPr lvl="2" eaLnBrk="1" hangingPunct="1">
              <a:buClr>
                <a:srgbClr val="FFFF99"/>
              </a:buClr>
              <a:defRPr/>
            </a:pPr>
            <a:r>
              <a:rPr lang="it-IT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riserva </a:t>
            </a: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straordinaria (o </a:t>
            </a:r>
            <a:r>
              <a:rPr lang="it-IT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facoltativa)</a:t>
            </a:r>
          </a:p>
          <a:p>
            <a:pPr marL="0" lvl="2" eaLnBrk="1" hangingPunct="1">
              <a:buClr>
                <a:srgbClr val="FFFF99"/>
              </a:buClr>
              <a:defRPr/>
            </a:pPr>
            <a:r>
              <a:rPr lang="it-IT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it-IT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20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distribuito</a:t>
            </a:r>
            <a:r>
              <a:rPr lang="it-IT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all’imprenditore o, se società, ai soci</a:t>
            </a:r>
          </a:p>
          <a:p>
            <a:pPr marL="0" lvl="1" eaLnBrk="1" hangingPunct="1">
              <a:buClr>
                <a:srgbClr val="FFFF99"/>
              </a:buClr>
              <a:defRPr/>
            </a:pPr>
            <a:r>
              <a:rPr lang="it-IT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it-IT" sz="20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it-IT" sz="20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parte trattenuto e in parte distribuito</a:t>
            </a:r>
            <a:endParaRPr lang="it-IT" sz="24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Clr>
                <a:srgbClr val="FFFF99"/>
              </a:buClr>
              <a:defRPr/>
            </a:pPr>
            <a:endParaRPr lang="it-IT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Clr>
                <a:srgbClr val="FFFF99"/>
              </a:buClr>
              <a:defRPr/>
            </a:pPr>
            <a:r>
              <a:rPr 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caso di perdita, sotto determinate circostanze, è necessario ricapitalizzare l’azienda (RINVIO)</a:t>
            </a:r>
          </a:p>
        </p:txBody>
      </p:sp>
    </p:spTree>
    <p:extLst>
      <p:ext uri="{BB962C8B-B14F-4D97-AF65-F5344CB8AC3E}">
        <p14:creationId xmlns:p14="http://schemas.microsoft.com/office/powerpoint/2010/main" val="363936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4"/>
          <p:cNvSpPr>
            <a:spLocks noChangeArrowheads="1"/>
          </p:cNvSpPr>
          <p:nvPr/>
        </p:nvSpPr>
        <p:spPr bwMode="auto">
          <a:xfrm>
            <a:off x="395536" y="260350"/>
            <a:ext cx="8352928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dirty="0" smtClean="0"/>
              <a:t>La destinazione dell’utile dell’esercizio precedente</a:t>
            </a:r>
            <a:endParaRPr lang="it-IT" altLang="it-IT" dirty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174716"/>
              </p:ext>
            </p:extLst>
          </p:nvPr>
        </p:nvGraphicFramePr>
        <p:xfrm>
          <a:off x="611559" y="980728"/>
          <a:ext cx="7920881" cy="29491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9431">
                  <a:extLst>
                    <a:ext uri="{9D8B030D-6E8A-4147-A177-3AD203B41FA5}">
                      <a16:colId xmlns:a16="http://schemas.microsoft.com/office/drawing/2014/main" val="138366015"/>
                    </a:ext>
                  </a:extLst>
                </a:gridCol>
                <a:gridCol w="2127604">
                  <a:extLst>
                    <a:ext uri="{9D8B030D-6E8A-4147-A177-3AD203B41FA5}">
                      <a16:colId xmlns:a16="http://schemas.microsoft.com/office/drawing/2014/main" val="3648625237"/>
                    </a:ext>
                  </a:extLst>
                </a:gridCol>
                <a:gridCol w="2033553">
                  <a:extLst>
                    <a:ext uri="{9D8B030D-6E8A-4147-A177-3AD203B41FA5}">
                      <a16:colId xmlns:a16="http://schemas.microsoft.com/office/drawing/2014/main" val="2010302596"/>
                    </a:ext>
                  </a:extLst>
                </a:gridCol>
                <a:gridCol w="2000293">
                  <a:extLst>
                    <a:ext uri="{9D8B030D-6E8A-4147-A177-3AD203B41FA5}">
                      <a16:colId xmlns:a16="http://schemas.microsoft.com/office/drawing/2014/main" val="1986927617"/>
                    </a:ext>
                  </a:extLst>
                </a:gridCol>
              </a:tblGrid>
              <a:tr h="233582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DESTINAZIONE DELL’UTILE DI ESERCIZIO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977022"/>
                  </a:ext>
                </a:extLst>
              </a:tr>
              <a:tr h="4229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In un’azienda individuale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In una società di persone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In una società di capitali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8752944"/>
                  </a:ext>
                </a:extLst>
              </a:tr>
              <a:tr h="233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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</a:t>
                      </a:r>
                      <a:endParaRPr lang="it-IT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</a:t>
                      </a:r>
                      <a:endParaRPr lang="it-IT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extLst>
                  <a:ext uri="{0D108BD9-81ED-4DB2-BD59-A6C34878D82A}">
                    <a16:rowId xmlns:a16="http://schemas.microsoft.com/office/drawing/2014/main" val="3053845157"/>
                  </a:ext>
                </a:extLst>
              </a:tr>
              <a:tr h="612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Alla distribuzione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Nasce un debito verso l’imprenditore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Nasce un debito verso i soci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tx1"/>
                          </a:solidFill>
                          <a:effectLst/>
                        </a:rPr>
                        <a:t>Nasce un debito verso i soci</a:t>
                      </a:r>
                      <a:endParaRPr lang="it-IT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extLst>
                  <a:ext uri="{0D108BD9-81ED-4DB2-BD59-A6C34878D82A}">
                    <a16:rowId xmlns:a16="http://schemas.microsoft.com/office/drawing/2014/main" val="2935513476"/>
                  </a:ext>
                </a:extLst>
              </a:tr>
              <a:tr h="8017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solidFill>
                            <a:schemeClr val="tx1"/>
                          </a:solidFill>
                          <a:effectLst/>
                        </a:rPr>
                        <a:t>Alla </a:t>
                      </a:r>
                      <a:r>
                        <a:rPr lang="it-IT" sz="1800" dirty="0" err="1">
                          <a:solidFill>
                            <a:schemeClr val="tx1"/>
                          </a:solidFill>
                          <a:effectLst/>
                        </a:rPr>
                        <a:t>riservizzazione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Si incrementa il capitale netto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Nascono o si incrementano (se già esistenti) le riserve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Nascono o si incrementano (se già esistenti) le riserve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/>
                </a:tc>
                <a:extLst>
                  <a:ext uri="{0D108BD9-81ED-4DB2-BD59-A6C34878D82A}">
                    <a16:rowId xmlns:a16="http://schemas.microsoft.com/office/drawing/2014/main" val="3646817085"/>
                  </a:ext>
                </a:extLst>
              </a:tr>
            </a:tbl>
          </a:graphicData>
        </a:graphic>
      </p:graphicFrame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725704"/>
              </p:ext>
            </p:extLst>
          </p:nvPr>
        </p:nvGraphicFramePr>
        <p:xfrm>
          <a:off x="587115" y="4143308"/>
          <a:ext cx="7945325" cy="25556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933">
                  <a:extLst>
                    <a:ext uri="{9D8B030D-6E8A-4147-A177-3AD203B41FA5}">
                      <a16:colId xmlns:a16="http://schemas.microsoft.com/office/drawing/2014/main" val="1389565473"/>
                    </a:ext>
                  </a:extLst>
                </a:gridCol>
                <a:gridCol w="2621980">
                  <a:extLst>
                    <a:ext uri="{9D8B030D-6E8A-4147-A177-3AD203B41FA5}">
                      <a16:colId xmlns:a16="http://schemas.microsoft.com/office/drawing/2014/main" val="2570023149"/>
                    </a:ext>
                  </a:extLst>
                </a:gridCol>
                <a:gridCol w="2579412">
                  <a:extLst>
                    <a:ext uri="{9D8B030D-6E8A-4147-A177-3AD203B41FA5}">
                      <a16:colId xmlns:a16="http://schemas.microsoft.com/office/drawing/2014/main" val="2594216172"/>
                    </a:ext>
                  </a:extLst>
                </a:gridCol>
              </a:tblGrid>
              <a:tr h="283749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DISTRIBUZIONE DELL’UTILE DI ESERCIZIO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938166"/>
                  </a:ext>
                </a:extLst>
              </a:tr>
              <a:tr h="5138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0" dirty="0">
                          <a:solidFill>
                            <a:schemeClr val="tx1"/>
                          </a:solidFill>
                          <a:effectLst/>
                        </a:rPr>
                        <a:t>Nelle aziende individuali</a:t>
                      </a:r>
                      <a:endParaRPr lang="it-IT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Nelle società di persone e nelle S.r.l.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Nelle S.p.a. e nelle </a:t>
                      </a:r>
                      <a:r>
                        <a:rPr lang="it-IT" sz="1600" dirty="0" err="1">
                          <a:solidFill>
                            <a:schemeClr val="tx1"/>
                          </a:solidFill>
                          <a:effectLst/>
                        </a:rPr>
                        <a:t>S.a.p.a</a:t>
                      </a: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541342"/>
                  </a:ext>
                </a:extLst>
              </a:tr>
              <a:tr h="3067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</a:t>
                      </a:r>
                      <a:endParaRPr lang="it-IT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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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758395"/>
                  </a:ext>
                </a:extLst>
              </a:tr>
              <a:tr h="6748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0" dirty="0">
                          <a:solidFill>
                            <a:schemeClr val="tx1"/>
                          </a:solidFill>
                          <a:effectLst/>
                        </a:rPr>
                        <a:t>Nasce un debito verso l’imprenditore denominato</a:t>
                      </a:r>
                      <a:endParaRPr lang="it-IT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Nasce un debito verso i soci denominato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Nasce un debito verso i soci denominato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215419"/>
                  </a:ext>
                </a:extLst>
              </a:tr>
              <a:tr h="6748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0" dirty="0">
                          <a:solidFill>
                            <a:schemeClr val="tx1"/>
                          </a:solidFill>
                          <a:effectLst/>
                        </a:rPr>
                        <a:t>“Debiti verso titolare” oppure “Titolare c/utili”</a:t>
                      </a:r>
                      <a:endParaRPr lang="it-IT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“Debiti verso soci per utili” oppure “Soci c/utili”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“Debiti verso soci per dividendo” oppure “Azionisti c/dividendo”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17780" marB="1778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872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21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4"/>
          <p:cNvSpPr>
            <a:spLocks noChangeArrowheads="1"/>
          </p:cNvSpPr>
          <p:nvPr/>
        </p:nvSpPr>
        <p:spPr bwMode="auto">
          <a:xfrm>
            <a:off x="395536" y="260350"/>
            <a:ext cx="8352928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dirty="0" smtClean="0"/>
              <a:t>La destinazione dell’utile dell’esercizio precedente</a:t>
            </a:r>
            <a:endParaRPr lang="it-IT" alt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7EBA2B0C-7EAB-45C2-A7A6-D157EB7073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3234" y="980728"/>
            <a:ext cx="6728435" cy="5542986"/>
          </a:xfrm>
          <a:prstGeom prst="rect">
            <a:avLst/>
          </a:prstGeom>
          <a:effectLst>
            <a:softEdge rad="50800"/>
          </a:effectLst>
        </p:spPr>
      </p:pic>
      <p:sp>
        <p:nvSpPr>
          <p:cNvPr id="4" name="Text Box 43"/>
          <p:cNvSpPr txBox="1">
            <a:spLocks noChangeArrowheads="1"/>
          </p:cNvSpPr>
          <p:nvPr/>
        </p:nvSpPr>
        <p:spPr bwMode="auto">
          <a:xfrm>
            <a:off x="161300" y="1628800"/>
            <a:ext cx="188019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 dirty="0" err="1" smtClean="0"/>
              <a:t>Riservizzazione</a:t>
            </a:r>
            <a:r>
              <a:rPr lang="it-IT" altLang="it-IT" sz="1600" b="1" dirty="0" smtClean="0"/>
              <a:t> in azienda individuale</a:t>
            </a:r>
            <a:endParaRPr lang="it-IT" altLang="it-IT" sz="1600" b="1" dirty="0"/>
          </a:p>
        </p:txBody>
      </p:sp>
      <p:sp>
        <p:nvSpPr>
          <p:cNvPr id="6" name="Text Box 43"/>
          <p:cNvSpPr txBox="1">
            <a:spLocks noChangeArrowheads="1"/>
          </p:cNvSpPr>
          <p:nvPr/>
        </p:nvSpPr>
        <p:spPr bwMode="auto">
          <a:xfrm>
            <a:off x="173038" y="4284385"/>
            <a:ext cx="18801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 dirty="0" err="1" smtClean="0"/>
              <a:t>Riservizzazione</a:t>
            </a:r>
            <a:r>
              <a:rPr lang="it-IT" altLang="it-IT" sz="1600" b="1" dirty="0" smtClean="0"/>
              <a:t> in società</a:t>
            </a:r>
            <a:endParaRPr lang="it-IT" altLang="it-IT" sz="1600" b="1" dirty="0"/>
          </a:p>
        </p:txBody>
      </p:sp>
    </p:spTree>
    <p:extLst>
      <p:ext uri="{BB962C8B-B14F-4D97-AF65-F5344CB8AC3E}">
        <p14:creationId xmlns:p14="http://schemas.microsoft.com/office/powerpoint/2010/main" val="220805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4"/>
          <p:cNvSpPr>
            <a:spLocks noChangeArrowheads="1"/>
          </p:cNvSpPr>
          <p:nvPr/>
        </p:nvSpPr>
        <p:spPr bwMode="auto">
          <a:xfrm>
            <a:off x="395536" y="260350"/>
            <a:ext cx="8352928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dirty="0" smtClean="0"/>
              <a:t>La destinazione dell’utile dell’esercizio precedente</a:t>
            </a:r>
            <a:endParaRPr lang="it-IT" alt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78E8E3BF-B283-4F72-971D-2622C82D04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0900" y="980728"/>
            <a:ext cx="4727057" cy="5768689"/>
          </a:xfrm>
          <a:prstGeom prst="rect">
            <a:avLst/>
          </a:prstGeom>
          <a:effectLst>
            <a:outerShdw blurRad="50800" dist="50800" dir="5400000" algn="ctr" rotWithShape="0">
              <a:schemeClr val="tx2"/>
            </a:outerShdw>
            <a:softEdge rad="38100"/>
          </a:effectLst>
        </p:spPr>
      </p:pic>
      <p:sp>
        <p:nvSpPr>
          <p:cNvPr id="6" name="Text Box 43"/>
          <p:cNvSpPr txBox="1">
            <a:spLocks noChangeArrowheads="1"/>
          </p:cNvSpPr>
          <p:nvPr/>
        </p:nvSpPr>
        <p:spPr bwMode="auto">
          <a:xfrm>
            <a:off x="186644" y="1268760"/>
            <a:ext cx="203443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 dirty="0" smtClean="0"/>
              <a:t>Distribuzione in azienda individuale</a:t>
            </a:r>
            <a:endParaRPr lang="it-IT" altLang="it-IT" sz="1600" b="1" dirty="0"/>
          </a:p>
        </p:txBody>
      </p:sp>
      <p:sp>
        <p:nvSpPr>
          <p:cNvPr id="7" name="Text Box 43"/>
          <p:cNvSpPr txBox="1">
            <a:spLocks noChangeArrowheads="1"/>
          </p:cNvSpPr>
          <p:nvPr/>
        </p:nvSpPr>
        <p:spPr bwMode="auto">
          <a:xfrm>
            <a:off x="179512" y="3212976"/>
            <a:ext cx="20344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 dirty="0" smtClean="0"/>
              <a:t>Distribuzione in società di persone</a:t>
            </a:r>
            <a:endParaRPr lang="it-IT" altLang="it-IT" sz="1600" b="1" dirty="0"/>
          </a:p>
        </p:txBody>
      </p:sp>
      <p:sp>
        <p:nvSpPr>
          <p:cNvPr id="8" name="Text Box 43"/>
          <p:cNvSpPr txBox="1">
            <a:spLocks noChangeArrowheads="1"/>
          </p:cNvSpPr>
          <p:nvPr/>
        </p:nvSpPr>
        <p:spPr bwMode="auto">
          <a:xfrm>
            <a:off x="179512" y="5085184"/>
            <a:ext cx="20344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 dirty="0" smtClean="0"/>
              <a:t>Distribuzione in società di capitali</a:t>
            </a:r>
            <a:endParaRPr lang="it-IT" altLang="it-IT" sz="1600" b="1" dirty="0"/>
          </a:p>
        </p:txBody>
      </p:sp>
      <p:sp>
        <p:nvSpPr>
          <p:cNvPr id="9" name="Text Box 43"/>
          <p:cNvSpPr txBox="1">
            <a:spLocks noChangeArrowheads="1"/>
          </p:cNvSpPr>
          <p:nvPr/>
        </p:nvSpPr>
        <p:spPr bwMode="auto">
          <a:xfrm>
            <a:off x="7217957" y="764704"/>
            <a:ext cx="1921650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300000"/>
              </a:lnSpc>
              <a:spcBef>
                <a:spcPct val="50000"/>
              </a:spcBef>
              <a:buClrTx/>
              <a:buFontTx/>
              <a:buNone/>
            </a:pPr>
            <a:r>
              <a:rPr lang="it-IT" altLang="it-IT" sz="1600" b="1" dirty="0" smtClean="0">
                <a:solidFill>
                  <a:srgbClr val="C00000"/>
                </a:solidFill>
              </a:rPr>
              <a:t>Possono ovviamente verificarsi casi intermedi in cui l’utile viene in parte </a:t>
            </a:r>
            <a:r>
              <a:rPr lang="it-IT" altLang="it-IT" sz="1600" b="1" dirty="0" err="1" smtClean="0">
                <a:solidFill>
                  <a:srgbClr val="C00000"/>
                </a:solidFill>
              </a:rPr>
              <a:t>riservizzato</a:t>
            </a:r>
            <a:r>
              <a:rPr lang="it-IT" altLang="it-IT" sz="1600" b="1" dirty="0" smtClean="0">
                <a:solidFill>
                  <a:srgbClr val="C00000"/>
                </a:solidFill>
              </a:rPr>
              <a:t> ed in parte distribuito</a:t>
            </a:r>
            <a:endParaRPr lang="it-IT" altLang="it-IT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62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ttangolo 10"/>
          <p:cNvSpPr>
            <a:spLocks noChangeArrowheads="1"/>
          </p:cNvSpPr>
          <p:nvPr/>
        </p:nvSpPr>
        <p:spPr bwMode="auto">
          <a:xfrm>
            <a:off x="323850" y="773113"/>
            <a:ext cx="8496300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2400" b="1" dirty="0"/>
              <a:t>31/12</a:t>
            </a:r>
          </a:p>
          <a:p>
            <a:pPr>
              <a:buFontTx/>
              <a:buNone/>
            </a:pPr>
            <a:r>
              <a:rPr lang="it-IT" altLang="it-IT" sz="1800" dirty="0"/>
              <a:t>Fasi per procedere alla chiusura dei conti:</a:t>
            </a:r>
          </a:p>
          <a:p>
            <a:pPr>
              <a:buFontTx/>
              <a:buNone/>
            </a:pPr>
            <a:endParaRPr lang="it-IT" altLang="it-IT" sz="800" dirty="0"/>
          </a:p>
          <a:p>
            <a:r>
              <a:rPr lang="it-IT" altLang="it-IT" sz="1800" dirty="0"/>
              <a:t>Epilogo dei costi e dei ricavi di competenza (compresi quelli indotti dagli assestamenti ) nel CONTO ECONOMICO GENERALE.</a:t>
            </a:r>
          </a:p>
          <a:p>
            <a:pPr>
              <a:buFontTx/>
              <a:buNone/>
            </a:pPr>
            <a:endParaRPr lang="it-IT" altLang="it-IT" sz="800" dirty="0"/>
          </a:p>
          <a:p>
            <a:r>
              <a:rPr lang="it-IT" altLang="it-IT" sz="1800" dirty="0"/>
              <a:t>Determinazione del reddito di esercizio (utile o perdita); </a:t>
            </a:r>
          </a:p>
          <a:p>
            <a:endParaRPr lang="it-IT" altLang="it-IT" sz="800" dirty="0"/>
          </a:p>
          <a:p>
            <a:r>
              <a:rPr lang="it-IT" altLang="it-IT" sz="1800" dirty="0"/>
              <a:t>Chiusura dei restanti conti “patrimoniali” relativi agli </a:t>
            </a:r>
            <a:r>
              <a:rPr lang="it-IT" altLang="it-IT" sz="1800" b="1" dirty="0"/>
              <a:t>impieghi</a:t>
            </a:r>
            <a:r>
              <a:rPr lang="it-IT" altLang="it-IT" sz="1800" dirty="0"/>
              <a:t> e alle </a:t>
            </a:r>
            <a:r>
              <a:rPr lang="it-IT" altLang="it-IT" sz="1800" b="1" dirty="0"/>
              <a:t>fonti </a:t>
            </a:r>
            <a:r>
              <a:rPr lang="it-IT" altLang="it-IT" sz="1800" dirty="0"/>
              <a:t>e il loro epilogo nello STATO PATRIMONIALE </a:t>
            </a:r>
            <a:r>
              <a:rPr lang="it-IT" altLang="it-IT" sz="1800" dirty="0" smtClean="0"/>
              <a:t>FINALE</a:t>
            </a:r>
            <a:endParaRPr lang="it-IT" altLang="it-IT" sz="1800" dirty="0"/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it-IT" altLang="it-IT" sz="2000" dirty="0"/>
          </a:p>
        </p:txBody>
      </p:sp>
      <p:sp>
        <p:nvSpPr>
          <p:cNvPr id="14340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La chiusura dei conti</a:t>
            </a:r>
            <a:endParaRPr lang="it-IT" altLang="it-IT" sz="2000"/>
          </a:p>
        </p:txBody>
      </p:sp>
      <p:sp>
        <p:nvSpPr>
          <p:cNvPr id="2" name="CasellaDiTesto 1"/>
          <p:cNvSpPr txBox="1"/>
          <p:nvPr/>
        </p:nvSpPr>
        <p:spPr>
          <a:xfrm>
            <a:off x="323850" y="3622675"/>
            <a:ext cx="4103688" cy="25860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dirty="0"/>
              <a:t>Impieghi/Attività</a:t>
            </a:r>
          </a:p>
          <a:p>
            <a:pPr marL="285750" indent="-285750">
              <a:buFontTx/>
              <a:buChar char="-"/>
              <a:defRPr/>
            </a:pPr>
            <a:r>
              <a:rPr lang="it-IT" sz="1600" dirty="0"/>
              <a:t>immobilizzazioni materiali e immateriali, </a:t>
            </a:r>
          </a:p>
          <a:p>
            <a:pPr marL="285750" indent="-285750">
              <a:buFontTx/>
              <a:buChar char="-"/>
              <a:defRPr/>
            </a:pPr>
            <a:r>
              <a:rPr lang="it-IT" sz="1600" dirty="0"/>
              <a:t>titoli (immobilizzati e circolanti), </a:t>
            </a:r>
          </a:p>
          <a:p>
            <a:pPr marL="285750" indent="-285750">
              <a:buFontTx/>
              <a:buChar char="-"/>
              <a:defRPr/>
            </a:pPr>
            <a:r>
              <a:rPr lang="it-IT" sz="1600" dirty="0"/>
              <a:t>rimanenze di magazzino (costo sospeso)</a:t>
            </a:r>
          </a:p>
          <a:p>
            <a:pPr marL="285750" indent="-285750">
              <a:buFontTx/>
              <a:buChar char="-"/>
              <a:defRPr/>
            </a:pPr>
            <a:r>
              <a:rPr lang="it-IT" sz="1600" dirty="0"/>
              <a:t>crediti di funzionamento e di finanziamento, </a:t>
            </a:r>
          </a:p>
          <a:p>
            <a:pPr marL="285750" indent="-285750">
              <a:buFontTx/>
              <a:buChar char="-"/>
              <a:defRPr/>
            </a:pPr>
            <a:r>
              <a:rPr lang="it-IT" sz="1600" dirty="0"/>
              <a:t>ratei attivi</a:t>
            </a:r>
          </a:p>
          <a:p>
            <a:pPr marL="285750" indent="-285750">
              <a:buFontTx/>
              <a:buChar char="-"/>
              <a:defRPr/>
            </a:pPr>
            <a:r>
              <a:rPr lang="it-IT" sz="1600" dirty="0"/>
              <a:t>risconti attivi (costo sospeso);</a:t>
            </a:r>
          </a:p>
          <a:p>
            <a:pPr marL="285750" indent="-285750">
              <a:buFontTx/>
              <a:buChar char="-"/>
              <a:defRPr/>
            </a:pPr>
            <a:r>
              <a:rPr lang="it-IT" sz="1600" b="1" dirty="0"/>
              <a:t>Reddito negativo = perdita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4840288" y="3622675"/>
            <a:ext cx="4117975" cy="2092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dirty="0"/>
              <a:t>Fonti/Passività</a:t>
            </a:r>
          </a:p>
          <a:p>
            <a:pPr marL="285750" indent="-285750">
              <a:buFontTx/>
              <a:buChar char="-"/>
              <a:defRPr/>
            </a:pPr>
            <a:r>
              <a:rPr lang="it-IT" sz="1600" dirty="0"/>
              <a:t>capitale netto, </a:t>
            </a:r>
          </a:p>
          <a:p>
            <a:pPr marL="285750" indent="-285750">
              <a:buFontTx/>
              <a:buChar char="-"/>
              <a:defRPr/>
            </a:pPr>
            <a:r>
              <a:rPr lang="it-IT" sz="1600" dirty="0"/>
              <a:t>debiti di funzionamento e di finanziamento, </a:t>
            </a:r>
          </a:p>
          <a:p>
            <a:pPr marL="285750" indent="-285750">
              <a:buFontTx/>
              <a:buChar char="-"/>
              <a:defRPr/>
            </a:pPr>
            <a:r>
              <a:rPr lang="it-IT" sz="1600" dirty="0"/>
              <a:t>fondi rischi e oneri futuri </a:t>
            </a:r>
          </a:p>
          <a:p>
            <a:pPr marL="285750" indent="-285750">
              <a:buFontTx/>
              <a:buChar char="-"/>
              <a:defRPr/>
            </a:pPr>
            <a:r>
              <a:rPr lang="it-IT" sz="1600" dirty="0"/>
              <a:t>ratei passivi</a:t>
            </a:r>
          </a:p>
          <a:p>
            <a:pPr marL="285750" indent="-285750">
              <a:buFontTx/>
              <a:buChar char="-"/>
              <a:defRPr/>
            </a:pPr>
            <a:r>
              <a:rPr lang="it-IT" sz="1600" dirty="0"/>
              <a:t>Risconti passivi (ricavi sospesi)</a:t>
            </a:r>
          </a:p>
          <a:p>
            <a:pPr marL="285750" indent="-285750">
              <a:buFontTx/>
              <a:buChar char="-"/>
              <a:defRPr/>
            </a:pPr>
            <a:r>
              <a:rPr lang="it-IT" sz="1600" b="1" dirty="0"/>
              <a:t>Reddito positivo = utile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4"/>
          <p:cNvSpPr>
            <a:spLocks noChangeArrowheads="1"/>
          </p:cNvSpPr>
          <p:nvPr/>
        </p:nvSpPr>
        <p:spPr bwMode="auto">
          <a:xfrm>
            <a:off x="762000" y="260350"/>
            <a:ext cx="76200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Riferimenti bibliografici</a:t>
            </a:r>
            <a:endParaRPr lang="it-IT" altLang="it-IT" sz="1800"/>
          </a:p>
        </p:txBody>
      </p:sp>
      <p:sp>
        <p:nvSpPr>
          <p:cNvPr id="83971" name="CasellaDiTesto 3"/>
          <p:cNvSpPr txBox="1">
            <a:spLocks noChangeArrowheads="1"/>
          </p:cNvSpPr>
          <p:nvPr/>
        </p:nvSpPr>
        <p:spPr bwMode="auto">
          <a:xfrm>
            <a:off x="782505" y="1412776"/>
            <a:ext cx="7632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 dirty="0"/>
              <a:t>Coronella S</a:t>
            </a:r>
            <a:r>
              <a:rPr lang="it-IT" altLang="it-IT" sz="2400" dirty="0" smtClean="0"/>
              <a:t>., Ragioneria generale, </a:t>
            </a:r>
            <a:r>
              <a:rPr lang="it-IT" altLang="it-IT" sz="2400" dirty="0"/>
              <a:t>Cap. </a:t>
            </a:r>
            <a:r>
              <a:rPr lang="it-IT" altLang="it-IT" sz="2400" dirty="0" smtClean="0"/>
              <a:t>12</a:t>
            </a:r>
            <a:endParaRPr lang="it-IT" altLang="it-IT" sz="1800" dirty="0"/>
          </a:p>
        </p:txBody>
      </p:sp>
    </p:spTree>
    <p:extLst>
      <p:ext uri="{BB962C8B-B14F-4D97-AF65-F5344CB8AC3E}">
        <p14:creationId xmlns:p14="http://schemas.microsoft.com/office/powerpoint/2010/main" val="254389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8" name="Rettangolo 10"/>
          <p:cNvSpPr>
            <a:spLocks noChangeArrowheads="1"/>
          </p:cNvSpPr>
          <p:nvPr/>
        </p:nvSpPr>
        <p:spPr bwMode="auto">
          <a:xfrm>
            <a:off x="323850" y="1113308"/>
            <a:ext cx="8496300" cy="534915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lang="it-IT" altLang="it-IT" sz="2000" dirty="0"/>
          </a:p>
          <a:p>
            <a:pPr>
              <a:buFontTx/>
              <a:buNone/>
              <a:defRPr/>
            </a:pPr>
            <a:r>
              <a:rPr lang="it-IT" sz="1800" b="1" dirty="0" smtClean="0"/>
              <a:t>Epilogo </a:t>
            </a:r>
            <a:r>
              <a:rPr lang="it-IT" sz="1800" b="1" dirty="0"/>
              <a:t>dei costi e dei ricavi </a:t>
            </a:r>
            <a:r>
              <a:rPr lang="it-IT" sz="1800" b="1" dirty="0" smtClean="0"/>
              <a:t>d’esercizio</a:t>
            </a:r>
            <a:endParaRPr lang="it-IT" sz="1800" b="1" dirty="0"/>
          </a:p>
          <a:p>
            <a:pPr>
              <a:buFontTx/>
              <a:buNone/>
              <a:defRPr/>
            </a:pPr>
            <a:endParaRPr lang="it-IT" sz="1800" b="1" dirty="0"/>
          </a:p>
          <a:p>
            <a:pPr>
              <a:buFontTx/>
              <a:buNone/>
              <a:defRPr/>
            </a:pPr>
            <a:endParaRPr lang="it-IT" sz="1800" b="1" dirty="0"/>
          </a:p>
          <a:p>
            <a:pPr>
              <a:buFontTx/>
              <a:buNone/>
              <a:defRPr/>
            </a:pPr>
            <a:endParaRPr lang="it-IT" sz="800" dirty="0"/>
          </a:p>
          <a:p>
            <a:pPr>
              <a:buFontTx/>
              <a:buNone/>
              <a:defRPr/>
            </a:pPr>
            <a:endParaRPr lang="it-IT" sz="800" dirty="0"/>
          </a:p>
          <a:p>
            <a:pPr>
              <a:buFontTx/>
              <a:buNone/>
              <a:defRPr/>
            </a:pPr>
            <a:endParaRPr lang="it-IT" sz="800" dirty="0"/>
          </a:p>
          <a:p>
            <a:pPr>
              <a:buFontTx/>
              <a:buNone/>
              <a:defRPr/>
            </a:pPr>
            <a:endParaRPr lang="it-IT" sz="800" dirty="0"/>
          </a:p>
          <a:p>
            <a:pPr>
              <a:buFontTx/>
              <a:buNone/>
              <a:defRPr/>
            </a:pPr>
            <a:endParaRPr lang="it-IT" sz="800" dirty="0"/>
          </a:p>
          <a:p>
            <a:pPr>
              <a:buFontTx/>
              <a:buNone/>
              <a:defRPr/>
            </a:pPr>
            <a:endParaRPr lang="it-IT" sz="800" dirty="0"/>
          </a:p>
          <a:p>
            <a:pPr>
              <a:buFontTx/>
              <a:buNone/>
              <a:defRPr/>
            </a:pPr>
            <a:endParaRPr lang="it-IT" sz="800" dirty="0"/>
          </a:p>
          <a:p>
            <a:pPr>
              <a:buFontTx/>
              <a:buNone/>
              <a:defRPr/>
            </a:pPr>
            <a:endParaRPr lang="it-IT" sz="800" dirty="0"/>
          </a:p>
          <a:p>
            <a:pPr marL="285750" indent="-285750" algn="just">
              <a:defRPr/>
            </a:pPr>
            <a:r>
              <a:rPr lang="it-IT" sz="2000" dirty="0"/>
              <a:t>I costi di esercizio, i quali sono aperti in “dare”, dovranno essere pertanto epilogati e chiusi in “avere” del “conto economico</a:t>
            </a:r>
            <a:r>
              <a:rPr lang="it-IT" sz="2000" dirty="0" smtClean="0"/>
              <a:t>”</a:t>
            </a:r>
          </a:p>
          <a:p>
            <a:pPr algn="just">
              <a:buNone/>
              <a:defRPr/>
            </a:pPr>
            <a:endParaRPr lang="it-IT" sz="2000" dirty="0"/>
          </a:p>
          <a:p>
            <a:pPr marL="285750" indent="-285750" algn="just">
              <a:defRPr/>
            </a:pPr>
            <a:r>
              <a:rPr lang="it-IT" sz="2000" dirty="0"/>
              <a:t>i ricavi di esercizio, che sono aperti in “avere”, dovranno essere epilogati e chiusi in “dare” del “conto economico</a:t>
            </a:r>
            <a:r>
              <a:rPr lang="it-IT" sz="2000" dirty="0" smtClean="0"/>
              <a:t>”</a:t>
            </a:r>
            <a:endParaRPr lang="it-IT" sz="2000" dirty="0"/>
          </a:p>
          <a:p>
            <a:pPr marL="285750" indent="-285750" algn="just">
              <a:defRPr/>
            </a:pPr>
            <a:endParaRPr lang="it-IT" sz="2000" dirty="0"/>
          </a:p>
          <a:p>
            <a:pPr marL="285750" indent="-285750" algn="just">
              <a:defRPr/>
            </a:pPr>
            <a:r>
              <a:rPr lang="it-IT" sz="2000" dirty="0"/>
              <a:t>Dalla loro somma algebrica scaturirà il reddito – utile o perdita – di </a:t>
            </a:r>
            <a:r>
              <a:rPr lang="it-IT" sz="2000" dirty="0" smtClean="0"/>
              <a:t>competenza</a:t>
            </a:r>
            <a:endParaRPr lang="it-IT" sz="2000" dirty="0"/>
          </a:p>
        </p:txBody>
      </p:sp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La chiusura dei conti</a:t>
            </a:r>
            <a:endParaRPr lang="it-IT" altLang="it-IT" sz="2000"/>
          </a:p>
        </p:txBody>
      </p:sp>
      <p:sp>
        <p:nvSpPr>
          <p:cNvPr id="16389" name="Text Box 43"/>
          <p:cNvSpPr txBox="1">
            <a:spLocks noChangeArrowheads="1"/>
          </p:cNvSpPr>
          <p:nvPr/>
        </p:nvSpPr>
        <p:spPr bwMode="auto">
          <a:xfrm>
            <a:off x="2771775" y="2010743"/>
            <a:ext cx="31686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 dirty="0"/>
              <a:t>Conto derivato-economico</a:t>
            </a:r>
            <a:endParaRPr lang="it-IT" altLang="it-IT" sz="1600" dirty="0"/>
          </a:p>
        </p:txBody>
      </p:sp>
      <p:graphicFrame>
        <p:nvGraphicFramePr>
          <p:cNvPr id="8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352538"/>
              </p:ext>
            </p:extLst>
          </p:nvPr>
        </p:nvGraphicFramePr>
        <p:xfrm>
          <a:off x="2892425" y="2378075"/>
          <a:ext cx="3048000" cy="1050925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50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808" marB="45808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808" marB="4580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395" name="Text Box 43"/>
          <p:cNvSpPr txBox="1">
            <a:spLocks noChangeArrowheads="1"/>
          </p:cNvSpPr>
          <p:nvPr/>
        </p:nvSpPr>
        <p:spPr bwMode="auto">
          <a:xfrm>
            <a:off x="2335213" y="2378075"/>
            <a:ext cx="111601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Dare</a:t>
            </a:r>
          </a:p>
        </p:txBody>
      </p:sp>
      <p:sp>
        <p:nvSpPr>
          <p:cNvPr id="16396" name="Text Box 43"/>
          <p:cNvSpPr txBox="1">
            <a:spLocks noChangeArrowheads="1"/>
          </p:cNvSpPr>
          <p:nvPr/>
        </p:nvSpPr>
        <p:spPr bwMode="auto">
          <a:xfrm>
            <a:off x="5454650" y="2374900"/>
            <a:ext cx="111601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b="1"/>
              <a:t>Avere</a:t>
            </a:r>
          </a:p>
        </p:txBody>
      </p:sp>
      <p:sp>
        <p:nvSpPr>
          <p:cNvPr id="16397" name="CasellaDiTesto 3"/>
          <p:cNvSpPr txBox="1">
            <a:spLocks noChangeArrowheads="1"/>
          </p:cNvSpPr>
          <p:nvPr/>
        </p:nvSpPr>
        <p:spPr bwMode="auto">
          <a:xfrm>
            <a:off x="4806950" y="2744788"/>
            <a:ext cx="1295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VE+)</a:t>
            </a:r>
          </a:p>
        </p:txBody>
      </p:sp>
      <p:sp>
        <p:nvSpPr>
          <p:cNvPr id="16398" name="CasellaDiTesto 3"/>
          <p:cNvSpPr txBox="1">
            <a:spLocks noChangeArrowheads="1"/>
          </p:cNvSpPr>
          <p:nvPr/>
        </p:nvSpPr>
        <p:spPr bwMode="auto">
          <a:xfrm>
            <a:off x="2808288" y="2743200"/>
            <a:ext cx="1295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</a:t>
            </a:r>
            <a:r>
              <a:rPr lang="it-IT" altLang="it-IT" sz="1400"/>
              <a:t>VE-)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323132"/>
            <a:ext cx="8423275" cy="3041972"/>
          </a:xfrm>
        </p:spPr>
        <p:txBody>
          <a:bodyPr/>
          <a:lstStyle/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r>
              <a:rPr lang="it-IT" altLang="it-IT" sz="1600" b="1" u="sng" dirty="0">
                <a:latin typeface="Tahoma" panose="020B0604030504040204" pitchFamily="34" charset="0"/>
                <a:cs typeface="Tahoma" panose="020B0604030504040204" pitchFamily="34" charset="0"/>
              </a:rPr>
              <a:t>Operazioni di gestione osservate</a:t>
            </a: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algn="just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Costituzione azienda individuale con apporto in danaro per 40</a:t>
            </a:r>
          </a:p>
          <a:p>
            <a:pPr algn="just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Accensione di un mutuo bancario per 60 concesso in </a:t>
            </a:r>
            <a:r>
              <a:rPr lang="it-IT" altLang="it-IT" sz="1600" dirty="0" smtClean="0">
                <a:latin typeface="Tahoma" panose="020B0604030504040204" pitchFamily="34" charset="0"/>
                <a:cs typeface="Tahoma" panose="020B0604030504040204" pitchFamily="34" charset="0"/>
              </a:rPr>
              <a:t>contanti</a:t>
            </a:r>
            <a:endParaRPr lang="it-IT" altLang="it-IT" sz="16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L’imprenditore ha acquistato fattori pluriennali per 20, costituiti da impianti. Pagamento con dilazione oltre </a:t>
            </a:r>
            <a:r>
              <a:rPr lang="it-IT" altLang="it-IT" sz="1600" dirty="0" smtClean="0">
                <a:latin typeface="Tahoma" panose="020B0604030504040204" pitchFamily="34" charset="0"/>
                <a:cs typeface="Tahoma" panose="020B0604030504040204" pitchFamily="34" charset="0"/>
              </a:rPr>
              <a:t>l’esercizio</a:t>
            </a:r>
            <a:endParaRPr lang="it-IT" altLang="it-IT" sz="16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it-IT" altLang="it-IT" sz="1600" b="1" dirty="0">
                <a:latin typeface="Tahoma" panose="020B0604030504040204" pitchFamily="34" charset="0"/>
                <a:cs typeface="Tahoma" panose="020B0604030504040204" pitchFamily="34" charset="0"/>
              </a:rPr>
              <a:t>L’imprenditore ha acquistato materie per 15. </a:t>
            </a: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Il fornitore ha accordato una dilazione di pagamento oltre </a:t>
            </a:r>
            <a:r>
              <a:rPr lang="it-IT" altLang="it-IT" sz="1600" dirty="0" smtClean="0">
                <a:latin typeface="Tahoma" panose="020B0604030504040204" pitchFamily="34" charset="0"/>
                <a:cs typeface="Tahoma" panose="020B0604030504040204" pitchFamily="34" charset="0"/>
              </a:rPr>
              <a:t>l’esercizio</a:t>
            </a:r>
            <a:endParaRPr lang="it-IT" altLang="it-IT" sz="16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it-IT" altLang="it-IT" sz="1600" b="1" dirty="0">
                <a:latin typeface="Tahoma" panose="020B0604030504040204" pitchFamily="34" charset="0"/>
                <a:cs typeface="Tahoma" panose="020B0604030504040204" pitchFamily="34" charset="0"/>
              </a:rPr>
              <a:t>L’imprenditore ha sostenuto salari e stipendi per 10. </a:t>
            </a: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Pagamento contestuale </a:t>
            </a:r>
          </a:p>
          <a:p>
            <a:pPr algn="just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it-IT" altLang="it-IT" sz="1600" b="1" dirty="0">
                <a:latin typeface="Tahoma" panose="020B0604030504040204" pitchFamily="34" charset="0"/>
                <a:cs typeface="Tahoma" panose="020B0604030504040204" pitchFamily="34" charset="0"/>
              </a:rPr>
              <a:t>L’imprenditore si è avvalso di servizi per 5. </a:t>
            </a: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Pagamento contestuale </a:t>
            </a:r>
          </a:p>
          <a:p>
            <a:pPr algn="just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it-IT" altLang="it-IT" sz="1600" b="1" dirty="0">
                <a:latin typeface="Tahoma" panose="020B0604030504040204" pitchFamily="34" charset="0"/>
                <a:cs typeface="Tahoma" panose="020B0604030504040204" pitchFamily="34" charset="0"/>
              </a:rPr>
              <a:t>L’imprenditore ha venduto prodotti per 40. </a:t>
            </a: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L’azienda ha accordato al cliente una dilazione di pagamento oltre </a:t>
            </a:r>
            <a:r>
              <a:rPr lang="it-IT" altLang="it-IT" sz="1600" dirty="0" smtClean="0">
                <a:latin typeface="Tahoma" panose="020B0604030504040204" pitchFamily="34" charset="0"/>
                <a:cs typeface="Tahoma" panose="020B0604030504040204" pitchFamily="34" charset="0"/>
              </a:rPr>
              <a:t>l’esercizio</a:t>
            </a:r>
            <a:endParaRPr lang="it-IT" altLang="it-IT" sz="16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436" name="Rettangolo 3"/>
          <p:cNvSpPr>
            <a:spLocks noChangeArrowheads="1"/>
          </p:cNvSpPr>
          <p:nvPr/>
        </p:nvSpPr>
        <p:spPr bwMode="auto">
          <a:xfrm>
            <a:off x="212725" y="476672"/>
            <a:ext cx="8316913" cy="70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endParaRPr lang="it-IT" altLang="it-IT" sz="1800" b="1" dirty="0" smtClean="0"/>
          </a:p>
          <a:p>
            <a:pPr>
              <a:buFontTx/>
              <a:buNone/>
            </a:pPr>
            <a:r>
              <a:rPr lang="it-IT" altLang="it-IT" sz="1800" b="1" dirty="0" smtClean="0"/>
              <a:t>Epilogo </a:t>
            </a:r>
            <a:r>
              <a:rPr lang="it-IT" altLang="it-IT" sz="1800" b="1" dirty="0"/>
              <a:t>dei costi e dei </a:t>
            </a:r>
            <a:r>
              <a:rPr lang="it-IT" altLang="it-IT" sz="1800" b="1" dirty="0" smtClean="0"/>
              <a:t>ricavi </a:t>
            </a:r>
            <a:r>
              <a:rPr lang="it-IT" sz="1800" b="1" dirty="0" smtClean="0"/>
              <a:t>d’esercizio</a:t>
            </a:r>
            <a:r>
              <a:rPr lang="it-IT" altLang="it-IT" sz="1800" b="1" dirty="0" smtClean="0"/>
              <a:t> </a:t>
            </a:r>
            <a:endParaRPr lang="it-IT" altLang="it-IT" sz="1800" b="1" dirty="0"/>
          </a:p>
        </p:txBody>
      </p:sp>
      <p:sp>
        <p:nvSpPr>
          <p:cNvPr id="18437" name="CasellaDiTesto 18"/>
          <p:cNvSpPr txBox="1">
            <a:spLocks noChangeArrowheads="1"/>
          </p:cNvSpPr>
          <p:nvPr/>
        </p:nvSpPr>
        <p:spPr bwMode="auto">
          <a:xfrm flipH="1">
            <a:off x="7110413" y="4987925"/>
            <a:ext cx="5349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it-IT" altLang="it-IT" sz="1600"/>
          </a:p>
        </p:txBody>
      </p:sp>
      <p:sp>
        <p:nvSpPr>
          <p:cNvPr id="18438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La chiusura dei conti</a:t>
            </a:r>
            <a:endParaRPr lang="it-IT" altLang="it-IT" sz="200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8750" y="4635499"/>
            <a:ext cx="8424862" cy="340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r>
              <a:rPr lang="it-IT" altLang="it-IT" sz="1600" b="1" u="sng" kern="0" dirty="0" smtClean="0">
                <a:latin typeface="Tahoma" panose="020B0604030504040204" pitchFamily="34" charset="0"/>
                <a:cs typeface="Tahoma" panose="020B0604030504040204" pitchFamily="34" charset="0"/>
              </a:rPr>
              <a:t>Operazioni di assestamento osservate</a:t>
            </a:r>
            <a:r>
              <a:rPr lang="it-IT" altLang="it-IT" sz="1600" kern="0" dirty="0" smtClean="0">
                <a:latin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algn="just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it-IT" altLang="it-IT" sz="1600" kern="0" dirty="0" smtClean="0">
                <a:latin typeface="Tahoma" panose="020B0604030504040204" pitchFamily="34" charset="0"/>
                <a:cs typeface="Tahoma" panose="020B0604030504040204" pitchFamily="34" charset="0"/>
              </a:rPr>
              <a:t>L’imprenditore ha acquistato fattori pluriennali per 20, costituiti da impianti. Pagamento con dilazione oltre l’esercizio. </a:t>
            </a:r>
            <a:r>
              <a:rPr lang="it-IT" altLang="it-IT" sz="1600" b="1" kern="0" dirty="0" smtClean="0">
                <a:latin typeface="Tahoma" panose="020B0604030504040204" pitchFamily="34" charset="0"/>
                <a:cs typeface="Tahoma" panose="020B0604030504040204" pitchFamily="34" charset="0"/>
              </a:rPr>
              <a:t>Per tale impianto iscritto in contabilità al termine dell’esercizio si è rilevata una quota di ammortamento pari al 10%.</a:t>
            </a:r>
          </a:p>
          <a:p>
            <a:pPr algn="just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it-IT" altLang="it-IT" sz="1600" b="1" kern="0" dirty="0" smtClean="0">
                <a:latin typeface="Tahoma" panose="020B0604030504040204" pitchFamily="34" charset="0"/>
                <a:cs typeface="Tahoma" panose="020B0604030504040204" pitchFamily="34" charset="0"/>
              </a:rPr>
              <a:t>In sede di assestamento sono state stimate :</a:t>
            </a:r>
          </a:p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r>
              <a:rPr lang="it-IT" altLang="it-IT" sz="1600" b="1" kern="0" dirty="0" smtClean="0">
                <a:latin typeface="Tahoma" panose="020B0604030504040204" pitchFamily="34" charset="0"/>
                <a:cs typeface="Tahoma" panose="020B0604030504040204" pitchFamily="34" charset="0"/>
              </a:rPr>
              <a:t>         - </a:t>
            </a:r>
            <a:r>
              <a:rPr lang="it-IT" altLang="it-IT" sz="1600" b="1" kern="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Rim</a:t>
            </a:r>
            <a:r>
              <a:rPr lang="it-IT" altLang="it-IT" sz="1600" b="1" kern="0" dirty="0" smtClean="0">
                <a:latin typeface="Tahoma" panose="020B0604030504040204" pitchFamily="34" charset="0"/>
                <a:cs typeface="Tahoma" panose="020B0604030504040204" pitchFamily="34" charset="0"/>
              </a:rPr>
              <a:t>. Prodotti finiti e semilavorati per 5</a:t>
            </a:r>
          </a:p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r>
              <a:rPr lang="it-IT" altLang="it-IT" sz="1600" b="1" kern="0" dirty="0" smtClean="0">
                <a:latin typeface="Tahoma" panose="020B0604030504040204" pitchFamily="34" charset="0"/>
                <a:cs typeface="Tahoma" panose="020B0604030504040204" pitchFamily="34" charset="0"/>
              </a:rPr>
              <a:t>         - </a:t>
            </a:r>
            <a:r>
              <a:rPr lang="it-IT" altLang="it-IT" sz="1600" b="1" kern="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Rim</a:t>
            </a:r>
            <a:r>
              <a:rPr lang="it-IT" altLang="it-IT" sz="1600" b="1" kern="0" dirty="0" smtClean="0">
                <a:latin typeface="Tahoma" panose="020B0604030504040204" pitchFamily="34" charset="0"/>
                <a:cs typeface="Tahoma" panose="020B0604030504040204" pitchFamily="34" charset="0"/>
              </a:rPr>
              <a:t>. Materie prime per 2</a:t>
            </a:r>
          </a:p>
          <a:p>
            <a:pPr marL="0" indent="0" algn="just" eaLnBrk="1" hangingPunct="1">
              <a:lnSpc>
                <a:spcPct val="150000"/>
              </a:lnSpc>
              <a:buClr>
                <a:schemeClr val="tx1"/>
              </a:buClr>
              <a:buFontTx/>
              <a:buNone/>
              <a:defRPr/>
            </a:pPr>
            <a:endParaRPr lang="it-IT" altLang="it-IT" sz="1800" b="1" kern="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796271"/>
              </p:ext>
            </p:extLst>
          </p:nvPr>
        </p:nvGraphicFramePr>
        <p:xfrm>
          <a:off x="449263" y="1899444"/>
          <a:ext cx="2335212" cy="804862"/>
        </p:xfrm>
        <a:graphic>
          <a:graphicData uri="http://schemas.openxmlformats.org/drawingml/2006/table">
            <a:tbl>
              <a:tblPr/>
              <a:tblGrid>
                <a:gridCol w="1167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48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87" marR="91387" marT="45759" marB="4575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87" marR="91387" marT="45759" marB="4575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498" name="CasellaDiTesto 33"/>
          <p:cNvSpPr txBox="1">
            <a:spLocks noChangeArrowheads="1"/>
          </p:cNvSpPr>
          <p:nvPr/>
        </p:nvSpPr>
        <p:spPr bwMode="auto">
          <a:xfrm>
            <a:off x="246063" y="1170781"/>
            <a:ext cx="2751137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MATERIE C/ACQUISTI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DERIVATO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(acceso ai costi anticipati di esercizio)</a:t>
            </a:r>
          </a:p>
        </p:txBody>
      </p:sp>
      <p:sp>
        <p:nvSpPr>
          <p:cNvPr id="20499" name="CasellaDiTesto 34"/>
          <p:cNvSpPr txBox="1">
            <a:spLocks noChangeArrowheads="1"/>
          </p:cNvSpPr>
          <p:nvPr/>
        </p:nvSpPr>
        <p:spPr bwMode="auto">
          <a:xfrm flipH="1">
            <a:off x="939800" y="199786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15</a:t>
            </a:r>
          </a:p>
        </p:txBody>
      </p:sp>
      <p:sp>
        <p:nvSpPr>
          <p:cNvPr id="20500" name="CasellaDiTesto 35"/>
          <p:cNvSpPr txBox="1">
            <a:spLocks noChangeArrowheads="1"/>
          </p:cNvSpPr>
          <p:nvPr/>
        </p:nvSpPr>
        <p:spPr bwMode="auto">
          <a:xfrm flipH="1">
            <a:off x="825500" y="2266156"/>
            <a:ext cx="7651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(VE-)</a:t>
            </a:r>
          </a:p>
        </p:txBody>
      </p:sp>
      <p:graphicFrame>
        <p:nvGraphicFramePr>
          <p:cNvPr id="37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530683"/>
              </p:ext>
            </p:extLst>
          </p:nvPr>
        </p:nvGraphicFramePr>
        <p:xfrm>
          <a:off x="3189288" y="1888331"/>
          <a:ext cx="2336800" cy="804863"/>
        </p:xfrm>
        <a:graphic>
          <a:graphicData uri="http://schemas.openxmlformats.org/drawingml/2006/table">
            <a:tbl>
              <a:tblPr/>
              <a:tblGrid>
                <a:gridCol w="116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4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9" marR="91449" marT="45760" marB="45760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9" marR="91449" marT="45760" marB="4576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506" name="CasellaDiTesto 37"/>
          <p:cNvSpPr txBox="1">
            <a:spLocks noChangeArrowheads="1"/>
          </p:cNvSpPr>
          <p:nvPr/>
        </p:nvSpPr>
        <p:spPr bwMode="auto">
          <a:xfrm>
            <a:off x="3000375" y="1188244"/>
            <a:ext cx="26924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SALARI E STIPENDI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DERIVATO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(acceso ai costi correnti di esercizio)</a:t>
            </a:r>
          </a:p>
        </p:txBody>
      </p:sp>
      <p:sp>
        <p:nvSpPr>
          <p:cNvPr id="20507" name="CasellaDiTesto 38"/>
          <p:cNvSpPr txBox="1">
            <a:spLocks noChangeArrowheads="1"/>
          </p:cNvSpPr>
          <p:nvPr/>
        </p:nvSpPr>
        <p:spPr bwMode="auto">
          <a:xfrm flipH="1">
            <a:off x="3768725" y="1983581"/>
            <a:ext cx="5349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10</a:t>
            </a:r>
          </a:p>
        </p:txBody>
      </p:sp>
      <p:sp>
        <p:nvSpPr>
          <p:cNvPr id="20508" name="CasellaDiTesto 39"/>
          <p:cNvSpPr txBox="1">
            <a:spLocks noChangeArrowheads="1"/>
          </p:cNvSpPr>
          <p:nvPr/>
        </p:nvSpPr>
        <p:spPr bwMode="auto">
          <a:xfrm flipH="1">
            <a:off x="3651250" y="2296319"/>
            <a:ext cx="7651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(VE-)</a:t>
            </a:r>
          </a:p>
        </p:txBody>
      </p:sp>
      <p:graphicFrame>
        <p:nvGraphicFramePr>
          <p:cNvPr id="41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193056"/>
              </p:ext>
            </p:extLst>
          </p:nvPr>
        </p:nvGraphicFramePr>
        <p:xfrm>
          <a:off x="6000750" y="1815306"/>
          <a:ext cx="2335214" cy="804863"/>
        </p:xfrm>
        <a:graphic>
          <a:graphicData uri="http://schemas.openxmlformats.org/drawingml/2006/table">
            <a:tbl>
              <a:tblPr/>
              <a:tblGrid>
                <a:gridCol w="1167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4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87" marR="91387" marT="45760" marB="45760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87" marR="91387" marT="45760" marB="4576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514" name="CasellaDiTesto 41"/>
          <p:cNvSpPr txBox="1">
            <a:spLocks noChangeArrowheads="1"/>
          </p:cNvSpPr>
          <p:nvPr/>
        </p:nvSpPr>
        <p:spPr bwMode="auto">
          <a:xfrm>
            <a:off x="5738813" y="1124744"/>
            <a:ext cx="2659062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COSTI PER SERVIZI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DERIVATO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(acceso ai costi correnti di esercizio)</a:t>
            </a:r>
          </a:p>
        </p:txBody>
      </p:sp>
      <p:sp>
        <p:nvSpPr>
          <p:cNvPr id="20515" name="CasellaDiTesto 42"/>
          <p:cNvSpPr txBox="1">
            <a:spLocks noChangeArrowheads="1"/>
          </p:cNvSpPr>
          <p:nvPr/>
        </p:nvSpPr>
        <p:spPr bwMode="auto">
          <a:xfrm flipH="1">
            <a:off x="6619875" y="1940719"/>
            <a:ext cx="5349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5</a:t>
            </a:r>
          </a:p>
        </p:txBody>
      </p:sp>
      <p:sp>
        <p:nvSpPr>
          <p:cNvPr id="20516" name="CasellaDiTesto 43"/>
          <p:cNvSpPr txBox="1">
            <a:spLocks noChangeArrowheads="1"/>
          </p:cNvSpPr>
          <p:nvPr/>
        </p:nvSpPr>
        <p:spPr bwMode="auto">
          <a:xfrm flipH="1">
            <a:off x="6462713" y="2201069"/>
            <a:ext cx="7651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(VE-)</a:t>
            </a:r>
          </a:p>
        </p:txBody>
      </p:sp>
      <p:graphicFrame>
        <p:nvGraphicFramePr>
          <p:cNvPr id="4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369029"/>
              </p:ext>
            </p:extLst>
          </p:nvPr>
        </p:nvGraphicFramePr>
        <p:xfrm>
          <a:off x="160338" y="3637607"/>
          <a:ext cx="2335212" cy="804862"/>
        </p:xfrm>
        <a:graphic>
          <a:graphicData uri="http://schemas.openxmlformats.org/drawingml/2006/table">
            <a:tbl>
              <a:tblPr/>
              <a:tblGrid>
                <a:gridCol w="1167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48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87" marR="91387" marT="45759" marB="4575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87" marR="91387" marT="45759" marB="4575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6" name="CasellaDiTesto 45"/>
          <p:cNvSpPr txBox="1">
            <a:spLocks noChangeArrowheads="1"/>
          </p:cNvSpPr>
          <p:nvPr/>
        </p:nvSpPr>
        <p:spPr bwMode="auto">
          <a:xfrm>
            <a:off x="160338" y="2959744"/>
            <a:ext cx="2189162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PRODOTTI C/VENDITE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DERIVATO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(acceso ai ricavi d’esercizio) </a:t>
            </a:r>
          </a:p>
        </p:txBody>
      </p:sp>
      <p:sp>
        <p:nvSpPr>
          <p:cNvPr id="20523" name="CasellaDiTesto 46"/>
          <p:cNvSpPr txBox="1">
            <a:spLocks noChangeArrowheads="1"/>
          </p:cNvSpPr>
          <p:nvPr/>
        </p:nvSpPr>
        <p:spPr bwMode="auto">
          <a:xfrm flipH="1">
            <a:off x="1792288" y="3736032"/>
            <a:ext cx="5349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40</a:t>
            </a:r>
          </a:p>
        </p:txBody>
      </p:sp>
      <p:sp>
        <p:nvSpPr>
          <p:cNvPr id="20524" name="CasellaDiTesto 47"/>
          <p:cNvSpPr txBox="1">
            <a:spLocks noChangeArrowheads="1"/>
          </p:cNvSpPr>
          <p:nvPr/>
        </p:nvSpPr>
        <p:spPr bwMode="auto">
          <a:xfrm flipH="1">
            <a:off x="1739900" y="4001144"/>
            <a:ext cx="7667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(VE+)</a:t>
            </a:r>
          </a:p>
        </p:txBody>
      </p:sp>
      <p:sp>
        <p:nvSpPr>
          <p:cNvPr id="20525" name="Text Box 2"/>
          <p:cNvSpPr txBox="1">
            <a:spLocks noChangeArrowheads="1"/>
          </p:cNvSpPr>
          <p:nvPr/>
        </p:nvSpPr>
        <p:spPr bwMode="auto">
          <a:xfrm>
            <a:off x="179388" y="88900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La chiusura dei conti</a:t>
            </a:r>
            <a:endParaRPr lang="it-IT" altLang="it-IT" sz="2000"/>
          </a:p>
        </p:txBody>
      </p:sp>
      <p:sp>
        <p:nvSpPr>
          <p:cNvPr id="20526" name="Rettangolo 3"/>
          <p:cNvSpPr>
            <a:spLocks noChangeArrowheads="1"/>
          </p:cNvSpPr>
          <p:nvPr/>
        </p:nvSpPr>
        <p:spPr bwMode="auto">
          <a:xfrm>
            <a:off x="212725" y="758825"/>
            <a:ext cx="83169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it-IT" altLang="it-IT" sz="1800" b="1" dirty="0" smtClean="0"/>
              <a:t>Epilogo </a:t>
            </a:r>
            <a:r>
              <a:rPr lang="it-IT" altLang="it-IT" sz="1800" b="1" dirty="0"/>
              <a:t>dei costi e dei </a:t>
            </a:r>
            <a:r>
              <a:rPr lang="it-IT" altLang="it-IT" sz="1800" b="1" dirty="0" smtClean="0"/>
              <a:t>ricavi </a:t>
            </a:r>
            <a:r>
              <a:rPr lang="it-IT" sz="1800" b="1" dirty="0"/>
              <a:t>d’esercizio</a:t>
            </a:r>
            <a:r>
              <a:rPr lang="it-IT" altLang="it-IT" sz="1800" b="1" dirty="0" smtClean="0"/>
              <a:t> </a:t>
            </a:r>
            <a:endParaRPr lang="it-IT" altLang="it-IT" sz="1800" b="1" dirty="0"/>
          </a:p>
        </p:txBody>
      </p:sp>
      <p:graphicFrame>
        <p:nvGraphicFramePr>
          <p:cNvPr id="40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186691"/>
              </p:ext>
            </p:extLst>
          </p:nvPr>
        </p:nvGraphicFramePr>
        <p:xfrm>
          <a:off x="2832102" y="3680470"/>
          <a:ext cx="3048000" cy="1069975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9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6" marB="45756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6" marB="4575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2" name="Text Box 43"/>
          <p:cNvSpPr txBox="1">
            <a:spLocks noChangeArrowheads="1"/>
          </p:cNvSpPr>
          <p:nvPr/>
        </p:nvSpPr>
        <p:spPr bwMode="auto">
          <a:xfrm>
            <a:off x="2868614" y="2708920"/>
            <a:ext cx="316865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QUOTA DI AMMORTAMENTO IMPIANTI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(conto derivato-economico acceso ai costi d’esercizio) </a:t>
            </a:r>
          </a:p>
        </p:txBody>
      </p:sp>
      <p:sp>
        <p:nvSpPr>
          <p:cNvPr id="47" name="Text Box 43"/>
          <p:cNvSpPr txBox="1">
            <a:spLocks noChangeArrowheads="1"/>
          </p:cNvSpPr>
          <p:nvPr/>
        </p:nvSpPr>
        <p:spPr bwMode="auto">
          <a:xfrm>
            <a:off x="2878139" y="3888433"/>
            <a:ext cx="1379538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400"/>
              <a:t>2</a:t>
            </a:r>
          </a:p>
        </p:txBody>
      </p:sp>
      <p:sp>
        <p:nvSpPr>
          <p:cNvPr id="48" name="CasellaDiTesto 47"/>
          <p:cNvSpPr txBox="1">
            <a:spLocks noChangeArrowheads="1"/>
          </p:cNvSpPr>
          <p:nvPr/>
        </p:nvSpPr>
        <p:spPr bwMode="auto">
          <a:xfrm>
            <a:off x="3189288" y="4152230"/>
            <a:ext cx="792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dirty="0"/>
              <a:t>(VE–)</a:t>
            </a:r>
          </a:p>
        </p:txBody>
      </p:sp>
      <p:graphicFrame>
        <p:nvGraphicFramePr>
          <p:cNvPr id="62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769299"/>
              </p:ext>
            </p:extLst>
          </p:nvPr>
        </p:nvGraphicFramePr>
        <p:xfrm>
          <a:off x="630809" y="5385991"/>
          <a:ext cx="3048000" cy="1355377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537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3" marB="45743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3" marB="4574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3" name="Text Box 43"/>
          <p:cNvSpPr txBox="1">
            <a:spLocks noChangeArrowheads="1"/>
          </p:cNvSpPr>
          <p:nvPr/>
        </p:nvSpPr>
        <p:spPr bwMode="auto">
          <a:xfrm>
            <a:off x="35496" y="4581128"/>
            <a:ext cx="422275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R. F. SEMILAVORATI E PRODOTTI FINITI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(conto derivato-economico acceso alle rettifiche di costi d’esercizio)</a:t>
            </a:r>
          </a:p>
        </p:txBody>
      </p:sp>
      <p:sp>
        <p:nvSpPr>
          <p:cNvPr id="66" name="Text Box 43"/>
          <p:cNvSpPr txBox="1">
            <a:spLocks noChangeArrowheads="1"/>
          </p:cNvSpPr>
          <p:nvPr/>
        </p:nvSpPr>
        <p:spPr bwMode="auto">
          <a:xfrm>
            <a:off x="2196084" y="5808266"/>
            <a:ext cx="1379537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/>
              <a:t>5</a:t>
            </a:r>
          </a:p>
        </p:txBody>
      </p:sp>
      <p:sp>
        <p:nvSpPr>
          <p:cNvPr id="67" name="CasellaDiTesto 66"/>
          <p:cNvSpPr txBox="1">
            <a:spLocks noChangeArrowheads="1"/>
          </p:cNvSpPr>
          <p:nvPr/>
        </p:nvSpPr>
        <p:spPr bwMode="auto">
          <a:xfrm>
            <a:off x="2886646" y="6000353"/>
            <a:ext cx="15017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(VE+)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rettifica indiretta di costo d’esercizio</a:t>
            </a:r>
          </a:p>
        </p:txBody>
      </p:sp>
      <p:graphicFrame>
        <p:nvGraphicFramePr>
          <p:cNvPr id="70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351437"/>
              </p:ext>
            </p:extLst>
          </p:nvPr>
        </p:nvGraphicFramePr>
        <p:xfrm>
          <a:off x="5115496" y="5432922"/>
          <a:ext cx="3048000" cy="1057275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57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1" name="Text Box 43"/>
          <p:cNvSpPr txBox="1">
            <a:spLocks noChangeArrowheads="1"/>
          </p:cNvSpPr>
          <p:nvPr/>
        </p:nvSpPr>
        <p:spPr bwMode="auto">
          <a:xfrm>
            <a:off x="5140896" y="4569322"/>
            <a:ext cx="316865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R.F. MATERIE PRIME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(conto derivato-economico acceso alle rettifiche di costi d’esercizio)</a:t>
            </a:r>
          </a:p>
        </p:txBody>
      </p:sp>
      <p:sp>
        <p:nvSpPr>
          <p:cNvPr id="73" name="Text Box 43"/>
          <p:cNvSpPr txBox="1">
            <a:spLocks noChangeArrowheads="1"/>
          </p:cNvSpPr>
          <p:nvPr/>
        </p:nvSpPr>
        <p:spPr bwMode="auto">
          <a:xfrm>
            <a:off x="6755383" y="5605959"/>
            <a:ext cx="64611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/>
              <a:t>2</a:t>
            </a:r>
          </a:p>
        </p:txBody>
      </p:sp>
      <p:sp>
        <p:nvSpPr>
          <p:cNvPr id="74" name="CasellaDiTesto 73"/>
          <p:cNvSpPr txBox="1">
            <a:spLocks noChangeArrowheads="1"/>
          </p:cNvSpPr>
          <p:nvPr/>
        </p:nvSpPr>
        <p:spPr bwMode="auto">
          <a:xfrm>
            <a:off x="7414196" y="5802809"/>
            <a:ext cx="15017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(VE+)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rettifica indiretta di costo d’esercizio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466520"/>
              </p:ext>
            </p:extLst>
          </p:nvPr>
        </p:nvGraphicFramePr>
        <p:xfrm>
          <a:off x="398463" y="2475508"/>
          <a:ext cx="2335212" cy="804863"/>
        </p:xfrm>
        <a:graphic>
          <a:graphicData uri="http://schemas.openxmlformats.org/drawingml/2006/table">
            <a:tbl>
              <a:tblPr/>
              <a:tblGrid>
                <a:gridCol w="1167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4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87" marR="91387" marT="45759" marB="4575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87" marR="91387" marT="45759" marB="4575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536" name="CasellaDiTesto 33"/>
          <p:cNvSpPr txBox="1">
            <a:spLocks noChangeArrowheads="1"/>
          </p:cNvSpPr>
          <p:nvPr/>
        </p:nvSpPr>
        <p:spPr bwMode="auto">
          <a:xfrm>
            <a:off x="195263" y="1746846"/>
            <a:ext cx="2751137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MATERIE C/ACQUISTI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DERIVATO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(acceso ai costi anticipati di esercizio)</a:t>
            </a:r>
          </a:p>
        </p:txBody>
      </p:sp>
      <p:sp>
        <p:nvSpPr>
          <p:cNvPr id="22537" name="CasellaDiTesto 34"/>
          <p:cNvSpPr txBox="1">
            <a:spLocks noChangeArrowheads="1"/>
          </p:cNvSpPr>
          <p:nvPr/>
        </p:nvSpPr>
        <p:spPr bwMode="auto">
          <a:xfrm flipH="1">
            <a:off x="889000" y="2573933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15</a:t>
            </a:r>
          </a:p>
        </p:txBody>
      </p:sp>
      <p:sp>
        <p:nvSpPr>
          <p:cNvPr id="22538" name="CasellaDiTesto 35"/>
          <p:cNvSpPr txBox="1">
            <a:spLocks noChangeArrowheads="1"/>
          </p:cNvSpPr>
          <p:nvPr/>
        </p:nvSpPr>
        <p:spPr bwMode="auto">
          <a:xfrm flipH="1">
            <a:off x="773906" y="2913658"/>
            <a:ext cx="7651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dirty="0"/>
              <a:t>(VE-)</a:t>
            </a:r>
          </a:p>
        </p:txBody>
      </p:sp>
      <p:graphicFrame>
        <p:nvGraphicFramePr>
          <p:cNvPr id="37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002043"/>
              </p:ext>
            </p:extLst>
          </p:nvPr>
        </p:nvGraphicFramePr>
        <p:xfrm>
          <a:off x="3138488" y="2464396"/>
          <a:ext cx="2336800" cy="804862"/>
        </p:xfrm>
        <a:graphic>
          <a:graphicData uri="http://schemas.openxmlformats.org/drawingml/2006/table">
            <a:tbl>
              <a:tblPr/>
              <a:tblGrid>
                <a:gridCol w="116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48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9" marR="91449" marT="45760" marB="45760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9" marR="91449" marT="45760" marB="4576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544" name="CasellaDiTesto 37"/>
          <p:cNvSpPr txBox="1">
            <a:spLocks noChangeArrowheads="1"/>
          </p:cNvSpPr>
          <p:nvPr/>
        </p:nvSpPr>
        <p:spPr bwMode="auto">
          <a:xfrm>
            <a:off x="2949575" y="1764308"/>
            <a:ext cx="26924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SALARI E STIPENDI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DERIVATO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(acceso ai costi correnti di esercizio)</a:t>
            </a:r>
          </a:p>
        </p:txBody>
      </p:sp>
      <p:sp>
        <p:nvSpPr>
          <p:cNvPr id="22545" name="CasellaDiTesto 38"/>
          <p:cNvSpPr txBox="1">
            <a:spLocks noChangeArrowheads="1"/>
          </p:cNvSpPr>
          <p:nvPr/>
        </p:nvSpPr>
        <p:spPr bwMode="auto">
          <a:xfrm flipH="1">
            <a:off x="3717925" y="2559646"/>
            <a:ext cx="5349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10</a:t>
            </a:r>
          </a:p>
        </p:txBody>
      </p:sp>
      <p:sp>
        <p:nvSpPr>
          <p:cNvPr id="22546" name="CasellaDiTesto 39"/>
          <p:cNvSpPr txBox="1">
            <a:spLocks noChangeArrowheads="1"/>
          </p:cNvSpPr>
          <p:nvPr/>
        </p:nvSpPr>
        <p:spPr bwMode="auto">
          <a:xfrm flipH="1">
            <a:off x="3600450" y="2872383"/>
            <a:ext cx="7651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(VE-)</a:t>
            </a:r>
          </a:p>
        </p:txBody>
      </p:sp>
      <p:graphicFrame>
        <p:nvGraphicFramePr>
          <p:cNvPr id="41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586195"/>
              </p:ext>
            </p:extLst>
          </p:nvPr>
        </p:nvGraphicFramePr>
        <p:xfrm>
          <a:off x="5949950" y="2391371"/>
          <a:ext cx="2335214" cy="804862"/>
        </p:xfrm>
        <a:graphic>
          <a:graphicData uri="http://schemas.openxmlformats.org/drawingml/2006/table">
            <a:tbl>
              <a:tblPr/>
              <a:tblGrid>
                <a:gridCol w="1167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48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87" marR="91387" marT="45760" marB="45760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87" marR="91387" marT="45760" marB="4576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552" name="CasellaDiTesto 41"/>
          <p:cNvSpPr txBox="1">
            <a:spLocks noChangeArrowheads="1"/>
          </p:cNvSpPr>
          <p:nvPr/>
        </p:nvSpPr>
        <p:spPr bwMode="auto">
          <a:xfrm>
            <a:off x="5688013" y="1700808"/>
            <a:ext cx="2659062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COSTI PER SERVIZI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DERIVATO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(acceso ai costi correnti di esercizio)</a:t>
            </a:r>
          </a:p>
        </p:txBody>
      </p:sp>
      <p:sp>
        <p:nvSpPr>
          <p:cNvPr id="22553" name="CasellaDiTesto 42"/>
          <p:cNvSpPr txBox="1">
            <a:spLocks noChangeArrowheads="1"/>
          </p:cNvSpPr>
          <p:nvPr/>
        </p:nvSpPr>
        <p:spPr bwMode="auto">
          <a:xfrm flipH="1">
            <a:off x="6569075" y="2516783"/>
            <a:ext cx="5349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5</a:t>
            </a:r>
          </a:p>
        </p:txBody>
      </p:sp>
      <p:sp>
        <p:nvSpPr>
          <p:cNvPr id="22554" name="CasellaDiTesto 43"/>
          <p:cNvSpPr txBox="1">
            <a:spLocks noChangeArrowheads="1"/>
          </p:cNvSpPr>
          <p:nvPr/>
        </p:nvSpPr>
        <p:spPr bwMode="auto">
          <a:xfrm flipH="1">
            <a:off x="6411913" y="2777133"/>
            <a:ext cx="7651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(VE-)</a:t>
            </a:r>
          </a:p>
        </p:txBody>
      </p:sp>
      <p:sp>
        <p:nvSpPr>
          <p:cNvPr id="22563" name="Text Box 2"/>
          <p:cNvSpPr txBox="1">
            <a:spLocks noChangeArrowheads="1"/>
          </p:cNvSpPr>
          <p:nvPr/>
        </p:nvSpPr>
        <p:spPr bwMode="auto">
          <a:xfrm>
            <a:off x="179388" y="88900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La chiusura dei conti</a:t>
            </a:r>
            <a:endParaRPr lang="it-IT" altLang="it-IT" sz="2000"/>
          </a:p>
        </p:txBody>
      </p:sp>
      <p:sp>
        <p:nvSpPr>
          <p:cNvPr id="22564" name="Rettangolo 3"/>
          <p:cNvSpPr>
            <a:spLocks noChangeArrowheads="1"/>
          </p:cNvSpPr>
          <p:nvPr/>
        </p:nvSpPr>
        <p:spPr bwMode="auto">
          <a:xfrm>
            <a:off x="212725" y="758825"/>
            <a:ext cx="83169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it-IT" altLang="it-IT" sz="1800" b="1" dirty="0" smtClean="0"/>
              <a:t>Epilogo </a:t>
            </a:r>
            <a:r>
              <a:rPr lang="it-IT" altLang="it-IT" sz="1800" b="1" dirty="0"/>
              <a:t>dei costi e dei </a:t>
            </a:r>
            <a:r>
              <a:rPr lang="it-IT" altLang="it-IT" sz="1800" b="1" dirty="0" smtClean="0"/>
              <a:t>ricavi </a:t>
            </a:r>
            <a:r>
              <a:rPr lang="it-IT" sz="1800" b="1" dirty="0"/>
              <a:t>d’esercizio</a:t>
            </a:r>
            <a:r>
              <a:rPr lang="it-IT" altLang="it-IT" sz="1800" b="1" dirty="0" smtClean="0"/>
              <a:t> </a:t>
            </a:r>
            <a:endParaRPr lang="it-IT" altLang="it-IT" sz="1800" b="1" dirty="0"/>
          </a:p>
        </p:txBody>
      </p:sp>
      <p:sp>
        <p:nvSpPr>
          <p:cNvPr id="22565" name="CasellaDiTesto 3"/>
          <p:cNvSpPr txBox="1">
            <a:spLocks noChangeArrowheads="1"/>
          </p:cNvSpPr>
          <p:nvPr/>
        </p:nvSpPr>
        <p:spPr bwMode="auto">
          <a:xfrm>
            <a:off x="204788" y="1076325"/>
            <a:ext cx="87264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 dirty="0"/>
              <a:t>I conti economici “di esercizio” movimentati devono essere chiusi: il relativo saldo verrà iscritto nel Conto economico</a:t>
            </a:r>
          </a:p>
        </p:txBody>
      </p:sp>
      <p:sp>
        <p:nvSpPr>
          <p:cNvPr id="22566" name="CasellaDiTesto 35"/>
          <p:cNvSpPr txBox="1">
            <a:spLocks noChangeArrowheads="1"/>
          </p:cNvSpPr>
          <p:nvPr/>
        </p:nvSpPr>
        <p:spPr bwMode="auto">
          <a:xfrm flipH="1">
            <a:off x="1772024" y="2954933"/>
            <a:ext cx="981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b="1" dirty="0"/>
              <a:t>SALDO</a:t>
            </a:r>
          </a:p>
        </p:txBody>
      </p:sp>
      <p:sp>
        <p:nvSpPr>
          <p:cNvPr id="22567" name="CasellaDiTesto 35"/>
          <p:cNvSpPr txBox="1">
            <a:spLocks noChangeArrowheads="1"/>
          </p:cNvSpPr>
          <p:nvPr/>
        </p:nvSpPr>
        <p:spPr bwMode="auto">
          <a:xfrm flipH="1">
            <a:off x="4660059" y="2992214"/>
            <a:ext cx="9794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SALDO</a:t>
            </a:r>
          </a:p>
        </p:txBody>
      </p:sp>
      <p:sp>
        <p:nvSpPr>
          <p:cNvPr id="22568" name="CasellaDiTesto 35"/>
          <p:cNvSpPr txBox="1">
            <a:spLocks noChangeArrowheads="1"/>
          </p:cNvSpPr>
          <p:nvPr/>
        </p:nvSpPr>
        <p:spPr bwMode="auto">
          <a:xfrm flipH="1">
            <a:off x="7394089" y="2848099"/>
            <a:ext cx="9794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b="1" dirty="0"/>
              <a:t>SALDO</a:t>
            </a:r>
          </a:p>
        </p:txBody>
      </p:sp>
      <p:sp>
        <p:nvSpPr>
          <p:cNvPr id="22570" name="CasellaDiTesto 34"/>
          <p:cNvSpPr txBox="1">
            <a:spLocks noChangeArrowheads="1"/>
          </p:cNvSpPr>
          <p:nvPr/>
        </p:nvSpPr>
        <p:spPr bwMode="auto">
          <a:xfrm flipH="1">
            <a:off x="1976438" y="2624733"/>
            <a:ext cx="5349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15</a:t>
            </a:r>
          </a:p>
        </p:txBody>
      </p:sp>
      <p:sp>
        <p:nvSpPr>
          <p:cNvPr id="22571" name="CasellaDiTesto 34"/>
          <p:cNvSpPr txBox="1">
            <a:spLocks noChangeArrowheads="1"/>
          </p:cNvSpPr>
          <p:nvPr/>
        </p:nvSpPr>
        <p:spPr bwMode="auto">
          <a:xfrm flipH="1">
            <a:off x="4673600" y="2578696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10</a:t>
            </a:r>
          </a:p>
        </p:txBody>
      </p:sp>
      <p:sp>
        <p:nvSpPr>
          <p:cNvPr id="22572" name="CasellaDiTesto 34"/>
          <p:cNvSpPr txBox="1">
            <a:spLocks noChangeArrowheads="1"/>
          </p:cNvSpPr>
          <p:nvPr/>
        </p:nvSpPr>
        <p:spPr bwMode="auto">
          <a:xfrm flipH="1">
            <a:off x="7578725" y="2518371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5</a:t>
            </a:r>
          </a:p>
        </p:txBody>
      </p:sp>
      <p:graphicFrame>
        <p:nvGraphicFramePr>
          <p:cNvPr id="31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876897"/>
              </p:ext>
            </p:extLst>
          </p:nvPr>
        </p:nvGraphicFramePr>
        <p:xfrm>
          <a:off x="1475656" y="4064298"/>
          <a:ext cx="2335212" cy="804862"/>
        </p:xfrm>
        <a:graphic>
          <a:graphicData uri="http://schemas.openxmlformats.org/drawingml/2006/table">
            <a:tbl>
              <a:tblPr/>
              <a:tblGrid>
                <a:gridCol w="1167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48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87" marR="91387" marT="45759" marB="4575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87" marR="91387" marT="45759" marB="4575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2" name="CasellaDiTesto 31"/>
          <p:cNvSpPr txBox="1">
            <a:spLocks noChangeArrowheads="1"/>
          </p:cNvSpPr>
          <p:nvPr/>
        </p:nvSpPr>
        <p:spPr bwMode="auto">
          <a:xfrm>
            <a:off x="1475656" y="3386435"/>
            <a:ext cx="2189162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 dirty="0"/>
              <a:t>PRODOTTI C/VENDITE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 dirty="0"/>
              <a:t>CONTO DERIVATO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 dirty="0"/>
              <a:t>(acceso ai ricavi d’esercizio) </a:t>
            </a:r>
          </a:p>
        </p:txBody>
      </p:sp>
      <p:sp>
        <p:nvSpPr>
          <p:cNvPr id="34" name="CasellaDiTesto 46"/>
          <p:cNvSpPr txBox="1">
            <a:spLocks noChangeArrowheads="1"/>
          </p:cNvSpPr>
          <p:nvPr/>
        </p:nvSpPr>
        <p:spPr bwMode="auto">
          <a:xfrm flipH="1">
            <a:off x="3107606" y="4162723"/>
            <a:ext cx="5349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40</a:t>
            </a:r>
          </a:p>
        </p:txBody>
      </p:sp>
      <p:sp>
        <p:nvSpPr>
          <p:cNvPr id="35" name="CasellaDiTesto 47"/>
          <p:cNvSpPr txBox="1">
            <a:spLocks noChangeArrowheads="1"/>
          </p:cNvSpPr>
          <p:nvPr/>
        </p:nvSpPr>
        <p:spPr bwMode="auto">
          <a:xfrm flipH="1">
            <a:off x="3055218" y="4427835"/>
            <a:ext cx="7667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(VE+)</a:t>
            </a:r>
          </a:p>
        </p:txBody>
      </p:sp>
      <p:graphicFrame>
        <p:nvGraphicFramePr>
          <p:cNvPr id="36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548329"/>
              </p:ext>
            </p:extLst>
          </p:nvPr>
        </p:nvGraphicFramePr>
        <p:xfrm>
          <a:off x="4731717" y="4229992"/>
          <a:ext cx="3048000" cy="763241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32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6" marB="45756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56" marB="4575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8" name="Text Box 43"/>
          <p:cNvSpPr txBox="1">
            <a:spLocks noChangeArrowheads="1"/>
          </p:cNvSpPr>
          <p:nvPr/>
        </p:nvSpPr>
        <p:spPr bwMode="auto">
          <a:xfrm>
            <a:off x="4667470" y="3337049"/>
            <a:ext cx="316865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QUOTA DI AMMORTAMENTO IMPIANTI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(conto derivato-economico acceso ai costi d’esercizio) </a:t>
            </a:r>
          </a:p>
        </p:txBody>
      </p:sp>
      <p:sp>
        <p:nvSpPr>
          <p:cNvPr id="42" name="Text Box 43"/>
          <p:cNvSpPr txBox="1">
            <a:spLocks noChangeArrowheads="1"/>
          </p:cNvSpPr>
          <p:nvPr/>
        </p:nvSpPr>
        <p:spPr bwMode="auto">
          <a:xfrm>
            <a:off x="4777754" y="4345161"/>
            <a:ext cx="1379538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400" dirty="0"/>
              <a:t>2</a:t>
            </a:r>
          </a:p>
        </p:txBody>
      </p:sp>
      <p:sp>
        <p:nvSpPr>
          <p:cNvPr id="43" name="CasellaDiTesto 42"/>
          <p:cNvSpPr txBox="1">
            <a:spLocks noChangeArrowheads="1"/>
          </p:cNvSpPr>
          <p:nvPr/>
        </p:nvSpPr>
        <p:spPr bwMode="auto">
          <a:xfrm>
            <a:off x="5147642" y="4675385"/>
            <a:ext cx="792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dirty="0"/>
              <a:t>(VE–)</a:t>
            </a:r>
          </a:p>
        </p:txBody>
      </p:sp>
      <p:sp>
        <p:nvSpPr>
          <p:cNvPr id="44" name="Text Box 43"/>
          <p:cNvSpPr txBox="1">
            <a:spLocks noChangeArrowheads="1"/>
          </p:cNvSpPr>
          <p:nvPr/>
        </p:nvSpPr>
        <p:spPr bwMode="auto">
          <a:xfrm>
            <a:off x="6433517" y="4365104"/>
            <a:ext cx="1379537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400" dirty="0"/>
              <a:t>2</a:t>
            </a:r>
          </a:p>
        </p:txBody>
      </p:sp>
      <p:sp>
        <p:nvSpPr>
          <p:cNvPr id="47" name="CasellaDiTesto 35"/>
          <p:cNvSpPr txBox="1">
            <a:spLocks noChangeArrowheads="1"/>
          </p:cNvSpPr>
          <p:nvPr/>
        </p:nvSpPr>
        <p:spPr bwMode="auto">
          <a:xfrm flipH="1">
            <a:off x="6699864" y="4638153"/>
            <a:ext cx="9794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b="1" dirty="0"/>
              <a:t>SALDO</a:t>
            </a:r>
          </a:p>
        </p:txBody>
      </p:sp>
      <p:graphicFrame>
        <p:nvGraphicFramePr>
          <p:cNvPr id="48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198200"/>
              </p:ext>
            </p:extLst>
          </p:nvPr>
        </p:nvGraphicFramePr>
        <p:xfrm>
          <a:off x="630809" y="5643959"/>
          <a:ext cx="3048000" cy="1241425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41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3" marB="45743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43" marB="4574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9" name="Text Box 43"/>
          <p:cNvSpPr txBox="1">
            <a:spLocks noChangeArrowheads="1"/>
          </p:cNvSpPr>
          <p:nvPr/>
        </p:nvSpPr>
        <p:spPr bwMode="auto">
          <a:xfrm>
            <a:off x="35496" y="4839096"/>
            <a:ext cx="422275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/>
              <a:t>R. F. SEMILAVORATI E PRODOTTI FINITI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(conto derivato-economico acceso alle rettifiche di costi d’esercizio)</a:t>
            </a:r>
          </a:p>
        </p:txBody>
      </p:sp>
      <p:sp>
        <p:nvSpPr>
          <p:cNvPr id="52" name="Text Box 43"/>
          <p:cNvSpPr txBox="1">
            <a:spLocks noChangeArrowheads="1"/>
          </p:cNvSpPr>
          <p:nvPr/>
        </p:nvSpPr>
        <p:spPr bwMode="auto">
          <a:xfrm>
            <a:off x="2196084" y="5877272"/>
            <a:ext cx="1379537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/>
              <a:t>5</a:t>
            </a:r>
          </a:p>
        </p:txBody>
      </p:sp>
      <p:sp>
        <p:nvSpPr>
          <p:cNvPr id="53" name="CasellaDiTesto 52"/>
          <p:cNvSpPr txBox="1">
            <a:spLocks noChangeArrowheads="1"/>
          </p:cNvSpPr>
          <p:nvPr/>
        </p:nvSpPr>
        <p:spPr bwMode="auto">
          <a:xfrm>
            <a:off x="2886646" y="6069359"/>
            <a:ext cx="15017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(VE+)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rettifica indiretta di costo d’esercizio</a:t>
            </a:r>
          </a:p>
        </p:txBody>
      </p:sp>
      <p:sp>
        <p:nvSpPr>
          <p:cNvPr id="54" name="CasellaDiTesto 53"/>
          <p:cNvSpPr txBox="1">
            <a:spLocks noChangeArrowheads="1"/>
          </p:cNvSpPr>
          <p:nvPr/>
        </p:nvSpPr>
        <p:spPr bwMode="auto">
          <a:xfrm flipH="1">
            <a:off x="917352" y="6263035"/>
            <a:ext cx="9794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b="1" dirty="0"/>
              <a:t>SALDO</a:t>
            </a:r>
          </a:p>
        </p:txBody>
      </p:sp>
      <p:sp>
        <p:nvSpPr>
          <p:cNvPr id="55" name="Text Box 43"/>
          <p:cNvSpPr txBox="1">
            <a:spLocks noChangeArrowheads="1"/>
          </p:cNvSpPr>
          <p:nvPr/>
        </p:nvSpPr>
        <p:spPr bwMode="auto">
          <a:xfrm>
            <a:off x="597471" y="5905847"/>
            <a:ext cx="1379538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dirty="0"/>
              <a:t>5</a:t>
            </a:r>
          </a:p>
        </p:txBody>
      </p:sp>
      <p:graphicFrame>
        <p:nvGraphicFramePr>
          <p:cNvPr id="56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548384"/>
              </p:ext>
            </p:extLst>
          </p:nvPr>
        </p:nvGraphicFramePr>
        <p:xfrm>
          <a:off x="5452045" y="5828109"/>
          <a:ext cx="3048000" cy="1057275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57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" name="Text Box 43"/>
          <p:cNvSpPr txBox="1">
            <a:spLocks noChangeArrowheads="1"/>
          </p:cNvSpPr>
          <p:nvPr/>
        </p:nvSpPr>
        <p:spPr bwMode="auto">
          <a:xfrm>
            <a:off x="5485247" y="5100240"/>
            <a:ext cx="316865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 b="1" dirty="0"/>
              <a:t>R.F. MATERIE PRIME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dirty="0"/>
              <a:t>(conto derivato-economico acceso alle rettifiche di costi d’esercizio)</a:t>
            </a:r>
          </a:p>
        </p:txBody>
      </p:sp>
      <p:sp>
        <p:nvSpPr>
          <p:cNvPr id="59" name="Text Box 43"/>
          <p:cNvSpPr txBox="1">
            <a:spLocks noChangeArrowheads="1"/>
          </p:cNvSpPr>
          <p:nvPr/>
        </p:nvSpPr>
        <p:spPr bwMode="auto">
          <a:xfrm>
            <a:off x="7091932" y="6001146"/>
            <a:ext cx="64611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/>
              <a:t>2</a:t>
            </a:r>
          </a:p>
        </p:txBody>
      </p:sp>
      <p:sp>
        <p:nvSpPr>
          <p:cNvPr id="60" name="CasellaDiTesto 59"/>
          <p:cNvSpPr txBox="1">
            <a:spLocks noChangeArrowheads="1"/>
          </p:cNvSpPr>
          <p:nvPr/>
        </p:nvSpPr>
        <p:spPr bwMode="auto">
          <a:xfrm>
            <a:off x="7750745" y="6258619"/>
            <a:ext cx="15017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(VE+)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100"/>
              <a:t>rettifica indiretta di costo d’esercizio</a:t>
            </a:r>
          </a:p>
        </p:txBody>
      </p:sp>
      <p:sp>
        <p:nvSpPr>
          <p:cNvPr id="61" name="CasellaDiTesto 35"/>
          <p:cNvSpPr txBox="1">
            <a:spLocks noChangeArrowheads="1"/>
          </p:cNvSpPr>
          <p:nvPr/>
        </p:nvSpPr>
        <p:spPr bwMode="auto">
          <a:xfrm flipH="1">
            <a:off x="5648586" y="6420047"/>
            <a:ext cx="9794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b="1" dirty="0"/>
              <a:t>SALDO</a:t>
            </a:r>
          </a:p>
        </p:txBody>
      </p:sp>
      <p:sp>
        <p:nvSpPr>
          <p:cNvPr id="62" name="Text Box 43"/>
          <p:cNvSpPr txBox="1">
            <a:spLocks noChangeArrowheads="1"/>
          </p:cNvSpPr>
          <p:nvPr/>
        </p:nvSpPr>
        <p:spPr bwMode="auto">
          <a:xfrm>
            <a:off x="5804470" y="5996384"/>
            <a:ext cx="64611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/>
              <a:t>2</a:t>
            </a:r>
          </a:p>
        </p:txBody>
      </p:sp>
      <p:sp>
        <p:nvSpPr>
          <p:cNvPr id="63" name="CasellaDiTesto 62"/>
          <p:cNvSpPr txBox="1">
            <a:spLocks noChangeArrowheads="1"/>
          </p:cNvSpPr>
          <p:nvPr/>
        </p:nvSpPr>
        <p:spPr bwMode="auto">
          <a:xfrm flipH="1">
            <a:off x="1704068" y="4505624"/>
            <a:ext cx="9794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 b="1" dirty="0"/>
              <a:t>SALDO</a:t>
            </a:r>
          </a:p>
        </p:txBody>
      </p:sp>
      <p:sp>
        <p:nvSpPr>
          <p:cNvPr id="64" name="Text Box 43"/>
          <p:cNvSpPr txBox="1">
            <a:spLocks noChangeArrowheads="1"/>
          </p:cNvSpPr>
          <p:nvPr/>
        </p:nvSpPr>
        <p:spPr bwMode="auto">
          <a:xfrm>
            <a:off x="1384187" y="4148436"/>
            <a:ext cx="1379538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600" dirty="0" smtClean="0"/>
              <a:t>40</a:t>
            </a:r>
            <a:endParaRPr lang="it-IT" altLang="it-I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179388" y="88900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La chiusura dei conti</a:t>
            </a:r>
            <a:endParaRPr lang="it-IT" altLang="it-IT" sz="2000"/>
          </a:p>
        </p:txBody>
      </p:sp>
      <p:sp>
        <p:nvSpPr>
          <p:cNvPr id="24580" name="Rettangolo 3"/>
          <p:cNvSpPr>
            <a:spLocks noChangeArrowheads="1"/>
          </p:cNvSpPr>
          <p:nvPr/>
        </p:nvSpPr>
        <p:spPr bwMode="auto">
          <a:xfrm>
            <a:off x="212725" y="758825"/>
            <a:ext cx="8316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it-IT" altLang="it-IT" sz="1800" b="1" dirty="0" smtClean="0"/>
              <a:t>Epilogo </a:t>
            </a:r>
            <a:r>
              <a:rPr lang="it-IT" altLang="it-IT" sz="1800" b="1" dirty="0"/>
              <a:t>dei costi e dei </a:t>
            </a:r>
            <a:r>
              <a:rPr lang="it-IT" altLang="it-IT" sz="1800" b="1" dirty="0" smtClean="0"/>
              <a:t>ricavi </a:t>
            </a:r>
            <a:r>
              <a:rPr lang="it-IT" sz="1800" b="1" dirty="0" smtClean="0"/>
              <a:t>d’esercizio</a:t>
            </a:r>
            <a:r>
              <a:rPr lang="it-IT" altLang="it-IT" sz="1800" b="1" dirty="0" smtClean="0"/>
              <a:t>: </a:t>
            </a:r>
            <a:r>
              <a:rPr lang="it-IT" altLang="it-IT" sz="1800" dirty="0"/>
              <a:t>Scritture a giornale </a:t>
            </a:r>
            <a:r>
              <a:rPr lang="it-IT" altLang="it-IT" sz="1800" b="1" dirty="0"/>
              <a:t> </a:t>
            </a:r>
          </a:p>
        </p:txBody>
      </p:sp>
      <p:graphicFrame>
        <p:nvGraphicFramePr>
          <p:cNvPr id="30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026905"/>
              </p:ext>
            </p:extLst>
          </p:nvPr>
        </p:nvGraphicFramePr>
        <p:xfrm>
          <a:off x="709613" y="1417638"/>
          <a:ext cx="7813676" cy="1579562"/>
        </p:xfrm>
        <a:graphic>
          <a:graphicData uri="http://schemas.openxmlformats.org/drawingml/2006/table">
            <a:tbl>
              <a:tblPr/>
              <a:tblGrid>
                <a:gridCol w="334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29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21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14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39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42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5795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72" marR="91472" marT="45795" marB="457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72" marR="91472" marT="45795" marB="457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Conto economico</a:t>
                      </a:r>
                    </a:p>
                  </a:txBody>
                  <a:tcPr marL="91472" marR="91472" marT="45795" marB="457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91472" marR="91472" marT="45795" marB="457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Diversi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Materie c/acquisti</a:t>
                      </a: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Costi per lavoro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Costi per servizi  </a:t>
                      </a:r>
                      <a:endParaRPr kumimoji="0" lang="it-IT" alt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Quota ammortamento impianti</a:t>
                      </a: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72" marR="91472" marT="45795" marB="457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72" marR="91472" marT="45795" marB="457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72" marR="91472" marT="45795" marB="457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1" name="CasellaDiTesto 30"/>
          <p:cNvSpPr txBox="1">
            <a:spLocks noChangeArrowheads="1"/>
          </p:cNvSpPr>
          <p:nvPr/>
        </p:nvSpPr>
        <p:spPr bwMode="auto">
          <a:xfrm>
            <a:off x="3635375" y="1082675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/>
              <a:t>31/12</a:t>
            </a:r>
          </a:p>
        </p:txBody>
      </p:sp>
      <p:graphicFrame>
        <p:nvGraphicFramePr>
          <p:cNvPr id="10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044211"/>
              </p:ext>
            </p:extLst>
          </p:nvPr>
        </p:nvGraphicFramePr>
        <p:xfrm>
          <a:off x="705105" y="3065810"/>
          <a:ext cx="7812088" cy="1505780"/>
        </p:xfrm>
        <a:graphic>
          <a:graphicData uri="http://schemas.openxmlformats.org/drawingml/2006/table">
            <a:tbl>
              <a:tblPr/>
              <a:tblGrid>
                <a:gridCol w="334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2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2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08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3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40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12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54" marR="91454" marT="45754" marB="457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54" marR="91454"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Diversi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Prodotti c/vendite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Rim. Finali materie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Rim. Finali prodotti</a:t>
                      </a:r>
                    </a:p>
                  </a:txBody>
                  <a:tcPr marL="91454" marR="91454"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91454" marR="91454"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Conto economico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54" marR="91454"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54" marR="91454"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54" marR="91454" marT="45754" marB="457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1" name="Immagin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653136"/>
            <a:ext cx="6200775" cy="215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179388" y="88900"/>
            <a:ext cx="8785225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La chiusura dei conti</a:t>
            </a:r>
            <a:endParaRPr lang="it-IT" altLang="it-IT" sz="2000"/>
          </a:p>
        </p:txBody>
      </p:sp>
      <p:sp>
        <p:nvSpPr>
          <p:cNvPr id="32772" name="Rettangolo 3"/>
          <p:cNvSpPr>
            <a:spLocks noChangeArrowheads="1"/>
          </p:cNvSpPr>
          <p:nvPr/>
        </p:nvSpPr>
        <p:spPr bwMode="auto">
          <a:xfrm>
            <a:off x="212725" y="758825"/>
            <a:ext cx="8316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it-IT" altLang="it-IT" sz="1800" b="1" dirty="0" smtClean="0"/>
              <a:t>Epilogo </a:t>
            </a:r>
            <a:r>
              <a:rPr lang="it-IT" altLang="it-IT" sz="1800" b="1" dirty="0"/>
              <a:t>dei costi e dei </a:t>
            </a:r>
            <a:r>
              <a:rPr lang="it-IT" altLang="it-IT" sz="1800" b="1" dirty="0" smtClean="0"/>
              <a:t>ricavi </a:t>
            </a:r>
            <a:r>
              <a:rPr lang="it-IT" sz="1800" b="1" dirty="0" smtClean="0"/>
              <a:t>d’esercizio</a:t>
            </a:r>
            <a:r>
              <a:rPr lang="it-IT" altLang="it-IT" sz="1800" b="1" dirty="0" smtClean="0"/>
              <a:t>:</a:t>
            </a:r>
            <a:endParaRPr lang="it-IT" altLang="it-IT" sz="1800" b="1" dirty="0"/>
          </a:p>
        </p:txBody>
      </p:sp>
      <p:sp>
        <p:nvSpPr>
          <p:cNvPr id="32774" name="CasellaDiTesto 2"/>
          <p:cNvSpPr txBox="1">
            <a:spLocks noChangeArrowheads="1"/>
          </p:cNvSpPr>
          <p:nvPr/>
        </p:nvSpPr>
        <p:spPr bwMode="auto">
          <a:xfrm>
            <a:off x="212725" y="1329946"/>
            <a:ext cx="8728075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it-IT" altLang="it-IT" sz="1800" dirty="0"/>
              <a:t>Dalla somma algebrica dei componenti positivi e dei componenti negativi attribuiti all’esercizio, si ottiene il </a:t>
            </a:r>
            <a:r>
              <a:rPr lang="it-IT" altLang="it-IT" sz="1800" b="1" dirty="0"/>
              <a:t>reddito di periodo</a:t>
            </a:r>
            <a:r>
              <a:rPr lang="it-IT" altLang="it-IT" sz="1800" dirty="0"/>
              <a:t>, che rappresenta pertanto un conto di sintesi o di risultato. </a:t>
            </a:r>
          </a:p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it-IT" altLang="it-IT" sz="1800" dirty="0"/>
              <a:t>Reddito di periodo che può essere positivo (utile) o negativo (perdita)</a:t>
            </a:r>
          </a:p>
          <a:p>
            <a:pPr algn="just">
              <a:spcBef>
                <a:spcPct val="0"/>
              </a:spcBef>
              <a:buClrTx/>
              <a:buFontTx/>
              <a:buNone/>
            </a:pPr>
            <a:endParaRPr lang="it-IT" altLang="it-IT" sz="1800" dirty="0"/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800" dirty="0"/>
              <a:t>TOTALE RICAVI – TOTALE COSTI = 47 – 32 = 15 (utile)</a:t>
            </a:r>
          </a:p>
          <a:p>
            <a:pPr algn="just">
              <a:spcBef>
                <a:spcPct val="0"/>
              </a:spcBef>
              <a:buClrTx/>
              <a:buFontTx/>
              <a:buNone/>
            </a:pPr>
            <a:endParaRPr lang="it-IT" altLang="it-IT" sz="1800" dirty="0"/>
          </a:p>
        </p:txBody>
      </p:sp>
      <p:pic>
        <p:nvPicPr>
          <p:cNvPr id="8" name="Immagin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57" y="3315388"/>
            <a:ext cx="7613685" cy="3188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ssmind">
  <a:themeElements>
    <a:clrScheme name="1_Presentazione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resentazione1">
      <a:majorFont>
        <a:latin typeface="AvantGarde Bk B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esentazione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rossmind">
  <a:themeElements>
    <a:clrScheme name="1_Presentazione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resentazione1">
      <a:majorFont>
        <a:latin typeface="AvantGarde Bk B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esentazione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88915A2E6790A4E935073FC38815A9B" ma:contentTypeVersion="2" ma:contentTypeDescription="Creare un nuovo documento." ma:contentTypeScope="" ma:versionID="0b5b74ba709365427f252fc794ac3051">
  <xsd:schema xmlns:xsd="http://www.w3.org/2001/XMLSchema" xmlns:xs="http://www.w3.org/2001/XMLSchema" xmlns:p="http://schemas.microsoft.com/office/2006/metadata/properties" xmlns:ns2="df884420-b919-4d6c-a345-d8cfdc0e84c8" targetNamespace="http://schemas.microsoft.com/office/2006/metadata/properties" ma:root="true" ma:fieldsID="71e66d901e13c8eb5d6f473efa2108d5" ns2:_="">
    <xsd:import namespace="df884420-b919-4d6c-a345-d8cfdc0e84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884420-b919-4d6c-a345-d8cfdc0e84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078614-F428-4B7B-854A-2D47090458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87ED8B5-6CFB-445E-8FD6-9F06376494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884420-b919-4d6c-a345-d8cfdc0e84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4690D30-EC8A-4A2A-A55F-86F06346B0E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5184</TotalTime>
  <Words>2635</Words>
  <Application>Microsoft Office PowerPoint</Application>
  <PresentationFormat>Presentazione su schermo (4:3)</PresentationFormat>
  <Paragraphs>650</Paragraphs>
  <Slides>30</Slides>
  <Notes>21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30</vt:i4>
      </vt:variant>
    </vt:vector>
  </HeadingPairs>
  <TitlesOfParts>
    <vt:vector size="40" baseType="lpstr">
      <vt:lpstr>ＭＳ Ｐゴシック</vt:lpstr>
      <vt:lpstr>ＭＳ Ｐゴシック</vt:lpstr>
      <vt:lpstr>Arial</vt:lpstr>
      <vt:lpstr>AvantGarde Bk BT</vt:lpstr>
      <vt:lpstr>Calibri</vt:lpstr>
      <vt:lpstr>Tahoma</vt:lpstr>
      <vt:lpstr>Times New Roman</vt:lpstr>
      <vt:lpstr>Wingdings</vt:lpstr>
      <vt:lpstr>crossmind</vt:lpstr>
      <vt:lpstr>1_crossmind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Lezione 1</dc:title>
  <dc:creator>Raffaele Fiorentino</dc:creator>
  <cp:lastModifiedBy>stefano.coronella@uniparthenope.it</cp:lastModifiedBy>
  <cp:revision>379</cp:revision>
  <cp:lastPrinted>2020-03-30T09:43:41Z</cp:lastPrinted>
  <dcterms:created xsi:type="dcterms:W3CDTF">2008-10-04T09:41:13Z</dcterms:created>
  <dcterms:modified xsi:type="dcterms:W3CDTF">2021-03-24T16:47:02Z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0x010100288915A2E6790A4E935073FC38815A9B</vt:lpwstr>
  </property>
</Properties>
</file>