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4178" r:id="rId5"/>
  </p:sldMasterIdLst>
  <p:notesMasterIdLst>
    <p:notesMasterId r:id="rId53"/>
  </p:notesMasterIdLst>
  <p:sldIdLst>
    <p:sldId id="291" r:id="rId6"/>
    <p:sldId id="410" r:id="rId7"/>
    <p:sldId id="430" r:id="rId8"/>
    <p:sldId id="431" r:id="rId9"/>
    <p:sldId id="432" r:id="rId10"/>
    <p:sldId id="433" r:id="rId11"/>
    <p:sldId id="525" r:id="rId12"/>
    <p:sldId id="434" r:id="rId13"/>
    <p:sldId id="526" r:id="rId14"/>
    <p:sldId id="527" r:id="rId15"/>
    <p:sldId id="528" r:id="rId16"/>
    <p:sldId id="529" r:id="rId17"/>
    <p:sldId id="530" r:id="rId18"/>
    <p:sldId id="531" r:id="rId19"/>
    <p:sldId id="532" r:id="rId20"/>
    <p:sldId id="533" r:id="rId21"/>
    <p:sldId id="534" r:id="rId22"/>
    <p:sldId id="535" r:id="rId23"/>
    <p:sldId id="536" r:id="rId24"/>
    <p:sldId id="537" r:id="rId25"/>
    <p:sldId id="538" r:id="rId26"/>
    <p:sldId id="539" r:id="rId27"/>
    <p:sldId id="540" r:id="rId28"/>
    <p:sldId id="541" r:id="rId29"/>
    <p:sldId id="542" r:id="rId30"/>
    <p:sldId id="543" r:id="rId31"/>
    <p:sldId id="544" r:id="rId32"/>
    <p:sldId id="545" r:id="rId33"/>
    <p:sldId id="546" r:id="rId34"/>
    <p:sldId id="547" r:id="rId35"/>
    <p:sldId id="548" r:id="rId36"/>
    <p:sldId id="549" r:id="rId37"/>
    <p:sldId id="550" r:id="rId38"/>
    <p:sldId id="551" r:id="rId39"/>
    <p:sldId id="552" r:id="rId40"/>
    <p:sldId id="553" r:id="rId41"/>
    <p:sldId id="555" r:id="rId42"/>
    <p:sldId id="556" r:id="rId43"/>
    <p:sldId id="557" r:id="rId44"/>
    <p:sldId id="558" r:id="rId45"/>
    <p:sldId id="559" r:id="rId46"/>
    <p:sldId id="560" r:id="rId47"/>
    <p:sldId id="561" r:id="rId48"/>
    <p:sldId id="565" r:id="rId49"/>
    <p:sldId id="566" r:id="rId50"/>
    <p:sldId id="563" r:id="rId51"/>
    <p:sldId id="564" r:id="rId52"/>
  </p:sldIdLst>
  <p:sldSz cx="9144000" cy="6858000" type="screen4x3"/>
  <p:notesSz cx="7315200" cy="96012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20" autoAdjust="0"/>
  </p:normalViewPr>
  <p:slideViewPr>
    <p:cSldViewPr>
      <p:cViewPr varScale="1">
        <p:scale>
          <a:sx n="97" d="100"/>
          <a:sy n="97" d="100"/>
        </p:scale>
        <p:origin x="9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pPr>
              <a:defRPr/>
            </a:pPr>
            <a:fld id="{F7681488-69D4-4EB8-8BE6-A6C57D998D05}" type="datetimeFigureOut">
              <a:rPr lang="it-IT"/>
              <a:pPr>
                <a:defRPr/>
              </a:pPr>
              <a:t>22/03/2021</a:t>
            </a:fld>
            <a:endParaRPr lang="it-IT"/>
          </a:p>
        </p:txBody>
      </p:sp>
      <p:sp>
        <p:nvSpPr>
          <p:cNvPr id="4" name="Segnaposto immagin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4143375" y="9120188"/>
            <a:ext cx="3170238" cy="4810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B0CA692-C2D8-4F59-95CC-FBBABF9F28A1}"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42A616-B536-4B98-84A8-C4A7F76F10C7}" type="slidenum">
              <a:rPr lang="it-IT" altLang="it-IT"/>
              <a:pPr/>
              <a:t>2</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38D2D6-CB65-4A4F-B426-05F0D663205D}" type="slidenum">
              <a:rPr lang="it-IT" altLang="it-IT">
                <a:cs typeface="Arial" panose="020B0604020202020204" pitchFamily="34" charset="0"/>
              </a:rPr>
              <a:pPr/>
              <a:t>13</a:t>
            </a:fld>
            <a:endParaRPr lang="it-IT" altLang="it-IT">
              <a:cs typeface="Arial" panose="020B0604020202020204" pitchFamily="34" charset="0"/>
            </a:endParaRPr>
          </a:p>
        </p:txBody>
      </p:sp>
      <p:sp>
        <p:nvSpPr>
          <p:cNvPr id="1945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946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3977421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C46ACA-F534-41D7-9323-ED935730AD62}" type="slidenum">
              <a:rPr lang="it-IT" altLang="it-IT">
                <a:cs typeface="Arial" panose="020B0604020202020204" pitchFamily="34" charset="0"/>
              </a:rPr>
              <a:pPr/>
              <a:t>14</a:t>
            </a:fld>
            <a:endParaRPr lang="it-IT" altLang="it-IT">
              <a:cs typeface="Arial" panose="020B0604020202020204" pitchFamily="34" charset="0"/>
            </a:endParaRPr>
          </a:p>
        </p:txBody>
      </p:sp>
      <p:sp>
        <p:nvSpPr>
          <p:cNvPr id="2150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150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285708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7D4E18-29EA-4A19-B620-8B724C806A28}" type="slidenum">
              <a:rPr lang="it-IT" altLang="it-IT">
                <a:cs typeface="Arial" panose="020B0604020202020204" pitchFamily="34" charset="0"/>
              </a:rPr>
              <a:pPr/>
              <a:t>15</a:t>
            </a:fld>
            <a:endParaRPr lang="it-IT" altLang="it-IT">
              <a:cs typeface="Arial" panose="020B0604020202020204" pitchFamily="34" charset="0"/>
            </a:endParaRPr>
          </a:p>
        </p:txBody>
      </p:sp>
      <p:sp>
        <p:nvSpPr>
          <p:cNvPr id="23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355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39902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CB937B-CADF-477E-89DC-DC7A57FF884B}" type="slidenum">
              <a:rPr lang="it-IT" altLang="it-IT">
                <a:cs typeface="Arial" panose="020B0604020202020204" pitchFamily="34" charset="0"/>
              </a:rPr>
              <a:pPr/>
              <a:t>16</a:t>
            </a:fld>
            <a:endParaRPr lang="it-IT" altLang="it-IT">
              <a:cs typeface="Arial" panose="020B0604020202020204" pitchFamily="34" charset="0"/>
            </a:endParaRPr>
          </a:p>
        </p:txBody>
      </p:sp>
      <p:sp>
        <p:nvSpPr>
          <p:cNvPr id="2560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560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163247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7ADB4A-1049-47CD-802E-2DF23A46D7CA}" type="slidenum">
              <a:rPr lang="it-IT" altLang="it-IT">
                <a:cs typeface="Arial" panose="020B0604020202020204" pitchFamily="34" charset="0"/>
              </a:rPr>
              <a:pPr/>
              <a:t>17</a:t>
            </a:fld>
            <a:endParaRPr lang="it-IT" altLang="it-IT">
              <a:cs typeface="Arial" panose="020B0604020202020204" pitchFamily="34" charset="0"/>
            </a:endParaRPr>
          </a:p>
        </p:txBody>
      </p:sp>
      <p:sp>
        <p:nvSpPr>
          <p:cNvPr id="2765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765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3883333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3C6AF2-7FAD-415E-B618-57D1C72C35AC}" type="slidenum">
              <a:rPr lang="it-IT" altLang="it-IT">
                <a:cs typeface="Arial" panose="020B0604020202020204" pitchFamily="34" charset="0"/>
              </a:rPr>
              <a:pPr/>
              <a:t>19</a:t>
            </a:fld>
            <a:endParaRPr lang="it-IT" altLang="it-IT">
              <a:cs typeface="Arial" panose="020B0604020202020204" pitchFamily="34" charset="0"/>
            </a:endParaRPr>
          </a:p>
        </p:txBody>
      </p:sp>
      <p:sp>
        <p:nvSpPr>
          <p:cNvPr id="3072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072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3490878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D3B4DD-5505-4CA1-A335-71EF3D33DC7D}" type="slidenum">
              <a:rPr lang="it-IT" altLang="it-IT">
                <a:cs typeface="Arial" panose="020B0604020202020204" pitchFamily="34" charset="0"/>
              </a:rPr>
              <a:pPr/>
              <a:t>20</a:t>
            </a:fld>
            <a:endParaRPr lang="it-IT" altLang="it-IT">
              <a:cs typeface="Arial" panose="020B0604020202020204" pitchFamily="34" charset="0"/>
            </a:endParaRPr>
          </a:p>
        </p:txBody>
      </p:sp>
      <p:sp>
        <p:nvSpPr>
          <p:cNvPr id="3277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277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573116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FCC63A-BB59-4365-9736-4A7511FDB29C}" type="slidenum">
              <a:rPr lang="it-IT" altLang="it-IT">
                <a:cs typeface="Arial" panose="020B0604020202020204" pitchFamily="34" charset="0"/>
              </a:rPr>
              <a:pPr/>
              <a:t>23</a:t>
            </a:fld>
            <a:endParaRPr lang="it-IT" altLang="it-IT">
              <a:cs typeface="Arial" panose="020B0604020202020204" pitchFamily="34" charset="0"/>
            </a:endParaRPr>
          </a:p>
        </p:txBody>
      </p:sp>
      <p:sp>
        <p:nvSpPr>
          <p:cNvPr id="3686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686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515812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00FEE2-7F3D-4077-A0A2-23ED695EE03F}" type="slidenum">
              <a:rPr lang="it-IT" altLang="it-IT">
                <a:cs typeface="Arial" panose="020B0604020202020204" pitchFamily="34" charset="0"/>
              </a:rPr>
              <a:pPr/>
              <a:t>25</a:t>
            </a:fld>
            <a:endParaRPr lang="it-IT" altLang="it-IT">
              <a:cs typeface="Arial" panose="020B0604020202020204" pitchFamily="34" charset="0"/>
            </a:endParaRPr>
          </a:p>
        </p:txBody>
      </p:sp>
      <p:sp>
        <p:nvSpPr>
          <p:cNvPr id="3993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994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355402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865FF6-7578-4956-BD29-C0C0AD43EDD1}" type="slidenum">
              <a:rPr lang="it-IT" altLang="it-IT">
                <a:cs typeface="Arial" panose="020B0604020202020204" pitchFamily="34" charset="0"/>
              </a:rPr>
              <a:pPr/>
              <a:t>27</a:t>
            </a:fld>
            <a:endParaRPr lang="it-IT" altLang="it-IT">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301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3559299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5364"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440BD9-F352-4222-87F5-B36C5FB501B8}" type="slidenum">
              <a:rPr lang="it-IT" altLang="it-IT"/>
              <a:pPr/>
              <a:t>3</a:t>
            </a:fld>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C696F7-0B71-4A54-89F4-3DA2928E0757}" type="slidenum">
              <a:rPr lang="it-IT" altLang="it-IT">
                <a:cs typeface="Arial" panose="020B0604020202020204" pitchFamily="34" charset="0"/>
              </a:rPr>
              <a:pPr/>
              <a:t>28</a:t>
            </a:fld>
            <a:endParaRPr lang="it-IT" altLang="it-IT">
              <a:cs typeface="Arial" panose="020B0604020202020204" pitchFamily="34" charset="0"/>
            </a:endParaRPr>
          </a:p>
        </p:txBody>
      </p:sp>
      <p:sp>
        <p:nvSpPr>
          <p:cNvPr id="1331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331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59460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0D3F67-1B6B-498C-B7DB-EFBB17492496}" type="slidenum">
              <a:rPr lang="it-IT" altLang="it-IT">
                <a:cs typeface="Arial" panose="020B0604020202020204" pitchFamily="34" charset="0"/>
              </a:rPr>
              <a:pPr/>
              <a:t>29</a:t>
            </a:fld>
            <a:endParaRPr lang="it-IT" altLang="it-IT">
              <a:cs typeface="Arial" panose="020B0604020202020204" pitchFamily="34" charset="0"/>
            </a:endParaRPr>
          </a:p>
        </p:txBody>
      </p:sp>
      <p:sp>
        <p:nvSpPr>
          <p:cNvPr id="1536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536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726229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98F6CD-6FA1-4118-A740-D4616DFD0C62}" type="slidenum">
              <a:rPr lang="it-IT" altLang="it-IT">
                <a:cs typeface="Arial" panose="020B0604020202020204" pitchFamily="34" charset="0"/>
              </a:rPr>
              <a:pPr/>
              <a:t>30</a:t>
            </a:fld>
            <a:endParaRPr lang="it-IT" altLang="it-IT">
              <a:cs typeface="Arial" panose="020B0604020202020204" pitchFamily="34" charset="0"/>
            </a:endParaRPr>
          </a:p>
        </p:txBody>
      </p:sp>
      <p:sp>
        <p:nvSpPr>
          <p:cNvPr id="174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741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85118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0DBFE5-556C-40E0-A209-D0BDB9FE988A}" type="slidenum">
              <a:rPr lang="it-IT" altLang="it-IT">
                <a:cs typeface="Arial" panose="020B0604020202020204" pitchFamily="34" charset="0"/>
              </a:rPr>
              <a:pPr/>
              <a:t>31</a:t>
            </a:fld>
            <a:endParaRPr lang="it-IT" altLang="it-IT">
              <a:cs typeface="Arial" panose="020B0604020202020204" pitchFamily="34" charset="0"/>
            </a:endParaRPr>
          </a:p>
        </p:txBody>
      </p:sp>
      <p:sp>
        <p:nvSpPr>
          <p:cNvPr id="23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355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157208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027D08-5784-4FCC-9C42-DA920051900D}" type="slidenum">
              <a:rPr lang="it-IT" altLang="it-IT">
                <a:cs typeface="Arial" panose="020B0604020202020204" pitchFamily="34" charset="0"/>
              </a:rPr>
              <a:pPr/>
              <a:t>32</a:t>
            </a:fld>
            <a:endParaRPr lang="it-IT" altLang="it-IT">
              <a:cs typeface="Arial" panose="020B0604020202020204" pitchFamily="34" charset="0"/>
            </a:endParaRPr>
          </a:p>
        </p:txBody>
      </p:sp>
      <p:sp>
        <p:nvSpPr>
          <p:cNvPr id="2560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560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568541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24184D-F9D5-4880-88F2-9626AB01F60F}" type="slidenum">
              <a:rPr lang="it-IT" altLang="it-IT">
                <a:cs typeface="Arial" panose="020B0604020202020204" pitchFamily="34" charset="0"/>
              </a:rPr>
              <a:pPr/>
              <a:t>34</a:t>
            </a:fld>
            <a:endParaRPr lang="it-IT" altLang="it-IT">
              <a:cs typeface="Arial" panose="020B0604020202020204" pitchFamily="34" charset="0"/>
            </a:endParaRPr>
          </a:p>
        </p:txBody>
      </p:sp>
      <p:sp>
        <p:nvSpPr>
          <p:cNvPr id="2867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2867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009354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9E91A9-D41D-4669-8361-F141563C66A4}" type="slidenum">
              <a:rPr lang="it-IT" altLang="it-IT">
                <a:cs typeface="Arial" panose="020B0604020202020204" pitchFamily="34" charset="0"/>
              </a:rPr>
              <a:pPr/>
              <a:t>36</a:t>
            </a:fld>
            <a:endParaRPr lang="it-IT" altLang="it-IT">
              <a:cs typeface="Arial" panose="020B0604020202020204" pitchFamily="34" charset="0"/>
            </a:endParaRPr>
          </a:p>
        </p:txBody>
      </p:sp>
      <p:sp>
        <p:nvSpPr>
          <p:cNvPr id="3174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174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881852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AC6784-1CA3-4CC9-9113-3961CD7FAA36}" type="slidenum">
              <a:rPr lang="it-IT" altLang="it-IT">
                <a:cs typeface="Arial" panose="020B0604020202020204" pitchFamily="34" charset="0"/>
              </a:rPr>
              <a:pPr/>
              <a:t>37</a:t>
            </a:fld>
            <a:endParaRPr lang="it-IT" altLang="it-IT">
              <a:cs typeface="Arial" panose="020B0604020202020204" pitchFamily="34" charset="0"/>
            </a:endParaRPr>
          </a:p>
        </p:txBody>
      </p:sp>
      <p:sp>
        <p:nvSpPr>
          <p:cNvPr id="3481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4821"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235195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2B97A7-2147-4520-B687-97A1B1335269}" type="slidenum">
              <a:rPr lang="it-IT" altLang="it-IT">
                <a:cs typeface="Arial" panose="020B0604020202020204" pitchFamily="34" charset="0"/>
              </a:rPr>
              <a:pPr/>
              <a:t>38</a:t>
            </a:fld>
            <a:endParaRPr lang="it-IT" altLang="it-IT">
              <a:cs typeface="Arial" panose="020B0604020202020204" pitchFamily="34" charset="0"/>
            </a:endParaRPr>
          </a:p>
        </p:txBody>
      </p:sp>
      <p:sp>
        <p:nvSpPr>
          <p:cNvPr id="3686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3686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915590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607F38-C2E6-47E5-8D2A-444DA5AEE062}" type="slidenum">
              <a:rPr lang="it-IT" altLang="it-IT">
                <a:cs typeface="Arial" panose="020B0604020202020204" pitchFamily="34" charset="0"/>
              </a:rPr>
              <a:pPr/>
              <a:t>41</a:t>
            </a:fld>
            <a:endParaRPr lang="it-IT" altLang="it-IT">
              <a:cs typeface="Arial" panose="020B0604020202020204" pitchFamily="34" charset="0"/>
            </a:endParaRPr>
          </a:p>
        </p:txBody>
      </p:sp>
      <p:sp>
        <p:nvSpPr>
          <p:cNvPr id="4096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096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934698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7412"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8ED568-62CC-46B6-AB7B-8DC42E516BDE}" type="slidenum">
              <a:rPr lang="it-IT" altLang="it-IT"/>
              <a:pPr/>
              <a:t>4</a:t>
            </a:fld>
            <a:endParaRPr lang="it-IT" alt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5B1886-B821-40D1-96AC-485A729A60BB}" type="slidenum">
              <a:rPr lang="it-IT" altLang="it-IT">
                <a:cs typeface="Arial" panose="020B0604020202020204" pitchFamily="34" charset="0"/>
              </a:rPr>
              <a:pPr/>
              <a:t>43</a:t>
            </a:fld>
            <a:endParaRPr lang="it-IT" altLang="it-IT">
              <a:cs typeface="Arial" panose="020B0604020202020204" pitchFamily="34" charset="0"/>
            </a:endParaRPr>
          </a:p>
        </p:txBody>
      </p:sp>
      <p:sp>
        <p:nvSpPr>
          <p:cNvPr id="4403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4403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14140396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B0CA692-C2D8-4F59-95CC-FBBABF9F28A1}" type="slidenum">
              <a:rPr lang="it-IT" altLang="it-IT" smtClean="0"/>
              <a:pPr/>
              <a:t>44</a:t>
            </a:fld>
            <a:endParaRPr lang="it-IT" altLang="it-IT"/>
          </a:p>
        </p:txBody>
      </p:sp>
    </p:spTree>
    <p:extLst>
      <p:ext uri="{BB962C8B-B14F-4D97-AF65-F5344CB8AC3E}">
        <p14:creationId xmlns:p14="http://schemas.microsoft.com/office/powerpoint/2010/main" val="7480971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B0CA692-C2D8-4F59-95CC-FBBABF9F28A1}" type="slidenum">
              <a:rPr lang="it-IT" altLang="it-IT" smtClean="0"/>
              <a:pPr/>
              <a:t>45</a:t>
            </a:fld>
            <a:endParaRPr lang="it-IT" altLang="it-IT"/>
          </a:p>
        </p:txBody>
      </p:sp>
    </p:spTree>
    <p:extLst>
      <p:ext uri="{BB962C8B-B14F-4D97-AF65-F5344CB8AC3E}">
        <p14:creationId xmlns:p14="http://schemas.microsoft.com/office/powerpoint/2010/main" val="2657350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9460"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8091DD-AEFF-4F9D-B88D-6AABC0B59602}" type="slidenum">
              <a:rPr lang="it-IT" altLang="it-IT"/>
              <a:pPr/>
              <a:t>5</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1508"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04E259-CD17-4B7A-8C7A-71F52B9C5014}" type="slidenum">
              <a:rPr lang="it-IT" altLang="it-IT"/>
              <a:pPr/>
              <a:t>6</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355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D400B5-44D9-47F5-99D4-5451D6E2863B}" type="slidenum">
              <a:rPr lang="it-IT" altLang="it-IT"/>
              <a:pPr/>
              <a:t>8</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7EEC30-C275-46CD-93C5-61A64749A618}" type="slidenum">
              <a:rPr lang="it-IT" altLang="it-IT">
                <a:cs typeface="Arial" panose="020B0604020202020204" pitchFamily="34" charset="0"/>
              </a:rPr>
              <a:pPr/>
              <a:t>10</a:t>
            </a:fld>
            <a:endParaRPr lang="it-IT" altLang="it-IT">
              <a:cs typeface="Arial" panose="020B0604020202020204" pitchFamily="34" charset="0"/>
            </a:endParaRPr>
          </a:p>
        </p:txBody>
      </p:sp>
      <p:sp>
        <p:nvSpPr>
          <p:cNvPr id="1331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331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496743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EC8ADF-F533-461A-BECA-BAB8EE2EBFD6}" type="slidenum">
              <a:rPr lang="it-IT" altLang="it-IT">
                <a:cs typeface="Arial" panose="020B0604020202020204" pitchFamily="34" charset="0"/>
              </a:rPr>
              <a:pPr/>
              <a:t>11</a:t>
            </a:fld>
            <a:endParaRPr lang="it-IT" altLang="it-IT">
              <a:cs typeface="Arial" panose="020B0604020202020204" pitchFamily="34" charset="0"/>
            </a:endParaRPr>
          </a:p>
        </p:txBody>
      </p:sp>
      <p:sp>
        <p:nvSpPr>
          <p:cNvPr id="1536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536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2534644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55FDB6-114F-416E-A168-B6B0EB526093}" type="slidenum">
              <a:rPr lang="it-IT" altLang="it-IT">
                <a:cs typeface="Arial" panose="020B0604020202020204" pitchFamily="34" charset="0"/>
              </a:rPr>
              <a:pPr/>
              <a:t>12</a:t>
            </a:fld>
            <a:endParaRPr lang="it-IT" altLang="it-IT">
              <a:cs typeface="Arial" panose="020B0604020202020204" pitchFamily="34" charset="0"/>
            </a:endParaRPr>
          </a:p>
        </p:txBody>
      </p:sp>
      <p:sp>
        <p:nvSpPr>
          <p:cNvPr id="174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7413"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extLst>
      <p:ext uri="{BB962C8B-B14F-4D97-AF65-F5344CB8AC3E}">
        <p14:creationId xmlns:p14="http://schemas.microsoft.com/office/powerpoint/2010/main" val="4148382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2849048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649524BA-B368-4B4B-9356-1C51E0B0F4FC}" type="slidenum">
              <a:rPr lang="it-IT" altLang="it-IT"/>
              <a:pPr/>
              <a:t>‹N›</a:t>
            </a:fld>
            <a:endParaRPr lang="it-IT" altLang="it-IT"/>
          </a:p>
        </p:txBody>
      </p:sp>
    </p:spTree>
    <p:extLst>
      <p:ext uri="{BB962C8B-B14F-4D97-AF65-F5344CB8AC3E}">
        <p14:creationId xmlns:p14="http://schemas.microsoft.com/office/powerpoint/2010/main" val="85316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515497DE-3AB0-433D-B2B4-17F8A855358C}" type="slidenum">
              <a:rPr lang="it-IT" altLang="it-IT"/>
              <a:pPr/>
              <a:t>‹N›</a:t>
            </a:fld>
            <a:endParaRPr lang="it-IT" altLang="it-IT"/>
          </a:p>
        </p:txBody>
      </p:sp>
    </p:spTree>
    <p:extLst>
      <p:ext uri="{BB962C8B-B14F-4D97-AF65-F5344CB8AC3E}">
        <p14:creationId xmlns:p14="http://schemas.microsoft.com/office/powerpoint/2010/main" val="2447563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E84A8CA4-DF28-4A2F-B958-E827969A6B2A}" type="slidenum">
              <a:rPr lang="it-IT" altLang="it-IT"/>
              <a:pPr/>
              <a:t>‹N›</a:t>
            </a:fld>
            <a:endParaRPr lang="it-IT" altLang="it-IT"/>
          </a:p>
        </p:txBody>
      </p:sp>
    </p:spTree>
    <p:extLst>
      <p:ext uri="{BB962C8B-B14F-4D97-AF65-F5344CB8AC3E}">
        <p14:creationId xmlns:p14="http://schemas.microsoft.com/office/powerpoint/2010/main" val="2515353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1448323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7CBB08C3-BE20-42AF-862D-E658F80476B5}" type="slidenum">
              <a:rPr lang="it-IT" altLang="it-IT"/>
              <a:pPr/>
              <a:t>‹N›</a:t>
            </a:fld>
            <a:endParaRPr lang="it-IT" altLang="it-IT"/>
          </a:p>
        </p:txBody>
      </p:sp>
    </p:spTree>
    <p:extLst>
      <p:ext uri="{BB962C8B-B14F-4D97-AF65-F5344CB8AC3E}">
        <p14:creationId xmlns:p14="http://schemas.microsoft.com/office/powerpoint/2010/main" val="3921889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78AA9C2A-1FA6-499E-8271-FA7C41608111}" type="slidenum">
              <a:rPr lang="it-IT" altLang="it-IT"/>
              <a:pPr/>
              <a:t>‹N›</a:t>
            </a:fld>
            <a:endParaRPr lang="it-IT" altLang="it-IT"/>
          </a:p>
        </p:txBody>
      </p:sp>
    </p:spTree>
    <p:extLst>
      <p:ext uri="{BB962C8B-B14F-4D97-AF65-F5344CB8AC3E}">
        <p14:creationId xmlns:p14="http://schemas.microsoft.com/office/powerpoint/2010/main" val="4003807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1DB7179F-C738-4621-A937-F60C9015AA57}" type="slidenum">
              <a:rPr lang="it-IT" altLang="it-IT"/>
              <a:pPr/>
              <a:t>‹N›</a:t>
            </a:fld>
            <a:endParaRPr lang="it-IT" altLang="it-IT"/>
          </a:p>
        </p:txBody>
      </p:sp>
    </p:spTree>
    <p:extLst>
      <p:ext uri="{BB962C8B-B14F-4D97-AF65-F5344CB8AC3E}">
        <p14:creationId xmlns:p14="http://schemas.microsoft.com/office/powerpoint/2010/main" val="3805752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AF80CA7A-6751-4BBF-8736-71733552B991}" type="slidenum">
              <a:rPr lang="it-IT" altLang="it-IT"/>
              <a:pPr/>
              <a:t>‹N›</a:t>
            </a:fld>
            <a:endParaRPr lang="it-IT" altLang="it-IT"/>
          </a:p>
        </p:txBody>
      </p:sp>
    </p:spTree>
    <p:extLst>
      <p:ext uri="{BB962C8B-B14F-4D97-AF65-F5344CB8AC3E}">
        <p14:creationId xmlns:p14="http://schemas.microsoft.com/office/powerpoint/2010/main" val="6445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A722F4BF-2500-4E57-BEAB-AFF4D8965C8B}" type="slidenum">
              <a:rPr lang="it-IT" altLang="it-IT"/>
              <a:pPr/>
              <a:t>‹N›</a:t>
            </a:fld>
            <a:endParaRPr lang="it-IT" altLang="it-IT"/>
          </a:p>
        </p:txBody>
      </p:sp>
    </p:spTree>
    <p:extLst>
      <p:ext uri="{BB962C8B-B14F-4D97-AF65-F5344CB8AC3E}">
        <p14:creationId xmlns:p14="http://schemas.microsoft.com/office/powerpoint/2010/main" val="3238038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79216422-392D-41E5-A5B5-B69A9808FAC9}" type="slidenum">
              <a:rPr lang="it-IT" altLang="it-IT"/>
              <a:pPr/>
              <a:t>‹N›</a:t>
            </a:fld>
            <a:endParaRPr lang="it-IT" altLang="it-IT"/>
          </a:p>
        </p:txBody>
      </p:sp>
    </p:spTree>
    <p:extLst>
      <p:ext uri="{BB962C8B-B14F-4D97-AF65-F5344CB8AC3E}">
        <p14:creationId xmlns:p14="http://schemas.microsoft.com/office/powerpoint/2010/main" val="282326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B446C15D-DA8A-4FBC-AF41-3E9A3DA9447C}" type="slidenum">
              <a:rPr lang="it-IT" altLang="it-IT"/>
              <a:pPr/>
              <a:t>‹N›</a:t>
            </a:fld>
            <a:endParaRPr lang="it-IT" altLang="it-IT"/>
          </a:p>
        </p:txBody>
      </p:sp>
    </p:spTree>
    <p:extLst>
      <p:ext uri="{BB962C8B-B14F-4D97-AF65-F5344CB8AC3E}">
        <p14:creationId xmlns:p14="http://schemas.microsoft.com/office/powerpoint/2010/main" val="41566178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778E1F15-AF95-4216-8498-320490D45D92}" type="slidenum">
              <a:rPr lang="it-IT" altLang="it-IT"/>
              <a:pPr/>
              <a:t>‹N›</a:t>
            </a:fld>
            <a:endParaRPr lang="it-IT" altLang="it-IT"/>
          </a:p>
        </p:txBody>
      </p:sp>
    </p:spTree>
    <p:extLst>
      <p:ext uri="{BB962C8B-B14F-4D97-AF65-F5344CB8AC3E}">
        <p14:creationId xmlns:p14="http://schemas.microsoft.com/office/powerpoint/2010/main" val="2258763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0F820822-C216-487E-AA28-AEEE918C274C}" type="slidenum">
              <a:rPr lang="it-IT" altLang="it-IT"/>
              <a:pPr/>
              <a:t>‹N›</a:t>
            </a:fld>
            <a:endParaRPr lang="it-IT" altLang="it-IT"/>
          </a:p>
        </p:txBody>
      </p:sp>
    </p:spTree>
    <p:extLst>
      <p:ext uri="{BB962C8B-B14F-4D97-AF65-F5344CB8AC3E}">
        <p14:creationId xmlns:p14="http://schemas.microsoft.com/office/powerpoint/2010/main" val="3312178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C2E3F1B8-40FC-4C25-A9D1-3584C164A754}" type="slidenum">
              <a:rPr lang="it-IT" altLang="it-IT"/>
              <a:pPr/>
              <a:t>‹N›</a:t>
            </a:fld>
            <a:endParaRPr lang="it-IT" altLang="it-IT"/>
          </a:p>
        </p:txBody>
      </p:sp>
    </p:spTree>
    <p:extLst>
      <p:ext uri="{BB962C8B-B14F-4D97-AF65-F5344CB8AC3E}">
        <p14:creationId xmlns:p14="http://schemas.microsoft.com/office/powerpoint/2010/main" val="33537682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D91919BE-9920-4478-B7A6-F4E131DF7C61}" type="slidenum">
              <a:rPr lang="it-IT" altLang="it-IT"/>
              <a:pPr/>
              <a:t>‹N›</a:t>
            </a:fld>
            <a:endParaRPr lang="it-IT" altLang="it-IT"/>
          </a:p>
        </p:txBody>
      </p:sp>
    </p:spTree>
    <p:extLst>
      <p:ext uri="{BB962C8B-B14F-4D97-AF65-F5344CB8AC3E}">
        <p14:creationId xmlns:p14="http://schemas.microsoft.com/office/powerpoint/2010/main" val="2705054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36771DE6-A848-4DC0-A1B8-E87ABD095879}" type="slidenum">
              <a:rPr lang="it-IT" altLang="it-IT"/>
              <a:pPr/>
              <a:t>‹N›</a:t>
            </a:fld>
            <a:endParaRPr lang="it-IT" altLang="it-IT"/>
          </a:p>
        </p:txBody>
      </p:sp>
    </p:spTree>
    <p:extLst>
      <p:ext uri="{BB962C8B-B14F-4D97-AF65-F5344CB8AC3E}">
        <p14:creationId xmlns:p14="http://schemas.microsoft.com/office/powerpoint/2010/main" val="332753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F9594E16-9B71-4C0A-857D-B534B5866617}" type="slidenum">
              <a:rPr lang="it-IT" altLang="it-IT"/>
              <a:pPr/>
              <a:t>‹N›</a:t>
            </a:fld>
            <a:endParaRPr lang="it-IT" altLang="it-IT"/>
          </a:p>
        </p:txBody>
      </p:sp>
    </p:spTree>
    <p:extLst>
      <p:ext uri="{BB962C8B-B14F-4D97-AF65-F5344CB8AC3E}">
        <p14:creationId xmlns:p14="http://schemas.microsoft.com/office/powerpoint/2010/main" val="2293189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49A7DE90-2017-40B9-85A9-E0A183759AF5}" type="slidenum">
              <a:rPr lang="it-IT" altLang="it-IT"/>
              <a:pPr/>
              <a:t>‹N›</a:t>
            </a:fld>
            <a:endParaRPr lang="it-IT" altLang="it-IT"/>
          </a:p>
        </p:txBody>
      </p:sp>
    </p:spTree>
    <p:extLst>
      <p:ext uri="{BB962C8B-B14F-4D97-AF65-F5344CB8AC3E}">
        <p14:creationId xmlns:p14="http://schemas.microsoft.com/office/powerpoint/2010/main" val="300473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9CF85531-9F26-42A9-9789-649651B2D9A1}" type="slidenum">
              <a:rPr lang="it-IT" altLang="it-IT"/>
              <a:pPr/>
              <a:t>‹N›</a:t>
            </a:fld>
            <a:endParaRPr lang="it-IT" altLang="it-IT"/>
          </a:p>
        </p:txBody>
      </p:sp>
    </p:spTree>
    <p:extLst>
      <p:ext uri="{BB962C8B-B14F-4D97-AF65-F5344CB8AC3E}">
        <p14:creationId xmlns:p14="http://schemas.microsoft.com/office/powerpoint/2010/main" val="243340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A3A39369-6539-4FFE-98D6-71AC38BA462B}" type="slidenum">
              <a:rPr lang="it-IT" altLang="it-IT"/>
              <a:pPr/>
              <a:t>‹N›</a:t>
            </a:fld>
            <a:endParaRPr lang="it-IT" altLang="it-IT"/>
          </a:p>
        </p:txBody>
      </p:sp>
    </p:spTree>
    <p:extLst>
      <p:ext uri="{BB962C8B-B14F-4D97-AF65-F5344CB8AC3E}">
        <p14:creationId xmlns:p14="http://schemas.microsoft.com/office/powerpoint/2010/main" val="385165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E15CE38A-8350-4E4E-AED0-38DC6C1BD595}" type="slidenum">
              <a:rPr lang="it-IT" altLang="it-IT"/>
              <a:pPr/>
              <a:t>‹N›</a:t>
            </a:fld>
            <a:endParaRPr lang="it-IT" altLang="it-IT"/>
          </a:p>
        </p:txBody>
      </p:sp>
    </p:spTree>
    <p:extLst>
      <p:ext uri="{BB962C8B-B14F-4D97-AF65-F5344CB8AC3E}">
        <p14:creationId xmlns:p14="http://schemas.microsoft.com/office/powerpoint/2010/main" val="27561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68A00EE8-83ED-4F85-9220-4E81AB8F7EDE}" type="slidenum">
              <a:rPr lang="it-IT" altLang="it-IT"/>
              <a:pPr/>
              <a:t>‹N›</a:t>
            </a:fld>
            <a:endParaRPr lang="it-IT" altLang="it-IT"/>
          </a:p>
        </p:txBody>
      </p:sp>
    </p:spTree>
    <p:extLst>
      <p:ext uri="{BB962C8B-B14F-4D97-AF65-F5344CB8AC3E}">
        <p14:creationId xmlns:p14="http://schemas.microsoft.com/office/powerpoint/2010/main" val="49717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9F9FD9CF-25A6-4CE6-BD54-29D93A707530}" type="slidenum">
              <a:rPr lang="it-IT" altLang="it-IT"/>
              <a:pPr/>
              <a:t>‹N›</a:t>
            </a:fld>
            <a:endParaRPr lang="it-IT" altLang="it-IT"/>
          </a:p>
        </p:txBody>
      </p:sp>
    </p:spTree>
    <p:extLst>
      <p:ext uri="{BB962C8B-B14F-4D97-AF65-F5344CB8AC3E}">
        <p14:creationId xmlns:p14="http://schemas.microsoft.com/office/powerpoint/2010/main" val="424072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FED40CB6-D0CF-42D9-AA1D-CDB64E04558D}"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545" r:id="rId1"/>
    <p:sldLayoutId id="214748454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 id="2147484547"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2052"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054"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78F42B06-8AA4-498E-995E-A98B348050DE}"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548" r:id="rId1"/>
    <p:sldLayoutId id="2147484549" r:id="rId2"/>
    <p:sldLayoutId id="2147484536" r:id="rId3"/>
    <p:sldLayoutId id="2147484537" r:id="rId4"/>
    <p:sldLayoutId id="2147484538" r:id="rId5"/>
    <p:sldLayoutId id="2147484539" r:id="rId6"/>
    <p:sldLayoutId id="2147484540" r:id="rId7"/>
    <p:sldLayoutId id="2147484541" r:id="rId8"/>
    <p:sldLayoutId id="2147484542" r:id="rId9"/>
    <p:sldLayoutId id="2147484543" r:id="rId10"/>
    <p:sldLayoutId id="2147484544" r:id="rId11"/>
    <p:sldLayoutId id="214748455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3568" y="2226344"/>
            <a:ext cx="7992888" cy="4154984"/>
          </a:xfrm>
          <a:prstGeom prst="rect">
            <a:avLst/>
          </a:prstGeom>
        </p:spPr>
        <p:txBody>
          <a:bodyPr wrap="square">
            <a:spAutoFit/>
          </a:bodyPr>
          <a:lstStyle/>
          <a:p>
            <a:pPr algn="ctr">
              <a:spcBef>
                <a:spcPts val="0"/>
              </a:spcBef>
              <a:buNone/>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buNone/>
              <a:defRPr/>
            </a:pPr>
            <a:r>
              <a:rPr lang="it-IT" sz="4400" b="1" i="1" dirty="0" smtClean="0">
                <a:solidFill>
                  <a:srgbClr val="7030A0"/>
                </a:solidFill>
                <a:latin typeface="Times New Roman" pitchFamily="18" charset="0"/>
              </a:rPr>
              <a:t>I principali assestamenti di fine esercizio</a:t>
            </a:r>
          </a:p>
          <a:p>
            <a:pPr algn="ctr">
              <a:spcBef>
                <a:spcPts val="0"/>
              </a:spcBef>
              <a:buNone/>
              <a:defRPr/>
            </a:pPr>
            <a:endParaRPr lang="it-IT" sz="4400" b="1" i="1" dirty="0">
              <a:solidFill>
                <a:schemeClr val="accent6"/>
              </a:solidFill>
              <a:latin typeface="Times New Roman" pitchFamily="18" charset="0"/>
            </a:endParaRPr>
          </a:p>
          <a:p>
            <a:pPr algn="ctr">
              <a:buNone/>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358775" y="1014413"/>
            <a:ext cx="8424863" cy="5400675"/>
          </a:xfrm>
        </p:spPr>
        <p:txBody>
          <a:bodyPr/>
          <a:lstStyle/>
          <a:p>
            <a:pPr marL="0" indent="0" algn="just" eaLnBrk="1" hangingPunct="1">
              <a:buClr>
                <a:schemeClr val="tx1"/>
              </a:buClr>
              <a:buFontTx/>
              <a:buNone/>
            </a:pPr>
            <a:r>
              <a:rPr lang="it-IT" altLang="it-IT" sz="2000" smtClean="0">
                <a:cs typeface="Tahoma" panose="020B0604030504040204" pitchFamily="34" charset="0"/>
              </a:rPr>
              <a:t>I Fattori produttivi specifici </a:t>
            </a:r>
            <a:r>
              <a:rPr lang="it-IT" altLang="it-IT" sz="2000" b="1" smtClean="0">
                <a:cs typeface="Tahoma" panose="020B0604030504040204" pitchFamily="34" charset="0"/>
              </a:rPr>
              <a:t>a fecondità/utilità ripetuta </a:t>
            </a:r>
            <a:r>
              <a:rPr lang="it-IT" altLang="it-IT" sz="2000" smtClean="0">
                <a:cs typeface="Tahoma" panose="020B0604030504040204" pitchFamily="34" charset="0"/>
              </a:rPr>
              <a:t>(partecipano più volte al processo produttivo), detti anche fattori produttivi pluriennali. Tali fattori produttivi entrano a far parte della struttura operativa dell’azienda e in quanto tali sono anche denominati fattori strutturali, </a:t>
            </a:r>
            <a:r>
              <a:rPr lang="it-IT" altLang="it-IT" sz="2000" b="1" smtClean="0">
                <a:cs typeface="Tahoma" panose="020B0604030504040204" pitchFamily="34" charset="0"/>
              </a:rPr>
              <a:t>immobilizzazioni </a:t>
            </a:r>
            <a:r>
              <a:rPr lang="it-IT" altLang="it-IT" sz="2000" smtClean="0">
                <a:cs typeface="Tahoma" panose="020B0604030504040204" pitchFamily="34" charset="0"/>
              </a:rPr>
              <a:t>o, meglio, beni a lento ciclo di utilizzo.</a:t>
            </a:r>
          </a:p>
          <a:p>
            <a:pPr marL="0" indent="0" algn="just" eaLnBrk="1" hangingPunct="1">
              <a:buClr>
                <a:schemeClr val="tx1"/>
              </a:buClr>
              <a:buFontTx/>
              <a:buNone/>
            </a:pPr>
            <a:endParaRPr lang="it-IT" altLang="it-IT" sz="800" smtClean="0">
              <a:cs typeface="Tahoma" panose="020B0604030504040204" pitchFamily="34" charset="0"/>
            </a:endParaRPr>
          </a:p>
          <a:p>
            <a:pPr marL="0" indent="0" algn="just" eaLnBrk="1" hangingPunct="1">
              <a:buClr>
                <a:schemeClr val="tx1"/>
              </a:buClr>
              <a:buFontTx/>
              <a:buNone/>
            </a:pPr>
            <a:r>
              <a:rPr lang="it-IT" altLang="it-IT" sz="2000" smtClean="0"/>
              <a:t>I fattori produttivi pluriennali soggetti ad ammortamento sono suddivisibili in due categorie: </a:t>
            </a:r>
            <a:r>
              <a:rPr lang="it-IT" altLang="it-IT" sz="2000" b="1" smtClean="0"/>
              <a:t>materiali e immateriali.</a:t>
            </a:r>
          </a:p>
          <a:p>
            <a:pPr marL="0" indent="0" algn="just" eaLnBrk="1" hangingPunct="1">
              <a:buClr>
                <a:schemeClr val="tx1"/>
              </a:buClr>
              <a:buFontTx/>
              <a:buNone/>
            </a:pPr>
            <a:endParaRPr lang="it-IT" altLang="it-IT" sz="800" b="1" smtClean="0"/>
          </a:p>
          <a:p>
            <a:pPr marL="0" indent="0" algn="just" eaLnBrk="1" hangingPunct="1">
              <a:buClr>
                <a:schemeClr val="tx1"/>
              </a:buClr>
              <a:buFontTx/>
              <a:buNone/>
            </a:pPr>
            <a:r>
              <a:rPr lang="it-IT" altLang="it-IT" sz="1800" b="1" smtClean="0"/>
              <a:t>L</a:t>
            </a:r>
            <a:r>
              <a:rPr lang="it-IT" altLang="it-IT" sz="1800" smtClean="0"/>
              <a:t>e</a:t>
            </a:r>
            <a:r>
              <a:rPr lang="it-IT" altLang="it-IT" sz="2000" smtClean="0"/>
              <a:t> immobilizzazioni materiali sono rappresentate essenzialmente da: terreni, immobili, impianti, macchinari, attrezzature, mobili, arredi, autoveicoli. </a:t>
            </a:r>
          </a:p>
          <a:p>
            <a:pPr marL="0" indent="0" algn="just" eaLnBrk="1" hangingPunct="1">
              <a:buClr>
                <a:schemeClr val="tx1"/>
              </a:buClr>
              <a:buFontTx/>
              <a:buNone/>
            </a:pPr>
            <a:endParaRPr lang="it-IT" altLang="it-IT" sz="800" smtClean="0"/>
          </a:p>
          <a:p>
            <a:pPr marL="0" indent="0" algn="just" eaLnBrk="1" hangingPunct="1">
              <a:buClr>
                <a:schemeClr val="tx1"/>
              </a:buClr>
              <a:buFontTx/>
              <a:buNone/>
            </a:pPr>
            <a:r>
              <a:rPr lang="it-IT" altLang="it-IT" sz="2000" smtClean="0"/>
              <a:t>Le immobilizzazioni immateriali, invece, sono costituite da “oneri pluriennali” – costi di impianto (o di costituzione), costi di ampliamento, costi di sviluppo – da “diritti”, quali marchi, brevetti, diritti di utilizzazione delle opere dell’ingegno, licenze – e dall’“avviamento”.</a:t>
            </a:r>
            <a:endParaRPr lang="it-IT" altLang="it-IT" sz="2000" b="1" smtClean="0"/>
          </a:p>
          <a:p>
            <a:pPr marL="0" indent="0" algn="just" eaLnBrk="1" hangingPunct="1">
              <a:buClr>
                <a:schemeClr val="tx1"/>
              </a:buClr>
              <a:buFontTx/>
              <a:buNone/>
            </a:pPr>
            <a:endParaRPr lang="it-IT" altLang="it-IT" sz="2000" smtClean="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a:p>
            <a:pPr marL="0" indent="0" algn="just" eaLnBrk="1" hangingPunct="1">
              <a:buClr>
                <a:schemeClr val="tx1"/>
              </a:buClr>
              <a:buFontTx/>
              <a:buNone/>
            </a:pPr>
            <a:endParaRPr lang="it-IT" altLang="it-IT" sz="1800" smtClean="0">
              <a:latin typeface="Tahoma" panose="020B0604030504040204" pitchFamily="34" charset="0"/>
              <a:cs typeface="Tahoma" panose="020B0604030504040204" pitchFamily="34" charset="0"/>
            </a:endParaRPr>
          </a:p>
          <a:p>
            <a:pPr marL="0" indent="0" algn="just" eaLnBrk="1" hangingPunct="1">
              <a:buClr>
                <a:schemeClr val="tx1"/>
              </a:buClr>
              <a:buFontTx/>
              <a:buNone/>
            </a:pPr>
            <a:r>
              <a:rPr lang="it-IT" altLang="it-IT" sz="1800" b="1" smtClean="0">
                <a:latin typeface="Tahoma" panose="020B0604030504040204" pitchFamily="34" charset="0"/>
                <a:cs typeface="Tahoma" panose="020B0604030504040204" pitchFamily="34" charset="0"/>
              </a:rPr>
              <a:t> </a:t>
            </a:r>
            <a:endParaRPr lang="it-IT" altLang="it-IT" sz="1600" smtClean="0">
              <a:latin typeface="Tahoma" panose="020B0604030504040204" pitchFamily="34" charset="0"/>
              <a:cs typeface="Tahoma" panose="020B0604030504040204" pitchFamily="34" charset="0"/>
            </a:endParaRPr>
          </a:p>
        </p:txBody>
      </p:sp>
      <p:sp>
        <p:nvSpPr>
          <p:cNvPr id="12292"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Tree>
    <p:extLst>
      <p:ext uri="{BB962C8B-B14F-4D97-AF65-F5344CB8AC3E}">
        <p14:creationId xmlns:p14="http://schemas.microsoft.com/office/powerpoint/2010/main" val="2414199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07950" y="839788"/>
            <a:ext cx="8764588" cy="5400675"/>
          </a:xfrm>
        </p:spPr>
        <p:txBody>
          <a:bodyPr/>
          <a:lstStyle/>
          <a:p>
            <a:pPr marL="0" indent="0" algn="just" eaLnBrk="1" hangingPunct="1">
              <a:buClr>
                <a:schemeClr val="tx1"/>
              </a:buClr>
              <a:buFontTx/>
              <a:buNone/>
            </a:pPr>
            <a:r>
              <a:rPr lang="it-IT" altLang="it-IT" sz="2000" b="1" dirty="0" smtClean="0">
                <a:solidFill>
                  <a:srgbClr val="7F7F7F"/>
                </a:solidFill>
                <a:cs typeface="Tahoma" panose="020B0604030504040204" pitchFamily="34" charset="0"/>
              </a:rPr>
              <a:t>Le immobilizzazioni materiali</a:t>
            </a:r>
          </a:p>
          <a:p>
            <a:pPr marL="0" indent="0" algn="just" eaLnBrk="1" hangingPunct="1">
              <a:buClr>
                <a:schemeClr val="tx1"/>
              </a:buClr>
              <a:buFontTx/>
              <a:buNone/>
            </a:pPr>
            <a:r>
              <a:rPr lang="it-IT" altLang="it-IT" sz="1600" dirty="0" smtClean="0">
                <a:cs typeface="Tahoma" panose="020B0604030504040204" pitchFamily="34" charset="0"/>
              </a:rPr>
              <a:t>Il criterio base per la valutazione delle </a:t>
            </a:r>
            <a:r>
              <a:rPr lang="it-IT" altLang="it-IT" sz="1600" dirty="0" smtClean="0">
                <a:solidFill>
                  <a:srgbClr val="C00000"/>
                </a:solidFill>
                <a:cs typeface="Tahoma" panose="020B0604030504040204" pitchFamily="34" charset="0"/>
              </a:rPr>
              <a:t>immobilizzazioni materiali </a:t>
            </a:r>
            <a:r>
              <a:rPr lang="it-IT" altLang="it-IT" sz="1600" dirty="0" smtClean="0">
                <a:cs typeface="Tahoma" panose="020B0604030504040204" pitchFamily="34" charset="0"/>
              </a:rPr>
              <a:t>è quello del </a:t>
            </a:r>
            <a:r>
              <a:rPr lang="it-IT" altLang="it-IT" sz="1600" dirty="0" smtClean="0">
                <a:solidFill>
                  <a:srgbClr val="C00000"/>
                </a:solidFill>
                <a:cs typeface="Tahoma" panose="020B0604030504040204" pitchFamily="34" charset="0"/>
              </a:rPr>
              <a:t>costo di acquisto o di produzione, diminuito del relativo ammortamento</a:t>
            </a:r>
            <a:r>
              <a:rPr lang="it-IT" altLang="it-IT" sz="1600" dirty="0" smtClean="0">
                <a:cs typeface="Tahoma" panose="020B0604030504040204" pitchFamily="34" charset="0"/>
              </a:rPr>
              <a:t>, con limite posto nel </a:t>
            </a:r>
            <a:r>
              <a:rPr lang="it-IT" altLang="it-IT" sz="1600" b="1" dirty="0" smtClean="0">
                <a:cs typeface="Tahoma" panose="020B0604030504040204" pitchFamily="34" charset="0"/>
              </a:rPr>
              <a:t>“valore recuperabile con l’uso”</a:t>
            </a:r>
            <a:r>
              <a:rPr lang="it-IT" altLang="it-IT" sz="1600" dirty="0" smtClean="0">
                <a:cs typeface="Tahoma" panose="020B0604030504040204" pitchFamily="34" charset="0"/>
              </a:rPr>
              <a:t>, ovvero il valore attuale dei flussi netti di cassa generati dall’impiego del bene nella combinazione produttiva →  valore residuo in bilancio &gt; valore d’uso = SVALUTAZIONE </a:t>
            </a:r>
          </a:p>
          <a:p>
            <a:pPr marL="0" indent="0" algn="just" eaLnBrk="1" hangingPunct="1">
              <a:buClr>
                <a:schemeClr val="tx1"/>
              </a:buClr>
              <a:buFontTx/>
              <a:buNone/>
            </a:pPr>
            <a:endParaRPr lang="it-IT" altLang="it-IT" sz="1600" dirty="0" smtClean="0">
              <a:cs typeface="Tahoma" panose="020B0604030504040204" pitchFamily="34" charset="0"/>
            </a:endParaRPr>
          </a:p>
          <a:p>
            <a:pPr marL="0" indent="0" algn="just" eaLnBrk="1" hangingPunct="1">
              <a:buClr>
                <a:schemeClr val="tx1"/>
              </a:buClr>
              <a:buFontTx/>
              <a:buNone/>
            </a:pPr>
            <a:r>
              <a:rPr lang="it-IT" altLang="it-IT" sz="1600" dirty="0" smtClean="0">
                <a:cs typeface="Tahoma" panose="020B0604030504040204" pitchFamily="34" charset="0"/>
              </a:rPr>
              <a:t>La valutazione sarà differente in base alla modalità di acquisizione dell’immobilizzazione.</a:t>
            </a:r>
          </a:p>
          <a:p>
            <a:pPr marL="0" indent="0" algn="just" eaLnBrk="1" hangingPunct="1">
              <a:buClr>
                <a:schemeClr val="tx1"/>
              </a:buClr>
              <a:buFontTx/>
              <a:buNone/>
            </a:pPr>
            <a:r>
              <a:rPr lang="it-IT" altLang="it-IT" sz="1600" dirty="0" smtClean="0">
                <a:cs typeface="Tahoma" panose="020B0604030504040204" pitchFamily="34" charset="0"/>
              </a:rPr>
              <a:t>Se acquistate da terzi, il costo comprende:  </a:t>
            </a:r>
          </a:p>
          <a:p>
            <a:pPr marL="0" indent="0" algn="just" eaLnBrk="1" hangingPunct="1">
              <a:buClr>
                <a:schemeClr val="tx1"/>
              </a:buClr>
            </a:pPr>
            <a:r>
              <a:rPr lang="it-IT" altLang="it-IT" sz="1600" dirty="0" smtClean="0">
                <a:cs typeface="Tahoma" panose="020B0604030504040204" pitchFamily="34" charset="0"/>
              </a:rPr>
              <a:t> il costo di acquisto, al netto degli sconti commerciali, inclusivo degli oneri accessori (spese notarili, imposta di registro e altre imposte indirette connesse all’acquisizione, costi di trasporto, dazi); </a:t>
            </a:r>
          </a:p>
          <a:p>
            <a:pPr marL="0" indent="0" algn="just" eaLnBrk="1" hangingPunct="1">
              <a:buClr>
                <a:schemeClr val="tx1"/>
              </a:buClr>
            </a:pPr>
            <a:r>
              <a:rPr lang="it-IT" altLang="it-IT" sz="1600" dirty="0" smtClean="0">
                <a:cs typeface="Tahoma" panose="020B0604030504040204" pitchFamily="34" charset="0"/>
              </a:rPr>
              <a:t>i costi sostenuti per portare il cespite nel luogo e nelle condizioni necessarie perché costituisca bene duraturo per la società. </a:t>
            </a:r>
          </a:p>
          <a:p>
            <a:pPr marL="0" indent="0" algn="just" eaLnBrk="1" hangingPunct="1">
              <a:buClr>
                <a:schemeClr val="tx1"/>
              </a:buClr>
              <a:buFontTx/>
              <a:buNone/>
            </a:pPr>
            <a:r>
              <a:rPr lang="it-IT" altLang="it-IT" sz="1600" dirty="0" smtClean="0">
                <a:cs typeface="Tahoma" panose="020B0604030504040204" pitchFamily="34" charset="0"/>
              </a:rPr>
              <a:t> </a:t>
            </a:r>
          </a:p>
          <a:p>
            <a:pPr marL="0" indent="0" algn="just" eaLnBrk="1" hangingPunct="1">
              <a:buClr>
                <a:schemeClr val="tx1"/>
              </a:buClr>
              <a:buFontTx/>
              <a:buNone/>
            </a:pPr>
            <a:r>
              <a:rPr lang="it-IT" altLang="it-IT" sz="1600" dirty="0" smtClean="0">
                <a:cs typeface="Tahoma" panose="020B0604030504040204" pitchFamily="34" charset="0"/>
              </a:rPr>
              <a:t>Se prodotte internamente, invece, il costo delle immobilizzazioni potrà comprendere:  </a:t>
            </a:r>
          </a:p>
          <a:p>
            <a:pPr marL="0" indent="0" algn="just" eaLnBrk="1" hangingPunct="1">
              <a:buClr>
                <a:schemeClr val="tx1"/>
              </a:buClr>
            </a:pPr>
            <a:r>
              <a:rPr lang="it-IT" altLang="it-IT" sz="1600" dirty="0" smtClean="0">
                <a:cs typeface="Tahoma" panose="020B0604030504040204" pitchFamily="34" charset="0"/>
              </a:rPr>
              <a:t>i costi di diretta imputazione (materiale, mano d’opera); </a:t>
            </a:r>
          </a:p>
          <a:p>
            <a:pPr marL="0" indent="0" algn="just" eaLnBrk="1" hangingPunct="1">
              <a:buClr>
                <a:schemeClr val="tx1"/>
              </a:buClr>
            </a:pPr>
            <a:r>
              <a:rPr lang="it-IT" altLang="it-IT" sz="1600" dirty="0" smtClean="0">
                <a:cs typeface="Tahoma" panose="020B0604030504040204" pitchFamily="34" charset="0"/>
              </a:rPr>
              <a:t>i costi di indiretta imputazione, attribuibili con attendibilità, ivi compresa quota parte dei costi generali industriali (sono invece da escludere i costi generali amministrativi).</a:t>
            </a:r>
          </a:p>
        </p:txBody>
      </p:sp>
      <p:sp>
        <p:nvSpPr>
          <p:cNvPr id="14340"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Tree>
    <p:extLst>
      <p:ext uri="{BB962C8B-B14F-4D97-AF65-F5344CB8AC3E}">
        <p14:creationId xmlns:p14="http://schemas.microsoft.com/office/powerpoint/2010/main" val="2375726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88913" y="728663"/>
            <a:ext cx="8766175" cy="5400675"/>
          </a:xfrm>
        </p:spPr>
        <p:txBody>
          <a:bodyPr/>
          <a:lstStyle/>
          <a:p>
            <a:pPr marL="0" indent="0" algn="just" eaLnBrk="1" hangingPunct="1">
              <a:buClr>
                <a:schemeClr val="tx1"/>
              </a:buClr>
              <a:buFontTx/>
              <a:buNone/>
              <a:defRPr/>
            </a:pPr>
            <a:r>
              <a:rPr lang="it-IT" sz="2200" b="1" dirty="0">
                <a:solidFill>
                  <a:schemeClr val="bg1">
                    <a:lumMod val="50000"/>
                  </a:schemeClr>
                </a:solidFill>
                <a:ea typeface="Tahoma" panose="020B0604030504040204" pitchFamily="34" charset="0"/>
                <a:cs typeface="Tahoma" panose="020B0604030504040204" pitchFamily="34" charset="0"/>
              </a:rPr>
              <a:t>Le immobilizzazioni immateriali</a:t>
            </a:r>
          </a:p>
          <a:p>
            <a:pPr marL="0" indent="0" algn="just" eaLnBrk="1" hangingPunct="1">
              <a:buClr>
                <a:schemeClr val="tx1"/>
              </a:buClr>
              <a:buFontTx/>
              <a:buNone/>
              <a:defRPr/>
            </a:pPr>
            <a:r>
              <a:rPr lang="it-IT" sz="2000" dirty="0">
                <a:ea typeface="Tahoma" panose="020B0604030504040204" pitchFamily="34" charset="0"/>
                <a:cs typeface="Tahoma" panose="020B0604030504040204" pitchFamily="34" charset="0"/>
              </a:rPr>
              <a:t>Per i </a:t>
            </a:r>
            <a:r>
              <a:rPr lang="it-IT" sz="2000" dirty="0">
                <a:solidFill>
                  <a:srgbClr val="C00000"/>
                </a:solidFill>
                <a:ea typeface="Tahoma" panose="020B0604030504040204" pitchFamily="34" charset="0"/>
                <a:cs typeface="Tahoma" panose="020B0604030504040204" pitchFamily="34" charset="0"/>
              </a:rPr>
              <a:t>beni immateriali </a:t>
            </a:r>
            <a:r>
              <a:rPr lang="it-IT" sz="2000" dirty="0">
                <a:ea typeface="Tahoma" panose="020B0604030504040204" pitchFamily="34" charset="0"/>
                <a:cs typeface="Tahoma" panose="020B0604030504040204" pitchFamily="34" charset="0"/>
              </a:rPr>
              <a:t>vale la regola generale in base alla quale la </a:t>
            </a:r>
            <a:r>
              <a:rPr lang="it-IT" sz="2000" dirty="0">
                <a:solidFill>
                  <a:srgbClr val="C00000"/>
                </a:solidFill>
                <a:ea typeface="Tahoma" panose="020B0604030504040204" pitchFamily="34" charset="0"/>
                <a:cs typeface="Tahoma" panose="020B0604030504040204" pitchFamily="34" charset="0"/>
              </a:rPr>
              <a:t>vita utile </a:t>
            </a:r>
            <a:r>
              <a:rPr lang="it-IT" sz="2000" dirty="0">
                <a:ea typeface="Tahoma" panose="020B0604030504040204" pitchFamily="34" charset="0"/>
                <a:cs typeface="Tahoma" panose="020B0604030504040204" pitchFamily="34" charset="0"/>
              </a:rPr>
              <a:t>di un’immobilizzazione è determinata con riferimento alla residua possibilità di utilizzazione della stessa. </a:t>
            </a:r>
          </a:p>
          <a:p>
            <a:pPr marL="0" indent="0" algn="just" eaLnBrk="1" hangingPunct="1">
              <a:buClr>
                <a:schemeClr val="tx1"/>
              </a:buClr>
              <a:buFontTx/>
              <a:buNone/>
              <a:defRPr/>
            </a:pPr>
            <a:r>
              <a:rPr lang="it-IT" sz="2000" dirty="0">
                <a:ea typeface="Tahoma" panose="020B0604030504040204" pitchFamily="34" charset="0"/>
                <a:cs typeface="Tahoma" panose="020B0604030504040204" pitchFamily="34" charset="0"/>
              </a:rPr>
              <a:t>Negli esercizi successivi a quello relativo al loro iniziale riconoscimento, i </a:t>
            </a:r>
            <a:r>
              <a:rPr lang="it-IT" sz="2000" dirty="0">
                <a:solidFill>
                  <a:srgbClr val="C00000"/>
                </a:solidFill>
                <a:ea typeface="Tahoma" panose="020B0604030504040204" pitchFamily="34" charset="0"/>
                <a:cs typeface="Tahoma" panose="020B0604030504040204" pitchFamily="34" charset="0"/>
              </a:rPr>
              <a:t>beni immateriali </a:t>
            </a:r>
            <a:r>
              <a:rPr lang="it-IT" sz="2000" dirty="0">
                <a:ea typeface="Tahoma" panose="020B0604030504040204" pitchFamily="34" charset="0"/>
                <a:cs typeface="Tahoma" panose="020B0604030504040204" pitchFamily="34" charset="0"/>
              </a:rPr>
              <a:t>devono essere esposti in bilancio al </a:t>
            </a:r>
            <a:r>
              <a:rPr lang="it-IT" sz="2000" dirty="0">
                <a:solidFill>
                  <a:srgbClr val="C00000"/>
                </a:solidFill>
                <a:ea typeface="Tahoma" panose="020B0604030504040204" pitchFamily="34" charset="0"/>
                <a:cs typeface="Tahoma" panose="020B0604030504040204" pitchFamily="34" charset="0"/>
              </a:rPr>
              <a:t>valore netto contabile</a:t>
            </a:r>
            <a:r>
              <a:rPr lang="it-IT" sz="2000" dirty="0">
                <a:ea typeface="Tahoma" panose="020B0604030504040204" pitchFamily="34" charset="0"/>
                <a:cs typeface="Tahoma" panose="020B0604030504040204" pitchFamily="34" charset="0"/>
              </a:rPr>
              <a:t>, ottenuto come differenza tra il valore originario e i relativi ammortamenti; in ogni esercizio, infatti, deve essere effettuata una attenta analisi del valore residuo di tali beni e se le condizioni che ne giustificarono l’iscrizione non sussistono più, ovvero, se si sono modificate in tutto o in parte, il loro valore deve essere corrispondentemente ridotto.   </a:t>
            </a:r>
          </a:p>
          <a:p>
            <a:pPr marL="0" indent="0" algn="just" eaLnBrk="1" hangingPunct="1">
              <a:buClr>
                <a:schemeClr val="tx1"/>
              </a:buClr>
              <a:buFontTx/>
              <a:buNone/>
              <a:defRPr/>
            </a:pPr>
            <a:r>
              <a:rPr lang="it-IT" sz="2000" dirty="0">
                <a:ea typeface="Tahoma" panose="020B0604030504040204" pitchFamily="34" charset="0"/>
                <a:cs typeface="Tahoma" panose="020B0604030504040204" pitchFamily="34" charset="0"/>
              </a:rPr>
              <a:t>Per i brevetti, poi, il periodo di ammortamento non può comunque essere superiore alla durata legale degli stessi. </a:t>
            </a:r>
          </a:p>
          <a:p>
            <a:pPr marL="0" indent="0" algn="just" eaLnBrk="1" hangingPunct="1">
              <a:buClr>
                <a:schemeClr val="tx1"/>
              </a:buClr>
              <a:buFontTx/>
              <a:buNone/>
              <a:defRPr/>
            </a:pPr>
            <a:r>
              <a:rPr lang="it-IT" sz="2000" dirty="0">
                <a:ea typeface="Tahoma" panose="020B0604030504040204" pitchFamily="34" charset="0"/>
                <a:cs typeface="Tahoma" panose="020B0604030504040204" pitchFamily="34" charset="0"/>
              </a:rPr>
              <a:t>Per i marchi il periodo di ammortamento è normalmente collegato al periodo di produzione e commercializzazione in esclusiva dei prodotti cui il marchio si riferisce, e se non prevedibile, entro un periodo che non può eccedere venti anni. </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16388"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Tree>
    <p:extLst>
      <p:ext uri="{BB962C8B-B14F-4D97-AF65-F5344CB8AC3E}">
        <p14:creationId xmlns:p14="http://schemas.microsoft.com/office/powerpoint/2010/main" val="3903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88913" y="728663"/>
            <a:ext cx="8766175" cy="5400675"/>
          </a:xfrm>
        </p:spPr>
        <p:txBody>
          <a:bodyPr/>
          <a:lstStyle/>
          <a:p>
            <a:pPr marL="0" indent="0" algn="just" eaLnBrk="1" hangingPunct="1">
              <a:buClr>
                <a:schemeClr val="tx1"/>
              </a:buClr>
              <a:buFontTx/>
              <a:buNone/>
              <a:defRPr/>
            </a:pPr>
            <a:r>
              <a:rPr lang="it-IT" sz="2200" b="1" dirty="0">
                <a:solidFill>
                  <a:schemeClr val="bg1">
                    <a:lumMod val="50000"/>
                  </a:schemeClr>
                </a:solidFill>
                <a:ea typeface="Tahoma" panose="020B0604030504040204" pitchFamily="34" charset="0"/>
                <a:cs typeface="Tahoma" panose="020B0604030504040204" pitchFamily="34" charset="0"/>
              </a:rPr>
              <a:t>Le immobilizzazioni immateriali</a:t>
            </a:r>
          </a:p>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Il valore dell’</a:t>
            </a:r>
            <a:r>
              <a:rPr lang="it-IT" sz="1800" b="1" dirty="0">
                <a:ea typeface="Tahoma" panose="020B0604030504040204" pitchFamily="34" charset="0"/>
                <a:cs typeface="Tahoma" panose="020B0604030504040204" pitchFamily="34" charset="0"/>
              </a:rPr>
              <a:t>avviamento</a:t>
            </a:r>
            <a:r>
              <a:rPr lang="it-IT" sz="1800" dirty="0">
                <a:ea typeface="Tahoma" panose="020B0604030504040204" pitchFamily="34" charset="0"/>
                <a:cs typeface="Tahoma" panose="020B0604030504040204" pitchFamily="34" charset="0"/>
              </a:rPr>
              <a:t> da iscrivere nel bilancio d’esercizio, si determina per differenza fra il prezzo complessivo sostenuto per l’acquisizione dell’azienda (o il valore di conferimento della medesima) ed il valore corrente attribuito agli altri elementi patrimoniali attivi e passivi che la compongono.</a:t>
            </a:r>
          </a:p>
          <a:p>
            <a:pPr marL="0" indent="0" algn="just" eaLnBrk="1" hangingPunct="1">
              <a:buClr>
                <a:schemeClr val="tx1"/>
              </a:buClr>
              <a:buFontTx/>
              <a:buNone/>
              <a:defRPr/>
            </a:pPr>
            <a:endParaRPr lang="it-IT" sz="18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L’avviamento che venga iscritto tra le attività patrimoniali deve essere ammortizzato in quote costanti per un periodo di cinque anni, o in un periodo di maggiore durata che comunque non deve superare i venti anni, qualora sia ragionevole supporre che la sua vita utile sia senz’altro superiore, esponendone le ragioni in nota integrativa.</a:t>
            </a:r>
          </a:p>
          <a:p>
            <a:pPr marL="0" indent="0" algn="just" eaLnBrk="1" hangingPunct="1">
              <a:buClr>
                <a:schemeClr val="tx1"/>
              </a:buClr>
              <a:buFontTx/>
              <a:buNone/>
              <a:defRPr/>
            </a:pPr>
            <a:endParaRPr lang="it-IT" sz="18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In occasione della chiusura di ciascun bilancio relativo ai periodi successivi a quello relativo all’iscrizione dell’avviamento, dovrà essere effettuata un’analisi di tale valore </a:t>
            </a:r>
            <a:r>
              <a:rPr lang="it-IT" sz="1800" b="1" i="1" dirty="0">
                <a:ea typeface="Tahoma" panose="020B0604030504040204" pitchFamily="34" charset="0"/>
                <a:cs typeface="Tahoma" panose="020B0604030504040204" pitchFamily="34" charset="0"/>
              </a:rPr>
              <a:t>(impairment test</a:t>
            </a:r>
            <a:r>
              <a:rPr lang="it-IT" sz="1800" dirty="0">
                <a:ea typeface="Tahoma" panose="020B0604030504040204" pitchFamily="34" charset="0"/>
                <a:cs typeface="Tahoma" panose="020B0604030504040204" pitchFamily="34" charset="0"/>
              </a:rPr>
              <a:t>) al fine di rilevare eventuali cambiamenti nei valori originari. Se emergessero eventuali riduzioni di valore si </a:t>
            </a:r>
            <a:r>
              <a:rPr lang="it-IT" sz="1800" dirty="0" smtClean="0">
                <a:ea typeface="Tahoma" panose="020B0604030504040204" pitchFamily="34" charset="0"/>
                <a:cs typeface="Tahoma" panose="020B0604030504040204" pitchFamily="34" charset="0"/>
              </a:rPr>
              <a:t>deve </a:t>
            </a:r>
            <a:r>
              <a:rPr lang="it-IT" sz="1800" dirty="0">
                <a:ea typeface="Tahoma" panose="020B0604030504040204" pitchFamily="34" charset="0"/>
                <a:cs typeface="Tahoma" panose="020B0604030504040204" pitchFamily="34" charset="0"/>
              </a:rPr>
              <a:t>procedere alla svalutazione esplicita della posta “Avviamento”.</a:t>
            </a:r>
          </a:p>
        </p:txBody>
      </p:sp>
      <p:sp>
        <p:nvSpPr>
          <p:cNvPr id="18436"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Tree>
    <p:extLst>
      <p:ext uri="{BB962C8B-B14F-4D97-AF65-F5344CB8AC3E}">
        <p14:creationId xmlns:p14="http://schemas.microsoft.com/office/powerpoint/2010/main" val="2065647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07950" y="728663"/>
            <a:ext cx="8764588" cy="5400675"/>
          </a:xfrm>
        </p:spPr>
        <p:txBody>
          <a:bodyPr/>
          <a:lstStyle/>
          <a:p>
            <a:pPr marL="0" indent="0" algn="just" eaLnBrk="1" hangingPunct="1">
              <a:buClr>
                <a:schemeClr val="tx1"/>
              </a:buClr>
              <a:buFontTx/>
              <a:buNone/>
              <a:defRPr/>
            </a:pPr>
            <a:endParaRPr lang="it-IT" sz="2200" b="1" dirty="0">
              <a:solidFill>
                <a:schemeClr val="bg1">
                  <a:lumMod val="50000"/>
                </a:schemeClr>
              </a:solidFill>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sz="2200" b="1" dirty="0">
              <a:solidFill>
                <a:schemeClr val="bg1">
                  <a:lumMod val="50000"/>
                </a:schemeClr>
              </a:solidFill>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sz="2200" b="1" dirty="0">
              <a:solidFill>
                <a:schemeClr val="bg1">
                  <a:lumMod val="50000"/>
                </a:schemeClr>
              </a:solidFill>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sz="2000" dirty="0">
                <a:ea typeface="Tahoma" panose="020B0604030504040204" pitchFamily="34" charset="0"/>
                <a:cs typeface="Tahoma" panose="020B0604030504040204" pitchFamily="34" charset="0"/>
              </a:rPr>
              <a:t>Dal momento in cui l’immobilizzazione diviene disponibile per l’uso, questa rilasciano gradualmente “utilità”, di volta in volta, di processo in processo, subendo un determinato </a:t>
            </a:r>
            <a:r>
              <a:rPr lang="it-IT" sz="2000" b="1" dirty="0">
                <a:ea typeface="Tahoma" panose="020B0604030504040204" pitchFamily="34" charset="0"/>
                <a:cs typeface="Tahoma" panose="020B0604030504040204" pitchFamily="34" charset="0"/>
              </a:rPr>
              <a:t>“deprezzamento</a:t>
            </a:r>
            <a:r>
              <a:rPr lang="it-IT" sz="2000" b="1" dirty="0" smtClean="0">
                <a:ea typeface="Tahoma" panose="020B0604030504040204" pitchFamily="34" charset="0"/>
                <a:cs typeface="Tahoma" panose="020B0604030504040204" pitchFamily="34" charset="0"/>
              </a:rPr>
              <a:t>”:</a:t>
            </a:r>
            <a:endParaRPr lang="it-IT" sz="2000" b="1" dirty="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sz="2000" b="1" dirty="0">
                <a:solidFill>
                  <a:srgbClr val="C00000"/>
                </a:solidFill>
                <a:ea typeface="Tahoma" panose="020B0604030504040204" pitchFamily="34" charset="0"/>
                <a:cs typeface="Tahoma" panose="020B0604030504040204" pitchFamily="34" charset="0"/>
              </a:rPr>
              <a:t>Logorio fisico </a:t>
            </a:r>
            <a:r>
              <a:rPr lang="it-IT" sz="2000" dirty="0">
                <a:ea typeface="Tahoma" panose="020B0604030504040204" pitchFamily="34" charset="0"/>
                <a:cs typeface="Tahoma" panose="020B0604030504040204" pitchFamily="34" charset="0"/>
              </a:rPr>
              <a:t>– perdita di valore a causa del lavoro svolto (</a:t>
            </a:r>
            <a:r>
              <a:rPr lang="it-IT" sz="2000" dirty="0" err="1">
                <a:ea typeface="Tahoma" panose="020B0604030504040204" pitchFamily="34" charset="0"/>
                <a:cs typeface="Tahoma" panose="020B0604030504040204" pitchFamily="34" charset="0"/>
              </a:rPr>
              <a:t>Immob</a:t>
            </a:r>
            <a:r>
              <a:rPr lang="it-IT" sz="2000" dirty="0">
                <a:ea typeface="Tahoma" panose="020B0604030504040204" pitchFamily="34" charset="0"/>
                <a:cs typeface="Tahoma" panose="020B0604030504040204" pitchFamily="34" charset="0"/>
              </a:rPr>
              <a:t>. Materiali)</a:t>
            </a:r>
          </a:p>
          <a:p>
            <a:pPr marL="0" indent="0" algn="just" eaLnBrk="1" hangingPunct="1">
              <a:buClr>
                <a:schemeClr val="tx1"/>
              </a:buClr>
              <a:buFontTx/>
              <a:buNone/>
              <a:defRPr/>
            </a:pPr>
            <a:endParaRPr lang="it-IT" sz="8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sz="2000" b="1" dirty="0">
                <a:solidFill>
                  <a:srgbClr val="C00000"/>
                </a:solidFill>
                <a:ea typeface="Tahoma" panose="020B0604030504040204" pitchFamily="34" charset="0"/>
                <a:cs typeface="Tahoma" panose="020B0604030504040204" pitchFamily="34" charset="0"/>
              </a:rPr>
              <a:t>Logorio economico </a:t>
            </a:r>
            <a:r>
              <a:rPr lang="it-IT" sz="2000" dirty="0">
                <a:ea typeface="Tahoma" panose="020B0604030504040204" pitchFamily="34" charset="0"/>
                <a:cs typeface="Tahoma" panose="020B0604030504040204" pitchFamily="34" charset="0"/>
              </a:rPr>
              <a:t>(</a:t>
            </a:r>
            <a:r>
              <a:rPr lang="it-IT" sz="2000" dirty="0">
                <a:solidFill>
                  <a:srgbClr val="C00000"/>
                </a:solidFill>
                <a:ea typeface="Tahoma" panose="020B0604030504040204" pitchFamily="34" charset="0"/>
                <a:cs typeface="Tahoma" panose="020B0604030504040204" pitchFamily="34" charset="0"/>
              </a:rPr>
              <a:t>obsolescenza</a:t>
            </a:r>
            <a:r>
              <a:rPr lang="it-IT" sz="2000" dirty="0">
                <a:ea typeface="Tahoma" panose="020B0604030504040204" pitchFamily="34" charset="0"/>
                <a:cs typeface="Tahoma" panose="020B0604030504040204" pitchFamily="34" charset="0"/>
              </a:rPr>
              <a:t>) – invecchiamento economico del bene, rispetto a beni analoghi o </a:t>
            </a:r>
            <a:r>
              <a:rPr lang="it-IT" sz="2000" dirty="0" smtClean="0">
                <a:ea typeface="Tahoma" panose="020B0604030504040204" pitchFamily="34" charset="0"/>
                <a:cs typeface="Tahoma" panose="020B0604030504040204" pitchFamily="34" charset="0"/>
              </a:rPr>
              <a:t>similari</a:t>
            </a:r>
            <a:endParaRPr lang="it-IT" sz="20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sz="8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r>
              <a:rPr lang="it-IT" sz="2000" dirty="0">
                <a:ea typeface="Tahoma" panose="020B0604030504040204" pitchFamily="34" charset="0"/>
                <a:cs typeface="Tahoma" panose="020B0604030504040204" pitchFamily="34" charset="0"/>
              </a:rPr>
              <a:t>Dal momento in cui l’immobilizzazione materiale diviene disponibile per l’uso, questa deve essere </a:t>
            </a:r>
            <a:r>
              <a:rPr lang="it-IT" sz="2000" b="1" dirty="0">
                <a:ea typeface="Tahoma" panose="020B0604030504040204" pitchFamily="34" charset="0"/>
                <a:cs typeface="Tahoma" panose="020B0604030504040204" pitchFamily="34" charset="0"/>
              </a:rPr>
              <a:t>sistematicamente ammortizzata in ogni esercizio </a:t>
            </a:r>
            <a:r>
              <a:rPr lang="it-IT" sz="2000" dirty="0">
                <a:ea typeface="Tahoma" panose="020B0604030504040204" pitchFamily="34" charset="0"/>
                <a:cs typeface="Tahoma" panose="020B0604030504040204" pitchFamily="34" charset="0"/>
              </a:rPr>
              <a:t>in relazione alla sua residua possibilità di </a:t>
            </a:r>
            <a:r>
              <a:rPr lang="it-IT" sz="2000" dirty="0" smtClean="0">
                <a:ea typeface="Tahoma" panose="020B0604030504040204" pitchFamily="34" charset="0"/>
                <a:cs typeface="Tahoma" panose="020B0604030504040204" pitchFamily="34" charset="0"/>
              </a:rPr>
              <a:t>utilizzazione </a:t>
            </a:r>
            <a:endParaRPr lang="it-IT" sz="20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sz="800" dirty="0">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20484"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
        <p:nvSpPr>
          <p:cNvPr id="20485" name="Rettangolo 1"/>
          <p:cNvSpPr>
            <a:spLocks noChangeArrowheads="1"/>
          </p:cNvSpPr>
          <p:nvPr/>
        </p:nvSpPr>
        <p:spPr bwMode="auto">
          <a:xfrm>
            <a:off x="539750" y="836613"/>
            <a:ext cx="813593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chemeClr val="tx1"/>
              </a:buClr>
            </a:pPr>
            <a:r>
              <a:rPr lang="it-IT" altLang="it-IT" sz="2000">
                <a:cs typeface="Tahoma" panose="020B0604030504040204" pitchFamily="34" charset="0"/>
              </a:rPr>
              <a:t>«Il processo contabile di ammortamento consiste nella ripartizione del costo nei vari esercizi ai quali l’immobilizzazione offre un contributo ai processi produttivi»</a:t>
            </a:r>
          </a:p>
          <a:p>
            <a:pPr algn="ctr" eaLnBrk="1" hangingPunct="1">
              <a:buClr>
                <a:schemeClr val="tx1"/>
              </a:buClr>
            </a:pPr>
            <a:endParaRPr lang="it-IT" altLang="it-IT" sz="2000">
              <a:cs typeface="Tahoma" panose="020B0604030504040204" pitchFamily="34" charset="0"/>
            </a:endParaRPr>
          </a:p>
          <a:p>
            <a:pPr algn="ctr" eaLnBrk="1" hangingPunct="1">
              <a:buClr>
                <a:schemeClr val="tx1"/>
              </a:buClr>
            </a:pPr>
            <a:endParaRPr lang="it-IT" altLang="it-IT" sz="2000">
              <a:cs typeface="Tahoma" panose="020B0604030504040204" pitchFamily="34" charset="0"/>
            </a:endParaRPr>
          </a:p>
          <a:p>
            <a:pPr algn="ctr" eaLnBrk="1" hangingPunct="1">
              <a:buClr>
                <a:schemeClr val="tx1"/>
              </a:buClr>
            </a:pPr>
            <a:endParaRPr lang="it-IT" altLang="it-IT" sz="2000">
              <a:cs typeface="Tahoma" panose="020B0604030504040204" pitchFamily="34" charset="0"/>
            </a:endParaRPr>
          </a:p>
        </p:txBody>
      </p:sp>
      <p:sp>
        <p:nvSpPr>
          <p:cNvPr id="6" name="Freccia in giù 5"/>
          <p:cNvSpPr/>
          <p:nvPr/>
        </p:nvSpPr>
        <p:spPr>
          <a:xfrm>
            <a:off x="4341813" y="1916113"/>
            <a:ext cx="460375" cy="304800"/>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dirty="0"/>
          </a:p>
        </p:txBody>
      </p:sp>
    </p:spTree>
    <p:extLst>
      <p:ext uri="{BB962C8B-B14F-4D97-AF65-F5344CB8AC3E}">
        <p14:creationId xmlns:p14="http://schemas.microsoft.com/office/powerpoint/2010/main" val="652945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287338" y="860425"/>
            <a:ext cx="8569325" cy="4075113"/>
          </a:xfrm>
        </p:spPr>
        <p:txBody>
          <a:bodyPr/>
          <a:lstStyle/>
          <a:p>
            <a:pPr marL="0" indent="0" algn="just" eaLnBrk="1" hangingPunct="1">
              <a:buClr>
                <a:schemeClr val="tx1"/>
              </a:buClr>
              <a:buFontTx/>
              <a:buNone/>
            </a:pPr>
            <a:r>
              <a:rPr lang="it-IT" altLang="it-IT" sz="1800" dirty="0" smtClean="0">
                <a:cs typeface="Tahoma" panose="020B0604030504040204" pitchFamily="34" charset="0"/>
              </a:rPr>
              <a:t>La “sistematicità” dell’ammortamento consiste nel fatto che tale processo deve essere compiuto in ogni esercizio sulla base di un piano preordinato e deve essere, inoltre, periodicamente rivisto al fine di verificare che non siano intervenuti cambiamenti radicali tali da richiedere una modifica delle stime relative alla residua possibilità di utilizzazione del bene.</a:t>
            </a:r>
          </a:p>
          <a:p>
            <a:pPr marL="0" indent="0" algn="just" eaLnBrk="1" hangingPunct="1">
              <a:buClr>
                <a:schemeClr val="tx1"/>
              </a:buClr>
              <a:buFontTx/>
              <a:buNone/>
            </a:pPr>
            <a:endParaRPr lang="it-IT" altLang="it-IT" sz="800" dirty="0" smtClean="0">
              <a:cs typeface="Tahoma" panose="020B0604030504040204" pitchFamily="34" charset="0"/>
            </a:endParaRPr>
          </a:p>
          <a:p>
            <a:pPr marL="0" indent="0" algn="just" eaLnBrk="1" hangingPunct="1">
              <a:buClr>
                <a:schemeClr val="tx1"/>
              </a:buClr>
              <a:buFontTx/>
              <a:buNone/>
            </a:pPr>
            <a:r>
              <a:rPr lang="it-IT" altLang="it-IT" sz="1800" dirty="0" smtClean="0">
                <a:cs typeface="Tahoma" panose="020B0604030504040204" pitchFamily="34" charset="0"/>
              </a:rPr>
              <a:t>Il redattore del bilancio, al termine del periodo, deve pertanto procedere a </a:t>
            </a:r>
            <a:r>
              <a:rPr lang="it-IT" altLang="it-IT" sz="1800" b="1" dirty="0" smtClean="0">
                <a:cs typeface="Tahoma" panose="020B0604030504040204" pitchFamily="34" charset="0"/>
              </a:rPr>
              <a:t>stimare</a:t>
            </a:r>
            <a:r>
              <a:rPr lang="it-IT" altLang="it-IT" sz="1800" dirty="0" smtClean="0">
                <a:cs typeface="Tahoma" panose="020B0604030504040204" pitchFamily="34" charset="0"/>
              </a:rPr>
              <a:t> la perdita di utilità complessiva subita dall’immobilizzazione e rilasciata all’esercizio in corso, al fine di determinare la corretta competenza del reddito e del patrimonio dell’esercizio.</a:t>
            </a:r>
          </a:p>
          <a:p>
            <a:pPr marL="0" indent="0" algn="just" eaLnBrk="1" hangingPunct="1">
              <a:buClr>
                <a:schemeClr val="tx1"/>
              </a:buClr>
              <a:buFontTx/>
              <a:buNone/>
            </a:pPr>
            <a:endParaRPr lang="it-IT" altLang="it-IT" sz="800" dirty="0" smtClean="0">
              <a:cs typeface="Tahoma" panose="020B0604030504040204" pitchFamily="34" charset="0"/>
            </a:endParaRPr>
          </a:p>
          <a:p>
            <a:pPr marL="0" indent="0" algn="just" eaLnBrk="1" hangingPunct="1">
              <a:buClr>
                <a:schemeClr val="tx1"/>
              </a:buClr>
              <a:buFontTx/>
              <a:buNone/>
            </a:pPr>
            <a:r>
              <a:rPr lang="it-IT" altLang="it-IT" sz="1800" dirty="0" smtClean="0">
                <a:cs typeface="Tahoma" panose="020B0604030504040204" pitchFamily="34" charset="0"/>
              </a:rPr>
              <a:t>Bisogna individuare la quota di deperimento del bene relativa al periodo di riferimento, ovvero la quota di costo da attribuire all’esercizio → «</a:t>
            </a:r>
            <a:r>
              <a:rPr lang="it-IT" altLang="it-IT" sz="1800" b="1" dirty="0" smtClean="0">
                <a:cs typeface="Tahoma" panose="020B0604030504040204" pitchFamily="34" charset="0"/>
              </a:rPr>
              <a:t>quota di ammortamento”, </a:t>
            </a:r>
            <a:r>
              <a:rPr lang="it-IT" altLang="it-IT" sz="1800" dirty="0" smtClean="0">
                <a:cs typeface="Tahoma" panose="020B0604030504040204" pitchFamily="34" charset="0"/>
              </a:rPr>
              <a:t>parte dell’immobilizzazione che “è morta”.</a:t>
            </a:r>
          </a:p>
          <a:p>
            <a:pPr marL="0" indent="0" algn="just" eaLnBrk="1" hangingPunct="1">
              <a:buClr>
                <a:schemeClr val="tx1"/>
              </a:buClr>
              <a:buFontTx/>
              <a:buNone/>
            </a:pPr>
            <a:endParaRPr lang="it-IT" altLang="it-IT" sz="800" dirty="0" smtClean="0">
              <a:cs typeface="Tahoma" panose="020B0604030504040204" pitchFamily="34" charset="0"/>
            </a:endParaRPr>
          </a:p>
          <a:p>
            <a:pPr marL="0" indent="0" algn="just" eaLnBrk="1" hangingPunct="1">
              <a:buClr>
                <a:schemeClr val="tx1"/>
              </a:buClr>
              <a:buFontTx/>
              <a:buNone/>
            </a:pPr>
            <a:r>
              <a:rPr lang="it-IT" altLang="it-IT" sz="1800" dirty="0" smtClean="0">
                <a:cs typeface="Tahoma" panose="020B0604030504040204" pitchFamily="34" charset="0"/>
              </a:rPr>
              <a:t>Stimare, ogni anno, quanta utilità il bene abbia trasferito al processo produttivo è però estremamente difficile ed è un processo inficiato dalla soggettività del valutatore.</a:t>
            </a:r>
          </a:p>
          <a:p>
            <a:pPr marL="0" indent="0" algn="just" eaLnBrk="1" hangingPunct="1">
              <a:buClr>
                <a:schemeClr val="tx1"/>
              </a:buClr>
              <a:buFontTx/>
              <a:buNone/>
            </a:pPr>
            <a:endParaRPr lang="it-IT" altLang="it-IT" sz="2000" dirty="0" smtClean="0">
              <a:cs typeface="Tahoma" panose="020B0604030504040204" pitchFamily="34" charset="0"/>
            </a:endParaRPr>
          </a:p>
          <a:p>
            <a:pPr marL="0" indent="0" algn="just" eaLnBrk="1" hangingPunct="1">
              <a:buClr>
                <a:schemeClr val="tx1"/>
              </a:buClr>
              <a:buFontTx/>
              <a:buNone/>
            </a:pPr>
            <a:endParaRPr lang="it-IT" altLang="it-IT" sz="2000" dirty="0" smtClean="0">
              <a:cs typeface="Tahoma" panose="020B0604030504040204" pitchFamily="34" charset="0"/>
            </a:endParaRPr>
          </a:p>
          <a:p>
            <a:pPr marL="0" indent="0" algn="just" eaLnBrk="1" hangingPunct="1">
              <a:buClr>
                <a:schemeClr val="tx1"/>
              </a:buClr>
              <a:buFontTx/>
              <a:buNone/>
            </a:pPr>
            <a:r>
              <a:rPr lang="it-IT" altLang="it-IT" sz="2000" dirty="0" smtClean="0">
                <a:cs typeface="Tahoma" panose="020B0604030504040204" pitchFamily="34" charset="0"/>
              </a:rPr>
              <a:t> </a:t>
            </a:r>
          </a:p>
        </p:txBody>
      </p:sp>
      <p:sp>
        <p:nvSpPr>
          <p:cNvPr id="22532"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
        <p:nvSpPr>
          <p:cNvPr id="6" name="Freccia in giù 5"/>
          <p:cNvSpPr/>
          <p:nvPr/>
        </p:nvSpPr>
        <p:spPr>
          <a:xfrm rot="16200000">
            <a:off x="7585869" y="5061744"/>
            <a:ext cx="449263" cy="1870075"/>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Tree>
    <p:extLst>
      <p:ext uri="{BB962C8B-B14F-4D97-AF65-F5344CB8AC3E}">
        <p14:creationId xmlns:p14="http://schemas.microsoft.com/office/powerpoint/2010/main" val="2651940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287338" y="765175"/>
            <a:ext cx="8569325" cy="5256213"/>
          </a:xfrm>
        </p:spPr>
        <p:txBody>
          <a:bodyPr/>
          <a:lstStyle/>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 </a:t>
            </a:r>
          </a:p>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Per ogni fattore produttivo si procede a redigere uno specifico </a:t>
            </a:r>
            <a:r>
              <a:rPr lang="it-IT" sz="1800" b="1" dirty="0">
                <a:solidFill>
                  <a:srgbClr val="C00000"/>
                </a:solidFill>
                <a:ea typeface="Tahoma" panose="020B0604030504040204" pitchFamily="34" charset="0"/>
                <a:cs typeface="Tahoma" panose="020B0604030504040204" pitchFamily="34" charset="0"/>
              </a:rPr>
              <a:t>piano di ammortamento</a:t>
            </a:r>
            <a:r>
              <a:rPr lang="it-IT" sz="1800" b="1" dirty="0">
                <a:ea typeface="Tahoma" panose="020B0604030504040204" pitchFamily="34" charset="0"/>
                <a:cs typeface="Tahoma" panose="020B0604030504040204" pitchFamily="34" charset="0"/>
              </a:rPr>
              <a:t> </a:t>
            </a:r>
            <a:r>
              <a:rPr lang="it-IT" sz="1800" dirty="0">
                <a:ea typeface="Tahoma" panose="020B0604030504040204" pitchFamily="34" charset="0"/>
                <a:cs typeface="Tahoma" panose="020B0604030504040204" pitchFamily="34" charset="0"/>
              </a:rPr>
              <a:t>con lo scopo di suddividere la vita utile del bene in diversi esercizi sulla base di tre elementi:</a:t>
            </a:r>
          </a:p>
          <a:p>
            <a:pPr marL="0" indent="0" algn="just" eaLnBrk="1" hangingPunct="1">
              <a:buClr>
                <a:schemeClr val="tx1"/>
              </a:buClr>
              <a:buFontTx/>
              <a:buNone/>
              <a:defRPr/>
            </a:pPr>
            <a:endParaRPr lang="it-IT" sz="800" dirty="0">
              <a:ea typeface="Tahoma" panose="020B0604030504040204" pitchFamily="34" charset="0"/>
              <a:cs typeface="Tahoma" panose="020B0604030504040204" pitchFamily="34" charset="0"/>
            </a:endParaRPr>
          </a:p>
          <a:p>
            <a:pPr algn="just" eaLnBrk="1" hangingPunct="1">
              <a:buClr>
                <a:schemeClr val="tx1"/>
              </a:buClr>
              <a:buFont typeface="Wingdings" panose="05000000000000000000" pitchFamily="2" charset="2"/>
              <a:buChar char="Ø"/>
              <a:defRPr/>
            </a:pPr>
            <a:r>
              <a:rPr lang="it-IT" sz="1800" dirty="0">
                <a:ea typeface="Tahoma" panose="020B0604030504040204" pitchFamily="34" charset="0"/>
                <a:cs typeface="Tahoma" panose="020B0604030504040204" pitchFamily="34" charset="0"/>
              </a:rPr>
              <a:t>il </a:t>
            </a:r>
            <a:r>
              <a:rPr lang="it-IT" sz="1800" b="1" dirty="0">
                <a:solidFill>
                  <a:srgbClr val="C00000"/>
                </a:solidFill>
                <a:ea typeface="Tahoma" panose="020B0604030504040204" pitchFamily="34" charset="0"/>
                <a:cs typeface="Tahoma" panose="020B0604030504040204" pitchFamily="34" charset="0"/>
              </a:rPr>
              <a:t>valore da ammortizzare</a:t>
            </a:r>
            <a:r>
              <a:rPr lang="it-IT" sz="1800" dirty="0">
                <a:ea typeface="Tahoma" panose="020B0604030504040204" pitchFamily="34" charset="0"/>
                <a:cs typeface="Tahoma" panose="020B0604030504040204" pitchFamily="34" charset="0"/>
              </a:rPr>
              <a:t>: differenza tra il costo originario del cespite, (eventualmente aumentato a seguito di rivalutazioni o migliorie) e valore residuo al termine della vita utile del bene, generalmente considerato nullo,</a:t>
            </a:r>
          </a:p>
          <a:p>
            <a:pPr algn="just" eaLnBrk="1" hangingPunct="1">
              <a:buClr>
                <a:schemeClr val="tx1"/>
              </a:buClr>
              <a:buFont typeface="Wingdings" panose="05000000000000000000" pitchFamily="2" charset="2"/>
              <a:buChar char="Ø"/>
              <a:defRPr/>
            </a:pPr>
            <a:r>
              <a:rPr lang="it-IT" sz="1800" dirty="0">
                <a:ea typeface="Tahoma" panose="020B0604030504040204" pitchFamily="34" charset="0"/>
                <a:cs typeface="Tahoma" panose="020B0604030504040204" pitchFamily="34" charset="0"/>
              </a:rPr>
              <a:t>la </a:t>
            </a:r>
            <a:r>
              <a:rPr lang="it-IT" sz="1800" b="1" dirty="0">
                <a:solidFill>
                  <a:srgbClr val="C00000"/>
                </a:solidFill>
                <a:ea typeface="Tahoma" panose="020B0604030504040204" pitchFamily="34" charset="0"/>
                <a:cs typeface="Tahoma" panose="020B0604030504040204" pitchFamily="34" charset="0"/>
              </a:rPr>
              <a:t>vita utile del bene</a:t>
            </a:r>
            <a:r>
              <a:rPr lang="it-IT" sz="1800" dirty="0">
                <a:ea typeface="Tahoma" panose="020B0604030504040204" pitchFamily="34" charset="0"/>
                <a:cs typeface="Tahoma" panose="020B0604030504040204" pitchFamily="34" charset="0"/>
              </a:rPr>
              <a:t>: dipende da una serie di fattori non sempre stimabili con precisione (il deterioramento fisico, l’obsolescenza, la politica delle manutenzioni ecc.) e, talvolta, addirittura inattesi (furti, incendi, sabotaggi ecc.). </a:t>
            </a:r>
          </a:p>
          <a:p>
            <a:pPr algn="just" eaLnBrk="1" hangingPunct="1">
              <a:buClr>
                <a:schemeClr val="tx1"/>
              </a:buClr>
              <a:buFont typeface="Wingdings" panose="05000000000000000000" pitchFamily="2" charset="2"/>
              <a:buChar char="Ø"/>
              <a:defRPr/>
            </a:pPr>
            <a:r>
              <a:rPr lang="it-IT" sz="1800" dirty="0">
                <a:ea typeface="Tahoma" panose="020B0604030504040204" pitchFamily="34" charset="0"/>
                <a:cs typeface="Tahoma" panose="020B0604030504040204" pitchFamily="34" charset="0"/>
              </a:rPr>
              <a:t>il </a:t>
            </a:r>
            <a:r>
              <a:rPr lang="it-IT" sz="1800" b="1" dirty="0">
                <a:solidFill>
                  <a:srgbClr val="C00000"/>
                </a:solidFill>
                <a:ea typeface="Tahoma" panose="020B0604030504040204" pitchFamily="34" charset="0"/>
                <a:cs typeface="Tahoma" panose="020B0604030504040204" pitchFamily="34" charset="0"/>
              </a:rPr>
              <a:t>criterio di ripartizione del valore da ammortizzare</a:t>
            </a:r>
            <a:r>
              <a:rPr lang="it-IT" sz="1800" b="1" dirty="0">
                <a:ea typeface="Tahoma" panose="020B0604030504040204" pitchFamily="34" charset="0"/>
                <a:cs typeface="Tahoma" panose="020B0604030504040204" pitchFamily="34" charset="0"/>
              </a:rPr>
              <a:t>: </a:t>
            </a:r>
            <a:r>
              <a:rPr lang="it-IT" sz="1800" dirty="0">
                <a:ea typeface="Tahoma" panose="020B0604030504040204" pitchFamily="34" charset="0"/>
                <a:cs typeface="Tahoma" panose="020B0604030504040204" pitchFamily="34" charset="0"/>
              </a:rPr>
              <a:t>l’OIC 16 individua come criterio preferibile, per semplicità, il criterio di ripartizione del valore a </a:t>
            </a:r>
            <a:r>
              <a:rPr lang="it-IT" sz="1800" dirty="0">
                <a:solidFill>
                  <a:srgbClr val="C00000"/>
                </a:solidFill>
                <a:ea typeface="Tahoma" panose="020B0604030504040204" pitchFamily="34" charset="0"/>
                <a:cs typeface="Tahoma" panose="020B0604030504040204" pitchFamily="34" charset="0"/>
              </a:rPr>
              <a:t>quote costanti</a:t>
            </a:r>
            <a:r>
              <a:rPr lang="it-IT" sz="1800" dirty="0">
                <a:ea typeface="Tahoma" panose="020B0604030504040204" pitchFamily="34" charset="0"/>
                <a:cs typeface="Tahoma" panose="020B0604030504040204" pitchFamily="34" charset="0"/>
              </a:rPr>
              <a:t> consentendo, però anche la possibilità di utilizzare il metodo delle </a:t>
            </a:r>
            <a:r>
              <a:rPr lang="it-IT" sz="1800" dirty="0">
                <a:solidFill>
                  <a:srgbClr val="C00000"/>
                </a:solidFill>
                <a:ea typeface="Tahoma" panose="020B0604030504040204" pitchFamily="34" charset="0"/>
                <a:cs typeface="Tahoma" panose="020B0604030504040204" pitchFamily="34" charset="0"/>
              </a:rPr>
              <a:t>quote decrescenti</a:t>
            </a:r>
            <a:r>
              <a:rPr lang="it-IT" sz="1800" dirty="0">
                <a:ea typeface="Tahoma" panose="020B0604030504040204" pitchFamily="34" charset="0"/>
                <a:cs typeface="Tahoma" panose="020B0604030504040204" pitchFamily="34" charset="0"/>
              </a:rPr>
              <a:t>, alla base del quale vi è l’ipotesi che il cespite offra il contributo maggiore nei sui primi esercizi di vita, o anche il criterio delle quote variabili, sviluppate in funzione dell’evoluzione di un determinato parametro, come ad esempio i volumi di produzione previsti. </a:t>
            </a:r>
            <a:r>
              <a:rPr lang="it-IT" sz="1800" dirty="0" smtClean="0">
                <a:solidFill>
                  <a:srgbClr val="C00000"/>
                </a:solidFill>
                <a:ea typeface="Tahoma" panose="020B0604030504040204" pitchFamily="34" charset="0"/>
                <a:cs typeface="Tahoma" panose="020B0604030504040204" pitchFamily="34" charset="0"/>
              </a:rPr>
              <a:t>Non ritiene corretto l’utilizzo delle </a:t>
            </a:r>
            <a:r>
              <a:rPr lang="it-IT" sz="1800" dirty="0">
                <a:solidFill>
                  <a:srgbClr val="C00000"/>
                </a:solidFill>
                <a:ea typeface="Tahoma" panose="020B0604030504040204" pitchFamily="34" charset="0"/>
                <a:cs typeface="Tahoma" panose="020B0604030504040204" pitchFamily="34" charset="0"/>
              </a:rPr>
              <a:t>quote crescenti</a:t>
            </a:r>
            <a:r>
              <a:rPr lang="it-IT" sz="1800" dirty="0">
                <a:ea typeface="Tahoma" panose="020B0604030504040204" pitchFamily="34" charset="0"/>
                <a:cs typeface="Tahoma" panose="020B0604030504040204" pitchFamily="34" charset="0"/>
              </a:rPr>
              <a:t>. </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24580"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Tree>
    <p:extLst>
      <p:ext uri="{BB962C8B-B14F-4D97-AF65-F5344CB8AC3E}">
        <p14:creationId xmlns:p14="http://schemas.microsoft.com/office/powerpoint/2010/main" val="2062763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88913" y="728663"/>
            <a:ext cx="8766175" cy="5400675"/>
          </a:xfrm>
        </p:spPr>
        <p:txBody>
          <a:bodyPr/>
          <a:lstStyle/>
          <a:p>
            <a:pPr marL="0" indent="0" algn="just" eaLnBrk="1" hangingPunct="1">
              <a:buClr>
                <a:schemeClr val="tx1"/>
              </a:buClr>
              <a:buFontTx/>
              <a:buNone/>
            </a:pPr>
            <a:r>
              <a:rPr lang="it-IT" altLang="it-IT" sz="1800" smtClean="0">
                <a:cs typeface="Tahoma" panose="020B0604030504040204" pitchFamily="34" charset="0"/>
              </a:rPr>
              <a:t>Al termine dell’esercizio, a seguito del processo di stima, scaturisce quindi un </a:t>
            </a:r>
            <a:r>
              <a:rPr lang="it-IT" altLang="it-IT" sz="1800" b="1" smtClean="0">
                <a:cs typeface="Tahoma" panose="020B0604030504040204" pitchFamily="34" charset="0"/>
              </a:rPr>
              <a:t>“valore netto”</a:t>
            </a:r>
            <a:r>
              <a:rPr lang="it-IT" altLang="it-IT" sz="1800" smtClean="0">
                <a:cs typeface="Tahoma" panose="020B0604030504040204" pitchFamily="34" charset="0"/>
              </a:rPr>
              <a:t> del cespite costituito dal costo storico di acquisto (o produzione) rettificato in funzione del suo deprezzamento</a:t>
            </a:r>
          </a:p>
          <a:p>
            <a:pPr marL="0" indent="0" algn="just" eaLnBrk="1" hangingPunct="1">
              <a:buClr>
                <a:schemeClr val="tx1"/>
              </a:buClr>
              <a:buFontTx/>
              <a:buNone/>
            </a:pPr>
            <a:endParaRPr lang="it-IT" altLang="it-IT" sz="800" smtClean="0">
              <a:cs typeface="Tahoma" panose="020B0604030504040204" pitchFamily="34" charset="0"/>
            </a:endParaRPr>
          </a:p>
          <a:p>
            <a:pPr marL="0" indent="0" algn="just" eaLnBrk="1" hangingPunct="1">
              <a:buClr>
                <a:schemeClr val="tx1"/>
              </a:buClr>
              <a:buFontTx/>
              <a:buNone/>
            </a:pPr>
            <a:r>
              <a:rPr lang="it-IT" altLang="it-IT" sz="1800" smtClean="0">
                <a:cs typeface="Tahoma" panose="020B0604030504040204" pitchFamily="34" charset="0"/>
              </a:rPr>
              <a:t>L’ammontare del deprezzamento (costo di utilizzazione del cespite) viene iscritto nel conto economico, </a:t>
            </a:r>
            <a:r>
              <a:rPr lang="it-IT" altLang="it-IT" sz="1800" u="sng" smtClean="0">
                <a:cs typeface="Tahoma" panose="020B0604030504040204" pitchFamily="34" charset="0"/>
              </a:rPr>
              <a:t>integrando </a:t>
            </a:r>
            <a:r>
              <a:rPr lang="it-IT" altLang="it-IT" sz="1800" smtClean="0">
                <a:cs typeface="Tahoma" panose="020B0604030504040204" pitchFamily="34" charset="0"/>
              </a:rPr>
              <a:t>così i costi di esercizio. </a:t>
            </a:r>
          </a:p>
          <a:p>
            <a:pPr marL="0" indent="0" algn="just" eaLnBrk="1" hangingPunct="1">
              <a:buClr>
                <a:schemeClr val="tx1"/>
              </a:buClr>
              <a:buFontTx/>
              <a:buNone/>
            </a:pPr>
            <a:endParaRPr lang="it-IT" altLang="it-IT" sz="1800" smtClean="0">
              <a:cs typeface="Tahoma" panose="020B0604030504040204" pitchFamily="34" charset="0"/>
            </a:endParaRPr>
          </a:p>
          <a:p>
            <a:pPr marL="0" indent="0" algn="ctr" eaLnBrk="1" hangingPunct="1">
              <a:buClr>
                <a:schemeClr val="tx1"/>
              </a:buClr>
              <a:buFontTx/>
              <a:buNone/>
            </a:pPr>
            <a:r>
              <a:rPr lang="it-IT" altLang="it-IT" sz="1800" smtClean="0">
                <a:cs typeface="Tahoma" panose="020B0604030504040204" pitchFamily="34" charset="0"/>
              </a:rPr>
              <a:t>La rettifica del conto intestato agli impianti può avvenire mediante un processo di ammortamento:</a:t>
            </a:r>
          </a:p>
          <a:p>
            <a:pPr marL="0" indent="0" algn="just" eaLnBrk="1" hangingPunct="1">
              <a:buClr>
                <a:schemeClr val="tx1"/>
              </a:buClr>
              <a:buFontTx/>
              <a:buNone/>
            </a:pPr>
            <a:endParaRPr lang="it-IT" altLang="it-IT" sz="1800" smtClean="0">
              <a:cs typeface="Tahoma" panose="020B0604030504040204" pitchFamily="34" charset="0"/>
            </a:endParaRPr>
          </a:p>
          <a:p>
            <a:pPr marL="0" indent="0" algn="just" eaLnBrk="1" hangingPunct="1">
              <a:buClr>
                <a:schemeClr val="tx1"/>
              </a:buClr>
              <a:buFontTx/>
              <a:buNone/>
            </a:pPr>
            <a:endParaRPr lang="it-IT" altLang="it-IT" sz="1800" smtClean="0">
              <a:cs typeface="Tahoma" panose="020B0604030504040204" pitchFamily="34" charset="0"/>
            </a:endParaRPr>
          </a:p>
          <a:p>
            <a:pPr marL="0" indent="0" algn="just" eaLnBrk="1" hangingPunct="1">
              <a:buClr>
                <a:schemeClr val="tx1"/>
              </a:buClr>
              <a:buFontTx/>
              <a:buNone/>
            </a:pPr>
            <a:endParaRPr lang="it-IT" altLang="it-IT" sz="1800" smtClean="0">
              <a:cs typeface="Tahoma" panose="020B0604030504040204" pitchFamily="34" charset="0"/>
            </a:endParaRPr>
          </a:p>
        </p:txBody>
      </p:sp>
      <p:sp>
        <p:nvSpPr>
          <p:cNvPr id="26628"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cxnSp>
        <p:nvCxnSpPr>
          <p:cNvPr id="5" name="Connettore 2 4"/>
          <p:cNvCxnSpPr>
            <a:cxnSpLocks/>
          </p:cNvCxnSpPr>
          <p:nvPr/>
        </p:nvCxnSpPr>
        <p:spPr>
          <a:xfrm flipH="1">
            <a:off x="2843213" y="3284538"/>
            <a:ext cx="863600" cy="442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a:cxnSpLocks/>
          </p:cNvCxnSpPr>
          <p:nvPr/>
        </p:nvCxnSpPr>
        <p:spPr>
          <a:xfrm>
            <a:off x="5508625" y="3284538"/>
            <a:ext cx="711200" cy="442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31" name="CasellaDiTesto 1"/>
          <p:cNvSpPr txBox="1">
            <a:spLocks noChangeArrowheads="1"/>
          </p:cNvSpPr>
          <p:nvPr/>
        </p:nvSpPr>
        <p:spPr bwMode="auto">
          <a:xfrm>
            <a:off x="1403350" y="3752850"/>
            <a:ext cx="2068513"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t>Diretto</a:t>
            </a:r>
          </a:p>
          <a:p>
            <a:pPr algn="ctr">
              <a:spcBef>
                <a:spcPct val="0"/>
              </a:spcBef>
              <a:buClrTx/>
              <a:buFontTx/>
              <a:buNone/>
            </a:pPr>
            <a:r>
              <a:rPr lang="it-IT" altLang="it-IT" sz="1800" b="1"/>
              <a:t>o «in conto»</a:t>
            </a:r>
          </a:p>
        </p:txBody>
      </p:sp>
      <p:sp>
        <p:nvSpPr>
          <p:cNvPr id="26632" name="CasellaDiTesto 1"/>
          <p:cNvSpPr txBox="1">
            <a:spLocks noChangeArrowheads="1"/>
          </p:cNvSpPr>
          <p:nvPr/>
        </p:nvSpPr>
        <p:spPr bwMode="auto">
          <a:xfrm>
            <a:off x="5435600" y="3752850"/>
            <a:ext cx="2068513"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t>Indiretto</a:t>
            </a:r>
          </a:p>
          <a:p>
            <a:pPr algn="ctr">
              <a:spcBef>
                <a:spcPct val="0"/>
              </a:spcBef>
              <a:buClrTx/>
              <a:buFontTx/>
              <a:buNone/>
            </a:pPr>
            <a:r>
              <a:rPr lang="it-IT" altLang="it-IT" sz="1800" b="1"/>
              <a:t>o «fuori conto»</a:t>
            </a:r>
          </a:p>
        </p:txBody>
      </p:sp>
      <p:sp>
        <p:nvSpPr>
          <p:cNvPr id="26633" name="CasellaDiTesto 1"/>
          <p:cNvSpPr txBox="1">
            <a:spLocks noChangeArrowheads="1"/>
          </p:cNvSpPr>
          <p:nvPr/>
        </p:nvSpPr>
        <p:spPr bwMode="auto">
          <a:xfrm>
            <a:off x="1009650" y="4730750"/>
            <a:ext cx="28575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a:t>Il valore del cespite viene direttamente decurtato per l’importo della quota di deperimento</a:t>
            </a:r>
            <a:r>
              <a:rPr lang="it-IT" altLang="it-IT" sz="1800" b="1"/>
              <a:t>. </a:t>
            </a:r>
          </a:p>
        </p:txBody>
      </p:sp>
      <p:sp>
        <p:nvSpPr>
          <p:cNvPr id="14" name="Freccia in giù 13"/>
          <p:cNvSpPr/>
          <p:nvPr/>
        </p:nvSpPr>
        <p:spPr>
          <a:xfrm>
            <a:off x="2254250" y="4425950"/>
            <a:ext cx="366713" cy="35718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16" name="Freccia in giù 15"/>
          <p:cNvSpPr/>
          <p:nvPr/>
        </p:nvSpPr>
        <p:spPr>
          <a:xfrm>
            <a:off x="6338888" y="4425950"/>
            <a:ext cx="366712" cy="35718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26636" name="CasellaDiTesto 1"/>
          <p:cNvSpPr txBox="1">
            <a:spLocks noChangeArrowheads="1"/>
          </p:cNvSpPr>
          <p:nvPr/>
        </p:nvSpPr>
        <p:spPr bwMode="auto">
          <a:xfrm>
            <a:off x="4516438" y="4778375"/>
            <a:ext cx="4057650" cy="1476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a:t>Nel conto intestato al cespite rimane iscritto il costo storico, mentre la rilevazione della quota di ammortamento alimenterà uno specifico «fondo».</a:t>
            </a:r>
            <a:endParaRPr lang="it-IT" altLang="it-IT" sz="1800" b="1"/>
          </a:p>
        </p:txBody>
      </p:sp>
    </p:spTree>
    <p:extLst>
      <p:ext uri="{BB962C8B-B14F-4D97-AF65-F5344CB8AC3E}">
        <p14:creationId xmlns:p14="http://schemas.microsoft.com/office/powerpoint/2010/main" val="1506706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processo di ammortamento </a:t>
            </a:r>
            <a:endParaRPr lang="it-IT" altLang="it-IT" sz="1800"/>
          </a:p>
        </p:txBody>
      </p:sp>
      <p:sp>
        <p:nvSpPr>
          <p:cNvPr id="2" name="Rettangolo 1"/>
          <p:cNvSpPr/>
          <p:nvPr/>
        </p:nvSpPr>
        <p:spPr>
          <a:xfrm>
            <a:off x="263525" y="982663"/>
            <a:ext cx="8496300" cy="2894012"/>
          </a:xfrm>
          <a:prstGeom prst="rect">
            <a:avLst/>
          </a:prstGeom>
        </p:spPr>
        <p:txBody>
          <a:bodyPr>
            <a:spAutoFit/>
          </a:bodyPr>
          <a:lstStyle/>
          <a:p>
            <a:pPr>
              <a:defRPr/>
            </a:pPr>
            <a:r>
              <a:rPr lang="it-IT" sz="2200" b="1" dirty="0">
                <a:solidFill>
                  <a:schemeClr val="bg1">
                    <a:lumMod val="50000"/>
                  </a:schemeClr>
                </a:solidFill>
                <a:latin typeface="+mn-lt"/>
              </a:rPr>
              <a:t>L’ammortamento «in conto»</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In contabilità è presente un impianto acquistato all’inizio dell’esercizio per un importo pari a 20. Al termine dell’esercizio, viene stimato in 2 il valore di deprezzamento subito dal fattore produttivo a causa del deperimento fisico ed economico. </a:t>
            </a:r>
          </a:p>
          <a:p>
            <a:pPr algn="just">
              <a:defRPr/>
            </a:pPr>
            <a:endParaRPr lang="it-IT" sz="800" dirty="0">
              <a:solidFill>
                <a:srgbClr val="333333"/>
              </a:solidFill>
              <a:latin typeface="+mn-lt"/>
            </a:endParaRPr>
          </a:p>
          <a:p>
            <a:pPr algn="just">
              <a:defRPr/>
            </a:pPr>
            <a:r>
              <a:rPr lang="it-IT" b="1" dirty="0">
                <a:solidFill>
                  <a:srgbClr val="333333"/>
                </a:solidFill>
                <a:latin typeface="+mn-lt"/>
              </a:rPr>
              <a:t>Valore netto contabile= 20 – 2 = 18</a:t>
            </a: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dirty="0">
              <a:solidFill>
                <a:srgbClr val="333333"/>
              </a:solidFill>
              <a:latin typeface="+mn-lt"/>
            </a:endParaRPr>
          </a:p>
        </p:txBody>
      </p:sp>
      <p:graphicFrame>
        <p:nvGraphicFramePr>
          <p:cNvPr id="5" name="Group 23"/>
          <p:cNvGraphicFramePr>
            <a:graphicFrameLocks noGrp="1"/>
          </p:cNvGraphicFramePr>
          <p:nvPr/>
        </p:nvGraphicFramePr>
        <p:xfrm>
          <a:off x="520700" y="4110038"/>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62525" y="4125913"/>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5" name="Text Box 43"/>
          <p:cNvSpPr txBox="1">
            <a:spLocks noChangeArrowheads="1"/>
          </p:cNvSpPr>
          <p:nvPr/>
        </p:nvSpPr>
        <p:spPr bwMode="auto">
          <a:xfrm>
            <a:off x="557213" y="3138488"/>
            <a:ext cx="3168650" cy="9540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QUOTA DI AMMORTAMENTO IMPIANTI </a:t>
            </a:r>
          </a:p>
          <a:p>
            <a:pPr algn="ctr">
              <a:spcBef>
                <a:spcPct val="0"/>
              </a:spcBef>
              <a:buClrTx/>
              <a:buFontTx/>
              <a:buNone/>
            </a:pPr>
            <a:r>
              <a:rPr lang="it-IT" altLang="it-IT" sz="1400"/>
              <a:t>(conto derivato-economico acceso ai costi d’esercizio) </a:t>
            </a:r>
          </a:p>
        </p:txBody>
      </p:sp>
      <p:sp>
        <p:nvSpPr>
          <p:cNvPr id="30736" name="Text Box 43"/>
          <p:cNvSpPr txBox="1">
            <a:spLocks noChangeArrowheads="1"/>
          </p:cNvSpPr>
          <p:nvPr/>
        </p:nvSpPr>
        <p:spPr bwMode="auto">
          <a:xfrm>
            <a:off x="4872038" y="3328988"/>
            <a:ext cx="3168650" cy="7699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IMPIANTI </a:t>
            </a:r>
          </a:p>
          <a:p>
            <a:pPr algn="ctr">
              <a:spcBef>
                <a:spcPct val="0"/>
              </a:spcBef>
              <a:buClrTx/>
              <a:buFontTx/>
              <a:buNone/>
            </a:pPr>
            <a:r>
              <a:rPr lang="it-IT" altLang="it-IT" sz="1400"/>
              <a:t>(conto derivato-economico acceso ai costi pluriennali)</a:t>
            </a:r>
          </a:p>
        </p:txBody>
      </p:sp>
      <p:sp>
        <p:nvSpPr>
          <p:cNvPr id="28689" name="Text Box 43"/>
          <p:cNvSpPr txBox="1">
            <a:spLocks noChangeArrowheads="1"/>
          </p:cNvSpPr>
          <p:nvPr/>
        </p:nvSpPr>
        <p:spPr bwMode="auto">
          <a:xfrm>
            <a:off x="0" y="4092575"/>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8" name="Text Box 43"/>
          <p:cNvSpPr txBox="1">
            <a:spLocks noChangeArrowheads="1"/>
          </p:cNvSpPr>
          <p:nvPr/>
        </p:nvSpPr>
        <p:spPr bwMode="auto">
          <a:xfrm>
            <a:off x="4511675" y="412750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9" name="Text Box 43"/>
          <p:cNvSpPr txBox="1">
            <a:spLocks noChangeArrowheads="1"/>
          </p:cNvSpPr>
          <p:nvPr/>
        </p:nvSpPr>
        <p:spPr bwMode="auto">
          <a:xfrm>
            <a:off x="2774950" y="4152900"/>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0" name="Text Box 43"/>
          <p:cNvSpPr txBox="1">
            <a:spLocks noChangeArrowheads="1"/>
          </p:cNvSpPr>
          <p:nvPr/>
        </p:nvSpPr>
        <p:spPr bwMode="auto">
          <a:xfrm>
            <a:off x="7521575" y="414655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1" name="Text Box 43"/>
          <p:cNvSpPr txBox="1">
            <a:spLocks noChangeArrowheads="1"/>
          </p:cNvSpPr>
          <p:nvPr/>
        </p:nvSpPr>
        <p:spPr bwMode="auto">
          <a:xfrm>
            <a:off x="6572250" y="4419600"/>
            <a:ext cx="1379538"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sp>
        <p:nvSpPr>
          <p:cNvPr id="30742" name="Text Box 43"/>
          <p:cNvSpPr txBox="1">
            <a:spLocks noChangeArrowheads="1"/>
          </p:cNvSpPr>
          <p:nvPr/>
        </p:nvSpPr>
        <p:spPr bwMode="auto">
          <a:xfrm>
            <a:off x="566738" y="431800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cxnSp>
        <p:nvCxnSpPr>
          <p:cNvPr id="21" name="Connettore diritto 20"/>
          <p:cNvCxnSpPr>
            <a:cxnSpLocks/>
          </p:cNvCxnSpPr>
          <p:nvPr/>
        </p:nvCxnSpPr>
        <p:spPr>
          <a:xfrm>
            <a:off x="1376363" y="5300663"/>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3632307934"/>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Quota di ammortamento</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585788" y="4635500"/>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20" name="Text Box 43"/>
          <p:cNvSpPr txBox="1">
            <a:spLocks noChangeArrowheads="1"/>
          </p:cNvSpPr>
          <p:nvPr/>
        </p:nvSpPr>
        <p:spPr bwMode="auto">
          <a:xfrm>
            <a:off x="4938713" y="4402138"/>
            <a:ext cx="1379537"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20</a:t>
            </a:r>
          </a:p>
        </p:txBody>
      </p:sp>
      <p:sp>
        <p:nvSpPr>
          <p:cNvPr id="4" name="CasellaDiTesto 3"/>
          <p:cNvSpPr txBox="1">
            <a:spLocks noChangeArrowheads="1"/>
          </p:cNvSpPr>
          <p:nvPr/>
        </p:nvSpPr>
        <p:spPr bwMode="auto">
          <a:xfrm>
            <a:off x="7467600" y="4619625"/>
            <a:ext cx="1295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(VE+)</a:t>
            </a:r>
          </a:p>
          <a:p>
            <a:pPr>
              <a:spcBef>
                <a:spcPct val="0"/>
              </a:spcBef>
              <a:buClrTx/>
              <a:buFontTx/>
              <a:buNone/>
            </a:pPr>
            <a:r>
              <a:rPr lang="it-IT" altLang="it-IT" sz="1100"/>
              <a:t>rettifica diretta di costo pluriennale </a:t>
            </a:r>
          </a:p>
        </p:txBody>
      </p:sp>
      <p:sp>
        <p:nvSpPr>
          <p:cNvPr id="25" name="CasellaDiTesto 24"/>
          <p:cNvSpPr txBox="1">
            <a:spLocks noChangeArrowheads="1"/>
          </p:cNvSpPr>
          <p:nvPr/>
        </p:nvSpPr>
        <p:spPr bwMode="auto">
          <a:xfrm>
            <a:off x="5002213" y="4724400"/>
            <a:ext cx="12969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(conto già acceso)</a:t>
            </a:r>
          </a:p>
        </p:txBody>
      </p:sp>
    </p:spTree>
    <p:extLst>
      <p:ext uri="{BB962C8B-B14F-4D97-AF65-F5344CB8AC3E}">
        <p14:creationId xmlns:p14="http://schemas.microsoft.com/office/powerpoint/2010/main" val="3513339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79388" y="950913"/>
            <a:ext cx="8569325" cy="5256212"/>
          </a:xfrm>
        </p:spPr>
        <p:txBody>
          <a:bodyPr/>
          <a:lstStyle/>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 </a:t>
            </a:r>
            <a:r>
              <a:rPr lang="it-IT" sz="2000" b="1" dirty="0">
                <a:solidFill>
                  <a:schemeClr val="bg1">
                    <a:lumMod val="50000"/>
                  </a:schemeClr>
                </a:solidFill>
              </a:rPr>
              <a:t>L’ammortamento «in conto»: Riflessi in bilancio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29700"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pic>
        <p:nvPicPr>
          <p:cNvPr id="29701"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412875"/>
            <a:ext cx="7100888"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035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competenza economica</a:t>
            </a:r>
            <a:endParaRPr lang="it-IT" altLang="it-IT" sz="2000"/>
          </a:p>
        </p:txBody>
      </p:sp>
      <p:sp>
        <p:nvSpPr>
          <p:cNvPr id="12291" name="CasellaDiTesto 3"/>
          <p:cNvSpPr txBox="1">
            <a:spLocks noChangeArrowheads="1"/>
          </p:cNvSpPr>
          <p:nvPr/>
        </p:nvSpPr>
        <p:spPr bwMode="auto">
          <a:xfrm>
            <a:off x="179388" y="1674813"/>
            <a:ext cx="8785225"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2000"/>
              <a:t>Nel corso dell’esercizio, la contabilità generale ha l’obiettivo di rilevare e controllare i movimenti monetario-finanziari della gestione. </a:t>
            </a:r>
          </a:p>
          <a:p>
            <a:pPr algn="ctr"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r>
              <a:rPr lang="it-IT" altLang="it-IT" sz="2000"/>
              <a:t>Alla chiusura dell’esercizio, la contabilità generale ha l’obiettivo di determinare il risultato economico di periodo.</a:t>
            </a:r>
          </a:p>
          <a:p>
            <a:pPr algn="ctr"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r>
              <a:rPr lang="it-IT" altLang="it-IT" sz="2000"/>
              <a:t>Passaggio dal “criterio della manifestazione finanziaria” al “criterio della competenza economica”.</a:t>
            </a:r>
          </a:p>
          <a:p>
            <a:pPr algn="just" eaLnBrk="1" hangingPunct="1">
              <a:spcBef>
                <a:spcPct val="0"/>
              </a:spcBef>
              <a:buClrTx/>
              <a:buFontTx/>
              <a:buNone/>
            </a:pPr>
            <a:endParaRPr lang="it-IT" altLang="it-IT" sz="2000" b="1"/>
          </a:p>
          <a:p>
            <a:pPr algn="just" eaLnBrk="1" hangingPunct="1">
              <a:spcBef>
                <a:spcPct val="0"/>
              </a:spcBef>
              <a:buClrTx/>
              <a:buFontTx/>
              <a:buNone/>
            </a:pPr>
            <a:r>
              <a:rPr lang="it-IT" altLang="it-IT" sz="2000" b="1"/>
              <a:t> </a:t>
            </a:r>
            <a:endParaRPr lang="it-IT" altLang="it-IT" sz="2400"/>
          </a:p>
        </p:txBody>
      </p:sp>
      <p:sp>
        <p:nvSpPr>
          <p:cNvPr id="18" name="Freccia in giù 17"/>
          <p:cNvSpPr/>
          <p:nvPr/>
        </p:nvSpPr>
        <p:spPr>
          <a:xfrm>
            <a:off x="4257675" y="3832225"/>
            <a:ext cx="944563" cy="31908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13" name="Freccia in giù 12"/>
          <p:cNvSpPr/>
          <p:nvPr/>
        </p:nvSpPr>
        <p:spPr>
          <a:xfrm>
            <a:off x="4257675" y="2514600"/>
            <a:ext cx="912813" cy="32543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79388" y="950913"/>
            <a:ext cx="8569325" cy="5256212"/>
          </a:xfrm>
        </p:spPr>
        <p:txBody>
          <a:bodyPr/>
          <a:lstStyle/>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 </a:t>
            </a:r>
            <a:r>
              <a:rPr lang="it-IT" sz="2000" b="1" dirty="0">
                <a:solidFill>
                  <a:schemeClr val="bg1">
                    <a:lumMod val="50000"/>
                  </a:schemeClr>
                </a:solidFill>
              </a:rPr>
              <a:t>L’ammortamento «in conto»</a:t>
            </a:r>
          </a:p>
          <a:p>
            <a:pPr marL="0" indent="0" algn="just" eaLnBrk="1" hangingPunct="1">
              <a:buClr>
                <a:schemeClr val="tx1"/>
              </a:buClr>
              <a:buFontTx/>
              <a:buNone/>
              <a:defRPr/>
            </a:pPr>
            <a:r>
              <a:rPr lang="it-IT" sz="2000" dirty="0">
                <a:ea typeface="Tahoma" panose="020B0604030504040204" pitchFamily="34" charset="0"/>
                <a:cs typeface="Tahoma" panose="020B0604030504040204" pitchFamily="34" charset="0"/>
              </a:rPr>
              <a:t>Metodo semplice ma con limiti:</a:t>
            </a:r>
          </a:p>
          <a:p>
            <a:pPr marL="457200" indent="-457200" algn="just" eaLnBrk="1" hangingPunct="1">
              <a:buClr>
                <a:schemeClr val="tx1"/>
              </a:buClr>
              <a:buFont typeface="+mj-lt"/>
              <a:buAutoNum type="arabicPeriod"/>
              <a:defRPr/>
            </a:pPr>
            <a:r>
              <a:rPr lang="it-IT" sz="2000" dirty="0">
                <a:ea typeface="Tahoma" panose="020B0604030504040204" pitchFamily="34" charset="0"/>
                <a:cs typeface="Tahoma" panose="020B0604030504040204" pitchFamily="34" charset="0"/>
              </a:rPr>
              <a:t>Si perde l’informazione relativa al costo storico poiché nello stato patrimoniale compare semplicemente il valore residuo contabile.</a:t>
            </a:r>
          </a:p>
          <a:p>
            <a:pPr marL="457200" indent="-457200" algn="just" eaLnBrk="1" hangingPunct="1">
              <a:buClr>
                <a:schemeClr val="tx1"/>
              </a:buClr>
              <a:buFont typeface="+mj-lt"/>
              <a:buAutoNum type="arabicPeriod"/>
              <a:defRPr/>
            </a:pPr>
            <a:r>
              <a:rPr lang="it-IT" sz="2000" dirty="0">
                <a:ea typeface="Tahoma" panose="020B0604030504040204" pitchFamily="34" charset="0"/>
                <a:cs typeface="Tahoma" panose="020B0604030504040204" pitchFamily="34" charset="0"/>
              </a:rPr>
              <a:t>Esposizione « a scalare» del valore degli impianti di anno in anno e di conseguenza, non viene evidenziato lo “stato di avanzamento” dell’ammortamento. Invero, nel nostro esempio, il valore contabile dell’impianto di 18 è generato da un costo storico di 20, ammortizzato per 2. Esso potrebbe però corrispondere anche al costo storico di un bene non ancora ammortizzato, oppure scaturire da un costo storico di 200 ammortizzato per 182. </a:t>
            </a:r>
          </a:p>
        </p:txBody>
      </p:sp>
      <p:sp>
        <p:nvSpPr>
          <p:cNvPr id="31748"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
        <p:nvSpPr>
          <p:cNvPr id="7" name="Freccia in giù 6"/>
          <p:cNvSpPr/>
          <p:nvPr/>
        </p:nvSpPr>
        <p:spPr>
          <a:xfrm rot="16200000">
            <a:off x="7226300" y="4519613"/>
            <a:ext cx="449263" cy="1868487"/>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31750" name="CasellaDiTesto 3"/>
          <p:cNvSpPr txBox="1">
            <a:spLocks noChangeArrowheads="1"/>
          </p:cNvSpPr>
          <p:nvPr/>
        </p:nvSpPr>
        <p:spPr bwMode="auto">
          <a:xfrm>
            <a:off x="4464050" y="4905375"/>
            <a:ext cx="2473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2000" b="1"/>
              <a:t>Ammortamento «fuori conto»</a:t>
            </a:r>
          </a:p>
        </p:txBody>
      </p:sp>
    </p:spTree>
    <p:extLst>
      <p:ext uri="{BB962C8B-B14F-4D97-AF65-F5344CB8AC3E}">
        <p14:creationId xmlns:p14="http://schemas.microsoft.com/office/powerpoint/2010/main" val="1307017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processo di ammortamento </a:t>
            </a:r>
            <a:endParaRPr lang="it-IT" altLang="it-IT" sz="1800"/>
          </a:p>
        </p:txBody>
      </p:sp>
      <p:sp>
        <p:nvSpPr>
          <p:cNvPr id="2" name="Rettangolo 1"/>
          <p:cNvSpPr/>
          <p:nvPr/>
        </p:nvSpPr>
        <p:spPr>
          <a:xfrm>
            <a:off x="263525" y="982663"/>
            <a:ext cx="8496300" cy="5756275"/>
          </a:xfrm>
          <a:prstGeom prst="rect">
            <a:avLst/>
          </a:prstGeom>
        </p:spPr>
        <p:txBody>
          <a:bodyPr>
            <a:spAutoFit/>
          </a:bodyPr>
          <a:lstStyle/>
          <a:p>
            <a:pPr>
              <a:defRPr/>
            </a:pPr>
            <a:r>
              <a:rPr lang="it-IT" sz="2000" b="1" dirty="0">
                <a:solidFill>
                  <a:schemeClr val="bg1">
                    <a:lumMod val="50000"/>
                  </a:schemeClr>
                </a:solidFill>
                <a:latin typeface="+mn-lt"/>
              </a:rPr>
              <a:t>L’ammortamento «fuori conto»: Metodologia</a:t>
            </a:r>
          </a:p>
          <a:p>
            <a:pPr>
              <a:defRPr/>
            </a:pPr>
            <a:endParaRPr lang="it-IT" sz="800" b="1" dirty="0">
              <a:solidFill>
                <a:schemeClr val="bg1">
                  <a:lumMod val="50000"/>
                </a:schemeClr>
              </a:solidFill>
              <a:latin typeface="+mn-lt"/>
            </a:endParaRPr>
          </a:p>
          <a:p>
            <a:pPr marL="342900" indent="-342900" algn="just">
              <a:buFont typeface="Wingdings" panose="05000000000000000000" pitchFamily="2" charset="2"/>
              <a:buChar char="Ø"/>
              <a:defRPr/>
            </a:pPr>
            <a:r>
              <a:rPr lang="it-IT" dirty="0">
                <a:latin typeface="+mn-lt"/>
              </a:rPr>
              <a:t>Nell’attivo dello stato patrimoniale rimane iscritto il costo storico degli impianti.</a:t>
            </a:r>
          </a:p>
          <a:p>
            <a:pPr algn="just">
              <a:defRPr/>
            </a:pPr>
            <a:endParaRPr lang="it-IT" dirty="0"/>
          </a:p>
          <a:p>
            <a:pPr marL="342900" indent="-342900" algn="just">
              <a:buFont typeface="Wingdings" panose="05000000000000000000" pitchFamily="2" charset="2"/>
              <a:buChar char="Ø"/>
              <a:defRPr/>
            </a:pPr>
            <a:r>
              <a:rPr lang="it-IT" dirty="0"/>
              <a:t>Le quote accantonate anno per anno alimentano un fondo di ammortamento. Esso viene iscritto nel passivo dello stato patrimoniale e rettifica indirettamente il conto intestato al fattore produttivo pluriennale.</a:t>
            </a:r>
          </a:p>
          <a:p>
            <a:pPr marL="342900" indent="-342900" algn="just">
              <a:buFont typeface="Wingdings" panose="05000000000000000000" pitchFamily="2" charset="2"/>
              <a:buChar char="Ø"/>
              <a:defRPr/>
            </a:pPr>
            <a:endParaRPr lang="it-IT" dirty="0"/>
          </a:p>
          <a:p>
            <a:pPr marL="342900" indent="-342900" algn="just">
              <a:buFont typeface="Wingdings" panose="05000000000000000000" pitchFamily="2" charset="2"/>
              <a:buChar char="Ø"/>
              <a:defRPr/>
            </a:pPr>
            <a:r>
              <a:rPr lang="it-IT" dirty="0">
                <a:latin typeface="+mn-lt"/>
              </a:rPr>
              <a:t>Il valore residuo contabile è in ogni momento determinabile operando una semplice somma algebrica delle due voci. </a:t>
            </a:r>
          </a:p>
          <a:p>
            <a:pPr algn="just">
              <a:defRPr/>
            </a:pPr>
            <a:endParaRPr lang="it-IT" dirty="0"/>
          </a:p>
          <a:p>
            <a:pPr algn="just">
              <a:defRPr/>
            </a:pPr>
            <a:r>
              <a:rPr lang="it-IT" dirty="0"/>
              <a:t>L’ammortamento “fuori conto” viene sempre impiegato per i beni materiali, per quelli immateriali si ammette anche l’applicazione dell’ammortamento “in conto”. Ciò in quanto, essendo prive del requisito della “materialità”, non avrebbe senso iscrivere separatamente il “consumo” di tali immobilizzazioni. Tuttavia, è ormai frequente trovare aziende che stanziano fondi ammortamento anche in relazione a questi elementi, per la maggiore chiarezza e completezza dell’informazione fornita.</a:t>
            </a:r>
            <a:endParaRPr lang="it-IT" dirty="0">
              <a:latin typeface="+mn-lt"/>
            </a:endParaRPr>
          </a:p>
          <a:p>
            <a:pPr algn="just">
              <a:defRPr/>
            </a:pPr>
            <a:endParaRPr lang="it-IT" sz="800" dirty="0">
              <a:latin typeface="+mn-lt"/>
            </a:endParaRPr>
          </a:p>
          <a:p>
            <a:pPr algn="just">
              <a:defRPr/>
            </a:pPr>
            <a:endParaRPr lang="it-IT" dirty="0">
              <a:latin typeface="+mn-lt"/>
            </a:endParaRPr>
          </a:p>
          <a:p>
            <a:pPr algn="just">
              <a:defRPr/>
            </a:pPr>
            <a:endParaRPr lang="it-IT" sz="800" dirty="0">
              <a:solidFill>
                <a:srgbClr val="333333"/>
              </a:solidFill>
              <a:latin typeface="+mn-lt"/>
            </a:endParaRPr>
          </a:p>
          <a:p>
            <a:pPr algn="just">
              <a:defRPr/>
            </a:pPr>
            <a:endParaRPr lang="it-IT" dirty="0">
              <a:solidFill>
                <a:srgbClr val="333333"/>
              </a:solidFill>
              <a:latin typeface="+mn-lt"/>
            </a:endParaRPr>
          </a:p>
        </p:txBody>
      </p:sp>
    </p:spTree>
    <p:extLst>
      <p:ext uri="{BB962C8B-B14F-4D97-AF65-F5344CB8AC3E}">
        <p14:creationId xmlns:p14="http://schemas.microsoft.com/office/powerpoint/2010/main" val="2258980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processo di ammortamento </a:t>
            </a:r>
            <a:endParaRPr lang="it-IT" altLang="it-IT" sz="1800"/>
          </a:p>
        </p:txBody>
      </p:sp>
      <p:sp>
        <p:nvSpPr>
          <p:cNvPr id="2" name="Rettangolo 1"/>
          <p:cNvSpPr/>
          <p:nvPr/>
        </p:nvSpPr>
        <p:spPr>
          <a:xfrm>
            <a:off x="263525" y="982663"/>
            <a:ext cx="8496300" cy="2770187"/>
          </a:xfrm>
          <a:prstGeom prst="rect">
            <a:avLst/>
          </a:prstGeom>
        </p:spPr>
        <p:txBody>
          <a:bodyPr>
            <a:spAutoFit/>
          </a:bodyPr>
          <a:lstStyle/>
          <a:p>
            <a:pPr>
              <a:defRPr/>
            </a:pPr>
            <a:r>
              <a:rPr lang="it-IT" sz="2200" b="1" dirty="0">
                <a:solidFill>
                  <a:schemeClr val="bg1">
                    <a:lumMod val="50000"/>
                  </a:schemeClr>
                </a:solidFill>
                <a:latin typeface="+mn-lt"/>
              </a:rPr>
              <a:t>L’ammortamento «fuori conto»</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In contabilità è presente un impianto acquistato all’inizio dell’esercizio per un importo pari a 20. Al termine dell’esercizio, viene stimato in 2 il valore di deprezzamento subito dal fattore produttivo a causa del deperimento fisico ed economico. </a:t>
            </a:r>
          </a:p>
          <a:p>
            <a:pPr algn="just">
              <a:defRPr/>
            </a:pP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dirty="0">
              <a:solidFill>
                <a:srgbClr val="333333"/>
              </a:solidFill>
              <a:latin typeface="+mn-lt"/>
            </a:endParaRPr>
          </a:p>
        </p:txBody>
      </p:sp>
      <p:graphicFrame>
        <p:nvGraphicFramePr>
          <p:cNvPr id="5" name="Group 23"/>
          <p:cNvGraphicFramePr>
            <a:graphicFrameLocks noGrp="1"/>
          </p:cNvGraphicFramePr>
          <p:nvPr/>
        </p:nvGraphicFramePr>
        <p:xfrm>
          <a:off x="520700" y="4110038"/>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62525" y="4125913"/>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5" name="Text Box 43"/>
          <p:cNvSpPr txBox="1">
            <a:spLocks noChangeArrowheads="1"/>
          </p:cNvSpPr>
          <p:nvPr/>
        </p:nvSpPr>
        <p:spPr bwMode="auto">
          <a:xfrm>
            <a:off x="557213" y="3138488"/>
            <a:ext cx="3168650" cy="9540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QUOTA DI AMMORTAMENTO IMPIANTI </a:t>
            </a:r>
          </a:p>
          <a:p>
            <a:pPr algn="ctr">
              <a:spcBef>
                <a:spcPct val="0"/>
              </a:spcBef>
              <a:buClrTx/>
              <a:buFontTx/>
              <a:buNone/>
            </a:pPr>
            <a:r>
              <a:rPr lang="it-IT" altLang="it-IT" sz="1400"/>
              <a:t>(conto derivato-economico acceso ai costi d’esercizio) </a:t>
            </a:r>
          </a:p>
        </p:txBody>
      </p:sp>
      <p:sp>
        <p:nvSpPr>
          <p:cNvPr id="30736" name="Text Box 43"/>
          <p:cNvSpPr txBox="1">
            <a:spLocks noChangeArrowheads="1"/>
          </p:cNvSpPr>
          <p:nvPr/>
        </p:nvSpPr>
        <p:spPr bwMode="auto">
          <a:xfrm>
            <a:off x="4902200" y="3094038"/>
            <a:ext cx="3168650" cy="101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FONDO AMMORTAMENTO IMPIANTI </a:t>
            </a:r>
          </a:p>
          <a:p>
            <a:pPr algn="ctr">
              <a:spcBef>
                <a:spcPct val="0"/>
              </a:spcBef>
              <a:buClrTx/>
              <a:buFontTx/>
              <a:buNone/>
            </a:pPr>
            <a:r>
              <a:rPr lang="it-IT" altLang="it-IT" sz="1400"/>
              <a:t>(conto derivato-economico acceso alla rettifica dei costi pluriennali) </a:t>
            </a:r>
          </a:p>
        </p:txBody>
      </p:sp>
      <p:sp>
        <p:nvSpPr>
          <p:cNvPr id="34833" name="Text Box 43"/>
          <p:cNvSpPr txBox="1">
            <a:spLocks noChangeArrowheads="1"/>
          </p:cNvSpPr>
          <p:nvPr/>
        </p:nvSpPr>
        <p:spPr bwMode="auto">
          <a:xfrm>
            <a:off x="0" y="4092575"/>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8" name="Text Box 43"/>
          <p:cNvSpPr txBox="1">
            <a:spLocks noChangeArrowheads="1"/>
          </p:cNvSpPr>
          <p:nvPr/>
        </p:nvSpPr>
        <p:spPr bwMode="auto">
          <a:xfrm>
            <a:off x="4511675" y="412750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9" name="Text Box 43"/>
          <p:cNvSpPr txBox="1">
            <a:spLocks noChangeArrowheads="1"/>
          </p:cNvSpPr>
          <p:nvPr/>
        </p:nvSpPr>
        <p:spPr bwMode="auto">
          <a:xfrm>
            <a:off x="2774950" y="4152900"/>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0" name="Text Box 43"/>
          <p:cNvSpPr txBox="1">
            <a:spLocks noChangeArrowheads="1"/>
          </p:cNvSpPr>
          <p:nvPr/>
        </p:nvSpPr>
        <p:spPr bwMode="auto">
          <a:xfrm>
            <a:off x="7521575" y="414655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1" name="Text Box 43"/>
          <p:cNvSpPr txBox="1">
            <a:spLocks noChangeArrowheads="1"/>
          </p:cNvSpPr>
          <p:nvPr/>
        </p:nvSpPr>
        <p:spPr bwMode="auto">
          <a:xfrm>
            <a:off x="6572250" y="4419600"/>
            <a:ext cx="1379538"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sp>
        <p:nvSpPr>
          <p:cNvPr id="30742" name="Text Box 43"/>
          <p:cNvSpPr txBox="1">
            <a:spLocks noChangeArrowheads="1"/>
          </p:cNvSpPr>
          <p:nvPr/>
        </p:nvSpPr>
        <p:spPr bwMode="auto">
          <a:xfrm>
            <a:off x="566738" y="431800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cxnSp>
        <p:nvCxnSpPr>
          <p:cNvPr id="21" name="Connettore diritto 20"/>
          <p:cNvCxnSpPr>
            <a:cxnSpLocks/>
          </p:cNvCxnSpPr>
          <p:nvPr/>
        </p:nvCxnSpPr>
        <p:spPr>
          <a:xfrm>
            <a:off x="1376363" y="5300663"/>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2893337698"/>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Quota di ammortamento</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Fondo ammortamento Impianti</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585788" y="4635500"/>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4" name="CasellaDiTesto 3"/>
          <p:cNvSpPr txBox="1">
            <a:spLocks noChangeArrowheads="1"/>
          </p:cNvSpPr>
          <p:nvPr/>
        </p:nvSpPr>
        <p:spPr bwMode="auto">
          <a:xfrm>
            <a:off x="7467600" y="4619625"/>
            <a:ext cx="1295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(VE+)</a:t>
            </a:r>
          </a:p>
          <a:p>
            <a:pPr>
              <a:spcBef>
                <a:spcPct val="0"/>
              </a:spcBef>
              <a:buClrTx/>
              <a:buFontTx/>
              <a:buNone/>
            </a:pPr>
            <a:r>
              <a:rPr lang="it-IT" altLang="it-IT" sz="1100"/>
              <a:t>rettifica indiretta di costo pluriennale </a:t>
            </a:r>
          </a:p>
        </p:txBody>
      </p:sp>
    </p:spTree>
    <p:extLst>
      <p:ext uri="{BB962C8B-B14F-4D97-AF65-F5344CB8AC3E}">
        <p14:creationId xmlns:p14="http://schemas.microsoft.com/office/powerpoint/2010/main" val="3377279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79388" y="738188"/>
            <a:ext cx="8569325" cy="5256212"/>
          </a:xfrm>
        </p:spPr>
        <p:txBody>
          <a:bodyPr/>
          <a:lstStyle/>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 </a:t>
            </a:r>
            <a:r>
              <a:rPr lang="it-IT" sz="2000" b="1" dirty="0">
                <a:solidFill>
                  <a:schemeClr val="bg1">
                    <a:lumMod val="50000"/>
                  </a:schemeClr>
                </a:solidFill>
              </a:rPr>
              <a:t>L’ammortamento «fuori conto»: Riflessi in bilancio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35844"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pic>
        <p:nvPicPr>
          <p:cNvPr id="35846" name="Immagin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4125" y="1369467"/>
            <a:ext cx="6635750"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613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processo di ammortamento </a:t>
            </a:r>
            <a:endParaRPr lang="it-IT" altLang="it-IT" sz="1800"/>
          </a:p>
        </p:txBody>
      </p:sp>
      <p:sp>
        <p:nvSpPr>
          <p:cNvPr id="2" name="Rettangolo 1"/>
          <p:cNvSpPr/>
          <p:nvPr/>
        </p:nvSpPr>
        <p:spPr>
          <a:xfrm>
            <a:off x="263525" y="982663"/>
            <a:ext cx="8496300" cy="2894012"/>
          </a:xfrm>
          <a:prstGeom prst="rect">
            <a:avLst/>
          </a:prstGeom>
        </p:spPr>
        <p:txBody>
          <a:bodyPr>
            <a:spAutoFit/>
          </a:bodyPr>
          <a:lstStyle/>
          <a:p>
            <a:pPr>
              <a:defRPr/>
            </a:pPr>
            <a:r>
              <a:rPr lang="it-IT" sz="2200" b="1" dirty="0">
                <a:solidFill>
                  <a:schemeClr val="bg1">
                    <a:lumMod val="50000"/>
                  </a:schemeClr>
                </a:solidFill>
                <a:latin typeface="+mn-lt"/>
              </a:rPr>
              <a:t>L’ammortamento «in conto»: 2 anno</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In contabilità è presente un impianto acquistato all’inizio dell’esercizio precedente per un importo pari a 20. Al termine dell’esercizio, viene stimato in 2 il valore di deprezzamento subito dal fattore produttivo a causa del deperimento fisico ed economico. </a:t>
            </a:r>
          </a:p>
          <a:p>
            <a:pPr algn="just">
              <a:defRPr/>
            </a:pPr>
            <a:endParaRPr lang="it-IT" sz="800" dirty="0">
              <a:solidFill>
                <a:srgbClr val="333333"/>
              </a:solidFill>
              <a:latin typeface="+mn-lt"/>
            </a:endParaRPr>
          </a:p>
          <a:p>
            <a:pPr algn="just">
              <a:defRPr/>
            </a:pPr>
            <a:r>
              <a:rPr lang="it-IT" b="1" dirty="0">
                <a:solidFill>
                  <a:srgbClr val="333333"/>
                </a:solidFill>
                <a:latin typeface="+mn-lt"/>
              </a:rPr>
              <a:t>Valore netto contabile= 18 – 2 = 16</a:t>
            </a: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dirty="0">
              <a:solidFill>
                <a:srgbClr val="333333"/>
              </a:solidFill>
              <a:latin typeface="+mn-lt"/>
            </a:endParaRPr>
          </a:p>
        </p:txBody>
      </p:sp>
      <p:graphicFrame>
        <p:nvGraphicFramePr>
          <p:cNvPr id="5" name="Group 23"/>
          <p:cNvGraphicFramePr>
            <a:graphicFrameLocks noGrp="1"/>
          </p:cNvGraphicFramePr>
          <p:nvPr/>
        </p:nvGraphicFramePr>
        <p:xfrm>
          <a:off x="520700" y="4110038"/>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62525" y="4125913"/>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5" name="Text Box 43"/>
          <p:cNvSpPr txBox="1">
            <a:spLocks noChangeArrowheads="1"/>
          </p:cNvSpPr>
          <p:nvPr/>
        </p:nvSpPr>
        <p:spPr bwMode="auto">
          <a:xfrm>
            <a:off x="557213" y="3138488"/>
            <a:ext cx="3168650" cy="9540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QUOTA DI AMMORTAMENTO IMPIANTI </a:t>
            </a:r>
          </a:p>
          <a:p>
            <a:pPr algn="ctr">
              <a:spcBef>
                <a:spcPct val="0"/>
              </a:spcBef>
              <a:buClrTx/>
              <a:buFontTx/>
              <a:buNone/>
            </a:pPr>
            <a:r>
              <a:rPr lang="it-IT" altLang="it-IT" sz="1400"/>
              <a:t>(conto derivato-economico acceso ai costi d’esercizio) </a:t>
            </a:r>
          </a:p>
        </p:txBody>
      </p:sp>
      <p:sp>
        <p:nvSpPr>
          <p:cNvPr id="30736" name="Text Box 43"/>
          <p:cNvSpPr txBox="1">
            <a:spLocks noChangeArrowheads="1"/>
          </p:cNvSpPr>
          <p:nvPr/>
        </p:nvSpPr>
        <p:spPr bwMode="auto">
          <a:xfrm>
            <a:off x="4872038" y="3328988"/>
            <a:ext cx="3168650" cy="7699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IMPIANTI </a:t>
            </a:r>
          </a:p>
          <a:p>
            <a:pPr algn="ctr">
              <a:spcBef>
                <a:spcPct val="0"/>
              </a:spcBef>
              <a:buClrTx/>
              <a:buFontTx/>
              <a:buNone/>
            </a:pPr>
            <a:r>
              <a:rPr lang="it-IT" altLang="it-IT" sz="1400"/>
              <a:t>(conto derivato-economico acceso ai costi pluriennali)</a:t>
            </a:r>
          </a:p>
        </p:txBody>
      </p:sp>
      <p:sp>
        <p:nvSpPr>
          <p:cNvPr id="37905" name="Text Box 43"/>
          <p:cNvSpPr txBox="1">
            <a:spLocks noChangeArrowheads="1"/>
          </p:cNvSpPr>
          <p:nvPr/>
        </p:nvSpPr>
        <p:spPr bwMode="auto">
          <a:xfrm>
            <a:off x="0" y="4092575"/>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8" name="Text Box 43"/>
          <p:cNvSpPr txBox="1">
            <a:spLocks noChangeArrowheads="1"/>
          </p:cNvSpPr>
          <p:nvPr/>
        </p:nvSpPr>
        <p:spPr bwMode="auto">
          <a:xfrm>
            <a:off x="4511675" y="412750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9" name="Text Box 43"/>
          <p:cNvSpPr txBox="1">
            <a:spLocks noChangeArrowheads="1"/>
          </p:cNvSpPr>
          <p:nvPr/>
        </p:nvSpPr>
        <p:spPr bwMode="auto">
          <a:xfrm>
            <a:off x="2774950" y="4152900"/>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0" name="Text Box 43"/>
          <p:cNvSpPr txBox="1">
            <a:spLocks noChangeArrowheads="1"/>
          </p:cNvSpPr>
          <p:nvPr/>
        </p:nvSpPr>
        <p:spPr bwMode="auto">
          <a:xfrm>
            <a:off x="7521575" y="414655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1" name="Text Box 43"/>
          <p:cNvSpPr txBox="1">
            <a:spLocks noChangeArrowheads="1"/>
          </p:cNvSpPr>
          <p:nvPr/>
        </p:nvSpPr>
        <p:spPr bwMode="auto">
          <a:xfrm>
            <a:off x="6572250" y="4419600"/>
            <a:ext cx="1379538"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sp>
        <p:nvSpPr>
          <p:cNvPr id="30742" name="Text Box 43"/>
          <p:cNvSpPr txBox="1">
            <a:spLocks noChangeArrowheads="1"/>
          </p:cNvSpPr>
          <p:nvPr/>
        </p:nvSpPr>
        <p:spPr bwMode="auto">
          <a:xfrm>
            <a:off x="566738" y="431800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cxnSp>
        <p:nvCxnSpPr>
          <p:cNvPr id="21" name="Connettore diritto 20"/>
          <p:cNvCxnSpPr>
            <a:cxnSpLocks/>
          </p:cNvCxnSpPr>
          <p:nvPr/>
        </p:nvCxnSpPr>
        <p:spPr>
          <a:xfrm>
            <a:off x="1376363" y="5300663"/>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2409965905"/>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Quota di ammortamento</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585788" y="4635500"/>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20" name="Text Box 43"/>
          <p:cNvSpPr txBox="1">
            <a:spLocks noChangeArrowheads="1"/>
          </p:cNvSpPr>
          <p:nvPr/>
        </p:nvSpPr>
        <p:spPr bwMode="auto">
          <a:xfrm>
            <a:off x="4960938" y="4392613"/>
            <a:ext cx="1379537"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18</a:t>
            </a:r>
          </a:p>
        </p:txBody>
      </p:sp>
      <p:sp>
        <p:nvSpPr>
          <p:cNvPr id="4" name="CasellaDiTesto 3"/>
          <p:cNvSpPr txBox="1">
            <a:spLocks noChangeArrowheads="1"/>
          </p:cNvSpPr>
          <p:nvPr/>
        </p:nvSpPr>
        <p:spPr bwMode="auto">
          <a:xfrm>
            <a:off x="7467600" y="4619625"/>
            <a:ext cx="1295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(VE+)</a:t>
            </a:r>
          </a:p>
          <a:p>
            <a:pPr>
              <a:spcBef>
                <a:spcPct val="0"/>
              </a:spcBef>
              <a:buClrTx/>
              <a:buFontTx/>
              <a:buNone/>
            </a:pPr>
            <a:r>
              <a:rPr lang="it-IT" altLang="it-IT" sz="1100"/>
              <a:t>rettifica diretta di costo pluriennale </a:t>
            </a:r>
          </a:p>
        </p:txBody>
      </p:sp>
      <p:sp>
        <p:nvSpPr>
          <p:cNvPr id="25" name="CasellaDiTesto 24"/>
          <p:cNvSpPr txBox="1">
            <a:spLocks noChangeArrowheads="1"/>
          </p:cNvSpPr>
          <p:nvPr/>
        </p:nvSpPr>
        <p:spPr bwMode="auto">
          <a:xfrm>
            <a:off x="4670425" y="4645025"/>
            <a:ext cx="16811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(valore residuo contabile ereditato dallo scorso esercizio)</a:t>
            </a:r>
          </a:p>
        </p:txBody>
      </p:sp>
    </p:spTree>
    <p:extLst>
      <p:ext uri="{BB962C8B-B14F-4D97-AF65-F5344CB8AC3E}">
        <p14:creationId xmlns:p14="http://schemas.microsoft.com/office/powerpoint/2010/main" val="17248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79388" y="950913"/>
            <a:ext cx="8569325" cy="5256212"/>
          </a:xfrm>
        </p:spPr>
        <p:txBody>
          <a:bodyPr/>
          <a:lstStyle/>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 </a:t>
            </a:r>
            <a:r>
              <a:rPr lang="it-IT" sz="2000" b="1" dirty="0">
                <a:solidFill>
                  <a:schemeClr val="bg1">
                    <a:lumMod val="50000"/>
                  </a:schemeClr>
                </a:solidFill>
              </a:rPr>
              <a:t>L’ammortamento «in conto»: Riflessi in bilancio II anno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38916"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pic>
        <p:nvPicPr>
          <p:cNvPr id="38917" name="Immagin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138" y="2133600"/>
            <a:ext cx="6943725"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CasellaDiTesto 3"/>
          <p:cNvSpPr txBox="1">
            <a:spLocks noChangeArrowheads="1"/>
          </p:cNvSpPr>
          <p:nvPr/>
        </p:nvSpPr>
        <p:spPr bwMode="auto">
          <a:xfrm>
            <a:off x="595313" y="4989513"/>
            <a:ext cx="8153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Dai due prospetti di sintesi non risultano - e non sono nemmeno determinabili - il </a:t>
            </a:r>
            <a:r>
              <a:rPr lang="it-IT" altLang="it-IT" sz="1800" b="1"/>
              <a:t>costo storico del bene </a:t>
            </a:r>
            <a:r>
              <a:rPr lang="it-IT" altLang="it-IT" sz="1800"/>
              <a:t>e il </a:t>
            </a:r>
            <a:r>
              <a:rPr lang="it-IT" altLang="it-IT" sz="1800" b="1"/>
              <a:t>valore delle quote di ammortamento </a:t>
            </a:r>
            <a:r>
              <a:rPr lang="it-IT" altLang="it-IT" sz="1800"/>
              <a:t>finora accantonate. </a:t>
            </a:r>
          </a:p>
        </p:txBody>
      </p:sp>
    </p:spTree>
    <p:extLst>
      <p:ext uri="{BB962C8B-B14F-4D97-AF65-F5344CB8AC3E}">
        <p14:creationId xmlns:p14="http://schemas.microsoft.com/office/powerpoint/2010/main" val="213017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processo di ammortamento </a:t>
            </a:r>
            <a:endParaRPr lang="it-IT" altLang="it-IT" sz="1800"/>
          </a:p>
        </p:txBody>
      </p:sp>
      <p:sp>
        <p:nvSpPr>
          <p:cNvPr id="2" name="Rettangolo 1"/>
          <p:cNvSpPr/>
          <p:nvPr/>
        </p:nvSpPr>
        <p:spPr>
          <a:xfrm>
            <a:off x="263525" y="850900"/>
            <a:ext cx="8496300" cy="2770188"/>
          </a:xfrm>
          <a:prstGeom prst="rect">
            <a:avLst/>
          </a:prstGeom>
        </p:spPr>
        <p:txBody>
          <a:bodyPr>
            <a:spAutoFit/>
          </a:bodyPr>
          <a:lstStyle/>
          <a:p>
            <a:pPr>
              <a:defRPr/>
            </a:pPr>
            <a:r>
              <a:rPr lang="it-IT" sz="2200" b="1" dirty="0">
                <a:solidFill>
                  <a:schemeClr val="bg1">
                    <a:lumMod val="50000"/>
                  </a:schemeClr>
                </a:solidFill>
                <a:latin typeface="+mn-lt"/>
              </a:rPr>
              <a:t>L’ammortamento «fuori conto»: 2 anno</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In contabilità è presente un impianto acquistato all’inizio dell’esercizio precedente per un importo pari a 20. Al termine dell’esercizio, viene stimato in 2 il valore di deprezzamento subito dal fattore produttivo a causa del deperimento fisico ed economico. </a:t>
            </a:r>
          </a:p>
          <a:p>
            <a:pPr algn="just">
              <a:defRPr/>
            </a:pP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b="1" u="sng" dirty="0">
              <a:solidFill>
                <a:srgbClr val="333333"/>
              </a:solidFill>
              <a:latin typeface="+mn-lt"/>
            </a:endParaRPr>
          </a:p>
          <a:p>
            <a:pPr algn="just">
              <a:defRPr/>
            </a:pPr>
            <a:endParaRPr lang="it-IT" dirty="0">
              <a:solidFill>
                <a:srgbClr val="333333"/>
              </a:solidFill>
              <a:latin typeface="+mn-lt"/>
            </a:endParaRPr>
          </a:p>
        </p:txBody>
      </p:sp>
      <p:graphicFrame>
        <p:nvGraphicFramePr>
          <p:cNvPr id="5" name="Group 23"/>
          <p:cNvGraphicFramePr>
            <a:graphicFrameLocks noGrp="1"/>
          </p:cNvGraphicFramePr>
          <p:nvPr/>
        </p:nvGraphicFramePr>
        <p:xfrm>
          <a:off x="498475" y="3652838"/>
          <a:ext cx="3048000" cy="1322387"/>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3223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76" marB="4577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78400" y="3657600"/>
          <a:ext cx="3048000" cy="131762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3176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89" marB="4578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89" marB="4578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5" name="Text Box 43"/>
          <p:cNvSpPr txBox="1">
            <a:spLocks noChangeArrowheads="1"/>
          </p:cNvSpPr>
          <p:nvPr/>
        </p:nvSpPr>
        <p:spPr bwMode="auto">
          <a:xfrm>
            <a:off x="558800" y="2571750"/>
            <a:ext cx="3168650" cy="9540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QUOTA DI AMMORTAMENTO IMPIANTI </a:t>
            </a:r>
          </a:p>
          <a:p>
            <a:pPr algn="ctr">
              <a:spcBef>
                <a:spcPct val="0"/>
              </a:spcBef>
              <a:buClrTx/>
              <a:buFontTx/>
              <a:buNone/>
            </a:pPr>
            <a:r>
              <a:rPr lang="it-IT" altLang="it-IT" sz="1400"/>
              <a:t>(conto derivato-economico acceso ai costi d’esercizio) </a:t>
            </a:r>
          </a:p>
        </p:txBody>
      </p:sp>
      <p:sp>
        <p:nvSpPr>
          <p:cNvPr id="30736" name="Text Box 43"/>
          <p:cNvSpPr txBox="1">
            <a:spLocks noChangeArrowheads="1"/>
          </p:cNvSpPr>
          <p:nvPr/>
        </p:nvSpPr>
        <p:spPr bwMode="auto">
          <a:xfrm>
            <a:off x="4987925" y="2579688"/>
            <a:ext cx="3168650" cy="9540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FONDO AMMORTAMENTO IMPIANTI </a:t>
            </a:r>
          </a:p>
          <a:p>
            <a:pPr algn="ctr">
              <a:spcBef>
                <a:spcPct val="0"/>
              </a:spcBef>
              <a:buClrTx/>
              <a:buFontTx/>
              <a:buNone/>
            </a:pPr>
            <a:r>
              <a:rPr lang="it-IT" altLang="it-IT" sz="1400"/>
              <a:t>(conto derivato-economico acceso alla rettifica dei costi pluriennali) </a:t>
            </a:r>
          </a:p>
        </p:txBody>
      </p:sp>
      <p:sp>
        <p:nvSpPr>
          <p:cNvPr id="40977" name="Text Box 43"/>
          <p:cNvSpPr txBox="1">
            <a:spLocks noChangeArrowheads="1"/>
          </p:cNvSpPr>
          <p:nvPr/>
        </p:nvSpPr>
        <p:spPr bwMode="auto">
          <a:xfrm>
            <a:off x="7938" y="365760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8" name="Text Box 43"/>
          <p:cNvSpPr txBox="1">
            <a:spLocks noChangeArrowheads="1"/>
          </p:cNvSpPr>
          <p:nvPr/>
        </p:nvSpPr>
        <p:spPr bwMode="auto">
          <a:xfrm>
            <a:off x="4511675" y="3636963"/>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9" name="Text Box 43"/>
          <p:cNvSpPr txBox="1">
            <a:spLocks noChangeArrowheads="1"/>
          </p:cNvSpPr>
          <p:nvPr/>
        </p:nvSpPr>
        <p:spPr bwMode="auto">
          <a:xfrm>
            <a:off x="2914650" y="3652838"/>
            <a:ext cx="1114425"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0" name="Text Box 43"/>
          <p:cNvSpPr txBox="1">
            <a:spLocks noChangeArrowheads="1"/>
          </p:cNvSpPr>
          <p:nvPr/>
        </p:nvSpPr>
        <p:spPr bwMode="auto">
          <a:xfrm>
            <a:off x="7597775" y="363220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1" name="Text Box 43"/>
          <p:cNvSpPr txBox="1">
            <a:spLocks noChangeArrowheads="1"/>
          </p:cNvSpPr>
          <p:nvPr/>
        </p:nvSpPr>
        <p:spPr bwMode="auto">
          <a:xfrm>
            <a:off x="6735763" y="3992563"/>
            <a:ext cx="1379537"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2</a:t>
            </a:r>
          </a:p>
        </p:txBody>
      </p:sp>
      <p:sp>
        <p:nvSpPr>
          <p:cNvPr id="30742" name="Text Box 43"/>
          <p:cNvSpPr txBox="1">
            <a:spLocks noChangeArrowheads="1"/>
          </p:cNvSpPr>
          <p:nvPr/>
        </p:nvSpPr>
        <p:spPr bwMode="auto">
          <a:xfrm>
            <a:off x="566738" y="3983038"/>
            <a:ext cx="1379537"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cxnSp>
        <p:nvCxnSpPr>
          <p:cNvPr id="21" name="Connettore diritto 20"/>
          <p:cNvCxnSpPr>
            <a:cxnSpLocks/>
          </p:cNvCxnSpPr>
          <p:nvPr/>
        </p:nvCxnSpPr>
        <p:spPr>
          <a:xfrm>
            <a:off x="1376363" y="5300663"/>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3772736945"/>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Quota di ammortamento</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Fondo ammortamento Impianti</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603250" y="429101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4" name="CasellaDiTesto 3"/>
          <p:cNvSpPr txBox="1">
            <a:spLocks noChangeArrowheads="1"/>
          </p:cNvSpPr>
          <p:nvPr/>
        </p:nvSpPr>
        <p:spPr bwMode="auto">
          <a:xfrm>
            <a:off x="7467600" y="4619625"/>
            <a:ext cx="1295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(VE+)</a:t>
            </a:r>
          </a:p>
          <a:p>
            <a:pPr>
              <a:spcBef>
                <a:spcPct val="0"/>
              </a:spcBef>
              <a:buClrTx/>
              <a:buFontTx/>
              <a:buNone/>
            </a:pPr>
            <a:r>
              <a:rPr lang="it-IT" altLang="it-IT" sz="1100"/>
              <a:t>rettifica indiretta di costo pluriennale </a:t>
            </a:r>
          </a:p>
        </p:txBody>
      </p:sp>
      <p:sp>
        <p:nvSpPr>
          <p:cNvPr id="25" name="Text Box 43"/>
          <p:cNvSpPr txBox="1">
            <a:spLocks noChangeArrowheads="1"/>
          </p:cNvSpPr>
          <p:nvPr/>
        </p:nvSpPr>
        <p:spPr bwMode="auto">
          <a:xfrm>
            <a:off x="6735763" y="449580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sp>
        <p:nvSpPr>
          <p:cNvPr id="27" name="CasellaDiTesto 26"/>
          <p:cNvSpPr txBox="1">
            <a:spLocks noChangeArrowheads="1"/>
          </p:cNvSpPr>
          <p:nvPr/>
        </p:nvSpPr>
        <p:spPr bwMode="auto">
          <a:xfrm>
            <a:off x="7653338" y="3998913"/>
            <a:ext cx="11509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Quota anno precedente </a:t>
            </a:r>
          </a:p>
        </p:txBody>
      </p:sp>
    </p:spTree>
    <p:extLst>
      <p:ext uri="{BB962C8B-B14F-4D97-AF65-F5344CB8AC3E}">
        <p14:creationId xmlns:p14="http://schemas.microsoft.com/office/powerpoint/2010/main" val="23807952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79388" y="800100"/>
            <a:ext cx="8569325" cy="5257800"/>
          </a:xfrm>
        </p:spPr>
        <p:txBody>
          <a:bodyPr/>
          <a:lstStyle/>
          <a:p>
            <a:pPr marL="0" indent="0" algn="just" eaLnBrk="1" hangingPunct="1">
              <a:buClr>
                <a:schemeClr val="tx1"/>
              </a:buClr>
              <a:buFontTx/>
              <a:buNone/>
              <a:defRPr/>
            </a:pPr>
            <a:r>
              <a:rPr lang="it-IT" sz="1800" dirty="0">
                <a:ea typeface="Tahoma" panose="020B0604030504040204" pitchFamily="34" charset="0"/>
                <a:cs typeface="Tahoma" panose="020B0604030504040204" pitchFamily="34" charset="0"/>
              </a:rPr>
              <a:t> </a:t>
            </a:r>
            <a:r>
              <a:rPr lang="it-IT" sz="2000" b="1" dirty="0">
                <a:solidFill>
                  <a:schemeClr val="bg1">
                    <a:lumMod val="50000"/>
                  </a:schemeClr>
                </a:solidFill>
              </a:rPr>
              <a:t>L’ammortamento «fuori conto»: Riflessi in bilancio II anno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41988"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Il processo di ammortamento</a:t>
            </a:r>
            <a:endParaRPr lang="it-IT" altLang="it-IT" sz="1800"/>
          </a:p>
        </p:txBody>
      </p:sp>
      <p:sp>
        <p:nvSpPr>
          <p:cNvPr id="41989" name="CasellaDiTesto 3"/>
          <p:cNvSpPr txBox="1">
            <a:spLocks noChangeArrowheads="1"/>
          </p:cNvSpPr>
          <p:nvPr/>
        </p:nvSpPr>
        <p:spPr bwMode="auto">
          <a:xfrm>
            <a:off x="423863" y="4957763"/>
            <a:ext cx="815340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Le informazioni direttamente disponibili sono costituite dal </a:t>
            </a:r>
            <a:r>
              <a:rPr lang="it-IT" altLang="it-IT" sz="1800" b="1"/>
              <a:t>costo storico </a:t>
            </a:r>
            <a:r>
              <a:rPr lang="it-IT" altLang="it-IT" sz="1800"/>
              <a:t>(20), dalla </a:t>
            </a:r>
            <a:r>
              <a:rPr lang="it-IT" altLang="it-IT" sz="1800" b="1"/>
              <a:t>quota di costo imputata all’esercizio </a:t>
            </a:r>
            <a:r>
              <a:rPr lang="it-IT" altLang="it-IT" sz="1800"/>
              <a:t>(2) e dal </a:t>
            </a:r>
            <a:r>
              <a:rPr lang="it-IT" altLang="it-IT" sz="1800" b="1"/>
              <a:t>valore delle quote di ammortamento </a:t>
            </a:r>
            <a:r>
              <a:rPr lang="it-IT" altLang="it-IT" sz="1800"/>
              <a:t>fino ad ora imputate ai diversi esercizi – il fondo di ammortamento – (4). </a:t>
            </a:r>
          </a:p>
        </p:txBody>
      </p:sp>
      <p:pic>
        <p:nvPicPr>
          <p:cNvPr id="41990"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863" y="1204913"/>
            <a:ext cx="6048375"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Immagin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863" y="3030538"/>
            <a:ext cx="60483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86546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endParaRPr lang="it-IT" altLang="it-IT" sz="1800"/>
          </a:p>
        </p:txBody>
      </p:sp>
      <p:sp>
        <p:nvSpPr>
          <p:cNvPr id="5" name="Titolo 1"/>
          <p:cNvSpPr>
            <a:spLocks noGrp="1"/>
          </p:cNvSpPr>
          <p:nvPr>
            <p:ph type="title"/>
          </p:nvPr>
        </p:nvSpPr>
        <p:spPr>
          <a:xfrm>
            <a:off x="1295400" y="223838"/>
            <a:ext cx="7234238" cy="533400"/>
          </a:xfrm>
        </p:spPr>
        <p:txBody>
          <a:bodyPr>
            <a:normAutofit fontScale="90000"/>
          </a:bodyPr>
          <a:lstStyle/>
          <a:p>
            <a:pPr>
              <a:defRPr/>
            </a:pPr>
            <a:r>
              <a:rPr lang="it-IT" sz="4000" dirty="0">
                <a:solidFill>
                  <a:schemeClr val="tx1"/>
                </a:solidFill>
              </a:rPr>
              <a:t>Le rimanenze finali di magazzino</a:t>
            </a:r>
          </a:p>
        </p:txBody>
      </p:sp>
      <p:sp>
        <p:nvSpPr>
          <p:cNvPr id="7" name="Segnaposto contenuto 2"/>
          <p:cNvSpPr txBox="1">
            <a:spLocks/>
          </p:cNvSpPr>
          <p:nvPr/>
        </p:nvSpPr>
        <p:spPr bwMode="auto">
          <a:xfrm>
            <a:off x="352425" y="1125538"/>
            <a:ext cx="8435975" cy="4749800"/>
          </a:xfrm>
          <a:prstGeom prst="rect">
            <a:avLst/>
          </a:prstGeom>
          <a:noFill/>
          <a:ln>
            <a:noFill/>
          </a:ln>
        </p:spPr>
        <p:txBody>
          <a:bodyPr>
            <a:normAutofit/>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r>
              <a:rPr lang="it-IT" sz="2000" kern="0" dirty="0"/>
              <a:t>Durante l’esercizio si rilevano costi per l’acquisto o la produzione di beni come merci, materie prime, semilavorati e prodotti finiti.</a:t>
            </a:r>
          </a:p>
          <a:p>
            <a:pPr marL="0" indent="0" algn="just">
              <a:buFontTx/>
              <a:buNone/>
              <a:defRPr/>
            </a:pPr>
            <a:endParaRPr lang="it-IT" sz="2000" kern="0" dirty="0"/>
          </a:p>
          <a:p>
            <a:pPr marL="0" indent="0" algn="just">
              <a:buFontTx/>
              <a:buNone/>
              <a:defRPr/>
            </a:pPr>
            <a:r>
              <a:rPr lang="it-IT" sz="2000" kern="0" dirty="0"/>
              <a:t>Alla fine del periodo occorre verificare, attraverso una serie di operazioni, le quantità dei beni acquistati (o prodotti) non ancora consumati (o venduti). </a:t>
            </a:r>
          </a:p>
          <a:p>
            <a:pPr marL="0" indent="0" algn="just">
              <a:buFontTx/>
              <a:buNone/>
              <a:defRPr/>
            </a:pPr>
            <a:endParaRPr lang="it-IT" sz="2000" kern="0" dirty="0"/>
          </a:p>
          <a:p>
            <a:pPr marL="0" indent="0" algn="just">
              <a:buFontTx/>
              <a:buNone/>
              <a:defRPr/>
            </a:pPr>
            <a:r>
              <a:rPr lang="it-IT" sz="2000" kern="0" dirty="0"/>
              <a:t>Alcune delle materie acquisite durante l’anno possono risultare non utilizzate all’interno del processo produttivo, oppure possono rinvenirsi rimanenze di semilavorati e di prodotti finiti, in questi casi risultano in </a:t>
            </a:r>
            <a:r>
              <a:rPr lang="it-IT" sz="2000" b="1" kern="0" dirty="0">
                <a:solidFill>
                  <a:srgbClr val="C00000"/>
                </a:solidFill>
              </a:rPr>
              <a:t>rimanenza</a:t>
            </a:r>
            <a:r>
              <a:rPr lang="it-IT" sz="2000" b="1" kern="0" dirty="0"/>
              <a:t>. </a:t>
            </a:r>
          </a:p>
          <a:p>
            <a:pPr marL="0" indent="0" algn="just">
              <a:buFontTx/>
              <a:buNone/>
              <a:defRPr/>
            </a:pPr>
            <a:endParaRPr lang="it-IT" sz="2000" b="1" kern="0" dirty="0"/>
          </a:p>
          <a:p>
            <a:pPr marL="0" indent="0" algn="just">
              <a:buFontTx/>
              <a:buNone/>
              <a:defRPr/>
            </a:pPr>
            <a:r>
              <a:rPr lang="it-IT" sz="2000" kern="0" dirty="0"/>
              <a:t>L</a:t>
            </a:r>
            <a:r>
              <a:rPr lang="it-IT" altLang="it-IT" sz="2000" dirty="0"/>
              <a:t>e rimanenze presenti in magazzino alla fine di un certo esercizio, saranno presenti in magazzino anche all’inizio dell’esercizio successivo.</a:t>
            </a:r>
          </a:p>
          <a:p>
            <a:pPr marL="0" indent="0" algn="just">
              <a:buFontTx/>
              <a:buNone/>
              <a:defRPr/>
            </a:pPr>
            <a:endParaRPr lang="it-IT" sz="2000" b="1" kern="0" dirty="0"/>
          </a:p>
        </p:txBody>
      </p:sp>
    </p:spTree>
    <p:extLst>
      <p:ext uri="{BB962C8B-B14F-4D97-AF65-F5344CB8AC3E}">
        <p14:creationId xmlns:p14="http://schemas.microsoft.com/office/powerpoint/2010/main" val="2072263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endParaRPr lang="it-IT" altLang="it-IT" sz="1800"/>
          </a:p>
        </p:txBody>
      </p:sp>
      <p:sp>
        <p:nvSpPr>
          <p:cNvPr id="5" name="Titolo 1"/>
          <p:cNvSpPr>
            <a:spLocks noGrp="1"/>
          </p:cNvSpPr>
          <p:nvPr>
            <p:ph type="title"/>
          </p:nvPr>
        </p:nvSpPr>
        <p:spPr>
          <a:xfrm>
            <a:off x="1295400" y="223838"/>
            <a:ext cx="7309048" cy="533400"/>
          </a:xfrm>
        </p:spPr>
        <p:txBody>
          <a:bodyPr>
            <a:normAutofit fontScale="90000"/>
          </a:bodyPr>
          <a:lstStyle/>
          <a:p>
            <a:pPr>
              <a:defRPr/>
            </a:pPr>
            <a:r>
              <a:rPr lang="it-IT" sz="4000" dirty="0">
                <a:solidFill>
                  <a:schemeClr val="tx1"/>
                </a:solidFill>
              </a:rPr>
              <a:t>Le rimanenze finali di magazzino</a:t>
            </a:r>
          </a:p>
        </p:txBody>
      </p:sp>
      <p:sp>
        <p:nvSpPr>
          <p:cNvPr id="7" name="Segnaposto contenuto 2"/>
          <p:cNvSpPr txBox="1">
            <a:spLocks/>
          </p:cNvSpPr>
          <p:nvPr/>
        </p:nvSpPr>
        <p:spPr bwMode="auto">
          <a:xfrm>
            <a:off x="352425" y="1125538"/>
            <a:ext cx="8435975" cy="4749800"/>
          </a:xfrm>
          <a:prstGeom prst="rect">
            <a:avLst/>
          </a:prstGeom>
          <a:noFill/>
          <a:ln>
            <a:noFill/>
          </a:ln>
        </p:spPr>
        <p:txBody>
          <a:bodyPr>
            <a:normAutofit fontScale="92500" lnSpcReduction="10000"/>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r>
              <a:rPr lang="it-IT" altLang="it-IT" sz="2400" dirty="0"/>
              <a:t>Le rimanenze di magazzino sono </a:t>
            </a:r>
            <a:r>
              <a:rPr lang="it-IT" altLang="it-IT" sz="2400" dirty="0">
                <a:solidFill>
                  <a:srgbClr val="C00000"/>
                </a:solidFill>
              </a:rPr>
              <a:t>costi imputabili a beni ancora in giacenza</a:t>
            </a:r>
            <a:r>
              <a:rPr lang="it-IT" altLang="it-IT" sz="2400" dirty="0"/>
              <a:t>, che si rinviano al futuro esercizio in quanto si possono recuperare tramite i ricavi di successivi periodi. </a:t>
            </a:r>
          </a:p>
          <a:p>
            <a:pPr marL="0" indent="0" algn="just">
              <a:buFontTx/>
              <a:buNone/>
              <a:defRPr/>
            </a:pPr>
            <a:endParaRPr lang="it-IT" altLang="it-IT" sz="2400" dirty="0"/>
          </a:p>
          <a:p>
            <a:pPr marL="0" indent="0" algn="just">
              <a:buFontTx/>
              <a:buNone/>
              <a:defRPr/>
            </a:pPr>
            <a:r>
              <a:rPr lang="it-IT" altLang="it-IT" sz="2400" dirty="0"/>
              <a:t>Sono valori economici comuni a due o più esercizi, costituiti dalle acquisizioni di fattori produttivi che, alla fine dell’esercizio o alla fine di un periodo determinato, non sono stati ancora completamente impiegati nella produzione o non sono stati ancora venduti. </a:t>
            </a:r>
          </a:p>
          <a:p>
            <a:pPr marL="0" indent="0" algn="just">
              <a:buFontTx/>
              <a:buNone/>
              <a:defRPr/>
            </a:pPr>
            <a:endParaRPr lang="it-IT" sz="2400" kern="0" dirty="0"/>
          </a:p>
          <a:p>
            <a:pPr marL="0" indent="0" algn="just">
              <a:buFontTx/>
              <a:buNone/>
              <a:defRPr/>
            </a:pPr>
            <a:r>
              <a:rPr lang="it-IT" sz="2400" kern="0" dirty="0"/>
              <a:t>Per il </a:t>
            </a:r>
            <a:r>
              <a:rPr lang="it-IT" sz="2400" b="1" kern="0" dirty="0"/>
              <a:t>principio della competenza economica</a:t>
            </a:r>
            <a:r>
              <a:rPr lang="it-IT" sz="2400" kern="0" dirty="0"/>
              <a:t>, quindi, i costi di materie, merci e prodotti in rimanenza dovranno essere </a:t>
            </a:r>
            <a:r>
              <a:rPr lang="it-IT" sz="2400" b="1" kern="0" dirty="0"/>
              <a:t>stornati </a:t>
            </a:r>
            <a:r>
              <a:rPr lang="it-IT" sz="2400" kern="0" dirty="0"/>
              <a:t>dall’esercizio in corso e rinviati a quello successivo, nel quale saranno liquidati i rispettivi ricavi.</a:t>
            </a:r>
          </a:p>
        </p:txBody>
      </p:sp>
    </p:spTree>
    <p:extLst>
      <p:ext uri="{BB962C8B-B14F-4D97-AF65-F5344CB8AC3E}">
        <p14:creationId xmlns:p14="http://schemas.microsoft.com/office/powerpoint/2010/main" val="821062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competenza economica</a:t>
            </a:r>
            <a:endParaRPr lang="it-IT" altLang="it-IT" sz="2000"/>
          </a:p>
        </p:txBody>
      </p:sp>
      <p:sp>
        <p:nvSpPr>
          <p:cNvPr id="14339" name="CasellaDiTesto 3"/>
          <p:cNvSpPr txBox="1">
            <a:spLocks noChangeArrowheads="1"/>
          </p:cNvSpPr>
          <p:nvPr/>
        </p:nvSpPr>
        <p:spPr bwMode="auto">
          <a:xfrm>
            <a:off x="179388" y="1125538"/>
            <a:ext cx="87852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pPr>
            <a:r>
              <a:rPr lang="it-IT" altLang="it-IT" sz="2400" b="1"/>
              <a:t>Il principio della competenza economica </a:t>
            </a:r>
            <a:r>
              <a:rPr lang="it-IT" altLang="it-IT" sz="2000"/>
              <a:t>prescrive di considerare, nel conto economico di un bilancio d’esercizio, solo i costi e i ricavi che si riferiscono e hanno effetto in quel periodo di tempo, a prescindere dalle manifestazioni finanziarie già avvenute o che devono ancora avvenire. </a:t>
            </a:r>
          </a:p>
          <a:p>
            <a:pPr algn="just" eaLnBrk="1" hangingPunct="1">
              <a:spcBef>
                <a:spcPct val="0"/>
              </a:spcBef>
              <a:buClrTx/>
              <a:buFontTx/>
              <a:buNone/>
            </a:pPr>
            <a:endParaRPr lang="it-IT" altLang="it-IT" sz="2000"/>
          </a:p>
          <a:p>
            <a:pPr algn="just"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endParaRPr lang="it-IT" altLang="it-IT" sz="2000"/>
          </a:p>
          <a:p>
            <a:pPr algn="ctr" eaLnBrk="1" hangingPunct="1">
              <a:spcBef>
                <a:spcPct val="0"/>
              </a:spcBef>
              <a:buClrTx/>
              <a:buFontTx/>
              <a:buNone/>
            </a:pPr>
            <a:r>
              <a:rPr lang="it-IT" altLang="it-IT" sz="2000" b="1"/>
              <a:t>Quando un ricavo ed un costo sono “di competenza” </a:t>
            </a:r>
            <a:r>
              <a:rPr lang="it-IT" altLang="it-IT" sz="3600" b="1"/>
              <a:t>??? </a:t>
            </a:r>
          </a:p>
        </p:txBody>
      </p:sp>
      <p:sp>
        <p:nvSpPr>
          <p:cNvPr id="18" name="Freccia in giù 17"/>
          <p:cNvSpPr/>
          <p:nvPr/>
        </p:nvSpPr>
        <p:spPr>
          <a:xfrm rot="16200000">
            <a:off x="572294" y="3606007"/>
            <a:ext cx="727075" cy="534987"/>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14342" name="CasellaDiTesto 2"/>
          <p:cNvSpPr txBox="1">
            <a:spLocks noChangeArrowheads="1"/>
          </p:cNvSpPr>
          <p:nvPr/>
        </p:nvSpPr>
        <p:spPr bwMode="auto">
          <a:xfrm>
            <a:off x="1692275" y="3217863"/>
            <a:ext cx="69119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2000"/>
              <a:t>l’incidenza dei fatti di gestione sul risultato economico si ha nell’esercizio a cui i relativi ricavi o costi </a:t>
            </a:r>
            <a:r>
              <a:rPr lang="it-IT" altLang="it-IT" sz="2000" b="1"/>
              <a:t>si riferiscono e sono tra loro correlati</a:t>
            </a:r>
            <a:r>
              <a:rPr lang="it-IT" altLang="it-IT" sz="2000"/>
              <a:t> e non in quello in cui si concretano le corrispondenti operazioni di incasso o di pagamento.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4"/>
          <p:cNvSpPr>
            <a:spLocks noChangeArrowheads="1"/>
          </p:cNvSpPr>
          <p:nvPr/>
        </p:nvSpPr>
        <p:spPr bwMode="auto">
          <a:xfrm>
            <a:off x="612775" y="1555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endParaRPr lang="it-IT" altLang="it-IT" sz="1800"/>
          </a:p>
        </p:txBody>
      </p:sp>
      <p:sp>
        <p:nvSpPr>
          <p:cNvPr id="5" name="Titolo 1"/>
          <p:cNvSpPr>
            <a:spLocks noGrp="1"/>
          </p:cNvSpPr>
          <p:nvPr>
            <p:ph type="title"/>
          </p:nvPr>
        </p:nvSpPr>
        <p:spPr>
          <a:xfrm>
            <a:off x="1295400" y="223838"/>
            <a:ext cx="7093024" cy="533400"/>
          </a:xfrm>
        </p:spPr>
        <p:txBody>
          <a:bodyPr>
            <a:normAutofit fontScale="90000"/>
          </a:bodyPr>
          <a:lstStyle/>
          <a:p>
            <a:pPr>
              <a:defRPr/>
            </a:pPr>
            <a:r>
              <a:rPr lang="it-IT" sz="4000" dirty="0">
                <a:solidFill>
                  <a:schemeClr val="tx1"/>
                </a:solidFill>
              </a:rPr>
              <a:t>Le rimanenze finali di magazzino</a:t>
            </a:r>
          </a:p>
        </p:txBody>
      </p:sp>
      <p:sp>
        <p:nvSpPr>
          <p:cNvPr id="7" name="Segnaposto contenuto 2"/>
          <p:cNvSpPr txBox="1">
            <a:spLocks/>
          </p:cNvSpPr>
          <p:nvPr/>
        </p:nvSpPr>
        <p:spPr bwMode="auto">
          <a:xfrm>
            <a:off x="250825" y="1268512"/>
            <a:ext cx="8435975" cy="4176712"/>
          </a:xfrm>
          <a:prstGeom prst="rect">
            <a:avLst/>
          </a:prstGeom>
          <a:noFill/>
          <a:ln>
            <a:noFill/>
          </a:ln>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r>
              <a:rPr lang="it-IT" altLang="it-IT" sz="2000" dirty="0"/>
              <a:t>Le rimanenze di magazzino rappresentano i beni non durevoli, destinati alla produzione e alla vendita appartenenti a cicli produttivi non conclusi nell’esercizio in analisi, ma che ragionevolmente si presume termineranno negli esercizi successivi. </a:t>
            </a:r>
          </a:p>
          <a:p>
            <a:pPr marL="0" indent="0" algn="just">
              <a:buFontTx/>
              <a:buNone/>
              <a:defRPr/>
            </a:pPr>
            <a:r>
              <a:rPr lang="it-IT" altLang="it-IT" sz="2000" dirty="0"/>
              <a:t> </a:t>
            </a:r>
          </a:p>
          <a:p>
            <a:pPr marL="0" indent="0" algn="just">
              <a:buFontTx/>
              <a:buNone/>
              <a:defRPr/>
            </a:pPr>
            <a:r>
              <a:rPr lang="it-IT" altLang="it-IT" sz="2000" dirty="0"/>
              <a:t>In base alla loro destinazione funzionale si possono distinguere in:</a:t>
            </a:r>
          </a:p>
          <a:p>
            <a:pPr algn="just">
              <a:defRPr/>
            </a:pPr>
            <a:r>
              <a:rPr lang="it-IT" altLang="it-IT" sz="2000" b="1" dirty="0"/>
              <a:t>materie prime, sussidiarie e di consumo:</a:t>
            </a:r>
            <a:r>
              <a:rPr lang="it-IT" altLang="it-IT" sz="2000" dirty="0"/>
              <a:t> fattori produttivi destinati alla trasformazione, che alimentano il processo produttivo; </a:t>
            </a:r>
          </a:p>
          <a:p>
            <a:pPr algn="just">
              <a:defRPr/>
            </a:pPr>
            <a:r>
              <a:rPr lang="it-IT" altLang="it-IT" sz="2000" b="1" dirty="0"/>
              <a:t>prodotti in corso di lavorazione e semilavorati: </a:t>
            </a:r>
            <a:r>
              <a:rPr lang="it-IT" altLang="it-IT" sz="2000" dirty="0"/>
              <a:t>materiali che hanno subito una prima trasformazione, ma che non sono ancora ultimati; </a:t>
            </a:r>
          </a:p>
          <a:p>
            <a:pPr algn="just">
              <a:defRPr/>
            </a:pPr>
            <a:r>
              <a:rPr lang="it-IT" altLang="it-IT" sz="2000" b="1" dirty="0"/>
              <a:t>prodotti finiti:</a:t>
            </a:r>
            <a:r>
              <a:rPr lang="it-IT" altLang="it-IT" sz="2000" dirty="0"/>
              <a:t> beni che, concluso il processo di trasformazione, sono pronti per la vendita.</a:t>
            </a:r>
            <a:endParaRPr lang="it-IT" altLang="it-IT" sz="2000" kern="0" dirty="0"/>
          </a:p>
          <a:p>
            <a:pPr algn="just">
              <a:defRPr/>
            </a:pPr>
            <a:endParaRPr lang="it-IT" sz="2000" kern="0" dirty="0"/>
          </a:p>
        </p:txBody>
      </p:sp>
    </p:spTree>
    <p:extLst>
      <p:ext uri="{BB962C8B-B14F-4D97-AF65-F5344CB8AC3E}">
        <p14:creationId xmlns:p14="http://schemas.microsoft.com/office/powerpoint/2010/main" val="35402049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endParaRPr lang="it-IT" altLang="it-IT" sz="1800"/>
          </a:p>
        </p:txBody>
      </p:sp>
      <p:sp>
        <p:nvSpPr>
          <p:cNvPr id="5" name="Titolo 1"/>
          <p:cNvSpPr>
            <a:spLocks noGrp="1"/>
          </p:cNvSpPr>
          <p:nvPr>
            <p:ph type="title"/>
          </p:nvPr>
        </p:nvSpPr>
        <p:spPr>
          <a:xfrm>
            <a:off x="1403350" y="490538"/>
            <a:ext cx="6553200" cy="533400"/>
          </a:xfrm>
        </p:spPr>
        <p:txBody>
          <a:bodyPr>
            <a:normAutofit fontScale="90000"/>
          </a:bodyPr>
          <a:lstStyle/>
          <a:p>
            <a:pPr>
              <a:defRPr/>
            </a:pPr>
            <a:r>
              <a:rPr lang="it-IT" sz="4000" dirty="0">
                <a:solidFill>
                  <a:schemeClr val="tx1"/>
                </a:solidFill>
              </a:rPr>
              <a:t> Le rimanenze di materie prime </a:t>
            </a:r>
            <a:br>
              <a:rPr lang="it-IT" sz="4000" dirty="0">
                <a:solidFill>
                  <a:schemeClr val="tx1"/>
                </a:solidFill>
              </a:rPr>
            </a:br>
            <a:r>
              <a:rPr lang="it-IT" sz="4000" dirty="0">
                <a:solidFill>
                  <a:schemeClr val="tx1"/>
                </a:solidFill>
              </a:rPr>
              <a:t> </a:t>
            </a:r>
          </a:p>
        </p:txBody>
      </p:sp>
      <p:sp>
        <p:nvSpPr>
          <p:cNvPr id="7" name="Segnaposto contenuto 2"/>
          <p:cNvSpPr txBox="1">
            <a:spLocks/>
          </p:cNvSpPr>
          <p:nvPr/>
        </p:nvSpPr>
        <p:spPr bwMode="auto">
          <a:xfrm>
            <a:off x="379413" y="1230313"/>
            <a:ext cx="8435975" cy="3660775"/>
          </a:xfrm>
          <a:prstGeom prst="rect">
            <a:avLst/>
          </a:prstGeom>
          <a:noFill/>
          <a:ln>
            <a:noFill/>
          </a:ln>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r>
              <a:rPr lang="it-IT" sz="2000" kern="0" dirty="0"/>
              <a:t>In sede di assestamento occorrerà</a:t>
            </a:r>
            <a:r>
              <a:rPr lang="it-IT" sz="2000" b="1" kern="0" dirty="0"/>
              <a:t> rettificare </a:t>
            </a:r>
            <a:r>
              <a:rPr lang="it-IT" sz="2000" kern="0" dirty="0"/>
              <a:t>il costo di acquisizione delle materie mediante lo scarico degli elementi in rimanenza in modo da imputare all’esercizio solo il costo delle materie effettivamente utilizzate, ovvero il costo di competenza del medesimo. </a:t>
            </a:r>
          </a:p>
          <a:p>
            <a:pPr marL="0" indent="0" algn="just">
              <a:buFontTx/>
              <a:buNone/>
              <a:defRPr/>
            </a:pPr>
            <a:endParaRPr lang="it-IT" sz="800" kern="0" dirty="0"/>
          </a:p>
          <a:p>
            <a:pPr marL="0" indent="0" algn="just">
              <a:buFontTx/>
              <a:buNone/>
              <a:defRPr/>
            </a:pPr>
            <a:endParaRPr lang="it-IT" sz="2000" kern="0" dirty="0"/>
          </a:p>
          <a:p>
            <a:pPr marL="0" indent="0" algn="just">
              <a:buFontTx/>
              <a:buNone/>
              <a:defRPr/>
            </a:pPr>
            <a:r>
              <a:rPr lang="it-IT" sz="2000" kern="0" dirty="0"/>
              <a:t>Il costo da rinviare al futuro esercizio scaturisce da un </a:t>
            </a:r>
            <a:r>
              <a:rPr lang="it-IT" sz="2000" b="1" kern="0" dirty="0"/>
              <a:t>processo di stima;</a:t>
            </a:r>
            <a:r>
              <a:rPr lang="it-IT" sz="2000" kern="0" dirty="0"/>
              <a:t> il costo di utilizzazione (costo di competenza da imputare all’esercizio) scaturirà dalla seguente differenza: </a:t>
            </a:r>
          </a:p>
          <a:p>
            <a:pPr marL="0" indent="0" algn="just">
              <a:buFontTx/>
              <a:buNone/>
              <a:defRPr/>
            </a:pPr>
            <a:endParaRPr lang="it-IT" sz="2000" kern="0" dirty="0"/>
          </a:p>
          <a:p>
            <a:pPr marL="0" indent="0" algn="ctr">
              <a:buFontTx/>
              <a:buNone/>
              <a:defRPr/>
            </a:pPr>
            <a:r>
              <a:rPr lang="it-IT" sz="2000" kern="0" dirty="0"/>
              <a:t>Costo di acquisizione delle materie – Valore delle materie in rimanenza  </a:t>
            </a:r>
          </a:p>
        </p:txBody>
      </p:sp>
      <p:sp>
        <p:nvSpPr>
          <p:cNvPr id="2" name="Rettangolo 1"/>
          <p:cNvSpPr/>
          <p:nvPr/>
        </p:nvSpPr>
        <p:spPr>
          <a:xfrm>
            <a:off x="379413" y="4325938"/>
            <a:ext cx="8435975" cy="565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38622596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88913" y="728663"/>
            <a:ext cx="8766175" cy="5400675"/>
          </a:xfrm>
        </p:spPr>
        <p:txBody>
          <a:bodyPr/>
          <a:lstStyle/>
          <a:p>
            <a:pPr marL="0" indent="0">
              <a:spcBef>
                <a:spcPct val="0"/>
              </a:spcBef>
              <a:buClrTx/>
              <a:buFontTx/>
              <a:buNone/>
              <a:defRPr/>
            </a:pPr>
            <a:r>
              <a:rPr lang="it-IT" sz="2200" b="1" kern="1200" dirty="0">
                <a:solidFill>
                  <a:srgbClr val="FFFFFF">
                    <a:lumMod val="50000"/>
                  </a:srgbClr>
                </a:solidFill>
                <a:ea typeface="+mn-ea"/>
                <a:cs typeface="+mn-cs"/>
              </a:rPr>
              <a:t>Rilevazione contabile</a:t>
            </a:r>
          </a:p>
          <a:p>
            <a:pPr marL="0" indent="0" algn="just" eaLnBrk="1" hangingPunct="1">
              <a:buClr>
                <a:schemeClr val="tx1"/>
              </a:buClr>
              <a:buFontTx/>
              <a:buNone/>
              <a:defRPr/>
            </a:pPr>
            <a:r>
              <a:rPr lang="it-IT" altLang="it-IT" sz="1800" dirty="0">
                <a:cs typeface="Tahoma" panose="020B0604030504040204" pitchFamily="34" charset="0"/>
              </a:rPr>
              <a:t>Due operazioni:</a:t>
            </a:r>
          </a:p>
          <a:p>
            <a:pPr algn="just" eaLnBrk="1" hangingPunct="1">
              <a:buClr>
                <a:schemeClr val="tx1"/>
              </a:buClr>
              <a:defRPr/>
            </a:pPr>
            <a:r>
              <a:rPr lang="it-IT" altLang="it-IT" sz="1800" dirty="0">
                <a:cs typeface="Tahoma" panose="020B0604030504040204" pitchFamily="34" charset="0"/>
              </a:rPr>
              <a:t>Rettifica del costo di acquisizione delle materie (CONTO ECONOMICO)</a:t>
            </a:r>
          </a:p>
          <a:p>
            <a:pPr marL="0" indent="0" algn="ctr" eaLnBrk="1" hangingPunct="1">
              <a:buClr>
                <a:schemeClr val="tx1"/>
              </a:buClr>
              <a:buFontTx/>
              <a:buNone/>
              <a:defRPr/>
            </a:pPr>
            <a:endParaRPr lang="it-IT" altLang="it-IT" sz="800" dirty="0">
              <a:cs typeface="Tahoma" panose="020B0604030504040204" pitchFamily="34" charset="0"/>
            </a:endParaRPr>
          </a:p>
          <a:p>
            <a:pPr marL="0" indent="0" algn="ctr" eaLnBrk="1" hangingPunct="1">
              <a:buClr>
                <a:schemeClr val="tx1"/>
              </a:buClr>
              <a:buFontTx/>
              <a:buNone/>
              <a:defRPr/>
            </a:pPr>
            <a:r>
              <a:rPr lang="it-IT" altLang="it-IT" sz="1800" dirty="0">
                <a:cs typeface="Tahoma" panose="020B0604030504040204" pitchFamily="34" charset="0"/>
              </a:rPr>
              <a:t>CONTROBILANCIATA </a:t>
            </a:r>
          </a:p>
          <a:p>
            <a:pPr marL="0" indent="0" algn="ctr" eaLnBrk="1" hangingPunct="1">
              <a:buClr>
                <a:schemeClr val="tx1"/>
              </a:buClr>
              <a:buFontTx/>
              <a:buNone/>
              <a:defRPr/>
            </a:pPr>
            <a:endParaRPr lang="it-IT" altLang="it-IT" sz="800" dirty="0">
              <a:cs typeface="Tahoma" panose="020B0604030504040204" pitchFamily="34" charset="0"/>
            </a:endParaRPr>
          </a:p>
          <a:p>
            <a:pPr eaLnBrk="1" hangingPunct="1">
              <a:buClr>
                <a:schemeClr val="tx1"/>
              </a:buClr>
              <a:defRPr/>
            </a:pPr>
            <a:r>
              <a:rPr lang="it-IT" altLang="it-IT" sz="1800" dirty="0">
                <a:cs typeface="Tahoma" panose="020B0604030504040204" pitchFamily="34" charset="0"/>
              </a:rPr>
              <a:t>Rilevazione di un costo sospeso da rinviare (STATO PATRIMONIALE)</a:t>
            </a:r>
          </a:p>
          <a:p>
            <a:pPr marL="0" indent="0" algn="just" eaLnBrk="1" hangingPunct="1">
              <a:buClr>
                <a:schemeClr val="tx1"/>
              </a:buClr>
              <a:buFontTx/>
              <a:buNone/>
              <a:defRPr/>
            </a:pPr>
            <a:endParaRPr lang="it-IT" altLang="it-IT" sz="800" dirty="0">
              <a:cs typeface="Tahoma" panose="020B0604030504040204" pitchFamily="34" charset="0"/>
            </a:endParaRPr>
          </a:p>
          <a:p>
            <a:pPr marL="0" indent="0" algn="ctr" eaLnBrk="1" hangingPunct="1">
              <a:buClr>
                <a:schemeClr val="tx1"/>
              </a:buClr>
              <a:buFontTx/>
              <a:buNone/>
              <a:defRPr/>
            </a:pPr>
            <a:r>
              <a:rPr lang="it-IT" altLang="it-IT" sz="1800" dirty="0">
                <a:cs typeface="Tahoma" panose="020B0604030504040204" pitchFamily="34" charset="0"/>
              </a:rPr>
              <a:t>La rettifica può avvenire operando:</a:t>
            </a:r>
          </a:p>
          <a:p>
            <a:pPr marL="0" indent="0" algn="just" eaLnBrk="1" hangingPunct="1">
              <a:buClr>
                <a:schemeClr val="tx1"/>
              </a:buClr>
              <a:buFontTx/>
              <a:buNone/>
              <a:defRPr/>
            </a:pPr>
            <a:endParaRPr lang="it-IT" altLang="it-IT" sz="1800" dirty="0">
              <a:cs typeface="Tahoma" panose="020B0604030504040204" pitchFamily="34" charset="0"/>
            </a:endParaRPr>
          </a:p>
          <a:p>
            <a:pPr marL="0" indent="0" algn="just" eaLnBrk="1" hangingPunct="1">
              <a:buClr>
                <a:schemeClr val="tx1"/>
              </a:buClr>
              <a:buFontTx/>
              <a:buNone/>
              <a:defRPr/>
            </a:pPr>
            <a:endParaRPr lang="it-IT" altLang="it-IT" sz="1800" dirty="0">
              <a:cs typeface="Tahoma" panose="020B0604030504040204" pitchFamily="34" charset="0"/>
            </a:endParaRPr>
          </a:p>
          <a:p>
            <a:pPr marL="0" indent="0" algn="just" eaLnBrk="1" hangingPunct="1">
              <a:buClr>
                <a:schemeClr val="tx1"/>
              </a:buClr>
              <a:buFontTx/>
              <a:buNone/>
              <a:defRPr/>
            </a:pPr>
            <a:endParaRPr lang="it-IT" altLang="it-IT" sz="1800" dirty="0">
              <a:cs typeface="Tahoma" panose="020B0604030504040204" pitchFamily="34" charset="0"/>
            </a:endParaRPr>
          </a:p>
        </p:txBody>
      </p:sp>
      <p:sp>
        <p:nvSpPr>
          <p:cNvPr id="24580"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rimanenze di materie prime </a:t>
            </a:r>
            <a:endParaRPr lang="it-IT" altLang="it-IT" sz="1800"/>
          </a:p>
        </p:txBody>
      </p:sp>
      <p:cxnSp>
        <p:nvCxnSpPr>
          <p:cNvPr id="5" name="Connettore 2 4"/>
          <p:cNvCxnSpPr>
            <a:cxnSpLocks/>
          </p:cNvCxnSpPr>
          <p:nvPr/>
        </p:nvCxnSpPr>
        <p:spPr>
          <a:xfrm flipH="1">
            <a:off x="2843213" y="3284538"/>
            <a:ext cx="863600" cy="442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a:cxnSpLocks/>
          </p:cNvCxnSpPr>
          <p:nvPr/>
        </p:nvCxnSpPr>
        <p:spPr>
          <a:xfrm>
            <a:off x="5508625" y="3284538"/>
            <a:ext cx="711200" cy="442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583" name="CasellaDiTesto 1"/>
          <p:cNvSpPr txBox="1">
            <a:spLocks noChangeArrowheads="1"/>
          </p:cNvSpPr>
          <p:nvPr/>
        </p:nvSpPr>
        <p:spPr bwMode="auto">
          <a:xfrm>
            <a:off x="1403350" y="3795713"/>
            <a:ext cx="2068513"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t>Rettifica diretta</a:t>
            </a:r>
          </a:p>
        </p:txBody>
      </p:sp>
      <p:sp>
        <p:nvSpPr>
          <p:cNvPr id="24584" name="CasellaDiTesto 1"/>
          <p:cNvSpPr txBox="1">
            <a:spLocks noChangeArrowheads="1"/>
          </p:cNvSpPr>
          <p:nvPr/>
        </p:nvSpPr>
        <p:spPr bwMode="auto">
          <a:xfrm>
            <a:off x="5487988" y="3795713"/>
            <a:ext cx="2068512"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t>Rettifica indiretta</a:t>
            </a:r>
          </a:p>
        </p:txBody>
      </p:sp>
      <p:sp>
        <p:nvSpPr>
          <p:cNvPr id="24585" name="CasellaDiTesto 1"/>
          <p:cNvSpPr txBox="1">
            <a:spLocks noChangeArrowheads="1"/>
          </p:cNvSpPr>
          <p:nvPr/>
        </p:nvSpPr>
        <p:spPr bwMode="auto">
          <a:xfrm>
            <a:off x="839788" y="4572000"/>
            <a:ext cx="3295650" cy="1323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t>Rettifica del valore degli acquisti, a fronte della quale viene rilevata la nascita del “magazzino materie” che verrà traslato all’esercizio successivo. </a:t>
            </a:r>
            <a:endParaRPr lang="it-IT" altLang="it-IT" sz="1600" b="1"/>
          </a:p>
        </p:txBody>
      </p:sp>
      <p:sp>
        <p:nvSpPr>
          <p:cNvPr id="14" name="Freccia in giù 13"/>
          <p:cNvSpPr/>
          <p:nvPr/>
        </p:nvSpPr>
        <p:spPr>
          <a:xfrm>
            <a:off x="2254250" y="4208463"/>
            <a:ext cx="366713" cy="357187"/>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16" name="Freccia in giù 15"/>
          <p:cNvSpPr/>
          <p:nvPr/>
        </p:nvSpPr>
        <p:spPr>
          <a:xfrm>
            <a:off x="6338888" y="4425950"/>
            <a:ext cx="366712" cy="35718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24588" name="CasellaDiTesto 1"/>
          <p:cNvSpPr txBox="1">
            <a:spLocks noChangeArrowheads="1"/>
          </p:cNvSpPr>
          <p:nvPr/>
        </p:nvSpPr>
        <p:spPr bwMode="auto">
          <a:xfrm>
            <a:off x="4516438" y="4778375"/>
            <a:ext cx="405765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a:t>La rilevazione si avvale di un conto di rettifica «Rimanenze finali»</a:t>
            </a:r>
            <a:endParaRPr lang="it-IT" altLang="it-IT" sz="1800" b="1"/>
          </a:p>
        </p:txBody>
      </p:sp>
    </p:spTree>
    <p:extLst>
      <p:ext uri="{BB962C8B-B14F-4D97-AF65-F5344CB8AC3E}">
        <p14:creationId xmlns:p14="http://schemas.microsoft.com/office/powerpoint/2010/main" val="4160100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4"/>
          <p:cNvSpPr txBox="1">
            <a:spLocks noChangeArrowheads="1"/>
          </p:cNvSpPr>
          <p:nvPr/>
        </p:nvSpPr>
        <p:spPr bwMode="auto">
          <a:xfrm>
            <a:off x="323850" y="26035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rimanenze di materie prime </a:t>
            </a:r>
            <a:endParaRPr lang="it-IT" altLang="it-IT" sz="1800"/>
          </a:p>
        </p:txBody>
      </p:sp>
      <p:sp>
        <p:nvSpPr>
          <p:cNvPr id="2" name="Rettangolo 1"/>
          <p:cNvSpPr/>
          <p:nvPr/>
        </p:nvSpPr>
        <p:spPr>
          <a:xfrm>
            <a:off x="263525" y="982663"/>
            <a:ext cx="8496300" cy="1662112"/>
          </a:xfrm>
          <a:prstGeom prst="rect">
            <a:avLst/>
          </a:prstGeom>
        </p:spPr>
        <p:txBody>
          <a:bodyPr>
            <a:spAutoFit/>
          </a:bodyPr>
          <a:lstStyle/>
          <a:p>
            <a:pPr>
              <a:defRPr/>
            </a:pPr>
            <a:r>
              <a:rPr lang="it-IT" sz="2200" b="1" dirty="0">
                <a:solidFill>
                  <a:schemeClr val="bg1">
                    <a:lumMod val="50000"/>
                  </a:schemeClr>
                </a:solidFill>
                <a:latin typeface="+mn-lt"/>
              </a:rPr>
              <a:t>Rilevazione contabile: rettifica diretta</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In sede di assestamento si stimano rimanenze di materie prime per 2 a fronte di costi di acquisto sostenuti durante l’esercizio per 15. </a:t>
            </a:r>
          </a:p>
          <a:p>
            <a:pPr algn="just">
              <a:defRPr/>
            </a:pPr>
            <a:endParaRPr lang="it-IT" b="1" u="sng" dirty="0">
              <a:solidFill>
                <a:srgbClr val="333333"/>
              </a:solidFill>
              <a:latin typeface="+mn-lt"/>
            </a:endParaRPr>
          </a:p>
          <a:p>
            <a:pPr algn="just">
              <a:defRPr/>
            </a:pPr>
            <a:endParaRPr lang="it-IT" dirty="0">
              <a:solidFill>
                <a:srgbClr val="333333"/>
              </a:solidFill>
              <a:latin typeface="+mn-lt"/>
            </a:endParaRPr>
          </a:p>
        </p:txBody>
      </p:sp>
      <p:graphicFrame>
        <p:nvGraphicFramePr>
          <p:cNvPr id="5" name="Group 23"/>
          <p:cNvGraphicFramePr>
            <a:graphicFrameLocks noGrp="1"/>
          </p:cNvGraphicFramePr>
          <p:nvPr/>
        </p:nvGraphicFramePr>
        <p:xfrm>
          <a:off x="509588" y="3473450"/>
          <a:ext cx="3048000" cy="1604963"/>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604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5002213" y="3457575"/>
          <a:ext cx="3048000" cy="155575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555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5" name="Text Box 43"/>
          <p:cNvSpPr txBox="1">
            <a:spLocks noChangeArrowheads="1"/>
          </p:cNvSpPr>
          <p:nvPr/>
        </p:nvSpPr>
        <p:spPr bwMode="auto">
          <a:xfrm>
            <a:off x="509588" y="2690812"/>
            <a:ext cx="3168650" cy="7381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dirty="0"/>
              <a:t>MAGAZZINO MATERIE PRIME</a:t>
            </a:r>
          </a:p>
          <a:p>
            <a:pPr algn="ctr">
              <a:spcBef>
                <a:spcPct val="0"/>
              </a:spcBef>
              <a:buClrTx/>
              <a:buFontTx/>
              <a:buNone/>
            </a:pPr>
            <a:r>
              <a:rPr lang="it-IT" altLang="it-IT" sz="1400" dirty="0"/>
              <a:t>(conto derivato-economico acceso ai costi sospesi) </a:t>
            </a:r>
          </a:p>
        </p:txBody>
      </p:sp>
      <p:sp>
        <p:nvSpPr>
          <p:cNvPr id="30736" name="Text Box 43"/>
          <p:cNvSpPr txBox="1">
            <a:spLocks noChangeArrowheads="1"/>
          </p:cNvSpPr>
          <p:nvPr/>
        </p:nvSpPr>
        <p:spPr bwMode="auto">
          <a:xfrm>
            <a:off x="5002213" y="2659063"/>
            <a:ext cx="3168650" cy="7699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ACQUISTO MATERIE PRIME</a:t>
            </a:r>
          </a:p>
          <a:p>
            <a:pPr algn="ctr">
              <a:spcBef>
                <a:spcPct val="0"/>
              </a:spcBef>
              <a:buClrTx/>
              <a:buFontTx/>
              <a:buNone/>
            </a:pPr>
            <a:r>
              <a:rPr lang="it-IT" altLang="it-IT" sz="1400"/>
              <a:t>(conto derivato-economico acceso ai costi d’esercizio)</a:t>
            </a:r>
          </a:p>
        </p:txBody>
      </p:sp>
      <p:sp>
        <p:nvSpPr>
          <p:cNvPr id="26641" name="Text Box 43"/>
          <p:cNvSpPr txBox="1">
            <a:spLocks noChangeArrowheads="1"/>
          </p:cNvSpPr>
          <p:nvPr/>
        </p:nvSpPr>
        <p:spPr bwMode="auto">
          <a:xfrm>
            <a:off x="7938" y="3557588"/>
            <a:ext cx="1117600"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8" name="Text Box 43"/>
          <p:cNvSpPr txBox="1">
            <a:spLocks noChangeArrowheads="1"/>
          </p:cNvSpPr>
          <p:nvPr/>
        </p:nvSpPr>
        <p:spPr bwMode="auto">
          <a:xfrm>
            <a:off x="4511675" y="355758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9" name="Text Box 43"/>
          <p:cNvSpPr txBox="1">
            <a:spLocks noChangeArrowheads="1"/>
          </p:cNvSpPr>
          <p:nvPr/>
        </p:nvSpPr>
        <p:spPr bwMode="auto">
          <a:xfrm>
            <a:off x="2919413" y="3557588"/>
            <a:ext cx="1114425"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0" name="Text Box 43"/>
          <p:cNvSpPr txBox="1">
            <a:spLocks noChangeArrowheads="1"/>
          </p:cNvSpPr>
          <p:nvPr/>
        </p:nvSpPr>
        <p:spPr bwMode="auto">
          <a:xfrm>
            <a:off x="7612063" y="3584575"/>
            <a:ext cx="1117600"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1" name="Text Box 43"/>
          <p:cNvSpPr txBox="1">
            <a:spLocks noChangeArrowheads="1"/>
          </p:cNvSpPr>
          <p:nvPr/>
        </p:nvSpPr>
        <p:spPr bwMode="auto">
          <a:xfrm>
            <a:off x="6567488" y="387985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sp>
        <p:nvSpPr>
          <p:cNvPr id="30742" name="Text Box 43"/>
          <p:cNvSpPr txBox="1">
            <a:spLocks noChangeArrowheads="1"/>
          </p:cNvSpPr>
          <p:nvPr/>
        </p:nvSpPr>
        <p:spPr bwMode="auto">
          <a:xfrm>
            <a:off x="654050" y="3816350"/>
            <a:ext cx="1379538"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cxnSp>
        <p:nvCxnSpPr>
          <p:cNvPr id="21" name="Connettore diritto 20"/>
          <p:cNvCxnSpPr>
            <a:cxnSpLocks/>
          </p:cNvCxnSpPr>
          <p:nvPr/>
        </p:nvCxnSpPr>
        <p:spPr>
          <a:xfrm>
            <a:off x="1375370" y="5145903"/>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87652" y="4660724"/>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628269"/>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3278021635"/>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Magazzino materie prime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Acquisto materie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792163" y="4097338"/>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20" name="Text Box 43"/>
          <p:cNvSpPr txBox="1">
            <a:spLocks noChangeArrowheads="1"/>
          </p:cNvSpPr>
          <p:nvPr/>
        </p:nvSpPr>
        <p:spPr bwMode="auto">
          <a:xfrm>
            <a:off x="5059363" y="3821113"/>
            <a:ext cx="1379537"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15</a:t>
            </a:r>
          </a:p>
        </p:txBody>
      </p:sp>
      <p:sp>
        <p:nvSpPr>
          <p:cNvPr id="4" name="CasellaDiTesto 3"/>
          <p:cNvSpPr txBox="1">
            <a:spLocks noChangeArrowheads="1"/>
          </p:cNvSpPr>
          <p:nvPr/>
        </p:nvSpPr>
        <p:spPr bwMode="auto">
          <a:xfrm>
            <a:off x="7258050" y="4071938"/>
            <a:ext cx="1295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(VE+)</a:t>
            </a:r>
          </a:p>
          <a:p>
            <a:pPr>
              <a:spcBef>
                <a:spcPct val="0"/>
              </a:spcBef>
              <a:buClrTx/>
              <a:buFontTx/>
              <a:buNone/>
            </a:pPr>
            <a:r>
              <a:rPr lang="it-IT" altLang="it-IT" sz="1100"/>
              <a:t>rettifica diretta di costo d’esercizio</a:t>
            </a:r>
          </a:p>
        </p:txBody>
      </p:sp>
      <p:sp>
        <p:nvSpPr>
          <p:cNvPr id="25" name="CasellaDiTesto 24"/>
          <p:cNvSpPr txBox="1">
            <a:spLocks noChangeArrowheads="1"/>
          </p:cNvSpPr>
          <p:nvPr/>
        </p:nvSpPr>
        <p:spPr bwMode="auto">
          <a:xfrm>
            <a:off x="5068888" y="4154488"/>
            <a:ext cx="12969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(conto già acceso)</a:t>
            </a:r>
          </a:p>
        </p:txBody>
      </p:sp>
      <p:sp>
        <p:nvSpPr>
          <p:cNvPr id="27" name="CasellaDiTesto 26"/>
          <p:cNvSpPr txBox="1">
            <a:spLocks noChangeArrowheads="1"/>
          </p:cNvSpPr>
          <p:nvPr/>
        </p:nvSpPr>
        <p:spPr bwMode="auto">
          <a:xfrm>
            <a:off x="11113" y="4445000"/>
            <a:ext cx="1584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b="1"/>
              <a:t>COSTO SOSPESO</a:t>
            </a:r>
          </a:p>
        </p:txBody>
      </p:sp>
      <p:sp>
        <p:nvSpPr>
          <p:cNvPr id="28" name="CasellaDiTesto 27"/>
          <p:cNvSpPr txBox="1">
            <a:spLocks noChangeArrowheads="1"/>
          </p:cNvSpPr>
          <p:nvPr/>
        </p:nvSpPr>
        <p:spPr bwMode="auto">
          <a:xfrm>
            <a:off x="3959225" y="5184775"/>
            <a:ext cx="1295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t>31/12</a:t>
            </a:r>
          </a:p>
        </p:txBody>
      </p:sp>
    </p:spTree>
    <p:extLst>
      <p:ext uri="{BB962C8B-B14F-4D97-AF65-F5344CB8AC3E}">
        <p14:creationId xmlns:p14="http://schemas.microsoft.com/office/powerpoint/2010/main" val="679237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79388" y="950913"/>
            <a:ext cx="8569325" cy="5256212"/>
          </a:xfrm>
        </p:spPr>
        <p:txBody>
          <a:bodyPr/>
          <a:lstStyle/>
          <a:p>
            <a:pPr marL="0" indent="0" algn="just" eaLnBrk="1" hangingPunct="1">
              <a:buClr>
                <a:schemeClr val="tx1"/>
              </a:buClr>
              <a:buFontTx/>
              <a:buNone/>
              <a:defRPr/>
            </a:pPr>
            <a:r>
              <a:rPr lang="it-IT" sz="2200" b="1" kern="1200" dirty="0">
                <a:solidFill>
                  <a:srgbClr val="FFFFFF">
                    <a:lumMod val="50000"/>
                  </a:srgbClr>
                </a:solidFill>
                <a:ea typeface="+mn-ea"/>
                <a:cs typeface="+mn-cs"/>
              </a:rPr>
              <a:t>Rettifica diretta delle rimanenze </a:t>
            </a:r>
            <a:r>
              <a:rPr lang="it-IT" sz="2000" b="1" dirty="0">
                <a:solidFill>
                  <a:schemeClr val="bg1">
                    <a:lumMod val="50000"/>
                  </a:schemeClr>
                </a:solidFill>
              </a:rPr>
              <a:t>: Riflessi in bilancio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27652"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rimanenze di materie prime</a:t>
            </a:r>
            <a:endParaRPr lang="it-IT" altLang="it-IT" sz="1800"/>
          </a:p>
        </p:txBody>
      </p:sp>
      <p:pic>
        <p:nvPicPr>
          <p:cNvPr id="27653"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763" y="1655763"/>
            <a:ext cx="6848475"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Rettangolo 2"/>
          <p:cNvSpPr>
            <a:spLocks noChangeArrowheads="1"/>
          </p:cNvSpPr>
          <p:nvPr/>
        </p:nvSpPr>
        <p:spPr bwMode="auto">
          <a:xfrm>
            <a:off x="412750" y="3694113"/>
            <a:ext cx="834072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000">
                <a:cs typeface="Tahoma" panose="020B0604030504040204" pitchFamily="34" charset="0"/>
              </a:rPr>
              <a:t>Limiti:</a:t>
            </a:r>
          </a:p>
          <a:p>
            <a:pPr algn="just" eaLnBrk="1" hangingPunct="1">
              <a:spcBef>
                <a:spcPct val="0"/>
              </a:spcBef>
              <a:buClr>
                <a:schemeClr val="tx1"/>
              </a:buClr>
              <a:buFont typeface="AvantGarde Bk BT"/>
              <a:buAutoNum type="arabicPeriod"/>
            </a:pPr>
            <a:r>
              <a:rPr lang="it-IT" altLang="it-IT" sz="1800">
                <a:cs typeface="Tahoma" panose="020B0604030504040204" pitchFamily="34" charset="0"/>
              </a:rPr>
              <a:t>Dal conto economico si desume il valore netto degli acquisti operati durante l’esercizio → </a:t>
            </a:r>
            <a:r>
              <a:rPr lang="it-IT" altLang="it-IT" sz="1800" b="1">
                <a:cs typeface="Tahoma" panose="020B0604030504040204" pitchFamily="34" charset="0"/>
              </a:rPr>
              <a:t>scorretto</a:t>
            </a:r>
            <a:r>
              <a:rPr lang="it-IT" altLang="it-IT" sz="1800">
                <a:cs typeface="Tahoma" panose="020B0604030504040204" pitchFamily="34" charset="0"/>
              </a:rPr>
              <a:t> (l’azienda ha sostenuto costi per un importo maggiore).</a:t>
            </a:r>
          </a:p>
          <a:p>
            <a:pPr algn="just" eaLnBrk="1" hangingPunct="1">
              <a:spcBef>
                <a:spcPct val="0"/>
              </a:spcBef>
              <a:buClr>
                <a:schemeClr val="tx1"/>
              </a:buClr>
              <a:buFont typeface="AvantGarde Bk BT"/>
              <a:buAutoNum type="arabicPeriod"/>
            </a:pPr>
            <a:r>
              <a:rPr lang="it-IT" altLang="it-IT" sz="1800">
                <a:cs typeface="Tahoma" panose="020B0604030504040204" pitchFamily="34" charset="0"/>
              </a:rPr>
              <a:t> Analizzando solo conto economico non è possibile desumere il valore di tali rimanenze. </a:t>
            </a:r>
          </a:p>
        </p:txBody>
      </p:sp>
      <p:sp>
        <p:nvSpPr>
          <p:cNvPr id="9" name="Freccia in giù 8"/>
          <p:cNvSpPr/>
          <p:nvPr/>
        </p:nvSpPr>
        <p:spPr>
          <a:xfrm rot="16200000">
            <a:off x="7658101" y="5051425"/>
            <a:ext cx="449262" cy="1868487"/>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27657" name="CasellaDiTesto 3"/>
          <p:cNvSpPr txBox="1">
            <a:spLocks noChangeArrowheads="1"/>
          </p:cNvSpPr>
          <p:nvPr/>
        </p:nvSpPr>
        <p:spPr bwMode="auto">
          <a:xfrm>
            <a:off x="5251450" y="5484813"/>
            <a:ext cx="2473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2000" b="1"/>
              <a:t>Rettifica indiretta</a:t>
            </a:r>
          </a:p>
        </p:txBody>
      </p:sp>
    </p:spTree>
    <p:extLst>
      <p:ext uri="{BB962C8B-B14F-4D97-AF65-F5344CB8AC3E}">
        <p14:creationId xmlns:p14="http://schemas.microsoft.com/office/powerpoint/2010/main" val="608614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4"/>
          <p:cNvSpPr txBox="1">
            <a:spLocks noChangeArrowheads="1"/>
          </p:cNvSpPr>
          <p:nvPr/>
        </p:nvSpPr>
        <p:spPr bwMode="auto">
          <a:xfrm>
            <a:off x="323850" y="26035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rimanenze di materie prime </a:t>
            </a:r>
            <a:endParaRPr lang="it-IT" altLang="it-IT" sz="1800"/>
          </a:p>
        </p:txBody>
      </p:sp>
      <p:sp>
        <p:nvSpPr>
          <p:cNvPr id="2" name="Rettangolo 1"/>
          <p:cNvSpPr/>
          <p:nvPr/>
        </p:nvSpPr>
        <p:spPr>
          <a:xfrm>
            <a:off x="263525" y="982663"/>
            <a:ext cx="8496300" cy="1662112"/>
          </a:xfrm>
          <a:prstGeom prst="rect">
            <a:avLst/>
          </a:prstGeom>
        </p:spPr>
        <p:txBody>
          <a:bodyPr>
            <a:spAutoFit/>
          </a:bodyPr>
          <a:lstStyle/>
          <a:p>
            <a:pPr>
              <a:defRPr/>
            </a:pPr>
            <a:r>
              <a:rPr lang="it-IT" sz="2200" b="1" dirty="0">
                <a:solidFill>
                  <a:schemeClr val="bg1">
                    <a:lumMod val="50000"/>
                  </a:schemeClr>
                </a:solidFill>
                <a:latin typeface="+mn-lt"/>
              </a:rPr>
              <a:t>Rilevazione contabile: rettifica indiretta</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In sede di assestamento si stimano rimanenze di materie prime per 2 a fronte di costi di acquisto sostenuti durante l’esercizio per 15. </a:t>
            </a:r>
          </a:p>
          <a:p>
            <a:pPr algn="just">
              <a:defRPr/>
            </a:pPr>
            <a:endParaRPr lang="it-IT" b="1" u="sng" dirty="0">
              <a:solidFill>
                <a:srgbClr val="333333"/>
              </a:solidFill>
              <a:latin typeface="+mn-lt"/>
            </a:endParaRPr>
          </a:p>
          <a:p>
            <a:pPr algn="just">
              <a:defRPr/>
            </a:pPr>
            <a:endParaRPr lang="it-IT" dirty="0">
              <a:solidFill>
                <a:srgbClr val="333333"/>
              </a:solidFill>
              <a:latin typeface="+mn-lt"/>
            </a:endParaRPr>
          </a:p>
        </p:txBody>
      </p:sp>
      <p:graphicFrame>
        <p:nvGraphicFramePr>
          <p:cNvPr id="5" name="Group 23"/>
          <p:cNvGraphicFramePr>
            <a:graphicFrameLocks noGrp="1"/>
          </p:cNvGraphicFramePr>
          <p:nvPr/>
        </p:nvGraphicFramePr>
        <p:xfrm>
          <a:off x="509588" y="3473450"/>
          <a:ext cx="3048000" cy="1604963"/>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604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5002213" y="3457575"/>
          <a:ext cx="3048000" cy="155575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555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5" name="Text Box 43"/>
          <p:cNvSpPr txBox="1">
            <a:spLocks noChangeArrowheads="1"/>
          </p:cNvSpPr>
          <p:nvPr/>
        </p:nvSpPr>
        <p:spPr bwMode="auto">
          <a:xfrm>
            <a:off x="401638" y="2501900"/>
            <a:ext cx="3632200" cy="9540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a:t>MATERIE PRIME C/RIMANENZE FINALI</a:t>
            </a:r>
          </a:p>
          <a:p>
            <a:pPr algn="ctr">
              <a:spcBef>
                <a:spcPct val="0"/>
              </a:spcBef>
              <a:buClrTx/>
              <a:buFontTx/>
              <a:buNone/>
            </a:pPr>
            <a:r>
              <a:rPr lang="it-IT" altLang="it-IT" sz="1400" b="1"/>
              <a:t>MAGAZZINO MATERIE PRIME</a:t>
            </a:r>
          </a:p>
          <a:p>
            <a:pPr algn="ctr">
              <a:spcBef>
                <a:spcPct val="0"/>
              </a:spcBef>
              <a:buClrTx/>
              <a:buFontTx/>
              <a:buNone/>
            </a:pPr>
            <a:r>
              <a:rPr lang="it-IT" altLang="it-IT" sz="1400"/>
              <a:t>(conto derivato-economico acceso ai costi sospesi) </a:t>
            </a:r>
          </a:p>
        </p:txBody>
      </p:sp>
      <p:sp>
        <p:nvSpPr>
          <p:cNvPr id="30736" name="Text Box 43"/>
          <p:cNvSpPr txBox="1">
            <a:spLocks noChangeArrowheads="1"/>
          </p:cNvSpPr>
          <p:nvPr/>
        </p:nvSpPr>
        <p:spPr bwMode="auto">
          <a:xfrm>
            <a:off x="4983163" y="2346325"/>
            <a:ext cx="3168650" cy="101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RIMANENZE FINALI DI MATERIE PRIME</a:t>
            </a:r>
          </a:p>
          <a:p>
            <a:pPr algn="ctr">
              <a:spcBef>
                <a:spcPct val="0"/>
              </a:spcBef>
              <a:buClrTx/>
              <a:buFontTx/>
              <a:buNone/>
            </a:pPr>
            <a:r>
              <a:rPr lang="it-IT" altLang="it-IT" sz="1400"/>
              <a:t>(conto derivato-economico acceso alle rettifiche di costi d’esercizio)</a:t>
            </a:r>
          </a:p>
        </p:txBody>
      </p:sp>
      <p:sp>
        <p:nvSpPr>
          <p:cNvPr id="29713" name="Text Box 43"/>
          <p:cNvSpPr txBox="1">
            <a:spLocks noChangeArrowheads="1"/>
          </p:cNvSpPr>
          <p:nvPr/>
        </p:nvSpPr>
        <p:spPr bwMode="auto">
          <a:xfrm>
            <a:off x="7938" y="3557588"/>
            <a:ext cx="1117600"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8" name="Text Box 43"/>
          <p:cNvSpPr txBox="1">
            <a:spLocks noChangeArrowheads="1"/>
          </p:cNvSpPr>
          <p:nvPr/>
        </p:nvSpPr>
        <p:spPr bwMode="auto">
          <a:xfrm>
            <a:off x="4511675" y="355758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9" name="Text Box 43"/>
          <p:cNvSpPr txBox="1">
            <a:spLocks noChangeArrowheads="1"/>
          </p:cNvSpPr>
          <p:nvPr/>
        </p:nvSpPr>
        <p:spPr bwMode="auto">
          <a:xfrm>
            <a:off x="2919413" y="3557588"/>
            <a:ext cx="1114425"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0" name="Text Box 43"/>
          <p:cNvSpPr txBox="1">
            <a:spLocks noChangeArrowheads="1"/>
          </p:cNvSpPr>
          <p:nvPr/>
        </p:nvSpPr>
        <p:spPr bwMode="auto">
          <a:xfrm>
            <a:off x="7612063" y="3584575"/>
            <a:ext cx="1117600"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1" name="Text Box 43"/>
          <p:cNvSpPr txBox="1">
            <a:spLocks noChangeArrowheads="1"/>
          </p:cNvSpPr>
          <p:nvPr/>
        </p:nvSpPr>
        <p:spPr bwMode="auto">
          <a:xfrm>
            <a:off x="6567488" y="387985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sp>
        <p:nvSpPr>
          <p:cNvPr id="30742" name="Text Box 43"/>
          <p:cNvSpPr txBox="1">
            <a:spLocks noChangeArrowheads="1"/>
          </p:cNvSpPr>
          <p:nvPr/>
        </p:nvSpPr>
        <p:spPr bwMode="auto">
          <a:xfrm>
            <a:off x="654050" y="3816350"/>
            <a:ext cx="1379538"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cxnSp>
        <p:nvCxnSpPr>
          <p:cNvPr id="21" name="Connettore diritto 20"/>
          <p:cNvCxnSpPr>
            <a:cxnSpLocks/>
          </p:cNvCxnSpPr>
          <p:nvPr/>
        </p:nvCxnSpPr>
        <p:spPr>
          <a:xfrm>
            <a:off x="1365074" y="5157192"/>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672013"/>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42024" y="4653955"/>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4168740146"/>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Magazzino materie prime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Rimanenze finali di materie prime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792163" y="4097338"/>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4" name="CasellaDiTesto 3"/>
          <p:cNvSpPr txBox="1">
            <a:spLocks noChangeArrowheads="1"/>
          </p:cNvSpPr>
          <p:nvPr/>
        </p:nvSpPr>
        <p:spPr bwMode="auto">
          <a:xfrm>
            <a:off x="7258050" y="4071938"/>
            <a:ext cx="15017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(VE+)</a:t>
            </a:r>
          </a:p>
          <a:p>
            <a:pPr>
              <a:spcBef>
                <a:spcPct val="0"/>
              </a:spcBef>
              <a:buClrTx/>
              <a:buFontTx/>
              <a:buNone/>
            </a:pPr>
            <a:r>
              <a:rPr lang="it-IT" altLang="it-IT" sz="1100"/>
              <a:t>rettifica indiretta di costo d’esercizio</a:t>
            </a:r>
          </a:p>
        </p:txBody>
      </p:sp>
      <p:sp>
        <p:nvSpPr>
          <p:cNvPr id="27" name="CasellaDiTesto 26"/>
          <p:cNvSpPr txBox="1">
            <a:spLocks noChangeArrowheads="1"/>
          </p:cNvSpPr>
          <p:nvPr/>
        </p:nvSpPr>
        <p:spPr bwMode="auto">
          <a:xfrm>
            <a:off x="11113" y="4445000"/>
            <a:ext cx="1584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b="1"/>
              <a:t>COSTO SOSPESO</a:t>
            </a:r>
          </a:p>
        </p:txBody>
      </p:sp>
      <p:sp>
        <p:nvSpPr>
          <p:cNvPr id="28" name="CasellaDiTesto 27"/>
          <p:cNvSpPr txBox="1">
            <a:spLocks noChangeArrowheads="1"/>
          </p:cNvSpPr>
          <p:nvPr/>
        </p:nvSpPr>
        <p:spPr bwMode="auto">
          <a:xfrm>
            <a:off x="3959225" y="5184775"/>
            <a:ext cx="1295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t>31/12</a:t>
            </a:r>
          </a:p>
        </p:txBody>
      </p:sp>
    </p:spTree>
    <p:extLst>
      <p:ext uri="{BB962C8B-B14F-4D97-AF65-F5344CB8AC3E}">
        <p14:creationId xmlns:p14="http://schemas.microsoft.com/office/powerpoint/2010/main" val="4099818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84150" y="836613"/>
            <a:ext cx="8569325" cy="5256212"/>
          </a:xfrm>
        </p:spPr>
        <p:txBody>
          <a:bodyPr/>
          <a:lstStyle/>
          <a:p>
            <a:pPr marL="0" indent="0" algn="just" eaLnBrk="1" hangingPunct="1">
              <a:buClr>
                <a:schemeClr val="tx1"/>
              </a:buClr>
              <a:buFontTx/>
              <a:buNone/>
              <a:defRPr/>
            </a:pPr>
            <a:r>
              <a:rPr lang="it-IT" sz="2200" b="1" kern="1200" dirty="0">
                <a:solidFill>
                  <a:srgbClr val="FFFFFF">
                    <a:lumMod val="50000"/>
                  </a:srgbClr>
                </a:solidFill>
                <a:ea typeface="+mn-ea"/>
                <a:cs typeface="+mn-cs"/>
              </a:rPr>
              <a:t>Rettifica indiretta delle rimanenze </a:t>
            </a:r>
            <a:r>
              <a:rPr lang="it-IT" sz="2000" b="1" dirty="0">
                <a:solidFill>
                  <a:schemeClr val="bg1">
                    <a:lumMod val="50000"/>
                  </a:schemeClr>
                </a:solidFill>
              </a:rPr>
              <a:t>: Riflessi in bilancio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30724"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rimanenze di materie prime</a:t>
            </a:r>
            <a:endParaRPr lang="it-IT" altLang="it-IT" sz="1800"/>
          </a:p>
        </p:txBody>
      </p:sp>
      <p:sp>
        <p:nvSpPr>
          <p:cNvPr id="30726" name="Rettangolo 2"/>
          <p:cNvSpPr>
            <a:spLocks noChangeArrowheads="1"/>
          </p:cNvSpPr>
          <p:nvPr/>
        </p:nvSpPr>
        <p:spPr bwMode="auto">
          <a:xfrm>
            <a:off x="381000" y="3448050"/>
            <a:ext cx="8340725"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000">
                <a:cs typeface="Tahoma" panose="020B0604030504040204" pitchFamily="34" charset="0"/>
              </a:rPr>
              <a:t>Osservazioni:</a:t>
            </a:r>
          </a:p>
          <a:p>
            <a:pPr algn="just" eaLnBrk="1" hangingPunct="1">
              <a:spcBef>
                <a:spcPct val="0"/>
              </a:spcBef>
              <a:buClr>
                <a:schemeClr val="tx1"/>
              </a:buClr>
              <a:buFontTx/>
              <a:buNone/>
            </a:pPr>
            <a:r>
              <a:rPr lang="it-IT" altLang="it-IT" sz="1800">
                <a:cs typeface="Tahoma" panose="020B0604030504040204" pitchFamily="34" charset="0"/>
              </a:rPr>
              <a:t>L’iscrizione delle rimanenze di materie nel conto economico avviene pertanto nella </a:t>
            </a:r>
            <a:r>
              <a:rPr lang="it-IT" altLang="it-IT" sz="1800" b="1">
                <a:cs typeface="Tahoma" panose="020B0604030504040204" pitchFamily="34" charset="0"/>
              </a:rPr>
              <a:t>colonna dei ricavi</a:t>
            </a:r>
            <a:r>
              <a:rPr lang="it-IT" altLang="it-IT" sz="1800">
                <a:cs typeface="Tahoma" panose="020B0604030504040204" pitchFamily="34" charset="0"/>
              </a:rPr>
              <a:t>, a rettifica indiretta dei costi sostenuti per l’acquisto delle medesime. </a:t>
            </a:r>
          </a:p>
          <a:p>
            <a:pPr algn="just" eaLnBrk="1" hangingPunct="1">
              <a:spcBef>
                <a:spcPct val="0"/>
              </a:spcBef>
              <a:buClr>
                <a:schemeClr val="tx1"/>
              </a:buClr>
              <a:buFontTx/>
              <a:buNone/>
            </a:pPr>
            <a:endParaRPr lang="it-IT" altLang="it-IT" sz="800">
              <a:cs typeface="Tahoma" panose="020B0604030504040204" pitchFamily="34" charset="0"/>
            </a:endParaRPr>
          </a:p>
          <a:p>
            <a:pPr algn="just" eaLnBrk="1" hangingPunct="1">
              <a:spcBef>
                <a:spcPct val="0"/>
              </a:spcBef>
              <a:buClr>
                <a:schemeClr val="tx1"/>
              </a:buClr>
              <a:buFontTx/>
              <a:buNone/>
            </a:pPr>
            <a:r>
              <a:rPr lang="it-IT" altLang="it-IT" sz="1800">
                <a:cs typeface="Tahoma" panose="020B0604030504040204" pitchFamily="34" charset="0"/>
              </a:rPr>
              <a:t>Alla riapertura dei conti occorrerà procedere ad effettuare un’operazione esattamente antitetica a quella prospettata, onde consentire di riprendere il costo sospeso nell’esercizio precedente e imputarlo alla competenza del nuovo anno. In tal modo, tale onere rappresenterà così il primo costo a carico del nuovo esercizio. </a:t>
            </a:r>
          </a:p>
        </p:txBody>
      </p:sp>
      <p:pic>
        <p:nvPicPr>
          <p:cNvPr id="30727" name="Immagin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363" y="1252538"/>
            <a:ext cx="715327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65386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4"/>
          <p:cNvSpPr>
            <a:spLocks noChangeArrowheads="1"/>
          </p:cNvSpPr>
          <p:nvPr/>
        </p:nvSpPr>
        <p:spPr bwMode="auto">
          <a:xfrm>
            <a:off x="323528" y="223838"/>
            <a:ext cx="863473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endParaRPr lang="it-IT" altLang="it-IT" sz="1800"/>
          </a:p>
        </p:txBody>
      </p:sp>
      <p:sp>
        <p:nvSpPr>
          <p:cNvPr id="5" name="Titolo 1"/>
          <p:cNvSpPr>
            <a:spLocks noGrp="1"/>
          </p:cNvSpPr>
          <p:nvPr>
            <p:ph type="title"/>
          </p:nvPr>
        </p:nvSpPr>
        <p:spPr>
          <a:xfrm>
            <a:off x="185738" y="660400"/>
            <a:ext cx="8772525" cy="342900"/>
          </a:xfrm>
        </p:spPr>
        <p:txBody>
          <a:bodyPr>
            <a:normAutofit fontScale="90000"/>
          </a:bodyPr>
          <a:lstStyle/>
          <a:p>
            <a:pPr>
              <a:defRPr/>
            </a:pPr>
            <a:r>
              <a:rPr lang="it-IT" sz="4000" dirty="0">
                <a:solidFill>
                  <a:schemeClr val="tx1"/>
                </a:solidFill>
              </a:rPr>
              <a:t> </a:t>
            </a:r>
            <a:r>
              <a:rPr lang="it-IT" sz="3800" dirty="0">
                <a:solidFill>
                  <a:schemeClr val="tx1"/>
                </a:solidFill>
              </a:rPr>
              <a:t>Le rimanenze di semilavorati e prodotti finiti </a:t>
            </a:r>
            <a:r>
              <a:rPr lang="it-IT" sz="4000" dirty="0">
                <a:solidFill>
                  <a:schemeClr val="tx1"/>
                </a:solidFill>
              </a:rPr>
              <a:t/>
            </a:r>
            <a:br>
              <a:rPr lang="it-IT" sz="4000" dirty="0">
                <a:solidFill>
                  <a:schemeClr val="tx1"/>
                </a:solidFill>
              </a:rPr>
            </a:br>
            <a:r>
              <a:rPr lang="it-IT" sz="4000" dirty="0">
                <a:solidFill>
                  <a:schemeClr val="tx1"/>
                </a:solidFill>
              </a:rPr>
              <a:t> </a:t>
            </a:r>
          </a:p>
        </p:txBody>
      </p:sp>
      <p:sp>
        <p:nvSpPr>
          <p:cNvPr id="7" name="Segnaposto contenuto 2"/>
          <p:cNvSpPr txBox="1">
            <a:spLocks/>
          </p:cNvSpPr>
          <p:nvPr/>
        </p:nvSpPr>
        <p:spPr bwMode="auto">
          <a:xfrm>
            <a:off x="185738" y="991890"/>
            <a:ext cx="8435975" cy="4608512"/>
          </a:xfrm>
          <a:prstGeom prst="rect">
            <a:avLst/>
          </a:prstGeom>
          <a:noFill/>
          <a:ln>
            <a:noFill/>
          </a:ln>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indent="0" algn="just">
              <a:buFontTx/>
              <a:buNone/>
              <a:defRPr/>
            </a:pPr>
            <a:r>
              <a:rPr lang="it-IT" sz="1800" kern="0" dirty="0"/>
              <a:t>In sede di assestamento occorre evidenziare la produzione allestita non ancora terminata all’atto della chiusura dell’esercizio (semilavorati) oppure terminata ma non collocata nei mercati di sbocco (prodotti finiti).</a:t>
            </a:r>
          </a:p>
          <a:p>
            <a:pPr marL="0" indent="0" algn="just">
              <a:buFontTx/>
              <a:buNone/>
              <a:defRPr/>
            </a:pPr>
            <a:endParaRPr lang="it-IT" sz="800" kern="0" dirty="0"/>
          </a:p>
          <a:p>
            <a:pPr marL="0" indent="0" algn="just">
              <a:buFontTx/>
              <a:buNone/>
              <a:defRPr/>
            </a:pPr>
            <a:r>
              <a:rPr lang="it-IT" sz="1800" kern="0" dirty="0"/>
              <a:t>Le rimanenze di semilavorati e prodotti finiti configurano un </a:t>
            </a:r>
            <a:r>
              <a:rPr lang="it-IT" sz="1800" b="1" kern="0" dirty="0">
                <a:solidFill>
                  <a:srgbClr val="C00000"/>
                </a:solidFill>
              </a:rPr>
              <a:t>costo sospeso</a:t>
            </a:r>
            <a:r>
              <a:rPr lang="it-IT" sz="1800" b="1" kern="0" dirty="0"/>
              <a:t>,</a:t>
            </a:r>
            <a:r>
              <a:rPr lang="it-IT" sz="1800" kern="0" dirty="0"/>
              <a:t> in quanto gli oneri sostenuti a tale fine risultano di competenza del periodo successivo, in cui i semilavorati e i prodotti verranno effettivamente completati e ceduti sul mercato.</a:t>
            </a:r>
          </a:p>
          <a:p>
            <a:pPr marL="0" indent="0" algn="just">
              <a:buFontTx/>
              <a:buNone/>
              <a:defRPr/>
            </a:pPr>
            <a:endParaRPr lang="it-IT" sz="800" kern="0" dirty="0"/>
          </a:p>
          <a:p>
            <a:pPr marL="0" indent="0" algn="just">
              <a:buFontTx/>
              <a:buNone/>
              <a:defRPr/>
            </a:pPr>
            <a:r>
              <a:rPr lang="it-IT" sz="1800" kern="0" dirty="0"/>
              <a:t>Il costo da rinviare al futuro esercizio scaturisce da un </a:t>
            </a:r>
            <a:r>
              <a:rPr lang="it-IT" sz="1800" b="1" kern="0" dirty="0"/>
              <a:t>processo di stima </a:t>
            </a:r>
            <a:r>
              <a:rPr lang="it-IT" sz="1800" kern="0" dirty="0"/>
              <a:t>volto a determinare il costo di produzione:</a:t>
            </a:r>
          </a:p>
          <a:p>
            <a:pPr algn="just">
              <a:defRPr/>
            </a:pPr>
            <a:r>
              <a:rPr lang="it-IT" sz="1800" kern="0" dirty="0"/>
              <a:t>il costo delle materie prime; </a:t>
            </a:r>
          </a:p>
          <a:p>
            <a:pPr algn="just">
              <a:defRPr/>
            </a:pPr>
            <a:r>
              <a:rPr lang="it-IT" sz="1800" kern="0" dirty="0"/>
              <a:t>il costo della manodopera; </a:t>
            </a:r>
          </a:p>
          <a:p>
            <a:pPr algn="just">
              <a:defRPr/>
            </a:pPr>
            <a:r>
              <a:rPr lang="it-IT" sz="1800" kern="0" dirty="0"/>
              <a:t>il costo dei servizi variamente utilizzati; </a:t>
            </a:r>
          </a:p>
          <a:p>
            <a:pPr algn="just">
              <a:defRPr/>
            </a:pPr>
            <a:r>
              <a:rPr lang="it-IT" sz="1800" kern="0" dirty="0"/>
              <a:t>l’ammortamento degli impianti. </a:t>
            </a:r>
          </a:p>
          <a:p>
            <a:pPr marL="0" indent="0" algn="just">
              <a:buFontTx/>
              <a:buNone/>
              <a:defRPr/>
            </a:pPr>
            <a:endParaRPr lang="it-IT" sz="800" kern="0" dirty="0"/>
          </a:p>
          <a:p>
            <a:pPr marL="0" indent="0" algn="just">
              <a:buFontTx/>
              <a:buNone/>
              <a:defRPr/>
            </a:pPr>
            <a:r>
              <a:rPr lang="it-IT" sz="1800" kern="0" dirty="0"/>
              <a:t>Il valore delle rimanenze costituisce la </a:t>
            </a:r>
            <a:r>
              <a:rPr lang="it-IT" sz="1800" b="1" kern="0" dirty="0"/>
              <a:t>rettifica indiretta degli oneri relativi a tali elementi registrati nell’esercizio. </a:t>
            </a:r>
            <a:endParaRPr lang="it-IT" sz="1800" kern="0" dirty="0"/>
          </a:p>
          <a:p>
            <a:pPr marL="0" indent="0" algn="just">
              <a:buFontTx/>
              <a:buNone/>
              <a:defRPr/>
            </a:pPr>
            <a:endParaRPr lang="it-IT" sz="2000" kern="0" dirty="0"/>
          </a:p>
          <a:p>
            <a:pPr marL="0" indent="0" algn="just">
              <a:buFontTx/>
              <a:buNone/>
              <a:defRPr/>
            </a:pPr>
            <a:endParaRPr lang="it-IT" sz="2000" kern="0" dirty="0"/>
          </a:p>
          <a:p>
            <a:pPr marL="0" indent="0" algn="just">
              <a:buFontTx/>
              <a:buNone/>
              <a:defRPr/>
            </a:pPr>
            <a:endParaRPr lang="it-IT" sz="2000" kern="0" dirty="0"/>
          </a:p>
        </p:txBody>
      </p:sp>
      <p:sp>
        <p:nvSpPr>
          <p:cNvPr id="3" name="Freccia a destra 2"/>
          <p:cNvSpPr/>
          <p:nvPr/>
        </p:nvSpPr>
        <p:spPr>
          <a:xfrm>
            <a:off x="3971925" y="5956002"/>
            <a:ext cx="431800" cy="3476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3799" name="CasellaDiTesto 3"/>
          <p:cNvSpPr txBox="1">
            <a:spLocks noChangeArrowheads="1"/>
          </p:cNvSpPr>
          <p:nvPr/>
        </p:nvSpPr>
        <p:spPr bwMode="auto">
          <a:xfrm>
            <a:off x="4740275" y="5735340"/>
            <a:ext cx="4217988"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t>Ricavo sperato: </a:t>
            </a:r>
            <a:r>
              <a:rPr lang="it-IT" altLang="it-IT" sz="1600"/>
              <a:t>nell’esercizio successivo, con molta probabilità, questi elementi saranno ceduti sul mercato di sbocco</a:t>
            </a:r>
            <a:r>
              <a:rPr lang="it-IT" altLang="it-IT" sz="1800"/>
              <a:t>. </a:t>
            </a:r>
          </a:p>
        </p:txBody>
      </p:sp>
    </p:spTree>
    <p:extLst>
      <p:ext uri="{BB962C8B-B14F-4D97-AF65-F5344CB8AC3E}">
        <p14:creationId xmlns:p14="http://schemas.microsoft.com/office/powerpoint/2010/main" val="15895577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88913" y="728663"/>
            <a:ext cx="8766175" cy="5400675"/>
          </a:xfrm>
        </p:spPr>
        <p:txBody>
          <a:bodyPr/>
          <a:lstStyle/>
          <a:p>
            <a:pPr marL="0" indent="0">
              <a:spcBef>
                <a:spcPct val="0"/>
              </a:spcBef>
              <a:buClrTx/>
              <a:buFontTx/>
              <a:buNone/>
              <a:defRPr/>
            </a:pPr>
            <a:r>
              <a:rPr lang="it-IT" sz="2200" b="1" kern="1200" dirty="0">
                <a:solidFill>
                  <a:srgbClr val="FFFFFF">
                    <a:lumMod val="50000"/>
                  </a:srgbClr>
                </a:solidFill>
                <a:ea typeface="+mn-ea"/>
                <a:cs typeface="+mn-cs"/>
              </a:rPr>
              <a:t>Rilevazione contabile</a:t>
            </a:r>
          </a:p>
          <a:p>
            <a:pPr marL="0" indent="0" algn="just" eaLnBrk="1" hangingPunct="1">
              <a:buClr>
                <a:schemeClr val="tx1"/>
              </a:buClr>
              <a:buFontTx/>
              <a:buNone/>
              <a:defRPr/>
            </a:pPr>
            <a:r>
              <a:rPr lang="it-IT" altLang="it-IT" sz="1800" dirty="0">
                <a:cs typeface="Tahoma" panose="020B0604030504040204" pitchFamily="34" charset="0"/>
              </a:rPr>
              <a:t>Due operazioni:</a:t>
            </a:r>
          </a:p>
          <a:p>
            <a:pPr algn="just" eaLnBrk="1" hangingPunct="1">
              <a:buClr>
                <a:schemeClr val="tx1"/>
              </a:buClr>
              <a:defRPr/>
            </a:pPr>
            <a:r>
              <a:rPr lang="it-IT" altLang="it-IT" sz="1800" dirty="0">
                <a:cs typeface="Tahoma" panose="020B0604030504040204" pitchFamily="34" charset="0"/>
              </a:rPr>
              <a:t>Rettifica di diversi costi di produzione (CONTO ECONOMICO)</a:t>
            </a:r>
          </a:p>
          <a:p>
            <a:pPr marL="0" indent="0" algn="ctr" eaLnBrk="1" hangingPunct="1">
              <a:buClr>
                <a:schemeClr val="tx1"/>
              </a:buClr>
              <a:buFontTx/>
              <a:buNone/>
              <a:defRPr/>
            </a:pPr>
            <a:endParaRPr lang="it-IT" altLang="it-IT" sz="800" dirty="0">
              <a:cs typeface="Tahoma" panose="020B0604030504040204" pitchFamily="34" charset="0"/>
            </a:endParaRPr>
          </a:p>
          <a:p>
            <a:pPr marL="0" indent="0" algn="ctr" eaLnBrk="1" hangingPunct="1">
              <a:buClr>
                <a:schemeClr val="tx1"/>
              </a:buClr>
              <a:buFontTx/>
              <a:buNone/>
              <a:defRPr/>
            </a:pPr>
            <a:r>
              <a:rPr lang="it-IT" altLang="it-IT" sz="1800" dirty="0">
                <a:cs typeface="Tahoma" panose="020B0604030504040204" pitchFamily="34" charset="0"/>
              </a:rPr>
              <a:t>CONTROBILANCIATA </a:t>
            </a:r>
          </a:p>
          <a:p>
            <a:pPr marL="0" indent="0" algn="ctr" eaLnBrk="1" hangingPunct="1">
              <a:buClr>
                <a:schemeClr val="tx1"/>
              </a:buClr>
              <a:buFontTx/>
              <a:buNone/>
              <a:defRPr/>
            </a:pPr>
            <a:endParaRPr lang="it-IT" altLang="it-IT" sz="800" dirty="0">
              <a:cs typeface="Tahoma" panose="020B0604030504040204" pitchFamily="34" charset="0"/>
            </a:endParaRPr>
          </a:p>
          <a:p>
            <a:pPr eaLnBrk="1" hangingPunct="1">
              <a:buClr>
                <a:schemeClr val="tx1"/>
              </a:buClr>
              <a:defRPr/>
            </a:pPr>
            <a:r>
              <a:rPr lang="it-IT" altLang="it-IT" sz="1800" dirty="0">
                <a:cs typeface="Tahoma" panose="020B0604030504040204" pitchFamily="34" charset="0"/>
              </a:rPr>
              <a:t>Rilevazione di un costo sospeso da rinviare (STATO PATRIMONIALE)</a:t>
            </a:r>
          </a:p>
          <a:p>
            <a:pPr marL="0" indent="0" algn="just" eaLnBrk="1" hangingPunct="1">
              <a:buClr>
                <a:schemeClr val="tx1"/>
              </a:buClr>
              <a:buFontTx/>
              <a:buNone/>
              <a:defRPr/>
            </a:pPr>
            <a:endParaRPr lang="it-IT" altLang="it-IT" sz="800" dirty="0">
              <a:cs typeface="Tahoma" panose="020B0604030504040204" pitchFamily="34" charset="0"/>
            </a:endParaRPr>
          </a:p>
          <a:p>
            <a:pPr marL="0" indent="0" algn="ctr" eaLnBrk="1" hangingPunct="1">
              <a:buClr>
                <a:schemeClr val="tx1"/>
              </a:buClr>
              <a:buFontTx/>
              <a:buNone/>
              <a:defRPr/>
            </a:pPr>
            <a:r>
              <a:rPr lang="it-IT" altLang="it-IT" sz="1800" dirty="0">
                <a:cs typeface="Tahoma" panose="020B0604030504040204" pitchFamily="34" charset="0"/>
              </a:rPr>
              <a:t>La rettifica può avvenire operando:</a:t>
            </a:r>
          </a:p>
          <a:p>
            <a:pPr marL="0" indent="0" algn="just" eaLnBrk="1" hangingPunct="1">
              <a:buClr>
                <a:schemeClr val="tx1"/>
              </a:buClr>
              <a:buFontTx/>
              <a:buNone/>
              <a:defRPr/>
            </a:pPr>
            <a:endParaRPr lang="it-IT" altLang="it-IT" sz="1800" dirty="0">
              <a:cs typeface="Tahoma" panose="020B0604030504040204" pitchFamily="34" charset="0"/>
            </a:endParaRPr>
          </a:p>
          <a:p>
            <a:pPr marL="0" indent="0" algn="just" eaLnBrk="1" hangingPunct="1">
              <a:buClr>
                <a:schemeClr val="tx1"/>
              </a:buClr>
              <a:buFontTx/>
              <a:buNone/>
              <a:defRPr/>
            </a:pPr>
            <a:endParaRPr lang="it-IT" altLang="it-IT" sz="1800" dirty="0">
              <a:cs typeface="Tahoma" panose="020B0604030504040204" pitchFamily="34" charset="0"/>
            </a:endParaRPr>
          </a:p>
          <a:p>
            <a:pPr marL="0" indent="0" algn="just" eaLnBrk="1" hangingPunct="1">
              <a:buClr>
                <a:schemeClr val="tx1"/>
              </a:buClr>
              <a:buFontTx/>
              <a:buNone/>
              <a:defRPr/>
            </a:pPr>
            <a:endParaRPr lang="it-IT" altLang="it-IT" sz="1800" dirty="0">
              <a:cs typeface="Tahoma" panose="020B0604030504040204" pitchFamily="34" charset="0"/>
            </a:endParaRPr>
          </a:p>
        </p:txBody>
      </p:sp>
      <p:sp>
        <p:nvSpPr>
          <p:cNvPr id="35844"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a:t>Le rimanenze di semilavorati e prodotti finiti</a:t>
            </a:r>
          </a:p>
        </p:txBody>
      </p:sp>
      <p:cxnSp>
        <p:nvCxnSpPr>
          <p:cNvPr id="5" name="Connettore 2 4"/>
          <p:cNvCxnSpPr>
            <a:cxnSpLocks/>
          </p:cNvCxnSpPr>
          <p:nvPr/>
        </p:nvCxnSpPr>
        <p:spPr>
          <a:xfrm flipH="1">
            <a:off x="2843213" y="3284538"/>
            <a:ext cx="863600" cy="442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a:cxnSpLocks/>
          </p:cNvCxnSpPr>
          <p:nvPr/>
        </p:nvCxnSpPr>
        <p:spPr>
          <a:xfrm>
            <a:off x="5508625" y="3284538"/>
            <a:ext cx="711200" cy="442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847" name="CasellaDiTesto 1"/>
          <p:cNvSpPr txBox="1">
            <a:spLocks noChangeArrowheads="1"/>
          </p:cNvSpPr>
          <p:nvPr/>
        </p:nvSpPr>
        <p:spPr bwMode="auto">
          <a:xfrm>
            <a:off x="1403350" y="3795713"/>
            <a:ext cx="2068513"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t>Rettifica diretta</a:t>
            </a:r>
          </a:p>
        </p:txBody>
      </p:sp>
      <p:sp>
        <p:nvSpPr>
          <p:cNvPr id="35848" name="CasellaDiTesto 1"/>
          <p:cNvSpPr txBox="1">
            <a:spLocks noChangeArrowheads="1"/>
          </p:cNvSpPr>
          <p:nvPr/>
        </p:nvSpPr>
        <p:spPr bwMode="auto">
          <a:xfrm>
            <a:off x="5487988" y="3795713"/>
            <a:ext cx="2068512"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t>Rettifica indiretta</a:t>
            </a:r>
          </a:p>
        </p:txBody>
      </p:sp>
      <p:sp>
        <p:nvSpPr>
          <p:cNvPr id="35849" name="CasellaDiTesto 1"/>
          <p:cNvSpPr txBox="1">
            <a:spLocks noChangeArrowheads="1"/>
          </p:cNvSpPr>
          <p:nvPr/>
        </p:nvSpPr>
        <p:spPr bwMode="auto">
          <a:xfrm>
            <a:off x="839788" y="4572000"/>
            <a:ext cx="3295650" cy="1570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t>Rettifica dei diversi oneri a fronte della quale si ha la contestuale nascita del “magazzino semilavorati e prodotti”, da rimandare all’esercizio successivo.</a:t>
            </a:r>
            <a:endParaRPr lang="it-IT" altLang="it-IT" sz="1600" b="1"/>
          </a:p>
        </p:txBody>
      </p:sp>
      <p:sp>
        <p:nvSpPr>
          <p:cNvPr id="14" name="Freccia in giù 13"/>
          <p:cNvSpPr/>
          <p:nvPr/>
        </p:nvSpPr>
        <p:spPr>
          <a:xfrm>
            <a:off x="2254250" y="4208463"/>
            <a:ext cx="366713" cy="357187"/>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16" name="Freccia in giù 15"/>
          <p:cNvSpPr/>
          <p:nvPr/>
        </p:nvSpPr>
        <p:spPr>
          <a:xfrm>
            <a:off x="6338888" y="4425950"/>
            <a:ext cx="366712" cy="35718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35852" name="CasellaDiTesto 1"/>
          <p:cNvSpPr txBox="1">
            <a:spLocks noChangeArrowheads="1"/>
          </p:cNvSpPr>
          <p:nvPr/>
        </p:nvSpPr>
        <p:spPr bwMode="auto">
          <a:xfrm>
            <a:off x="4516438" y="4778375"/>
            <a:ext cx="405765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a:t>La rilevazione si avvale di un conto di rettifica «Rimanenze finali»</a:t>
            </a:r>
            <a:endParaRPr lang="it-IT" altLang="it-IT" sz="1800" b="1"/>
          </a:p>
        </p:txBody>
      </p:sp>
    </p:spTree>
    <p:extLst>
      <p:ext uri="{BB962C8B-B14F-4D97-AF65-F5344CB8AC3E}">
        <p14:creationId xmlns:p14="http://schemas.microsoft.com/office/powerpoint/2010/main" val="20486676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4"/>
          <p:cNvSpPr txBox="1">
            <a:spLocks noChangeArrowheads="1"/>
          </p:cNvSpPr>
          <p:nvPr/>
        </p:nvSpPr>
        <p:spPr bwMode="auto">
          <a:xfrm>
            <a:off x="323850" y="26035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rimanenze di semilavorati e prodotti finiti </a:t>
            </a:r>
            <a:endParaRPr lang="it-IT" altLang="it-IT" sz="1800"/>
          </a:p>
        </p:txBody>
      </p:sp>
      <p:sp>
        <p:nvSpPr>
          <p:cNvPr id="2" name="Rettangolo 1"/>
          <p:cNvSpPr/>
          <p:nvPr/>
        </p:nvSpPr>
        <p:spPr>
          <a:xfrm>
            <a:off x="244475" y="881063"/>
            <a:ext cx="8496300" cy="3048000"/>
          </a:xfrm>
          <a:prstGeom prst="rect">
            <a:avLst/>
          </a:prstGeom>
        </p:spPr>
        <p:txBody>
          <a:bodyPr>
            <a:spAutoFit/>
          </a:bodyPr>
          <a:lstStyle/>
          <a:p>
            <a:pPr>
              <a:defRPr/>
            </a:pPr>
            <a:r>
              <a:rPr lang="it-IT" sz="2200" b="1" dirty="0">
                <a:solidFill>
                  <a:schemeClr val="bg1">
                    <a:lumMod val="50000"/>
                  </a:schemeClr>
                </a:solidFill>
                <a:latin typeface="+mn-lt"/>
              </a:rPr>
              <a:t>Rilevazione contabile: rettifica diretta</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In sede di assestamento si stimano rimanenze di  semilavorati e prodotti per 5 così attribuibile:</a:t>
            </a:r>
          </a:p>
          <a:p>
            <a:pPr marL="285750" indent="-285750" algn="just">
              <a:buFont typeface="Arial" panose="020B0604020202020204" pitchFamily="34" charset="0"/>
              <a:buChar char="•"/>
              <a:defRPr/>
            </a:pPr>
            <a:r>
              <a:rPr lang="it-IT" dirty="0">
                <a:solidFill>
                  <a:srgbClr val="333333"/>
                </a:solidFill>
                <a:latin typeface="+mn-lt"/>
              </a:rPr>
              <a:t>2 alle materie (tot. </a:t>
            </a:r>
            <a:r>
              <a:rPr lang="it-IT" dirty="0">
                <a:solidFill>
                  <a:srgbClr val="333333"/>
                </a:solidFill>
              </a:rPr>
              <a:t>l’acquisto di materie per 15)</a:t>
            </a:r>
            <a:endParaRPr lang="it-IT" dirty="0">
              <a:solidFill>
                <a:srgbClr val="333333"/>
              </a:solidFill>
              <a:latin typeface="+mn-lt"/>
            </a:endParaRPr>
          </a:p>
          <a:p>
            <a:pPr marL="285750" indent="-285750" algn="just">
              <a:buFont typeface="Arial" panose="020B0604020202020204" pitchFamily="34" charset="0"/>
              <a:buChar char="•"/>
              <a:defRPr/>
            </a:pPr>
            <a:r>
              <a:rPr lang="it-IT" dirty="0">
                <a:solidFill>
                  <a:srgbClr val="333333"/>
                </a:solidFill>
                <a:latin typeface="+mn-lt"/>
              </a:rPr>
              <a:t>1 al lavoro (tot. manodopera 10) </a:t>
            </a:r>
          </a:p>
          <a:p>
            <a:pPr marL="285750" indent="-285750" algn="just">
              <a:buFont typeface="Arial" panose="020B0604020202020204" pitchFamily="34" charset="0"/>
              <a:buChar char="•"/>
              <a:defRPr/>
            </a:pPr>
            <a:r>
              <a:rPr lang="it-IT" dirty="0">
                <a:solidFill>
                  <a:srgbClr val="333333"/>
                </a:solidFill>
                <a:latin typeface="+mn-lt"/>
              </a:rPr>
              <a:t>1 ai servizi (tot. servizi 5);</a:t>
            </a:r>
          </a:p>
          <a:p>
            <a:pPr marL="285750" indent="-285750" algn="just">
              <a:buFont typeface="Arial" panose="020B0604020202020204" pitchFamily="34" charset="0"/>
              <a:buChar char="•"/>
              <a:defRPr/>
            </a:pPr>
            <a:r>
              <a:rPr lang="it-IT" dirty="0">
                <a:solidFill>
                  <a:srgbClr val="333333"/>
                </a:solidFill>
                <a:latin typeface="+mn-lt"/>
              </a:rPr>
              <a:t>1 all’ammortamento impianti (tot. Ammortamento per 2).</a:t>
            </a:r>
          </a:p>
          <a:p>
            <a:pPr algn="just">
              <a:defRPr/>
            </a:pPr>
            <a:endParaRPr lang="it-IT" dirty="0">
              <a:solidFill>
                <a:srgbClr val="333333"/>
              </a:solidFill>
              <a:latin typeface="+mn-lt"/>
            </a:endParaRPr>
          </a:p>
          <a:p>
            <a:pPr algn="just">
              <a:defRPr/>
            </a:pPr>
            <a:endParaRPr lang="it-IT" b="1" u="sng" dirty="0">
              <a:solidFill>
                <a:srgbClr val="333333"/>
              </a:solidFill>
              <a:latin typeface="+mn-lt"/>
            </a:endParaRPr>
          </a:p>
          <a:p>
            <a:pPr algn="just">
              <a:defRPr/>
            </a:pPr>
            <a:endParaRPr lang="it-IT" dirty="0">
              <a:solidFill>
                <a:srgbClr val="333333"/>
              </a:solidFill>
              <a:latin typeface="+mn-lt"/>
            </a:endParaRPr>
          </a:p>
        </p:txBody>
      </p:sp>
      <p:sp>
        <p:nvSpPr>
          <p:cNvPr id="26" name="Text Box 43"/>
          <p:cNvSpPr txBox="1">
            <a:spLocks noChangeArrowheads="1"/>
          </p:cNvSpPr>
          <p:nvPr/>
        </p:nvSpPr>
        <p:spPr bwMode="auto">
          <a:xfrm>
            <a:off x="369888" y="3359150"/>
            <a:ext cx="3168650" cy="9540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MAGAZZINO SEMILAVORATI E PRODOTTI</a:t>
            </a:r>
          </a:p>
          <a:p>
            <a:pPr algn="ctr">
              <a:spcBef>
                <a:spcPct val="0"/>
              </a:spcBef>
              <a:buClrTx/>
              <a:buFontTx/>
              <a:buNone/>
            </a:pPr>
            <a:r>
              <a:rPr lang="it-IT" altLang="it-IT" sz="1400"/>
              <a:t>(conto derivato-economico acceso ai costi sospesi) </a:t>
            </a:r>
          </a:p>
        </p:txBody>
      </p:sp>
      <p:graphicFrame>
        <p:nvGraphicFramePr>
          <p:cNvPr id="29" name="Group 23"/>
          <p:cNvGraphicFramePr>
            <a:graphicFrameLocks noGrp="1"/>
          </p:cNvGraphicFramePr>
          <p:nvPr/>
        </p:nvGraphicFramePr>
        <p:xfrm>
          <a:off x="463550" y="4394200"/>
          <a:ext cx="3048000" cy="160655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606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75" marB="45775"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75" marB="45775"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7899" name="Text Box 43"/>
          <p:cNvSpPr txBox="1">
            <a:spLocks noChangeArrowheads="1"/>
          </p:cNvSpPr>
          <p:nvPr/>
        </p:nvSpPr>
        <p:spPr bwMode="auto">
          <a:xfrm>
            <a:off x="3175" y="441960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1" name="Text Box 43"/>
          <p:cNvSpPr txBox="1">
            <a:spLocks noChangeArrowheads="1"/>
          </p:cNvSpPr>
          <p:nvPr/>
        </p:nvSpPr>
        <p:spPr bwMode="auto">
          <a:xfrm>
            <a:off x="2865438" y="4440238"/>
            <a:ext cx="1114425"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2" name="Text Box 43"/>
          <p:cNvSpPr txBox="1">
            <a:spLocks noChangeArrowheads="1"/>
          </p:cNvSpPr>
          <p:nvPr/>
        </p:nvSpPr>
        <p:spPr bwMode="auto">
          <a:xfrm>
            <a:off x="6421438" y="418465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2</a:t>
            </a:r>
          </a:p>
        </p:txBody>
      </p:sp>
      <p:sp>
        <p:nvSpPr>
          <p:cNvPr id="33" name="CasellaDiTesto 32"/>
          <p:cNvSpPr txBox="1">
            <a:spLocks noChangeArrowheads="1"/>
          </p:cNvSpPr>
          <p:nvPr/>
        </p:nvSpPr>
        <p:spPr bwMode="auto">
          <a:xfrm>
            <a:off x="1119188" y="4911725"/>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34" name="CasellaDiTesto 33"/>
          <p:cNvSpPr txBox="1">
            <a:spLocks noChangeArrowheads="1"/>
          </p:cNvSpPr>
          <p:nvPr/>
        </p:nvSpPr>
        <p:spPr bwMode="auto">
          <a:xfrm>
            <a:off x="317500" y="5237163"/>
            <a:ext cx="1584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b="1"/>
              <a:t>COSTO SOSPESO</a:t>
            </a:r>
          </a:p>
        </p:txBody>
      </p:sp>
      <p:cxnSp>
        <p:nvCxnSpPr>
          <p:cNvPr id="35" name="Connettore diritto 34"/>
          <p:cNvCxnSpPr>
            <a:cxnSpLocks/>
          </p:cNvCxnSpPr>
          <p:nvPr/>
        </p:nvCxnSpPr>
        <p:spPr>
          <a:xfrm>
            <a:off x="1258888" y="6076950"/>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flipV="1">
            <a:off x="1263650" y="5573713"/>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flipV="1">
            <a:off x="7335838" y="5573713"/>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8" name="Group 23"/>
          <p:cNvGraphicFramePr>
            <a:graphicFrameLocks noGrp="1"/>
          </p:cNvGraphicFramePr>
          <p:nvPr/>
        </p:nvGraphicFramePr>
        <p:xfrm>
          <a:off x="5129213" y="3965575"/>
          <a:ext cx="3048000" cy="155575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555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9" name="Text Box 43"/>
          <p:cNvSpPr txBox="1">
            <a:spLocks noChangeArrowheads="1"/>
          </p:cNvSpPr>
          <p:nvPr/>
        </p:nvSpPr>
        <p:spPr bwMode="auto">
          <a:xfrm>
            <a:off x="5035550" y="3219450"/>
            <a:ext cx="3168650" cy="739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DIVERSI</a:t>
            </a:r>
          </a:p>
          <a:p>
            <a:pPr algn="ctr">
              <a:spcBef>
                <a:spcPct val="0"/>
              </a:spcBef>
              <a:buClrTx/>
              <a:buFontTx/>
              <a:buNone/>
            </a:pPr>
            <a:r>
              <a:rPr lang="it-IT" altLang="it-IT" sz="1400"/>
              <a:t>(conto derivato-economico acceso ai costi di esercizio) </a:t>
            </a:r>
          </a:p>
        </p:txBody>
      </p:sp>
      <p:sp>
        <p:nvSpPr>
          <p:cNvPr id="37913" name="Text Box 43"/>
          <p:cNvSpPr txBox="1">
            <a:spLocks noChangeArrowheads="1"/>
          </p:cNvSpPr>
          <p:nvPr/>
        </p:nvSpPr>
        <p:spPr bwMode="auto">
          <a:xfrm>
            <a:off x="4572000" y="3979863"/>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41" name="Text Box 43"/>
          <p:cNvSpPr txBox="1">
            <a:spLocks noChangeArrowheads="1"/>
          </p:cNvSpPr>
          <p:nvPr/>
        </p:nvSpPr>
        <p:spPr bwMode="auto">
          <a:xfrm>
            <a:off x="7704138" y="4014788"/>
            <a:ext cx="1116012"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42" name="Text Box 43"/>
          <p:cNvSpPr txBox="1">
            <a:spLocks noChangeArrowheads="1"/>
          </p:cNvSpPr>
          <p:nvPr/>
        </p:nvSpPr>
        <p:spPr bwMode="auto">
          <a:xfrm>
            <a:off x="747713" y="461010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5</a:t>
            </a:r>
          </a:p>
        </p:txBody>
      </p:sp>
      <p:sp>
        <p:nvSpPr>
          <p:cNvPr id="44" name="Text Box 43"/>
          <p:cNvSpPr txBox="1">
            <a:spLocks noChangeArrowheads="1"/>
          </p:cNvSpPr>
          <p:nvPr/>
        </p:nvSpPr>
        <p:spPr bwMode="auto">
          <a:xfrm>
            <a:off x="6440488" y="521335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1</a:t>
            </a:r>
          </a:p>
        </p:txBody>
      </p:sp>
      <p:sp>
        <p:nvSpPr>
          <p:cNvPr id="45" name="Text Box 43"/>
          <p:cNvSpPr txBox="1">
            <a:spLocks noChangeArrowheads="1"/>
          </p:cNvSpPr>
          <p:nvPr/>
        </p:nvSpPr>
        <p:spPr bwMode="auto">
          <a:xfrm>
            <a:off x="6440488" y="4856163"/>
            <a:ext cx="1379537"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1</a:t>
            </a:r>
          </a:p>
        </p:txBody>
      </p:sp>
      <p:sp>
        <p:nvSpPr>
          <p:cNvPr id="46" name="Text Box 43"/>
          <p:cNvSpPr txBox="1">
            <a:spLocks noChangeArrowheads="1"/>
          </p:cNvSpPr>
          <p:nvPr/>
        </p:nvSpPr>
        <p:spPr bwMode="auto">
          <a:xfrm>
            <a:off x="6429375" y="4529138"/>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1</a:t>
            </a:r>
          </a:p>
        </p:txBody>
      </p:sp>
      <p:sp>
        <p:nvSpPr>
          <p:cNvPr id="47" name="CasellaDiTesto 46"/>
          <p:cNvSpPr txBox="1">
            <a:spLocks noChangeArrowheads="1"/>
          </p:cNvSpPr>
          <p:nvPr/>
        </p:nvSpPr>
        <p:spPr bwMode="auto">
          <a:xfrm>
            <a:off x="7704138" y="4778375"/>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48" name="CasellaDiTesto 47"/>
          <p:cNvSpPr txBox="1">
            <a:spLocks noChangeArrowheads="1"/>
          </p:cNvSpPr>
          <p:nvPr/>
        </p:nvSpPr>
        <p:spPr bwMode="auto">
          <a:xfrm>
            <a:off x="7689850" y="5129213"/>
            <a:ext cx="1295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rettifica diretta di costo d’esercizio</a:t>
            </a:r>
          </a:p>
        </p:txBody>
      </p:sp>
    </p:spTree>
    <p:extLst>
      <p:ext uri="{BB962C8B-B14F-4D97-AF65-F5344CB8AC3E}">
        <p14:creationId xmlns:p14="http://schemas.microsoft.com/office/powerpoint/2010/main" val="709666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competenza economica</a:t>
            </a:r>
            <a:endParaRPr lang="it-IT" altLang="it-IT" sz="2000"/>
          </a:p>
        </p:txBody>
      </p:sp>
      <p:sp>
        <p:nvSpPr>
          <p:cNvPr id="2" name="Rettangolo 1"/>
          <p:cNvSpPr/>
          <p:nvPr/>
        </p:nvSpPr>
        <p:spPr>
          <a:xfrm>
            <a:off x="468313" y="1243013"/>
            <a:ext cx="8207375" cy="4556125"/>
          </a:xfrm>
          <a:prstGeom prst="rect">
            <a:avLst/>
          </a:prstGeom>
        </p:spPr>
        <p:txBody>
          <a:bodyPr>
            <a:spAutoFit/>
          </a:bodyPr>
          <a:lstStyle/>
          <a:p>
            <a:pPr algn="just">
              <a:defRPr/>
            </a:pPr>
            <a:r>
              <a:rPr lang="it-IT" sz="2200" dirty="0"/>
              <a:t>Criteri che qualificano un </a:t>
            </a:r>
            <a:r>
              <a:rPr lang="it-IT" sz="2200" b="1" dirty="0"/>
              <a:t>ricavo ed un costo “di competenza”:</a:t>
            </a:r>
          </a:p>
          <a:p>
            <a:pPr algn="just">
              <a:defRPr/>
            </a:pPr>
            <a:endParaRPr lang="it-IT" sz="2000" dirty="0"/>
          </a:p>
          <a:p>
            <a:pPr algn="just">
              <a:defRPr/>
            </a:pPr>
            <a:r>
              <a:rPr lang="it-IT" sz="2000" dirty="0"/>
              <a:t>Un ricavo è considerato di competenza di un esercizio se soddisfa due condizioni:</a:t>
            </a:r>
          </a:p>
          <a:p>
            <a:pPr algn="just">
              <a:defRPr/>
            </a:pPr>
            <a:endParaRPr lang="it-IT" sz="800" dirty="0"/>
          </a:p>
          <a:p>
            <a:pPr marL="342900" indent="-342900" algn="just">
              <a:buFont typeface="+mj-lt"/>
              <a:buAutoNum type="arabicPeriod"/>
              <a:defRPr/>
            </a:pPr>
            <a:r>
              <a:rPr lang="it-IT" sz="2000" dirty="0"/>
              <a:t>è necessario che il processo produttivo del bene o del servizio sia stato completato; </a:t>
            </a:r>
          </a:p>
          <a:p>
            <a:pPr marL="342900" indent="-342900" algn="just">
              <a:buFont typeface="+mj-lt"/>
              <a:buAutoNum type="arabicPeriod"/>
              <a:defRPr/>
            </a:pPr>
            <a:r>
              <a:rPr lang="it-IT" sz="2000" dirty="0"/>
              <a:t>lo scambio deve essere già avvenuto: per i beni si considera il passaggio di proprietà tramite la spedizione o consegna, per i servizi devono essere già stati resi. </a:t>
            </a:r>
          </a:p>
          <a:p>
            <a:pPr>
              <a:defRPr/>
            </a:pPr>
            <a:r>
              <a:rPr lang="it-IT" dirty="0"/>
              <a:t> </a:t>
            </a:r>
          </a:p>
          <a:p>
            <a:pPr algn="just">
              <a:defRPr/>
            </a:pPr>
            <a:r>
              <a:rPr lang="it-IT" sz="2000" dirty="0"/>
              <a:t>Un costo è considerato di competenza dell’esercizio se, nell’esercizio stesso, è maturato, se ha dato nello stesso la sua utilità o se ha trovato copertura nel suo correlativo ricavo.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Immag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1063"/>
            <a:ext cx="4002088" cy="573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4"/>
          <p:cNvSpPr txBox="1">
            <a:spLocks noChangeArrowheads="1"/>
          </p:cNvSpPr>
          <p:nvPr/>
        </p:nvSpPr>
        <p:spPr bwMode="auto">
          <a:xfrm>
            <a:off x="250825" y="117475"/>
            <a:ext cx="8496300" cy="5857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rimanenze di semilavorati e prodotti finiti </a:t>
            </a:r>
            <a:endParaRPr lang="it-IT" altLang="it-IT" sz="1800"/>
          </a:p>
        </p:txBody>
      </p:sp>
      <p:graphicFrame>
        <p:nvGraphicFramePr>
          <p:cNvPr id="9" name="Group 52"/>
          <p:cNvGraphicFramePr>
            <a:graphicFrameLocks noGrp="1"/>
          </p:cNvGraphicFramePr>
          <p:nvPr>
            <p:extLst>
              <p:ext uri="{D42A27DB-BD31-4B8C-83A1-F6EECF244321}">
                <p14:modId xmlns:p14="http://schemas.microsoft.com/office/powerpoint/2010/main" val="4018640238"/>
              </p:ext>
            </p:extLst>
          </p:nvPr>
        </p:nvGraphicFramePr>
        <p:xfrm>
          <a:off x="4135438" y="1371600"/>
          <a:ext cx="4933949" cy="2376488"/>
        </p:xfrm>
        <a:graphic>
          <a:graphicData uri="http://schemas.openxmlformats.org/drawingml/2006/table">
            <a:tbl>
              <a:tblPr/>
              <a:tblGrid>
                <a:gridCol w="211211">
                  <a:extLst>
                    <a:ext uri="{9D8B030D-6E8A-4147-A177-3AD203B41FA5}">
                      <a16:colId xmlns:a16="http://schemas.microsoft.com/office/drawing/2014/main" val="20000"/>
                    </a:ext>
                  </a:extLst>
                </a:gridCol>
                <a:gridCol w="211211">
                  <a:extLst>
                    <a:ext uri="{9D8B030D-6E8A-4147-A177-3AD203B41FA5}">
                      <a16:colId xmlns:a16="http://schemas.microsoft.com/office/drawing/2014/main" val="20001"/>
                    </a:ext>
                  </a:extLst>
                </a:gridCol>
                <a:gridCol w="1454168">
                  <a:extLst>
                    <a:ext uri="{9D8B030D-6E8A-4147-A177-3AD203B41FA5}">
                      <a16:colId xmlns:a16="http://schemas.microsoft.com/office/drawing/2014/main" val="20002"/>
                    </a:ext>
                  </a:extLst>
                </a:gridCol>
                <a:gridCol w="216063">
                  <a:extLst>
                    <a:ext uri="{9D8B030D-6E8A-4147-A177-3AD203B41FA5}">
                      <a16:colId xmlns:a16="http://schemas.microsoft.com/office/drawing/2014/main" val="20003"/>
                    </a:ext>
                  </a:extLst>
                </a:gridCol>
                <a:gridCol w="1800526">
                  <a:extLst>
                    <a:ext uri="{9D8B030D-6E8A-4147-A177-3AD203B41FA5}">
                      <a16:colId xmlns:a16="http://schemas.microsoft.com/office/drawing/2014/main" val="20004"/>
                    </a:ext>
                  </a:extLst>
                </a:gridCol>
                <a:gridCol w="457149">
                  <a:extLst>
                    <a:ext uri="{9D8B030D-6E8A-4147-A177-3AD203B41FA5}">
                      <a16:colId xmlns:a16="http://schemas.microsoft.com/office/drawing/2014/main" val="20005"/>
                    </a:ext>
                  </a:extLst>
                </a:gridCol>
                <a:gridCol w="583621">
                  <a:extLst>
                    <a:ext uri="{9D8B030D-6E8A-4147-A177-3AD203B41FA5}">
                      <a16:colId xmlns:a16="http://schemas.microsoft.com/office/drawing/2014/main" val="20006"/>
                    </a:ext>
                  </a:extLst>
                </a:gridCol>
              </a:tblGrid>
              <a:tr h="23764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L="91457" marR="91457" marT="45796" marB="45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L="91457" marR="91457" marT="45796" marB="45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Magazzino semilavorati e prodotti </a:t>
                      </a:r>
                    </a:p>
                  </a:txBody>
                  <a:tcPr marL="91457" marR="91457" marT="45796" marB="45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L="91457" marR="91457" marT="45796" marB="45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Acquisto materie prime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Costi per lavoro  Costi per servizi  Quota ammortamento impianti</a:t>
                      </a:r>
                    </a:p>
                  </a:txBody>
                  <a:tcPr marL="91457" marR="91457" marT="45796" marB="45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a:t>
                      </a:r>
                    </a:p>
                  </a:txBody>
                  <a:tcPr marL="91457" marR="91457" marT="45796" marB="457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a:t>
                      </a:r>
                    </a:p>
                  </a:txBody>
                  <a:tcPr marL="91457" marR="91457" marT="45796" marB="45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CasellaDiTesto 9"/>
          <p:cNvSpPr txBox="1">
            <a:spLocks noChangeArrowheads="1"/>
          </p:cNvSpPr>
          <p:nvPr/>
        </p:nvSpPr>
        <p:spPr bwMode="auto">
          <a:xfrm>
            <a:off x="5867400" y="1093788"/>
            <a:ext cx="1295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t>31/12</a:t>
            </a:r>
          </a:p>
        </p:txBody>
      </p:sp>
    </p:spTree>
    <p:extLst>
      <p:ext uri="{BB962C8B-B14F-4D97-AF65-F5344CB8AC3E}">
        <p14:creationId xmlns:p14="http://schemas.microsoft.com/office/powerpoint/2010/main" val="24793995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31763" y="801688"/>
            <a:ext cx="8569325" cy="5254625"/>
          </a:xfrm>
        </p:spPr>
        <p:txBody>
          <a:bodyPr/>
          <a:lstStyle/>
          <a:p>
            <a:pPr marL="0" indent="0" algn="just" eaLnBrk="1" hangingPunct="1">
              <a:buClr>
                <a:schemeClr val="tx1"/>
              </a:buClr>
              <a:buFontTx/>
              <a:buNone/>
              <a:defRPr/>
            </a:pPr>
            <a:r>
              <a:rPr lang="it-IT" sz="2200" b="1" kern="1200" dirty="0">
                <a:solidFill>
                  <a:srgbClr val="FFFFFF">
                    <a:lumMod val="50000"/>
                  </a:srgbClr>
                </a:solidFill>
                <a:ea typeface="+mn-ea"/>
                <a:cs typeface="+mn-cs"/>
              </a:rPr>
              <a:t>Rettifica diretta delle rimanenze di semilavorati e prodotti finiti:</a:t>
            </a:r>
            <a:r>
              <a:rPr lang="it-IT" sz="2000" b="1" dirty="0">
                <a:solidFill>
                  <a:schemeClr val="bg1">
                    <a:lumMod val="50000"/>
                  </a:schemeClr>
                </a:solidFill>
              </a:rPr>
              <a:t> Riflessi in bilancio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39940"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a:t>Le rimanenze di semilavorati e prodotti finiti</a:t>
            </a:r>
          </a:p>
        </p:txBody>
      </p:sp>
      <p:sp>
        <p:nvSpPr>
          <p:cNvPr id="39941" name="Rettangolo 2"/>
          <p:cNvSpPr>
            <a:spLocks noChangeArrowheads="1"/>
          </p:cNvSpPr>
          <p:nvPr/>
        </p:nvSpPr>
        <p:spPr bwMode="auto">
          <a:xfrm>
            <a:off x="360363" y="4097338"/>
            <a:ext cx="834072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000">
                <a:cs typeface="Tahoma" panose="020B0604030504040204" pitchFamily="34" charset="0"/>
              </a:rPr>
              <a:t>Limiti:</a:t>
            </a:r>
          </a:p>
          <a:p>
            <a:pPr algn="just" eaLnBrk="1" hangingPunct="1">
              <a:spcBef>
                <a:spcPct val="0"/>
              </a:spcBef>
              <a:buClr>
                <a:schemeClr val="tx1"/>
              </a:buClr>
              <a:buFont typeface="AvantGarde Bk BT"/>
              <a:buAutoNum type="arabicPeriod"/>
            </a:pPr>
            <a:r>
              <a:rPr lang="it-IT" altLang="it-IT" sz="1800">
                <a:cs typeface="Tahoma" panose="020B0604030504040204" pitchFamily="34" charset="0"/>
              </a:rPr>
              <a:t>Il conto economico non espone i costi effettivamente sostenuti nel corso dell’anno → </a:t>
            </a:r>
            <a:r>
              <a:rPr lang="it-IT" altLang="it-IT" sz="1800" b="1">
                <a:cs typeface="Tahoma" panose="020B0604030504040204" pitchFamily="34" charset="0"/>
              </a:rPr>
              <a:t>scorretto</a:t>
            </a:r>
            <a:r>
              <a:rPr lang="it-IT" altLang="it-IT" sz="1800">
                <a:cs typeface="Tahoma" panose="020B0604030504040204" pitchFamily="34" charset="0"/>
              </a:rPr>
              <a:t> (l’azienda ha sostenuto costi per un importo maggiore).</a:t>
            </a:r>
          </a:p>
          <a:p>
            <a:pPr algn="just" eaLnBrk="1" hangingPunct="1">
              <a:spcBef>
                <a:spcPct val="0"/>
              </a:spcBef>
              <a:buClr>
                <a:schemeClr val="tx1"/>
              </a:buClr>
              <a:buFont typeface="AvantGarde Bk BT"/>
              <a:buAutoNum type="arabicPeriod"/>
            </a:pPr>
            <a:r>
              <a:rPr lang="it-IT" altLang="it-IT" sz="1800">
                <a:cs typeface="Tahoma" panose="020B0604030504040204" pitchFamily="34" charset="0"/>
              </a:rPr>
              <a:t> Analizzando solo conto economico non è possibile desumere il valore di tali rimanenze. </a:t>
            </a:r>
          </a:p>
        </p:txBody>
      </p:sp>
      <p:sp>
        <p:nvSpPr>
          <p:cNvPr id="9" name="Freccia in giù 8"/>
          <p:cNvSpPr/>
          <p:nvPr/>
        </p:nvSpPr>
        <p:spPr>
          <a:xfrm rot="16200000">
            <a:off x="7862888" y="5197475"/>
            <a:ext cx="449262" cy="186848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39943" name="CasellaDiTesto 3"/>
          <p:cNvSpPr txBox="1">
            <a:spLocks noChangeArrowheads="1"/>
          </p:cNvSpPr>
          <p:nvPr/>
        </p:nvSpPr>
        <p:spPr bwMode="auto">
          <a:xfrm>
            <a:off x="5435600" y="5654675"/>
            <a:ext cx="2473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2000" b="1"/>
              <a:t>Rettifica indiretta</a:t>
            </a:r>
          </a:p>
        </p:txBody>
      </p:sp>
      <p:pic>
        <p:nvPicPr>
          <p:cNvPr id="39944" name="Immagin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0" y="1638300"/>
            <a:ext cx="7561263"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0520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4"/>
          <p:cNvSpPr txBox="1">
            <a:spLocks noChangeArrowheads="1"/>
          </p:cNvSpPr>
          <p:nvPr/>
        </p:nvSpPr>
        <p:spPr bwMode="auto">
          <a:xfrm>
            <a:off x="323850" y="26035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rimanenze di semilavorati e prodotti finiti </a:t>
            </a:r>
            <a:endParaRPr lang="it-IT" altLang="it-IT" sz="1800"/>
          </a:p>
        </p:txBody>
      </p:sp>
      <p:sp>
        <p:nvSpPr>
          <p:cNvPr id="2" name="Rettangolo 1"/>
          <p:cNvSpPr/>
          <p:nvPr/>
        </p:nvSpPr>
        <p:spPr>
          <a:xfrm>
            <a:off x="263525" y="982663"/>
            <a:ext cx="8496300" cy="1384300"/>
          </a:xfrm>
          <a:prstGeom prst="rect">
            <a:avLst/>
          </a:prstGeom>
        </p:spPr>
        <p:txBody>
          <a:bodyPr>
            <a:spAutoFit/>
          </a:bodyPr>
          <a:lstStyle/>
          <a:p>
            <a:pPr>
              <a:defRPr/>
            </a:pPr>
            <a:r>
              <a:rPr lang="it-IT" sz="2200" b="1" dirty="0">
                <a:solidFill>
                  <a:schemeClr val="bg1">
                    <a:lumMod val="50000"/>
                  </a:schemeClr>
                </a:solidFill>
                <a:latin typeface="+mn-lt"/>
              </a:rPr>
              <a:t>Rilevazione contabile: rettifica indiretta</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rPr>
              <a:t>In sede di assestamento si stimano rimanenze di  semilavorati e prodotti per 5 così attribuibile: 2 alle materie -  1 al lavoro -  1 ai servizi - 1 all’ammortamento impianti.</a:t>
            </a:r>
            <a:endParaRPr lang="it-IT" b="1" u="sng" dirty="0">
              <a:solidFill>
                <a:srgbClr val="333333"/>
              </a:solidFill>
              <a:latin typeface="+mn-lt"/>
            </a:endParaRPr>
          </a:p>
        </p:txBody>
      </p:sp>
      <p:graphicFrame>
        <p:nvGraphicFramePr>
          <p:cNvPr id="5" name="Group 23"/>
          <p:cNvGraphicFramePr>
            <a:graphicFrameLocks noGrp="1"/>
          </p:cNvGraphicFramePr>
          <p:nvPr/>
        </p:nvGraphicFramePr>
        <p:xfrm>
          <a:off x="509588" y="3473450"/>
          <a:ext cx="3048000" cy="1604963"/>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604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30" marB="45730"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5002213" y="3457575"/>
          <a:ext cx="3048000" cy="155575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555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5" name="Text Box 43"/>
          <p:cNvSpPr txBox="1">
            <a:spLocks noChangeArrowheads="1"/>
          </p:cNvSpPr>
          <p:nvPr/>
        </p:nvSpPr>
        <p:spPr bwMode="auto">
          <a:xfrm>
            <a:off x="509588" y="2513013"/>
            <a:ext cx="3168650" cy="9540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MAGAZZINO SEMILAVORATI E PRODOTTI</a:t>
            </a:r>
          </a:p>
          <a:p>
            <a:pPr algn="ctr">
              <a:spcBef>
                <a:spcPct val="0"/>
              </a:spcBef>
              <a:buClrTx/>
              <a:buFontTx/>
              <a:buNone/>
            </a:pPr>
            <a:r>
              <a:rPr lang="it-IT" altLang="it-IT" sz="1400"/>
              <a:t>(conto derivato-economico acceso ai costi sospesi) </a:t>
            </a:r>
          </a:p>
        </p:txBody>
      </p:sp>
      <p:sp>
        <p:nvSpPr>
          <p:cNvPr id="30736" name="Text Box 43"/>
          <p:cNvSpPr txBox="1">
            <a:spLocks noChangeArrowheads="1"/>
          </p:cNvSpPr>
          <p:nvPr/>
        </p:nvSpPr>
        <p:spPr bwMode="auto">
          <a:xfrm>
            <a:off x="4741863" y="2401888"/>
            <a:ext cx="3651250" cy="101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RIMANENZE FINALI SEMILAVORATI E PRODOTTI FINITI</a:t>
            </a:r>
          </a:p>
          <a:p>
            <a:pPr algn="ctr">
              <a:spcBef>
                <a:spcPct val="0"/>
              </a:spcBef>
              <a:buClrTx/>
              <a:buFontTx/>
              <a:buNone/>
            </a:pPr>
            <a:r>
              <a:rPr lang="it-IT" altLang="it-IT" sz="1400"/>
              <a:t>(conto derivato-economico acceso alle rettifiche di costi d’esercizio)</a:t>
            </a:r>
          </a:p>
        </p:txBody>
      </p:sp>
      <p:sp>
        <p:nvSpPr>
          <p:cNvPr id="42001" name="Text Box 43"/>
          <p:cNvSpPr txBox="1">
            <a:spLocks noChangeArrowheads="1"/>
          </p:cNvSpPr>
          <p:nvPr/>
        </p:nvSpPr>
        <p:spPr bwMode="auto">
          <a:xfrm>
            <a:off x="7938" y="3557588"/>
            <a:ext cx="1117600"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8" name="Text Box 43"/>
          <p:cNvSpPr txBox="1">
            <a:spLocks noChangeArrowheads="1"/>
          </p:cNvSpPr>
          <p:nvPr/>
        </p:nvSpPr>
        <p:spPr bwMode="auto">
          <a:xfrm>
            <a:off x="4511675" y="355758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0739" name="Text Box 43"/>
          <p:cNvSpPr txBox="1">
            <a:spLocks noChangeArrowheads="1"/>
          </p:cNvSpPr>
          <p:nvPr/>
        </p:nvSpPr>
        <p:spPr bwMode="auto">
          <a:xfrm>
            <a:off x="2919413" y="3557588"/>
            <a:ext cx="1114425"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0" name="Text Box 43"/>
          <p:cNvSpPr txBox="1">
            <a:spLocks noChangeArrowheads="1"/>
          </p:cNvSpPr>
          <p:nvPr/>
        </p:nvSpPr>
        <p:spPr bwMode="auto">
          <a:xfrm>
            <a:off x="7612063" y="3584575"/>
            <a:ext cx="1117600"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0741" name="Text Box 43"/>
          <p:cNvSpPr txBox="1">
            <a:spLocks noChangeArrowheads="1"/>
          </p:cNvSpPr>
          <p:nvPr/>
        </p:nvSpPr>
        <p:spPr bwMode="auto">
          <a:xfrm>
            <a:off x="6567488" y="3879850"/>
            <a:ext cx="1379537"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5</a:t>
            </a:r>
          </a:p>
        </p:txBody>
      </p:sp>
      <p:sp>
        <p:nvSpPr>
          <p:cNvPr id="30742" name="Text Box 43"/>
          <p:cNvSpPr txBox="1">
            <a:spLocks noChangeArrowheads="1"/>
          </p:cNvSpPr>
          <p:nvPr/>
        </p:nvSpPr>
        <p:spPr bwMode="auto">
          <a:xfrm>
            <a:off x="654050" y="3816350"/>
            <a:ext cx="1379538"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a:t>5</a:t>
            </a:r>
          </a:p>
        </p:txBody>
      </p:sp>
      <p:cxnSp>
        <p:nvCxnSpPr>
          <p:cNvPr id="21" name="Connettore diritto 20"/>
          <p:cNvCxnSpPr>
            <a:cxnSpLocks/>
          </p:cNvCxnSpPr>
          <p:nvPr/>
        </p:nvCxnSpPr>
        <p:spPr>
          <a:xfrm>
            <a:off x="1376363" y="5118100"/>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672013"/>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583113"/>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1656269667"/>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Magazzino semilavorati e prodotti</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Rimanenze finali di semilavorati e prodotti</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5</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CasellaDiTesto 2"/>
          <p:cNvSpPr txBox="1">
            <a:spLocks noChangeArrowheads="1"/>
          </p:cNvSpPr>
          <p:nvPr/>
        </p:nvSpPr>
        <p:spPr bwMode="auto">
          <a:xfrm>
            <a:off x="792163" y="4097338"/>
            <a:ext cx="792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4" name="CasellaDiTesto 3"/>
          <p:cNvSpPr txBox="1">
            <a:spLocks noChangeArrowheads="1"/>
          </p:cNvSpPr>
          <p:nvPr/>
        </p:nvSpPr>
        <p:spPr bwMode="auto">
          <a:xfrm>
            <a:off x="7258050" y="4071938"/>
            <a:ext cx="15017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100"/>
              <a:t>(VE+)</a:t>
            </a:r>
          </a:p>
          <a:p>
            <a:pPr>
              <a:spcBef>
                <a:spcPct val="0"/>
              </a:spcBef>
              <a:buClrTx/>
              <a:buFontTx/>
              <a:buNone/>
            </a:pPr>
            <a:r>
              <a:rPr lang="it-IT" altLang="it-IT" sz="1100"/>
              <a:t>rettifica indiretta di costo d’esercizio</a:t>
            </a:r>
          </a:p>
        </p:txBody>
      </p:sp>
      <p:sp>
        <p:nvSpPr>
          <p:cNvPr id="27" name="CasellaDiTesto 26"/>
          <p:cNvSpPr txBox="1">
            <a:spLocks noChangeArrowheads="1"/>
          </p:cNvSpPr>
          <p:nvPr/>
        </p:nvSpPr>
        <p:spPr bwMode="auto">
          <a:xfrm>
            <a:off x="11113" y="4445000"/>
            <a:ext cx="1584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b="1"/>
              <a:t>COSTO SOSPESO</a:t>
            </a:r>
          </a:p>
        </p:txBody>
      </p:sp>
      <p:sp>
        <p:nvSpPr>
          <p:cNvPr id="28" name="CasellaDiTesto 27"/>
          <p:cNvSpPr txBox="1">
            <a:spLocks noChangeArrowheads="1"/>
          </p:cNvSpPr>
          <p:nvPr/>
        </p:nvSpPr>
        <p:spPr bwMode="auto">
          <a:xfrm>
            <a:off x="3959225" y="5184775"/>
            <a:ext cx="1295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t>31/12</a:t>
            </a:r>
          </a:p>
        </p:txBody>
      </p:sp>
    </p:spTree>
    <p:extLst>
      <p:ext uri="{BB962C8B-B14F-4D97-AF65-F5344CB8AC3E}">
        <p14:creationId xmlns:p14="http://schemas.microsoft.com/office/powerpoint/2010/main" val="2565435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Rectangle 3"/>
          <p:cNvSpPr>
            <a:spLocks noGrp="1" noChangeArrowheads="1"/>
          </p:cNvSpPr>
          <p:nvPr>
            <p:ph idx="1"/>
          </p:nvPr>
        </p:nvSpPr>
        <p:spPr>
          <a:xfrm>
            <a:off x="184150" y="836613"/>
            <a:ext cx="8569325" cy="5256212"/>
          </a:xfrm>
        </p:spPr>
        <p:txBody>
          <a:bodyPr/>
          <a:lstStyle/>
          <a:p>
            <a:pPr marL="0" indent="0" algn="just" eaLnBrk="1" hangingPunct="1">
              <a:buClr>
                <a:schemeClr val="tx1"/>
              </a:buClr>
              <a:buFontTx/>
              <a:buNone/>
              <a:defRPr/>
            </a:pPr>
            <a:r>
              <a:rPr lang="it-IT" sz="2200" b="1" kern="1200" dirty="0">
                <a:solidFill>
                  <a:srgbClr val="FFFFFF">
                    <a:lumMod val="50000"/>
                  </a:srgbClr>
                </a:solidFill>
                <a:ea typeface="+mn-ea"/>
                <a:cs typeface="+mn-cs"/>
              </a:rPr>
              <a:t>Rettifica indiretta delle rimanenze di semilavorati e prodotti finiti </a:t>
            </a:r>
            <a:r>
              <a:rPr lang="it-IT" sz="2000" b="1" dirty="0">
                <a:solidFill>
                  <a:schemeClr val="bg1">
                    <a:lumMod val="50000"/>
                  </a:schemeClr>
                </a:solidFill>
              </a:rPr>
              <a:t>: Riflessi in bilancio</a:t>
            </a:r>
          </a:p>
          <a:p>
            <a:pPr marL="0" indent="0" algn="just" eaLnBrk="1" hangingPunct="1">
              <a:buClr>
                <a:schemeClr val="tx1"/>
              </a:buClr>
              <a:buFontTx/>
              <a:buNone/>
              <a:defRPr/>
            </a:pPr>
            <a:endParaRPr lang="it-IT" sz="2000" dirty="0">
              <a:ea typeface="Tahoma" panose="020B0604030504040204" pitchFamily="34" charset="0"/>
              <a:cs typeface="Tahoma" panose="020B0604030504040204" pitchFamily="34" charset="0"/>
            </a:endParaRPr>
          </a:p>
        </p:txBody>
      </p:sp>
      <p:sp>
        <p:nvSpPr>
          <p:cNvPr id="43012" name="Rectangle 4"/>
          <p:cNvSpPr>
            <a:spLocks noChangeArrowheads="1"/>
          </p:cNvSpPr>
          <p:nvPr/>
        </p:nvSpPr>
        <p:spPr bwMode="auto">
          <a:xfrm>
            <a:off x="614363" y="16510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a:t>Le rimanenze di semilavorati e prodotti finiti</a:t>
            </a:r>
          </a:p>
        </p:txBody>
      </p:sp>
      <p:sp>
        <p:nvSpPr>
          <p:cNvPr id="43013" name="Rettangolo 2"/>
          <p:cNvSpPr>
            <a:spLocks noChangeArrowheads="1"/>
          </p:cNvSpPr>
          <p:nvPr/>
        </p:nvSpPr>
        <p:spPr bwMode="auto">
          <a:xfrm>
            <a:off x="168275" y="4268936"/>
            <a:ext cx="85852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2000" dirty="0">
                <a:cs typeface="Tahoma" panose="020B0604030504040204" pitchFamily="34" charset="0"/>
              </a:rPr>
              <a:t>Osservazioni:</a:t>
            </a:r>
          </a:p>
          <a:p>
            <a:pPr algn="just" eaLnBrk="1" hangingPunct="1">
              <a:spcBef>
                <a:spcPct val="0"/>
              </a:spcBef>
              <a:buClr>
                <a:schemeClr val="tx1"/>
              </a:buClr>
              <a:buFontTx/>
              <a:buNone/>
            </a:pPr>
            <a:r>
              <a:rPr lang="it-IT" altLang="it-IT" sz="1800" dirty="0">
                <a:cs typeface="Tahoma" panose="020B0604030504040204" pitchFamily="34" charset="0"/>
              </a:rPr>
              <a:t>L’iscrizione delle rimanenze di semilavorati e prodotti finiti nel conto economico nella </a:t>
            </a:r>
            <a:r>
              <a:rPr lang="it-IT" altLang="it-IT" sz="1800" b="1" dirty="0">
                <a:cs typeface="Tahoma" panose="020B0604030504040204" pitchFamily="34" charset="0"/>
              </a:rPr>
              <a:t>colonna dei ricavi</a:t>
            </a:r>
            <a:r>
              <a:rPr lang="it-IT" altLang="it-IT" sz="1800" dirty="0">
                <a:cs typeface="Tahoma" panose="020B0604030504040204" pitchFamily="34" charset="0"/>
              </a:rPr>
              <a:t>, a rettifica indiretta e indistinta dei costi sostenuti per l’acquisto delle medesime. </a:t>
            </a:r>
          </a:p>
          <a:p>
            <a:pPr algn="just" eaLnBrk="1" hangingPunct="1">
              <a:spcBef>
                <a:spcPct val="0"/>
              </a:spcBef>
              <a:buClr>
                <a:schemeClr val="tx1"/>
              </a:buClr>
              <a:buFontTx/>
              <a:buNone/>
            </a:pPr>
            <a:endParaRPr lang="it-IT" altLang="it-IT" sz="800" dirty="0">
              <a:cs typeface="Tahoma" panose="020B0604030504040204" pitchFamily="34" charset="0"/>
            </a:endParaRPr>
          </a:p>
          <a:p>
            <a:pPr algn="just" eaLnBrk="1" hangingPunct="1">
              <a:spcBef>
                <a:spcPct val="0"/>
              </a:spcBef>
              <a:buClr>
                <a:schemeClr val="tx1"/>
              </a:buClr>
              <a:buFontTx/>
              <a:buNone/>
            </a:pPr>
            <a:r>
              <a:rPr lang="it-IT" altLang="it-IT" sz="1800" dirty="0">
                <a:cs typeface="Tahoma" panose="020B0604030504040204" pitchFamily="34" charset="0"/>
              </a:rPr>
              <a:t>Alla riapertura dei conti occorrerà procedere ad effettuare un’operazione antitetica, onde consentire di riprendere il costo sospeso nell’esercizio precedente e imputarlo alla competenza del nuovo anno. </a:t>
            </a:r>
          </a:p>
        </p:txBody>
      </p:sp>
      <p:pic>
        <p:nvPicPr>
          <p:cNvPr id="43014"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275" y="1581150"/>
            <a:ext cx="702945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6667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4"/>
          <p:cNvSpPr txBox="1">
            <a:spLocks noChangeArrowheads="1"/>
          </p:cNvSpPr>
          <p:nvPr/>
        </p:nvSpPr>
        <p:spPr bwMode="auto">
          <a:xfrm>
            <a:off x="323850" y="26035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rimanenze di semilavorati e prodotti finiti </a:t>
            </a:r>
            <a:endParaRPr lang="it-IT" altLang="it-IT" sz="1800"/>
          </a:p>
        </p:txBody>
      </p:sp>
      <p:sp>
        <p:nvSpPr>
          <p:cNvPr id="2" name="Rettangolo 1"/>
          <p:cNvSpPr/>
          <p:nvPr/>
        </p:nvSpPr>
        <p:spPr>
          <a:xfrm>
            <a:off x="263525" y="982663"/>
            <a:ext cx="8496300" cy="430887"/>
          </a:xfrm>
          <a:prstGeom prst="rect">
            <a:avLst/>
          </a:prstGeom>
        </p:spPr>
        <p:txBody>
          <a:bodyPr>
            <a:spAutoFit/>
          </a:bodyPr>
          <a:lstStyle/>
          <a:p>
            <a:pPr>
              <a:defRPr/>
            </a:pPr>
            <a:r>
              <a:rPr lang="it-IT" sz="2200" b="1" dirty="0" smtClean="0">
                <a:solidFill>
                  <a:schemeClr val="bg1">
                    <a:lumMod val="50000"/>
                  </a:schemeClr>
                </a:solidFill>
                <a:latin typeface="+mn-lt"/>
              </a:rPr>
              <a:t>Riflessi sul bilancio di ammortamenti e rimanenze</a:t>
            </a:r>
            <a:endParaRPr lang="it-IT" dirty="0">
              <a:solidFill>
                <a:srgbClr val="333333"/>
              </a:solidFill>
              <a:latin typeface="+mn-lt"/>
            </a:endParaRPr>
          </a:p>
        </p:txBody>
      </p:sp>
      <p:sp>
        <p:nvSpPr>
          <p:cNvPr id="7" name="Rettangolo 6"/>
          <p:cNvSpPr/>
          <p:nvPr/>
        </p:nvSpPr>
        <p:spPr>
          <a:xfrm>
            <a:off x="5868144" y="1496073"/>
            <a:ext cx="3275857" cy="2308324"/>
          </a:xfrm>
          <a:prstGeom prst="rect">
            <a:avLst/>
          </a:prstGeom>
        </p:spPr>
        <p:txBody>
          <a:bodyPr wrap="square">
            <a:spAutoFit/>
          </a:bodyPr>
          <a:lstStyle/>
          <a:p>
            <a:pPr algn="ctr"/>
            <a:r>
              <a:rPr lang="it-IT" altLang="it-IT" sz="1800" dirty="0" smtClean="0"/>
              <a:t>Dalla somma algebrica dei componenti positivi e dei componenti negativi attribuiti all’esercizio (</a:t>
            </a:r>
            <a:r>
              <a:rPr lang="it-IT" altLang="it-IT" sz="1800" dirty="0" smtClean="0">
                <a:solidFill>
                  <a:srgbClr val="C00000"/>
                </a:solidFill>
              </a:rPr>
              <a:t>compresi ammortamenti e rimanenze</a:t>
            </a:r>
            <a:r>
              <a:rPr lang="it-IT" altLang="it-IT" sz="1800" dirty="0" smtClean="0"/>
              <a:t>) emerge un risultato (utile) d’esercizio diverso da quello determinato precedentemente </a:t>
            </a:r>
          </a:p>
        </p:txBody>
      </p:sp>
      <p:pic>
        <p:nvPicPr>
          <p:cNvPr id="31" name="Immagin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57" y="1551663"/>
            <a:ext cx="5767387"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magin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57" y="4221838"/>
            <a:ext cx="5767387"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ttangolo 32"/>
          <p:cNvSpPr/>
          <p:nvPr/>
        </p:nvSpPr>
        <p:spPr>
          <a:xfrm>
            <a:off x="5877375" y="4221838"/>
            <a:ext cx="3275857" cy="2585323"/>
          </a:xfrm>
          <a:prstGeom prst="rect">
            <a:avLst/>
          </a:prstGeom>
        </p:spPr>
        <p:txBody>
          <a:bodyPr wrap="square">
            <a:spAutoFit/>
          </a:bodyPr>
          <a:lstStyle/>
          <a:p>
            <a:pPr algn="ctr"/>
            <a:r>
              <a:rPr lang="it-IT" altLang="it-IT" sz="1800" dirty="0" smtClean="0"/>
              <a:t>Le scritture di integrazione e di rettifica impattano infatti sull’aspetto «economico» del bilancio ma non su quello «finanziario»</a:t>
            </a:r>
          </a:p>
          <a:p>
            <a:pPr algn="ctr"/>
            <a:endParaRPr lang="it-IT" altLang="it-IT" dirty="0"/>
          </a:p>
          <a:p>
            <a:pPr algn="ctr"/>
            <a:r>
              <a:rPr lang="it-IT" altLang="it-IT" sz="1800" dirty="0" smtClean="0">
                <a:solidFill>
                  <a:srgbClr val="C00000"/>
                </a:solidFill>
              </a:rPr>
              <a:t>NON SI E’ RILEVATA ALCUNA VARIAZIONE DI LIQUIDITA’</a:t>
            </a:r>
          </a:p>
        </p:txBody>
      </p:sp>
      <p:sp>
        <p:nvSpPr>
          <p:cNvPr id="8" name="Freccia in giù 7"/>
          <p:cNvSpPr/>
          <p:nvPr/>
        </p:nvSpPr>
        <p:spPr>
          <a:xfrm>
            <a:off x="6815430" y="3804397"/>
            <a:ext cx="1368152" cy="2780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3131840" y="4869160"/>
            <a:ext cx="2016224"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1043608" y="5206125"/>
            <a:ext cx="2006993" cy="4551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3122462" y="2718298"/>
            <a:ext cx="2313634"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1043608" y="2280020"/>
            <a:ext cx="2016224"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0\</a:t>
            </a:r>
            <a:endParaRPr lang="it-IT" dirty="0"/>
          </a:p>
        </p:txBody>
      </p:sp>
    </p:spTree>
    <p:extLst>
      <p:ext uri="{BB962C8B-B14F-4D97-AF65-F5344CB8AC3E}">
        <p14:creationId xmlns:p14="http://schemas.microsoft.com/office/powerpoint/2010/main" val="36717588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4"/>
          <p:cNvSpPr txBox="1">
            <a:spLocks noChangeArrowheads="1"/>
          </p:cNvSpPr>
          <p:nvPr/>
        </p:nvSpPr>
        <p:spPr bwMode="auto">
          <a:xfrm>
            <a:off x="323850" y="26035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rimanenze di semilavorati e prodotti finiti </a:t>
            </a:r>
            <a:endParaRPr lang="it-IT" altLang="it-IT" sz="1800"/>
          </a:p>
        </p:txBody>
      </p:sp>
      <p:sp>
        <p:nvSpPr>
          <p:cNvPr id="2" name="Rettangolo 1"/>
          <p:cNvSpPr/>
          <p:nvPr/>
        </p:nvSpPr>
        <p:spPr>
          <a:xfrm>
            <a:off x="263525" y="982663"/>
            <a:ext cx="8496300" cy="430887"/>
          </a:xfrm>
          <a:prstGeom prst="rect">
            <a:avLst/>
          </a:prstGeom>
        </p:spPr>
        <p:txBody>
          <a:bodyPr>
            <a:spAutoFit/>
          </a:bodyPr>
          <a:lstStyle/>
          <a:p>
            <a:pPr>
              <a:defRPr/>
            </a:pPr>
            <a:r>
              <a:rPr lang="it-IT" sz="2200" b="1" dirty="0" smtClean="0">
                <a:solidFill>
                  <a:schemeClr val="bg1">
                    <a:lumMod val="50000"/>
                  </a:schemeClr>
                </a:solidFill>
                <a:latin typeface="+mn-lt"/>
              </a:rPr>
              <a:t>Riflessi sul bilancio di ammortamenti e rimanenze</a:t>
            </a:r>
            <a:endParaRPr lang="it-IT" dirty="0">
              <a:solidFill>
                <a:srgbClr val="333333"/>
              </a:solidFill>
              <a:latin typeface="+mn-lt"/>
            </a:endParaRPr>
          </a:p>
        </p:txBody>
      </p:sp>
      <p:sp>
        <p:nvSpPr>
          <p:cNvPr id="3" name="Rettangolo 2"/>
          <p:cNvSpPr/>
          <p:nvPr/>
        </p:nvSpPr>
        <p:spPr>
          <a:xfrm>
            <a:off x="683568" y="1628800"/>
            <a:ext cx="7848872" cy="4524315"/>
          </a:xfrm>
          <a:prstGeom prst="rect">
            <a:avLst/>
          </a:prstGeom>
        </p:spPr>
        <p:txBody>
          <a:bodyPr wrap="square">
            <a:spAutoFit/>
          </a:bodyPr>
          <a:lstStyle/>
          <a:p>
            <a:pPr eaLnBrk="1" hangingPunct="1">
              <a:buClr>
                <a:srgbClr val="FFFF99"/>
              </a:buClr>
              <a:defRPr/>
            </a:pPr>
            <a:r>
              <a:rPr lang="it-IT" sz="2400" dirty="0" smtClean="0">
                <a:latin typeface="Tahoma" panose="020B0604030504040204" pitchFamily="34" charset="0"/>
                <a:ea typeface="Tahoma" panose="020B0604030504040204" pitchFamily="34" charset="0"/>
                <a:cs typeface="Tahoma" panose="020B0604030504040204" pitchFamily="34" charset="0"/>
              </a:rPr>
              <a:t>IN SOSTANZA:</a:t>
            </a:r>
          </a:p>
          <a:p>
            <a:pPr eaLnBrk="1" hangingPunct="1">
              <a:buClr>
                <a:srgbClr val="FFFF99"/>
              </a:buClr>
              <a:buFont typeface="Wingdings" pitchFamily="2" charset="2"/>
              <a:buChar cha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400" dirty="0" smtClean="0">
                <a:latin typeface="Tahoma" panose="020B0604030504040204" pitchFamily="34" charset="0"/>
                <a:ea typeface="Tahoma" panose="020B0604030504040204" pitchFamily="34" charset="0"/>
                <a:cs typeface="Tahoma" panose="020B0604030504040204" pitchFamily="34" charset="0"/>
              </a:rPr>
              <a:t>Il </a:t>
            </a:r>
            <a:r>
              <a:rPr lang="it-IT" sz="2400" dirty="0">
                <a:latin typeface="Tahoma" panose="020B0604030504040204" pitchFamily="34" charset="0"/>
                <a:ea typeface="Tahoma" panose="020B0604030504040204" pitchFamily="34" charset="0"/>
                <a:cs typeface="Tahoma" panose="020B0604030504040204" pitchFamily="34" charset="0"/>
              </a:rPr>
              <a:t>calcolo e l’imputazione degli ammortamenti «diminuiscono» il risultato di </a:t>
            </a:r>
            <a:r>
              <a:rPr lang="it-IT" sz="2400" dirty="0" smtClean="0">
                <a:latin typeface="Tahoma" panose="020B0604030504040204" pitchFamily="34" charset="0"/>
                <a:ea typeface="Tahoma" panose="020B0604030504040204" pitchFamily="34" charset="0"/>
                <a:cs typeface="Tahoma" panose="020B0604030504040204" pitchFamily="34" charset="0"/>
              </a:rPr>
              <a:t>esercizio</a:t>
            </a:r>
          </a:p>
          <a:p>
            <a:pPr eaLnBrk="1" hangingPunct="1">
              <a:buClr>
                <a:srgbClr val="FFFF99"/>
              </a:buCl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400" dirty="0">
                <a:latin typeface="Tahoma" panose="020B0604030504040204" pitchFamily="34" charset="0"/>
                <a:ea typeface="Tahoma" panose="020B0604030504040204" pitchFamily="34" charset="0"/>
                <a:cs typeface="Tahoma" panose="020B0604030504040204" pitchFamily="34" charset="0"/>
              </a:rPr>
              <a:t>Le rettifiche indirette di costo influiscono positivamente («aumentano») sul risultato di </a:t>
            </a:r>
            <a:r>
              <a:rPr lang="it-IT" sz="2400" dirty="0" smtClean="0">
                <a:latin typeface="Tahoma" panose="020B0604030504040204" pitchFamily="34" charset="0"/>
                <a:ea typeface="Tahoma" panose="020B0604030504040204" pitchFamily="34" charset="0"/>
                <a:cs typeface="Tahoma" panose="020B0604030504040204" pitchFamily="34" charset="0"/>
              </a:rPr>
              <a:t>esercizio</a:t>
            </a:r>
          </a:p>
          <a:p>
            <a:pPr eaLnBrk="1" hangingPunct="1">
              <a:buClr>
                <a:srgbClr val="FFFF99"/>
              </a:buCl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400" dirty="0">
                <a:latin typeface="Tahoma" panose="020B0604030504040204" pitchFamily="34" charset="0"/>
                <a:ea typeface="Tahoma" panose="020B0604030504040204" pitchFamily="34" charset="0"/>
                <a:cs typeface="Tahoma" panose="020B0604030504040204" pitchFamily="34" charset="0"/>
              </a:rPr>
              <a:t>Il patrimonio cambia di pari </a:t>
            </a:r>
            <a:r>
              <a:rPr lang="it-IT" sz="2400" dirty="0" smtClean="0">
                <a:latin typeface="Tahoma" panose="020B0604030504040204" pitchFamily="34" charset="0"/>
                <a:ea typeface="Tahoma" panose="020B0604030504040204" pitchFamily="34" charset="0"/>
                <a:cs typeface="Tahoma" panose="020B0604030504040204" pitchFamily="34" charset="0"/>
              </a:rPr>
              <a:t>importo</a:t>
            </a:r>
          </a:p>
          <a:p>
            <a:pPr eaLnBrk="1" hangingPunct="1">
              <a:buClr>
                <a:srgbClr val="FFFF99"/>
              </a:buClr>
              <a:defRPr/>
            </a:pPr>
            <a:endParaRPr lang="it-IT" sz="2400" dirty="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400" dirty="0">
                <a:latin typeface="Tahoma" panose="020B0604030504040204" pitchFamily="34" charset="0"/>
                <a:ea typeface="Tahoma" panose="020B0604030504040204" pitchFamily="34" charset="0"/>
                <a:cs typeface="Tahoma" panose="020B0604030504040204" pitchFamily="34" charset="0"/>
              </a:rPr>
              <a:t>NB - tutto ciò senza variazione di liquidità, ma per solo effetto degli assestamenti di bilancio</a:t>
            </a:r>
          </a:p>
        </p:txBody>
      </p:sp>
    </p:spTree>
    <p:extLst>
      <p:ext uri="{BB962C8B-B14F-4D97-AF65-F5344CB8AC3E}">
        <p14:creationId xmlns:p14="http://schemas.microsoft.com/office/powerpoint/2010/main" val="40561103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noChangeArrowheads="1"/>
          </p:cNvSpPr>
          <p:nvPr>
            <p:ph idx="1"/>
          </p:nvPr>
        </p:nvSpPr>
        <p:spPr>
          <a:xfrm>
            <a:off x="395288" y="641350"/>
            <a:ext cx="8569325" cy="4751388"/>
          </a:xfrm>
        </p:spPr>
        <p:txBody>
          <a:bodyPr/>
          <a:lstStyle/>
          <a:p>
            <a:pPr marL="0" indent="0" algn="just">
              <a:buFontTx/>
              <a:buNone/>
            </a:pPr>
            <a:r>
              <a:rPr lang="it-IT" altLang="it-IT" sz="1800" dirty="0" smtClean="0"/>
              <a:t>I costi di materie, merci e prodotti in rimanenza devono essere </a:t>
            </a:r>
            <a:r>
              <a:rPr lang="it-IT" altLang="it-IT" sz="1800" b="1" dirty="0" smtClean="0"/>
              <a:t>stornati </a:t>
            </a:r>
            <a:r>
              <a:rPr lang="it-IT" altLang="it-IT" sz="1800" dirty="0" smtClean="0"/>
              <a:t>dall’esercizio in corso e rinviati a carico dell’esercizio successivo nel quale saranno liquidati i correlativi ricavi → La valorizzazione delle rimanenze comporta un </a:t>
            </a:r>
            <a:r>
              <a:rPr lang="it-IT" altLang="it-IT" sz="1800" dirty="0" smtClean="0">
                <a:solidFill>
                  <a:srgbClr val="C00000"/>
                </a:solidFill>
              </a:rPr>
              <a:t>articolato </a:t>
            </a:r>
            <a:r>
              <a:rPr lang="it-IT" altLang="it-IT" sz="1800" b="1" dirty="0" smtClean="0">
                <a:solidFill>
                  <a:srgbClr val="C00000"/>
                </a:solidFill>
              </a:rPr>
              <a:t>processo di stima</a:t>
            </a:r>
            <a:r>
              <a:rPr lang="it-IT" altLang="it-IT" sz="1800" b="1" dirty="0" smtClean="0"/>
              <a:t>. </a:t>
            </a:r>
          </a:p>
          <a:p>
            <a:pPr marL="0" indent="0" algn="just">
              <a:buFontTx/>
              <a:buNone/>
            </a:pPr>
            <a:endParaRPr lang="it-IT" altLang="it-IT" sz="800" b="1" dirty="0" smtClean="0"/>
          </a:p>
          <a:p>
            <a:pPr marL="0" indent="0" algn="just">
              <a:buFontTx/>
              <a:buNone/>
            </a:pPr>
            <a:r>
              <a:rPr lang="it-IT" altLang="it-IT" sz="1800" dirty="0" smtClean="0"/>
              <a:t>Il Codice Civile stabilisce che il criterio di valutazione delle rimanenze è il cosiddetto criterio del </a:t>
            </a:r>
            <a:r>
              <a:rPr lang="it-IT" altLang="it-IT" sz="1800" b="1" dirty="0" smtClean="0"/>
              <a:t>“minore tra costo e mercato” → PRINCIPIO DELLA PRUDENZA</a:t>
            </a:r>
          </a:p>
          <a:p>
            <a:pPr marL="0" indent="0" algn="just">
              <a:buFontTx/>
              <a:buNone/>
            </a:pPr>
            <a:endParaRPr lang="it-IT" altLang="it-IT" sz="800" b="1" dirty="0" smtClean="0"/>
          </a:p>
          <a:p>
            <a:pPr marL="0" indent="0" algn="just">
              <a:buFontTx/>
              <a:buNone/>
            </a:pPr>
            <a:r>
              <a:rPr lang="it-IT" altLang="it-IT" sz="1800" dirty="0" smtClean="0"/>
              <a:t>In particolare, </a:t>
            </a:r>
            <a:r>
              <a:rPr lang="it-IT" altLang="it-IT" sz="1800" i="1" dirty="0" smtClean="0"/>
              <a:t>“le rimanenze, i titoli e le attività finanziarie che non costituiscono immobilizzazioni sono iscritti al costo di acquisto o di produzione, comprensivo di oneri accessori, ovvero al valore di realizzazione desumibile dall’andamento del mercato, se minore”. </a:t>
            </a:r>
          </a:p>
          <a:p>
            <a:pPr marL="0" indent="0" algn="just">
              <a:buFontTx/>
              <a:buNone/>
            </a:pPr>
            <a:endParaRPr lang="it-IT" altLang="it-IT" sz="800" i="1" dirty="0" smtClean="0"/>
          </a:p>
          <a:p>
            <a:pPr marL="0" indent="0" algn="just">
              <a:buFontTx/>
              <a:buNone/>
            </a:pPr>
            <a:r>
              <a:rPr lang="it-IT" altLang="it-IT" sz="1800" dirty="0" smtClean="0"/>
              <a:t>Nel caso di produzione interna il valore di iscrizione è rappresentato dal costo di produzione: i costi direttamente imputabili al prodotto e quote di altri costi per la quota ragionevolmente imputabile relativi al periodo di fabbricazione del bene.</a:t>
            </a:r>
          </a:p>
          <a:p>
            <a:pPr marL="0" indent="0" algn="just">
              <a:buFontTx/>
              <a:buNone/>
            </a:pPr>
            <a:endParaRPr lang="it-IT" altLang="it-IT" sz="1800" dirty="0"/>
          </a:p>
          <a:p>
            <a:pPr marL="0" indent="0" algn="just">
              <a:buNone/>
            </a:pPr>
            <a:r>
              <a:rPr lang="it-IT" altLang="it-IT" sz="1800" dirty="0" smtClean="0"/>
              <a:t>Questo criterio è però talvolta difficile da applicare. </a:t>
            </a:r>
          </a:p>
          <a:p>
            <a:pPr marL="0" indent="0" algn="just">
              <a:buFontTx/>
              <a:buNone/>
            </a:pPr>
            <a:endParaRPr lang="it-IT" altLang="it-IT" sz="1800" dirty="0" smtClean="0"/>
          </a:p>
          <a:p>
            <a:pPr marL="0" indent="0" algn="just">
              <a:buFontTx/>
              <a:buNone/>
            </a:pPr>
            <a:r>
              <a:rPr lang="it-IT" altLang="it-IT" sz="1800" b="1" dirty="0" smtClean="0">
                <a:solidFill>
                  <a:srgbClr val="C00000"/>
                </a:solidFill>
              </a:rPr>
              <a:t>SVILUPPEREMO QUESTO TEMA PIU’ AVANTI NEGLI APPROFONDIMENTI</a:t>
            </a:r>
          </a:p>
        </p:txBody>
      </p:sp>
      <p:sp>
        <p:nvSpPr>
          <p:cNvPr id="46083" name="Rectangle 4"/>
          <p:cNvSpPr>
            <a:spLocks noChangeArrowheads="1"/>
          </p:cNvSpPr>
          <p:nvPr/>
        </p:nvSpPr>
        <p:spPr bwMode="auto">
          <a:xfrm>
            <a:off x="614363" y="1349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dirty="0"/>
              <a:t>La valutazione delle </a:t>
            </a:r>
            <a:r>
              <a:rPr lang="it-IT" altLang="it-IT" dirty="0" smtClean="0"/>
              <a:t>rimanenze (rinvio)</a:t>
            </a:r>
            <a:endParaRPr lang="it-IT" altLang="it-IT" dirty="0"/>
          </a:p>
        </p:txBody>
      </p:sp>
    </p:spTree>
    <p:extLst>
      <p:ext uri="{BB962C8B-B14F-4D97-AF65-F5344CB8AC3E}">
        <p14:creationId xmlns:p14="http://schemas.microsoft.com/office/powerpoint/2010/main" val="9914098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61443" name="CasellaDiTesto 3"/>
          <p:cNvSpPr txBox="1">
            <a:spLocks noChangeArrowheads="1"/>
          </p:cNvSpPr>
          <p:nvPr/>
        </p:nvSpPr>
        <p:spPr bwMode="auto">
          <a:xfrm>
            <a:off x="762000" y="1484784"/>
            <a:ext cx="76327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a:t>Coronella S</a:t>
            </a:r>
            <a:r>
              <a:rPr lang="it-IT" altLang="it-IT" sz="2400" dirty="0" smtClean="0"/>
              <a:t>., Ragioneria generale, </a:t>
            </a:r>
            <a:r>
              <a:rPr lang="it-IT" altLang="it-IT" sz="2400" dirty="0"/>
              <a:t>Cap. </a:t>
            </a:r>
            <a:r>
              <a:rPr lang="it-IT" altLang="it-IT" sz="2400" dirty="0" smtClean="0"/>
              <a:t>11 e Cap. 21, 		</a:t>
            </a:r>
            <a:r>
              <a:rPr lang="it-IT" altLang="it-IT" sz="2400" dirty="0" err="1" smtClean="0"/>
              <a:t>sottopar</a:t>
            </a:r>
            <a:r>
              <a:rPr lang="it-IT" altLang="it-IT" sz="2400" dirty="0" smtClean="0"/>
              <a:t>. 21.2.1</a:t>
            </a:r>
            <a:endParaRPr lang="it-IT" altLang="it-IT" sz="1800" dirty="0"/>
          </a:p>
        </p:txBody>
      </p:sp>
    </p:spTree>
    <p:extLst>
      <p:ext uri="{BB962C8B-B14F-4D97-AF65-F5344CB8AC3E}">
        <p14:creationId xmlns:p14="http://schemas.microsoft.com/office/powerpoint/2010/main" val="226911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competenza economica</a:t>
            </a:r>
            <a:endParaRPr lang="it-IT" altLang="it-IT" sz="2000"/>
          </a:p>
        </p:txBody>
      </p:sp>
      <p:sp>
        <p:nvSpPr>
          <p:cNvPr id="2" name="Rettangolo 1"/>
          <p:cNvSpPr/>
          <p:nvPr/>
        </p:nvSpPr>
        <p:spPr>
          <a:xfrm>
            <a:off x="468313" y="1243013"/>
            <a:ext cx="8207375" cy="3170237"/>
          </a:xfrm>
          <a:prstGeom prst="rect">
            <a:avLst/>
          </a:prstGeom>
        </p:spPr>
        <p:txBody>
          <a:bodyPr>
            <a:spAutoFit/>
          </a:bodyPr>
          <a:lstStyle/>
          <a:p>
            <a:pPr algn="just">
              <a:defRPr/>
            </a:pPr>
            <a:r>
              <a:rPr lang="it-IT" sz="2000" dirty="0"/>
              <a:t>Analizzando la situazione contabile al termine dell’esercizio, possono emergere particolari situazioni:</a:t>
            </a:r>
          </a:p>
          <a:p>
            <a:pPr algn="just">
              <a:defRPr/>
            </a:pPr>
            <a:endParaRPr lang="it-IT" sz="2000" dirty="0"/>
          </a:p>
          <a:p>
            <a:pPr marL="342900" indent="-342900" algn="just">
              <a:buFont typeface="Wingdings" panose="05000000000000000000" pitchFamily="2" charset="2"/>
              <a:buChar char="Ø"/>
              <a:defRPr/>
            </a:pPr>
            <a:r>
              <a:rPr lang="it-IT" sz="2000" dirty="0"/>
              <a:t>alcuni costi e ricavi di competenza non siano presenti nei conti perché durante l’esercizio non sono state osservate le relative manifestazioni numerarie.</a:t>
            </a:r>
          </a:p>
          <a:p>
            <a:pPr marL="342900" indent="-342900" algn="just">
              <a:buFont typeface="Wingdings" panose="05000000000000000000" pitchFamily="2" charset="2"/>
              <a:buChar char="Ø"/>
              <a:defRPr/>
            </a:pPr>
            <a:r>
              <a:rPr lang="it-IT" sz="2000" dirty="0"/>
              <a:t>Alcuni costi e dei ricavi presenti nei conti al termine dell’esercizio non sono di competenza dello stesso e devono essere rinviati al futuro. </a:t>
            </a:r>
          </a:p>
          <a:p>
            <a:pPr algn="just">
              <a:defRPr/>
            </a:pPr>
            <a:endParaRPr lang="it-IT" sz="2000" dirty="0"/>
          </a:p>
        </p:txBody>
      </p:sp>
      <p:sp>
        <p:nvSpPr>
          <p:cNvPr id="5" name="Freccia in giù 4"/>
          <p:cNvSpPr/>
          <p:nvPr/>
        </p:nvSpPr>
        <p:spPr>
          <a:xfrm rot="16200000">
            <a:off x="876300" y="4545013"/>
            <a:ext cx="725487" cy="534988"/>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t-IT"/>
          </a:p>
        </p:txBody>
      </p:sp>
      <p:sp>
        <p:nvSpPr>
          <p:cNvPr id="18438" name="CasellaDiTesto 3"/>
          <p:cNvSpPr txBox="1">
            <a:spLocks noChangeArrowheads="1"/>
          </p:cNvSpPr>
          <p:nvPr/>
        </p:nvSpPr>
        <p:spPr bwMode="auto">
          <a:xfrm>
            <a:off x="1711325" y="4338638"/>
            <a:ext cx="69850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000"/>
              <a:t>Bisogna provvedere all’effettuazione di alcune operazioni di assestamento contabile al fine di integrare o rettificare i costi e i ricavi del periodo.  </a:t>
            </a:r>
          </a:p>
          <a:p>
            <a:pPr>
              <a:spcBef>
                <a:spcPct val="0"/>
              </a:spcBef>
              <a:buClrTx/>
              <a:buFontTx/>
              <a:buNone/>
            </a:pPr>
            <a:endParaRPr lang="it-IT" altLang="it-IT" sz="2000"/>
          </a:p>
          <a:p>
            <a:pPr algn="r">
              <a:spcBef>
                <a:spcPct val="0"/>
              </a:spcBef>
              <a:buClrTx/>
              <a:buFontTx/>
              <a:buNone/>
            </a:pPr>
            <a:r>
              <a:rPr lang="it-IT" altLang="it-IT" sz="2200" b="1" u="sng"/>
              <a:t>SCRITTURE DI ASSESTAMENTO</a:t>
            </a:r>
          </a:p>
          <a:p>
            <a:pPr>
              <a:spcBef>
                <a:spcPct val="0"/>
              </a:spcBef>
              <a:buClrTx/>
              <a:buFontTx/>
              <a:buNone/>
            </a:pPr>
            <a:endParaRPr lang="it-IT" altLang="it-IT"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scritture di assestamento</a:t>
            </a:r>
            <a:endParaRPr lang="it-IT" altLang="it-IT" sz="2000"/>
          </a:p>
        </p:txBody>
      </p:sp>
      <p:sp>
        <p:nvSpPr>
          <p:cNvPr id="20484" name="Rettangolo 1"/>
          <p:cNvSpPr>
            <a:spLocks noChangeArrowheads="1"/>
          </p:cNvSpPr>
          <p:nvPr/>
        </p:nvSpPr>
        <p:spPr bwMode="auto">
          <a:xfrm>
            <a:off x="468313" y="1042988"/>
            <a:ext cx="820737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2000" dirty="0"/>
              <a:t>In contabilità l’applicazione del criterio di competenza viene perseguito attraverso la redazione delle </a:t>
            </a:r>
            <a:r>
              <a:rPr lang="it-IT" altLang="it-IT" sz="2000" b="1" dirty="0"/>
              <a:t>scritture di assestamento</a:t>
            </a:r>
            <a:r>
              <a:rPr lang="it-IT" altLang="it-IT" sz="2000" dirty="0"/>
              <a:t>, che si compongono al termine dell'esercizio per trasformare i valori di conto in valori di bilancio, cioè in valori idonei a rappresentare il reddito d'esercizio e il patrimonio di funzionamento.</a:t>
            </a:r>
          </a:p>
          <a:p>
            <a:pPr algn="just">
              <a:spcBef>
                <a:spcPct val="0"/>
              </a:spcBef>
              <a:buClrTx/>
              <a:buFontTx/>
              <a:buNone/>
            </a:pPr>
            <a:endParaRPr lang="it-IT" altLang="it-IT" sz="2000" dirty="0"/>
          </a:p>
          <a:p>
            <a:pPr algn="just">
              <a:spcBef>
                <a:spcPct val="0"/>
              </a:spcBef>
              <a:buClrTx/>
              <a:buFontTx/>
              <a:buNone/>
            </a:pPr>
            <a:r>
              <a:rPr lang="it-IT" altLang="it-IT" sz="2000" dirty="0"/>
              <a:t>l punto di partenza del complesso di operazioni contabili che conducono alla formazione dei conti finali di bilancio è la situazione contabile redatta al termine delle rilevazioni d'esercizio, la quale esprime i valori di conto quali risultano per effetto dei fatti di gestione manifestatisi finanziariamente nel corso dell'esercizio stesso.</a:t>
            </a:r>
          </a:p>
          <a:p>
            <a:pPr algn="just">
              <a:spcBef>
                <a:spcPct val="0"/>
              </a:spcBef>
              <a:buClrTx/>
              <a:buFontTx/>
              <a:buNone/>
            </a:pPr>
            <a:endParaRPr lang="it-IT" altLang="it-IT" sz="2000" dirty="0"/>
          </a:p>
          <a:p>
            <a:pPr algn="just">
              <a:spcBef>
                <a:spcPct val="0"/>
              </a:spcBef>
              <a:buClrTx/>
              <a:buFontTx/>
              <a:buNone/>
            </a:pPr>
            <a:r>
              <a:rPr lang="it-IT" altLang="it-IT" sz="2000" dirty="0"/>
              <a:t>Le scritture di assestamento possono essere distinte in </a:t>
            </a:r>
            <a:r>
              <a:rPr lang="it-IT" altLang="it-IT" sz="2000" b="1" dirty="0"/>
              <a:t>“scritture di integrazione</a:t>
            </a:r>
            <a:r>
              <a:rPr lang="it-IT" altLang="it-IT" sz="2000" dirty="0"/>
              <a:t>” e in </a:t>
            </a:r>
            <a:r>
              <a:rPr lang="it-IT" altLang="it-IT" sz="2000" b="1" dirty="0"/>
              <a:t>“scritture di </a:t>
            </a:r>
            <a:r>
              <a:rPr lang="it-IT" altLang="it-IT" sz="2000" b="1" dirty="0" smtClean="0"/>
              <a:t>rettifica”. </a:t>
            </a:r>
            <a:endParaRPr lang="it-IT" altLang="it-IT" sz="2000" b="1" dirty="0"/>
          </a:p>
          <a:p>
            <a:pPr algn="just">
              <a:spcBef>
                <a:spcPct val="0"/>
              </a:spcBef>
              <a:buClrTx/>
              <a:buFontTx/>
              <a:buNone/>
            </a:pPr>
            <a:endParaRPr lang="it-IT" altLang="it-IT"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ttangolo 3"/>
          <p:cNvSpPr>
            <a:spLocks noChangeArrowheads="1"/>
          </p:cNvSpPr>
          <p:nvPr/>
        </p:nvSpPr>
        <p:spPr bwMode="auto">
          <a:xfrm>
            <a:off x="227013" y="701675"/>
            <a:ext cx="8315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2200" b="1">
                <a:latin typeface="Tahoma" panose="020B0604030504040204" pitchFamily="34" charset="0"/>
                <a:cs typeface="Tahoma" panose="020B0604030504040204" pitchFamily="34" charset="0"/>
              </a:rPr>
              <a:t>Riepilogo</a:t>
            </a:r>
          </a:p>
        </p:txBody>
      </p:sp>
      <p:sp>
        <p:nvSpPr>
          <p:cNvPr id="26627" name="Rectangle 4"/>
          <p:cNvSpPr>
            <a:spLocks noChangeArrowheads="1"/>
          </p:cNvSpPr>
          <p:nvPr/>
        </p:nvSpPr>
        <p:spPr bwMode="auto">
          <a:xfrm>
            <a:off x="614363" y="1222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scritture di assestamento</a:t>
            </a:r>
            <a:endParaRPr lang="it-IT" altLang="it-IT" sz="1800"/>
          </a:p>
        </p:txBody>
      </p:sp>
      <p:pic>
        <p:nvPicPr>
          <p:cNvPr id="26629" name="Immag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2050" y="1179513"/>
            <a:ext cx="7345363" cy="466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scritture di integrazione</a:t>
            </a:r>
            <a:endParaRPr lang="it-IT" altLang="it-IT" sz="2000"/>
          </a:p>
        </p:txBody>
      </p:sp>
      <p:sp>
        <p:nvSpPr>
          <p:cNvPr id="2" name="Rettangolo 1"/>
          <p:cNvSpPr/>
          <p:nvPr/>
        </p:nvSpPr>
        <p:spPr>
          <a:xfrm>
            <a:off x="287338" y="1830303"/>
            <a:ext cx="8569325" cy="2246769"/>
          </a:xfrm>
          <a:prstGeom prst="rect">
            <a:avLst/>
          </a:prstGeom>
        </p:spPr>
        <p:txBody>
          <a:bodyPr>
            <a:spAutoFit/>
          </a:bodyPr>
          <a:lstStyle/>
          <a:p>
            <a:pPr algn="just">
              <a:defRPr/>
            </a:pPr>
            <a:r>
              <a:rPr lang="it-IT" sz="2000" dirty="0" smtClean="0"/>
              <a:t>A questo stadio del corso si affrontano le due più diffuse scritture di assestamento che si effettuano nelle aziende e che sono in esplicative di tutte le altre:</a:t>
            </a:r>
          </a:p>
          <a:p>
            <a:pPr algn="just">
              <a:defRPr/>
            </a:pPr>
            <a:endParaRPr lang="it-IT" sz="2000" dirty="0" smtClean="0"/>
          </a:p>
          <a:p>
            <a:pPr marL="342900" indent="-342900" algn="just">
              <a:buFontTx/>
              <a:buChar char="-"/>
              <a:defRPr/>
            </a:pPr>
            <a:r>
              <a:rPr lang="it-IT" sz="2000" dirty="0" smtClean="0"/>
              <a:t>Ammortamento (consumo) dei beni pluriennali</a:t>
            </a:r>
          </a:p>
          <a:p>
            <a:pPr marL="342900" indent="-342900" algn="just">
              <a:buFontTx/>
              <a:buChar char="-"/>
              <a:defRPr/>
            </a:pPr>
            <a:endParaRPr lang="it-IT" sz="2000" dirty="0"/>
          </a:p>
          <a:p>
            <a:pPr marL="342900" indent="-342900" algn="just">
              <a:buFontTx/>
              <a:buChar char="-"/>
              <a:defRPr/>
            </a:pPr>
            <a:r>
              <a:rPr lang="it-IT" sz="2000" dirty="0" smtClean="0"/>
              <a:t>Rimanenze di magazzino</a:t>
            </a:r>
            <a:endParaRPr lang="it-IT"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627063" y="22066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Le scritture di assestamento</a:t>
            </a:r>
            <a:endParaRPr lang="it-IT" altLang="it-IT" sz="1800"/>
          </a:p>
        </p:txBody>
      </p:sp>
      <p:sp>
        <p:nvSpPr>
          <p:cNvPr id="7" name="Rettangolo 5"/>
          <p:cNvSpPr>
            <a:spLocks noChangeArrowheads="1"/>
          </p:cNvSpPr>
          <p:nvPr/>
        </p:nvSpPr>
        <p:spPr bwMode="auto">
          <a:xfrm>
            <a:off x="414338" y="854075"/>
            <a:ext cx="8315325" cy="5309146"/>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lnSpc>
                <a:spcPct val="150000"/>
              </a:lnSpc>
              <a:spcBef>
                <a:spcPct val="0"/>
              </a:spcBef>
              <a:buClr>
                <a:schemeClr val="tx1"/>
              </a:buClr>
              <a:buFontTx/>
              <a:buNone/>
              <a:defRPr/>
            </a:pPr>
            <a:r>
              <a:rPr lang="it-IT" sz="2000" b="1" u="sng" dirty="0" smtClean="0">
                <a:latin typeface="Tahoma" panose="020B0604030504040204" pitchFamily="34" charset="0"/>
                <a:ea typeface="Tahoma" panose="020B0604030504040204" pitchFamily="34" charset="0"/>
                <a:cs typeface="Tahoma" panose="020B0604030504040204" pitchFamily="34" charset="0"/>
              </a:rPr>
              <a:t>Ciò perché avevamo adottato le seguenti semplificazioni:</a:t>
            </a:r>
            <a:r>
              <a:rPr lang="it-IT" altLang="it-IT" sz="2000" u="sng" dirty="0" smtClean="0">
                <a:latin typeface="Tahoma" panose="020B0604030504040204" pitchFamily="34" charset="0"/>
                <a:cs typeface="Tahoma" panose="020B0604030504040204" pitchFamily="34" charset="0"/>
              </a:rPr>
              <a:t> </a:t>
            </a:r>
            <a:endParaRPr lang="it-IT" altLang="it-IT" sz="2000" u="sng" dirty="0">
              <a:latin typeface="Tahoma" panose="020B0604030504040204" pitchFamily="34" charset="0"/>
              <a:cs typeface="Tahoma" panose="020B0604030504040204" pitchFamily="34" charset="0"/>
            </a:endParaRPr>
          </a:p>
          <a:p>
            <a:pPr marL="285750" indent="-285750" eaLnBrk="1" hangingPunct="1">
              <a:lnSpc>
                <a:spcPct val="150000"/>
              </a:lnSpc>
              <a:spcBef>
                <a:spcPct val="0"/>
              </a:spcBef>
              <a:buClr>
                <a:schemeClr val="tx1"/>
              </a:buClr>
              <a:defRPr/>
            </a:pPr>
            <a:r>
              <a:rPr lang="it-IT" altLang="it-IT" sz="1800" u="sng" dirty="0">
                <a:latin typeface="Tahoma" panose="020B0604030504040204" pitchFamily="34" charset="0"/>
                <a:cs typeface="Tahoma" panose="020B0604030504040204" pitchFamily="34" charset="0"/>
              </a:rPr>
              <a:t> gli impianti non subivano alcuna perdita di utilità nell’arco dell’esercizio, quindi venivano integralmente rinviati all’esercizio futuro; </a:t>
            </a:r>
          </a:p>
          <a:p>
            <a:pPr marL="285750" indent="-285750" eaLnBrk="1" hangingPunct="1">
              <a:lnSpc>
                <a:spcPct val="150000"/>
              </a:lnSpc>
              <a:spcBef>
                <a:spcPct val="0"/>
              </a:spcBef>
              <a:buClr>
                <a:schemeClr val="tx1"/>
              </a:buClr>
              <a:defRPr/>
            </a:pPr>
            <a:r>
              <a:rPr lang="it-IT" altLang="it-IT" sz="1800" u="sng" dirty="0">
                <a:latin typeface="Tahoma" panose="020B0604030504040204" pitchFamily="34" charset="0"/>
                <a:cs typeface="Tahoma" panose="020B0604030504040204" pitchFamily="34" charset="0"/>
              </a:rPr>
              <a:t>non si registravano rimanenze di materie, semilavorati o prodotti finiti a fine esercizio, quindi i relativi costi di acquisizione e di produzione venivano integralmente imputati all’esercizio corrente. </a:t>
            </a:r>
          </a:p>
          <a:p>
            <a:pPr marL="285750" indent="-285750" eaLnBrk="1" hangingPunct="1">
              <a:lnSpc>
                <a:spcPct val="150000"/>
              </a:lnSpc>
              <a:spcBef>
                <a:spcPct val="0"/>
              </a:spcBef>
              <a:buClr>
                <a:schemeClr val="tx1"/>
              </a:buClr>
              <a:defRPr/>
            </a:pPr>
            <a:endParaRPr lang="it-IT" altLang="it-IT" sz="800" u="sng" dirty="0">
              <a:latin typeface="Tahoma" panose="020B0604030504040204" pitchFamily="34" charset="0"/>
              <a:cs typeface="Tahoma" panose="020B0604030504040204" pitchFamily="34" charset="0"/>
            </a:endParaRPr>
          </a:p>
          <a:p>
            <a:pPr algn="ctr" eaLnBrk="1" hangingPunct="1">
              <a:lnSpc>
                <a:spcPct val="150000"/>
              </a:lnSpc>
              <a:spcBef>
                <a:spcPct val="0"/>
              </a:spcBef>
              <a:buClr>
                <a:schemeClr val="tx1"/>
              </a:buClr>
              <a:buFontTx/>
              <a:buNone/>
              <a:defRPr/>
            </a:pPr>
            <a:r>
              <a:rPr lang="it-IT" altLang="it-IT" sz="2000" b="1" u="sng" dirty="0" smtClean="0">
                <a:solidFill>
                  <a:srgbClr val="C00000"/>
                </a:solidFill>
                <a:latin typeface="Tahoma" panose="020B0604030504040204" pitchFamily="34" charset="0"/>
                <a:cs typeface="Tahoma" panose="020B0604030504040204" pitchFamily="34" charset="0"/>
              </a:rPr>
              <a:t>PERTANTO</a:t>
            </a:r>
            <a:endParaRPr lang="it-IT" altLang="it-IT" sz="2000" b="1" u="sng" dirty="0">
              <a:solidFill>
                <a:srgbClr val="C00000"/>
              </a:solidFill>
              <a:latin typeface="Tahoma" panose="020B0604030504040204" pitchFamily="34" charset="0"/>
              <a:cs typeface="Tahoma" panose="020B0604030504040204" pitchFamily="34" charset="0"/>
            </a:endParaRPr>
          </a:p>
          <a:p>
            <a:pPr algn="just" eaLnBrk="1" hangingPunct="1">
              <a:lnSpc>
                <a:spcPct val="150000"/>
              </a:lnSpc>
              <a:spcBef>
                <a:spcPct val="0"/>
              </a:spcBef>
              <a:buClr>
                <a:schemeClr val="tx1"/>
              </a:buClr>
              <a:buFontTx/>
              <a:buNone/>
              <a:defRPr/>
            </a:pPr>
            <a:r>
              <a:rPr lang="it-IT" altLang="it-IT" sz="1800" u="sng" dirty="0">
                <a:latin typeface="Tahoma" panose="020B0604030504040204" pitchFamily="34" charset="0"/>
                <a:cs typeface="Tahoma" panose="020B0604030504040204" pitchFamily="34" charset="0"/>
              </a:rPr>
              <a:t>Una parte del costo degli impianti dovrà essere imputata al conto economico dell’esercizio → </a:t>
            </a:r>
            <a:r>
              <a:rPr lang="it-IT" altLang="it-IT" sz="1800" b="1" u="sng" dirty="0">
                <a:latin typeface="Tahoma" panose="020B0604030504040204" pitchFamily="34" charset="0"/>
                <a:cs typeface="Tahoma" panose="020B0604030504040204" pitchFamily="34" charset="0"/>
              </a:rPr>
              <a:t>Scrittura di integrazione (+/-)</a:t>
            </a:r>
          </a:p>
          <a:p>
            <a:pPr algn="just" eaLnBrk="1" hangingPunct="1">
              <a:lnSpc>
                <a:spcPct val="150000"/>
              </a:lnSpc>
              <a:spcBef>
                <a:spcPct val="0"/>
              </a:spcBef>
              <a:buClr>
                <a:schemeClr val="tx1"/>
              </a:buClr>
              <a:buFontTx/>
              <a:buNone/>
              <a:defRPr/>
            </a:pPr>
            <a:r>
              <a:rPr lang="it-IT" altLang="it-IT" sz="1800" u="sng" dirty="0">
                <a:latin typeface="Tahoma" panose="020B0604030504040204" pitchFamily="34" charset="0"/>
                <a:cs typeface="Tahoma" panose="020B0604030504040204" pitchFamily="34" charset="0"/>
              </a:rPr>
              <a:t>In magazzino potranno inoltre essere presenti  «in rimanenza» una parte di materie non utilizzate, semilavorati non terminati e prodotti finiti non venduti alla fine del periodo → </a:t>
            </a:r>
            <a:r>
              <a:rPr lang="it-IT" altLang="it-IT" sz="1800" b="1" u="sng" dirty="0">
                <a:latin typeface="Tahoma" panose="020B0604030504040204" pitchFamily="34" charset="0"/>
                <a:cs typeface="Tahoma" panose="020B0604030504040204" pitchFamily="34" charset="0"/>
              </a:rPr>
              <a:t>Scrittura di rettifica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88915A2E6790A4E935073FC38815A9B" ma:contentTypeVersion="2" ma:contentTypeDescription="Creare un nuovo documento." ma:contentTypeScope="" ma:versionID="0b5b74ba709365427f252fc794ac3051">
  <xsd:schema xmlns:xsd="http://www.w3.org/2001/XMLSchema" xmlns:xs="http://www.w3.org/2001/XMLSchema" xmlns:p="http://schemas.microsoft.com/office/2006/metadata/properties" xmlns:ns2="df884420-b919-4d6c-a345-d8cfdc0e84c8" targetNamespace="http://schemas.microsoft.com/office/2006/metadata/properties" ma:root="true" ma:fieldsID="71e66d901e13c8eb5d6f473efa2108d5" ns2:_="">
    <xsd:import namespace="df884420-b919-4d6c-a345-d8cfdc0e84c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884420-b919-4d6c-a345-d8cfdc0e84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285022-660A-4842-8474-6B137B38CE04}">
  <ds:schemaRefs>
    <ds:schemaRef ds:uri="http://schemas.microsoft.com/sharepoint/v3/contenttype/forms"/>
  </ds:schemaRefs>
</ds:datastoreItem>
</file>

<file path=customXml/itemProps2.xml><?xml version="1.0" encoding="utf-8"?>
<ds:datastoreItem xmlns:ds="http://schemas.openxmlformats.org/officeDocument/2006/customXml" ds:itemID="{53F360AF-CF78-4ECB-BCF7-43067F9CC8B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16A82F6-320B-4C75-93F6-4C1B31FD2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884420-b919-4d6c-a345-d8cfdc0e84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3953</TotalTime>
  <Words>4753</Words>
  <Application>Microsoft Office PowerPoint</Application>
  <PresentationFormat>Presentazione su schermo (4:3)</PresentationFormat>
  <Paragraphs>572</Paragraphs>
  <Slides>47</Slides>
  <Notes>32</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47</vt:i4>
      </vt:variant>
    </vt:vector>
  </HeadingPairs>
  <TitlesOfParts>
    <vt:vector size="57" baseType="lpstr">
      <vt:lpstr>MS PGothic</vt:lpstr>
      <vt:lpstr>MS PGothic</vt:lpstr>
      <vt:lpstr>Arial</vt:lpstr>
      <vt:lpstr>AvantGarde Bk BT</vt:lpstr>
      <vt:lpstr>Calibri</vt:lpstr>
      <vt:lpstr>Tahoma</vt:lpstr>
      <vt:lpstr>Times New Roman</vt:lpstr>
      <vt:lpstr>Wingdings</vt:lpstr>
      <vt:lpstr>crossmind</vt:lpstr>
      <vt:lpstr>1_crossmind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rimanenze finali di magazzino</vt:lpstr>
      <vt:lpstr>Le rimanenze finali di magazzino</vt:lpstr>
      <vt:lpstr>Le rimanenze finali di magazzino</vt:lpstr>
      <vt:lpstr> Le rimanenze di materie prime   </vt:lpstr>
      <vt:lpstr>Presentazione standard di PowerPoint</vt:lpstr>
      <vt:lpstr>Presentazione standard di PowerPoint</vt:lpstr>
      <vt:lpstr>Presentazione standard di PowerPoint</vt:lpstr>
      <vt:lpstr>Presentazione standard di PowerPoint</vt:lpstr>
      <vt:lpstr>Presentazione standard di PowerPoint</vt:lpstr>
      <vt:lpstr> Le rimanenze di semilavorati e prodotti finiti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295</cp:revision>
  <dcterms:created xsi:type="dcterms:W3CDTF">2008-10-04T09:41:13Z</dcterms:created>
  <dcterms:modified xsi:type="dcterms:W3CDTF">2021-03-22T17:08:52Z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0x010100288915A2E6790A4E935073FC38815A9B</vt:lpwstr>
  </property>
</Properties>
</file>