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48"/>
  </p:notesMasterIdLst>
  <p:sldIdLst>
    <p:sldId id="291" r:id="rId5"/>
    <p:sldId id="503" r:id="rId6"/>
    <p:sldId id="522" r:id="rId7"/>
    <p:sldId id="519" r:id="rId8"/>
    <p:sldId id="538" r:id="rId9"/>
    <p:sldId id="558" r:id="rId10"/>
    <p:sldId id="539" r:id="rId11"/>
    <p:sldId id="394" r:id="rId12"/>
    <p:sldId id="521" r:id="rId13"/>
    <p:sldId id="524" r:id="rId14"/>
    <p:sldId id="523" r:id="rId15"/>
    <p:sldId id="497" r:id="rId16"/>
    <p:sldId id="526" r:id="rId17"/>
    <p:sldId id="527" r:id="rId18"/>
    <p:sldId id="528" r:id="rId19"/>
    <p:sldId id="525" r:id="rId20"/>
    <p:sldId id="529" r:id="rId21"/>
    <p:sldId id="530" r:id="rId22"/>
    <p:sldId id="531" r:id="rId23"/>
    <p:sldId id="532" r:id="rId24"/>
    <p:sldId id="533" r:id="rId25"/>
    <p:sldId id="535" r:id="rId26"/>
    <p:sldId id="536" r:id="rId27"/>
    <p:sldId id="537" r:id="rId28"/>
    <p:sldId id="540" r:id="rId29"/>
    <p:sldId id="541" r:id="rId30"/>
    <p:sldId id="543" r:id="rId31"/>
    <p:sldId id="544" r:id="rId32"/>
    <p:sldId id="545" r:id="rId33"/>
    <p:sldId id="546" r:id="rId34"/>
    <p:sldId id="547" r:id="rId35"/>
    <p:sldId id="548" r:id="rId36"/>
    <p:sldId id="549" r:id="rId37"/>
    <p:sldId id="551" r:id="rId38"/>
    <p:sldId id="552" r:id="rId39"/>
    <p:sldId id="553" r:id="rId40"/>
    <p:sldId id="554" r:id="rId41"/>
    <p:sldId id="555" r:id="rId42"/>
    <p:sldId id="556" r:id="rId43"/>
    <p:sldId id="557" r:id="rId44"/>
    <p:sldId id="559" r:id="rId45"/>
    <p:sldId id="560" r:id="rId46"/>
    <p:sldId id="337" r:id="rId47"/>
  </p:sldIdLst>
  <p:sldSz cx="9144000" cy="6858000" type="screen4x3"/>
  <p:notesSz cx="6858000" cy="97234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57" autoAdjust="0"/>
    <p:restoredTop sz="93792" autoAdjust="0"/>
  </p:normalViewPr>
  <p:slideViewPr>
    <p:cSldViewPr>
      <p:cViewPr varScale="1">
        <p:scale>
          <a:sx n="104" d="100"/>
          <a:sy n="104" d="100"/>
        </p:scale>
        <p:origin x="90" y="4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03CEA24-AA48-404E-BEFA-9345EFAB09B1}" type="datetimeFigureOut">
              <a:rPr lang="it-IT"/>
              <a:pPr>
                <a:defRPr/>
              </a:pPr>
              <a:t>17/03/2021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1425" y="1216025"/>
            <a:ext cx="4375150" cy="3281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679950"/>
            <a:ext cx="5486400" cy="3827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236075"/>
            <a:ext cx="2971800" cy="4873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474F60-C025-4C2D-878F-11FC39D9B700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C3C105-996E-4E35-9710-47E70C4FFEFD}" type="slidenum">
              <a:rPr lang="it-IT" altLang="it-IT">
                <a:cs typeface="Arial" panose="020B0604020202020204" pitchFamily="34" charset="0"/>
              </a:rPr>
              <a:pPr/>
              <a:t>2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9221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36E4C-9A8C-41A6-ADCA-48C638F4B337}" type="slidenum">
              <a:rPr lang="it-IT" altLang="it-IT">
                <a:cs typeface="Arial" panose="020B0604020202020204" pitchFamily="34" charset="0"/>
              </a:rPr>
              <a:pPr/>
              <a:t>12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867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398C14-7188-460C-8D0F-2991D4C7407E}" type="slidenum">
              <a:rPr lang="it-IT" altLang="it-IT">
                <a:cs typeface="Arial" panose="020B0604020202020204" pitchFamily="34" charset="0"/>
              </a:rPr>
              <a:pPr/>
              <a:t>13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0725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D47F78-D006-4ACE-9DFE-4F2492FEB0ED}" type="slidenum">
              <a:rPr lang="it-IT" altLang="it-IT">
                <a:cs typeface="Arial" panose="020B0604020202020204" pitchFamily="34" charset="0"/>
              </a:rPr>
              <a:pPr/>
              <a:t>14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277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46CE4F-474D-4974-9D2B-160BA7327D33}" type="slidenum">
              <a:rPr lang="it-IT" altLang="it-IT">
                <a:cs typeface="Arial" panose="020B0604020202020204" pitchFamily="34" charset="0"/>
              </a:rPr>
              <a:pPr/>
              <a:t>15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4821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999B1D-66AC-4F82-963F-C2D11B093E4A}" type="slidenum">
              <a:rPr lang="it-IT" altLang="it-IT">
                <a:cs typeface="Arial" panose="020B0604020202020204" pitchFamily="34" charset="0"/>
              </a:rPr>
              <a:pPr/>
              <a:t>16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6869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93081A-9BBE-402F-84F3-0BC37A645319}" type="slidenum">
              <a:rPr lang="it-IT" altLang="it-IT">
                <a:cs typeface="Arial" panose="020B0604020202020204" pitchFamily="34" charset="0"/>
              </a:rPr>
              <a:pPr/>
              <a:t>17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891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F0E7EC-E00C-4CC3-9F5E-E4B3059C47C5}" type="slidenum">
              <a:rPr lang="it-IT" altLang="it-IT">
                <a:cs typeface="Arial" panose="020B0604020202020204" pitchFamily="34" charset="0"/>
              </a:rPr>
              <a:pPr/>
              <a:t>18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40965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28A680-6233-4FE5-99C9-B90DA545394F}" type="slidenum">
              <a:rPr lang="it-IT" altLang="it-IT">
                <a:cs typeface="Arial" panose="020B0604020202020204" pitchFamily="34" charset="0"/>
              </a:rPr>
              <a:pPr/>
              <a:t>19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4301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E19472-FBF9-4101-B454-8017C8C01B8D}" type="slidenum">
              <a:rPr lang="it-IT" altLang="it-IT">
                <a:cs typeface="Arial" panose="020B0604020202020204" pitchFamily="34" charset="0"/>
              </a:rPr>
              <a:pPr/>
              <a:t>20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45061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CE357A-B756-4D7F-BD83-0BBEA4140ACC}" type="slidenum">
              <a:rPr lang="it-IT" altLang="it-IT">
                <a:cs typeface="Arial" panose="020B0604020202020204" pitchFamily="34" charset="0"/>
              </a:rPr>
              <a:pPr/>
              <a:t>21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47109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DB97AC-D122-472A-B833-BAD2D5C14E6E}" type="slidenum">
              <a:rPr lang="it-IT" altLang="it-IT">
                <a:cs typeface="Arial" panose="020B0604020202020204" pitchFamily="34" charset="0"/>
              </a:rPr>
              <a:pPr/>
              <a:t>3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11269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074230-07D9-4A37-A405-9B5C48027E38}" type="slidenum">
              <a:rPr lang="it-IT" altLang="it-IT">
                <a:cs typeface="Arial" panose="020B0604020202020204" pitchFamily="34" charset="0"/>
              </a:rPr>
              <a:pPr/>
              <a:t>22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4915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78A3E3-AC5E-4952-B75B-3798B1C6C74D}" type="slidenum">
              <a:rPr lang="it-IT" altLang="it-IT">
                <a:cs typeface="Arial" panose="020B0604020202020204" pitchFamily="34" charset="0"/>
              </a:rPr>
              <a:pPr/>
              <a:t>23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51205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B2EC96-6A09-411A-B186-D5E418024713}" type="slidenum">
              <a:rPr lang="it-IT" altLang="it-IT">
                <a:cs typeface="Arial" panose="020B0604020202020204" pitchFamily="34" charset="0"/>
              </a:rPr>
              <a:pPr/>
              <a:t>24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5325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7D4CE0-5AA0-490C-9F31-0D4F35723199}" type="slidenum">
              <a:rPr lang="it-IT" altLang="it-IT">
                <a:cs typeface="Arial" panose="020B0604020202020204" pitchFamily="34" charset="0"/>
              </a:rPr>
              <a:pPr/>
              <a:t>25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55301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8B844D-33F6-4C8E-A2F1-2271E82B6A11}" type="slidenum">
              <a:rPr lang="it-IT" altLang="it-IT">
                <a:cs typeface="Arial" panose="020B0604020202020204" pitchFamily="34" charset="0"/>
              </a:rPr>
              <a:pPr/>
              <a:t>26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57349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5BD081-83EF-4DCD-8F66-74586F41094F}" type="slidenum">
              <a:rPr lang="it-IT" altLang="it-IT">
                <a:cs typeface="Arial" panose="020B0604020202020204" pitchFamily="34" charset="0"/>
              </a:rPr>
              <a:pPr/>
              <a:t>27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5939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02DC9D-685F-4DC7-ADEE-0784859FB318}" type="slidenum">
              <a:rPr lang="it-IT" altLang="it-IT">
                <a:cs typeface="Arial" panose="020B0604020202020204" pitchFamily="34" charset="0"/>
              </a:rPr>
              <a:pPr/>
              <a:t>28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61445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216C28-5984-4AA7-813F-8ED75A81800E}" type="slidenum">
              <a:rPr lang="it-IT" altLang="it-IT">
                <a:cs typeface="Arial" panose="020B0604020202020204" pitchFamily="34" charset="0"/>
              </a:rPr>
              <a:pPr/>
              <a:t>29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6349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2968FA-9042-436D-85BD-75C4179E85FE}" type="slidenum">
              <a:rPr lang="it-IT" altLang="it-IT">
                <a:cs typeface="Arial" panose="020B0604020202020204" pitchFamily="34" charset="0"/>
              </a:rPr>
              <a:pPr/>
              <a:t>30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65541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9AA09C-E49F-4164-91B8-DF8216EBC154}" type="slidenum">
              <a:rPr lang="it-IT" altLang="it-IT">
                <a:cs typeface="Arial" panose="020B0604020202020204" pitchFamily="34" charset="0"/>
              </a:rPr>
              <a:pPr/>
              <a:t>31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67589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B5107-4F12-4234-8D9C-A0EAC1499075}" type="slidenum">
              <a:rPr lang="it-IT" altLang="it-IT">
                <a:cs typeface="Arial" panose="020B0604020202020204" pitchFamily="34" charset="0"/>
              </a:rPr>
              <a:pPr/>
              <a:t>4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1331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3B9520-0DAB-49AA-9C81-8FD2F115BFF0}" type="slidenum">
              <a:rPr lang="it-IT" altLang="it-IT">
                <a:cs typeface="Arial" panose="020B0604020202020204" pitchFamily="34" charset="0"/>
              </a:rPr>
              <a:pPr/>
              <a:t>32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6963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AA095E-FD2C-426A-9545-1191A1D462B6}" type="slidenum">
              <a:rPr lang="it-IT" altLang="it-IT">
                <a:cs typeface="Arial" panose="020B0604020202020204" pitchFamily="34" charset="0"/>
              </a:rPr>
              <a:pPr/>
              <a:t>33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71685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DBF6F3-866E-44BC-A5E4-639053665A17}" type="slidenum">
              <a:rPr lang="it-IT" altLang="it-IT">
                <a:cs typeface="Arial" panose="020B0604020202020204" pitchFamily="34" charset="0"/>
              </a:rPr>
              <a:pPr/>
              <a:t>34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7373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E4F556-E9BA-4CF4-B1BF-5BB74295FBF5}" type="slidenum">
              <a:rPr lang="it-IT" altLang="it-IT">
                <a:cs typeface="Arial" panose="020B0604020202020204" pitchFamily="34" charset="0"/>
              </a:rPr>
              <a:pPr/>
              <a:t>35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75781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50EEC6-0B86-4AE6-9F83-68686D553046}" type="slidenum">
              <a:rPr lang="it-IT" altLang="it-IT">
                <a:cs typeface="Arial" panose="020B0604020202020204" pitchFamily="34" charset="0"/>
              </a:rPr>
              <a:pPr/>
              <a:t>36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77829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2F8438-FE49-4653-9F76-6A2D663ECFE6}" type="slidenum">
              <a:rPr lang="it-IT" altLang="it-IT">
                <a:cs typeface="Arial" panose="020B0604020202020204" pitchFamily="34" charset="0"/>
              </a:rPr>
              <a:pPr/>
              <a:t>37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7987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DAB70B-531F-4967-BB1E-3B4DB9B75636}" type="slidenum">
              <a:rPr lang="it-IT" altLang="it-IT">
                <a:cs typeface="Arial" panose="020B0604020202020204" pitchFamily="34" charset="0"/>
              </a:rPr>
              <a:pPr/>
              <a:t>38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81925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FCAEE9-9AFA-4B25-9B6B-47FD87B62EFD}" type="slidenum">
              <a:rPr lang="it-IT" altLang="it-IT">
                <a:cs typeface="Arial" panose="020B0604020202020204" pitchFamily="34" charset="0"/>
              </a:rPr>
              <a:pPr/>
              <a:t>39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8397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E25E4F-2A26-4227-81E7-0669C13C18B0}" type="slidenum">
              <a:rPr lang="it-IT" altLang="it-IT">
                <a:cs typeface="Arial" panose="020B0604020202020204" pitchFamily="34" charset="0"/>
              </a:rPr>
              <a:pPr/>
              <a:t>40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86021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3AED4F-4461-46A7-B067-BA239FA5440E}" type="slidenum">
              <a:rPr lang="it-IT" altLang="it-IT">
                <a:cs typeface="Arial" panose="020B0604020202020204" pitchFamily="34" charset="0"/>
              </a:rPr>
              <a:pPr/>
              <a:t>41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88069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3CA987-2F19-432A-AA5E-C19D5364BB6D}" type="slidenum">
              <a:rPr lang="it-IT" altLang="it-IT">
                <a:cs typeface="Arial" panose="020B0604020202020204" pitchFamily="34" charset="0"/>
              </a:rPr>
              <a:pPr/>
              <a:t>5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15365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B432D2-5CE2-4EF3-A899-83A3DEFA8DE5}" type="slidenum">
              <a:rPr lang="it-IT" altLang="it-IT">
                <a:cs typeface="Arial" panose="020B0604020202020204" pitchFamily="34" charset="0"/>
              </a:rPr>
              <a:pPr/>
              <a:t>42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9011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6453F1-8E67-4395-B2D3-CE5D7D0C6C42}" type="slidenum">
              <a:rPr lang="it-IT" altLang="it-IT">
                <a:cs typeface="Arial" panose="020B0604020202020204" pitchFamily="34" charset="0"/>
              </a:rPr>
              <a:pPr/>
              <a:t>6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1741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2FAF67-C95A-4836-92DA-89883D7C94B7}" type="slidenum">
              <a:rPr lang="it-IT" altLang="it-IT">
                <a:cs typeface="Arial" panose="020B0604020202020204" pitchFamily="34" charset="0"/>
              </a:rPr>
              <a:pPr/>
              <a:t>7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19461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6B6B34-9144-44A9-A74D-DB96722A7865}" type="slidenum">
              <a:rPr lang="it-IT" altLang="it-IT">
                <a:cs typeface="Arial" panose="020B0604020202020204" pitchFamily="34" charset="0"/>
              </a:rPr>
              <a:pPr/>
              <a:t>9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253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36FB0A-240E-413A-A9A6-B6B938389E7A}" type="slidenum">
              <a:rPr lang="it-IT" altLang="it-IT">
                <a:cs typeface="Arial" panose="020B0604020202020204" pitchFamily="34" charset="0"/>
              </a:rPr>
              <a:pPr/>
              <a:t>10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4581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920770-7E55-4E55-9F64-E9D4EC4DF7CE}" type="slidenum">
              <a:rPr lang="it-IT" altLang="it-IT">
                <a:cs typeface="Arial" panose="020B0604020202020204" pitchFamily="34" charset="0"/>
              </a:rPr>
              <a:pPr/>
              <a:t>11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6629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pic>
        <p:nvPicPr>
          <p:cNvPr id="6" name="Picture 13" descr="Crossmind_definitivo2"/>
          <p:cNvPicPr>
            <a:picLocks noChangeAspect="1" noChangeArrowheads="1"/>
          </p:cNvPicPr>
          <p:nvPr/>
        </p:nvPicPr>
        <p:blipFill>
          <a:blip r:embed="rId2">
            <a:lum bright="80000" contrast="-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92" b="27074"/>
          <a:stretch>
            <a:fillRect/>
          </a:stretch>
        </p:blipFill>
        <p:spPr bwMode="auto">
          <a:xfrm>
            <a:off x="323850" y="5021263"/>
            <a:ext cx="21463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24301" y="1916113"/>
            <a:ext cx="5000625" cy="1225550"/>
          </a:xfrm>
        </p:spPr>
        <p:txBody>
          <a:bodyPr/>
          <a:lstStyle>
            <a:lvl1pPr algn="ctr">
              <a:defRPr b="1">
                <a:solidFill>
                  <a:srgbClr val="99003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356101" y="3429001"/>
            <a:ext cx="4537075" cy="1368425"/>
          </a:xfrm>
        </p:spPr>
        <p:txBody>
          <a:bodyPr/>
          <a:lstStyle>
            <a:lvl1pPr marL="0" indent="0" algn="r">
              <a:buFontTx/>
              <a:buNone/>
              <a:defRPr sz="1800">
                <a:solidFill>
                  <a:srgbClr val="5F5F5F"/>
                </a:solidFill>
                <a:latin typeface="AvantGarde Bk BT" pitchFamily="34" charset="0"/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ftr" sz="quarter" idx="10"/>
          </p:nvPr>
        </p:nvSpPr>
        <p:spPr>
          <a:xfrm>
            <a:off x="4356100" y="6245225"/>
            <a:ext cx="4608513" cy="476250"/>
          </a:xfrm>
        </p:spPr>
        <p:txBody>
          <a:bodyPr/>
          <a:lstStyle>
            <a:lvl1pPr algn="r">
              <a:defRPr i="1"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</p:spTree>
    <p:extLst>
      <p:ext uri="{BB962C8B-B14F-4D97-AF65-F5344CB8AC3E}">
        <p14:creationId xmlns:p14="http://schemas.microsoft.com/office/powerpoint/2010/main" val="415782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66E4B-2B55-4152-89CB-8D681F21AA2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2673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4975" y="341313"/>
            <a:ext cx="2108200" cy="55356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2" y="341313"/>
            <a:ext cx="6175375" cy="55356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3F810-4F3C-4A74-B700-51188F6E8A9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78033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84356-9D29-4214-B4A9-C266E79E851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0489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7A38A-5E0F-4ED6-A55E-BF2FE91AAF5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7968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4B02F-B4B1-42E4-8F5D-5B2FDAC0A30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8680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1" y="1125539"/>
            <a:ext cx="4141788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1389" y="1125539"/>
            <a:ext cx="4141787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957C6-1CD1-4582-A293-9C4E26ED744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246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A567C-1D5D-4E68-AD01-889263E7DB6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4218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5F109-0573-4450-A951-D97D830E0FE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4168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A3B045-943F-442A-833F-95B85CE7F85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5681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243081-CB8E-4FBE-AE23-09185452CED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4307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8C601-7DF8-4F1C-9B2B-9EF053E5D4D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4189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7" name="Rectangle 11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41313"/>
            <a:ext cx="8208962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43597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37288"/>
            <a:ext cx="4176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6588" y="6237288"/>
            <a:ext cx="1906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AvantGarde Bk BT"/>
                <a:ea typeface="MS PGothic" panose="020B0600070205080204" pitchFamily="34" charset="-128"/>
              </a:defRPr>
            </a:lvl1pPr>
          </a:lstStyle>
          <a:p>
            <a:fld id="{1580775E-D99B-4075-BC54-106AA86636C2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5" r:id="rId1"/>
    <p:sldLayoutId id="2147484326" r:id="rId2"/>
    <p:sldLayoutId id="2147484316" r:id="rId3"/>
    <p:sldLayoutId id="2147484317" r:id="rId4"/>
    <p:sldLayoutId id="2147484318" r:id="rId5"/>
    <p:sldLayoutId id="2147484319" r:id="rId6"/>
    <p:sldLayoutId id="2147484320" r:id="rId7"/>
    <p:sldLayoutId id="2147484321" r:id="rId8"/>
    <p:sldLayoutId id="2147484322" r:id="rId9"/>
    <p:sldLayoutId id="2147484323" r:id="rId10"/>
    <p:sldLayoutId id="2147484324" r:id="rId11"/>
    <p:sldLayoutId id="2147484327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83568" y="2399397"/>
            <a:ext cx="79928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it-IT" sz="4400" b="1" dirty="0">
                <a:solidFill>
                  <a:schemeClr val="accent6"/>
                </a:solidFill>
                <a:latin typeface="Times New Roman" pitchFamily="18" charset="0"/>
              </a:rPr>
              <a:t>Corso di Ragioneria Generale</a:t>
            </a:r>
          </a:p>
          <a:p>
            <a:pPr algn="ctr" eaLnBrk="1" hangingPunct="1">
              <a:defRPr/>
            </a:pPr>
            <a:endParaRPr lang="it-IT" altLang="it-IT" sz="4400"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buNone/>
              <a:defRPr/>
            </a:pPr>
            <a:r>
              <a:rPr lang="it-IT" sz="4400" b="1" i="1" dirty="0" smtClean="0">
                <a:solidFill>
                  <a:srgbClr val="7030A0"/>
                </a:solidFill>
                <a:latin typeface="Times New Roman" pitchFamily="18" charset="0"/>
              </a:rPr>
              <a:t>La liquidità differita</a:t>
            </a:r>
          </a:p>
          <a:p>
            <a:pPr algn="ctr">
              <a:spcBef>
                <a:spcPts val="0"/>
              </a:spcBef>
              <a:buNone/>
              <a:defRPr/>
            </a:pPr>
            <a:endParaRPr lang="it-IT" sz="4400" b="1" i="1" dirty="0">
              <a:solidFill>
                <a:schemeClr val="accent6"/>
              </a:solidFill>
              <a:latin typeface="Times New Roman" pitchFamily="18" charset="0"/>
            </a:endParaRPr>
          </a:p>
          <a:p>
            <a:pPr algn="ctr">
              <a:buNone/>
              <a:defRPr/>
            </a:pPr>
            <a:r>
              <a:rPr lang="it-IT" sz="4400" b="1" i="1" dirty="0">
                <a:solidFill>
                  <a:srgbClr val="C00000"/>
                </a:solidFill>
                <a:latin typeface="Times New Roman" pitchFamily="18" charset="0"/>
              </a:rPr>
              <a:t>Prof. Stefano Coronella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268" y="233956"/>
            <a:ext cx="1524003" cy="15240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198438" y="1474788"/>
            <a:ext cx="8815387" cy="890587"/>
          </a:xfrm>
        </p:spPr>
        <p:txBody>
          <a:bodyPr/>
          <a:lstStyle/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b="1" u="sng" dirty="0">
                <a:latin typeface="Tahoma" panose="020B0604030504040204" pitchFamily="34" charset="0"/>
                <a:cs typeface="Tahoma" panose="020B0604030504040204" pitchFamily="34" charset="0"/>
              </a:rPr>
              <a:t>Esempio:</a:t>
            </a: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Costituzione una società con un apporto in denaro da parte dei socie per € 40. La sottoscrizione viene regolarizzata 60 gg dopo l’espletamento dell’operazione.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Rileviamo 2 momenti</a:t>
            </a:r>
          </a:p>
          <a:p>
            <a:pPr algn="just" eaLnBrk="1" hangingPunct="1">
              <a:buClr>
                <a:schemeClr val="tx1"/>
              </a:buClr>
              <a:buFontTx/>
              <a:buChar char="-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Promessa di sottoscrizione </a:t>
            </a: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(immediata)</a:t>
            </a:r>
          </a:p>
          <a:p>
            <a:pPr algn="just" eaLnBrk="1" hangingPunct="1">
              <a:buClr>
                <a:schemeClr val="tx1"/>
              </a:buClr>
              <a:buFontTx/>
              <a:buChar char="-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Effettivo versamento </a:t>
            </a: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(differito)</a:t>
            </a:r>
          </a:p>
          <a:p>
            <a:pPr algn="just" eaLnBrk="1" hangingPunct="1">
              <a:buClr>
                <a:schemeClr val="tx1"/>
              </a:buClr>
              <a:buFontTx/>
              <a:buChar char="-"/>
              <a:defRPr/>
            </a:pPr>
            <a:endParaRPr lang="it-IT" altLang="it-IT" sz="16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385763" y="41481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410368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803275" y="3670300"/>
            <a:ext cx="18113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CREDITI V/SOCI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478463" y="3630613"/>
            <a:ext cx="19161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CAPITALE SOCIALE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 </a:t>
            </a:r>
          </a:p>
        </p:txBody>
      </p:sp>
      <p:sp>
        <p:nvSpPr>
          <p:cNvPr id="23568" name="CasellaDiTesto 4"/>
          <p:cNvSpPr txBox="1">
            <a:spLocks noChangeArrowheads="1"/>
          </p:cNvSpPr>
          <p:nvPr/>
        </p:nvSpPr>
        <p:spPr bwMode="auto">
          <a:xfrm flipH="1">
            <a:off x="152400" y="41449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5238" y="4144963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374900" y="418941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434263" y="4137025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928688" y="4137025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739775" y="4413250"/>
            <a:ext cx="792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7037388" y="4224338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6900863" y="4610100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  <p:cxnSp>
        <p:nvCxnSpPr>
          <p:cNvPr id="15" name="Connettore diritto 14"/>
          <p:cNvCxnSpPr/>
          <p:nvPr/>
        </p:nvCxnSpPr>
        <p:spPr>
          <a:xfrm>
            <a:off x="1335088" y="5516563"/>
            <a:ext cx="6099175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1314450" y="50133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7434263" y="50133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/>
        </p:nvGraphicFramePr>
        <p:xfrm>
          <a:off x="358775" y="5749925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v/soci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Capitale Sociale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597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93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finanziamento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a titolo di capitale di rischio</a:t>
            </a:r>
          </a:p>
        </p:txBody>
      </p:sp>
      <p:sp>
        <p:nvSpPr>
          <p:cNvPr id="23598" name="CasellaDiTesto 22"/>
          <p:cNvSpPr txBox="1">
            <a:spLocks noChangeArrowheads="1"/>
          </p:cNvSpPr>
          <p:nvPr/>
        </p:nvSpPr>
        <p:spPr bwMode="auto">
          <a:xfrm flipH="1">
            <a:off x="152400" y="3365500"/>
            <a:ext cx="792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b="1"/>
              <a:t>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244475" y="2900363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2924175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625475" y="2327275"/>
            <a:ext cx="18129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CREDITI V/SOCI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510213" y="2327275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CASSA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25615" name="CasellaDiTesto 4"/>
          <p:cNvSpPr txBox="1">
            <a:spLocks noChangeArrowheads="1"/>
          </p:cNvSpPr>
          <p:nvPr/>
        </p:nvSpPr>
        <p:spPr bwMode="auto">
          <a:xfrm flipH="1">
            <a:off x="107950" y="2981325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4878388" y="2933700"/>
            <a:ext cx="7461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320925" y="29638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351713" y="2974975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854075" y="3211513"/>
            <a:ext cx="5191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40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250825" y="3498850"/>
            <a:ext cx="12588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 smtClean="0"/>
              <a:t>(conto già acceso)</a:t>
            </a:r>
            <a:endParaRPr lang="it-IT" altLang="it-IT" sz="1600" b="1" dirty="0"/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5229225" y="3522663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2614613" y="4564063"/>
            <a:ext cx="3155950" cy="17462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2614613" y="4078288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5770563" y="4078288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/>
        </p:nvGraphicFramePr>
        <p:xfrm>
          <a:off x="323850" y="5518150"/>
          <a:ext cx="8496300" cy="33655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79" marB="458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79" marB="458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</a:t>
                      </a:r>
                    </a:p>
                  </a:txBody>
                  <a:tcPr marT="45879" marB="458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879" marB="458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v/Soci</a:t>
                      </a:r>
                    </a:p>
                  </a:txBody>
                  <a:tcPr marT="45879" marB="458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79" marB="458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T="45879" marB="458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643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93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finanziamento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a titolo di capitale di rischio</a:t>
            </a: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 flipH="1">
            <a:off x="233363" y="1524000"/>
            <a:ext cx="2381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b="1"/>
              <a:t>2) </a:t>
            </a:r>
            <a:r>
              <a:rPr lang="it-IT" altLang="it-IT" sz="1600" b="1"/>
              <a:t>Dopo 60 gg.</a:t>
            </a:r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 flipH="1">
            <a:off x="2205038" y="3195638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28" name="CasellaDiTesto 27"/>
          <p:cNvSpPr txBox="1">
            <a:spLocks noChangeArrowheads="1"/>
          </p:cNvSpPr>
          <p:nvPr/>
        </p:nvSpPr>
        <p:spPr bwMode="auto">
          <a:xfrm flipH="1">
            <a:off x="2068513" y="3452813"/>
            <a:ext cx="792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30" name="CasellaDiTesto 29"/>
          <p:cNvSpPr txBox="1">
            <a:spLocks noChangeArrowheads="1"/>
          </p:cNvSpPr>
          <p:nvPr/>
        </p:nvSpPr>
        <p:spPr bwMode="auto">
          <a:xfrm flipH="1">
            <a:off x="5251450" y="3216275"/>
            <a:ext cx="5191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graphicFrame>
        <p:nvGraphicFramePr>
          <p:cNvPr id="25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422940"/>
              </p:ext>
            </p:extLst>
          </p:nvPr>
        </p:nvGraphicFramePr>
        <p:xfrm>
          <a:off x="323850" y="5148263"/>
          <a:ext cx="8496300" cy="33655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79" marB="458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79" marB="458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v/soci</a:t>
                      </a:r>
                    </a:p>
                  </a:txBody>
                  <a:tcPr marT="45879" marB="458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879" marB="458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Capitale Sociale</a:t>
                      </a:r>
                    </a:p>
                  </a:txBody>
                  <a:tcPr marT="45879" marB="458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79" marB="458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T="45879" marB="458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93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finanziamento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a titolo di capitale di rischio</a:t>
            </a:r>
          </a:p>
        </p:txBody>
      </p:sp>
      <p:pic>
        <p:nvPicPr>
          <p:cNvPr id="27652" name="Immagin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003003"/>
            <a:ext cx="5981700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Rettangolo 3"/>
          <p:cNvSpPr>
            <a:spLocks noChangeArrowheads="1"/>
          </p:cNvSpPr>
          <p:nvPr/>
        </p:nvSpPr>
        <p:spPr bwMode="auto">
          <a:xfrm>
            <a:off x="215900" y="1255713"/>
            <a:ext cx="831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800" b="1">
                <a:latin typeface="Tahoma" panose="020B0604030504040204" pitchFamily="34" charset="0"/>
                <a:cs typeface="Tahoma" panose="020B0604030504040204" pitchFamily="34" charset="0"/>
              </a:rPr>
              <a:t> Riepilogo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220663" y="2989263"/>
            <a:ext cx="8815387" cy="612775"/>
          </a:xfrm>
        </p:spPr>
        <p:txBody>
          <a:bodyPr/>
          <a:lstStyle/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600" b="1" u="sng" smtClean="0">
                <a:latin typeface="Tahoma" panose="020B0604030504040204" pitchFamily="34" charset="0"/>
                <a:cs typeface="Tahoma" panose="020B0604030504040204" pitchFamily="34" charset="0"/>
              </a:rPr>
              <a:t>Esempio:  </a:t>
            </a:r>
            <a:r>
              <a:rPr lang="it-IT" altLang="it-IT" sz="1600" u="sng" smtClean="0">
                <a:latin typeface="Tahoma" panose="020B0604030504040204" pitchFamily="34" charset="0"/>
                <a:cs typeface="Tahoma" panose="020B0604030504040204" pitchFamily="34" charset="0"/>
              </a:rPr>
              <a:t>L’azienda Alfa procede al rimborso di parte del capitale sociale per 20, regolamento in contanti.</a:t>
            </a:r>
            <a:r>
              <a:rPr lang="it-IT" altLang="it-IT" sz="16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385763" y="41481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410368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812800" y="3670300"/>
            <a:ext cx="1792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CASSA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453063" y="3630613"/>
            <a:ext cx="19669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CAPITALE SOCIALE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152400" y="41449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5238" y="4144963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374900" y="418941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434263" y="4137025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2103438" y="4421188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1990725" y="4729163"/>
            <a:ext cx="792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5438775" y="4424363"/>
            <a:ext cx="5191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5319713" y="4746625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2268538" y="5589588"/>
            <a:ext cx="3552825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2268538" y="5086350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5821363" y="5086350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/>
        </p:nvGraphicFramePr>
        <p:xfrm>
          <a:off x="358775" y="5749925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Capitale Sociale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741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93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finanziamento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a titolo di capitale di rischio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358775" y="1238250"/>
            <a:ext cx="8370888" cy="17018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it-IT" altLang="it-IT" dirty="0">
                <a:latin typeface="Tahoma" panose="020B0604030504040204" pitchFamily="34" charset="0"/>
                <a:cs typeface="Tahoma" panose="020B0604030504040204" pitchFamily="34" charset="0"/>
              </a:rPr>
              <a:t>Nel momento dello della restituzione </a:t>
            </a:r>
            <a:r>
              <a:rPr lang="it-IT" altLang="it-IT" b="1" dirty="0">
                <a:latin typeface="Tahoma" panose="020B0604030504040204" pitchFamily="34" charset="0"/>
                <a:cs typeface="Tahoma" panose="020B0604030504040204" pitchFamily="34" charset="0"/>
              </a:rPr>
              <a:t>(spegnimento) </a:t>
            </a:r>
            <a:r>
              <a:rPr lang="it-IT" altLang="it-IT" dirty="0">
                <a:latin typeface="Tahoma" panose="020B0604030504040204" pitchFamily="34" charset="0"/>
                <a:cs typeface="Tahoma" panose="020B0604030504040204" pitchFamily="34" charset="0"/>
              </a:rPr>
              <a:t>si manifesta: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it-IT" altLang="it-IT" dirty="0">
                <a:latin typeface="Tahoma" panose="020B0604030504040204" pitchFamily="34" charset="0"/>
                <a:cs typeface="Tahoma" panose="020B0604030504040204" pitchFamily="34" charset="0"/>
              </a:rPr>
              <a:t>Una riduzione della liquidità         - LIQUIDITA’ (VF-)</a:t>
            </a:r>
          </a:p>
          <a:p>
            <a:pPr>
              <a:lnSpc>
                <a:spcPct val="150000"/>
              </a:lnSpc>
              <a:defRPr/>
            </a:pPr>
            <a:r>
              <a:rPr lang="it-IT" altLang="it-IT" dirty="0">
                <a:latin typeface="Tahoma" panose="020B0604030504040204" pitchFamily="34" charset="0"/>
                <a:cs typeface="Tahoma" panose="020B0604030504040204" pitchFamily="34" charset="0"/>
              </a:rPr>
              <a:t>                                               Contestualmente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it-IT" dirty="0">
                <a:latin typeface="Tahoma" panose="020B0604030504040204" pitchFamily="34" charset="0"/>
                <a:cs typeface="Tahoma" panose="020B0604030504040204" pitchFamily="34" charset="0"/>
              </a:rPr>
              <a:t>Una diminuzione del capitale di rischio         (VE-)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198438" y="1474788"/>
            <a:ext cx="8815387" cy="741362"/>
          </a:xfrm>
        </p:spPr>
        <p:txBody>
          <a:bodyPr/>
          <a:lstStyle/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Esempio: 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L’azienda Alfa si impegna al rimborso di parte del capitale sociale per 20. Il rimborso viene effettuato dopo 60 gg. 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Rileviamo 2 momenti</a:t>
            </a:r>
          </a:p>
          <a:p>
            <a:pPr algn="just" eaLnBrk="1" hangingPunct="1">
              <a:buClr>
                <a:schemeClr val="tx1"/>
              </a:buClr>
              <a:buFontTx/>
              <a:buChar char="-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Promessa di rimborso </a:t>
            </a: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(immediata)</a:t>
            </a:r>
          </a:p>
          <a:p>
            <a:pPr algn="just" eaLnBrk="1" hangingPunct="1">
              <a:buClr>
                <a:schemeClr val="tx1"/>
              </a:buClr>
              <a:buFontTx/>
              <a:buChar char="-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Effettivo pagamento </a:t>
            </a: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(differito)</a:t>
            </a:r>
          </a:p>
          <a:p>
            <a:pPr algn="just" eaLnBrk="1" hangingPunct="1">
              <a:buClr>
                <a:schemeClr val="tx1"/>
              </a:buClr>
              <a:buFontTx/>
              <a:buChar char="-"/>
              <a:defRPr/>
            </a:pPr>
            <a:endParaRPr lang="it-IT" altLang="it-IT" sz="16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385763" y="41481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410368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803275" y="3670300"/>
            <a:ext cx="18113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DEBITO V/SOCI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528736" y="3567113"/>
            <a:ext cx="19161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CAPITALE SOCIALE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152400" y="41449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5238" y="4144963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374900" y="418941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434263" y="4137025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2228850" y="4413250"/>
            <a:ext cx="5191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2074863" y="4633913"/>
            <a:ext cx="792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5268913" y="4452938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5224463" y="4694238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2295525" y="5516563"/>
            <a:ext cx="3492500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2295525" y="50133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5788025" y="50133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/>
        </p:nvGraphicFramePr>
        <p:xfrm>
          <a:off x="358775" y="5749925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Capitale Sociale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Debiti v/Soci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789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93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finanziamento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a titolo di capitale di rischio</a:t>
            </a:r>
          </a:p>
        </p:txBody>
      </p:sp>
      <p:sp>
        <p:nvSpPr>
          <p:cNvPr id="31790" name="CasellaDiTesto 22"/>
          <p:cNvSpPr txBox="1">
            <a:spLocks noChangeArrowheads="1"/>
          </p:cNvSpPr>
          <p:nvPr/>
        </p:nvSpPr>
        <p:spPr bwMode="auto">
          <a:xfrm flipH="1">
            <a:off x="152400" y="3365500"/>
            <a:ext cx="792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b="1"/>
              <a:t>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244475" y="2900363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2924175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625475" y="2327275"/>
            <a:ext cx="18129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DEBITI V/SOCI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510213" y="2327275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CASSA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107950" y="2981325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4878388" y="2933700"/>
            <a:ext cx="7461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320925" y="29638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351713" y="2974975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854075" y="3211513"/>
            <a:ext cx="5191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717550" y="3498850"/>
            <a:ext cx="792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(</a:t>
            </a:r>
            <a:r>
              <a:rPr lang="it-IT" altLang="it-IT" sz="1600"/>
              <a:t>VF+)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6743700" y="3498850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1146175" y="4364038"/>
            <a:ext cx="5992813" cy="17462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1146175" y="3878263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cxnSpLocks/>
          </p:cNvCxnSpPr>
          <p:nvPr/>
        </p:nvCxnSpPr>
        <p:spPr>
          <a:xfrm flipV="1">
            <a:off x="7164288" y="3836988"/>
            <a:ext cx="0" cy="5445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/>
        </p:nvGraphicFramePr>
        <p:xfrm>
          <a:off x="323850" y="5462588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Debiti v/soci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835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93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finanziamento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a titolo di capitale di rischio</a:t>
            </a: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 flipH="1">
            <a:off x="233363" y="1524000"/>
            <a:ext cx="2381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b="1"/>
              <a:t>2) </a:t>
            </a:r>
            <a:r>
              <a:rPr lang="it-IT" altLang="it-IT" sz="1600" b="1"/>
              <a:t>Dopo 60 gg.</a:t>
            </a:r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 flipH="1">
            <a:off x="2205038" y="3195638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20</a:t>
            </a:r>
          </a:p>
        </p:txBody>
      </p:sp>
      <p:sp>
        <p:nvSpPr>
          <p:cNvPr id="28" name="CasellaDiTesto 27"/>
          <p:cNvSpPr txBox="1">
            <a:spLocks noChangeArrowheads="1"/>
          </p:cNvSpPr>
          <p:nvPr/>
        </p:nvSpPr>
        <p:spPr bwMode="auto">
          <a:xfrm flipH="1">
            <a:off x="2068513" y="3452813"/>
            <a:ext cx="1155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 smtClean="0"/>
              <a:t>(conto già acceso)</a:t>
            </a:r>
            <a:endParaRPr lang="it-IT" altLang="it-IT" sz="1600" b="1" dirty="0"/>
          </a:p>
        </p:txBody>
      </p:sp>
      <p:sp>
        <p:nvSpPr>
          <p:cNvPr id="30" name="CasellaDiTesto 29"/>
          <p:cNvSpPr txBox="1">
            <a:spLocks noChangeArrowheads="1"/>
          </p:cNvSpPr>
          <p:nvPr/>
        </p:nvSpPr>
        <p:spPr bwMode="auto">
          <a:xfrm flipH="1">
            <a:off x="6816725" y="3263900"/>
            <a:ext cx="5191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graphicFrame>
        <p:nvGraphicFramePr>
          <p:cNvPr id="25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566900"/>
              </p:ext>
            </p:extLst>
          </p:nvPr>
        </p:nvGraphicFramePr>
        <p:xfrm>
          <a:off x="323850" y="5091113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Capitale Sociale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Debiti v/Soci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93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finanziamento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a titolo di capitale di rischio</a:t>
            </a:r>
          </a:p>
        </p:txBody>
      </p:sp>
      <p:sp>
        <p:nvSpPr>
          <p:cNvPr id="35844" name="Rettangolo 3"/>
          <p:cNvSpPr>
            <a:spLocks noChangeArrowheads="1"/>
          </p:cNvSpPr>
          <p:nvPr/>
        </p:nvSpPr>
        <p:spPr bwMode="auto">
          <a:xfrm>
            <a:off x="215900" y="1165225"/>
            <a:ext cx="8315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800" b="1">
                <a:latin typeface="Tahoma" panose="020B0604030504040204" pitchFamily="34" charset="0"/>
                <a:cs typeface="Tahoma" panose="020B0604030504040204" pitchFamily="34" charset="0"/>
              </a:rPr>
              <a:t> Riepilogo</a:t>
            </a:r>
          </a:p>
        </p:txBody>
      </p:sp>
      <p:pic>
        <p:nvPicPr>
          <p:cNvPr id="35845" name="Immagin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08311"/>
            <a:ext cx="6400800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220663" y="2989263"/>
            <a:ext cx="8815387" cy="612775"/>
          </a:xfrm>
        </p:spPr>
        <p:txBody>
          <a:bodyPr/>
          <a:lstStyle/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600" b="1" u="sng" smtClean="0">
                <a:latin typeface="Tahoma" panose="020B0604030504040204" pitchFamily="34" charset="0"/>
                <a:cs typeface="Tahoma" panose="020B0604030504040204" pitchFamily="34" charset="0"/>
              </a:rPr>
              <a:t>Esempio: </a:t>
            </a:r>
            <a:r>
              <a:rPr lang="it-IT" altLang="it-IT" sz="1600" smtClean="0">
                <a:latin typeface="Tahoma" panose="020B0604030504040204" pitchFamily="34" charset="0"/>
                <a:cs typeface="Tahoma" panose="020B0604030504040204" pitchFamily="34" charset="0"/>
              </a:rPr>
              <a:t>Si rilevi la sottoscrizione di un prestito obbligazionario con immediato versamento nel conto corrente bancario da parte dei finanziatori pari a 60.</a:t>
            </a:r>
          </a:p>
        </p:txBody>
      </p:sp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385763" y="41481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410368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812800" y="3670300"/>
            <a:ext cx="1792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BANCA C/C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368925" y="3508375"/>
            <a:ext cx="2339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100" b="1"/>
              <a:t>PRESTITO OBBLIGAZIONARIO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CONTO ORIGINARIO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 acceso ai debiti di finanziamento </a:t>
            </a:r>
          </a:p>
        </p:txBody>
      </p:sp>
      <p:sp>
        <p:nvSpPr>
          <p:cNvPr id="37904" name="CasellaDiTesto 4"/>
          <p:cNvSpPr txBox="1">
            <a:spLocks noChangeArrowheads="1"/>
          </p:cNvSpPr>
          <p:nvPr/>
        </p:nvSpPr>
        <p:spPr bwMode="auto">
          <a:xfrm flipH="1">
            <a:off x="152400" y="41449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5238" y="4144963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374900" y="418941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434263" y="4137025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928688" y="4137025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60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739775" y="4413250"/>
            <a:ext cx="792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7037388" y="4224338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60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6900863" y="4610100"/>
            <a:ext cx="7921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cxnSp>
        <p:nvCxnSpPr>
          <p:cNvPr id="15" name="Connettore diritto 14"/>
          <p:cNvCxnSpPr/>
          <p:nvPr/>
        </p:nvCxnSpPr>
        <p:spPr>
          <a:xfrm>
            <a:off x="1335088" y="5516563"/>
            <a:ext cx="6099175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1314450" y="50133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7434263" y="50133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/>
        </p:nvGraphicFramePr>
        <p:xfrm>
          <a:off x="358775" y="5749925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Prestito obbligazionario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933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93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finanziamento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a titolo di capitale di credito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525463" y="1260475"/>
            <a:ext cx="8424862" cy="16605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All’atto di </a:t>
            </a:r>
            <a:r>
              <a:rPr lang="it-IT" altLang="it-IT" sz="1600" b="1" kern="0" dirty="0">
                <a:latin typeface="Tahoma" panose="020B0604030504040204" pitchFamily="34" charset="0"/>
                <a:cs typeface="Tahoma" panose="020B0604030504040204" pitchFamily="34" charset="0"/>
              </a:rPr>
              <a:t>accensione</a:t>
            </a: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 del finanziamento a titolo di credito si manifesta: 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un’entrata di </a:t>
            </a:r>
            <a:r>
              <a:rPr lang="it-IT" altLang="it-IT" sz="16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liquidità           </a:t>
            </a: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+ LIQUIDITA’ (VF+)</a:t>
            </a: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Contestualmente</a:t>
            </a: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formazione del debito </a:t>
            </a: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         + DEBITI DI FINANZIAMENTO (VF -)</a:t>
            </a:r>
          </a:p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endParaRPr lang="it-IT" altLang="it-IT" sz="18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385763" y="41481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410368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331788" y="3670300"/>
            <a:ext cx="27543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CREDITI V/OBBLIGAZIONISTI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4984750" y="3390900"/>
            <a:ext cx="28321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PRESTITO OBBLIGAZIONARIO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ORIGINARIO 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 (acceso ai debiti di finanziamento)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it-IT" altLang="it-IT" sz="1200" dirty="0"/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152400" y="41449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5238" y="4144963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374900" y="418941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434263" y="4137025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928688" y="4137025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60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739775" y="4413250"/>
            <a:ext cx="792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7037388" y="4224338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60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6900863" y="4610100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cxnSp>
        <p:nvCxnSpPr>
          <p:cNvPr id="15" name="Connettore diritto 14"/>
          <p:cNvCxnSpPr/>
          <p:nvPr/>
        </p:nvCxnSpPr>
        <p:spPr>
          <a:xfrm>
            <a:off x="1335088" y="5516563"/>
            <a:ext cx="6099175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1314450" y="50133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7434263" y="50133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/>
        </p:nvGraphicFramePr>
        <p:xfrm>
          <a:off x="358775" y="5749925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v/obbligazionisti 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Prestito obbligazionario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980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93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finanziamento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a titolo di capitale di credito</a:t>
            </a: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 flipH="1">
            <a:off x="152400" y="3365500"/>
            <a:ext cx="792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b="1"/>
              <a:t>1)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215900" y="1473200"/>
            <a:ext cx="8815388" cy="6127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b="1" u="sng" kern="0" dirty="0">
                <a:latin typeface="Tahoma" panose="020B0604030504040204" pitchFamily="34" charset="0"/>
                <a:cs typeface="Tahoma" panose="020B0604030504040204" pitchFamily="34" charset="0"/>
              </a:rPr>
              <a:t>Esempio: </a:t>
            </a: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Si rilevi </a:t>
            </a:r>
            <a:r>
              <a:rPr lang="it-IT" altLang="it-IT" sz="16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l’emissione di </a:t>
            </a: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un prestito obbligazionario pari a 60. 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La sottoscrizione viene regolarizzata dopo 60 gg. </a:t>
            </a:r>
            <a:r>
              <a:rPr lang="it-IT" altLang="it-IT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tramite 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versamento sul conto corrente bancario della società.</a:t>
            </a:r>
            <a:endParaRPr lang="it-IT" altLang="it-IT" sz="1600" kern="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983" name="Rettangolo 3"/>
          <p:cNvSpPr>
            <a:spLocks noChangeArrowheads="1"/>
          </p:cNvSpPr>
          <p:nvPr/>
        </p:nvSpPr>
        <p:spPr bwMode="auto">
          <a:xfrm>
            <a:off x="328613" y="2171700"/>
            <a:ext cx="4572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600">
                <a:latin typeface="Tahoma" panose="020B0604030504040204" pitchFamily="34" charset="0"/>
                <a:cs typeface="Tahoma" panose="020B0604030504040204" pitchFamily="34" charset="0"/>
              </a:rPr>
              <a:t>Rileviamo 2 momenti</a:t>
            </a: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altLang="it-IT" sz="16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Char char="-"/>
            </a:pPr>
            <a:r>
              <a:rPr lang="it-IT" altLang="it-IT" sz="1600">
                <a:latin typeface="Tahoma" panose="020B0604030504040204" pitchFamily="34" charset="0"/>
                <a:cs typeface="Tahoma" panose="020B0604030504040204" pitchFamily="34" charset="0"/>
              </a:rPr>
              <a:t>Promessa di sottoscrizione </a:t>
            </a:r>
            <a:r>
              <a:rPr lang="it-IT" altLang="it-IT" sz="1600" b="1">
                <a:latin typeface="Tahoma" panose="020B0604030504040204" pitchFamily="34" charset="0"/>
                <a:cs typeface="Tahoma" panose="020B0604030504040204" pitchFamily="34" charset="0"/>
              </a:rPr>
              <a:t>(immediata)</a:t>
            </a: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Char char="-"/>
            </a:pPr>
            <a:r>
              <a:rPr lang="it-IT" altLang="it-IT" sz="1600">
                <a:latin typeface="Tahoma" panose="020B0604030504040204" pitchFamily="34" charset="0"/>
                <a:cs typeface="Tahoma" panose="020B0604030504040204" pitchFamily="34" charset="0"/>
              </a:rPr>
              <a:t>Effettivo versamento </a:t>
            </a:r>
            <a:r>
              <a:rPr lang="it-IT" altLang="it-IT" sz="1600" b="1">
                <a:latin typeface="Tahoma" panose="020B0604030504040204" pitchFamily="34" charset="0"/>
                <a:cs typeface="Tahoma" panose="020B0604030504040204" pitchFamily="34" charset="0"/>
              </a:rPr>
              <a:t>(differito)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244475" y="2900363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2924175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153988" y="2327275"/>
            <a:ext cx="27559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CREDITI V/OBBLIGAZIONISTI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510213" y="2327275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BANCA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ORIGINARIO 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107950" y="2981325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4878388" y="2933700"/>
            <a:ext cx="7461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320925" y="29638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351713" y="2974975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854075" y="3211513"/>
            <a:ext cx="5191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60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250825" y="3498850"/>
            <a:ext cx="12588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 smtClean="0"/>
              <a:t>(conto già acceso)</a:t>
            </a:r>
            <a:endParaRPr lang="it-IT" altLang="it-IT" sz="1600" b="1" dirty="0"/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5229225" y="3522663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2614613" y="4564063"/>
            <a:ext cx="3155950" cy="17462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2614613" y="4078288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5770563" y="4078288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/>
        </p:nvGraphicFramePr>
        <p:xfrm>
          <a:off x="323850" y="5597525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v/obbligazionisti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027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93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finanziamento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a titolo di capitale di credito</a:t>
            </a: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 flipH="1">
            <a:off x="233363" y="1524000"/>
            <a:ext cx="2381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b="1"/>
              <a:t>2) </a:t>
            </a:r>
            <a:r>
              <a:rPr lang="it-IT" altLang="it-IT" sz="1600" b="1"/>
              <a:t>Dopo 60 gg.</a:t>
            </a:r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 flipH="1">
            <a:off x="2205038" y="3195638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60</a:t>
            </a:r>
          </a:p>
        </p:txBody>
      </p:sp>
      <p:sp>
        <p:nvSpPr>
          <p:cNvPr id="28" name="CasellaDiTesto 27"/>
          <p:cNvSpPr txBox="1">
            <a:spLocks noChangeArrowheads="1"/>
          </p:cNvSpPr>
          <p:nvPr/>
        </p:nvSpPr>
        <p:spPr bwMode="auto">
          <a:xfrm flipH="1">
            <a:off x="2068513" y="3452813"/>
            <a:ext cx="792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30" name="CasellaDiTesto 29"/>
          <p:cNvSpPr txBox="1">
            <a:spLocks noChangeArrowheads="1"/>
          </p:cNvSpPr>
          <p:nvPr/>
        </p:nvSpPr>
        <p:spPr bwMode="auto">
          <a:xfrm flipH="1">
            <a:off x="5251450" y="3216275"/>
            <a:ext cx="5191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60</a:t>
            </a:r>
          </a:p>
        </p:txBody>
      </p:sp>
      <p:graphicFrame>
        <p:nvGraphicFramePr>
          <p:cNvPr id="25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557289"/>
              </p:ext>
            </p:extLst>
          </p:nvPr>
        </p:nvGraphicFramePr>
        <p:xfrm>
          <a:off x="311150" y="5108575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8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v/obbligazionisti 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Prestito obbligazionario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1135063"/>
            <a:ext cx="8423275" cy="962025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altLang="it-IT" sz="2000" b="1" dirty="0" smtClean="0">
                <a:solidFill>
                  <a:srgbClr val="0070C0"/>
                </a:solidFill>
                <a:latin typeface="+mn-lt"/>
              </a:rPr>
              <a:t>è </a:t>
            </a:r>
            <a:r>
              <a:rPr lang="it-IT" altLang="it-IT" sz="2000" b="1" dirty="0">
                <a:solidFill>
                  <a:srgbClr val="0070C0"/>
                </a:solidFill>
                <a:latin typeface="+mn-lt"/>
              </a:rPr>
              <a:t>costituita sia dal denaro in cassa che quello disponibile presso i conti correnti (bancari e postali) </a:t>
            </a:r>
            <a:r>
              <a:rPr lang="it-IT" altLang="it-IT" sz="2000" b="1" dirty="0" smtClean="0">
                <a:solidFill>
                  <a:srgbClr val="0070C0"/>
                </a:solidFill>
                <a:latin typeface="+mn-lt"/>
              </a:rPr>
              <a:t>dell’azienda</a:t>
            </a:r>
            <a:r>
              <a:rPr lang="it-IT" altLang="it-IT" sz="20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it-IT" altLang="it-IT" sz="2000" b="1" dirty="0">
                <a:solidFill>
                  <a:srgbClr val="0070C0"/>
                </a:solidFill>
                <a:latin typeface="+mn-lt"/>
              </a:rPr>
            </a:br>
            <a:r>
              <a:rPr lang="it-IT" altLang="it-IT" sz="20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it-IT" altLang="it-IT" sz="2000" b="1" dirty="0">
                <a:solidFill>
                  <a:srgbClr val="0070C0"/>
                </a:solidFill>
                <a:latin typeface="+mn-lt"/>
              </a:rPr>
            </a:br>
            <a:endParaRPr lang="it-IT" altLang="it-IT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62000" y="260350"/>
            <a:ext cx="7620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liquidità attuale </a:t>
            </a:r>
            <a:endParaRPr lang="it-IT" altLang="it-IT" sz="1800"/>
          </a:p>
        </p:txBody>
      </p:sp>
      <p:sp>
        <p:nvSpPr>
          <p:cNvPr id="2" name="Freccia in giù 1"/>
          <p:cNvSpPr/>
          <p:nvPr/>
        </p:nvSpPr>
        <p:spPr>
          <a:xfrm>
            <a:off x="4211638" y="2552700"/>
            <a:ext cx="504825" cy="29686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198" name="CasellaDiTesto 4"/>
          <p:cNvSpPr txBox="1">
            <a:spLocks noChangeArrowheads="1"/>
          </p:cNvSpPr>
          <p:nvPr/>
        </p:nvSpPr>
        <p:spPr bwMode="auto">
          <a:xfrm>
            <a:off x="360363" y="1844675"/>
            <a:ext cx="8423275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800" dirty="0">
                <a:solidFill>
                  <a:srgbClr val="C00000"/>
                </a:solidFill>
              </a:rPr>
              <a:t>Sino ad ora si abbiamo ipotizzato che il regolamento delle operazioni di gestione analizzate avvenisse con il solo </a:t>
            </a:r>
            <a:r>
              <a:rPr lang="it-IT" altLang="it-IT" sz="1800" b="1" dirty="0">
                <a:solidFill>
                  <a:srgbClr val="C00000"/>
                </a:solidFill>
              </a:rPr>
              <a:t>pagamento </a:t>
            </a:r>
            <a:r>
              <a:rPr lang="it-IT" altLang="it-IT" sz="1800" b="1" dirty="0" smtClean="0">
                <a:solidFill>
                  <a:srgbClr val="C00000"/>
                </a:solidFill>
              </a:rPr>
              <a:t>contestuale</a:t>
            </a:r>
            <a:endParaRPr lang="it-IT" altLang="it-IT" sz="180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800" b="1" dirty="0">
                <a:solidFill>
                  <a:srgbClr val="0070C0"/>
                </a:solidFill>
              </a:rPr>
              <a:t>Procediamo a rimuovere tale ipotesi </a:t>
            </a:r>
            <a:r>
              <a:rPr lang="it-IT" altLang="it-IT" sz="1800" b="1" dirty="0" smtClean="0">
                <a:solidFill>
                  <a:srgbClr val="0070C0"/>
                </a:solidFill>
              </a:rPr>
              <a:t>semplificatrice</a:t>
            </a:r>
            <a:r>
              <a:rPr lang="it-IT" altLang="it-IT" sz="1800" dirty="0" smtClean="0"/>
              <a:t> </a:t>
            </a:r>
            <a:endParaRPr lang="it-IT" altLang="it-IT" sz="1800" dirty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b="1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Tutte le operazioni descritte – ad eccezione della trasformazione - possono essere regolate a dilazione di incasso e di </a:t>
            </a:r>
            <a:r>
              <a:rPr lang="it-IT" altLang="it-IT" sz="1800" dirty="0" smtClean="0"/>
              <a:t>pagamento</a:t>
            </a:r>
            <a:endParaRPr lang="it-IT" altLang="it-IT" sz="1800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Il valore numerario interessato alla registrazione può essere rappresentato, invece che dalla </a:t>
            </a:r>
            <a:r>
              <a:rPr lang="it-IT" altLang="it-IT" sz="1800" b="1" dirty="0"/>
              <a:t>liquidità attuale </a:t>
            </a:r>
            <a:r>
              <a:rPr lang="it-IT" altLang="it-IT" sz="1800" dirty="0"/>
              <a:t>(cassa, banca e posta) dalla </a:t>
            </a:r>
            <a:r>
              <a:rPr lang="it-IT" altLang="it-IT" sz="1800" b="1" dirty="0"/>
              <a:t>liquidità differita </a:t>
            </a:r>
            <a:r>
              <a:rPr lang="it-IT" altLang="it-IT" sz="1800" dirty="0"/>
              <a:t>(crediti e debiti di regolamento o di funzionamento</a:t>
            </a:r>
            <a:r>
              <a:rPr lang="it-IT" altLang="it-IT" sz="1800" dirty="0" smtClean="0"/>
              <a:t>)</a:t>
            </a:r>
            <a:endParaRPr lang="it-IT" alt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93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finanziamento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a titolo di capitale di credito</a:t>
            </a:r>
          </a:p>
        </p:txBody>
      </p:sp>
      <p:sp>
        <p:nvSpPr>
          <p:cNvPr id="44036" name="Rettangolo 3"/>
          <p:cNvSpPr>
            <a:spLocks noChangeArrowheads="1"/>
          </p:cNvSpPr>
          <p:nvPr/>
        </p:nvSpPr>
        <p:spPr bwMode="auto">
          <a:xfrm>
            <a:off x="215900" y="1255713"/>
            <a:ext cx="831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800" b="1">
                <a:latin typeface="Tahoma" panose="020B0604030504040204" pitchFamily="34" charset="0"/>
                <a:cs typeface="Tahoma" panose="020B0604030504040204" pitchFamily="34" charset="0"/>
              </a:rPr>
              <a:t> Riepilogo</a:t>
            </a:r>
          </a:p>
        </p:txBody>
      </p:sp>
      <p:pic>
        <p:nvPicPr>
          <p:cNvPr id="44037" name="Immagin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621433"/>
            <a:ext cx="6238875" cy="468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220663" y="2989263"/>
            <a:ext cx="8815387" cy="612775"/>
          </a:xfrm>
        </p:spPr>
        <p:txBody>
          <a:bodyPr/>
          <a:lstStyle/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600" b="1" u="sng" smtClean="0">
                <a:latin typeface="Tahoma" panose="020B0604030504040204" pitchFamily="34" charset="0"/>
                <a:cs typeface="Tahoma" panose="020B0604030504040204" pitchFamily="34" charset="0"/>
              </a:rPr>
              <a:t>Esempio:  </a:t>
            </a:r>
            <a:r>
              <a:rPr lang="it-IT" altLang="it-IT" sz="1600" smtClean="0">
                <a:latin typeface="Tahoma" panose="020B0604030504040204" pitchFamily="34" charset="0"/>
                <a:cs typeface="Tahoma" panose="020B0604030504040204" pitchFamily="34" charset="0"/>
              </a:rPr>
              <a:t>L’azienda Alfa procede al rimborso di una parte del prestito obbligazionario per 12 tramite c/c bancario   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endParaRPr lang="it-IT" altLang="it-IT" sz="16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385763" y="41481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410368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812800" y="3670300"/>
            <a:ext cx="1792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BANCA C/C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019675" y="3630613"/>
            <a:ext cx="28336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PRESTITO OBBLIGAZIONARIO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152400" y="41449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5238" y="4144963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374900" y="418941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434263" y="4137025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2087563" y="4473575"/>
            <a:ext cx="5191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12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1990725" y="4729163"/>
            <a:ext cx="792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5438775" y="4424363"/>
            <a:ext cx="519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12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5319713" y="4746625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2268538" y="5589588"/>
            <a:ext cx="3552825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2268538" y="5086350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5821363" y="5086350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/>
        </p:nvGraphicFramePr>
        <p:xfrm>
          <a:off x="358775" y="5749925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Prestito obbligazionario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125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93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finanziamento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a titolo di capitale di credito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492125" y="1357313"/>
            <a:ext cx="8370888" cy="15224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Nel momento dello della restituzione </a:t>
            </a: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(spegnimento) 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si manifesta: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Una riduzione della liquidità         - LIQUIDITA’ (VF-)</a:t>
            </a:r>
          </a:p>
          <a:p>
            <a:pPr algn="ctr">
              <a:lnSpc>
                <a:spcPct val="150000"/>
              </a:lnSpc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Contestualmente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Una diminuzione del 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debito           - </a:t>
            </a: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DEBITI DI FINANZIAMENTO (VF+)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198438" y="1474788"/>
            <a:ext cx="8815387" cy="741362"/>
          </a:xfrm>
        </p:spPr>
        <p:txBody>
          <a:bodyPr/>
          <a:lstStyle/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Esempio: 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L’azienda Alfa si impegna al rimborso di una parte del prestito obbligazionario per 12. Il rimborso viene effettuato dopo 60 gg. tramite c/c bancario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Rileviamo 2 momenti</a:t>
            </a:r>
          </a:p>
          <a:p>
            <a:pPr algn="just" eaLnBrk="1" hangingPunct="1">
              <a:buClr>
                <a:schemeClr val="tx1"/>
              </a:buClr>
              <a:buFontTx/>
              <a:buChar char="-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Promessa di rimborso </a:t>
            </a: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(immediata)</a:t>
            </a:r>
          </a:p>
          <a:p>
            <a:pPr algn="just" eaLnBrk="1" hangingPunct="1">
              <a:buClr>
                <a:schemeClr val="tx1"/>
              </a:buClr>
              <a:buFontTx/>
              <a:buChar char="-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Effettivo pagamento </a:t>
            </a: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(differito)</a:t>
            </a:r>
          </a:p>
          <a:p>
            <a:pPr algn="just" eaLnBrk="1" hangingPunct="1">
              <a:buClr>
                <a:schemeClr val="tx1"/>
              </a:buClr>
              <a:buFontTx/>
              <a:buChar char="-"/>
              <a:defRPr/>
            </a:pPr>
            <a:endParaRPr lang="it-IT" altLang="it-IT" sz="16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385763" y="41481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410368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371475" y="3670300"/>
            <a:ext cx="26749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DEBITI V/ OBBLIGAZIONISTI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019675" y="3630613"/>
            <a:ext cx="28336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PRESTITO OBBLIGAZIONARIO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</a:t>
            </a:r>
          </a:p>
        </p:txBody>
      </p:sp>
      <p:sp>
        <p:nvSpPr>
          <p:cNvPr id="48144" name="CasellaDiTesto 4"/>
          <p:cNvSpPr txBox="1">
            <a:spLocks noChangeArrowheads="1"/>
          </p:cNvSpPr>
          <p:nvPr/>
        </p:nvSpPr>
        <p:spPr bwMode="auto">
          <a:xfrm flipH="1">
            <a:off x="152400" y="41449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5238" y="4144963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374900" y="418941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434263" y="4137025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2228850" y="4413250"/>
            <a:ext cx="519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12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2074863" y="4633913"/>
            <a:ext cx="792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5268913" y="4452938"/>
            <a:ext cx="519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12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5224463" y="4694238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2295525" y="5516563"/>
            <a:ext cx="3492500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2295525" y="50133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5788025" y="50133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/>
        </p:nvGraphicFramePr>
        <p:xfrm>
          <a:off x="358775" y="5749925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Prestito obbligazionario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Debiti v/Obbligazionisti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173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93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finanziamento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a titolo di capitale di credito</a:t>
            </a:r>
          </a:p>
        </p:txBody>
      </p:sp>
      <p:sp>
        <p:nvSpPr>
          <p:cNvPr id="48174" name="CasellaDiTesto 22"/>
          <p:cNvSpPr txBox="1">
            <a:spLocks noChangeArrowheads="1"/>
          </p:cNvSpPr>
          <p:nvPr/>
        </p:nvSpPr>
        <p:spPr bwMode="auto">
          <a:xfrm flipH="1">
            <a:off x="152400" y="3365500"/>
            <a:ext cx="792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b="1"/>
              <a:t>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244475" y="2900363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2924175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244475" y="2327275"/>
            <a:ext cx="25749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DEBITI V/OBBLIGAZIONISTI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510213" y="2327275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BANCA C/C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50191" name="CasellaDiTesto 4"/>
          <p:cNvSpPr txBox="1">
            <a:spLocks noChangeArrowheads="1"/>
          </p:cNvSpPr>
          <p:nvPr/>
        </p:nvSpPr>
        <p:spPr bwMode="auto">
          <a:xfrm flipH="1">
            <a:off x="107950" y="2981325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4878388" y="2933700"/>
            <a:ext cx="7461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320925" y="29638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351713" y="2974975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854075" y="3211513"/>
            <a:ext cx="519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12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717550" y="3498850"/>
            <a:ext cx="792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(</a:t>
            </a:r>
            <a:r>
              <a:rPr lang="it-IT" altLang="it-IT" sz="1600"/>
              <a:t>VF+)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6743700" y="3498850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1146175" y="4364038"/>
            <a:ext cx="5992813" cy="17462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1146175" y="3878263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cxnSpLocks/>
          </p:cNvCxnSpPr>
          <p:nvPr/>
        </p:nvCxnSpPr>
        <p:spPr>
          <a:xfrm flipV="1">
            <a:off x="7164288" y="3836988"/>
            <a:ext cx="0" cy="5445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/>
        </p:nvGraphicFramePr>
        <p:xfrm>
          <a:off x="431800" y="5595938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Debiti v/Obbligazionisti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c/c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219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93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finanziamento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a titolo di capitale di credito</a:t>
            </a: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 flipH="1">
            <a:off x="233363" y="1524000"/>
            <a:ext cx="2381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b="1"/>
              <a:t>2) </a:t>
            </a:r>
            <a:r>
              <a:rPr lang="it-IT" altLang="it-IT" sz="1600" b="1"/>
              <a:t>Dopo 60 gg.</a:t>
            </a:r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 flipH="1">
            <a:off x="2205038" y="3195638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12</a:t>
            </a:r>
          </a:p>
        </p:txBody>
      </p:sp>
      <p:sp>
        <p:nvSpPr>
          <p:cNvPr id="28" name="CasellaDiTesto 27"/>
          <p:cNvSpPr txBox="1">
            <a:spLocks noChangeArrowheads="1"/>
          </p:cNvSpPr>
          <p:nvPr/>
        </p:nvSpPr>
        <p:spPr bwMode="auto">
          <a:xfrm flipH="1">
            <a:off x="2068512" y="3452813"/>
            <a:ext cx="14890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 smtClean="0"/>
              <a:t>(conto già acceso)</a:t>
            </a:r>
            <a:endParaRPr lang="it-IT" altLang="it-IT" sz="1600" b="1" dirty="0"/>
          </a:p>
        </p:txBody>
      </p:sp>
      <p:sp>
        <p:nvSpPr>
          <p:cNvPr id="30" name="CasellaDiTesto 29"/>
          <p:cNvSpPr txBox="1">
            <a:spLocks noChangeArrowheads="1"/>
          </p:cNvSpPr>
          <p:nvPr/>
        </p:nvSpPr>
        <p:spPr bwMode="auto">
          <a:xfrm flipH="1">
            <a:off x="6816725" y="3263900"/>
            <a:ext cx="5191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12</a:t>
            </a:r>
          </a:p>
        </p:txBody>
      </p:sp>
      <p:graphicFrame>
        <p:nvGraphicFramePr>
          <p:cNvPr id="25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609721"/>
              </p:ext>
            </p:extLst>
          </p:nvPr>
        </p:nvGraphicFramePr>
        <p:xfrm>
          <a:off x="431800" y="5192713"/>
          <a:ext cx="8496300" cy="336550"/>
        </p:xfrm>
        <a:graphic>
          <a:graphicData uri="http://schemas.openxmlformats.org/drawingml/2006/table">
            <a:tbl>
              <a:tblPr/>
              <a:tblGrid>
                <a:gridCol w="395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4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8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51" marB="4585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51" marB="458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Prestito obbligazionario</a:t>
                      </a:r>
                    </a:p>
                  </a:txBody>
                  <a:tcPr marT="45851" marB="458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851" marB="458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Debiti v/Obbligazionisti</a:t>
                      </a:r>
                    </a:p>
                  </a:txBody>
                  <a:tcPr marT="45851" marB="458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51" marB="458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T="45851" marB="458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215900" y="241300"/>
            <a:ext cx="8712200" cy="93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finanziamento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a titolo di capitale di credito</a:t>
            </a:r>
          </a:p>
        </p:txBody>
      </p:sp>
      <p:sp>
        <p:nvSpPr>
          <p:cNvPr id="52228" name="Rettangolo 3"/>
          <p:cNvSpPr>
            <a:spLocks noChangeArrowheads="1"/>
          </p:cNvSpPr>
          <p:nvPr/>
        </p:nvSpPr>
        <p:spPr bwMode="auto">
          <a:xfrm>
            <a:off x="215900" y="1255713"/>
            <a:ext cx="831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800" b="1">
                <a:latin typeface="Tahoma" panose="020B0604030504040204" pitchFamily="34" charset="0"/>
                <a:cs typeface="Tahoma" panose="020B0604030504040204" pitchFamily="34" charset="0"/>
              </a:rPr>
              <a:t> Riepilogo</a:t>
            </a:r>
          </a:p>
        </p:txBody>
      </p:sp>
      <p:pic>
        <p:nvPicPr>
          <p:cNvPr id="52230" name="Immagin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87549"/>
            <a:ext cx="5868987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220663" y="2989263"/>
            <a:ext cx="8815387" cy="612775"/>
          </a:xfrm>
        </p:spPr>
        <p:txBody>
          <a:bodyPr/>
          <a:lstStyle/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600" b="1" u="sng" smtClean="0">
                <a:latin typeface="Tahoma" panose="020B0604030504040204" pitchFamily="34" charset="0"/>
                <a:cs typeface="Tahoma" panose="020B0604030504040204" pitchFamily="34" charset="0"/>
              </a:rPr>
              <a:t>Esempio:  </a:t>
            </a:r>
            <a:r>
              <a:rPr lang="it-IT" altLang="it-IT" sz="1600" smtClean="0">
                <a:latin typeface="Tahoma" panose="020B0604030504040204" pitchFamily="34" charset="0"/>
                <a:cs typeface="Tahoma" panose="020B0604030504040204" pitchFamily="34" charset="0"/>
              </a:rPr>
              <a:t>L’azienda Alfa procede all’acquisto di un impianto per 20 mediante regolamento in contanti. 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6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385763" y="41481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410368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812800" y="3670300"/>
            <a:ext cx="1792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CASSA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4606925" y="3402013"/>
            <a:ext cx="3646488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IMPIANTI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costi pluriennali di carattere materiale)  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152400" y="41449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5238" y="4144963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374900" y="418941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434263" y="4137025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2230438" y="4451350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2093913" y="4708525"/>
            <a:ext cx="7921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5448300" y="4451350"/>
            <a:ext cx="5191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5357813" y="4729163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2489200" y="5589588"/>
            <a:ext cx="3217863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2498725" y="5068888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5707063" y="5086350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/>
        </p:nvGraphicFramePr>
        <p:xfrm>
          <a:off x="358775" y="5749925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Impianti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317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476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investimento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525463" y="919163"/>
            <a:ext cx="7605712" cy="2016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All’atto dell’investimento si manifesta:</a:t>
            </a:r>
          </a:p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endParaRPr lang="it-IT" altLang="it-IT" sz="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un’uscita di liquidità.                   - LIQUIDITA’ (VF-)</a:t>
            </a: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Contestualmente</a:t>
            </a: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Ingresso di un bene in azienda        </a:t>
            </a: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+ COSTO (VE-)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385763" y="41481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410368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188913" y="3670300"/>
            <a:ext cx="30400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DEBITI V/FORNITORI DI IMPIANTI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152400" y="41449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5238" y="4144963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374900" y="418941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434263" y="4137025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2332038" y="4451350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2220913" y="4730750"/>
            <a:ext cx="7921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>
            <a:off x="5383213" y="4443413"/>
            <a:ext cx="4619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5345113" y="4719638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 -)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2617788" y="5589588"/>
            <a:ext cx="3322637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2617788" y="5086350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5940425" y="5086350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/>
        </p:nvGraphicFramePr>
        <p:xfrm>
          <a:off x="358775" y="5749925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56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Impianti 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Debiti V/Fornitori impianti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6363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512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investimento</a:t>
            </a: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 flipH="1">
            <a:off x="152400" y="3365500"/>
            <a:ext cx="792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b="1"/>
              <a:t>1)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215900" y="1139825"/>
            <a:ext cx="8815388" cy="6127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b="1" u="sng" kern="0" dirty="0">
                <a:latin typeface="Tahoma" panose="020B0604030504040204" pitchFamily="34" charset="0"/>
                <a:cs typeface="Tahoma" panose="020B0604030504040204" pitchFamily="34" charset="0"/>
              </a:rPr>
              <a:t>Esempio: 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L’azienda Alfa procede all’acquisto di un impianto per 20. Il pagamento in contati viene regolato con una dilazione  a 60 gg. </a:t>
            </a:r>
            <a:endParaRPr lang="it-IT" altLang="it-IT" sz="1600" kern="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366" name="Rettangolo 3"/>
          <p:cNvSpPr>
            <a:spLocks noChangeArrowheads="1"/>
          </p:cNvSpPr>
          <p:nvPr/>
        </p:nvSpPr>
        <p:spPr bwMode="auto">
          <a:xfrm>
            <a:off x="331788" y="1895475"/>
            <a:ext cx="4572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Rileviamo 2 momenti</a:t>
            </a: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altLang="it-IT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Char char="-"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 Acquisto a dilazione  </a:t>
            </a: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it-IT" altLang="it-IT" sz="16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immediato)</a:t>
            </a:r>
            <a:endParaRPr lang="it-IT" altLang="it-IT" sz="16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Char char="-"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 Effettivo pagamento </a:t>
            </a: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(differito)</a:t>
            </a:r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>
            <a:off x="4606925" y="3402013"/>
            <a:ext cx="3646488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IMPIANTI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costi pluriennali di carattere materiale)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512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investimento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217488" y="1044575"/>
            <a:ext cx="8815387" cy="42560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Tx/>
              <a:buNone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Il conto “debiti verso fornitori” costituisce una forma di dilazione senza garanzia per il venditore → </a:t>
            </a:r>
            <a:r>
              <a:rPr lang="it-IT" altLang="it-IT" sz="1800" b="1" kern="0" dirty="0">
                <a:latin typeface="Tahoma" panose="020B0604030504040204" pitchFamily="34" charset="0"/>
                <a:cs typeface="Tahoma" panose="020B0604030504040204" pitchFamily="34" charset="0"/>
              </a:rPr>
              <a:t>“Cambiale”, </a:t>
            </a: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ovvero un titolo di credito che attesti il rapporto instauratosi fra i due soggetti.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Tx/>
              <a:buNone/>
              <a:defRPr/>
            </a:pPr>
            <a:endParaRPr lang="it-IT" altLang="it-IT" sz="1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Tx/>
              <a:buNone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La cambiale può essere </a:t>
            </a:r>
            <a:r>
              <a:rPr lang="it-IT" altLang="it-IT" sz="1800" b="1" kern="0" dirty="0">
                <a:latin typeface="Tahoma" panose="020B0604030504040204" pitchFamily="34" charset="0"/>
                <a:cs typeface="Tahoma" panose="020B0604030504040204" pitchFamily="34" charset="0"/>
              </a:rPr>
              <a:t>attiva</a:t>
            </a: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it-IT" altLang="it-IT" sz="1800" b="1" kern="0" dirty="0">
                <a:latin typeface="Tahoma" panose="020B0604030504040204" pitchFamily="34" charset="0"/>
                <a:cs typeface="Tahoma" panose="020B0604030504040204" pitchFamily="34" charset="0"/>
              </a:rPr>
              <a:t>passiva</a:t>
            </a: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 e può assumere la forma tecnica del “pagherò” o della “tratta”. </a:t>
            </a:r>
          </a:p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Nella prima sono presenti due soggetti: un debitore si impegna verso un creditore (“beneficiario”) a pagare una determinata somma ad una certa data. </a:t>
            </a:r>
          </a:p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endParaRPr lang="it-IT" altLang="it-IT" sz="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Nella seconda sono invece presenti tre soggetti, il “traente” (ovvero colui che emette la tratta), il “trattario” (il debitore) e il “beneficiario”. 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1600" kern="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385763" y="2921000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33963" y="2952750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746125" y="2374900"/>
            <a:ext cx="19272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CAMBIALI PASSIVE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215900" y="2990850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4927600" y="3014663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486025" y="2955925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299325" y="3027363"/>
            <a:ext cx="747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2319338" y="3298825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2220913" y="3597275"/>
            <a:ext cx="7921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>
            <a:off x="5257800" y="3268663"/>
            <a:ext cx="4619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5148263" y="3557588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 -)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2513013" y="4573588"/>
            <a:ext cx="3322637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2513013" y="4070350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5835650" y="4070350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/>
        </p:nvGraphicFramePr>
        <p:xfrm>
          <a:off x="323850" y="5040313"/>
          <a:ext cx="8496300" cy="33655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56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17" marB="459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17" marB="459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Impianti </a:t>
                      </a:r>
                    </a:p>
                  </a:txBody>
                  <a:tcPr marT="45917" marB="459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917" marB="459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Cambiali Passive</a:t>
                      </a:r>
                    </a:p>
                  </a:txBody>
                  <a:tcPr marT="45917" marB="459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17" marB="459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T="45917" marB="459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459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512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investimento</a:t>
            </a:r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>
            <a:off x="4535488" y="2195513"/>
            <a:ext cx="3646487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IMPIANTI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costi pluriennali di carattere materiale)   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215900" y="1139825"/>
            <a:ext cx="8815388" cy="6127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b="1" u="sng" kern="0" dirty="0">
                <a:latin typeface="Tahoma" panose="020B0604030504040204" pitchFamily="34" charset="0"/>
                <a:cs typeface="Tahoma" panose="020B0604030504040204" pitchFamily="34" charset="0"/>
              </a:rPr>
              <a:t>Esempio: 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L’azienda Alfa procede all’acquisto di un impianto per 20. L’operazione viene regolata con l’emissione di una cambiale scadenza a 60 gg.</a:t>
            </a:r>
            <a:endParaRPr lang="it-IT" altLang="it-IT" sz="1600" kern="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244475" y="2900363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2924175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161925" y="1955800"/>
            <a:ext cx="281305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DEBITI V/FORNITORI IMPIANTI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CAMBIALI PASSIVE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510213" y="2327275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 smtClean="0"/>
              <a:t>Cassa</a:t>
            </a:r>
            <a:endParaRPr lang="it-IT" altLang="it-IT" sz="1400" b="1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ORIGINARIO 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107950" y="2981325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4878388" y="2933700"/>
            <a:ext cx="7461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320925" y="29638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351713" y="2974975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854075" y="3211513"/>
            <a:ext cx="519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717550" y="3498850"/>
            <a:ext cx="792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(</a:t>
            </a:r>
            <a:r>
              <a:rPr lang="it-IT" altLang="it-IT" sz="1600"/>
              <a:t>VF+)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6743700" y="3498850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1146175" y="4364038"/>
            <a:ext cx="5992813" cy="17462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1146175" y="3878263"/>
            <a:ext cx="0" cy="503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cxnSpLocks/>
          </p:cNvCxnSpPr>
          <p:nvPr/>
        </p:nvCxnSpPr>
        <p:spPr>
          <a:xfrm flipV="1">
            <a:off x="7131933" y="3836988"/>
            <a:ext cx="0" cy="5445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022053"/>
              </p:ext>
            </p:extLst>
          </p:nvPr>
        </p:nvGraphicFramePr>
        <p:xfrm>
          <a:off x="289983" y="5748610"/>
          <a:ext cx="8496300" cy="92075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84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78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20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0" marB="457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0" marB="457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Debiti v/Fornitori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oppure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Cambiali Passive</a:t>
                      </a:r>
                    </a:p>
                  </a:txBody>
                  <a:tcPr marT="45770" marB="457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770" marB="457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</a:t>
                      </a:r>
                      <a:endParaRPr kumimoji="0" lang="it-IT" altLang="it-IT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0" marB="457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0" marB="457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T="45770" marB="457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507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474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investimento</a:t>
            </a: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 flipH="1">
            <a:off x="215900" y="1285875"/>
            <a:ext cx="2382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b="1"/>
              <a:t>2) </a:t>
            </a:r>
            <a:r>
              <a:rPr lang="it-IT" altLang="it-IT" sz="1600" b="1"/>
              <a:t>Dopo 60 gg.</a:t>
            </a:r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 flipH="1">
            <a:off x="2205038" y="3195638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20</a:t>
            </a:r>
          </a:p>
        </p:txBody>
      </p:sp>
      <p:sp>
        <p:nvSpPr>
          <p:cNvPr id="28" name="CasellaDiTesto 27"/>
          <p:cNvSpPr txBox="1">
            <a:spLocks noChangeArrowheads="1"/>
          </p:cNvSpPr>
          <p:nvPr/>
        </p:nvSpPr>
        <p:spPr bwMode="auto">
          <a:xfrm flipH="1">
            <a:off x="2068512" y="3452813"/>
            <a:ext cx="1296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 smtClean="0"/>
              <a:t>(conto già acceso)</a:t>
            </a:r>
            <a:endParaRPr lang="it-IT" altLang="it-IT" sz="1600" b="1" dirty="0"/>
          </a:p>
        </p:txBody>
      </p:sp>
      <p:sp>
        <p:nvSpPr>
          <p:cNvPr id="30" name="CasellaDiTesto 29"/>
          <p:cNvSpPr txBox="1">
            <a:spLocks noChangeArrowheads="1"/>
          </p:cNvSpPr>
          <p:nvPr/>
        </p:nvSpPr>
        <p:spPr bwMode="auto">
          <a:xfrm flipH="1">
            <a:off x="6816725" y="3263900"/>
            <a:ext cx="5191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graphicFrame>
        <p:nvGraphicFramePr>
          <p:cNvPr id="25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254494"/>
              </p:ext>
            </p:extLst>
          </p:nvPr>
        </p:nvGraphicFramePr>
        <p:xfrm>
          <a:off x="290513" y="4741863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8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84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Impianti 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Debiti V/Fornitori impianti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676394"/>
              </p:ext>
            </p:extLst>
          </p:nvPr>
        </p:nvGraphicFramePr>
        <p:xfrm>
          <a:off x="290513" y="5229200"/>
          <a:ext cx="8496300" cy="33655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7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84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17" marB="459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17" marB="459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Impianti </a:t>
                      </a:r>
                    </a:p>
                  </a:txBody>
                  <a:tcPr marT="45917" marB="459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917" marB="459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Cambiali Passive</a:t>
                      </a:r>
                    </a:p>
                  </a:txBody>
                  <a:tcPr marT="45917" marB="459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17" marB="459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T="45917" marB="459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717550" y="165100"/>
            <a:ext cx="7620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/>
              <a:t>La liquidità attuale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34963" y="739775"/>
            <a:ext cx="8507412" cy="21542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dirty="0"/>
              <a:t>Comprende anche fattispecie più complesse:</a:t>
            </a:r>
          </a:p>
          <a:p>
            <a:pPr>
              <a:defRPr/>
            </a:pPr>
            <a:endParaRPr lang="it-IT" altLang="it-IT" sz="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altLang="it-IT" dirty="0"/>
              <a:t>francobolli e marche da </a:t>
            </a:r>
            <a:r>
              <a:rPr lang="it-IT" altLang="it-IT" dirty="0" smtClean="0"/>
              <a:t>bollo</a:t>
            </a:r>
            <a:endParaRPr lang="it-IT" altLang="it-IT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altLang="it-IT" b="1" dirty="0"/>
              <a:t>assegni bancari e circolari emessi da debitori e pronti per </a:t>
            </a:r>
            <a:r>
              <a:rPr lang="it-IT" altLang="it-IT" b="1" dirty="0" smtClean="0"/>
              <a:t>l’incasso</a:t>
            </a:r>
            <a:endParaRPr lang="it-IT" altLang="it-IT" b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altLang="it-IT" dirty="0"/>
              <a:t>cedole di titoli di stato scadute e già disponibili per </a:t>
            </a:r>
            <a:r>
              <a:rPr lang="it-IT" altLang="it-IT" dirty="0" smtClean="0"/>
              <a:t>l’incasso</a:t>
            </a:r>
            <a:endParaRPr lang="it-IT" altLang="it-IT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altLang="it-IT" dirty="0"/>
              <a:t>cedole di dividendi azionari già disponibili per </a:t>
            </a:r>
            <a:r>
              <a:rPr lang="it-IT" altLang="it-IT" dirty="0" smtClean="0"/>
              <a:t>l’incasso</a:t>
            </a:r>
            <a:endParaRPr lang="it-IT" altLang="it-IT" dirty="0"/>
          </a:p>
          <a:p>
            <a:pPr>
              <a:defRPr/>
            </a:pPr>
            <a:endParaRPr lang="it-IT" altLang="it-IT" dirty="0"/>
          </a:p>
          <a:p>
            <a:pPr>
              <a:defRPr/>
            </a:pPr>
            <a:r>
              <a:rPr lang="it-IT" altLang="it-IT" dirty="0"/>
              <a:t>Esempio: si riceve assegno bancario a seguito di una vendita di un prodotto per 5</a:t>
            </a:r>
            <a:endParaRPr lang="it-IT" dirty="0"/>
          </a:p>
        </p:txBody>
      </p:sp>
      <p:graphicFrame>
        <p:nvGraphicFramePr>
          <p:cNvPr id="9" name="Group 5"/>
          <p:cNvGraphicFramePr>
            <a:graphicFrameLocks noGrp="1"/>
          </p:cNvGraphicFramePr>
          <p:nvPr/>
        </p:nvGraphicFramePr>
        <p:xfrm>
          <a:off x="334963" y="3417888"/>
          <a:ext cx="2647950" cy="546100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684" marB="45684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684" marB="4568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761680" y="2917825"/>
            <a:ext cx="179292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CASSA </a:t>
            </a:r>
            <a:r>
              <a:rPr lang="it-IT" altLang="it-IT" sz="1400" b="1" dirty="0" smtClean="0"/>
              <a:t>ASSEGNI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 smtClean="0"/>
              <a:t>CONTO </a:t>
            </a:r>
            <a:r>
              <a:rPr lang="it-IT" altLang="it-IT" sz="1200" dirty="0"/>
              <a:t>ORIGINARIO  </a:t>
            </a: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 flipH="1">
            <a:off x="763588" y="3721100"/>
            <a:ext cx="5207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000" dirty="0"/>
              <a:t>(VF+)</a:t>
            </a: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 flipH="1">
            <a:off x="911225" y="3446463"/>
            <a:ext cx="520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5</a:t>
            </a:r>
          </a:p>
        </p:txBody>
      </p:sp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4278313" y="3430588"/>
          <a:ext cx="2647950" cy="4921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699" marB="4569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699" marB="4569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4522788" y="2925763"/>
            <a:ext cx="21605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PRODOTTI C/VENDITE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DERIVATO  </a:t>
            </a: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 flipH="1">
            <a:off x="5943600" y="3409950"/>
            <a:ext cx="520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5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900738" y="3702050"/>
            <a:ext cx="5191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000"/>
              <a:t>(VE+)</a:t>
            </a:r>
          </a:p>
        </p:txBody>
      </p:sp>
      <p:graphicFrame>
        <p:nvGraphicFramePr>
          <p:cNvPr id="17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395676"/>
              </p:ext>
            </p:extLst>
          </p:nvPr>
        </p:nvGraphicFramePr>
        <p:xfrm>
          <a:off x="190500" y="4095750"/>
          <a:ext cx="8496300" cy="334963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 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Assegni</a:t>
                      </a: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Prodotti c/vendite</a:t>
                      </a: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80" name="CasellaDiTesto 4"/>
          <p:cNvSpPr txBox="1">
            <a:spLocks noChangeArrowheads="1"/>
          </p:cNvSpPr>
          <p:nvPr/>
        </p:nvSpPr>
        <p:spPr bwMode="auto">
          <a:xfrm>
            <a:off x="0" y="4503738"/>
            <a:ext cx="6878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Successivamente l’azienda porta in banca l’assegno per l’incasso</a:t>
            </a:r>
          </a:p>
        </p:txBody>
      </p:sp>
      <p:graphicFrame>
        <p:nvGraphicFramePr>
          <p:cNvPr id="19" name="Group 5"/>
          <p:cNvGraphicFramePr>
            <a:graphicFrameLocks noGrp="1"/>
          </p:cNvGraphicFramePr>
          <p:nvPr/>
        </p:nvGraphicFramePr>
        <p:xfrm>
          <a:off x="5359400" y="5360988"/>
          <a:ext cx="2647950" cy="546100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684" marB="45684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684" marB="4568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5786438" y="4860925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CASSA ASSEGNI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6153150" y="5360988"/>
            <a:ext cx="520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b="1"/>
              <a:t>5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6084888" y="5657850"/>
            <a:ext cx="51911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000" b="1"/>
              <a:t>(VF+)</a:t>
            </a: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 flipH="1">
            <a:off x="6948488" y="5638800"/>
            <a:ext cx="5207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000"/>
              <a:t>(VF-)</a:t>
            </a:r>
          </a:p>
        </p:txBody>
      </p:sp>
      <p:sp>
        <p:nvSpPr>
          <p:cNvPr id="24" name="CasellaDiTesto 23"/>
          <p:cNvSpPr txBox="1">
            <a:spLocks noChangeArrowheads="1"/>
          </p:cNvSpPr>
          <p:nvPr/>
        </p:nvSpPr>
        <p:spPr bwMode="auto">
          <a:xfrm flipH="1">
            <a:off x="6948488" y="5353050"/>
            <a:ext cx="520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5</a:t>
            </a:r>
          </a:p>
        </p:txBody>
      </p:sp>
      <p:graphicFrame>
        <p:nvGraphicFramePr>
          <p:cNvPr id="25" name="Group 5"/>
          <p:cNvGraphicFramePr>
            <a:graphicFrameLocks noGrp="1"/>
          </p:cNvGraphicFramePr>
          <p:nvPr/>
        </p:nvGraphicFramePr>
        <p:xfrm>
          <a:off x="411163" y="5360988"/>
          <a:ext cx="2647950" cy="546100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684" marB="45684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684" marB="4568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CasellaDiTesto 25"/>
          <p:cNvSpPr txBox="1">
            <a:spLocks noChangeArrowheads="1"/>
          </p:cNvSpPr>
          <p:nvPr/>
        </p:nvSpPr>
        <p:spPr bwMode="auto">
          <a:xfrm>
            <a:off x="839788" y="4860925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BANCA C/C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27" name="CasellaDiTesto 26"/>
          <p:cNvSpPr txBox="1">
            <a:spLocks noChangeArrowheads="1"/>
          </p:cNvSpPr>
          <p:nvPr/>
        </p:nvSpPr>
        <p:spPr bwMode="auto">
          <a:xfrm flipH="1">
            <a:off x="1130300" y="5340350"/>
            <a:ext cx="520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5</a:t>
            </a:r>
          </a:p>
        </p:txBody>
      </p:sp>
      <p:sp>
        <p:nvSpPr>
          <p:cNvPr id="28" name="CasellaDiTesto 27"/>
          <p:cNvSpPr txBox="1">
            <a:spLocks noChangeArrowheads="1"/>
          </p:cNvSpPr>
          <p:nvPr/>
        </p:nvSpPr>
        <p:spPr bwMode="auto">
          <a:xfrm flipH="1">
            <a:off x="1060450" y="5594350"/>
            <a:ext cx="5207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000"/>
              <a:t>(VF+)</a:t>
            </a:r>
          </a:p>
        </p:txBody>
      </p:sp>
      <p:graphicFrame>
        <p:nvGraphicFramePr>
          <p:cNvPr id="29" name="Group 52"/>
          <p:cNvGraphicFramePr>
            <a:graphicFrameLocks noGrp="1"/>
          </p:cNvGraphicFramePr>
          <p:nvPr/>
        </p:nvGraphicFramePr>
        <p:xfrm>
          <a:off x="236538" y="6035675"/>
          <a:ext cx="8496300" cy="334963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c/c</a:t>
                      </a: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 Assegni</a:t>
                      </a: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45752" marB="457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CasellaDiTesto 29"/>
          <p:cNvSpPr txBox="1">
            <a:spLocks noChangeArrowheads="1"/>
          </p:cNvSpPr>
          <p:nvPr/>
        </p:nvSpPr>
        <p:spPr bwMode="auto">
          <a:xfrm flipH="1">
            <a:off x="5106285" y="5457795"/>
            <a:ext cx="8808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 smtClean="0"/>
              <a:t>(conto già acceso)</a:t>
            </a:r>
            <a:endParaRPr lang="it-IT" alt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512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investimento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539750" y="1052513"/>
            <a:ext cx="8242300" cy="42560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Con riferimento all’acquisto di fattori produttivi di esercizio, il ragionamento e la contabilizzazione si presentano identici al caso precedente. </a:t>
            </a:r>
          </a:p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endParaRPr lang="it-IT" altLang="it-IT" sz="1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endParaRPr lang="it-IT" altLang="it-IT" sz="1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r>
              <a:rPr lang="it-IT" altLang="it-IT" sz="1800" b="1" u="sng" kern="0" dirty="0">
                <a:latin typeface="Tahoma" panose="020B0604030504040204" pitchFamily="34" charset="0"/>
                <a:cs typeface="Tahoma" panose="020B0604030504040204" pitchFamily="34" charset="0"/>
              </a:rPr>
              <a:t>Esempio: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L’azienda Alfa procede all’acquisto di materie prime per 15. Il pagamento in contati viene regolato con una dilazione  a 60 gg. </a:t>
            </a:r>
            <a:endParaRPr lang="it-IT" altLang="it-IT" sz="1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endParaRPr lang="it-IT" altLang="it-IT" sz="1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None/>
              <a:defRPr/>
            </a:pPr>
            <a:endParaRPr lang="it-IT" altLang="it-IT" sz="1800" b="1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None/>
              <a:defRPr/>
            </a:pPr>
            <a:r>
              <a:rPr lang="it-IT" altLang="it-IT" sz="1800" b="1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Cambia qualcosa nella sostanza? </a:t>
            </a:r>
            <a:r>
              <a:rPr lang="it-IT" altLang="it-IT" sz="1800" b="1" kern="0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NO! La logica e la tecnica delle scritture sono le stesse… cambia solo il nome dei conti utilizzati</a:t>
            </a:r>
            <a:endParaRPr lang="it-IT" altLang="it-IT" sz="1800" kern="0" dirty="0">
              <a:solidFill>
                <a:srgbClr val="C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endParaRPr lang="it-IT" altLang="it-IT" sz="1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endParaRPr lang="it-IT" altLang="it-IT" sz="1600" kern="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Freccia in giù 1"/>
          <p:cNvSpPr/>
          <p:nvPr/>
        </p:nvSpPr>
        <p:spPr>
          <a:xfrm>
            <a:off x="4116388" y="2276475"/>
            <a:ext cx="911225" cy="406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4106772" y="4005064"/>
            <a:ext cx="911225" cy="406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investimento</a:t>
            </a:r>
          </a:p>
        </p:txBody>
      </p:sp>
      <p:sp>
        <p:nvSpPr>
          <p:cNvPr id="66564" name="Rettangolo 3"/>
          <p:cNvSpPr>
            <a:spLocks noChangeArrowheads="1"/>
          </p:cNvSpPr>
          <p:nvPr/>
        </p:nvSpPr>
        <p:spPr bwMode="auto">
          <a:xfrm>
            <a:off x="414338" y="827088"/>
            <a:ext cx="831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800" b="1">
                <a:latin typeface="Tahoma" panose="020B0604030504040204" pitchFamily="34" charset="0"/>
                <a:cs typeface="Tahoma" panose="020B0604030504040204" pitchFamily="34" charset="0"/>
              </a:rPr>
              <a:t> Riepilogo</a:t>
            </a:r>
          </a:p>
        </p:txBody>
      </p:sp>
      <p:pic>
        <p:nvPicPr>
          <p:cNvPr id="66565" name="Immagin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175345"/>
            <a:ext cx="5545138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220663" y="2989263"/>
            <a:ext cx="8815387" cy="612775"/>
          </a:xfrm>
        </p:spPr>
        <p:txBody>
          <a:bodyPr/>
          <a:lstStyle/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600" b="1" u="sng" smtClean="0">
                <a:latin typeface="Tahoma" panose="020B0604030504040204" pitchFamily="34" charset="0"/>
                <a:cs typeface="Tahoma" panose="020B0604030504040204" pitchFamily="34" charset="0"/>
              </a:rPr>
              <a:t>Esempio: </a:t>
            </a:r>
            <a:r>
              <a:rPr lang="it-IT" altLang="it-IT" sz="1600" smtClean="0">
                <a:latin typeface="Tahoma" panose="020B0604030504040204" pitchFamily="34" charset="0"/>
                <a:cs typeface="Tahoma" panose="020B0604030504040204" pitchFamily="34" charset="0"/>
              </a:rPr>
              <a:t>L’azienda Alfa  conclude una vendita di prodotti finiti per 40 con regolamento in contanti. 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6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6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385763" y="41481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410368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812800" y="3670300"/>
            <a:ext cx="1792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CASSA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292725" y="3402013"/>
            <a:ext cx="2274888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PRODOTTI C/VENDITA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ricavi di esercizio)  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152400" y="41449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5238" y="4144963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374900" y="418941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434263" y="4137025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735013" y="4451350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627063" y="4729163"/>
            <a:ext cx="792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6907213" y="4425950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6775450" y="4662488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1022350" y="5589588"/>
            <a:ext cx="5997575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1030288" y="5086350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7019925" y="50641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/>
        </p:nvGraphicFramePr>
        <p:xfrm>
          <a:off x="358775" y="5749925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Prodotti c/vendita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8653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476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vendita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525463" y="750888"/>
            <a:ext cx="8350250" cy="21637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All’atto della vendita si manifesta: contestualmente, all’insorgere di un ricavo (aspetto derivato). 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un’entrata di liquidità.                   + LIQUIDITA’ (VF+)</a:t>
            </a: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Contestualmente</a:t>
            </a: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Provento da cessione di un prodotto/servizio      </a:t>
            </a: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+ RICAVO (VE+)</a:t>
            </a: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16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2000" u="sng" kern="0" dirty="0">
              <a:solidFill>
                <a:srgbClr val="000000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16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endParaRPr lang="it-IT" altLang="it-IT" sz="18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385763" y="41481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91113" y="3975100"/>
          <a:ext cx="2619376" cy="1625600"/>
        </p:xfrm>
        <a:graphic>
          <a:graphicData uri="http://schemas.openxmlformats.org/drawingml/2006/table">
            <a:tbl>
              <a:tblPr/>
              <a:tblGrid>
                <a:gridCol w="1309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9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2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marT="45722" marB="45722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marT="45722" marB="4572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774700" y="3670300"/>
            <a:ext cx="18684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CREDITI V/CLIENTI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152400" y="41449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5238" y="4144963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379663" y="4135438"/>
            <a:ext cx="736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434263" y="4137025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735013" y="4478338"/>
            <a:ext cx="5127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631825" y="4783138"/>
            <a:ext cx="7826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>
            <a:off x="6734175" y="4437063"/>
            <a:ext cx="457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6642100" y="4724400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 +)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1116013" y="5589588"/>
            <a:ext cx="5922962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1116013" y="5086350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7020272" y="5085184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/>
        </p:nvGraphicFramePr>
        <p:xfrm>
          <a:off x="358775" y="5749925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56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Prodotti c/vendita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0699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512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vendita</a:t>
            </a: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 flipH="1">
            <a:off x="152400" y="3365500"/>
            <a:ext cx="792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b="1"/>
              <a:t>1)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215900" y="1139825"/>
            <a:ext cx="8815388" cy="6127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b="1" u="sng" kern="0" dirty="0">
                <a:latin typeface="Tahoma" panose="020B0604030504040204" pitchFamily="34" charset="0"/>
                <a:cs typeface="Tahoma" panose="020B0604030504040204" pitchFamily="34" charset="0"/>
              </a:rPr>
              <a:t>Esempio: 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L’azienda Alfa  conclude una vendita di prodotti finiti per 40. L’azienda accorda al cliente una dilazione di pagamento a 60 gg. </a:t>
            </a:r>
            <a:endParaRPr lang="it-IT" altLang="it-IT" sz="1600" kern="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750" name="Rettangolo 3"/>
          <p:cNvSpPr>
            <a:spLocks noChangeArrowheads="1"/>
          </p:cNvSpPr>
          <p:nvPr/>
        </p:nvSpPr>
        <p:spPr bwMode="auto">
          <a:xfrm>
            <a:off x="331788" y="1895475"/>
            <a:ext cx="4572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600">
                <a:latin typeface="Tahoma" panose="020B0604030504040204" pitchFamily="34" charset="0"/>
                <a:cs typeface="Tahoma" panose="020B0604030504040204" pitchFamily="34" charset="0"/>
              </a:rPr>
              <a:t>Rileviamo 2 momenti</a:t>
            </a: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altLang="it-IT" sz="16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Char char="-"/>
            </a:pPr>
            <a:r>
              <a:rPr lang="it-IT" altLang="it-IT" sz="1600">
                <a:latin typeface="Tahoma" panose="020B0604030504040204" pitchFamily="34" charset="0"/>
                <a:cs typeface="Tahoma" panose="020B0604030504040204" pitchFamily="34" charset="0"/>
              </a:rPr>
              <a:t> Vendita a dilazione  </a:t>
            </a:r>
            <a:r>
              <a:rPr lang="it-IT" altLang="it-IT" sz="1600" b="1">
                <a:latin typeface="Tahoma" panose="020B0604030504040204" pitchFamily="34" charset="0"/>
                <a:cs typeface="Tahoma" panose="020B0604030504040204" pitchFamily="34" charset="0"/>
              </a:rPr>
              <a:t>(immediata)</a:t>
            </a: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Char char="-"/>
            </a:pPr>
            <a:r>
              <a:rPr lang="it-IT" altLang="it-IT" sz="1600">
                <a:latin typeface="Tahoma" panose="020B0604030504040204" pitchFamily="34" charset="0"/>
                <a:cs typeface="Tahoma" panose="020B0604030504040204" pitchFamily="34" charset="0"/>
              </a:rPr>
              <a:t> Effettivo incasso </a:t>
            </a:r>
            <a:r>
              <a:rPr lang="it-IT" altLang="it-IT" sz="1600" b="1">
                <a:latin typeface="Tahoma" panose="020B0604030504040204" pitchFamily="34" charset="0"/>
                <a:cs typeface="Tahoma" panose="020B0604030504040204" pitchFamily="34" charset="0"/>
              </a:rPr>
              <a:t>(differito)</a:t>
            </a:r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>
            <a:off x="5280025" y="3338513"/>
            <a:ext cx="2300288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PRODOTTI C/VENDITA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ricavi di esercizio)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385763" y="41481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91113" y="3975100"/>
          <a:ext cx="2619376" cy="1625600"/>
        </p:xfrm>
        <a:graphic>
          <a:graphicData uri="http://schemas.openxmlformats.org/drawingml/2006/table">
            <a:tbl>
              <a:tblPr/>
              <a:tblGrid>
                <a:gridCol w="1309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9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2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marT="45722" marB="45722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marT="45722" marB="4572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812800" y="3670300"/>
            <a:ext cx="1792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CAMBIALI ATTIVE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152400" y="41449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5238" y="4144963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379663" y="4135438"/>
            <a:ext cx="736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434263" y="4137025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735013" y="4478338"/>
            <a:ext cx="5127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631825" y="4783138"/>
            <a:ext cx="7826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>
            <a:off x="6734175" y="4437063"/>
            <a:ext cx="457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6642100" y="4724400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 +)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1116013" y="5589588"/>
            <a:ext cx="5922962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1116013" y="5086350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7020272" y="5086002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/>
        </p:nvGraphicFramePr>
        <p:xfrm>
          <a:off x="358775" y="5749925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56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Cambiali Attive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Prodotti c/vendita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747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512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investimento</a:t>
            </a:r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>
            <a:off x="5280025" y="3338513"/>
            <a:ext cx="2300288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PRODOTTI C/VENDITA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ricavi di esercizio)   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327025" y="1177925"/>
            <a:ext cx="8386763" cy="1079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Tx/>
              <a:buNone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Il conto “crediti verso clienti” rappresenta un credito senza garanzia per il venditore → </a:t>
            </a:r>
            <a:r>
              <a:rPr lang="it-IT" altLang="it-IT" sz="1800" b="1" kern="0" dirty="0">
                <a:latin typeface="Tahoma" panose="020B0604030504040204" pitchFamily="34" charset="0"/>
                <a:cs typeface="Tahoma" panose="020B0604030504040204" pitchFamily="34" charset="0"/>
              </a:rPr>
              <a:t>“Cambiale”. </a:t>
            </a:r>
            <a:endParaRPr lang="it-IT" altLang="it-IT" sz="1600" kern="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244475" y="2900363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2924175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644525" y="1955800"/>
            <a:ext cx="184785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CREDITI V/CLIENTI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CAMBIALI ATTIVE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510213" y="2327275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Cassa C/C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107950" y="2981325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4878388" y="2933700"/>
            <a:ext cx="7461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320925" y="29638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351713" y="2974975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854075" y="3211513"/>
            <a:ext cx="519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40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273049" y="3498850"/>
            <a:ext cx="12366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 smtClean="0"/>
              <a:t>(conto già acceso)</a:t>
            </a:r>
            <a:endParaRPr lang="it-IT" altLang="it-IT" sz="1600" b="1" dirty="0"/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5588000" y="3565525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2457450" y="4373563"/>
            <a:ext cx="3468688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2457450" y="38576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cxnSpLocks/>
          </p:cNvCxnSpPr>
          <p:nvPr/>
        </p:nvCxnSpPr>
        <p:spPr>
          <a:xfrm flipV="1">
            <a:off x="5905500" y="3857625"/>
            <a:ext cx="0" cy="5461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629626"/>
              </p:ext>
            </p:extLst>
          </p:nvPr>
        </p:nvGraphicFramePr>
        <p:xfrm>
          <a:off x="401638" y="5676602"/>
          <a:ext cx="8496300" cy="92075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20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1" marB="457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 c/c</a:t>
                      </a: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oppure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Cambiali Attive</a:t>
                      </a: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4795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474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vendita</a:t>
            </a: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 flipH="1">
            <a:off x="215900" y="1285875"/>
            <a:ext cx="2382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b="1"/>
              <a:t>2) </a:t>
            </a:r>
            <a:r>
              <a:rPr lang="it-IT" altLang="it-IT" sz="1600" b="1"/>
              <a:t>Dopo 60 gg.</a:t>
            </a:r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 flipH="1">
            <a:off x="2198688" y="3173413"/>
            <a:ext cx="519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28" name="CasellaDiTesto 27"/>
          <p:cNvSpPr txBox="1">
            <a:spLocks noChangeArrowheads="1"/>
          </p:cNvSpPr>
          <p:nvPr/>
        </p:nvSpPr>
        <p:spPr bwMode="auto">
          <a:xfrm flipH="1">
            <a:off x="2068513" y="3452813"/>
            <a:ext cx="792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30" name="CasellaDiTesto 29"/>
          <p:cNvSpPr txBox="1">
            <a:spLocks noChangeArrowheads="1"/>
          </p:cNvSpPr>
          <p:nvPr/>
        </p:nvSpPr>
        <p:spPr bwMode="auto">
          <a:xfrm flipH="1">
            <a:off x="5667375" y="3240088"/>
            <a:ext cx="5191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graphicFrame>
        <p:nvGraphicFramePr>
          <p:cNvPr id="25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506102"/>
              </p:ext>
            </p:extLst>
          </p:nvPr>
        </p:nvGraphicFramePr>
        <p:xfrm>
          <a:off x="401638" y="4635500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56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Prodotti c/vendita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409034"/>
              </p:ext>
            </p:extLst>
          </p:nvPr>
        </p:nvGraphicFramePr>
        <p:xfrm>
          <a:off x="401638" y="5110184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56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Cambiali Attive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Prodotti c/vendita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dirty="0"/>
              <a:t>La liquidità differita nell’operazione di </a:t>
            </a:r>
            <a:r>
              <a:rPr lang="it-IT" altLang="it-IT" sz="2400" dirty="0" smtClean="0"/>
              <a:t>vendita</a:t>
            </a:r>
            <a:endParaRPr lang="it-IT" altLang="it-IT" sz="2400" dirty="0"/>
          </a:p>
        </p:txBody>
      </p:sp>
      <p:sp>
        <p:nvSpPr>
          <p:cNvPr id="76804" name="Rettangolo 3"/>
          <p:cNvSpPr>
            <a:spLocks noChangeArrowheads="1"/>
          </p:cNvSpPr>
          <p:nvPr/>
        </p:nvSpPr>
        <p:spPr bwMode="auto">
          <a:xfrm>
            <a:off x="414338" y="827088"/>
            <a:ext cx="831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800" b="1">
                <a:latin typeface="Tahoma" panose="020B0604030504040204" pitchFamily="34" charset="0"/>
                <a:cs typeface="Tahoma" panose="020B0604030504040204" pitchFamily="34" charset="0"/>
              </a:rPr>
              <a:t> Riepilogo</a:t>
            </a:r>
          </a:p>
        </p:txBody>
      </p:sp>
      <p:pic>
        <p:nvPicPr>
          <p:cNvPr id="76805" name="Immagin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526753"/>
            <a:ext cx="6386512" cy="485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</a:t>
            </a:r>
          </a:p>
        </p:txBody>
      </p:sp>
      <p:sp>
        <p:nvSpPr>
          <p:cNvPr id="78852" name="Rettangolo 3"/>
          <p:cNvSpPr>
            <a:spLocks noChangeArrowheads="1"/>
          </p:cNvSpPr>
          <p:nvPr/>
        </p:nvSpPr>
        <p:spPr bwMode="auto">
          <a:xfrm>
            <a:off x="414338" y="827088"/>
            <a:ext cx="831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800" b="1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000" b="1">
                <a:latin typeface="Tahoma" panose="020B0604030504040204" pitchFamily="34" charset="0"/>
                <a:cs typeface="Tahoma" panose="020B0604030504040204" pitchFamily="34" charset="0"/>
              </a:rPr>
              <a:t>Gli effetti sul bilancio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027113"/>
            <a:ext cx="8424862" cy="4141787"/>
          </a:xfrm>
        </p:spPr>
        <p:txBody>
          <a:bodyPr/>
          <a:lstStyle/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Costituzione azienda individuale con apporto in danaro per 40, versamento contestuale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Accensione di un mutuo bancario per 60 regolamento in contanti contestuale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L’imprenditore ha acquistato fattori pluriennali per 20, costituiti da impianti. Il fornitore ha accordato una </a:t>
            </a:r>
            <a:r>
              <a:rPr lang="it-IT" altLang="it-IT" sz="1800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dilazione di pagamento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e il relativo debito non è ancora stato estinto al momento della chiusura dell’esercizio amministrativo. 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L’imprenditore ha acquistato materie per 15. Il fornitore ha accordato una </a:t>
            </a:r>
            <a:r>
              <a:rPr lang="it-IT" altLang="it-IT" sz="1800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dilazione di pagamento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e il relativo debito non è ancora stato estinto al momento della chiusura dell’esercizio amministrativo. 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L’imprenditore ha sostenuto </a:t>
            </a: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costi per salari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e stipendi per 10. Pagamento contestuale in contanti.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L’imprenditore si è avvalso di servizi per 5. Pagamento contestuale in contanti.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L’imprenditore ha venduto prodotti per 40. L’azienda ha accordato al cliente una </a:t>
            </a:r>
            <a:r>
              <a:rPr lang="it-IT" altLang="it-IT" sz="1800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dilazione di pagamento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e al momento della chiusura dell’esercizio amministrativo non è ancora pervenuto l’incasso.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</a:t>
            </a:r>
          </a:p>
        </p:txBody>
      </p:sp>
      <p:sp>
        <p:nvSpPr>
          <p:cNvPr id="80900" name="Rettangolo 3"/>
          <p:cNvSpPr>
            <a:spLocks noChangeArrowheads="1"/>
          </p:cNvSpPr>
          <p:nvPr/>
        </p:nvSpPr>
        <p:spPr bwMode="auto">
          <a:xfrm>
            <a:off x="414338" y="827088"/>
            <a:ext cx="831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800" b="1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000" b="1">
                <a:latin typeface="Tahoma" panose="020B0604030504040204" pitchFamily="34" charset="0"/>
                <a:cs typeface="Tahoma" panose="020B0604030504040204" pitchFamily="34" charset="0"/>
              </a:rPr>
              <a:t>Gli effetti sul bilancio</a:t>
            </a:r>
          </a:p>
        </p:txBody>
      </p:sp>
      <p:sp>
        <p:nvSpPr>
          <p:cNvPr id="80901" name="CasellaDiTesto 8"/>
          <p:cNvSpPr>
            <a:spLocks noGrp="1" noChangeArrowheads="1"/>
          </p:cNvSpPr>
          <p:nvPr>
            <p:ph idx="1"/>
          </p:nvPr>
        </p:nvSpPr>
        <p:spPr>
          <a:xfrm>
            <a:off x="1980728" y="1498639"/>
            <a:ext cx="9144000" cy="492125"/>
          </a:xfr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 smtClean="0"/>
              <a:t>CASSA C/C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 smtClean="0"/>
              <a:t>CONTO ORIGINARIO  </a:t>
            </a:r>
          </a:p>
        </p:txBody>
      </p:sp>
      <p:graphicFrame>
        <p:nvGraphicFramePr>
          <p:cNvPr id="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260385"/>
              </p:ext>
            </p:extLst>
          </p:nvPr>
        </p:nvGraphicFramePr>
        <p:xfrm>
          <a:off x="4933950" y="2052378"/>
          <a:ext cx="3197226" cy="1549400"/>
        </p:xfrm>
        <a:graphic>
          <a:graphicData uri="http://schemas.openxmlformats.org/drawingml/2006/table">
            <a:tbl>
              <a:tblPr/>
              <a:tblGrid>
                <a:gridCol w="1598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49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11" marR="91411" marT="45746" marB="45746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11" marR="91411" marT="45746" marB="4574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0907" name="CasellaDiTesto 13"/>
          <p:cNvSpPr txBox="1">
            <a:spLocks noChangeArrowheads="1"/>
          </p:cNvSpPr>
          <p:nvPr/>
        </p:nvSpPr>
        <p:spPr bwMode="auto">
          <a:xfrm flipH="1">
            <a:off x="5391150" y="2428616"/>
            <a:ext cx="5365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60</a:t>
            </a:r>
          </a:p>
        </p:txBody>
      </p:sp>
      <p:sp>
        <p:nvSpPr>
          <p:cNvPr id="80908" name="CasellaDiTesto 13"/>
          <p:cNvSpPr txBox="1">
            <a:spLocks noChangeArrowheads="1"/>
          </p:cNvSpPr>
          <p:nvPr/>
        </p:nvSpPr>
        <p:spPr bwMode="auto">
          <a:xfrm flipH="1">
            <a:off x="5378450" y="2139691"/>
            <a:ext cx="5365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80909" name="CasellaDiTesto 16"/>
          <p:cNvSpPr txBox="1">
            <a:spLocks noChangeArrowheads="1"/>
          </p:cNvSpPr>
          <p:nvPr/>
        </p:nvSpPr>
        <p:spPr bwMode="auto">
          <a:xfrm flipH="1">
            <a:off x="7000875" y="2763578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10</a:t>
            </a:r>
          </a:p>
        </p:txBody>
      </p:sp>
      <p:sp>
        <p:nvSpPr>
          <p:cNvPr id="80910" name="CasellaDiTesto 16"/>
          <p:cNvSpPr txBox="1">
            <a:spLocks noChangeArrowheads="1"/>
          </p:cNvSpPr>
          <p:nvPr/>
        </p:nvSpPr>
        <p:spPr bwMode="auto">
          <a:xfrm flipH="1">
            <a:off x="7142163" y="3038216"/>
            <a:ext cx="5349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5</a:t>
            </a:r>
          </a:p>
        </p:txBody>
      </p:sp>
      <p:sp>
        <p:nvSpPr>
          <p:cNvPr id="80911" name="CasellaDiTesto 1"/>
          <p:cNvSpPr txBox="1">
            <a:spLocks noChangeArrowheads="1"/>
          </p:cNvSpPr>
          <p:nvPr/>
        </p:nvSpPr>
        <p:spPr bwMode="auto">
          <a:xfrm>
            <a:off x="6656388" y="3376353"/>
            <a:ext cx="1506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(SALDO  85)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85725" y="4173066"/>
            <a:ext cx="89725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/>
              <a:t>Oltre al conto “cassa”, alla fine del periodo riscontreremo la presenza di conti accesi ai crediti e ai debiti di regolamento: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/>
              <a:t>il conto “crediti verso clienti” sarà aperto per 40;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/>
              <a:t>il conto “debiti verso fornitori” sarà aperto per (20 + 15 =) 35. </a:t>
            </a: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 flipH="1">
            <a:off x="1189038" y="2144241"/>
            <a:ext cx="536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 flipH="1">
            <a:off x="1235075" y="2420466"/>
            <a:ext cx="5365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60</a:t>
            </a: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 flipH="1">
            <a:off x="2435225" y="2318866"/>
            <a:ext cx="5349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2428875" y="2577628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15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439988" y="2845916"/>
            <a:ext cx="5349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10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2547938" y="3084041"/>
            <a:ext cx="5349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5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3919538" y="2409353"/>
            <a:ext cx="534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600"/>
          </a:p>
        </p:txBody>
      </p:sp>
      <p:sp>
        <p:nvSpPr>
          <p:cNvPr id="20" name="CasellaDiTesto 1"/>
          <p:cNvSpPr txBox="1">
            <a:spLocks noChangeArrowheads="1"/>
          </p:cNvSpPr>
          <p:nvPr/>
        </p:nvSpPr>
        <p:spPr bwMode="auto">
          <a:xfrm>
            <a:off x="2389188" y="3517428"/>
            <a:ext cx="1504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(SALDO  90)</a:t>
            </a:r>
          </a:p>
        </p:txBody>
      </p:sp>
      <p:sp>
        <p:nvSpPr>
          <p:cNvPr id="21" name="CasellaDiTesto 18"/>
          <p:cNvSpPr txBox="1">
            <a:spLocks noChangeArrowheads="1"/>
          </p:cNvSpPr>
          <p:nvPr/>
        </p:nvSpPr>
        <p:spPr bwMode="auto">
          <a:xfrm flipH="1">
            <a:off x="1309688" y="3252316"/>
            <a:ext cx="5365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graphicFrame>
        <p:nvGraphicFramePr>
          <p:cNvPr id="22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630695"/>
              </p:ext>
            </p:extLst>
          </p:nvPr>
        </p:nvGraphicFramePr>
        <p:xfrm>
          <a:off x="476250" y="2071216"/>
          <a:ext cx="3197226" cy="1549400"/>
        </p:xfrm>
        <a:graphic>
          <a:graphicData uri="http://schemas.openxmlformats.org/drawingml/2006/table">
            <a:tbl>
              <a:tblPr/>
              <a:tblGrid>
                <a:gridCol w="1598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49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11" marR="91411" marT="45746" marB="45746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11" marR="91411" marT="45746" marB="4574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CasellaDiTesto 8"/>
          <p:cNvSpPr txBox="1">
            <a:spLocks noChangeArrowheads="1"/>
          </p:cNvSpPr>
          <p:nvPr/>
        </p:nvSpPr>
        <p:spPr bwMode="auto">
          <a:xfrm>
            <a:off x="-2497138" y="1568723"/>
            <a:ext cx="9144001" cy="4921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400" b="1" kern="0" dirty="0"/>
              <a:t>CASSA C/C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1200" kern="0" dirty="0"/>
              <a:t>CONTO ORIGINARIO  </a:t>
            </a:r>
          </a:p>
        </p:txBody>
      </p:sp>
      <p:sp>
        <p:nvSpPr>
          <p:cNvPr id="3" name="Freccia a destra 2"/>
          <p:cNvSpPr/>
          <p:nvPr/>
        </p:nvSpPr>
        <p:spPr>
          <a:xfrm>
            <a:off x="4067944" y="2479416"/>
            <a:ext cx="648072" cy="77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4"/>
          <p:cNvSpPr>
            <a:spLocks noChangeArrowheads="1"/>
          </p:cNvSpPr>
          <p:nvPr/>
        </p:nvSpPr>
        <p:spPr bwMode="auto">
          <a:xfrm>
            <a:off x="215900" y="120055"/>
            <a:ext cx="8712200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</a:t>
            </a:r>
          </a:p>
        </p:txBody>
      </p:sp>
      <p:sp>
        <p:nvSpPr>
          <p:cNvPr id="82948" name="Rettangolo 3"/>
          <p:cNvSpPr>
            <a:spLocks noChangeArrowheads="1"/>
          </p:cNvSpPr>
          <p:nvPr/>
        </p:nvSpPr>
        <p:spPr bwMode="auto">
          <a:xfrm>
            <a:off x="414338" y="620688"/>
            <a:ext cx="831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000" b="1" dirty="0">
                <a:latin typeface="Tahoma" panose="020B0604030504040204" pitchFamily="34" charset="0"/>
                <a:cs typeface="Tahoma" panose="020B0604030504040204" pitchFamily="34" charset="0"/>
              </a:rPr>
              <a:t>Gli effetti sul bilancio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277" y="1052736"/>
            <a:ext cx="6916115" cy="304842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4277" y="3836565"/>
            <a:ext cx="6916115" cy="291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762000" y="260350"/>
            <a:ext cx="7620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liquidità differita </a:t>
            </a:r>
            <a:endParaRPr lang="it-IT" altLang="it-IT" sz="1800"/>
          </a:p>
        </p:txBody>
      </p:sp>
      <p:sp>
        <p:nvSpPr>
          <p:cNvPr id="2" name="Freccia in giù 1"/>
          <p:cNvSpPr/>
          <p:nvPr/>
        </p:nvSpPr>
        <p:spPr>
          <a:xfrm>
            <a:off x="5724525" y="2633663"/>
            <a:ext cx="503238" cy="29527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293" name="CasellaDiTesto 4"/>
          <p:cNvSpPr txBox="1">
            <a:spLocks noChangeArrowheads="1"/>
          </p:cNvSpPr>
          <p:nvPr/>
        </p:nvSpPr>
        <p:spPr bwMode="auto">
          <a:xfrm>
            <a:off x="360363" y="1092200"/>
            <a:ext cx="84232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800" b="1" dirty="0" smtClean="0">
                <a:solidFill>
                  <a:srgbClr val="0070C0"/>
                </a:solidFill>
              </a:rPr>
              <a:t>è </a:t>
            </a:r>
            <a:r>
              <a:rPr lang="it-IT" altLang="it-IT" sz="1800" b="1" dirty="0">
                <a:solidFill>
                  <a:srgbClr val="0070C0"/>
                </a:solidFill>
              </a:rPr>
              <a:t>rappresentata da un movimento di denaro a una certa data successiva rispetto a quella di svolgimento </a:t>
            </a:r>
            <a:r>
              <a:rPr lang="it-IT" altLang="it-IT" sz="1800" b="1" dirty="0" smtClean="0">
                <a:solidFill>
                  <a:srgbClr val="0070C0"/>
                </a:solidFill>
              </a:rPr>
              <a:t>dell’operazione</a:t>
            </a:r>
            <a:endParaRPr lang="it-IT" altLang="it-IT" sz="1800" b="1" dirty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La liquidità differita si origina dal fenomeno delle dilazioni di incasso e pagamento rappresenta un’entrata o da un’uscita di denaro ad una certa scadenza futura.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Tali crediti e debiti assumono la denominazione di </a:t>
            </a:r>
            <a:r>
              <a:rPr lang="it-IT" altLang="it-IT" sz="1800" b="1" dirty="0"/>
              <a:t>crediti e debiti di regolamento o di </a:t>
            </a:r>
            <a:r>
              <a:rPr lang="it-IT" altLang="it-IT" sz="1800" b="1" dirty="0" smtClean="0"/>
              <a:t>funzionamento </a:t>
            </a:r>
            <a:r>
              <a:rPr lang="it-IT" altLang="it-IT" sz="1800" dirty="0"/>
              <a:t>in quanto hanno il solo scopo di permettere l’incasso o il pagamento delle operazioni di gestione in una data diversa da quella in cui esse si sono concretamente originate.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Sono anche definiti </a:t>
            </a:r>
            <a:r>
              <a:rPr lang="it-IT" altLang="it-IT" sz="1800" b="1" dirty="0"/>
              <a:t>conti di transito, </a:t>
            </a:r>
            <a:r>
              <a:rPr lang="it-IT" altLang="it-IT" sz="1800" dirty="0"/>
              <a:t>poiché destinati a nascere e ad estinguersi in uno specifico e predeterminato arco di tempo.</a:t>
            </a:r>
          </a:p>
        </p:txBody>
      </p:sp>
      <p:sp>
        <p:nvSpPr>
          <p:cNvPr id="17" name="Freccia in giù 16"/>
          <p:cNvSpPr/>
          <p:nvPr/>
        </p:nvSpPr>
        <p:spPr>
          <a:xfrm>
            <a:off x="2268538" y="2633663"/>
            <a:ext cx="503237" cy="29527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295" name="CasellaDiTesto 13"/>
          <p:cNvSpPr txBox="1">
            <a:spLocks noChangeArrowheads="1"/>
          </p:cNvSpPr>
          <p:nvPr/>
        </p:nvSpPr>
        <p:spPr bwMode="auto">
          <a:xfrm>
            <a:off x="1909763" y="2994025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b="1"/>
              <a:t>CREDITO</a:t>
            </a:r>
          </a:p>
        </p:txBody>
      </p:sp>
      <p:sp>
        <p:nvSpPr>
          <p:cNvPr id="12296" name="CasellaDiTesto 19"/>
          <p:cNvSpPr txBox="1">
            <a:spLocks noChangeArrowheads="1"/>
          </p:cNvSpPr>
          <p:nvPr/>
        </p:nvSpPr>
        <p:spPr bwMode="auto">
          <a:xfrm>
            <a:off x="5449888" y="2965450"/>
            <a:ext cx="10525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b="1"/>
              <a:t>DEBITO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</a:t>
            </a:r>
          </a:p>
        </p:txBody>
      </p:sp>
      <p:sp>
        <p:nvSpPr>
          <p:cNvPr id="84996" name="Rettangolo 3"/>
          <p:cNvSpPr>
            <a:spLocks noChangeArrowheads="1"/>
          </p:cNvSpPr>
          <p:nvPr/>
        </p:nvSpPr>
        <p:spPr bwMode="auto">
          <a:xfrm>
            <a:off x="414338" y="727760"/>
            <a:ext cx="831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800" b="1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000" b="1">
                <a:latin typeface="Tahoma" panose="020B0604030504040204" pitchFamily="34" charset="0"/>
                <a:cs typeface="Tahoma" panose="020B0604030504040204" pitchFamily="34" charset="0"/>
              </a:rPr>
              <a:t>Gli effetti sul bilancio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14338" y="1134160"/>
            <a:ext cx="8729662" cy="43910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t-IT" sz="1800" dirty="0"/>
              <a:t>La presenza dei crediti e dei debiti di regolamento ha comportato:</a:t>
            </a:r>
          </a:p>
          <a:p>
            <a:pPr>
              <a:defRPr/>
            </a:pPr>
            <a:r>
              <a:rPr lang="it-IT" sz="1800" dirty="0"/>
              <a:t>una modifica quantitativa delle attività e delle passività (portandole da 110 a 145)</a:t>
            </a:r>
          </a:p>
          <a:p>
            <a:pPr>
              <a:defRPr/>
            </a:pPr>
            <a:r>
              <a:rPr lang="it-IT" sz="1800" dirty="0"/>
              <a:t>una modifica qualitativa delle medesime, in quanto al denaro in cassa sono stati in parte sostituiti crediti ancora da incassare e debiti ancora da pagare.  </a:t>
            </a:r>
          </a:p>
          <a:p>
            <a:pPr marL="0" indent="0">
              <a:buFontTx/>
              <a:buNone/>
              <a:defRPr/>
            </a:pPr>
            <a:endParaRPr lang="it-IT" sz="1200" dirty="0"/>
          </a:p>
          <a:p>
            <a:pPr marL="0" indent="0">
              <a:buFontTx/>
              <a:buNone/>
              <a:defRPr/>
            </a:pPr>
            <a:r>
              <a:rPr lang="it-IT" sz="1800" dirty="0"/>
              <a:t>Tuttavia, bisogna rilevare che la situazione numeraria netta dell’azienda non è mutata.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it-IT" sz="1800" dirty="0"/>
              <a:t>Con il pagamento in contanti il valore della liquidità era pari a 90 (valore della cassa).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it-IT" sz="1800" dirty="0"/>
              <a:t>Con l’introduzione delle dilazioni di pagamento il valore della liquidità continua ad essere il medesimo (90)</a:t>
            </a:r>
          </a:p>
          <a:p>
            <a:pPr marL="0" indent="0" algn="ctr">
              <a:buFontTx/>
              <a:buNone/>
              <a:defRPr/>
            </a:pPr>
            <a:endParaRPr lang="it-IT" sz="1200" dirty="0"/>
          </a:p>
          <a:p>
            <a:pPr marL="0" indent="0" algn="ctr">
              <a:buFontTx/>
              <a:buNone/>
              <a:defRPr/>
            </a:pPr>
            <a:r>
              <a:rPr lang="it-IT" sz="1800" dirty="0"/>
              <a:t>Cassa (85) + Crediti (40) – Debiti (35) = 90 </a:t>
            </a:r>
          </a:p>
        </p:txBody>
      </p:sp>
      <p:sp>
        <p:nvSpPr>
          <p:cNvPr id="5" name="Rettangolo 4"/>
          <p:cNvSpPr/>
          <p:nvPr/>
        </p:nvSpPr>
        <p:spPr>
          <a:xfrm>
            <a:off x="2426679" y="4581128"/>
            <a:ext cx="4608513" cy="5032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4999" name="CasellaDiTesto 5"/>
          <p:cNvSpPr txBox="1">
            <a:spLocks noChangeArrowheads="1"/>
          </p:cNvSpPr>
          <p:nvPr/>
        </p:nvSpPr>
        <p:spPr bwMode="auto">
          <a:xfrm>
            <a:off x="215900" y="5325015"/>
            <a:ext cx="8712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800" b="1" dirty="0" smtClean="0"/>
              <a:t>La </a:t>
            </a:r>
            <a:r>
              <a:rPr lang="it-IT" altLang="it-IT" sz="1800" b="1" dirty="0" smtClean="0">
                <a:solidFill>
                  <a:srgbClr val="C00000"/>
                </a:solidFill>
              </a:rPr>
              <a:t>Situazione Numeraria Netta </a:t>
            </a:r>
            <a:r>
              <a:rPr lang="it-IT" altLang="it-IT" sz="1800" b="1" dirty="0" smtClean="0"/>
              <a:t>è talvolta definita anche come </a:t>
            </a:r>
            <a:r>
              <a:rPr lang="it-IT" altLang="it-IT" sz="1800" b="1" dirty="0" smtClean="0">
                <a:solidFill>
                  <a:srgbClr val="C00000"/>
                </a:solidFill>
              </a:rPr>
              <a:t>Attivo numerario netto</a:t>
            </a:r>
            <a:r>
              <a:rPr lang="it-IT" altLang="it-IT" sz="1800" b="1" dirty="0" smtClean="0"/>
              <a:t>, oppure </a:t>
            </a:r>
            <a:r>
              <a:rPr lang="it-IT" altLang="it-IT" sz="1800" b="1" dirty="0" smtClean="0">
                <a:solidFill>
                  <a:srgbClr val="C00000"/>
                </a:solidFill>
              </a:rPr>
              <a:t>Attivo circolante netto</a:t>
            </a:r>
            <a:r>
              <a:rPr lang="it-IT" altLang="it-IT" sz="1800" b="1" dirty="0" smtClean="0"/>
              <a:t>, oppure </a:t>
            </a:r>
            <a:r>
              <a:rPr lang="it-IT" altLang="it-IT" sz="1800" b="1" dirty="0" smtClean="0">
                <a:solidFill>
                  <a:srgbClr val="C00000"/>
                </a:solidFill>
              </a:rPr>
              <a:t>Capitale circolante netto</a:t>
            </a:r>
            <a:endParaRPr lang="it-IT" altLang="it-IT" sz="1800" b="1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800" dirty="0" smtClean="0"/>
              <a:t>In questi ultimi due casi tuttavia la denominazione non è del tutto corretta perché i concetti di ACN o di CCN sono più ampi (comprendono anche il magazzino)</a:t>
            </a:r>
            <a:endParaRPr lang="it-IT" alt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</a:t>
            </a:r>
          </a:p>
        </p:txBody>
      </p:sp>
      <p:sp>
        <p:nvSpPr>
          <p:cNvPr id="87044" name="Rettangolo 3"/>
          <p:cNvSpPr>
            <a:spLocks noChangeArrowheads="1"/>
          </p:cNvSpPr>
          <p:nvPr/>
        </p:nvSpPr>
        <p:spPr bwMode="auto">
          <a:xfrm>
            <a:off x="414338" y="827088"/>
            <a:ext cx="831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800" b="1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000" b="1">
                <a:latin typeface="Tahoma" panose="020B0604030504040204" pitchFamily="34" charset="0"/>
                <a:cs typeface="Tahoma" panose="020B0604030504040204" pitchFamily="34" charset="0"/>
              </a:rPr>
              <a:t>La rappresentazione in bilancio</a:t>
            </a:r>
          </a:p>
        </p:txBody>
      </p:sp>
      <p:pic>
        <p:nvPicPr>
          <p:cNvPr id="87045" name="Immagin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65250"/>
            <a:ext cx="65913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215900" y="260350"/>
            <a:ext cx="8712200" cy="428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</a:t>
            </a:r>
          </a:p>
        </p:txBody>
      </p:sp>
      <p:sp>
        <p:nvSpPr>
          <p:cNvPr id="89092" name="Rettangolo 3"/>
          <p:cNvSpPr>
            <a:spLocks noChangeArrowheads="1"/>
          </p:cNvSpPr>
          <p:nvPr/>
        </p:nvSpPr>
        <p:spPr bwMode="auto">
          <a:xfrm>
            <a:off x="414338" y="827088"/>
            <a:ext cx="831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800" b="1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000" b="1">
                <a:latin typeface="Tahoma" panose="020B0604030504040204" pitchFamily="34" charset="0"/>
                <a:cs typeface="Tahoma" panose="020B0604030504040204" pitchFamily="34" charset="0"/>
              </a:rPr>
              <a:t>La rappresentazione in bilancio</a:t>
            </a:r>
          </a:p>
        </p:txBody>
      </p:sp>
      <p:pic>
        <p:nvPicPr>
          <p:cNvPr id="89093" name="Immagin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655539"/>
            <a:ext cx="6624637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>
            <a:spLocks noChangeArrowheads="1"/>
          </p:cNvSpPr>
          <p:nvPr/>
        </p:nvSpPr>
        <p:spPr bwMode="auto">
          <a:xfrm>
            <a:off x="762000" y="260350"/>
            <a:ext cx="7620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Riferimenti bibliografici</a:t>
            </a:r>
            <a:endParaRPr lang="it-IT" altLang="it-IT" sz="1800"/>
          </a:p>
        </p:txBody>
      </p:sp>
      <p:sp>
        <p:nvSpPr>
          <p:cNvPr id="91139" name="CasellaDiTesto 3"/>
          <p:cNvSpPr txBox="1">
            <a:spLocks noChangeArrowheads="1"/>
          </p:cNvSpPr>
          <p:nvPr/>
        </p:nvSpPr>
        <p:spPr bwMode="auto">
          <a:xfrm>
            <a:off x="755650" y="1310853"/>
            <a:ext cx="7632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/>
              <a:t>Coronella S</a:t>
            </a:r>
            <a:r>
              <a:rPr lang="it-IT" altLang="it-IT" sz="2400" dirty="0" smtClean="0"/>
              <a:t>., Ragioneria generale, </a:t>
            </a:r>
            <a:r>
              <a:rPr lang="it-IT" altLang="it-IT" sz="2400" dirty="0"/>
              <a:t>Cap. 10 </a:t>
            </a:r>
            <a:endParaRPr lang="it-IT" alt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762000" y="260350"/>
            <a:ext cx="7620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liquidità differita </a:t>
            </a:r>
            <a:endParaRPr lang="it-IT" altLang="it-IT" sz="1800"/>
          </a:p>
        </p:txBody>
      </p:sp>
      <p:sp>
        <p:nvSpPr>
          <p:cNvPr id="14340" name="CasellaDiTesto 4"/>
          <p:cNvSpPr txBox="1">
            <a:spLocks noChangeArrowheads="1"/>
          </p:cNvSpPr>
          <p:nvPr/>
        </p:nvSpPr>
        <p:spPr bwMode="auto">
          <a:xfrm>
            <a:off x="179512" y="908720"/>
            <a:ext cx="842327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2200" b="1" dirty="0">
                <a:solidFill>
                  <a:srgbClr val="0070C0"/>
                </a:solidFill>
              </a:rPr>
              <a:t>Debiti e crediti di </a:t>
            </a:r>
            <a:r>
              <a:rPr lang="it-IT" altLang="it-IT" sz="2200" b="1" dirty="0" smtClean="0">
                <a:solidFill>
                  <a:srgbClr val="0070C0"/>
                </a:solidFill>
              </a:rPr>
              <a:t>regolamento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it-IT" altLang="it-IT" sz="1800" b="1" dirty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Sorgono nel momento in cui avviene lo scambio </a:t>
            </a:r>
            <a:r>
              <a:rPr lang="it-IT" altLang="it-IT" sz="1800" b="1" dirty="0"/>
              <a:t>(di funzionamento)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Sostituiscono pro tempore le uscite e le entrate di denaro: rappresentano dilazioni nel regolamento monetario di qualsiasi tipo di </a:t>
            </a:r>
            <a:r>
              <a:rPr lang="it-IT" altLang="it-IT" sz="1800" dirty="0" smtClean="0"/>
              <a:t>operazione</a:t>
            </a:r>
            <a:endParaRPr lang="it-IT" altLang="it-IT" sz="1800" dirty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800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800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8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Le entrate / uscite di denaro (variazioni monetarie) si manifestano alle scadenze definite con l’incasso dei crediti ed il pagamento dei </a:t>
            </a:r>
            <a:r>
              <a:rPr lang="it-IT" altLang="it-IT" sz="1800" dirty="0" smtClean="0"/>
              <a:t>debiti</a:t>
            </a:r>
            <a:endParaRPr lang="it-IT" altLang="it-IT" sz="1800" dirty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Differenza dei crediti e debiti di finanziamento i crediti e i debiti di funzionamento:</a:t>
            </a:r>
          </a:p>
          <a:p>
            <a:pPr>
              <a:spcBef>
                <a:spcPct val="0"/>
              </a:spcBef>
              <a:buClrTx/>
            </a:pPr>
            <a:r>
              <a:rPr lang="it-IT" altLang="it-IT" sz="1800" dirty="0" smtClean="0"/>
              <a:t> I </a:t>
            </a:r>
            <a:r>
              <a:rPr lang="it-IT" altLang="it-IT" sz="1800" dirty="0"/>
              <a:t>crediti / debiti di funzionamento </a:t>
            </a:r>
            <a:r>
              <a:rPr lang="it-IT" altLang="it-IT" sz="1800" b="1" dirty="0"/>
              <a:t>sostituiscono</a:t>
            </a:r>
            <a:r>
              <a:rPr lang="it-IT" altLang="it-IT" sz="1800" dirty="0"/>
              <a:t> entrate / uscite di </a:t>
            </a:r>
            <a:r>
              <a:rPr lang="it-IT" altLang="it-IT" sz="1800" dirty="0" smtClean="0"/>
              <a:t>denaro</a:t>
            </a:r>
            <a:endParaRPr lang="it-IT" altLang="it-IT" sz="1800" dirty="0"/>
          </a:p>
          <a:p>
            <a:pPr>
              <a:spcBef>
                <a:spcPct val="0"/>
              </a:spcBef>
              <a:buClrTx/>
            </a:pPr>
            <a:r>
              <a:rPr lang="it-IT" altLang="it-IT" sz="1800" dirty="0" smtClean="0"/>
              <a:t> I </a:t>
            </a:r>
            <a:r>
              <a:rPr lang="it-IT" altLang="it-IT" sz="1800" dirty="0"/>
              <a:t>crediti / debiti di finanziamento </a:t>
            </a:r>
            <a:r>
              <a:rPr lang="it-IT" altLang="it-IT" sz="1800" b="1" dirty="0"/>
              <a:t>sono misurati </a:t>
            </a:r>
            <a:r>
              <a:rPr lang="it-IT" altLang="it-IT" sz="1800" dirty="0"/>
              <a:t>da uscite / entrate di denaro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</p:txBody>
      </p:sp>
      <p:pic>
        <p:nvPicPr>
          <p:cNvPr id="14341" name="Immagin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3" y="4927873"/>
            <a:ext cx="620077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762000" y="260350"/>
            <a:ext cx="7620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liquidità differita </a:t>
            </a:r>
            <a:endParaRPr lang="it-IT" altLang="it-IT" sz="1800"/>
          </a:p>
        </p:txBody>
      </p:sp>
      <p:sp>
        <p:nvSpPr>
          <p:cNvPr id="16388" name="CasellaDiTesto 4"/>
          <p:cNvSpPr txBox="1">
            <a:spLocks noChangeArrowheads="1"/>
          </p:cNvSpPr>
          <p:nvPr/>
        </p:nvSpPr>
        <p:spPr bwMode="auto">
          <a:xfrm>
            <a:off x="395288" y="973138"/>
            <a:ext cx="8423275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La liquidità attuale e la liquidità differita sono esattamente equivalenti. Tuttavia, da un punto di vista sostanziale presentano caratteristiche </a:t>
            </a:r>
            <a:r>
              <a:rPr lang="it-IT" altLang="it-IT" sz="1800" dirty="0" smtClean="0"/>
              <a:t>differenti</a:t>
            </a:r>
            <a:endParaRPr lang="it-IT" altLang="it-IT" sz="1800" dirty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La </a:t>
            </a:r>
            <a:r>
              <a:rPr lang="it-IT" altLang="it-IT" sz="1800" dirty="0">
                <a:solidFill>
                  <a:srgbClr val="C00000"/>
                </a:solidFill>
              </a:rPr>
              <a:t>liquidità attuale </a:t>
            </a:r>
            <a:r>
              <a:rPr lang="it-IT" altLang="it-IT" sz="1800" dirty="0" smtClean="0">
                <a:solidFill>
                  <a:srgbClr val="C00000"/>
                </a:solidFill>
              </a:rPr>
              <a:t>attiva </a:t>
            </a:r>
            <a:r>
              <a:rPr lang="it-IT" altLang="it-IT" sz="1800" dirty="0"/>
              <a:t>- interna (cassa) esterno (banca c/c posta c/c) – è  un </a:t>
            </a:r>
            <a:r>
              <a:rPr lang="it-IT" altLang="it-IT" sz="1800" b="1" dirty="0">
                <a:solidFill>
                  <a:srgbClr val="C00000"/>
                </a:solidFill>
              </a:rPr>
              <a:t>valore numerario certo</a:t>
            </a:r>
            <a:r>
              <a:rPr lang="it-IT" altLang="it-IT" sz="1800" dirty="0"/>
              <a:t>, in quanto è già disponibile per l’azienda ed è in ogni momento controllabile nelle sue </a:t>
            </a:r>
            <a:r>
              <a:rPr lang="it-IT" altLang="it-IT" sz="1800" dirty="0" smtClean="0"/>
              <a:t>variazioni</a:t>
            </a:r>
            <a:endParaRPr lang="it-IT" altLang="it-IT" sz="1800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La </a:t>
            </a:r>
            <a:r>
              <a:rPr lang="it-IT" altLang="it-IT" sz="1800" dirty="0">
                <a:solidFill>
                  <a:srgbClr val="C00000"/>
                </a:solidFill>
              </a:rPr>
              <a:t>liquidità differita attiva e passiva </a:t>
            </a:r>
            <a:r>
              <a:rPr lang="it-IT" altLang="it-IT" sz="1800" dirty="0"/>
              <a:t>- “crediti di regolamento” e “debiti di regolamento” – è rappresentata da </a:t>
            </a:r>
            <a:r>
              <a:rPr lang="it-IT" altLang="it-IT" sz="1800" b="1" dirty="0">
                <a:solidFill>
                  <a:srgbClr val="C00000"/>
                </a:solidFill>
              </a:rPr>
              <a:t>valori numerari </a:t>
            </a:r>
            <a:r>
              <a:rPr lang="it-IT" altLang="it-IT" sz="1800" b="1" dirty="0" smtClean="0">
                <a:solidFill>
                  <a:srgbClr val="C00000"/>
                </a:solidFill>
              </a:rPr>
              <a:t>incerti</a:t>
            </a:r>
            <a:endParaRPr lang="it-IT" altLang="it-IT" sz="1800" b="1" dirty="0">
              <a:solidFill>
                <a:srgbClr val="C00000"/>
              </a:solidFill>
            </a:endParaRP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L’incasso del credito o il pagamento del relativo debito deve ancora essere </a:t>
            </a:r>
            <a:r>
              <a:rPr lang="it-IT" altLang="it-IT" sz="1800" dirty="0" smtClean="0"/>
              <a:t>operato</a:t>
            </a:r>
            <a:endParaRPr lang="it-IT" altLang="it-IT" sz="1800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  <a:p>
            <a:pPr algn="just">
              <a:spcBef>
                <a:spcPct val="0"/>
              </a:spcBef>
              <a:buClrTx/>
              <a:buNone/>
            </a:pPr>
            <a:r>
              <a:rPr lang="it-IT" altLang="it-IT" sz="1800" dirty="0" smtClean="0"/>
              <a:t>ATTENZIONE AL </a:t>
            </a:r>
            <a:r>
              <a:rPr lang="it-IT" altLang="it-IT" sz="1800" dirty="0" smtClean="0">
                <a:solidFill>
                  <a:srgbClr val="C00000"/>
                </a:solidFill>
              </a:rPr>
              <a:t>rischio </a:t>
            </a:r>
            <a:r>
              <a:rPr lang="it-IT" altLang="it-IT" sz="1800" dirty="0">
                <a:solidFill>
                  <a:srgbClr val="C00000"/>
                </a:solidFill>
              </a:rPr>
              <a:t>di insolvenza </a:t>
            </a:r>
            <a:r>
              <a:rPr lang="it-IT" altLang="it-IT" sz="1800" dirty="0"/>
              <a:t>da parte del soggetto debitore: si potrebbe </a:t>
            </a:r>
            <a:r>
              <a:rPr lang="it-IT" altLang="it-IT" sz="1800" dirty="0" smtClean="0"/>
              <a:t>infatti </a:t>
            </a:r>
            <a:r>
              <a:rPr lang="it-IT" altLang="it-IT" sz="1800" dirty="0"/>
              <a:t>manifestare un’inesigibilità parziale o totale del relativo </a:t>
            </a:r>
            <a:r>
              <a:rPr lang="it-IT" altLang="it-IT" sz="1800" dirty="0" smtClean="0"/>
              <a:t>credito</a:t>
            </a:r>
            <a:r>
              <a:rPr lang="it-IT" altLang="it-IT" sz="1800" dirty="0"/>
              <a:t> </a:t>
            </a:r>
            <a:r>
              <a:rPr lang="it-IT" altLang="it-IT" sz="1800" dirty="0" smtClean="0"/>
              <a:t>(parimenti</a:t>
            </a:r>
            <a:r>
              <a:rPr lang="it-IT" altLang="it-IT" sz="1800" dirty="0"/>
              <a:t>, accade per quanto concerne la liquidità differita passiva)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762000" y="260350"/>
            <a:ext cx="7620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Debiti e Crediti </a:t>
            </a:r>
            <a:endParaRPr lang="it-IT" altLang="it-IT" sz="1800"/>
          </a:p>
        </p:txBody>
      </p:sp>
      <p:sp>
        <p:nvSpPr>
          <p:cNvPr id="18436" name="CasellaDiTesto 4"/>
          <p:cNvSpPr txBox="1">
            <a:spLocks noChangeArrowheads="1"/>
          </p:cNvSpPr>
          <p:nvPr/>
        </p:nvSpPr>
        <p:spPr bwMode="auto">
          <a:xfrm>
            <a:off x="539750" y="1484313"/>
            <a:ext cx="8423275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 b="1"/>
              <a:t>Credito: </a:t>
            </a:r>
            <a:r>
              <a:rPr lang="it-IT" altLang="it-IT" sz="1800"/>
              <a:t>Anticipazione di risorse, nella forma di prestazione di beni o servizi o cessione di somme di denaro, che un agente economico concede ad altro a fronte di una promessa di restituzione futura in una o più soluzioni, secondo modalità e tempi specificati contrattualmente.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Il credito può nascere direttamente da rapporti commerciali fra due imprese, oppure coinvolgere un intermediario finanziario.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1800" b="1"/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 b="1"/>
              <a:t>Debito: </a:t>
            </a:r>
            <a:r>
              <a:rPr lang="it-IT" altLang="it-IT" sz="1800"/>
              <a:t>è una somma di danaro o un bene che un soggetto (il debitore) si impegna a restituire in una o più soluzioni entro un certo periodo di tempo a certe condizioni a chi le ha prestate (creditore). Il debito può nascere direttamente da rapporti commerciali fra due imprese, oppure coinvolgere un intermediario finanziario.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contenuto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r>
              <a:rPr lang="it-IT" altLang="it-IT" sz="2700" dirty="0" smtClean="0"/>
              <a:t>La rappresentazione dei conti sarà la seguente:</a:t>
            </a:r>
          </a:p>
          <a:p>
            <a:pPr marL="0" indent="0" algn="just">
              <a:buFontTx/>
              <a:buNone/>
            </a:pPr>
            <a:r>
              <a:rPr lang="it-IT" altLang="it-IT" dirty="0" smtClean="0"/>
              <a:t>           </a:t>
            </a:r>
          </a:p>
          <a:p>
            <a:pPr marL="0" indent="0" algn="just">
              <a:buFontTx/>
              <a:buNone/>
            </a:pPr>
            <a:endParaRPr lang="it-IT" altLang="it-IT" sz="1800" b="1" i="1" u="sng" dirty="0"/>
          </a:p>
          <a:p>
            <a:pPr marL="0" indent="0" algn="just">
              <a:buFontTx/>
              <a:buNone/>
            </a:pPr>
            <a:r>
              <a:rPr lang="it-IT" altLang="it-IT" sz="1800" b="1" i="1" dirty="0" smtClean="0"/>
              <a:t>             </a:t>
            </a:r>
            <a:r>
              <a:rPr lang="it-IT" altLang="it-IT" sz="1800" b="1" i="1" u="sng" dirty="0" smtClean="0"/>
              <a:t>CONTO FINANZIARIO </a:t>
            </a:r>
            <a:r>
              <a:rPr lang="it-IT" altLang="it-IT" sz="1800" b="1" i="1" dirty="0" smtClean="0"/>
              <a:t>		        </a:t>
            </a:r>
            <a:r>
              <a:rPr lang="it-IT" altLang="it-IT" sz="1800" b="1" i="1" u="sng" dirty="0" smtClean="0"/>
              <a:t>CONTO ECONOMICO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827088" y="3141663"/>
            <a:ext cx="30972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5148263" y="3141663"/>
            <a:ext cx="30956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2376488" y="3141663"/>
            <a:ext cx="0" cy="1943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6696075" y="3141663"/>
            <a:ext cx="0" cy="1943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7" name="CasellaDiTesto 12"/>
          <p:cNvSpPr txBox="1">
            <a:spLocks noChangeArrowheads="1"/>
          </p:cNvSpPr>
          <p:nvPr/>
        </p:nvSpPr>
        <p:spPr bwMode="auto">
          <a:xfrm>
            <a:off x="1187450" y="2736850"/>
            <a:ext cx="936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   </a:t>
            </a:r>
            <a:r>
              <a:rPr lang="it-IT" altLang="it-IT" sz="1400" b="1"/>
              <a:t>DARE</a:t>
            </a:r>
          </a:p>
        </p:txBody>
      </p:sp>
      <p:sp>
        <p:nvSpPr>
          <p:cNvPr id="20488" name="CasellaDiTesto 14"/>
          <p:cNvSpPr txBox="1">
            <a:spLocks noChangeArrowheads="1"/>
          </p:cNvSpPr>
          <p:nvPr/>
        </p:nvSpPr>
        <p:spPr bwMode="auto">
          <a:xfrm>
            <a:off x="2700338" y="2736850"/>
            <a:ext cx="935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/>
          </a:p>
        </p:txBody>
      </p:sp>
      <p:sp>
        <p:nvSpPr>
          <p:cNvPr id="20489" name="CasellaDiTesto 15"/>
          <p:cNvSpPr txBox="1">
            <a:spLocks noChangeArrowheads="1"/>
          </p:cNvSpPr>
          <p:nvPr/>
        </p:nvSpPr>
        <p:spPr bwMode="auto">
          <a:xfrm>
            <a:off x="7019925" y="2705100"/>
            <a:ext cx="936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  </a:t>
            </a:r>
            <a:r>
              <a:rPr lang="it-IT" altLang="it-IT" sz="1400" b="1"/>
              <a:t>AVERE</a:t>
            </a:r>
            <a:r>
              <a:rPr lang="it-IT" altLang="it-IT" sz="1800"/>
              <a:t> </a:t>
            </a:r>
          </a:p>
        </p:txBody>
      </p:sp>
      <p:sp>
        <p:nvSpPr>
          <p:cNvPr id="20490" name="CasellaDiTesto 16"/>
          <p:cNvSpPr txBox="1">
            <a:spLocks noChangeArrowheads="1"/>
          </p:cNvSpPr>
          <p:nvPr/>
        </p:nvSpPr>
        <p:spPr bwMode="auto">
          <a:xfrm>
            <a:off x="2757488" y="2719388"/>
            <a:ext cx="935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  </a:t>
            </a:r>
            <a:r>
              <a:rPr lang="it-IT" altLang="it-IT" sz="1400" b="1"/>
              <a:t>AVERE</a:t>
            </a:r>
          </a:p>
        </p:txBody>
      </p:sp>
      <p:sp>
        <p:nvSpPr>
          <p:cNvPr id="20491" name="CasellaDiTesto 17"/>
          <p:cNvSpPr txBox="1">
            <a:spLocks noChangeArrowheads="1"/>
          </p:cNvSpPr>
          <p:nvPr/>
        </p:nvSpPr>
        <p:spPr bwMode="auto">
          <a:xfrm>
            <a:off x="5508625" y="2736850"/>
            <a:ext cx="935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   </a:t>
            </a:r>
            <a:r>
              <a:rPr lang="it-IT" altLang="it-IT" sz="1400" b="1"/>
              <a:t>DARE</a:t>
            </a:r>
          </a:p>
        </p:txBody>
      </p:sp>
      <p:sp>
        <p:nvSpPr>
          <p:cNvPr id="20492" name="CasellaDiTesto 18"/>
          <p:cNvSpPr txBox="1">
            <a:spLocks noChangeArrowheads="1"/>
          </p:cNvSpPr>
          <p:nvPr/>
        </p:nvSpPr>
        <p:spPr bwMode="auto">
          <a:xfrm>
            <a:off x="908050" y="3471863"/>
            <a:ext cx="12239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dirty="0"/>
              <a:t>Variazioni finanziarie attive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dirty="0"/>
              <a:t> (VF</a:t>
            </a:r>
            <a:r>
              <a:rPr lang="it-IT" altLang="it-IT" sz="1600" dirty="0" smtClean="0"/>
              <a:t>+)</a:t>
            </a:r>
            <a:endParaRPr lang="it-IT" altLang="it-IT" sz="1600" dirty="0"/>
          </a:p>
        </p:txBody>
      </p:sp>
      <p:sp>
        <p:nvSpPr>
          <p:cNvPr id="20493" name="CasellaDiTesto 20"/>
          <p:cNvSpPr txBox="1">
            <a:spLocks noChangeArrowheads="1"/>
          </p:cNvSpPr>
          <p:nvPr/>
        </p:nvSpPr>
        <p:spPr bwMode="auto">
          <a:xfrm>
            <a:off x="2613025" y="3471863"/>
            <a:ext cx="12239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dirty="0"/>
              <a:t>Variazioni finanziarie passive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dirty="0"/>
              <a:t> (</a:t>
            </a:r>
            <a:r>
              <a:rPr lang="it-IT" altLang="it-IT" sz="1600" dirty="0" smtClean="0"/>
              <a:t>VF-)</a:t>
            </a:r>
            <a:endParaRPr lang="it-IT" altLang="it-IT" sz="1600" dirty="0"/>
          </a:p>
        </p:txBody>
      </p:sp>
      <p:sp>
        <p:nvSpPr>
          <p:cNvPr id="20494" name="CasellaDiTesto 21"/>
          <p:cNvSpPr txBox="1">
            <a:spLocks noChangeArrowheads="1"/>
          </p:cNvSpPr>
          <p:nvPr/>
        </p:nvSpPr>
        <p:spPr bwMode="auto">
          <a:xfrm>
            <a:off x="6875463" y="3511550"/>
            <a:ext cx="13684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dirty="0"/>
              <a:t>Variazioni economiche positive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dirty="0" smtClean="0"/>
              <a:t>      (</a:t>
            </a:r>
            <a:r>
              <a:rPr lang="it-IT" altLang="it-IT" sz="1600" dirty="0"/>
              <a:t>VE</a:t>
            </a:r>
            <a:r>
              <a:rPr lang="it-IT" altLang="it-IT" sz="1600" dirty="0" smtClean="0"/>
              <a:t>+)</a:t>
            </a:r>
            <a:endParaRPr lang="it-IT" altLang="it-IT" sz="1600" dirty="0"/>
          </a:p>
        </p:txBody>
      </p:sp>
      <p:sp>
        <p:nvSpPr>
          <p:cNvPr id="20495" name="CasellaDiTesto 22"/>
          <p:cNvSpPr txBox="1">
            <a:spLocks noChangeArrowheads="1"/>
          </p:cNvSpPr>
          <p:nvPr/>
        </p:nvSpPr>
        <p:spPr bwMode="auto">
          <a:xfrm>
            <a:off x="5235575" y="3489325"/>
            <a:ext cx="13636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dirty="0"/>
              <a:t>Variazioni economiche negative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dirty="0"/>
              <a:t>(</a:t>
            </a:r>
            <a:r>
              <a:rPr lang="it-IT" altLang="it-IT" sz="1600" dirty="0" smtClean="0"/>
              <a:t>VE-)</a:t>
            </a:r>
            <a:endParaRPr lang="it-IT" altLang="it-IT" sz="1600" dirty="0"/>
          </a:p>
        </p:txBody>
      </p:sp>
      <p:sp>
        <p:nvSpPr>
          <p:cNvPr id="2" name="Rettangolo 1"/>
          <p:cNvSpPr/>
          <p:nvPr/>
        </p:nvSpPr>
        <p:spPr>
          <a:xfrm>
            <a:off x="616480" y="314108"/>
            <a:ext cx="8420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FontTx/>
              <a:buNone/>
            </a:pPr>
            <a:r>
              <a:rPr lang="it-IT" altLang="it-IT" sz="18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 rilevazione contabile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220663" y="2989263"/>
            <a:ext cx="8815387" cy="612775"/>
          </a:xfrm>
        </p:spPr>
        <p:txBody>
          <a:bodyPr/>
          <a:lstStyle/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600" b="1" u="sng" smtClean="0">
                <a:latin typeface="Tahoma" panose="020B0604030504040204" pitchFamily="34" charset="0"/>
                <a:cs typeface="Tahoma" panose="020B0604030504040204" pitchFamily="34" charset="0"/>
              </a:rPr>
              <a:t>Esempio: </a:t>
            </a:r>
            <a:r>
              <a:rPr lang="it-IT" altLang="it-IT" sz="1600" u="sng" smtClean="0">
                <a:latin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it-IT" altLang="it-IT" sz="1600" smtClean="0">
                <a:latin typeface="Tahoma" panose="020B0604030504040204" pitchFamily="34" charset="0"/>
                <a:cs typeface="Tahoma" panose="020B0604030504040204" pitchFamily="34" charset="0"/>
              </a:rPr>
              <a:t>ostituzione una società con apporto in denaro da parte dei soci per € 40. </a:t>
            </a:r>
          </a:p>
        </p:txBody>
      </p:sp>
      <p:graphicFrame>
        <p:nvGraphicFramePr>
          <p:cNvPr id="12" name="Group 5"/>
          <p:cNvGraphicFramePr>
            <a:graphicFrameLocks noGrp="1"/>
          </p:cNvGraphicFramePr>
          <p:nvPr/>
        </p:nvGraphicFramePr>
        <p:xfrm>
          <a:off x="385763" y="414813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/>
        </p:nvGraphicFramePr>
        <p:xfrm>
          <a:off x="5076825" y="4103688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812800" y="3670300"/>
            <a:ext cx="1792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CASSA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453063" y="3630613"/>
            <a:ext cx="19669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CAPITALE SOCIALE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152400" y="414496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5238" y="4144963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374900" y="4189413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434263" y="4137025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928688" y="4137025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739775" y="4413250"/>
            <a:ext cx="792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7037388" y="4224338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6900863" y="4610100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  <p:cxnSp>
        <p:nvCxnSpPr>
          <p:cNvPr id="15" name="Connettore diritto 14"/>
          <p:cNvCxnSpPr/>
          <p:nvPr/>
        </p:nvCxnSpPr>
        <p:spPr>
          <a:xfrm>
            <a:off x="1335088" y="5516563"/>
            <a:ext cx="6099175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1314450" y="50133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7434263" y="5013325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/>
        </p:nvGraphicFramePr>
        <p:xfrm>
          <a:off x="358775" y="5749925"/>
          <a:ext cx="8496300" cy="33504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 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Capitale Sociale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T="45600" marB="45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549" name="Rectangle 4"/>
          <p:cNvSpPr>
            <a:spLocks noChangeArrowheads="1"/>
          </p:cNvSpPr>
          <p:nvPr/>
        </p:nvSpPr>
        <p:spPr bwMode="auto">
          <a:xfrm>
            <a:off x="250825" y="258763"/>
            <a:ext cx="8712200" cy="93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La liquidità differita nell’operazione di finanziamento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/>
              <a:t>a titolo di capitale di rischio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927100" y="1223963"/>
            <a:ext cx="7605713" cy="2016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All’atto di </a:t>
            </a:r>
            <a:r>
              <a:rPr lang="it-IT" altLang="it-IT" sz="1600" b="1" kern="0" dirty="0">
                <a:latin typeface="Tahoma" panose="020B0604030504040204" pitchFamily="34" charset="0"/>
                <a:cs typeface="Tahoma" panose="020B0604030504040204" pitchFamily="34" charset="0"/>
              </a:rPr>
              <a:t>accensione</a:t>
            </a: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 del finanziamento a titolo di rischio si manifesta: 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un’entrata di liquidità.          + LIQUIDITA’ (VF+)</a:t>
            </a:r>
          </a:p>
          <a:p>
            <a:pPr marL="0" indent="0" algn="ctr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Contestualmente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altLang="it-IT" sz="1600" kern="0" dirty="0">
                <a:latin typeface="Tahoma" panose="020B0604030504040204" pitchFamily="34" charset="0"/>
                <a:cs typeface="Tahoma" panose="020B0604030504040204" pitchFamily="34" charset="0"/>
              </a:rPr>
              <a:t>la nascita del capitale di rischio         (VE+)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ssmind">
  <a:themeElements>
    <a:clrScheme name="1_Presentazion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esentazione1">
      <a:majorFont>
        <a:latin typeface="AvantGarde Bk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azion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88915A2E6790A4E935073FC38815A9B" ma:contentTypeVersion="2" ma:contentTypeDescription="Creare un nuovo documento." ma:contentTypeScope="" ma:versionID="0b5b74ba709365427f252fc794ac3051">
  <xsd:schema xmlns:xsd="http://www.w3.org/2001/XMLSchema" xmlns:xs="http://www.w3.org/2001/XMLSchema" xmlns:p="http://schemas.microsoft.com/office/2006/metadata/properties" xmlns:ns2="df884420-b919-4d6c-a345-d8cfdc0e84c8" targetNamespace="http://schemas.microsoft.com/office/2006/metadata/properties" ma:root="true" ma:fieldsID="71e66d901e13c8eb5d6f473efa2108d5" ns2:_="">
    <xsd:import namespace="df884420-b919-4d6c-a345-d8cfdc0e84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884420-b919-4d6c-a345-d8cfdc0e84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ECDB17-8A27-4B99-8CEB-3313EF04DBA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B3319D3-A9F4-4DFF-9D51-F23B4354F5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884420-b919-4d6c-a345-d8cfdc0e84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D49DE1-0127-4802-B8DC-7EF1C3ECE1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3998</TotalTime>
  <Words>3183</Words>
  <Application>Microsoft Office PowerPoint</Application>
  <PresentationFormat>Presentazione su schermo (4:3)</PresentationFormat>
  <Paragraphs>773</Paragraphs>
  <Slides>43</Slides>
  <Notes>40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43</vt:i4>
      </vt:variant>
    </vt:vector>
  </HeadingPairs>
  <TitlesOfParts>
    <vt:vector size="52" baseType="lpstr">
      <vt:lpstr>MS PGothic</vt:lpstr>
      <vt:lpstr>MS PGothic</vt:lpstr>
      <vt:lpstr>Arial</vt:lpstr>
      <vt:lpstr>AvantGarde Bk BT</vt:lpstr>
      <vt:lpstr>Calibri</vt:lpstr>
      <vt:lpstr>Tahoma</vt:lpstr>
      <vt:lpstr>Times New Roman</vt:lpstr>
      <vt:lpstr>Wingdings</vt:lpstr>
      <vt:lpstr>crossmind</vt:lpstr>
      <vt:lpstr>Presentazione standard di PowerPoint</vt:lpstr>
      <vt:lpstr>è costituita sia dal denaro in cassa che quello disponibile presso i conti correnti (bancari e postali) dell’azienda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1</dc:title>
  <dc:creator>Raffaele Fiorentino</dc:creator>
  <cp:lastModifiedBy>stefano.coronella@uniparthenope.it</cp:lastModifiedBy>
  <cp:revision>299</cp:revision>
  <dcterms:created xsi:type="dcterms:W3CDTF">2008-10-04T09:41:13Z</dcterms:created>
  <dcterms:modified xsi:type="dcterms:W3CDTF">2021-03-17T16:20:33Z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0x010100288915A2E6790A4E935073FC38815A9B</vt:lpwstr>
  </property>
</Properties>
</file>