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295" r:id="rId4"/>
    <p:sldId id="303" r:id="rId5"/>
    <p:sldId id="292" r:id="rId6"/>
    <p:sldId id="304" r:id="rId7"/>
    <p:sldId id="307" r:id="rId8"/>
    <p:sldId id="322" r:id="rId9"/>
    <p:sldId id="310" r:id="rId10"/>
    <p:sldId id="312" r:id="rId11"/>
    <p:sldId id="283" r:id="rId12"/>
    <p:sldId id="293" r:id="rId13"/>
    <p:sldId id="314" r:id="rId14"/>
    <p:sldId id="315" r:id="rId15"/>
    <p:sldId id="317" r:id="rId16"/>
    <p:sldId id="323" r:id="rId17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99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92" autoAdjust="0"/>
    <p:restoredTop sz="96623" autoAdjust="0"/>
  </p:normalViewPr>
  <p:slideViewPr>
    <p:cSldViewPr>
      <p:cViewPr varScale="1">
        <p:scale>
          <a:sx n="119" d="100"/>
          <a:sy n="119" d="100"/>
        </p:scale>
        <p:origin x="2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5981" cy="512379"/>
          </a:xfrm>
          <a:prstGeom prst="rect">
            <a:avLst/>
          </a:prstGeom>
        </p:spPr>
        <p:txBody>
          <a:bodyPr vert="horz" lIns="95489" tIns="47744" rIns="95489" bIns="4774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682" y="0"/>
            <a:ext cx="3075981" cy="512379"/>
          </a:xfrm>
          <a:prstGeom prst="rect">
            <a:avLst/>
          </a:prstGeom>
        </p:spPr>
        <p:txBody>
          <a:bodyPr vert="horz" lIns="95489" tIns="47744" rIns="95489" bIns="4774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D0D8021-040A-4E66-A59B-5F2F5696F017}" type="datetimeFigureOut">
              <a:rPr lang="it-IT"/>
              <a:pPr>
                <a:defRPr/>
              </a:pPr>
              <a:t>02/03/2021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613"/>
            <a:ext cx="3075981" cy="512379"/>
          </a:xfrm>
          <a:prstGeom prst="rect">
            <a:avLst/>
          </a:prstGeom>
        </p:spPr>
        <p:txBody>
          <a:bodyPr vert="horz" lIns="95489" tIns="47744" rIns="95489" bIns="4774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682" y="9720613"/>
            <a:ext cx="3075981" cy="512379"/>
          </a:xfrm>
          <a:prstGeom prst="rect">
            <a:avLst/>
          </a:prstGeom>
        </p:spPr>
        <p:txBody>
          <a:bodyPr vert="horz" lIns="95489" tIns="47744" rIns="95489" bIns="4774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15DF96-0F86-4AF1-85B8-B625490153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981" cy="5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9" tIns="47744" rIns="95489" bIns="4774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82" y="0"/>
            <a:ext cx="3075981" cy="5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9" tIns="47744" rIns="95489" bIns="4774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4" y="4862739"/>
            <a:ext cx="5679113" cy="46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9" tIns="47744" rIns="95489" bIns="47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13"/>
            <a:ext cx="3075981" cy="5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9" tIns="47744" rIns="95489" bIns="4774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82" y="9720613"/>
            <a:ext cx="3075981" cy="51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9" tIns="47744" rIns="95489" bIns="4774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48DB88C-3FEB-4A89-9BA5-42BFE48A7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80AAF-40AC-467C-B553-83775AA1EC93}" type="slidenum">
              <a:rPr lang="it-IT" smtClean="0">
                <a:latin typeface="Arial" pitchFamily="34" charset="0"/>
              </a:rPr>
              <a:pPr/>
              <a:t>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BA2C9-7AB8-440D-ADC7-7C490A13C52C}" type="slidenum">
              <a:rPr lang="it-IT" smtClean="0">
                <a:latin typeface="Arial" pitchFamily="34" charset="0"/>
              </a:rPr>
              <a:pPr/>
              <a:t>10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73056-6096-4013-8B74-CF124A1F0DE1}" type="slidenum">
              <a:rPr lang="it-IT" smtClean="0">
                <a:latin typeface="Arial" pitchFamily="34" charset="0"/>
              </a:rPr>
              <a:pPr/>
              <a:t>11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B5F82-E9D1-43F4-AB40-AA7737C7274A}" type="slidenum">
              <a:rPr lang="it-IT" smtClean="0">
                <a:latin typeface="Arial" pitchFamily="34" charset="0"/>
              </a:rPr>
              <a:pPr/>
              <a:t>12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91634-6FAA-4220-A9F3-1549196ACEF1}" type="slidenum">
              <a:rPr lang="it-IT" smtClean="0">
                <a:latin typeface="Arial" pitchFamily="34" charset="0"/>
              </a:rPr>
              <a:pPr/>
              <a:t>13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17018-FA2F-4A31-81D1-108B9BC585CD}" type="slidenum">
              <a:rPr lang="it-IT" smtClean="0">
                <a:latin typeface="Arial" pitchFamily="34" charset="0"/>
              </a:rPr>
              <a:pPr/>
              <a:t>14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784D9-6218-4F82-9D80-5222717BF4A7}" type="slidenum">
              <a:rPr lang="it-IT" smtClean="0">
                <a:latin typeface="Arial" pitchFamily="34" charset="0"/>
              </a:rPr>
              <a:pPr/>
              <a:t>15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784D9-6218-4F82-9D80-5222717BF4A7}" type="slidenum">
              <a:rPr lang="it-IT" smtClean="0">
                <a:latin typeface="Arial" pitchFamily="34" charset="0"/>
              </a:rPr>
              <a:pPr/>
              <a:t>16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0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14D21-9A33-48AA-B03E-D5A11D23373A}" type="slidenum">
              <a:rPr lang="it-IT" smtClean="0">
                <a:latin typeface="Arial" pitchFamily="34" charset="0"/>
              </a:rPr>
              <a:pPr/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3668B-9774-4DE1-906B-6D4E17492FF0}" type="slidenum">
              <a:rPr lang="it-IT" smtClean="0">
                <a:latin typeface="Arial" pitchFamily="34" charset="0"/>
              </a:rPr>
              <a:pPr/>
              <a:t>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89666-E38C-41A3-9669-0271C28A264A}" type="slidenum">
              <a:rPr lang="it-IT" smtClean="0">
                <a:latin typeface="Arial" pitchFamily="34" charset="0"/>
              </a:rPr>
              <a:pPr/>
              <a:t>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A6121-56F7-464F-9DDE-BDC9E2D34F45}" type="slidenum">
              <a:rPr lang="it-IT" smtClean="0">
                <a:latin typeface="Arial" pitchFamily="34" charset="0"/>
              </a:rPr>
              <a:pPr/>
              <a:t>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04A06-1C90-4955-9CC3-82B8E5A3ADB5}" type="slidenum">
              <a:rPr lang="it-IT" smtClean="0">
                <a:latin typeface="Arial" pitchFamily="34" charset="0"/>
              </a:rPr>
              <a:pPr/>
              <a:t>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92705-2843-43DF-89C1-23011F8ABCEB}" type="slidenum">
              <a:rPr lang="it-IT" smtClean="0">
                <a:latin typeface="Arial" pitchFamily="34" charset="0"/>
              </a:rPr>
              <a:pPr/>
              <a:t>7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5EA10-D2CF-42C5-B2D7-C5083D45F340}" type="slidenum">
              <a:rPr lang="it-IT" smtClean="0">
                <a:latin typeface="Arial" pitchFamily="34" charset="0"/>
              </a:rPr>
              <a:pPr/>
              <a:t>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4F376-F7CC-439C-8B4C-669526695868}" type="slidenum">
              <a:rPr lang="it-IT" smtClean="0">
                <a:latin typeface="Arial" pitchFamily="34" charset="0"/>
              </a:rPr>
              <a:pPr/>
              <a:t>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77F2-AEAE-4D79-B104-62E8FBB6F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65AB2-8185-4AC6-832E-B1D6D990A7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506A-2006-45ED-AFA9-E3CF9E4B9B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BAF7-9BBC-4BF2-80E1-D3B712F276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806BE-651B-46FD-95DA-5955C7E621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6A54-3B53-4E9A-AC9A-32C291B493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3220-AC9E-476F-A9CD-10E4CDDD47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FAB8-C9F8-42C2-A81B-16464B0C79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8F481-B31A-4805-8694-3237FE699F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2960-BDCE-4D3C-A6F6-4ADE17C54E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524B-23B9-4EDF-8383-36710342EB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8B9F96-35F4-4C3B-B6C7-367E26DABD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450" y="908720"/>
            <a:ext cx="90741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it-IT" sz="4800" b="1" i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it-IT" sz="4800" b="1" i="1" dirty="0">
              <a:solidFill>
                <a:schemeClr val="accent6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4800" b="1" dirty="0" smtClean="0">
                <a:solidFill>
                  <a:schemeClr val="accent6"/>
                </a:solidFill>
                <a:latin typeface="Times New Roman" pitchFamily="18" charset="0"/>
              </a:rPr>
              <a:t>Corso di Ragioneria Generale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4800" b="1" i="1" dirty="0" smtClean="0">
                <a:solidFill>
                  <a:srgbClr val="7030A0"/>
                </a:solidFill>
                <a:latin typeface="Times New Roman" pitchFamily="18" charset="0"/>
              </a:rPr>
              <a:t>Fondamenti Storici</a:t>
            </a:r>
          </a:p>
          <a:p>
            <a:pPr algn="ctr">
              <a:spcBef>
                <a:spcPts val="0"/>
              </a:spcBef>
              <a:defRPr/>
            </a:pPr>
            <a:endParaRPr lang="it-IT" sz="4800" b="1" i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it-IT" sz="4800" b="1" i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t-IT" sz="3600" b="1" i="1" dirty="0" smtClean="0">
                <a:solidFill>
                  <a:srgbClr val="C00000"/>
                </a:solidFill>
                <a:latin typeface="Times New Roman" pitchFamily="18" charset="0"/>
              </a:rPr>
              <a:t>Prof. Stefano Coronella</a:t>
            </a:r>
          </a:p>
          <a:p>
            <a:pPr algn="ctr">
              <a:spcBef>
                <a:spcPts val="0"/>
              </a:spcBef>
              <a:defRPr/>
            </a:pPr>
            <a:endParaRPr lang="it-IT" sz="32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056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7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8" y="233956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747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748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1749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17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1752" name="Rettangolo 11"/>
          <p:cNvSpPr>
            <a:spLocks noChangeArrowheads="1"/>
          </p:cNvSpPr>
          <p:nvPr/>
        </p:nvSpPr>
        <p:spPr bwMode="auto">
          <a:xfrm>
            <a:off x="2071688" y="214313"/>
            <a:ext cx="4730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nell’età </a:t>
            </a:r>
            <a:r>
              <a:rPr lang="it-IT" sz="2400" b="1" dirty="0" smtClean="0">
                <a:solidFill>
                  <a:srgbClr val="0070C0"/>
                </a:solidFill>
              </a:rPr>
              <a:t>moderna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1754" name="Rectangle 1"/>
          <p:cNvSpPr>
            <a:spLocks noChangeArrowheads="1"/>
          </p:cNvSpPr>
          <p:nvPr/>
        </p:nvSpPr>
        <p:spPr bwMode="auto">
          <a:xfrm>
            <a:off x="6500813" y="112713"/>
            <a:ext cx="26431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900"/>
              <a:t> </a:t>
            </a:r>
            <a:endParaRPr lang="it-IT"/>
          </a:p>
        </p:txBody>
      </p:sp>
      <p:sp>
        <p:nvSpPr>
          <p:cNvPr id="31755" name="Rettangolo 38"/>
          <p:cNvSpPr>
            <a:spLocks noChangeArrowheads="1"/>
          </p:cNvSpPr>
          <p:nvPr/>
        </p:nvSpPr>
        <p:spPr bwMode="auto">
          <a:xfrm>
            <a:off x="500063" y="1285875"/>
            <a:ext cx="8286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/>
              <a:t>Gli studiosi di contabilità cominciarono in questo periodo ad avvertire la necessità di </a:t>
            </a:r>
            <a:r>
              <a:rPr lang="it-IT" sz="2400" i="1">
                <a:solidFill>
                  <a:srgbClr val="C00000"/>
                </a:solidFill>
              </a:rPr>
              <a:t>ampliare la sfera di studio della ragioneria per indagare sull’azienda, sulla sua gestione e sulle sue condizioni di economicità</a:t>
            </a:r>
            <a:endParaRPr lang="it-IT" sz="2400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31757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8" name="Rettangolo 38"/>
          <p:cNvSpPr>
            <a:spLocks noChangeArrowheads="1"/>
          </p:cNvSpPr>
          <p:nvPr/>
        </p:nvSpPr>
        <p:spPr bwMode="auto">
          <a:xfrm>
            <a:off x="428625" y="39433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/>
              <a:t>Si iniziò così a trattare di argomenti che esulavano dalla mera registrazione contabile, nobilitando anche il ruolo del ragioniere nei confronti dell’azienda</a:t>
            </a:r>
          </a:p>
        </p:txBody>
      </p:sp>
      <p:sp>
        <p:nvSpPr>
          <p:cNvPr id="15" name="Callout con freccia in giù 14"/>
          <p:cNvSpPr/>
          <p:nvPr/>
        </p:nvSpPr>
        <p:spPr>
          <a:xfrm>
            <a:off x="357188" y="1285875"/>
            <a:ext cx="8429625" cy="2500313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8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11188" y="214313"/>
            <a:ext cx="7848600" cy="523875"/>
          </a:xfrm>
          <a:prstGeom prst="rect">
            <a:avLst/>
          </a:prstGeom>
          <a:solidFill>
            <a:srgbClr val="FFFF99">
              <a:alpha val="20000"/>
            </a:srgbClr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/>
              <a:t>Fabio Besta (1845-1922)</a:t>
            </a: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0" y="1000125"/>
            <a:ext cx="29289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Ha completato il </a:t>
            </a:r>
            <a:r>
              <a:rPr lang="it-IT" sz="2000" dirty="0">
                <a:solidFill>
                  <a:srgbClr val="C00000"/>
                </a:solidFill>
              </a:rPr>
              <a:t>passaggio della ragioneria al rango “scientifico” </a:t>
            </a:r>
            <a:r>
              <a:rPr lang="it-IT" sz="2000" i="1" dirty="0"/>
              <a:t>(scienza del controllo economico)</a:t>
            </a:r>
            <a:r>
              <a:rPr lang="it-IT" sz="2000" dirty="0"/>
              <a:t>, distinguendo i “tre momenti” dell’amministrazione economica: </a:t>
            </a:r>
            <a:r>
              <a:rPr lang="it-IT" sz="2000" i="1" dirty="0"/>
              <a:t>direzione, gestione </a:t>
            </a:r>
            <a:r>
              <a:rPr lang="it-IT" sz="2000" dirty="0"/>
              <a:t>e</a:t>
            </a:r>
            <a:r>
              <a:rPr lang="it-IT" sz="2000" i="1" dirty="0"/>
              <a:t> controllo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0" y="4429125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Ha ideato il </a:t>
            </a:r>
            <a:r>
              <a:rPr lang="it-IT" sz="2000" dirty="0">
                <a:solidFill>
                  <a:srgbClr val="C00000"/>
                </a:solidFill>
              </a:rPr>
              <a:t>sistema patrimoniale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072188" y="1555273"/>
            <a:ext cx="3071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Ha affiancato il </a:t>
            </a:r>
            <a:r>
              <a:rPr lang="it-IT" sz="2000" i="1" dirty="0">
                <a:solidFill>
                  <a:srgbClr val="C00000"/>
                </a:solidFill>
              </a:rPr>
              <a:t>metodo sperimentale </a:t>
            </a:r>
            <a:r>
              <a:rPr lang="it-IT" sz="2000" i="1" dirty="0"/>
              <a:t>(induttivo) </a:t>
            </a:r>
            <a:r>
              <a:rPr lang="it-IT" sz="2000" dirty="0"/>
              <a:t>al </a:t>
            </a:r>
            <a:r>
              <a:rPr lang="it-IT" sz="2000" i="1" dirty="0">
                <a:solidFill>
                  <a:srgbClr val="C00000"/>
                </a:solidFill>
              </a:rPr>
              <a:t>metodo storico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5802313" y="812514"/>
            <a:ext cx="307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Ha ideato la </a:t>
            </a:r>
            <a:r>
              <a:rPr lang="it-IT" sz="2000" dirty="0">
                <a:solidFill>
                  <a:srgbClr val="C00000"/>
                </a:solidFill>
              </a:rPr>
              <a:t>teorica dei conti “a valore”</a:t>
            </a:r>
          </a:p>
        </p:txBody>
      </p:sp>
      <p:pic>
        <p:nvPicPr>
          <p:cNvPr id="35848" name="Immagine 10" descr="C:\Users\Stefano\AppData\Local\Microsoft\Windows\Temporary Internet Files\Content.Word\frontespizio besta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588021"/>
            <a:ext cx="2444750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6215063" y="5931296"/>
            <a:ext cx="2857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1400" i="1">
                <a:cs typeface="Times New Roman" pitchFamily="18" charset="0"/>
              </a:rPr>
              <a:t>Fabio Besta – La ragioneria, seconda edizione, Volume I, Parte Prima, Ragioneria generale (1909) </a:t>
            </a:r>
            <a:endParaRPr lang="it-IT" sz="400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1520" y="5395912"/>
            <a:ext cx="3071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dirty="0"/>
              <a:t>Ha </a:t>
            </a:r>
            <a:r>
              <a:rPr lang="it-IT" sz="2000" dirty="0" smtClean="0"/>
              <a:t>chiarito la differenza </a:t>
            </a:r>
            <a:r>
              <a:rPr lang="it-IT" sz="2000" dirty="0"/>
              <a:t>tra </a:t>
            </a:r>
            <a:r>
              <a:rPr lang="it-IT" sz="2000" dirty="0" smtClean="0">
                <a:solidFill>
                  <a:srgbClr val="C00000"/>
                </a:solidFill>
              </a:rPr>
              <a:t>“metodo” </a:t>
            </a:r>
            <a:r>
              <a:rPr lang="it-IT" sz="2000" dirty="0"/>
              <a:t>e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“sistema”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893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894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7895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6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789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7899" name="Rettangolo 12"/>
          <p:cNvSpPr>
            <a:spLocks noChangeArrowheads="1"/>
          </p:cNvSpPr>
          <p:nvPr/>
        </p:nvSpPr>
        <p:spPr bwMode="auto">
          <a:xfrm>
            <a:off x="289718" y="158534"/>
            <a:ext cx="8643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ragioneria nell’età contemporanea e la nascita dell’economia </a:t>
            </a:r>
            <a:r>
              <a:rPr lang="it-IT" sz="2400" b="1" dirty="0" smtClean="0">
                <a:solidFill>
                  <a:srgbClr val="0070C0"/>
                </a:solidFill>
              </a:rPr>
              <a:t>aziendale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7901" name="Rettangolo 13"/>
          <p:cNvSpPr>
            <a:spLocks noChangeArrowheads="1"/>
          </p:cNvSpPr>
          <p:nvPr/>
        </p:nvSpPr>
        <p:spPr bwMode="auto">
          <a:xfrm>
            <a:off x="52620" y="1091983"/>
            <a:ext cx="9039225" cy="150810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II contesto ambientale in cui operavano le aziende andava sempre più complicandosi. Si affermavano le </a:t>
            </a:r>
            <a:r>
              <a:rPr lang="it-IT" sz="1600" b="1" dirty="0"/>
              <a:t>grandi aziende</a:t>
            </a:r>
            <a:r>
              <a:rPr lang="it-IT" sz="1600" dirty="0"/>
              <a:t>, la </a:t>
            </a:r>
            <a:r>
              <a:rPr lang="it-IT" sz="1600" b="1" dirty="0"/>
              <a:t>produzione di massa</a:t>
            </a:r>
            <a:r>
              <a:rPr lang="it-IT" sz="1600" dirty="0"/>
              <a:t>, l’</a:t>
            </a:r>
            <a:r>
              <a:rPr lang="it-IT" sz="1600" b="1" dirty="0"/>
              <a:t>internazionalizzazione</a:t>
            </a:r>
            <a:r>
              <a:rPr lang="it-IT" sz="1600" dirty="0"/>
              <a:t> </a:t>
            </a:r>
            <a:r>
              <a:rPr lang="it-IT" sz="1600" b="1" dirty="0"/>
              <a:t>delle attività</a:t>
            </a:r>
            <a:endParaRPr lang="it-IT" sz="1600" dirty="0"/>
          </a:p>
          <a:p>
            <a:pPr algn="ctr"/>
            <a:endParaRPr lang="it-IT" sz="1200" dirty="0"/>
          </a:p>
          <a:p>
            <a:pPr algn="ctr"/>
            <a:r>
              <a:rPr lang="it-IT" sz="1600" dirty="0"/>
              <a:t>In questo contesto l’allievo più attento ed intraprendente del </a:t>
            </a:r>
            <a:r>
              <a:rPr lang="it-IT" sz="1600" dirty="0" err="1"/>
              <a:t>Besta</a:t>
            </a:r>
            <a:r>
              <a:rPr lang="it-IT" sz="1600" dirty="0"/>
              <a:t>, </a:t>
            </a:r>
            <a:r>
              <a:rPr lang="it-IT" sz="1600" b="1" dirty="0">
                <a:solidFill>
                  <a:srgbClr val="C00000"/>
                </a:solidFill>
              </a:rPr>
              <a:t>Gino Zappa </a:t>
            </a:r>
            <a:r>
              <a:rPr lang="it-IT" sz="1600" dirty="0"/>
              <a:t>(1879-1960), </a:t>
            </a:r>
            <a:r>
              <a:rPr lang="it-IT" sz="1600" b="1" dirty="0">
                <a:solidFill>
                  <a:srgbClr val="C00000"/>
                </a:solidFill>
              </a:rPr>
              <a:t>capì che la ragioneria “tradizionale”, seppur scientifica, non era più sufficiente, non rispondeva più alle esigenze delle aziende moderne</a:t>
            </a:r>
          </a:p>
        </p:txBody>
      </p:sp>
      <p:sp>
        <p:nvSpPr>
          <p:cNvPr id="14" name="Rettangolo 11"/>
          <p:cNvSpPr>
            <a:spLocks noChangeArrowheads="1"/>
          </p:cNvSpPr>
          <p:nvPr/>
        </p:nvSpPr>
        <p:spPr bwMode="auto">
          <a:xfrm>
            <a:off x="918344" y="2876456"/>
            <a:ext cx="4219227" cy="2308324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Fu così che </a:t>
            </a:r>
            <a:r>
              <a:rPr lang="it-IT" sz="1600" b="1" dirty="0">
                <a:solidFill>
                  <a:srgbClr val="C00000"/>
                </a:solidFill>
              </a:rPr>
              <a:t>nella prolusione letta il 13 novembre 1926</a:t>
            </a:r>
            <a:r>
              <a:rPr lang="it-IT" sz="1600" dirty="0"/>
              <a:t>, in occasione dell’inaugurazione dell’anno accademico 1926/1927 presso l’Istituto Superiore di Scienze Economiche e Commerciali di Venezia (Ca’ </a:t>
            </a:r>
            <a:r>
              <a:rPr lang="it-IT" sz="1600" dirty="0" err="1"/>
              <a:t>Foscari</a:t>
            </a:r>
            <a:r>
              <a:rPr lang="it-IT" sz="1600" dirty="0"/>
              <a:t>), dove lo Zappa nel 1921 aveva rilevato la Cattedra del Maestro, egli </a:t>
            </a:r>
            <a:r>
              <a:rPr lang="it-IT" sz="1600" b="1" dirty="0">
                <a:solidFill>
                  <a:srgbClr val="C00000"/>
                </a:solidFill>
              </a:rPr>
              <a:t>pose le basi per una nuova scienza che denominò “economia aziendale”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31577" y="5301208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i="1" dirty="0"/>
              <a:t>Con essa la </a:t>
            </a:r>
            <a:r>
              <a:rPr lang="it-IT" sz="1600" b="1" i="1" dirty="0">
                <a:solidFill>
                  <a:srgbClr val="C00000"/>
                </a:solidFill>
              </a:rPr>
              <a:t>ragioneria</a:t>
            </a:r>
            <a:r>
              <a:rPr lang="it-IT" sz="1600" i="1" dirty="0"/>
              <a:t>, la </a:t>
            </a:r>
            <a:r>
              <a:rPr lang="it-IT" sz="1600" b="1" i="1" dirty="0">
                <a:solidFill>
                  <a:srgbClr val="C00000"/>
                </a:solidFill>
              </a:rPr>
              <a:t>tecnica amministrativa </a:t>
            </a:r>
            <a:r>
              <a:rPr lang="it-IT" sz="1600" i="1" dirty="0"/>
              <a:t>e l’</a:t>
            </a:r>
            <a:r>
              <a:rPr lang="it-IT" sz="1600" b="1" i="1" dirty="0">
                <a:solidFill>
                  <a:srgbClr val="C00000"/>
                </a:solidFill>
              </a:rPr>
              <a:t>organizzazione aziendale </a:t>
            </a:r>
            <a:r>
              <a:rPr lang="it-IT" sz="1600" i="1" dirty="0"/>
              <a:t>sono state riunite in un’unica, grande disciplina, dove ognuna delle tre materie di studio risultava indispensabile per la corretta e completa comprensione del fenomeno “azienda”</a:t>
            </a:r>
          </a:p>
        </p:txBody>
      </p:sp>
      <p:pic>
        <p:nvPicPr>
          <p:cNvPr id="16" name="Immagine 15" descr="C:\Users\Stefano\AppData\Local\Microsoft\Windows\Temporary Internet Files\Content.Word\fr zap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7966" y="2674359"/>
            <a:ext cx="2786062" cy="3560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698728" y="6263697"/>
            <a:ext cx="3286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it-IT" sz="1400" i="1">
                <a:cs typeface="Times New Roman" pitchFamily="18" charset="0"/>
              </a:rPr>
              <a:t>Gino Zappa – Tendenze nuove negli studi  di ragioneria (1927) </a:t>
            </a:r>
            <a:endParaRPr lang="it-I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6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8917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8918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8919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0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892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8925" name="Rettangolo 15"/>
          <p:cNvSpPr>
            <a:spLocks noChangeArrowheads="1"/>
          </p:cNvSpPr>
          <p:nvPr/>
        </p:nvSpPr>
        <p:spPr bwMode="auto">
          <a:xfrm>
            <a:off x="539552" y="1220738"/>
            <a:ext cx="44644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/>
              <a:t>Nello specifico, la </a:t>
            </a:r>
            <a:r>
              <a:rPr lang="it-IT" dirty="0">
                <a:solidFill>
                  <a:srgbClr val="C00000"/>
                </a:solidFill>
              </a:rPr>
              <a:t>ragioneria</a:t>
            </a:r>
            <a:r>
              <a:rPr lang="it-IT" dirty="0"/>
              <a:t> si doveva occupare della rilevazione, cioè dell’osservazione, dell’interpretazione e della conversione dei fenomeni aziendali in cifre allo scopo di individuare gli andamenti aziendali ed i connessi risultati. Essa forniva inoltre gli elementi necessari alla </a:t>
            </a:r>
            <a:r>
              <a:rPr lang="it-IT" dirty="0">
                <a:solidFill>
                  <a:srgbClr val="C00000"/>
                </a:solidFill>
              </a:rPr>
              <a:t>tecnica amministrativa </a:t>
            </a:r>
            <a:r>
              <a:rPr lang="it-IT" dirty="0"/>
              <a:t>per assumere le relative decisioni. A questa era infatti attribuito il compito di osservare lo svolgimento delle operazioni di gestione ed interpretare i dati contabili rilevati dalla ragioneria. Infine, l’</a:t>
            </a:r>
            <a:r>
              <a:rPr lang="it-IT" dirty="0">
                <a:solidFill>
                  <a:srgbClr val="C00000"/>
                </a:solidFill>
              </a:rPr>
              <a:t>organizzazione</a:t>
            </a:r>
            <a:r>
              <a:rPr lang="it-IT" dirty="0"/>
              <a:t> aveva il compito di indagare sulla struttura scelta dall’azienda per svolgere la propria attività, in modo da individuare la migliore soluzione possibile in termini di efficacia ed economicità</a:t>
            </a:r>
          </a:p>
        </p:txBody>
      </p:sp>
      <p:sp>
        <p:nvSpPr>
          <p:cNvPr id="38926" name="Rettangolo 12"/>
          <p:cNvSpPr>
            <a:spLocks noChangeArrowheads="1"/>
          </p:cNvSpPr>
          <p:nvPr/>
        </p:nvSpPr>
        <p:spPr bwMode="auto">
          <a:xfrm>
            <a:off x="214313" y="16986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ragioneria nell’età contemporanea e la nascita dell’economia aziendale 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6" name="Rettangolo 18"/>
          <p:cNvSpPr>
            <a:spLocks noChangeArrowheads="1"/>
          </p:cNvSpPr>
          <p:nvPr/>
        </p:nvSpPr>
        <p:spPr bwMode="auto">
          <a:xfrm>
            <a:off x="5470898" y="5116025"/>
            <a:ext cx="271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/>
              <a:t>Gino Zappa (1879-1960)</a:t>
            </a:r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76883"/>
            <a:ext cx="2452752" cy="3335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4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65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66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0967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68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4097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40971" name="Rettangolo 19"/>
          <p:cNvSpPr>
            <a:spLocks noChangeArrowheads="1"/>
          </p:cNvSpPr>
          <p:nvPr/>
        </p:nvSpPr>
        <p:spPr bwMode="auto">
          <a:xfrm>
            <a:off x="428625" y="1000125"/>
            <a:ext cx="8143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/>
              <a:t>Ma Gino Zappa è stato anche un grande “ragioniere”. Per quanto riguarda, in particolare, le innovazioni prettamente </a:t>
            </a:r>
            <a:r>
              <a:rPr lang="it-IT" dirty="0" err="1"/>
              <a:t>ragioneristiche</a:t>
            </a:r>
            <a:r>
              <a:rPr lang="it-IT" dirty="0"/>
              <a:t> degli studi </a:t>
            </a:r>
            <a:r>
              <a:rPr lang="it-IT" dirty="0" err="1"/>
              <a:t>zappiani</a:t>
            </a:r>
            <a:r>
              <a:rPr lang="it-IT" dirty="0"/>
              <a:t> vale anzitutto la pena di ricordare l’ideazione del “</a:t>
            </a:r>
            <a:r>
              <a:rPr lang="it-IT" b="1" i="1" dirty="0">
                <a:solidFill>
                  <a:srgbClr val="C00000"/>
                </a:solidFill>
              </a:rPr>
              <a:t>sistema del reddito</a:t>
            </a:r>
            <a:r>
              <a:rPr lang="it-IT" dirty="0"/>
              <a:t>” che ha rivoluzionato il modo di tenere le scritture contabili, fino ad allora impostate secondo la logica “patrimoniale”</a:t>
            </a:r>
          </a:p>
        </p:txBody>
      </p:sp>
      <p:sp>
        <p:nvSpPr>
          <p:cNvPr id="40972" name="Rettangolo 20"/>
          <p:cNvSpPr>
            <a:spLocks noChangeArrowheads="1"/>
          </p:cNvSpPr>
          <p:nvPr/>
        </p:nvSpPr>
        <p:spPr bwMode="auto">
          <a:xfrm>
            <a:off x="642938" y="2870200"/>
            <a:ext cx="38576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 dirty="0"/>
              <a:t>Altro grande contributo agli studi </a:t>
            </a:r>
            <a:r>
              <a:rPr lang="it-IT" i="1" dirty="0" err="1"/>
              <a:t>ragioneristici</a:t>
            </a:r>
            <a:r>
              <a:rPr lang="it-IT" i="1" dirty="0"/>
              <a:t> risiede nell’</a:t>
            </a:r>
            <a:r>
              <a:rPr lang="it-IT" b="1" i="1" dirty="0">
                <a:solidFill>
                  <a:srgbClr val="C00000"/>
                </a:solidFill>
              </a:rPr>
              <a:t>interpretazione del patrimonio aziendale in senso economico</a:t>
            </a:r>
            <a:r>
              <a:rPr lang="it-IT" i="1" dirty="0"/>
              <a:t>. Ciò discende direttamente dalla citata impostazione del sistema di scritture (reddituale) e dalla visione sistemica dell’azienda e consiste nell’interpretare appunto il patrimonio come un valore unico, risultante dalla capitalizzazione dei redditi futuri</a:t>
            </a:r>
          </a:p>
        </p:txBody>
      </p:sp>
      <p:sp>
        <p:nvSpPr>
          <p:cNvPr id="40973" name="Rettangolo 12"/>
          <p:cNvSpPr>
            <a:spLocks noChangeArrowheads="1"/>
          </p:cNvSpPr>
          <p:nvPr/>
        </p:nvSpPr>
        <p:spPr bwMode="auto">
          <a:xfrm>
            <a:off x="214313" y="16986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ragioneria nell’età contemporanea e la nascita dell’economia aziendale (4)</a:t>
            </a:r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40974" name="Immagine 17" descr="C:\Users\Stefano\Documents\parthenope\CORSO DI STORIA DELLA RAGIONERIA\FOTO PER RASSEGNA\zapp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571750"/>
            <a:ext cx="2898775" cy="349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5" name="Rettangolo 18"/>
          <p:cNvSpPr>
            <a:spLocks noChangeArrowheads="1"/>
          </p:cNvSpPr>
          <p:nvPr/>
        </p:nvSpPr>
        <p:spPr bwMode="auto">
          <a:xfrm>
            <a:off x="5429250" y="6143625"/>
            <a:ext cx="271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/>
              <a:t>Gino Zappa (1879-1960)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30532" y="3524250"/>
            <a:ext cx="1928813" cy="25796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012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3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4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3015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6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430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pic>
        <p:nvPicPr>
          <p:cNvPr id="43019" name="Immagine 14" descr="C:\Users\Stefano\Documents\parthenope\CORSO DI STORIA DELLA RAGIONERIA\NUOVE FOTO\cassandro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267200"/>
            <a:ext cx="13938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Immagine 14" descr="C:\Users\Stefano\Documents\parthenope\CORSO DI STORIA DELLA RAGIONERIA\FOTO PER RASSEGNA\on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190625"/>
            <a:ext cx="13620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Rettangolo 15"/>
          <p:cNvSpPr>
            <a:spLocks noChangeArrowheads="1"/>
          </p:cNvSpPr>
          <p:nvPr/>
        </p:nvSpPr>
        <p:spPr bwMode="auto">
          <a:xfrm>
            <a:off x="593725" y="2976563"/>
            <a:ext cx="1228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Pietro Onida </a:t>
            </a:r>
          </a:p>
          <a:p>
            <a:r>
              <a:rPr lang="it-IT" sz="1400" i="1"/>
              <a:t>(1902-1982)</a:t>
            </a:r>
            <a:endParaRPr lang="it-IT" sz="1400"/>
          </a:p>
        </p:txBody>
      </p:sp>
      <p:pic>
        <p:nvPicPr>
          <p:cNvPr id="43022" name="Immagine 16" descr="C:\Users\Stefano\Documents\parthenope\CORSO DI STORIA DELLA RAGIONERIA\FOTO PER RASSEGNA\azzini 10 x 15 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1928813"/>
            <a:ext cx="13049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Rettangolo 18"/>
          <p:cNvSpPr>
            <a:spLocks noChangeArrowheads="1"/>
          </p:cNvSpPr>
          <p:nvPr/>
        </p:nvSpPr>
        <p:spPr bwMode="auto">
          <a:xfrm>
            <a:off x="2217738" y="3643313"/>
            <a:ext cx="1157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/>
              <a:t>Lino Azzini</a:t>
            </a:r>
          </a:p>
          <a:p>
            <a:r>
              <a:rPr lang="it-IT" sz="1400" i="1"/>
              <a:t>(1908-1986)</a:t>
            </a:r>
            <a:endParaRPr lang="it-IT" sz="1400"/>
          </a:p>
        </p:txBody>
      </p:sp>
      <p:pic>
        <p:nvPicPr>
          <p:cNvPr id="43024" name="Immagine 19" descr="C:\Users\Stefano\Documents\parthenope\CORSO DI STORIA DELLA RAGIONERIA\FOTO PER RASSEGNA\masini 9 x 13 cm bianco e ne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1214438"/>
            <a:ext cx="13525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5" name="Rettangolo 20"/>
          <p:cNvSpPr>
            <a:spLocks noChangeArrowheads="1"/>
          </p:cNvSpPr>
          <p:nvPr/>
        </p:nvSpPr>
        <p:spPr bwMode="auto">
          <a:xfrm>
            <a:off x="3986213" y="3000375"/>
            <a:ext cx="1179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i="1" dirty="0"/>
              <a:t>Carlo Masini</a:t>
            </a:r>
          </a:p>
          <a:p>
            <a:r>
              <a:rPr lang="it-IT" sz="1400" i="1" dirty="0"/>
              <a:t>(1914-1995)</a:t>
            </a:r>
            <a:endParaRPr lang="it-IT" sz="1400" dirty="0"/>
          </a:p>
        </p:txBody>
      </p:sp>
      <p:pic>
        <p:nvPicPr>
          <p:cNvPr id="43026" name="Immagine 21" descr="C:\Users\Stefano\Documents\parthenope\CORSO DI STORIA DELLA RAGIONERIA\FOTO PER RASSEGNA\foto ceccherelli011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2138" y="976313"/>
            <a:ext cx="13557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Rettangolo 22"/>
          <p:cNvSpPr>
            <a:spLocks noChangeArrowheads="1"/>
          </p:cNvSpPr>
          <p:nvPr/>
        </p:nvSpPr>
        <p:spPr bwMode="auto">
          <a:xfrm>
            <a:off x="5500688" y="2762250"/>
            <a:ext cx="168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/>
              <a:t>Alberto Ceccherelli</a:t>
            </a:r>
          </a:p>
          <a:p>
            <a:pPr algn="ctr"/>
            <a:r>
              <a:rPr lang="it-IT" sz="1400" i="1"/>
              <a:t>(1885-1958)</a:t>
            </a:r>
            <a:endParaRPr lang="it-IT" sz="1400"/>
          </a:p>
        </p:txBody>
      </p:sp>
      <p:pic>
        <p:nvPicPr>
          <p:cNvPr id="43028" name="Immagine 23" descr="C:\Users\Stefano\Documents\parthenope\CORSO DI STORIA DELLA RAGIONERIA\FOTO PER RASSEGNA\amodeo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1500188"/>
            <a:ext cx="137636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9" name="Rettangolo 24"/>
          <p:cNvSpPr>
            <a:spLocks noChangeArrowheads="1"/>
          </p:cNvSpPr>
          <p:nvPr/>
        </p:nvSpPr>
        <p:spPr bwMode="auto">
          <a:xfrm>
            <a:off x="7215188" y="3429000"/>
            <a:ext cx="1700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/>
              <a:t>Domenico Amodeo</a:t>
            </a:r>
          </a:p>
          <a:p>
            <a:pPr algn="ctr"/>
            <a:r>
              <a:rPr lang="it-IT" sz="1400" i="1"/>
              <a:t>(1912-1998)</a:t>
            </a:r>
            <a:endParaRPr lang="it-IT" sz="1400"/>
          </a:p>
        </p:txBody>
      </p:sp>
      <p:pic>
        <p:nvPicPr>
          <p:cNvPr id="43030" name="Immagine 25" descr="C:\Users\Stefano\Documents\parthenope\CORSO DI STORIA DELLA RAGIONERIA\NUOVE FOTO\cassandro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425" y="4000500"/>
            <a:ext cx="13874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Rettangolo 26"/>
          <p:cNvSpPr>
            <a:spLocks noChangeArrowheads="1"/>
          </p:cNvSpPr>
          <p:nvPr/>
        </p:nvSpPr>
        <p:spPr bwMode="auto">
          <a:xfrm>
            <a:off x="355600" y="5857875"/>
            <a:ext cx="185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/>
              <a:t>Ubaldo De Dominicis</a:t>
            </a:r>
          </a:p>
          <a:p>
            <a:pPr algn="ctr"/>
            <a:r>
              <a:rPr lang="it-IT" sz="1400" i="1"/>
              <a:t>(1913-1998)</a:t>
            </a:r>
            <a:endParaRPr lang="it-IT" sz="1400"/>
          </a:p>
        </p:txBody>
      </p:sp>
      <p:pic>
        <p:nvPicPr>
          <p:cNvPr id="43032" name="Immagine 27" descr="C:\Users\Stefano\Documents\parthenope\CORSO DI STORIA DELLA RAGIONERIA\NUOVE FOTO\cassandro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2670" y="4357688"/>
            <a:ext cx="1358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3" name="Rettangolo 28"/>
          <p:cNvSpPr>
            <a:spLocks noChangeArrowheads="1"/>
          </p:cNvSpPr>
          <p:nvPr/>
        </p:nvSpPr>
        <p:spPr bwMode="auto">
          <a:xfrm>
            <a:off x="2055508" y="6103938"/>
            <a:ext cx="16303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/>
              <a:t>Teodoro D’Ippolito</a:t>
            </a:r>
          </a:p>
          <a:p>
            <a:pPr algn="ctr"/>
            <a:r>
              <a:rPr lang="it-IT" sz="1400" i="1"/>
              <a:t>(1894-1977)</a:t>
            </a:r>
            <a:endParaRPr lang="it-IT" sz="1400"/>
          </a:p>
        </p:txBody>
      </p:sp>
      <p:pic>
        <p:nvPicPr>
          <p:cNvPr id="43034" name="Immagine 29" descr="C:\Users\Stefano\Documents\parthenope\CORSO DI STORIA DELLA RAGIONERIA\FOTO PER RASSEGNA\foto Amaduzz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42749" y="3750083"/>
            <a:ext cx="1303337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5" name="Rettangolo 30"/>
          <p:cNvSpPr>
            <a:spLocks noChangeArrowheads="1"/>
          </p:cNvSpPr>
          <p:nvPr/>
        </p:nvSpPr>
        <p:spPr bwMode="auto">
          <a:xfrm>
            <a:off x="4007824" y="5464583"/>
            <a:ext cx="137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 dirty="0"/>
              <a:t>Aldo </a:t>
            </a:r>
            <a:r>
              <a:rPr lang="it-IT" sz="1400" i="1" dirty="0" err="1"/>
              <a:t>Amaduzzi</a:t>
            </a:r>
            <a:endParaRPr lang="it-IT" sz="1400" i="1" dirty="0"/>
          </a:p>
          <a:p>
            <a:pPr algn="ctr"/>
            <a:r>
              <a:rPr lang="it-IT" sz="1400" i="1" dirty="0"/>
              <a:t>(1904-1991)</a:t>
            </a:r>
            <a:endParaRPr lang="it-IT" sz="1400" dirty="0"/>
          </a:p>
        </p:txBody>
      </p:sp>
      <p:pic>
        <p:nvPicPr>
          <p:cNvPr id="43036" name="Immagine 31" descr="C:\Users\Stefano\Documents\parthenope\CORSO DI STORIA DELLA RAGIONERIA\FOTO PER RASSEGNA\gianness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38" y="4000500"/>
            <a:ext cx="140493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7" name="Rettangolo 32"/>
          <p:cNvSpPr>
            <a:spLocks noChangeArrowheads="1"/>
          </p:cNvSpPr>
          <p:nvPr/>
        </p:nvSpPr>
        <p:spPr bwMode="auto">
          <a:xfrm>
            <a:off x="5670550" y="5619750"/>
            <a:ext cx="152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/>
              <a:t>Egidio Giannessi</a:t>
            </a:r>
          </a:p>
          <a:p>
            <a:pPr algn="ctr"/>
            <a:r>
              <a:rPr lang="it-IT" sz="1400" i="1"/>
              <a:t>(1908-1982)</a:t>
            </a:r>
            <a:endParaRPr lang="it-IT" sz="1400"/>
          </a:p>
        </p:txBody>
      </p:sp>
      <p:sp>
        <p:nvSpPr>
          <p:cNvPr id="43038" name="Rettangolo 34"/>
          <p:cNvSpPr>
            <a:spLocks noChangeArrowheads="1"/>
          </p:cNvSpPr>
          <p:nvPr/>
        </p:nvSpPr>
        <p:spPr bwMode="auto">
          <a:xfrm>
            <a:off x="7543378" y="6030913"/>
            <a:ext cx="12319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i="1" dirty="0"/>
              <a:t>Paolo Emilio </a:t>
            </a:r>
          </a:p>
          <a:p>
            <a:pPr algn="ctr"/>
            <a:r>
              <a:rPr lang="it-IT" sz="1400" i="1" dirty="0" err="1"/>
              <a:t>Cassandro</a:t>
            </a:r>
            <a:endParaRPr lang="it-IT" sz="1400" i="1" dirty="0"/>
          </a:p>
          <a:p>
            <a:pPr algn="ctr"/>
            <a:r>
              <a:rPr lang="it-IT" sz="1400" i="1" dirty="0"/>
              <a:t>(1910-2004)</a:t>
            </a:r>
            <a:endParaRPr lang="it-IT" sz="1400" dirty="0"/>
          </a:p>
        </p:txBody>
      </p:sp>
      <p:sp>
        <p:nvSpPr>
          <p:cNvPr id="43039" name="Rettangolo 12"/>
          <p:cNvSpPr>
            <a:spLocks noChangeArrowheads="1"/>
          </p:cNvSpPr>
          <p:nvPr/>
        </p:nvSpPr>
        <p:spPr bwMode="auto">
          <a:xfrm>
            <a:off x="148720" y="168274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La ragioneria nell’età contemporanea e la nascita dell’economia </a:t>
            </a:r>
            <a:r>
              <a:rPr lang="it-IT" sz="2400" b="1" dirty="0" smtClean="0">
                <a:solidFill>
                  <a:srgbClr val="0070C0"/>
                </a:solidFill>
              </a:rPr>
              <a:t>aziendale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013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014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3015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6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430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0" y="11663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62000" y="260350"/>
            <a:ext cx="7620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200"/>
              <a:t>Riferimenti bibliografici</a:t>
            </a:r>
            <a:endParaRPr lang="it-IT" altLang="it-IT" sz="1800"/>
          </a:p>
        </p:txBody>
      </p:sp>
      <p:sp>
        <p:nvSpPr>
          <p:cNvPr id="35" name="CasellaDiTesto 3"/>
          <p:cNvSpPr txBox="1">
            <a:spLocks noChangeArrowheads="1"/>
          </p:cNvSpPr>
          <p:nvPr/>
        </p:nvSpPr>
        <p:spPr bwMode="auto">
          <a:xfrm>
            <a:off x="780243" y="1628800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 dirty="0"/>
              <a:t>Coronella S</a:t>
            </a:r>
            <a:r>
              <a:rPr lang="it-IT" altLang="it-IT" sz="2400" b="1" dirty="0" smtClean="0"/>
              <a:t>., </a:t>
            </a:r>
            <a:r>
              <a:rPr lang="it-IT" altLang="it-IT" sz="2400" dirty="0" smtClean="0"/>
              <a:t>Ragioneria generale, Cap. 1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822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357188"/>
            <a:ext cx="907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/>
              <a:t>Il significato del termine “ragioneria” è mutato nel tempo 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7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079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0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14313" y="935038"/>
            <a:ext cx="8786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000" b="1" dirty="0">
                <a:latin typeface="Arial" charset="0"/>
              </a:rPr>
              <a:t>Etimologicamente deriva dal latino “ratio”</a:t>
            </a:r>
            <a:r>
              <a:rPr lang="it-IT" sz="2000" b="1" i="1" dirty="0">
                <a:latin typeface="Arial" charset="0"/>
              </a:rPr>
              <a:t> </a:t>
            </a:r>
            <a:r>
              <a:rPr lang="it-IT" sz="2000" b="1" dirty="0">
                <a:latin typeface="Arial" charset="0"/>
              </a:rPr>
              <a:t>che vuol dire “ragione”</a:t>
            </a:r>
            <a:endParaRPr lang="it-IT" sz="2000" b="1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28" name="Callout con freccia in giù 27"/>
          <p:cNvSpPr/>
          <p:nvPr/>
        </p:nvSpPr>
        <p:spPr>
          <a:xfrm>
            <a:off x="392113" y="2357438"/>
            <a:ext cx="1785937" cy="107156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463550" y="2500313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ratiocimium</a:t>
            </a:r>
          </a:p>
        </p:txBody>
      </p:sp>
      <p:sp>
        <p:nvSpPr>
          <p:cNvPr id="30" name="Callout con freccia in giù 29"/>
          <p:cNvSpPr/>
          <p:nvPr/>
        </p:nvSpPr>
        <p:spPr>
          <a:xfrm>
            <a:off x="2535238" y="2357438"/>
            <a:ext cx="1785937" cy="107156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2606675" y="2500313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rationes</a:t>
            </a:r>
          </a:p>
        </p:txBody>
      </p:sp>
      <p:sp>
        <p:nvSpPr>
          <p:cNvPr id="32" name="Callout con freccia in giù 31"/>
          <p:cNvSpPr/>
          <p:nvPr/>
        </p:nvSpPr>
        <p:spPr>
          <a:xfrm>
            <a:off x="4749800" y="2357438"/>
            <a:ext cx="1785938" cy="107156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4821238" y="2500313"/>
            <a:ext cx="165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rationalia</a:t>
            </a:r>
          </a:p>
        </p:txBody>
      </p:sp>
      <p:sp>
        <p:nvSpPr>
          <p:cNvPr id="34" name="Callout con freccia in giù 33"/>
          <p:cNvSpPr/>
          <p:nvPr/>
        </p:nvSpPr>
        <p:spPr>
          <a:xfrm>
            <a:off x="6964363" y="2357438"/>
            <a:ext cx="1785937" cy="107156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89" name="Text Box 14"/>
          <p:cNvSpPr txBox="1">
            <a:spLocks noChangeArrowheads="1"/>
          </p:cNvSpPr>
          <p:nvPr/>
        </p:nvSpPr>
        <p:spPr bwMode="auto">
          <a:xfrm>
            <a:off x="7035800" y="2357438"/>
            <a:ext cx="165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rationarius / ratiocinator</a:t>
            </a:r>
          </a:p>
        </p:txBody>
      </p:sp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463550" y="3529013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calcolo</a:t>
            </a:r>
          </a:p>
        </p:txBody>
      </p:sp>
      <p:sp>
        <p:nvSpPr>
          <p:cNvPr id="3091" name="Text Box 14"/>
          <p:cNvSpPr txBox="1">
            <a:spLocks noChangeArrowheads="1"/>
          </p:cNvSpPr>
          <p:nvPr/>
        </p:nvSpPr>
        <p:spPr bwMode="auto">
          <a:xfrm>
            <a:off x="2606675" y="3529013"/>
            <a:ext cx="165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partite del conto</a:t>
            </a:r>
          </a:p>
        </p:txBody>
      </p:sp>
      <p:sp>
        <p:nvSpPr>
          <p:cNvPr id="3092" name="Text Box 14"/>
          <p:cNvSpPr txBox="1">
            <a:spLocks noChangeArrowheads="1"/>
          </p:cNvSpPr>
          <p:nvPr/>
        </p:nvSpPr>
        <p:spPr bwMode="auto">
          <a:xfrm>
            <a:off x="4821238" y="3529013"/>
            <a:ext cx="165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libri contabili</a:t>
            </a:r>
          </a:p>
        </p:txBody>
      </p:sp>
      <p:sp>
        <p:nvSpPr>
          <p:cNvPr id="3093" name="Text Box 14"/>
          <p:cNvSpPr txBox="1">
            <a:spLocks noChangeArrowheads="1"/>
          </p:cNvSpPr>
          <p:nvPr/>
        </p:nvSpPr>
        <p:spPr bwMode="auto">
          <a:xfrm>
            <a:off x="7035800" y="3529013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/>
              <a:t>ragioniere</a:t>
            </a:r>
          </a:p>
        </p:txBody>
      </p:sp>
      <p:sp>
        <p:nvSpPr>
          <p:cNvPr id="3094" name="Text Box 4"/>
          <p:cNvSpPr txBox="1">
            <a:spLocks noChangeArrowheads="1"/>
          </p:cNvSpPr>
          <p:nvPr/>
        </p:nvSpPr>
        <p:spPr bwMode="auto">
          <a:xfrm>
            <a:off x="392113" y="1566863"/>
            <a:ext cx="8358187" cy="646112"/>
          </a:xfrm>
          <a:prstGeom prst="rect">
            <a:avLst/>
          </a:prstGeom>
          <a:solidFill>
            <a:srgbClr val="FF9900">
              <a:alpha val="7059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/>
              <a:t>R           A            T           I           O</a:t>
            </a:r>
            <a:endParaRPr lang="it-IT" sz="3600" b="1" i="1" u="sng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5750" y="4291013"/>
            <a:ext cx="8643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dirty="0">
                <a:latin typeface="Arial" charset="0"/>
              </a:rPr>
              <a:t>La </a:t>
            </a:r>
            <a:r>
              <a:rPr lang="it-IT" sz="2000" b="1" dirty="0">
                <a:latin typeface="Arial" charset="0"/>
              </a:rPr>
              <a:t>ragioneria</a:t>
            </a:r>
            <a:r>
              <a:rPr lang="it-IT" sz="2000" dirty="0">
                <a:latin typeface="Arial" charset="0"/>
              </a:rPr>
              <a:t> oggi è la disciplina che studia e pone in essere la </a:t>
            </a:r>
            <a:r>
              <a:rPr lang="it-IT" sz="2000" b="1" dirty="0">
                <a:latin typeface="Arial" charset="0"/>
              </a:rPr>
              <a:t>rilevazione</a:t>
            </a:r>
            <a:r>
              <a:rPr lang="it-IT" sz="2000" dirty="0">
                <a:latin typeface="Arial" charset="0"/>
              </a:rPr>
              <a:t>, la </a:t>
            </a:r>
            <a:r>
              <a:rPr lang="it-IT" sz="2000" b="1" dirty="0">
                <a:latin typeface="Arial" charset="0"/>
              </a:rPr>
              <a:t>rappresentazione</a:t>
            </a:r>
            <a:r>
              <a:rPr lang="it-IT" sz="2000" dirty="0">
                <a:latin typeface="Arial" charset="0"/>
              </a:rPr>
              <a:t> e l’</a:t>
            </a:r>
            <a:r>
              <a:rPr lang="it-IT" sz="2000" b="1" dirty="0">
                <a:latin typeface="Arial" charset="0"/>
              </a:rPr>
              <a:t>interpretazione </a:t>
            </a:r>
            <a:r>
              <a:rPr lang="it-IT" sz="2000" dirty="0">
                <a:latin typeface="Arial" charset="0"/>
              </a:rPr>
              <a:t>dei </a:t>
            </a:r>
            <a:r>
              <a:rPr lang="it-IT" sz="2000" b="1" dirty="0">
                <a:latin typeface="Arial" charset="0"/>
              </a:rPr>
              <a:t>fatti aziendali </a:t>
            </a:r>
            <a:r>
              <a:rPr lang="it-IT" sz="2000" dirty="0">
                <a:latin typeface="Arial" charset="0"/>
              </a:rPr>
              <a:t>ed è perciò, al tempo stesso, </a:t>
            </a:r>
            <a:r>
              <a:rPr lang="it-IT" sz="2000" b="1" dirty="0">
                <a:latin typeface="Arial" charset="0"/>
              </a:rPr>
              <a:t>materia teorica  </a:t>
            </a:r>
            <a:r>
              <a:rPr lang="it-IT" sz="2000" dirty="0">
                <a:latin typeface="Arial" charset="0"/>
              </a:rPr>
              <a:t>(contenuto </a:t>
            </a:r>
            <a:r>
              <a:rPr lang="it-IT" sz="2000" i="1" dirty="0">
                <a:latin typeface="Arial" charset="0"/>
              </a:rPr>
              <a:t>scientifico</a:t>
            </a:r>
            <a:r>
              <a:rPr lang="it-IT" sz="2000" dirty="0">
                <a:latin typeface="Arial" charset="0"/>
              </a:rPr>
              <a:t>) ed </a:t>
            </a:r>
            <a:r>
              <a:rPr lang="it-IT" sz="2000" b="1" dirty="0">
                <a:latin typeface="Arial" charset="0"/>
              </a:rPr>
              <a:t>applicativa </a:t>
            </a:r>
            <a:r>
              <a:rPr lang="it-IT" sz="2000" dirty="0">
                <a:latin typeface="Arial" charset="0"/>
              </a:rPr>
              <a:t>(contenuto </a:t>
            </a:r>
            <a:r>
              <a:rPr lang="it-IT" sz="2000" i="1" dirty="0">
                <a:latin typeface="Arial" charset="0"/>
              </a:rPr>
              <a:t>tecnico</a:t>
            </a:r>
            <a:r>
              <a:rPr lang="it-IT" sz="2000" dirty="0">
                <a:latin typeface="Arial" charset="0"/>
              </a:rPr>
              <a:t>)</a:t>
            </a:r>
            <a:endParaRPr lang="it-IT" sz="2000" b="1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Rettangolo 41"/>
          <p:cNvSpPr>
            <a:spLocks noChangeArrowheads="1"/>
          </p:cNvSpPr>
          <p:nvPr/>
        </p:nvSpPr>
        <p:spPr bwMode="auto">
          <a:xfrm>
            <a:off x="428625" y="6202363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per molti secoli ha avuto un significato ristretto alla sola “resa dei conti”</a:t>
            </a:r>
          </a:p>
        </p:txBody>
      </p:sp>
      <p:sp>
        <p:nvSpPr>
          <p:cNvPr id="3097" name="Rettangolo 42"/>
          <p:cNvSpPr>
            <a:spLocks noChangeArrowheads="1"/>
          </p:cNvSpPr>
          <p:nvPr/>
        </p:nvSpPr>
        <p:spPr bwMode="auto">
          <a:xfrm>
            <a:off x="4286250" y="5702300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/>
              <a:t>MA…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85750" y="642938"/>
            <a:ext cx="85740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TUTTO PARTE DALLA NECESSITA’ DELL’UOMO DI “TENERE CONTO”, “SERBARE MEMORIA” DEGLI EVENTI ACCADUTI</a:t>
            </a:r>
            <a:endParaRPr lang="it-IT" sz="2000"/>
          </a:p>
          <a:p>
            <a:pPr algn="ctr"/>
            <a:r>
              <a:rPr lang="it-IT" sz="2000" b="1"/>
              <a:t> </a:t>
            </a:r>
            <a:endParaRPr lang="it-IT" sz="2000"/>
          </a:p>
          <a:p>
            <a:pPr algn="ctr"/>
            <a:r>
              <a:rPr lang="it-IT" sz="2000" b="1"/>
              <a:t>Bisogna quindi riandare molto lontano nel tempo fin dagli albori delle prime forme contabili</a:t>
            </a:r>
            <a:endParaRPr lang="it-IT" sz="2000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3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4104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5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6" name="Rettangolo 14"/>
          <p:cNvSpPr>
            <a:spLocks noChangeArrowheads="1"/>
          </p:cNvSpPr>
          <p:nvPr/>
        </p:nvSpPr>
        <p:spPr bwMode="auto">
          <a:xfrm>
            <a:off x="428625" y="2397125"/>
            <a:ext cx="8215313" cy="4216400"/>
          </a:xfrm>
          <a:prstGeom prst="rect">
            <a:avLst/>
          </a:prstGeom>
          <a:noFill/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/>
              <a:t> </a:t>
            </a:r>
            <a:endParaRPr lang="it-IT"/>
          </a:p>
          <a:p>
            <a:pPr algn="ctr"/>
            <a:r>
              <a:rPr lang="it-IT" sz="2000" b="1" i="1"/>
              <a:t>I primi contabili “ufficiali” della storia apparvero:</a:t>
            </a:r>
            <a:endParaRPr lang="it-IT" sz="2000"/>
          </a:p>
          <a:p>
            <a:pPr algn="ctr"/>
            <a:r>
              <a:rPr lang="it-IT"/>
              <a:t> </a:t>
            </a:r>
          </a:p>
          <a:p>
            <a:pPr algn="ctr"/>
            <a:r>
              <a:rPr lang="it-IT"/>
              <a:t> </a:t>
            </a:r>
          </a:p>
          <a:p>
            <a:pPr algn="ctr"/>
            <a:r>
              <a:rPr lang="it-IT" sz="2000"/>
              <a:t>in </a:t>
            </a:r>
            <a:r>
              <a:rPr lang="it-IT" sz="2000" b="1"/>
              <a:t>Egitto</a:t>
            </a:r>
            <a:r>
              <a:rPr lang="it-IT" sz="2000"/>
              <a:t>, con la denominazione di ‘</a:t>
            </a:r>
            <a:r>
              <a:rPr lang="it-IT" sz="2000" b="1"/>
              <a:t>scriba</a:t>
            </a:r>
            <a:r>
              <a:rPr lang="it-IT" sz="2000"/>
              <a:t>’;</a:t>
            </a:r>
          </a:p>
          <a:p>
            <a:pPr algn="ctr"/>
            <a:r>
              <a:rPr lang="it-IT" sz="2000"/>
              <a:t> </a:t>
            </a:r>
          </a:p>
          <a:p>
            <a:pPr algn="ctr"/>
            <a:r>
              <a:rPr lang="it-IT" sz="2000"/>
              <a:t>in </a:t>
            </a:r>
            <a:r>
              <a:rPr lang="it-IT" sz="2000" b="1"/>
              <a:t>Grecia</a:t>
            </a:r>
            <a:r>
              <a:rPr lang="it-IT" sz="2000"/>
              <a:t>, dove venivano chiamati ‘</a:t>
            </a:r>
            <a:r>
              <a:rPr lang="it-IT" sz="2000" b="1"/>
              <a:t>logistikoi</a:t>
            </a:r>
            <a:r>
              <a:rPr lang="it-IT" sz="2000"/>
              <a:t>’;</a:t>
            </a:r>
          </a:p>
          <a:p>
            <a:pPr algn="ctr"/>
            <a:r>
              <a:rPr lang="it-IT" sz="2000"/>
              <a:t> </a:t>
            </a:r>
          </a:p>
          <a:p>
            <a:pPr algn="ctr"/>
            <a:r>
              <a:rPr lang="it-IT" sz="2000"/>
              <a:t>a </a:t>
            </a:r>
            <a:r>
              <a:rPr lang="it-IT" sz="2000" b="1"/>
              <a:t>Roma</a:t>
            </a:r>
            <a:r>
              <a:rPr lang="it-IT" sz="2000"/>
              <a:t>, in cui erano appellati ‘</a:t>
            </a:r>
            <a:r>
              <a:rPr lang="it-IT" sz="2000" b="1"/>
              <a:t>rationarius</a:t>
            </a:r>
            <a:r>
              <a:rPr lang="it-IT" sz="2000"/>
              <a:t>’ o ‘</a:t>
            </a:r>
            <a:r>
              <a:rPr lang="it-IT" sz="2000" b="1"/>
              <a:t>ratiocinator</a:t>
            </a:r>
            <a:r>
              <a:rPr lang="it-IT" sz="2000"/>
              <a:t>’</a:t>
            </a:r>
            <a:endParaRPr lang="it-IT"/>
          </a:p>
          <a:p>
            <a:pPr algn="ctr"/>
            <a:r>
              <a:rPr lang="it-IT" b="1"/>
              <a:t> </a:t>
            </a:r>
            <a:endParaRPr lang="it-IT"/>
          </a:p>
          <a:p>
            <a:pPr algn="ctr"/>
            <a:r>
              <a:rPr lang="it-IT" b="1"/>
              <a:t> </a:t>
            </a:r>
            <a:endParaRPr lang="it-IT"/>
          </a:p>
          <a:p>
            <a:pPr algn="ctr"/>
            <a:r>
              <a:rPr lang="it-IT" sz="2000" b="1"/>
              <a:t>IN TALI PAESI LA CONTABILITA’ AVEVA GIA’ </a:t>
            </a:r>
          </a:p>
          <a:p>
            <a:pPr algn="ctr"/>
            <a:r>
              <a:rPr lang="it-IT" sz="2000" b="1"/>
              <a:t>VALENZA LEGALE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6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7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8439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0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18443" name="Rettangolo 11"/>
          <p:cNvSpPr>
            <a:spLocks noChangeArrowheads="1"/>
          </p:cNvSpPr>
          <p:nvPr/>
        </p:nvSpPr>
        <p:spPr bwMode="auto">
          <a:xfrm>
            <a:off x="179512" y="193178"/>
            <a:ext cx="8813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 </a:t>
            </a:r>
            <a:r>
              <a:rPr lang="it-IT" sz="2400" b="1" dirty="0" smtClean="0">
                <a:solidFill>
                  <a:srgbClr val="0070C0"/>
                </a:solidFill>
              </a:rPr>
              <a:t>medioevo e la nascita della partita doppia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8444" name="Rettangolo 11"/>
          <p:cNvSpPr>
            <a:spLocks noChangeArrowheads="1"/>
          </p:cNvSpPr>
          <p:nvPr/>
        </p:nvSpPr>
        <p:spPr bwMode="auto">
          <a:xfrm>
            <a:off x="177800" y="7270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Sull’esatta “paternità” dell’invenzione della scrittura doppia gli studiosi non hanno espresso pareri univoci, anche se tutti concordano sul fatto che ad inventarla furono i mercanti nel basso medioevo</a:t>
            </a:r>
          </a:p>
        </p:txBody>
      </p:sp>
      <p:pic>
        <p:nvPicPr>
          <p:cNvPr id="18445" name="Immagine 19" descr="C:\Users\Stefano\Documents\libri\STORIA DELLA RAGIONERIA\NUOVO FILE CON FRONTESPIZI\cotrugli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57375"/>
            <a:ext cx="3109913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6" name="Rettangolo 21"/>
          <p:cNvSpPr>
            <a:spLocks noChangeArrowheads="1"/>
          </p:cNvSpPr>
          <p:nvPr/>
        </p:nvSpPr>
        <p:spPr bwMode="auto">
          <a:xfrm>
            <a:off x="285750" y="1857375"/>
            <a:ext cx="51435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Il </a:t>
            </a:r>
            <a:r>
              <a:rPr lang="it-IT" sz="1600" b="1">
                <a:solidFill>
                  <a:srgbClr val="C00000"/>
                </a:solidFill>
              </a:rPr>
              <a:t>primo scrittore </a:t>
            </a:r>
            <a:r>
              <a:rPr lang="it-IT" sz="1600"/>
              <a:t>in ordine temporale che, per quanto ci è dato di sapere, trattò di </a:t>
            </a:r>
            <a:r>
              <a:rPr lang="it-IT" sz="1600" b="1" i="1">
                <a:solidFill>
                  <a:srgbClr val="C00000"/>
                </a:solidFill>
              </a:rPr>
              <a:t>scritture doppie</a:t>
            </a:r>
            <a:r>
              <a:rPr lang="it-IT" sz="1600" b="1">
                <a:solidFill>
                  <a:srgbClr val="C00000"/>
                </a:solidFill>
              </a:rPr>
              <a:t> </a:t>
            </a:r>
            <a:r>
              <a:rPr lang="it-IT" sz="1600"/>
              <a:t>fu </a:t>
            </a:r>
            <a:r>
              <a:rPr lang="it-IT" sz="1600" b="1">
                <a:solidFill>
                  <a:srgbClr val="C00000"/>
                </a:solidFill>
              </a:rPr>
              <a:t>Benedetto Cotrugli nel 1458</a:t>
            </a:r>
          </a:p>
          <a:p>
            <a:endParaRPr lang="it-IT" sz="1600"/>
          </a:p>
          <a:p>
            <a:endParaRPr lang="it-IT" sz="1600"/>
          </a:p>
          <a:p>
            <a:r>
              <a:rPr lang="it-IT" sz="1600"/>
              <a:t>La sua opera, intitolata </a:t>
            </a:r>
            <a:r>
              <a:rPr lang="it-IT" sz="1600" b="1" i="1">
                <a:solidFill>
                  <a:srgbClr val="C00000"/>
                </a:solidFill>
              </a:rPr>
              <a:t>L’arte di mercatura</a:t>
            </a:r>
            <a:r>
              <a:rPr lang="it-IT" sz="1600" i="1"/>
              <a:t>, </a:t>
            </a:r>
            <a:r>
              <a:rPr lang="it-IT" sz="1600"/>
              <a:t>fu prodotta in forma di </a:t>
            </a:r>
            <a:r>
              <a:rPr lang="it-IT" sz="1600" b="1">
                <a:solidFill>
                  <a:srgbClr val="C00000"/>
                </a:solidFill>
              </a:rPr>
              <a:t>manoscritto prima della </a:t>
            </a:r>
            <a:r>
              <a:rPr lang="it-IT" sz="1600" b="1" i="1">
                <a:solidFill>
                  <a:srgbClr val="C00000"/>
                </a:solidFill>
              </a:rPr>
              <a:t>Summa </a:t>
            </a:r>
            <a:r>
              <a:rPr lang="it-IT" sz="1600" b="1">
                <a:solidFill>
                  <a:srgbClr val="C00000"/>
                </a:solidFill>
              </a:rPr>
              <a:t>del Pacioli</a:t>
            </a:r>
            <a:r>
              <a:rPr lang="it-IT" sz="1600"/>
              <a:t>, ma ebbe la sfortuna di essere </a:t>
            </a:r>
            <a:r>
              <a:rPr lang="it-IT" sz="1600" b="1">
                <a:solidFill>
                  <a:srgbClr val="C00000"/>
                </a:solidFill>
              </a:rPr>
              <a:t>pubblicata a stampa solo nel 1573 </a:t>
            </a:r>
            <a:r>
              <a:rPr lang="it-IT" sz="1600"/>
              <a:t>con il titolo </a:t>
            </a:r>
            <a:r>
              <a:rPr lang="it-IT" sz="1600" b="1" i="1">
                <a:solidFill>
                  <a:srgbClr val="C00000"/>
                </a:solidFill>
              </a:rPr>
              <a:t>Della mercatura et del mercante perfetto</a:t>
            </a:r>
            <a:r>
              <a:rPr lang="it-IT" sz="1600" i="1"/>
              <a:t>, </a:t>
            </a:r>
            <a:r>
              <a:rPr lang="it-IT" sz="1600"/>
              <a:t>quasi ottant’anni dopo l’opera di Luca Pacioli</a:t>
            </a:r>
          </a:p>
          <a:p>
            <a:endParaRPr lang="it-IT" sz="1600"/>
          </a:p>
          <a:p>
            <a:endParaRPr lang="it-IT" sz="1600"/>
          </a:p>
          <a:p>
            <a:r>
              <a:rPr lang="it-IT" sz="1600"/>
              <a:t>In ogni caso</a:t>
            </a:r>
            <a:r>
              <a:rPr lang="it-IT" sz="1600" b="1">
                <a:solidFill>
                  <a:srgbClr val="C00000"/>
                </a:solidFill>
              </a:rPr>
              <a:t>, i riferimenti alla contabilità nell’opera del Cotrugli sono estremamente ridotti</a:t>
            </a:r>
            <a:r>
              <a:rPr lang="it-IT" sz="1600"/>
              <a:t>. Egli si limita infatti, nel capitolo XIII, ad un breve cenno (contenuto in poche pagine) sui registri mercantili e su qualche specifico conto ma non entra più di tanto nella tecnica di redazione dei medesimi, come invece fa il Pacioli</a:t>
            </a:r>
          </a:p>
        </p:txBody>
      </p:sp>
      <p:sp>
        <p:nvSpPr>
          <p:cNvPr id="18447" name="Rettangolo 15"/>
          <p:cNvSpPr>
            <a:spLocks noChangeArrowheads="1"/>
          </p:cNvSpPr>
          <p:nvPr/>
        </p:nvSpPr>
        <p:spPr bwMode="auto">
          <a:xfrm>
            <a:off x="5429250" y="6069013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i="1">
                <a:latin typeface="Calibri" pitchFamily="34" charset="0"/>
              </a:rPr>
              <a:t>Benedetto Cotrugli – Della Mercatura et del mercante perfetto (1573)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1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9463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4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194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19467" name="Rettangolo 11"/>
          <p:cNvSpPr>
            <a:spLocks noChangeArrowheads="1"/>
          </p:cNvSpPr>
          <p:nvPr/>
        </p:nvSpPr>
        <p:spPr bwMode="auto">
          <a:xfrm>
            <a:off x="2143125" y="180975"/>
            <a:ext cx="46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nell’età </a:t>
            </a:r>
            <a:r>
              <a:rPr lang="it-IT" sz="2400" b="1" dirty="0" smtClean="0">
                <a:solidFill>
                  <a:srgbClr val="0070C0"/>
                </a:solidFill>
              </a:rPr>
              <a:t>moderna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9468" name="Rettangolo 11"/>
          <p:cNvSpPr>
            <a:spLocks noChangeArrowheads="1"/>
          </p:cNvSpPr>
          <p:nvPr/>
        </p:nvSpPr>
        <p:spPr bwMode="auto">
          <a:xfrm>
            <a:off x="428625" y="696913"/>
            <a:ext cx="52149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La </a:t>
            </a:r>
            <a:r>
              <a:rPr lang="it-IT" b="1" i="1">
                <a:solidFill>
                  <a:srgbClr val="C00000"/>
                </a:solidFill>
              </a:rPr>
              <a:t>Summa</a:t>
            </a:r>
            <a:r>
              <a:rPr lang="it-IT" i="1"/>
              <a:t> </a:t>
            </a:r>
            <a:r>
              <a:rPr lang="it-IT"/>
              <a:t>di </a:t>
            </a:r>
            <a:r>
              <a:rPr lang="it-IT" b="1">
                <a:solidFill>
                  <a:srgbClr val="C00000"/>
                </a:solidFill>
              </a:rPr>
              <a:t>Luca Pacioli</a:t>
            </a:r>
            <a:r>
              <a:rPr lang="it-IT"/>
              <a:t>, frate francescano nato a Borgo San Sepolcro, in provincia di Arezzo, intorno al 1445, </a:t>
            </a:r>
            <a:r>
              <a:rPr lang="it-IT" b="1" i="1">
                <a:solidFill>
                  <a:srgbClr val="C00000"/>
                </a:solidFill>
              </a:rPr>
              <a:t>segna l’inizio dell’epoca della ragioneria “moderna” e del suo passaggio da “arte” a “tecnica</a:t>
            </a:r>
          </a:p>
        </p:txBody>
      </p:sp>
      <p:pic>
        <p:nvPicPr>
          <p:cNvPr id="19469" name="Immagine 12" descr="C:\Users\Stefano\Documents\libri\STORIA DELLA RAGIONERIA\NUOVO FILE CON FRONTESPIZI\frontespizio summa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714375"/>
            <a:ext cx="2857500" cy="395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70" name="Rettangolo 14"/>
          <p:cNvSpPr>
            <a:spLocks noChangeArrowheads="1"/>
          </p:cNvSpPr>
          <p:nvPr/>
        </p:nvSpPr>
        <p:spPr bwMode="auto">
          <a:xfrm>
            <a:off x="785813" y="22367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/>
              <a:t>Di nostro interesse</a:t>
            </a:r>
            <a:r>
              <a:rPr lang="it-IT" i="1"/>
              <a:t> </a:t>
            </a:r>
            <a:r>
              <a:rPr lang="it-IT"/>
              <a:t>è il </a:t>
            </a:r>
            <a:r>
              <a:rPr lang="it-IT" i="1"/>
              <a:t>Tractatus XI</a:t>
            </a:r>
            <a:r>
              <a:rPr lang="it-IT"/>
              <a:t> della </a:t>
            </a:r>
            <a:r>
              <a:rPr lang="it-IT" i="1"/>
              <a:t>Distinctio IX, </a:t>
            </a:r>
            <a:r>
              <a:rPr lang="it-IT"/>
              <a:t>intitolato </a:t>
            </a:r>
            <a:r>
              <a:rPr lang="it-IT" i="1"/>
              <a:t>De computis et scripturis, </a:t>
            </a:r>
            <a:r>
              <a:rPr lang="it-IT"/>
              <a:t>formato da trentasei capitoli pressoché interamente dedicati alla partita doppia</a:t>
            </a:r>
          </a:p>
        </p:txBody>
      </p:sp>
      <p:sp>
        <p:nvSpPr>
          <p:cNvPr id="19471" name="Rettangolo 16"/>
          <p:cNvSpPr>
            <a:spLocks noChangeArrowheads="1"/>
          </p:cNvSpPr>
          <p:nvPr/>
        </p:nvSpPr>
        <p:spPr bwMode="auto">
          <a:xfrm>
            <a:off x="285750" y="3575050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Pacioli espose con dovizia di particolari la partita doppia secondo “il modo de Vinegia” (Venezia), all’epoca la più fiorente repubblica marinara italiana, che si basava sul </a:t>
            </a:r>
            <a:r>
              <a:rPr lang="it-IT" b="1" i="1">
                <a:solidFill>
                  <a:srgbClr val="C00000"/>
                </a:solidFill>
              </a:rPr>
              <a:t>memoriale</a:t>
            </a:r>
            <a:r>
              <a:rPr lang="it-IT" b="1" i="1"/>
              <a:t> </a:t>
            </a:r>
            <a:r>
              <a:rPr lang="it-IT" b="1"/>
              <a:t>(la prima nota)</a:t>
            </a:r>
            <a:r>
              <a:rPr lang="it-IT" b="1" i="1"/>
              <a:t>, </a:t>
            </a:r>
            <a:r>
              <a:rPr lang="it-IT" b="1"/>
              <a:t>il </a:t>
            </a:r>
            <a:r>
              <a:rPr lang="it-IT" b="1" i="1">
                <a:solidFill>
                  <a:srgbClr val="C00000"/>
                </a:solidFill>
              </a:rPr>
              <a:t>giornale</a:t>
            </a:r>
            <a:r>
              <a:rPr lang="it-IT" b="1"/>
              <a:t> (il libro giornale) ed il </a:t>
            </a:r>
            <a:r>
              <a:rPr lang="it-IT" b="1" i="1">
                <a:solidFill>
                  <a:srgbClr val="C00000"/>
                </a:solidFill>
              </a:rPr>
              <a:t>quaderno</a:t>
            </a:r>
            <a:r>
              <a:rPr lang="it-IT" b="1" i="1"/>
              <a:t> </a:t>
            </a:r>
            <a:r>
              <a:rPr lang="it-IT" b="1"/>
              <a:t>(il libro mastro), i libri ancora oggi comunemente utilizzati</a:t>
            </a:r>
          </a:p>
        </p:txBody>
      </p:sp>
      <p:sp>
        <p:nvSpPr>
          <p:cNvPr id="19472" name="Rettangolo 17"/>
          <p:cNvSpPr>
            <a:spLocks noChangeArrowheads="1"/>
          </p:cNvSpPr>
          <p:nvPr/>
        </p:nvSpPr>
        <p:spPr bwMode="auto">
          <a:xfrm>
            <a:off x="3894138" y="5380038"/>
            <a:ext cx="5072062" cy="120173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C00000"/>
                </a:solidFill>
              </a:rPr>
              <a:t>N.B.</a:t>
            </a:r>
            <a:r>
              <a:rPr lang="it-IT"/>
              <a:t> Il Pacioli non inventò la partita doppia, ma fu il primo a descrivere tale metodo, già in uso da tempo presso i mercanti veneziani, in termini sistematici, in un testo a stampa</a:t>
            </a:r>
          </a:p>
        </p:txBody>
      </p:sp>
      <p:sp>
        <p:nvSpPr>
          <p:cNvPr id="19473" name="Rettangolo 18"/>
          <p:cNvSpPr>
            <a:spLocks noChangeArrowheads="1"/>
          </p:cNvSpPr>
          <p:nvPr/>
        </p:nvSpPr>
        <p:spPr bwMode="auto">
          <a:xfrm>
            <a:off x="4286250" y="4640263"/>
            <a:ext cx="5000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>
                <a:latin typeface="Calibri" pitchFamily="34" charset="0"/>
              </a:rPr>
              <a:t>Luca Pacioli – Summa de Arithmetica, Geometria, Proportioni et Proportionalita (1494)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1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2533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2536" name="Rettangolo 11"/>
          <p:cNvSpPr>
            <a:spLocks noChangeArrowheads="1"/>
          </p:cNvSpPr>
          <p:nvPr/>
        </p:nvSpPr>
        <p:spPr bwMode="auto">
          <a:xfrm>
            <a:off x="2071688" y="252413"/>
            <a:ext cx="46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nell’età </a:t>
            </a:r>
            <a:r>
              <a:rPr lang="it-IT" sz="2400" b="1" dirty="0" smtClean="0">
                <a:solidFill>
                  <a:srgbClr val="0070C0"/>
                </a:solidFill>
              </a:rPr>
              <a:t>moderna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22537" name="Rettangolo 11"/>
          <p:cNvSpPr>
            <a:spLocks noChangeArrowheads="1"/>
          </p:cNvSpPr>
          <p:nvPr/>
        </p:nvSpPr>
        <p:spPr bwMode="auto">
          <a:xfrm>
            <a:off x="571500" y="64293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Nei due secoli immediatamente successivi all’opera del Pacioli sono molto pochi i trattati di contabilità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24661"/>
              </p:ext>
            </p:extLst>
          </p:nvPr>
        </p:nvGraphicFramePr>
        <p:xfrm>
          <a:off x="285750" y="1357313"/>
          <a:ext cx="8572559" cy="5273040"/>
        </p:xfrm>
        <a:graphic>
          <a:graphicData uri="http://schemas.openxmlformats.org/drawingml/2006/table">
            <a:tbl>
              <a:tblPr/>
              <a:tblGrid>
                <a:gridCol w="92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247">
                <a:tc gridSpan="5"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2400" b="1" i="1" dirty="0">
                          <a:latin typeface="Times New Roman"/>
                          <a:ea typeface="Times New Roman"/>
                        </a:rPr>
                        <a:t>Principali autori del cinquecento e del seicento</a:t>
                      </a:r>
                      <a:endParaRPr lang="it-IT" sz="2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</a:rPr>
                        <a:t>Autore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</a:rPr>
                        <a:t>Titolo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</a:rPr>
                        <a:t>Casa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</a:rPr>
                        <a:t>Editrice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</a:rPr>
                        <a:t>Città di edizione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Times New Roman"/>
                          <a:ea typeface="Times New Roman"/>
                        </a:rPr>
                        <a:t>Anno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Manzoni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Dominico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Quaderno doppio col suo giornale,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novamente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composto, &amp; diligentemente ordinato, secondo il costume di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Venetia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. Opera a ogni persona utilissima, &amp; molto necessaria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Comin da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Trino di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Monferrato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Venezia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1540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4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Casanova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Alvise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Specchio lucidissimo, nel quale si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vedeno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essere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diffinito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tutti i modi, &amp; ordini de scrittura, che si deve menare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nelli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it-IT" sz="1400" i="1" dirty="0" err="1" smtClean="0">
                          <a:latin typeface="Times New Roman"/>
                          <a:ea typeface="Times New Roman"/>
                        </a:rPr>
                        <a:t>negotia-menti</a:t>
                      </a:r>
                      <a:r>
                        <a:rPr lang="it-IT" sz="140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della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mercantia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cambii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recambii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con li loro </a:t>
                      </a:r>
                      <a:r>
                        <a:rPr lang="it-IT" sz="1400" i="1" dirty="0" err="1" smtClean="0">
                          <a:latin typeface="Times New Roman"/>
                          <a:ea typeface="Times New Roman"/>
                        </a:rPr>
                        <a:t>corrispon-dentie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disgarbugliando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&amp; illuminando l’intelletto a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negotianti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Comin da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Trino di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Monferrato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Venezia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1558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96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Pietra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Angelo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Indrizzo</a:t>
                      </a:r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degli economi, o sia ordinatissima </a:t>
                      </a:r>
                      <a:r>
                        <a:rPr lang="it-IT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instruttione</a:t>
                      </a:r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da regolatamente formare qualunque scrittura in un libro doppio; aggiuntovi l’</a:t>
                      </a:r>
                      <a:r>
                        <a:rPr lang="it-IT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essemplare</a:t>
                      </a:r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di un libro nobile col suo giornale, ad uso della </a:t>
                      </a:r>
                      <a:r>
                        <a:rPr lang="it-IT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congregation</a:t>
                      </a:r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it-IT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cassinese</a:t>
                      </a:r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, dell’ordine di S. Benedetto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Francesco Osanna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Mantova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1586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24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Times New Roman"/>
                          <a:ea typeface="Times New Roman"/>
                        </a:rPr>
                        <a:t>Grisogono</a:t>
                      </a: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 Simon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Il mercante arricchito. Del perfetto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quaderniere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overo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specchio lucidissimo, nel qual si scopre ogni questione, che desiderar si possa per imparare perfettamente a tenere libro doppio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Alessandro Vecchi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Venezia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1609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1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Moschetti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Giovanni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Antonio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Dell’Universal trattato di libri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doppii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, ne’ quali con regole universali &amp;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essempi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particolari ampiamente s’insegna il modo di girar in scrittura doppia qual si voglia </a:t>
                      </a:r>
                      <a:r>
                        <a:rPr lang="it-IT" sz="1400" i="1" dirty="0" err="1">
                          <a:latin typeface="Times New Roman"/>
                          <a:ea typeface="Times New Roman"/>
                        </a:rPr>
                        <a:t>negotio</a:t>
                      </a: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 mercantile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Luca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atin typeface="Times New Roman"/>
                          <a:ea typeface="Times New Roman"/>
                        </a:rPr>
                        <a:t>Valentini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Venezia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1610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Flori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Lodovico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Trattato del modo di tenere il libro doppio domestico col suo </a:t>
                      </a:r>
                      <a:r>
                        <a:rPr lang="it-IT" sz="14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essemplare</a:t>
                      </a:r>
                      <a:endParaRPr lang="it-IT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Decio Cirillo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Palermo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1636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Venturi </a:t>
                      </a:r>
                    </a:p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imes New Roman"/>
                          <a:ea typeface="Times New Roman"/>
                        </a:rPr>
                        <a:t>Bastiano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i="1" dirty="0">
                          <a:latin typeface="Times New Roman"/>
                          <a:ea typeface="Times New Roman"/>
                        </a:rPr>
                        <a:t>Della scrittura conteggiante di possessioni</a:t>
                      </a:r>
                      <a:endParaRPr lang="it-IT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>
                          <a:latin typeface="Times New Roman"/>
                          <a:ea typeface="Times New Roman"/>
                        </a:rPr>
                        <a:t>Stamperia di Lando Landi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Firenze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Times New Roman"/>
                          <a:ea typeface="Times New Roman"/>
                        </a:rPr>
                        <a:t>1655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59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2597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22598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5605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5608" name="Rettangolo 11"/>
          <p:cNvSpPr>
            <a:spLocks noChangeArrowheads="1"/>
          </p:cNvSpPr>
          <p:nvPr/>
        </p:nvSpPr>
        <p:spPr bwMode="auto">
          <a:xfrm>
            <a:off x="2000250" y="214313"/>
            <a:ext cx="464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nell’età </a:t>
            </a:r>
            <a:r>
              <a:rPr lang="it-IT" sz="2400" b="1" dirty="0" smtClean="0">
                <a:solidFill>
                  <a:srgbClr val="0070C0"/>
                </a:solidFill>
              </a:rPr>
              <a:t>moderna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25609" name="Rettangolo 11"/>
          <p:cNvSpPr>
            <a:spLocks noChangeArrowheads="1"/>
          </p:cNvSpPr>
          <p:nvPr/>
        </p:nvSpPr>
        <p:spPr bwMode="auto">
          <a:xfrm>
            <a:off x="500063" y="719138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L’ultima opera di un qualche rilievo in termini di originalità è </a:t>
            </a:r>
            <a:r>
              <a:rPr lang="it-IT" b="1" i="1">
                <a:solidFill>
                  <a:srgbClr val="C00000"/>
                </a:solidFill>
              </a:rPr>
              <a:t>La scrittura conteggiante di possessioni</a:t>
            </a:r>
            <a:r>
              <a:rPr lang="it-IT" b="1" i="1"/>
              <a:t> </a:t>
            </a:r>
            <a:r>
              <a:rPr lang="it-IT" b="1"/>
              <a:t>di </a:t>
            </a:r>
            <a:r>
              <a:rPr lang="it-IT" b="1">
                <a:solidFill>
                  <a:srgbClr val="C00000"/>
                </a:solidFill>
              </a:rPr>
              <a:t>Bastiano Venturi </a:t>
            </a:r>
            <a:r>
              <a:rPr lang="it-IT" b="1"/>
              <a:t>(1655), con la quale si chiude il periodo più florido della ragioneria rinascimentale italiana</a:t>
            </a:r>
          </a:p>
        </p:txBody>
      </p:sp>
      <p:sp>
        <p:nvSpPr>
          <p:cNvPr id="2561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5611" name="Rettangolo 12"/>
          <p:cNvSpPr>
            <a:spLocks noChangeArrowheads="1"/>
          </p:cNvSpPr>
          <p:nvPr/>
        </p:nvSpPr>
        <p:spPr bwMode="auto">
          <a:xfrm>
            <a:off x="500063" y="2031341"/>
            <a:ext cx="3927351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/>
              <a:t>Dal XVII fino al XIX secolo la ragioneria italiana ha infatti vissuto un periodo di decadenza e di asservimento agli studiosi stranieri. </a:t>
            </a:r>
            <a:r>
              <a:rPr lang="it-IT" sz="2000" b="1" dirty="0">
                <a:solidFill>
                  <a:srgbClr val="C00000"/>
                </a:solidFill>
              </a:rPr>
              <a:t>Fino ad allora tutti gli autori avevano aggiunto un tassello più o meno grande allo sviluppo della ragioneria</a:t>
            </a:r>
            <a:r>
              <a:rPr lang="it-IT" sz="2000" dirty="0"/>
              <a:t>. Dopo il Venturi, per due secoli, si ritornerà alla pura e semplice illustrazione degli istituti contabili che andrà addirittura impoverendosi</a:t>
            </a:r>
          </a:p>
          <a:p>
            <a:endParaRPr lang="it-IT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25613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561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00213"/>
            <a:ext cx="2773363" cy="414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15" name="Rettangolo 16"/>
          <p:cNvSpPr>
            <a:spLocks noChangeArrowheads="1"/>
          </p:cNvSpPr>
          <p:nvPr/>
        </p:nvSpPr>
        <p:spPr bwMode="auto">
          <a:xfrm>
            <a:off x="5572125" y="5862638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>
                <a:latin typeface="Calibri" pitchFamily="34" charset="0"/>
              </a:rPr>
              <a:t>Bastiano Venturi – Della scrittura conteggiante di possessioni (1655)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1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7653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76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7656" name="Rettangolo 11"/>
          <p:cNvSpPr>
            <a:spLocks noChangeArrowheads="1"/>
          </p:cNvSpPr>
          <p:nvPr/>
        </p:nvSpPr>
        <p:spPr bwMode="auto">
          <a:xfrm>
            <a:off x="2108200" y="180975"/>
            <a:ext cx="4833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nell’età moderna 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765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200">
                <a:cs typeface="Times New Roman" pitchFamily="18" charset="0"/>
              </a:rPr>
              <a:t>F</a:t>
            </a:r>
            <a:r>
              <a:rPr lang="it-IT" sz="900"/>
              <a:t> </a:t>
            </a:r>
            <a:endParaRPr lang="it-IT"/>
          </a:p>
        </p:txBody>
      </p:sp>
      <p:sp>
        <p:nvSpPr>
          <p:cNvPr id="27659" name="Rettangolo 15"/>
          <p:cNvSpPr>
            <a:spLocks noChangeArrowheads="1"/>
          </p:cNvSpPr>
          <p:nvPr/>
        </p:nvSpPr>
        <p:spPr bwMode="auto">
          <a:xfrm>
            <a:off x="500063" y="7143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Da quell’epoca gli studiosi francesi si distinsero negli studi di ragioneria  e cominciarono a riflettere, oltre che sulla “tecnica” contabile” anche sulla “teoretica”, cioè sulla spiegazione teorica del funzionamento dei conti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27661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Callout con freccia in giù 16"/>
          <p:cNvSpPr/>
          <p:nvPr/>
        </p:nvSpPr>
        <p:spPr>
          <a:xfrm>
            <a:off x="285750" y="714375"/>
            <a:ext cx="4929188" cy="2643188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663" name="Rettangolo 15"/>
          <p:cNvSpPr>
            <a:spLocks noChangeArrowheads="1"/>
          </p:cNvSpPr>
          <p:nvPr/>
        </p:nvSpPr>
        <p:spPr bwMode="auto">
          <a:xfrm>
            <a:off x="1500188" y="3357563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/>
              <a:t> Mathieu de la Porte</a:t>
            </a:r>
          </a:p>
          <a:p>
            <a:pPr>
              <a:buFont typeface="Wingdings" pitchFamily="2" charset="2"/>
              <a:buChar char="v"/>
            </a:pPr>
            <a:r>
              <a:rPr lang="it-IT" sz="2000"/>
              <a:t> Edmond Degrange</a:t>
            </a:r>
          </a:p>
        </p:txBody>
      </p:sp>
      <p:sp>
        <p:nvSpPr>
          <p:cNvPr id="27664" name="Freccia in giù 6"/>
          <p:cNvSpPr>
            <a:spLocks noChangeArrowheads="1"/>
          </p:cNvSpPr>
          <p:nvPr/>
        </p:nvSpPr>
        <p:spPr bwMode="auto">
          <a:xfrm>
            <a:off x="1857375" y="4071938"/>
            <a:ext cx="1857375" cy="7858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65" name="Rettangolo 15"/>
          <p:cNvSpPr>
            <a:spLocks noChangeArrowheads="1"/>
          </p:cNvSpPr>
          <p:nvPr/>
        </p:nvSpPr>
        <p:spPr bwMode="auto">
          <a:xfrm>
            <a:off x="500063" y="48895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/>
              <a:t>Degrange ideò la </a:t>
            </a:r>
            <a:r>
              <a:rPr lang="it-IT" b="1" i="1">
                <a:solidFill>
                  <a:srgbClr val="C00000"/>
                </a:solidFill>
              </a:rPr>
              <a:t>teorica personalistica dei “cinque conti generali” </a:t>
            </a:r>
            <a:r>
              <a:rPr lang="it-IT" b="1"/>
              <a:t>che semplificò notevolmente la logica della tenuta della contabilità</a:t>
            </a:r>
          </a:p>
          <a:p>
            <a:pPr algn="ctr"/>
            <a:endParaRPr lang="it-IT" sz="1000" b="1"/>
          </a:p>
          <a:p>
            <a:pPr algn="ctr"/>
            <a:r>
              <a:rPr lang="it-IT" b="1"/>
              <a:t>Inventò inoltre il </a:t>
            </a:r>
            <a:r>
              <a:rPr lang="it-IT" b="1" i="1">
                <a:solidFill>
                  <a:srgbClr val="C00000"/>
                </a:solidFill>
              </a:rPr>
              <a:t>giornalmastro</a:t>
            </a:r>
            <a:r>
              <a:rPr lang="it-IT" b="1" i="1"/>
              <a:t>, </a:t>
            </a:r>
            <a:r>
              <a:rPr lang="it-IT" b="1"/>
              <a:t>che ha fatto da base alla contabilità moderna</a:t>
            </a:r>
          </a:p>
        </p:txBody>
      </p:sp>
      <p:pic>
        <p:nvPicPr>
          <p:cNvPr id="27666" name="Immagine 20" descr="C:\Users\Stefano\Documents\libri\STORIA DELLA RAGIONERIA\NUOVO FILE CON FRONTESPIZI\NUOVI FRONTESPIZI\frontespizio degran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785813"/>
            <a:ext cx="3357562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67" name="Rettangolo 21"/>
          <p:cNvSpPr>
            <a:spLocks noChangeArrowheads="1"/>
          </p:cNvSpPr>
          <p:nvPr/>
        </p:nvSpPr>
        <p:spPr bwMode="auto">
          <a:xfrm>
            <a:off x="5286375" y="578643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/>
              <a:t>Edmond Degrange – La tenue des livres rendue facile (1795)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Line 11"/>
          <p:cNvSpPr>
            <a:spLocks noChangeShapeType="1"/>
          </p:cNvSpPr>
          <p:nvPr/>
        </p:nvSpPr>
        <p:spPr bwMode="auto">
          <a:xfrm>
            <a:off x="0" y="1158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9034463" y="-1588"/>
            <a:ext cx="107950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29701" name="Connettore 1 12"/>
          <p:cNvCxnSpPr>
            <a:cxnSpLocks noChangeShapeType="1"/>
          </p:cNvCxnSpPr>
          <p:nvPr/>
        </p:nvCxnSpPr>
        <p:spPr bwMode="auto">
          <a:xfrm rot="16200000" flipH="1">
            <a:off x="4573588" y="-4545013"/>
            <a:ext cx="0" cy="909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9704" name="Rettangolo 11"/>
          <p:cNvSpPr>
            <a:spLocks noChangeArrowheads="1"/>
          </p:cNvSpPr>
          <p:nvPr/>
        </p:nvSpPr>
        <p:spPr bwMode="auto">
          <a:xfrm>
            <a:off x="2179638" y="214313"/>
            <a:ext cx="47307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La ragioneria nell’età moderna 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29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eaLnBrk="0" hangingPunct="0"/>
            <a:endParaRPr lang="it-IT"/>
          </a:p>
        </p:txBody>
      </p:sp>
      <p:sp>
        <p:nvSpPr>
          <p:cNvPr id="29706" name="Rectangle 1"/>
          <p:cNvSpPr>
            <a:spLocks noChangeArrowheads="1"/>
          </p:cNvSpPr>
          <p:nvPr/>
        </p:nvSpPr>
        <p:spPr bwMode="auto">
          <a:xfrm>
            <a:off x="6500813" y="112713"/>
            <a:ext cx="26431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it-IT" sz="900"/>
              <a:t> </a:t>
            </a:r>
            <a:endParaRPr lang="it-IT"/>
          </a:p>
        </p:txBody>
      </p:sp>
      <p:sp>
        <p:nvSpPr>
          <p:cNvPr id="29707" name="Rettangolo 15"/>
          <p:cNvSpPr>
            <a:spLocks noChangeArrowheads="1"/>
          </p:cNvSpPr>
          <p:nvPr/>
        </p:nvSpPr>
        <p:spPr bwMode="auto">
          <a:xfrm>
            <a:off x="428625" y="782638"/>
            <a:ext cx="8286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Solo </a:t>
            </a:r>
            <a:r>
              <a:rPr lang="it-IT" b="1" dirty="0"/>
              <a:t>con la </a:t>
            </a:r>
            <a:r>
              <a:rPr lang="it-IT" b="1" dirty="0">
                <a:solidFill>
                  <a:srgbClr val="C00000"/>
                </a:solidFill>
              </a:rPr>
              <a:t>seconda metà dell’ottocento </a:t>
            </a:r>
            <a:r>
              <a:rPr lang="it-IT" b="1" dirty="0"/>
              <a:t>i nostri studiosi riuscirono a ridare all’Italia il proprio ruolo trainante e a confutare le teoriche estere</a:t>
            </a:r>
          </a:p>
        </p:txBody>
      </p:sp>
      <p:sp>
        <p:nvSpPr>
          <p:cNvPr id="29708" name="Rettangolo 14"/>
          <p:cNvSpPr>
            <a:spLocks noChangeArrowheads="1"/>
          </p:cNvSpPr>
          <p:nvPr/>
        </p:nvSpPr>
        <p:spPr bwMode="auto">
          <a:xfrm>
            <a:off x="500063" y="1500188"/>
            <a:ext cx="8072437" cy="147796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/>
              <a:t>Una certa “resistenza” al dilagare delle teorie d’oltralpe fu intentata anche nei primi decenni del secolo, ma con scarso successo, da parte di autorevoli studiosi, primi fra tutti il </a:t>
            </a:r>
            <a:r>
              <a:rPr lang="it-IT" b="1" dirty="0">
                <a:solidFill>
                  <a:srgbClr val="C00000"/>
                </a:solidFill>
              </a:rPr>
              <a:t>Niccolò D’Anastasio</a:t>
            </a:r>
            <a:r>
              <a:rPr lang="it-IT" dirty="0"/>
              <a:t>, </a:t>
            </a:r>
            <a:r>
              <a:rPr lang="it-IT" b="1" dirty="0">
                <a:solidFill>
                  <a:srgbClr val="C00000"/>
                </a:solidFill>
              </a:rPr>
              <a:t>Lodovico Vincenzo Crippa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/>
              <a:t>e </a:t>
            </a:r>
            <a:r>
              <a:rPr lang="it-IT" b="1" dirty="0">
                <a:solidFill>
                  <a:srgbClr val="C00000"/>
                </a:solidFill>
              </a:rPr>
              <a:t>Francesco Villa </a:t>
            </a:r>
            <a:r>
              <a:rPr lang="it-IT" dirty="0"/>
              <a:t>ma questi </a:t>
            </a:r>
            <a:r>
              <a:rPr lang="it-IT" dirty="0" smtClean="0"/>
              <a:t>autori non </a:t>
            </a:r>
            <a:r>
              <a:rPr lang="it-IT" dirty="0"/>
              <a:t>reggevano, per diffusione, al confronto </a:t>
            </a:r>
            <a:r>
              <a:rPr lang="it-IT" dirty="0" smtClean="0"/>
              <a:t>con gli studiosi francesi e gli italiani seguaci dei francesi</a:t>
            </a:r>
            <a:endParaRPr lang="it-IT" dirty="0"/>
          </a:p>
        </p:txBody>
      </p:sp>
      <p:sp>
        <p:nvSpPr>
          <p:cNvPr id="29709" name="Rettangolo 22"/>
          <p:cNvSpPr>
            <a:spLocks noChangeArrowheads="1"/>
          </p:cNvSpPr>
          <p:nvPr/>
        </p:nvSpPr>
        <p:spPr bwMode="auto">
          <a:xfrm>
            <a:off x="500063" y="3209488"/>
            <a:ext cx="600075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dirty="0"/>
              <a:t>Soltanto con le opere di </a:t>
            </a:r>
            <a:r>
              <a:rPr lang="it-IT" sz="1600" b="1" dirty="0">
                <a:solidFill>
                  <a:srgbClr val="C00000"/>
                </a:solidFill>
              </a:rPr>
              <a:t>Francesco Marchi</a:t>
            </a:r>
            <a:r>
              <a:rPr lang="it-IT" sz="1600" dirty="0"/>
              <a:t>, le quali furono adottate in numerose scuole del Regno, si avviò la “riscossa” italiana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400" dirty="0"/>
          </a:p>
          <a:p>
            <a:pPr algn="ctr"/>
            <a:r>
              <a:rPr lang="it-IT" sz="1600" dirty="0"/>
              <a:t>numerosi scrittori seguaci dei </a:t>
            </a:r>
            <a:r>
              <a:rPr lang="it-IT" sz="1600" dirty="0" err="1"/>
              <a:t>Degrange</a:t>
            </a:r>
            <a:r>
              <a:rPr lang="it-IT" sz="1600" dirty="0"/>
              <a:t>, nonché autori di libri adottati nelle scuole superiori </a:t>
            </a:r>
            <a:r>
              <a:rPr lang="it-IT" sz="1600" dirty="0" smtClean="0"/>
              <a:t>si </a:t>
            </a:r>
            <a:r>
              <a:rPr lang="it-IT" sz="1600" dirty="0"/>
              <a:t>“convertirono” alle teorie del Marchi e ne divennero instancabili divulgatori</a:t>
            </a:r>
          </a:p>
        </p:txBody>
      </p:sp>
      <p:pic>
        <p:nvPicPr>
          <p:cNvPr id="29710" name="Immagine 23" descr="C:\Users\Stefano\Documents\libri\STORIA DELLA RAGIONERIA\NUOVO FILE CON FRONTESPIZI\FOTO\marchi e rossi\CIMG4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513" y="3087688"/>
            <a:ext cx="2146300" cy="291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11" name="Rectangle 4"/>
          <p:cNvSpPr>
            <a:spLocks noChangeArrowheads="1"/>
          </p:cNvSpPr>
          <p:nvPr/>
        </p:nvSpPr>
        <p:spPr bwMode="auto">
          <a:xfrm>
            <a:off x="6336704" y="6072188"/>
            <a:ext cx="284380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600" i="1" dirty="0">
                <a:cs typeface="Times New Roman" pitchFamily="18" charset="0"/>
              </a:rPr>
              <a:t>Francesco Marchi </a:t>
            </a:r>
            <a:r>
              <a:rPr lang="it-IT" sz="1600" i="1" dirty="0" smtClean="0"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it-IT" sz="1600" i="1" dirty="0" smtClean="0">
                <a:cs typeface="Times New Roman" pitchFamily="18" charset="0"/>
              </a:rPr>
              <a:t>I </a:t>
            </a:r>
            <a:r>
              <a:rPr lang="it-IT" sz="1600" i="1" dirty="0" err="1" smtClean="0">
                <a:cs typeface="Times New Roman" pitchFamily="18" charset="0"/>
              </a:rPr>
              <a:t>cinquecontisti</a:t>
            </a:r>
            <a:r>
              <a:rPr lang="it-IT" sz="1600" i="1" dirty="0" smtClean="0">
                <a:cs typeface="Times New Roman" pitchFamily="18" charset="0"/>
              </a:rPr>
              <a:t> </a:t>
            </a:r>
            <a:r>
              <a:rPr lang="it-IT" sz="1600" i="1" dirty="0">
                <a:cs typeface="Times New Roman" pitchFamily="18" charset="0"/>
              </a:rPr>
              <a:t>(1867)</a:t>
            </a:r>
            <a:endParaRPr lang="it-IT" dirty="0"/>
          </a:p>
        </p:txBody>
      </p:sp>
      <p:sp>
        <p:nvSpPr>
          <p:cNvPr id="29712" name="Rettangolo 25"/>
          <p:cNvSpPr>
            <a:spLocks noChangeArrowheads="1"/>
          </p:cNvSpPr>
          <p:nvPr/>
        </p:nvSpPr>
        <p:spPr bwMode="auto">
          <a:xfrm>
            <a:off x="142875" y="5929313"/>
            <a:ext cx="65008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/>
              <a:t>Questa vigorosa attività intellettuale che rilanciò la ragioneria italiana proseguì e si intensificò grazie al contributo di altri importanti autori, quali Giuseppe Cerboni, Giovanni Rossi e Fabio Besta, solo per citare i più noti</a:t>
            </a:r>
          </a:p>
        </p:txBody>
      </p:sp>
      <p:sp>
        <p:nvSpPr>
          <p:cNvPr id="29713" name="Line 12"/>
          <p:cNvSpPr>
            <a:spLocks noChangeShapeType="1"/>
          </p:cNvSpPr>
          <p:nvPr/>
        </p:nvSpPr>
        <p:spPr bwMode="auto">
          <a:xfrm>
            <a:off x="-3175" y="67548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29714" name="Connettore 1 9"/>
          <p:cNvCxnSpPr>
            <a:cxnSpLocks noChangeShapeType="1"/>
          </p:cNvCxnSpPr>
          <p:nvPr/>
        </p:nvCxnSpPr>
        <p:spPr bwMode="auto">
          <a:xfrm>
            <a:off x="0" y="6858000"/>
            <a:ext cx="9115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5" name="Freccia in giù 6"/>
          <p:cNvSpPr>
            <a:spLocks noChangeArrowheads="1"/>
          </p:cNvSpPr>
          <p:nvPr/>
        </p:nvSpPr>
        <p:spPr bwMode="auto">
          <a:xfrm>
            <a:off x="2571750" y="4083348"/>
            <a:ext cx="1857375" cy="7858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1920</Words>
  <Application>Microsoft Office PowerPoint</Application>
  <PresentationFormat>Presentazione su schermo (4:3)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MS PGothic</vt:lpstr>
      <vt:lpstr>Arial</vt:lpstr>
      <vt:lpstr>Calibri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Univ. Parthenope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Strefano Coronella</dc:creator>
  <cp:lastModifiedBy>stefano.coronella@uniparthenope.it</cp:lastModifiedBy>
  <cp:revision>251</cp:revision>
  <dcterms:created xsi:type="dcterms:W3CDTF">2007-09-21T08:50:12Z</dcterms:created>
  <dcterms:modified xsi:type="dcterms:W3CDTF">2021-03-02T13:35:07Z</dcterms:modified>
</cp:coreProperties>
</file>