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256" r:id="rId2"/>
    <p:sldId id="319" r:id="rId3"/>
    <p:sldId id="323" r:id="rId4"/>
    <p:sldId id="324" r:id="rId5"/>
    <p:sldId id="325" r:id="rId6"/>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99"/>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3" autoAdjust="0"/>
    <p:restoredTop sz="94660"/>
  </p:normalViewPr>
  <p:slideViewPr>
    <p:cSldViewPr>
      <p:cViewPr varScale="1">
        <p:scale>
          <a:sx n="97" d="100"/>
          <a:sy n="97" d="100"/>
        </p:scale>
        <p:origin x="4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5981" cy="512379"/>
          </a:xfrm>
          <a:prstGeom prst="rect">
            <a:avLst/>
          </a:prstGeom>
        </p:spPr>
        <p:txBody>
          <a:bodyPr vert="horz" lIns="95489" tIns="47744" rIns="95489" bIns="47744" rtlCol="0"/>
          <a:lstStyle>
            <a:lvl1pPr algn="l">
              <a:defRPr sz="1300">
                <a:latin typeface="Arial" charset="0"/>
              </a:defRPr>
            </a:lvl1pPr>
          </a:lstStyle>
          <a:p>
            <a:pPr>
              <a:defRPr/>
            </a:pPr>
            <a:endParaRPr lang="it-IT"/>
          </a:p>
        </p:txBody>
      </p:sp>
      <p:sp>
        <p:nvSpPr>
          <p:cNvPr id="3" name="Segnaposto data 2"/>
          <p:cNvSpPr>
            <a:spLocks noGrp="1"/>
          </p:cNvSpPr>
          <p:nvPr>
            <p:ph type="dt" sz="quarter" idx="1"/>
          </p:nvPr>
        </p:nvSpPr>
        <p:spPr>
          <a:xfrm>
            <a:off x="4021682" y="0"/>
            <a:ext cx="3075981" cy="512379"/>
          </a:xfrm>
          <a:prstGeom prst="rect">
            <a:avLst/>
          </a:prstGeom>
        </p:spPr>
        <p:txBody>
          <a:bodyPr vert="horz" lIns="95489" tIns="47744" rIns="95489" bIns="47744" rtlCol="0"/>
          <a:lstStyle>
            <a:lvl1pPr algn="r">
              <a:defRPr sz="1300">
                <a:latin typeface="Arial" charset="0"/>
              </a:defRPr>
            </a:lvl1pPr>
          </a:lstStyle>
          <a:p>
            <a:pPr>
              <a:defRPr/>
            </a:pPr>
            <a:fld id="{2D0D8021-040A-4E66-A59B-5F2F5696F017}" type="datetimeFigureOut">
              <a:rPr lang="it-IT"/>
              <a:pPr>
                <a:defRPr/>
              </a:pPr>
              <a:t>26/02/2021</a:t>
            </a:fld>
            <a:endParaRPr lang="it-IT"/>
          </a:p>
        </p:txBody>
      </p:sp>
      <p:sp>
        <p:nvSpPr>
          <p:cNvPr id="4" name="Segnaposto piè di pagina 3"/>
          <p:cNvSpPr>
            <a:spLocks noGrp="1"/>
          </p:cNvSpPr>
          <p:nvPr>
            <p:ph type="ftr" sz="quarter" idx="2"/>
          </p:nvPr>
        </p:nvSpPr>
        <p:spPr>
          <a:xfrm>
            <a:off x="0" y="9720613"/>
            <a:ext cx="3075981" cy="512379"/>
          </a:xfrm>
          <a:prstGeom prst="rect">
            <a:avLst/>
          </a:prstGeom>
        </p:spPr>
        <p:txBody>
          <a:bodyPr vert="horz" lIns="95489" tIns="47744" rIns="95489" bIns="47744" rtlCol="0" anchor="b"/>
          <a:lstStyle>
            <a:lvl1pPr algn="l">
              <a:defRPr sz="1300">
                <a:latin typeface="Arial" charset="0"/>
              </a:defRPr>
            </a:lvl1pPr>
          </a:lstStyle>
          <a:p>
            <a:pPr>
              <a:defRPr/>
            </a:pPr>
            <a:endParaRPr lang="it-IT"/>
          </a:p>
        </p:txBody>
      </p:sp>
      <p:sp>
        <p:nvSpPr>
          <p:cNvPr id="5" name="Segnaposto numero diapositiva 4"/>
          <p:cNvSpPr>
            <a:spLocks noGrp="1"/>
          </p:cNvSpPr>
          <p:nvPr>
            <p:ph type="sldNum" sz="quarter" idx="3"/>
          </p:nvPr>
        </p:nvSpPr>
        <p:spPr>
          <a:xfrm>
            <a:off x="4021682" y="9720613"/>
            <a:ext cx="3075981" cy="512379"/>
          </a:xfrm>
          <a:prstGeom prst="rect">
            <a:avLst/>
          </a:prstGeom>
        </p:spPr>
        <p:txBody>
          <a:bodyPr vert="horz" lIns="95489" tIns="47744" rIns="95489" bIns="47744" rtlCol="0" anchor="b"/>
          <a:lstStyle>
            <a:lvl1pPr algn="r">
              <a:defRPr sz="1300">
                <a:latin typeface="Arial" charset="0"/>
              </a:defRPr>
            </a:lvl1pPr>
          </a:lstStyle>
          <a:p>
            <a:pPr>
              <a:defRPr/>
            </a:pPr>
            <a:fld id="{E015DF96-0F86-4AF1-85B8-B6254901538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defRPr sz="1300">
                <a:latin typeface="Arial" charset="0"/>
              </a:defRPr>
            </a:lvl1pPr>
          </a:lstStyle>
          <a:p>
            <a:pPr>
              <a:defRPr/>
            </a:pPr>
            <a:endParaRPr lang="it-IT"/>
          </a:p>
        </p:txBody>
      </p:sp>
      <p:sp>
        <p:nvSpPr>
          <p:cNvPr id="3075" name="Rectangle 3"/>
          <p:cNvSpPr>
            <a:spLocks noGrp="1" noChangeArrowheads="1"/>
          </p:cNvSpPr>
          <p:nvPr>
            <p:ph type="dt" idx="1"/>
          </p:nvPr>
        </p:nvSpPr>
        <p:spPr bwMode="auto">
          <a:xfrm>
            <a:off x="4021682"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lgn="r">
              <a:defRPr sz="1300">
                <a:latin typeface="Arial" charset="0"/>
              </a:defRPr>
            </a:lvl1pPr>
          </a:lstStyle>
          <a:p>
            <a:pPr>
              <a:defRPr/>
            </a:pPr>
            <a:endParaRPr lang="it-IT"/>
          </a:p>
        </p:txBody>
      </p:sp>
      <p:sp>
        <p:nvSpPr>
          <p:cNvPr id="46084" name="Rectangle 4"/>
          <p:cNvSpPr>
            <a:spLocks noGrp="1" noRot="1" noChangeAspect="1" noChangeArrowheads="1" noTextEdit="1"/>
          </p:cNvSpPr>
          <p:nvPr>
            <p:ph type="sldImg" idx="2"/>
          </p:nvPr>
        </p:nvSpPr>
        <p:spPr bwMode="auto">
          <a:xfrm>
            <a:off x="990600" y="766763"/>
            <a:ext cx="5119688"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094" y="4862739"/>
            <a:ext cx="5679113" cy="4604927"/>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defRPr sz="1300">
                <a:latin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4021682"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lgn="r">
              <a:defRPr sz="1300">
                <a:latin typeface="Arial" charset="0"/>
              </a:defRPr>
            </a:lvl1pPr>
          </a:lstStyle>
          <a:p>
            <a:pPr>
              <a:defRPr/>
            </a:pPr>
            <a:fld id="{948DB88C-3FEB-4A89-9BA5-42BFE48A70D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B080AAF-40AC-467C-B553-83775AA1EC93}" type="slidenum">
              <a:rPr lang="it-IT" smtClean="0">
                <a:latin typeface="Arial" pitchFamily="34" charset="0"/>
              </a:rPr>
              <a:pPr/>
              <a:t>1</a:t>
            </a:fld>
            <a:endParaRPr lang="it-IT"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2</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3</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80157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4</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33165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5</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3889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51D77F2-AEAE-4D79-B104-62E8FBB6F89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6365AB2-8185-4AC6-832E-B1D6D990A73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BE2506A-2006-45ED-AFA9-E3CF9E4B9B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D0BBAF7-9BBC-4BF2-80E1-D3B712F2765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E2806BE-651B-46FD-95DA-5955C7E6219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69A56A54-3B53-4E9A-AC9A-32C291B4932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06D3220-AC9E-476F-A9CD-10E4CDDD471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D30FAB8-C9F8-42C2-A81B-16464B0C795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A08F481-B31A-4805-8694-3237FE699F64}"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84F2960-BDCE-4D3C-A6F6-4ADE17C54E9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B3D524B-23B9-4EDF-8383-36710342EB5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08B9F96-35F4-4C3B-B6C7-367E26DABD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uniparthenope.it/ugov/organizationunit/23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stefano.coronella@uniparthenope.i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learning.uniparthenope.i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elearning.uniparthenope.it/course/view.php?id=1833" TargetMode="External"/><Relationship Id="rId4" Type="http://schemas.openxmlformats.org/officeDocument/2006/relationships/hyperlink" Target="http://economia.uniparthenope.it/isa/coronella/index.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2054" name="Text Box 6"/>
          <p:cNvSpPr txBox="1">
            <a:spLocks noChangeArrowheads="1"/>
          </p:cNvSpPr>
          <p:nvPr/>
        </p:nvSpPr>
        <p:spPr bwMode="auto">
          <a:xfrm>
            <a:off x="44450" y="908720"/>
            <a:ext cx="9074150" cy="5570756"/>
          </a:xfrm>
          <a:prstGeom prst="rect">
            <a:avLst/>
          </a:prstGeom>
          <a:noFill/>
          <a:ln w="9525">
            <a:noFill/>
            <a:miter lim="800000"/>
            <a:headEnd/>
            <a:tailEnd/>
          </a:ln>
          <a:effectLst/>
        </p:spPr>
        <p:txBody>
          <a:bodyPr>
            <a:spAutoFit/>
          </a:bodyPr>
          <a:lstStyle/>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endParaRPr lang="it-IT" sz="4800" b="1" i="1" dirty="0">
              <a:solidFill>
                <a:schemeClr val="accent6"/>
              </a:solidFill>
              <a:latin typeface="Times New Roman" pitchFamily="18" charset="0"/>
            </a:endParaRPr>
          </a:p>
          <a:p>
            <a:pPr algn="ctr">
              <a:spcBef>
                <a:spcPts val="0"/>
              </a:spcBef>
              <a:defRPr/>
            </a:pPr>
            <a:r>
              <a:rPr lang="it-IT" sz="4800" b="1" dirty="0" smtClean="0">
                <a:solidFill>
                  <a:schemeClr val="accent6"/>
                </a:solidFill>
                <a:latin typeface="Times New Roman" pitchFamily="18" charset="0"/>
              </a:rPr>
              <a:t>Corso di Ragioneria Generale</a:t>
            </a:r>
          </a:p>
          <a:p>
            <a:pPr algn="ctr">
              <a:spcBef>
                <a:spcPts val="0"/>
              </a:spcBef>
              <a:defRPr/>
            </a:pPr>
            <a:r>
              <a:rPr lang="it-IT" sz="4800" b="1" i="1" dirty="0" smtClean="0">
                <a:solidFill>
                  <a:srgbClr val="7030A0"/>
                </a:solidFill>
                <a:latin typeface="Times New Roman" pitchFamily="18" charset="0"/>
              </a:rPr>
              <a:t>9 </a:t>
            </a:r>
            <a:r>
              <a:rPr lang="it-IT" sz="4800" b="1" i="1" dirty="0" err="1">
                <a:solidFill>
                  <a:srgbClr val="7030A0"/>
                </a:solidFill>
                <a:latin typeface="Times New Roman" pitchFamily="18" charset="0"/>
              </a:rPr>
              <a:t>C</a:t>
            </a:r>
            <a:r>
              <a:rPr lang="it-IT" sz="4800" b="1" i="1" dirty="0" err="1" smtClean="0">
                <a:solidFill>
                  <a:srgbClr val="7030A0"/>
                </a:solidFill>
                <a:latin typeface="Times New Roman" pitchFamily="18" charset="0"/>
              </a:rPr>
              <a:t>fu</a:t>
            </a:r>
            <a:r>
              <a:rPr lang="it-IT" sz="4800" b="1" i="1" dirty="0" smtClean="0">
                <a:solidFill>
                  <a:srgbClr val="7030A0"/>
                </a:solidFill>
                <a:latin typeface="Times New Roman" pitchFamily="18" charset="0"/>
              </a:rPr>
              <a:t> – </a:t>
            </a:r>
            <a:r>
              <a:rPr lang="it-IT" sz="4800" b="1" i="1" dirty="0" err="1" smtClean="0">
                <a:solidFill>
                  <a:srgbClr val="7030A0"/>
                </a:solidFill>
                <a:latin typeface="Times New Roman" pitchFamily="18" charset="0"/>
              </a:rPr>
              <a:t>CdS</a:t>
            </a:r>
            <a:r>
              <a:rPr lang="it-IT" sz="4800" b="1" i="1" dirty="0" smtClean="0">
                <a:solidFill>
                  <a:srgbClr val="7030A0"/>
                </a:solidFill>
                <a:latin typeface="Times New Roman" pitchFamily="18" charset="0"/>
              </a:rPr>
              <a:t> MII</a:t>
            </a:r>
          </a:p>
          <a:p>
            <a:pPr algn="ctr">
              <a:spcBef>
                <a:spcPts val="0"/>
              </a:spcBef>
              <a:defRPr/>
            </a:pPr>
            <a:r>
              <a:rPr lang="it-IT" sz="4800" b="1" i="1" dirty="0" smtClean="0">
                <a:solidFill>
                  <a:schemeClr val="accent1">
                    <a:lumMod val="50000"/>
                  </a:schemeClr>
                </a:solidFill>
                <a:latin typeface="Times New Roman" pitchFamily="18" charset="0"/>
              </a:rPr>
              <a:t>A.A. 2020-2021</a:t>
            </a:r>
          </a:p>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r>
              <a:rPr lang="it-IT" sz="3600" b="1" i="1" dirty="0" smtClean="0">
                <a:solidFill>
                  <a:srgbClr val="C00000"/>
                </a:solidFill>
                <a:latin typeface="Times New Roman" pitchFamily="18" charset="0"/>
              </a:rPr>
              <a:t>Prof. Stefano Coronella</a:t>
            </a:r>
          </a:p>
          <a:p>
            <a:pPr algn="ctr">
              <a:spcBef>
                <a:spcPts val="0"/>
              </a:spcBef>
              <a:defRPr/>
            </a:pPr>
            <a:endParaRPr lang="it-IT" sz="3200" b="1" i="1" dirty="0">
              <a:solidFill>
                <a:srgbClr val="7030A0"/>
              </a:solidFill>
              <a:latin typeface="Times New Roman" pitchFamily="18" charset="0"/>
            </a:endParaRPr>
          </a:p>
        </p:txBody>
      </p:sp>
      <p:sp>
        <p:nvSpPr>
          <p:cNvPr id="2052"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2053"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2055"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2056"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2057"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396876"/>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RIFERIMENTI</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932147"/>
            <a:ext cx="8643938" cy="6247864"/>
          </a:xfrm>
          <a:prstGeom prst="rect">
            <a:avLst/>
          </a:prstGeom>
          <a:noFill/>
          <a:ln w="9525">
            <a:noFill/>
            <a:miter lim="800000"/>
            <a:headEnd/>
            <a:tailEnd/>
          </a:ln>
          <a:effectLst/>
        </p:spPr>
        <p:txBody>
          <a:bodyPr>
            <a:spAutoFit/>
          </a:bodyPr>
          <a:lstStyle/>
          <a:p>
            <a:pPr algn="ctr">
              <a:spcBef>
                <a:spcPct val="50000"/>
              </a:spcBef>
              <a:defRPr/>
            </a:pPr>
            <a:r>
              <a:rPr lang="it-IT" sz="2600" b="1" dirty="0" smtClean="0">
                <a:solidFill>
                  <a:srgbClr val="0070C0"/>
                </a:solidFill>
                <a:latin typeface="Arial" charset="0"/>
              </a:rPr>
              <a:t>Prof. Stefano Coronella</a:t>
            </a:r>
          </a:p>
          <a:p>
            <a:pPr eaLnBrk="1" hangingPunct="1">
              <a:spcBef>
                <a:spcPct val="50000"/>
              </a:spcBef>
              <a:buClrTx/>
              <a:buFontTx/>
              <a:buNone/>
            </a:pPr>
            <a:r>
              <a:rPr lang="it-IT" altLang="it-IT" sz="2800" dirty="0" smtClean="0"/>
              <a:t>AFFERENZA</a:t>
            </a:r>
            <a:endParaRPr lang="it-IT" altLang="it-IT" sz="2800" dirty="0"/>
          </a:p>
          <a:p>
            <a:r>
              <a:rPr lang="it-IT" altLang="it-IT" sz="2000" u="sng" dirty="0">
                <a:hlinkClick r:id="rId3"/>
              </a:rPr>
              <a:t>Dipartimento di Studi Aziendali ed Economici</a:t>
            </a:r>
            <a:endParaRPr lang="it-IT" altLang="it-IT" sz="2000" u="sng" dirty="0"/>
          </a:p>
          <a:p>
            <a:r>
              <a:rPr lang="it-IT" altLang="it-IT" sz="2000" u="sng" dirty="0"/>
              <a:t>Stanza </a:t>
            </a:r>
            <a:r>
              <a:rPr lang="it-IT" altLang="it-IT" sz="2000" u="sng" dirty="0" smtClean="0"/>
              <a:t>327 </a:t>
            </a:r>
            <a:r>
              <a:rPr lang="it-IT" altLang="it-IT" sz="2000" u="sng" dirty="0"/>
              <a:t>- </a:t>
            </a:r>
            <a:r>
              <a:rPr lang="it-IT" altLang="it-IT" sz="2000" u="sng" dirty="0" smtClean="0"/>
              <a:t>terzo piano</a:t>
            </a:r>
            <a:endParaRPr lang="it-IT" altLang="it-IT" sz="2000" u="sng" dirty="0"/>
          </a:p>
          <a:p>
            <a:pPr>
              <a:buFontTx/>
              <a:buNone/>
            </a:pPr>
            <a:endParaRPr lang="it-IT" altLang="it-IT" sz="2000" dirty="0"/>
          </a:p>
          <a:p>
            <a:pPr eaLnBrk="1" hangingPunct="1">
              <a:spcBef>
                <a:spcPct val="50000"/>
              </a:spcBef>
              <a:buClrTx/>
              <a:buFontTx/>
              <a:buNone/>
            </a:pPr>
            <a:r>
              <a:rPr lang="it-IT" altLang="it-IT" sz="2800" dirty="0" smtClean="0"/>
              <a:t>E-MAIL</a:t>
            </a:r>
            <a:endParaRPr lang="it-IT" altLang="it-IT" sz="2800" dirty="0"/>
          </a:p>
          <a:p>
            <a:r>
              <a:rPr lang="it-IT" altLang="it-IT" sz="2000" u="sng" dirty="0" smtClean="0">
                <a:hlinkClick r:id="rId4"/>
              </a:rPr>
              <a:t>stefano.coronella@uniparthenope.it</a:t>
            </a:r>
            <a:endParaRPr lang="it-IT" altLang="it-IT" sz="2000" u="sng" dirty="0" smtClean="0"/>
          </a:p>
          <a:p>
            <a:endParaRPr lang="it-IT" altLang="it-IT" sz="2000" u="sng" dirty="0"/>
          </a:p>
          <a:p>
            <a:r>
              <a:rPr lang="it-IT" altLang="it-IT" sz="2000" b="1" dirty="0"/>
              <a:t>ORARIO DELLE </a:t>
            </a:r>
            <a:r>
              <a:rPr lang="it-IT" altLang="it-IT" sz="2000" b="1" dirty="0" smtClean="0"/>
              <a:t>LEZIONI </a:t>
            </a:r>
            <a:r>
              <a:rPr lang="it-IT" altLang="it-IT" sz="2000" dirty="0" smtClean="0"/>
              <a:t>(codice Teams: </a:t>
            </a:r>
            <a:r>
              <a:rPr lang="it-IT" sz="2000" dirty="0">
                <a:solidFill>
                  <a:srgbClr val="C00000"/>
                </a:solidFill>
              </a:rPr>
              <a:t>ny5exic</a:t>
            </a:r>
            <a:r>
              <a:rPr lang="it-IT" altLang="it-IT" sz="2000" dirty="0" smtClean="0"/>
              <a:t>)</a:t>
            </a:r>
            <a:endParaRPr lang="it-IT" altLang="it-IT" sz="2000" dirty="0"/>
          </a:p>
          <a:p>
            <a:r>
              <a:rPr lang="es-ES" altLang="it-IT" sz="2000" dirty="0"/>
              <a:t>Lunedì	</a:t>
            </a:r>
            <a:r>
              <a:rPr lang="es-ES" altLang="it-IT" sz="2000" dirty="0" smtClean="0"/>
              <a:t>	15.00 </a:t>
            </a:r>
            <a:r>
              <a:rPr lang="it-IT" altLang="it-IT" sz="2000" dirty="0"/>
              <a:t>-</a:t>
            </a:r>
            <a:r>
              <a:rPr lang="es-ES" altLang="it-IT" sz="2000" dirty="0" smtClean="0"/>
              <a:t> 18.00</a:t>
            </a:r>
            <a:r>
              <a:rPr lang="es-ES" altLang="it-IT" sz="2000" dirty="0"/>
              <a:t> </a:t>
            </a:r>
            <a:endParaRPr lang="es-ES" altLang="it-IT" sz="2000" dirty="0" smtClean="0"/>
          </a:p>
          <a:p>
            <a:r>
              <a:rPr lang="it-IT" altLang="it-IT" sz="2000" dirty="0" smtClean="0"/>
              <a:t>Martedì </a:t>
            </a:r>
            <a:r>
              <a:rPr lang="it-IT" altLang="it-IT" sz="2000" dirty="0" smtClean="0"/>
              <a:t>	12.30 </a:t>
            </a:r>
            <a:r>
              <a:rPr lang="it-IT" altLang="it-IT" sz="2000" dirty="0"/>
              <a:t>-</a:t>
            </a:r>
            <a:r>
              <a:rPr lang="it-IT" altLang="it-IT" sz="2000" dirty="0" smtClean="0"/>
              <a:t> 14.30</a:t>
            </a:r>
            <a:r>
              <a:rPr lang="it-IT" altLang="it-IT" sz="2000" dirty="0"/>
              <a:t> </a:t>
            </a:r>
            <a:endParaRPr lang="es-ES" altLang="it-IT" sz="2000" dirty="0"/>
          </a:p>
          <a:p>
            <a:r>
              <a:rPr lang="es-ES" altLang="it-IT" sz="2000" dirty="0" smtClean="0"/>
              <a:t>Mercoledì	15.00 </a:t>
            </a:r>
            <a:r>
              <a:rPr lang="it-IT" altLang="it-IT" sz="2000" dirty="0"/>
              <a:t>-</a:t>
            </a:r>
            <a:r>
              <a:rPr lang="es-ES" altLang="it-IT" sz="2000" dirty="0" smtClean="0"/>
              <a:t> 17.00</a:t>
            </a:r>
          </a:p>
          <a:p>
            <a:endParaRPr lang="es-ES" altLang="it-IT" sz="2000" dirty="0"/>
          </a:p>
          <a:p>
            <a:r>
              <a:rPr lang="it-IT" altLang="it-IT" sz="2000" b="1" dirty="0" smtClean="0"/>
              <a:t>RICEVIMENTO</a:t>
            </a:r>
            <a:r>
              <a:rPr lang="it-IT" altLang="it-IT" sz="2000" dirty="0" smtClean="0"/>
              <a:t> (codice </a:t>
            </a:r>
            <a:r>
              <a:rPr lang="it-IT" altLang="it-IT" sz="2000" dirty="0"/>
              <a:t>Teams</a:t>
            </a:r>
            <a:r>
              <a:rPr lang="it-IT" altLang="it-IT" sz="2000" dirty="0" smtClean="0"/>
              <a:t>:</a:t>
            </a:r>
            <a:r>
              <a:rPr lang="it-IT" sz="2000" dirty="0"/>
              <a:t> </a:t>
            </a:r>
            <a:r>
              <a:rPr lang="it-IT" sz="2000" dirty="0" smtClean="0">
                <a:solidFill>
                  <a:srgbClr val="C00000"/>
                </a:solidFill>
              </a:rPr>
              <a:t>tv76cjg</a:t>
            </a:r>
            <a:r>
              <a:rPr lang="it-IT" altLang="it-IT" sz="2000" dirty="0" smtClean="0"/>
              <a:t>)</a:t>
            </a:r>
            <a:endParaRPr lang="it-IT" altLang="it-IT" sz="2000" dirty="0"/>
          </a:p>
          <a:p>
            <a:r>
              <a:rPr lang="es-ES" altLang="it-IT" sz="2000" dirty="0" smtClean="0"/>
              <a:t>Giovedì 09.00 </a:t>
            </a:r>
            <a:r>
              <a:rPr lang="it-IT" altLang="it-IT" sz="2000" dirty="0" smtClean="0"/>
              <a:t>-</a:t>
            </a:r>
            <a:r>
              <a:rPr lang="es-ES" altLang="it-IT" sz="2000" dirty="0" smtClean="0"/>
              <a:t> 11.00</a:t>
            </a:r>
            <a:r>
              <a:rPr lang="es-ES" altLang="it-IT" sz="2000" dirty="0"/>
              <a:t> </a:t>
            </a:r>
          </a:p>
          <a:p>
            <a:endParaRPr lang="es-ES" altLang="it-IT" sz="2000" dirty="0"/>
          </a:p>
          <a:p>
            <a:pPr algn="ctr">
              <a:spcBef>
                <a:spcPct val="50000"/>
              </a:spcBef>
              <a:defRPr/>
            </a:pPr>
            <a:endParaRPr lang="it-IT" sz="2000" b="1" i="1"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Text Box 7"/>
          <p:cNvSpPr txBox="1">
            <a:spLocks noChangeArrowheads="1"/>
          </p:cNvSpPr>
          <p:nvPr/>
        </p:nvSpPr>
        <p:spPr bwMode="auto">
          <a:xfrm>
            <a:off x="249237" y="404664"/>
            <a:ext cx="8643938" cy="3123932"/>
          </a:xfrm>
          <a:prstGeom prst="rect">
            <a:avLst/>
          </a:prstGeom>
          <a:noFill/>
          <a:ln w="9525">
            <a:noFill/>
            <a:miter lim="800000"/>
            <a:headEnd/>
            <a:tailEnd/>
          </a:ln>
          <a:effectLst/>
        </p:spPr>
        <p:txBody>
          <a:bodyPr>
            <a:spAutoFit/>
          </a:bodyPr>
          <a:lstStyle/>
          <a:p>
            <a:pPr eaLnBrk="1" hangingPunct="1">
              <a:spcBef>
                <a:spcPct val="50000"/>
              </a:spcBef>
              <a:buClrTx/>
              <a:buFontTx/>
              <a:buNone/>
            </a:pPr>
            <a:r>
              <a:rPr lang="it-IT" sz="2800" dirty="0" smtClean="0">
                <a:solidFill>
                  <a:srgbClr val="C00000"/>
                </a:solidFill>
              </a:rPr>
              <a:t>Siti web:</a:t>
            </a:r>
          </a:p>
          <a:p>
            <a:pPr eaLnBrk="1" hangingPunct="1">
              <a:spcBef>
                <a:spcPct val="50000"/>
              </a:spcBef>
              <a:buClrTx/>
              <a:buFontTx/>
              <a:buNone/>
            </a:pPr>
            <a:r>
              <a:rPr lang="it-IT" sz="2800" dirty="0">
                <a:hlinkClick r:id="rId3"/>
              </a:rPr>
              <a:t>https://</a:t>
            </a:r>
            <a:r>
              <a:rPr lang="it-IT" sz="2800" dirty="0" smtClean="0">
                <a:hlinkClick r:id="rId3"/>
              </a:rPr>
              <a:t>elearning.uniparthenope.it</a:t>
            </a:r>
            <a:endParaRPr lang="it-IT" sz="2800" dirty="0" smtClean="0"/>
          </a:p>
          <a:p>
            <a:pPr eaLnBrk="1" hangingPunct="1">
              <a:spcBef>
                <a:spcPct val="50000"/>
              </a:spcBef>
              <a:buClrTx/>
              <a:buFontTx/>
              <a:buNone/>
            </a:pPr>
            <a:r>
              <a:rPr lang="it-IT" sz="2600" dirty="0" smtClean="0">
                <a:hlinkClick r:id="rId4"/>
              </a:rPr>
              <a:t>http</a:t>
            </a:r>
            <a:r>
              <a:rPr lang="it-IT" sz="2600" dirty="0">
                <a:hlinkClick r:id="rId4"/>
              </a:rPr>
              <a:t>://</a:t>
            </a:r>
            <a:r>
              <a:rPr lang="it-IT" sz="2600" dirty="0" smtClean="0">
                <a:hlinkClick r:id="rId4"/>
              </a:rPr>
              <a:t>economia.uniparthenope.it/isa/coronella/index.htm</a:t>
            </a:r>
            <a:endParaRPr lang="it-IT" sz="2600" dirty="0" smtClean="0"/>
          </a:p>
          <a:p>
            <a:pPr eaLnBrk="1" hangingPunct="1">
              <a:spcBef>
                <a:spcPct val="50000"/>
              </a:spcBef>
              <a:buClrTx/>
              <a:buFontTx/>
              <a:buNone/>
            </a:pPr>
            <a:endParaRPr lang="it-IT" sz="1400" i="1" dirty="0" smtClean="0"/>
          </a:p>
          <a:p>
            <a:pPr eaLnBrk="1" hangingPunct="1">
              <a:spcBef>
                <a:spcPct val="50000"/>
              </a:spcBef>
              <a:buClrTx/>
              <a:buFontTx/>
              <a:buNone/>
            </a:pPr>
            <a:r>
              <a:rPr lang="it-IT" sz="2800" i="1" dirty="0" smtClean="0"/>
              <a:t>Link </a:t>
            </a:r>
            <a:r>
              <a:rPr lang="it-IT" sz="2800" i="1" dirty="0"/>
              <a:t>diretto al portale </a:t>
            </a:r>
            <a:r>
              <a:rPr lang="it-IT" sz="2800" i="1" dirty="0" err="1" smtClean="0"/>
              <a:t>Elearning</a:t>
            </a:r>
            <a:r>
              <a:rPr lang="it-IT" sz="2800" i="1" dirty="0" smtClean="0"/>
              <a:t>: </a:t>
            </a:r>
            <a:r>
              <a:rPr lang="it-IT" sz="2500" dirty="0">
                <a:hlinkClick r:id="rId5"/>
              </a:rPr>
              <a:t>https://</a:t>
            </a:r>
            <a:r>
              <a:rPr lang="it-IT" sz="2500" dirty="0" smtClean="0">
                <a:hlinkClick r:id="rId5"/>
              </a:rPr>
              <a:t>elearning.uniparthenope.it/course/view.php?id=1833</a:t>
            </a:r>
            <a:endParaRPr lang="it-IT" sz="2500" b="1" i="1" dirty="0">
              <a:solidFill>
                <a:schemeClr val="accent6"/>
              </a:solidFill>
              <a:latin typeface="Times New Roman" pitchFamily="18" charset="0"/>
              <a:cs typeface="Times New Roman" pitchFamily="18" charset="0"/>
            </a:endParaRPr>
          </a:p>
        </p:txBody>
      </p:sp>
      <p:sp>
        <p:nvSpPr>
          <p:cNvPr id="10" name="Text Box 6"/>
          <p:cNvSpPr txBox="1">
            <a:spLocks noChangeArrowheads="1"/>
          </p:cNvSpPr>
          <p:nvPr/>
        </p:nvSpPr>
        <p:spPr bwMode="auto">
          <a:xfrm>
            <a:off x="329254" y="5301208"/>
            <a:ext cx="8574088" cy="707886"/>
          </a:xfrm>
          <a:prstGeom prst="rect">
            <a:avLst/>
          </a:prstGeom>
          <a:noFill/>
          <a:ln w="9525">
            <a:noFill/>
            <a:miter lim="800000"/>
            <a:headEnd/>
            <a:tailEnd/>
          </a:ln>
        </p:spPr>
        <p:txBody>
          <a:bodyPr>
            <a:spAutoFit/>
          </a:bodyPr>
          <a:lstStyle/>
          <a:p>
            <a:pPr algn="ctr"/>
            <a:r>
              <a:rPr lang="it-IT" sz="2000" b="1" dirty="0" smtClean="0"/>
              <a:t>Sui siti trovate programma, libri di testo, materiale didattico aggiuntivo, simulazione di prova d’esame, ecc.</a:t>
            </a:r>
            <a:endParaRPr lang="it-IT" sz="2000" dirty="0"/>
          </a:p>
        </p:txBody>
      </p:sp>
      <p:sp>
        <p:nvSpPr>
          <p:cNvPr id="11" name="Freccia in giù 6"/>
          <p:cNvSpPr>
            <a:spLocks noChangeArrowheads="1"/>
          </p:cNvSpPr>
          <p:nvPr/>
        </p:nvSpPr>
        <p:spPr bwMode="auto">
          <a:xfrm>
            <a:off x="3687610" y="4195618"/>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Tree>
    <p:extLst>
      <p:ext uri="{BB962C8B-B14F-4D97-AF65-F5344CB8AC3E}">
        <p14:creationId xmlns:p14="http://schemas.microsoft.com/office/powerpoint/2010/main" val="32205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396876"/>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PROGRAMMA</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932147"/>
            <a:ext cx="8643938" cy="3170099"/>
          </a:xfrm>
          <a:prstGeom prst="rect">
            <a:avLst/>
          </a:prstGeom>
          <a:noFill/>
          <a:ln w="9525">
            <a:noFill/>
            <a:miter lim="800000"/>
            <a:headEnd/>
            <a:tailEnd/>
          </a:ln>
          <a:effectLst/>
        </p:spPr>
        <p:txBody>
          <a:bodyPr>
            <a:spAutoFit/>
          </a:bodyPr>
          <a:lstStyle/>
          <a:p>
            <a:r>
              <a:rPr lang="it-IT" b="1" dirty="0"/>
              <a:t>Obiettivi </a:t>
            </a:r>
            <a:r>
              <a:rPr lang="it-IT" b="1" dirty="0" smtClean="0"/>
              <a:t>formativi</a:t>
            </a:r>
          </a:p>
          <a:p>
            <a:endParaRPr lang="it-IT" dirty="0"/>
          </a:p>
          <a:p>
            <a:r>
              <a:rPr lang="it-IT" dirty="0"/>
              <a:t>L’obiettivo del corso è quello di fornire tutti gli strumenti necessari per capire la logica contabile e padroneggiare la relativa tecnica, nonché conoscere il bilancio di esercizio. Il corso è sviluppato in modo da introdurre gli studenti ai modelli, ai processi e agli strumenti tipici della ragioneria generale ed applicata. L’enfasi viene posta, da un lato, sulla rilevazione contabile delle operazioni aziendali e, dall’altro, sulla redazione del bilancio d’esercizio. Lo studente sarà in grado, al termine del corso, di redigere le scritture contabili relative alle diverse operazioni aziendali, di predisporre il bilancio d’esercizio, di leggere il bilancio civilistico nei suoi tratti essenziali</a:t>
            </a:r>
            <a:r>
              <a:rPr lang="it-IT" dirty="0" smtClean="0"/>
              <a:t>.</a:t>
            </a:r>
            <a:endParaRPr lang="it-IT" sz="2000" b="1" i="1" dirty="0">
              <a:solidFill>
                <a:schemeClr val="accent6"/>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288925" y="4293096"/>
            <a:ext cx="8643938" cy="2585323"/>
          </a:xfrm>
          <a:prstGeom prst="rect">
            <a:avLst/>
          </a:prstGeom>
          <a:noFill/>
          <a:ln w="9525">
            <a:noFill/>
            <a:miter lim="800000"/>
            <a:headEnd/>
            <a:tailEnd/>
          </a:ln>
          <a:effectLst/>
        </p:spPr>
        <p:txBody>
          <a:bodyPr>
            <a:spAutoFit/>
          </a:bodyPr>
          <a:lstStyle/>
          <a:p>
            <a:r>
              <a:rPr lang="it-IT" b="1" dirty="0"/>
              <a:t>Contenuti del </a:t>
            </a:r>
            <a:r>
              <a:rPr lang="it-IT" b="1" dirty="0" smtClean="0"/>
              <a:t>corso</a:t>
            </a:r>
          </a:p>
          <a:p>
            <a:endParaRPr lang="it-IT" dirty="0"/>
          </a:p>
          <a:p>
            <a:r>
              <a:rPr lang="it-IT" dirty="0"/>
              <a:t>Obiettivi della contabilità d’impresa. Metodo della partita doppia. Funzionamento dei conti. Sistemi contabili. Processi di rilevazione contabile. Bilancio d’esercizio come “sintesi contabile”. Rilevazione sistematica delle operazioni aziendali. Scritture di assestamento. Scritture di chiusura. Redazione del bilancio. Scritture di riapertura. Normativa in materia di bilancio di esercizio e principi contabili. Ruolo e postulati del bilancio. Schemi di bilancio.</a:t>
            </a:r>
          </a:p>
          <a:p>
            <a:r>
              <a:rPr lang="it-IT" b="1" dirty="0"/>
              <a:t> </a:t>
            </a:r>
            <a:endParaRPr lang="it-IT" dirty="0"/>
          </a:p>
        </p:txBody>
      </p:sp>
    </p:spTree>
    <p:extLst>
      <p:ext uri="{BB962C8B-B14F-4D97-AF65-F5344CB8AC3E}">
        <p14:creationId xmlns:p14="http://schemas.microsoft.com/office/powerpoint/2010/main" val="422320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396876"/>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LA PROVA DI ESAME</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932147"/>
            <a:ext cx="8643938" cy="1569660"/>
          </a:xfrm>
          <a:prstGeom prst="rect">
            <a:avLst/>
          </a:prstGeom>
          <a:noFill/>
          <a:ln w="9525">
            <a:noFill/>
            <a:miter lim="800000"/>
            <a:headEnd/>
            <a:tailEnd/>
          </a:ln>
          <a:effectLst/>
        </p:spPr>
        <p:txBody>
          <a:bodyPr>
            <a:spAutoFit/>
          </a:bodyPr>
          <a:lstStyle/>
          <a:p>
            <a:pPr algn="ctr"/>
            <a:r>
              <a:rPr lang="it-IT" dirty="0"/>
              <a:t>L’accertamento dei risultati di apprendimento attesi a fine corso avverrà tramite lo svolgimento di una prova scritta composta da </a:t>
            </a:r>
            <a:r>
              <a:rPr lang="it-IT" dirty="0" smtClean="0"/>
              <a:t>diversi quesiti ed esercizi</a:t>
            </a:r>
          </a:p>
          <a:p>
            <a:endParaRPr lang="it-IT" sz="2000" b="1" i="1" dirty="0">
              <a:solidFill>
                <a:schemeClr val="accent6"/>
              </a:solidFill>
              <a:latin typeface="Times New Roman" pitchFamily="18" charset="0"/>
              <a:cs typeface="Times New Roman" pitchFamily="18" charset="0"/>
            </a:endParaRPr>
          </a:p>
          <a:p>
            <a:pPr algn="ctr"/>
            <a:r>
              <a:rPr lang="it-IT" sz="2000" b="1" i="1" dirty="0" smtClean="0">
                <a:solidFill>
                  <a:schemeClr val="accent6"/>
                </a:solidFill>
                <a:latin typeface="Times New Roman" pitchFamily="18" charset="0"/>
                <a:cs typeface="Times New Roman" pitchFamily="18" charset="0"/>
              </a:rPr>
              <a:t>Una simulazione di prova d’esame, con relativa soluzione, è presente sui siti web precedentemente indicati</a:t>
            </a:r>
            <a:endParaRPr lang="it-IT" sz="2000" b="1" i="1" dirty="0">
              <a:solidFill>
                <a:schemeClr val="accent6"/>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388938" y="3793848"/>
            <a:ext cx="8643938" cy="2585323"/>
          </a:xfrm>
          <a:prstGeom prst="rect">
            <a:avLst/>
          </a:prstGeom>
          <a:noFill/>
          <a:ln w="9525">
            <a:noFill/>
            <a:miter lim="800000"/>
            <a:headEnd/>
            <a:tailEnd/>
          </a:ln>
          <a:effectLst/>
        </p:spPr>
        <p:txBody>
          <a:bodyPr>
            <a:spAutoFit/>
          </a:bodyPr>
          <a:lstStyle/>
          <a:p>
            <a:r>
              <a:rPr lang="it-IT" dirty="0"/>
              <a:t>Coronella Stefano, “Ragioneria generale. La logica e la tecnica delle scritture contabili”, </a:t>
            </a:r>
            <a:r>
              <a:rPr lang="it-IT" dirty="0" smtClean="0"/>
              <a:t>quarta edizione, Franco </a:t>
            </a:r>
            <a:r>
              <a:rPr lang="it-IT" dirty="0"/>
              <a:t>Angeli, Milano, </a:t>
            </a:r>
            <a:r>
              <a:rPr lang="it-IT" dirty="0" smtClean="0"/>
              <a:t>2020.</a:t>
            </a:r>
          </a:p>
          <a:p>
            <a:endParaRPr lang="it-IT" dirty="0"/>
          </a:p>
          <a:p>
            <a:r>
              <a:rPr lang="it-IT" dirty="0"/>
              <a:t>Coronella Stefano, Monda Carmen, “Ragioneria generale. Casi, applicazioni e quesiti”, </a:t>
            </a:r>
            <a:r>
              <a:rPr lang="it-IT" dirty="0" smtClean="0"/>
              <a:t>seconda edizione, Franco </a:t>
            </a:r>
            <a:r>
              <a:rPr lang="it-IT" dirty="0"/>
              <a:t>Angeli, Milano, </a:t>
            </a:r>
            <a:r>
              <a:rPr lang="it-IT" dirty="0" smtClean="0"/>
              <a:t>2019.</a:t>
            </a:r>
            <a:endParaRPr lang="it-IT" dirty="0"/>
          </a:p>
          <a:p>
            <a:endParaRPr lang="it-IT" dirty="0" smtClean="0"/>
          </a:p>
          <a:p>
            <a:r>
              <a:rPr lang="it-IT" dirty="0" smtClean="0"/>
              <a:t>Materiale </a:t>
            </a:r>
            <a:r>
              <a:rPr lang="it-IT" dirty="0"/>
              <a:t>aggiuntivo fornito dal </a:t>
            </a:r>
            <a:r>
              <a:rPr lang="it-IT" dirty="0" smtClean="0"/>
              <a:t>docente: </a:t>
            </a:r>
          </a:p>
          <a:p>
            <a:r>
              <a:rPr lang="it-IT" dirty="0" smtClean="0"/>
              <a:t>- dispense sul Bilancio CEE, scaricabile dai siti web precedentemente indicati</a:t>
            </a:r>
            <a:endParaRPr lang="it-IT" dirty="0"/>
          </a:p>
          <a:p>
            <a:r>
              <a:rPr lang="it-IT" dirty="0" smtClean="0"/>
              <a:t>- se necessario, altro eventuale materiale potrà essere suggerito durante l’anno</a:t>
            </a:r>
            <a:endParaRPr lang="it-IT" dirty="0"/>
          </a:p>
        </p:txBody>
      </p:sp>
      <p:sp>
        <p:nvSpPr>
          <p:cNvPr id="12" name="Text Box 7"/>
          <p:cNvSpPr txBox="1">
            <a:spLocks noChangeArrowheads="1"/>
          </p:cNvSpPr>
          <p:nvPr/>
        </p:nvSpPr>
        <p:spPr bwMode="auto">
          <a:xfrm>
            <a:off x="259641" y="3244914"/>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TESTI DI RIFERIMENTO</a:t>
            </a:r>
            <a:endParaRPr lang="it-IT" sz="20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407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TotalTime>
  <Words>441</Words>
  <Application>Microsoft Office PowerPoint</Application>
  <PresentationFormat>Presentazione su schermo (4:3)</PresentationFormat>
  <Paragraphs>54</Paragraphs>
  <Slides>5</Slides>
  <Notes>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 Parthenope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Strefano Coronella</dc:creator>
  <cp:lastModifiedBy>stefano.coronella@uniparthenope.it</cp:lastModifiedBy>
  <cp:revision>254</cp:revision>
  <dcterms:created xsi:type="dcterms:W3CDTF">2007-09-21T08:50:12Z</dcterms:created>
  <dcterms:modified xsi:type="dcterms:W3CDTF">2021-02-26T19:00:30Z</dcterms:modified>
</cp:coreProperties>
</file>