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6" r:id="rId4"/>
    <p:sldId id="258" r:id="rId5"/>
    <p:sldId id="259" r:id="rId6"/>
    <p:sldId id="277" r:id="rId7"/>
    <p:sldId id="260" r:id="rId8"/>
    <p:sldId id="278" r:id="rId9"/>
    <p:sldId id="261" r:id="rId10"/>
    <p:sldId id="262" r:id="rId11"/>
    <p:sldId id="263" r:id="rId12"/>
    <p:sldId id="265" r:id="rId13"/>
    <p:sldId id="280" r:id="rId14"/>
    <p:sldId id="281" r:id="rId15"/>
    <p:sldId id="275" r:id="rId16"/>
    <p:sldId id="276" r:id="rId17"/>
    <p:sldId id="264" r:id="rId18"/>
    <p:sldId id="282" r:id="rId19"/>
    <p:sldId id="289" r:id="rId20"/>
    <p:sldId id="288" r:id="rId21"/>
    <p:sldId id="290" r:id="rId22"/>
    <p:sldId id="283" r:id="rId23"/>
    <p:sldId id="284" r:id="rId24"/>
    <p:sldId id="285" r:id="rId25"/>
    <p:sldId id="286" r:id="rId26"/>
    <p:sldId id="287" r:id="rId27"/>
    <p:sldId id="273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2A4"/>
    <a:srgbClr val="2495DA"/>
    <a:srgbClr val="53D2FF"/>
    <a:srgbClr val="003968"/>
    <a:srgbClr val="050AC7"/>
    <a:srgbClr val="063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4" autoAdjust="0"/>
    <p:restoredTop sz="94629" autoAdjust="0"/>
  </p:normalViewPr>
  <p:slideViewPr>
    <p:cSldViewPr>
      <p:cViewPr varScale="1">
        <p:scale>
          <a:sx n="89" d="100"/>
          <a:sy n="89" d="100"/>
        </p:scale>
        <p:origin x="-16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6C16C-3764-4CDD-9DFD-309431490936}" type="datetimeFigureOut">
              <a:rPr lang="it-IT" smtClean="0"/>
              <a:t>19/05/16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FC9BE-41A2-430F-9E5E-C50E4DD4AF2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1106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6C29B-E7FC-4035-A4F0-2A212544D6CB}" type="datetimeFigureOut">
              <a:rPr lang="it-IT" smtClean="0"/>
              <a:t>19/05/16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825C0-87D2-4543-9AC3-B83BCC74E2D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0547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20251"/>
            <a:ext cx="1152128" cy="249109"/>
          </a:xfrm>
          <a:prstGeom prst="rect">
            <a:avLst/>
          </a:prstGeom>
        </p:spPr>
      </p:pic>
      <p:sp>
        <p:nvSpPr>
          <p:cNvPr id="26" name="Segnaposto testo 25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1124745"/>
            <a:ext cx="8784976" cy="504055"/>
          </a:xfrm>
        </p:spPr>
        <p:txBody>
          <a:bodyPr/>
          <a:lstStyle>
            <a:lvl1pPr marL="0" indent="0" algn="ctr">
              <a:buNone/>
              <a:defRPr sz="2800" b="1" i="0">
                <a:solidFill>
                  <a:srgbClr val="0042A4"/>
                </a:solidFill>
              </a:defRPr>
            </a:lvl1pPr>
          </a:lstStyle>
          <a:p>
            <a:pPr lvl="0"/>
            <a:r>
              <a:rPr lang="it-IT" dirty="0" smtClean="0"/>
              <a:t>Title</a:t>
            </a:r>
            <a:endParaRPr lang="it-IT" dirty="0"/>
          </a:p>
        </p:txBody>
      </p:sp>
      <p:sp>
        <p:nvSpPr>
          <p:cNvPr id="27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1844824"/>
            <a:ext cx="8784976" cy="432048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0042A4"/>
                </a:solidFill>
              </a:defRPr>
            </a:lvl1pPr>
          </a:lstStyle>
          <a:p>
            <a:pPr lvl="0"/>
            <a:r>
              <a:rPr lang="it-IT" dirty="0" err="1" smtClean="0"/>
              <a:t>Subtitle</a:t>
            </a:r>
            <a:endParaRPr lang="it-IT" dirty="0"/>
          </a:p>
        </p:txBody>
      </p:sp>
      <p:sp>
        <p:nvSpPr>
          <p:cNvPr id="28" name="Segnaposto testo 25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5589240"/>
            <a:ext cx="8784976" cy="432048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rgbClr val="0042A4"/>
                </a:solidFill>
              </a:defRPr>
            </a:lvl1pPr>
          </a:lstStyle>
          <a:p>
            <a:pPr lvl="0"/>
            <a:r>
              <a:rPr lang="it-IT" dirty="0" err="1" smtClean="0"/>
              <a:t>Authors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76" y="2564904"/>
            <a:ext cx="4768204" cy="333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6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936104" cy="6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4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3238" y="0"/>
            <a:ext cx="2282825" cy="60880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0838" cy="60880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936104" cy="6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3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936104" cy="6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792088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936104" cy="6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2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936104" cy="6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3528" y="4149080"/>
            <a:ext cx="8424936" cy="504056"/>
          </a:xfrm>
        </p:spPr>
        <p:txBody>
          <a:bodyPr anchor="t"/>
          <a:lstStyle>
            <a:lvl1pPr algn="ctr">
              <a:defRPr sz="2800" b="1" i="0" cap="none"/>
            </a:lvl1pPr>
          </a:lstStyle>
          <a:p>
            <a:r>
              <a:rPr lang="it-IT" dirty="0" smtClean="0"/>
              <a:t>Session Title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20251"/>
            <a:ext cx="1152128" cy="24910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94" y="896031"/>
            <a:ext cx="4768204" cy="3337743"/>
          </a:xfrm>
          <a:prstGeom prst="rect">
            <a:avLst/>
          </a:prstGeom>
        </p:spPr>
      </p:pic>
      <p:sp>
        <p:nvSpPr>
          <p:cNvPr id="12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4797152"/>
            <a:ext cx="8424936" cy="432048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0042A4"/>
                </a:solidFill>
              </a:defRPr>
            </a:lvl1pPr>
          </a:lstStyle>
          <a:p>
            <a:pPr lvl="0"/>
            <a:r>
              <a:rPr lang="it-IT" dirty="0" smtClean="0"/>
              <a:t>Session </a:t>
            </a:r>
            <a:r>
              <a:rPr lang="it-IT" dirty="0" err="1" smtClean="0"/>
              <a:t>Subtitle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499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4338" cy="4945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05338" y="1143000"/>
            <a:ext cx="4225925" cy="4945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936104" cy="6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3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936104" cy="6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6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0111"/>
            <a:ext cx="936104" cy="6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8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936104" cy="6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6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6063" cy="982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Cliccate</a:t>
            </a:r>
            <a:r>
              <a:rPr lang="en-GB" dirty="0" smtClean="0"/>
              <a:t> per </a:t>
            </a:r>
            <a:r>
              <a:rPr lang="en-GB" dirty="0" err="1" smtClean="0"/>
              <a:t>modificare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formato</a:t>
            </a:r>
            <a:r>
              <a:rPr lang="en-GB" dirty="0" smtClean="0"/>
              <a:t> del </a:t>
            </a:r>
            <a:r>
              <a:rPr lang="en-GB" dirty="0" err="1" smtClean="0"/>
              <a:t>testo</a:t>
            </a:r>
            <a:r>
              <a:rPr lang="en-GB" dirty="0" smtClean="0"/>
              <a:t> del </a:t>
            </a:r>
            <a:r>
              <a:rPr lang="en-GB" dirty="0" err="1" smtClean="0"/>
              <a:t>titolo</a:t>
            </a:r>
            <a:endParaRPr lang="en-GB" dirty="0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02663" cy="4945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Cliccate</a:t>
            </a:r>
            <a:r>
              <a:rPr lang="en-GB" dirty="0" smtClean="0"/>
              <a:t> per </a:t>
            </a:r>
            <a:r>
              <a:rPr lang="en-GB" dirty="0" err="1" smtClean="0"/>
              <a:t>modificare</a:t>
            </a:r>
            <a:r>
              <a:rPr lang="en-GB" dirty="0" smtClean="0"/>
              <a:t>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dirty="0" err="1" smtClean="0"/>
              <a:t>formato</a:t>
            </a:r>
            <a:r>
              <a:rPr lang="en-GB" dirty="0" smtClean="0"/>
              <a:t> del </a:t>
            </a:r>
            <a:r>
              <a:rPr lang="en-GB" dirty="0" err="1" smtClean="0"/>
              <a:t>testo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struttura</a:t>
            </a:r>
            <a:endParaRPr lang="en-GB" dirty="0" smtClean="0"/>
          </a:p>
          <a:p>
            <a:pPr lvl="1"/>
            <a:r>
              <a:rPr lang="en-GB" dirty="0" smtClean="0"/>
              <a:t>Secondo </a:t>
            </a:r>
            <a:r>
              <a:rPr lang="en-GB" dirty="0" err="1" smtClean="0"/>
              <a:t>livello</a:t>
            </a:r>
            <a:r>
              <a:rPr lang="en-GB" dirty="0" smtClean="0"/>
              <a:t> </a:t>
            </a:r>
            <a:r>
              <a:rPr lang="en-GB" dirty="0" err="1" smtClean="0"/>
              <a:t>struttura</a:t>
            </a:r>
            <a:endParaRPr lang="en-GB" dirty="0" smtClean="0"/>
          </a:p>
          <a:p>
            <a:pPr lvl="2"/>
            <a:r>
              <a:rPr lang="en-GB" dirty="0" err="1" smtClean="0"/>
              <a:t>Terzo</a:t>
            </a:r>
            <a:r>
              <a:rPr lang="en-GB" dirty="0" smtClean="0"/>
              <a:t> </a:t>
            </a:r>
            <a:r>
              <a:rPr lang="en-GB" dirty="0" err="1" smtClean="0"/>
              <a:t>livello</a:t>
            </a:r>
            <a:r>
              <a:rPr lang="en-GB" dirty="0" smtClean="0"/>
              <a:t> </a:t>
            </a:r>
            <a:r>
              <a:rPr lang="en-GB" dirty="0" err="1" smtClean="0"/>
              <a:t>struttura</a:t>
            </a:r>
            <a:endParaRPr lang="en-GB" dirty="0" smtClean="0"/>
          </a:p>
          <a:p>
            <a:pPr lvl="3"/>
            <a:r>
              <a:rPr lang="en-GB" dirty="0" smtClean="0"/>
              <a:t>Quarto </a:t>
            </a:r>
            <a:r>
              <a:rPr lang="en-GB" dirty="0" err="1" smtClean="0"/>
              <a:t>livello</a:t>
            </a:r>
            <a:r>
              <a:rPr lang="en-GB" dirty="0" smtClean="0"/>
              <a:t> </a:t>
            </a:r>
            <a:r>
              <a:rPr lang="en-GB" dirty="0" err="1" smtClean="0"/>
              <a:t>struttura</a:t>
            </a:r>
            <a:endParaRPr lang="en-GB" dirty="0" smtClean="0"/>
          </a:p>
          <a:p>
            <a:pPr lvl="4"/>
            <a:r>
              <a:rPr lang="en-GB" dirty="0" err="1" smtClean="0"/>
              <a:t>Quinto</a:t>
            </a:r>
            <a:r>
              <a:rPr lang="en-GB" dirty="0" smtClean="0"/>
              <a:t> </a:t>
            </a:r>
            <a:r>
              <a:rPr lang="en-GB" dirty="0" err="1" smtClean="0"/>
              <a:t>livello</a:t>
            </a:r>
            <a:r>
              <a:rPr lang="en-GB" dirty="0" smtClean="0"/>
              <a:t> </a:t>
            </a:r>
            <a:r>
              <a:rPr lang="en-GB" dirty="0" err="1" smtClean="0"/>
              <a:t>struttura</a:t>
            </a:r>
            <a:endParaRPr lang="en-GB" dirty="0" smtClean="0"/>
          </a:p>
          <a:p>
            <a:pPr lvl="4"/>
            <a:r>
              <a:rPr lang="en-GB" dirty="0" smtClean="0"/>
              <a:t>Sesto </a:t>
            </a:r>
            <a:r>
              <a:rPr lang="en-GB" dirty="0" err="1" smtClean="0"/>
              <a:t>livello</a:t>
            </a:r>
            <a:r>
              <a:rPr lang="en-GB" dirty="0" smtClean="0"/>
              <a:t> </a:t>
            </a:r>
            <a:r>
              <a:rPr lang="en-GB" dirty="0" err="1" smtClean="0"/>
              <a:t>struttura</a:t>
            </a:r>
            <a:endParaRPr lang="en-GB" dirty="0" smtClean="0"/>
          </a:p>
          <a:p>
            <a:pPr lvl="4"/>
            <a:r>
              <a:rPr lang="en-GB" dirty="0" err="1" smtClean="0"/>
              <a:t>Settimo</a:t>
            </a:r>
            <a:r>
              <a:rPr lang="en-GB" dirty="0" smtClean="0"/>
              <a:t> </a:t>
            </a:r>
            <a:r>
              <a:rPr lang="en-GB" dirty="0" err="1" smtClean="0"/>
              <a:t>livello</a:t>
            </a:r>
            <a:r>
              <a:rPr lang="en-GB" dirty="0" smtClean="0"/>
              <a:t> </a:t>
            </a:r>
            <a:r>
              <a:rPr lang="en-GB" dirty="0" err="1" smtClean="0"/>
              <a:t>struttura</a:t>
            </a:r>
            <a:endParaRPr lang="en-GB" dirty="0" smtClean="0"/>
          </a:p>
          <a:p>
            <a:pPr lvl="4"/>
            <a:r>
              <a:rPr lang="en-GB" dirty="0" err="1" smtClean="0"/>
              <a:t>Ottavo</a:t>
            </a:r>
            <a:r>
              <a:rPr lang="en-GB" dirty="0" smtClean="0"/>
              <a:t> </a:t>
            </a:r>
            <a:r>
              <a:rPr lang="en-GB" dirty="0" err="1" smtClean="0"/>
              <a:t>livello</a:t>
            </a:r>
            <a:r>
              <a:rPr lang="en-GB" dirty="0" smtClean="0"/>
              <a:t> </a:t>
            </a:r>
            <a:r>
              <a:rPr lang="en-GB" dirty="0" err="1" smtClean="0"/>
              <a:t>struttura</a:t>
            </a:r>
            <a:endParaRPr lang="en-GB" dirty="0" smtClean="0"/>
          </a:p>
          <a:p>
            <a:pPr lvl="4"/>
            <a:r>
              <a:rPr lang="en-GB" dirty="0" err="1" smtClean="0"/>
              <a:t>Nono</a:t>
            </a:r>
            <a:r>
              <a:rPr lang="en-GB" dirty="0" smtClean="0"/>
              <a:t> </a:t>
            </a:r>
            <a:r>
              <a:rPr lang="en-GB" dirty="0" err="1" smtClean="0"/>
              <a:t>livello</a:t>
            </a:r>
            <a:r>
              <a:rPr lang="en-GB" dirty="0" smtClean="0"/>
              <a:t> </a:t>
            </a:r>
            <a:r>
              <a:rPr lang="en-GB" dirty="0" err="1" smtClean="0"/>
              <a:t>struttura</a:t>
            </a:r>
            <a:endParaRPr lang="en-GB" dirty="0" smtClean="0"/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0" y="990600"/>
            <a:ext cx="9144000" cy="1588"/>
          </a:xfrm>
          <a:prstGeom prst="line">
            <a:avLst/>
          </a:prstGeom>
          <a:noFill/>
          <a:ln w="28440" cmpd="sng">
            <a:gradFill flip="none" rotWithShape="1">
              <a:gsLst>
                <a:gs pos="0">
                  <a:srgbClr val="2495DA"/>
                </a:gs>
                <a:gs pos="41000">
                  <a:srgbClr val="2495DA"/>
                </a:gs>
                <a:gs pos="68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474614" y="6308725"/>
            <a:ext cx="6481762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6800" rIns="18360" bIns="46800"/>
          <a:lstStyle/>
          <a:p>
            <a:pPr algn="ctr">
              <a:spcBef>
                <a:spcPts val="3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Osval"/>
              </a:rPr>
              <a:t>The Fault and Intrusion Tolerant </a:t>
            </a:r>
            <a:r>
              <a:rPr lang="en-US" sz="1200" b="1" dirty="0" err="1">
                <a:solidFill>
                  <a:schemeClr val="bg2">
                    <a:lumMod val="75000"/>
                  </a:schemeClr>
                </a:solidFill>
                <a:latin typeface="Osval"/>
              </a:rPr>
              <a:t>NEtworked</a:t>
            </a:r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Osval"/>
              </a:rPr>
              <a:t> </a:t>
            </a:r>
            <a:r>
              <a:rPr lang="en-US" sz="1200" b="1" dirty="0" err="1">
                <a:solidFill>
                  <a:schemeClr val="bg2">
                    <a:lumMod val="75000"/>
                  </a:schemeClr>
                </a:solidFill>
                <a:latin typeface="Osval"/>
              </a:rPr>
              <a:t>SystemS</a:t>
            </a:r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Osval"/>
              </a:rPr>
              <a:t> (FITNESS)  Research Group</a:t>
            </a:r>
          </a:p>
          <a:p>
            <a:pPr algn="ctr">
              <a:spcBef>
                <a:spcPts val="3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Osval"/>
              </a:rPr>
              <a:t>http://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Osval"/>
              </a:rPr>
              <a:t>www.fitnesslab.eu/</a:t>
            </a:r>
            <a:endParaRPr lang="en-US" sz="1200" b="1" dirty="0">
              <a:solidFill>
                <a:schemeClr val="bg2">
                  <a:lumMod val="75000"/>
                </a:schemeClr>
              </a:solidFill>
              <a:latin typeface="Osval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4408" y="6309320"/>
            <a:ext cx="504056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Line 3"/>
          <p:cNvSpPr>
            <a:spLocks noChangeShapeType="1"/>
          </p:cNvSpPr>
          <p:nvPr userDrawn="1"/>
        </p:nvSpPr>
        <p:spPr bwMode="auto">
          <a:xfrm>
            <a:off x="521" y="6235724"/>
            <a:ext cx="9144000" cy="1588"/>
          </a:xfrm>
          <a:prstGeom prst="line">
            <a:avLst/>
          </a:prstGeom>
          <a:noFill/>
          <a:ln w="28440" cmpd="sng">
            <a:gradFill flip="none" rotWithShape="1">
              <a:gsLst>
                <a:gs pos="100000">
                  <a:srgbClr val="2495DA"/>
                </a:gs>
                <a:gs pos="68000">
                  <a:srgbClr val="2495DA"/>
                </a:gs>
                <a:gs pos="35000">
                  <a:schemeClr val="tx1">
                    <a:lumMod val="50000"/>
                    <a:lumOff val="50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 i="1">
          <a:solidFill>
            <a:srgbClr val="0042A4"/>
          </a:solidFill>
          <a:latin typeface="Osval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CC"/>
          </a:solidFill>
          <a:latin typeface="Tahoma" pitchFamily="32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CC"/>
          </a:solidFill>
          <a:latin typeface="Tahoma" pitchFamily="32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CC"/>
          </a:solidFill>
          <a:latin typeface="Tahoma" pitchFamily="32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CC"/>
          </a:solidFill>
          <a:latin typeface="Tahoma" pitchFamily="32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CC"/>
          </a:solidFill>
          <a:latin typeface="Tahoma" pitchFamily="32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CC"/>
          </a:solidFill>
          <a:latin typeface="Tahoma" pitchFamily="32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CC"/>
          </a:solidFill>
          <a:latin typeface="Tahoma" pitchFamily="32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3333CC"/>
          </a:solidFill>
          <a:latin typeface="Tahoma" pitchFamily="32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3968"/>
        </a:buClr>
        <a:buSzPct val="100000"/>
        <a:buFont typeface="Wingdings" pitchFamily="2" charset="2"/>
        <a:buChar char="Ø"/>
        <a:defRPr sz="2400">
          <a:solidFill>
            <a:srgbClr val="000000"/>
          </a:solidFill>
          <a:latin typeface="Osval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3968"/>
        </a:buClr>
        <a:buSzPct val="100000"/>
        <a:buFont typeface="Courier New" pitchFamily="49" charset="0"/>
        <a:buChar char="o"/>
        <a:defRPr sz="2400">
          <a:solidFill>
            <a:srgbClr val="000000"/>
          </a:solidFill>
          <a:latin typeface="Osval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3968"/>
        </a:buClr>
        <a:buSzPct val="100000"/>
        <a:buFont typeface="Arial" pitchFamily="34" charset="0"/>
        <a:buChar char="•"/>
        <a:defRPr sz="2200">
          <a:solidFill>
            <a:srgbClr val="000000"/>
          </a:solidFill>
          <a:latin typeface="Osval"/>
          <a:cs typeface="+mn-cs"/>
        </a:defRPr>
      </a:lvl3pPr>
      <a:lvl4pPr marL="1600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3968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Osval"/>
          <a:cs typeface="+mn-cs"/>
        </a:defRPr>
      </a:lvl4pPr>
      <a:lvl5pPr marL="20574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3968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Osval"/>
          <a:cs typeface="+mn-cs"/>
        </a:defRPr>
      </a:lvl5pPr>
      <a:lvl6pPr marL="25146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t.com/content/st_com/en/products/mems-and-sensors/accelerometers/lis302dl.html?sc=internet/analog/product/152913.jsp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t.com/content/st_com/en/products/embedded-software/mcus-embedded-software/stm32-embedded-software/stm32cube-embedded-software/stm32cubef4.html%23getsoftware-scrol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Progetto Finale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 smtClean="0"/>
              <a:t>Luigi </a:t>
            </a:r>
            <a:r>
              <a:rPr lang="it-IT" dirty="0" err="1" smtClean="0"/>
              <a:t>Coppolino</a:t>
            </a:r>
            <a:r>
              <a:rPr lang="it-IT" dirty="0" smtClean="0"/>
              <a:t>, Giovanni Mazzeo, Bruno Ragucci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776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 per quanto riguarda il Driver sulla scheda?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driver che bisognerà progettare sarà semplicissimo, dovrà:</a:t>
            </a:r>
          </a:p>
          <a:p>
            <a:pPr lvl="2"/>
            <a:r>
              <a:rPr lang="it-IT" dirty="0" smtClean="0"/>
              <a:t>Configurare il GPIO di interesse che dovrà pilotare il piccolo circuito sulla </a:t>
            </a:r>
            <a:r>
              <a:rPr lang="it-IT" dirty="0" err="1" smtClean="0"/>
              <a:t>breadboard</a:t>
            </a:r>
            <a:endParaRPr lang="it-IT" dirty="0" smtClean="0"/>
          </a:p>
          <a:p>
            <a:pPr lvl="2"/>
            <a:r>
              <a:rPr lang="it-IT" dirty="0" smtClean="0"/>
              <a:t> “Settare” e “Resettare” a proprio piacimento il valore in in uscita dal GPIO per controllare l’accensione del led</a:t>
            </a:r>
          </a:p>
          <a:p>
            <a:pPr lvl="2"/>
            <a:r>
              <a:rPr lang="it-IT" dirty="0" smtClean="0"/>
              <a:t>Per chi volesse, all’interno del driver sarebbe anche possibile controllare l’intensità della luce variando la tensione in uscita dal pin GPIO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184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</a:t>
            </a:r>
            <a:r>
              <a:rPr lang="it-IT" dirty="0" smtClean="0"/>
              <a:t>l Cubo </a:t>
            </a:r>
            <a:r>
              <a:rPr lang="it-IT" dirty="0" smtClean="0"/>
              <a:t>LED: </a:t>
            </a:r>
            <a:r>
              <a:rPr lang="it-IT" dirty="0" smtClean="0"/>
              <a:t>Come Funziona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Supponiamo di voler realizzare un </a:t>
            </a:r>
            <a:r>
              <a:rPr lang="it-IT" b="1" dirty="0"/>
              <a:t>C</a:t>
            </a:r>
            <a:r>
              <a:rPr lang="it-IT" b="1" dirty="0" smtClean="0"/>
              <a:t>ubo</a:t>
            </a:r>
            <a:r>
              <a:rPr lang="it-IT" dirty="0" smtClean="0"/>
              <a:t> </a:t>
            </a:r>
            <a:r>
              <a:rPr lang="it-IT" b="1" dirty="0" smtClean="0"/>
              <a:t>LED 3x3x3</a:t>
            </a:r>
            <a:endParaRPr lang="it-IT" b="1" dirty="0" smtClean="0"/>
          </a:p>
          <a:p>
            <a:r>
              <a:rPr lang="it-IT" dirty="0" smtClean="0"/>
              <a:t>Per controllare il cubo </a:t>
            </a:r>
            <a:r>
              <a:rPr lang="it-IT" dirty="0" smtClean="0"/>
              <a:t>LED è </a:t>
            </a:r>
            <a:r>
              <a:rPr lang="it-IT" dirty="0" smtClean="0"/>
              <a:t>necessario dividere il cubo in </a:t>
            </a:r>
            <a:r>
              <a:rPr lang="it-IT" b="1" dirty="0" smtClean="0"/>
              <a:t>livelli </a:t>
            </a:r>
            <a:r>
              <a:rPr lang="it-IT" dirty="0" smtClean="0"/>
              <a:t>(orizzontali) e </a:t>
            </a:r>
            <a:r>
              <a:rPr lang="it-IT" b="1" dirty="0" smtClean="0"/>
              <a:t>colonne </a:t>
            </a:r>
            <a:r>
              <a:rPr lang="it-IT" dirty="0" smtClean="0"/>
              <a:t>(verticali)</a:t>
            </a:r>
          </a:p>
          <a:p>
            <a:pPr lvl="1"/>
            <a:r>
              <a:rPr lang="it-IT" dirty="0" smtClean="0"/>
              <a:t>Ogni </a:t>
            </a:r>
            <a:r>
              <a:rPr lang="it-IT" dirty="0"/>
              <a:t>led di un livello </a:t>
            </a:r>
            <a:r>
              <a:rPr lang="it-IT" dirty="0" err="1"/>
              <a:t>avra’</a:t>
            </a:r>
            <a:r>
              <a:rPr lang="it-IT" dirty="0"/>
              <a:t> il catodo in comune con tutti gli altri led di quel </a:t>
            </a:r>
            <a:r>
              <a:rPr lang="it-IT" dirty="0" smtClean="0"/>
              <a:t>livello.</a:t>
            </a:r>
          </a:p>
          <a:p>
            <a:pPr lvl="1"/>
            <a:r>
              <a:rPr lang="it-IT" dirty="0" smtClean="0"/>
              <a:t>Ogni </a:t>
            </a:r>
            <a:r>
              <a:rPr lang="it-IT" dirty="0"/>
              <a:t>led di una colonna </a:t>
            </a:r>
            <a:r>
              <a:rPr lang="it-IT" dirty="0" err="1"/>
              <a:t>avra’</a:t>
            </a:r>
            <a:r>
              <a:rPr lang="it-IT" dirty="0"/>
              <a:t> l’anodo in comune con tutti gli altri led di quella colonna</a:t>
            </a:r>
            <a:r>
              <a:rPr lang="it-IT" dirty="0" smtClean="0"/>
              <a:t>.</a:t>
            </a:r>
          </a:p>
          <a:p>
            <a:pPr lvl="1"/>
            <a:r>
              <a:rPr lang="it-IT" dirty="0" smtClean="0"/>
              <a:t>Dunque, in </a:t>
            </a:r>
            <a:r>
              <a:rPr lang="it-IT" dirty="0"/>
              <a:t>tutto ci sono </a:t>
            </a:r>
            <a:r>
              <a:rPr lang="it-IT" u="sng" dirty="0"/>
              <a:t>da comandare </a:t>
            </a:r>
            <a:r>
              <a:rPr lang="it-IT" u="sng" dirty="0" smtClean="0"/>
              <a:t>3 </a:t>
            </a:r>
          </a:p>
          <a:p>
            <a:pPr marL="457200" lvl="1" indent="0">
              <a:buNone/>
            </a:pPr>
            <a:r>
              <a:rPr lang="it-IT" u="sng" dirty="0" smtClean="0"/>
              <a:t>catodi </a:t>
            </a:r>
            <a:r>
              <a:rPr lang="it-IT" u="sng" dirty="0"/>
              <a:t>per gestire i livelli e </a:t>
            </a:r>
            <a:r>
              <a:rPr lang="it-IT" u="sng" dirty="0" smtClean="0"/>
              <a:t>9 anodi per</a:t>
            </a:r>
          </a:p>
          <a:p>
            <a:pPr marL="457200" lvl="1" indent="0">
              <a:buNone/>
            </a:pPr>
            <a:r>
              <a:rPr lang="it-IT" u="sng" dirty="0" smtClean="0"/>
              <a:t>comandare </a:t>
            </a:r>
            <a:r>
              <a:rPr lang="it-IT" u="sng" dirty="0"/>
              <a:t>le colonne</a:t>
            </a:r>
            <a:r>
              <a:rPr lang="it-IT" u="sng" dirty="0" smtClean="0"/>
              <a:t>.</a:t>
            </a:r>
          </a:p>
          <a:p>
            <a:pPr lvl="1"/>
            <a:r>
              <a:rPr lang="it-IT" dirty="0" smtClean="0"/>
              <a:t>Incrociando i livelli e le </a:t>
            </a:r>
            <a:r>
              <a:rPr lang="it-IT" dirty="0" smtClean="0"/>
              <a:t>colonne si potrà </a:t>
            </a:r>
          </a:p>
          <a:p>
            <a:pPr marL="457200" lvl="1" indent="0">
              <a:buNone/>
            </a:pPr>
            <a:r>
              <a:rPr lang="it-IT" dirty="0" smtClean="0"/>
              <a:t>controllare l’accensione del led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r="50252"/>
          <a:stretch/>
        </p:blipFill>
        <p:spPr>
          <a:xfrm>
            <a:off x="7092280" y="3861048"/>
            <a:ext cx="1753722" cy="235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0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Unità Necessarie per la Creazione del Cubo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 collegare il cubo LED alla scheda </a:t>
            </a:r>
            <a:r>
              <a:rPr lang="it-IT" dirty="0" smtClean="0"/>
              <a:t>necessitiamo</a:t>
            </a:r>
            <a:r>
              <a:rPr lang="it-IT" dirty="0" smtClean="0"/>
              <a:t>:</a:t>
            </a:r>
            <a:endParaRPr lang="it-IT" dirty="0" smtClean="0"/>
          </a:p>
          <a:p>
            <a:pPr lvl="1">
              <a:lnSpc>
                <a:spcPct val="130000"/>
              </a:lnSpc>
            </a:pPr>
            <a:r>
              <a:rPr lang="it-IT" dirty="0" smtClean="0"/>
              <a:t>La </a:t>
            </a:r>
            <a:r>
              <a:rPr lang="it-IT" dirty="0" err="1" smtClean="0"/>
              <a:t>B</a:t>
            </a:r>
            <a:r>
              <a:rPr lang="it-IT" dirty="0" err="1" smtClean="0"/>
              <a:t>readBoard</a:t>
            </a:r>
            <a:endParaRPr lang="it-IT" dirty="0"/>
          </a:p>
          <a:p>
            <a:pPr lvl="1">
              <a:lnSpc>
                <a:spcPct val="130000"/>
              </a:lnSpc>
            </a:pPr>
            <a:r>
              <a:rPr lang="it-IT" dirty="0" smtClean="0"/>
              <a:t>La STM32F4</a:t>
            </a:r>
          </a:p>
          <a:p>
            <a:pPr lvl="1">
              <a:lnSpc>
                <a:spcPct val="130000"/>
              </a:lnSpc>
            </a:pPr>
            <a:r>
              <a:rPr lang="it-IT" dirty="0" smtClean="0"/>
              <a:t>I </a:t>
            </a:r>
            <a:r>
              <a:rPr lang="it-IT" dirty="0" err="1" smtClean="0"/>
              <a:t>LEDs</a:t>
            </a:r>
            <a:endParaRPr lang="it-IT" dirty="0" smtClean="0"/>
          </a:p>
          <a:p>
            <a:pPr lvl="1">
              <a:lnSpc>
                <a:spcPct val="130000"/>
              </a:lnSpc>
            </a:pPr>
            <a:r>
              <a:rPr lang="it-IT" dirty="0" smtClean="0"/>
              <a:t>Le resistenze</a:t>
            </a:r>
          </a:p>
          <a:p>
            <a:pPr lvl="1">
              <a:lnSpc>
                <a:spcPct val="130000"/>
              </a:lnSpc>
            </a:pPr>
            <a:r>
              <a:rPr lang="it-IT" dirty="0" smtClean="0"/>
              <a:t>I </a:t>
            </a:r>
            <a:r>
              <a:rPr lang="it-IT" dirty="0" err="1" smtClean="0"/>
              <a:t>transistors</a:t>
            </a:r>
            <a:endParaRPr lang="it-IT" dirty="0" smtClean="0"/>
          </a:p>
          <a:p>
            <a:pPr lvl="1">
              <a:lnSpc>
                <a:spcPct val="130000"/>
              </a:lnSpc>
            </a:pPr>
            <a:r>
              <a:rPr lang="it-IT" dirty="0" smtClean="0"/>
              <a:t>I cavetti di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it-IT" dirty="0" smtClean="0"/>
              <a:t> collegamento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664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i Transistor…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228600" y="1143000"/>
            <a:ext cx="6071592" cy="2646040"/>
          </a:xfrm>
        </p:spPr>
        <p:txBody>
          <a:bodyPr/>
          <a:lstStyle/>
          <a:p>
            <a:r>
              <a:rPr lang="it-IT" sz="2200" dirty="0" smtClean="0"/>
              <a:t>I transistor NPN servono a controllare uno dei tre livelli del cubo 3x3x3</a:t>
            </a:r>
          </a:p>
          <a:p>
            <a:r>
              <a:rPr lang="it-IT" sz="2200" dirty="0" smtClean="0"/>
              <a:t>Il transistor è un estensione del concetto di diodo</a:t>
            </a:r>
          </a:p>
          <a:p>
            <a:r>
              <a:rPr lang="it-IT" sz="2200" dirty="0"/>
              <a:t>I tre piedini del transistor vengono comunemente chiamati </a:t>
            </a:r>
            <a:r>
              <a:rPr lang="it-IT" sz="2200" b="1" dirty="0"/>
              <a:t>Emettitore</a:t>
            </a:r>
            <a:r>
              <a:rPr lang="it-IT" sz="2200" dirty="0"/>
              <a:t>, </a:t>
            </a:r>
            <a:r>
              <a:rPr lang="it-IT" sz="2200" b="1" dirty="0"/>
              <a:t>Base</a:t>
            </a:r>
            <a:r>
              <a:rPr lang="it-IT" sz="2200" dirty="0"/>
              <a:t>, </a:t>
            </a:r>
            <a:r>
              <a:rPr lang="it-IT" sz="2200" b="1" dirty="0"/>
              <a:t>Collettore</a:t>
            </a:r>
            <a:r>
              <a:rPr lang="it-IT" sz="2200" dirty="0" smtClean="0"/>
              <a:t>.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236464"/>
            <a:ext cx="2654052" cy="2381001"/>
          </a:xfrm>
          <a:prstGeom prst="rect">
            <a:avLst/>
          </a:prstGeom>
        </p:spPr>
      </p:pic>
      <p:sp>
        <p:nvSpPr>
          <p:cNvPr id="16" name="Segnaposto contenuto 10"/>
          <p:cNvSpPr txBox="1">
            <a:spLocks/>
          </p:cNvSpPr>
          <p:nvPr/>
        </p:nvSpPr>
        <p:spPr bwMode="auto">
          <a:xfrm>
            <a:off x="251520" y="3717032"/>
            <a:ext cx="9159552" cy="3573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968"/>
              </a:buClr>
              <a:buSzPct val="100000"/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Osval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968"/>
              </a:buClr>
              <a:buSzPct val="100000"/>
              <a:buFont typeface="Courier New" pitchFamily="49" charset="0"/>
              <a:buChar char="o"/>
              <a:defRPr sz="2400">
                <a:solidFill>
                  <a:srgbClr val="000000"/>
                </a:solidFill>
                <a:latin typeface="Osval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968"/>
              </a:buClr>
              <a:buSzPct val="100000"/>
              <a:buFont typeface="Arial" pitchFamily="34" charset="0"/>
              <a:buChar char="•"/>
              <a:defRPr sz="2200">
                <a:solidFill>
                  <a:srgbClr val="000000"/>
                </a:solidFill>
                <a:latin typeface="Osval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968"/>
              </a:buClr>
              <a:buSzPct val="100000"/>
              <a:buFont typeface="Times New Roman" pitchFamily="16" charset="0"/>
              <a:buChar char="–"/>
              <a:defRPr sz="2000">
                <a:solidFill>
                  <a:srgbClr val="000000"/>
                </a:solidFill>
                <a:latin typeface="Osval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968"/>
              </a:buClr>
              <a:buSzPct val="100000"/>
              <a:buFont typeface="Times New Roman" pitchFamily="16" charset="0"/>
              <a:buChar char="»"/>
              <a:defRPr sz="2000">
                <a:solidFill>
                  <a:srgbClr val="000000"/>
                </a:solidFill>
                <a:latin typeface="Osval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it-IT" sz="2200" dirty="0" smtClean="0"/>
              <a:t>Le giunzioni agiscono come diodi: per polarizzare correttamente il diodo fra </a:t>
            </a:r>
            <a:r>
              <a:rPr lang="it-IT" sz="2200" b="1" dirty="0" smtClean="0"/>
              <a:t>C</a:t>
            </a:r>
            <a:r>
              <a:rPr lang="it-IT" sz="2200" dirty="0" smtClean="0"/>
              <a:t> e </a:t>
            </a:r>
            <a:r>
              <a:rPr lang="it-IT" sz="2200" b="1" dirty="0" smtClean="0"/>
              <a:t>B</a:t>
            </a:r>
            <a:r>
              <a:rPr lang="it-IT" sz="2200" dirty="0" smtClean="0"/>
              <a:t> nel caso </a:t>
            </a:r>
            <a:r>
              <a:rPr lang="it-IT" sz="2200" b="1" dirty="0" smtClean="0"/>
              <a:t>NPN</a:t>
            </a:r>
            <a:r>
              <a:rPr lang="it-IT" sz="2200" dirty="0" smtClean="0"/>
              <a:t>, servirà una tensione in </a:t>
            </a:r>
            <a:r>
              <a:rPr lang="it-IT" sz="2200" b="1" dirty="0" smtClean="0"/>
              <a:t>Base</a:t>
            </a:r>
            <a:r>
              <a:rPr lang="it-IT" sz="2200" dirty="0" smtClean="0"/>
              <a:t> superiore a 0,7v rispetto alla tensione sul </a:t>
            </a:r>
            <a:r>
              <a:rPr lang="it-IT" sz="2200" b="1" dirty="0" smtClean="0"/>
              <a:t>Collettore</a:t>
            </a:r>
            <a:r>
              <a:rPr lang="it-IT" sz="2200" dirty="0" smtClean="0"/>
              <a:t>.</a:t>
            </a:r>
          </a:p>
          <a:p>
            <a:r>
              <a:rPr lang="it-IT" sz="2200" dirty="0" smtClean="0"/>
              <a:t>Gli 0,7v sono la tensione di soglia necessaria per attivare una comune giunzione PN e renderla conduttrice. Allo stesso modo, applicando all’</a:t>
            </a:r>
            <a:r>
              <a:rPr lang="it-IT" sz="2200" b="1" dirty="0" smtClean="0"/>
              <a:t>Emettitore</a:t>
            </a:r>
            <a:r>
              <a:rPr lang="it-IT" sz="2200" dirty="0" smtClean="0"/>
              <a:t> una tensione di 0,7 volt inferiore rispetto alla </a:t>
            </a:r>
            <a:r>
              <a:rPr lang="it-IT" sz="2200" b="1" dirty="0" smtClean="0"/>
              <a:t>Base</a:t>
            </a:r>
            <a:r>
              <a:rPr lang="it-IT" sz="2200" dirty="0" smtClean="0"/>
              <a:t>, si polarizza il diodo tra </a:t>
            </a:r>
            <a:r>
              <a:rPr lang="it-IT" sz="2200" b="1" dirty="0" smtClean="0"/>
              <a:t>B</a:t>
            </a:r>
            <a:r>
              <a:rPr lang="it-IT" sz="2200" dirty="0" smtClean="0"/>
              <a:t> ed </a:t>
            </a:r>
            <a:r>
              <a:rPr lang="it-IT" sz="2200" b="1" dirty="0" smtClean="0"/>
              <a:t>E</a:t>
            </a:r>
            <a:r>
              <a:rPr lang="it-IT" sz="2200" dirty="0" smtClean="0"/>
              <a:t>.</a:t>
            </a:r>
          </a:p>
          <a:p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63020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i Transistor…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transistor servono a controllare il piano del cubo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236464"/>
            <a:ext cx="3086100" cy="27686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293096"/>
            <a:ext cx="3810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1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6632"/>
            <a:ext cx="5616624" cy="626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6632"/>
            <a:ext cx="5616624" cy="62692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719684"/>
            <a:ext cx="4990818" cy="37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Estensione al progetto sul cubo Led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possibili estensioni al progetto sul cubo </a:t>
            </a:r>
            <a:r>
              <a:rPr lang="it-IT" dirty="0" smtClean="0"/>
              <a:t>LED potrebbero </a:t>
            </a:r>
            <a:r>
              <a:rPr lang="it-IT" dirty="0" smtClean="0"/>
              <a:t>essere le seguenti:</a:t>
            </a:r>
          </a:p>
          <a:p>
            <a:pPr lvl="1"/>
            <a:r>
              <a:rPr lang="it-IT" dirty="0" smtClean="0"/>
              <a:t>Fare uso del microfono installato sulla scheda (esterno al </a:t>
            </a:r>
            <a:r>
              <a:rPr lang="it-IT" dirty="0" err="1" smtClean="0"/>
              <a:t>SoC</a:t>
            </a:r>
            <a:r>
              <a:rPr lang="it-IT" dirty="0" smtClean="0"/>
              <a:t>) per controllare con l’intensità della voce la modifica del comportamento dei </a:t>
            </a:r>
            <a:r>
              <a:rPr lang="it-IT" dirty="0" err="1" smtClean="0"/>
              <a:t>LEDs</a:t>
            </a:r>
            <a:r>
              <a:rPr lang="it-IT" dirty="0" smtClean="0"/>
              <a:t> del cubo</a:t>
            </a:r>
          </a:p>
          <a:p>
            <a:pPr lvl="1"/>
            <a:r>
              <a:rPr lang="it-IT" dirty="0" smtClean="0"/>
              <a:t>Fare uso dell’accelerometro installato sulla scheda (esterno al </a:t>
            </a:r>
            <a:r>
              <a:rPr lang="it-IT" dirty="0" err="1" smtClean="0"/>
              <a:t>SoC</a:t>
            </a:r>
            <a:r>
              <a:rPr lang="it-IT" dirty="0" smtClean="0"/>
              <a:t>) per controllare con il movimento della scheda il comportamento dei </a:t>
            </a:r>
            <a:r>
              <a:rPr lang="it-IT" dirty="0" err="1" smtClean="0"/>
              <a:t>LEDs</a:t>
            </a:r>
            <a:r>
              <a:rPr lang="it-IT" dirty="0" smtClean="0"/>
              <a:t> del cubo</a:t>
            </a:r>
          </a:p>
          <a:p>
            <a:pPr lvl="1"/>
            <a:r>
              <a:rPr lang="it-IT" dirty="0" smtClean="0"/>
              <a:t>Fare uso di una periferica USB collegata alla scheda per leggere da un file quale comportamento si vuole impostare per il cubo </a:t>
            </a:r>
            <a:r>
              <a:rPr lang="it-IT" dirty="0" err="1" smtClean="0"/>
              <a:t>LEDs</a:t>
            </a:r>
            <a:endParaRPr lang="it-IT" dirty="0" smtClean="0"/>
          </a:p>
          <a:p>
            <a:pPr lvl="2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341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L’Accelerometro sulla STM32F4 1/2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board</a:t>
            </a:r>
            <a:r>
              <a:rPr lang="it-IT" dirty="0" smtClean="0"/>
              <a:t> STM32F4-Discovery presenta un accelerometro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axis</a:t>
            </a:r>
            <a:r>
              <a:rPr lang="it-IT" dirty="0" smtClean="0"/>
              <a:t> LIS302DL</a:t>
            </a:r>
          </a:p>
          <a:p>
            <a:r>
              <a:rPr lang="it-IT" dirty="0" smtClean="0"/>
              <a:t>Al seguente link si trova la pagina della ST dedicata all’accelerometro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://www.st.com/content/st_com/en/products/mems-and-sensors/accelerometers/lis302dl.html?sc=internet/analog/product/152913.jsp</a:t>
            </a:r>
          </a:p>
          <a:p>
            <a:r>
              <a:rPr lang="it-IT" dirty="0" smtClean="0"/>
              <a:t>Tra i vari file disponibili si può trovare la documentazione che ne spiega il funzionamento, i pin di I/O, il modello di programmazione e quindi la descrizione dei registri di configurazione e di dati.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4391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L’Accelerometro sulla STM32F4 </a:t>
            </a:r>
            <a:r>
              <a:rPr lang="it-IT" dirty="0" smtClean="0"/>
              <a:t>2/</a:t>
            </a:r>
            <a:r>
              <a:rPr lang="it-IT" dirty="0"/>
              <a:t>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it-IT" dirty="0"/>
              <a:t>L’Accelerometro sulla </a:t>
            </a:r>
            <a:r>
              <a:rPr lang="it-IT" dirty="0" smtClean="0"/>
              <a:t>STM32F4  presenta un interfaccia di comunicazione con il </a:t>
            </a:r>
            <a:r>
              <a:rPr lang="it-IT" dirty="0" err="1" smtClean="0"/>
              <a:t>SoC</a:t>
            </a:r>
            <a:r>
              <a:rPr lang="it-IT" dirty="0" smtClean="0"/>
              <a:t> che può essere impostata o come I2C o SPI.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A seconda quindi dell’interfaccia che si desidera utilizzare sarà necessario configurare opportunamente l’interfaccia del </a:t>
            </a:r>
            <a:r>
              <a:rPr lang="it-IT" dirty="0" err="1" smtClean="0"/>
              <a:t>SoC</a:t>
            </a:r>
            <a:r>
              <a:rPr lang="it-IT" dirty="0" smtClean="0"/>
              <a:t> I2C o SPI.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Faremo utilizzo per questo esempio di SPI</a:t>
            </a:r>
          </a:p>
        </p:txBody>
      </p:sp>
    </p:spTree>
    <p:extLst>
      <p:ext uri="{BB962C8B-B14F-4D97-AF65-F5344CB8AC3E}">
        <p14:creationId xmlns:p14="http://schemas.microsoft.com/office/powerpoint/2010/main" val="136517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004217"/>
            <a:ext cx="8602663" cy="4945063"/>
          </a:xfrm>
        </p:spPr>
        <p:txBody>
          <a:bodyPr/>
          <a:lstStyle/>
          <a:p>
            <a:r>
              <a:rPr lang="it-IT" dirty="0" smtClean="0"/>
              <a:t>Cosa ci aspettiamo da voi</a:t>
            </a:r>
          </a:p>
          <a:p>
            <a:r>
              <a:rPr lang="it-IT" dirty="0" smtClean="0"/>
              <a:t>Conoscenze per svolgere </a:t>
            </a:r>
            <a:r>
              <a:rPr lang="it-IT" dirty="0" smtClean="0"/>
              <a:t>il progetto finale:</a:t>
            </a:r>
          </a:p>
          <a:p>
            <a:pPr lvl="1"/>
            <a:r>
              <a:rPr lang="it-IT" dirty="0" smtClean="0"/>
              <a:t>La </a:t>
            </a:r>
            <a:r>
              <a:rPr lang="it-IT" b="1" dirty="0" err="1" smtClean="0"/>
              <a:t>BreadBoard</a:t>
            </a:r>
            <a:r>
              <a:rPr lang="it-IT" dirty="0" smtClean="0"/>
              <a:t>: cos’è e come funziona</a:t>
            </a:r>
          </a:p>
          <a:p>
            <a:pPr lvl="1"/>
            <a:r>
              <a:rPr lang="it-IT" b="1" dirty="0" err="1" smtClean="0"/>
              <a:t>LEDs</a:t>
            </a:r>
            <a:r>
              <a:rPr lang="it-IT" b="1" dirty="0" smtClean="0"/>
              <a:t>, transistor e resistenze</a:t>
            </a:r>
            <a:endParaRPr lang="it-IT" b="1" dirty="0" smtClean="0"/>
          </a:p>
          <a:p>
            <a:pPr lvl="1"/>
            <a:r>
              <a:rPr lang="it-IT" b="1" dirty="0" smtClean="0"/>
              <a:t>Collegamento</a:t>
            </a:r>
            <a:r>
              <a:rPr lang="it-IT" dirty="0" smtClean="0"/>
              <a:t> della STM32F4 con i led attraverso la </a:t>
            </a:r>
            <a:r>
              <a:rPr lang="it-IT" dirty="0" err="1" smtClean="0"/>
              <a:t>BreadBoard</a:t>
            </a:r>
            <a:endParaRPr lang="it-IT" dirty="0" smtClean="0"/>
          </a:p>
          <a:p>
            <a:pPr lvl="1"/>
            <a:r>
              <a:rPr lang="it-IT" dirty="0" smtClean="0"/>
              <a:t>Esempio di utilizzo</a:t>
            </a:r>
          </a:p>
          <a:p>
            <a:pPr lvl="1"/>
            <a:r>
              <a:rPr lang="it-IT" dirty="0" smtClean="0"/>
              <a:t>Come funziona il </a:t>
            </a:r>
            <a:r>
              <a:rPr lang="it-IT" b="1" dirty="0" smtClean="0"/>
              <a:t>cubo LED</a:t>
            </a:r>
          </a:p>
          <a:p>
            <a:r>
              <a:rPr lang="it-IT" dirty="0" smtClean="0"/>
              <a:t>Estensioni al progetto sul cubo </a:t>
            </a:r>
            <a:r>
              <a:rPr lang="it-IT" dirty="0" smtClean="0"/>
              <a:t>led:</a:t>
            </a:r>
          </a:p>
          <a:p>
            <a:pPr lvl="1"/>
            <a:r>
              <a:rPr lang="it-IT" dirty="0" smtClean="0"/>
              <a:t>Utilizzo </a:t>
            </a:r>
            <a:r>
              <a:rPr lang="it-IT" dirty="0"/>
              <a:t>dell’</a:t>
            </a:r>
            <a:r>
              <a:rPr lang="it-IT" b="1" dirty="0"/>
              <a:t>accelerometro </a:t>
            </a:r>
            <a:endParaRPr lang="it-IT" dirty="0" smtClean="0"/>
          </a:p>
          <a:p>
            <a:pPr lvl="1"/>
            <a:r>
              <a:rPr lang="it-IT" dirty="0" smtClean="0"/>
              <a:t>Utilizzo </a:t>
            </a:r>
            <a:r>
              <a:rPr lang="it-IT" dirty="0" smtClean="0"/>
              <a:t>del </a:t>
            </a:r>
            <a:r>
              <a:rPr lang="it-IT" b="1" dirty="0" smtClean="0"/>
              <a:t>microfono</a:t>
            </a:r>
          </a:p>
          <a:p>
            <a:pPr lvl="1"/>
            <a:r>
              <a:rPr lang="it-IT" dirty="0" smtClean="0"/>
              <a:t>Utilizzo </a:t>
            </a:r>
            <a:r>
              <a:rPr lang="it-IT" dirty="0" smtClean="0"/>
              <a:t>dell’</a:t>
            </a:r>
            <a:r>
              <a:rPr lang="it-IT" b="1" dirty="0" smtClean="0"/>
              <a:t>USB</a:t>
            </a:r>
          </a:p>
          <a:p>
            <a:pPr>
              <a:lnSpc>
                <a:spcPct val="150000"/>
              </a:lnSpc>
            </a:pPr>
            <a:endParaRPr lang="it-IT" dirty="0" smtClean="0"/>
          </a:p>
          <a:p>
            <a:pPr>
              <a:lnSpc>
                <a:spcPct val="150000"/>
              </a:lnSpc>
            </a:pPr>
            <a:endParaRPr lang="it-IT" dirty="0" smtClean="0"/>
          </a:p>
          <a:p>
            <a:pPr>
              <a:lnSpc>
                <a:spcPct val="150000"/>
              </a:lnSpc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162178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SPI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228600" y="1143000"/>
            <a:ext cx="8602663" cy="336611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748" y="4542611"/>
            <a:ext cx="4056732" cy="162269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52" y="4941168"/>
            <a:ext cx="39370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6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Sviluppo del Driver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Dunque come al solito è necessario vedere dallo “</a:t>
            </a:r>
            <a:r>
              <a:rPr lang="it-IT" dirty="0" err="1"/>
              <a:t>UserManual</a:t>
            </a:r>
            <a:r>
              <a:rPr lang="it-IT" dirty="0"/>
              <a:t>” a quali pin GPIO l’accelerometro è collegato. </a:t>
            </a:r>
          </a:p>
          <a:p>
            <a:r>
              <a:rPr lang="it-IT" dirty="0"/>
              <a:t>Fatto ciò, si dovrà configurare gli opportuni GPIO in AF mode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8772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Utilizzo del </a:t>
            </a:r>
            <a:r>
              <a:rPr lang="it-IT" dirty="0" smtClean="0"/>
              <a:t>Microfono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it-IT" dirty="0" smtClean="0"/>
              <a:t>Sulla STM32F4-Discovery è presente il microfono </a:t>
            </a:r>
            <a:r>
              <a:rPr lang="en-US" dirty="0"/>
              <a:t>MP45DT02 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Tale </a:t>
            </a:r>
            <a:r>
              <a:rPr lang="en-US" dirty="0" err="1" smtClean="0"/>
              <a:t>microfono</a:t>
            </a:r>
            <a:r>
              <a:rPr lang="en-US" dirty="0" smtClean="0"/>
              <a:t> </a:t>
            </a:r>
            <a:r>
              <a:rPr lang="en-US" dirty="0" err="1" smtClean="0"/>
              <a:t>fa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dell’Inter</a:t>
            </a:r>
            <a:r>
              <a:rPr lang="en-US" dirty="0" smtClean="0"/>
              <a:t>-IC Sound I2S per la </a:t>
            </a:r>
            <a:r>
              <a:rPr lang="en-US" dirty="0" err="1" smtClean="0"/>
              <a:t>comunicazione</a:t>
            </a:r>
            <a:r>
              <a:rPr lang="en-US" dirty="0" smtClean="0"/>
              <a:t> con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SoC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smtClean="0"/>
              <a:t>Tale I2S, </a:t>
            </a:r>
            <a:r>
              <a:rPr lang="en-US" dirty="0" err="1" smtClean="0"/>
              <a:t>utilizzato</a:t>
            </a:r>
            <a:r>
              <a:rPr lang="en-US" dirty="0" smtClean="0"/>
              <a:t> in master/receiver mode, </a:t>
            </a:r>
            <a:r>
              <a:rPr lang="en-US" dirty="0" err="1" smtClean="0"/>
              <a:t>acquisirà</a:t>
            </a:r>
            <a:r>
              <a:rPr lang="en-US" dirty="0" smtClean="0"/>
              <a:t> </a:t>
            </a:r>
            <a:r>
              <a:rPr lang="it-IT" dirty="0" smtClean="0"/>
              <a:t>i dati (l’audio in input al microfono) attraverso l’</a:t>
            </a:r>
            <a:r>
              <a:rPr lang="it-IT" dirty="0" err="1" smtClean="0"/>
              <a:t>uscità</a:t>
            </a:r>
            <a:r>
              <a:rPr lang="it-IT" dirty="0" smtClean="0"/>
              <a:t> PDM_OUT del microfono</a:t>
            </a:r>
          </a:p>
          <a:p>
            <a:pPr>
              <a:lnSpc>
                <a:spcPct val="130000"/>
              </a:lnSpc>
            </a:pPr>
            <a:r>
              <a:rPr lang="it-IT" dirty="0" smtClean="0"/>
              <a:t>Come al solito I2S può essere configurato per essere utilizzato in polling o in interrupt</a:t>
            </a:r>
          </a:p>
        </p:txBody>
      </p:sp>
    </p:spTree>
    <p:extLst>
      <p:ext uri="{BB962C8B-B14F-4D97-AF65-F5344CB8AC3E}">
        <p14:creationId xmlns:p14="http://schemas.microsoft.com/office/powerpoint/2010/main" val="55636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Panoramica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Dunque, il driver </a:t>
            </a:r>
            <a:r>
              <a:rPr lang="it-IT" dirty="0" smtClean="0"/>
              <a:t>globale del progetto del cubo led compreso di microfono </a:t>
            </a:r>
            <a:r>
              <a:rPr lang="it-IT" dirty="0"/>
              <a:t>dovrà</a:t>
            </a:r>
            <a:r>
              <a:rPr lang="it-IT" dirty="0" smtClean="0"/>
              <a:t>:</a:t>
            </a:r>
          </a:p>
          <a:p>
            <a:pPr lvl="2"/>
            <a:r>
              <a:rPr lang="it-IT" dirty="0" smtClean="0"/>
              <a:t>Configurare i vari GPIO per inviare i segnali di accensione ai piani e alle colonne dei LED</a:t>
            </a:r>
          </a:p>
          <a:p>
            <a:pPr lvl="2"/>
            <a:r>
              <a:rPr lang="it-IT" dirty="0" smtClean="0"/>
              <a:t>Configurare il microfono</a:t>
            </a:r>
          </a:p>
          <a:p>
            <a:pPr lvl="2"/>
            <a:r>
              <a:rPr lang="it-IT" dirty="0"/>
              <a:t>Implementare una sincronizzazione per l’accensione in maniera controllata/temporizzata dei </a:t>
            </a:r>
            <a:r>
              <a:rPr lang="it-IT" dirty="0" err="1"/>
              <a:t>LEDs</a:t>
            </a:r>
            <a:r>
              <a:rPr lang="it-IT" dirty="0"/>
              <a:t>. (</a:t>
            </a:r>
            <a:r>
              <a:rPr lang="it-IT" u="sng" dirty="0"/>
              <a:t>notare che si potrebbe fare uso di timer…</a:t>
            </a:r>
            <a:r>
              <a:rPr lang="it-IT" dirty="0" smtClean="0"/>
              <a:t>)</a:t>
            </a:r>
          </a:p>
          <a:p>
            <a:pPr lvl="2"/>
            <a:r>
              <a:rPr lang="it-IT" dirty="0"/>
              <a:t>Acquisire i dati dal </a:t>
            </a:r>
            <a:r>
              <a:rPr lang="it-IT" dirty="0" smtClean="0"/>
              <a:t>microfono</a:t>
            </a:r>
          </a:p>
          <a:p>
            <a:pPr lvl="2"/>
            <a:r>
              <a:rPr lang="it-IT" dirty="0"/>
              <a:t>Elaborare i dati (dunque la voce) in ingresso al </a:t>
            </a:r>
            <a:r>
              <a:rPr lang="it-IT" dirty="0" smtClean="0"/>
              <a:t>microfono</a:t>
            </a:r>
          </a:p>
          <a:p>
            <a:pPr lvl="2"/>
            <a:r>
              <a:rPr lang="it-IT" dirty="0"/>
              <a:t>M</a:t>
            </a:r>
            <a:r>
              <a:rPr lang="it-IT" dirty="0" smtClean="0"/>
              <a:t>odificare il sincronismo dei LED all’interno </a:t>
            </a:r>
            <a:r>
              <a:rPr lang="it-IT" dirty="0"/>
              <a:t>della ISR specifica del microfono</a:t>
            </a:r>
          </a:p>
          <a:p>
            <a:pPr lvl="1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075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 sulle Periferiche Esterne al </a:t>
            </a:r>
            <a:r>
              <a:rPr lang="it-IT" dirty="0" err="1" smtClean="0"/>
              <a:t>SoC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ST, nell’iniziativa </a:t>
            </a:r>
            <a:r>
              <a:rPr lang="it-IT" b="1" dirty="0" smtClean="0"/>
              <a:t>STM32Cube</a:t>
            </a:r>
            <a:r>
              <a:rPr lang="it-IT" dirty="0" smtClean="0"/>
              <a:t>, offre un insieme di esempi sulle periferiche interne (DAC, ADC, TIM, …) ed esterne al </a:t>
            </a:r>
            <a:r>
              <a:rPr lang="it-IT" dirty="0" err="1" smtClean="0"/>
              <a:t>SoC</a:t>
            </a:r>
            <a:r>
              <a:rPr lang="it-IT" dirty="0" smtClean="0"/>
              <a:t> (microfono, accelerometro, audio DAC, USB, … )</a:t>
            </a:r>
          </a:p>
          <a:p>
            <a:r>
              <a:rPr lang="it-IT" dirty="0" smtClean="0"/>
              <a:t>Al seguente link potete trovare lo .zip che contiene tali esempi ed anche molta </a:t>
            </a:r>
            <a:r>
              <a:rPr lang="it-IT" dirty="0" smtClean="0"/>
              <a:t>documentazione, </a:t>
            </a:r>
            <a:r>
              <a:rPr lang="it-IT" dirty="0" smtClean="0"/>
              <a:t>tra cui quella sulle HAL </a:t>
            </a:r>
            <a:r>
              <a:rPr lang="it-IT" dirty="0" err="1" smtClean="0"/>
              <a:t>APIs</a:t>
            </a:r>
            <a:r>
              <a:rPr lang="it-IT" dirty="0" smtClean="0"/>
              <a:t> che voi avete usato in </a:t>
            </a:r>
            <a:r>
              <a:rPr lang="it-IT" dirty="0" smtClean="0"/>
              <a:t>precedenza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://www.st.com/content/st_com/en/products/embedded-software/mcus-embedded-software/stm32-embedded-software/stm32cube-embedded-software/stm32cubef4.html#getsoftware-</a:t>
            </a:r>
            <a:r>
              <a:rPr lang="en-US" dirty="0" smtClean="0">
                <a:hlinkClick r:id="rId2"/>
              </a:rPr>
              <a:t>scroll</a:t>
            </a:r>
            <a:endParaRPr lang="en-US" dirty="0" smtClean="0"/>
          </a:p>
          <a:p>
            <a:r>
              <a:rPr lang="it-IT" dirty="0" smtClean="0"/>
              <a:t>All’interno </a:t>
            </a:r>
            <a:r>
              <a:rPr lang="it-IT" dirty="0" smtClean="0"/>
              <a:t>del </a:t>
            </a:r>
            <a:r>
              <a:rPr lang="it-IT" dirty="0" err="1" smtClean="0"/>
              <a:t>path</a:t>
            </a:r>
            <a:r>
              <a:rPr lang="it-IT" dirty="0" smtClean="0"/>
              <a:t> </a:t>
            </a:r>
            <a:r>
              <a:rPr lang="it-IT" dirty="0" err="1" smtClean="0"/>
              <a:t>Projects</a:t>
            </a:r>
            <a:r>
              <a:rPr lang="it-IT" dirty="0" smtClean="0"/>
              <a:t>/STM32F4-Discovery/</a:t>
            </a:r>
            <a:r>
              <a:rPr lang="it-IT" dirty="0" err="1" smtClean="0"/>
              <a:t>Examples</a:t>
            </a:r>
            <a:r>
              <a:rPr lang="it-IT" dirty="0" smtClean="0"/>
              <a:t> e di </a:t>
            </a:r>
            <a:r>
              <a:rPr lang="it-IT" dirty="0" err="1" smtClean="0"/>
              <a:t>Projects</a:t>
            </a:r>
            <a:r>
              <a:rPr lang="it-IT" dirty="0"/>
              <a:t>/STM32F4-Discovery</a:t>
            </a:r>
            <a:r>
              <a:rPr lang="it-IT" dirty="0" smtClean="0"/>
              <a:t>/Applications troverete gli esempi</a:t>
            </a:r>
          </a:p>
        </p:txBody>
      </p:sp>
    </p:spTree>
    <p:extLst>
      <p:ext uri="{BB962C8B-B14F-4D97-AF65-F5344CB8AC3E}">
        <p14:creationId xmlns:p14="http://schemas.microsoft.com/office/powerpoint/2010/main" val="105685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Riutilizzo dell’Esempio </a:t>
            </a:r>
            <a:r>
              <a:rPr lang="it-IT" dirty="0" smtClean="0"/>
              <a:t>Fornito – 1/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dirty="0" err="1" smtClean="0"/>
              <a:t>Dobbiamo</a:t>
            </a:r>
            <a:r>
              <a:rPr lang="en-US" dirty="0" smtClean="0"/>
              <a:t> </a:t>
            </a:r>
            <a:r>
              <a:rPr lang="en-US" dirty="0" err="1" smtClean="0"/>
              <a:t>sfruttare</a:t>
            </a:r>
            <a:r>
              <a:rPr lang="en-US" dirty="0"/>
              <a:t> </a:t>
            </a:r>
            <a:r>
              <a:rPr lang="en-US" dirty="0" err="1" smtClean="0"/>
              <a:t>l’esempio</a:t>
            </a:r>
            <a:r>
              <a:rPr lang="en-US" dirty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ST!!!</a:t>
            </a:r>
          </a:p>
          <a:p>
            <a:pPr>
              <a:lnSpc>
                <a:spcPct val="140000"/>
              </a:lnSpc>
            </a:pPr>
            <a:r>
              <a:rPr lang="en-US" dirty="0" err="1" smtClean="0"/>
              <a:t>Studiando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r>
              <a:rPr lang="en-US" dirty="0" smtClean="0"/>
              <a:t> “</a:t>
            </a:r>
            <a:r>
              <a:rPr lang="en-US" dirty="0" err="1" smtClean="0"/>
              <a:t>waverecorder.c</a:t>
            </a:r>
            <a:r>
              <a:rPr lang="en-US" dirty="0" smtClean="0"/>
              <a:t>” </a:t>
            </a:r>
            <a:r>
              <a:rPr lang="en-US" dirty="0" err="1" smtClean="0"/>
              <a:t>dell’applicazione</a:t>
            </a:r>
            <a:r>
              <a:rPr lang="en-US" dirty="0" smtClean="0"/>
              <a:t> “Audio”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osservare</a:t>
            </a:r>
            <a:r>
              <a:rPr lang="en-US" dirty="0" smtClean="0"/>
              <a:t> come le </a:t>
            </a:r>
            <a:r>
              <a:rPr lang="en-US" dirty="0" err="1" smtClean="0"/>
              <a:t>funzioni</a:t>
            </a:r>
            <a:r>
              <a:rPr lang="en-US" dirty="0" smtClean="0"/>
              <a:t> </a:t>
            </a:r>
            <a:r>
              <a:rPr lang="en-US" dirty="0" err="1" smtClean="0"/>
              <a:t>principali</a:t>
            </a:r>
            <a:r>
              <a:rPr lang="en-US" dirty="0" smtClean="0"/>
              <a:t> di </a:t>
            </a:r>
            <a:r>
              <a:rPr lang="en-US" dirty="0" err="1" smtClean="0"/>
              <a:t>avvio</a:t>
            </a:r>
            <a:r>
              <a:rPr lang="en-US" dirty="0" smtClean="0"/>
              <a:t>/</a:t>
            </a:r>
            <a:r>
              <a:rPr lang="en-US" dirty="0" err="1" smtClean="0"/>
              <a:t>interruzione</a:t>
            </a:r>
            <a:r>
              <a:rPr lang="en-US" dirty="0" smtClean="0"/>
              <a:t> </a:t>
            </a:r>
            <a:r>
              <a:rPr lang="en-US" dirty="0" err="1" smtClean="0"/>
              <a:t>registrazione</a:t>
            </a:r>
            <a:r>
              <a:rPr lang="en-US" dirty="0" smtClean="0"/>
              <a:t> </a:t>
            </a:r>
            <a:r>
              <a:rPr lang="en-US" dirty="0" err="1" smtClean="0"/>
              <a:t>fanno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di </a:t>
            </a:r>
            <a:r>
              <a:rPr lang="en-US" dirty="0" err="1" smtClean="0"/>
              <a:t>funzioni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iniziano</a:t>
            </a:r>
            <a:r>
              <a:rPr lang="en-US" dirty="0" smtClean="0"/>
              <a:t> con BSP_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Il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contenuto</a:t>
            </a:r>
            <a:r>
              <a:rPr lang="en-US" dirty="0" smtClean="0"/>
              <a:t> e </a:t>
            </a:r>
            <a:r>
              <a:rPr lang="en-US" dirty="0" err="1" smtClean="0"/>
              <a:t>dunque</a:t>
            </a:r>
            <a:r>
              <a:rPr lang="en-US" dirty="0" smtClean="0"/>
              <a:t> </a:t>
            </a:r>
            <a:r>
              <a:rPr lang="en-US" dirty="0" err="1" smtClean="0"/>
              <a:t>tutta</a:t>
            </a:r>
            <a:r>
              <a:rPr lang="en-US" dirty="0" smtClean="0"/>
              <a:t> la parte di </a:t>
            </a:r>
            <a:r>
              <a:rPr lang="en-US" dirty="0" err="1" smtClean="0"/>
              <a:t>configurazione</a:t>
            </a:r>
            <a:r>
              <a:rPr lang="en-US" dirty="0" smtClean="0"/>
              <a:t>, </a:t>
            </a:r>
            <a:r>
              <a:rPr lang="en-US" dirty="0" err="1" smtClean="0"/>
              <a:t>compreso</a:t>
            </a:r>
            <a:r>
              <a:rPr lang="en-US" dirty="0" smtClean="0"/>
              <a:t> I2S,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presente</a:t>
            </a:r>
            <a:r>
              <a:rPr lang="en-US" dirty="0" smtClean="0"/>
              <a:t> in /</a:t>
            </a:r>
            <a:r>
              <a:rPr lang="en-US" dirty="0"/>
              <a:t>Drivers/BSP/STM32F4-Discovery/stm32f4_discovery_audio.c</a:t>
            </a:r>
            <a:endParaRPr lang="it-IT" dirty="0"/>
          </a:p>
          <a:p>
            <a:endParaRPr lang="en-US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880" y="3789040"/>
            <a:ext cx="3276600" cy="18034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4" y="3705448"/>
            <a:ext cx="54229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2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Riutilizzo dell’Esempio Fornito – 2/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 riutilizzare il codice di configurazione è importante leggere i commenti</a:t>
            </a:r>
          </a:p>
          <a:p>
            <a:r>
              <a:rPr lang="it-IT" dirty="0" smtClean="0"/>
              <a:t>In particolar modo quei commenti in testa dove si spiega come le funzioni sono organizzare. Ad esempio potrete capire la differenza tra quelle “…AUDIO_OUT_” e quelle “…AUDIO_IN_”</a:t>
            </a:r>
          </a:p>
          <a:p>
            <a:r>
              <a:rPr lang="it-IT" dirty="0" smtClean="0"/>
              <a:t>Notate che in tale esempio si fa uso del DMA per acquisire i dati. Da cosa lo si può capire?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16832"/>
            <a:ext cx="7023100" cy="3556000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 bwMode="auto">
          <a:xfrm>
            <a:off x="971600" y="3789040"/>
            <a:ext cx="4752528" cy="8640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2" charset="0"/>
              <a:cs typeface="Arial" charset="0"/>
            </a:endParaRPr>
          </a:p>
        </p:txBody>
      </p:sp>
      <p:cxnSp>
        <p:nvCxnSpPr>
          <p:cNvPr id="7" name="Connettore 2 6"/>
          <p:cNvCxnSpPr/>
          <p:nvPr/>
        </p:nvCxnSpPr>
        <p:spPr bwMode="auto">
          <a:xfrm flipH="1">
            <a:off x="5580112" y="3645024"/>
            <a:ext cx="1008112" cy="3600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CasellaDiTesto 7"/>
          <p:cNvSpPr txBox="1"/>
          <p:nvPr/>
        </p:nvSpPr>
        <p:spPr>
          <a:xfrm>
            <a:off x="6444208" y="3140968"/>
            <a:ext cx="1440160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0" dirty="0" smtClean="0">
                <a:solidFill>
                  <a:srgbClr val="0042A4"/>
                </a:solidFill>
                <a:latin typeface="Osvald"/>
              </a:rPr>
              <a:t>Probabilmente </a:t>
            </a:r>
            <a:r>
              <a:rPr lang="it-IT" sz="1400" b="1" dirty="0" smtClean="0">
                <a:solidFill>
                  <a:srgbClr val="0042A4"/>
                </a:solidFill>
                <a:latin typeface="Osvald"/>
              </a:rPr>
              <a:t>volendo acquisire con interrupt sarà leggermente diversa…</a:t>
            </a:r>
            <a:endParaRPr lang="it-IT" sz="1400" b="1" i="0" dirty="0" smtClean="0">
              <a:solidFill>
                <a:srgbClr val="0042A4"/>
              </a:solidFill>
              <a:latin typeface="Osvald"/>
            </a:endParaRPr>
          </a:p>
        </p:txBody>
      </p:sp>
    </p:spTree>
    <p:extLst>
      <p:ext uri="{BB962C8B-B14F-4D97-AF65-F5344CB8AC3E}">
        <p14:creationId xmlns:p14="http://schemas.microsoft.com/office/powerpoint/2010/main" val="212340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Consigli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 consiglio fondamentale: </a:t>
            </a:r>
            <a:r>
              <a:rPr lang="it-IT" u="sng" dirty="0" smtClean="0"/>
              <a:t>scorporate il programma</a:t>
            </a:r>
            <a:r>
              <a:rPr lang="it-IT" dirty="0" smtClean="0"/>
              <a:t>!!!</a:t>
            </a:r>
          </a:p>
          <a:p>
            <a:r>
              <a:rPr lang="it-IT" dirty="0" smtClean="0"/>
              <a:t>Testate le </a:t>
            </a:r>
            <a:r>
              <a:rPr lang="it-IT" dirty="0" err="1" smtClean="0"/>
              <a:t>sottoparti</a:t>
            </a:r>
            <a:r>
              <a:rPr lang="it-IT" dirty="0" smtClean="0"/>
              <a:t> del programma man mano utilizzando il </a:t>
            </a:r>
            <a:r>
              <a:rPr lang="it-IT" dirty="0" err="1" smtClean="0"/>
              <a:t>debugger</a:t>
            </a:r>
            <a:endParaRPr lang="it-IT" dirty="0" smtClean="0"/>
          </a:p>
          <a:p>
            <a:r>
              <a:rPr lang="it-IT" dirty="0"/>
              <a:t>R</a:t>
            </a:r>
            <a:r>
              <a:rPr lang="it-IT" dirty="0" smtClean="0"/>
              <a:t>isolvete prima la parte del Cubo</a:t>
            </a:r>
          </a:p>
          <a:p>
            <a:r>
              <a:rPr lang="it-IT" dirty="0" smtClean="0"/>
              <a:t>In seguito l’estensione da voi scelta</a:t>
            </a:r>
            <a:endParaRPr lang="it-IT" dirty="0"/>
          </a:p>
          <a:p>
            <a:r>
              <a:rPr lang="it-IT" dirty="0" smtClean="0"/>
              <a:t>Ad esempio, nel caso del microfono, una volta configurato provate a testarlo con il </a:t>
            </a:r>
            <a:r>
              <a:rPr lang="it-IT" dirty="0" err="1" smtClean="0"/>
              <a:t>debugger</a:t>
            </a:r>
            <a:r>
              <a:rPr lang="it-IT" dirty="0" smtClean="0"/>
              <a:t> andando vedere se state acquisendo i dati all’interno del buffer dove dovrebbero essere scritti i dati in input dal microfono.</a:t>
            </a:r>
          </a:p>
        </p:txBody>
      </p:sp>
    </p:spTree>
    <p:extLst>
      <p:ext uri="{BB962C8B-B14F-4D97-AF65-F5344CB8AC3E}">
        <p14:creationId xmlns:p14="http://schemas.microsoft.com/office/powerpoint/2010/main" val="74136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ci Aspettiamo da </a:t>
            </a:r>
            <a:r>
              <a:rPr lang="it-IT" dirty="0"/>
              <a:t>V</a:t>
            </a:r>
            <a:r>
              <a:rPr lang="it-IT" dirty="0" smtClean="0"/>
              <a:t>oi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it-IT" dirty="0" smtClean="0"/>
              <a:t>Il progetto finale permette di utilizzare una buona parte delle periferiche studiate nel corso delle esercitazioni</a:t>
            </a:r>
          </a:p>
          <a:p>
            <a:pPr>
              <a:lnSpc>
                <a:spcPct val="130000"/>
              </a:lnSpc>
            </a:pPr>
            <a:r>
              <a:rPr lang="it-IT" u="sng" dirty="0" smtClean="0"/>
              <a:t>E’ richiesto che ogni allievo svolga il progetto sul cubo LED</a:t>
            </a:r>
          </a:p>
          <a:p>
            <a:pPr>
              <a:lnSpc>
                <a:spcPct val="130000"/>
              </a:lnSpc>
            </a:pPr>
            <a:r>
              <a:rPr lang="it-IT" dirty="0" smtClean="0"/>
              <a:t>E’ invece </a:t>
            </a:r>
            <a:r>
              <a:rPr lang="it-IT" u="sng" dirty="0" smtClean="0"/>
              <a:t>opzionale</a:t>
            </a:r>
            <a:r>
              <a:rPr lang="it-IT" dirty="0" smtClean="0"/>
              <a:t> l’inclusione di periferiche esterne al </a:t>
            </a:r>
            <a:r>
              <a:rPr lang="it-IT" dirty="0" err="1" smtClean="0"/>
              <a:t>SoC</a:t>
            </a:r>
            <a:r>
              <a:rPr lang="it-IT" dirty="0" smtClean="0"/>
              <a:t> all’interno del progetto del cubo LED</a:t>
            </a:r>
          </a:p>
          <a:p>
            <a:pPr>
              <a:lnSpc>
                <a:spcPct val="130000"/>
              </a:lnSpc>
            </a:pPr>
            <a:r>
              <a:rPr lang="it-IT" dirty="0" smtClean="0"/>
              <a:t>Chiaramente la parte opzionale farà parte del giudizio finale</a:t>
            </a:r>
          </a:p>
          <a:p>
            <a:pPr>
              <a:lnSpc>
                <a:spcPct val="130000"/>
              </a:lnSpc>
            </a:pPr>
            <a:r>
              <a:rPr lang="it-IT" dirty="0" smtClean="0"/>
              <a:t>Quali estensioni poter apportare sarà oggetto di studio in questa presentazione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2008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BreadBoard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it-IT" dirty="0" smtClean="0"/>
              <a:t>La </a:t>
            </a:r>
            <a:r>
              <a:rPr lang="it-IT" dirty="0" err="1" smtClean="0"/>
              <a:t>breadboard</a:t>
            </a:r>
            <a:r>
              <a:rPr lang="it-IT" dirty="0" smtClean="0"/>
              <a:t> è un elemento fondamentale per un progettista nella fase di progettazione di un circuito base</a:t>
            </a:r>
          </a:p>
          <a:p>
            <a:pPr>
              <a:lnSpc>
                <a:spcPct val="140000"/>
              </a:lnSpc>
            </a:pPr>
            <a:r>
              <a:rPr lang="it-IT" dirty="0" smtClean="0"/>
              <a:t>Permette di testare a piacimento circuiti composti da diversi componenti (led, resistenze, interruttori, …)</a:t>
            </a:r>
          </a:p>
          <a:p>
            <a:pPr>
              <a:lnSpc>
                <a:spcPct val="140000"/>
              </a:lnSpc>
            </a:pPr>
            <a:r>
              <a:rPr lang="it-IT" dirty="0" smtClean="0"/>
              <a:t>Il chiaro vantaggio è che la </a:t>
            </a:r>
            <a:r>
              <a:rPr lang="it-IT" dirty="0" err="1" smtClean="0"/>
              <a:t>breadboard</a:t>
            </a:r>
            <a:r>
              <a:rPr lang="it-IT" dirty="0" smtClean="0"/>
              <a:t> è </a:t>
            </a:r>
            <a:r>
              <a:rPr lang="it-IT" u="sng" dirty="0" smtClean="0"/>
              <a:t>riutilizzabile</a:t>
            </a:r>
          </a:p>
          <a:p>
            <a:pPr>
              <a:lnSpc>
                <a:spcPct val="140000"/>
              </a:lnSpc>
            </a:pPr>
            <a:r>
              <a:rPr lang="it-IT" dirty="0" smtClean="0"/>
              <a:t>Collegando dunque alla </a:t>
            </a:r>
            <a:r>
              <a:rPr lang="it-IT" dirty="0" err="1" smtClean="0"/>
              <a:t>breadboard</a:t>
            </a:r>
            <a:r>
              <a:rPr lang="it-IT" dirty="0" smtClean="0"/>
              <a:t> un controllore (nel nostro caso la STM32F4), attraverso i pin GPIO, sarà possibile controllare il circuito come desideriamo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245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è organizzata una </a:t>
            </a:r>
            <a:r>
              <a:rPr lang="it-IT" dirty="0" err="1" smtClean="0"/>
              <a:t>BreadBoard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it-IT" dirty="0" smtClean="0"/>
              <a:t>La </a:t>
            </a:r>
            <a:r>
              <a:rPr lang="it-IT" dirty="0" err="1" smtClean="0"/>
              <a:t>breadboard</a:t>
            </a:r>
            <a:r>
              <a:rPr lang="it-IT" dirty="0" smtClean="0"/>
              <a:t> è composta da:</a:t>
            </a:r>
          </a:p>
          <a:p>
            <a:pPr lvl="1">
              <a:lnSpc>
                <a:spcPct val="130000"/>
              </a:lnSpc>
            </a:pPr>
            <a:r>
              <a:rPr lang="it-IT" dirty="0" smtClean="0"/>
              <a:t>Linee di alimentazione</a:t>
            </a:r>
          </a:p>
          <a:p>
            <a:pPr lvl="1">
              <a:lnSpc>
                <a:spcPct val="130000"/>
              </a:lnSpc>
            </a:pPr>
            <a:r>
              <a:rPr lang="it-IT" dirty="0" smtClean="0"/>
              <a:t>Linee di connessione organizzate per righe e colonne</a:t>
            </a:r>
          </a:p>
          <a:p>
            <a:pPr lvl="2">
              <a:lnSpc>
                <a:spcPct val="130000"/>
              </a:lnSpc>
            </a:pPr>
            <a:r>
              <a:rPr lang="it-IT" dirty="0" smtClean="0"/>
              <a:t>Solitamente sono organizzate in gruppi di 5 righe (ordinate per numeri) e 5 colonne (ordinate per lettere)</a:t>
            </a:r>
          </a:p>
          <a:p>
            <a:pPr>
              <a:lnSpc>
                <a:spcPct val="130000"/>
              </a:lnSpc>
            </a:pPr>
            <a:r>
              <a:rPr lang="it-IT" dirty="0" smtClean="0"/>
              <a:t>Per capire come le varie linee sono connesse tra loro è utile guardare dentro alla </a:t>
            </a:r>
            <a:r>
              <a:rPr lang="it-IT" dirty="0" err="1" smtClean="0"/>
              <a:t>breadboard</a:t>
            </a:r>
            <a:endParaRPr lang="it-IT" dirty="0" smtClean="0"/>
          </a:p>
          <a:p>
            <a:pPr>
              <a:lnSpc>
                <a:spcPct val="130000"/>
              </a:lnSpc>
            </a:pPr>
            <a:r>
              <a:rPr lang="it-IT" dirty="0"/>
              <a:t>O</a:t>
            </a:r>
            <a:r>
              <a:rPr lang="it-IT" dirty="0" smtClean="0"/>
              <a:t>gni componente inserito su una riga sarà connesso agli altri componenti sulla stessa riga</a:t>
            </a:r>
          </a:p>
          <a:p>
            <a:pPr lvl="1"/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769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è organizzata una </a:t>
            </a:r>
            <a:r>
              <a:rPr lang="it-IT" dirty="0" err="1" smtClean="0"/>
              <a:t>BreadBoard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it-IT" dirty="0" smtClean="0"/>
              <a:t>La </a:t>
            </a:r>
            <a:r>
              <a:rPr lang="it-IT" dirty="0" err="1" smtClean="0"/>
              <a:t>breadboard</a:t>
            </a:r>
            <a:r>
              <a:rPr lang="it-IT" dirty="0" smtClean="0"/>
              <a:t> è composta da:</a:t>
            </a:r>
          </a:p>
          <a:p>
            <a:pPr lvl="1">
              <a:lnSpc>
                <a:spcPct val="130000"/>
              </a:lnSpc>
            </a:pPr>
            <a:r>
              <a:rPr lang="it-IT" dirty="0" smtClean="0"/>
              <a:t>Linee di alimentazione</a:t>
            </a:r>
          </a:p>
          <a:p>
            <a:pPr lvl="1">
              <a:lnSpc>
                <a:spcPct val="130000"/>
              </a:lnSpc>
            </a:pPr>
            <a:r>
              <a:rPr lang="it-IT" dirty="0" smtClean="0"/>
              <a:t>Linee di connessione organizzate per righe e colonne</a:t>
            </a:r>
          </a:p>
          <a:p>
            <a:pPr lvl="2">
              <a:lnSpc>
                <a:spcPct val="130000"/>
              </a:lnSpc>
            </a:pPr>
            <a:r>
              <a:rPr lang="it-IT" dirty="0" smtClean="0"/>
              <a:t>Solitamente sono organizzate in gruppi di 5 righe (ordinate per numeri) e 5 colonne (ordinate per lettere)</a:t>
            </a:r>
          </a:p>
          <a:p>
            <a:pPr>
              <a:lnSpc>
                <a:spcPct val="130000"/>
              </a:lnSpc>
            </a:pPr>
            <a:r>
              <a:rPr lang="it-IT" dirty="0" smtClean="0"/>
              <a:t>Per capire come le varie linee sono connesse tra loro è utile guardare dentro alla </a:t>
            </a:r>
            <a:r>
              <a:rPr lang="it-IT" dirty="0" err="1" smtClean="0"/>
              <a:t>breadboard</a:t>
            </a:r>
            <a:endParaRPr lang="it-IT" dirty="0" smtClean="0"/>
          </a:p>
          <a:p>
            <a:pPr>
              <a:lnSpc>
                <a:spcPct val="130000"/>
              </a:lnSpc>
            </a:pPr>
            <a:r>
              <a:rPr lang="it-IT" dirty="0"/>
              <a:t>O</a:t>
            </a:r>
            <a:r>
              <a:rPr lang="it-IT" dirty="0" smtClean="0"/>
              <a:t>gni componente inserito su una riga sarà connesso agli altri componenti sulla stessa riga</a:t>
            </a:r>
          </a:p>
          <a:p>
            <a:pPr lvl="1"/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060848"/>
            <a:ext cx="5818103" cy="3888432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 bwMode="auto">
          <a:xfrm>
            <a:off x="4716016" y="2420888"/>
            <a:ext cx="432048" cy="32403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2" charset="0"/>
              <a:cs typeface="Arial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499992" y="1628801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0" dirty="0" smtClean="0">
                <a:solidFill>
                  <a:srgbClr val="FF0000"/>
                </a:solidFill>
                <a:latin typeface="Osvald"/>
              </a:rPr>
              <a:t>Le linee di Alimentazione</a:t>
            </a:r>
          </a:p>
        </p:txBody>
      </p:sp>
      <p:sp>
        <p:nvSpPr>
          <p:cNvPr id="13" name="Ovale 12"/>
          <p:cNvSpPr/>
          <p:nvPr/>
        </p:nvSpPr>
        <p:spPr bwMode="auto">
          <a:xfrm>
            <a:off x="5652120" y="2420888"/>
            <a:ext cx="864096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2" charset="0"/>
              <a:cs typeface="Arial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300192" y="126876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i="0" dirty="0" smtClean="0">
                <a:solidFill>
                  <a:srgbClr val="FF0000"/>
                </a:solidFill>
                <a:latin typeface="Osvald"/>
              </a:rPr>
              <a:t>Le linee di Connessione</a:t>
            </a:r>
          </a:p>
        </p:txBody>
      </p:sp>
      <p:cxnSp>
        <p:nvCxnSpPr>
          <p:cNvPr id="18" name="Connettore 2 17"/>
          <p:cNvCxnSpPr>
            <a:endCxn id="13" idx="7"/>
          </p:cNvCxnSpPr>
          <p:nvPr/>
        </p:nvCxnSpPr>
        <p:spPr bwMode="auto">
          <a:xfrm flipH="1">
            <a:off x="6389672" y="1700808"/>
            <a:ext cx="342568" cy="76226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5270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Connessione della STM32F4 con i LED attraverso la </a:t>
            </a:r>
            <a:r>
              <a:rPr lang="it-IT" dirty="0" err="1" smtClean="0"/>
              <a:t>BreadBoard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Di cosa abbiamo bisogno:</a:t>
            </a:r>
          </a:p>
          <a:p>
            <a:pPr lvl="1"/>
            <a:r>
              <a:rPr lang="it-IT" dirty="0" smtClean="0"/>
              <a:t>La </a:t>
            </a:r>
            <a:r>
              <a:rPr lang="it-IT" dirty="0" err="1" smtClean="0"/>
              <a:t>BreadBoard</a:t>
            </a:r>
            <a:endParaRPr lang="it-IT" dirty="0" smtClean="0"/>
          </a:p>
          <a:p>
            <a:pPr lvl="1"/>
            <a:r>
              <a:rPr lang="it-IT" dirty="0" smtClean="0"/>
              <a:t>I </a:t>
            </a:r>
            <a:r>
              <a:rPr lang="it-IT" dirty="0" smtClean="0"/>
              <a:t>LED esterni</a:t>
            </a:r>
            <a:endParaRPr lang="it-IT" dirty="0" smtClean="0"/>
          </a:p>
          <a:p>
            <a:pPr lvl="1"/>
            <a:r>
              <a:rPr lang="it-IT" dirty="0" smtClean="0"/>
              <a:t>Resistenze da 1kΩ</a:t>
            </a:r>
          </a:p>
          <a:p>
            <a:pPr lvl="1"/>
            <a:r>
              <a:rPr lang="it-IT" dirty="0" smtClean="0"/>
              <a:t>I cavetti di connessione</a:t>
            </a:r>
          </a:p>
          <a:p>
            <a:pPr lvl="1"/>
            <a:r>
              <a:rPr lang="it-IT" dirty="0" smtClean="0"/>
              <a:t>La STM32F4</a:t>
            </a:r>
          </a:p>
          <a:p>
            <a:r>
              <a:rPr lang="it-IT" dirty="0" smtClean="0"/>
              <a:t>Il nostro obiettivo adesso sarà costruire un circuito semplicissimo composto da </a:t>
            </a:r>
            <a:r>
              <a:rPr lang="en-US" dirty="0" smtClean="0"/>
              <a:t>un Led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resistenza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 smtClean="0"/>
              <a:t>serie</a:t>
            </a:r>
            <a:r>
              <a:rPr lang="en-US" dirty="0" smtClean="0"/>
              <a:t> </a:t>
            </a:r>
            <a:r>
              <a:rPr lang="en-US" dirty="0" err="1" smtClean="0"/>
              <a:t>connessi</a:t>
            </a:r>
            <a:r>
              <a:rPr lang="en-US" dirty="0" smtClean="0"/>
              <a:t> al GND </a:t>
            </a:r>
            <a:r>
              <a:rPr lang="en-US" dirty="0"/>
              <a:t>pin </a:t>
            </a:r>
            <a:r>
              <a:rPr lang="en-US" dirty="0" err="1" smtClean="0"/>
              <a:t>ed</a:t>
            </a:r>
            <a:r>
              <a:rPr lang="en-US" dirty="0" smtClean="0"/>
              <a:t> al </a:t>
            </a:r>
            <a:r>
              <a:rPr lang="en-US" dirty="0" err="1" smtClean="0"/>
              <a:t>porto</a:t>
            </a:r>
            <a:r>
              <a:rPr lang="en-US" dirty="0" smtClean="0"/>
              <a:t> GPIO PD7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scheda</a:t>
            </a:r>
            <a:r>
              <a:rPr lang="en-US" dirty="0" smtClean="0"/>
              <a:t> STM32F4 di </a:t>
            </a:r>
            <a:r>
              <a:rPr lang="en-US" dirty="0" err="1" smtClean="0"/>
              <a:t>modo</a:t>
            </a:r>
            <a:r>
              <a:rPr lang="en-US" dirty="0" smtClean="0"/>
              <a:t> da </a:t>
            </a:r>
            <a:r>
              <a:rPr lang="en-US" dirty="0" err="1" smtClean="0"/>
              <a:t>poterne</a:t>
            </a:r>
            <a:r>
              <a:rPr lang="en-US" dirty="0" smtClean="0"/>
              <a:t> </a:t>
            </a:r>
            <a:r>
              <a:rPr lang="en-US" dirty="0" err="1" smtClean="0"/>
              <a:t>controllare</a:t>
            </a:r>
            <a:r>
              <a:rPr lang="en-US" dirty="0" smtClean="0"/>
              <a:t> </a:t>
            </a:r>
            <a:r>
              <a:rPr lang="en-US" dirty="0" err="1" smtClean="0"/>
              <a:t>l’accensione</a:t>
            </a:r>
            <a:r>
              <a:rPr lang="en-US" dirty="0" smtClean="0"/>
              <a:t> </a:t>
            </a:r>
            <a:r>
              <a:rPr lang="en-US" dirty="0" err="1" smtClean="0"/>
              <a:t>facendone</a:t>
            </a:r>
            <a:r>
              <a:rPr lang="en-US" dirty="0" smtClean="0"/>
              <a:t> </a:t>
            </a:r>
            <a:r>
              <a:rPr lang="en-US" dirty="0" err="1" smtClean="0"/>
              <a:t>variare</a:t>
            </a:r>
            <a:r>
              <a:rPr lang="en-US" dirty="0" smtClean="0"/>
              <a:t> </a:t>
            </a:r>
            <a:r>
              <a:rPr lang="en-US" dirty="0" err="1" smtClean="0"/>
              <a:t>l’uscita</a:t>
            </a:r>
            <a:r>
              <a:rPr lang="en-US" dirty="0" smtClean="0"/>
              <a:t> </a:t>
            </a:r>
            <a:r>
              <a:rPr lang="en-US" dirty="0" err="1" smtClean="0"/>
              <a:t>logica</a:t>
            </a:r>
            <a:r>
              <a:rPr lang="en-US" dirty="0" smtClean="0"/>
              <a:t> (0 </a:t>
            </a:r>
            <a:r>
              <a:rPr lang="it-IT" dirty="0" smtClean="0"/>
              <a:t>–</a:t>
            </a:r>
            <a:r>
              <a:rPr lang="en-US" dirty="0" smtClean="0"/>
              <a:t> 0V / 1 </a:t>
            </a:r>
            <a:r>
              <a:rPr lang="it-IT" dirty="0" smtClean="0"/>
              <a:t>–</a:t>
            </a:r>
            <a:r>
              <a:rPr lang="en-US" dirty="0" smtClean="0"/>
              <a:t> 5V).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51923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Connessione della STM32F4 con i LED attraverso la </a:t>
            </a:r>
            <a:r>
              <a:rPr lang="it-IT" dirty="0" err="1" smtClean="0"/>
              <a:t>BreadBoard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Di cosa abbiamo bisogno:</a:t>
            </a:r>
          </a:p>
          <a:p>
            <a:pPr lvl="1"/>
            <a:r>
              <a:rPr lang="it-IT" dirty="0" smtClean="0"/>
              <a:t>La </a:t>
            </a:r>
            <a:r>
              <a:rPr lang="it-IT" dirty="0" err="1" smtClean="0"/>
              <a:t>BreadBoard</a:t>
            </a:r>
            <a:endParaRPr lang="it-IT" dirty="0" smtClean="0"/>
          </a:p>
          <a:p>
            <a:pPr lvl="1"/>
            <a:r>
              <a:rPr lang="it-IT" dirty="0" smtClean="0"/>
              <a:t>I </a:t>
            </a:r>
            <a:r>
              <a:rPr lang="it-IT" dirty="0" smtClean="0"/>
              <a:t>LED esterni</a:t>
            </a:r>
            <a:endParaRPr lang="it-IT" dirty="0" smtClean="0"/>
          </a:p>
          <a:p>
            <a:pPr lvl="1"/>
            <a:r>
              <a:rPr lang="it-IT" dirty="0" smtClean="0"/>
              <a:t>Resistenze da 1kΩ</a:t>
            </a:r>
          </a:p>
          <a:p>
            <a:pPr lvl="1"/>
            <a:r>
              <a:rPr lang="it-IT" dirty="0" smtClean="0"/>
              <a:t>I cavetti di connessione</a:t>
            </a:r>
          </a:p>
          <a:p>
            <a:pPr lvl="1"/>
            <a:r>
              <a:rPr lang="it-IT" dirty="0" smtClean="0"/>
              <a:t>La STM32F4</a:t>
            </a:r>
          </a:p>
          <a:p>
            <a:r>
              <a:rPr lang="it-IT" dirty="0" smtClean="0"/>
              <a:t>Il nostro obiettivo adesso sarà costruire un circuito semplicissimo composto da </a:t>
            </a:r>
            <a:r>
              <a:rPr lang="en-US" dirty="0" smtClean="0"/>
              <a:t>un Led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resistenza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 smtClean="0"/>
              <a:t>serie</a:t>
            </a:r>
            <a:r>
              <a:rPr lang="en-US" dirty="0" smtClean="0"/>
              <a:t> </a:t>
            </a:r>
            <a:r>
              <a:rPr lang="en-US" dirty="0" err="1" smtClean="0"/>
              <a:t>connessi</a:t>
            </a:r>
            <a:r>
              <a:rPr lang="en-US" dirty="0" smtClean="0"/>
              <a:t> al GND </a:t>
            </a:r>
            <a:r>
              <a:rPr lang="en-US" dirty="0"/>
              <a:t>pin </a:t>
            </a:r>
            <a:r>
              <a:rPr lang="en-US" dirty="0" err="1" smtClean="0"/>
              <a:t>ed</a:t>
            </a:r>
            <a:r>
              <a:rPr lang="en-US" dirty="0" smtClean="0"/>
              <a:t> al </a:t>
            </a:r>
            <a:r>
              <a:rPr lang="en-US" dirty="0" err="1" smtClean="0"/>
              <a:t>porto</a:t>
            </a:r>
            <a:r>
              <a:rPr lang="en-US" dirty="0" smtClean="0"/>
              <a:t> GPIO PD7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scheda</a:t>
            </a:r>
            <a:r>
              <a:rPr lang="en-US" dirty="0" smtClean="0"/>
              <a:t> STM32F4 di </a:t>
            </a:r>
            <a:r>
              <a:rPr lang="en-US" dirty="0" err="1" smtClean="0"/>
              <a:t>modo</a:t>
            </a:r>
            <a:r>
              <a:rPr lang="en-US" dirty="0" smtClean="0"/>
              <a:t> da </a:t>
            </a:r>
            <a:r>
              <a:rPr lang="en-US" dirty="0" err="1" smtClean="0"/>
              <a:t>poterne</a:t>
            </a:r>
            <a:r>
              <a:rPr lang="en-US" dirty="0" smtClean="0"/>
              <a:t> </a:t>
            </a:r>
            <a:r>
              <a:rPr lang="en-US" dirty="0" err="1" smtClean="0"/>
              <a:t>controllare</a:t>
            </a:r>
            <a:r>
              <a:rPr lang="en-US" dirty="0" smtClean="0"/>
              <a:t> </a:t>
            </a:r>
            <a:r>
              <a:rPr lang="en-US" dirty="0" err="1" smtClean="0"/>
              <a:t>l’accensione</a:t>
            </a:r>
            <a:r>
              <a:rPr lang="en-US" dirty="0" smtClean="0"/>
              <a:t> </a:t>
            </a:r>
            <a:r>
              <a:rPr lang="en-US" dirty="0" err="1" smtClean="0"/>
              <a:t>facendone</a:t>
            </a:r>
            <a:r>
              <a:rPr lang="en-US" dirty="0" smtClean="0"/>
              <a:t> </a:t>
            </a:r>
            <a:r>
              <a:rPr lang="en-US" dirty="0" err="1" smtClean="0"/>
              <a:t>variare</a:t>
            </a:r>
            <a:r>
              <a:rPr lang="en-US" dirty="0" smtClean="0"/>
              <a:t> </a:t>
            </a:r>
            <a:r>
              <a:rPr lang="en-US" dirty="0" err="1" smtClean="0"/>
              <a:t>l’uscita</a:t>
            </a:r>
            <a:r>
              <a:rPr lang="en-US" dirty="0" smtClean="0"/>
              <a:t> </a:t>
            </a:r>
            <a:r>
              <a:rPr lang="en-US" dirty="0" err="1" smtClean="0"/>
              <a:t>logica</a:t>
            </a:r>
            <a:r>
              <a:rPr lang="en-US" dirty="0" smtClean="0"/>
              <a:t> (0 </a:t>
            </a:r>
            <a:r>
              <a:rPr lang="it-IT" dirty="0" smtClean="0"/>
              <a:t>–</a:t>
            </a:r>
            <a:r>
              <a:rPr lang="en-US" dirty="0" smtClean="0"/>
              <a:t> 0V / 1 </a:t>
            </a:r>
            <a:r>
              <a:rPr lang="it-IT" dirty="0" smtClean="0"/>
              <a:t>–</a:t>
            </a:r>
            <a:r>
              <a:rPr lang="en-US" dirty="0" smtClean="0"/>
              <a:t> 5V).</a:t>
            </a:r>
            <a:endParaRPr lang="it-IT" dirty="0" smtClean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340768"/>
            <a:ext cx="63500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5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Connessione della STM32F4 con i LED attraverso la </a:t>
            </a:r>
            <a:r>
              <a:rPr lang="it-IT" dirty="0" err="1"/>
              <a:t>BreadBoard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0" r="38255"/>
          <a:stretch/>
        </p:blipFill>
        <p:spPr>
          <a:xfrm>
            <a:off x="2420965" y="1700808"/>
            <a:ext cx="4455291" cy="4097509"/>
          </a:xfrm>
        </p:spPr>
      </p:pic>
      <p:sp>
        <p:nvSpPr>
          <p:cNvPr id="6" name="Rettangolo 5"/>
          <p:cNvSpPr/>
          <p:nvPr/>
        </p:nvSpPr>
        <p:spPr bwMode="auto">
          <a:xfrm>
            <a:off x="2492973" y="1988840"/>
            <a:ext cx="792088" cy="79208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Tahoma" pitchFamily="32" charset="0"/>
                <a:cs typeface="Arial" charset="0"/>
              </a:rPr>
              <a:t>GPIO</a:t>
            </a:r>
          </a:p>
        </p:txBody>
      </p:sp>
      <p:sp>
        <p:nvSpPr>
          <p:cNvPr id="7" name="Rettangolo 6"/>
          <p:cNvSpPr/>
          <p:nvPr/>
        </p:nvSpPr>
        <p:spPr bwMode="auto">
          <a:xfrm>
            <a:off x="2492973" y="4725144"/>
            <a:ext cx="792088" cy="79208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ts val="6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effectLst/>
                <a:latin typeface="Tahoma" pitchFamily="32" charset="0"/>
                <a:cs typeface="Arial" charset="0"/>
              </a:rPr>
              <a:t>GND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801" y="4221088"/>
            <a:ext cx="473508" cy="504057"/>
          </a:xfrm>
          <a:prstGeom prst="rect">
            <a:avLst/>
          </a:prstGeom>
        </p:spPr>
      </p:pic>
      <p:cxnSp>
        <p:nvCxnSpPr>
          <p:cNvPr id="11" name="Connettore 1 10"/>
          <p:cNvCxnSpPr/>
          <p:nvPr/>
        </p:nvCxnSpPr>
        <p:spPr bwMode="auto">
          <a:xfrm flipH="1" flipV="1">
            <a:off x="5085261" y="4149080"/>
            <a:ext cx="360040" cy="504056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93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675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675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sz="2800" b="1" i="0" dirty="0" smtClean="0">
            <a:solidFill>
              <a:srgbClr val="0042A4"/>
            </a:solidFill>
            <a:latin typeface="Osvald"/>
          </a:defRPr>
        </a:defPPr>
      </a:lstStyle>
    </a:tx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6073</TotalTime>
  <Words>1617</Words>
  <Application>Microsoft Macintosh PowerPoint</Application>
  <PresentationFormat>Presentazione su schermo (4:3)</PresentationFormat>
  <Paragraphs>143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1_Tema di Office</vt:lpstr>
      <vt:lpstr>Presentazione di PowerPoint</vt:lpstr>
      <vt:lpstr>Outline</vt:lpstr>
      <vt:lpstr>Cosa ci Aspettiamo da Voi</vt:lpstr>
      <vt:lpstr>La BreadBoard</vt:lpstr>
      <vt:lpstr>Come è organizzata una BreadBoard</vt:lpstr>
      <vt:lpstr>Come è organizzata una BreadBoard</vt:lpstr>
      <vt:lpstr>Connessione della STM32F4 con i LED attraverso la BreadBoard</vt:lpstr>
      <vt:lpstr>Connessione della STM32F4 con i LED attraverso la BreadBoard</vt:lpstr>
      <vt:lpstr>Connessione della STM32F4 con i LED attraverso la BreadBoard</vt:lpstr>
      <vt:lpstr>E per quanto riguarda il Driver sulla scheda?</vt:lpstr>
      <vt:lpstr>Il Cubo LED: Come Funziona</vt:lpstr>
      <vt:lpstr>Unità Necessarie per la Creazione del Cubo</vt:lpstr>
      <vt:lpstr>Perché i Transistor…</vt:lpstr>
      <vt:lpstr>Perché i Transistor…</vt:lpstr>
      <vt:lpstr>Presentazione di PowerPoint</vt:lpstr>
      <vt:lpstr>Presentazione di PowerPoint</vt:lpstr>
      <vt:lpstr>Estensione al progetto sul cubo Led</vt:lpstr>
      <vt:lpstr>L’Accelerometro sulla STM32F4 1/2</vt:lpstr>
      <vt:lpstr>L’Accelerometro sulla STM32F4 2/2</vt:lpstr>
      <vt:lpstr>SPI</vt:lpstr>
      <vt:lpstr>Sviluppo del Driver</vt:lpstr>
      <vt:lpstr>Utilizzo del Microfono</vt:lpstr>
      <vt:lpstr>Panoramica</vt:lpstr>
      <vt:lpstr>Esempi sulle Periferiche Esterne al SoC</vt:lpstr>
      <vt:lpstr>Riutilizzo dell’Esempio Fornito – 1/</vt:lpstr>
      <vt:lpstr>Riutilizzo dell’Esempio Fornito – 2/</vt:lpstr>
      <vt:lpstr>Consigli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Giovanni Mazzeo</cp:lastModifiedBy>
  <cp:revision>256</cp:revision>
  <cp:lastPrinted>2016-05-19T20:21:54Z</cp:lastPrinted>
  <dcterms:created xsi:type="dcterms:W3CDTF">2015-01-09T11:45:56Z</dcterms:created>
  <dcterms:modified xsi:type="dcterms:W3CDTF">2016-05-20T12:16:30Z</dcterms:modified>
</cp:coreProperties>
</file>