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8" r:id="rId2"/>
    <p:sldId id="258" r:id="rId3"/>
    <p:sldId id="257" r:id="rId4"/>
    <p:sldId id="259" r:id="rId5"/>
    <p:sldId id="260" r:id="rId6"/>
    <p:sldId id="327" r:id="rId7"/>
    <p:sldId id="304" r:id="rId8"/>
    <p:sldId id="261" r:id="rId9"/>
    <p:sldId id="307" r:id="rId10"/>
    <p:sldId id="309" r:id="rId11"/>
    <p:sldId id="310" r:id="rId12"/>
    <p:sldId id="311" r:id="rId13"/>
    <p:sldId id="312" r:id="rId14"/>
    <p:sldId id="314" r:id="rId15"/>
    <p:sldId id="313" r:id="rId16"/>
    <p:sldId id="308" r:id="rId17"/>
    <p:sldId id="306" r:id="rId18"/>
    <p:sldId id="262" r:id="rId19"/>
    <p:sldId id="305" r:id="rId20"/>
    <p:sldId id="275" r:id="rId21"/>
    <p:sldId id="277" r:id="rId22"/>
    <p:sldId id="322" r:id="rId23"/>
    <p:sldId id="323" r:id="rId24"/>
    <p:sldId id="274" r:id="rId25"/>
    <p:sldId id="324" r:id="rId26"/>
    <p:sldId id="321" r:id="rId27"/>
    <p:sldId id="326" r:id="rId28"/>
    <p:sldId id="276" r:id="rId29"/>
    <p:sldId id="302" r:id="rId30"/>
    <p:sldId id="289" r:id="rId31"/>
    <p:sldId id="290" r:id="rId32"/>
    <p:sldId id="291" r:id="rId33"/>
    <p:sldId id="292" r:id="rId34"/>
    <p:sldId id="293" r:id="rId35"/>
    <p:sldId id="294" r:id="rId36"/>
    <p:sldId id="303" r:id="rId37"/>
    <p:sldId id="296" r:id="rId38"/>
    <p:sldId id="317" r:id="rId39"/>
    <p:sldId id="316" r:id="rId40"/>
    <p:sldId id="320" r:id="rId41"/>
    <p:sldId id="268"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21" autoAdjust="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E3C0F-4B61-4157-9E10-1BCE5C189444}" type="datetimeFigureOut">
              <a:rPr lang="it-IT" smtClean="0"/>
              <a:t>10/03/2022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D769C-AB20-40DE-8AAE-C79D585E5488}" type="slidenum">
              <a:rPr lang="it-IT" smtClean="0"/>
              <a:t>‹N›</a:t>
            </a:fld>
            <a:endParaRPr lang="it-IT"/>
          </a:p>
        </p:txBody>
      </p:sp>
    </p:spTree>
    <p:extLst>
      <p:ext uri="{BB962C8B-B14F-4D97-AF65-F5344CB8AC3E}">
        <p14:creationId xmlns:p14="http://schemas.microsoft.com/office/powerpoint/2010/main" val="4735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100" noProof="0" dirty="0">
              <a:latin typeface="Arial" pitchFamily="34" charset="0"/>
              <a:cs typeface="Arial" pitchFamily="34" charset="0"/>
            </a:endParaRPr>
          </a:p>
        </p:txBody>
      </p:sp>
      <p:sp>
        <p:nvSpPr>
          <p:cNvPr id="4" name="Segnaposto numero diapositiva 3"/>
          <p:cNvSpPr>
            <a:spLocks noGrp="1"/>
          </p:cNvSpPr>
          <p:nvPr>
            <p:ph type="sldNum" sz="quarter" idx="10"/>
          </p:nvPr>
        </p:nvSpPr>
        <p:spPr/>
        <p:txBody>
          <a:bodyPr/>
          <a:lstStyle/>
          <a:p>
            <a:fld id="{F23999D7-BBA3-4DA1-A061-7361EFF3FB04}"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265493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100" noProof="0" dirty="0">
              <a:latin typeface="Arial" pitchFamily="34" charset="0"/>
              <a:cs typeface="Arial" pitchFamily="34" charset="0"/>
            </a:endParaRPr>
          </a:p>
        </p:txBody>
      </p:sp>
      <p:sp>
        <p:nvSpPr>
          <p:cNvPr id="4" name="Segnaposto numero diapositiva 3"/>
          <p:cNvSpPr>
            <a:spLocks noGrp="1"/>
          </p:cNvSpPr>
          <p:nvPr>
            <p:ph type="sldNum" sz="quarter" idx="10"/>
          </p:nvPr>
        </p:nvSpPr>
        <p:spPr/>
        <p:txBody>
          <a:bodyPr/>
          <a:lstStyle/>
          <a:p>
            <a:fld id="{F23999D7-BBA3-4DA1-A061-7361EFF3FB04}" type="slidenum">
              <a:rPr lang="it-IT" smtClean="0">
                <a:solidFill>
                  <a:prstClr val="black"/>
                </a:solidFill>
              </a:rPr>
              <a:pPr/>
              <a:t>30</a:t>
            </a:fld>
            <a:endParaRPr lang="it-IT">
              <a:solidFill>
                <a:prstClr val="black"/>
              </a:solidFill>
            </a:endParaRPr>
          </a:p>
        </p:txBody>
      </p:sp>
    </p:spTree>
    <p:extLst>
      <p:ext uri="{BB962C8B-B14F-4D97-AF65-F5344CB8AC3E}">
        <p14:creationId xmlns:p14="http://schemas.microsoft.com/office/powerpoint/2010/main" val="265493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100" noProof="0" dirty="0">
              <a:latin typeface="Arial" pitchFamily="34" charset="0"/>
              <a:cs typeface="Arial" pitchFamily="34" charset="0"/>
            </a:endParaRPr>
          </a:p>
        </p:txBody>
      </p:sp>
      <p:sp>
        <p:nvSpPr>
          <p:cNvPr id="4" name="Segnaposto numero diapositiva 3"/>
          <p:cNvSpPr>
            <a:spLocks noGrp="1"/>
          </p:cNvSpPr>
          <p:nvPr>
            <p:ph type="sldNum" sz="quarter" idx="10"/>
          </p:nvPr>
        </p:nvSpPr>
        <p:spPr/>
        <p:txBody>
          <a:bodyPr/>
          <a:lstStyle/>
          <a:p>
            <a:fld id="{F23999D7-BBA3-4DA1-A061-7361EFF3FB04}" type="slidenum">
              <a:rPr lang="it-IT" smtClean="0">
                <a:solidFill>
                  <a:prstClr val="black"/>
                </a:solidFill>
              </a:rPr>
              <a:pPr/>
              <a:t>31</a:t>
            </a:fld>
            <a:endParaRPr lang="it-IT">
              <a:solidFill>
                <a:prstClr val="black"/>
              </a:solidFill>
            </a:endParaRPr>
          </a:p>
        </p:txBody>
      </p:sp>
    </p:spTree>
    <p:extLst>
      <p:ext uri="{BB962C8B-B14F-4D97-AF65-F5344CB8AC3E}">
        <p14:creationId xmlns:p14="http://schemas.microsoft.com/office/powerpoint/2010/main" val="265493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100" noProof="0" dirty="0">
              <a:latin typeface="Arial" pitchFamily="34" charset="0"/>
              <a:cs typeface="Arial" pitchFamily="34" charset="0"/>
            </a:endParaRPr>
          </a:p>
        </p:txBody>
      </p:sp>
      <p:sp>
        <p:nvSpPr>
          <p:cNvPr id="4" name="Segnaposto numero diapositiva 3"/>
          <p:cNvSpPr>
            <a:spLocks noGrp="1"/>
          </p:cNvSpPr>
          <p:nvPr>
            <p:ph type="sldNum" sz="quarter" idx="10"/>
          </p:nvPr>
        </p:nvSpPr>
        <p:spPr/>
        <p:txBody>
          <a:bodyPr/>
          <a:lstStyle/>
          <a:p>
            <a:fld id="{F23999D7-BBA3-4DA1-A061-7361EFF3FB04}" type="slidenum">
              <a:rPr lang="it-IT" smtClean="0">
                <a:solidFill>
                  <a:prstClr val="black"/>
                </a:solidFill>
              </a:rPr>
              <a:pPr/>
              <a:t>32</a:t>
            </a:fld>
            <a:endParaRPr lang="it-IT">
              <a:solidFill>
                <a:prstClr val="black"/>
              </a:solidFill>
            </a:endParaRPr>
          </a:p>
        </p:txBody>
      </p:sp>
    </p:spTree>
    <p:extLst>
      <p:ext uri="{BB962C8B-B14F-4D97-AF65-F5344CB8AC3E}">
        <p14:creationId xmlns:p14="http://schemas.microsoft.com/office/powerpoint/2010/main" val="265493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204AFDA-3596-402C-B2EE-8CAAD3DD3AAB}" type="datetime1">
              <a:rPr lang="it-IT" smtClean="0"/>
              <a:t>10/03/2022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5A4095-4BCC-44B0-B2CE-54DFB6F56CA6}" type="datetime1">
              <a:rPr lang="it-IT" smtClean="0"/>
              <a:t>10/03/2022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0929C0-B464-4DD7-8C1C-FD95F1FD8AC9}" type="datetime1">
              <a:rPr lang="it-IT" smtClean="0"/>
              <a:t>10/03/2022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6490061-0120-47E4-A820-9C02360FBC6D}" type="datetime1">
              <a:rPr lang="it-IT" smtClean="0"/>
              <a:t>10/03/2022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F636A1D-BDBC-4ED2-B3FC-66C4C5DD744C}" type="datetime1">
              <a:rPr lang="it-IT" smtClean="0"/>
              <a:t>10/03/2022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EC08EA3-0304-41E3-BA87-471DEDAF4FE6}" type="datetime1">
              <a:rPr lang="it-IT" smtClean="0"/>
              <a:t>10/03/2022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2C116C5-C36B-466C-B201-B0F0F75FCCD6}" type="datetime1">
              <a:rPr lang="it-IT" smtClean="0"/>
              <a:t>10/03/2022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5CE6626-05D8-49CB-A04A-2CF1398FB731}" type="datetime1">
              <a:rPr lang="it-IT" smtClean="0"/>
              <a:t>10/03/2022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990F12-6D12-4156-8ACA-3D2711CECA41}" type="datetime1">
              <a:rPr lang="it-IT" smtClean="0"/>
              <a:t>10/03/2022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7AD555C-F8DA-4A1B-898B-CCDE807F24E4}" type="datetime1">
              <a:rPr lang="it-IT" smtClean="0"/>
              <a:t>10/03/2022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46DEE3E-3AE9-47D6-BA7A-79E07C34F588}" type="datetime1">
              <a:rPr lang="it-IT" smtClean="0"/>
              <a:t>10/03/2022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66FA7-83ED-408B-B940-38819AC0373B}" type="datetime1">
              <a:rPr lang="it-IT" smtClean="0"/>
              <a:t>10/03/2022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Atlantic_Empress" TargetMode="External"/><Relationship Id="rId13" Type="http://schemas.openxmlformats.org/officeDocument/2006/relationships/hyperlink" Target="https://en.wikipedia.org/wiki/Castillo_de_Bellver" TargetMode="External"/><Relationship Id="rId3" Type="http://schemas.openxmlformats.org/officeDocument/2006/relationships/hyperlink" Target="https://en.wikipedia.org/w/index.php?title=Kuwaiti_oil_lakes&amp;action=edit&amp;redlink=1" TargetMode="External"/><Relationship Id="rId7" Type="http://schemas.openxmlformats.org/officeDocument/2006/relationships/hyperlink" Target="https://en.wikipedia.org/wiki/Ixtoc_I_oil_spill" TargetMode="External"/><Relationship Id="rId12" Type="http://schemas.openxmlformats.org/officeDocument/2006/relationships/hyperlink" Target="https://en.wikipedia.org/wiki/ABT_Summer" TargetMode="External"/><Relationship Id="rId2" Type="http://schemas.openxmlformats.org/officeDocument/2006/relationships/hyperlink" Target="https://en.wikipedia.org/wiki/Kuwaiti_oil_fires" TargetMode="External"/><Relationship Id="rId1" Type="http://schemas.openxmlformats.org/officeDocument/2006/relationships/slideLayout" Target="../slideLayouts/slideLayout1.xml"/><Relationship Id="rId6" Type="http://schemas.openxmlformats.org/officeDocument/2006/relationships/hyperlink" Target="https://en.wikipedia.org/wiki/Deepwater_Horizon_oil_spill" TargetMode="External"/><Relationship Id="rId11" Type="http://schemas.openxmlformats.org/officeDocument/2006/relationships/hyperlink" Target="https://en.wikipedia.org/wiki/Nowruz_(oil_field)" TargetMode="External"/><Relationship Id="rId5" Type="http://schemas.openxmlformats.org/officeDocument/2006/relationships/hyperlink" Target="https://en.wikipedia.org/wiki/Gulf_War_oil_spill" TargetMode="External"/><Relationship Id="rId10" Type="http://schemas.openxmlformats.org/officeDocument/2006/relationships/hyperlink" Target="https://en.wikipedia.org/wiki/Fergana_Valley_oil_spill" TargetMode="External"/><Relationship Id="rId4" Type="http://schemas.openxmlformats.org/officeDocument/2006/relationships/hyperlink" Target="https://en.wikipedia.org/wiki/Lakeview_Gusher" TargetMode="External"/><Relationship Id="rId9" Type="http://schemas.openxmlformats.org/officeDocument/2006/relationships/hyperlink" Target="https://en.wikipedia.org/w/index.php?title=Aegean_Captain&amp;action=edit&amp;redlink=1" TargetMode="External"/><Relationship Id="rId14" Type="http://schemas.openxmlformats.org/officeDocument/2006/relationships/hyperlink" Target="https://en.wikipedia.org/wiki/Amoco_Cadiz"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6.bin"/><Relationship Id="rId18" Type="http://schemas.openxmlformats.org/officeDocument/2006/relationships/oleObject" Target="../embeddings/oleObject10.bin"/><Relationship Id="rId3" Type="http://schemas.openxmlformats.org/officeDocument/2006/relationships/oleObject" Target="../embeddings/oleObject1.bin"/><Relationship Id="rId21" Type="http://schemas.openxmlformats.org/officeDocument/2006/relationships/image" Target="../media/image22.wmf"/><Relationship Id="rId7" Type="http://schemas.openxmlformats.org/officeDocument/2006/relationships/oleObject" Target="../embeddings/oleObject3.bin"/><Relationship Id="rId12" Type="http://schemas.openxmlformats.org/officeDocument/2006/relationships/image" Target="../media/image19.wmf"/><Relationship Id="rId17" Type="http://schemas.openxmlformats.org/officeDocument/2006/relationships/oleObject" Target="../embeddings/oleObject9.bin"/><Relationship Id="rId2" Type="http://schemas.openxmlformats.org/officeDocument/2006/relationships/slideLayout" Target="../slideLayouts/slideLayout1.xml"/><Relationship Id="rId16" Type="http://schemas.openxmlformats.org/officeDocument/2006/relationships/oleObject" Target="../embeddings/oleObject8.bin"/><Relationship Id="rId20"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image" Target="../media/image1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20.wmf"/><Relationship Id="rId10" Type="http://schemas.openxmlformats.org/officeDocument/2006/relationships/image" Target="../media/image18.emf"/><Relationship Id="rId19"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oleObject" Target="../embeddings/oleObject4.bin"/><Relationship Id="rId14" Type="http://schemas.openxmlformats.org/officeDocument/2006/relationships/oleObject" Target="../embeddings/oleObject7.bin"/><Relationship Id="rId2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xml"/><Relationship Id="rId7" Type="http://schemas.openxmlformats.org/officeDocument/2006/relationships/image" Target="../media/image30.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12.bin"/><Relationship Id="rId5" Type="http://schemas.microsoft.com/office/2007/relationships/hdphoto" Target="../media/hdphoto6.wdp"/><Relationship Id="rId4" Type="http://schemas.openxmlformats.org/officeDocument/2006/relationships/image" Target="../media/image32.jpeg"/><Relationship Id="rId9" Type="http://schemas.openxmlformats.org/officeDocument/2006/relationships/image" Target="../media/image3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Logo_g.jpg"/>
          <p:cNvPicPr/>
          <p:nvPr/>
        </p:nvPicPr>
        <p:blipFill>
          <a:blip r:embed="rId3" cstate="print">
            <a:clrChange>
              <a:clrFrom>
                <a:srgbClr val="FFFFFF"/>
              </a:clrFrom>
              <a:clrTo>
                <a:srgbClr val="FFFFFF">
                  <a:alpha val="0"/>
                </a:srgbClr>
              </a:clrTo>
            </a:clrChange>
          </a:blip>
          <a:stretch>
            <a:fillRect/>
          </a:stretch>
        </p:blipFill>
        <p:spPr>
          <a:xfrm>
            <a:off x="3851920" y="332656"/>
            <a:ext cx="1596202" cy="1584176"/>
          </a:xfrm>
          <a:prstGeom prst="rect">
            <a:avLst/>
          </a:prstGeom>
        </p:spPr>
      </p:pic>
      <p:sp>
        <p:nvSpPr>
          <p:cNvPr id="6" name="CasellaDiTesto 4"/>
          <p:cNvSpPr txBox="1">
            <a:spLocks noChangeArrowheads="1"/>
          </p:cNvSpPr>
          <p:nvPr/>
        </p:nvSpPr>
        <p:spPr bwMode="auto">
          <a:xfrm>
            <a:off x="323528" y="2027456"/>
            <a:ext cx="856895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600"/>
              </a:spcBef>
            </a:pPr>
            <a:r>
              <a:rPr lang="it-IT" sz="3200" b="1" dirty="0">
                <a:latin typeface="Times New Roman" panose="02020603050405020304" pitchFamily="18" charset="0"/>
                <a:cs typeface="Times New Roman" pitchFamily="18" charset="0"/>
              </a:rPr>
              <a:t> </a:t>
            </a:r>
            <a:r>
              <a:rPr lang="it-IT" sz="2800" b="1" dirty="0">
                <a:latin typeface="Times New Roman" pitchFamily="18" charset="0"/>
                <a:cs typeface="Times New Roman" pitchFamily="18" charset="0"/>
              </a:rPr>
              <a:t>Corso di </a:t>
            </a:r>
          </a:p>
          <a:p>
            <a:pPr algn="ctr" eaLnBrk="1" hangingPunct="1">
              <a:spcBef>
                <a:spcPts val="600"/>
              </a:spcBef>
            </a:pPr>
            <a:r>
              <a:rPr lang="it-IT" sz="2800" b="1" dirty="0">
                <a:solidFill>
                  <a:srgbClr val="FF0000"/>
                </a:solidFill>
                <a:latin typeface="Times New Roman" panose="02020603050405020304" pitchFamily="18" charset="0"/>
                <a:cs typeface="Times New Roman" panose="02020603050405020304" pitchFamily="18" charset="0"/>
              </a:rPr>
              <a:t>INQUINAMENTO E PROTEZIONE AMBIENTALE</a:t>
            </a:r>
          </a:p>
        </p:txBody>
      </p:sp>
      <p:sp>
        <p:nvSpPr>
          <p:cNvPr id="7" name="CasellaDiTesto 5"/>
          <p:cNvSpPr txBox="1">
            <a:spLocks noChangeArrowheads="1"/>
          </p:cNvSpPr>
          <p:nvPr/>
        </p:nvSpPr>
        <p:spPr bwMode="auto">
          <a:xfrm>
            <a:off x="1893912" y="3759423"/>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400" i="1" dirty="0">
                <a:latin typeface="Times New Roman" pitchFamily="18" charset="0"/>
                <a:cs typeface="Times New Roman" pitchFamily="18" charset="0"/>
              </a:rPr>
              <a:t>Stefano </a:t>
            </a:r>
            <a:r>
              <a:rPr lang="it-IT" sz="2400" i="1" dirty="0" err="1">
                <a:latin typeface="Times New Roman" pitchFamily="18" charset="0"/>
                <a:cs typeface="Times New Roman" pitchFamily="18" charset="0"/>
              </a:rPr>
              <a:t>Dumontet</a:t>
            </a:r>
            <a:r>
              <a:rPr lang="it-IT" sz="2400" i="1" dirty="0">
                <a:latin typeface="Times New Roman" pitchFamily="18" charset="0"/>
                <a:cs typeface="Times New Roman" pitchFamily="18" charset="0"/>
              </a:rPr>
              <a:t>/Vincenzo Pasquale</a:t>
            </a:r>
          </a:p>
        </p:txBody>
      </p:sp>
      <p:sp>
        <p:nvSpPr>
          <p:cNvPr id="3" name="Segnaposto numero diapositiva 2"/>
          <p:cNvSpPr>
            <a:spLocks noGrp="1"/>
          </p:cNvSpPr>
          <p:nvPr>
            <p:ph type="sldNum" sz="quarter" idx="12"/>
          </p:nvPr>
        </p:nvSpPr>
        <p:spPr/>
        <p:txBody>
          <a:bodyPr/>
          <a:lstStyle/>
          <a:p>
            <a:fld id="{E7A41E1B-4F70-4964-A407-84C68BE8251C}" type="slidenum">
              <a:rPr lang="it-IT" smtClean="0">
                <a:solidFill>
                  <a:prstClr val="black">
                    <a:tint val="75000"/>
                  </a:prstClr>
                </a:solidFill>
              </a:rPr>
              <a:pPr/>
              <a:t>1</a:t>
            </a:fld>
            <a:endParaRPr lang="it-IT">
              <a:solidFill>
                <a:prstClr val="black">
                  <a:tint val="75000"/>
                </a:prstClr>
              </a:solidFill>
            </a:endParaRPr>
          </a:p>
        </p:txBody>
      </p:sp>
    </p:spTree>
    <p:extLst>
      <p:ext uri="{BB962C8B-B14F-4D97-AF65-F5344CB8AC3E}">
        <p14:creationId xmlns:p14="http://schemas.microsoft.com/office/powerpoint/2010/main" val="34293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10</a:t>
            </a:fld>
            <a:endParaRPr lang="it-IT"/>
          </a:p>
        </p:txBody>
      </p:sp>
      <p:sp>
        <p:nvSpPr>
          <p:cNvPr id="3" name="CasellaDiTesto 2"/>
          <p:cNvSpPr txBox="1"/>
          <p:nvPr/>
        </p:nvSpPr>
        <p:spPr>
          <a:xfrm>
            <a:off x="251520" y="260648"/>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OIL SPILL</a:t>
            </a:r>
          </a:p>
        </p:txBody>
      </p:sp>
      <p:pic>
        <p:nvPicPr>
          <p:cNvPr id="4113" name="Picture 17" descr="http://oceanworld.tamu.edu/resources/oceanography-book/Images/ixto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36" y="1126112"/>
            <a:ext cx="6552728" cy="422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24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11</a:t>
            </a:fld>
            <a:endParaRPr lang="it-IT"/>
          </a:p>
        </p:txBody>
      </p:sp>
      <p:sp>
        <p:nvSpPr>
          <p:cNvPr id="3" name="CasellaDiTesto 2"/>
          <p:cNvSpPr txBox="1"/>
          <p:nvPr/>
        </p:nvSpPr>
        <p:spPr>
          <a:xfrm>
            <a:off x="251520" y="260648"/>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OIL SPILL</a:t>
            </a:r>
          </a:p>
        </p:txBody>
      </p:sp>
      <p:pic>
        <p:nvPicPr>
          <p:cNvPr id="4115" name="Picture 19" descr="http://s.ngm.com/2010/10/gulf-oil-spill/img/gulf-oil-spill-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146221"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2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12</a:t>
            </a:fld>
            <a:endParaRPr lang="it-IT"/>
          </a:p>
        </p:txBody>
      </p:sp>
      <p:sp>
        <p:nvSpPr>
          <p:cNvPr id="3" name="CasellaDiTesto 2"/>
          <p:cNvSpPr txBox="1"/>
          <p:nvPr/>
        </p:nvSpPr>
        <p:spPr>
          <a:xfrm>
            <a:off x="251520" y="260648"/>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OIL SPILL</a:t>
            </a:r>
          </a:p>
        </p:txBody>
      </p:sp>
      <p:pic>
        <p:nvPicPr>
          <p:cNvPr id="4119" name="Picture 23" descr="http://i.telegraph.co.uk/multimedia/archive/02210/Bp_221059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6112"/>
            <a:ext cx="7150229" cy="446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47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13</a:t>
            </a:fld>
            <a:endParaRPr lang="it-IT"/>
          </a:p>
        </p:txBody>
      </p:sp>
      <p:sp>
        <p:nvSpPr>
          <p:cNvPr id="3" name="CasellaDiTesto 2"/>
          <p:cNvSpPr txBox="1"/>
          <p:nvPr/>
        </p:nvSpPr>
        <p:spPr>
          <a:xfrm>
            <a:off x="251520" y="260648"/>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OIL SPILL</a:t>
            </a:r>
          </a:p>
        </p:txBody>
      </p:sp>
      <p:pic>
        <p:nvPicPr>
          <p:cNvPr id="4117" name="Picture 21" descr="http://a.abcnews.go.com/images/US/GTY_oil_spill_6_kab_150520_4x3_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940" y="1052736"/>
            <a:ext cx="6624735"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94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14</a:t>
            </a:fld>
            <a:endParaRPr lang="it-IT"/>
          </a:p>
        </p:txBody>
      </p:sp>
      <p:sp>
        <p:nvSpPr>
          <p:cNvPr id="3" name="CasellaDiTesto 2"/>
          <p:cNvSpPr txBox="1"/>
          <p:nvPr/>
        </p:nvSpPr>
        <p:spPr>
          <a:xfrm>
            <a:off x="251520" y="260648"/>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OIL SPILL</a:t>
            </a:r>
          </a:p>
        </p:txBody>
      </p:sp>
      <p:pic>
        <p:nvPicPr>
          <p:cNvPr id="11269" name="Picture 5" descr="http://blogs.r.ftdata.co.uk/photo-diary/files/2013/07/oilspi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052736"/>
            <a:ext cx="7416824" cy="495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15</a:t>
            </a:fld>
            <a:endParaRPr lang="it-IT"/>
          </a:p>
        </p:txBody>
      </p:sp>
      <p:sp>
        <p:nvSpPr>
          <p:cNvPr id="3" name="CasellaDiTesto 2"/>
          <p:cNvSpPr txBox="1"/>
          <p:nvPr/>
        </p:nvSpPr>
        <p:spPr>
          <a:xfrm>
            <a:off x="251520" y="260648"/>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OIL SPILL</a:t>
            </a:r>
          </a:p>
        </p:txBody>
      </p:sp>
      <p:pic>
        <p:nvPicPr>
          <p:cNvPr id="6147" name="Picture 3" descr="http://i2.mirror.co.uk/incoming/article226292.ece/alternates/s615/image-3-for-gulf-of-mexico-oil-spill-animals-covered-in-oil-gallery-322604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92967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4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16</a:t>
            </a:fld>
            <a:endParaRPr lang="it-IT"/>
          </a:p>
        </p:txBody>
      </p:sp>
      <p:sp>
        <p:nvSpPr>
          <p:cNvPr id="3" name="CasellaDiTesto 2"/>
          <p:cNvSpPr txBox="1"/>
          <p:nvPr/>
        </p:nvSpPr>
        <p:spPr>
          <a:xfrm>
            <a:off x="251520" y="260648"/>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OIL SPILL</a:t>
            </a:r>
          </a:p>
        </p:txBody>
      </p:sp>
      <p:graphicFrame>
        <p:nvGraphicFramePr>
          <p:cNvPr id="8" name="Tabella 7"/>
          <p:cNvGraphicFramePr>
            <a:graphicFrameLocks noGrp="1"/>
          </p:cNvGraphicFramePr>
          <p:nvPr>
            <p:extLst>
              <p:ext uri="{D42A27DB-BD31-4B8C-83A1-F6EECF244321}">
                <p14:modId xmlns:p14="http://schemas.microsoft.com/office/powerpoint/2010/main" val="281628933"/>
              </p:ext>
            </p:extLst>
          </p:nvPr>
        </p:nvGraphicFramePr>
        <p:xfrm>
          <a:off x="467544" y="803667"/>
          <a:ext cx="8136900" cy="5505653"/>
        </p:xfrm>
        <a:graphic>
          <a:graphicData uri="http://schemas.openxmlformats.org/drawingml/2006/table">
            <a:tbl>
              <a:tblPr/>
              <a:tblGrid>
                <a:gridCol w="2034225">
                  <a:extLst>
                    <a:ext uri="{9D8B030D-6E8A-4147-A177-3AD203B41FA5}">
                      <a16:colId xmlns:a16="http://schemas.microsoft.com/office/drawing/2014/main" val="20000"/>
                    </a:ext>
                  </a:extLst>
                </a:gridCol>
                <a:gridCol w="2034225">
                  <a:extLst>
                    <a:ext uri="{9D8B030D-6E8A-4147-A177-3AD203B41FA5}">
                      <a16:colId xmlns:a16="http://schemas.microsoft.com/office/drawing/2014/main" val="20001"/>
                    </a:ext>
                  </a:extLst>
                </a:gridCol>
                <a:gridCol w="2034225">
                  <a:extLst>
                    <a:ext uri="{9D8B030D-6E8A-4147-A177-3AD203B41FA5}">
                      <a16:colId xmlns:a16="http://schemas.microsoft.com/office/drawing/2014/main" val="20002"/>
                    </a:ext>
                  </a:extLst>
                </a:gridCol>
                <a:gridCol w="2034225">
                  <a:extLst>
                    <a:ext uri="{9D8B030D-6E8A-4147-A177-3AD203B41FA5}">
                      <a16:colId xmlns:a16="http://schemas.microsoft.com/office/drawing/2014/main" val="20003"/>
                    </a:ext>
                  </a:extLst>
                </a:gridCol>
              </a:tblGrid>
              <a:tr h="503662">
                <a:tc>
                  <a:txBody>
                    <a:bodyPr/>
                    <a:lstStyle/>
                    <a:p>
                      <a:pPr algn="ctr"/>
                      <a:r>
                        <a:rPr lang="it-IT" sz="1400" dirty="0" err="1">
                          <a:effectLst/>
                          <a:latin typeface="Times New Roman" panose="02020603050405020304" pitchFamily="18" charset="0"/>
                          <a:cs typeface="Times New Roman" panose="02020603050405020304" pitchFamily="18" charset="0"/>
                        </a:rPr>
                        <a:t>Spill</a:t>
                      </a:r>
                      <a:r>
                        <a:rPr lang="it-IT" sz="1400" dirty="0">
                          <a:effectLst/>
                          <a:latin typeface="Times New Roman" panose="02020603050405020304" pitchFamily="18" charset="0"/>
                          <a:cs typeface="Times New Roman" panose="02020603050405020304" pitchFamily="18" charset="0"/>
                        </a:rPr>
                        <a:t> / </a:t>
                      </a:r>
                      <a:r>
                        <a:rPr lang="it-IT" sz="1400" dirty="0" err="1">
                          <a:effectLst/>
                          <a:latin typeface="Times New Roman" panose="02020603050405020304" pitchFamily="18" charset="0"/>
                          <a:cs typeface="Times New Roman" panose="02020603050405020304" pitchFamily="18" charset="0"/>
                        </a:rPr>
                        <a:t>Tanker</a:t>
                      </a:r>
                      <a:endParaRPr lang="it-IT" sz="1400" dirty="0">
                        <a:effectLst/>
                        <a:latin typeface="Times New Roman" panose="02020603050405020304" pitchFamily="18" charset="0"/>
                        <a:cs typeface="Times New Roman" panose="02020603050405020304" pitchFamily="18" charset="0"/>
                      </a:endParaRPr>
                    </a:p>
                  </a:txBody>
                  <a:tcPr marL="28112" marR="61494"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F2F2F2"/>
                    </a:solidFill>
                  </a:tcPr>
                </a:tc>
                <a:tc>
                  <a:txBody>
                    <a:bodyPr/>
                    <a:lstStyle/>
                    <a:p>
                      <a:pPr algn="ctr"/>
                      <a:r>
                        <a:rPr lang="it-IT" sz="1400" dirty="0">
                          <a:effectLst/>
                          <a:latin typeface="Times New Roman" panose="02020603050405020304" pitchFamily="18" charset="0"/>
                          <a:cs typeface="Times New Roman" panose="02020603050405020304" pitchFamily="18" charset="0"/>
                        </a:rPr>
                        <a:t>Location</a:t>
                      </a:r>
                    </a:p>
                  </a:txBody>
                  <a:tcPr marL="28112" marR="61494"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it-IT" sz="1400" dirty="0">
                          <a:effectLst/>
                          <a:latin typeface="Times New Roman" panose="02020603050405020304" pitchFamily="18" charset="0"/>
                          <a:cs typeface="Times New Roman" panose="02020603050405020304" pitchFamily="18" charset="0"/>
                        </a:rPr>
                        <a:t>Date</a:t>
                      </a:r>
                    </a:p>
                  </a:txBody>
                  <a:tcPr marL="28112" marR="61494"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it-IT" sz="1400">
                          <a:effectLst/>
                          <a:latin typeface="Times New Roman" panose="02020603050405020304" pitchFamily="18" charset="0"/>
                          <a:cs typeface="Times New Roman" panose="02020603050405020304" pitchFamily="18" charset="0"/>
                        </a:rPr>
                        <a:t>Barrels</a:t>
                      </a:r>
                      <a:br>
                        <a:rPr lang="it-IT" sz="1400">
                          <a:effectLst/>
                          <a:latin typeface="Times New Roman" panose="02020603050405020304" pitchFamily="18" charset="0"/>
                          <a:cs typeface="Times New Roman" panose="02020603050405020304" pitchFamily="18" charset="0"/>
                        </a:rPr>
                      </a:br>
                      <a:r>
                        <a:rPr lang="it-IT" sz="1400">
                          <a:effectLst/>
                          <a:latin typeface="Times New Roman" panose="02020603050405020304" pitchFamily="18" charset="0"/>
                          <a:cs typeface="Times New Roman" panose="02020603050405020304" pitchFamily="18" charset="0"/>
                        </a:rPr>
                        <a:t>(thousands)</a:t>
                      </a:r>
                    </a:p>
                  </a:txBody>
                  <a:tcPr marL="28112" marR="61494"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09226">
                <a:tc>
                  <a:txBody>
                    <a:bodyPr/>
                    <a:lstStyle/>
                    <a:p>
                      <a:pPr algn="ctr"/>
                      <a:r>
                        <a:rPr lang="en-US" sz="1400" i="1" u="none" strike="noStrike" dirty="0">
                          <a:solidFill>
                            <a:srgbClr val="0B0080"/>
                          </a:solidFill>
                          <a:effectLst/>
                          <a:latin typeface="Times New Roman" panose="02020603050405020304" pitchFamily="18" charset="0"/>
                          <a:cs typeface="Times New Roman" panose="02020603050405020304" pitchFamily="18" charset="0"/>
                          <a:hlinkClick r:id="rId2" tooltip="Kuwaiti oil fires"/>
                        </a:rPr>
                        <a:t>Kuwaiti oil fires</a:t>
                      </a:r>
                      <a:endParaRPr lang="en-US"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Kuwait</a:t>
                      </a:r>
                      <a:endPar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a:effectLst/>
                          <a:latin typeface="Times New Roman" panose="02020603050405020304" pitchFamily="18" charset="0"/>
                          <a:cs typeface="Times New Roman" panose="02020603050405020304" pitchFamily="18" charset="0"/>
                        </a:rPr>
                        <a:t>January 16, 1991 -November 6, 1991</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1</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000</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000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409226">
                <a:tc>
                  <a:txBody>
                    <a:bodyPr/>
                    <a:lstStyle/>
                    <a:p>
                      <a:pPr algn="ctr"/>
                      <a:r>
                        <a:rPr lang="it-IT" sz="1400" i="1" u="none" strike="noStrike" dirty="0" err="1">
                          <a:solidFill>
                            <a:srgbClr val="A55858"/>
                          </a:solidFill>
                          <a:effectLst/>
                          <a:latin typeface="Times New Roman" panose="02020603050405020304" pitchFamily="18" charset="0"/>
                          <a:cs typeface="Times New Roman" panose="02020603050405020304" pitchFamily="18" charset="0"/>
                          <a:hlinkClick r:id="rId3" tooltip="Kuwaiti oil lakes (page does not exist)"/>
                        </a:rPr>
                        <a:t>Kuwaiti</a:t>
                      </a:r>
                      <a:r>
                        <a:rPr lang="it-IT" sz="1400" i="1" u="none" strike="noStrike" dirty="0">
                          <a:solidFill>
                            <a:srgbClr val="A55858"/>
                          </a:solidFill>
                          <a:effectLst/>
                          <a:latin typeface="Times New Roman" panose="02020603050405020304" pitchFamily="18" charset="0"/>
                          <a:cs typeface="Times New Roman" panose="02020603050405020304" pitchFamily="18" charset="0"/>
                          <a:hlinkClick r:id="rId3" tooltip="Kuwaiti oil lakes (page does not exist)"/>
                        </a:rPr>
                        <a:t> </a:t>
                      </a:r>
                      <a:r>
                        <a:rPr lang="it-IT" sz="1400" i="1" u="none" strike="noStrike" dirty="0" err="1">
                          <a:solidFill>
                            <a:srgbClr val="A55858"/>
                          </a:solidFill>
                          <a:effectLst/>
                          <a:latin typeface="Times New Roman" panose="02020603050405020304" pitchFamily="18" charset="0"/>
                          <a:cs typeface="Times New Roman" panose="02020603050405020304" pitchFamily="18" charset="0"/>
                          <a:hlinkClick r:id="rId3" tooltip="Kuwaiti oil lakes (page does not exist)"/>
                        </a:rPr>
                        <a:t>oil</a:t>
                      </a:r>
                      <a:r>
                        <a:rPr lang="it-IT" sz="1400" i="1" u="none" strike="noStrike" dirty="0">
                          <a:solidFill>
                            <a:srgbClr val="A55858"/>
                          </a:solidFill>
                          <a:effectLst/>
                          <a:latin typeface="Times New Roman" panose="02020603050405020304" pitchFamily="18" charset="0"/>
                          <a:cs typeface="Times New Roman" panose="02020603050405020304" pitchFamily="18" charset="0"/>
                          <a:hlinkClick r:id="rId3" tooltip="Kuwaiti oil lakes (page does not exist)"/>
                        </a:rPr>
                        <a:t> </a:t>
                      </a:r>
                      <a:r>
                        <a:rPr lang="it-IT" sz="1400" i="1" u="none" strike="noStrike" dirty="0" err="1">
                          <a:solidFill>
                            <a:srgbClr val="A55858"/>
                          </a:solidFill>
                          <a:effectLst/>
                          <a:latin typeface="Times New Roman" panose="02020603050405020304" pitchFamily="18" charset="0"/>
                          <a:cs typeface="Times New Roman" panose="02020603050405020304" pitchFamily="18" charset="0"/>
                          <a:hlinkClick r:id="rId3" tooltip="Kuwaiti oil lakes (page does not exist)"/>
                        </a:rPr>
                        <a:t>lakes</a:t>
                      </a:r>
                      <a:r>
                        <a:rPr lang="it-IT" sz="1400" i="1" dirty="0">
                          <a:effectLst/>
                          <a:latin typeface="Times New Roman" panose="02020603050405020304" pitchFamily="18" charset="0"/>
                          <a:cs typeface="Times New Roman" panose="02020603050405020304" pitchFamily="18" charset="0"/>
                        </a:rPr>
                        <a:t> </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Kuwait</a:t>
                      </a:r>
                      <a:endPar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a:effectLst/>
                          <a:latin typeface="Times New Roman" panose="02020603050405020304" pitchFamily="18" charset="0"/>
                          <a:cs typeface="Times New Roman" panose="02020603050405020304" pitchFamily="18" charset="0"/>
                        </a:rPr>
                        <a:t>January 1991 - November 1991</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25</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000-50</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000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409226">
                <a:tc>
                  <a:txBody>
                    <a:bodyPr/>
                    <a:lstStyle/>
                    <a:p>
                      <a:pPr algn="ct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4" tooltip="Lakeview Gusher"/>
                        </a:rPr>
                        <a:t>Lakeview</a:t>
                      </a: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4" tooltip="Lakeview Gusher"/>
                        </a:rPr>
                        <a:t> </a:t>
                      </a: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4" tooltip="Lakeview Gusher"/>
                        </a:rPr>
                        <a:t>Gusher</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United States</a:t>
                      </a:r>
                      <a:r>
                        <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Kern County</a:t>
                      </a:r>
                      <a:r>
                        <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rPr>
                        <a:t>, California</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a:effectLst/>
                          <a:latin typeface="Times New Roman" panose="02020603050405020304" pitchFamily="18" charset="0"/>
                          <a:cs typeface="Times New Roman" panose="02020603050405020304" pitchFamily="18" charset="0"/>
                        </a:rPr>
                        <a:t>March 14, 1910 –September 1911</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9</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000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409226">
                <a:tc>
                  <a:txBody>
                    <a:bodyPr/>
                    <a:lstStyle/>
                    <a:p>
                      <a:pPr algn="ctr"/>
                      <a:r>
                        <a:rPr lang="en-US" sz="1400" i="1" u="none" strike="noStrike" dirty="0">
                          <a:solidFill>
                            <a:srgbClr val="0B0080"/>
                          </a:solidFill>
                          <a:effectLst/>
                          <a:latin typeface="Times New Roman" panose="02020603050405020304" pitchFamily="18" charset="0"/>
                          <a:cs typeface="Times New Roman" panose="02020603050405020304" pitchFamily="18" charset="0"/>
                          <a:hlinkClick r:id="rId5" tooltip="Gulf War oil spill"/>
                        </a:rPr>
                        <a:t>Gulf War oil spill</a:t>
                      </a:r>
                      <a:r>
                        <a:rPr lang="en-US" sz="1400" i="1" dirty="0">
                          <a:effectLst/>
                          <a:latin typeface="Times New Roman" panose="02020603050405020304" pitchFamily="18" charset="0"/>
                          <a:cs typeface="Times New Roman" panose="02020603050405020304" pitchFamily="18" charset="0"/>
                        </a:rPr>
                        <a:t> </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Kuwait</a:t>
                      </a:r>
                      <a:r>
                        <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Iraq</a:t>
                      </a:r>
                      <a:r>
                        <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rPr>
                        <a:t>, and the </a:t>
                      </a:r>
                      <a:r>
                        <a:rPr lang="en-US"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Persian Gulf</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a:effectLst/>
                          <a:latin typeface="Times New Roman" panose="02020603050405020304" pitchFamily="18" charset="0"/>
                          <a:cs typeface="Times New Roman" panose="02020603050405020304" pitchFamily="18" charset="0"/>
                        </a:rPr>
                        <a:t>January 19, 1991 -January 28, 1991</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6</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000–8</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000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409226">
                <a:tc>
                  <a:txBody>
                    <a:bodyPr/>
                    <a:lstStyle/>
                    <a:p>
                      <a:pPr algn="ct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6" tooltip="Deepwater Horizon oil spill"/>
                        </a:rPr>
                        <a:t>Deepwater</a:t>
                      </a: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6" tooltip="Deepwater Horizon oil spill"/>
                        </a:rPr>
                        <a:t> </a:t>
                      </a: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6" tooltip="Deepwater Horizon oil spill"/>
                        </a:rPr>
                        <a:t>Horizon</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United States</a:t>
                      </a:r>
                      <a:r>
                        <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Gulf of Mexico</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a:effectLst/>
                          <a:latin typeface="Times New Roman" panose="02020603050405020304" pitchFamily="18" charset="0"/>
                          <a:cs typeface="Times New Roman" panose="02020603050405020304" pitchFamily="18" charset="0"/>
                        </a:rPr>
                        <a:t>April 20, 2010 – July 15, 2010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5 000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409226">
                <a:tc>
                  <a:txBody>
                    <a:bodyPr/>
                    <a:lstStyle/>
                    <a:p>
                      <a:pPr algn="ct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7" tooltip="Ixtoc I oil spill"/>
                        </a:rPr>
                        <a:t>Ixtoc</a:t>
                      </a: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7" tooltip="Ixtoc I oil spill"/>
                        </a:rPr>
                        <a:t> I</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Mexico</a:t>
                      </a: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err="1">
                          <a:solidFill>
                            <a:schemeClr val="tx1">
                              <a:lumMod val="95000"/>
                              <a:lumOff val="5000"/>
                            </a:schemeClr>
                          </a:solidFill>
                          <a:effectLst/>
                          <a:latin typeface="Times New Roman" panose="02020603050405020304" pitchFamily="18" charset="0"/>
                          <a:cs typeface="Times New Roman" panose="02020603050405020304" pitchFamily="18" charset="0"/>
                        </a:rPr>
                        <a:t>Gulf</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 of Mexico</a:t>
                      </a:r>
                      <a:endPar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sz="1400" dirty="0">
                          <a:effectLst/>
                          <a:latin typeface="Times New Roman" panose="02020603050405020304" pitchFamily="18" charset="0"/>
                          <a:cs typeface="Times New Roman" panose="02020603050405020304" pitchFamily="18" charset="0"/>
                        </a:rPr>
                        <a:t>June 3, 1979 – March 23, 1980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3</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520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452042">
                <a:tc>
                  <a:txBody>
                    <a:bodyPr/>
                    <a:lstStyle/>
                    <a:p>
                      <a:pPr algn="ct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8" tooltip="Atlantic Empress"/>
                        </a:rPr>
                        <a:t>Atlantic </a:t>
                      </a: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8" tooltip="Atlantic Empress"/>
                        </a:rPr>
                        <a:t>Empress</a:t>
                      </a:r>
                      <a:r>
                        <a:rPr lang="it-IT" sz="1400" i="1" dirty="0">
                          <a:effectLst/>
                          <a:latin typeface="Times New Roman" panose="02020603050405020304" pitchFamily="18" charset="0"/>
                          <a:cs typeface="Times New Roman" panose="02020603050405020304" pitchFamily="18" charset="0"/>
                        </a:rPr>
                        <a:t> / </a:t>
                      </a:r>
                      <a:r>
                        <a:rPr lang="it-IT" sz="1400" i="1" u="none" strike="noStrike" dirty="0" err="1">
                          <a:solidFill>
                            <a:srgbClr val="A55858"/>
                          </a:solidFill>
                          <a:effectLst/>
                          <a:latin typeface="Times New Roman" panose="02020603050405020304" pitchFamily="18" charset="0"/>
                          <a:cs typeface="Times New Roman" panose="02020603050405020304" pitchFamily="18" charset="0"/>
                          <a:hlinkClick r:id="rId9" tooltip="Aegean Captain (page does not exist)"/>
                        </a:rPr>
                        <a:t>Aegean</a:t>
                      </a:r>
                      <a:r>
                        <a:rPr lang="it-IT" sz="1400" i="1" u="none" strike="noStrike" dirty="0">
                          <a:solidFill>
                            <a:srgbClr val="A55858"/>
                          </a:solidFill>
                          <a:effectLst/>
                          <a:latin typeface="Times New Roman" panose="02020603050405020304" pitchFamily="18" charset="0"/>
                          <a:cs typeface="Times New Roman" panose="02020603050405020304" pitchFamily="18" charset="0"/>
                          <a:hlinkClick r:id="rId9" tooltip="Aegean Captain (page does not exist)"/>
                        </a:rPr>
                        <a:t> </a:t>
                      </a:r>
                      <a:r>
                        <a:rPr lang="it-IT" sz="1400" i="1" u="none" strike="noStrike" dirty="0" err="1">
                          <a:solidFill>
                            <a:srgbClr val="A55858"/>
                          </a:solidFill>
                          <a:effectLst/>
                          <a:latin typeface="Times New Roman" panose="02020603050405020304" pitchFamily="18" charset="0"/>
                          <a:cs typeface="Times New Roman" panose="02020603050405020304" pitchFamily="18" charset="0"/>
                          <a:hlinkClick r:id="rId9" tooltip="Aegean Captain (page does not exist)"/>
                        </a:rPr>
                        <a:t>Captain</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Trinidad and Tobago</a:t>
                      </a:r>
                      <a:endPar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a:effectLst/>
                          <a:latin typeface="Times New Roman" panose="02020603050405020304" pitchFamily="18" charset="0"/>
                          <a:cs typeface="Times New Roman" panose="02020603050405020304" pitchFamily="18" charset="0"/>
                        </a:rPr>
                        <a:t>July 19, 1979</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2</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105</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220353">
                <a:tc>
                  <a:txBody>
                    <a:bodyPr/>
                    <a:lstStyle/>
                    <a:p>
                      <a:pPr algn="ct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10" tooltip="Fergana Valley oil spill"/>
                        </a:rPr>
                        <a:t>Fergana Valley</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Uzbekistan</a:t>
                      </a:r>
                      <a:endPar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a:effectLst/>
                          <a:latin typeface="Times New Roman" panose="02020603050405020304" pitchFamily="18" charset="0"/>
                          <a:cs typeface="Times New Roman" panose="02020603050405020304" pitchFamily="18" charset="0"/>
                        </a:rPr>
                        <a:t>March 2, 1992</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2</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090</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314790">
                <a:tc>
                  <a:txBody>
                    <a:bodyPr/>
                    <a:lstStyle/>
                    <a:p>
                      <a:pPr algn="ct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11" tooltip="Nowruz (oil field)"/>
                        </a:rPr>
                        <a:t>Nowruz</a:t>
                      </a: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11" tooltip="Nowruz (oil field)"/>
                        </a:rPr>
                        <a:t> Field Platform</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Iran</a:t>
                      </a: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Persian </a:t>
                      </a:r>
                      <a:r>
                        <a:rPr lang="it-IT" sz="1400" u="none" strike="noStrike" dirty="0" err="1">
                          <a:solidFill>
                            <a:schemeClr val="tx1">
                              <a:lumMod val="95000"/>
                              <a:lumOff val="5000"/>
                            </a:schemeClr>
                          </a:solidFill>
                          <a:effectLst/>
                          <a:latin typeface="Times New Roman" panose="02020603050405020304" pitchFamily="18" charset="0"/>
                          <a:cs typeface="Times New Roman" panose="02020603050405020304" pitchFamily="18" charset="0"/>
                        </a:rPr>
                        <a:t>Gulf</a:t>
                      </a:r>
                      <a:endPar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a:effectLst/>
                          <a:latin typeface="Times New Roman" panose="02020603050405020304" pitchFamily="18" charset="0"/>
                          <a:cs typeface="Times New Roman" panose="02020603050405020304" pitchFamily="18" charset="0"/>
                        </a:rPr>
                        <a:t>February 4, 1983</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1</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907</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9"/>
                  </a:ext>
                </a:extLst>
              </a:tr>
              <a:tr h="503662">
                <a:tc>
                  <a:txBody>
                    <a:bodyPr/>
                    <a:lstStyle/>
                    <a:p>
                      <a:pPr algn="ct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12" tooltip="ABT Summer"/>
                        </a:rPr>
                        <a:t>ABT </a:t>
                      </a: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12" tooltip="ABT Summer"/>
                        </a:rPr>
                        <a:t>Summer</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Angola</a:t>
                      </a: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700 </a:t>
                      </a:r>
                      <a:r>
                        <a:rPr lang="it-IT" sz="1400" dirty="0" err="1">
                          <a:solidFill>
                            <a:schemeClr val="tx1">
                              <a:lumMod val="95000"/>
                              <a:lumOff val="5000"/>
                            </a:schemeClr>
                          </a:solidFill>
                          <a:effectLst/>
                          <a:latin typeface="Times New Roman" panose="02020603050405020304" pitchFamily="18" charset="0"/>
                          <a:cs typeface="Times New Roman" panose="02020603050405020304" pitchFamily="18" charset="0"/>
                        </a:rPr>
                        <a:t>nmi</a:t>
                      </a: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offshore</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a:effectLst/>
                          <a:latin typeface="Times New Roman" panose="02020603050405020304" pitchFamily="18" charset="0"/>
                          <a:cs typeface="Times New Roman" panose="02020603050405020304" pitchFamily="18" charset="0"/>
                        </a:rPr>
                        <a:t>May 28, 1991</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1</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907</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314790">
                <a:tc>
                  <a:txBody>
                    <a:bodyPr/>
                    <a:lstStyle/>
                    <a:p>
                      <a:pPr algn="ct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13" tooltip="Castillo de Bellver"/>
                        </a:rPr>
                        <a:t>Castillo de </a:t>
                      </a: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13" tooltip="Castillo de Bellver"/>
                        </a:rPr>
                        <a:t>Bellver</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South Africa</a:t>
                      </a: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Saldanha </a:t>
                      </a:r>
                      <a:r>
                        <a:rPr lang="it-IT" sz="1400" u="none" strike="noStrike" dirty="0" err="1">
                          <a:solidFill>
                            <a:schemeClr val="tx1">
                              <a:lumMod val="95000"/>
                              <a:lumOff val="5000"/>
                            </a:schemeClr>
                          </a:solidFill>
                          <a:effectLst/>
                          <a:latin typeface="Times New Roman" panose="02020603050405020304" pitchFamily="18" charset="0"/>
                          <a:cs typeface="Times New Roman" panose="02020603050405020304" pitchFamily="18" charset="0"/>
                        </a:rPr>
                        <a:t>Bay</a:t>
                      </a:r>
                      <a:endPar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a:effectLst/>
                          <a:latin typeface="Times New Roman" panose="02020603050405020304" pitchFamily="18" charset="0"/>
                          <a:cs typeface="Times New Roman" panose="02020603050405020304" pitchFamily="18" charset="0"/>
                        </a:rPr>
                        <a:t>August 6, 1983</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1</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848</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1"/>
                  </a:ext>
                </a:extLst>
              </a:tr>
              <a:tr h="303411">
                <a:tc>
                  <a:txBody>
                    <a:bodyPr/>
                    <a:lstStyle/>
                    <a:p>
                      <a:pPr algn="ct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14" tooltip="Amoco Cadiz"/>
                        </a:rPr>
                        <a:t>Amoco</a:t>
                      </a:r>
                      <a:r>
                        <a:rPr lang="it-IT" sz="1400" i="1" u="none" strike="noStrike" dirty="0">
                          <a:solidFill>
                            <a:srgbClr val="0B0080"/>
                          </a:solidFill>
                          <a:effectLst/>
                          <a:latin typeface="Times New Roman" panose="02020603050405020304" pitchFamily="18" charset="0"/>
                          <a:cs typeface="Times New Roman" panose="02020603050405020304" pitchFamily="18" charset="0"/>
                          <a:hlinkClick r:id="rId14" tooltip="Amoco Cadiz"/>
                        </a:rPr>
                        <a:t> </a:t>
                      </a:r>
                      <a:r>
                        <a:rPr lang="it-IT" sz="1400" i="1" u="none" strike="noStrike" dirty="0" err="1">
                          <a:solidFill>
                            <a:srgbClr val="0B0080"/>
                          </a:solidFill>
                          <a:effectLst/>
                          <a:latin typeface="Times New Roman" panose="02020603050405020304" pitchFamily="18" charset="0"/>
                          <a:cs typeface="Times New Roman" panose="02020603050405020304" pitchFamily="18" charset="0"/>
                          <a:hlinkClick r:id="rId14" tooltip="Amoco Cadiz"/>
                        </a:rPr>
                        <a:t>Cadiz</a:t>
                      </a:r>
                      <a:endParaRPr lang="it-IT" sz="1400" i="1" dirty="0">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France</a:t>
                      </a:r>
                      <a:r>
                        <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it-IT" sz="1400" u="none" strike="noStrike" dirty="0" err="1">
                          <a:solidFill>
                            <a:schemeClr val="tx1">
                              <a:lumMod val="95000"/>
                              <a:lumOff val="5000"/>
                            </a:schemeClr>
                          </a:solidFill>
                          <a:effectLst/>
                          <a:latin typeface="Times New Roman" panose="02020603050405020304" pitchFamily="18" charset="0"/>
                          <a:cs typeface="Times New Roman" panose="02020603050405020304" pitchFamily="18" charset="0"/>
                        </a:rPr>
                        <a:t>Brittany</a:t>
                      </a:r>
                      <a:endParaRPr lang="it-IT"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a:effectLst/>
                          <a:latin typeface="Times New Roman" panose="02020603050405020304" pitchFamily="18" charset="0"/>
                          <a:cs typeface="Times New Roman" panose="02020603050405020304" pitchFamily="18" charset="0"/>
                        </a:rPr>
                        <a:t>March 16, 1978</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400" dirty="0">
                          <a:effectLst/>
                          <a:latin typeface="Times New Roman" panose="02020603050405020304" pitchFamily="18" charset="0"/>
                          <a:cs typeface="Times New Roman" panose="02020603050405020304" pitchFamily="18" charset="0"/>
                        </a:rPr>
                        <a:t>1</a:t>
                      </a:r>
                      <a:r>
                        <a:rPr lang="it-IT" sz="1400" baseline="0" dirty="0">
                          <a:effectLst/>
                          <a:latin typeface="Times New Roman" panose="02020603050405020304" pitchFamily="18" charset="0"/>
                          <a:cs typeface="Times New Roman" panose="02020603050405020304" pitchFamily="18" charset="0"/>
                        </a:rPr>
                        <a:t> </a:t>
                      </a:r>
                      <a:r>
                        <a:rPr lang="it-IT" sz="1400" dirty="0">
                          <a:effectLst/>
                          <a:latin typeface="Times New Roman" panose="02020603050405020304" pitchFamily="18" charset="0"/>
                          <a:cs typeface="Times New Roman" panose="02020603050405020304" pitchFamily="18" charset="0"/>
                        </a:rPr>
                        <a:t>635</a:t>
                      </a:r>
                    </a:p>
                  </a:txBody>
                  <a:tcPr marL="28112" marR="28112" marT="14056" marB="1405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8890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t>17</a:t>
            </a:fld>
            <a:endParaRPr lang="it-IT"/>
          </a:p>
        </p:txBody>
      </p:sp>
      <p:sp>
        <p:nvSpPr>
          <p:cNvPr id="5" name="CasellaDiTesto 4"/>
          <p:cNvSpPr txBox="1"/>
          <p:nvPr/>
        </p:nvSpPr>
        <p:spPr>
          <a:xfrm>
            <a:off x="251520" y="548680"/>
            <a:ext cx="8640960" cy="1915909"/>
          </a:xfrm>
          <a:prstGeom prst="rect">
            <a:avLst/>
          </a:prstGeom>
          <a:noFill/>
        </p:spPr>
        <p:txBody>
          <a:bodyPr wrap="square" rtlCol="0">
            <a:spAutoFit/>
          </a:bodyPr>
          <a:lstStyle/>
          <a:p>
            <a:pPr algn="just">
              <a:lnSpc>
                <a:spcPct val="150000"/>
              </a:lnSpc>
            </a:pPr>
            <a:r>
              <a:rPr lang="it-IT" sz="2000" dirty="0">
                <a:latin typeface="Times New Roman" panose="02020603050405020304" pitchFamily="18" charset="0"/>
                <a:cs typeface="Times New Roman" panose="02020603050405020304" pitchFamily="18" charset="0"/>
              </a:rPr>
              <a:t>Gli idrocarburi possono essere classificati in diversi modi, vediamo come suddividerli in base al numero di atomi di Carbonio, e dunque al  "peso" </a:t>
            </a:r>
          </a:p>
          <a:p>
            <a:pPr algn="just">
              <a:lnSpc>
                <a:spcPct val="150000"/>
              </a:lnSpc>
            </a:pPr>
            <a:endParaRPr lang="it-IT" sz="2000" dirty="0">
              <a:latin typeface="Times New Roman" panose="02020603050405020304" pitchFamily="18" charset="0"/>
              <a:cs typeface="Times New Roman" panose="02020603050405020304" pitchFamily="18" charset="0"/>
            </a:endParaRPr>
          </a:p>
          <a:p>
            <a:pPr algn="just">
              <a:lnSpc>
                <a:spcPct val="150000"/>
              </a:lnSpc>
            </a:pPr>
            <a:endParaRPr lang="it-IT" sz="1900" dirty="0">
              <a:latin typeface="Times New Roman" panose="02020603050405020304" pitchFamily="18" charset="0"/>
              <a:cs typeface="Times New Roman" panose="02020603050405020304" pitchFamily="18" charset="0"/>
            </a:endParaRPr>
          </a:p>
        </p:txBody>
      </p:sp>
      <p:sp>
        <p:nvSpPr>
          <p:cNvPr id="2" name="Rettangolo 1"/>
          <p:cNvSpPr/>
          <p:nvPr/>
        </p:nvSpPr>
        <p:spPr>
          <a:xfrm>
            <a:off x="384561" y="2132856"/>
            <a:ext cx="8352928" cy="3154710"/>
          </a:xfrm>
          <a:prstGeom prst="rect">
            <a:avLst/>
          </a:prstGeom>
        </p:spPr>
        <p:txBody>
          <a:bodyPr wrap="square">
            <a:spAutoFit/>
          </a:bodyPr>
          <a:lstStyle/>
          <a:p>
            <a:pPr marL="342900" lvl="0" indent="-342900" algn="just">
              <a:lnSpc>
                <a:spcPct val="150000"/>
              </a:lnSpc>
              <a:spcAft>
                <a:spcPts val="600"/>
              </a:spcAft>
              <a:buFont typeface="+mj-lt"/>
              <a:buAutoNum type="arabicPeriod"/>
            </a:pPr>
            <a:r>
              <a:rPr lang="en-US" dirty="0" err="1">
                <a:solidFill>
                  <a:srgbClr val="FF0000"/>
                </a:solidFill>
                <a:latin typeface="Times New Roman" panose="02020603050405020304" pitchFamily="18" charset="0"/>
                <a:cs typeface="Times New Roman" panose="02020603050405020304" pitchFamily="18" charset="0"/>
              </a:rPr>
              <a:t>Idrocarb</a:t>
            </a:r>
            <a:r>
              <a:rPr lang="en-US" dirty="0">
                <a:solidFill>
                  <a:srgbClr val="FF0000"/>
                </a:solidFill>
                <a:latin typeface="Times New Roman" panose="02020603050405020304" pitchFamily="18" charset="0"/>
                <a:cs typeface="Times New Roman" panose="02020603050405020304" pitchFamily="18" charset="0"/>
              </a:rPr>
              <a:t>. LEGGERI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ricadono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tipicamente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nel</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range C3–C12,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questi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citiamo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it-IT" dirty="0">
                <a:solidFill>
                  <a:schemeClr val="tx1">
                    <a:lumMod val="95000"/>
                    <a:lumOff val="5000"/>
                  </a:schemeClr>
                </a:solidFill>
                <a:latin typeface="Times New Roman" panose="02020603050405020304" pitchFamily="18" charset="0"/>
                <a:cs typeface="Times New Roman" panose="02020603050405020304" pitchFamily="18" charset="0"/>
              </a:rPr>
              <a:t>benzina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per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automobili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e </a:t>
            </a:r>
            <a:r>
              <a:rPr lang="it-IT" dirty="0">
                <a:solidFill>
                  <a:schemeClr val="tx1">
                    <a:lumMod val="95000"/>
                    <a:lumOff val="5000"/>
                  </a:schemeClr>
                </a:solidFill>
                <a:latin typeface="Times New Roman" panose="02020603050405020304" pitchFamily="18" charset="0"/>
                <a:cs typeface="Times New Roman" panose="02020603050405020304" pitchFamily="18" charset="0"/>
              </a:rPr>
              <a:t>la benzina per aerei. In questo </a:t>
            </a:r>
            <a:r>
              <a:rPr lang="it-IT" dirty="0" err="1">
                <a:solidFill>
                  <a:schemeClr val="tx1">
                    <a:lumMod val="95000"/>
                    <a:lumOff val="5000"/>
                  </a:schemeClr>
                </a:solidFill>
                <a:latin typeface="Times New Roman" panose="02020603050405020304" pitchFamily="18" charset="0"/>
                <a:cs typeface="Times New Roman" panose="02020603050405020304" pitchFamily="18" charset="0"/>
              </a:rPr>
              <a:t>range</a:t>
            </a:r>
            <a:r>
              <a:rPr lang="it-IT" dirty="0">
                <a:solidFill>
                  <a:schemeClr val="tx1">
                    <a:lumMod val="95000"/>
                    <a:lumOff val="5000"/>
                  </a:schemeClr>
                </a:solidFill>
                <a:latin typeface="Times New Roman" panose="02020603050405020304" pitchFamily="18" charset="0"/>
                <a:cs typeface="Times New Roman" panose="02020603050405020304" pitchFamily="18" charset="0"/>
              </a:rPr>
              <a:t>, le molecole inquinanti maggiormente ricercate sono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BTEX (benzene, toluene, ethylbenzene, and xylenes);</a:t>
            </a:r>
            <a:endParaRPr lang="it-IT"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mj-lt"/>
              <a:buAutoNum type="arabicPeriod"/>
            </a:pPr>
            <a:r>
              <a:rPr lang="en-US" dirty="0" err="1">
                <a:solidFill>
                  <a:srgbClr val="FF0000"/>
                </a:solidFill>
                <a:latin typeface="Times New Roman" panose="02020603050405020304" pitchFamily="18" charset="0"/>
                <a:cs typeface="Times New Roman" panose="02020603050405020304" pitchFamily="18" charset="0"/>
              </a:rPr>
              <a:t>Idrocarb</a:t>
            </a:r>
            <a:r>
              <a:rPr lang="en-US" dirty="0">
                <a:solidFill>
                  <a:srgbClr val="FF0000"/>
                </a:solidFill>
                <a:latin typeface="Times New Roman" panose="02020603050405020304" pitchFamily="18" charset="0"/>
                <a:cs typeface="Times New Roman" panose="02020603050405020304" pitchFamily="18" charset="0"/>
              </a:rPr>
              <a:t>, MEDI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sono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it-IT" dirty="0">
                <a:solidFill>
                  <a:schemeClr val="tx1">
                    <a:lumMod val="95000"/>
                    <a:lumOff val="5000"/>
                  </a:schemeClr>
                </a:solidFill>
                <a:latin typeface="Times New Roman" panose="02020603050405020304" pitchFamily="18" charset="0"/>
                <a:cs typeface="Times New Roman" panose="02020603050405020304" pitchFamily="18" charset="0"/>
              </a:rPr>
              <a:t>tipicamente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nel</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range C10–C26,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it-IT" dirty="0">
                <a:solidFill>
                  <a:schemeClr val="tx1">
                    <a:lumMod val="95000"/>
                    <a:lumOff val="5000"/>
                  </a:schemeClr>
                </a:solidFill>
                <a:latin typeface="Times New Roman" panose="02020603050405020304" pitchFamily="18" charset="0"/>
                <a:cs typeface="Times New Roman" panose="02020603050405020304" pitchFamily="18" charset="0"/>
              </a:rPr>
              <a:t>questi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it-IT" dirty="0">
                <a:solidFill>
                  <a:schemeClr val="tx1">
                    <a:lumMod val="95000"/>
                    <a:lumOff val="5000"/>
                  </a:schemeClr>
                </a:solidFill>
                <a:latin typeface="Times New Roman" panose="02020603050405020304" pitchFamily="18" charset="0"/>
                <a:cs typeface="Times New Roman" panose="02020603050405020304" pitchFamily="18" charset="0"/>
              </a:rPr>
              <a:t>citiamo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il</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kerosene,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il</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combustibile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per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jet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ed</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il</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diesel;</a:t>
            </a:r>
            <a:endParaRPr lang="it-IT"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en-US" dirty="0" err="1">
                <a:solidFill>
                  <a:srgbClr val="FF0000"/>
                </a:solidFill>
                <a:latin typeface="Times New Roman" panose="02020603050405020304" pitchFamily="18" charset="0"/>
                <a:cs typeface="Times New Roman" panose="02020603050405020304" pitchFamily="18" charset="0"/>
              </a:rPr>
              <a:t>Idrocarb</a:t>
            </a:r>
            <a:r>
              <a:rPr lang="en-US" dirty="0">
                <a:solidFill>
                  <a:srgbClr val="FF0000"/>
                </a:solidFill>
                <a:latin typeface="Times New Roman" panose="02020603050405020304" pitchFamily="18" charset="0"/>
                <a:cs typeface="Times New Roman" panose="02020603050405020304" pitchFamily="18" charset="0"/>
              </a:rPr>
              <a:t>. PESANTI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sono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it-IT" dirty="0">
                <a:solidFill>
                  <a:schemeClr val="tx1">
                    <a:lumMod val="95000"/>
                    <a:lumOff val="5000"/>
                  </a:schemeClr>
                </a:solidFill>
                <a:latin typeface="Times New Roman" panose="02020603050405020304" pitchFamily="18" charset="0"/>
                <a:cs typeface="Times New Roman" panose="02020603050405020304" pitchFamily="18" charset="0"/>
              </a:rPr>
              <a:t>composti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con un </a:t>
            </a:r>
            <a:r>
              <a:rPr lang="it-IT" dirty="0">
                <a:solidFill>
                  <a:schemeClr val="tx1">
                    <a:lumMod val="95000"/>
                    <a:lumOff val="5000"/>
                  </a:schemeClr>
                </a:solidFill>
                <a:latin typeface="Times New Roman" panose="02020603050405020304" pitchFamily="18" charset="0"/>
                <a:cs typeface="Times New Roman" panose="02020603050405020304" pitchFamily="18" charset="0"/>
              </a:rPr>
              <a:t>numero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 a C26,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questi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citiamo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gli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oli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motore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oli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lubrificanti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oli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nautici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ecc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it-IT"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70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18</a:t>
            </a:fld>
            <a:endParaRPr lang="it-IT"/>
          </a:p>
        </p:txBody>
      </p:sp>
      <p:sp>
        <p:nvSpPr>
          <p:cNvPr id="3" name="CasellaDiTesto 2"/>
          <p:cNvSpPr txBox="1"/>
          <p:nvPr/>
        </p:nvSpPr>
        <p:spPr>
          <a:xfrm>
            <a:off x="251520" y="332656"/>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FINGERPRINT</a:t>
            </a:r>
          </a:p>
        </p:txBody>
      </p:sp>
      <p:grpSp>
        <p:nvGrpSpPr>
          <p:cNvPr id="5" name="Gruppo 4"/>
          <p:cNvGrpSpPr/>
          <p:nvPr/>
        </p:nvGrpSpPr>
        <p:grpSpPr>
          <a:xfrm>
            <a:off x="827584" y="1124744"/>
            <a:ext cx="7704856" cy="3594146"/>
            <a:chOff x="251520" y="902791"/>
            <a:chExt cx="7334250" cy="3324226"/>
          </a:xfrm>
        </p:grpSpPr>
        <p:pic>
          <p:nvPicPr>
            <p:cNvPr id="3074" name="Picture 2" descr="http://www.corelab.com/ps/cms/images/geochemistry-fluids.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1520" y="902791"/>
              <a:ext cx="7334250" cy="332422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580112" y="1124744"/>
              <a:ext cx="172819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CasellaDiTesto 5"/>
          <p:cNvSpPr txBox="1"/>
          <p:nvPr/>
        </p:nvSpPr>
        <p:spPr>
          <a:xfrm>
            <a:off x="251520" y="5445224"/>
            <a:ext cx="8568952" cy="646331"/>
          </a:xfrm>
          <a:prstGeom prst="rect">
            <a:avLst/>
          </a:prstGeom>
          <a:noFill/>
        </p:spPr>
        <p:txBody>
          <a:bodyPr wrap="square" rtlCol="0">
            <a:spAutoFit/>
          </a:bodyPr>
          <a:lstStyle/>
          <a:p>
            <a:pPr algn="just"/>
            <a:r>
              <a:rPr lang="it-IT" b="1" dirty="0">
                <a:latin typeface="Times New Roman" panose="02020603050405020304" pitchFamily="18" charset="0"/>
                <a:cs typeface="Times New Roman" panose="02020603050405020304" pitchFamily="18" charset="0"/>
              </a:rPr>
              <a:t>Parole chiave</a:t>
            </a:r>
            <a:r>
              <a:rPr lang="it-IT" dirty="0">
                <a:latin typeface="Times New Roman" panose="02020603050405020304" pitchFamily="18" charset="0"/>
                <a:cs typeface="Times New Roman" panose="02020603050405020304" pitchFamily="18" charset="0"/>
              </a:rPr>
              <a:t>: oneri di bonifica, responsabilità degli sversamenti, età della contaminazione, riconoscimento del prodotto sversato, conoscenza del comportamento…  </a:t>
            </a:r>
          </a:p>
        </p:txBody>
      </p:sp>
    </p:spTree>
    <p:extLst>
      <p:ext uri="{BB962C8B-B14F-4D97-AF65-F5344CB8AC3E}">
        <p14:creationId xmlns:p14="http://schemas.microsoft.com/office/powerpoint/2010/main" val="6213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19</a:t>
            </a:fld>
            <a:endParaRPr lang="it-IT"/>
          </a:p>
        </p:txBody>
      </p:sp>
      <p:sp>
        <p:nvSpPr>
          <p:cNvPr id="3" name="CasellaDiTesto 5"/>
          <p:cNvSpPr txBox="1">
            <a:spLocks noChangeArrowheads="1"/>
          </p:cNvSpPr>
          <p:nvPr/>
        </p:nvSpPr>
        <p:spPr bwMode="auto">
          <a:xfrm>
            <a:off x="251520" y="260648"/>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400" b="1" dirty="0">
                <a:latin typeface="Times New Roman" pitchFamily="18" charset="0"/>
                <a:cs typeface="Times New Roman" pitchFamily="18" charset="0"/>
              </a:rPr>
              <a:t>INDICE</a:t>
            </a:r>
          </a:p>
        </p:txBody>
      </p:sp>
      <p:sp>
        <p:nvSpPr>
          <p:cNvPr id="4" name="Rettangolo 3"/>
          <p:cNvSpPr/>
          <p:nvPr/>
        </p:nvSpPr>
        <p:spPr>
          <a:xfrm>
            <a:off x="539552" y="1596856"/>
            <a:ext cx="5822363" cy="3785652"/>
          </a:xfrm>
          <a:prstGeom prst="rect">
            <a:avLst/>
          </a:prstGeom>
        </p:spPr>
        <p:txBody>
          <a:bodyPr wrap="none">
            <a:spAutoFit/>
          </a:bodyPr>
          <a:lstStyle/>
          <a:p>
            <a:pPr marL="342900" indent="-342900">
              <a:buFont typeface="+mj-lt"/>
              <a:buAutoNum type="arabicPeriod"/>
            </a:pPr>
            <a:r>
              <a:rPr lang="it-IT" sz="2400" dirty="0">
                <a:latin typeface="Times New Roman" panose="02020603050405020304" pitchFamily="18" charset="0"/>
                <a:cs typeface="Times New Roman" panose="02020603050405020304" pitchFamily="18" charset="0"/>
              </a:rPr>
              <a:t>Brevissima introduzione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539750" indent="-342900">
              <a:buFont typeface="+mj-lt"/>
              <a:buAutoNum type="arabicPeriod"/>
            </a:pPr>
            <a:r>
              <a:rPr lang="it-IT" sz="2400" dirty="0">
                <a:latin typeface="Times New Roman" panose="02020603050405020304" pitchFamily="18" charset="0"/>
                <a:cs typeface="Times New Roman" panose="02020603050405020304" pitchFamily="18" charset="0"/>
              </a:rPr>
              <a:t> Idrocarburi ed ambiente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722313" indent="-342900">
              <a:buFont typeface="+mj-lt"/>
              <a:buAutoNum type="arabicPeriod"/>
            </a:pPr>
            <a:r>
              <a:rPr lang="it-IT" sz="2400" b="1" dirty="0">
                <a:solidFill>
                  <a:srgbClr val="FF0000"/>
                </a:solidFill>
                <a:latin typeface="Times New Roman" panose="02020603050405020304" pitchFamily="18" charset="0"/>
                <a:cs typeface="Times New Roman" panose="02020603050405020304" pitchFamily="18" charset="0"/>
              </a:rPr>
              <a:t>Interazione suolo ed idrocarburi</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989013" indent="-342900">
              <a:buFont typeface="+mj-lt"/>
              <a:buAutoNum type="arabicPeriod"/>
            </a:pPr>
            <a:r>
              <a:rPr lang="it-IT" sz="2400" dirty="0">
                <a:latin typeface="Times New Roman" panose="02020603050405020304" pitchFamily="18" charset="0"/>
                <a:cs typeface="Times New Roman" panose="02020603050405020304" pitchFamily="18" charset="0"/>
              </a:rPr>
              <a:t>IPA (idrocarburi policiclici aromatici)</a:t>
            </a:r>
          </a:p>
          <a:p>
            <a:pPr marL="989013"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1439863" indent="-342900">
              <a:buFont typeface="+mj-lt"/>
              <a:buAutoNum type="arabicPeriod"/>
            </a:pPr>
            <a:r>
              <a:rPr lang="it-IT" sz="2400" dirty="0" err="1">
                <a:latin typeface="Times New Roman" panose="02020603050405020304" pitchFamily="18" charset="0"/>
                <a:cs typeface="Times New Roman" panose="02020603050405020304" pitchFamily="18" charset="0"/>
              </a:rPr>
              <a:t>Vapor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intrusion</a:t>
            </a:r>
            <a:endParaRPr lang="it-IT" sz="240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0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a:t>
            </a:fld>
            <a:endParaRPr lang="it-IT"/>
          </a:p>
        </p:txBody>
      </p:sp>
      <p:sp>
        <p:nvSpPr>
          <p:cNvPr id="3" name="Rettangolo 2"/>
          <p:cNvSpPr/>
          <p:nvPr/>
        </p:nvSpPr>
        <p:spPr>
          <a:xfrm>
            <a:off x="346990" y="580924"/>
            <a:ext cx="8568952" cy="6036524"/>
          </a:xfrm>
          <a:prstGeom prst="rect">
            <a:avLst/>
          </a:prstGeom>
        </p:spPr>
        <p:txBody>
          <a:bodyPr wrap="square">
            <a:spAutoFit/>
          </a:bodyPr>
          <a:lstStyle/>
          <a:p>
            <a:pPr algn="ctr">
              <a:lnSpc>
                <a:spcPct val="115000"/>
              </a:lnSpc>
              <a:spcAft>
                <a:spcPts val="1000"/>
              </a:spcAft>
            </a:pPr>
            <a:r>
              <a:rPr lang="it-IT" sz="2400" b="1" dirty="0">
                <a:solidFill>
                  <a:srgbClr val="FF0000"/>
                </a:solidFill>
                <a:latin typeface="Times New Roman"/>
                <a:ea typeface="Calibri"/>
                <a:cs typeface="Times New Roman"/>
              </a:rPr>
              <a:t>INQUINAMENTO DEI SUOLI DA IDROCARBURI</a:t>
            </a:r>
          </a:p>
          <a:p>
            <a:pPr>
              <a:lnSpc>
                <a:spcPct val="115000"/>
              </a:lnSpc>
              <a:spcAft>
                <a:spcPts val="1000"/>
              </a:spcAft>
            </a:pPr>
            <a:endParaRPr lang="it-IT" sz="1600" dirty="0">
              <a:solidFill>
                <a:prstClr val="black"/>
              </a:solidFill>
              <a:latin typeface="Times New Roman"/>
              <a:ea typeface="Calibri"/>
              <a:cs typeface="Times New Roman"/>
            </a:endParaRPr>
          </a:p>
          <a:p>
            <a:pPr>
              <a:lnSpc>
                <a:spcPct val="115000"/>
              </a:lnSpc>
              <a:spcAft>
                <a:spcPts val="1000"/>
              </a:spcAft>
            </a:pPr>
            <a:endParaRPr lang="it-IT" sz="1600" dirty="0">
              <a:solidFill>
                <a:prstClr val="black"/>
              </a:solidFill>
              <a:latin typeface="Times New Roman"/>
              <a:ea typeface="Calibri"/>
              <a:cs typeface="Times New Roman"/>
            </a:endParaRPr>
          </a:p>
          <a:p>
            <a:pPr>
              <a:lnSpc>
                <a:spcPct val="115000"/>
              </a:lnSpc>
              <a:spcAft>
                <a:spcPts val="1000"/>
              </a:spcAft>
            </a:pPr>
            <a:endParaRPr lang="it-IT" sz="1600" dirty="0">
              <a:solidFill>
                <a:prstClr val="black"/>
              </a:solidFill>
              <a:latin typeface="Times New Roman"/>
              <a:ea typeface="Calibri"/>
              <a:cs typeface="Times New Roman"/>
            </a:endParaRPr>
          </a:p>
          <a:p>
            <a:pPr>
              <a:lnSpc>
                <a:spcPct val="115000"/>
              </a:lnSpc>
              <a:spcAft>
                <a:spcPts val="1000"/>
              </a:spcAft>
            </a:pPr>
            <a:endParaRPr lang="it-IT" sz="1600" dirty="0">
              <a:solidFill>
                <a:prstClr val="black"/>
              </a:solidFill>
              <a:latin typeface="Times New Roman"/>
              <a:ea typeface="Calibri"/>
              <a:cs typeface="Times New Roman"/>
            </a:endParaRPr>
          </a:p>
          <a:p>
            <a:pPr>
              <a:lnSpc>
                <a:spcPct val="115000"/>
              </a:lnSpc>
              <a:spcAft>
                <a:spcPts val="1000"/>
              </a:spcAft>
            </a:pPr>
            <a:endParaRPr lang="it-IT" sz="1600" dirty="0">
              <a:solidFill>
                <a:prstClr val="black"/>
              </a:solidFill>
              <a:latin typeface="Times New Roman"/>
              <a:ea typeface="Calibri"/>
              <a:cs typeface="Times New Roman"/>
            </a:endParaRPr>
          </a:p>
          <a:p>
            <a:pPr>
              <a:lnSpc>
                <a:spcPct val="115000"/>
              </a:lnSpc>
              <a:spcAft>
                <a:spcPts val="1000"/>
              </a:spcAft>
            </a:pPr>
            <a:endParaRPr lang="it-IT" sz="1600" dirty="0">
              <a:solidFill>
                <a:prstClr val="black"/>
              </a:solidFill>
              <a:latin typeface="Times New Roman"/>
              <a:ea typeface="Calibri"/>
              <a:cs typeface="Times New Roman"/>
            </a:endParaRPr>
          </a:p>
          <a:p>
            <a:pPr>
              <a:lnSpc>
                <a:spcPct val="115000"/>
              </a:lnSpc>
              <a:spcAft>
                <a:spcPts val="1000"/>
              </a:spcAft>
            </a:pPr>
            <a:endParaRPr lang="it-IT" sz="1600" dirty="0">
              <a:solidFill>
                <a:prstClr val="black"/>
              </a:solidFill>
              <a:latin typeface="Times New Roman"/>
              <a:ea typeface="Calibri"/>
              <a:cs typeface="Times New Roman"/>
            </a:endParaRPr>
          </a:p>
          <a:p>
            <a:pPr>
              <a:lnSpc>
                <a:spcPct val="115000"/>
              </a:lnSpc>
              <a:spcAft>
                <a:spcPts val="1000"/>
              </a:spcAft>
            </a:pPr>
            <a:endParaRPr lang="it-IT" sz="1600" dirty="0">
              <a:solidFill>
                <a:prstClr val="black"/>
              </a:solidFill>
              <a:latin typeface="Times New Roman"/>
              <a:ea typeface="Calibri"/>
              <a:cs typeface="Times New Roman"/>
            </a:endParaRPr>
          </a:p>
          <a:p>
            <a:pPr marL="201930" indent="-201930" algn="ctr">
              <a:spcAft>
                <a:spcPts val="0"/>
              </a:spcAft>
            </a:pPr>
            <a:r>
              <a:rPr lang="it-IT" sz="1600" dirty="0">
                <a:latin typeface="Times New Roman"/>
                <a:ea typeface="Calibri"/>
                <a:cs typeface="Times New Roman"/>
              </a:rPr>
              <a:t> </a:t>
            </a:r>
            <a:r>
              <a:rPr lang="it-IT" sz="2800" i="1" u="sng" dirty="0">
                <a:latin typeface="Times New Roman"/>
                <a:ea typeface="Calibri"/>
                <a:cs typeface="Times New Roman"/>
              </a:rPr>
              <a:t>Dottor Dario Monaco</a:t>
            </a:r>
          </a:p>
          <a:p>
            <a:pPr marL="201930" indent="-201930" algn="ctr">
              <a:spcAft>
                <a:spcPts val="0"/>
              </a:spcAft>
            </a:pPr>
            <a:r>
              <a:rPr lang="it-IT" sz="1400" dirty="0">
                <a:latin typeface="Times New Roman"/>
                <a:ea typeface="Calibri"/>
                <a:cs typeface="Times New Roman"/>
              </a:rPr>
              <a:t> </a:t>
            </a:r>
          </a:p>
          <a:p>
            <a:pPr marL="201930" indent="-201930" algn="ctr">
              <a:spcAft>
                <a:spcPts val="0"/>
              </a:spcAft>
            </a:pPr>
            <a:r>
              <a:rPr lang="it-IT" sz="1600" dirty="0">
                <a:latin typeface="Times New Roman"/>
                <a:ea typeface="Calibri"/>
                <a:cs typeface="Times New Roman"/>
              </a:rPr>
              <a:t> </a:t>
            </a:r>
            <a:r>
              <a:rPr lang="it-IT" dirty="0" err="1">
                <a:latin typeface="Times New Roman"/>
                <a:ea typeface="Calibri"/>
                <a:cs typeface="Times New Roman"/>
              </a:rPr>
              <a:t>Ph</a:t>
            </a:r>
            <a:r>
              <a:rPr lang="it-IT" dirty="0">
                <a:latin typeface="Times New Roman"/>
                <a:ea typeface="Calibri"/>
                <a:cs typeface="Times New Roman"/>
              </a:rPr>
              <a:t>. D. </a:t>
            </a:r>
          </a:p>
          <a:p>
            <a:pPr algn="ctr">
              <a:lnSpc>
                <a:spcPct val="115000"/>
              </a:lnSpc>
              <a:spcAft>
                <a:spcPts val="1000"/>
              </a:spcAft>
            </a:pPr>
            <a:r>
              <a:rPr lang="it-IT" dirty="0">
                <a:solidFill>
                  <a:prstClr val="black"/>
                </a:solidFill>
                <a:latin typeface="Times New Roman"/>
                <a:ea typeface="Calibri"/>
                <a:cs typeface="Times New Roman"/>
              </a:rPr>
              <a:t>dario.monaco@uniparthenope.it</a:t>
            </a:r>
          </a:p>
          <a:p>
            <a:pPr>
              <a:lnSpc>
                <a:spcPct val="115000"/>
              </a:lnSpc>
              <a:spcAft>
                <a:spcPts val="1000"/>
              </a:spcAft>
            </a:pPr>
            <a:endParaRPr lang="it-IT" sz="1600" dirty="0">
              <a:solidFill>
                <a:prstClr val="black"/>
              </a:solidFill>
              <a:latin typeface="Times New Roman"/>
              <a:ea typeface="Calibri"/>
              <a:cs typeface="Times New Roman"/>
            </a:endParaRPr>
          </a:p>
          <a:p>
            <a:pPr algn="ctr">
              <a:lnSpc>
                <a:spcPct val="115000"/>
              </a:lnSpc>
              <a:spcAft>
                <a:spcPts val="1000"/>
              </a:spcAft>
            </a:pPr>
            <a:r>
              <a:rPr lang="it-IT" dirty="0">
                <a:solidFill>
                  <a:prstClr val="black"/>
                </a:solidFill>
                <a:latin typeface="Times New Roman"/>
                <a:ea typeface="Calibri"/>
                <a:cs typeface="Times New Roman"/>
              </a:rPr>
              <a:t>Martedì</a:t>
            </a:r>
            <a:r>
              <a:rPr lang="en-US" dirty="0">
                <a:solidFill>
                  <a:prstClr val="black"/>
                </a:solidFill>
                <a:latin typeface="Times New Roman"/>
                <a:ea typeface="Calibri"/>
                <a:cs typeface="Times New Roman"/>
              </a:rPr>
              <a:t> 17/05/2016</a:t>
            </a:r>
          </a:p>
        </p:txBody>
      </p:sp>
      <p:pic>
        <p:nvPicPr>
          <p:cNvPr id="2050" name="Picture 2" descr="http://gds.it.cdn-immedia.net/2014/11/petrolio-trivelle-53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70652"/>
            <a:ext cx="4735835" cy="265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9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20</a:t>
            </a:fld>
            <a:endParaRPr lang="it-IT"/>
          </a:p>
        </p:txBody>
      </p:sp>
      <p:sp>
        <p:nvSpPr>
          <p:cNvPr id="3" name="CasellaDiTesto 2"/>
          <p:cNvSpPr txBox="1"/>
          <p:nvPr/>
        </p:nvSpPr>
        <p:spPr>
          <a:xfrm>
            <a:off x="251520" y="548680"/>
            <a:ext cx="8640960" cy="3000821"/>
          </a:xfrm>
          <a:prstGeom prst="rect">
            <a:avLst/>
          </a:prstGeom>
          <a:noFill/>
        </p:spPr>
        <p:txBody>
          <a:bodyPr wrap="square" rtlCol="0">
            <a:spAutoFit/>
          </a:bodyPr>
          <a:lstStyle/>
          <a:p>
            <a:pPr algn="just">
              <a:lnSpc>
                <a:spcPct val="150000"/>
              </a:lnSpc>
            </a:pPr>
            <a:r>
              <a:rPr lang="it-IT" b="1" dirty="0">
                <a:latin typeface="Times New Roman" panose="02020603050405020304" pitchFamily="18" charset="0"/>
                <a:cs typeface="Times New Roman" panose="02020603050405020304" pitchFamily="18" charset="0"/>
              </a:rPr>
              <a:t>L’inquinamento del suolo</a:t>
            </a:r>
            <a:r>
              <a:rPr lang="it-IT" dirty="0">
                <a:latin typeface="Times New Roman" panose="02020603050405020304" pitchFamily="18" charset="0"/>
                <a:cs typeface="Times New Roman" panose="02020603050405020304" pitchFamily="18" charset="0"/>
              </a:rPr>
              <a:t> può essere definito come un’alterazione dei complessi equilibri che troviamo in esso, causata dall’apporto di sostanze estranee al suolo stesso o da sostanze «naturali» ma in dosi eccessive.</a:t>
            </a:r>
          </a:p>
          <a:p>
            <a:pPr algn="just">
              <a:lnSpc>
                <a:spcPct val="150000"/>
              </a:lnSpc>
            </a:pPr>
            <a:r>
              <a:rPr lang="it-IT" dirty="0">
                <a:latin typeface="Times New Roman" panose="02020603050405020304" pitchFamily="18" charset="0"/>
                <a:cs typeface="Times New Roman" panose="02020603050405020304" pitchFamily="18" charset="0"/>
              </a:rPr>
              <a:t>I problemi di inquinamento del suolo rispecchiano il duplice effetto:</a:t>
            </a:r>
          </a:p>
          <a:p>
            <a:pPr marL="285750" indent="-285750" algn="just">
              <a:lnSpc>
                <a:spcPct val="150000"/>
              </a:lnSpc>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di modificazione delle caratteristiche proprie del suolo (fertilità, tessitura…)</a:t>
            </a:r>
          </a:p>
          <a:p>
            <a:pPr marL="285750" indent="-285750" algn="just">
              <a:lnSpc>
                <a:spcPct val="150000"/>
              </a:lnSpc>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 di trasmissione e trasporto degli inquinanti nelle acque sotterranee, nella catena alimentare, in particelle aero disperse.</a:t>
            </a:r>
          </a:p>
        </p:txBody>
      </p:sp>
      <p:grpSp>
        <p:nvGrpSpPr>
          <p:cNvPr id="4" name="Group 2"/>
          <p:cNvGrpSpPr>
            <a:grpSpLocks/>
          </p:cNvGrpSpPr>
          <p:nvPr/>
        </p:nvGrpSpPr>
        <p:grpSpPr bwMode="auto">
          <a:xfrm>
            <a:off x="3738648" y="3649254"/>
            <a:ext cx="5212720" cy="2876090"/>
            <a:chOff x="48" y="912"/>
            <a:chExt cx="5609" cy="3072"/>
          </a:xfrm>
        </p:grpSpPr>
        <p:graphicFrame>
          <p:nvGraphicFramePr>
            <p:cNvPr id="5" name="Object 4"/>
            <p:cNvGraphicFramePr>
              <a:graphicFrameLocks noChangeAspect="1"/>
            </p:cNvGraphicFramePr>
            <p:nvPr/>
          </p:nvGraphicFramePr>
          <p:xfrm>
            <a:off x="4776" y="912"/>
            <a:ext cx="575" cy="1060"/>
          </p:xfrm>
          <a:graphic>
            <a:graphicData uri="http://schemas.openxmlformats.org/presentationml/2006/ole">
              <mc:AlternateContent xmlns:mc="http://schemas.openxmlformats.org/markup-compatibility/2006">
                <mc:Choice xmlns:v="urn:schemas-microsoft-com:vml" Requires="v">
                  <p:oleObj spid="_x0000_s13776" name="Clip" r:id="rId3" imgW="4671000" imgH="6985800" progId="MS_ClipArt_Gallery.2">
                    <p:embed/>
                  </p:oleObj>
                </mc:Choice>
                <mc:Fallback>
                  <p:oleObj name="Clip" r:id="rId3" imgW="4671000" imgH="6985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 y="912"/>
                          <a:ext cx="575" cy="1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reeform 5" descr="Dachplatten"/>
            <p:cNvSpPr>
              <a:spLocks/>
            </p:cNvSpPr>
            <p:nvPr/>
          </p:nvSpPr>
          <p:spPr bwMode="auto">
            <a:xfrm>
              <a:off x="48" y="2228"/>
              <a:ext cx="5363" cy="1756"/>
            </a:xfrm>
            <a:custGeom>
              <a:avLst/>
              <a:gdLst/>
              <a:ahLst/>
              <a:cxnLst>
                <a:cxn ang="0">
                  <a:pos x="444" y="757"/>
                </a:cxn>
                <a:cxn ang="0">
                  <a:pos x="631" y="778"/>
                </a:cxn>
                <a:cxn ang="0">
                  <a:pos x="701" y="778"/>
                </a:cxn>
                <a:cxn ang="0">
                  <a:pos x="937" y="778"/>
                </a:cxn>
                <a:cxn ang="0">
                  <a:pos x="1297" y="729"/>
                </a:cxn>
                <a:cxn ang="0">
                  <a:pos x="1603" y="764"/>
                </a:cxn>
                <a:cxn ang="0">
                  <a:pos x="1700" y="764"/>
                </a:cxn>
                <a:cxn ang="0">
                  <a:pos x="2075" y="833"/>
                </a:cxn>
                <a:cxn ang="0">
                  <a:pos x="2373" y="826"/>
                </a:cxn>
                <a:cxn ang="0">
                  <a:pos x="2630" y="819"/>
                </a:cxn>
                <a:cxn ang="0">
                  <a:pos x="2914" y="819"/>
                </a:cxn>
                <a:cxn ang="0">
                  <a:pos x="3192" y="771"/>
                </a:cxn>
                <a:cxn ang="0">
                  <a:pos x="3449" y="798"/>
                </a:cxn>
                <a:cxn ang="0">
                  <a:pos x="3608" y="792"/>
                </a:cxn>
                <a:cxn ang="0">
                  <a:pos x="3914" y="792"/>
                </a:cxn>
                <a:cxn ang="0">
                  <a:pos x="4413" y="729"/>
                </a:cxn>
                <a:cxn ang="0">
                  <a:pos x="4781" y="653"/>
                </a:cxn>
                <a:cxn ang="0">
                  <a:pos x="5059" y="563"/>
                </a:cxn>
                <a:cxn ang="0">
                  <a:pos x="5288" y="452"/>
                </a:cxn>
                <a:cxn ang="0">
                  <a:pos x="5343" y="403"/>
                </a:cxn>
                <a:cxn ang="0">
                  <a:pos x="5427" y="313"/>
                </a:cxn>
                <a:cxn ang="0">
                  <a:pos x="5454" y="285"/>
                </a:cxn>
                <a:cxn ang="0">
                  <a:pos x="5545" y="77"/>
                </a:cxn>
                <a:cxn ang="0">
                  <a:pos x="5600" y="0"/>
                </a:cxn>
                <a:cxn ang="0">
                  <a:pos x="5600" y="222"/>
                </a:cxn>
                <a:cxn ang="0">
                  <a:pos x="5579" y="445"/>
                </a:cxn>
                <a:cxn ang="0">
                  <a:pos x="5572" y="750"/>
                </a:cxn>
                <a:cxn ang="0">
                  <a:pos x="5510" y="847"/>
                </a:cxn>
                <a:cxn ang="0">
                  <a:pos x="5489" y="923"/>
                </a:cxn>
                <a:cxn ang="0">
                  <a:pos x="5204" y="1159"/>
                </a:cxn>
                <a:cxn ang="0">
                  <a:pos x="4927" y="1194"/>
                </a:cxn>
                <a:cxn ang="0">
                  <a:pos x="4809" y="1187"/>
                </a:cxn>
                <a:cxn ang="0">
                  <a:pos x="4441" y="1263"/>
                </a:cxn>
                <a:cxn ang="0">
                  <a:pos x="4205" y="1236"/>
                </a:cxn>
                <a:cxn ang="0">
                  <a:pos x="4004" y="1215"/>
                </a:cxn>
                <a:cxn ang="0">
                  <a:pos x="3712" y="1222"/>
                </a:cxn>
                <a:cxn ang="0">
                  <a:pos x="3386" y="1222"/>
                </a:cxn>
                <a:cxn ang="0">
                  <a:pos x="3067" y="1243"/>
                </a:cxn>
                <a:cxn ang="0">
                  <a:pos x="2671" y="1277"/>
                </a:cxn>
                <a:cxn ang="0">
                  <a:pos x="2352" y="1284"/>
                </a:cxn>
                <a:cxn ang="0">
                  <a:pos x="2227" y="1284"/>
                </a:cxn>
                <a:cxn ang="0">
                  <a:pos x="2040" y="1284"/>
                </a:cxn>
                <a:cxn ang="0">
                  <a:pos x="1679" y="1257"/>
                </a:cxn>
                <a:cxn ang="0">
                  <a:pos x="1179" y="1180"/>
                </a:cxn>
                <a:cxn ang="0">
                  <a:pos x="860" y="1201"/>
                </a:cxn>
                <a:cxn ang="0">
                  <a:pos x="596" y="1215"/>
                </a:cxn>
                <a:cxn ang="0">
                  <a:pos x="416" y="1194"/>
                </a:cxn>
                <a:cxn ang="0">
                  <a:pos x="132" y="1125"/>
                </a:cxn>
                <a:cxn ang="0">
                  <a:pos x="20" y="1014"/>
                </a:cxn>
                <a:cxn ang="0">
                  <a:pos x="62" y="923"/>
                </a:cxn>
                <a:cxn ang="0">
                  <a:pos x="201" y="833"/>
                </a:cxn>
                <a:cxn ang="0">
                  <a:pos x="347" y="736"/>
                </a:cxn>
              </a:cxnLst>
              <a:rect l="0" t="0" r="r" b="b"/>
              <a:pathLst>
                <a:path w="5635" h="1303">
                  <a:moveTo>
                    <a:pt x="347" y="736"/>
                  </a:moveTo>
                  <a:cubicBezTo>
                    <a:pt x="388" y="725"/>
                    <a:pt x="408" y="744"/>
                    <a:pt x="444" y="757"/>
                  </a:cubicBezTo>
                  <a:cubicBezTo>
                    <a:pt x="483" y="772"/>
                    <a:pt x="520" y="780"/>
                    <a:pt x="562" y="785"/>
                  </a:cubicBezTo>
                  <a:cubicBezTo>
                    <a:pt x="585" y="783"/>
                    <a:pt x="608" y="782"/>
                    <a:pt x="631" y="778"/>
                  </a:cubicBezTo>
                  <a:cubicBezTo>
                    <a:pt x="648" y="775"/>
                    <a:pt x="663" y="764"/>
                    <a:pt x="680" y="764"/>
                  </a:cubicBezTo>
                  <a:cubicBezTo>
                    <a:pt x="688" y="764"/>
                    <a:pt x="693" y="776"/>
                    <a:pt x="701" y="778"/>
                  </a:cubicBezTo>
                  <a:cubicBezTo>
                    <a:pt x="716" y="783"/>
                    <a:pt x="733" y="783"/>
                    <a:pt x="749" y="785"/>
                  </a:cubicBezTo>
                  <a:cubicBezTo>
                    <a:pt x="818" y="780"/>
                    <a:pt x="870" y="785"/>
                    <a:pt x="937" y="778"/>
                  </a:cubicBezTo>
                  <a:cubicBezTo>
                    <a:pt x="1002" y="801"/>
                    <a:pt x="1079" y="765"/>
                    <a:pt x="1145" y="757"/>
                  </a:cubicBezTo>
                  <a:cubicBezTo>
                    <a:pt x="1196" y="742"/>
                    <a:pt x="1244" y="736"/>
                    <a:pt x="1297" y="729"/>
                  </a:cubicBezTo>
                  <a:cubicBezTo>
                    <a:pt x="1382" y="750"/>
                    <a:pt x="1468" y="761"/>
                    <a:pt x="1554" y="778"/>
                  </a:cubicBezTo>
                  <a:cubicBezTo>
                    <a:pt x="1570" y="773"/>
                    <a:pt x="1586" y="764"/>
                    <a:pt x="1603" y="764"/>
                  </a:cubicBezTo>
                  <a:cubicBezTo>
                    <a:pt x="1613" y="764"/>
                    <a:pt x="1621" y="778"/>
                    <a:pt x="1631" y="778"/>
                  </a:cubicBezTo>
                  <a:cubicBezTo>
                    <a:pt x="1654" y="778"/>
                    <a:pt x="1677" y="769"/>
                    <a:pt x="1700" y="764"/>
                  </a:cubicBezTo>
                  <a:cubicBezTo>
                    <a:pt x="1736" y="788"/>
                    <a:pt x="1844" y="798"/>
                    <a:pt x="1894" y="805"/>
                  </a:cubicBezTo>
                  <a:cubicBezTo>
                    <a:pt x="1969" y="797"/>
                    <a:pt x="2004" y="809"/>
                    <a:pt x="2075" y="833"/>
                  </a:cubicBezTo>
                  <a:cubicBezTo>
                    <a:pt x="2099" y="850"/>
                    <a:pt x="2125" y="855"/>
                    <a:pt x="2151" y="868"/>
                  </a:cubicBezTo>
                  <a:cubicBezTo>
                    <a:pt x="2224" y="851"/>
                    <a:pt x="2299" y="837"/>
                    <a:pt x="2373" y="826"/>
                  </a:cubicBezTo>
                  <a:cubicBezTo>
                    <a:pt x="2393" y="833"/>
                    <a:pt x="2434" y="847"/>
                    <a:pt x="2449" y="847"/>
                  </a:cubicBezTo>
                  <a:cubicBezTo>
                    <a:pt x="2503" y="847"/>
                    <a:pt x="2575" y="825"/>
                    <a:pt x="2630" y="819"/>
                  </a:cubicBezTo>
                  <a:cubicBezTo>
                    <a:pt x="2677" y="831"/>
                    <a:pt x="2721" y="818"/>
                    <a:pt x="2769" y="826"/>
                  </a:cubicBezTo>
                  <a:cubicBezTo>
                    <a:pt x="2829" y="818"/>
                    <a:pt x="2856" y="799"/>
                    <a:pt x="2914" y="819"/>
                  </a:cubicBezTo>
                  <a:cubicBezTo>
                    <a:pt x="2974" y="808"/>
                    <a:pt x="3035" y="796"/>
                    <a:pt x="3095" y="785"/>
                  </a:cubicBezTo>
                  <a:cubicBezTo>
                    <a:pt x="3127" y="779"/>
                    <a:pt x="3192" y="771"/>
                    <a:pt x="3192" y="771"/>
                  </a:cubicBezTo>
                  <a:cubicBezTo>
                    <a:pt x="3254" y="792"/>
                    <a:pt x="3334" y="798"/>
                    <a:pt x="3400" y="805"/>
                  </a:cubicBezTo>
                  <a:cubicBezTo>
                    <a:pt x="3416" y="803"/>
                    <a:pt x="3433" y="798"/>
                    <a:pt x="3449" y="798"/>
                  </a:cubicBezTo>
                  <a:cubicBezTo>
                    <a:pt x="3458" y="798"/>
                    <a:pt x="3467" y="805"/>
                    <a:pt x="3476" y="805"/>
                  </a:cubicBezTo>
                  <a:cubicBezTo>
                    <a:pt x="3520" y="803"/>
                    <a:pt x="3608" y="792"/>
                    <a:pt x="3608" y="792"/>
                  </a:cubicBezTo>
                  <a:cubicBezTo>
                    <a:pt x="3651" y="801"/>
                    <a:pt x="3690" y="789"/>
                    <a:pt x="3733" y="798"/>
                  </a:cubicBezTo>
                  <a:cubicBezTo>
                    <a:pt x="3796" y="793"/>
                    <a:pt x="3850" y="797"/>
                    <a:pt x="3914" y="792"/>
                  </a:cubicBezTo>
                  <a:cubicBezTo>
                    <a:pt x="3981" y="811"/>
                    <a:pt x="4041" y="800"/>
                    <a:pt x="4108" y="792"/>
                  </a:cubicBezTo>
                  <a:cubicBezTo>
                    <a:pt x="4203" y="765"/>
                    <a:pt x="4315" y="743"/>
                    <a:pt x="4413" y="729"/>
                  </a:cubicBezTo>
                  <a:cubicBezTo>
                    <a:pt x="4514" y="763"/>
                    <a:pt x="4610" y="697"/>
                    <a:pt x="4705" y="681"/>
                  </a:cubicBezTo>
                  <a:cubicBezTo>
                    <a:pt x="4731" y="668"/>
                    <a:pt x="4753" y="660"/>
                    <a:pt x="4781" y="653"/>
                  </a:cubicBezTo>
                  <a:cubicBezTo>
                    <a:pt x="4829" y="621"/>
                    <a:pt x="4884" y="612"/>
                    <a:pt x="4941" y="604"/>
                  </a:cubicBezTo>
                  <a:cubicBezTo>
                    <a:pt x="4979" y="579"/>
                    <a:pt x="5017" y="584"/>
                    <a:pt x="5059" y="563"/>
                  </a:cubicBezTo>
                  <a:cubicBezTo>
                    <a:pt x="5085" y="550"/>
                    <a:pt x="5107" y="542"/>
                    <a:pt x="5135" y="535"/>
                  </a:cubicBezTo>
                  <a:cubicBezTo>
                    <a:pt x="5183" y="503"/>
                    <a:pt x="5238" y="483"/>
                    <a:pt x="5288" y="452"/>
                  </a:cubicBezTo>
                  <a:cubicBezTo>
                    <a:pt x="5293" y="445"/>
                    <a:pt x="5296" y="437"/>
                    <a:pt x="5302" y="431"/>
                  </a:cubicBezTo>
                  <a:cubicBezTo>
                    <a:pt x="5314" y="420"/>
                    <a:pt x="5343" y="403"/>
                    <a:pt x="5343" y="403"/>
                  </a:cubicBezTo>
                  <a:cubicBezTo>
                    <a:pt x="5375" y="355"/>
                    <a:pt x="5355" y="366"/>
                    <a:pt x="5392" y="354"/>
                  </a:cubicBezTo>
                  <a:cubicBezTo>
                    <a:pt x="5402" y="339"/>
                    <a:pt x="5417" y="328"/>
                    <a:pt x="5427" y="313"/>
                  </a:cubicBezTo>
                  <a:cubicBezTo>
                    <a:pt x="5431" y="307"/>
                    <a:pt x="5429" y="297"/>
                    <a:pt x="5434" y="292"/>
                  </a:cubicBezTo>
                  <a:cubicBezTo>
                    <a:pt x="5439" y="287"/>
                    <a:pt x="5447" y="287"/>
                    <a:pt x="5454" y="285"/>
                  </a:cubicBezTo>
                  <a:cubicBezTo>
                    <a:pt x="5465" y="253"/>
                    <a:pt x="5483" y="225"/>
                    <a:pt x="5496" y="195"/>
                  </a:cubicBezTo>
                  <a:cubicBezTo>
                    <a:pt x="5513" y="156"/>
                    <a:pt x="5526" y="116"/>
                    <a:pt x="5545" y="77"/>
                  </a:cubicBezTo>
                  <a:cubicBezTo>
                    <a:pt x="5547" y="68"/>
                    <a:pt x="5565" y="13"/>
                    <a:pt x="5572" y="7"/>
                  </a:cubicBezTo>
                  <a:cubicBezTo>
                    <a:pt x="5580" y="1"/>
                    <a:pt x="5591" y="2"/>
                    <a:pt x="5600" y="0"/>
                  </a:cubicBezTo>
                  <a:cubicBezTo>
                    <a:pt x="5623" y="34"/>
                    <a:pt x="5623" y="78"/>
                    <a:pt x="5635" y="118"/>
                  </a:cubicBezTo>
                  <a:cubicBezTo>
                    <a:pt x="5618" y="153"/>
                    <a:pt x="5618" y="187"/>
                    <a:pt x="5600" y="222"/>
                  </a:cubicBezTo>
                  <a:cubicBezTo>
                    <a:pt x="5580" y="403"/>
                    <a:pt x="5600" y="177"/>
                    <a:pt x="5600" y="340"/>
                  </a:cubicBezTo>
                  <a:cubicBezTo>
                    <a:pt x="5600" y="376"/>
                    <a:pt x="5585" y="410"/>
                    <a:pt x="5579" y="445"/>
                  </a:cubicBezTo>
                  <a:cubicBezTo>
                    <a:pt x="5594" y="495"/>
                    <a:pt x="5601" y="546"/>
                    <a:pt x="5614" y="597"/>
                  </a:cubicBezTo>
                  <a:cubicBezTo>
                    <a:pt x="5623" y="668"/>
                    <a:pt x="5616" y="697"/>
                    <a:pt x="5572" y="750"/>
                  </a:cubicBezTo>
                  <a:cubicBezTo>
                    <a:pt x="5553" y="773"/>
                    <a:pt x="5557" y="788"/>
                    <a:pt x="5531" y="805"/>
                  </a:cubicBezTo>
                  <a:cubicBezTo>
                    <a:pt x="5526" y="820"/>
                    <a:pt x="5515" y="832"/>
                    <a:pt x="5510" y="847"/>
                  </a:cubicBezTo>
                  <a:cubicBezTo>
                    <a:pt x="5506" y="860"/>
                    <a:pt x="5507" y="875"/>
                    <a:pt x="5503" y="889"/>
                  </a:cubicBezTo>
                  <a:cubicBezTo>
                    <a:pt x="5500" y="901"/>
                    <a:pt x="5494" y="912"/>
                    <a:pt x="5489" y="923"/>
                  </a:cubicBezTo>
                  <a:cubicBezTo>
                    <a:pt x="5483" y="978"/>
                    <a:pt x="5487" y="1017"/>
                    <a:pt x="5440" y="1048"/>
                  </a:cubicBezTo>
                  <a:cubicBezTo>
                    <a:pt x="5388" y="1129"/>
                    <a:pt x="5298" y="1149"/>
                    <a:pt x="5204" y="1159"/>
                  </a:cubicBezTo>
                  <a:cubicBezTo>
                    <a:pt x="5155" y="1176"/>
                    <a:pt x="5110" y="1194"/>
                    <a:pt x="5059" y="1201"/>
                  </a:cubicBezTo>
                  <a:cubicBezTo>
                    <a:pt x="5014" y="1192"/>
                    <a:pt x="4970" y="1208"/>
                    <a:pt x="4927" y="1194"/>
                  </a:cubicBezTo>
                  <a:cubicBezTo>
                    <a:pt x="4904" y="1196"/>
                    <a:pt x="4881" y="1202"/>
                    <a:pt x="4858" y="1201"/>
                  </a:cubicBezTo>
                  <a:cubicBezTo>
                    <a:pt x="4841" y="1200"/>
                    <a:pt x="4826" y="1187"/>
                    <a:pt x="4809" y="1187"/>
                  </a:cubicBezTo>
                  <a:cubicBezTo>
                    <a:pt x="4758" y="1187"/>
                    <a:pt x="4693" y="1212"/>
                    <a:pt x="4642" y="1222"/>
                  </a:cubicBezTo>
                  <a:cubicBezTo>
                    <a:pt x="4575" y="1236"/>
                    <a:pt x="4508" y="1247"/>
                    <a:pt x="4441" y="1263"/>
                  </a:cubicBezTo>
                  <a:cubicBezTo>
                    <a:pt x="4378" y="1234"/>
                    <a:pt x="4455" y="1263"/>
                    <a:pt x="4344" y="1263"/>
                  </a:cubicBezTo>
                  <a:cubicBezTo>
                    <a:pt x="4297" y="1263"/>
                    <a:pt x="4252" y="1243"/>
                    <a:pt x="4205" y="1236"/>
                  </a:cubicBezTo>
                  <a:cubicBezTo>
                    <a:pt x="4141" y="1255"/>
                    <a:pt x="4124" y="1236"/>
                    <a:pt x="4052" y="1229"/>
                  </a:cubicBezTo>
                  <a:cubicBezTo>
                    <a:pt x="4036" y="1224"/>
                    <a:pt x="4021" y="1215"/>
                    <a:pt x="4004" y="1215"/>
                  </a:cubicBezTo>
                  <a:cubicBezTo>
                    <a:pt x="3893" y="1215"/>
                    <a:pt x="3970" y="1247"/>
                    <a:pt x="3907" y="1215"/>
                  </a:cubicBezTo>
                  <a:cubicBezTo>
                    <a:pt x="3833" y="1221"/>
                    <a:pt x="3786" y="1216"/>
                    <a:pt x="3712" y="1222"/>
                  </a:cubicBezTo>
                  <a:cubicBezTo>
                    <a:pt x="3659" y="1208"/>
                    <a:pt x="3611" y="1221"/>
                    <a:pt x="3560" y="1236"/>
                  </a:cubicBezTo>
                  <a:cubicBezTo>
                    <a:pt x="3502" y="1217"/>
                    <a:pt x="3447" y="1212"/>
                    <a:pt x="3386" y="1222"/>
                  </a:cubicBezTo>
                  <a:cubicBezTo>
                    <a:pt x="3340" y="1213"/>
                    <a:pt x="3299" y="1226"/>
                    <a:pt x="3254" y="1215"/>
                  </a:cubicBezTo>
                  <a:cubicBezTo>
                    <a:pt x="3191" y="1221"/>
                    <a:pt x="3130" y="1235"/>
                    <a:pt x="3067" y="1243"/>
                  </a:cubicBezTo>
                  <a:cubicBezTo>
                    <a:pt x="2997" y="1220"/>
                    <a:pt x="2909" y="1257"/>
                    <a:pt x="2838" y="1270"/>
                  </a:cubicBezTo>
                  <a:cubicBezTo>
                    <a:pt x="2778" y="1254"/>
                    <a:pt x="2732" y="1268"/>
                    <a:pt x="2671" y="1277"/>
                  </a:cubicBezTo>
                  <a:cubicBezTo>
                    <a:pt x="2611" y="1261"/>
                    <a:pt x="2550" y="1279"/>
                    <a:pt x="2491" y="1291"/>
                  </a:cubicBezTo>
                  <a:cubicBezTo>
                    <a:pt x="2444" y="1279"/>
                    <a:pt x="2400" y="1292"/>
                    <a:pt x="2352" y="1284"/>
                  </a:cubicBezTo>
                  <a:cubicBezTo>
                    <a:pt x="2327" y="1289"/>
                    <a:pt x="2302" y="1298"/>
                    <a:pt x="2276" y="1298"/>
                  </a:cubicBezTo>
                  <a:cubicBezTo>
                    <a:pt x="2259" y="1298"/>
                    <a:pt x="2244" y="1285"/>
                    <a:pt x="2227" y="1284"/>
                  </a:cubicBezTo>
                  <a:cubicBezTo>
                    <a:pt x="2211" y="1283"/>
                    <a:pt x="2195" y="1289"/>
                    <a:pt x="2179" y="1291"/>
                  </a:cubicBezTo>
                  <a:cubicBezTo>
                    <a:pt x="2134" y="1276"/>
                    <a:pt x="2088" y="1292"/>
                    <a:pt x="2040" y="1284"/>
                  </a:cubicBezTo>
                  <a:cubicBezTo>
                    <a:pt x="1939" y="1303"/>
                    <a:pt x="1971" y="1287"/>
                    <a:pt x="1873" y="1277"/>
                  </a:cubicBezTo>
                  <a:cubicBezTo>
                    <a:pt x="1803" y="1286"/>
                    <a:pt x="1749" y="1264"/>
                    <a:pt x="1679" y="1257"/>
                  </a:cubicBezTo>
                  <a:cubicBezTo>
                    <a:pt x="1622" y="1238"/>
                    <a:pt x="1566" y="1229"/>
                    <a:pt x="1506" y="1222"/>
                  </a:cubicBezTo>
                  <a:cubicBezTo>
                    <a:pt x="1396" y="1233"/>
                    <a:pt x="1288" y="1198"/>
                    <a:pt x="1179" y="1180"/>
                  </a:cubicBezTo>
                  <a:cubicBezTo>
                    <a:pt x="1101" y="1198"/>
                    <a:pt x="1093" y="1181"/>
                    <a:pt x="1013" y="1173"/>
                  </a:cubicBezTo>
                  <a:cubicBezTo>
                    <a:pt x="961" y="1182"/>
                    <a:pt x="912" y="1194"/>
                    <a:pt x="860" y="1201"/>
                  </a:cubicBezTo>
                  <a:cubicBezTo>
                    <a:pt x="798" y="1170"/>
                    <a:pt x="718" y="1211"/>
                    <a:pt x="652" y="1222"/>
                  </a:cubicBezTo>
                  <a:cubicBezTo>
                    <a:pt x="633" y="1220"/>
                    <a:pt x="615" y="1215"/>
                    <a:pt x="596" y="1215"/>
                  </a:cubicBezTo>
                  <a:cubicBezTo>
                    <a:pt x="580" y="1215"/>
                    <a:pt x="564" y="1224"/>
                    <a:pt x="548" y="1222"/>
                  </a:cubicBezTo>
                  <a:cubicBezTo>
                    <a:pt x="503" y="1217"/>
                    <a:pt x="461" y="1200"/>
                    <a:pt x="416" y="1194"/>
                  </a:cubicBezTo>
                  <a:cubicBezTo>
                    <a:pt x="360" y="1175"/>
                    <a:pt x="301" y="1160"/>
                    <a:pt x="243" y="1152"/>
                  </a:cubicBezTo>
                  <a:cubicBezTo>
                    <a:pt x="205" y="1140"/>
                    <a:pt x="171" y="1132"/>
                    <a:pt x="132" y="1125"/>
                  </a:cubicBezTo>
                  <a:cubicBezTo>
                    <a:pt x="109" y="1109"/>
                    <a:pt x="85" y="1106"/>
                    <a:pt x="62" y="1090"/>
                  </a:cubicBezTo>
                  <a:cubicBezTo>
                    <a:pt x="37" y="1052"/>
                    <a:pt x="52" y="1076"/>
                    <a:pt x="20" y="1014"/>
                  </a:cubicBezTo>
                  <a:cubicBezTo>
                    <a:pt x="9" y="992"/>
                    <a:pt x="0" y="944"/>
                    <a:pt x="0" y="944"/>
                  </a:cubicBezTo>
                  <a:cubicBezTo>
                    <a:pt x="21" y="937"/>
                    <a:pt x="41" y="930"/>
                    <a:pt x="62" y="923"/>
                  </a:cubicBezTo>
                  <a:cubicBezTo>
                    <a:pt x="76" y="918"/>
                    <a:pt x="104" y="910"/>
                    <a:pt x="104" y="910"/>
                  </a:cubicBezTo>
                  <a:cubicBezTo>
                    <a:pt x="142" y="885"/>
                    <a:pt x="157" y="848"/>
                    <a:pt x="201" y="833"/>
                  </a:cubicBezTo>
                  <a:cubicBezTo>
                    <a:pt x="225" y="809"/>
                    <a:pt x="241" y="809"/>
                    <a:pt x="270" y="792"/>
                  </a:cubicBezTo>
                  <a:cubicBezTo>
                    <a:pt x="297" y="776"/>
                    <a:pt x="320" y="750"/>
                    <a:pt x="347" y="736"/>
                  </a:cubicBezTo>
                  <a:close/>
                </a:path>
              </a:pathLst>
            </a:custGeom>
            <a:pattFill prst="shingle">
              <a:fgClr>
                <a:schemeClr val="bg2"/>
              </a:fgClr>
              <a:bgClr>
                <a:schemeClr val="bg1"/>
              </a:bgClr>
            </a:pattFill>
            <a:ln w="9525">
              <a:noFill/>
              <a:round/>
              <a:headEnd/>
              <a:tailEnd/>
            </a:ln>
            <a:effectLst/>
          </p:spPr>
          <p:txBody>
            <a:bodyPr/>
            <a:lstStyle/>
            <a:p>
              <a:endParaRPr lang="it-IT" sz="1400" dirty="0">
                <a:latin typeface="Times New Roman" pitchFamily="18" charset="0"/>
                <a:cs typeface="Times New Roman" pitchFamily="18" charset="0"/>
              </a:endParaRPr>
            </a:p>
          </p:txBody>
        </p:sp>
        <p:graphicFrame>
          <p:nvGraphicFramePr>
            <p:cNvPr id="7" name="Object 7"/>
            <p:cNvGraphicFramePr>
              <a:graphicFrameLocks noChangeAspect="1"/>
            </p:cNvGraphicFramePr>
            <p:nvPr/>
          </p:nvGraphicFramePr>
          <p:xfrm>
            <a:off x="4488" y="1452"/>
            <a:ext cx="768" cy="721"/>
          </p:xfrm>
          <a:graphic>
            <a:graphicData uri="http://schemas.openxmlformats.org/presentationml/2006/ole">
              <mc:AlternateContent xmlns:mc="http://schemas.openxmlformats.org/markup-compatibility/2006">
                <mc:Choice xmlns:v="urn:schemas-microsoft-com:vml" Requires="v">
                  <p:oleObj spid="_x0000_s13777" name="Clip" r:id="rId5" imgW="1247760" imgH="920520" progId="MS_ClipArt_Gallery.2">
                    <p:embed/>
                  </p:oleObj>
                </mc:Choice>
                <mc:Fallback>
                  <p:oleObj name="Clip" r:id="rId5" imgW="1247760" imgH="92052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8" y="1452"/>
                          <a:ext cx="768" cy="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reeform 8" descr="ZickZack"/>
            <p:cNvSpPr>
              <a:spLocks/>
            </p:cNvSpPr>
            <p:nvPr/>
          </p:nvSpPr>
          <p:spPr bwMode="auto">
            <a:xfrm>
              <a:off x="625" y="2587"/>
              <a:ext cx="1211" cy="461"/>
            </a:xfrm>
            <a:custGeom>
              <a:avLst/>
              <a:gdLst/>
              <a:ahLst/>
              <a:cxnLst>
                <a:cxn ang="0">
                  <a:pos x="0" y="38"/>
                </a:cxn>
                <a:cxn ang="0">
                  <a:pos x="69" y="24"/>
                </a:cxn>
                <a:cxn ang="0">
                  <a:pos x="97" y="38"/>
                </a:cxn>
                <a:cxn ang="0">
                  <a:pos x="222" y="59"/>
                </a:cxn>
                <a:cxn ang="0">
                  <a:pos x="430" y="10"/>
                </a:cxn>
                <a:cxn ang="0">
                  <a:pos x="541" y="10"/>
                </a:cxn>
                <a:cxn ang="0">
                  <a:pos x="618" y="31"/>
                </a:cxn>
                <a:cxn ang="0">
                  <a:pos x="805" y="17"/>
                </a:cxn>
                <a:cxn ang="0">
                  <a:pos x="979" y="10"/>
                </a:cxn>
                <a:cxn ang="0">
                  <a:pos x="1083" y="10"/>
                </a:cxn>
                <a:cxn ang="0">
                  <a:pos x="1117" y="24"/>
                </a:cxn>
                <a:cxn ang="0">
                  <a:pos x="1214" y="31"/>
                </a:cxn>
                <a:cxn ang="0">
                  <a:pos x="1208" y="45"/>
                </a:cxn>
                <a:cxn ang="0">
                  <a:pos x="1201" y="66"/>
                </a:cxn>
                <a:cxn ang="0">
                  <a:pos x="1159" y="80"/>
                </a:cxn>
                <a:cxn ang="0">
                  <a:pos x="1110" y="121"/>
                </a:cxn>
                <a:cxn ang="0">
                  <a:pos x="1090" y="156"/>
                </a:cxn>
                <a:cxn ang="0">
                  <a:pos x="1062" y="163"/>
                </a:cxn>
                <a:cxn ang="0">
                  <a:pos x="1041" y="184"/>
                </a:cxn>
                <a:cxn ang="0">
                  <a:pos x="916" y="232"/>
                </a:cxn>
                <a:cxn ang="0">
                  <a:pos x="729" y="295"/>
                </a:cxn>
                <a:cxn ang="0">
                  <a:pos x="569" y="267"/>
                </a:cxn>
                <a:cxn ang="0">
                  <a:pos x="486" y="267"/>
                </a:cxn>
                <a:cxn ang="0">
                  <a:pos x="403" y="246"/>
                </a:cxn>
                <a:cxn ang="0">
                  <a:pos x="382" y="232"/>
                </a:cxn>
                <a:cxn ang="0">
                  <a:pos x="354" y="226"/>
                </a:cxn>
                <a:cxn ang="0">
                  <a:pos x="333" y="205"/>
                </a:cxn>
                <a:cxn ang="0">
                  <a:pos x="243" y="184"/>
                </a:cxn>
                <a:cxn ang="0">
                  <a:pos x="215" y="156"/>
                </a:cxn>
                <a:cxn ang="0">
                  <a:pos x="208" y="135"/>
                </a:cxn>
                <a:cxn ang="0">
                  <a:pos x="83" y="66"/>
                </a:cxn>
                <a:cxn ang="0">
                  <a:pos x="0" y="38"/>
                </a:cxn>
              </a:cxnLst>
              <a:rect l="0" t="0" r="r" b="b"/>
              <a:pathLst>
                <a:path w="1327" h="295">
                  <a:moveTo>
                    <a:pt x="0" y="38"/>
                  </a:moveTo>
                  <a:cubicBezTo>
                    <a:pt x="23" y="33"/>
                    <a:pt x="46" y="24"/>
                    <a:pt x="69" y="24"/>
                  </a:cubicBezTo>
                  <a:cubicBezTo>
                    <a:pt x="79" y="24"/>
                    <a:pt x="87" y="34"/>
                    <a:pt x="97" y="38"/>
                  </a:cubicBezTo>
                  <a:cubicBezTo>
                    <a:pt x="137" y="53"/>
                    <a:pt x="180" y="53"/>
                    <a:pt x="222" y="59"/>
                  </a:cubicBezTo>
                  <a:cubicBezTo>
                    <a:pt x="294" y="41"/>
                    <a:pt x="356" y="19"/>
                    <a:pt x="430" y="10"/>
                  </a:cubicBezTo>
                  <a:cubicBezTo>
                    <a:pt x="485" y="28"/>
                    <a:pt x="421" y="10"/>
                    <a:pt x="541" y="10"/>
                  </a:cubicBezTo>
                  <a:cubicBezTo>
                    <a:pt x="568" y="10"/>
                    <a:pt x="592" y="25"/>
                    <a:pt x="618" y="31"/>
                  </a:cubicBezTo>
                  <a:cubicBezTo>
                    <a:pt x="687" y="19"/>
                    <a:pt x="737" y="8"/>
                    <a:pt x="805" y="17"/>
                  </a:cubicBezTo>
                  <a:cubicBezTo>
                    <a:pt x="866" y="10"/>
                    <a:pt x="918" y="17"/>
                    <a:pt x="979" y="10"/>
                  </a:cubicBezTo>
                  <a:cubicBezTo>
                    <a:pt x="1055" y="30"/>
                    <a:pt x="929" y="0"/>
                    <a:pt x="1083" y="10"/>
                  </a:cubicBezTo>
                  <a:cubicBezTo>
                    <a:pt x="1095" y="11"/>
                    <a:pt x="1105" y="22"/>
                    <a:pt x="1117" y="24"/>
                  </a:cubicBezTo>
                  <a:cubicBezTo>
                    <a:pt x="1149" y="29"/>
                    <a:pt x="1182" y="29"/>
                    <a:pt x="1214" y="31"/>
                  </a:cubicBezTo>
                  <a:cubicBezTo>
                    <a:pt x="1327" y="17"/>
                    <a:pt x="1242" y="31"/>
                    <a:pt x="1208" y="45"/>
                  </a:cubicBezTo>
                  <a:cubicBezTo>
                    <a:pt x="1206" y="52"/>
                    <a:pt x="1207" y="62"/>
                    <a:pt x="1201" y="66"/>
                  </a:cubicBezTo>
                  <a:cubicBezTo>
                    <a:pt x="1189" y="75"/>
                    <a:pt x="1159" y="80"/>
                    <a:pt x="1159" y="80"/>
                  </a:cubicBezTo>
                  <a:cubicBezTo>
                    <a:pt x="1149" y="122"/>
                    <a:pt x="1148" y="108"/>
                    <a:pt x="1110" y="121"/>
                  </a:cubicBezTo>
                  <a:cubicBezTo>
                    <a:pt x="1103" y="133"/>
                    <a:pt x="1100" y="147"/>
                    <a:pt x="1090" y="156"/>
                  </a:cubicBezTo>
                  <a:cubicBezTo>
                    <a:pt x="1083" y="162"/>
                    <a:pt x="1070" y="158"/>
                    <a:pt x="1062" y="163"/>
                  </a:cubicBezTo>
                  <a:cubicBezTo>
                    <a:pt x="1053" y="168"/>
                    <a:pt x="1049" y="178"/>
                    <a:pt x="1041" y="184"/>
                  </a:cubicBezTo>
                  <a:cubicBezTo>
                    <a:pt x="1016" y="202"/>
                    <a:pt x="947" y="223"/>
                    <a:pt x="916" y="232"/>
                  </a:cubicBezTo>
                  <a:cubicBezTo>
                    <a:pt x="856" y="268"/>
                    <a:pt x="799" y="285"/>
                    <a:pt x="729" y="295"/>
                  </a:cubicBezTo>
                  <a:cubicBezTo>
                    <a:pt x="620" y="268"/>
                    <a:pt x="674" y="277"/>
                    <a:pt x="569" y="267"/>
                  </a:cubicBezTo>
                  <a:cubicBezTo>
                    <a:pt x="516" y="275"/>
                    <a:pt x="532" y="278"/>
                    <a:pt x="486" y="267"/>
                  </a:cubicBezTo>
                  <a:cubicBezTo>
                    <a:pt x="458" y="260"/>
                    <a:pt x="403" y="246"/>
                    <a:pt x="403" y="246"/>
                  </a:cubicBezTo>
                  <a:cubicBezTo>
                    <a:pt x="396" y="241"/>
                    <a:pt x="390" y="235"/>
                    <a:pt x="382" y="232"/>
                  </a:cubicBezTo>
                  <a:cubicBezTo>
                    <a:pt x="373" y="228"/>
                    <a:pt x="362" y="231"/>
                    <a:pt x="354" y="226"/>
                  </a:cubicBezTo>
                  <a:cubicBezTo>
                    <a:pt x="345" y="221"/>
                    <a:pt x="341" y="211"/>
                    <a:pt x="333" y="205"/>
                  </a:cubicBezTo>
                  <a:cubicBezTo>
                    <a:pt x="303" y="184"/>
                    <a:pt x="282" y="188"/>
                    <a:pt x="243" y="184"/>
                  </a:cubicBezTo>
                  <a:cubicBezTo>
                    <a:pt x="224" y="128"/>
                    <a:pt x="252" y="193"/>
                    <a:pt x="215" y="156"/>
                  </a:cubicBezTo>
                  <a:cubicBezTo>
                    <a:pt x="210" y="151"/>
                    <a:pt x="213" y="141"/>
                    <a:pt x="208" y="135"/>
                  </a:cubicBezTo>
                  <a:cubicBezTo>
                    <a:pt x="182" y="102"/>
                    <a:pt x="122" y="83"/>
                    <a:pt x="83" y="66"/>
                  </a:cubicBezTo>
                  <a:cubicBezTo>
                    <a:pt x="65" y="58"/>
                    <a:pt x="14" y="24"/>
                    <a:pt x="0" y="38"/>
                  </a:cubicBezTo>
                  <a:close/>
                </a:path>
              </a:pathLst>
            </a:custGeom>
            <a:pattFill prst="zigZag">
              <a:fgClr>
                <a:srgbClr val="0000FF"/>
              </a:fgClr>
              <a:bgClr>
                <a:srgbClr val="FFFFFF"/>
              </a:bgClr>
            </a:pattFill>
            <a:ln w="9525">
              <a:noFill/>
              <a:round/>
              <a:headEnd/>
              <a:tailEnd/>
            </a:ln>
            <a:effectLst/>
          </p:spPr>
          <p:txBody>
            <a:bodyPr/>
            <a:lstStyle/>
            <a:p>
              <a:endParaRPr lang="it-IT" sz="1400" dirty="0">
                <a:latin typeface="Times New Roman" pitchFamily="18" charset="0"/>
                <a:cs typeface="Times New Roman" pitchFamily="18" charset="0"/>
              </a:endParaRPr>
            </a:p>
          </p:txBody>
        </p:sp>
        <p:sp>
          <p:nvSpPr>
            <p:cNvPr id="9" name="Freeform 9"/>
            <p:cNvSpPr>
              <a:spLocks/>
            </p:cNvSpPr>
            <p:nvPr/>
          </p:nvSpPr>
          <p:spPr bwMode="auto">
            <a:xfrm>
              <a:off x="243" y="2459"/>
              <a:ext cx="5049" cy="1113"/>
            </a:xfrm>
            <a:custGeom>
              <a:avLst/>
              <a:gdLst/>
              <a:ahLst/>
              <a:cxnLst>
                <a:cxn ang="0">
                  <a:pos x="1453" y="368"/>
                </a:cxn>
                <a:cxn ang="0">
                  <a:pos x="1710" y="410"/>
                </a:cxn>
                <a:cxn ang="0">
                  <a:pos x="2064" y="375"/>
                </a:cxn>
                <a:cxn ang="0">
                  <a:pos x="2265" y="354"/>
                </a:cxn>
                <a:cxn ang="0">
                  <a:pos x="2467" y="368"/>
                </a:cxn>
                <a:cxn ang="0">
                  <a:pos x="2786" y="347"/>
                </a:cxn>
                <a:cxn ang="0">
                  <a:pos x="3154" y="299"/>
                </a:cxn>
                <a:cxn ang="0">
                  <a:pos x="3424" y="319"/>
                </a:cxn>
                <a:cxn ang="0">
                  <a:pos x="3605" y="292"/>
                </a:cxn>
                <a:cxn ang="0">
                  <a:pos x="4021" y="250"/>
                </a:cxn>
                <a:cxn ang="0">
                  <a:pos x="4521" y="167"/>
                </a:cxn>
                <a:cxn ang="0">
                  <a:pos x="4826" y="118"/>
                </a:cxn>
                <a:cxn ang="0">
                  <a:pos x="4896" y="76"/>
                </a:cxn>
                <a:cxn ang="0">
                  <a:pos x="5007" y="42"/>
                </a:cxn>
                <a:cxn ang="0">
                  <a:pos x="5152" y="7"/>
                </a:cxn>
                <a:cxn ang="0">
                  <a:pos x="5125" y="139"/>
                </a:cxn>
                <a:cxn ang="0">
                  <a:pos x="5041" y="222"/>
                </a:cxn>
                <a:cxn ang="0">
                  <a:pos x="4958" y="299"/>
                </a:cxn>
                <a:cxn ang="0">
                  <a:pos x="4889" y="361"/>
                </a:cxn>
                <a:cxn ang="0">
                  <a:pos x="4826" y="389"/>
                </a:cxn>
                <a:cxn ang="0">
                  <a:pos x="4569" y="479"/>
                </a:cxn>
                <a:cxn ang="0">
                  <a:pos x="4153" y="576"/>
                </a:cxn>
                <a:cxn ang="0">
                  <a:pos x="3792" y="632"/>
                </a:cxn>
                <a:cxn ang="0">
                  <a:pos x="3480" y="646"/>
                </a:cxn>
                <a:cxn ang="0">
                  <a:pos x="3265" y="652"/>
                </a:cxn>
                <a:cxn ang="0">
                  <a:pos x="3175" y="652"/>
                </a:cxn>
                <a:cxn ang="0">
                  <a:pos x="2966" y="652"/>
                </a:cxn>
                <a:cxn ang="0">
                  <a:pos x="2869" y="652"/>
                </a:cxn>
                <a:cxn ang="0">
                  <a:pos x="2571" y="652"/>
                </a:cxn>
                <a:cxn ang="0">
                  <a:pos x="2453" y="673"/>
                </a:cxn>
                <a:cxn ang="0">
                  <a:pos x="2356" y="673"/>
                </a:cxn>
                <a:cxn ang="0">
                  <a:pos x="2203" y="680"/>
                </a:cxn>
                <a:cxn ang="0">
                  <a:pos x="1828" y="701"/>
                </a:cxn>
                <a:cxn ang="0">
                  <a:pos x="1315" y="604"/>
                </a:cxn>
                <a:cxn ang="0">
                  <a:pos x="1016" y="604"/>
                </a:cxn>
                <a:cxn ang="0">
                  <a:pos x="732" y="632"/>
                </a:cxn>
                <a:cxn ang="0">
                  <a:pos x="635" y="611"/>
                </a:cxn>
                <a:cxn ang="0">
                  <a:pos x="281" y="604"/>
                </a:cxn>
                <a:cxn ang="0">
                  <a:pos x="79" y="569"/>
                </a:cxn>
                <a:cxn ang="0">
                  <a:pos x="10" y="493"/>
                </a:cxn>
                <a:cxn ang="0">
                  <a:pos x="121" y="417"/>
                </a:cxn>
                <a:cxn ang="0">
                  <a:pos x="246" y="417"/>
                </a:cxn>
                <a:cxn ang="0">
                  <a:pos x="426" y="430"/>
                </a:cxn>
                <a:cxn ang="0">
                  <a:pos x="586" y="423"/>
                </a:cxn>
                <a:cxn ang="0">
                  <a:pos x="877" y="444"/>
                </a:cxn>
                <a:cxn ang="0">
                  <a:pos x="1315" y="375"/>
                </a:cxn>
              </a:cxnLst>
              <a:rect l="0" t="0" r="r" b="b"/>
              <a:pathLst>
                <a:path w="5180" h="715">
                  <a:moveTo>
                    <a:pt x="1315" y="375"/>
                  </a:moveTo>
                  <a:cubicBezTo>
                    <a:pt x="1355" y="402"/>
                    <a:pt x="1407" y="375"/>
                    <a:pt x="1453" y="368"/>
                  </a:cubicBezTo>
                  <a:cubicBezTo>
                    <a:pt x="1488" y="374"/>
                    <a:pt x="1511" y="385"/>
                    <a:pt x="1544" y="396"/>
                  </a:cubicBezTo>
                  <a:cubicBezTo>
                    <a:pt x="1618" y="389"/>
                    <a:pt x="1637" y="395"/>
                    <a:pt x="1710" y="410"/>
                  </a:cubicBezTo>
                  <a:cubicBezTo>
                    <a:pt x="1778" y="391"/>
                    <a:pt x="1848" y="376"/>
                    <a:pt x="1918" y="368"/>
                  </a:cubicBezTo>
                  <a:cubicBezTo>
                    <a:pt x="1984" y="390"/>
                    <a:pt x="1976" y="389"/>
                    <a:pt x="2064" y="375"/>
                  </a:cubicBezTo>
                  <a:cubicBezTo>
                    <a:pt x="2106" y="403"/>
                    <a:pt x="2175" y="373"/>
                    <a:pt x="2224" y="368"/>
                  </a:cubicBezTo>
                  <a:cubicBezTo>
                    <a:pt x="2238" y="363"/>
                    <a:pt x="2251" y="358"/>
                    <a:pt x="2265" y="354"/>
                  </a:cubicBezTo>
                  <a:cubicBezTo>
                    <a:pt x="2283" y="349"/>
                    <a:pt x="2321" y="340"/>
                    <a:pt x="2321" y="340"/>
                  </a:cubicBezTo>
                  <a:cubicBezTo>
                    <a:pt x="2368" y="356"/>
                    <a:pt x="2419" y="356"/>
                    <a:pt x="2467" y="368"/>
                  </a:cubicBezTo>
                  <a:cubicBezTo>
                    <a:pt x="2524" y="356"/>
                    <a:pt x="2569" y="344"/>
                    <a:pt x="2626" y="354"/>
                  </a:cubicBezTo>
                  <a:cubicBezTo>
                    <a:pt x="2684" y="348"/>
                    <a:pt x="2727" y="353"/>
                    <a:pt x="2786" y="347"/>
                  </a:cubicBezTo>
                  <a:cubicBezTo>
                    <a:pt x="2842" y="355"/>
                    <a:pt x="2890" y="348"/>
                    <a:pt x="2946" y="340"/>
                  </a:cubicBezTo>
                  <a:cubicBezTo>
                    <a:pt x="3014" y="320"/>
                    <a:pt x="3084" y="307"/>
                    <a:pt x="3154" y="299"/>
                  </a:cubicBezTo>
                  <a:cubicBezTo>
                    <a:pt x="3212" y="314"/>
                    <a:pt x="3239" y="319"/>
                    <a:pt x="3299" y="306"/>
                  </a:cubicBezTo>
                  <a:cubicBezTo>
                    <a:pt x="3345" y="327"/>
                    <a:pt x="3379" y="297"/>
                    <a:pt x="3424" y="319"/>
                  </a:cubicBezTo>
                  <a:cubicBezTo>
                    <a:pt x="3468" y="312"/>
                    <a:pt x="3512" y="306"/>
                    <a:pt x="3556" y="299"/>
                  </a:cubicBezTo>
                  <a:cubicBezTo>
                    <a:pt x="3572" y="297"/>
                    <a:pt x="3605" y="292"/>
                    <a:pt x="3605" y="292"/>
                  </a:cubicBezTo>
                  <a:cubicBezTo>
                    <a:pt x="3653" y="300"/>
                    <a:pt x="3696" y="291"/>
                    <a:pt x="3744" y="299"/>
                  </a:cubicBezTo>
                  <a:cubicBezTo>
                    <a:pt x="3838" y="289"/>
                    <a:pt x="3927" y="261"/>
                    <a:pt x="4021" y="250"/>
                  </a:cubicBezTo>
                  <a:cubicBezTo>
                    <a:pt x="4072" y="235"/>
                    <a:pt x="4108" y="227"/>
                    <a:pt x="4160" y="236"/>
                  </a:cubicBezTo>
                  <a:cubicBezTo>
                    <a:pt x="4281" y="221"/>
                    <a:pt x="4404" y="200"/>
                    <a:pt x="4521" y="167"/>
                  </a:cubicBezTo>
                  <a:cubicBezTo>
                    <a:pt x="4580" y="206"/>
                    <a:pt x="4661" y="164"/>
                    <a:pt x="4729" y="153"/>
                  </a:cubicBezTo>
                  <a:cubicBezTo>
                    <a:pt x="4758" y="133"/>
                    <a:pt x="4793" y="130"/>
                    <a:pt x="4826" y="118"/>
                  </a:cubicBezTo>
                  <a:cubicBezTo>
                    <a:pt x="4840" y="113"/>
                    <a:pt x="4868" y="104"/>
                    <a:pt x="4868" y="104"/>
                  </a:cubicBezTo>
                  <a:cubicBezTo>
                    <a:pt x="4877" y="95"/>
                    <a:pt x="4884" y="82"/>
                    <a:pt x="4896" y="76"/>
                  </a:cubicBezTo>
                  <a:cubicBezTo>
                    <a:pt x="4908" y="70"/>
                    <a:pt x="4923" y="73"/>
                    <a:pt x="4937" y="70"/>
                  </a:cubicBezTo>
                  <a:cubicBezTo>
                    <a:pt x="4963" y="65"/>
                    <a:pt x="4981" y="49"/>
                    <a:pt x="5007" y="42"/>
                  </a:cubicBezTo>
                  <a:cubicBezTo>
                    <a:pt x="5035" y="23"/>
                    <a:pt x="5071" y="8"/>
                    <a:pt x="5104" y="0"/>
                  </a:cubicBezTo>
                  <a:cubicBezTo>
                    <a:pt x="5120" y="2"/>
                    <a:pt x="5137" y="0"/>
                    <a:pt x="5152" y="7"/>
                  </a:cubicBezTo>
                  <a:cubicBezTo>
                    <a:pt x="5173" y="17"/>
                    <a:pt x="5178" y="76"/>
                    <a:pt x="5180" y="90"/>
                  </a:cubicBezTo>
                  <a:cubicBezTo>
                    <a:pt x="5157" y="125"/>
                    <a:pt x="5173" y="106"/>
                    <a:pt x="5125" y="139"/>
                  </a:cubicBezTo>
                  <a:cubicBezTo>
                    <a:pt x="5035" y="200"/>
                    <a:pt x="5118" y="169"/>
                    <a:pt x="5062" y="188"/>
                  </a:cubicBezTo>
                  <a:cubicBezTo>
                    <a:pt x="5055" y="199"/>
                    <a:pt x="5050" y="213"/>
                    <a:pt x="5041" y="222"/>
                  </a:cubicBezTo>
                  <a:cubicBezTo>
                    <a:pt x="5034" y="229"/>
                    <a:pt x="5021" y="228"/>
                    <a:pt x="5014" y="236"/>
                  </a:cubicBezTo>
                  <a:cubicBezTo>
                    <a:pt x="4952" y="306"/>
                    <a:pt x="5008" y="282"/>
                    <a:pt x="4958" y="299"/>
                  </a:cubicBezTo>
                  <a:cubicBezTo>
                    <a:pt x="4938" y="318"/>
                    <a:pt x="4923" y="331"/>
                    <a:pt x="4896" y="340"/>
                  </a:cubicBezTo>
                  <a:cubicBezTo>
                    <a:pt x="4894" y="347"/>
                    <a:pt x="4895" y="357"/>
                    <a:pt x="4889" y="361"/>
                  </a:cubicBezTo>
                  <a:cubicBezTo>
                    <a:pt x="4879" y="368"/>
                    <a:pt x="4865" y="363"/>
                    <a:pt x="4854" y="368"/>
                  </a:cubicBezTo>
                  <a:cubicBezTo>
                    <a:pt x="4843" y="373"/>
                    <a:pt x="4836" y="383"/>
                    <a:pt x="4826" y="389"/>
                  </a:cubicBezTo>
                  <a:cubicBezTo>
                    <a:pt x="4820" y="393"/>
                    <a:pt x="4812" y="393"/>
                    <a:pt x="4805" y="396"/>
                  </a:cubicBezTo>
                  <a:cubicBezTo>
                    <a:pt x="4727" y="430"/>
                    <a:pt x="4654" y="467"/>
                    <a:pt x="4569" y="479"/>
                  </a:cubicBezTo>
                  <a:cubicBezTo>
                    <a:pt x="4525" y="510"/>
                    <a:pt x="4462" y="519"/>
                    <a:pt x="4410" y="528"/>
                  </a:cubicBezTo>
                  <a:cubicBezTo>
                    <a:pt x="4324" y="544"/>
                    <a:pt x="4240" y="565"/>
                    <a:pt x="4153" y="576"/>
                  </a:cubicBezTo>
                  <a:cubicBezTo>
                    <a:pt x="4102" y="591"/>
                    <a:pt x="4051" y="596"/>
                    <a:pt x="4000" y="611"/>
                  </a:cubicBezTo>
                  <a:cubicBezTo>
                    <a:pt x="3929" y="587"/>
                    <a:pt x="3863" y="619"/>
                    <a:pt x="3792" y="632"/>
                  </a:cubicBezTo>
                  <a:cubicBezTo>
                    <a:pt x="3738" y="642"/>
                    <a:pt x="3687" y="645"/>
                    <a:pt x="3633" y="659"/>
                  </a:cubicBezTo>
                  <a:cubicBezTo>
                    <a:pt x="3578" y="639"/>
                    <a:pt x="3538" y="639"/>
                    <a:pt x="3480" y="646"/>
                  </a:cubicBezTo>
                  <a:cubicBezTo>
                    <a:pt x="3429" y="639"/>
                    <a:pt x="3384" y="647"/>
                    <a:pt x="3334" y="639"/>
                  </a:cubicBezTo>
                  <a:cubicBezTo>
                    <a:pt x="3311" y="643"/>
                    <a:pt x="3288" y="652"/>
                    <a:pt x="3265" y="652"/>
                  </a:cubicBezTo>
                  <a:cubicBezTo>
                    <a:pt x="3255" y="652"/>
                    <a:pt x="3247" y="639"/>
                    <a:pt x="3237" y="639"/>
                  </a:cubicBezTo>
                  <a:cubicBezTo>
                    <a:pt x="3216" y="639"/>
                    <a:pt x="3196" y="648"/>
                    <a:pt x="3175" y="652"/>
                  </a:cubicBezTo>
                  <a:cubicBezTo>
                    <a:pt x="3110" y="632"/>
                    <a:pt x="3090" y="662"/>
                    <a:pt x="3029" y="639"/>
                  </a:cubicBezTo>
                  <a:cubicBezTo>
                    <a:pt x="3008" y="643"/>
                    <a:pt x="2987" y="652"/>
                    <a:pt x="2966" y="652"/>
                  </a:cubicBezTo>
                  <a:cubicBezTo>
                    <a:pt x="2956" y="652"/>
                    <a:pt x="2949" y="639"/>
                    <a:pt x="2939" y="639"/>
                  </a:cubicBezTo>
                  <a:cubicBezTo>
                    <a:pt x="2915" y="639"/>
                    <a:pt x="2892" y="648"/>
                    <a:pt x="2869" y="652"/>
                  </a:cubicBezTo>
                  <a:cubicBezTo>
                    <a:pt x="2813" y="634"/>
                    <a:pt x="2767" y="651"/>
                    <a:pt x="2710" y="659"/>
                  </a:cubicBezTo>
                  <a:cubicBezTo>
                    <a:pt x="2662" y="649"/>
                    <a:pt x="2619" y="660"/>
                    <a:pt x="2571" y="652"/>
                  </a:cubicBezTo>
                  <a:cubicBezTo>
                    <a:pt x="2548" y="654"/>
                    <a:pt x="2524" y="655"/>
                    <a:pt x="2501" y="659"/>
                  </a:cubicBezTo>
                  <a:cubicBezTo>
                    <a:pt x="2485" y="662"/>
                    <a:pt x="2470" y="673"/>
                    <a:pt x="2453" y="673"/>
                  </a:cubicBezTo>
                  <a:cubicBezTo>
                    <a:pt x="2445" y="673"/>
                    <a:pt x="2439" y="664"/>
                    <a:pt x="2432" y="659"/>
                  </a:cubicBezTo>
                  <a:cubicBezTo>
                    <a:pt x="2407" y="664"/>
                    <a:pt x="2382" y="673"/>
                    <a:pt x="2356" y="673"/>
                  </a:cubicBezTo>
                  <a:cubicBezTo>
                    <a:pt x="2348" y="673"/>
                    <a:pt x="2343" y="659"/>
                    <a:pt x="2335" y="659"/>
                  </a:cubicBezTo>
                  <a:cubicBezTo>
                    <a:pt x="2290" y="659"/>
                    <a:pt x="2247" y="674"/>
                    <a:pt x="2203" y="680"/>
                  </a:cubicBezTo>
                  <a:cubicBezTo>
                    <a:pt x="2133" y="657"/>
                    <a:pt x="2051" y="699"/>
                    <a:pt x="1981" y="715"/>
                  </a:cubicBezTo>
                  <a:cubicBezTo>
                    <a:pt x="1927" y="697"/>
                    <a:pt x="1884" y="693"/>
                    <a:pt x="1828" y="701"/>
                  </a:cubicBezTo>
                  <a:cubicBezTo>
                    <a:pt x="1772" y="687"/>
                    <a:pt x="1729" y="678"/>
                    <a:pt x="1669" y="673"/>
                  </a:cubicBezTo>
                  <a:cubicBezTo>
                    <a:pt x="1560" y="629"/>
                    <a:pt x="1432" y="615"/>
                    <a:pt x="1315" y="604"/>
                  </a:cubicBezTo>
                  <a:cubicBezTo>
                    <a:pt x="1256" y="610"/>
                    <a:pt x="1206" y="604"/>
                    <a:pt x="1148" y="611"/>
                  </a:cubicBezTo>
                  <a:cubicBezTo>
                    <a:pt x="1104" y="596"/>
                    <a:pt x="1061" y="615"/>
                    <a:pt x="1016" y="604"/>
                  </a:cubicBezTo>
                  <a:cubicBezTo>
                    <a:pt x="955" y="610"/>
                    <a:pt x="902" y="615"/>
                    <a:pt x="843" y="632"/>
                  </a:cubicBezTo>
                  <a:cubicBezTo>
                    <a:pt x="747" y="600"/>
                    <a:pt x="866" y="632"/>
                    <a:pt x="732" y="632"/>
                  </a:cubicBezTo>
                  <a:cubicBezTo>
                    <a:pt x="724" y="632"/>
                    <a:pt x="719" y="620"/>
                    <a:pt x="711" y="618"/>
                  </a:cubicBezTo>
                  <a:cubicBezTo>
                    <a:pt x="686" y="613"/>
                    <a:pt x="660" y="613"/>
                    <a:pt x="635" y="611"/>
                  </a:cubicBezTo>
                  <a:cubicBezTo>
                    <a:pt x="559" y="622"/>
                    <a:pt x="512" y="609"/>
                    <a:pt x="433" y="632"/>
                  </a:cubicBezTo>
                  <a:cubicBezTo>
                    <a:pt x="387" y="608"/>
                    <a:pt x="281" y="604"/>
                    <a:pt x="281" y="604"/>
                  </a:cubicBezTo>
                  <a:cubicBezTo>
                    <a:pt x="214" y="612"/>
                    <a:pt x="170" y="596"/>
                    <a:pt x="107" y="583"/>
                  </a:cubicBezTo>
                  <a:cubicBezTo>
                    <a:pt x="98" y="578"/>
                    <a:pt x="89" y="573"/>
                    <a:pt x="79" y="569"/>
                  </a:cubicBezTo>
                  <a:cubicBezTo>
                    <a:pt x="66" y="564"/>
                    <a:pt x="38" y="555"/>
                    <a:pt x="38" y="555"/>
                  </a:cubicBezTo>
                  <a:cubicBezTo>
                    <a:pt x="21" y="506"/>
                    <a:pt x="32" y="526"/>
                    <a:pt x="10" y="493"/>
                  </a:cubicBezTo>
                  <a:cubicBezTo>
                    <a:pt x="8" y="484"/>
                    <a:pt x="0" y="474"/>
                    <a:pt x="3" y="465"/>
                  </a:cubicBezTo>
                  <a:cubicBezTo>
                    <a:pt x="14" y="426"/>
                    <a:pt x="93" y="420"/>
                    <a:pt x="121" y="417"/>
                  </a:cubicBezTo>
                  <a:cubicBezTo>
                    <a:pt x="131" y="414"/>
                    <a:pt x="210" y="393"/>
                    <a:pt x="225" y="396"/>
                  </a:cubicBezTo>
                  <a:cubicBezTo>
                    <a:pt x="235" y="398"/>
                    <a:pt x="237" y="413"/>
                    <a:pt x="246" y="417"/>
                  </a:cubicBezTo>
                  <a:cubicBezTo>
                    <a:pt x="275" y="429"/>
                    <a:pt x="333" y="435"/>
                    <a:pt x="364" y="444"/>
                  </a:cubicBezTo>
                  <a:cubicBezTo>
                    <a:pt x="385" y="439"/>
                    <a:pt x="405" y="430"/>
                    <a:pt x="426" y="430"/>
                  </a:cubicBezTo>
                  <a:cubicBezTo>
                    <a:pt x="434" y="430"/>
                    <a:pt x="439" y="444"/>
                    <a:pt x="447" y="444"/>
                  </a:cubicBezTo>
                  <a:cubicBezTo>
                    <a:pt x="494" y="444"/>
                    <a:pt x="539" y="428"/>
                    <a:pt x="586" y="423"/>
                  </a:cubicBezTo>
                  <a:cubicBezTo>
                    <a:pt x="629" y="434"/>
                    <a:pt x="666" y="445"/>
                    <a:pt x="711" y="451"/>
                  </a:cubicBezTo>
                  <a:cubicBezTo>
                    <a:pt x="772" y="446"/>
                    <a:pt x="818" y="451"/>
                    <a:pt x="877" y="444"/>
                  </a:cubicBezTo>
                  <a:cubicBezTo>
                    <a:pt x="930" y="452"/>
                    <a:pt x="978" y="442"/>
                    <a:pt x="1030" y="451"/>
                  </a:cubicBezTo>
                  <a:cubicBezTo>
                    <a:pt x="1125" y="439"/>
                    <a:pt x="1223" y="406"/>
                    <a:pt x="1315" y="375"/>
                  </a:cubicBezTo>
                  <a:close/>
                </a:path>
              </a:pathLst>
            </a:custGeom>
            <a:solidFill>
              <a:srgbClr val="6699FF"/>
            </a:solidFill>
            <a:ln w="9525">
              <a:noFill/>
              <a:round/>
              <a:headEnd/>
              <a:tailEnd/>
            </a:ln>
            <a:effectLst/>
          </p:spPr>
          <p:txBody>
            <a:bodyPr/>
            <a:lstStyle/>
            <a:p>
              <a:endParaRPr lang="it-IT" sz="1400" dirty="0">
                <a:latin typeface="Times New Roman" pitchFamily="18" charset="0"/>
                <a:cs typeface="Times New Roman" pitchFamily="18" charset="0"/>
              </a:endParaRPr>
            </a:p>
          </p:txBody>
        </p:sp>
        <p:sp>
          <p:nvSpPr>
            <p:cNvPr id="10" name="Freeform 10"/>
            <p:cNvSpPr>
              <a:spLocks/>
            </p:cNvSpPr>
            <p:nvPr/>
          </p:nvSpPr>
          <p:spPr bwMode="auto">
            <a:xfrm>
              <a:off x="192" y="2153"/>
              <a:ext cx="5168" cy="866"/>
            </a:xfrm>
            <a:custGeom>
              <a:avLst/>
              <a:gdLst/>
              <a:ahLst/>
              <a:cxnLst>
                <a:cxn ang="0">
                  <a:pos x="0" y="333"/>
                </a:cxn>
                <a:cxn ang="0">
                  <a:pos x="125" y="305"/>
                </a:cxn>
                <a:cxn ang="0">
                  <a:pos x="187" y="291"/>
                </a:cxn>
                <a:cxn ang="0">
                  <a:pos x="326" y="305"/>
                </a:cxn>
                <a:cxn ang="0">
                  <a:pos x="375" y="291"/>
                </a:cxn>
                <a:cxn ang="0">
                  <a:pos x="395" y="305"/>
                </a:cxn>
                <a:cxn ang="0">
                  <a:pos x="527" y="333"/>
                </a:cxn>
                <a:cxn ang="0">
                  <a:pos x="597" y="361"/>
                </a:cxn>
                <a:cxn ang="0">
                  <a:pos x="736" y="472"/>
                </a:cxn>
                <a:cxn ang="0">
                  <a:pos x="992" y="555"/>
                </a:cxn>
                <a:cxn ang="0">
                  <a:pos x="1069" y="541"/>
                </a:cxn>
                <a:cxn ang="0">
                  <a:pos x="1096" y="555"/>
                </a:cxn>
                <a:cxn ang="0">
                  <a:pos x="1228" y="534"/>
                </a:cxn>
                <a:cxn ang="0">
                  <a:pos x="1353" y="513"/>
                </a:cxn>
                <a:cxn ang="0">
                  <a:pos x="1423" y="479"/>
                </a:cxn>
                <a:cxn ang="0">
                  <a:pos x="1464" y="465"/>
                </a:cxn>
                <a:cxn ang="0">
                  <a:pos x="1527" y="423"/>
                </a:cxn>
                <a:cxn ang="0">
                  <a:pos x="1582" y="382"/>
                </a:cxn>
                <a:cxn ang="0">
                  <a:pos x="1645" y="340"/>
                </a:cxn>
                <a:cxn ang="0">
                  <a:pos x="1693" y="326"/>
                </a:cxn>
                <a:cxn ang="0">
                  <a:pos x="1742" y="305"/>
                </a:cxn>
                <a:cxn ang="0">
                  <a:pos x="1957" y="243"/>
                </a:cxn>
                <a:cxn ang="0">
                  <a:pos x="2117" y="236"/>
                </a:cxn>
                <a:cxn ang="0">
                  <a:pos x="2255" y="243"/>
                </a:cxn>
                <a:cxn ang="0">
                  <a:pos x="2422" y="215"/>
                </a:cxn>
                <a:cxn ang="0">
                  <a:pos x="2575" y="222"/>
                </a:cxn>
                <a:cxn ang="0">
                  <a:pos x="2727" y="215"/>
                </a:cxn>
                <a:cxn ang="0">
                  <a:pos x="2845" y="222"/>
                </a:cxn>
                <a:cxn ang="0">
                  <a:pos x="3033" y="215"/>
                </a:cxn>
                <a:cxn ang="0">
                  <a:pos x="3137" y="187"/>
                </a:cxn>
                <a:cxn ang="0">
                  <a:pos x="3352" y="166"/>
                </a:cxn>
                <a:cxn ang="0">
                  <a:pos x="3400" y="173"/>
                </a:cxn>
                <a:cxn ang="0">
                  <a:pos x="3498" y="159"/>
                </a:cxn>
                <a:cxn ang="0">
                  <a:pos x="3629" y="166"/>
                </a:cxn>
                <a:cxn ang="0">
                  <a:pos x="3817" y="139"/>
                </a:cxn>
                <a:cxn ang="0">
                  <a:pos x="3942" y="146"/>
                </a:cxn>
                <a:cxn ang="0">
                  <a:pos x="4122" y="118"/>
                </a:cxn>
                <a:cxn ang="0">
                  <a:pos x="4261" y="104"/>
                </a:cxn>
                <a:cxn ang="0">
                  <a:pos x="4407" y="97"/>
                </a:cxn>
                <a:cxn ang="0">
                  <a:pos x="4594" y="69"/>
                </a:cxn>
                <a:cxn ang="0">
                  <a:pos x="4948" y="21"/>
                </a:cxn>
                <a:cxn ang="0">
                  <a:pos x="5108" y="28"/>
                </a:cxn>
                <a:cxn ang="0">
                  <a:pos x="5205" y="0"/>
                </a:cxn>
                <a:cxn ang="0">
                  <a:pos x="5316" y="21"/>
                </a:cxn>
                <a:cxn ang="0">
                  <a:pos x="5434" y="0"/>
                </a:cxn>
                <a:cxn ang="0">
                  <a:pos x="5461" y="7"/>
                </a:cxn>
              </a:cxnLst>
              <a:rect l="0" t="0" r="r" b="b"/>
              <a:pathLst>
                <a:path w="5461" h="555">
                  <a:moveTo>
                    <a:pt x="0" y="333"/>
                  </a:moveTo>
                  <a:cubicBezTo>
                    <a:pt x="123" y="308"/>
                    <a:pt x="17" y="331"/>
                    <a:pt x="125" y="305"/>
                  </a:cubicBezTo>
                  <a:cubicBezTo>
                    <a:pt x="146" y="300"/>
                    <a:pt x="187" y="291"/>
                    <a:pt x="187" y="291"/>
                  </a:cubicBezTo>
                  <a:cubicBezTo>
                    <a:pt x="231" y="320"/>
                    <a:pt x="277" y="311"/>
                    <a:pt x="326" y="305"/>
                  </a:cubicBezTo>
                  <a:cubicBezTo>
                    <a:pt x="342" y="300"/>
                    <a:pt x="358" y="291"/>
                    <a:pt x="375" y="291"/>
                  </a:cubicBezTo>
                  <a:cubicBezTo>
                    <a:pt x="383" y="291"/>
                    <a:pt x="387" y="302"/>
                    <a:pt x="395" y="305"/>
                  </a:cubicBezTo>
                  <a:cubicBezTo>
                    <a:pt x="435" y="320"/>
                    <a:pt x="484" y="326"/>
                    <a:pt x="527" y="333"/>
                  </a:cubicBezTo>
                  <a:cubicBezTo>
                    <a:pt x="551" y="349"/>
                    <a:pt x="569" y="354"/>
                    <a:pt x="597" y="361"/>
                  </a:cubicBezTo>
                  <a:cubicBezTo>
                    <a:pt x="610" y="400"/>
                    <a:pt x="695" y="458"/>
                    <a:pt x="736" y="472"/>
                  </a:cubicBezTo>
                  <a:cubicBezTo>
                    <a:pt x="780" y="518"/>
                    <a:pt x="929" y="542"/>
                    <a:pt x="992" y="555"/>
                  </a:cubicBezTo>
                  <a:cubicBezTo>
                    <a:pt x="1018" y="550"/>
                    <a:pt x="1043" y="541"/>
                    <a:pt x="1069" y="541"/>
                  </a:cubicBezTo>
                  <a:cubicBezTo>
                    <a:pt x="1079" y="541"/>
                    <a:pt x="1086" y="555"/>
                    <a:pt x="1096" y="555"/>
                  </a:cubicBezTo>
                  <a:cubicBezTo>
                    <a:pt x="1141" y="555"/>
                    <a:pt x="1184" y="540"/>
                    <a:pt x="1228" y="534"/>
                  </a:cubicBezTo>
                  <a:cubicBezTo>
                    <a:pt x="1275" y="550"/>
                    <a:pt x="1309" y="524"/>
                    <a:pt x="1353" y="513"/>
                  </a:cubicBezTo>
                  <a:cubicBezTo>
                    <a:pt x="1391" y="491"/>
                    <a:pt x="1383" y="494"/>
                    <a:pt x="1423" y="479"/>
                  </a:cubicBezTo>
                  <a:cubicBezTo>
                    <a:pt x="1437" y="474"/>
                    <a:pt x="1464" y="465"/>
                    <a:pt x="1464" y="465"/>
                  </a:cubicBezTo>
                  <a:cubicBezTo>
                    <a:pt x="1485" y="444"/>
                    <a:pt x="1499" y="432"/>
                    <a:pt x="1527" y="423"/>
                  </a:cubicBezTo>
                  <a:cubicBezTo>
                    <a:pt x="1545" y="396"/>
                    <a:pt x="1558" y="401"/>
                    <a:pt x="1582" y="382"/>
                  </a:cubicBezTo>
                  <a:cubicBezTo>
                    <a:pt x="1603" y="365"/>
                    <a:pt x="1620" y="351"/>
                    <a:pt x="1645" y="340"/>
                  </a:cubicBezTo>
                  <a:cubicBezTo>
                    <a:pt x="1676" y="326"/>
                    <a:pt x="1665" y="340"/>
                    <a:pt x="1693" y="326"/>
                  </a:cubicBezTo>
                  <a:cubicBezTo>
                    <a:pt x="1741" y="302"/>
                    <a:pt x="1684" y="320"/>
                    <a:pt x="1742" y="305"/>
                  </a:cubicBezTo>
                  <a:cubicBezTo>
                    <a:pt x="1804" y="263"/>
                    <a:pt x="1886" y="263"/>
                    <a:pt x="1957" y="243"/>
                  </a:cubicBezTo>
                  <a:cubicBezTo>
                    <a:pt x="2001" y="273"/>
                    <a:pt x="2117" y="236"/>
                    <a:pt x="2117" y="236"/>
                  </a:cubicBezTo>
                  <a:cubicBezTo>
                    <a:pt x="2165" y="244"/>
                    <a:pt x="2207" y="235"/>
                    <a:pt x="2255" y="243"/>
                  </a:cubicBezTo>
                  <a:cubicBezTo>
                    <a:pt x="2313" y="237"/>
                    <a:pt x="2365" y="223"/>
                    <a:pt x="2422" y="215"/>
                  </a:cubicBezTo>
                  <a:cubicBezTo>
                    <a:pt x="2469" y="231"/>
                    <a:pt x="2524" y="216"/>
                    <a:pt x="2575" y="222"/>
                  </a:cubicBezTo>
                  <a:cubicBezTo>
                    <a:pt x="2631" y="215"/>
                    <a:pt x="2668" y="220"/>
                    <a:pt x="2727" y="215"/>
                  </a:cubicBezTo>
                  <a:cubicBezTo>
                    <a:pt x="2767" y="228"/>
                    <a:pt x="2805" y="209"/>
                    <a:pt x="2845" y="222"/>
                  </a:cubicBezTo>
                  <a:cubicBezTo>
                    <a:pt x="2914" y="216"/>
                    <a:pt x="2965" y="221"/>
                    <a:pt x="3033" y="215"/>
                  </a:cubicBezTo>
                  <a:cubicBezTo>
                    <a:pt x="3070" y="207"/>
                    <a:pt x="3099" y="193"/>
                    <a:pt x="3137" y="187"/>
                  </a:cubicBezTo>
                  <a:cubicBezTo>
                    <a:pt x="3214" y="198"/>
                    <a:pt x="3277" y="177"/>
                    <a:pt x="3352" y="166"/>
                  </a:cubicBezTo>
                  <a:cubicBezTo>
                    <a:pt x="3368" y="168"/>
                    <a:pt x="3384" y="174"/>
                    <a:pt x="3400" y="173"/>
                  </a:cubicBezTo>
                  <a:cubicBezTo>
                    <a:pt x="3433" y="171"/>
                    <a:pt x="3498" y="159"/>
                    <a:pt x="3498" y="159"/>
                  </a:cubicBezTo>
                  <a:cubicBezTo>
                    <a:pt x="3543" y="168"/>
                    <a:pt x="3586" y="151"/>
                    <a:pt x="3629" y="166"/>
                  </a:cubicBezTo>
                  <a:cubicBezTo>
                    <a:pt x="3694" y="160"/>
                    <a:pt x="3753" y="146"/>
                    <a:pt x="3817" y="139"/>
                  </a:cubicBezTo>
                  <a:cubicBezTo>
                    <a:pt x="3861" y="145"/>
                    <a:pt x="3900" y="136"/>
                    <a:pt x="3942" y="146"/>
                  </a:cubicBezTo>
                  <a:cubicBezTo>
                    <a:pt x="4004" y="140"/>
                    <a:pt x="4060" y="125"/>
                    <a:pt x="4122" y="118"/>
                  </a:cubicBezTo>
                  <a:cubicBezTo>
                    <a:pt x="4173" y="103"/>
                    <a:pt x="4209" y="95"/>
                    <a:pt x="4261" y="104"/>
                  </a:cubicBezTo>
                  <a:cubicBezTo>
                    <a:pt x="4309" y="99"/>
                    <a:pt x="4360" y="85"/>
                    <a:pt x="4407" y="97"/>
                  </a:cubicBezTo>
                  <a:cubicBezTo>
                    <a:pt x="4474" y="92"/>
                    <a:pt x="4529" y="78"/>
                    <a:pt x="4594" y="69"/>
                  </a:cubicBezTo>
                  <a:cubicBezTo>
                    <a:pt x="4706" y="88"/>
                    <a:pt x="4835" y="37"/>
                    <a:pt x="4948" y="21"/>
                  </a:cubicBezTo>
                  <a:cubicBezTo>
                    <a:pt x="5011" y="42"/>
                    <a:pt x="5042" y="39"/>
                    <a:pt x="5108" y="28"/>
                  </a:cubicBezTo>
                  <a:cubicBezTo>
                    <a:pt x="5144" y="15"/>
                    <a:pt x="5165" y="6"/>
                    <a:pt x="5205" y="0"/>
                  </a:cubicBezTo>
                  <a:cubicBezTo>
                    <a:pt x="5242" y="6"/>
                    <a:pt x="5278" y="21"/>
                    <a:pt x="5316" y="21"/>
                  </a:cubicBezTo>
                  <a:cubicBezTo>
                    <a:pt x="5356" y="21"/>
                    <a:pt x="5394" y="6"/>
                    <a:pt x="5434" y="0"/>
                  </a:cubicBezTo>
                  <a:cubicBezTo>
                    <a:pt x="5443" y="2"/>
                    <a:pt x="5461" y="7"/>
                    <a:pt x="5461" y="7"/>
                  </a:cubicBezTo>
                </a:path>
              </a:pathLst>
            </a:custGeom>
            <a:noFill/>
            <a:ln w="127000" cmpd="sng">
              <a:solidFill>
                <a:srgbClr val="996633"/>
              </a:solidFill>
              <a:round/>
              <a:headEnd/>
              <a:tailEnd/>
            </a:ln>
            <a:effectLst/>
          </p:spPr>
          <p:txBody>
            <a:bodyPr/>
            <a:lstStyle/>
            <a:p>
              <a:endParaRPr lang="it-IT" sz="1400" dirty="0">
                <a:latin typeface="Times New Roman" pitchFamily="18" charset="0"/>
                <a:cs typeface="Times New Roman" pitchFamily="18" charset="0"/>
              </a:endParaRPr>
            </a:p>
          </p:txBody>
        </p:sp>
        <p:graphicFrame>
          <p:nvGraphicFramePr>
            <p:cNvPr id="11" name="Object 11"/>
            <p:cNvGraphicFramePr>
              <a:graphicFrameLocks noChangeAspect="1"/>
            </p:cNvGraphicFramePr>
            <p:nvPr>
              <p:extLst>
                <p:ext uri="{D42A27DB-BD31-4B8C-83A1-F6EECF244321}">
                  <p14:modId xmlns:p14="http://schemas.microsoft.com/office/powerpoint/2010/main" val="2675358370"/>
                </p:ext>
              </p:extLst>
            </p:nvPr>
          </p:nvGraphicFramePr>
          <p:xfrm>
            <a:off x="3447" y="1254"/>
            <a:ext cx="1342" cy="1100"/>
          </p:xfrm>
          <a:graphic>
            <a:graphicData uri="http://schemas.openxmlformats.org/presentationml/2006/ole">
              <mc:AlternateContent xmlns:mc="http://schemas.openxmlformats.org/markup-compatibility/2006">
                <mc:Choice xmlns:v="urn:schemas-microsoft-com:vml" Requires="v">
                  <p:oleObj spid="_x0000_s13778" name="Clip" r:id="rId7" imgW="1828800" imgH="1049760" progId="MS_ClipArt_Gallery.2">
                    <p:embed/>
                  </p:oleObj>
                </mc:Choice>
                <mc:Fallback>
                  <p:oleObj name="Clip" r:id="rId7" imgW="1828800" imgH="104976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7" y="1254"/>
                          <a:ext cx="1342" cy="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nvGraphicFramePr>
          <p:xfrm>
            <a:off x="5180" y="1182"/>
            <a:ext cx="477" cy="1016"/>
          </p:xfrm>
          <a:graphic>
            <a:graphicData uri="http://schemas.openxmlformats.org/presentationml/2006/ole">
              <mc:AlternateContent xmlns:mc="http://schemas.openxmlformats.org/markup-compatibility/2006">
                <mc:Choice xmlns:v="urn:schemas-microsoft-com:vml" Requires="v">
                  <p:oleObj spid="_x0000_s13779" name="Clip" r:id="rId9" imgW="1030320" imgH="1781280" progId="MS_ClipArt_Gallery.2">
                    <p:embed/>
                  </p:oleObj>
                </mc:Choice>
                <mc:Fallback>
                  <p:oleObj name="Clip" r:id="rId9" imgW="1030320" imgH="178128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0" y="1182"/>
                          <a:ext cx="477" cy="1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4"/>
            <p:cNvSpPr txBox="1">
              <a:spLocks noChangeArrowheads="1"/>
            </p:cNvSpPr>
            <p:nvPr/>
          </p:nvSpPr>
          <p:spPr bwMode="auto">
            <a:xfrm>
              <a:off x="2058" y="3182"/>
              <a:ext cx="822" cy="214"/>
            </a:xfrm>
            <a:prstGeom prst="rect">
              <a:avLst/>
            </a:prstGeom>
            <a:noFill/>
            <a:ln w="9525">
              <a:noFill/>
              <a:miter lim="800000"/>
              <a:headEnd/>
              <a:tailEnd/>
            </a:ln>
            <a:effectLst/>
          </p:spPr>
          <p:txBody>
            <a:bodyPr wrap="none">
              <a:spAutoFit/>
            </a:bodyPr>
            <a:lstStyle/>
            <a:p>
              <a:pPr eaLnBrk="0" hangingPunct="0"/>
              <a:r>
                <a:rPr lang="en-GB" sz="1400" u="sng" dirty="0">
                  <a:latin typeface="Times New Roman" pitchFamily="18" charset="0"/>
                  <a:cs typeface="Times New Roman" pitchFamily="18" charset="0"/>
                </a:rPr>
                <a:t>Ground Water</a:t>
              </a:r>
              <a:endParaRPr lang="de-DE" sz="1400" u="sng" dirty="0">
                <a:latin typeface="Times New Roman" pitchFamily="18" charset="0"/>
                <a:cs typeface="Times New Roman" pitchFamily="18" charset="0"/>
              </a:endParaRPr>
            </a:p>
          </p:txBody>
        </p:sp>
        <p:sp>
          <p:nvSpPr>
            <p:cNvPr id="14" name="Text Box 15"/>
            <p:cNvSpPr txBox="1">
              <a:spLocks noChangeArrowheads="1"/>
            </p:cNvSpPr>
            <p:nvPr/>
          </p:nvSpPr>
          <p:spPr bwMode="auto">
            <a:xfrm>
              <a:off x="3048" y="2633"/>
              <a:ext cx="735" cy="214"/>
            </a:xfrm>
            <a:prstGeom prst="rect">
              <a:avLst/>
            </a:prstGeom>
            <a:noFill/>
            <a:ln w="9525">
              <a:noFill/>
              <a:miter lim="800000"/>
              <a:headEnd/>
              <a:tailEnd/>
            </a:ln>
            <a:effectLst/>
          </p:spPr>
          <p:txBody>
            <a:bodyPr wrap="none">
              <a:spAutoFit/>
            </a:bodyPr>
            <a:lstStyle/>
            <a:p>
              <a:pPr eaLnBrk="0" hangingPunct="0"/>
              <a:r>
                <a:rPr lang="en-GB" sz="1400" u="sng" dirty="0">
                  <a:latin typeface="Times New Roman" pitchFamily="18" charset="0"/>
                  <a:cs typeface="Times New Roman" pitchFamily="18" charset="0"/>
                </a:rPr>
                <a:t>Biodiversity</a:t>
              </a:r>
              <a:endParaRPr lang="de-DE" sz="1400" u="sng" dirty="0">
                <a:latin typeface="Times New Roman" pitchFamily="18" charset="0"/>
                <a:cs typeface="Times New Roman" pitchFamily="18" charset="0"/>
              </a:endParaRPr>
            </a:p>
          </p:txBody>
        </p:sp>
        <p:sp>
          <p:nvSpPr>
            <p:cNvPr id="15" name="Text Box 16"/>
            <p:cNvSpPr txBox="1">
              <a:spLocks noChangeArrowheads="1"/>
            </p:cNvSpPr>
            <p:nvPr/>
          </p:nvSpPr>
          <p:spPr bwMode="auto">
            <a:xfrm>
              <a:off x="713" y="2318"/>
              <a:ext cx="713" cy="214"/>
            </a:xfrm>
            <a:prstGeom prst="rect">
              <a:avLst/>
            </a:prstGeom>
            <a:noFill/>
            <a:ln w="9525">
              <a:noFill/>
              <a:miter lim="800000"/>
              <a:headEnd/>
              <a:tailEnd/>
            </a:ln>
            <a:effectLst/>
          </p:spPr>
          <p:txBody>
            <a:bodyPr wrap="none">
              <a:spAutoFit/>
            </a:bodyPr>
            <a:lstStyle/>
            <a:p>
              <a:pPr eaLnBrk="0" hangingPunct="0"/>
              <a:r>
                <a:rPr lang="en-GB" sz="1400" u="sng" dirty="0">
                  <a:latin typeface="Times New Roman" pitchFamily="18" charset="0"/>
                  <a:cs typeface="Times New Roman" pitchFamily="18" charset="0"/>
                </a:rPr>
                <a:t>Open Water</a:t>
              </a:r>
              <a:endParaRPr lang="de-DE" sz="1400" dirty="0">
                <a:latin typeface="Times New Roman" pitchFamily="18" charset="0"/>
                <a:cs typeface="Times New Roman" pitchFamily="18" charset="0"/>
              </a:endParaRPr>
            </a:p>
          </p:txBody>
        </p:sp>
        <p:sp>
          <p:nvSpPr>
            <p:cNvPr id="16" name="Text Box 17"/>
            <p:cNvSpPr txBox="1">
              <a:spLocks noChangeArrowheads="1"/>
            </p:cNvSpPr>
            <p:nvPr/>
          </p:nvSpPr>
          <p:spPr bwMode="auto">
            <a:xfrm>
              <a:off x="1359" y="1305"/>
              <a:ext cx="290" cy="214"/>
            </a:xfrm>
            <a:prstGeom prst="rect">
              <a:avLst/>
            </a:prstGeom>
            <a:noFill/>
            <a:ln w="9525">
              <a:noFill/>
              <a:miter lim="800000"/>
              <a:headEnd/>
              <a:tailEnd/>
            </a:ln>
            <a:effectLst/>
          </p:spPr>
          <p:txBody>
            <a:bodyPr wrap="none">
              <a:spAutoFit/>
            </a:bodyPr>
            <a:lstStyle/>
            <a:p>
              <a:pPr eaLnBrk="0" hangingPunct="0"/>
              <a:r>
                <a:rPr lang="en-GB" sz="1400" u="sng" dirty="0">
                  <a:latin typeface="Times New Roman" pitchFamily="18" charset="0"/>
                  <a:cs typeface="Times New Roman" pitchFamily="18" charset="0"/>
                </a:rPr>
                <a:t>Air</a:t>
              </a:r>
              <a:endParaRPr lang="de-DE" sz="1400" dirty="0">
                <a:latin typeface="Times New Roman" pitchFamily="18" charset="0"/>
                <a:cs typeface="Times New Roman" pitchFamily="18" charset="0"/>
              </a:endParaRPr>
            </a:p>
          </p:txBody>
        </p:sp>
        <p:sp>
          <p:nvSpPr>
            <p:cNvPr id="17" name="Text Box 18"/>
            <p:cNvSpPr txBox="1">
              <a:spLocks noChangeArrowheads="1"/>
            </p:cNvSpPr>
            <p:nvPr/>
          </p:nvSpPr>
          <p:spPr bwMode="auto">
            <a:xfrm>
              <a:off x="1826" y="1458"/>
              <a:ext cx="1122" cy="364"/>
            </a:xfrm>
            <a:prstGeom prst="rect">
              <a:avLst/>
            </a:prstGeom>
            <a:noFill/>
            <a:ln w="9525">
              <a:noFill/>
              <a:miter lim="800000"/>
              <a:headEnd/>
              <a:tailEnd/>
            </a:ln>
            <a:effectLst/>
          </p:spPr>
          <p:txBody>
            <a:bodyPr wrap="none">
              <a:spAutoFit/>
            </a:bodyPr>
            <a:lstStyle/>
            <a:p>
              <a:pPr eaLnBrk="0" hangingPunct="0"/>
              <a:r>
                <a:rPr lang="en-GB" sz="1400" u="sng" dirty="0">
                  <a:latin typeface="Times New Roman" pitchFamily="18" charset="0"/>
                  <a:cs typeface="Times New Roman" pitchFamily="18" charset="0"/>
                </a:rPr>
                <a:t>Biomass Production</a:t>
              </a:r>
            </a:p>
            <a:p>
              <a:pPr eaLnBrk="0" hangingPunct="0"/>
              <a:r>
                <a:rPr lang="en-GB" sz="1400" dirty="0">
                  <a:latin typeface="Times New Roman" pitchFamily="18" charset="0"/>
                  <a:cs typeface="Times New Roman" pitchFamily="18" charset="0"/>
                </a:rPr>
                <a:t>(e.g. food chain)</a:t>
              </a:r>
              <a:endParaRPr lang="de-DE" sz="1400" u="sng" dirty="0">
                <a:latin typeface="Times New Roman" pitchFamily="18" charset="0"/>
                <a:cs typeface="Times New Roman" pitchFamily="18" charset="0"/>
              </a:endParaRPr>
            </a:p>
          </p:txBody>
        </p:sp>
        <p:sp>
          <p:nvSpPr>
            <p:cNvPr id="18" name="Line 19"/>
            <p:cNvSpPr>
              <a:spLocks noChangeShapeType="1"/>
            </p:cNvSpPr>
            <p:nvPr/>
          </p:nvSpPr>
          <p:spPr bwMode="auto">
            <a:xfrm flipV="1">
              <a:off x="2412" y="2768"/>
              <a:ext cx="635" cy="68"/>
            </a:xfrm>
            <a:prstGeom prst="line">
              <a:avLst/>
            </a:prstGeom>
            <a:noFill/>
            <a:ln w="19050">
              <a:solidFill>
                <a:schemeClr val="tx1"/>
              </a:solidFill>
              <a:round/>
              <a:headEnd/>
              <a:tailEnd type="triangle" w="med" len="med"/>
            </a:ln>
            <a:effectLst/>
          </p:spPr>
          <p:txBody>
            <a:bodyPr wrap="none" anchor="ctr"/>
            <a:lstStyle/>
            <a:p>
              <a:endParaRPr lang="it-IT" sz="1400" dirty="0">
                <a:latin typeface="Times New Roman" pitchFamily="18" charset="0"/>
                <a:cs typeface="Times New Roman" pitchFamily="18" charset="0"/>
              </a:endParaRPr>
            </a:p>
          </p:txBody>
        </p:sp>
        <p:sp>
          <p:nvSpPr>
            <p:cNvPr id="19" name="Line 20"/>
            <p:cNvSpPr>
              <a:spLocks noChangeShapeType="1"/>
            </p:cNvSpPr>
            <p:nvPr/>
          </p:nvSpPr>
          <p:spPr bwMode="auto">
            <a:xfrm>
              <a:off x="2203" y="2997"/>
              <a:ext cx="266" cy="185"/>
            </a:xfrm>
            <a:prstGeom prst="line">
              <a:avLst/>
            </a:prstGeom>
            <a:noFill/>
            <a:ln w="19050">
              <a:solidFill>
                <a:schemeClr val="tx1"/>
              </a:solidFill>
              <a:round/>
              <a:headEnd/>
              <a:tailEnd type="triangle" w="med" len="med"/>
            </a:ln>
            <a:effectLst/>
          </p:spPr>
          <p:txBody>
            <a:bodyPr wrap="none" anchor="ctr"/>
            <a:lstStyle/>
            <a:p>
              <a:endParaRPr lang="it-IT" sz="1400" dirty="0">
                <a:latin typeface="Times New Roman" pitchFamily="18" charset="0"/>
                <a:cs typeface="Times New Roman" pitchFamily="18" charset="0"/>
              </a:endParaRPr>
            </a:p>
          </p:txBody>
        </p:sp>
        <p:sp>
          <p:nvSpPr>
            <p:cNvPr id="20" name="Text Box 21"/>
            <p:cNvSpPr txBox="1">
              <a:spLocks noChangeArrowheads="1"/>
            </p:cNvSpPr>
            <p:nvPr/>
          </p:nvSpPr>
          <p:spPr bwMode="auto">
            <a:xfrm>
              <a:off x="3693" y="1055"/>
              <a:ext cx="848" cy="214"/>
            </a:xfrm>
            <a:prstGeom prst="rect">
              <a:avLst/>
            </a:prstGeom>
            <a:noFill/>
            <a:ln w="9525">
              <a:noFill/>
              <a:miter lim="800000"/>
              <a:headEnd/>
              <a:tailEnd/>
            </a:ln>
            <a:effectLst/>
          </p:spPr>
          <p:txBody>
            <a:bodyPr wrap="none">
              <a:spAutoFit/>
            </a:bodyPr>
            <a:lstStyle/>
            <a:p>
              <a:pPr eaLnBrk="0" hangingPunct="0"/>
              <a:r>
                <a:rPr lang="en-GB" sz="1400" u="sng" dirty="0">
                  <a:latin typeface="Times New Roman" pitchFamily="18" charset="0"/>
                  <a:cs typeface="Times New Roman" pitchFamily="18" charset="0"/>
                </a:rPr>
                <a:t>Human Health</a:t>
              </a:r>
              <a:endParaRPr lang="de-DE" sz="1400" u="sng" dirty="0">
                <a:latin typeface="Times New Roman" pitchFamily="18" charset="0"/>
                <a:cs typeface="Times New Roman" pitchFamily="18" charset="0"/>
              </a:endParaRPr>
            </a:p>
          </p:txBody>
        </p:sp>
        <p:graphicFrame>
          <p:nvGraphicFramePr>
            <p:cNvPr id="21" name="Object 22"/>
            <p:cNvGraphicFramePr>
              <a:graphicFrameLocks noChangeAspect="1"/>
            </p:cNvGraphicFramePr>
            <p:nvPr/>
          </p:nvGraphicFramePr>
          <p:xfrm>
            <a:off x="2219" y="2160"/>
            <a:ext cx="309" cy="538"/>
          </p:xfrm>
          <a:graphic>
            <a:graphicData uri="http://schemas.openxmlformats.org/presentationml/2006/ole">
              <mc:AlternateContent xmlns:mc="http://schemas.openxmlformats.org/markup-compatibility/2006">
                <mc:Choice xmlns:v="urn:schemas-microsoft-com:vml" Requires="v">
                  <p:oleObj spid="_x0000_s13780" name="Clip" r:id="rId11" imgW="1125360" imgH="1672560" progId="MS_ClipArt_Gallery.2">
                    <p:embed/>
                  </p:oleObj>
                </mc:Choice>
                <mc:Fallback>
                  <p:oleObj name="Clip" r:id="rId11" imgW="1125360" imgH="16725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9" y="2160"/>
                          <a:ext cx="309" cy="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3"/>
            <p:cNvGraphicFramePr>
              <a:graphicFrameLocks noChangeAspect="1"/>
            </p:cNvGraphicFramePr>
            <p:nvPr/>
          </p:nvGraphicFramePr>
          <p:xfrm>
            <a:off x="2355" y="2160"/>
            <a:ext cx="308" cy="538"/>
          </p:xfrm>
          <a:graphic>
            <a:graphicData uri="http://schemas.openxmlformats.org/presentationml/2006/ole">
              <mc:AlternateContent xmlns:mc="http://schemas.openxmlformats.org/markup-compatibility/2006">
                <mc:Choice xmlns:v="urn:schemas-microsoft-com:vml" Requires="v">
                  <p:oleObj spid="_x0000_s13781" name="Clip" r:id="rId13" imgW="1125360" imgH="1672560" progId="MS_ClipArt_Gallery.2">
                    <p:embed/>
                  </p:oleObj>
                </mc:Choice>
                <mc:Fallback>
                  <p:oleObj name="Clip" r:id="rId13" imgW="1125360" imgH="16725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5" y="2160"/>
                          <a:ext cx="308" cy="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4"/>
            <p:cNvGraphicFramePr>
              <a:graphicFrameLocks noChangeAspect="1"/>
            </p:cNvGraphicFramePr>
            <p:nvPr/>
          </p:nvGraphicFramePr>
          <p:xfrm>
            <a:off x="2758" y="1958"/>
            <a:ext cx="356" cy="557"/>
          </p:xfrm>
          <a:graphic>
            <a:graphicData uri="http://schemas.openxmlformats.org/presentationml/2006/ole">
              <mc:AlternateContent xmlns:mc="http://schemas.openxmlformats.org/markup-compatibility/2006">
                <mc:Choice xmlns:v="urn:schemas-microsoft-com:vml" Requires="v">
                  <p:oleObj spid="_x0000_s13782" name="Clip" r:id="rId14" imgW="1737000" imgH="2324880" progId="MS_ClipArt_Gallery.2">
                    <p:embed/>
                  </p:oleObj>
                </mc:Choice>
                <mc:Fallback>
                  <p:oleObj name="Clip" r:id="rId14" imgW="1737000" imgH="2324880" progId="MS_ClipArt_Gallery.2">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58" y="1958"/>
                          <a:ext cx="356" cy="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5"/>
            <p:cNvGraphicFramePr>
              <a:graphicFrameLocks noChangeAspect="1"/>
            </p:cNvGraphicFramePr>
            <p:nvPr/>
          </p:nvGraphicFramePr>
          <p:xfrm>
            <a:off x="2628" y="2025"/>
            <a:ext cx="246" cy="490"/>
          </p:xfrm>
          <a:graphic>
            <a:graphicData uri="http://schemas.openxmlformats.org/presentationml/2006/ole">
              <mc:AlternateContent xmlns:mc="http://schemas.openxmlformats.org/markup-compatibility/2006">
                <mc:Choice xmlns:v="urn:schemas-microsoft-com:vml" Requires="v">
                  <p:oleObj spid="_x0000_s13783" name="Clip" r:id="rId16" imgW="1737000" imgH="2324880" progId="MS_ClipArt_Gallery.2">
                    <p:embed/>
                  </p:oleObj>
                </mc:Choice>
                <mc:Fallback>
                  <p:oleObj name="Clip" r:id="rId16" imgW="1737000" imgH="2324880" progId="MS_ClipArt_Gallery.2">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8" y="2025"/>
                          <a:ext cx="246" cy="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6"/>
            <p:cNvGraphicFramePr>
              <a:graphicFrameLocks noChangeAspect="1"/>
            </p:cNvGraphicFramePr>
            <p:nvPr/>
          </p:nvGraphicFramePr>
          <p:xfrm>
            <a:off x="2931" y="1890"/>
            <a:ext cx="289" cy="557"/>
          </p:xfrm>
          <a:graphic>
            <a:graphicData uri="http://schemas.openxmlformats.org/presentationml/2006/ole">
              <mc:AlternateContent xmlns:mc="http://schemas.openxmlformats.org/markup-compatibility/2006">
                <mc:Choice xmlns:v="urn:schemas-microsoft-com:vml" Requires="v">
                  <p:oleObj spid="_x0000_s13784" name="Clip" r:id="rId17" imgW="1737000" imgH="2324880" progId="MS_ClipArt_Gallery.2">
                    <p:embed/>
                  </p:oleObj>
                </mc:Choice>
                <mc:Fallback>
                  <p:oleObj name="Clip" r:id="rId17" imgW="1737000" imgH="2324880" progId="MS_ClipArt_Gallery.2">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31" y="1890"/>
                          <a:ext cx="289" cy="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7"/>
            <p:cNvGraphicFramePr>
              <a:graphicFrameLocks noChangeAspect="1"/>
            </p:cNvGraphicFramePr>
            <p:nvPr/>
          </p:nvGraphicFramePr>
          <p:xfrm>
            <a:off x="1748" y="1822"/>
            <a:ext cx="549" cy="879"/>
          </p:xfrm>
          <a:graphic>
            <a:graphicData uri="http://schemas.openxmlformats.org/presentationml/2006/ole">
              <mc:AlternateContent xmlns:mc="http://schemas.openxmlformats.org/markup-compatibility/2006">
                <mc:Choice xmlns:v="urn:schemas-microsoft-com:vml" Requires="v">
                  <p:oleObj spid="_x0000_s13785" name="Clip" r:id="rId18" imgW="1407960" imgH="1831320" progId="MS_ClipArt_Gallery.2">
                    <p:embed/>
                  </p:oleObj>
                </mc:Choice>
                <mc:Fallback>
                  <p:oleObj name="Clip" r:id="rId18" imgW="1407960" imgH="1831320" progId="MS_ClipArt_Gallery.2">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48" y="1822"/>
                          <a:ext cx="549" cy="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Line 28"/>
            <p:cNvSpPr>
              <a:spLocks noChangeShapeType="1"/>
            </p:cNvSpPr>
            <p:nvPr/>
          </p:nvSpPr>
          <p:spPr bwMode="auto">
            <a:xfrm flipV="1">
              <a:off x="2297" y="1822"/>
              <a:ext cx="115" cy="879"/>
            </a:xfrm>
            <a:prstGeom prst="line">
              <a:avLst/>
            </a:prstGeom>
            <a:noFill/>
            <a:ln w="19050">
              <a:solidFill>
                <a:schemeClr val="tx1"/>
              </a:solidFill>
              <a:round/>
              <a:headEnd/>
              <a:tailEnd type="triangle" w="med" len="med"/>
            </a:ln>
            <a:effectLst/>
          </p:spPr>
          <p:txBody>
            <a:bodyPr wrap="none" anchor="ctr"/>
            <a:lstStyle/>
            <a:p>
              <a:endParaRPr lang="it-IT" sz="1400" dirty="0">
                <a:latin typeface="Times New Roman" pitchFamily="18" charset="0"/>
                <a:cs typeface="Times New Roman" pitchFamily="18" charset="0"/>
              </a:endParaRPr>
            </a:p>
          </p:txBody>
        </p:sp>
        <p:sp>
          <p:nvSpPr>
            <p:cNvPr id="28" name="Line 29"/>
            <p:cNvSpPr>
              <a:spLocks noChangeShapeType="1"/>
            </p:cNvSpPr>
            <p:nvPr/>
          </p:nvSpPr>
          <p:spPr bwMode="auto">
            <a:xfrm flipH="1" flipV="1">
              <a:off x="1547" y="1620"/>
              <a:ext cx="481" cy="1024"/>
            </a:xfrm>
            <a:prstGeom prst="line">
              <a:avLst/>
            </a:prstGeom>
            <a:noFill/>
            <a:ln w="19050">
              <a:solidFill>
                <a:schemeClr val="tx1"/>
              </a:solidFill>
              <a:round/>
              <a:headEnd/>
              <a:tailEnd type="triangle" w="med" len="med"/>
            </a:ln>
            <a:effectLst/>
          </p:spPr>
          <p:txBody>
            <a:bodyPr wrap="none" anchor="ctr"/>
            <a:lstStyle/>
            <a:p>
              <a:endParaRPr lang="it-IT" sz="1400" dirty="0">
                <a:latin typeface="Times New Roman" pitchFamily="18" charset="0"/>
                <a:cs typeface="Times New Roman" pitchFamily="18" charset="0"/>
              </a:endParaRPr>
            </a:p>
          </p:txBody>
        </p:sp>
        <p:sp>
          <p:nvSpPr>
            <p:cNvPr id="29" name="Line 30"/>
            <p:cNvSpPr>
              <a:spLocks noChangeShapeType="1"/>
            </p:cNvSpPr>
            <p:nvPr/>
          </p:nvSpPr>
          <p:spPr bwMode="auto">
            <a:xfrm flipH="1" flipV="1">
              <a:off x="1359" y="2586"/>
              <a:ext cx="540" cy="216"/>
            </a:xfrm>
            <a:prstGeom prst="line">
              <a:avLst/>
            </a:prstGeom>
            <a:noFill/>
            <a:ln w="19050">
              <a:solidFill>
                <a:schemeClr val="tx1"/>
              </a:solidFill>
              <a:round/>
              <a:headEnd/>
              <a:tailEnd type="triangle" w="med" len="med"/>
            </a:ln>
            <a:effectLst/>
          </p:spPr>
          <p:txBody>
            <a:bodyPr wrap="none" anchor="ctr"/>
            <a:lstStyle/>
            <a:p>
              <a:endParaRPr lang="it-IT" sz="1400" dirty="0">
                <a:latin typeface="Times New Roman" pitchFamily="18" charset="0"/>
                <a:cs typeface="Times New Roman" pitchFamily="18" charset="0"/>
              </a:endParaRPr>
            </a:p>
          </p:txBody>
        </p:sp>
        <p:sp>
          <p:nvSpPr>
            <p:cNvPr id="30" name="Line 31"/>
            <p:cNvSpPr>
              <a:spLocks noChangeShapeType="1"/>
            </p:cNvSpPr>
            <p:nvPr/>
          </p:nvSpPr>
          <p:spPr bwMode="auto">
            <a:xfrm flipV="1">
              <a:off x="2412" y="1305"/>
              <a:ext cx="1958" cy="1463"/>
            </a:xfrm>
            <a:prstGeom prst="line">
              <a:avLst/>
            </a:prstGeom>
            <a:noFill/>
            <a:ln w="19050">
              <a:solidFill>
                <a:schemeClr val="tx1"/>
              </a:solidFill>
              <a:round/>
              <a:headEnd/>
              <a:tailEnd type="triangle" w="med" len="med"/>
            </a:ln>
            <a:effectLst/>
          </p:spPr>
          <p:txBody>
            <a:bodyPr wrap="none" anchor="ctr"/>
            <a:lstStyle/>
            <a:p>
              <a:endParaRPr lang="it-IT" sz="1400" dirty="0">
                <a:latin typeface="Times New Roman" pitchFamily="18" charset="0"/>
                <a:cs typeface="Times New Roman" pitchFamily="18" charset="0"/>
              </a:endParaRPr>
            </a:p>
          </p:txBody>
        </p:sp>
        <p:sp>
          <p:nvSpPr>
            <p:cNvPr id="31" name="Text Box 32"/>
            <p:cNvSpPr txBox="1">
              <a:spLocks noChangeArrowheads="1"/>
            </p:cNvSpPr>
            <p:nvPr/>
          </p:nvSpPr>
          <p:spPr bwMode="auto">
            <a:xfrm>
              <a:off x="4163" y="3756"/>
              <a:ext cx="1100" cy="214"/>
            </a:xfrm>
            <a:prstGeom prst="rect">
              <a:avLst/>
            </a:prstGeom>
            <a:noFill/>
            <a:ln w="9525">
              <a:noFill/>
              <a:miter lim="800000"/>
              <a:headEnd/>
              <a:tailEnd/>
            </a:ln>
            <a:effectLst/>
          </p:spPr>
          <p:txBody>
            <a:bodyPr wrap="none">
              <a:spAutoFit/>
            </a:bodyPr>
            <a:lstStyle/>
            <a:p>
              <a:pPr eaLnBrk="0" hangingPunct="0"/>
              <a:r>
                <a:rPr lang="de-DE" sz="1400" dirty="0">
                  <a:latin typeface="Times New Roman" pitchFamily="18" charset="0"/>
                  <a:cs typeface="Times New Roman" pitchFamily="18" charset="0"/>
                </a:rPr>
                <a:t>W.E.H. Blum, 2004</a:t>
              </a:r>
            </a:p>
          </p:txBody>
        </p:sp>
        <p:graphicFrame>
          <p:nvGraphicFramePr>
            <p:cNvPr id="32" name="Object 33"/>
            <p:cNvGraphicFramePr>
              <a:graphicFrameLocks noChangeAspect="1"/>
            </p:cNvGraphicFramePr>
            <p:nvPr>
              <p:extLst>
                <p:ext uri="{D42A27DB-BD31-4B8C-83A1-F6EECF244321}">
                  <p14:modId xmlns:p14="http://schemas.microsoft.com/office/powerpoint/2010/main" val="1731681255"/>
                </p:ext>
              </p:extLst>
            </p:nvPr>
          </p:nvGraphicFramePr>
          <p:xfrm>
            <a:off x="622" y="1123"/>
            <a:ext cx="768" cy="578"/>
          </p:xfrm>
          <a:graphic>
            <a:graphicData uri="http://schemas.openxmlformats.org/presentationml/2006/ole">
              <mc:AlternateContent xmlns:mc="http://schemas.openxmlformats.org/markup-compatibility/2006">
                <mc:Choice xmlns:v="urn:schemas-microsoft-com:vml" Requires="v">
                  <p:oleObj spid="_x0000_s13786" name="Clip" r:id="rId20" imgW="1087200" imgH="699480" progId="MS_ClipArt_Gallery.2">
                    <p:embed/>
                  </p:oleObj>
                </mc:Choice>
                <mc:Fallback>
                  <p:oleObj name="Clip" r:id="rId20" imgW="1087200" imgH="699480" progId="MS_ClipArt_Gallery.2">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2" y="1123"/>
                          <a:ext cx="768" cy="578"/>
                        </a:xfrm>
                        <a:prstGeom prst="rect">
                          <a:avLst/>
                        </a:prstGeom>
                        <a:noFill/>
                      </p:spPr>
                    </p:pic>
                  </p:oleObj>
                </mc:Fallback>
              </mc:AlternateContent>
            </a:graphicData>
          </a:graphic>
        </p:graphicFrame>
        <p:sp>
          <p:nvSpPr>
            <p:cNvPr id="33" name="Oval 6"/>
            <p:cNvSpPr>
              <a:spLocks noChangeArrowheads="1"/>
            </p:cNvSpPr>
            <p:nvPr/>
          </p:nvSpPr>
          <p:spPr bwMode="auto">
            <a:xfrm>
              <a:off x="1893" y="2701"/>
              <a:ext cx="576" cy="388"/>
            </a:xfrm>
            <a:prstGeom prst="ellipse">
              <a:avLst/>
            </a:prstGeom>
            <a:blipFill>
              <a:blip r:embed="rId22"/>
              <a:tile tx="0" ty="0" sx="100000" sy="100000" flip="none" algn="tl"/>
            </a:blipFill>
            <a:ln w="9525">
              <a:solidFill>
                <a:schemeClr val="tx1"/>
              </a:solidFill>
              <a:round/>
              <a:headEnd/>
              <a:tailEnd/>
            </a:ln>
            <a:effectLst/>
          </p:spPr>
          <p:txBody>
            <a:bodyPr wrap="none" anchor="ctr"/>
            <a:lstStyle/>
            <a:p>
              <a:endParaRPr lang="it-IT" sz="1400" dirty="0">
                <a:latin typeface="Times New Roman" pitchFamily="18" charset="0"/>
                <a:cs typeface="Times New Roman" pitchFamily="18" charset="0"/>
              </a:endParaRPr>
            </a:p>
          </p:txBody>
        </p:sp>
        <p:sp>
          <p:nvSpPr>
            <p:cNvPr id="34" name="Text Box 13"/>
            <p:cNvSpPr txBox="1">
              <a:spLocks noChangeArrowheads="1"/>
            </p:cNvSpPr>
            <p:nvPr/>
          </p:nvSpPr>
          <p:spPr bwMode="auto">
            <a:xfrm>
              <a:off x="1932" y="2750"/>
              <a:ext cx="610" cy="264"/>
            </a:xfrm>
            <a:prstGeom prst="rect">
              <a:avLst/>
            </a:prstGeom>
            <a:noFill/>
            <a:ln w="9525">
              <a:noFill/>
              <a:miter lim="800000"/>
              <a:headEnd/>
              <a:tailEnd/>
            </a:ln>
            <a:effectLst/>
          </p:spPr>
          <p:txBody>
            <a:bodyPr wrap="square">
              <a:spAutoFit/>
            </a:bodyPr>
            <a:lstStyle/>
            <a:p>
              <a:pPr eaLnBrk="0" hangingPunct="0"/>
              <a:r>
                <a:rPr lang="en-GB" sz="1400" b="1" dirty="0">
                  <a:solidFill>
                    <a:schemeClr val="tx1">
                      <a:lumMod val="95000"/>
                      <a:lumOff val="5000"/>
                    </a:schemeClr>
                  </a:solidFill>
                  <a:latin typeface="Times New Roman" pitchFamily="18" charset="0"/>
                  <a:cs typeface="Times New Roman" pitchFamily="18" charset="0"/>
                </a:rPr>
                <a:t>SOIL</a:t>
              </a:r>
              <a:endParaRPr lang="de-DE" sz="1400" dirty="0">
                <a:solidFill>
                  <a:schemeClr val="tx1">
                    <a:lumMod val="95000"/>
                    <a:lumOff val="5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9864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21</a:t>
            </a:fld>
            <a:endParaRPr lang="it-IT"/>
          </a:p>
        </p:txBody>
      </p:sp>
      <p:sp>
        <p:nvSpPr>
          <p:cNvPr id="3" name="CasellaDiTesto 2"/>
          <p:cNvSpPr txBox="1"/>
          <p:nvPr/>
        </p:nvSpPr>
        <p:spPr>
          <a:xfrm>
            <a:off x="395536" y="548680"/>
            <a:ext cx="8352928" cy="3000821"/>
          </a:xfrm>
          <a:prstGeom prst="rect">
            <a:avLst/>
          </a:prstGeom>
          <a:noFill/>
        </p:spPr>
        <p:txBody>
          <a:bodyPr wrap="square" rtlCol="0">
            <a:spAutoFit/>
          </a:bodyPr>
          <a:lstStyle/>
          <a:p>
            <a:pPr algn="just">
              <a:lnSpc>
                <a:spcPct val="150000"/>
              </a:lnSpc>
            </a:pPr>
            <a:r>
              <a:rPr lang="it-IT" dirty="0">
                <a:latin typeface="Times New Roman" panose="02020603050405020304" pitchFamily="18" charset="0"/>
                <a:cs typeface="Times New Roman" panose="02020603050405020304" pitchFamily="18" charset="0"/>
              </a:rPr>
              <a:t> La contaminazione può avvenire sostanzialmente in 3 modi:</a:t>
            </a:r>
          </a:p>
          <a:p>
            <a:pPr marL="342900" indent="-342900" algn="just">
              <a:lnSpc>
                <a:spcPct val="150000"/>
              </a:lnSpc>
              <a:buAutoNum type="arabicParenR"/>
            </a:pPr>
            <a:r>
              <a:rPr lang="it-IT" dirty="0">
                <a:latin typeface="Times New Roman" panose="02020603050405020304" pitchFamily="18" charset="0"/>
                <a:cs typeface="Times New Roman" panose="02020603050405020304" pitchFamily="18" charset="0"/>
              </a:rPr>
              <a:t>Sversamento volontario/accidentale di inquinanti sul suolo</a:t>
            </a:r>
          </a:p>
          <a:p>
            <a:pPr marL="342900" indent="-342900" algn="just">
              <a:lnSpc>
                <a:spcPct val="150000"/>
              </a:lnSpc>
              <a:buAutoNum type="arabicParenR"/>
            </a:pPr>
            <a:r>
              <a:rPr lang="it-IT" dirty="0">
                <a:latin typeface="Times New Roman" panose="02020603050405020304" pitchFamily="18" charset="0"/>
                <a:cs typeface="Times New Roman" panose="02020603050405020304" pitchFamily="18" charset="0"/>
              </a:rPr>
              <a:t>Introduzione dei contaminanti direttamente nel sottosuolo (serbatoi carburanti)</a:t>
            </a:r>
          </a:p>
          <a:p>
            <a:pPr marL="342900" indent="-342900" algn="just">
              <a:lnSpc>
                <a:spcPct val="150000"/>
              </a:lnSpc>
              <a:buAutoNum type="arabicParenR"/>
            </a:pPr>
            <a:r>
              <a:rPr lang="it-IT" dirty="0">
                <a:latin typeface="Times New Roman" panose="02020603050405020304" pitchFamily="18" charset="0"/>
                <a:cs typeface="Times New Roman" panose="02020603050405020304" pitchFamily="18" charset="0"/>
              </a:rPr>
              <a:t>Ricaduta atmosferica (IPA, Diossine </a:t>
            </a:r>
            <a:r>
              <a:rPr lang="it-IT" dirty="0" err="1">
                <a:latin typeface="Times New Roman" panose="02020603050405020304" pitchFamily="18" charset="0"/>
                <a:cs typeface="Times New Roman" panose="02020603050405020304" pitchFamily="18" charset="0"/>
              </a:rPr>
              <a:t>ecc</a:t>
            </a:r>
            <a:r>
              <a:rPr lang="it-IT" dirty="0">
                <a:latin typeface="Times New Roman" panose="02020603050405020304" pitchFamily="18" charset="0"/>
                <a:cs typeface="Times New Roman" panose="02020603050405020304" pitchFamily="18" charset="0"/>
              </a:rPr>
              <a:t>)</a:t>
            </a:r>
          </a:p>
          <a:p>
            <a:pPr marL="342900" indent="-342900" algn="just">
              <a:lnSpc>
                <a:spcPct val="150000"/>
              </a:lnSpc>
              <a:buAutoNum type="arabicParenR"/>
            </a:pPr>
            <a:endParaRPr lang="it-IT" dirty="0">
              <a:latin typeface="Times New Roman" panose="02020603050405020304" pitchFamily="18" charset="0"/>
              <a:cs typeface="Times New Roman" panose="02020603050405020304" pitchFamily="18" charset="0"/>
            </a:endParaRPr>
          </a:p>
          <a:p>
            <a:pPr algn="just">
              <a:lnSpc>
                <a:spcPct val="150000"/>
              </a:lnSpc>
            </a:pPr>
            <a:r>
              <a:rPr lang="it-IT" dirty="0">
                <a:latin typeface="Times New Roman" panose="02020603050405020304" pitchFamily="18" charset="0"/>
                <a:cs typeface="Times New Roman" panose="02020603050405020304" pitchFamily="18" charset="0"/>
              </a:rPr>
              <a:t>Il loro effetto, il loro destino e dunque la loro «vita» dipende da numerose caratteristiche, tra cui ricordiamo:</a:t>
            </a:r>
          </a:p>
        </p:txBody>
      </p:sp>
      <p:sp>
        <p:nvSpPr>
          <p:cNvPr id="4" name="Rettangolo 3"/>
          <p:cNvSpPr/>
          <p:nvPr/>
        </p:nvSpPr>
        <p:spPr>
          <a:xfrm>
            <a:off x="395536" y="3682916"/>
            <a:ext cx="8352928" cy="1754326"/>
          </a:xfrm>
          <a:prstGeom prst="rect">
            <a:avLst/>
          </a:prstGeom>
        </p:spPr>
        <p:txBody>
          <a:bodyPr wrap="square" numCol="2">
            <a:spAutoFit/>
          </a:bodyPr>
          <a:lstStyle/>
          <a:p>
            <a:pPr marL="285750" indent="-285750" algn="ctr">
              <a:lnSpc>
                <a:spcPct val="150000"/>
              </a:lnSpc>
              <a:buFont typeface="Arial" panose="020B0604020202020204" pitchFamily="34" charset="0"/>
              <a:buChar char="•"/>
            </a:pPr>
            <a:r>
              <a:rPr lang="it-IT" dirty="0" err="1">
                <a:latin typeface="Times New Roman" panose="02020603050405020304" pitchFamily="18" charset="0"/>
                <a:cs typeface="Times New Roman" panose="02020603050405020304" pitchFamily="18" charset="0"/>
              </a:rPr>
              <a:t>pH</a:t>
            </a:r>
            <a:r>
              <a:rPr lang="it-IT" dirty="0">
                <a:latin typeface="Times New Roman" panose="02020603050405020304" pitchFamily="18" charset="0"/>
                <a:cs typeface="Times New Roman" panose="02020603050405020304" pitchFamily="18" charset="0"/>
              </a:rPr>
              <a:t> del suolo</a:t>
            </a:r>
          </a:p>
          <a:p>
            <a:pPr marL="285750" indent="-285750" algn="ctr">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Polarità/solubilità inquinante</a:t>
            </a:r>
          </a:p>
          <a:p>
            <a:pPr marL="285750" indent="-285750" algn="ctr">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Fattori meteoclimatici</a:t>
            </a:r>
          </a:p>
          <a:p>
            <a:pPr marL="285750" indent="-285750" algn="ctr">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Azione antropica </a:t>
            </a:r>
          </a:p>
          <a:p>
            <a:pPr marL="285750" indent="-285750" algn="ctr">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 componente organica suolo</a:t>
            </a:r>
          </a:p>
          <a:p>
            <a:pPr marL="285750" indent="-285750" algn="ctr">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 Concentrazione inquinante</a:t>
            </a:r>
          </a:p>
          <a:p>
            <a:pPr marL="285750" indent="-285750" algn="ctr">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Tessitura del suolo</a:t>
            </a:r>
          </a:p>
          <a:p>
            <a:pPr marL="285750" indent="-285750" algn="ctr">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 «Vitalità» del suolo</a:t>
            </a:r>
          </a:p>
        </p:txBody>
      </p:sp>
    </p:spTree>
    <p:extLst>
      <p:ext uri="{BB962C8B-B14F-4D97-AF65-F5344CB8AC3E}">
        <p14:creationId xmlns:p14="http://schemas.microsoft.com/office/powerpoint/2010/main" val="379346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22</a:t>
            </a:fld>
            <a:endParaRPr lang="it-IT"/>
          </a:p>
        </p:txBody>
      </p:sp>
      <p:sp>
        <p:nvSpPr>
          <p:cNvPr id="5" name="Rettangolo 4"/>
          <p:cNvSpPr/>
          <p:nvPr/>
        </p:nvSpPr>
        <p:spPr>
          <a:xfrm>
            <a:off x="179512" y="188640"/>
            <a:ext cx="8640960" cy="4401205"/>
          </a:xfrm>
          <a:prstGeom prst="rect">
            <a:avLst/>
          </a:prstGeom>
        </p:spPr>
        <p:txBody>
          <a:bodyPr wrap="square">
            <a:spAutoFit/>
          </a:bodyPr>
          <a:lstStyle/>
          <a:p>
            <a:pPr algn="just">
              <a:lnSpc>
                <a:spcPct val="150000"/>
              </a:lnSpc>
              <a:spcAft>
                <a:spcPts val="1200"/>
              </a:spcAft>
            </a:pPr>
            <a:r>
              <a:rPr lang="it-IT" b="1" i="1" dirty="0">
                <a:solidFill>
                  <a:srgbClr val="FF0000"/>
                </a:solidFill>
                <a:latin typeface="Times New Roman" panose="02020603050405020304" pitchFamily="18" charset="0"/>
                <a:cs typeface="Times New Roman" panose="02020603050405020304" pitchFamily="18" charset="0"/>
              </a:rPr>
              <a:t>Presenza e mobilità nell’ambiente</a:t>
            </a:r>
          </a:p>
          <a:p>
            <a:pPr algn="just">
              <a:lnSpc>
                <a:spcPct val="150000"/>
              </a:lnSpc>
            </a:pPr>
            <a:r>
              <a:rPr lang="it-IT" dirty="0">
                <a:latin typeface="Times New Roman" panose="02020603050405020304" pitchFamily="18" charset="0"/>
                <a:cs typeface="Times New Roman" panose="02020603050405020304" pitchFamily="18" charset="0"/>
              </a:rPr>
              <a:t>Ciascuna miscela idrocarburica (es. greggio, diesel, benzina, JP4, ecc.) è composta da un numero variabile di sostanze organiche aventi distinte caratteristiche chimico-fisiche, con particolare riferimento alla densità e solubilità. I processi di trasporto e di degradazione a cui le miscele idrocarburiche sono sottoposte dipendono dunque dalle caratteristiche del sito e da quelle della miscela idrocarburica.</a:t>
            </a:r>
          </a:p>
          <a:p>
            <a:pPr algn="just">
              <a:lnSpc>
                <a:spcPct val="150000"/>
              </a:lnSpc>
            </a:pPr>
            <a:endParaRPr lang="it-IT" sz="1100" dirty="0">
              <a:latin typeface="Times New Roman" panose="02020603050405020304" pitchFamily="18" charset="0"/>
              <a:cs typeface="Times New Roman" panose="02020603050405020304" pitchFamily="18" charset="0"/>
            </a:endParaRPr>
          </a:p>
          <a:p>
            <a:pPr algn="just">
              <a:lnSpc>
                <a:spcPct val="150000"/>
              </a:lnSpc>
            </a:pPr>
            <a:r>
              <a:rPr lang="it-IT" dirty="0">
                <a:latin typeface="Times New Roman" panose="02020603050405020304" pitchFamily="18" charset="0"/>
                <a:cs typeface="Times New Roman" panose="02020603050405020304" pitchFamily="18" charset="0"/>
              </a:rPr>
              <a:t> Solitamente, per ogni composto, all’aumentare delle dimensioni della catena diminuisce la solubilità in acqua e la volatilità.</a:t>
            </a:r>
          </a:p>
          <a:p>
            <a:pPr algn="just">
              <a:lnSpc>
                <a:spcPct val="150000"/>
              </a:lnSpc>
            </a:pPr>
            <a:endParaRPr lang="it-IT" dirty="0">
              <a:latin typeface="Times New Roman" panose="02020603050405020304" pitchFamily="18" charset="0"/>
              <a:cs typeface="Times New Roman" panose="02020603050405020304" pitchFamily="18" charset="0"/>
            </a:endParaRPr>
          </a:p>
        </p:txBody>
      </p:sp>
      <p:pic>
        <p:nvPicPr>
          <p:cNvPr id="15362" name="Picture 2" descr="http://www.chimicare.org/curiosita/wp-content/uploads/2012/02/colonna-di-distillazione-per-frazionamento-petrol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586" y="3645024"/>
            <a:ext cx="3616115" cy="3035856"/>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1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23</a:t>
            </a:fld>
            <a:endParaRPr lang="it-IT"/>
          </a:p>
        </p:txBody>
      </p:sp>
      <p:sp>
        <p:nvSpPr>
          <p:cNvPr id="5" name="Rettangolo 4"/>
          <p:cNvSpPr/>
          <p:nvPr/>
        </p:nvSpPr>
        <p:spPr>
          <a:xfrm>
            <a:off x="179512" y="260648"/>
            <a:ext cx="8640960" cy="3000821"/>
          </a:xfrm>
          <a:prstGeom prst="rect">
            <a:avLst/>
          </a:prstGeom>
        </p:spPr>
        <p:txBody>
          <a:bodyPr wrap="square">
            <a:spAutoFit/>
          </a:bodyPr>
          <a:lstStyle/>
          <a:p>
            <a:pPr algn="just">
              <a:lnSpc>
                <a:spcPct val="150000"/>
              </a:lnSpc>
            </a:pPr>
            <a:r>
              <a:rPr lang="it-IT" b="1" i="1" dirty="0">
                <a:solidFill>
                  <a:srgbClr val="FF0000"/>
                </a:solidFill>
                <a:latin typeface="Times New Roman" panose="02020603050405020304" pitchFamily="18" charset="0"/>
                <a:cs typeface="Times New Roman" panose="02020603050405020304" pitchFamily="18" charset="0"/>
              </a:rPr>
              <a:t>Presenza e mobilità nell’ambiente</a:t>
            </a:r>
          </a:p>
          <a:p>
            <a:pPr algn="just">
              <a:lnSpc>
                <a:spcPct val="150000"/>
              </a:lnSpc>
            </a:pPr>
            <a:r>
              <a:rPr lang="it-IT" dirty="0">
                <a:latin typeface="Times New Roman" panose="02020603050405020304" pitchFamily="18" charset="0"/>
                <a:cs typeface="Times New Roman" panose="02020603050405020304" pitchFamily="18" charset="0"/>
              </a:rPr>
              <a:t>Ad esempio, a seguito di uno sversamento di una miscela di idrocarburi sul suolo, i vari componenti della miscela potranno percorrere la matrice suolo con tempi diversi, a causa della differente reattività che ciascun componente può avere nei confronti del suolo stesso. Tale fenomeno può pertanto provocare una variazione nella composizione della miscela seguendo il profilo verticale del suolo.</a:t>
            </a:r>
          </a:p>
          <a:p>
            <a:pPr algn="just">
              <a:lnSpc>
                <a:spcPct val="150000"/>
              </a:lnSpc>
            </a:pPr>
            <a:endParaRPr lang="it-IT"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212" r="4684"/>
          <a:stretch/>
        </p:blipFill>
        <p:spPr>
          <a:xfrm>
            <a:off x="4149968" y="2636912"/>
            <a:ext cx="4417257" cy="3672408"/>
          </a:xfrm>
          <a:prstGeom prst="rect">
            <a:avLst/>
          </a:prstGeom>
          <a:ln>
            <a:solidFill>
              <a:srgbClr val="0070C0"/>
            </a:solidFill>
          </a:ln>
        </p:spPr>
      </p:pic>
    </p:spTree>
    <p:extLst>
      <p:ext uri="{BB962C8B-B14F-4D97-AF65-F5344CB8AC3E}">
        <p14:creationId xmlns:p14="http://schemas.microsoft.com/office/powerpoint/2010/main" val="307868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24</a:t>
            </a:fld>
            <a:endParaRPr lang="it-IT"/>
          </a:p>
        </p:txBody>
      </p:sp>
      <p:pic>
        <p:nvPicPr>
          <p:cNvPr id="2050" name="Picture 2" descr="http://images.slideplayer.it/2/933884/slides/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71" r="2649" b="9155"/>
          <a:stretch/>
        </p:blipFill>
        <p:spPr bwMode="auto">
          <a:xfrm>
            <a:off x="179512" y="188640"/>
            <a:ext cx="5112568" cy="329967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5364088" y="620688"/>
            <a:ext cx="3456384" cy="2585323"/>
          </a:xfrm>
          <a:prstGeom prst="rect">
            <a:avLst/>
          </a:prstGeom>
          <a:noFill/>
        </p:spPr>
        <p:txBody>
          <a:bodyPr wrap="square" rtlCol="0">
            <a:spAutoFit/>
          </a:bodyPr>
          <a:lstStyle/>
          <a:p>
            <a:pPr algn="just">
              <a:lnSpc>
                <a:spcPct val="150000"/>
              </a:lnSpc>
            </a:pPr>
            <a:r>
              <a:rPr lang="it-IT" dirty="0">
                <a:latin typeface="Times New Roman" panose="02020603050405020304" pitchFamily="18" charset="0"/>
                <a:cs typeface="Times New Roman" panose="02020603050405020304" pitchFamily="18" charset="0"/>
              </a:rPr>
              <a:t>Il comportamento e dunque il destino degli inquinanti dipendono dai fattori prima elencati e dalla loro localizzazione relativa alla falda acquifera; guardiamo lo schema sulla sinistra.</a:t>
            </a:r>
          </a:p>
        </p:txBody>
      </p:sp>
      <p:sp>
        <p:nvSpPr>
          <p:cNvPr id="5" name="CasellaDiTesto 4"/>
          <p:cNvSpPr txBox="1"/>
          <p:nvPr/>
        </p:nvSpPr>
        <p:spPr>
          <a:xfrm>
            <a:off x="323528" y="3789040"/>
            <a:ext cx="8496944" cy="2585323"/>
          </a:xfrm>
          <a:prstGeom prst="rect">
            <a:avLst/>
          </a:prstGeom>
          <a:noFill/>
        </p:spPr>
        <p:txBody>
          <a:bodyPr wrap="square" rtlCol="0">
            <a:spAutoFit/>
          </a:bodyPr>
          <a:lstStyle/>
          <a:p>
            <a:pPr algn="just">
              <a:lnSpc>
                <a:spcPct val="150000"/>
              </a:lnSpc>
            </a:pPr>
            <a:r>
              <a:rPr lang="it-IT" dirty="0">
                <a:latin typeface="Times New Roman" panose="02020603050405020304" pitchFamily="18" charset="0"/>
                <a:cs typeface="Times New Roman" panose="02020603050405020304" pitchFamily="18" charset="0"/>
              </a:rPr>
              <a:t>Immaginando il percorso di una miscela idrocarburica lungo il profilo del suolo, vedremo una serie di fenomeni concomitanti:</a:t>
            </a:r>
          </a:p>
          <a:p>
            <a:pPr marL="285750" indent="-285750" algn="just">
              <a:lnSpc>
                <a:spcPct val="150000"/>
              </a:lnSpc>
              <a:buFontTx/>
              <a:buChar char="-"/>
            </a:pPr>
            <a:r>
              <a:rPr lang="it-IT" dirty="0">
                <a:latin typeface="Times New Roman" panose="02020603050405020304" pitchFamily="18" charset="0"/>
                <a:cs typeface="Times New Roman" panose="02020603050405020304" pitchFamily="18" charset="0"/>
              </a:rPr>
              <a:t>Eventuali molecole leggere potranno evaporare e diffondersi in fase vapore attraverso gli interstizi del suolo</a:t>
            </a:r>
          </a:p>
          <a:p>
            <a:pPr marL="285750" indent="-285750" algn="just">
              <a:lnSpc>
                <a:spcPct val="150000"/>
              </a:lnSpc>
              <a:buFontTx/>
              <a:buChar char="-"/>
            </a:pPr>
            <a:r>
              <a:rPr lang="it-IT" dirty="0">
                <a:latin typeface="Times New Roman" panose="02020603050405020304" pitchFamily="18" charset="0"/>
                <a:cs typeface="Times New Roman" panose="02020603050405020304" pitchFamily="18" charset="0"/>
              </a:rPr>
              <a:t>La frazione più solubile in acqua inizierà ad interagire con l’acqua interstiziale della zona vadosa diffondendosi maggiormente nel suolo </a:t>
            </a:r>
          </a:p>
        </p:txBody>
      </p:sp>
    </p:spTree>
    <p:extLst>
      <p:ext uri="{BB962C8B-B14F-4D97-AF65-F5344CB8AC3E}">
        <p14:creationId xmlns:p14="http://schemas.microsoft.com/office/powerpoint/2010/main" val="1244884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25</a:t>
            </a:fld>
            <a:endParaRPr lang="it-IT"/>
          </a:p>
        </p:txBody>
      </p:sp>
      <p:sp>
        <p:nvSpPr>
          <p:cNvPr id="5" name="CasellaDiTesto 4"/>
          <p:cNvSpPr txBox="1"/>
          <p:nvPr/>
        </p:nvSpPr>
        <p:spPr>
          <a:xfrm>
            <a:off x="251520" y="3810307"/>
            <a:ext cx="8640960" cy="2169825"/>
          </a:xfrm>
          <a:prstGeom prst="rect">
            <a:avLst/>
          </a:prstGeom>
          <a:noFill/>
        </p:spPr>
        <p:txBody>
          <a:bodyPr wrap="square" rtlCol="0">
            <a:spAutoFit/>
          </a:bodyPr>
          <a:lstStyle/>
          <a:p>
            <a:pPr marL="285750" indent="-285750" algn="just">
              <a:lnSpc>
                <a:spcPct val="150000"/>
              </a:lnSpc>
              <a:buFontTx/>
              <a:buChar char="-"/>
            </a:pPr>
            <a:r>
              <a:rPr lang="it-IT" dirty="0">
                <a:latin typeface="Times New Roman" panose="02020603050405020304" pitchFamily="18" charset="0"/>
                <a:cs typeface="Times New Roman" panose="02020603050405020304" pitchFamily="18" charset="0"/>
              </a:rPr>
              <a:t>La frazione meno solubile e meno volatile (molecole più pesanti) continuerà a percolare nel suolo raggiungendo la frangia capillare e talvolta superandola fino a raggiungere la roccia madre al di sotto della falda</a:t>
            </a:r>
          </a:p>
          <a:p>
            <a:pPr marL="285750" indent="-285750" algn="just">
              <a:lnSpc>
                <a:spcPct val="150000"/>
              </a:lnSpc>
              <a:buFontTx/>
              <a:buChar char="-"/>
            </a:pPr>
            <a:endParaRPr lang="it-IT" dirty="0">
              <a:latin typeface="Times New Roman" panose="02020603050405020304" pitchFamily="18" charset="0"/>
              <a:cs typeface="Times New Roman" panose="02020603050405020304" pitchFamily="18" charset="0"/>
            </a:endParaRPr>
          </a:p>
          <a:p>
            <a:pPr algn="just">
              <a:lnSpc>
                <a:spcPct val="150000"/>
              </a:lnSpc>
            </a:pPr>
            <a:r>
              <a:rPr lang="it-IT" dirty="0">
                <a:latin typeface="Times New Roman" panose="02020603050405020304" pitchFamily="18" charset="0"/>
                <a:cs typeface="Times New Roman" panose="02020603050405020304" pitchFamily="18" charset="0"/>
              </a:rPr>
              <a:t>Questo fenomeno avviene solo qualora si verifichino le giuste condizioni .  .  .</a:t>
            </a:r>
          </a:p>
        </p:txBody>
      </p:sp>
      <p:grpSp>
        <p:nvGrpSpPr>
          <p:cNvPr id="6" name="Gruppo 5"/>
          <p:cNvGrpSpPr/>
          <p:nvPr/>
        </p:nvGrpSpPr>
        <p:grpSpPr>
          <a:xfrm>
            <a:off x="179512" y="188640"/>
            <a:ext cx="5112568" cy="3299676"/>
            <a:chOff x="179512" y="188640"/>
            <a:chExt cx="5112568" cy="3299676"/>
          </a:xfrm>
        </p:grpSpPr>
        <p:pic>
          <p:nvPicPr>
            <p:cNvPr id="2050" name="Picture 2" descr="http://images.slideplayer.it/2/933884/slides/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71" r="2649" b="9155"/>
            <a:stretch/>
          </p:blipFill>
          <p:spPr bwMode="auto">
            <a:xfrm>
              <a:off x="179512" y="188640"/>
              <a:ext cx="5112568" cy="32996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057676" y="3140968"/>
              <a:ext cx="4104456" cy="21602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2 7"/>
          <p:cNvCxnSpPr/>
          <p:nvPr/>
        </p:nvCxnSpPr>
        <p:spPr>
          <a:xfrm flipH="1">
            <a:off x="5278012" y="2751124"/>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566044" y="2442374"/>
            <a:ext cx="2534348" cy="338554"/>
          </a:xfrm>
          <a:prstGeom prst="rect">
            <a:avLst/>
          </a:prstGeom>
          <a:noFill/>
        </p:spPr>
        <p:txBody>
          <a:bodyPr wrap="square" rtlCol="0">
            <a:spAutoFit/>
          </a:bodyPr>
          <a:lstStyle/>
          <a:p>
            <a:r>
              <a:rPr lang="it-IT" sz="1600" i="1" dirty="0">
                <a:latin typeface="Times New Roman" panose="02020603050405020304" pitchFamily="18" charset="0"/>
                <a:cs typeface="Times New Roman" panose="02020603050405020304" pitchFamily="18" charset="0"/>
              </a:rPr>
              <a:t>roccia madre</a:t>
            </a:r>
          </a:p>
        </p:txBody>
      </p:sp>
    </p:spTree>
    <p:extLst>
      <p:ext uri="{BB962C8B-B14F-4D97-AF65-F5344CB8AC3E}">
        <p14:creationId xmlns:p14="http://schemas.microsoft.com/office/powerpoint/2010/main" val="2952951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1835696" y="260648"/>
            <a:ext cx="5328592" cy="491661"/>
          </a:xfrm>
          <a:prstGeom prst="rect">
            <a:avLst/>
          </a:prstGeom>
          <a:solidFill>
            <a:srgbClr val="FFCC00"/>
          </a:solidFill>
          <a:ln w="57150" cmpd="thinThick">
            <a:solidFill>
              <a:srgbClr val="006600"/>
            </a:solidFill>
            <a:miter lim="800000"/>
            <a:headEnd/>
            <a:tailEnd/>
          </a:ln>
          <a:effectLst/>
          <a:extLst>
            <a:ext uri="{AF507438-7753-43E0-B8FC-AC1667EBCBE1}">
              <a14:hiddenEffects xmlns:a14="http://schemas.microsoft.com/office/drawing/2010/main">
                <a:effectLst>
                  <a:outerShdw dist="107763" dir="2700000" algn="ctr" rotWithShape="0">
                    <a:srgbClr val="CCFF99"/>
                  </a:outerShdw>
                </a:effectLst>
              </a14:hiddenEffects>
            </a:ext>
          </a:extLst>
        </p:spPr>
        <p:txBody>
          <a:bodyPr lIns="92075" tIns="46038" rIns="92075" bIns="46038" anchor="ctr"/>
          <a:lstStyle/>
          <a:p>
            <a:pPr algn="ctr"/>
            <a:r>
              <a:rPr lang="it-IT" altLang="it-IT" sz="2400" i="1">
                <a:latin typeface="Times New Roman" panose="02020603050405020304" pitchFamily="18" charset="0"/>
                <a:cs typeface="Times New Roman" panose="02020603050405020304" pitchFamily="18" charset="0"/>
              </a:rPr>
              <a:t>NAPL (Non Aqueous-Phase Liquid)</a:t>
            </a:r>
            <a:endParaRPr lang="it-IT" altLang="it-IT" sz="1600">
              <a:latin typeface="Times New Roman" panose="02020603050405020304" pitchFamily="18" charset="0"/>
              <a:cs typeface="Times New Roman" panose="02020603050405020304" pitchFamily="18" charset="0"/>
            </a:endParaRPr>
          </a:p>
        </p:txBody>
      </p:sp>
      <p:sp>
        <p:nvSpPr>
          <p:cNvPr id="182276" name="Rectangle 4"/>
          <p:cNvSpPr>
            <a:spLocks noChangeArrowheads="1"/>
          </p:cNvSpPr>
          <p:nvPr/>
        </p:nvSpPr>
        <p:spPr bwMode="auto">
          <a:xfrm>
            <a:off x="251048" y="1268760"/>
            <a:ext cx="8713440" cy="366284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265" tIns="30632" rIns="61265" bIns="30632">
            <a:spAutoFit/>
          </a:bodyPr>
          <a:lstStyle/>
          <a:p>
            <a:pPr algn="just"/>
            <a:r>
              <a:rPr lang="it-IT" altLang="zh-CN" dirty="0">
                <a:solidFill>
                  <a:srgbClr val="000000"/>
                </a:solidFill>
                <a:latin typeface="Times New Roman" panose="02020603050405020304" pitchFamily="18" charset="0"/>
                <a:ea typeface="宋体" pitchFamily="2" charset="-122"/>
                <a:cs typeface="Times New Roman" panose="02020603050405020304" pitchFamily="18" charset="0"/>
              </a:rPr>
              <a:t>Vediamo dunque il fenomeno appena descritto:</a:t>
            </a:r>
          </a:p>
          <a:p>
            <a:pPr algn="just"/>
            <a:endParaRPr lang="it-IT" altLang="zh-CN" dirty="0">
              <a:solidFill>
                <a:srgbClr val="000000"/>
              </a:solidFill>
              <a:latin typeface="Times New Roman" panose="02020603050405020304" pitchFamily="18" charset="0"/>
              <a:ea typeface="宋体" pitchFamily="2" charset="-122"/>
              <a:cs typeface="Times New Roman" panose="02020603050405020304" pitchFamily="18" charset="0"/>
            </a:endParaRPr>
          </a:p>
          <a:p>
            <a:pPr algn="just"/>
            <a:r>
              <a:rPr lang="it-IT" altLang="zh-CN" dirty="0">
                <a:solidFill>
                  <a:srgbClr val="000000"/>
                </a:solidFill>
                <a:latin typeface="Times New Roman" panose="02020603050405020304" pitchFamily="18" charset="0"/>
                <a:ea typeface="宋体" pitchFamily="2" charset="-122"/>
                <a:cs typeface="Times New Roman" panose="02020603050405020304" pitchFamily="18" charset="0"/>
              </a:rPr>
              <a:t>Se la concentrazione del contaminante riscontrata analiticamente nel suolo saturo (falda) risulta maggiore del limite di solubilità della molecola analizzata, allora……. </a:t>
            </a:r>
          </a:p>
          <a:p>
            <a:pPr lvl="1" algn="just"/>
            <a:endParaRPr lang="it-IT" altLang="zh-CN" u="sng" dirty="0">
              <a:solidFill>
                <a:srgbClr val="000000"/>
              </a:solidFill>
              <a:latin typeface="Times New Roman" panose="02020603050405020304" pitchFamily="18" charset="0"/>
              <a:ea typeface="宋体" pitchFamily="2" charset="-122"/>
              <a:cs typeface="Times New Roman" panose="02020603050405020304" pitchFamily="18" charset="0"/>
            </a:endParaRPr>
          </a:p>
          <a:p>
            <a:pPr marL="176213" lvl="1" algn="just"/>
            <a:r>
              <a:rPr lang="it-IT" altLang="zh-CN" dirty="0">
                <a:solidFill>
                  <a:srgbClr val="000000"/>
                </a:solidFill>
                <a:latin typeface="Times New Roman" panose="02020603050405020304" pitchFamily="18" charset="0"/>
                <a:ea typeface="宋体" pitchFamily="2" charset="-122"/>
                <a:cs typeface="Times New Roman" panose="02020603050405020304" pitchFamily="18" charset="0"/>
              </a:rPr>
              <a:t>….. IL CONTAMINATE SI PRESENTA IN FASE LIBERA, ovvero come liquido disciolto.</a:t>
            </a:r>
          </a:p>
          <a:p>
            <a:pPr lvl="1" algn="just"/>
            <a:endParaRPr lang="it-IT" altLang="zh-CN" dirty="0">
              <a:solidFill>
                <a:srgbClr val="000000"/>
              </a:solidFill>
              <a:latin typeface="Times New Roman" panose="02020603050405020304" pitchFamily="18" charset="0"/>
              <a:ea typeface="宋体" pitchFamily="2" charset="-122"/>
              <a:cs typeface="Times New Roman" panose="02020603050405020304" pitchFamily="18" charset="0"/>
            </a:endParaRPr>
          </a:p>
          <a:p>
            <a:pPr lvl="1" algn="just">
              <a:lnSpc>
                <a:spcPct val="150000"/>
              </a:lnSpc>
            </a:pPr>
            <a:endParaRPr lang="it-IT" altLang="zh-CN" dirty="0">
              <a:solidFill>
                <a:srgbClr val="000000"/>
              </a:solidFill>
              <a:latin typeface="Times New Roman" panose="02020603050405020304" pitchFamily="18" charset="0"/>
              <a:ea typeface="宋体" pitchFamily="2" charset="-122"/>
              <a:cs typeface="Times New Roman" panose="02020603050405020304" pitchFamily="18" charset="0"/>
            </a:endParaRPr>
          </a:p>
          <a:p>
            <a:pPr algn="just">
              <a:lnSpc>
                <a:spcPct val="150000"/>
              </a:lnSpc>
            </a:pPr>
            <a:r>
              <a:rPr lang="it-IT" altLang="zh-CN" dirty="0">
                <a:latin typeface="Times New Roman" panose="02020603050405020304" pitchFamily="18" charset="0"/>
                <a:ea typeface="TimesNewRoman" charset="-128"/>
                <a:cs typeface="Times New Roman" panose="02020603050405020304" pitchFamily="18" charset="0"/>
              </a:rPr>
              <a:t>In funzione della entità dello sversamento di inquinanti nel terreno, della natura del contaminante e della natura del sottosuolo, il prodotto libero può essere rilevato nello strato insaturo o nello strato saturo.</a:t>
            </a:r>
            <a:endParaRPr lang="it-IT" altLang="zh-CN"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
        <p:nvSpPr>
          <p:cNvPr id="2" name="Segnaposto numero diapositiva 1"/>
          <p:cNvSpPr>
            <a:spLocks noGrp="1"/>
          </p:cNvSpPr>
          <p:nvPr>
            <p:ph type="sldNum" sz="quarter" idx="12"/>
          </p:nvPr>
        </p:nvSpPr>
        <p:spPr/>
        <p:txBody>
          <a:bodyPr/>
          <a:lstStyle/>
          <a:p>
            <a:fld id="{31E74371-3A82-49CA-8F90-D33578724E72}" type="slidenum">
              <a:rPr lang="it-IT" altLang="it-IT" smtClean="0"/>
              <a:pPr/>
              <a:t>26</a:t>
            </a:fld>
            <a:endParaRPr lang="it-IT" altLang="it-IT"/>
          </a:p>
        </p:txBody>
      </p:sp>
    </p:spTree>
    <p:extLst>
      <p:ext uri="{BB962C8B-B14F-4D97-AF65-F5344CB8AC3E}">
        <p14:creationId xmlns:p14="http://schemas.microsoft.com/office/powerpoint/2010/main" val="578592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ChangeArrowheads="1"/>
          </p:cNvSpPr>
          <p:nvPr/>
        </p:nvSpPr>
        <p:spPr bwMode="auto">
          <a:xfrm>
            <a:off x="335616" y="2636912"/>
            <a:ext cx="8497887" cy="285955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1265" tIns="30632" rIns="61265" bIns="30632">
            <a:spAutoFit/>
          </a:bodyPr>
          <a:lstStyle>
            <a:lvl1pPr marL="271463" indent="-2714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
              <a:spcBef>
                <a:spcPct val="55000"/>
              </a:spcBef>
            </a:pPr>
            <a:r>
              <a:rPr lang="it-IT" altLang="zh-CN" dirty="0">
                <a:latin typeface="Times New Roman" panose="02020603050405020304" pitchFamily="18" charset="0"/>
                <a:ea typeface="宋体" pitchFamily="2" charset="-122"/>
                <a:cs typeface="Times New Roman" panose="02020603050405020304" pitchFamily="18" charset="0"/>
              </a:rPr>
              <a:t>1. il contaminante rimane nella zona insatura di terreno con formazione di una fase costituita da prodotto libero (</a:t>
            </a:r>
            <a:r>
              <a:rPr lang="it-IT" altLang="zh-CN" b="1" dirty="0">
                <a:latin typeface="Times New Roman" panose="02020603050405020304" pitchFamily="18" charset="0"/>
                <a:ea typeface="宋体" pitchFamily="2" charset="-122"/>
                <a:cs typeface="Times New Roman" panose="02020603050405020304" pitchFamily="18" charset="0"/>
              </a:rPr>
              <a:t>NAPL</a:t>
            </a:r>
            <a:r>
              <a:rPr lang="it-IT" altLang="zh-CN" dirty="0">
                <a:latin typeface="Times New Roman" panose="02020603050405020304" pitchFamily="18" charset="0"/>
                <a:ea typeface="宋体" pitchFamily="2" charset="-122"/>
                <a:cs typeface="Times New Roman" panose="02020603050405020304" pitchFamily="18" charset="0"/>
              </a:rPr>
              <a:t>);</a:t>
            </a:r>
          </a:p>
          <a:p>
            <a:pPr algn="just">
              <a:spcBef>
                <a:spcPct val="55000"/>
              </a:spcBef>
            </a:pPr>
            <a:r>
              <a:rPr lang="it-IT" altLang="zh-CN" dirty="0">
                <a:latin typeface="Times New Roman" panose="02020603050405020304" pitchFamily="18" charset="0"/>
                <a:ea typeface="宋体" pitchFamily="2" charset="-122"/>
                <a:cs typeface="Times New Roman" panose="02020603050405020304" pitchFamily="18" charset="0"/>
              </a:rPr>
              <a:t>2. il contaminante si muove in direzione verticale fino al raggiungimento della tavola d’acqua, dove, essendo caratterizzato da densità inferiore rispetto all’acqua, galleggia sulla tavola formando uno strato di prodotto libero, o “pancake” (</a:t>
            </a:r>
            <a:r>
              <a:rPr lang="it-IT" altLang="zh-CN" b="1" dirty="0">
                <a:solidFill>
                  <a:srgbClr val="FF0000"/>
                </a:solidFill>
                <a:latin typeface="Times New Roman" panose="02020603050405020304" pitchFamily="18" charset="0"/>
                <a:ea typeface="宋体" pitchFamily="2" charset="-122"/>
                <a:cs typeface="Times New Roman" panose="02020603050405020304" pitchFamily="18" charset="0"/>
              </a:rPr>
              <a:t>LNAPL</a:t>
            </a:r>
            <a:r>
              <a:rPr lang="it-IT" altLang="zh-CN" dirty="0">
                <a:latin typeface="Times New Roman" panose="02020603050405020304" pitchFamily="18" charset="0"/>
                <a:ea typeface="宋体" pitchFamily="2" charset="-122"/>
                <a:cs typeface="Times New Roman" panose="02020603050405020304" pitchFamily="18" charset="0"/>
              </a:rPr>
              <a:t>);</a:t>
            </a:r>
          </a:p>
          <a:p>
            <a:pPr algn="just">
              <a:spcBef>
                <a:spcPct val="55000"/>
              </a:spcBef>
            </a:pPr>
            <a:r>
              <a:rPr lang="it-IT" altLang="zh-CN" dirty="0">
                <a:latin typeface="Times New Roman" panose="02020603050405020304" pitchFamily="18" charset="0"/>
                <a:ea typeface="宋体" pitchFamily="2" charset="-122"/>
                <a:cs typeface="Times New Roman" panose="02020603050405020304" pitchFamily="18" charset="0"/>
              </a:rPr>
              <a:t>3. il contaminante si muove in direzione verticale attraversando la zona insatura di terreno, raggiunge la tavola d’acqua, e, essendo caratterizzato da densità maggiore rispetto all’acqua, attraversa la zona satura di terreno e infine si deposita sul fondo della falda dove forma una pozza (pool) di prodotto libero (</a:t>
            </a:r>
            <a:r>
              <a:rPr lang="it-IT" altLang="zh-CN" b="1" dirty="0">
                <a:solidFill>
                  <a:srgbClr val="0070C0"/>
                </a:solidFill>
                <a:latin typeface="Times New Roman" panose="02020603050405020304" pitchFamily="18" charset="0"/>
                <a:ea typeface="宋体" pitchFamily="2" charset="-122"/>
                <a:cs typeface="Times New Roman" panose="02020603050405020304" pitchFamily="18" charset="0"/>
              </a:rPr>
              <a:t>DNAPL</a:t>
            </a:r>
            <a:r>
              <a:rPr lang="it-IT" altLang="zh-CN" dirty="0">
                <a:latin typeface="Times New Roman" panose="02020603050405020304" pitchFamily="18" charset="0"/>
                <a:ea typeface="宋体" pitchFamily="2" charset="-122"/>
                <a:cs typeface="Times New Roman" panose="02020603050405020304" pitchFamily="18" charset="0"/>
              </a:rPr>
              <a:t>).</a:t>
            </a:r>
            <a:endParaRPr lang="it-IT" altLang="zh-CN"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
        <p:nvSpPr>
          <p:cNvPr id="2" name="Segnaposto numero diapositiva 1"/>
          <p:cNvSpPr>
            <a:spLocks noGrp="1"/>
          </p:cNvSpPr>
          <p:nvPr>
            <p:ph type="sldNum" sz="quarter" idx="12"/>
          </p:nvPr>
        </p:nvSpPr>
        <p:spPr/>
        <p:txBody>
          <a:bodyPr/>
          <a:lstStyle/>
          <a:p>
            <a:fld id="{31E74371-3A82-49CA-8F90-D33578724E72}" type="slidenum">
              <a:rPr lang="it-IT" altLang="it-IT" smtClean="0"/>
              <a:pPr/>
              <a:t>27</a:t>
            </a:fld>
            <a:endParaRPr lang="it-IT" altLang="it-IT"/>
          </a:p>
        </p:txBody>
      </p:sp>
      <p:grpSp>
        <p:nvGrpSpPr>
          <p:cNvPr id="6" name="Gruppo 5"/>
          <p:cNvGrpSpPr/>
          <p:nvPr/>
        </p:nvGrpSpPr>
        <p:grpSpPr>
          <a:xfrm>
            <a:off x="5364087" y="312084"/>
            <a:ext cx="3533672" cy="2036796"/>
            <a:chOff x="179512" y="498062"/>
            <a:chExt cx="5112568" cy="2990254"/>
          </a:xfrm>
        </p:grpSpPr>
        <p:pic>
          <p:nvPicPr>
            <p:cNvPr id="7" name="Picture 2" descr="http://images.slideplayer.it/2/933884/slides/slide_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27" r="2649" b="9155"/>
            <a:stretch/>
          </p:blipFill>
          <p:spPr bwMode="auto">
            <a:xfrm>
              <a:off x="179512" y="498062"/>
              <a:ext cx="5112568" cy="2990254"/>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1057676" y="3140968"/>
              <a:ext cx="4104456" cy="21602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Rettangolo 2"/>
          <p:cNvSpPr/>
          <p:nvPr/>
        </p:nvSpPr>
        <p:spPr>
          <a:xfrm>
            <a:off x="335616" y="478413"/>
            <a:ext cx="5028471" cy="646331"/>
          </a:xfrm>
          <a:prstGeom prst="rect">
            <a:avLst/>
          </a:prstGeom>
        </p:spPr>
        <p:txBody>
          <a:bodyPr wrap="square">
            <a:spAutoFit/>
          </a:bodyPr>
          <a:lstStyle/>
          <a:p>
            <a:pPr algn="just">
              <a:spcBef>
                <a:spcPct val="55000"/>
              </a:spcBef>
            </a:pPr>
            <a:r>
              <a:rPr lang="it-IT" altLang="zh-CN" dirty="0">
                <a:latin typeface="Times New Roman" panose="02020603050405020304" pitchFamily="18" charset="0"/>
                <a:ea typeface="宋体" pitchFamily="2" charset="-122"/>
                <a:cs typeface="Times New Roman" panose="02020603050405020304" pitchFamily="18" charset="0"/>
              </a:rPr>
              <a:t>In particolare, con riferimento allo schema riportato in Figura, si possono avere le seguenti situazioni:</a:t>
            </a:r>
          </a:p>
        </p:txBody>
      </p:sp>
    </p:spTree>
    <p:extLst>
      <p:ext uri="{BB962C8B-B14F-4D97-AF65-F5344CB8AC3E}">
        <p14:creationId xmlns:p14="http://schemas.microsoft.com/office/powerpoint/2010/main" val="3430106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28</a:t>
            </a:fld>
            <a:endParaRPr lang="it-IT"/>
          </a:p>
        </p:txBody>
      </p:sp>
      <p:pic>
        <p:nvPicPr>
          <p:cNvPr id="16386" name="Picture 2" descr="http://images.slideplayer.cz/9/2551837/slides/slide_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453" t="29990" r="31086" b="18933"/>
          <a:stretch/>
        </p:blipFill>
        <p:spPr bwMode="auto">
          <a:xfrm>
            <a:off x="1557957" y="404664"/>
            <a:ext cx="5894363" cy="350285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323528" y="4183920"/>
            <a:ext cx="8640960" cy="2169825"/>
          </a:xfrm>
          <a:prstGeom prst="rect">
            <a:avLst/>
          </a:prstGeom>
        </p:spPr>
        <p:txBody>
          <a:bodyPr wrap="square">
            <a:spAutoFit/>
          </a:bodyPr>
          <a:lstStyle/>
          <a:p>
            <a:pPr algn="just">
              <a:lnSpc>
                <a:spcPct val="150000"/>
              </a:lnSpc>
            </a:pPr>
            <a:r>
              <a:rPr lang="it-IT" altLang="zh-CN" dirty="0">
                <a:latin typeface="Times New Roman" panose="02020603050405020304" pitchFamily="18" charset="0"/>
                <a:ea typeface="宋体" pitchFamily="2" charset="-122"/>
                <a:cs typeface="Times New Roman" panose="02020603050405020304" pitchFamily="18" charset="0"/>
              </a:rPr>
              <a:t>Nel caso di </a:t>
            </a:r>
            <a:r>
              <a:rPr lang="it-IT" altLang="zh-CN" b="1" dirty="0">
                <a:solidFill>
                  <a:srgbClr val="0070C0"/>
                </a:solidFill>
                <a:latin typeface="Times New Roman" panose="02020603050405020304" pitchFamily="18" charset="0"/>
                <a:ea typeface="宋体" pitchFamily="2" charset="-122"/>
                <a:cs typeface="Times New Roman" panose="02020603050405020304" pitchFamily="18" charset="0"/>
              </a:rPr>
              <a:t>DNAPL</a:t>
            </a:r>
            <a:r>
              <a:rPr lang="it-IT" altLang="zh-CN" dirty="0">
                <a:latin typeface="Times New Roman" panose="02020603050405020304" pitchFamily="18" charset="0"/>
                <a:ea typeface="宋体" pitchFamily="2" charset="-122"/>
                <a:cs typeface="Times New Roman" panose="02020603050405020304" pitchFamily="18" charset="0"/>
              </a:rPr>
              <a:t>, i contaminanti possono migrare solo a seguito della loro ripartizione in fase liquida, con successiva migrazione e volatilizzazione in falda. </a:t>
            </a:r>
          </a:p>
          <a:p>
            <a:pPr algn="just">
              <a:lnSpc>
                <a:spcPct val="150000"/>
              </a:lnSpc>
            </a:pPr>
            <a:r>
              <a:rPr lang="it-IT" altLang="zh-CN" dirty="0">
                <a:latin typeface="Times New Roman" panose="02020603050405020304" pitchFamily="18" charset="0"/>
                <a:ea typeface="宋体" pitchFamily="2" charset="-122"/>
                <a:cs typeface="Times New Roman" panose="02020603050405020304" pitchFamily="18" charset="0"/>
              </a:rPr>
              <a:t>Nel caso di </a:t>
            </a:r>
            <a:r>
              <a:rPr lang="it-IT" altLang="zh-CN" b="1" dirty="0">
                <a:solidFill>
                  <a:srgbClr val="FF0000"/>
                </a:solidFill>
                <a:latin typeface="Times New Roman" panose="02020603050405020304" pitchFamily="18" charset="0"/>
                <a:ea typeface="宋体" pitchFamily="2" charset="-122"/>
                <a:cs typeface="Times New Roman" panose="02020603050405020304" pitchFamily="18" charset="0"/>
              </a:rPr>
              <a:t>LNAPL</a:t>
            </a:r>
            <a:r>
              <a:rPr lang="it-IT" altLang="zh-CN" dirty="0">
                <a:latin typeface="Times New Roman" panose="02020603050405020304" pitchFamily="18" charset="0"/>
                <a:ea typeface="宋体" pitchFamily="2" charset="-122"/>
                <a:cs typeface="Times New Roman" panose="02020603050405020304" pitchFamily="18" charset="0"/>
              </a:rPr>
              <a:t>, i contaminanti possono migrare a seguito della loro ripartizione in fase liquida, con successiva migrazione in falda, o in fase vapore, con successivo trasporto fino al piano campagna.</a:t>
            </a:r>
            <a:endParaRPr lang="it-IT" alt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30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29</a:t>
            </a:fld>
            <a:endParaRPr lang="it-IT"/>
          </a:p>
        </p:txBody>
      </p:sp>
      <p:sp>
        <p:nvSpPr>
          <p:cNvPr id="3" name="CasellaDiTesto 5"/>
          <p:cNvSpPr txBox="1">
            <a:spLocks noChangeArrowheads="1"/>
          </p:cNvSpPr>
          <p:nvPr/>
        </p:nvSpPr>
        <p:spPr bwMode="auto">
          <a:xfrm>
            <a:off x="251520" y="260648"/>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400" b="1" dirty="0">
                <a:latin typeface="Times New Roman" pitchFamily="18" charset="0"/>
                <a:cs typeface="Times New Roman" pitchFamily="18" charset="0"/>
              </a:rPr>
              <a:t>INDICE</a:t>
            </a:r>
          </a:p>
        </p:txBody>
      </p:sp>
      <p:sp>
        <p:nvSpPr>
          <p:cNvPr id="4" name="Rettangolo 3"/>
          <p:cNvSpPr/>
          <p:nvPr/>
        </p:nvSpPr>
        <p:spPr>
          <a:xfrm>
            <a:off x="539552" y="1596856"/>
            <a:ext cx="6143670" cy="3785652"/>
          </a:xfrm>
          <a:prstGeom prst="rect">
            <a:avLst/>
          </a:prstGeom>
        </p:spPr>
        <p:txBody>
          <a:bodyPr wrap="none">
            <a:spAutoFit/>
          </a:bodyPr>
          <a:lstStyle/>
          <a:p>
            <a:pPr marL="342900" indent="-342900">
              <a:buFont typeface="+mj-lt"/>
              <a:buAutoNum type="arabicPeriod"/>
            </a:pPr>
            <a:r>
              <a:rPr lang="it-IT" sz="2400" dirty="0">
                <a:latin typeface="Times New Roman" panose="02020603050405020304" pitchFamily="18" charset="0"/>
                <a:cs typeface="Times New Roman" panose="02020603050405020304" pitchFamily="18" charset="0"/>
              </a:rPr>
              <a:t>Brevissima introduzione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539750" indent="-342900">
              <a:buFont typeface="+mj-lt"/>
              <a:buAutoNum type="arabicPeriod"/>
            </a:pPr>
            <a:r>
              <a:rPr lang="it-IT" sz="2400" dirty="0">
                <a:latin typeface="Times New Roman" panose="02020603050405020304" pitchFamily="18" charset="0"/>
                <a:cs typeface="Times New Roman" panose="02020603050405020304" pitchFamily="18" charset="0"/>
              </a:rPr>
              <a:t> Idrocarburi ed ambiente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722313" indent="-342900">
              <a:buFont typeface="+mj-lt"/>
              <a:buAutoNum type="arabicPeriod"/>
            </a:pPr>
            <a:r>
              <a:rPr lang="it-IT" sz="2400" dirty="0">
                <a:latin typeface="Times New Roman" panose="02020603050405020304" pitchFamily="18" charset="0"/>
                <a:cs typeface="Times New Roman" panose="02020603050405020304" pitchFamily="18" charset="0"/>
              </a:rPr>
              <a:t>Interazione suolo ed idrocarburi</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989013" indent="-342900">
              <a:buFont typeface="+mj-lt"/>
              <a:buAutoNum type="arabicPeriod"/>
            </a:pPr>
            <a:r>
              <a:rPr lang="it-IT" sz="2400" b="1" dirty="0">
                <a:solidFill>
                  <a:srgbClr val="FF0000"/>
                </a:solidFill>
                <a:latin typeface="Times New Roman" panose="02020603050405020304" pitchFamily="18" charset="0"/>
                <a:cs typeface="Times New Roman" panose="02020603050405020304" pitchFamily="18" charset="0"/>
              </a:rPr>
              <a:t>IPA (idrocarburi policiclici aromatici)</a:t>
            </a:r>
          </a:p>
          <a:p>
            <a:pPr marL="989013"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1439863" indent="-342900">
              <a:buFont typeface="+mj-lt"/>
              <a:buAutoNum type="arabicPeriod"/>
            </a:pPr>
            <a:r>
              <a:rPr lang="it-IT" sz="2400" dirty="0" err="1">
                <a:latin typeface="Times New Roman" panose="02020603050405020304" pitchFamily="18" charset="0"/>
                <a:cs typeface="Times New Roman" panose="02020603050405020304" pitchFamily="18" charset="0"/>
              </a:rPr>
              <a:t>Vapor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intrusion</a:t>
            </a:r>
            <a:endParaRPr lang="it-IT" sz="240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71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3</a:t>
            </a:fld>
            <a:endParaRPr lang="it-IT"/>
          </a:p>
        </p:txBody>
      </p:sp>
      <p:sp>
        <p:nvSpPr>
          <p:cNvPr id="3" name="CasellaDiTesto 5"/>
          <p:cNvSpPr txBox="1">
            <a:spLocks noChangeArrowheads="1"/>
          </p:cNvSpPr>
          <p:nvPr/>
        </p:nvSpPr>
        <p:spPr bwMode="auto">
          <a:xfrm>
            <a:off x="251520" y="260648"/>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400" b="1" dirty="0">
                <a:latin typeface="Times New Roman" pitchFamily="18" charset="0"/>
                <a:cs typeface="Times New Roman" pitchFamily="18" charset="0"/>
              </a:rPr>
              <a:t>INDICE</a:t>
            </a:r>
          </a:p>
        </p:txBody>
      </p:sp>
      <p:sp>
        <p:nvSpPr>
          <p:cNvPr id="4" name="Rettangolo 3"/>
          <p:cNvSpPr/>
          <p:nvPr/>
        </p:nvSpPr>
        <p:spPr>
          <a:xfrm>
            <a:off x="539552" y="1596856"/>
            <a:ext cx="5822363" cy="3785652"/>
          </a:xfrm>
          <a:prstGeom prst="rect">
            <a:avLst/>
          </a:prstGeom>
        </p:spPr>
        <p:txBody>
          <a:bodyPr wrap="none">
            <a:spAutoFit/>
          </a:bodyPr>
          <a:lstStyle/>
          <a:p>
            <a:pPr marL="342900" indent="-342900">
              <a:buFont typeface="+mj-lt"/>
              <a:buAutoNum type="arabicPeriod"/>
            </a:pPr>
            <a:r>
              <a:rPr lang="it-IT" sz="2400" dirty="0">
                <a:latin typeface="Times New Roman" panose="02020603050405020304" pitchFamily="18" charset="0"/>
                <a:cs typeface="Times New Roman" panose="02020603050405020304" pitchFamily="18" charset="0"/>
              </a:rPr>
              <a:t>Brevissima introduzione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539750" indent="-342900">
              <a:buFont typeface="+mj-lt"/>
              <a:buAutoNum type="arabicPeriod"/>
            </a:pPr>
            <a:r>
              <a:rPr lang="it-IT" sz="2400" dirty="0">
                <a:latin typeface="Times New Roman" panose="02020603050405020304" pitchFamily="18" charset="0"/>
                <a:cs typeface="Times New Roman" panose="02020603050405020304" pitchFamily="18" charset="0"/>
              </a:rPr>
              <a:t> Idrocarburi ed ambiente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722313" indent="-342900">
              <a:buFont typeface="+mj-lt"/>
              <a:buAutoNum type="arabicPeriod"/>
            </a:pPr>
            <a:r>
              <a:rPr lang="it-IT" sz="2400" dirty="0">
                <a:latin typeface="Times New Roman" panose="02020603050405020304" pitchFamily="18" charset="0"/>
                <a:cs typeface="Times New Roman" panose="02020603050405020304" pitchFamily="18" charset="0"/>
              </a:rPr>
              <a:t>Interazione suolo ed idrocarburi</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989013" indent="-342900">
              <a:buFont typeface="+mj-lt"/>
              <a:buAutoNum type="arabicPeriod"/>
            </a:pPr>
            <a:r>
              <a:rPr lang="it-IT" sz="2400" dirty="0">
                <a:latin typeface="Times New Roman" panose="02020603050405020304" pitchFamily="18" charset="0"/>
                <a:cs typeface="Times New Roman" panose="02020603050405020304" pitchFamily="18" charset="0"/>
              </a:rPr>
              <a:t>IPA (idrocarburi policiclici aromatici)</a:t>
            </a:r>
          </a:p>
          <a:p>
            <a:pPr marL="989013"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1439863" indent="-342900">
              <a:buFont typeface="+mj-lt"/>
              <a:buAutoNum type="arabicPeriod"/>
            </a:pPr>
            <a:r>
              <a:rPr lang="it-IT" sz="2400" dirty="0" err="1">
                <a:latin typeface="Times New Roman" panose="02020603050405020304" pitchFamily="18" charset="0"/>
                <a:cs typeface="Times New Roman" panose="02020603050405020304" pitchFamily="18" charset="0"/>
              </a:rPr>
              <a:t>Vapor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intrusion</a:t>
            </a:r>
            <a:endParaRPr lang="it-IT" sz="240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09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4117" y="260648"/>
            <a:ext cx="4365875" cy="400110"/>
          </a:xfrm>
          <a:prstGeom prst="rect">
            <a:avLst/>
          </a:prstGeom>
        </p:spPr>
        <p:txBody>
          <a:bodyPr wrap="none">
            <a:spAutoFit/>
          </a:bodyPr>
          <a:lstStyle/>
          <a:p>
            <a:r>
              <a:rPr lang="it-IT" sz="2000" b="1" dirty="0" err="1">
                <a:solidFill>
                  <a:schemeClr val="accent1">
                    <a:lumMod val="75000"/>
                  </a:schemeClr>
                </a:solidFill>
                <a:latin typeface="Times New Roman" pitchFamily="18" charset="0"/>
                <a:cs typeface="Times New Roman" pitchFamily="18" charset="0"/>
              </a:rPr>
              <a:t>IdrocarburiPolicicliciAromatici</a:t>
            </a:r>
            <a:r>
              <a:rPr lang="it-IT" sz="2000" b="1" dirty="0">
                <a:solidFill>
                  <a:schemeClr val="accent1">
                    <a:lumMod val="75000"/>
                  </a:schemeClr>
                </a:solidFill>
                <a:latin typeface="Times New Roman" pitchFamily="18" charset="0"/>
                <a:cs typeface="Times New Roman" pitchFamily="18" charset="0"/>
              </a:rPr>
              <a:t> (IPA) </a:t>
            </a:r>
            <a:endParaRPr lang="it-IT" sz="2000" dirty="0">
              <a:solidFill>
                <a:schemeClr val="accent1">
                  <a:lumMod val="75000"/>
                </a:schemeClr>
              </a:solidFill>
            </a:endParaRPr>
          </a:p>
        </p:txBody>
      </p:sp>
      <p:sp>
        <p:nvSpPr>
          <p:cNvPr id="3" name="Rettangolo 2"/>
          <p:cNvSpPr/>
          <p:nvPr/>
        </p:nvSpPr>
        <p:spPr>
          <a:xfrm>
            <a:off x="179512" y="836712"/>
            <a:ext cx="8712968" cy="2308324"/>
          </a:xfrm>
          <a:prstGeom prst="rect">
            <a:avLst/>
          </a:prstGeom>
        </p:spPr>
        <p:txBody>
          <a:bodyPr wrap="square">
            <a:spAutoFit/>
          </a:bodyPr>
          <a:lstStyle/>
          <a:p>
            <a:pPr algn="just"/>
            <a:r>
              <a:rPr lang="it-IT" dirty="0">
                <a:solidFill>
                  <a:schemeClr val="tx1">
                    <a:lumMod val="95000"/>
                    <a:lumOff val="5000"/>
                  </a:schemeClr>
                </a:solidFill>
                <a:latin typeface="Times New Roman" pitchFamily="18" charset="0"/>
                <a:cs typeface="Times New Roman" pitchFamily="18" charset="0"/>
              </a:rPr>
              <a:t>Gli idrocarburi policiclici aromatici (IPA) sono composti organici la cui struttura è caratterizzata dalla fusione di due o più </a:t>
            </a:r>
            <a:r>
              <a:rPr lang="it-IT" b="1" dirty="0">
                <a:solidFill>
                  <a:schemeClr val="tx1">
                    <a:lumMod val="95000"/>
                    <a:lumOff val="5000"/>
                  </a:schemeClr>
                </a:solidFill>
                <a:latin typeface="Times New Roman" pitchFamily="18" charset="0"/>
                <a:cs typeface="Times New Roman" pitchFamily="18" charset="0"/>
              </a:rPr>
              <a:t>anelli aromatici</a:t>
            </a:r>
            <a:r>
              <a:rPr lang="it-IT" dirty="0">
                <a:solidFill>
                  <a:schemeClr val="tx1">
                    <a:lumMod val="95000"/>
                    <a:lumOff val="5000"/>
                  </a:schemeClr>
                </a:solidFill>
                <a:latin typeface="Times New Roman" pitchFamily="18" charset="0"/>
                <a:cs typeface="Times New Roman" pitchFamily="18" charset="0"/>
              </a:rPr>
              <a:t>. Possono derivare da sorgenti naturali (microrganismi, piante, incendi) ma la principale sorgente è di origine antropica:</a:t>
            </a:r>
          </a:p>
          <a:p>
            <a:pPr algn="just"/>
            <a:r>
              <a:rPr lang="it-IT" dirty="0">
                <a:solidFill>
                  <a:schemeClr val="tx1">
                    <a:lumMod val="95000"/>
                    <a:lumOff val="5000"/>
                  </a:schemeClr>
                </a:solidFill>
                <a:latin typeface="Times New Roman" pitchFamily="18" charset="0"/>
                <a:cs typeface="Times New Roman" pitchFamily="18" charset="0"/>
              </a:rPr>
              <a:t>la combustione incompleta degli idrocarburi. </a:t>
            </a:r>
          </a:p>
          <a:p>
            <a:pPr algn="just"/>
            <a:r>
              <a:rPr lang="it-IT" dirty="0">
                <a:solidFill>
                  <a:schemeClr val="tx1">
                    <a:lumMod val="95000"/>
                    <a:lumOff val="5000"/>
                  </a:schemeClr>
                </a:solidFill>
                <a:latin typeface="Times New Roman" pitchFamily="18" charset="0"/>
                <a:cs typeface="Times New Roman" pitchFamily="18" charset="0"/>
              </a:rPr>
              <a:t>Nelle aree urbane la fonte principale di idrocarburi policiclici aromatici è rappresentata dagli scarichi autoveicolari.</a:t>
            </a:r>
          </a:p>
          <a:p>
            <a:pPr algn="just"/>
            <a:r>
              <a:rPr lang="it-IT" dirty="0">
                <a:solidFill>
                  <a:schemeClr val="tx1">
                    <a:lumMod val="95000"/>
                    <a:lumOff val="5000"/>
                  </a:schemeClr>
                </a:solidFill>
                <a:latin typeface="Times New Roman" pitchFamily="18" charset="0"/>
                <a:cs typeface="Times New Roman" pitchFamily="18" charset="0"/>
              </a:rPr>
              <a:t>Gli IPA sono comuni inquinanti dell’atmosfera e, in alcune città, sono fortemente implicati in disturbi della salute della popolazione.</a:t>
            </a:r>
          </a:p>
        </p:txBody>
      </p:sp>
      <p:sp>
        <p:nvSpPr>
          <p:cNvPr id="4" name="Rettangolo 3"/>
          <p:cNvSpPr/>
          <p:nvPr/>
        </p:nvSpPr>
        <p:spPr>
          <a:xfrm>
            <a:off x="179512" y="3356992"/>
            <a:ext cx="5441155" cy="923330"/>
          </a:xfrm>
          <a:prstGeom prst="rect">
            <a:avLst/>
          </a:prstGeom>
        </p:spPr>
        <p:txBody>
          <a:bodyPr wrap="square">
            <a:spAutoFit/>
          </a:bodyPr>
          <a:lstStyle/>
          <a:p>
            <a:pPr algn="just"/>
            <a:r>
              <a:rPr lang="it-IT" dirty="0">
                <a:latin typeface="Times New Roman" pitchFamily="18" charset="0"/>
                <a:cs typeface="Times New Roman" pitchFamily="18" charset="0"/>
              </a:rPr>
              <a:t>Gli anelli aromatici condensati, sono uniti tra loro non mediante un legame semplice (come nel caso dei PCB) ma perché condividono un lato dell’anello.</a:t>
            </a:r>
          </a:p>
        </p:txBody>
      </p:sp>
      <p:sp>
        <p:nvSpPr>
          <p:cNvPr id="9" name="Rettangolo 8"/>
          <p:cNvSpPr/>
          <p:nvPr/>
        </p:nvSpPr>
        <p:spPr>
          <a:xfrm>
            <a:off x="226092" y="4638035"/>
            <a:ext cx="8498446" cy="1908215"/>
          </a:xfrm>
          <a:prstGeom prst="rect">
            <a:avLst/>
          </a:prstGeom>
        </p:spPr>
        <p:txBody>
          <a:bodyPr wrap="square">
            <a:spAutoFit/>
          </a:bodyPr>
          <a:lstStyle/>
          <a:p>
            <a:pPr algn="just">
              <a:spcAft>
                <a:spcPts val="1200"/>
              </a:spcAft>
            </a:pPr>
            <a:r>
              <a:rPr lang="it-IT" dirty="0">
                <a:solidFill>
                  <a:schemeClr val="tx1">
                    <a:lumMod val="95000"/>
                    <a:lumOff val="5000"/>
                  </a:schemeClr>
                </a:solidFill>
                <a:latin typeface="Times New Roman" pitchFamily="18" charset="0"/>
                <a:cs typeface="Times New Roman" pitchFamily="18" charset="0"/>
              </a:rPr>
              <a:t>All’aumentare del numero di anelli benzenici aumenta il numero dei possibili composti:</a:t>
            </a:r>
          </a:p>
          <a:p>
            <a:pPr algn="just"/>
            <a:r>
              <a:rPr lang="it-IT" dirty="0">
                <a:solidFill>
                  <a:schemeClr val="tx1">
                    <a:lumMod val="95000"/>
                    <a:lumOff val="5000"/>
                  </a:schemeClr>
                </a:solidFill>
                <a:latin typeface="Times New Roman" pitchFamily="18" charset="0"/>
                <a:cs typeface="Times New Roman" pitchFamily="18" charset="0"/>
              </a:rPr>
              <a:t>n.ro anelli benzenici	n.ro di idrocarburi possibili</a:t>
            </a:r>
          </a:p>
          <a:p>
            <a:pPr algn="just"/>
            <a:r>
              <a:rPr lang="it-IT" dirty="0">
                <a:solidFill>
                  <a:schemeClr val="tx1">
                    <a:lumMod val="95000"/>
                    <a:lumOff val="5000"/>
                  </a:schemeClr>
                </a:solidFill>
                <a:latin typeface="Times New Roman" pitchFamily="18" charset="0"/>
                <a:cs typeface="Times New Roman" pitchFamily="18" charset="0"/>
              </a:rPr>
              <a:t>	5			22</a:t>
            </a:r>
          </a:p>
          <a:p>
            <a:pPr algn="just"/>
            <a:r>
              <a:rPr lang="it-IT" dirty="0">
                <a:solidFill>
                  <a:schemeClr val="tx1">
                    <a:lumMod val="95000"/>
                    <a:lumOff val="5000"/>
                  </a:schemeClr>
                </a:solidFill>
                <a:latin typeface="Times New Roman" pitchFamily="18" charset="0"/>
                <a:cs typeface="Times New Roman" pitchFamily="18" charset="0"/>
              </a:rPr>
              <a:t>	6			88</a:t>
            </a:r>
          </a:p>
          <a:p>
            <a:pPr algn="just"/>
            <a:r>
              <a:rPr lang="it-IT" dirty="0">
                <a:solidFill>
                  <a:schemeClr val="tx1">
                    <a:lumMod val="95000"/>
                    <a:lumOff val="5000"/>
                  </a:schemeClr>
                </a:solidFill>
                <a:latin typeface="Times New Roman" pitchFamily="18" charset="0"/>
                <a:cs typeface="Times New Roman" pitchFamily="18" charset="0"/>
              </a:rPr>
              <a:t>	7			333</a:t>
            </a:r>
          </a:p>
          <a:p>
            <a:pPr algn="just"/>
            <a:r>
              <a:rPr lang="it-IT" dirty="0">
                <a:solidFill>
                  <a:schemeClr val="tx1">
                    <a:lumMod val="95000"/>
                    <a:lumOff val="5000"/>
                  </a:schemeClr>
                </a:solidFill>
                <a:latin typeface="Times New Roman" pitchFamily="18" charset="0"/>
                <a:cs typeface="Times New Roman" pitchFamily="18" charset="0"/>
              </a:rPr>
              <a:t>	8			1448</a:t>
            </a:r>
          </a:p>
        </p:txBody>
      </p:sp>
      <p:sp>
        <p:nvSpPr>
          <p:cNvPr id="11" name="Segnaposto numero diapositiva 10"/>
          <p:cNvSpPr>
            <a:spLocks noGrp="1"/>
          </p:cNvSpPr>
          <p:nvPr>
            <p:ph type="sldNum" sz="quarter" idx="12"/>
          </p:nvPr>
        </p:nvSpPr>
        <p:spPr/>
        <p:txBody>
          <a:bodyPr/>
          <a:lstStyle/>
          <a:p>
            <a:fld id="{E7A41E1B-4F70-4964-A407-84C68BE8251C}" type="slidenum">
              <a:rPr lang="it-IT" smtClean="0">
                <a:solidFill>
                  <a:prstClr val="black">
                    <a:tint val="75000"/>
                  </a:prstClr>
                </a:solidFill>
              </a:rPr>
              <a:pPr/>
              <a:t>30</a:t>
            </a:fld>
            <a:endParaRPr lang="it-IT">
              <a:solidFill>
                <a:prstClr val="black">
                  <a:tint val="75000"/>
                </a:prstClr>
              </a:solidFill>
            </a:endParaRPr>
          </a:p>
        </p:txBody>
      </p:sp>
      <p:grpSp>
        <p:nvGrpSpPr>
          <p:cNvPr id="19" name="Gruppo 18"/>
          <p:cNvGrpSpPr/>
          <p:nvPr/>
        </p:nvGrpSpPr>
        <p:grpSpPr>
          <a:xfrm>
            <a:off x="5692675" y="3068960"/>
            <a:ext cx="3151115" cy="1288355"/>
            <a:chOff x="5692675" y="3068960"/>
            <a:chExt cx="3151115" cy="1288355"/>
          </a:xfrm>
        </p:grpSpPr>
        <p:grpSp>
          <p:nvGrpSpPr>
            <p:cNvPr id="8" name="Gruppo 7"/>
            <p:cNvGrpSpPr/>
            <p:nvPr/>
          </p:nvGrpSpPr>
          <p:grpSpPr>
            <a:xfrm>
              <a:off x="5692675" y="3068960"/>
              <a:ext cx="3151115" cy="1288355"/>
              <a:chOff x="5692675" y="3429000"/>
              <a:chExt cx="3151115" cy="1288355"/>
            </a:xfrm>
          </p:grpSpPr>
          <p:pic>
            <p:nvPicPr>
              <p:cNvPr id="5" name="Picture 6" descr="IPA I"/>
              <p:cNvPicPr>
                <a:picLocks noChangeAspect="1" noChangeArrowheads="1"/>
              </p:cNvPicPr>
              <p:nvPr/>
            </p:nvPicPr>
            <p:blipFill rotWithShape="1">
              <a:blip r:embed="rId3">
                <a:extLst>
                  <a:ext uri="{28A0092B-C50C-407E-A947-70E740481C1C}">
                    <a14:useLocalDpi xmlns:a14="http://schemas.microsoft.com/office/drawing/2010/main" val="0"/>
                  </a:ext>
                </a:extLst>
              </a:blip>
              <a:srcRect l="-1515" t="27743" r="69582" b="14536"/>
              <a:stretch/>
            </p:blipFill>
            <p:spPr bwMode="auto">
              <a:xfrm>
                <a:off x="5692675" y="3429000"/>
                <a:ext cx="1471613" cy="1288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DBF formazio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553"/>
              <a:stretch/>
            </p:blipFill>
            <p:spPr bwMode="auto">
              <a:xfrm>
                <a:off x="7162786" y="3436951"/>
                <a:ext cx="1681004" cy="1263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6228184" y="4365104"/>
                <a:ext cx="648072" cy="276999"/>
              </a:xfrm>
              <a:prstGeom prst="rect">
                <a:avLst/>
              </a:prstGeom>
              <a:noFill/>
            </p:spPr>
            <p:txBody>
              <a:bodyPr wrap="square" rtlCol="0">
                <a:spAutoFit/>
              </a:bodyPr>
              <a:lstStyle/>
              <a:p>
                <a:r>
                  <a:rPr lang="it-IT" sz="1200" dirty="0">
                    <a:latin typeface="Times New Roman" pitchFamily="18" charset="0"/>
                    <a:cs typeface="Times New Roman" pitchFamily="18" charset="0"/>
                  </a:rPr>
                  <a:t>IPA</a:t>
                </a:r>
              </a:p>
            </p:txBody>
          </p:sp>
        </p:grpSp>
        <p:grpSp>
          <p:nvGrpSpPr>
            <p:cNvPr id="18" name="Gruppo 17"/>
            <p:cNvGrpSpPr/>
            <p:nvPr/>
          </p:nvGrpSpPr>
          <p:grpSpPr>
            <a:xfrm>
              <a:off x="7092280" y="3501008"/>
              <a:ext cx="144016" cy="216024"/>
              <a:chOff x="7668344" y="5301208"/>
              <a:chExt cx="144016" cy="216024"/>
            </a:xfrm>
          </p:grpSpPr>
          <p:cxnSp>
            <p:nvCxnSpPr>
              <p:cNvPr id="12" name="Connettore 1 11"/>
              <p:cNvCxnSpPr/>
              <p:nvPr/>
            </p:nvCxnSpPr>
            <p:spPr>
              <a:xfrm>
                <a:off x="7668344" y="5439570"/>
                <a:ext cx="144016"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7668344" y="5373216"/>
                <a:ext cx="144016"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a:off x="7708548" y="5301208"/>
                <a:ext cx="72008" cy="21602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95813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9512" y="284455"/>
            <a:ext cx="8496944" cy="1200329"/>
          </a:xfrm>
          <a:prstGeom prst="rect">
            <a:avLst/>
          </a:prstGeom>
        </p:spPr>
        <p:txBody>
          <a:bodyPr wrap="square">
            <a:spAutoFit/>
          </a:bodyPr>
          <a:lstStyle/>
          <a:p>
            <a:r>
              <a:rPr lang="it-IT" dirty="0">
                <a:latin typeface="Times New Roman" pitchFamily="18" charset="0"/>
                <a:cs typeface="Times New Roman" pitchFamily="18" charset="0"/>
              </a:rPr>
              <a:t>Ovviamente non tutti questi composti sono presenti nell’ambiente in quantità rilevanti, o comunque tali da poter essere considerati degli inquinanti.</a:t>
            </a:r>
          </a:p>
          <a:p>
            <a:r>
              <a:rPr lang="it-IT" dirty="0">
                <a:latin typeface="Times New Roman" pitchFamily="18" charset="0"/>
                <a:cs typeface="Times New Roman" pitchFamily="18" charset="0"/>
              </a:rPr>
              <a:t>L’ EPA (</a:t>
            </a:r>
            <a:r>
              <a:rPr lang="it-IT" dirty="0" err="1">
                <a:latin typeface="Times New Roman" pitchFamily="18" charset="0"/>
                <a:cs typeface="Times New Roman" pitchFamily="18" charset="0"/>
              </a:rPr>
              <a:t>Environmental</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Protection</a:t>
            </a:r>
            <a:r>
              <a:rPr lang="it-IT" dirty="0">
                <a:latin typeface="Times New Roman" pitchFamily="18" charset="0"/>
                <a:cs typeface="Times New Roman" pitchFamily="18" charset="0"/>
              </a:rPr>
              <a:t> Agency) ha inserito ben 16 IPA  nella lista dei “</a:t>
            </a:r>
            <a:r>
              <a:rPr lang="it-IT" b="1" dirty="0" err="1">
                <a:latin typeface="Times New Roman" pitchFamily="18" charset="0"/>
                <a:cs typeface="Times New Roman" pitchFamily="18" charset="0"/>
              </a:rPr>
              <a:t>priority</a:t>
            </a:r>
            <a:r>
              <a:rPr lang="it-IT" b="1" dirty="0">
                <a:latin typeface="Times New Roman" pitchFamily="18" charset="0"/>
                <a:cs typeface="Times New Roman" pitchFamily="18" charset="0"/>
              </a:rPr>
              <a:t> </a:t>
            </a:r>
            <a:r>
              <a:rPr lang="it-IT" b="1" dirty="0" err="1">
                <a:latin typeface="Times New Roman" pitchFamily="18" charset="0"/>
                <a:cs typeface="Times New Roman" pitchFamily="18" charset="0"/>
              </a:rPr>
              <a:t>polluttants</a:t>
            </a:r>
            <a:r>
              <a:rPr lang="it-IT" dirty="0">
                <a:latin typeface="Times New Roman" pitchFamily="18" charset="0"/>
                <a:cs typeface="Times New Roman" pitchFamily="18" charset="0"/>
              </a:rPr>
              <a:t>” di cui alcuni in figura.</a:t>
            </a:r>
          </a:p>
        </p:txBody>
      </p:sp>
      <p:pic>
        <p:nvPicPr>
          <p:cNvPr id="8" name="Immagin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443515" y="1412776"/>
            <a:ext cx="4504500" cy="2304256"/>
          </a:xfrm>
          <a:prstGeom prst="rect">
            <a:avLst/>
          </a:prstGeom>
        </p:spPr>
      </p:pic>
      <p:sp>
        <p:nvSpPr>
          <p:cNvPr id="9" name="Rettangolo 8"/>
          <p:cNvSpPr/>
          <p:nvPr/>
        </p:nvSpPr>
        <p:spPr>
          <a:xfrm>
            <a:off x="179512" y="1685707"/>
            <a:ext cx="4200579" cy="2031325"/>
          </a:xfrm>
          <a:prstGeom prst="rect">
            <a:avLst/>
          </a:prstGeom>
        </p:spPr>
        <p:txBody>
          <a:bodyPr wrap="square">
            <a:spAutoFit/>
          </a:bodyPr>
          <a:lstStyle/>
          <a:p>
            <a:pPr algn="just"/>
            <a:r>
              <a:rPr lang="it-IT" dirty="0">
                <a:latin typeface="Times New Roman" pitchFamily="18" charset="0"/>
                <a:cs typeface="Times New Roman" pitchFamily="18" charset="0"/>
              </a:rPr>
              <a:t>I gas ed il particolato emessi dagli scarichi degli autoveicoli a motore diesel, che recentemente sono stati indicati come “probabili cancerogeni per l’uomo” contengono non solo IPA, ma anche alcuni composti derivati che presentano il gruppo nitro, NO</a:t>
            </a:r>
            <a:r>
              <a:rPr lang="it-IT" baseline="-25000" dirty="0">
                <a:latin typeface="Times New Roman" pitchFamily="18" charset="0"/>
                <a:cs typeface="Times New Roman" pitchFamily="18" charset="0"/>
              </a:rPr>
              <a:t>2</a:t>
            </a:r>
            <a:r>
              <a:rPr lang="it-IT" dirty="0">
                <a:latin typeface="Times New Roman" pitchFamily="18" charset="0"/>
                <a:cs typeface="Times New Roman" pitchFamily="18" charset="0"/>
              </a:rPr>
              <a:t>, come sostituente. </a:t>
            </a:r>
          </a:p>
        </p:txBody>
      </p:sp>
      <p:sp>
        <p:nvSpPr>
          <p:cNvPr id="11" name="Rettangolo 10"/>
          <p:cNvSpPr/>
          <p:nvPr/>
        </p:nvSpPr>
        <p:spPr>
          <a:xfrm>
            <a:off x="179512" y="3945830"/>
            <a:ext cx="8401158" cy="923330"/>
          </a:xfrm>
          <a:prstGeom prst="rect">
            <a:avLst/>
          </a:prstGeom>
        </p:spPr>
        <p:txBody>
          <a:bodyPr wrap="square">
            <a:spAutoFit/>
          </a:bodyPr>
          <a:lstStyle/>
          <a:p>
            <a:pPr algn="just"/>
            <a:r>
              <a:rPr lang="it-IT" dirty="0">
                <a:latin typeface="Times New Roman" pitchFamily="18" charset="0"/>
                <a:cs typeface="Times New Roman" pitchFamily="18" charset="0"/>
              </a:rPr>
              <a:t>Questi composti sono ancora più cancerogeni degli IPA corrispondenti.</a:t>
            </a:r>
          </a:p>
          <a:p>
            <a:pPr algn="just"/>
            <a:r>
              <a:rPr lang="it-IT" dirty="0">
                <a:latin typeface="Times New Roman" pitchFamily="18" charset="0"/>
                <a:cs typeface="Times New Roman" pitchFamily="18" charset="0"/>
              </a:rPr>
              <a:t>E’ stato inoltre dimostrato che gli IPA si possono combinare con l’acido nitrico dello smog fotochimico. Due esempi sono rappresentati di seguito. </a:t>
            </a:r>
          </a:p>
        </p:txBody>
      </p:sp>
      <p:graphicFrame>
        <p:nvGraphicFramePr>
          <p:cNvPr id="12" name="Object 36"/>
          <p:cNvGraphicFramePr>
            <a:graphicFrameLocks noChangeAspect="1"/>
          </p:cNvGraphicFramePr>
          <p:nvPr>
            <p:extLst>
              <p:ext uri="{D42A27DB-BD31-4B8C-83A1-F6EECF244321}">
                <p14:modId xmlns:p14="http://schemas.microsoft.com/office/powerpoint/2010/main" val="1873898823"/>
              </p:ext>
            </p:extLst>
          </p:nvPr>
        </p:nvGraphicFramePr>
        <p:xfrm>
          <a:off x="1219200" y="4966568"/>
          <a:ext cx="1934672" cy="1486768"/>
        </p:xfrm>
        <a:graphic>
          <a:graphicData uri="http://schemas.openxmlformats.org/presentationml/2006/ole">
            <mc:AlternateContent xmlns:mc="http://schemas.openxmlformats.org/markup-compatibility/2006">
              <mc:Choice xmlns:v="urn:schemas-microsoft-com:vml" Requires="v">
                <p:oleObj spid="_x0000_s1228" name="CS ChemDraw Drawing" r:id="rId6" imgW="3178080" imgH="2436840" progId="">
                  <p:embed/>
                </p:oleObj>
              </mc:Choice>
              <mc:Fallback>
                <p:oleObj name="CS ChemDraw Drawing" r:id="rId6" imgW="3178080" imgH="2436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966568"/>
                        <a:ext cx="1934672" cy="1486768"/>
                      </a:xfrm>
                      <a:prstGeom prst="rect">
                        <a:avLst/>
                      </a:prstGeom>
                      <a:solidFill>
                        <a:schemeClr val="tx2">
                          <a:lumMod val="75000"/>
                        </a:schemeClr>
                      </a:solidFill>
                      <a:ln>
                        <a:noFill/>
                      </a:ln>
                      <a:effectLst/>
                    </p:spPr>
                  </p:pic>
                </p:oleObj>
              </mc:Fallback>
            </mc:AlternateContent>
          </a:graphicData>
        </a:graphic>
      </p:graphicFrame>
      <p:graphicFrame>
        <p:nvGraphicFramePr>
          <p:cNvPr id="13" name="Object 37"/>
          <p:cNvGraphicFramePr>
            <a:graphicFrameLocks noChangeAspect="1"/>
          </p:cNvGraphicFramePr>
          <p:nvPr>
            <p:extLst>
              <p:ext uri="{D42A27DB-BD31-4B8C-83A1-F6EECF244321}">
                <p14:modId xmlns:p14="http://schemas.microsoft.com/office/powerpoint/2010/main" val="2309247289"/>
              </p:ext>
            </p:extLst>
          </p:nvPr>
        </p:nvGraphicFramePr>
        <p:xfrm>
          <a:off x="5203343" y="4941168"/>
          <a:ext cx="2340458" cy="1512168"/>
        </p:xfrm>
        <a:graphic>
          <a:graphicData uri="http://schemas.openxmlformats.org/presentationml/2006/ole">
            <mc:AlternateContent xmlns:mc="http://schemas.openxmlformats.org/markup-compatibility/2006">
              <mc:Choice xmlns:v="urn:schemas-microsoft-com:vml" Requires="v">
                <p:oleObj spid="_x0000_s1229" name="CS ChemDraw Drawing" r:id="rId8" imgW="3953520" imgH="2538360" progId="">
                  <p:embed/>
                </p:oleObj>
              </mc:Choice>
              <mc:Fallback>
                <p:oleObj name="CS ChemDraw Drawing" r:id="rId8" imgW="3953520" imgH="2538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3343" y="4941168"/>
                        <a:ext cx="2340458" cy="1512168"/>
                      </a:xfrm>
                      <a:prstGeom prst="rect">
                        <a:avLst/>
                      </a:prstGeom>
                      <a:solidFill>
                        <a:schemeClr val="tx2">
                          <a:lumMod val="75000"/>
                        </a:schemeClr>
                      </a:solidFill>
                      <a:ln>
                        <a:noFill/>
                      </a:ln>
                      <a:effectLst/>
                    </p:spPr>
                  </p:pic>
                </p:oleObj>
              </mc:Fallback>
            </mc:AlternateContent>
          </a:graphicData>
        </a:graphic>
      </p:graphicFrame>
      <p:sp>
        <p:nvSpPr>
          <p:cNvPr id="3" name="Segnaposto numero diapositiva 2"/>
          <p:cNvSpPr>
            <a:spLocks noGrp="1"/>
          </p:cNvSpPr>
          <p:nvPr>
            <p:ph type="sldNum" sz="quarter" idx="12"/>
          </p:nvPr>
        </p:nvSpPr>
        <p:spPr/>
        <p:txBody>
          <a:bodyPr/>
          <a:lstStyle/>
          <a:p>
            <a:fld id="{E7A41E1B-4F70-4964-A407-84C68BE8251C}" type="slidenum">
              <a:rPr lang="it-IT" smtClean="0">
                <a:solidFill>
                  <a:prstClr val="black">
                    <a:tint val="75000"/>
                  </a:prstClr>
                </a:solidFill>
              </a:rPr>
              <a:pPr/>
              <a:t>31</a:t>
            </a:fld>
            <a:endParaRPr lang="it-IT">
              <a:solidFill>
                <a:prstClr val="black">
                  <a:tint val="75000"/>
                </a:prstClr>
              </a:solidFill>
            </a:endParaRPr>
          </a:p>
        </p:txBody>
      </p:sp>
    </p:spTree>
    <p:extLst>
      <p:ext uri="{BB962C8B-B14F-4D97-AF65-F5344CB8AC3E}">
        <p14:creationId xmlns:p14="http://schemas.microsoft.com/office/powerpoint/2010/main" val="2090321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45547"/>
            <a:ext cx="7704856" cy="2585323"/>
          </a:xfrm>
          <a:prstGeom prst="rect">
            <a:avLst/>
          </a:prstGeom>
          <a:noFill/>
        </p:spPr>
        <p:txBody>
          <a:bodyPr wrap="square" rtlCol="0">
            <a:spAutoFit/>
          </a:bodyPr>
          <a:lstStyle/>
          <a:p>
            <a:pPr algn="just"/>
            <a:r>
              <a:rPr lang="it-IT" dirty="0">
                <a:latin typeface="Times New Roman" pitchFamily="18" charset="0"/>
                <a:cs typeface="Times New Roman" pitchFamily="18" charset="0"/>
              </a:rPr>
              <a:t>In realtà gli IPA sono </a:t>
            </a:r>
            <a:r>
              <a:rPr lang="it-IT" b="1" dirty="0">
                <a:latin typeface="Times New Roman" pitchFamily="18" charset="0"/>
                <a:cs typeface="Times New Roman" pitchFamily="18" charset="0"/>
              </a:rPr>
              <a:t>ubiquitari!!</a:t>
            </a:r>
          </a:p>
          <a:p>
            <a:pPr algn="just"/>
            <a:r>
              <a:rPr lang="it-IT" dirty="0">
                <a:latin typeface="Times New Roman" pitchFamily="18" charset="0"/>
                <a:cs typeface="Times New Roman" pitchFamily="18" charset="0"/>
              </a:rPr>
              <a:t>Data la stabilità della loro struttura, in atmosfera questi composti si trovano principalmente nel materiale particellare: benché essi vengano emessi in fase vapore, a causa della loro bassa tensione</a:t>
            </a:r>
          </a:p>
          <a:p>
            <a:pPr algn="just"/>
            <a:r>
              <a:rPr lang="it-IT" dirty="0">
                <a:latin typeface="Times New Roman" pitchFamily="18" charset="0"/>
                <a:cs typeface="Times New Roman" pitchFamily="18" charset="0"/>
              </a:rPr>
              <a:t> di vapore, condensano rapidamente e si</a:t>
            </a:r>
          </a:p>
          <a:p>
            <a:pPr algn="just"/>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adsorbono</a:t>
            </a:r>
            <a:r>
              <a:rPr lang="it-IT" dirty="0">
                <a:latin typeface="Times New Roman" pitchFamily="18" charset="0"/>
                <a:cs typeface="Times New Roman" pitchFamily="18" charset="0"/>
              </a:rPr>
              <a:t> sulle particelle carboniose.</a:t>
            </a:r>
          </a:p>
          <a:p>
            <a:pPr algn="just"/>
            <a:r>
              <a:rPr lang="it-IT" dirty="0">
                <a:latin typeface="Times New Roman" pitchFamily="18" charset="0"/>
                <a:cs typeface="Times New Roman" pitchFamily="18" charset="0"/>
              </a:rPr>
              <a:t>Pertanto li troviamo nelle acque e nei</a:t>
            </a:r>
          </a:p>
          <a:p>
            <a:pPr algn="just"/>
            <a:r>
              <a:rPr lang="it-IT" dirty="0">
                <a:latin typeface="Times New Roman" pitchFamily="18" charset="0"/>
                <a:cs typeface="Times New Roman" pitchFamily="18" charset="0"/>
              </a:rPr>
              <a:t>suoli da cui provengono per caduta del</a:t>
            </a:r>
          </a:p>
          <a:p>
            <a:pPr algn="just"/>
            <a:r>
              <a:rPr lang="it-IT" dirty="0">
                <a:latin typeface="Times New Roman" pitchFamily="18" charset="0"/>
                <a:cs typeface="Times New Roman" pitchFamily="18" charset="0"/>
              </a:rPr>
              <a:t>particolato atmosferico.</a:t>
            </a:r>
          </a:p>
        </p:txBody>
      </p:sp>
      <p:sp>
        <p:nvSpPr>
          <p:cNvPr id="3" name="Rettangolo 2"/>
          <p:cNvSpPr/>
          <p:nvPr/>
        </p:nvSpPr>
        <p:spPr>
          <a:xfrm>
            <a:off x="251520" y="2893000"/>
            <a:ext cx="3960440" cy="3416320"/>
          </a:xfrm>
          <a:prstGeom prst="rect">
            <a:avLst/>
          </a:prstGeom>
        </p:spPr>
        <p:txBody>
          <a:bodyPr wrap="square">
            <a:spAutoFit/>
          </a:bodyPr>
          <a:lstStyle/>
          <a:p>
            <a:pPr algn="just"/>
            <a:r>
              <a:rPr lang="it-IT" dirty="0">
                <a:latin typeface="Times New Roman" pitchFamily="18" charset="0"/>
                <a:cs typeface="Times New Roman" pitchFamily="18" charset="0"/>
              </a:rPr>
              <a:t>Importante è la </a:t>
            </a:r>
            <a:r>
              <a:rPr lang="it-IT" u="sng" dirty="0">
                <a:latin typeface="Times New Roman" pitchFamily="18" charset="0"/>
                <a:cs typeface="Times New Roman" pitchFamily="18" charset="0"/>
              </a:rPr>
              <a:t>contaminazione del suolo, in ambiente urbano ed in prossimità delle industrie</a:t>
            </a:r>
            <a:r>
              <a:rPr lang="it-IT" dirty="0">
                <a:latin typeface="Times New Roman" pitchFamily="18" charset="0"/>
                <a:cs typeface="Times New Roman" pitchFamily="18" charset="0"/>
              </a:rPr>
              <a:t>.</a:t>
            </a:r>
          </a:p>
          <a:p>
            <a:pPr algn="just"/>
            <a:r>
              <a:rPr lang="it-IT" dirty="0">
                <a:latin typeface="Times New Roman" pitchFamily="18" charset="0"/>
                <a:cs typeface="Times New Roman" pitchFamily="18" charset="0"/>
              </a:rPr>
              <a:t>Gli IPA si sciolgono facilmente nei grassi e vengono assorbiti per via polmonare, intestinale e attraverso la pelle. L’assorbimento “tipo” di IPA per un americano medio non fumatore, è di 3,12 microgrammi (µg) al giorno. Esso avviene per oltre il 96% tramite il cibo per circa l’1,5% dall’aria e lo 0,2% dall’acqua. (dati Arpa Veneto)</a:t>
            </a:r>
          </a:p>
        </p:txBody>
      </p:sp>
      <p:graphicFrame>
        <p:nvGraphicFramePr>
          <p:cNvPr id="4" name="Group 1749"/>
          <p:cNvGraphicFramePr>
            <a:graphicFrameLocks/>
          </p:cNvGraphicFramePr>
          <p:nvPr>
            <p:extLst>
              <p:ext uri="{D42A27DB-BD31-4B8C-83A1-F6EECF244321}">
                <p14:modId xmlns:p14="http://schemas.microsoft.com/office/powerpoint/2010/main" val="2774523131"/>
              </p:ext>
            </p:extLst>
          </p:nvPr>
        </p:nvGraphicFramePr>
        <p:xfrm>
          <a:off x="4519364" y="1307228"/>
          <a:ext cx="4229100" cy="5146108"/>
        </p:xfrm>
        <a:graphic>
          <a:graphicData uri="http://schemas.openxmlformats.org/drawingml/2006/table">
            <a:tbl>
              <a:tblPr/>
              <a:tblGrid>
                <a:gridCol w="1643063">
                  <a:extLst>
                    <a:ext uri="{9D8B030D-6E8A-4147-A177-3AD203B41FA5}">
                      <a16:colId xmlns:a16="http://schemas.microsoft.com/office/drawing/2014/main" val="20000"/>
                    </a:ext>
                  </a:extLst>
                </a:gridCol>
                <a:gridCol w="969962">
                  <a:extLst>
                    <a:ext uri="{9D8B030D-6E8A-4147-A177-3AD203B41FA5}">
                      <a16:colId xmlns:a16="http://schemas.microsoft.com/office/drawing/2014/main" val="20001"/>
                    </a:ext>
                  </a:extLst>
                </a:gridCol>
                <a:gridCol w="1616075">
                  <a:extLst>
                    <a:ext uri="{9D8B030D-6E8A-4147-A177-3AD203B41FA5}">
                      <a16:colId xmlns:a16="http://schemas.microsoft.com/office/drawing/2014/main" val="20002"/>
                    </a:ext>
                  </a:extLst>
                </a:gridCol>
              </a:tblGrid>
              <a:tr h="455613">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dirty="0">
                          <a:ln>
                            <a:noFill/>
                          </a:ln>
                          <a:solidFill>
                            <a:srgbClr val="000000"/>
                          </a:solidFill>
                          <a:effectLst/>
                          <a:latin typeface="Times New Roman" pitchFamily="18" charset="0"/>
                          <a:cs typeface="Times New Roman" pitchFamily="18" charset="0"/>
                        </a:rPr>
                        <a:t>IPA Nativi</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dirty="0">
                          <a:ln>
                            <a:noFill/>
                          </a:ln>
                          <a:solidFill>
                            <a:srgbClr val="000000"/>
                          </a:solidFill>
                          <a:effectLst/>
                          <a:latin typeface="Times New Roman" pitchFamily="18" charset="0"/>
                          <a:cs typeface="Times New Roman" pitchFamily="18" charset="0"/>
                        </a:rPr>
                        <a:t>Valore</a:t>
                      </a:r>
                    </a:p>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dirty="0">
                          <a:ln>
                            <a:noFill/>
                          </a:ln>
                          <a:solidFill>
                            <a:srgbClr val="000000"/>
                          </a:solidFill>
                          <a:effectLst/>
                          <a:latin typeface="Times New Roman" pitchFamily="18" charset="0"/>
                          <a:cs typeface="Times New Roman" pitchFamily="18" charset="0"/>
                        </a:rPr>
                        <a:t>(mg/kg)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en-GB" sz="1100" b="1" i="0" u="none" strike="noStrike" cap="none" normalizeH="0" baseline="0" dirty="0">
                          <a:ln>
                            <a:noFill/>
                          </a:ln>
                          <a:solidFill>
                            <a:srgbClr val="000000"/>
                          </a:solidFill>
                          <a:effectLst/>
                          <a:latin typeface="Times New Roman" pitchFamily="18" charset="0"/>
                          <a:cs typeface="Times New Roman" pitchFamily="18" charset="0"/>
                        </a:rPr>
                        <a:t>D.Lgs. 152/06 Colonna A (mg/Kg)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Naftalene </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en-GB" sz="1100" b="1" i="0" u="none" strike="noStrike" cap="none" normalizeH="0" baseline="0">
                          <a:ln>
                            <a:noFill/>
                          </a:ln>
                          <a:solidFill>
                            <a:srgbClr val="000000"/>
                          </a:solidFill>
                          <a:effectLst/>
                          <a:latin typeface="Times New Roman" pitchFamily="18" charset="0"/>
                          <a:cs typeface="Times New Roman" pitchFamily="18" charset="0"/>
                        </a:rPr>
                        <a:t>1,06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Antracene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1100" b="1" i="0" u="none" strike="noStrike" cap="none" normalizeH="0" baseline="0">
                          <a:ln>
                            <a:noFill/>
                          </a:ln>
                          <a:solidFill>
                            <a:srgbClr val="000000"/>
                          </a:solidFill>
                          <a:effectLst/>
                          <a:latin typeface="Times New Roman" pitchFamily="18" charset="0"/>
                          <a:cs typeface="Times New Roman" pitchFamily="18" charset="0"/>
                        </a:rPr>
                        <a:t>2,29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268288">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Fluorantene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en-GB" sz="1100" b="1" i="0" u="none" strike="noStrike" cap="none" normalizeH="0" baseline="0">
                          <a:ln>
                            <a:noFill/>
                          </a:ln>
                          <a:solidFill>
                            <a:srgbClr val="000000"/>
                          </a:solidFill>
                          <a:effectLst/>
                          <a:latin typeface="Times New Roman" pitchFamily="18" charset="0"/>
                          <a:cs typeface="Times New Roman"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271463">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Pirene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1100" b="1" i="0" u="none" strike="noStrike" cap="none" normalizeH="0" baseline="0">
                          <a:ln>
                            <a:noFill/>
                          </a:ln>
                          <a:solidFill>
                            <a:srgbClr val="000000"/>
                          </a:solidFill>
                          <a:effectLst/>
                          <a:latin typeface="Times New Roman" pitchFamily="18" charset="0"/>
                          <a:cs typeface="Times New Roman" pitchFamily="18" charset="0"/>
                        </a:rPr>
                        <a:t>32,6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71463">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Benzo(a)Antracene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en-GB" sz="1100" b="1" i="0" u="none" strike="noStrike" cap="none" normalizeH="0" baseline="0">
                          <a:ln>
                            <a:noFill/>
                          </a:ln>
                          <a:solidFill>
                            <a:srgbClr val="000000"/>
                          </a:solidFill>
                          <a:effectLst/>
                          <a:latin typeface="Times New Roman" pitchFamily="18" charset="0"/>
                          <a:cs typeface="Times New Roman" pitchFamily="18" charset="0"/>
                        </a:rPr>
                        <a:t>12,6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Crisene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1100" b="1" i="0" u="none" strike="noStrike" cap="none" normalizeH="0" baseline="0">
                          <a:ln>
                            <a:noFill/>
                          </a:ln>
                          <a:solidFill>
                            <a:srgbClr val="000000"/>
                          </a:solidFill>
                          <a:effectLst/>
                          <a:latin typeface="Times New Roman" pitchFamily="18" charset="0"/>
                          <a:cs typeface="Times New Roman" pitchFamily="18" charset="0"/>
                        </a:rPr>
                        <a:t>13,9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6"/>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Benzo(b)Fluorantene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en-GB" sz="1100" b="1" i="0" u="none" strike="noStrike" cap="none" normalizeH="0" baseline="0">
                          <a:ln>
                            <a:noFill/>
                          </a:ln>
                          <a:solidFill>
                            <a:srgbClr val="000000"/>
                          </a:solidFill>
                          <a:effectLst/>
                          <a:latin typeface="Times New Roman" pitchFamily="18" charset="0"/>
                          <a:cs typeface="Times New Roman" pitchFamily="18" charset="0"/>
                        </a:rPr>
                        <a:t>19,0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7"/>
                  </a:ext>
                </a:extLst>
              </a:tr>
              <a:tr h="271463">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Benzo(k)Fluorantene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en-US" sz="1100" b="1" i="0" u="none" strike="noStrike" cap="none" normalizeH="0" baseline="0">
                          <a:ln>
                            <a:noFill/>
                          </a:ln>
                          <a:solidFill>
                            <a:srgbClr val="000000"/>
                          </a:solidFill>
                          <a:effectLst/>
                          <a:latin typeface="Times New Roman" pitchFamily="18" charset="0"/>
                          <a:cs typeface="Times New Roman" pitchFamily="18" charset="0"/>
                        </a:rPr>
                        <a:t>6,26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dirty="0">
                          <a:ln>
                            <a:noFill/>
                          </a:ln>
                          <a:solidFill>
                            <a:srgbClr val="000000"/>
                          </a:solidFill>
                          <a:effectLst/>
                          <a:latin typeface="Times New Roman" pitchFamily="18" charset="0"/>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8"/>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Benzo(a)Pirene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12,9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9"/>
                  </a:ext>
                </a:extLst>
              </a:tr>
              <a:tr h="274638">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Indeno(1,2,3-c,d)Pirene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en-US" sz="1100" b="1" i="0" u="none" strike="noStrike" cap="none" normalizeH="0" baseline="0">
                          <a:ln>
                            <a:noFill/>
                          </a:ln>
                          <a:solidFill>
                            <a:srgbClr val="000000"/>
                          </a:solidFill>
                          <a:effectLst/>
                          <a:latin typeface="Times New Roman" pitchFamily="18" charset="0"/>
                          <a:cs typeface="Times New Roman" pitchFamily="18" charset="0"/>
                        </a:rPr>
                        <a:t>13,3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0"/>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Dibenzo(a,h)Antracene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en-US" sz="1100" b="1" i="0" u="none" strike="noStrike" cap="none" normalizeH="0" baseline="0">
                          <a:ln>
                            <a:noFill/>
                          </a:ln>
                          <a:solidFill>
                            <a:srgbClr val="000000"/>
                          </a:solidFill>
                          <a:effectLst/>
                          <a:latin typeface="Times New Roman" pitchFamily="18" charset="0"/>
                          <a:cs typeface="Times New Roman" pitchFamily="18" charset="0"/>
                        </a:rPr>
                        <a:t>1,98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dirty="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1"/>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Benzo(g,h,i)Perilene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1100" b="1" i="0" u="none" strike="noStrike" cap="none" normalizeH="0" baseline="0">
                          <a:ln>
                            <a:noFill/>
                          </a:ln>
                          <a:solidFill>
                            <a:srgbClr val="000000"/>
                          </a:solidFill>
                          <a:effectLst/>
                          <a:latin typeface="Times New Roman" pitchFamily="18" charset="0"/>
                          <a:cs typeface="Times New Roman" pitchFamily="18" charset="0"/>
                        </a:rPr>
                        <a:t>12,1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dirty="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2"/>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Dibenzo(a,l)Pirene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100" b="1" i="0" u="none" strike="noStrike" cap="none" normalizeH="0" baseline="0">
                          <a:ln>
                            <a:noFill/>
                          </a:ln>
                          <a:solidFill>
                            <a:srgbClr val="000000"/>
                          </a:solidFill>
                          <a:effectLst/>
                          <a:latin typeface="Times New Roman" pitchFamily="18" charset="0"/>
                          <a:cs typeface="Times New Roman" pitchFamily="18" charset="0"/>
                        </a:rPr>
                        <a:t>4,20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3"/>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Dibenzo(a,e)Pirene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1100" b="1" i="0" u="none" strike="noStrike" cap="none" normalizeH="0" baseline="0">
                          <a:ln>
                            <a:noFill/>
                          </a:ln>
                          <a:solidFill>
                            <a:srgbClr val="000000"/>
                          </a:solidFill>
                          <a:effectLst/>
                          <a:latin typeface="Times New Roman" pitchFamily="18" charset="0"/>
                          <a:cs typeface="Times New Roman" pitchFamily="18" charset="0"/>
                        </a:rPr>
                        <a:t>1,41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4"/>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Dibenzo(a,i)Pirene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1100" b="1" i="0" u="none" strike="noStrike" cap="none" normalizeH="0" baseline="0">
                          <a:ln>
                            <a:noFill/>
                          </a:ln>
                          <a:solidFill>
                            <a:srgbClr val="000000"/>
                          </a:solidFill>
                          <a:effectLst/>
                          <a:latin typeface="Times New Roman" pitchFamily="18" charset="0"/>
                          <a:cs typeface="Times New Roman" pitchFamily="18" charset="0"/>
                        </a:rPr>
                        <a:t>0,81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5"/>
                  </a:ext>
                </a:extLst>
              </a:tr>
              <a:tr h="273050">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Dibenzo(a,h)Pirene</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it-IT" sz="1100" b="1" i="0" u="none" strike="noStrike" cap="none" normalizeH="0" baseline="0">
                          <a:ln>
                            <a:noFill/>
                          </a:ln>
                          <a:solidFill>
                            <a:srgbClr val="000000"/>
                          </a:solidFill>
                          <a:effectLst/>
                          <a:latin typeface="Times New Roman" pitchFamily="18" charset="0"/>
                          <a:cs typeface="Times New Roman" pitchFamily="18" charset="0"/>
                        </a:rPr>
                        <a:t>0,28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6"/>
                  </a:ext>
                </a:extLst>
              </a:tr>
              <a:tr h="326454">
                <a:tc>
                  <a:txBody>
                    <a:bodyPr/>
                    <a:lstStyle/>
                    <a:p>
                      <a:pPr marL="0" marR="0" lvl="0" indent="0" algn="l"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dirty="0">
                          <a:ln>
                            <a:noFill/>
                          </a:ln>
                          <a:solidFill>
                            <a:srgbClr val="FF6600"/>
                          </a:solidFill>
                          <a:effectLst/>
                          <a:latin typeface="Times New Roman" pitchFamily="18" charset="0"/>
                          <a:cs typeface="Times New Roman" pitchFamily="18" charset="0"/>
                        </a:rPr>
                        <a:t>Totale Colonna A</a:t>
                      </a:r>
                    </a:p>
                  </a:txBody>
                  <a:tcPr anchor="ctr" horzOverflow="overflow">
                    <a:lnL w="12700" cap="flat" cmpd="sng" algn="ctr">
                      <a:solidFill>
                        <a:srgbClr val="008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100" b="1" i="0" u="none" strike="noStrike" cap="none" normalizeH="0" baseline="0">
                          <a:ln>
                            <a:noFill/>
                          </a:ln>
                          <a:solidFill>
                            <a:srgbClr val="FF6600"/>
                          </a:solidFill>
                          <a:effectLst/>
                          <a:latin typeface="Times New Roman" pitchFamily="18" charset="0"/>
                          <a:cs typeface="Times New Roman" pitchFamily="18" charset="0"/>
                        </a:rPr>
                        <a:t>131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90000"/>
                        <a:buFontTx/>
                        <a:buNone/>
                        <a:tabLst/>
                      </a:pPr>
                      <a:r>
                        <a:rPr kumimoji="1" lang="it-IT" sz="1100" b="1" i="0" u="none" strike="noStrike" cap="none" normalizeH="0" baseline="0" dirty="0">
                          <a:ln>
                            <a:noFill/>
                          </a:ln>
                          <a:solidFill>
                            <a:srgbClr val="000000"/>
                          </a:solidFill>
                          <a:effectLst/>
                          <a:latin typeface="Times New Roman" pitchFamily="18" charset="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17"/>
                  </a:ext>
                </a:extLst>
              </a:tr>
            </a:tbl>
          </a:graphicData>
        </a:graphic>
      </p:graphicFrame>
      <p:sp>
        <p:nvSpPr>
          <p:cNvPr id="6" name="Segnaposto numero diapositiva 5"/>
          <p:cNvSpPr>
            <a:spLocks noGrp="1"/>
          </p:cNvSpPr>
          <p:nvPr>
            <p:ph type="sldNum" sz="quarter" idx="12"/>
          </p:nvPr>
        </p:nvSpPr>
        <p:spPr>
          <a:xfrm>
            <a:off x="6553200" y="6448251"/>
            <a:ext cx="2133600" cy="365125"/>
          </a:xfrm>
        </p:spPr>
        <p:txBody>
          <a:bodyPr/>
          <a:lstStyle/>
          <a:p>
            <a:fld id="{E7A41E1B-4F70-4964-A407-84C68BE8251C}" type="slidenum">
              <a:rPr lang="it-IT" smtClean="0">
                <a:solidFill>
                  <a:prstClr val="black">
                    <a:tint val="75000"/>
                  </a:prstClr>
                </a:solidFill>
              </a:rPr>
              <a:pPr/>
              <a:t>32</a:t>
            </a:fld>
            <a:endParaRPr lang="it-IT">
              <a:solidFill>
                <a:prstClr val="black">
                  <a:tint val="75000"/>
                </a:prstClr>
              </a:solidFill>
            </a:endParaRPr>
          </a:p>
        </p:txBody>
      </p:sp>
    </p:spTree>
    <p:extLst>
      <p:ext uri="{BB962C8B-B14F-4D97-AF65-F5344CB8AC3E}">
        <p14:creationId xmlns:p14="http://schemas.microsoft.com/office/powerpoint/2010/main" val="3279095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758880" y="6356350"/>
            <a:ext cx="2133600" cy="365125"/>
          </a:xfrm>
        </p:spPr>
        <p:txBody>
          <a:bodyPr/>
          <a:lstStyle/>
          <a:p>
            <a:fld id="{E7A41E1B-4F70-4964-A407-84C68BE8251C}" type="slidenum">
              <a:rPr lang="it-IT" smtClean="0">
                <a:solidFill>
                  <a:prstClr val="black">
                    <a:tint val="75000"/>
                  </a:prstClr>
                </a:solidFill>
              </a:rPr>
              <a:pPr/>
              <a:t>33</a:t>
            </a:fld>
            <a:endParaRPr lang="it-IT">
              <a:solidFill>
                <a:prstClr val="black">
                  <a:tint val="75000"/>
                </a:prstClr>
              </a:solidFill>
            </a:endParaRPr>
          </a:p>
        </p:txBody>
      </p:sp>
      <p:sp>
        <p:nvSpPr>
          <p:cNvPr id="6" name="Rettangolo 5"/>
          <p:cNvSpPr/>
          <p:nvPr/>
        </p:nvSpPr>
        <p:spPr>
          <a:xfrm>
            <a:off x="251520" y="655528"/>
            <a:ext cx="8712968" cy="1477328"/>
          </a:xfrm>
          <a:prstGeom prst="rect">
            <a:avLst/>
          </a:prstGeom>
        </p:spPr>
        <p:txBody>
          <a:bodyPr wrap="square">
            <a:spAutoFit/>
          </a:bodyPr>
          <a:lstStyle/>
          <a:p>
            <a:pPr algn="just"/>
            <a:r>
              <a:rPr lang="it-IT" dirty="0">
                <a:solidFill>
                  <a:schemeClr val="tx1">
                    <a:lumMod val="95000"/>
                    <a:lumOff val="5000"/>
                  </a:schemeClr>
                </a:solidFill>
                <a:latin typeface="Times New Roman" pitchFamily="18" charset="0"/>
                <a:cs typeface="Times New Roman" pitchFamily="18" charset="0"/>
              </a:rPr>
              <a:t>Sono molecole generalmente derivate dalla combustione degli idrocarburi.</a:t>
            </a:r>
          </a:p>
          <a:p>
            <a:pPr algn="just"/>
            <a:r>
              <a:rPr lang="it-IT" dirty="0">
                <a:solidFill>
                  <a:schemeClr val="tx1">
                    <a:lumMod val="95000"/>
                    <a:lumOff val="5000"/>
                  </a:schemeClr>
                </a:solidFill>
                <a:latin typeface="Times New Roman" pitchFamily="18" charset="0"/>
                <a:cs typeface="Times New Roman" pitchFamily="18" charset="0"/>
              </a:rPr>
              <a:t>Il meccanismo è alquanto complesso; esso è dovuto principalmente alla </a:t>
            </a:r>
            <a:r>
              <a:rPr lang="it-IT" dirty="0" err="1">
                <a:solidFill>
                  <a:schemeClr val="tx1">
                    <a:lumMod val="95000"/>
                    <a:lumOff val="5000"/>
                  </a:schemeClr>
                </a:solidFill>
                <a:latin typeface="Times New Roman" pitchFamily="18" charset="0"/>
                <a:cs typeface="Times New Roman" pitchFamily="18" charset="0"/>
              </a:rPr>
              <a:t>ripolimerizzazione</a:t>
            </a:r>
            <a:r>
              <a:rPr lang="it-IT" dirty="0">
                <a:solidFill>
                  <a:schemeClr val="tx1">
                    <a:lumMod val="95000"/>
                    <a:lumOff val="5000"/>
                  </a:schemeClr>
                </a:solidFill>
                <a:latin typeface="Times New Roman" pitchFamily="18" charset="0"/>
                <a:cs typeface="Times New Roman" pitchFamily="18" charset="0"/>
              </a:rPr>
              <a:t> di frammenti di idrocarburi che si formano durante il processo di </a:t>
            </a:r>
            <a:r>
              <a:rPr lang="it-IT" dirty="0" err="1">
                <a:solidFill>
                  <a:schemeClr val="tx1">
                    <a:lumMod val="95000"/>
                    <a:lumOff val="5000"/>
                  </a:schemeClr>
                </a:solidFill>
                <a:latin typeface="Times New Roman" pitchFamily="18" charset="0"/>
                <a:cs typeface="Times New Roman" pitchFamily="18" charset="0"/>
              </a:rPr>
              <a:t>craking</a:t>
            </a:r>
            <a:r>
              <a:rPr lang="it-IT" dirty="0">
                <a:solidFill>
                  <a:schemeClr val="tx1">
                    <a:lumMod val="95000"/>
                    <a:lumOff val="5000"/>
                  </a:schemeClr>
                </a:solidFill>
                <a:latin typeface="Times New Roman" pitchFamily="18" charset="0"/>
                <a:cs typeface="Times New Roman" pitchFamily="18" charset="0"/>
              </a:rPr>
              <a:t>, vale a dire la frammentazione delle molecole del combustibile. La reazione di </a:t>
            </a:r>
            <a:r>
              <a:rPr lang="it-IT" dirty="0" err="1">
                <a:solidFill>
                  <a:schemeClr val="tx1">
                    <a:lumMod val="95000"/>
                    <a:lumOff val="5000"/>
                  </a:schemeClr>
                </a:solidFill>
                <a:latin typeface="Times New Roman" pitchFamily="18" charset="0"/>
                <a:cs typeface="Times New Roman" pitchFamily="18" charset="0"/>
              </a:rPr>
              <a:t>ripolimerizzazione</a:t>
            </a:r>
            <a:r>
              <a:rPr lang="it-IT" dirty="0">
                <a:solidFill>
                  <a:schemeClr val="tx1">
                    <a:lumMod val="95000"/>
                    <a:lumOff val="5000"/>
                  </a:schemeClr>
                </a:solidFill>
                <a:latin typeface="Times New Roman" pitchFamily="18" charset="0"/>
                <a:cs typeface="Times New Roman" pitchFamily="18" charset="0"/>
              </a:rPr>
              <a:t> avviene soprattutto in condizioni di carenza di ossigeno</a:t>
            </a:r>
          </a:p>
        </p:txBody>
      </p:sp>
      <p:sp>
        <p:nvSpPr>
          <p:cNvPr id="7" name="CasellaDiTesto 6"/>
          <p:cNvSpPr txBox="1"/>
          <p:nvPr/>
        </p:nvSpPr>
        <p:spPr>
          <a:xfrm>
            <a:off x="251520" y="220578"/>
            <a:ext cx="2952328" cy="400110"/>
          </a:xfrm>
          <a:prstGeom prst="rect">
            <a:avLst/>
          </a:prstGeom>
          <a:noFill/>
        </p:spPr>
        <p:txBody>
          <a:bodyPr wrap="square" rtlCol="0">
            <a:spAutoFit/>
          </a:bodyPr>
          <a:lstStyle/>
          <a:p>
            <a:r>
              <a:rPr lang="it-IT" sz="2000" b="1" dirty="0">
                <a:latin typeface="Times New Roman" pitchFamily="18" charset="0"/>
                <a:cs typeface="Times New Roman" pitchFamily="18" charset="0"/>
              </a:rPr>
              <a:t>Formazione degli IPA</a:t>
            </a:r>
          </a:p>
        </p:txBody>
      </p:sp>
      <p:grpSp>
        <p:nvGrpSpPr>
          <p:cNvPr id="10" name="Gruppo 9"/>
          <p:cNvGrpSpPr/>
          <p:nvPr/>
        </p:nvGrpSpPr>
        <p:grpSpPr>
          <a:xfrm>
            <a:off x="764098" y="2276872"/>
            <a:ext cx="7624326" cy="4110083"/>
            <a:chOff x="764098" y="2276872"/>
            <a:chExt cx="7624326" cy="4110083"/>
          </a:xfrm>
        </p:grpSpPr>
        <p:pic>
          <p:nvPicPr>
            <p:cNvPr id="8" name="Immagine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64098" y="2276872"/>
              <a:ext cx="7624326" cy="4110083"/>
            </a:xfrm>
            <a:prstGeom prst="rect">
              <a:avLst/>
            </a:prstGeom>
            <a:ln>
              <a:noFill/>
            </a:ln>
            <a:effectLst>
              <a:outerShdw blurRad="292100" dist="139700" dir="2700000" algn="tl" rotWithShape="0">
                <a:srgbClr val="333333">
                  <a:alpha val="65000"/>
                </a:srgbClr>
              </a:outerShdw>
            </a:effectLst>
          </p:spPr>
        </p:pic>
        <p:sp>
          <p:nvSpPr>
            <p:cNvPr id="9" name="Parentesi graffa chiusa 8"/>
            <p:cNvSpPr/>
            <p:nvPr/>
          </p:nvSpPr>
          <p:spPr>
            <a:xfrm>
              <a:off x="3798962" y="2392313"/>
              <a:ext cx="216024" cy="103668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Parentesi graffa chiusa 11"/>
            <p:cNvSpPr/>
            <p:nvPr/>
          </p:nvSpPr>
          <p:spPr>
            <a:xfrm>
              <a:off x="3779912" y="3627772"/>
              <a:ext cx="313928" cy="1028303"/>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Tree>
    <p:extLst>
      <p:ext uri="{BB962C8B-B14F-4D97-AF65-F5344CB8AC3E}">
        <p14:creationId xmlns:p14="http://schemas.microsoft.com/office/powerpoint/2010/main" val="341182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34</a:t>
            </a:fld>
            <a:endParaRPr lang="it-IT">
              <a:solidFill>
                <a:prstClr val="black">
                  <a:tint val="75000"/>
                </a:prstClr>
              </a:solidFill>
            </a:endParaRPr>
          </a:p>
        </p:txBody>
      </p:sp>
      <p:sp>
        <p:nvSpPr>
          <p:cNvPr id="5" name="Rettangolo 4"/>
          <p:cNvSpPr/>
          <p:nvPr/>
        </p:nvSpPr>
        <p:spPr>
          <a:xfrm>
            <a:off x="242553" y="904652"/>
            <a:ext cx="8496944" cy="2308324"/>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Gli Idrocarburi Policiclici Aromatici sono assorbiti dall’organismo umano per via inalatoria, gastrointestinale e cutanea; la loro biotrasformazione avviene in diversi organi, in particolare nel fegato, seguito da polmoni, intestino, cute (soprattutto a livello dell’epidermide) e reni. </a:t>
            </a:r>
          </a:p>
          <a:p>
            <a:pPr algn="just"/>
            <a:r>
              <a:rPr lang="it-IT" dirty="0">
                <a:latin typeface="Times New Roman" panose="02020603050405020304" pitchFamily="18" charset="0"/>
                <a:cs typeface="Times New Roman" panose="02020603050405020304" pitchFamily="18" charset="0"/>
              </a:rPr>
              <a:t>Gli enzimi coinvolti sono soprattutto ossigenasi a funzione mista (OFM), tra cui alcuni isoenzimi della famiglia dei </a:t>
            </a:r>
            <a:r>
              <a:rPr lang="it-IT" u="sng" dirty="0">
                <a:latin typeface="Times New Roman" panose="02020603050405020304" pitchFamily="18" charset="0"/>
                <a:cs typeface="Times New Roman" panose="02020603050405020304" pitchFamily="18" charset="0"/>
              </a:rPr>
              <a:t>Citocromi P450</a:t>
            </a:r>
            <a:r>
              <a:rPr lang="it-IT" dirty="0">
                <a:latin typeface="Times New Roman" panose="02020603050405020304" pitchFamily="18" charset="0"/>
                <a:cs typeface="Times New Roman" panose="02020603050405020304" pitchFamily="18" charset="0"/>
              </a:rPr>
              <a:t>, che agiscono principalmente sulle regioni ad alta densità elettronica e sulle regioni angolari, dette </a:t>
            </a:r>
            <a:r>
              <a:rPr lang="it-IT" b="1" dirty="0">
                <a:solidFill>
                  <a:srgbClr val="FF0000"/>
                </a:solidFill>
                <a:latin typeface="Times New Roman" panose="02020603050405020304" pitchFamily="18" charset="0"/>
                <a:cs typeface="Times New Roman" panose="02020603050405020304" pitchFamily="18" charset="0"/>
              </a:rPr>
              <a:t>BAY REGION</a:t>
            </a:r>
            <a:r>
              <a:rPr lang="it-IT" dirty="0">
                <a:latin typeface="Times New Roman" panose="02020603050405020304" pitchFamily="18" charset="0"/>
                <a:cs typeface="Times New Roman" panose="02020603050405020304" pitchFamily="18" charset="0"/>
              </a:rPr>
              <a:t>, derivanti dalla fusione di almeno tre anelli aromatici. </a:t>
            </a:r>
          </a:p>
        </p:txBody>
      </p:sp>
      <p:sp>
        <p:nvSpPr>
          <p:cNvPr id="6" name="Rettangolo 5"/>
          <p:cNvSpPr/>
          <p:nvPr/>
        </p:nvSpPr>
        <p:spPr>
          <a:xfrm>
            <a:off x="242553" y="260648"/>
            <a:ext cx="8496943" cy="369332"/>
          </a:xfrm>
          <a:prstGeom prst="rect">
            <a:avLst/>
          </a:prstGeom>
        </p:spPr>
        <p:txBody>
          <a:bodyPr wrap="square">
            <a:spAutoFit/>
          </a:bodyPr>
          <a:lstStyle/>
          <a:p>
            <a:pPr algn="ctr"/>
            <a:r>
              <a:rPr lang="it-IT" b="1" dirty="0">
                <a:latin typeface="Times New Roman" panose="02020603050405020304" pitchFamily="18" charset="0"/>
                <a:cs typeface="Times New Roman" panose="02020603050405020304" pitchFamily="18" charset="0"/>
              </a:rPr>
              <a:t>Metabolismo e Tossicità degli IPA </a:t>
            </a:r>
            <a:endParaRPr lang="it-IT"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987824" y="3645024"/>
            <a:ext cx="3552825" cy="2190750"/>
          </a:xfrm>
          <a:prstGeom prst="rect">
            <a:avLst/>
          </a:prstGeom>
        </p:spPr>
      </p:pic>
    </p:spTree>
    <p:extLst>
      <p:ext uri="{BB962C8B-B14F-4D97-AF65-F5344CB8AC3E}">
        <p14:creationId xmlns:p14="http://schemas.microsoft.com/office/powerpoint/2010/main" val="3816616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107504" y="6398413"/>
            <a:ext cx="2133600" cy="365125"/>
          </a:xfrm>
        </p:spPr>
        <p:txBody>
          <a:bodyPr/>
          <a:lstStyle/>
          <a:p>
            <a:pPr algn="l"/>
            <a:fld id="{E7A41E1B-4F70-4964-A407-84C68BE8251C}" type="slidenum">
              <a:rPr lang="it-IT" smtClean="0">
                <a:solidFill>
                  <a:prstClr val="black">
                    <a:tint val="75000"/>
                  </a:prstClr>
                </a:solidFill>
              </a:rPr>
              <a:pPr algn="l"/>
              <a:t>35</a:t>
            </a:fld>
            <a:endParaRPr lang="it-IT">
              <a:solidFill>
                <a:prstClr val="black">
                  <a:tint val="75000"/>
                </a:prstClr>
              </a:solidFill>
            </a:endParaRPr>
          </a:p>
        </p:txBody>
      </p:sp>
      <p:sp>
        <p:nvSpPr>
          <p:cNvPr id="5" name="Rettangolo 4"/>
          <p:cNvSpPr/>
          <p:nvPr/>
        </p:nvSpPr>
        <p:spPr>
          <a:xfrm>
            <a:off x="251520" y="332656"/>
            <a:ext cx="8712968"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ossigenasi a funzione mista (OFM), in presenza di NADH o NADPH e ossigeno, convertono gli IPA nei rispettivi </a:t>
            </a:r>
            <a:r>
              <a:rPr lang="it-IT" dirty="0" err="1">
                <a:latin typeface="Times New Roman" panose="02020603050405020304" pitchFamily="18" charset="0"/>
                <a:cs typeface="Times New Roman" panose="02020603050405020304" pitchFamily="18" charset="0"/>
              </a:rPr>
              <a:t>epossi</a:t>
            </a:r>
            <a:r>
              <a:rPr lang="it-IT" dirty="0">
                <a:latin typeface="Times New Roman" panose="02020603050405020304" pitchFamily="18" charset="0"/>
                <a:cs typeface="Times New Roman" panose="02020603050405020304" pitchFamily="18" charset="0"/>
              </a:rPr>
              <a:t>-derivati, i quali reagiscono in minima parte col DNA, ma fungono  da substrato per le </a:t>
            </a:r>
          </a:p>
          <a:p>
            <a:pPr algn="just"/>
            <a:r>
              <a:rPr lang="it-IT" dirty="0">
                <a:latin typeface="Times New Roman" panose="02020603050405020304" pitchFamily="18" charset="0"/>
                <a:cs typeface="Times New Roman" panose="02020603050405020304" pitchFamily="18" charset="0"/>
              </a:rPr>
              <a:t>epossido idrolasi che formano </a:t>
            </a:r>
            <a:r>
              <a:rPr lang="it-IT" dirty="0" err="1">
                <a:latin typeface="Times New Roman" panose="02020603050405020304" pitchFamily="18" charset="0"/>
                <a:cs typeface="Times New Roman" panose="02020603050405020304" pitchFamily="18" charset="0"/>
              </a:rPr>
              <a:t>diidrodioli</a:t>
            </a:r>
            <a:r>
              <a:rPr lang="it-IT" dirty="0">
                <a:latin typeface="Times New Roman" panose="02020603050405020304" pitchFamily="18" charset="0"/>
                <a:cs typeface="Times New Roman" panose="02020603050405020304" pitchFamily="18" charset="0"/>
              </a:rPr>
              <a:t>.</a:t>
            </a:r>
          </a:p>
        </p:txBody>
      </p:sp>
      <p:pic>
        <p:nvPicPr>
          <p:cNvPr id="6" name="Immagin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236"/>
          <a:stretch/>
        </p:blipFill>
        <p:spPr>
          <a:xfrm>
            <a:off x="4503761" y="1196752"/>
            <a:ext cx="4387550" cy="5256584"/>
          </a:xfrm>
          <a:prstGeom prst="rect">
            <a:avLst/>
          </a:prstGeom>
          <a:ln>
            <a:solidFill>
              <a:srgbClr val="FF0000"/>
            </a:solidFill>
          </a:ln>
        </p:spPr>
      </p:pic>
      <p:sp>
        <p:nvSpPr>
          <p:cNvPr id="7" name="Rettangolo 6"/>
          <p:cNvSpPr/>
          <p:nvPr/>
        </p:nvSpPr>
        <p:spPr>
          <a:xfrm>
            <a:off x="251520" y="1868631"/>
            <a:ext cx="4032448"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a:t>
            </a:r>
            <a:r>
              <a:rPr lang="it-IT" dirty="0" err="1">
                <a:latin typeface="Times New Roman" panose="02020603050405020304" pitchFamily="18" charset="0"/>
                <a:cs typeface="Times New Roman" panose="02020603050405020304" pitchFamily="18" charset="0"/>
              </a:rPr>
              <a:t>diidrodioli</a:t>
            </a:r>
            <a:r>
              <a:rPr lang="it-IT" dirty="0">
                <a:latin typeface="Times New Roman" panose="02020603050405020304" pitchFamily="18" charset="0"/>
                <a:cs typeface="Times New Roman" panose="02020603050405020304" pitchFamily="18" charset="0"/>
              </a:rPr>
              <a:t>,  possono a loro volta essere ossidati a </a:t>
            </a:r>
            <a:r>
              <a:rPr lang="it-IT" dirty="0" err="1">
                <a:latin typeface="Times New Roman" panose="02020603050405020304" pitchFamily="18" charset="0"/>
                <a:cs typeface="Times New Roman" panose="02020603050405020304" pitchFamily="18" charset="0"/>
              </a:rPr>
              <a:t>dioloepossidi</a:t>
            </a:r>
            <a:r>
              <a:rPr lang="it-IT" dirty="0">
                <a:latin typeface="Times New Roman" panose="02020603050405020304" pitchFamily="18" charset="0"/>
                <a:cs typeface="Times New Roman" panose="02020603050405020304" pitchFamily="18" charset="0"/>
              </a:rPr>
              <a:t>.</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Questi sono </a:t>
            </a:r>
            <a:r>
              <a:rPr lang="it-IT" dirty="0" err="1">
                <a:latin typeface="Times New Roman" panose="02020603050405020304" pitchFamily="18" charset="0"/>
                <a:cs typeface="Times New Roman" panose="02020603050405020304" pitchFamily="18" charset="0"/>
              </a:rPr>
              <a:t>estremamante</a:t>
            </a:r>
            <a:r>
              <a:rPr lang="it-IT" dirty="0">
                <a:latin typeface="Times New Roman" panose="02020603050405020304" pitchFamily="18" charset="0"/>
                <a:cs typeface="Times New Roman" panose="02020603050405020304" pitchFamily="18" charset="0"/>
              </a:rPr>
              <a:t> instabili e possono essere idrolizzati a </a:t>
            </a:r>
            <a:r>
              <a:rPr lang="it-IT" dirty="0" err="1">
                <a:latin typeface="Times New Roman" panose="02020603050405020304" pitchFamily="18" charset="0"/>
                <a:cs typeface="Times New Roman" panose="02020603050405020304" pitchFamily="18" charset="0"/>
              </a:rPr>
              <a:t>tetroli</a:t>
            </a:r>
            <a:r>
              <a:rPr lang="it-IT" dirty="0">
                <a:latin typeface="Times New Roman" panose="02020603050405020304" pitchFamily="18" charset="0"/>
                <a:cs typeface="Times New Roman" panose="02020603050405020304" pitchFamily="18" charset="0"/>
              </a:rPr>
              <a:t> in grado di legarsi al DNA, all’albumina e all’emoglobina. </a:t>
            </a:r>
          </a:p>
        </p:txBody>
      </p:sp>
    </p:spTree>
    <p:extLst>
      <p:ext uri="{BB962C8B-B14F-4D97-AF65-F5344CB8AC3E}">
        <p14:creationId xmlns:p14="http://schemas.microsoft.com/office/powerpoint/2010/main" val="281098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36</a:t>
            </a:fld>
            <a:endParaRPr lang="it-IT"/>
          </a:p>
        </p:txBody>
      </p:sp>
      <p:sp>
        <p:nvSpPr>
          <p:cNvPr id="3" name="CasellaDiTesto 5"/>
          <p:cNvSpPr txBox="1">
            <a:spLocks noChangeArrowheads="1"/>
          </p:cNvSpPr>
          <p:nvPr/>
        </p:nvSpPr>
        <p:spPr bwMode="auto">
          <a:xfrm>
            <a:off x="251520" y="260648"/>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400" b="1" dirty="0">
                <a:latin typeface="Times New Roman" pitchFamily="18" charset="0"/>
                <a:cs typeface="Times New Roman" pitchFamily="18" charset="0"/>
              </a:rPr>
              <a:t>INDICE</a:t>
            </a:r>
          </a:p>
        </p:txBody>
      </p:sp>
      <p:sp>
        <p:nvSpPr>
          <p:cNvPr id="4" name="Rettangolo 3"/>
          <p:cNvSpPr/>
          <p:nvPr/>
        </p:nvSpPr>
        <p:spPr>
          <a:xfrm>
            <a:off x="539552" y="1596856"/>
            <a:ext cx="5822363" cy="3785652"/>
          </a:xfrm>
          <a:prstGeom prst="rect">
            <a:avLst/>
          </a:prstGeom>
        </p:spPr>
        <p:txBody>
          <a:bodyPr wrap="none">
            <a:spAutoFit/>
          </a:bodyPr>
          <a:lstStyle/>
          <a:p>
            <a:pPr marL="342900" indent="-342900">
              <a:buFont typeface="+mj-lt"/>
              <a:buAutoNum type="arabicPeriod"/>
            </a:pPr>
            <a:r>
              <a:rPr lang="it-IT" sz="2400" dirty="0">
                <a:latin typeface="Times New Roman" panose="02020603050405020304" pitchFamily="18" charset="0"/>
                <a:cs typeface="Times New Roman" panose="02020603050405020304" pitchFamily="18" charset="0"/>
              </a:rPr>
              <a:t>Brevissima introduzione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539750" indent="-342900">
              <a:buFont typeface="+mj-lt"/>
              <a:buAutoNum type="arabicPeriod"/>
            </a:pPr>
            <a:r>
              <a:rPr lang="it-IT" sz="2400" dirty="0">
                <a:latin typeface="Times New Roman" panose="02020603050405020304" pitchFamily="18" charset="0"/>
                <a:cs typeface="Times New Roman" panose="02020603050405020304" pitchFamily="18" charset="0"/>
              </a:rPr>
              <a:t> Idrocarburi ed ambiente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722313" indent="-342900">
              <a:buFont typeface="+mj-lt"/>
              <a:buAutoNum type="arabicPeriod"/>
            </a:pPr>
            <a:r>
              <a:rPr lang="it-IT" sz="2400" dirty="0">
                <a:latin typeface="Times New Roman" panose="02020603050405020304" pitchFamily="18" charset="0"/>
                <a:cs typeface="Times New Roman" panose="02020603050405020304" pitchFamily="18" charset="0"/>
              </a:rPr>
              <a:t>Interazione suolo ed idrocarburi</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989013" indent="-342900">
              <a:buFont typeface="+mj-lt"/>
              <a:buAutoNum type="arabicPeriod"/>
            </a:pPr>
            <a:r>
              <a:rPr lang="it-IT" sz="2400" dirty="0">
                <a:latin typeface="Times New Roman" panose="02020603050405020304" pitchFamily="18" charset="0"/>
                <a:cs typeface="Times New Roman" panose="02020603050405020304" pitchFamily="18" charset="0"/>
              </a:rPr>
              <a:t>IPA (idrocarburi policiclici aromatici)</a:t>
            </a:r>
          </a:p>
          <a:p>
            <a:pPr marL="989013"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1439863" indent="-342900">
              <a:buFont typeface="+mj-lt"/>
              <a:buAutoNum type="arabicPeriod"/>
            </a:pPr>
            <a:r>
              <a:rPr lang="it-IT" sz="2400" b="1" dirty="0" err="1">
                <a:solidFill>
                  <a:srgbClr val="FF0000"/>
                </a:solidFill>
                <a:latin typeface="Times New Roman" panose="02020603050405020304" pitchFamily="18" charset="0"/>
                <a:cs typeface="Times New Roman" panose="02020603050405020304" pitchFamily="18" charset="0"/>
              </a:rPr>
              <a:t>Vapor</a:t>
            </a:r>
            <a:r>
              <a:rPr lang="it-IT" sz="2400" b="1" dirty="0">
                <a:solidFill>
                  <a:srgbClr val="FF0000"/>
                </a:solidFill>
                <a:latin typeface="Times New Roman" panose="02020603050405020304" pitchFamily="18" charset="0"/>
                <a:cs typeface="Times New Roman" panose="02020603050405020304" pitchFamily="18" charset="0"/>
              </a:rPr>
              <a:t> </a:t>
            </a:r>
            <a:r>
              <a:rPr lang="it-IT" sz="2400" b="1" dirty="0" err="1">
                <a:solidFill>
                  <a:srgbClr val="FF0000"/>
                </a:solidFill>
                <a:latin typeface="Times New Roman" panose="02020603050405020304" pitchFamily="18" charset="0"/>
                <a:cs typeface="Times New Roman" panose="02020603050405020304" pitchFamily="18" charset="0"/>
              </a:rPr>
              <a:t>intrusion</a:t>
            </a:r>
            <a:endParaRPr lang="it-IT" sz="2400" b="1" dirty="0">
              <a:solidFill>
                <a:srgbClr val="FF0000"/>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712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7613"/>
            <a:ext cx="8784976" cy="2585323"/>
          </a:xfrm>
        </p:spPr>
        <p:txBody>
          <a:bodyPr wrap="square">
            <a:spAutoFit/>
          </a:bodyPr>
          <a:lstStyle/>
          <a:p>
            <a:pPr algn="just">
              <a:lnSpc>
                <a:spcPct val="150000"/>
              </a:lnSpc>
            </a:pPr>
            <a:r>
              <a:rPr lang="it-IT" sz="1800" dirty="0">
                <a:latin typeface="Times New Roman" panose="02020603050405020304" pitchFamily="18" charset="0"/>
                <a:ea typeface="+mn-ea"/>
                <a:cs typeface="Times New Roman" panose="02020603050405020304" pitchFamily="18" charset="0"/>
              </a:rPr>
              <a:t>Per </a:t>
            </a:r>
            <a:r>
              <a:rPr lang="it-IT" sz="1800" b="1" dirty="0">
                <a:latin typeface="Times New Roman" panose="02020603050405020304" pitchFamily="18" charset="0"/>
                <a:ea typeface="+mn-ea"/>
                <a:cs typeface="Times New Roman" panose="02020603050405020304" pitchFamily="18" charset="0"/>
              </a:rPr>
              <a:t>VAPOR INTRUSION </a:t>
            </a:r>
            <a:r>
              <a:rPr lang="it-IT" sz="1800" dirty="0">
                <a:latin typeface="Times New Roman" panose="02020603050405020304" pitchFamily="18" charset="0"/>
                <a:ea typeface="+mn-ea"/>
                <a:cs typeface="Times New Roman" panose="02020603050405020304" pitchFamily="18" charset="0"/>
              </a:rPr>
              <a:t>si intende la migrazione di sostanze volatili dal sottosuolo all’ interno di ambienti confinati in diverse tipologie di edifici. </a:t>
            </a:r>
            <a:br>
              <a:rPr lang="it-IT" sz="1800" dirty="0">
                <a:latin typeface="Times New Roman" panose="02020603050405020304" pitchFamily="18" charset="0"/>
                <a:ea typeface="+mn-ea"/>
                <a:cs typeface="Times New Roman" panose="02020603050405020304" pitchFamily="18" charset="0"/>
              </a:rPr>
            </a:br>
            <a:br>
              <a:rPr lang="it-IT" sz="1800" dirty="0">
                <a:latin typeface="Times New Roman" panose="02020603050405020304" pitchFamily="18" charset="0"/>
                <a:ea typeface="+mn-ea"/>
                <a:cs typeface="Times New Roman" panose="02020603050405020304" pitchFamily="18" charset="0"/>
              </a:rPr>
            </a:br>
            <a:r>
              <a:rPr lang="it-IT" sz="1800" dirty="0">
                <a:latin typeface="Times New Roman" panose="02020603050405020304" pitchFamily="18" charset="0"/>
                <a:ea typeface="+mn-ea"/>
                <a:cs typeface="Times New Roman" panose="02020603050405020304" pitchFamily="18" charset="0"/>
              </a:rPr>
              <a:t>Le specie chimiche volatili presenti nei rifiuti interrati, nel suolo saturo o insaturo contaminato possono migrare e raggiungere gli edifici sovrastanti alterando la qualità dell’ aria indoor. </a:t>
            </a:r>
          </a:p>
        </p:txBody>
      </p:sp>
      <p:pic>
        <p:nvPicPr>
          <p:cNvPr id="15362" name="Picture 2" descr="http://www.ettdefenseinsight.com/wp-content/uploads/2014/06/vapor-intrusion-banner-v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4"/>
            <a:ext cx="8064896"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74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04800" y="476672"/>
            <a:ext cx="8587680" cy="23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70000"/>
              </a:spcBef>
              <a:buClr>
                <a:srgbClr val="FF8000"/>
              </a:buClr>
              <a:buFont typeface="Wingdings" pitchFamily="2" charset="2"/>
              <a:buChar char="Ø"/>
            </a:pPr>
            <a:r>
              <a:rPr lang="it-IT" altLang="it-IT" sz="1800" dirty="0">
                <a:latin typeface="Times New Roman" panose="02020603050405020304" pitchFamily="18" charset="0"/>
                <a:cs typeface="Times New Roman" panose="02020603050405020304" pitchFamily="18" charset="0"/>
              </a:rPr>
              <a:t>Gli inquinanti che possono generare il fenomeno in esame sono essenzialmente composti organici, perlopiù della famiglia degli idrocarburi:</a:t>
            </a:r>
          </a:p>
          <a:p>
            <a:pPr lvl="1" algn="just" eaLnBrk="1" hangingPunct="1">
              <a:spcBef>
                <a:spcPct val="70000"/>
              </a:spcBef>
              <a:buClr>
                <a:srgbClr val="FF8000"/>
              </a:buClr>
              <a:buFont typeface="Wingdings" pitchFamily="2" charset="2"/>
              <a:buChar char="ü"/>
            </a:pPr>
            <a:r>
              <a:rPr lang="it-IT" altLang="it-IT" sz="1800" dirty="0">
                <a:latin typeface="Times New Roman" panose="02020603050405020304" pitchFamily="18" charset="0"/>
                <a:cs typeface="Times New Roman" panose="02020603050405020304" pitchFamily="18" charset="0"/>
              </a:rPr>
              <a:t>Composti organici volatili (VOC), </a:t>
            </a:r>
          </a:p>
          <a:p>
            <a:pPr lvl="1" algn="just" eaLnBrk="1" hangingPunct="1">
              <a:spcBef>
                <a:spcPct val="70000"/>
              </a:spcBef>
              <a:buClr>
                <a:srgbClr val="FF8000"/>
              </a:buClr>
              <a:buFont typeface="Wingdings" pitchFamily="2" charset="2"/>
              <a:buChar char="ü"/>
            </a:pPr>
            <a:r>
              <a:rPr lang="it-IT" altLang="it-IT" sz="1800" dirty="0">
                <a:latin typeface="Times New Roman" panose="02020603050405020304" pitchFamily="18" charset="0"/>
                <a:cs typeface="Times New Roman" panose="02020603050405020304" pitchFamily="18" charset="0"/>
              </a:rPr>
              <a:t>Alcuni composti organici semivolatili (SVOC), ad es. gli IPA </a:t>
            </a:r>
          </a:p>
          <a:p>
            <a:pPr lvl="1" algn="just" eaLnBrk="1" hangingPunct="1">
              <a:spcBef>
                <a:spcPct val="70000"/>
              </a:spcBef>
              <a:buClr>
                <a:srgbClr val="FF8000"/>
              </a:buClr>
              <a:buFont typeface="Wingdings" pitchFamily="2" charset="2"/>
              <a:buChar char="ü"/>
            </a:pPr>
            <a:r>
              <a:rPr lang="it-IT" altLang="it-IT" sz="1800" dirty="0">
                <a:latin typeface="Times New Roman" panose="02020603050405020304" pitchFamily="18" charset="0"/>
                <a:cs typeface="Times New Roman" panose="02020603050405020304" pitchFamily="18" charset="0"/>
              </a:rPr>
              <a:t>Alcuni </a:t>
            </a:r>
            <a:r>
              <a:rPr lang="it-IT" altLang="it-IT" sz="1800" dirty="0" err="1">
                <a:latin typeface="Times New Roman" panose="02020603050405020304" pitchFamily="18" charset="0"/>
                <a:cs typeface="Times New Roman" panose="02020603050405020304" pitchFamily="18" charset="0"/>
              </a:rPr>
              <a:t>analiti</a:t>
            </a:r>
            <a:r>
              <a:rPr lang="it-IT" altLang="it-IT" sz="1800" dirty="0">
                <a:latin typeface="Times New Roman" panose="02020603050405020304" pitchFamily="18" charset="0"/>
                <a:cs typeface="Times New Roman" panose="02020603050405020304" pitchFamily="18" charset="0"/>
              </a:rPr>
              <a:t> inorganici come il Hg e l’H</a:t>
            </a:r>
            <a:r>
              <a:rPr lang="it-IT" altLang="it-IT" sz="1800" baseline="-25000" dirty="0">
                <a:latin typeface="Times New Roman" panose="02020603050405020304" pitchFamily="18" charset="0"/>
                <a:cs typeface="Times New Roman" panose="02020603050405020304" pitchFamily="18" charset="0"/>
              </a:rPr>
              <a:t>2</a:t>
            </a:r>
            <a:r>
              <a:rPr lang="it-IT" altLang="it-IT" sz="1800" dirty="0">
                <a:latin typeface="Times New Roman" panose="02020603050405020304" pitchFamily="18" charset="0"/>
                <a:cs typeface="Times New Roman" panose="02020603050405020304" pitchFamily="18" charset="0"/>
              </a:rPr>
              <a:t>S (Idrogeno solforato).</a:t>
            </a:r>
          </a:p>
          <a:p>
            <a:pPr lvl="1" algn="just" eaLnBrk="1" hangingPunct="1">
              <a:spcBef>
                <a:spcPct val="0"/>
              </a:spcBef>
              <a:buClr>
                <a:srgbClr val="FF8000"/>
              </a:buClr>
              <a:buFont typeface="Wingdings" pitchFamily="2" charset="2"/>
              <a:buNone/>
            </a:pPr>
            <a:r>
              <a:rPr lang="it-IT" altLang="it-IT" sz="1800" dirty="0">
                <a:latin typeface="Times New Roman" panose="02020603050405020304" pitchFamily="18" charset="0"/>
                <a:cs typeface="Times New Roman" panose="02020603050405020304" pitchFamily="18" charset="0"/>
              </a:rPr>
              <a:t> </a:t>
            </a:r>
          </a:p>
        </p:txBody>
      </p:sp>
      <p:sp>
        <p:nvSpPr>
          <p:cNvPr id="3" name="Segnaposto numero diapositiva 2"/>
          <p:cNvSpPr>
            <a:spLocks noGrp="1"/>
          </p:cNvSpPr>
          <p:nvPr>
            <p:ph type="sldNum" sz="quarter" idx="12"/>
          </p:nvPr>
        </p:nvSpPr>
        <p:spPr/>
        <p:txBody>
          <a:bodyPr/>
          <a:lstStyle/>
          <a:p>
            <a:fld id="{D6045CB7-7FA4-4EB1-9060-D0A18BC792E8}" type="slidenum">
              <a:rPr lang="it-IT" altLang="it-IT" smtClean="0"/>
              <a:pPr/>
              <a:t>38</a:t>
            </a:fld>
            <a:endParaRPr lang="it-IT" altLang="it-IT"/>
          </a:p>
        </p:txBody>
      </p:sp>
      <p:sp>
        <p:nvSpPr>
          <p:cNvPr id="8" name="Text Box 12"/>
          <p:cNvSpPr txBox="1">
            <a:spLocks noChangeArrowheads="1"/>
          </p:cNvSpPr>
          <p:nvPr/>
        </p:nvSpPr>
        <p:spPr bwMode="auto">
          <a:xfrm>
            <a:off x="251520" y="3014765"/>
            <a:ext cx="8587680" cy="336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just" eaLnBrk="1" hangingPunct="1">
              <a:lnSpc>
                <a:spcPct val="150000"/>
              </a:lnSpc>
              <a:spcBef>
                <a:spcPct val="0"/>
              </a:spcBef>
              <a:buClr>
                <a:srgbClr val="FF8000"/>
              </a:buClr>
              <a:buNone/>
            </a:pPr>
            <a:r>
              <a:rPr lang="it-IT" altLang="it-IT" sz="1800" dirty="0">
                <a:latin typeface="Times New Roman" panose="02020603050405020304" pitchFamily="18" charset="0"/>
                <a:cs typeface="Times New Roman" panose="02020603050405020304" pitchFamily="18" charset="0"/>
              </a:rPr>
              <a:t>Generalmente, i </a:t>
            </a:r>
            <a:r>
              <a:rPr lang="it-IT" altLang="it-IT" sz="1800" u="sng" dirty="0">
                <a:latin typeface="Times New Roman" panose="02020603050405020304" pitchFamily="18" charset="0"/>
                <a:cs typeface="Times New Roman" panose="02020603050405020304" pitchFamily="18" charset="0"/>
              </a:rPr>
              <a:t>livelli di concentrazione sono bassi</a:t>
            </a:r>
            <a:r>
              <a:rPr lang="it-IT" altLang="it-IT" sz="1800" dirty="0">
                <a:latin typeface="Times New Roman" panose="02020603050405020304" pitchFamily="18" charset="0"/>
                <a:cs typeface="Times New Roman" panose="02020603050405020304" pitchFamily="18" charset="0"/>
              </a:rPr>
              <a:t>, per cui ad essi può corrispondere un </a:t>
            </a:r>
            <a:r>
              <a:rPr lang="it-IT" altLang="it-IT" sz="1800" b="1" u="sng" dirty="0">
                <a:latin typeface="Times New Roman" panose="02020603050405020304" pitchFamily="18" charset="0"/>
                <a:cs typeface="Times New Roman" panose="02020603050405020304" pitchFamily="18" charset="0"/>
              </a:rPr>
              <a:t>rischio</a:t>
            </a:r>
            <a:r>
              <a:rPr lang="it-IT" altLang="it-IT" sz="1800" dirty="0">
                <a:latin typeface="Times New Roman" panose="02020603050405020304" pitchFamily="18" charset="0"/>
                <a:cs typeface="Times New Roman" panose="02020603050405020304" pitchFamily="18" charset="0"/>
              </a:rPr>
              <a:t> per la salute umana di tipo </a:t>
            </a:r>
            <a:r>
              <a:rPr lang="it-IT" altLang="it-IT" sz="1800" b="1" u="sng" dirty="0">
                <a:latin typeface="Times New Roman" panose="02020603050405020304" pitchFamily="18" charset="0"/>
                <a:cs typeface="Times New Roman" panose="02020603050405020304" pitchFamily="18" charset="0"/>
              </a:rPr>
              <a:t>cronico</a:t>
            </a:r>
            <a:r>
              <a:rPr lang="it-IT" altLang="it-IT" sz="1800" dirty="0">
                <a:latin typeface="Times New Roman" panose="02020603050405020304" pitchFamily="18" charset="0"/>
                <a:cs typeface="Times New Roman" panose="02020603050405020304" pitchFamily="18" charset="0"/>
              </a:rPr>
              <a:t>, dovuto ad una esposizione a lungo termine, ma talvolta</a:t>
            </a:r>
            <a:r>
              <a:rPr lang="it-IT" altLang="it-IT" sz="1800" dirty="0">
                <a:solidFill>
                  <a:schemeClr val="tx1">
                    <a:lumMod val="95000"/>
                    <a:lumOff val="5000"/>
                  </a:schemeClr>
                </a:solidFill>
                <a:latin typeface="Times New Roman" panose="02020603050405020304" pitchFamily="18" charset="0"/>
                <a:cs typeface="Times New Roman" panose="02020603050405020304" pitchFamily="18" charset="0"/>
              </a:rPr>
              <a:t>, i vapori possono accumularsi raggiungendo livelli di concentrazione tali da comportare:</a:t>
            </a:r>
          </a:p>
          <a:p>
            <a:pPr lvl="1" algn="just" eaLnBrk="1" hangingPunct="1">
              <a:lnSpc>
                <a:spcPct val="150000"/>
              </a:lnSpc>
              <a:spcBef>
                <a:spcPct val="0"/>
              </a:spcBef>
              <a:buClr>
                <a:srgbClr val="0070C0"/>
              </a:buClr>
              <a:buFont typeface="Times New Roman" panose="02020603050405020304" pitchFamily="18" charset="0"/>
              <a:buChar char="֎"/>
            </a:pPr>
            <a:r>
              <a:rPr lang="it-IT" altLang="it-IT" sz="1800" dirty="0">
                <a:solidFill>
                  <a:schemeClr val="tx1">
                    <a:lumMod val="95000"/>
                    <a:lumOff val="5000"/>
                  </a:schemeClr>
                </a:solidFill>
                <a:latin typeface="Times New Roman" panose="02020603050405020304" pitchFamily="18" charset="0"/>
                <a:cs typeface="Times New Roman" panose="02020603050405020304" pitchFamily="18" charset="0"/>
              </a:rPr>
              <a:t>rischi per la sicurezza dell’uomo (es. esplosioni) </a:t>
            </a:r>
          </a:p>
          <a:p>
            <a:pPr lvl="1" algn="just" eaLnBrk="1" hangingPunct="1">
              <a:lnSpc>
                <a:spcPct val="150000"/>
              </a:lnSpc>
              <a:spcBef>
                <a:spcPct val="0"/>
              </a:spcBef>
              <a:buClr>
                <a:srgbClr val="0070C0"/>
              </a:buClr>
              <a:buFont typeface="Times New Roman" panose="02020603050405020304" pitchFamily="18" charset="0"/>
              <a:buChar char="֎"/>
            </a:pPr>
            <a:r>
              <a:rPr lang="it-IT" altLang="it-IT" sz="1800" dirty="0">
                <a:solidFill>
                  <a:schemeClr val="tx1">
                    <a:lumMod val="95000"/>
                    <a:lumOff val="5000"/>
                  </a:schemeClr>
                </a:solidFill>
                <a:latin typeface="Times New Roman" panose="02020603050405020304" pitchFamily="18" charset="0"/>
                <a:cs typeface="Times New Roman" panose="02020603050405020304" pitchFamily="18" charset="0"/>
              </a:rPr>
              <a:t>rischi acuti per la salute (es. intossicazione) </a:t>
            </a:r>
          </a:p>
          <a:p>
            <a:pPr lvl="1" algn="just" eaLnBrk="1" hangingPunct="1">
              <a:lnSpc>
                <a:spcPct val="150000"/>
              </a:lnSpc>
              <a:spcBef>
                <a:spcPct val="0"/>
              </a:spcBef>
              <a:buClr>
                <a:srgbClr val="0070C0"/>
              </a:buClr>
              <a:buFont typeface="Times New Roman" panose="02020603050405020304" pitchFamily="18" charset="0"/>
              <a:buChar char="֎"/>
            </a:pPr>
            <a:r>
              <a:rPr lang="it-IT" altLang="it-IT" sz="1800" dirty="0">
                <a:solidFill>
                  <a:schemeClr val="tx1">
                    <a:lumMod val="95000"/>
                    <a:lumOff val="5000"/>
                  </a:schemeClr>
                </a:solidFill>
                <a:latin typeface="Times New Roman" panose="02020603050405020304" pitchFamily="18" charset="0"/>
                <a:cs typeface="Times New Roman" panose="02020603050405020304" pitchFamily="18" charset="0"/>
              </a:rPr>
              <a:t>problemi estetici (es. cattivi odori) </a:t>
            </a:r>
            <a:endParaRPr lang="it-IT" altLang="it-IT" sz="1800" u="sng"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eaLnBrk="1" hangingPunct="1">
              <a:lnSpc>
                <a:spcPct val="150000"/>
              </a:lnSpc>
              <a:spcBef>
                <a:spcPct val="0"/>
              </a:spcBef>
              <a:buClr>
                <a:srgbClr val="FF8000"/>
              </a:buClr>
              <a:buNone/>
            </a:pPr>
            <a:endParaRPr lang="it-IT" altLang="it-IT" sz="1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232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250824" y="404664"/>
            <a:ext cx="8569648" cy="403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just" eaLnBrk="1" hangingPunct="1">
              <a:lnSpc>
                <a:spcPct val="150000"/>
              </a:lnSpc>
              <a:spcBef>
                <a:spcPct val="0"/>
              </a:spcBef>
              <a:spcAft>
                <a:spcPts val="1000"/>
              </a:spcAft>
              <a:buClr>
                <a:srgbClr val="FF8000"/>
              </a:buClr>
              <a:buNone/>
            </a:pPr>
            <a:r>
              <a:rPr lang="it-IT" altLang="it-IT" sz="1800" i="0" dirty="0">
                <a:latin typeface="Times New Roman" panose="02020603050405020304" pitchFamily="18" charset="0"/>
                <a:cs typeface="Times New Roman" panose="02020603050405020304" pitchFamily="18" charset="0"/>
              </a:rPr>
              <a:t>Qualora sussista un rischio potenziale per la salute umana a seguito di intrusione di vapori in ambienti confinati, il </a:t>
            </a:r>
            <a:r>
              <a:rPr lang="it-IT" altLang="it-IT" sz="1800" b="1" i="0" u="sng" dirty="0" err="1">
                <a:latin typeface="Times New Roman" panose="02020603050405020304" pitchFamily="18" charset="0"/>
                <a:cs typeface="Times New Roman" panose="02020603050405020304" pitchFamily="18" charset="0"/>
              </a:rPr>
              <a:t>D.Lgs.</a:t>
            </a:r>
            <a:r>
              <a:rPr lang="it-IT" altLang="it-IT" sz="1800" b="1" i="0" u="sng" dirty="0">
                <a:latin typeface="Times New Roman" panose="02020603050405020304" pitchFamily="18" charset="0"/>
                <a:cs typeface="Times New Roman" panose="02020603050405020304" pitchFamily="18" charset="0"/>
              </a:rPr>
              <a:t> 152/06</a:t>
            </a:r>
            <a:r>
              <a:rPr lang="it-IT" altLang="it-IT" sz="1800" i="0" dirty="0">
                <a:latin typeface="Times New Roman" panose="02020603050405020304" pitchFamily="18" charset="0"/>
                <a:cs typeface="Times New Roman" panose="02020603050405020304" pitchFamily="18" charset="0"/>
              </a:rPr>
              <a:t> (</a:t>
            </a:r>
            <a:r>
              <a:rPr lang="it-IT" altLang="it-IT" sz="1800" dirty="0">
                <a:latin typeface="Times New Roman" panose="02020603050405020304" pitchFamily="18" charset="0"/>
                <a:cs typeface="Times New Roman" panose="02020603050405020304" pitchFamily="18" charset="0"/>
              </a:rPr>
              <a:t>testo unico dell’ambiente) </a:t>
            </a:r>
            <a:r>
              <a:rPr lang="it-IT" altLang="it-IT" sz="1800" i="0" dirty="0">
                <a:latin typeface="Times New Roman" panose="02020603050405020304" pitchFamily="18" charset="0"/>
                <a:cs typeface="Times New Roman" panose="02020603050405020304" pitchFamily="18" charset="0"/>
              </a:rPr>
              <a:t>prevede il calcolo delle:</a:t>
            </a:r>
          </a:p>
          <a:p>
            <a:pPr algn="just" eaLnBrk="1" hangingPunct="1">
              <a:lnSpc>
                <a:spcPct val="150000"/>
              </a:lnSpc>
              <a:spcBef>
                <a:spcPct val="0"/>
              </a:spcBef>
              <a:spcAft>
                <a:spcPts val="600"/>
              </a:spcAft>
              <a:buClr>
                <a:srgbClr val="FF8000"/>
              </a:buClr>
            </a:pPr>
            <a:r>
              <a:rPr lang="it-IT" altLang="it-IT" sz="1800" i="0" dirty="0">
                <a:latin typeface="Times New Roman" panose="02020603050405020304" pitchFamily="18" charset="0"/>
                <a:cs typeface="Times New Roman" panose="02020603050405020304" pitchFamily="18" charset="0"/>
              </a:rPr>
              <a:t> </a:t>
            </a:r>
            <a:r>
              <a:rPr lang="it-IT" altLang="it-IT" sz="1800" b="1" i="0" u="sng" dirty="0">
                <a:solidFill>
                  <a:srgbClr val="FF0000"/>
                </a:solidFill>
                <a:latin typeface="Times New Roman" panose="02020603050405020304" pitchFamily="18" charset="0"/>
                <a:cs typeface="Times New Roman" panose="02020603050405020304" pitchFamily="18" charset="0"/>
              </a:rPr>
              <a:t>Concentrazioni Soglia di Rischio</a:t>
            </a:r>
            <a:r>
              <a:rPr lang="it-IT" altLang="it-IT" sz="1800" i="0" u="sng" dirty="0">
                <a:latin typeface="Times New Roman" panose="02020603050405020304" pitchFamily="18" charset="0"/>
                <a:cs typeface="Times New Roman" panose="02020603050405020304" pitchFamily="18" charset="0"/>
              </a:rPr>
              <a:t> </a:t>
            </a:r>
            <a:r>
              <a:rPr lang="it-IT" altLang="it-IT" sz="1800" i="0" dirty="0">
                <a:latin typeface="Times New Roman" panose="02020603050405020304" pitchFamily="18" charset="0"/>
                <a:cs typeface="Times New Roman" panose="02020603050405020304" pitchFamily="18" charset="0"/>
              </a:rPr>
              <a:t>(CSR) per il suolo saturo ed insaturo, attraverso:</a:t>
            </a:r>
          </a:p>
          <a:p>
            <a:pPr algn="just" eaLnBrk="1" hangingPunct="1">
              <a:lnSpc>
                <a:spcPct val="150000"/>
              </a:lnSpc>
              <a:spcBef>
                <a:spcPct val="0"/>
              </a:spcBef>
              <a:buClr>
                <a:srgbClr val="FF8000"/>
              </a:buClr>
            </a:pPr>
            <a:r>
              <a:rPr lang="it-IT" altLang="it-IT" sz="1800" i="0" dirty="0">
                <a:latin typeface="Times New Roman" panose="02020603050405020304" pitchFamily="18" charset="0"/>
                <a:cs typeface="Times New Roman" panose="02020603050405020304" pitchFamily="18" charset="0"/>
              </a:rPr>
              <a:t> l’applicazione della procedura di </a:t>
            </a:r>
            <a:r>
              <a:rPr lang="it-IT" altLang="it-IT" sz="1800" b="1" u="sng" dirty="0">
                <a:solidFill>
                  <a:srgbClr val="0070C0"/>
                </a:solidFill>
                <a:latin typeface="Times New Roman" panose="02020603050405020304" pitchFamily="18" charset="0"/>
                <a:cs typeface="Times New Roman" panose="02020603050405020304" pitchFamily="18" charset="0"/>
              </a:rPr>
              <a:t>A</a:t>
            </a:r>
            <a:r>
              <a:rPr lang="it-IT" altLang="it-IT" sz="1800" b="1" i="0" u="sng" dirty="0">
                <a:solidFill>
                  <a:srgbClr val="0070C0"/>
                </a:solidFill>
                <a:latin typeface="Times New Roman" panose="02020603050405020304" pitchFamily="18" charset="0"/>
                <a:cs typeface="Times New Roman" panose="02020603050405020304" pitchFamily="18" charset="0"/>
              </a:rPr>
              <a:t>nalisi </a:t>
            </a:r>
            <a:r>
              <a:rPr lang="it-IT" altLang="it-IT" sz="1800" b="1" u="sng" dirty="0">
                <a:solidFill>
                  <a:srgbClr val="0070C0"/>
                </a:solidFill>
                <a:latin typeface="Times New Roman" panose="02020603050405020304" pitchFamily="18" charset="0"/>
                <a:cs typeface="Times New Roman" panose="02020603050405020304" pitchFamily="18" charset="0"/>
              </a:rPr>
              <a:t>A</a:t>
            </a:r>
            <a:r>
              <a:rPr lang="it-IT" altLang="it-IT" sz="1800" b="1" i="0" u="sng" dirty="0">
                <a:solidFill>
                  <a:srgbClr val="0070C0"/>
                </a:solidFill>
                <a:latin typeface="Times New Roman" panose="02020603050405020304" pitchFamily="18" charset="0"/>
                <a:cs typeface="Times New Roman" panose="02020603050405020304" pitchFamily="18" charset="0"/>
              </a:rPr>
              <a:t>ssoluta di Rischio</a:t>
            </a:r>
            <a:r>
              <a:rPr lang="it-IT" altLang="it-IT" sz="1800" i="0" dirty="0">
                <a:solidFill>
                  <a:srgbClr val="0070C0"/>
                </a:solidFill>
                <a:latin typeface="Times New Roman" panose="02020603050405020304" pitchFamily="18" charset="0"/>
                <a:cs typeface="Times New Roman" panose="02020603050405020304" pitchFamily="18" charset="0"/>
              </a:rPr>
              <a:t> </a:t>
            </a:r>
            <a:r>
              <a:rPr lang="it-IT" altLang="it-IT" sz="18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it-IT" altLang="it-IT" sz="1800" i="0" dirty="0" err="1">
                <a:solidFill>
                  <a:schemeClr val="tx1">
                    <a:lumMod val="95000"/>
                    <a:lumOff val="5000"/>
                  </a:schemeClr>
                </a:solidFill>
                <a:latin typeface="Times New Roman" panose="02020603050405020304" pitchFamily="18" charset="0"/>
                <a:cs typeface="Times New Roman" panose="02020603050405020304" pitchFamily="18" charset="0"/>
              </a:rPr>
              <a:t>AdR</a:t>
            </a:r>
            <a:r>
              <a:rPr lang="it-IT" altLang="it-IT" sz="1800"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it-IT" altLang="it-IT" sz="1800" i="0" dirty="0">
                <a:latin typeface="Times New Roman" panose="02020603050405020304" pitchFamily="18" charset="0"/>
                <a:cs typeface="Times New Roman" panose="02020603050405020304" pitchFamily="18" charset="0"/>
              </a:rPr>
              <a:t>ed il confronto delle CSR calcolate con le concentrazioni analiticamente determinate. </a:t>
            </a:r>
          </a:p>
          <a:p>
            <a:pPr marL="0" indent="0" algn="just" eaLnBrk="1" hangingPunct="1">
              <a:lnSpc>
                <a:spcPct val="150000"/>
              </a:lnSpc>
              <a:spcBef>
                <a:spcPct val="0"/>
              </a:spcBef>
              <a:buClr>
                <a:srgbClr val="FF8000"/>
              </a:buClr>
              <a:buNone/>
            </a:pPr>
            <a:endParaRPr lang="it-IT" altLang="it-IT" sz="1800" dirty="0">
              <a:latin typeface="Times New Roman" panose="02020603050405020304" pitchFamily="18" charset="0"/>
              <a:cs typeface="Times New Roman" panose="02020603050405020304" pitchFamily="18" charset="0"/>
            </a:endParaRPr>
          </a:p>
          <a:p>
            <a:pPr marL="0" indent="0" algn="just" eaLnBrk="1" hangingPunct="1">
              <a:lnSpc>
                <a:spcPct val="150000"/>
              </a:lnSpc>
              <a:spcBef>
                <a:spcPct val="0"/>
              </a:spcBef>
              <a:buClr>
                <a:srgbClr val="FF8000"/>
              </a:buClr>
              <a:buNone/>
            </a:pPr>
            <a:r>
              <a:rPr lang="it-IT" altLang="it-IT" sz="1800" i="0" dirty="0">
                <a:latin typeface="Times New Roman" panose="02020603050405020304" pitchFamily="18" charset="0"/>
                <a:cs typeface="Times New Roman" panose="02020603050405020304" pitchFamily="18" charset="0"/>
              </a:rPr>
              <a:t>Se quest’ultime risultano inferiori alle CSR allora il suolo e/o la falda non sono contaminati, altrimenti è d’obbligo procedere con la bonifica o la messa in sicurezza del sito.</a:t>
            </a:r>
            <a:r>
              <a:rPr lang="it-IT" altLang="it-IT" sz="1800" i="0" u="sng" dirty="0">
                <a:latin typeface="Times New Roman" panose="02020603050405020304" pitchFamily="18" charset="0"/>
                <a:cs typeface="Times New Roman" panose="02020603050405020304" pitchFamily="18" charset="0"/>
              </a:rPr>
              <a:t> </a:t>
            </a:r>
          </a:p>
        </p:txBody>
      </p:sp>
      <p:sp>
        <p:nvSpPr>
          <p:cNvPr id="4" name="Segnaposto numero diapositiva 3"/>
          <p:cNvSpPr>
            <a:spLocks noGrp="1"/>
          </p:cNvSpPr>
          <p:nvPr>
            <p:ph type="sldNum" sz="quarter" idx="12"/>
          </p:nvPr>
        </p:nvSpPr>
        <p:spPr/>
        <p:txBody>
          <a:bodyPr/>
          <a:lstStyle/>
          <a:p>
            <a:fld id="{D6045CB7-7FA4-4EB1-9060-D0A18BC792E8}" type="slidenum">
              <a:rPr lang="it-IT" altLang="it-IT" smtClean="0"/>
              <a:pPr/>
              <a:t>39</a:t>
            </a:fld>
            <a:endParaRPr lang="it-IT" altLang="it-IT"/>
          </a:p>
        </p:txBody>
      </p:sp>
    </p:spTree>
    <p:extLst>
      <p:ext uri="{BB962C8B-B14F-4D97-AF65-F5344CB8AC3E}">
        <p14:creationId xmlns:p14="http://schemas.microsoft.com/office/powerpoint/2010/main" val="33709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4</a:t>
            </a:fld>
            <a:endParaRPr lang="it-IT"/>
          </a:p>
        </p:txBody>
      </p:sp>
      <p:sp>
        <p:nvSpPr>
          <p:cNvPr id="3" name="Rettangolo 2"/>
          <p:cNvSpPr/>
          <p:nvPr/>
        </p:nvSpPr>
        <p:spPr>
          <a:xfrm>
            <a:off x="251520" y="260648"/>
            <a:ext cx="8496944" cy="4662815"/>
          </a:xfrm>
          <a:prstGeom prst="rect">
            <a:avLst/>
          </a:prstGeom>
        </p:spPr>
        <p:txBody>
          <a:bodyPr wrap="square">
            <a:spAutoFit/>
          </a:bodyPr>
          <a:lstStyle/>
          <a:p>
            <a:pPr algn="just">
              <a:lnSpc>
                <a:spcPct val="150000"/>
              </a:lnSpc>
            </a:pPr>
            <a:r>
              <a:rPr lang="it-IT" cap="all" dirty="0">
                <a:solidFill>
                  <a:srgbClr val="FF0000"/>
                </a:solidFill>
                <a:latin typeface="Times New Roman" panose="02020603050405020304" pitchFamily="18" charset="0"/>
                <a:cs typeface="Times New Roman" panose="02020603050405020304" pitchFamily="18" charset="0"/>
              </a:rPr>
              <a:t>TRECCANI</a:t>
            </a:r>
          </a:p>
          <a:p>
            <a:pPr algn="just">
              <a:lnSpc>
                <a:spcPct val="150000"/>
              </a:lnSpc>
            </a:pPr>
            <a:endParaRPr lang="it-IT" cap="all" dirty="0">
              <a:latin typeface="Times New Roman" panose="02020603050405020304" pitchFamily="18" charset="0"/>
              <a:cs typeface="Times New Roman" panose="02020603050405020304" pitchFamily="18" charset="0"/>
            </a:endParaRPr>
          </a:p>
          <a:p>
            <a:pPr algn="just" fontAlgn="base">
              <a:lnSpc>
                <a:spcPct val="150000"/>
              </a:lnSpc>
            </a:pPr>
            <a:r>
              <a:rPr lang="it-IT" b="1" dirty="0">
                <a:latin typeface="Times New Roman" panose="02020603050405020304" pitchFamily="18" charset="0"/>
                <a:cs typeface="Times New Roman" panose="02020603050405020304" pitchFamily="18" charset="0"/>
              </a:rPr>
              <a:t>IDROCARBURI.</a:t>
            </a:r>
            <a:r>
              <a:rPr lang="it-IT" dirty="0">
                <a:latin typeface="Times New Roman" panose="02020603050405020304" pitchFamily="18" charset="0"/>
                <a:cs typeface="Times New Roman" panose="02020603050405020304" pitchFamily="18" charset="0"/>
              </a:rPr>
              <a:t> - Composti risultanti dalla combinazione di carbonio e d'idrogeno. Sono considerati come le sostanze fondamentali da cui si possono far derivare tutti gli altri prodotti organici … l'idrocarburo più semplice è il metano (CH</a:t>
            </a:r>
            <a:r>
              <a:rPr lang="it-IT" baseline="-25000" dirty="0">
                <a:latin typeface="Times New Roman" panose="02020603050405020304" pitchFamily="18" charset="0"/>
                <a:cs typeface="Times New Roman" panose="02020603050405020304" pitchFamily="18" charset="0"/>
              </a:rPr>
              <a:t>4</a:t>
            </a:r>
            <a:r>
              <a:rPr lang="it-IT" dirty="0">
                <a:latin typeface="Times New Roman" panose="02020603050405020304" pitchFamily="18" charset="0"/>
                <a:cs typeface="Times New Roman" panose="02020603050405020304" pitchFamily="18" charset="0"/>
              </a:rPr>
              <a:t>) … e poiché il carbonio, possiede la tendenza a legarsi direttamente con sé . . . gli </a:t>
            </a:r>
            <a:r>
              <a:rPr lang="it-IT" dirty="0" err="1">
                <a:latin typeface="Times New Roman" panose="02020603050405020304" pitchFamily="18" charset="0"/>
                <a:cs typeface="Times New Roman" panose="02020603050405020304" pitchFamily="18" charset="0"/>
              </a:rPr>
              <a:t>HCs</a:t>
            </a:r>
            <a:r>
              <a:rPr lang="it-IT" dirty="0">
                <a:latin typeface="Times New Roman" panose="02020603050405020304" pitchFamily="18" charset="0"/>
                <a:cs typeface="Times New Roman" panose="02020603050405020304" pitchFamily="18" charset="0"/>
              </a:rPr>
              <a:t> formano lunghe e più o meno ramificate </a:t>
            </a:r>
            <a:r>
              <a:rPr lang="it-IT" b="1" dirty="0">
                <a:latin typeface="Times New Roman" panose="02020603050405020304" pitchFamily="18" charset="0"/>
                <a:cs typeface="Times New Roman" panose="02020603050405020304" pitchFamily="18" charset="0"/>
              </a:rPr>
              <a:t>catene</a:t>
            </a:r>
            <a:r>
              <a:rPr lang="it-IT" dirty="0">
                <a:latin typeface="Times New Roman" panose="02020603050405020304" pitchFamily="18" charset="0"/>
                <a:cs typeface="Times New Roman" panose="02020603050405020304" pitchFamily="18" charset="0"/>
              </a:rPr>
              <a:t>, ovvero molecole.</a:t>
            </a:r>
          </a:p>
          <a:p>
            <a:pPr algn="just" fontAlgn="base">
              <a:lnSpc>
                <a:spcPct val="150000"/>
              </a:lnSpc>
            </a:pPr>
            <a:r>
              <a:rPr lang="it-IT" dirty="0">
                <a:latin typeface="Times New Roman" panose="02020603050405020304" pitchFamily="18" charset="0"/>
                <a:cs typeface="Times New Roman" panose="02020603050405020304" pitchFamily="18" charset="0"/>
              </a:rPr>
              <a:t>A seconda della natura e della struttura del concatenamento, gli </a:t>
            </a:r>
            <a:r>
              <a:rPr lang="it-IT" dirty="0" err="1">
                <a:latin typeface="Times New Roman" panose="02020603050405020304" pitchFamily="18" charset="0"/>
                <a:cs typeface="Times New Roman" panose="02020603050405020304" pitchFamily="18" charset="0"/>
              </a:rPr>
              <a:t>HCs</a:t>
            </a:r>
            <a:r>
              <a:rPr lang="it-IT" dirty="0">
                <a:latin typeface="Times New Roman" panose="02020603050405020304" pitchFamily="18" charset="0"/>
                <a:cs typeface="Times New Roman" panose="02020603050405020304" pitchFamily="18" charset="0"/>
              </a:rPr>
              <a:t> possono essere variamente classificati e presentano differenti particolarità di contegno chimico. Una fondamentale divisione si ha fra idrocarburi a </a:t>
            </a:r>
            <a:r>
              <a:rPr lang="it-IT" i="1" dirty="0">
                <a:latin typeface="Times New Roman" panose="02020603050405020304" pitchFamily="18" charset="0"/>
                <a:cs typeface="Times New Roman" panose="02020603050405020304" pitchFamily="18" charset="0"/>
              </a:rPr>
              <a:t>catena aperta </a:t>
            </a:r>
            <a:r>
              <a:rPr lang="it-IT" dirty="0">
                <a:latin typeface="Times New Roman" panose="02020603050405020304" pitchFamily="18" charset="0"/>
                <a:cs typeface="Times New Roman" panose="02020603050405020304" pitchFamily="18" charset="0"/>
              </a:rPr>
              <a:t>ed idrocarburi a </a:t>
            </a:r>
            <a:r>
              <a:rPr lang="it-IT" i="1" dirty="0">
                <a:latin typeface="Times New Roman" panose="02020603050405020304" pitchFamily="18" charset="0"/>
                <a:cs typeface="Times New Roman" panose="02020603050405020304" pitchFamily="18" charset="0"/>
              </a:rPr>
              <a:t>catena chiusa </a:t>
            </a:r>
            <a:r>
              <a:rPr lang="it-IT" dirty="0">
                <a:latin typeface="Times New Roman" panose="02020603050405020304" pitchFamily="18" charset="0"/>
                <a:cs typeface="Times New Roman" panose="02020603050405020304" pitchFamily="18" charset="0"/>
              </a:rPr>
              <a:t>o </a:t>
            </a:r>
            <a:r>
              <a:rPr lang="it-IT" i="1" dirty="0">
                <a:latin typeface="Times New Roman" panose="02020603050405020304" pitchFamily="18" charset="0"/>
                <a:cs typeface="Times New Roman" panose="02020603050405020304" pitchFamily="18" charset="0"/>
              </a:rPr>
              <a:t>ciclici</a:t>
            </a:r>
            <a:r>
              <a:rPr lang="it-IT" dirty="0">
                <a:latin typeface="Times New Roman" panose="02020603050405020304" pitchFamily="18" charset="0"/>
                <a:cs typeface="Times New Roman" panose="02020603050405020304" pitchFamily="18" charset="0"/>
              </a:rPr>
              <a:t>. </a:t>
            </a:r>
          </a:p>
        </p:txBody>
      </p:sp>
      <p:pic>
        <p:nvPicPr>
          <p:cNvPr id="2050" name="Picture 2" descr="http://www.morgani.it/mattei/schede/idrocarburi_file/image002.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67744" y="4874062"/>
            <a:ext cx="5328592" cy="172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24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9"/>
          <p:cNvSpPr>
            <a:spLocks noChangeArrowheads="1"/>
          </p:cNvSpPr>
          <p:nvPr/>
        </p:nvSpPr>
        <p:spPr bwMode="auto">
          <a:xfrm>
            <a:off x="250825" y="332656"/>
            <a:ext cx="2448967" cy="13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buFontTx/>
              <a:buNone/>
            </a:pPr>
            <a:r>
              <a:rPr lang="it-IT" altLang="it-IT" sz="2400" b="1" dirty="0">
                <a:solidFill>
                  <a:srgbClr val="FF8000"/>
                </a:solidFill>
                <a:latin typeface="Times New Roman" panose="02020603050405020304" pitchFamily="18" charset="0"/>
                <a:cs typeface="Times New Roman" panose="02020603050405020304" pitchFamily="18" charset="0"/>
              </a:rPr>
              <a:t>L’ANALISI DI </a:t>
            </a:r>
          </a:p>
          <a:p>
            <a:pPr algn="ctr" eaLnBrk="1" hangingPunct="1">
              <a:buFontTx/>
              <a:buNone/>
            </a:pPr>
            <a:r>
              <a:rPr lang="it-IT" altLang="it-IT" sz="2400" b="1" dirty="0">
                <a:solidFill>
                  <a:srgbClr val="FF8000"/>
                </a:solidFill>
                <a:latin typeface="Times New Roman" panose="02020603050405020304" pitchFamily="18" charset="0"/>
                <a:cs typeface="Times New Roman" panose="02020603050405020304" pitchFamily="18" charset="0"/>
              </a:rPr>
              <a:t>RISCHIO</a:t>
            </a:r>
          </a:p>
        </p:txBody>
      </p:sp>
      <p:pic>
        <p:nvPicPr>
          <p:cNvPr id="358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43" y="3341256"/>
            <a:ext cx="7546765" cy="29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6"/>
          <p:cNvSpPr>
            <a:spLocks noChangeArrowheads="1"/>
          </p:cNvSpPr>
          <p:nvPr/>
        </p:nvSpPr>
        <p:spPr bwMode="auto">
          <a:xfrm>
            <a:off x="1445344" y="6306741"/>
            <a:ext cx="6223000"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altLang="it-IT" sz="1400" b="1" i="0" dirty="0">
                <a:latin typeface="Times New Roman" panose="02020603050405020304" pitchFamily="18" charset="0"/>
                <a:cs typeface="Times New Roman" panose="02020603050405020304" pitchFamily="18" charset="0"/>
              </a:rPr>
              <a:t>Diagramma di flusso del modello concettuale per l’intrusione di vapori</a:t>
            </a:r>
            <a:r>
              <a:rPr lang="it-IT" altLang="it-IT" sz="1400" i="0" dirty="0">
                <a:latin typeface="Times New Roman" panose="02020603050405020304" pitchFamily="18" charset="0"/>
                <a:cs typeface="Times New Roman" panose="02020603050405020304" pitchFamily="18" charset="0"/>
              </a:rPr>
              <a:t> </a:t>
            </a:r>
          </a:p>
        </p:txBody>
      </p:sp>
      <p:sp>
        <p:nvSpPr>
          <p:cNvPr id="3" name="Segnaposto numero diapositiva 2"/>
          <p:cNvSpPr>
            <a:spLocks noGrp="1"/>
          </p:cNvSpPr>
          <p:nvPr>
            <p:ph type="sldNum" sz="quarter" idx="12"/>
          </p:nvPr>
        </p:nvSpPr>
        <p:spPr/>
        <p:txBody>
          <a:bodyPr/>
          <a:lstStyle/>
          <a:p>
            <a:fld id="{D6045CB7-7FA4-4EB1-9060-D0A18BC792E8}" type="slidenum">
              <a:rPr lang="it-IT" altLang="it-IT" smtClean="0"/>
              <a:pPr/>
              <a:t>40</a:t>
            </a:fld>
            <a:endParaRPr lang="it-IT" altLang="it-IT"/>
          </a:p>
        </p:txBody>
      </p:sp>
      <p:pic>
        <p:nvPicPr>
          <p:cNvPr id="14338" name="Picture 2" descr="https://dec.alaska.gov/spar/csp/images/vi_3bldgs_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18444"/>
            <a:ext cx="5916453" cy="3024335"/>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40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41</a:t>
            </a:fld>
            <a:endParaRPr lang="it-IT"/>
          </a:p>
        </p:txBody>
      </p:sp>
      <p:sp>
        <p:nvSpPr>
          <p:cNvPr id="3" name="CasellaDiTesto 2"/>
          <p:cNvSpPr txBox="1"/>
          <p:nvPr/>
        </p:nvSpPr>
        <p:spPr>
          <a:xfrm>
            <a:off x="179512" y="332656"/>
            <a:ext cx="8640960" cy="2175596"/>
          </a:xfrm>
          <a:prstGeom prst="rect">
            <a:avLst/>
          </a:prstGeom>
          <a:noFill/>
        </p:spPr>
        <p:txBody>
          <a:bodyPr wrap="square" rtlCol="0">
            <a:spAutoFit/>
          </a:bodyPr>
          <a:lstStyle/>
          <a:p>
            <a:pPr algn="ctr">
              <a:lnSpc>
                <a:spcPct val="150000"/>
              </a:lnSpc>
            </a:pPr>
            <a:r>
              <a:rPr lang="it-IT" sz="4800" b="1" dirty="0">
                <a:latin typeface="Times New Roman" panose="02020603050405020304" pitchFamily="18" charset="0"/>
                <a:cs typeface="Times New Roman" panose="02020603050405020304" pitchFamily="18" charset="0"/>
              </a:rPr>
              <a:t>GRAZIE PER L’ATTENZIONE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140968"/>
            <a:ext cx="3401851" cy="2565150"/>
          </a:xfrm>
          <a:prstGeom prst="rect">
            <a:avLst/>
          </a:prstGeom>
        </p:spPr>
      </p:pic>
      <p:sp>
        <p:nvSpPr>
          <p:cNvPr id="5" name="CasellaDiTesto 4"/>
          <p:cNvSpPr txBox="1"/>
          <p:nvPr/>
        </p:nvSpPr>
        <p:spPr>
          <a:xfrm>
            <a:off x="179512" y="6228020"/>
            <a:ext cx="8784976" cy="369332"/>
          </a:xfrm>
          <a:prstGeom prst="rect">
            <a:avLst/>
          </a:prstGeom>
          <a:noFill/>
        </p:spPr>
        <p:txBody>
          <a:bodyPr wrap="square" rtlCol="0">
            <a:spAutoFit/>
          </a:bodyPr>
          <a:lstStyle/>
          <a:p>
            <a:pPr algn="ctr"/>
            <a:r>
              <a:rPr lang="it-IT" dirty="0">
                <a:latin typeface="Times New Roman" panose="02020603050405020304" pitchFamily="18" charset="0"/>
                <a:cs typeface="Times New Roman" panose="02020603050405020304" pitchFamily="18" charset="0"/>
              </a:rPr>
              <a:t>dario.monaco@uniparthenope.it</a:t>
            </a:r>
          </a:p>
        </p:txBody>
      </p:sp>
    </p:spTree>
    <p:extLst>
      <p:ext uri="{BB962C8B-B14F-4D97-AF65-F5344CB8AC3E}">
        <p14:creationId xmlns:p14="http://schemas.microsoft.com/office/powerpoint/2010/main" val="411795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5</a:t>
            </a:fld>
            <a:endParaRPr lang="it-IT"/>
          </a:p>
        </p:txBody>
      </p:sp>
      <p:sp>
        <p:nvSpPr>
          <p:cNvPr id="3" name="CasellaDiTesto 2"/>
          <p:cNvSpPr txBox="1"/>
          <p:nvPr/>
        </p:nvSpPr>
        <p:spPr>
          <a:xfrm>
            <a:off x="395536" y="1304032"/>
            <a:ext cx="8352928" cy="4501232"/>
          </a:xfrm>
          <a:prstGeom prst="rect">
            <a:avLst/>
          </a:prstGeom>
          <a:noFill/>
        </p:spPr>
        <p:txBody>
          <a:bodyPr wrap="square" rtlCol="0">
            <a:spAutoFit/>
          </a:bodyPr>
          <a:lstStyle/>
          <a:p>
            <a:pPr algn="just">
              <a:lnSpc>
                <a:spcPct val="150000"/>
              </a:lnSpc>
            </a:pPr>
            <a:r>
              <a:rPr lang="it-IT" sz="2000" u="sng" dirty="0">
                <a:latin typeface="Times New Roman" panose="02020603050405020304" pitchFamily="18" charset="0"/>
                <a:cs typeface="Times New Roman" panose="02020603050405020304" pitchFamily="18" charset="0"/>
              </a:rPr>
              <a:t>Perché siamo così interessati agli idrocarburi</a:t>
            </a:r>
            <a:r>
              <a:rPr lang="it-IT" sz="1900" dirty="0">
                <a:latin typeface="Times New Roman" panose="02020603050405020304" pitchFamily="18" charset="0"/>
                <a:cs typeface="Times New Roman" panose="02020603050405020304" pitchFamily="18" charset="0"/>
              </a:rPr>
              <a:t>?</a:t>
            </a:r>
          </a:p>
          <a:p>
            <a:pPr algn="just">
              <a:lnSpc>
                <a:spcPct val="150000"/>
              </a:lnSpc>
            </a:pPr>
            <a:endParaRPr lang="it-IT" sz="1900" dirty="0">
              <a:latin typeface="Times New Roman" panose="02020603050405020304" pitchFamily="18" charset="0"/>
              <a:cs typeface="Times New Roman" panose="02020603050405020304" pitchFamily="18" charset="0"/>
            </a:endParaRPr>
          </a:p>
          <a:p>
            <a:pPr algn="just">
              <a:lnSpc>
                <a:spcPct val="200000"/>
              </a:lnSpc>
            </a:pPr>
            <a:r>
              <a:rPr lang="it-IT" sz="1900" dirty="0">
                <a:latin typeface="Times New Roman" panose="02020603050405020304" pitchFamily="18" charset="0"/>
                <a:cs typeface="Times New Roman" panose="02020603050405020304" pitchFamily="18" charset="0"/>
              </a:rPr>
              <a:t>Le miscele di idrocarburi estratte dal petrolio ed  elaborate costituiscono:</a:t>
            </a:r>
          </a:p>
          <a:p>
            <a:pPr marL="342900" indent="-342900" algn="just">
              <a:lnSpc>
                <a:spcPct val="200000"/>
              </a:lnSpc>
              <a:buAutoNum type="arabicParenR"/>
            </a:pPr>
            <a:r>
              <a:rPr lang="it-IT" sz="1900" dirty="0">
                <a:latin typeface="Times New Roman" panose="02020603050405020304" pitchFamily="18" charset="0"/>
                <a:cs typeface="Times New Roman" panose="02020603050405020304" pitchFamily="18" charset="0"/>
              </a:rPr>
              <a:t>la fonte di energia più importante;</a:t>
            </a:r>
          </a:p>
          <a:p>
            <a:pPr marL="342900" indent="-342900" algn="just">
              <a:lnSpc>
                <a:spcPct val="200000"/>
              </a:lnSpc>
              <a:buAutoNum type="arabicParenR"/>
            </a:pPr>
            <a:r>
              <a:rPr lang="it-IT" sz="1900" dirty="0">
                <a:latin typeface="Times New Roman" panose="02020603050405020304" pitchFamily="18" charset="0"/>
                <a:cs typeface="Times New Roman" panose="02020603050405020304" pitchFamily="18" charset="0"/>
              </a:rPr>
              <a:t>sono i prodotti di partenza per la fabbricazione di prodotti chimici come plastiche, lubrificanti, coloranti, farmaci, di esplosivi, di insetticidi, ecc.;</a:t>
            </a:r>
          </a:p>
          <a:p>
            <a:pPr marL="342900" indent="-342900" algn="just">
              <a:lnSpc>
                <a:spcPct val="200000"/>
              </a:lnSpc>
              <a:buFontTx/>
              <a:buAutoNum type="arabicParenR"/>
            </a:pPr>
            <a:r>
              <a:rPr lang="it-IT" sz="1900" dirty="0">
                <a:latin typeface="Times New Roman" panose="02020603050405020304" pitchFamily="18" charset="0"/>
                <a:cs typeface="Times New Roman" panose="02020603050405020304" pitchFamily="18" charset="0"/>
              </a:rPr>
              <a:t>Facili da gestire e relativamente economici da "produrre" ;</a:t>
            </a:r>
          </a:p>
          <a:p>
            <a:pPr marL="342900" indent="-342900" algn="just">
              <a:lnSpc>
                <a:spcPct val="200000"/>
              </a:lnSpc>
              <a:buAutoNum type="arabicParenR"/>
            </a:pPr>
            <a:r>
              <a:rPr lang="it-IT" sz="1900" dirty="0">
                <a:latin typeface="Times New Roman" panose="02020603050405020304" pitchFamily="18" charset="0"/>
                <a:cs typeface="Times New Roman" panose="02020603050405020304" pitchFamily="18" charset="0"/>
              </a:rPr>
              <a:t>Hanno un valore quotato in borsa…</a:t>
            </a:r>
          </a:p>
        </p:txBody>
      </p:sp>
      <p:pic>
        <p:nvPicPr>
          <p:cNvPr id="14340" name="Picture 4" descr="https://encrypted-tbn3.gstatic.com/images?q=tbn:ANd9GcTP4BjjsX8xIDq5xrtKVw2fLeT59pMOs7d0zWYHfvnqciGj0OF6"/>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7619" b="5190"/>
          <a:stretch/>
        </p:blipFill>
        <p:spPr bwMode="auto">
          <a:xfrm>
            <a:off x="6084169" y="188640"/>
            <a:ext cx="2664296" cy="20481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9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6</a:t>
            </a:fld>
            <a:endParaRPr lang="it-IT"/>
          </a:p>
        </p:txBody>
      </p:sp>
      <p:sp>
        <p:nvSpPr>
          <p:cNvPr id="3" name="CasellaDiTesto 2"/>
          <p:cNvSpPr txBox="1"/>
          <p:nvPr/>
        </p:nvSpPr>
        <p:spPr>
          <a:xfrm>
            <a:off x="395536" y="293122"/>
            <a:ext cx="8352928" cy="992579"/>
          </a:xfrm>
          <a:prstGeom prst="rect">
            <a:avLst/>
          </a:prstGeom>
          <a:noFill/>
        </p:spPr>
        <p:txBody>
          <a:bodyPr wrap="square" rtlCol="0">
            <a:spAutoFit/>
          </a:bodyPr>
          <a:lstStyle/>
          <a:p>
            <a:pPr algn="just">
              <a:lnSpc>
                <a:spcPct val="150000"/>
              </a:lnSpc>
            </a:pPr>
            <a:r>
              <a:rPr lang="it-IT" sz="2000" u="sng" dirty="0">
                <a:latin typeface="Times New Roman" panose="02020603050405020304" pitchFamily="18" charset="0"/>
                <a:cs typeface="Times New Roman" panose="02020603050405020304" pitchFamily="18" charset="0"/>
              </a:rPr>
              <a:t>Perché siamo così interessati agli idrocarburi</a:t>
            </a:r>
            <a:r>
              <a:rPr lang="it-IT" sz="1900" dirty="0">
                <a:latin typeface="Times New Roman" panose="02020603050405020304" pitchFamily="18" charset="0"/>
                <a:cs typeface="Times New Roman" panose="02020603050405020304" pitchFamily="18" charset="0"/>
              </a:rPr>
              <a:t>?</a:t>
            </a:r>
          </a:p>
          <a:p>
            <a:pPr algn="just">
              <a:lnSpc>
                <a:spcPct val="150000"/>
              </a:lnSpc>
            </a:pPr>
            <a:endParaRPr lang="it-IT" sz="1900" dirty="0">
              <a:latin typeface="Times New Roman" panose="02020603050405020304" pitchFamily="18" charset="0"/>
              <a:cs typeface="Times New Roman" panose="02020603050405020304" pitchFamily="18" charset="0"/>
            </a:endParaRPr>
          </a:p>
        </p:txBody>
      </p:sp>
      <p:pic>
        <p:nvPicPr>
          <p:cNvPr id="5" name="Picture 2" descr="http://www.chimicare.org/curiosita/wp-content/uploads/2012/02/colonna-di-distillazione-per-frazionamento-petrol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61265"/>
            <a:ext cx="4855121" cy="4076045"/>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8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7</a:t>
            </a:fld>
            <a:endParaRPr lang="it-IT"/>
          </a:p>
        </p:txBody>
      </p:sp>
      <p:sp>
        <p:nvSpPr>
          <p:cNvPr id="3" name="CasellaDiTesto 5"/>
          <p:cNvSpPr txBox="1">
            <a:spLocks noChangeArrowheads="1"/>
          </p:cNvSpPr>
          <p:nvPr/>
        </p:nvSpPr>
        <p:spPr bwMode="auto">
          <a:xfrm>
            <a:off x="251520" y="260648"/>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400" b="1" dirty="0">
                <a:latin typeface="Times New Roman" pitchFamily="18" charset="0"/>
                <a:cs typeface="Times New Roman" pitchFamily="18" charset="0"/>
              </a:rPr>
              <a:t>INDICE</a:t>
            </a:r>
          </a:p>
        </p:txBody>
      </p:sp>
      <p:sp>
        <p:nvSpPr>
          <p:cNvPr id="4" name="Rettangolo 3"/>
          <p:cNvSpPr/>
          <p:nvPr/>
        </p:nvSpPr>
        <p:spPr>
          <a:xfrm>
            <a:off x="539552" y="1596856"/>
            <a:ext cx="5822363" cy="3785652"/>
          </a:xfrm>
          <a:prstGeom prst="rect">
            <a:avLst/>
          </a:prstGeom>
        </p:spPr>
        <p:txBody>
          <a:bodyPr wrap="none">
            <a:spAutoFit/>
          </a:bodyPr>
          <a:lstStyle/>
          <a:p>
            <a:pPr marL="342900" indent="-342900">
              <a:buFont typeface="+mj-lt"/>
              <a:buAutoNum type="arabicPeriod"/>
            </a:pPr>
            <a:r>
              <a:rPr lang="it-IT" sz="2400" dirty="0">
                <a:latin typeface="Times New Roman" panose="02020603050405020304" pitchFamily="18" charset="0"/>
                <a:cs typeface="Times New Roman" panose="02020603050405020304" pitchFamily="18" charset="0"/>
              </a:rPr>
              <a:t>Brevissima introduzione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539750" indent="-342900">
              <a:buFont typeface="+mj-lt"/>
              <a:buAutoNum type="arabicPeriod"/>
            </a:pPr>
            <a:r>
              <a:rPr lang="it-IT" sz="2400" dirty="0">
                <a:latin typeface="Times New Roman" panose="02020603050405020304" pitchFamily="18" charset="0"/>
                <a:cs typeface="Times New Roman" panose="02020603050405020304" pitchFamily="18" charset="0"/>
              </a:rPr>
              <a:t> </a:t>
            </a:r>
            <a:r>
              <a:rPr lang="it-IT" sz="2400" b="1" dirty="0">
                <a:solidFill>
                  <a:srgbClr val="FF0000"/>
                </a:solidFill>
                <a:latin typeface="Times New Roman" panose="02020603050405020304" pitchFamily="18" charset="0"/>
                <a:cs typeface="Times New Roman" panose="02020603050405020304" pitchFamily="18" charset="0"/>
              </a:rPr>
              <a:t>Idrocarburi ed ambiente</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722313" indent="-342900">
              <a:buFont typeface="+mj-lt"/>
              <a:buAutoNum type="arabicPeriod"/>
            </a:pPr>
            <a:r>
              <a:rPr lang="it-IT" sz="2400" dirty="0">
                <a:latin typeface="Times New Roman" panose="02020603050405020304" pitchFamily="18" charset="0"/>
                <a:cs typeface="Times New Roman" panose="02020603050405020304" pitchFamily="18" charset="0"/>
              </a:rPr>
              <a:t>Interazione suolo ed idrocarburi</a:t>
            </a: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989013" indent="-342900">
              <a:buFont typeface="+mj-lt"/>
              <a:buAutoNum type="arabicPeriod"/>
            </a:pPr>
            <a:r>
              <a:rPr lang="it-IT" sz="2400" dirty="0">
                <a:latin typeface="Times New Roman" panose="02020603050405020304" pitchFamily="18" charset="0"/>
                <a:cs typeface="Times New Roman" panose="02020603050405020304" pitchFamily="18" charset="0"/>
              </a:rPr>
              <a:t>IPA (idrocarburi policiclici aromatici)</a:t>
            </a:r>
          </a:p>
          <a:p>
            <a:pPr marL="989013" indent="-342900">
              <a:buFont typeface="+mj-lt"/>
              <a:buAutoNum type="arabicPeriod"/>
            </a:pPr>
            <a:endParaRPr lang="it-IT" sz="2400" dirty="0">
              <a:latin typeface="Times New Roman" panose="02020603050405020304" pitchFamily="18" charset="0"/>
              <a:cs typeface="Times New Roman" panose="02020603050405020304" pitchFamily="18" charset="0"/>
            </a:endParaRPr>
          </a:p>
          <a:p>
            <a:pPr marL="1439863" indent="-342900">
              <a:buFont typeface="+mj-lt"/>
              <a:buAutoNum type="arabicPeriod"/>
            </a:pPr>
            <a:r>
              <a:rPr lang="it-IT" sz="2400" dirty="0" err="1">
                <a:latin typeface="Times New Roman" panose="02020603050405020304" pitchFamily="18" charset="0"/>
                <a:cs typeface="Times New Roman" panose="02020603050405020304" pitchFamily="18" charset="0"/>
              </a:rPr>
              <a:t>Vapor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intrusion</a:t>
            </a:r>
            <a:endParaRPr lang="it-IT" sz="240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58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8</a:t>
            </a:fld>
            <a:endParaRPr lang="it-IT"/>
          </a:p>
        </p:txBody>
      </p:sp>
      <p:sp>
        <p:nvSpPr>
          <p:cNvPr id="3" name="Rettangolo 2"/>
          <p:cNvSpPr/>
          <p:nvPr/>
        </p:nvSpPr>
        <p:spPr>
          <a:xfrm>
            <a:off x="251520" y="404664"/>
            <a:ext cx="8640960" cy="2169825"/>
          </a:xfrm>
          <a:prstGeom prst="rect">
            <a:avLst/>
          </a:prstGeom>
        </p:spPr>
        <p:txBody>
          <a:bodyPr wrap="square">
            <a:spAutoFit/>
          </a:bodyPr>
          <a:lstStyle/>
          <a:p>
            <a:pPr algn="just">
              <a:lnSpc>
                <a:spcPct val="150000"/>
              </a:lnSpc>
            </a:pPr>
            <a:r>
              <a:rPr lang="it-IT" dirty="0">
                <a:latin typeface="Times New Roman" panose="02020603050405020304" pitchFamily="18" charset="0"/>
                <a:cs typeface="Times New Roman" panose="02020603050405020304" pitchFamily="18" charset="0"/>
              </a:rPr>
              <a:t>Gli idrocarburi, come il carbone, appartengono alla categoria delle risorse fossili non rinnovabili. La loro quantità complessiva è stabilita dalle vicende geologiche del passato, i consumi mondiali annuali, attualmente sono circa:</a:t>
            </a:r>
          </a:p>
          <a:p>
            <a:pPr marL="285750" indent="-285750" algn="just">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30 miliardi di barili di petrolio</a:t>
            </a:r>
          </a:p>
          <a:p>
            <a:pPr marL="285750" indent="-285750" algn="just">
              <a:lnSpc>
                <a:spcPct val="150000"/>
              </a:lnSpc>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150 miliardi di metri cubi di gas.</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r="35231" b="19145"/>
          <a:stretch/>
        </p:blipFill>
        <p:spPr>
          <a:xfrm>
            <a:off x="683568" y="2852936"/>
            <a:ext cx="7344816" cy="3665669"/>
          </a:xfrm>
          <a:prstGeom prst="rect">
            <a:avLst/>
          </a:prstGeom>
        </p:spPr>
      </p:pic>
    </p:spTree>
    <p:extLst>
      <p:ext uri="{BB962C8B-B14F-4D97-AF65-F5344CB8AC3E}">
        <p14:creationId xmlns:p14="http://schemas.microsoft.com/office/powerpoint/2010/main" val="147402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t>9</a:t>
            </a:fld>
            <a:endParaRPr lang="it-IT"/>
          </a:p>
        </p:txBody>
      </p:sp>
      <p:sp>
        <p:nvSpPr>
          <p:cNvPr id="3" name="CasellaDiTesto 2"/>
          <p:cNvSpPr txBox="1"/>
          <p:nvPr/>
        </p:nvSpPr>
        <p:spPr>
          <a:xfrm>
            <a:off x="251520" y="260648"/>
            <a:ext cx="316835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OIL SPILL</a:t>
            </a:r>
          </a:p>
        </p:txBody>
      </p:sp>
      <p:sp>
        <p:nvSpPr>
          <p:cNvPr id="9" name="CasellaDiTesto 8"/>
          <p:cNvSpPr txBox="1"/>
          <p:nvPr/>
        </p:nvSpPr>
        <p:spPr>
          <a:xfrm>
            <a:off x="107504" y="1124744"/>
            <a:ext cx="8856984" cy="1015663"/>
          </a:xfrm>
          <a:prstGeom prst="rect">
            <a:avLst/>
          </a:prstGeom>
          <a:noFill/>
        </p:spPr>
        <p:txBody>
          <a:bodyPr wrap="square" rtlCol="0">
            <a:spAutoFit/>
          </a:bodyPr>
          <a:lstStyle/>
          <a:p>
            <a:pPr algn="just">
              <a:lnSpc>
                <a:spcPct val="150000"/>
              </a:lnSpc>
            </a:pPr>
            <a:r>
              <a:rPr lang="it-IT" sz="2000" dirty="0">
                <a:latin typeface="Times New Roman" panose="02020603050405020304" pitchFamily="18" charset="0"/>
                <a:cs typeface="Times New Roman" panose="02020603050405020304" pitchFamily="18" charset="0"/>
              </a:rPr>
              <a:t>Con il termine anglosassone «</a:t>
            </a:r>
            <a:r>
              <a:rPr lang="it-IT" sz="2000" dirty="0" err="1">
                <a:latin typeface="Times New Roman" panose="02020603050405020304" pitchFamily="18" charset="0"/>
                <a:cs typeface="Times New Roman" panose="02020603050405020304" pitchFamily="18" charset="0"/>
              </a:rPr>
              <a:t>oil</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spill</a:t>
            </a:r>
            <a:r>
              <a:rPr lang="it-IT" sz="2000" dirty="0">
                <a:latin typeface="Times New Roman" panose="02020603050405020304" pitchFamily="18" charset="0"/>
                <a:cs typeface="Times New Roman" panose="02020603050405020304" pitchFamily="18" charset="0"/>
              </a:rPr>
              <a:t>» si intende uno sversamento di petrolio nell’ambiente, dovuto perlopiù ad un incidente industriale o navale.</a:t>
            </a:r>
          </a:p>
        </p:txBody>
      </p:sp>
      <p:pic>
        <p:nvPicPr>
          <p:cNvPr id="4111" name="Picture 15" descr="https://static-secure.guim.co.uk/sys-images/Environment/Pix/columnists/2010/5/7/1273230177115/oil-spill-from-the-Deepwa-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85698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2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fade">
                                      <p:cBhvr>
                                        <p:cTn id="7"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2725</Words>
  <Application>Microsoft Office PowerPoint</Application>
  <PresentationFormat>Presentazione su schermo (4:3)</PresentationFormat>
  <Paragraphs>363</Paragraphs>
  <Slides>41</Slides>
  <Notes>4</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41</vt:i4>
      </vt:variant>
    </vt:vector>
  </HeadingPairs>
  <TitlesOfParts>
    <vt:vector size="48" baseType="lpstr">
      <vt:lpstr>Arial</vt:lpstr>
      <vt:lpstr>Calibri</vt:lpstr>
      <vt:lpstr>Times New Roman</vt:lpstr>
      <vt:lpstr>Wingdings</vt:lpstr>
      <vt:lpstr>Tema di Office</vt:lpstr>
      <vt:lpstr>Clip</vt:lpstr>
      <vt:lpstr>CS ChemDraw Drawing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 VAPOR INTRUSION si intende la migrazione di sostanze volatili dal sottosuolo all’ interno di ambienti confinati in diverse tipologie di edifici.   Le specie chimiche volatili presenti nei rifiuti interrati, nel suolo saturo o insaturo contaminato possono migrare e raggiungere gli edifici sovrastanti alterando la qualità dell’ aria indoor.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Dario</dc:creator>
  <cp:lastModifiedBy>Vincenzo PASQUALE</cp:lastModifiedBy>
  <cp:revision>98</cp:revision>
  <dcterms:created xsi:type="dcterms:W3CDTF">2016-05-11T18:57:16Z</dcterms:created>
  <dcterms:modified xsi:type="dcterms:W3CDTF">2022-03-10T11:13:09Z</dcterms:modified>
</cp:coreProperties>
</file>