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5" r:id="rId3"/>
    <p:sldId id="287" r:id="rId4"/>
    <p:sldId id="257" r:id="rId5"/>
    <p:sldId id="258" r:id="rId6"/>
    <p:sldId id="259" r:id="rId7"/>
    <p:sldId id="260" r:id="rId8"/>
    <p:sldId id="261" r:id="rId9"/>
    <p:sldId id="266" r:id="rId10"/>
    <p:sldId id="262" r:id="rId11"/>
    <p:sldId id="263" r:id="rId12"/>
    <p:sldId id="267" r:id="rId13"/>
    <p:sldId id="264" r:id="rId14"/>
    <p:sldId id="268" r:id="rId15"/>
    <p:sldId id="265" r:id="rId16"/>
    <p:sldId id="269" r:id="rId17"/>
    <p:sldId id="270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00" autoAdjust="0"/>
    <p:restoredTop sz="94727"/>
  </p:normalViewPr>
  <p:slideViewPr>
    <p:cSldViewPr snapToGrid="0" snapToObjects="1">
      <p:cViewPr varScale="1">
        <p:scale>
          <a:sx n="82" d="100"/>
          <a:sy n="82" d="100"/>
        </p:scale>
        <p:origin x="1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33944-5D8E-3B47-A1EB-B8CCB1E4B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9F11AD-69D0-B246-980D-8264E9B0B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45363F-1E23-8946-ABFA-D2F75FD9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FF335A-60E9-8244-8CFC-5588C7D2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2EF105-A608-684A-AF5E-EE6F1767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38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732A9B-10EC-754A-BD8A-114B0817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61A655-94A5-E040-8296-0AEEA288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4EB5FA-FD1B-1F47-89A7-8E240545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82E13D-F46F-5E43-B376-452BF878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C20C05-34FA-3547-9FFB-4E9C6BD0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FE611B-EB52-C94A-92A2-370FE6489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3F379F-333E-FE43-902E-A93AA83F2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FC269A-17DC-884C-8076-288D7C62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EB6A12-C23E-354F-991B-89D99F8D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92509F-29AA-074E-83A4-D53AA025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17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206AE5-F2C9-0346-9DB5-D5E86CFE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5A1D66-9D55-D34A-A221-1BED7DFB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CFC2D8-09B9-4246-A56E-4FA81BBB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9EC552-44A0-3048-BB48-8BAB1920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DAD412-FBEB-AE4A-9EAA-07F7A2AC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84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69DD8-C0A0-C041-B8FA-74418A3F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543DDC-1A21-2542-92A1-1495B449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BEE933-9C82-BA48-94F6-FCD493AF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EF1205-C35E-D549-B0F0-EDB3CE23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A4B6A3-3239-0A4B-A17D-79450239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B0DC82-E76F-344C-9A86-9B596FCB3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A9236A-E9F7-3240-B5E5-CFC718A5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B07596-266A-9B4D-B165-9C657FA16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0D2ECF-16EE-C242-B7E3-AA4A4AC2D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A6305-87AE-794A-AE37-11307951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8186C9-CE72-194D-B7C7-9C58E9BF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71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E6F851-BEE0-0645-956B-A5801A753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7E7969-8ADC-F845-8013-A8AC09040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A470B4-E331-954A-8258-E9A55E478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4F824EA-9AFD-B745-816D-81C8F92E7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4C14C28-B052-9940-ACAB-9B16AE4F4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98BA162-C732-3740-9F86-D3BC1CFBB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85A3FD0-F83A-DE48-BF88-1DD84700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4857886-B661-5D48-A7D9-1A7248DB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93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FE418-1EBB-ED4D-ACAF-C0DEF651D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4EE596E-6DFA-EE4A-AEC5-4590450A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DA7BEC-322B-B742-AB7A-B13A65CA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5E981B7-4925-5B47-8A59-509726AB6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3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E1A5B24-AA17-8E47-B6E9-62F7DB51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F50AB9-98A3-ED4F-8B2A-837ED72D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46C2578-284E-F545-8458-FC1FBDC8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81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6357D9-7AE3-324D-8961-0DEC64E3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A891FE-D81C-5F40-94CD-0CB000FF7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4B41E1-C1FA-D449-B6C0-ED9A7DDDC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ABB22EE-4D41-6849-A3F2-E87E99A0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B30202-1914-D74C-B273-899C75C5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7ECDE6-EDB2-464E-8B58-3E81F75E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85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93E25-08DC-2347-82F8-EDFBCC52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03F29DD-78B2-194A-9CA0-1F8AA493F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A4786A-83CE-5D4C-9619-A07C4220B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7FDCD4-417B-2D45-8F67-E441212A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4539D9-B4AA-3E4A-B829-DC851F52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37BD9E-47AB-6B4F-AB56-154F8478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35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E411229-DDE2-2341-B720-4E0655F21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773501-5330-184E-B8B2-D0E9A5431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244823-ACD3-4D42-8DBE-292C3D479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F17C-4C59-5448-93F1-99DAB11F9895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F3DEA2-CDDB-0F43-A3EF-597651ABB4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5A557F-7ED1-1D41-A7D5-BF7F74E62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8C76-4161-054E-9C0F-7D19A9A9C10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09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pol/cust/index_en.htm" TargetMode="External"/><Relationship Id="rId7" Type="http://schemas.openxmlformats.org/officeDocument/2006/relationships/hyperlink" Target="http://europa.eu/pol/comm/index_en.htm" TargetMode="External"/><Relationship Id="rId2" Type="http://schemas.openxmlformats.org/officeDocument/2006/relationships/hyperlink" Target="https://eur-lex.europa.eu/legal-content/EN/AUTO/?uri=celex:12012E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a.eu/pol/fish/index_en.htm" TargetMode="External"/><Relationship Id="rId5" Type="http://schemas.openxmlformats.org/officeDocument/2006/relationships/hyperlink" Target="http://europa.eu/pol/emu/index_en.htm" TargetMode="External"/><Relationship Id="rId4" Type="http://schemas.openxmlformats.org/officeDocument/2006/relationships/hyperlink" Target="http://europa.eu/pol/comp/index_en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summary/glossary/competence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313D7-1EF8-E645-9D6C-111D2B37CF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Lesson 2: the nature and the </a:t>
            </a:r>
            <a:r>
              <a:rPr lang="fr-FR" dirty="0" err="1"/>
              <a:t>limits</a:t>
            </a:r>
            <a:r>
              <a:rPr lang="fr-FR" dirty="0"/>
              <a:t> to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integration</a:t>
            </a:r>
            <a:r>
              <a:rPr lang="fr-FR" dirty="0"/>
              <a:t> process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9F688D-4721-6B4E-837B-BD0FF600D8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4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7C8C36-D3FF-C94E-A580-A022B77F2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808" y="382137"/>
            <a:ext cx="10493991" cy="5794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err="1"/>
              <a:t>Exclusive</a:t>
            </a:r>
            <a:r>
              <a:rPr lang="it-IT" b="1" dirty="0"/>
              <a:t> </a:t>
            </a:r>
            <a:r>
              <a:rPr lang="it-IT" b="1" dirty="0" err="1"/>
              <a:t>competences</a:t>
            </a:r>
            <a:r>
              <a:rPr lang="it-IT" b="1" dirty="0"/>
              <a:t> </a:t>
            </a:r>
            <a:r>
              <a:rPr lang="it-IT" dirty="0"/>
              <a:t>(</a:t>
            </a:r>
            <a:r>
              <a:rPr lang="it-IT" dirty="0" err="1"/>
              <a:t>Article</a:t>
            </a:r>
            <a:r>
              <a:rPr lang="it-IT" dirty="0"/>
              <a:t> </a:t>
            </a:r>
            <a:r>
              <a:rPr lang="it-IT" dirty="0">
                <a:hlinkClick r:id="rId2"/>
              </a:rPr>
              <a:t>3</a:t>
            </a:r>
            <a:r>
              <a:rPr lang="it-IT" dirty="0"/>
              <a:t> </a:t>
            </a:r>
            <a:r>
              <a:rPr lang="it-IT" b="1" dirty="0"/>
              <a:t>of the </a:t>
            </a:r>
            <a:r>
              <a:rPr lang="it-IT" b="1" dirty="0" err="1"/>
              <a:t>Treaty</a:t>
            </a:r>
            <a:r>
              <a:rPr lang="it-IT" b="1" dirty="0"/>
              <a:t> on the </a:t>
            </a:r>
            <a:r>
              <a:rPr lang="it-IT" b="1" dirty="0" err="1"/>
              <a:t>Functioning</a:t>
            </a:r>
            <a:r>
              <a:rPr lang="it-IT" b="1" dirty="0"/>
              <a:t> of the </a:t>
            </a:r>
            <a:r>
              <a:rPr lang="it-IT" b="1" dirty="0" err="1"/>
              <a:t>European</a:t>
            </a:r>
            <a:r>
              <a:rPr lang="it-IT" b="1" dirty="0"/>
              <a:t> Unio</a:t>
            </a:r>
            <a:r>
              <a:rPr lang="it-IT" dirty="0"/>
              <a:t>n — TFEU) </a:t>
            </a:r>
            <a:r>
              <a:rPr lang="it-IT" dirty="0" err="1"/>
              <a:t>areas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the EU alone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able</a:t>
            </a:r>
            <a:r>
              <a:rPr lang="it-IT" dirty="0"/>
              <a:t> to </a:t>
            </a:r>
            <a:r>
              <a:rPr lang="it-IT" dirty="0" err="1"/>
              <a:t>legislate</a:t>
            </a:r>
            <a:r>
              <a:rPr lang="it-IT" dirty="0"/>
              <a:t> and </a:t>
            </a:r>
            <a:r>
              <a:rPr lang="it-IT" dirty="0" err="1"/>
              <a:t>adopt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. EU </a:t>
            </a:r>
            <a:r>
              <a:rPr lang="it-IT" dirty="0" err="1"/>
              <a:t>countries</a:t>
            </a:r>
            <a:r>
              <a:rPr lang="it-IT" dirty="0"/>
              <a:t> are </a:t>
            </a:r>
            <a:r>
              <a:rPr lang="it-IT" dirty="0" err="1"/>
              <a:t>able</a:t>
            </a:r>
            <a:r>
              <a:rPr lang="it-IT" dirty="0"/>
              <a:t> to do so </a:t>
            </a:r>
            <a:r>
              <a:rPr lang="it-IT" dirty="0" err="1"/>
              <a:t>themselves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empowered</a:t>
            </a:r>
            <a:r>
              <a:rPr lang="it-IT" dirty="0"/>
              <a:t> by the EU to </a:t>
            </a:r>
            <a:r>
              <a:rPr lang="it-IT" dirty="0" err="1"/>
              <a:t>implement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. The EU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in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:</a:t>
            </a:r>
          </a:p>
          <a:p>
            <a:r>
              <a:rPr lang="it-IT" dirty="0">
                <a:hlinkClick r:id="rId3"/>
              </a:rPr>
              <a:t>customs union</a:t>
            </a:r>
            <a:r>
              <a:rPr lang="it-IT" dirty="0"/>
              <a:t>; </a:t>
            </a:r>
          </a:p>
          <a:p>
            <a:r>
              <a:rPr lang="it-IT" dirty="0"/>
              <a:t>the </a:t>
            </a:r>
            <a:r>
              <a:rPr lang="it-IT" dirty="0" err="1"/>
              <a:t>establishing</a:t>
            </a:r>
            <a:r>
              <a:rPr lang="it-IT" dirty="0"/>
              <a:t> of </a:t>
            </a:r>
            <a:r>
              <a:rPr lang="it-IT" dirty="0">
                <a:hlinkClick r:id="rId4"/>
              </a:rPr>
              <a:t>competition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 for the </a:t>
            </a:r>
            <a:r>
              <a:rPr lang="it-IT" dirty="0" err="1"/>
              <a:t>functioning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market; </a:t>
            </a:r>
          </a:p>
          <a:p>
            <a:r>
              <a:rPr lang="it-IT" dirty="0">
                <a:hlinkClick r:id="rId5"/>
              </a:rPr>
              <a:t>monetary policy</a:t>
            </a:r>
            <a:r>
              <a:rPr lang="it-IT" dirty="0"/>
              <a:t> for euro area </a:t>
            </a:r>
            <a:r>
              <a:rPr lang="it-IT" dirty="0" err="1"/>
              <a:t>countries</a:t>
            </a:r>
            <a:r>
              <a:rPr lang="it-IT" dirty="0"/>
              <a:t>; </a:t>
            </a:r>
          </a:p>
          <a:p>
            <a:r>
              <a:rPr lang="it-IT" dirty="0" err="1"/>
              <a:t>conservation</a:t>
            </a:r>
            <a:r>
              <a:rPr lang="it-IT" dirty="0"/>
              <a:t> of marine </a:t>
            </a:r>
            <a:r>
              <a:rPr lang="it-IT" dirty="0" err="1"/>
              <a:t>biological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under the </a:t>
            </a:r>
            <a:r>
              <a:rPr lang="it-IT" dirty="0">
                <a:hlinkClick r:id="rId6"/>
              </a:rPr>
              <a:t>common fisheries policy</a:t>
            </a:r>
            <a:r>
              <a:rPr lang="it-IT" dirty="0"/>
              <a:t>; </a:t>
            </a:r>
          </a:p>
          <a:p>
            <a:r>
              <a:rPr lang="it-IT" dirty="0">
                <a:hlinkClick r:id="rId7"/>
              </a:rPr>
              <a:t>common commercial policy</a:t>
            </a:r>
            <a:r>
              <a:rPr lang="it-IT" dirty="0"/>
              <a:t>; </a:t>
            </a:r>
          </a:p>
          <a:p>
            <a:r>
              <a:rPr lang="it-IT" dirty="0" err="1"/>
              <a:t>conclusion</a:t>
            </a:r>
            <a:r>
              <a:rPr lang="it-IT" dirty="0"/>
              <a:t> of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it-IT" dirty="0"/>
              <a:t> under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346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EA7FE5-573A-FC4B-838C-AF8DCA4E2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84" y="682388"/>
            <a:ext cx="10644116" cy="5494575"/>
          </a:xfrm>
        </p:spPr>
        <p:txBody>
          <a:bodyPr>
            <a:normAutofit fontScale="625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b="1" dirty="0" err="1"/>
              <a:t>Shared</a:t>
            </a:r>
            <a:r>
              <a:rPr lang="fr-FR" b="1" dirty="0"/>
              <a:t> </a:t>
            </a:r>
            <a:r>
              <a:rPr lang="fr-FR" b="1" dirty="0" err="1"/>
              <a:t>competences</a:t>
            </a:r>
            <a:r>
              <a:rPr lang="fr-FR" b="1" dirty="0"/>
              <a:t> </a:t>
            </a:r>
            <a:r>
              <a:rPr lang="fr-FR" dirty="0"/>
              <a:t>(Article 4 of the TFEU): the EU and EU countries are able to </a:t>
            </a:r>
            <a:r>
              <a:rPr lang="fr-FR" dirty="0" err="1"/>
              <a:t>legislate</a:t>
            </a:r>
            <a:r>
              <a:rPr lang="fr-FR" dirty="0"/>
              <a:t> and </a:t>
            </a:r>
            <a:r>
              <a:rPr lang="fr-FR" dirty="0" err="1"/>
              <a:t>adopt</a:t>
            </a:r>
            <a:r>
              <a:rPr lang="fr-FR" dirty="0"/>
              <a:t> </a:t>
            </a:r>
            <a:r>
              <a:rPr lang="fr-FR" dirty="0" err="1"/>
              <a:t>legally</a:t>
            </a:r>
            <a:r>
              <a:rPr lang="fr-FR" dirty="0"/>
              <a:t> binding </a:t>
            </a:r>
            <a:r>
              <a:rPr lang="fr-FR" dirty="0" err="1"/>
              <a:t>acts</a:t>
            </a:r>
            <a:r>
              <a:rPr lang="fr-FR" dirty="0"/>
              <a:t>. EU countries </a:t>
            </a:r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the EU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exercise</a:t>
            </a:r>
            <a:r>
              <a:rPr lang="fr-FR" dirty="0"/>
              <a:t>, or has </a:t>
            </a:r>
            <a:r>
              <a:rPr lang="fr-FR" dirty="0" err="1"/>
              <a:t>decided</a:t>
            </a:r>
            <a:r>
              <a:rPr lang="fr-FR" dirty="0"/>
              <a:t> not to </a:t>
            </a:r>
            <a:r>
              <a:rPr lang="fr-FR" dirty="0" err="1"/>
              <a:t>exercise</a:t>
            </a:r>
            <a:r>
              <a:rPr lang="fr-FR" dirty="0"/>
              <a:t>,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. </a:t>
            </a:r>
            <a:r>
              <a:rPr lang="fr-FR" dirty="0" err="1"/>
              <a:t>Shared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EU and EU countries </a:t>
            </a:r>
            <a:r>
              <a:rPr lang="fr-FR" dirty="0" err="1"/>
              <a:t>applies</a:t>
            </a:r>
            <a:r>
              <a:rPr lang="fr-FR" dirty="0"/>
              <a:t> in the </a:t>
            </a:r>
            <a:r>
              <a:rPr lang="fr-FR" dirty="0" err="1"/>
              <a:t>following</a:t>
            </a:r>
            <a:r>
              <a:rPr lang="fr-FR" dirty="0"/>
              <a:t> areas:</a:t>
            </a:r>
          </a:p>
          <a:p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market</a:t>
            </a:r>
            <a:r>
              <a:rPr lang="fr-FR" dirty="0"/>
              <a:t>; </a:t>
            </a:r>
          </a:p>
          <a:p>
            <a:r>
              <a:rPr lang="fr-FR" dirty="0"/>
              <a:t>social </a:t>
            </a:r>
            <a:r>
              <a:rPr lang="fr-FR" dirty="0" err="1"/>
              <a:t>policy</a:t>
            </a:r>
            <a:r>
              <a:rPr lang="fr-FR" dirty="0"/>
              <a:t>, but </a:t>
            </a:r>
            <a:r>
              <a:rPr lang="fr-FR" dirty="0" err="1"/>
              <a:t>only</a:t>
            </a:r>
            <a:r>
              <a:rPr lang="fr-FR" dirty="0"/>
              <a:t> for aspects </a:t>
            </a:r>
            <a:r>
              <a:rPr lang="fr-FR" dirty="0" err="1"/>
              <a:t>specifically</a:t>
            </a:r>
            <a:r>
              <a:rPr lang="fr-FR" dirty="0"/>
              <a:t> </a:t>
            </a:r>
            <a:r>
              <a:rPr lang="fr-FR" dirty="0" err="1"/>
              <a:t>defined</a:t>
            </a:r>
            <a:r>
              <a:rPr lang="fr-FR" dirty="0"/>
              <a:t> in the </a:t>
            </a:r>
            <a:r>
              <a:rPr lang="fr-FR" dirty="0" err="1"/>
              <a:t>Treaty</a:t>
            </a:r>
            <a:r>
              <a:rPr lang="fr-FR" dirty="0"/>
              <a:t>; </a:t>
            </a:r>
          </a:p>
          <a:p>
            <a:r>
              <a:rPr lang="fr-FR" dirty="0" err="1"/>
              <a:t>economic</a:t>
            </a:r>
            <a:r>
              <a:rPr lang="fr-FR" dirty="0"/>
              <a:t>, social and territorial </a:t>
            </a:r>
            <a:r>
              <a:rPr lang="fr-FR" dirty="0" err="1"/>
              <a:t>cohesion</a:t>
            </a:r>
            <a:r>
              <a:rPr lang="fr-FR" dirty="0"/>
              <a:t> (</a:t>
            </a:r>
            <a:r>
              <a:rPr lang="fr-FR" dirty="0" err="1"/>
              <a:t>regional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); </a:t>
            </a:r>
          </a:p>
          <a:p>
            <a:r>
              <a:rPr lang="fr-FR" dirty="0"/>
              <a:t>agriculture and </a:t>
            </a:r>
            <a:r>
              <a:rPr lang="fr-FR" dirty="0" err="1"/>
              <a:t>fisheries</a:t>
            </a:r>
            <a:r>
              <a:rPr lang="fr-FR" dirty="0"/>
              <a:t> (</a:t>
            </a:r>
            <a:r>
              <a:rPr lang="fr-FR" dirty="0" err="1"/>
              <a:t>except</a:t>
            </a:r>
            <a:r>
              <a:rPr lang="fr-FR" dirty="0"/>
              <a:t> conservation of marine </a:t>
            </a:r>
            <a:r>
              <a:rPr lang="fr-FR" dirty="0" err="1"/>
              <a:t>biological</a:t>
            </a:r>
            <a:r>
              <a:rPr lang="fr-FR" dirty="0"/>
              <a:t> </a:t>
            </a:r>
            <a:r>
              <a:rPr lang="fr-FR" dirty="0" err="1"/>
              <a:t>resources</a:t>
            </a:r>
            <a:r>
              <a:rPr lang="fr-FR" dirty="0"/>
              <a:t>); </a:t>
            </a:r>
          </a:p>
          <a:p>
            <a:r>
              <a:rPr lang="fr-FR" dirty="0" err="1"/>
              <a:t>environment</a:t>
            </a:r>
            <a:r>
              <a:rPr lang="fr-FR" dirty="0"/>
              <a:t>; </a:t>
            </a:r>
          </a:p>
          <a:p>
            <a:r>
              <a:rPr lang="fr-FR" dirty="0"/>
              <a:t>; consumer protection </a:t>
            </a:r>
          </a:p>
          <a:p>
            <a:r>
              <a:rPr lang="fr-FR" dirty="0"/>
              <a:t>transport; </a:t>
            </a:r>
          </a:p>
          <a:p>
            <a:r>
              <a:rPr lang="fr-FR" dirty="0" err="1"/>
              <a:t>trans-European</a:t>
            </a:r>
            <a:r>
              <a:rPr lang="fr-FR" dirty="0"/>
              <a:t> networks; </a:t>
            </a:r>
          </a:p>
          <a:p>
            <a:r>
              <a:rPr lang="fr-FR" dirty="0" err="1"/>
              <a:t>energy</a:t>
            </a:r>
            <a:r>
              <a:rPr lang="fr-FR" dirty="0"/>
              <a:t>; </a:t>
            </a:r>
          </a:p>
          <a:p>
            <a:r>
              <a:rPr lang="fr-FR" dirty="0"/>
              <a:t>area of </a:t>
            </a:r>
            <a:r>
              <a:rPr lang="fr-FR" dirty="0" err="1"/>
              <a:t>freedom</a:t>
            </a:r>
            <a:r>
              <a:rPr lang="fr-FR" dirty="0"/>
              <a:t>, </a:t>
            </a:r>
            <a:r>
              <a:rPr lang="fr-FR" dirty="0" err="1"/>
              <a:t>security</a:t>
            </a:r>
            <a:r>
              <a:rPr lang="fr-FR" dirty="0"/>
              <a:t> and justice; </a:t>
            </a:r>
          </a:p>
          <a:p>
            <a:r>
              <a:rPr lang="fr-FR" dirty="0" err="1"/>
              <a:t>shared</a:t>
            </a:r>
            <a:r>
              <a:rPr lang="fr-FR" dirty="0"/>
              <a:t> </a:t>
            </a:r>
            <a:r>
              <a:rPr lang="fr-FR" dirty="0" err="1"/>
              <a:t>safety</a:t>
            </a:r>
            <a:r>
              <a:rPr lang="fr-FR" dirty="0"/>
              <a:t> </a:t>
            </a:r>
            <a:r>
              <a:rPr lang="fr-FR" dirty="0" err="1"/>
              <a:t>concerns</a:t>
            </a:r>
            <a:r>
              <a:rPr lang="fr-FR" dirty="0"/>
              <a:t> in public </a:t>
            </a:r>
            <a:r>
              <a:rPr lang="fr-FR" dirty="0" err="1"/>
              <a:t>health</a:t>
            </a:r>
            <a:r>
              <a:rPr lang="fr-FR" dirty="0"/>
              <a:t> </a:t>
            </a:r>
            <a:r>
              <a:rPr lang="fr-FR" dirty="0" err="1"/>
              <a:t>matters</a:t>
            </a:r>
            <a:r>
              <a:rPr lang="fr-FR" dirty="0"/>
              <a:t>, </a:t>
            </a:r>
            <a:r>
              <a:rPr lang="fr-FR" dirty="0" err="1"/>
              <a:t>limited</a:t>
            </a:r>
            <a:r>
              <a:rPr lang="fr-FR" dirty="0"/>
              <a:t> to the aspects </a:t>
            </a:r>
            <a:r>
              <a:rPr lang="fr-FR" dirty="0" err="1"/>
              <a:t>defined</a:t>
            </a:r>
            <a:r>
              <a:rPr lang="fr-FR" dirty="0"/>
              <a:t> in the TFEU; </a:t>
            </a:r>
          </a:p>
          <a:p>
            <a:r>
              <a:rPr lang="fr-FR" dirty="0" err="1"/>
              <a:t>research</a:t>
            </a:r>
            <a:r>
              <a:rPr lang="fr-FR" dirty="0"/>
              <a:t>, </a:t>
            </a:r>
            <a:r>
              <a:rPr lang="fr-FR" dirty="0" err="1"/>
              <a:t>technological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, </a:t>
            </a:r>
            <a:r>
              <a:rPr lang="fr-FR" dirty="0" err="1"/>
              <a:t>space</a:t>
            </a:r>
            <a:r>
              <a:rPr lang="fr-FR" dirty="0"/>
              <a:t>; </a:t>
            </a:r>
          </a:p>
          <a:p>
            <a:r>
              <a:rPr lang="fr-FR" dirty="0" err="1"/>
              <a:t>development</a:t>
            </a:r>
            <a:r>
              <a:rPr lang="fr-FR" dirty="0"/>
              <a:t> </a:t>
            </a:r>
            <a:r>
              <a:rPr lang="fr-FR" dirty="0" err="1"/>
              <a:t>cooperation</a:t>
            </a:r>
            <a:r>
              <a:rPr lang="fr-FR" dirty="0"/>
              <a:t> and </a:t>
            </a:r>
            <a:r>
              <a:rPr lang="fr-FR" dirty="0" err="1"/>
              <a:t>humanitarian</a:t>
            </a:r>
            <a:r>
              <a:rPr lang="fr-FR" dirty="0"/>
              <a:t> </a:t>
            </a:r>
            <a:r>
              <a:rPr lang="fr-FR" dirty="0" err="1"/>
              <a:t>aid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731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D0726-D1B3-2444-BF1A-0AB616764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2" y="723331"/>
            <a:ext cx="10575878" cy="5453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the “</a:t>
            </a:r>
            <a:r>
              <a:rPr lang="it-IT" dirty="0" err="1"/>
              <a:t>ordinary</a:t>
            </a:r>
            <a:r>
              <a:rPr lang="it-IT" dirty="0"/>
              <a:t>” </a:t>
            </a:r>
            <a:r>
              <a:rPr lang="it-IT" dirty="0" err="1"/>
              <a:t>competences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Union. </a:t>
            </a:r>
            <a:r>
              <a:rPr lang="it-IT" dirty="0" err="1"/>
              <a:t>Unless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expressly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otherwise</a:t>
            </a:r>
            <a:r>
              <a:rPr lang="it-IT" dirty="0"/>
              <a:t>, a Union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shared</a:t>
            </a:r>
            <a:r>
              <a:rPr lang="it-IT" dirty="0"/>
              <a:t>. </a:t>
            </a:r>
            <a:r>
              <a:rPr lang="it-IT" dirty="0" err="1"/>
              <a:t>Within</a:t>
            </a:r>
            <a:r>
              <a:rPr lang="it-IT" dirty="0"/>
              <a:t> a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, “the Union and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legislate</a:t>
            </a:r>
            <a:r>
              <a:rPr lang="it-IT" dirty="0"/>
              <a:t>”.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formulation</a:t>
            </a:r>
            <a:r>
              <a:rPr lang="it-IT" dirty="0"/>
              <a:t> in </a:t>
            </a:r>
            <a:r>
              <a:rPr lang="it-IT" dirty="0" err="1"/>
              <a:t>Article</a:t>
            </a:r>
            <a:r>
              <a:rPr lang="it-IT" dirty="0"/>
              <a:t> 2(2) TFEU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appear</a:t>
            </a:r>
            <a:r>
              <a:rPr lang="it-IT" dirty="0"/>
              <a:t> to be </a:t>
            </a:r>
            <a:r>
              <a:rPr lang="it-IT" dirty="0" err="1"/>
              <a:t>prohibited</a:t>
            </a:r>
            <a:r>
              <a:rPr lang="it-IT" dirty="0"/>
              <a:t> from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time: «[t]he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to the </a:t>
            </a:r>
            <a:r>
              <a:rPr lang="it-IT" dirty="0" err="1"/>
              <a:t>extent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Union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exercised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». </a:t>
            </a:r>
          </a:p>
          <a:p>
            <a:pPr marL="0" indent="0">
              <a:buNone/>
            </a:pPr>
            <a:r>
              <a:rPr lang="fr-FR" dirty="0"/>
              <a:t>This formulation </a:t>
            </a:r>
            <a:r>
              <a:rPr lang="fr-FR" dirty="0" err="1"/>
              <a:t>invokes</a:t>
            </a:r>
            <a:r>
              <a:rPr lang="fr-FR" dirty="0"/>
              <a:t> the </a:t>
            </a:r>
            <a:r>
              <a:rPr lang="fr-FR" dirty="0" err="1"/>
              <a:t>geometrical</a:t>
            </a:r>
            <a:r>
              <a:rPr lang="fr-FR" dirty="0"/>
              <a:t> image of a </a:t>
            </a:r>
            <a:r>
              <a:rPr lang="fr-FR" dirty="0" err="1"/>
              <a:t>divided</a:t>
            </a:r>
            <a:r>
              <a:rPr lang="fr-FR" dirty="0"/>
              <a:t> </a:t>
            </a:r>
            <a:r>
              <a:rPr lang="fr-FR" dirty="0" err="1"/>
              <a:t>field</a:t>
            </a:r>
            <a:r>
              <a:rPr lang="fr-FR" dirty="0"/>
              <a:t>: the </a:t>
            </a:r>
            <a:r>
              <a:rPr lang="fr-FR" dirty="0" err="1"/>
              <a:t>Member</a:t>
            </a:r>
            <a:r>
              <a:rPr lang="fr-FR" dirty="0"/>
              <a:t> States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legislate</a:t>
            </a:r>
            <a:r>
              <a:rPr lang="fr-FR" dirty="0"/>
              <a:t> in </a:t>
            </a:r>
            <a:r>
              <a:rPr lang="fr-FR" dirty="0" err="1"/>
              <a:t>that</a:t>
            </a:r>
            <a:r>
              <a:rPr lang="fr-FR" dirty="0"/>
              <a:t> part </a:t>
            </a:r>
            <a:r>
              <a:rPr lang="fr-FR" dirty="0" err="1"/>
              <a:t>which</a:t>
            </a:r>
            <a:r>
              <a:rPr lang="fr-FR" dirty="0"/>
              <a:t> the </a:t>
            </a:r>
            <a:r>
              <a:rPr lang="fr-FR" dirty="0" err="1"/>
              <a:t>European</a:t>
            </a:r>
            <a:r>
              <a:rPr lang="fr-FR" dirty="0"/>
              <a:t> Union has not (</a:t>
            </a:r>
            <a:r>
              <a:rPr lang="fr-FR" dirty="0" err="1"/>
              <a:t>yet</a:t>
            </a:r>
            <a:r>
              <a:rPr lang="fr-FR" dirty="0"/>
              <a:t>) </a:t>
            </a:r>
            <a:r>
              <a:rPr lang="fr-FR" dirty="0" err="1"/>
              <a:t>entered</a:t>
            </a:r>
            <a:r>
              <a:rPr lang="fr-FR" dirty="0"/>
              <a:t>. </a:t>
            </a:r>
            <a:r>
              <a:rPr lang="fr-FR" dirty="0" err="1"/>
              <a:t>Within</a:t>
            </a:r>
            <a:r>
              <a:rPr lang="fr-FR" dirty="0"/>
              <a:t> one </a:t>
            </a:r>
            <a:r>
              <a:rPr lang="fr-FR" dirty="0" err="1"/>
              <a:t>field</a:t>
            </a:r>
            <a:r>
              <a:rPr lang="fr-FR" dirty="0"/>
              <a:t>, </a:t>
            </a:r>
            <a:r>
              <a:rPr lang="fr-FR" dirty="0" err="1"/>
              <a:t>either</a:t>
            </a:r>
            <a:r>
              <a:rPr lang="fr-FR" dirty="0"/>
              <a:t> the </a:t>
            </a:r>
            <a:r>
              <a:rPr lang="fr-FR" dirty="0" err="1"/>
              <a:t>European</a:t>
            </a:r>
            <a:r>
              <a:rPr lang="fr-FR" dirty="0"/>
              <a:t> Union or the </a:t>
            </a:r>
            <a:r>
              <a:rPr lang="fr-FR" dirty="0" err="1"/>
              <a:t>Member</a:t>
            </a:r>
            <a:r>
              <a:rPr lang="fr-FR" dirty="0"/>
              <a:t> States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shared</a:t>
            </a:r>
            <a:r>
              <a:rPr lang="fr-FR" dirty="0"/>
              <a:t> </a:t>
            </a:r>
            <a:r>
              <a:rPr lang="fr-FR" dirty="0" err="1"/>
              <a:t>competence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319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0C9A7-B953-FE4F-BC71-A89B4F170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2" y="573206"/>
            <a:ext cx="10575878" cy="5603757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b="1" dirty="0" err="1"/>
              <a:t>Supporting</a:t>
            </a:r>
            <a:r>
              <a:rPr lang="fr-FR" b="1" dirty="0"/>
              <a:t> </a:t>
            </a:r>
            <a:r>
              <a:rPr lang="fr-FR" b="1" dirty="0" err="1"/>
              <a:t>competences</a:t>
            </a:r>
            <a:r>
              <a:rPr lang="fr-FR" b="1" dirty="0"/>
              <a:t> </a:t>
            </a:r>
            <a:r>
              <a:rPr lang="fr-FR" dirty="0"/>
              <a:t>(Article 6 of the TFEU): the EU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intervene</a:t>
            </a:r>
            <a:r>
              <a:rPr lang="fr-FR" dirty="0"/>
              <a:t> to support, </a:t>
            </a:r>
            <a:r>
              <a:rPr lang="fr-FR" dirty="0" err="1"/>
              <a:t>coordinate</a:t>
            </a:r>
            <a:r>
              <a:rPr lang="fr-FR" dirty="0"/>
              <a:t> or </a:t>
            </a:r>
            <a:r>
              <a:rPr lang="fr-FR" dirty="0" err="1"/>
              <a:t>complement</a:t>
            </a:r>
            <a:r>
              <a:rPr lang="fr-FR" dirty="0"/>
              <a:t> the action of EU countries. </a:t>
            </a:r>
            <a:r>
              <a:rPr lang="fr-FR" dirty="0" err="1"/>
              <a:t>Legally</a:t>
            </a:r>
            <a:r>
              <a:rPr lang="fr-FR" dirty="0"/>
              <a:t> binding EU </a:t>
            </a:r>
            <a:r>
              <a:rPr lang="fr-FR" dirty="0" err="1"/>
              <a:t>acts</a:t>
            </a:r>
            <a:r>
              <a:rPr lang="fr-FR" dirty="0"/>
              <a:t> must not </a:t>
            </a:r>
            <a:r>
              <a:rPr lang="fr-FR" dirty="0" err="1"/>
              <a:t>require</a:t>
            </a:r>
            <a:r>
              <a:rPr lang="fr-FR" dirty="0"/>
              <a:t> the harmonisation of EU countries’ </a:t>
            </a:r>
            <a:r>
              <a:rPr lang="fr-FR" dirty="0" err="1"/>
              <a:t>laws</a:t>
            </a:r>
            <a:r>
              <a:rPr lang="fr-FR" dirty="0"/>
              <a:t> or </a:t>
            </a:r>
            <a:r>
              <a:rPr lang="fr-FR" dirty="0" err="1"/>
              <a:t>regulations</a:t>
            </a:r>
            <a:r>
              <a:rPr lang="fr-FR" dirty="0"/>
              <a:t>. </a:t>
            </a:r>
            <a:r>
              <a:rPr lang="fr-FR" dirty="0" err="1"/>
              <a:t>Supporting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 relate to the </a:t>
            </a:r>
            <a:r>
              <a:rPr lang="fr-FR" dirty="0" err="1"/>
              <a:t>following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 areas:</a:t>
            </a:r>
          </a:p>
          <a:p>
            <a:r>
              <a:rPr lang="fr-FR" dirty="0"/>
              <a:t>protection and </a:t>
            </a:r>
            <a:r>
              <a:rPr lang="fr-FR" dirty="0" err="1"/>
              <a:t>improvement</a:t>
            </a:r>
            <a:r>
              <a:rPr lang="fr-FR" dirty="0"/>
              <a:t> of </a:t>
            </a:r>
            <a:r>
              <a:rPr lang="fr-FR" dirty="0" err="1"/>
              <a:t>human</a:t>
            </a:r>
            <a:r>
              <a:rPr lang="fr-FR" dirty="0"/>
              <a:t> </a:t>
            </a:r>
            <a:r>
              <a:rPr lang="fr-FR" dirty="0" err="1"/>
              <a:t>health</a:t>
            </a:r>
            <a:r>
              <a:rPr lang="fr-FR" dirty="0"/>
              <a:t>; </a:t>
            </a:r>
          </a:p>
          <a:p>
            <a:r>
              <a:rPr lang="fr-FR" dirty="0" err="1"/>
              <a:t>industry</a:t>
            </a:r>
            <a:r>
              <a:rPr lang="fr-FR" dirty="0"/>
              <a:t>; </a:t>
            </a:r>
          </a:p>
          <a:p>
            <a:r>
              <a:rPr lang="fr-FR" dirty="0"/>
              <a:t>culture; </a:t>
            </a:r>
          </a:p>
          <a:p>
            <a:r>
              <a:rPr lang="fr-FR" dirty="0" err="1"/>
              <a:t>tourism</a:t>
            </a:r>
            <a:r>
              <a:rPr lang="fr-FR" dirty="0"/>
              <a:t>; </a:t>
            </a:r>
          </a:p>
          <a:p>
            <a:r>
              <a:rPr lang="fr-FR" dirty="0" err="1"/>
              <a:t>education</a:t>
            </a:r>
            <a:r>
              <a:rPr lang="fr-FR" dirty="0"/>
              <a:t>, </a:t>
            </a:r>
            <a:r>
              <a:rPr lang="fr-FR" dirty="0" err="1"/>
              <a:t>vocational</a:t>
            </a:r>
            <a:r>
              <a:rPr lang="fr-FR" dirty="0"/>
              <a:t> training, </a:t>
            </a:r>
            <a:r>
              <a:rPr lang="fr-FR" dirty="0" err="1"/>
              <a:t>youth</a:t>
            </a:r>
            <a:r>
              <a:rPr lang="fr-FR" dirty="0"/>
              <a:t> and sport; </a:t>
            </a:r>
          </a:p>
          <a:p>
            <a:r>
              <a:rPr lang="fr-FR" dirty="0"/>
              <a:t>civil protection; </a:t>
            </a:r>
          </a:p>
          <a:p>
            <a:r>
              <a:rPr lang="fr-FR" dirty="0"/>
              <a:t>administrative </a:t>
            </a:r>
            <a:r>
              <a:rPr lang="fr-FR" dirty="0" err="1"/>
              <a:t>cooperation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4344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DA571C-3546-4F4F-B285-FFCA72CEC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66" y="532263"/>
            <a:ext cx="10534934" cy="5644700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constitutional</a:t>
            </a:r>
            <a:r>
              <a:rPr lang="fr-FR" dirty="0"/>
              <a:t> </a:t>
            </a:r>
            <a:r>
              <a:rPr lang="fr-FR" dirty="0" err="1"/>
              <a:t>character</a:t>
            </a:r>
            <a:r>
              <a:rPr lang="fr-FR" dirty="0"/>
              <a:t> of </a:t>
            </a:r>
            <a:r>
              <a:rPr lang="fr-FR" dirty="0" err="1"/>
              <a:t>supporting</a:t>
            </a:r>
            <a:r>
              <a:rPr lang="fr-FR" dirty="0"/>
              <a:t> and </a:t>
            </a:r>
            <a:r>
              <a:rPr lang="fr-FR" dirty="0" err="1"/>
              <a:t>coordinating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 </a:t>
            </a:r>
            <a:r>
              <a:rPr lang="fr-FR" dirty="0" err="1"/>
              <a:t>remains</a:t>
            </a:r>
            <a:r>
              <a:rPr lang="fr-FR" dirty="0"/>
              <a:t> </a:t>
            </a:r>
            <a:r>
              <a:rPr lang="fr-FR" dirty="0" err="1"/>
              <a:t>largely</a:t>
            </a:r>
            <a:r>
              <a:rPr lang="fr-FR" dirty="0"/>
              <a:t> </a:t>
            </a:r>
            <a:r>
              <a:rPr lang="fr-FR" dirty="0" err="1"/>
              <a:t>undefined</a:t>
            </a:r>
            <a:r>
              <a:rPr lang="fr-FR" dirty="0"/>
              <a:t>. </a:t>
            </a:r>
            <a:r>
              <a:rPr lang="fr-FR" dirty="0" err="1"/>
              <a:t>From</a:t>
            </a:r>
            <a:r>
              <a:rPr lang="fr-FR" dirty="0"/>
              <a:t> Articles 2 and 5 TFEU,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solely</a:t>
            </a:r>
            <a:r>
              <a:rPr lang="fr-FR" dirty="0"/>
              <a:t> </a:t>
            </a:r>
            <a:r>
              <a:rPr lang="fr-FR" dirty="0" err="1"/>
              <a:t>deduce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European</a:t>
            </a:r>
            <a:r>
              <a:rPr lang="fr-FR" dirty="0"/>
              <a:t> Union has a </a:t>
            </a:r>
            <a:r>
              <a:rPr lang="fr-FR" dirty="0" err="1"/>
              <a:t>competence</a:t>
            </a:r>
            <a:r>
              <a:rPr lang="fr-FR" dirty="0"/>
              <a:t> to </a:t>
            </a:r>
            <a:r>
              <a:rPr lang="fr-FR" dirty="0" err="1"/>
              <a:t>provide</a:t>
            </a:r>
            <a:r>
              <a:rPr lang="fr-FR" dirty="0"/>
              <a:t> “arrangements” for the </a:t>
            </a:r>
            <a:r>
              <a:rPr lang="fr-FR" dirty="0" err="1"/>
              <a:t>Member</a:t>
            </a:r>
            <a:r>
              <a:rPr lang="fr-FR" dirty="0"/>
              <a:t> States to </a:t>
            </a:r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 in a </a:t>
            </a:r>
            <a:r>
              <a:rPr lang="fr-FR" dirty="0" err="1"/>
              <a:t>coordinated</a:t>
            </a:r>
            <a:r>
              <a:rPr lang="fr-FR" dirty="0"/>
              <a:t> </a:t>
            </a:r>
            <a:r>
              <a:rPr lang="fr-FR" dirty="0" err="1"/>
              <a:t>manner</a:t>
            </a:r>
            <a:r>
              <a:rPr lang="fr-FR" dirty="0"/>
              <a:t>. The </a:t>
            </a:r>
            <a:r>
              <a:rPr lang="fr-FR" dirty="0" err="1"/>
              <a:t>Union’s</a:t>
            </a:r>
            <a:r>
              <a:rPr lang="fr-FR" dirty="0"/>
              <a:t> coordination effort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include</a:t>
            </a:r>
            <a:r>
              <a:rPr lang="fr-FR" dirty="0"/>
              <a:t> the adoption of “guidelines” and “initiatives to </a:t>
            </a:r>
            <a:r>
              <a:rPr lang="fr-FR" dirty="0" err="1"/>
              <a:t>ensure</a:t>
            </a:r>
            <a:r>
              <a:rPr lang="fr-FR" dirty="0"/>
              <a:t> coordination”.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8067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F1A90-60AA-0F4E-9C10-14972AA0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exercice of </a:t>
            </a:r>
            <a:r>
              <a:rPr lang="fr-FR" dirty="0" err="1"/>
              <a:t>competences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5E5120-CAC3-DB40-8CAB-F7D5A902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exercise</a:t>
            </a:r>
            <a:r>
              <a:rPr lang="fr-FR" dirty="0"/>
              <a:t> </a:t>
            </a:r>
            <a:r>
              <a:rPr lang="fr-FR" b="1" dirty="0"/>
              <a:t>of non exclusive </a:t>
            </a:r>
            <a:r>
              <a:rPr lang="fr-FR" b="1" dirty="0" err="1"/>
              <a:t>competences</a:t>
            </a:r>
            <a:r>
              <a:rPr lang="fr-FR" b="1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subject</a:t>
            </a:r>
            <a:r>
              <a:rPr lang="fr-FR" dirty="0"/>
              <a:t> to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fundamental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 laid down in Article 5 of the </a:t>
            </a:r>
            <a:r>
              <a:rPr lang="fr-FR" dirty="0" err="1"/>
              <a:t>Treaty</a:t>
            </a:r>
            <a:r>
              <a:rPr lang="fr-FR" dirty="0"/>
              <a:t> on </a:t>
            </a:r>
            <a:r>
              <a:rPr lang="fr-FR" dirty="0" err="1"/>
              <a:t>European</a:t>
            </a:r>
            <a:r>
              <a:rPr lang="fr-FR" dirty="0"/>
              <a:t> Union (to </a:t>
            </a:r>
            <a:r>
              <a:rPr lang="fr-FR" dirty="0" err="1"/>
              <a:t>tackle</a:t>
            </a:r>
            <a:r>
              <a:rPr lang="fr-FR" dirty="0"/>
              <a:t> the </a:t>
            </a:r>
            <a:r>
              <a:rPr lang="fr-FR" dirty="0" err="1"/>
              <a:t>preemption</a:t>
            </a:r>
            <a:r>
              <a:rPr lang="fr-FR" dirty="0"/>
              <a:t> </a:t>
            </a:r>
            <a:r>
              <a:rPr lang="fr-FR" dirty="0" err="1"/>
              <a:t>problem</a:t>
            </a:r>
            <a:r>
              <a:rPr lang="fr-FR" dirty="0"/>
              <a:t>) :</a:t>
            </a:r>
          </a:p>
          <a:p>
            <a:r>
              <a:rPr lang="fr-FR" dirty="0" err="1"/>
              <a:t>proportionality</a:t>
            </a:r>
            <a:r>
              <a:rPr lang="fr-FR" dirty="0"/>
              <a:t>: the content and scope of EU action </a:t>
            </a:r>
            <a:r>
              <a:rPr lang="fr-FR" dirty="0" err="1"/>
              <a:t>may</a:t>
            </a:r>
            <a:r>
              <a:rPr lang="fr-FR" dirty="0"/>
              <a:t> not go </a:t>
            </a:r>
            <a:r>
              <a:rPr lang="fr-FR" dirty="0" err="1"/>
              <a:t>beyond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to </a:t>
            </a:r>
            <a:r>
              <a:rPr lang="fr-FR" dirty="0" err="1"/>
              <a:t>achieve</a:t>
            </a:r>
            <a:r>
              <a:rPr lang="fr-FR" dirty="0"/>
              <a:t> the objectives of the </a:t>
            </a:r>
            <a:r>
              <a:rPr lang="fr-FR" dirty="0" err="1"/>
              <a:t>Treaties</a:t>
            </a:r>
            <a:r>
              <a:rPr lang="fr-FR" dirty="0"/>
              <a:t>; </a:t>
            </a:r>
          </a:p>
          <a:p>
            <a:r>
              <a:rPr lang="fr-FR" dirty="0" err="1"/>
              <a:t>subsidiarity</a:t>
            </a:r>
            <a:r>
              <a:rPr lang="fr-FR" dirty="0"/>
              <a:t>: in the area of </a:t>
            </a:r>
            <a:r>
              <a:rPr lang="fr-FR" b="1" dirty="0" err="1"/>
              <a:t>its</a:t>
            </a:r>
            <a:r>
              <a:rPr lang="fr-FR" b="1" dirty="0"/>
              <a:t> non-exclusive </a:t>
            </a:r>
            <a:r>
              <a:rPr lang="fr-FR" b="1" dirty="0" err="1"/>
              <a:t>competences</a:t>
            </a:r>
            <a:r>
              <a:rPr lang="fr-FR" dirty="0"/>
              <a:t>, the EU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act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if — and in </a:t>
            </a:r>
            <a:r>
              <a:rPr lang="fr-FR" dirty="0" err="1"/>
              <a:t>so</a:t>
            </a:r>
            <a:r>
              <a:rPr lang="fr-FR" dirty="0"/>
              <a:t> far as — the objective of a </a:t>
            </a:r>
            <a:r>
              <a:rPr lang="fr-FR" dirty="0" err="1"/>
              <a:t>proposed</a:t>
            </a:r>
            <a:r>
              <a:rPr lang="fr-FR" dirty="0"/>
              <a:t> action </a:t>
            </a:r>
            <a:r>
              <a:rPr lang="fr-FR" dirty="0" err="1"/>
              <a:t>cannot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sufficiently</a:t>
            </a:r>
            <a:r>
              <a:rPr lang="fr-FR" dirty="0"/>
              <a:t> </a:t>
            </a:r>
            <a:r>
              <a:rPr lang="fr-FR" dirty="0" err="1"/>
              <a:t>achieved</a:t>
            </a:r>
            <a:r>
              <a:rPr lang="fr-FR" dirty="0"/>
              <a:t> by the EU countries, but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achieved</a:t>
            </a:r>
            <a:r>
              <a:rPr lang="fr-FR" dirty="0"/>
              <a:t> at EU </a:t>
            </a:r>
            <a:r>
              <a:rPr lang="fr-FR" dirty="0" err="1"/>
              <a:t>level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7349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61B2A4-EAA4-DC42-80BA-1B787D5D2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570" y="655093"/>
            <a:ext cx="10562230" cy="552187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Art. 5., § 3, 4. </a:t>
            </a:r>
          </a:p>
          <a:p>
            <a:pPr marL="0" indent="0">
              <a:buNone/>
            </a:pPr>
            <a:r>
              <a:rPr lang="fr-FR" dirty="0"/>
              <a:t>« Under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, in areas </a:t>
            </a:r>
            <a:r>
              <a:rPr lang="fr-FR" dirty="0" err="1"/>
              <a:t>which</a:t>
            </a:r>
            <a:r>
              <a:rPr lang="fr-FR" dirty="0"/>
              <a:t> do not </a:t>
            </a:r>
            <a:r>
              <a:rPr lang="fr-FR" dirty="0" err="1"/>
              <a:t>fall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exclusive </a:t>
            </a:r>
            <a:r>
              <a:rPr lang="fr-FR" dirty="0" err="1"/>
              <a:t>competence</a:t>
            </a:r>
            <a:r>
              <a:rPr lang="fr-FR" dirty="0"/>
              <a:t>, the Union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act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if and in </a:t>
            </a:r>
            <a:r>
              <a:rPr lang="fr-FR" dirty="0" err="1"/>
              <a:t>so</a:t>
            </a:r>
            <a:r>
              <a:rPr lang="fr-FR" dirty="0"/>
              <a:t> far as the objectives of the </a:t>
            </a:r>
            <a:r>
              <a:rPr lang="fr-FR" dirty="0" err="1"/>
              <a:t>proposed</a:t>
            </a:r>
            <a:r>
              <a:rPr lang="fr-FR" dirty="0"/>
              <a:t> action </a:t>
            </a:r>
            <a:r>
              <a:rPr lang="fr-FR" dirty="0" err="1"/>
              <a:t>cannot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sufficiently</a:t>
            </a:r>
            <a:r>
              <a:rPr lang="fr-FR" dirty="0"/>
              <a:t> </a:t>
            </a:r>
            <a:r>
              <a:rPr lang="fr-FR" dirty="0" err="1"/>
              <a:t>achieved</a:t>
            </a:r>
            <a:r>
              <a:rPr lang="fr-FR" dirty="0"/>
              <a:t> by the </a:t>
            </a:r>
            <a:r>
              <a:rPr lang="fr-FR" dirty="0" err="1"/>
              <a:t>Member</a:t>
            </a:r>
            <a:r>
              <a:rPr lang="fr-FR" dirty="0"/>
              <a:t> States, </a:t>
            </a:r>
            <a:r>
              <a:rPr lang="fr-FR" dirty="0" err="1"/>
              <a:t>either</a:t>
            </a:r>
            <a:r>
              <a:rPr lang="fr-FR" dirty="0"/>
              <a:t> at central </a:t>
            </a:r>
            <a:r>
              <a:rPr lang="fr-FR" dirty="0" err="1"/>
              <a:t>level</a:t>
            </a:r>
            <a:r>
              <a:rPr lang="fr-FR" dirty="0"/>
              <a:t> or at </a:t>
            </a:r>
            <a:r>
              <a:rPr lang="fr-FR" dirty="0" err="1"/>
              <a:t>regional</a:t>
            </a:r>
            <a:r>
              <a:rPr lang="fr-FR" dirty="0"/>
              <a:t> and local </a:t>
            </a:r>
            <a:r>
              <a:rPr lang="fr-FR" dirty="0" err="1"/>
              <a:t>level</a:t>
            </a:r>
            <a:r>
              <a:rPr lang="fr-FR" dirty="0"/>
              <a:t>, but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rather</a:t>
            </a:r>
            <a:r>
              <a:rPr lang="fr-FR" dirty="0"/>
              <a:t>, by </a:t>
            </a:r>
            <a:r>
              <a:rPr lang="fr-FR" dirty="0" err="1"/>
              <a:t>reason</a:t>
            </a:r>
            <a:r>
              <a:rPr lang="fr-FR" dirty="0"/>
              <a:t> of the </a:t>
            </a:r>
            <a:r>
              <a:rPr lang="fr-FR" dirty="0" err="1"/>
              <a:t>scale</a:t>
            </a:r>
            <a:r>
              <a:rPr lang="fr-FR" dirty="0"/>
              <a:t> or </a:t>
            </a:r>
            <a:r>
              <a:rPr lang="fr-FR" dirty="0" err="1"/>
              <a:t>effects</a:t>
            </a:r>
            <a:r>
              <a:rPr lang="fr-FR" dirty="0"/>
              <a:t> of the </a:t>
            </a:r>
            <a:r>
              <a:rPr lang="fr-FR" dirty="0" err="1"/>
              <a:t>proposed</a:t>
            </a:r>
            <a:r>
              <a:rPr lang="fr-FR" dirty="0"/>
              <a:t> action,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achieved</a:t>
            </a:r>
            <a:r>
              <a:rPr lang="fr-FR" dirty="0"/>
              <a:t> at Union </a:t>
            </a:r>
            <a:r>
              <a:rPr lang="fr-FR" dirty="0" err="1"/>
              <a:t>level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The institutions of the Union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apply</a:t>
            </a:r>
            <a:r>
              <a:rPr lang="fr-FR" dirty="0"/>
              <a:t>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 as laid down in the Protocol on the application of the </a:t>
            </a:r>
            <a:r>
              <a:rPr lang="fr-FR" dirty="0" err="1"/>
              <a:t>principles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 and </a:t>
            </a:r>
            <a:r>
              <a:rPr lang="fr-FR" dirty="0" err="1"/>
              <a:t>proportionality</a:t>
            </a:r>
            <a:r>
              <a:rPr lang="fr-FR" dirty="0"/>
              <a:t>. National </a:t>
            </a:r>
            <a:r>
              <a:rPr lang="fr-FR" dirty="0" err="1"/>
              <a:t>Parliaments</a:t>
            </a:r>
            <a:r>
              <a:rPr lang="fr-FR" dirty="0"/>
              <a:t> </a:t>
            </a:r>
            <a:r>
              <a:rPr lang="fr-FR" dirty="0" err="1"/>
              <a:t>ensure</a:t>
            </a:r>
            <a:r>
              <a:rPr lang="fr-FR" dirty="0"/>
              <a:t> compliance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 in accordance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procedure</a:t>
            </a:r>
            <a:r>
              <a:rPr lang="fr-FR" dirty="0"/>
              <a:t> set out in </a:t>
            </a:r>
            <a:r>
              <a:rPr lang="fr-FR" dirty="0" err="1"/>
              <a:t>that</a:t>
            </a:r>
            <a:r>
              <a:rPr lang="fr-FR" dirty="0"/>
              <a:t> Protocol.</a:t>
            </a:r>
          </a:p>
          <a:p>
            <a:pPr marL="0" indent="0">
              <a:buNone/>
            </a:pPr>
            <a:r>
              <a:rPr lang="fr-FR" dirty="0"/>
              <a:t>Under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proportionality</a:t>
            </a:r>
            <a:r>
              <a:rPr lang="fr-FR" dirty="0"/>
              <a:t>, the content and </a:t>
            </a:r>
            <a:r>
              <a:rPr lang="fr-FR" dirty="0" err="1"/>
              <a:t>form</a:t>
            </a:r>
            <a:r>
              <a:rPr lang="fr-FR" dirty="0"/>
              <a:t> of Union action </a:t>
            </a:r>
            <a:r>
              <a:rPr lang="fr-FR" dirty="0" err="1"/>
              <a:t>shall</a:t>
            </a:r>
            <a:r>
              <a:rPr lang="fr-FR" dirty="0"/>
              <a:t> not </a:t>
            </a:r>
            <a:r>
              <a:rPr lang="fr-FR" dirty="0" err="1"/>
              <a:t>exceed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to </a:t>
            </a:r>
            <a:r>
              <a:rPr lang="fr-FR" dirty="0" err="1"/>
              <a:t>achieve</a:t>
            </a:r>
            <a:r>
              <a:rPr lang="fr-FR" dirty="0"/>
              <a:t> the objectives of the </a:t>
            </a:r>
            <a:r>
              <a:rPr lang="fr-FR" dirty="0" err="1"/>
              <a:t>Treaties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The institutions of the Union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apply</a:t>
            </a:r>
            <a:r>
              <a:rPr lang="fr-FR" dirty="0"/>
              <a:t>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proportionality</a:t>
            </a:r>
            <a:r>
              <a:rPr lang="fr-FR" dirty="0"/>
              <a:t> as laid down in the Protocol on the application of the </a:t>
            </a:r>
            <a:r>
              <a:rPr lang="fr-FR" dirty="0" err="1"/>
              <a:t>principles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 and </a:t>
            </a:r>
            <a:r>
              <a:rPr lang="fr-FR" dirty="0" err="1"/>
              <a:t>proportionality</a:t>
            </a:r>
            <a:r>
              <a:rPr lang="fr-FR" dirty="0"/>
              <a:t> ».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6424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8A0185-1C07-544A-B7E6-829121BAD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2" y="736979"/>
            <a:ext cx="10575878" cy="5439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The </a:t>
            </a:r>
            <a:r>
              <a:rPr lang="fr-FR" dirty="0" err="1"/>
              <a:t>Treaty</a:t>
            </a:r>
            <a:r>
              <a:rPr lang="fr-FR" dirty="0"/>
              <a:t> </a:t>
            </a:r>
            <a:r>
              <a:rPr lang="fr-FR" dirty="0" err="1"/>
              <a:t>definition</a:t>
            </a:r>
            <a:r>
              <a:rPr lang="fr-FR" dirty="0"/>
              <a:t> of </a:t>
            </a:r>
            <a:r>
              <a:rPr lang="fr-FR" dirty="0" err="1"/>
              <a:t>subsidiarity</a:t>
            </a:r>
            <a:r>
              <a:rPr lang="fr-FR" dirty="0"/>
              <a:t> </a:t>
            </a:r>
            <a:r>
              <a:rPr lang="fr-FR" dirty="0" err="1"/>
              <a:t>thereby</a:t>
            </a:r>
            <a:r>
              <a:rPr lang="fr-FR" dirty="0"/>
              <a:t> </a:t>
            </a:r>
            <a:r>
              <a:rPr lang="fr-FR" dirty="0" err="1"/>
              <a:t>builds</a:t>
            </a:r>
            <a:r>
              <a:rPr lang="fr-FR" dirty="0"/>
              <a:t> on </a:t>
            </a:r>
            <a:r>
              <a:rPr lang="fr-FR" dirty="0" err="1"/>
              <a:t>two</a:t>
            </a:r>
            <a:r>
              <a:rPr lang="fr-FR" dirty="0"/>
              <a:t> tests. The first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the national </a:t>
            </a:r>
            <a:r>
              <a:rPr lang="fr-FR" dirty="0" err="1"/>
              <a:t>insufficiency</a:t>
            </a:r>
            <a:r>
              <a:rPr lang="fr-FR" dirty="0"/>
              <a:t> test. The Union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act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the objectives of the </a:t>
            </a:r>
            <a:r>
              <a:rPr lang="fr-FR" dirty="0" err="1"/>
              <a:t>proposed</a:t>
            </a:r>
            <a:r>
              <a:rPr lang="fr-FR" dirty="0"/>
              <a:t> action </a:t>
            </a:r>
            <a:r>
              <a:rPr lang="fr-FR" dirty="0" err="1"/>
              <a:t>could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sufficiently</a:t>
            </a:r>
            <a:r>
              <a:rPr lang="fr-FR" dirty="0"/>
              <a:t> </a:t>
            </a:r>
            <a:r>
              <a:rPr lang="fr-FR" dirty="0" err="1"/>
              <a:t>achieved</a:t>
            </a:r>
            <a:r>
              <a:rPr lang="fr-FR" dirty="0"/>
              <a:t> by the </a:t>
            </a:r>
            <a:r>
              <a:rPr lang="fr-FR" dirty="0" err="1"/>
              <a:t>Member</a:t>
            </a:r>
            <a:r>
              <a:rPr lang="fr-FR" dirty="0"/>
              <a:t> States (</a:t>
            </a:r>
            <a:r>
              <a:rPr lang="fr-FR" dirty="0" err="1"/>
              <a:t>centrally</a:t>
            </a:r>
            <a:r>
              <a:rPr lang="fr-FR" dirty="0"/>
              <a:t> or </a:t>
            </a:r>
            <a:r>
              <a:rPr lang="fr-FR" dirty="0" err="1"/>
              <a:t>regionally</a:t>
            </a:r>
            <a:r>
              <a:rPr lang="fr-FR" dirty="0"/>
              <a:t>). This </a:t>
            </a:r>
            <a:r>
              <a:rPr lang="fr-FR" dirty="0" err="1"/>
              <a:t>appears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an </a:t>
            </a:r>
            <a:r>
              <a:rPr lang="fr-FR" dirty="0" err="1"/>
              <a:t>absolute</a:t>
            </a:r>
            <a:r>
              <a:rPr lang="fr-FR" dirty="0"/>
              <a:t> standard. By </a:t>
            </a:r>
            <a:r>
              <a:rPr lang="fr-FR" dirty="0" err="1"/>
              <a:t>contrast</a:t>
            </a:r>
            <a:r>
              <a:rPr lang="fr-FR" dirty="0"/>
              <a:t>, a second test </a:t>
            </a:r>
            <a:r>
              <a:rPr lang="fr-FR" dirty="0" err="1"/>
              <a:t>is</a:t>
            </a:r>
            <a:r>
              <a:rPr lang="fr-FR" dirty="0"/>
              <a:t> a comparative </a:t>
            </a:r>
            <a:r>
              <a:rPr lang="fr-FR" dirty="0" err="1"/>
              <a:t>efficiency</a:t>
            </a:r>
            <a:r>
              <a:rPr lang="fr-FR" dirty="0"/>
              <a:t> test. The Union </a:t>
            </a:r>
            <a:r>
              <a:rPr lang="fr-FR" dirty="0" err="1"/>
              <a:t>should</a:t>
            </a:r>
            <a:r>
              <a:rPr lang="fr-FR" dirty="0"/>
              <a:t> not </a:t>
            </a:r>
            <a:r>
              <a:rPr lang="fr-FR" dirty="0" err="1"/>
              <a:t>act</a:t>
            </a:r>
            <a:r>
              <a:rPr lang="fr-FR" dirty="0"/>
              <a:t> </a:t>
            </a:r>
            <a:r>
              <a:rPr lang="fr-FR" dirty="0" err="1"/>
              <a:t>unless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achieve</a:t>
            </a:r>
            <a:r>
              <a:rPr lang="fr-FR" dirty="0"/>
              <a:t> the objectives of the </a:t>
            </a:r>
            <a:r>
              <a:rPr lang="fr-FR" dirty="0" err="1"/>
              <a:t>proposed</a:t>
            </a:r>
            <a:r>
              <a:rPr lang="fr-FR" dirty="0"/>
              <a:t> action. This </a:t>
            </a:r>
            <a:r>
              <a:rPr lang="fr-FR" dirty="0" err="1"/>
              <a:t>appears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a relative standard.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9812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31E8E5-8579-6A44-AD6A-FB4C3834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challenges to the division of </a:t>
            </a:r>
            <a:r>
              <a:rPr lang="fr-FR" dirty="0" err="1"/>
              <a:t>powers</a:t>
            </a:r>
            <a:r>
              <a:rPr lang="fr-FR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59439D-4C0E-054C-A2C0-56B3157A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EU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accused</a:t>
            </a:r>
            <a:r>
              <a:rPr lang="fr-FR" dirty="0"/>
              <a:t> to have « </a:t>
            </a:r>
            <a:r>
              <a:rPr lang="fr-FR" dirty="0" err="1"/>
              <a:t>unlimited</a:t>
            </a:r>
            <a:r>
              <a:rPr lang="fr-FR" dirty="0"/>
              <a:t> </a:t>
            </a:r>
            <a:r>
              <a:rPr lang="fr-FR" dirty="0" err="1"/>
              <a:t>powers</a:t>
            </a:r>
            <a:r>
              <a:rPr lang="fr-FR" dirty="0"/>
              <a:t> » or </a:t>
            </a:r>
            <a:r>
              <a:rPr lang="fr-FR" dirty="0" err="1"/>
              <a:t>competences</a:t>
            </a:r>
            <a:r>
              <a:rPr lang="fr-FR" dirty="0"/>
              <a:t>.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accusation? </a:t>
            </a:r>
          </a:p>
          <a:p>
            <a:r>
              <a:rPr lang="fr-FR" dirty="0"/>
              <a:t>1. </a:t>
            </a:r>
            <a:r>
              <a:rPr lang="it-IT" dirty="0"/>
              <a:t>The rise of </a:t>
            </a:r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endParaRPr lang="it-IT" dirty="0"/>
          </a:p>
          <a:p>
            <a:r>
              <a:rPr lang="fr-FR" dirty="0"/>
              <a:t>2.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very</a:t>
            </a:r>
            <a:r>
              <a:rPr lang="it-IT" dirty="0"/>
              <a:t> general legislative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horizontally</a:t>
            </a:r>
            <a:r>
              <a:rPr lang="it-IT" dirty="0"/>
              <a:t> </a:t>
            </a:r>
            <a:r>
              <a:rPr lang="it-IT" dirty="0" err="1"/>
              <a:t>cut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the </a:t>
            </a:r>
            <a:r>
              <a:rPr lang="it-IT" dirty="0" err="1"/>
              <a:t>various</a:t>
            </a:r>
            <a:r>
              <a:rPr lang="it-IT" dirty="0"/>
              <a:t> policy </a:t>
            </a:r>
            <a:r>
              <a:rPr lang="it-IT" dirty="0" err="1"/>
              <a:t>titles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. </a:t>
            </a:r>
            <a:r>
              <a:rPr lang="it-IT" dirty="0" err="1"/>
              <a:t>Articles</a:t>
            </a:r>
            <a:r>
              <a:rPr lang="it-IT" dirty="0"/>
              <a:t> 114 and 352 TFUE. </a:t>
            </a:r>
          </a:p>
          <a:p>
            <a:r>
              <a:rPr lang="it-IT" dirty="0"/>
              <a:t>3. The </a:t>
            </a:r>
            <a:r>
              <a:rPr lang="it-IT" dirty="0" err="1"/>
              <a:t>doctrine</a:t>
            </a:r>
            <a:r>
              <a:rPr lang="it-IT" dirty="0"/>
              <a:t> of </a:t>
            </a:r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146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BA20A2-B64A-5340-AE4A-D099C67D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Teleological</a:t>
            </a:r>
            <a:r>
              <a:rPr lang="fr-FR" dirty="0"/>
              <a:t> </a:t>
            </a:r>
            <a:r>
              <a:rPr lang="fr-FR" dirty="0" err="1"/>
              <a:t>interpretation</a:t>
            </a:r>
            <a:r>
              <a:rPr lang="fr-FR" dirty="0"/>
              <a:t> of </a:t>
            </a:r>
            <a:r>
              <a:rPr lang="fr-FR" dirty="0" err="1"/>
              <a:t>treaties</a:t>
            </a:r>
            <a:r>
              <a:rPr lang="fr-FR" dirty="0"/>
              <a:t> provisions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84DF9E-B9F3-894B-920F-7B12A546F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1. First </a:t>
            </a:r>
            <a:r>
              <a:rPr lang="it-IT" dirty="0" err="1"/>
              <a:t>point</a:t>
            </a:r>
            <a:r>
              <a:rPr lang="it-IT" dirty="0"/>
              <a:t>: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ECJ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interprets</a:t>
            </a:r>
            <a:r>
              <a:rPr lang="it-IT" dirty="0"/>
              <a:t> EU </a:t>
            </a:r>
            <a:r>
              <a:rPr lang="it-IT" dirty="0" err="1"/>
              <a:t>competences</a:t>
            </a:r>
            <a:r>
              <a:rPr lang="it-IT" dirty="0"/>
              <a:t> and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(and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so </a:t>
            </a:r>
            <a:r>
              <a:rPr lang="it-IT" dirty="0" err="1"/>
              <a:t>not</a:t>
            </a:r>
            <a:r>
              <a:rPr lang="it-IT" dirty="0"/>
              <a:t> in the </a:t>
            </a:r>
            <a:r>
              <a:rPr lang="it-IT" dirty="0" err="1"/>
              <a:t>classic</a:t>
            </a:r>
            <a:r>
              <a:rPr lang="it-IT" dirty="0"/>
              <a:t> </a:t>
            </a:r>
            <a:r>
              <a:rPr lang="it-IT" dirty="0" err="1"/>
              <a:t>internationalist</a:t>
            </a:r>
            <a:r>
              <a:rPr lang="it-IT" dirty="0"/>
              <a:t> way: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line with the </a:t>
            </a:r>
            <a:r>
              <a:rPr lang="it-IT" dirty="0" err="1"/>
              <a:t>clear</a:t>
            </a:r>
            <a:r>
              <a:rPr lang="it-IT" dirty="0"/>
              <a:t> </a:t>
            </a:r>
            <a:r>
              <a:rPr lang="it-IT" dirty="0" err="1"/>
              <a:t>intentions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// </a:t>
            </a:r>
            <a:r>
              <a:rPr lang="it-IT" dirty="0" err="1"/>
              <a:t>restrictive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.)</a:t>
            </a:r>
          </a:p>
          <a:p>
            <a:r>
              <a:rPr lang="it-IT" dirty="0"/>
              <a:t>On the </a:t>
            </a:r>
            <a:r>
              <a:rPr lang="it-IT" dirty="0" err="1"/>
              <a:t>contrary</a:t>
            </a:r>
            <a:r>
              <a:rPr lang="it-IT" dirty="0"/>
              <a:t> the ECJ </a:t>
            </a:r>
            <a:r>
              <a:rPr lang="it-IT" dirty="0" err="1"/>
              <a:t>interpretation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extensive</a:t>
            </a:r>
            <a:r>
              <a:rPr lang="it-IT" dirty="0"/>
              <a:t> / </a:t>
            </a:r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. </a:t>
            </a:r>
            <a:r>
              <a:rPr lang="it-IT" dirty="0" err="1"/>
              <a:t>Instead</a:t>
            </a:r>
            <a:r>
              <a:rPr lang="it-IT" dirty="0"/>
              <a:t> of </a:t>
            </a:r>
            <a:r>
              <a:rPr lang="it-IT" dirty="0" err="1"/>
              <a:t>looking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historical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of the </a:t>
            </a:r>
            <a:r>
              <a:rPr lang="it-IT" dirty="0" err="1"/>
              <a:t>founders</a:t>
            </a:r>
            <a:r>
              <a:rPr lang="it-IT" dirty="0"/>
              <a:t>, </a:t>
            </a:r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</a:t>
            </a:r>
            <a:r>
              <a:rPr lang="it-IT" dirty="0" err="1"/>
              <a:t>asks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purpose</a:t>
            </a:r>
            <a:r>
              <a:rPr lang="it-IT" dirty="0"/>
              <a:t> – or </a:t>
            </a:r>
            <a:r>
              <a:rPr lang="it-IT" dirty="0" err="1"/>
              <a:t>telos</a:t>
            </a:r>
            <a:r>
              <a:rPr lang="it-IT" dirty="0"/>
              <a:t> – of a </a:t>
            </a:r>
            <a:r>
              <a:rPr lang="it-IT" dirty="0" err="1"/>
              <a:t>rule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looks</a:t>
            </a:r>
            <a:r>
              <a:rPr lang="it-IT" dirty="0"/>
              <a:t> </a:t>
            </a:r>
            <a:r>
              <a:rPr lang="it-IT" dirty="0" err="1"/>
              <a:t>behind</a:t>
            </a:r>
            <a:r>
              <a:rPr lang="it-IT" dirty="0"/>
              <a:t> the </a:t>
            </a:r>
            <a:r>
              <a:rPr lang="it-IT" dirty="0" err="1"/>
              <a:t>legal</a:t>
            </a:r>
            <a:r>
              <a:rPr lang="it-IT" dirty="0"/>
              <a:t> text in </a:t>
            </a:r>
            <a:r>
              <a:rPr lang="it-IT" dirty="0" err="1"/>
              <a:t>search</a:t>
            </a:r>
            <a:r>
              <a:rPr lang="it-IT" dirty="0"/>
              <a:t> of a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solution</a:t>
            </a:r>
            <a:r>
              <a:rPr lang="it-IT" dirty="0"/>
              <a:t> to a social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anticipated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text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drafted</a:t>
            </a:r>
            <a:r>
              <a:rPr lang="it-IT" dirty="0"/>
              <a:t>. </a:t>
            </a:r>
            <a:r>
              <a:rPr lang="it-IT" dirty="0" err="1"/>
              <a:t>Teleological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can </a:t>
            </a:r>
            <a:r>
              <a:rPr lang="it-IT" dirty="0" err="1"/>
              <a:t>therefore</a:t>
            </a:r>
            <a:r>
              <a:rPr lang="it-IT" dirty="0"/>
              <a:t> – </a:t>
            </a:r>
            <a:r>
              <a:rPr lang="it-IT" dirty="0" err="1"/>
              <a:t>partly</a:t>
            </a:r>
            <a:r>
              <a:rPr lang="it-IT" dirty="0"/>
              <a:t> – </a:t>
            </a:r>
            <a:r>
              <a:rPr lang="it-IT" dirty="0" err="1"/>
              <a:t>constitute</a:t>
            </a:r>
            <a:r>
              <a:rPr lang="it-IT" dirty="0"/>
              <a:t> a “small” </a:t>
            </a:r>
            <a:r>
              <a:rPr lang="it-IT" dirty="0" err="1"/>
              <a:t>amendment</a:t>
            </a:r>
            <a:r>
              <a:rPr lang="it-IT" dirty="0"/>
              <a:t> of the </a:t>
            </a:r>
            <a:r>
              <a:rPr lang="it-IT" dirty="0" err="1"/>
              <a:t>original</a:t>
            </a:r>
            <a:r>
              <a:rPr lang="it-IT" dirty="0"/>
              <a:t> </a:t>
            </a:r>
            <a:r>
              <a:rPr lang="it-IT" dirty="0" err="1"/>
              <a:t>rule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potentially</a:t>
            </a:r>
            <a:r>
              <a:rPr lang="it-IT" dirty="0"/>
              <a:t> a </a:t>
            </a:r>
            <a:r>
              <a:rPr lang="it-IT" dirty="0" err="1"/>
              <a:t>method</a:t>
            </a:r>
            <a:r>
              <a:rPr lang="it-IT" dirty="0"/>
              <a:t> of </a:t>
            </a:r>
            <a:r>
              <a:rPr lang="it-IT" dirty="0" err="1"/>
              <a:t>incremental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complements</a:t>
            </a:r>
            <a:r>
              <a:rPr lang="it-IT" dirty="0"/>
              <a:t> the – rare – qualitative </a:t>
            </a:r>
            <a:r>
              <a:rPr lang="it-IT" dirty="0" err="1"/>
              <a:t>changes</a:t>
            </a:r>
            <a:r>
              <a:rPr lang="it-IT" dirty="0"/>
              <a:t> </a:t>
            </a:r>
            <a:r>
              <a:rPr lang="it-IT" dirty="0" err="1"/>
              <a:t>following</a:t>
            </a:r>
            <a:r>
              <a:rPr lang="it-IT" dirty="0"/>
              <a:t> “big”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amendments</a:t>
            </a:r>
            <a:r>
              <a:rPr lang="it-IT" dirty="0"/>
              <a:t>. (US </a:t>
            </a:r>
            <a:r>
              <a:rPr lang="it-IT" dirty="0" err="1"/>
              <a:t>constitution</a:t>
            </a:r>
            <a:r>
              <a:rPr lang="it-IT" dirty="0"/>
              <a:t> </a:t>
            </a:r>
            <a:r>
              <a:rPr lang="it-IT" dirty="0" err="1"/>
              <a:t>exemple</a:t>
            </a:r>
            <a:r>
              <a:rPr lang="it-IT" dirty="0"/>
              <a:t>)</a:t>
            </a:r>
          </a:p>
          <a:p>
            <a:r>
              <a:rPr lang="it-IT" dirty="0" err="1"/>
              <a:t>What’s</a:t>
            </a:r>
            <a:r>
              <a:rPr lang="it-IT" dirty="0"/>
              <a:t> the </a:t>
            </a:r>
            <a:r>
              <a:rPr lang="it-IT" dirty="0" err="1"/>
              <a:t>telos</a:t>
            </a:r>
            <a:r>
              <a:rPr lang="it-IT" dirty="0"/>
              <a:t>? The </a:t>
            </a:r>
            <a:r>
              <a:rPr lang="it-IT" dirty="0" err="1"/>
              <a:t>ever</a:t>
            </a:r>
            <a:r>
              <a:rPr lang="it-IT" dirty="0"/>
              <a:t> </a:t>
            </a:r>
            <a:r>
              <a:rPr lang="it-IT" dirty="0" err="1"/>
              <a:t>closer</a:t>
            </a:r>
            <a:r>
              <a:rPr lang="it-IT" dirty="0"/>
              <a:t> union/ more </a:t>
            </a:r>
            <a:r>
              <a:rPr lang="it-IT" dirty="0" err="1"/>
              <a:t>integration</a:t>
            </a:r>
            <a:r>
              <a:rPr lang="it-IT" dirty="0"/>
              <a:t>. The </a:t>
            </a:r>
            <a:r>
              <a:rPr lang="it-IT" dirty="0" err="1"/>
              <a:t>Union’s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</a:t>
            </a:r>
            <a:r>
              <a:rPr lang="it-IT" dirty="0" err="1"/>
              <a:t>interpreted</a:t>
            </a:r>
            <a:r>
              <a:rPr lang="it-IT" dirty="0"/>
              <a:t> in </a:t>
            </a:r>
            <a:r>
              <a:rPr lang="it-IT" dirty="0" err="1"/>
              <a:t>such</a:t>
            </a:r>
            <a:r>
              <a:rPr lang="it-IT" dirty="0"/>
              <a:t> a way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potentially</a:t>
            </a:r>
            <a:r>
              <a:rPr lang="it-IT" dirty="0"/>
              <a:t> ‘</a:t>
            </a:r>
            <a:r>
              <a:rPr lang="it-IT" dirty="0" err="1"/>
              <a:t>spill</a:t>
            </a:r>
            <a:r>
              <a:rPr lang="it-IT" dirty="0"/>
              <a:t> over’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policy </a:t>
            </a:r>
            <a:r>
              <a:rPr lang="it-IT" dirty="0" err="1"/>
              <a:t>areas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‘</a:t>
            </a:r>
            <a:r>
              <a:rPr lang="it-IT" dirty="0" err="1"/>
              <a:t>spillover</a:t>
            </a:r>
            <a:r>
              <a:rPr lang="it-IT" dirty="0"/>
              <a:t>’ </a:t>
            </a:r>
            <a:r>
              <a:rPr lang="it-IT" dirty="0" err="1"/>
              <a:t>effect</a:t>
            </a:r>
            <a:r>
              <a:rPr lang="it-IT" dirty="0"/>
              <a:t> can be </a:t>
            </a:r>
            <a:r>
              <a:rPr lang="it-IT" dirty="0" err="1"/>
              <a:t>particularly</a:t>
            </a:r>
            <a:r>
              <a:rPr lang="it-IT" dirty="0"/>
              <a:t> </a:t>
            </a:r>
            <a:r>
              <a:rPr lang="it-IT" dirty="0" err="1"/>
              <a:t>observed</a:t>
            </a:r>
            <a:r>
              <a:rPr lang="it-IT" dirty="0"/>
              <a:t> with </a:t>
            </a:r>
            <a:r>
              <a:rPr lang="it-IT" dirty="0" err="1"/>
              <a:t>regard</a:t>
            </a:r>
            <a:r>
              <a:rPr lang="it-IT" dirty="0"/>
              <a:t> to a </a:t>
            </a:r>
            <a:r>
              <a:rPr lang="it-IT" dirty="0" err="1"/>
              <a:t>second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: the rise of the </a:t>
            </a:r>
            <a:r>
              <a:rPr lang="it-IT" dirty="0" err="1"/>
              <a:t>Union’s</a:t>
            </a:r>
            <a:r>
              <a:rPr lang="it-IT" dirty="0"/>
              <a:t> general </a:t>
            </a:r>
            <a:r>
              <a:rPr lang="it-IT" dirty="0" err="1"/>
              <a:t>competences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2033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CAEAB0-095C-034F-BFD2-6147AD68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GERAMAN PUBLIC LAW PERSPECTIVE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26498-9B20-D24D-AE0E-ACC2986AF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thought</a:t>
            </a:r>
            <a:r>
              <a:rPr lang="it-IT" dirty="0"/>
              <a:t>, </a:t>
            </a:r>
            <a:r>
              <a:rPr lang="it-IT" dirty="0" err="1"/>
              <a:t>like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thought</a:t>
            </a:r>
            <a:r>
              <a:rPr lang="it-IT" dirty="0"/>
              <a:t>, </a:t>
            </a:r>
            <a:r>
              <a:rPr lang="it-IT" dirty="0" err="1"/>
              <a:t>insists</a:t>
            </a:r>
            <a:r>
              <a:rPr lang="it-IT" dirty="0"/>
              <a:t> on the </a:t>
            </a:r>
            <a:r>
              <a:rPr lang="it-IT" dirty="0" err="1"/>
              <a:t>indivisibility</a:t>
            </a:r>
            <a:r>
              <a:rPr lang="it-IT" dirty="0"/>
              <a:t> of </a:t>
            </a:r>
            <a:r>
              <a:rPr lang="it-IT" dirty="0" err="1"/>
              <a:t>sovereignty’s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idea of </a:t>
            </a:r>
            <a:r>
              <a:rPr lang="it-IT" dirty="0" err="1"/>
              <a:t>sovereignty</a:t>
            </a:r>
            <a:r>
              <a:rPr lang="it-IT" dirty="0"/>
              <a:t> </a:t>
            </a:r>
            <a:r>
              <a:rPr lang="it-IT" dirty="0" err="1"/>
              <a:t>here</a:t>
            </a:r>
            <a:r>
              <a:rPr lang="it-IT" dirty="0"/>
              <a:t> </a:t>
            </a:r>
            <a:r>
              <a:rPr lang="it-IT" dirty="0" err="1"/>
              <a:t>comes</a:t>
            </a:r>
            <a:r>
              <a:rPr lang="it-IT" dirty="0"/>
              <a:t> to operate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prism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a Union of </a:t>
            </a:r>
            <a:r>
              <a:rPr lang="it-IT" dirty="0" err="1"/>
              <a:t>States</a:t>
            </a:r>
            <a:r>
              <a:rPr lang="it-IT" dirty="0"/>
              <a:t>: </a:t>
            </a:r>
            <a:r>
              <a:rPr lang="it-IT" dirty="0" err="1"/>
              <a:t>either</a:t>
            </a:r>
            <a:r>
              <a:rPr lang="it-IT" dirty="0"/>
              <a:t> the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transferred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sovereignty</a:t>
            </a:r>
            <a:r>
              <a:rPr lang="it-IT" dirty="0"/>
              <a:t> and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remained</a:t>
            </a:r>
            <a:r>
              <a:rPr lang="it-IT" dirty="0"/>
              <a:t> </a:t>
            </a:r>
            <a:r>
              <a:rPr lang="it-IT" dirty="0" err="1"/>
              <a:t>sovereign</a:t>
            </a:r>
            <a:r>
              <a:rPr lang="it-IT" dirty="0"/>
              <a:t>; or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transferred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sovereignty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case the Union </a:t>
            </a:r>
            <a:r>
              <a:rPr lang="it-IT" dirty="0" err="1"/>
              <a:t>was</a:t>
            </a:r>
            <a:r>
              <a:rPr lang="it-IT" dirty="0"/>
              <a:t> a-</a:t>
            </a:r>
            <a:r>
              <a:rPr lang="it-IT" dirty="0" err="1"/>
              <a:t>now</a:t>
            </a:r>
            <a:r>
              <a:rPr lang="it-IT" dirty="0"/>
              <a:t> -</a:t>
            </a:r>
            <a:r>
              <a:rPr lang="it-IT" b="1" dirty="0"/>
              <a:t> </a:t>
            </a:r>
            <a:r>
              <a:rPr lang="it-IT" b="1" dirty="0" err="1"/>
              <a:t>sovereign</a:t>
            </a:r>
            <a:r>
              <a:rPr lang="it-IT" b="1" dirty="0"/>
              <a:t> State</a:t>
            </a:r>
            <a:r>
              <a:rPr lang="it-IT" dirty="0"/>
              <a:t>. The </a:t>
            </a:r>
            <a:r>
              <a:rPr lang="it-IT" dirty="0" err="1"/>
              <a:t>result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conceptual</a:t>
            </a:r>
            <a:r>
              <a:rPr lang="it-IT" dirty="0"/>
              <a:t> ‘</a:t>
            </a:r>
            <a:r>
              <a:rPr lang="it-IT" dirty="0" err="1"/>
              <a:t>polarisation</a:t>
            </a:r>
            <a:r>
              <a:rPr lang="it-IT" dirty="0"/>
              <a:t>’ </a:t>
            </a:r>
            <a:r>
              <a:rPr lang="it-IT" dirty="0" err="1"/>
              <a:t>expressed</a:t>
            </a:r>
            <a:r>
              <a:rPr lang="it-IT" dirty="0"/>
              <a:t> in a </a:t>
            </a:r>
            <a:r>
              <a:rPr lang="it-IT" dirty="0" err="1"/>
              <a:t>distinction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‘</a:t>
            </a:r>
            <a:r>
              <a:rPr lang="it-IT" dirty="0" err="1"/>
              <a:t>absolute</a:t>
            </a:r>
            <a:r>
              <a:rPr lang="it-IT" dirty="0"/>
              <a:t>’ </a:t>
            </a:r>
            <a:r>
              <a:rPr lang="it-IT" dirty="0" err="1"/>
              <a:t>categories</a:t>
            </a:r>
            <a:r>
              <a:rPr lang="it-IT" dirty="0"/>
              <a:t>: </a:t>
            </a:r>
            <a:r>
              <a:rPr lang="it-IT" dirty="0" err="1"/>
              <a:t>either</a:t>
            </a:r>
            <a:r>
              <a:rPr lang="it-IT" dirty="0"/>
              <a:t> a Union of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 ‘</a:t>
            </a:r>
            <a:r>
              <a:rPr lang="it-IT" b="1" dirty="0" err="1"/>
              <a:t>Confederation</a:t>
            </a:r>
            <a:r>
              <a:rPr lang="it-IT" b="1" dirty="0"/>
              <a:t> of </a:t>
            </a:r>
            <a:r>
              <a:rPr lang="it-IT" b="1" dirty="0" err="1"/>
              <a:t>States</a:t>
            </a:r>
            <a:r>
              <a:rPr lang="it-IT" b="1" dirty="0"/>
              <a:t>’ or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was</a:t>
            </a:r>
            <a:r>
              <a:rPr lang="it-IT" b="1" dirty="0"/>
              <a:t> a ‘Federal State’</a:t>
            </a:r>
            <a:r>
              <a:rPr lang="it-IT" dirty="0"/>
              <a:t>. </a:t>
            </a:r>
            <a:r>
              <a:rPr lang="it-IT" dirty="0" err="1"/>
              <a:t>Tertium</a:t>
            </a:r>
            <a:r>
              <a:rPr lang="it-IT" dirty="0"/>
              <a:t> non </a:t>
            </a:r>
            <a:r>
              <a:rPr lang="it-IT" dirty="0" err="1"/>
              <a:t>datur</a:t>
            </a:r>
            <a:r>
              <a:rPr lang="it-IT" dirty="0"/>
              <a:t>.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possibility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excluded</a:t>
            </a:r>
            <a:r>
              <a:rPr lang="fr-FR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511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BD5D01-4E4B-134E-8460-DBBB220C9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/>
              <a:t>Exemple: the </a:t>
            </a:r>
            <a:r>
              <a:rPr lang="fr-FR" sz="3100" dirty="0" err="1"/>
              <a:t>interpretation</a:t>
            </a:r>
            <a:r>
              <a:rPr lang="fr-FR" sz="3100" dirty="0"/>
              <a:t> of the </a:t>
            </a:r>
            <a:r>
              <a:rPr lang="fr-FR" sz="3100" dirty="0" err="1"/>
              <a:t>Working</a:t>
            </a:r>
            <a:r>
              <a:rPr lang="fr-FR" sz="3100" dirty="0"/>
              <a:t> Time Directive</a:t>
            </a:r>
            <a:br>
              <a:rPr lang="fr-FR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C40C21-E756-4140-9639-0B064D336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Directive </a:t>
            </a:r>
            <a:r>
              <a:rPr lang="fr-FR" dirty="0" err="1"/>
              <a:t>had</a:t>
            </a:r>
            <a:r>
              <a:rPr lang="fr-FR" dirty="0"/>
              <a:t> been </a:t>
            </a:r>
            <a:r>
              <a:rPr lang="fr-FR" dirty="0" err="1"/>
              <a:t>based</a:t>
            </a:r>
            <a:r>
              <a:rPr lang="fr-FR" dirty="0"/>
              <a:t> on a provision </a:t>
            </a:r>
            <a:r>
              <a:rPr lang="fr-FR" dirty="0" err="1"/>
              <a:t>within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X on “Social Policy”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the Union to “encourage </a:t>
            </a:r>
            <a:r>
              <a:rPr lang="fr-FR" dirty="0" err="1"/>
              <a:t>improvements</a:t>
            </a:r>
            <a:r>
              <a:rPr lang="fr-FR" dirty="0"/>
              <a:t>, </a:t>
            </a:r>
            <a:r>
              <a:rPr lang="fr-FR" dirty="0" err="1"/>
              <a:t>especially</a:t>
            </a:r>
            <a:r>
              <a:rPr lang="fr-FR" dirty="0"/>
              <a:t> in the </a:t>
            </a:r>
            <a:r>
              <a:rPr lang="fr-FR" dirty="0" err="1"/>
              <a:t>working</a:t>
            </a:r>
            <a:r>
              <a:rPr lang="fr-FR" dirty="0"/>
              <a:t> </a:t>
            </a:r>
            <a:r>
              <a:rPr lang="fr-FR" dirty="0" err="1"/>
              <a:t>environment</a:t>
            </a:r>
            <a:r>
              <a:rPr lang="fr-FR" dirty="0"/>
              <a:t>, as regards the </a:t>
            </a:r>
            <a:r>
              <a:rPr lang="fr-FR" dirty="0" err="1"/>
              <a:t>health</a:t>
            </a:r>
            <a:r>
              <a:rPr lang="fr-FR" dirty="0"/>
              <a:t> and </a:t>
            </a:r>
            <a:r>
              <a:rPr lang="fr-FR" dirty="0" err="1"/>
              <a:t>safety</a:t>
            </a:r>
            <a:r>
              <a:rPr lang="fr-FR" dirty="0"/>
              <a:t> of </a:t>
            </a:r>
            <a:r>
              <a:rPr lang="fr-FR" dirty="0" err="1"/>
              <a:t>workers</a:t>
            </a:r>
            <a:r>
              <a:rPr lang="fr-FR" dirty="0"/>
              <a:t>”. </a:t>
            </a:r>
          </a:p>
          <a:p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 </a:t>
            </a:r>
            <a:r>
              <a:rPr lang="fr-FR" dirty="0" err="1"/>
              <a:t>entitle</a:t>
            </a:r>
            <a:r>
              <a:rPr lang="fr-FR" dirty="0"/>
              <a:t> the Union to </a:t>
            </a:r>
            <a:r>
              <a:rPr lang="fr-FR" dirty="0" err="1"/>
              <a:t>adopt</a:t>
            </a:r>
            <a:r>
              <a:rPr lang="fr-FR" dirty="0"/>
              <a:t> </a:t>
            </a:r>
            <a:r>
              <a:rPr lang="fr-FR" dirty="0" err="1"/>
              <a:t>legislation</a:t>
            </a:r>
            <a:r>
              <a:rPr lang="fr-FR" dirty="0"/>
              <a:t> on the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b="1" dirty="0" err="1"/>
              <a:t>organization</a:t>
            </a:r>
            <a:r>
              <a:rPr lang="fr-FR" b="1" dirty="0"/>
              <a:t> of </a:t>
            </a:r>
            <a:r>
              <a:rPr lang="fr-FR" b="1" dirty="0" err="1"/>
              <a:t>working</a:t>
            </a:r>
            <a:r>
              <a:rPr lang="fr-FR" b="1" dirty="0"/>
              <a:t> time</a:t>
            </a:r>
            <a:r>
              <a:rPr lang="fr-FR" dirty="0"/>
              <a:t>?</a:t>
            </a:r>
          </a:p>
          <a:p>
            <a:r>
              <a:rPr lang="fr-FR" dirty="0"/>
              <a:t>Case C-84/94, United </a:t>
            </a:r>
            <a:r>
              <a:rPr lang="fr-FR" dirty="0" err="1"/>
              <a:t>Kingdom</a:t>
            </a:r>
            <a:r>
              <a:rPr lang="fr-FR" dirty="0"/>
              <a:t> of Great </a:t>
            </a:r>
            <a:r>
              <a:rPr lang="fr-FR" dirty="0" err="1"/>
              <a:t>Britain</a:t>
            </a:r>
            <a:r>
              <a:rPr lang="fr-FR" dirty="0"/>
              <a:t> and </a:t>
            </a:r>
            <a:r>
              <a:rPr lang="fr-FR" dirty="0" err="1"/>
              <a:t>Northern</a:t>
            </a:r>
            <a:r>
              <a:rPr lang="fr-FR" dirty="0"/>
              <a:t> Ireland v Council of the </a:t>
            </a:r>
            <a:r>
              <a:rPr lang="fr-FR" dirty="0" err="1"/>
              <a:t>European</a:t>
            </a:r>
            <a:r>
              <a:rPr lang="fr-FR" dirty="0"/>
              <a:t> Union</a:t>
            </a:r>
          </a:p>
          <a:p>
            <a:r>
              <a:rPr lang="fr-FR" dirty="0"/>
              <a:t>Action for </a:t>
            </a:r>
            <a:r>
              <a:rPr lang="fr-FR" dirty="0" err="1"/>
              <a:t>annulment</a:t>
            </a:r>
            <a:r>
              <a:rPr lang="fr-FR" dirty="0"/>
              <a:t> </a:t>
            </a:r>
            <a:r>
              <a:rPr lang="fr-FR" dirty="0" err="1"/>
              <a:t>against</a:t>
            </a:r>
            <a:r>
              <a:rPr lang="fr-FR" dirty="0"/>
              <a:t> Directive 93/104/EC </a:t>
            </a:r>
            <a:r>
              <a:rPr lang="fr-FR" dirty="0" err="1"/>
              <a:t>concerning</a:t>
            </a:r>
            <a:r>
              <a:rPr lang="fr-FR" dirty="0"/>
              <a:t> certain aspects of the </a:t>
            </a:r>
            <a:r>
              <a:rPr lang="fr-FR" dirty="0" err="1"/>
              <a:t>organization</a:t>
            </a:r>
            <a:r>
              <a:rPr lang="fr-FR" dirty="0"/>
              <a:t> of </a:t>
            </a:r>
            <a:r>
              <a:rPr lang="fr-FR" dirty="0" err="1"/>
              <a:t>working</a:t>
            </a:r>
            <a:r>
              <a:rPr lang="fr-FR" dirty="0"/>
              <a:t> time. </a:t>
            </a:r>
          </a:p>
        </p:txBody>
      </p:sp>
    </p:spTree>
    <p:extLst>
      <p:ext uri="{BB962C8B-B14F-4D97-AF65-F5344CB8AC3E}">
        <p14:creationId xmlns:p14="http://schemas.microsoft.com/office/powerpoint/2010/main" val="363578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69859-87BA-8A43-9837-04B7AA92F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218" y="600501"/>
            <a:ext cx="10548582" cy="5576462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on 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Article</a:t>
            </a:r>
            <a:r>
              <a:rPr lang="it-IT" dirty="0"/>
              <a:t> 118a of the </a:t>
            </a:r>
            <a:r>
              <a:rPr lang="it-IT" dirty="0" err="1"/>
              <a:t>Treaty</a:t>
            </a:r>
            <a:r>
              <a:rPr lang="it-IT" dirty="0"/>
              <a:t>, 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"1.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pay</a:t>
            </a:r>
            <a:r>
              <a:rPr lang="it-IT" dirty="0"/>
              <a:t>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attention</a:t>
            </a:r>
            <a:r>
              <a:rPr lang="it-IT" dirty="0"/>
              <a:t> to </a:t>
            </a:r>
            <a:r>
              <a:rPr lang="it-IT" dirty="0" err="1"/>
              <a:t>encouraging</a:t>
            </a:r>
            <a:r>
              <a:rPr lang="it-IT" dirty="0"/>
              <a:t> </a:t>
            </a:r>
            <a:r>
              <a:rPr lang="it-IT" dirty="0" err="1"/>
              <a:t>improvements</a:t>
            </a:r>
            <a:r>
              <a:rPr lang="it-IT" dirty="0"/>
              <a:t>, </a:t>
            </a:r>
            <a:r>
              <a:rPr lang="it-IT" dirty="0" err="1"/>
              <a:t>especially</a:t>
            </a:r>
            <a:r>
              <a:rPr lang="it-IT" dirty="0"/>
              <a:t> in the </a:t>
            </a:r>
            <a:r>
              <a:rPr lang="it-IT" dirty="0" err="1"/>
              <a:t>working</a:t>
            </a:r>
            <a:r>
              <a:rPr lang="it-IT" dirty="0"/>
              <a:t> </a:t>
            </a:r>
            <a:r>
              <a:rPr lang="it-IT" dirty="0" err="1"/>
              <a:t>environment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the </a:t>
            </a:r>
            <a:r>
              <a:rPr lang="it-IT" dirty="0" err="1"/>
              <a:t>health</a:t>
            </a:r>
            <a:r>
              <a:rPr lang="it-IT" dirty="0"/>
              <a:t> and </a:t>
            </a:r>
            <a:r>
              <a:rPr lang="it-IT" dirty="0" err="1"/>
              <a:t>safety</a:t>
            </a:r>
            <a:r>
              <a:rPr lang="it-IT" dirty="0"/>
              <a:t> of </a:t>
            </a:r>
            <a:r>
              <a:rPr lang="it-IT" dirty="0" err="1"/>
              <a:t>workers</a:t>
            </a:r>
            <a:r>
              <a:rPr lang="it-IT" dirty="0"/>
              <a:t>, and </a:t>
            </a:r>
            <a:r>
              <a:rPr lang="it-IT" dirty="0" err="1"/>
              <a:t>shall</a:t>
            </a:r>
            <a:r>
              <a:rPr lang="it-IT" dirty="0"/>
              <a:t> set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objective</a:t>
            </a:r>
            <a:r>
              <a:rPr lang="it-IT" dirty="0"/>
              <a:t> the </a:t>
            </a:r>
            <a:r>
              <a:rPr lang="it-IT" dirty="0" err="1"/>
              <a:t>harmonization</a:t>
            </a:r>
            <a:r>
              <a:rPr lang="it-IT" dirty="0"/>
              <a:t> of </a:t>
            </a:r>
            <a:r>
              <a:rPr lang="it-IT" dirty="0" err="1"/>
              <a:t>conditions</a:t>
            </a:r>
            <a:r>
              <a:rPr lang="it-IT" dirty="0"/>
              <a:t> in </a:t>
            </a:r>
            <a:r>
              <a:rPr lang="it-IT" dirty="0" err="1"/>
              <a:t>this</a:t>
            </a:r>
            <a:r>
              <a:rPr lang="it-IT" dirty="0"/>
              <a:t> area,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maintaining</a:t>
            </a:r>
            <a:r>
              <a:rPr lang="it-IT" dirty="0"/>
              <a:t> the </a:t>
            </a:r>
            <a:r>
              <a:rPr lang="it-IT" dirty="0" err="1"/>
              <a:t>improvements</a:t>
            </a:r>
            <a:r>
              <a:rPr lang="it-IT" dirty="0"/>
              <a:t> made. </a:t>
            </a:r>
          </a:p>
          <a:p>
            <a:r>
              <a:rPr lang="it-IT" dirty="0"/>
              <a:t>2. In </a:t>
            </a:r>
            <a:r>
              <a:rPr lang="it-IT" dirty="0" err="1"/>
              <a:t>order</a:t>
            </a:r>
            <a:r>
              <a:rPr lang="it-IT" dirty="0"/>
              <a:t> to help </a:t>
            </a:r>
            <a:r>
              <a:rPr lang="it-IT" dirty="0" err="1"/>
              <a:t>achieve</a:t>
            </a:r>
            <a:r>
              <a:rPr lang="it-IT" dirty="0"/>
              <a:t> the </a:t>
            </a:r>
            <a:r>
              <a:rPr lang="it-IT" dirty="0" err="1"/>
              <a:t>objective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in the first </a:t>
            </a:r>
            <a:r>
              <a:rPr lang="it-IT" dirty="0" err="1"/>
              <a:t>paragraph</a:t>
            </a:r>
            <a:r>
              <a:rPr lang="it-IT" dirty="0"/>
              <a:t>, the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acting</a:t>
            </a:r>
            <a:r>
              <a:rPr lang="it-IT" dirty="0"/>
              <a:t> in </a:t>
            </a:r>
            <a:r>
              <a:rPr lang="it-IT" dirty="0" err="1"/>
              <a:t>accordance</a:t>
            </a:r>
            <a:r>
              <a:rPr lang="it-IT" dirty="0"/>
              <a:t> with the procedure </a:t>
            </a:r>
            <a:r>
              <a:rPr lang="it-IT" dirty="0" err="1"/>
              <a:t>referred</a:t>
            </a:r>
            <a:r>
              <a:rPr lang="it-IT" dirty="0"/>
              <a:t> to in </a:t>
            </a:r>
            <a:r>
              <a:rPr lang="it-IT" dirty="0" err="1"/>
              <a:t>Article</a:t>
            </a:r>
            <a:r>
              <a:rPr lang="it-IT" dirty="0"/>
              <a:t> 189c and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consulting</a:t>
            </a:r>
            <a:r>
              <a:rPr lang="it-IT" dirty="0"/>
              <a:t> the </a:t>
            </a:r>
            <a:r>
              <a:rPr lang="it-IT" dirty="0" err="1"/>
              <a:t>Economic</a:t>
            </a:r>
            <a:r>
              <a:rPr lang="it-IT" dirty="0"/>
              <a:t> and Social </a:t>
            </a:r>
            <a:r>
              <a:rPr lang="it-IT" dirty="0" err="1"/>
              <a:t>Committee</a:t>
            </a:r>
            <a:r>
              <a:rPr lang="it-IT" dirty="0"/>
              <a:t>,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adopt</a:t>
            </a:r>
            <a:r>
              <a:rPr lang="it-IT" dirty="0"/>
              <a:t> by </a:t>
            </a:r>
            <a:r>
              <a:rPr lang="it-IT" dirty="0" err="1"/>
              <a:t>means</a:t>
            </a:r>
            <a:r>
              <a:rPr lang="it-IT" dirty="0"/>
              <a:t> of </a:t>
            </a:r>
            <a:r>
              <a:rPr lang="it-IT" dirty="0" err="1"/>
              <a:t>directives</a:t>
            </a:r>
            <a:r>
              <a:rPr lang="it-IT" dirty="0"/>
              <a:t> minimum </a:t>
            </a:r>
            <a:r>
              <a:rPr lang="it-IT" dirty="0" err="1"/>
              <a:t>requirements</a:t>
            </a:r>
            <a:r>
              <a:rPr lang="it-IT" dirty="0"/>
              <a:t> for </a:t>
            </a:r>
            <a:r>
              <a:rPr lang="it-IT" dirty="0" err="1"/>
              <a:t>gradual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r>
              <a:rPr lang="it-IT" dirty="0"/>
              <a:t>,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regard</a:t>
            </a:r>
            <a:r>
              <a:rPr lang="it-IT" dirty="0"/>
              <a:t> to the </a:t>
            </a:r>
            <a:r>
              <a:rPr lang="it-IT" dirty="0" err="1"/>
              <a:t>conditions</a:t>
            </a:r>
            <a:r>
              <a:rPr lang="it-IT" dirty="0"/>
              <a:t> and </a:t>
            </a:r>
            <a:r>
              <a:rPr lang="it-IT" dirty="0" err="1"/>
              <a:t>technical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</a:t>
            </a:r>
            <a:r>
              <a:rPr lang="it-IT" dirty="0" err="1"/>
              <a:t>obtaining</a:t>
            </a:r>
            <a:r>
              <a:rPr lang="it-IT" dirty="0"/>
              <a:t> in </a:t>
            </a:r>
            <a:r>
              <a:rPr lang="it-IT" dirty="0" err="1"/>
              <a:t>each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. </a:t>
            </a:r>
          </a:p>
          <a:p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directives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avoid</a:t>
            </a:r>
            <a:r>
              <a:rPr lang="it-IT" dirty="0"/>
              <a:t> </a:t>
            </a:r>
            <a:r>
              <a:rPr lang="it-IT" dirty="0" err="1"/>
              <a:t>imposing</a:t>
            </a:r>
            <a:r>
              <a:rPr lang="it-IT" dirty="0"/>
              <a:t> </a:t>
            </a:r>
            <a:r>
              <a:rPr lang="it-IT" dirty="0" err="1"/>
              <a:t>administrative</a:t>
            </a:r>
            <a:r>
              <a:rPr lang="it-IT" dirty="0"/>
              <a:t>, </a:t>
            </a:r>
            <a:r>
              <a:rPr lang="it-IT" dirty="0" err="1"/>
              <a:t>financial</a:t>
            </a:r>
            <a:r>
              <a:rPr lang="it-IT" dirty="0"/>
              <a:t> and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constraints</a:t>
            </a:r>
            <a:r>
              <a:rPr lang="it-IT" dirty="0"/>
              <a:t> in a way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hold</a:t>
            </a:r>
            <a:r>
              <a:rPr lang="it-IT" dirty="0"/>
              <a:t> back the </a:t>
            </a:r>
            <a:r>
              <a:rPr lang="it-IT" dirty="0" err="1"/>
              <a:t>creation</a:t>
            </a:r>
            <a:r>
              <a:rPr lang="it-IT" dirty="0"/>
              <a:t> and </a:t>
            </a:r>
            <a:r>
              <a:rPr lang="it-IT" dirty="0" err="1"/>
              <a:t>development</a:t>
            </a:r>
            <a:r>
              <a:rPr lang="it-IT" dirty="0"/>
              <a:t> of small and medium-</a:t>
            </a:r>
            <a:r>
              <a:rPr lang="it-IT" dirty="0" err="1"/>
              <a:t>sized</a:t>
            </a:r>
            <a:r>
              <a:rPr lang="it-IT" dirty="0"/>
              <a:t> </a:t>
            </a:r>
            <a:r>
              <a:rPr lang="it-IT" dirty="0" err="1"/>
              <a:t>undertakings</a:t>
            </a:r>
            <a:r>
              <a:rPr lang="it-IT" dirty="0"/>
              <a:t>». </a:t>
            </a:r>
          </a:p>
          <a:p>
            <a:r>
              <a:rPr lang="it-IT" dirty="0" err="1"/>
              <a:t>Section</a:t>
            </a:r>
            <a:r>
              <a:rPr lang="it-IT" dirty="0"/>
              <a:t> II of 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regulates</a:t>
            </a:r>
            <a:r>
              <a:rPr lang="it-IT" dirty="0"/>
              <a:t> minimum </a:t>
            </a:r>
            <a:r>
              <a:rPr lang="it-IT" dirty="0" err="1"/>
              <a:t>periods</a:t>
            </a:r>
            <a:r>
              <a:rPr lang="it-IT" dirty="0"/>
              <a:t> of </a:t>
            </a:r>
            <a:r>
              <a:rPr lang="it-IT" dirty="0" err="1"/>
              <a:t>daily</a:t>
            </a:r>
            <a:r>
              <a:rPr lang="it-IT" dirty="0"/>
              <a:t> </a:t>
            </a:r>
            <a:r>
              <a:rPr lang="it-IT" dirty="0" err="1"/>
              <a:t>rest</a:t>
            </a:r>
            <a:r>
              <a:rPr lang="it-IT" dirty="0"/>
              <a:t>, </a:t>
            </a:r>
            <a:r>
              <a:rPr lang="it-IT" dirty="0" err="1"/>
              <a:t>weekly</a:t>
            </a:r>
            <a:r>
              <a:rPr lang="it-IT" dirty="0"/>
              <a:t> </a:t>
            </a:r>
            <a:r>
              <a:rPr lang="it-IT" dirty="0" err="1"/>
              <a:t>rest</a:t>
            </a:r>
            <a:r>
              <a:rPr lang="it-IT" dirty="0"/>
              <a:t> and </a:t>
            </a:r>
            <a:r>
              <a:rPr lang="it-IT" dirty="0" err="1"/>
              <a:t>annual</a:t>
            </a:r>
            <a:r>
              <a:rPr lang="it-IT" dirty="0"/>
              <a:t> </a:t>
            </a:r>
            <a:r>
              <a:rPr lang="it-IT" dirty="0" err="1"/>
              <a:t>leave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rest</a:t>
            </a:r>
            <a:r>
              <a:rPr lang="it-IT" dirty="0"/>
              <a:t> breaks and maximum </a:t>
            </a:r>
            <a:r>
              <a:rPr lang="it-IT" dirty="0" err="1"/>
              <a:t>weekly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time.</a:t>
            </a:r>
          </a:p>
          <a:p>
            <a:r>
              <a:rPr lang="it-IT" dirty="0"/>
              <a:t>The UK </a:t>
            </a:r>
            <a:r>
              <a:rPr lang="it-IT" dirty="0" err="1"/>
              <a:t>claimed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no </a:t>
            </a:r>
            <a:r>
              <a:rPr lang="it-IT" dirty="0" err="1"/>
              <a:t>thematic</a:t>
            </a:r>
            <a:r>
              <a:rPr lang="it-IT" dirty="0"/>
              <a:t> link to </a:t>
            </a:r>
            <a:r>
              <a:rPr lang="it-IT" dirty="0" err="1"/>
              <a:t>health</a:t>
            </a:r>
            <a:r>
              <a:rPr lang="it-IT" dirty="0"/>
              <a:t> and </a:t>
            </a:r>
            <a:r>
              <a:rPr lang="it-IT" dirty="0" err="1"/>
              <a:t>safety</a:t>
            </a:r>
            <a:r>
              <a:rPr lang="it-IT" dirty="0"/>
              <a:t>, and </a:t>
            </a:r>
            <a:r>
              <a:rPr lang="it-IT" dirty="0" err="1"/>
              <a:t>that</a:t>
            </a:r>
            <a:r>
              <a:rPr lang="it-IT" dirty="0"/>
              <a:t> the Union legislator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acted</a:t>
            </a:r>
            <a:r>
              <a:rPr lang="it-IT" dirty="0"/>
              <a:t> ultra </a:t>
            </a:r>
            <a:r>
              <a:rPr lang="it-IT" dirty="0" err="1"/>
              <a:t>vires</a:t>
            </a:r>
            <a:r>
              <a:rPr lang="it-IT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6414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9CB5CA-C62D-D646-BD9B-FA427FBA9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464024"/>
            <a:ext cx="10589525" cy="5712939"/>
          </a:xfrm>
        </p:spPr>
        <p:txBody>
          <a:bodyPr>
            <a:normAutofit fontScale="92500"/>
          </a:bodyPr>
          <a:lstStyle/>
          <a:p>
            <a:r>
              <a:rPr lang="fr-FR" dirty="0"/>
              <a:t>The Court </a:t>
            </a:r>
            <a:r>
              <a:rPr lang="fr-FR" dirty="0" err="1"/>
              <a:t>answer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: « </a:t>
            </a:r>
            <a:r>
              <a:rPr lang="it-IT" i="1" dirty="0" err="1"/>
              <a:t>There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</a:t>
            </a:r>
            <a:r>
              <a:rPr lang="it-IT" i="1" dirty="0" err="1"/>
              <a:t>nothing</a:t>
            </a:r>
            <a:r>
              <a:rPr lang="it-IT" i="1" dirty="0"/>
              <a:t> in the </a:t>
            </a:r>
            <a:r>
              <a:rPr lang="it-IT" i="1" dirty="0" err="1"/>
              <a:t>wording</a:t>
            </a:r>
            <a:r>
              <a:rPr lang="it-IT" i="1" dirty="0"/>
              <a:t> of </a:t>
            </a:r>
            <a:r>
              <a:rPr lang="it-IT" i="1" dirty="0" err="1"/>
              <a:t>Article</a:t>
            </a:r>
            <a:r>
              <a:rPr lang="it-IT" i="1" dirty="0"/>
              <a:t> 118a to indicate </a:t>
            </a:r>
            <a:r>
              <a:rPr lang="it-IT" i="1" dirty="0" err="1"/>
              <a:t>that</a:t>
            </a:r>
            <a:r>
              <a:rPr lang="it-IT" i="1" dirty="0"/>
              <a:t> the </a:t>
            </a:r>
            <a:r>
              <a:rPr lang="it-IT" i="1" dirty="0" err="1"/>
              <a:t>concepts</a:t>
            </a:r>
            <a:r>
              <a:rPr lang="it-IT" i="1" dirty="0"/>
              <a:t> of "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err="1"/>
              <a:t>environment</a:t>
            </a:r>
            <a:r>
              <a:rPr lang="it-IT" i="1" dirty="0"/>
              <a:t>", "</a:t>
            </a:r>
            <a:r>
              <a:rPr lang="it-IT" i="1" dirty="0" err="1"/>
              <a:t>safety</a:t>
            </a:r>
            <a:r>
              <a:rPr lang="it-IT" i="1" dirty="0"/>
              <a:t>" and "</a:t>
            </a:r>
            <a:r>
              <a:rPr lang="it-IT" i="1" dirty="0" err="1"/>
              <a:t>health</a:t>
            </a:r>
            <a:r>
              <a:rPr lang="it-IT" i="1" dirty="0"/>
              <a:t>"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/>
              <a:t>used</a:t>
            </a:r>
            <a:r>
              <a:rPr lang="it-IT" i="1" dirty="0"/>
              <a:t> in </a:t>
            </a:r>
            <a:r>
              <a:rPr lang="it-IT" i="1" dirty="0" err="1"/>
              <a:t>that</a:t>
            </a:r>
            <a:r>
              <a:rPr lang="it-IT" i="1" dirty="0"/>
              <a:t> </a:t>
            </a:r>
            <a:r>
              <a:rPr lang="it-IT" i="1" dirty="0" err="1"/>
              <a:t>provision</a:t>
            </a:r>
            <a:r>
              <a:rPr lang="it-IT" i="1" dirty="0"/>
              <a:t> </a:t>
            </a:r>
            <a:r>
              <a:rPr lang="it-IT" i="1" dirty="0" err="1"/>
              <a:t>should</a:t>
            </a:r>
            <a:r>
              <a:rPr lang="it-IT" i="1" dirty="0"/>
              <a:t>, in the </a:t>
            </a:r>
            <a:r>
              <a:rPr lang="it-IT" i="1" dirty="0" err="1"/>
              <a:t>absence</a:t>
            </a:r>
            <a:r>
              <a:rPr lang="it-IT" i="1" dirty="0"/>
              <a:t> of </a:t>
            </a:r>
            <a:r>
              <a:rPr lang="it-IT" i="1" dirty="0" err="1"/>
              <a:t>other</a:t>
            </a:r>
            <a:r>
              <a:rPr lang="it-IT" i="1" dirty="0"/>
              <a:t> </a:t>
            </a:r>
            <a:r>
              <a:rPr lang="it-IT" i="1" dirty="0" err="1"/>
              <a:t>indications</a:t>
            </a:r>
            <a:r>
              <a:rPr lang="it-IT" i="1" dirty="0"/>
              <a:t>, be </a:t>
            </a:r>
            <a:r>
              <a:rPr lang="it-IT" i="1" dirty="0" err="1"/>
              <a:t>interpreted</a:t>
            </a:r>
            <a:r>
              <a:rPr lang="it-IT" i="1" dirty="0"/>
              <a:t> </a:t>
            </a:r>
            <a:r>
              <a:rPr lang="it-IT" i="1" dirty="0" err="1"/>
              <a:t>restrictively</a:t>
            </a:r>
            <a:r>
              <a:rPr lang="it-IT" i="1" dirty="0"/>
              <a:t>, and </a:t>
            </a:r>
            <a:r>
              <a:rPr lang="it-IT" i="1" dirty="0" err="1"/>
              <a:t>not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/>
              <a:t>embracing</a:t>
            </a:r>
            <a:r>
              <a:rPr lang="it-IT" i="1" dirty="0"/>
              <a:t> </a:t>
            </a:r>
            <a:r>
              <a:rPr lang="it-IT" i="1" dirty="0" err="1"/>
              <a:t>all</a:t>
            </a:r>
            <a:r>
              <a:rPr lang="it-IT" i="1" dirty="0"/>
              <a:t> </a:t>
            </a:r>
            <a:r>
              <a:rPr lang="it-IT" i="1" dirty="0" err="1"/>
              <a:t>factors</a:t>
            </a:r>
            <a:r>
              <a:rPr lang="it-IT" i="1" dirty="0"/>
              <a:t>, </a:t>
            </a:r>
            <a:r>
              <a:rPr lang="it-IT" i="1" dirty="0" err="1"/>
              <a:t>physical</a:t>
            </a:r>
            <a:r>
              <a:rPr lang="it-IT" i="1" dirty="0"/>
              <a:t> or </a:t>
            </a:r>
            <a:r>
              <a:rPr lang="it-IT" i="1" dirty="0" err="1"/>
              <a:t>otherwise</a:t>
            </a:r>
            <a:r>
              <a:rPr lang="it-IT" i="1" dirty="0"/>
              <a:t>, </a:t>
            </a:r>
            <a:r>
              <a:rPr lang="it-IT" i="1" dirty="0" err="1"/>
              <a:t>capable</a:t>
            </a:r>
            <a:r>
              <a:rPr lang="it-IT" i="1" dirty="0"/>
              <a:t> of </a:t>
            </a:r>
            <a:r>
              <a:rPr lang="it-IT" i="1" dirty="0" err="1"/>
              <a:t>affecting</a:t>
            </a:r>
            <a:r>
              <a:rPr lang="it-IT" i="1" dirty="0"/>
              <a:t> the </a:t>
            </a:r>
            <a:r>
              <a:rPr lang="it-IT" i="1" dirty="0" err="1"/>
              <a:t>health</a:t>
            </a:r>
            <a:r>
              <a:rPr lang="it-IT" i="1" dirty="0"/>
              <a:t> and </a:t>
            </a:r>
            <a:r>
              <a:rPr lang="it-IT" i="1" dirty="0" err="1"/>
              <a:t>safety</a:t>
            </a:r>
            <a:r>
              <a:rPr lang="it-IT" i="1" dirty="0"/>
              <a:t> of the </a:t>
            </a:r>
            <a:r>
              <a:rPr lang="it-IT" i="1" dirty="0" err="1"/>
              <a:t>worker</a:t>
            </a:r>
            <a:r>
              <a:rPr lang="it-IT" i="1" dirty="0"/>
              <a:t> in </a:t>
            </a:r>
            <a:r>
              <a:rPr lang="it-IT" i="1" dirty="0" err="1"/>
              <a:t>his</a:t>
            </a:r>
            <a:r>
              <a:rPr lang="it-IT" i="1" dirty="0"/>
              <a:t> 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err="1"/>
              <a:t>environment</a:t>
            </a:r>
            <a:r>
              <a:rPr lang="it-IT" i="1" dirty="0"/>
              <a:t>, </a:t>
            </a:r>
            <a:r>
              <a:rPr lang="it-IT" i="1" dirty="0" err="1"/>
              <a:t>including</a:t>
            </a:r>
            <a:r>
              <a:rPr lang="it-IT" i="1" dirty="0"/>
              <a:t> in </a:t>
            </a:r>
            <a:r>
              <a:rPr lang="it-IT" i="1" dirty="0" err="1"/>
              <a:t>particular</a:t>
            </a:r>
            <a:r>
              <a:rPr lang="it-IT" i="1" dirty="0"/>
              <a:t> </a:t>
            </a:r>
            <a:r>
              <a:rPr lang="it-IT" i="1" dirty="0" err="1"/>
              <a:t>certain</a:t>
            </a:r>
            <a:r>
              <a:rPr lang="it-IT" i="1" dirty="0"/>
              <a:t> </a:t>
            </a:r>
            <a:r>
              <a:rPr lang="it-IT" i="1" dirty="0" err="1"/>
              <a:t>aspects</a:t>
            </a:r>
            <a:r>
              <a:rPr lang="it-IT" i="1" dirty="0"/>
              <a:t> of the </a:t>
            </a:r>
            <a:r>
              <a:rPr lang="it-IT" i="1" dirty="0" err="1"/>
              <a:t>organization</a:t>
            </a:r>
            <a:r>
              <a:rPr lang="it-IT" i="1" dirty="0"/>
              <a:t> of </a:t>
            </a:r>
            <a:r>
              <a:rPr lang="it-IT" i="1" dirty="0" err="1"/>
              <a:t>working</a:t>
            </a:r>
            <a:r>
              <a:rPr lang="it-IT" i="1" dirty="0"/>
              <a:t> time. On the </a:t>
            </a:r>
            <a:r>
              <a:rPr lang="it-IT" i="1" dirty="0" err="1"/>
              <a:t>contrary</a:t>
            </a:r>
            <a:r>
              <a:rPr lang="it-IT" i="1" dirty="0"/>
              <a:t>, the </a:t>
            </a:r>
            <a:r>
              <a:rPr lang="it-IT" i="1" dirty="0" err="1"/>
              <a:t>words</a:t>
            </a:r>
            <a:r>
              <a:rPr lang="it-IT" i="1" dirty="0"/>
              <a:t> "</a:t>
            </a:r>
            <a:r>
              <a:rPr lang="it-IT" i="1" dirty="0" err="1"/>
              <a:t>especially</a:t>
            </a:r>
            <a:r>
              <a:rPr lang="it-IT" i="1" dirty="0"/>
              <a:t> in the 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err="1"/>
              <a:t>environment</a:t>
            </a:r>
            <a:r>
              <a:rPr lang="it-IT" i="1" dirty="0"/>
              <a:t>" militate in </a:t>
            </a:r>
            <a:r>
              <a:rPr lang="it-IT" i="1" dirty="0" err="1"/>
              <a:t>favour</a:t>
            </a:r>
            <a:r>
              <a:rPr lang="it-IT" i="1" dirty="0"/>
              <a:t> of a </a:t>
            </a:r>
            <a:r>
              <a:rPr lang="it-IT" i="1" dirty="0" err="1"/>
              <a:t>broad</a:t>
            </a:r>
            <a:r>
              <a:rPr lang="it-IT" i="1" dirty="0"/>
              <a:t> </a:t>
            </a:r>
            <a:r>
              <a:rPr lang="it-IT" i="1" dirty="0" err="1"/>
              <a:t>interpretation</a:t>
            </a:r>
            <a:r>
              <a:rPr lang="it-IT" i="1" dirty="0"/>
              <a:t> of the </a:t>
            </a:r>
            <a:r>
              <a:rPr lang="it-IT" i="1" dirty="0" err="1"/>
              <a:t>powers</a:t>
            </a:r>
            <a:r>
              <a:rPr lang="it-IT" i="1" dirty="0"/>
              <a:t> </a:t>
            </a:r>
            <a:r>
              <a:rPr lang="it-IT" i="1" dirty="0" err="1"/>
              <a:t>which</a:t>
            </a:r>
            <a:r>
              <a:rPr lang="it-IT" i="1" dirty="0"/>
              <a:t> </a:t>
            </a:r>
            <a:r>
              <a:rPr lang="it-IT" i="1" dirty="0" err="1"/>
              <a:t>Article</a:t>
            </a:r>
            <a:r>
              <a:rPr lang="it-IT" i="1" dirty="0"/>
              <a:t> 118a </a:t>
            </a:r>
            <a:r>
              <a:rPr lang="it-IT" i="1" dirty="0" err="1"/>
              <a:t>confers</a:t>
            </a:r>
            <a:r>
              <a:rPr lang="it-IT" i="1" dirty="0"/>
              <a:t> </a:t>
            </a:r>
            <a:r>
              <a:rPr lang="it-IT" i="1" dirty="0" err="1"/>
              <a:t>upon</a:t>
            </a:r>
            <a:r>
              <a:rPr lang="it-IT" i="1" dirty="0"/>
              <a:t> the </a:t>
            </a:r>
            <a:r>
              <a:rPr lang="it-IT" i="1" dirty="0" err="1"/>
              <a:t>Council</a:t>
            </a:r>
            <a:r>
              <a:rPr lang="it-IT" i="1" dirty="0"/>
              <a:t> for the </a:t>
            </a:r>
            <a:r>
              <a:rPr lang="it-IT" i="1" dirty="0" err="1"/>
              <a:t>protection</a:t>
            </a:r>
            <a:r>
              <a:rPr lang="it-IT" i="1" dirty="0"/>
              <a:t> of the </a:t>
            </a:r>
            <a:r>
              <a:rPr lang="it-IT" i="1" dirty="0" err="1"/>
              <a:t>health</a:t>
            </a:r>
            <a:r>
              <a:rPr lang="it-IT" i="1" dirty="0"/>
              <a:t> and </a:t>
            </a:r>
            <a:r>
              <a:rPr lang="it-IT" i="1" dirty="0" err="1"/>
              <a:t>safety</a:t>
            </a:r>
            <a:r>
              <a:rPr lang="it-IT" i="1" dirty="0"/>
              <a:t> of </a:t>
            </a:r>
            <a:r>
              <a:rPr lang="it-IT" i="1" dirty="0" err="1"/>
              <a:t>workers</a:t>
            </a:r>
            <a:r>
              <a:rPr lang="it-IT" i="1" dirty="0"/>
              <a:t>» </a:t>
            </a:r>
            <a:r>
              <a:rPr lang="it-IT" dirty="0"/>
              <a:t>(</a:t>
            </a:r>
            <a:r>
              <a:rPr lang="it-IT" dirty="0" err="1"/>
              <a:t>point</a:t>
            </a:r>
            <a:r>
              <a:rPr lang="it-IT" dirty="0"/>
              <a:t> 15).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118 a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call </a:t>
            </a:r>
            <a:r>
              <a:rPr lang="it-IT" b="1" dirty="0"/>
              <a:t>the </a:t>
            </a:r>
            <a:r>
              <a:rPr lang="it-IT" b="1" dirty="0" err="1"/>
              <a:t>legal</a:t>
            </a:r>
            <a:r>
              <a:rPr lang="it-IT" b="1" dirty="0"/>
              <a:t> </a:t>
            </a:r>
            <a:r>
              <a:rPr lang="it-IT" b="1" dirty="0" err="1"/>
              <a:t>basis</a:t>
            </a:r>
            <a:r>
              <a:rPr lang="it-IT" b="1" dirty="0"/>
              <a:t> </a:t>
            </a:r>
            <a:r>
              <a:rPr lang="it-IT" dirty="0"/>
              <a:t>of the </a:t>
            </a:r>
            <a:r>
              <a:rPr lang="it-IT" dirty="0" err="1"/>
              <a:t>directive</a:t>
            </a:r>
            <a:r>
              <a:rPr lang="it-IT" dirty="0"/>
              <a:t>. </a:t>
            </a:r>
          </a:p>
          <a:p>
            <a:r>
              <a:rPr lang="it-IT" dirty="0"/>
              <a:t>IN PRINCIPLE: «the </a:t>
            </a:r>
            <a:r>
              <a:rPr lang="it-IT" dirty="0" err="1"/>
              <a:t>choice</a:t>
            </a:r>
            <a:r>
              <a:rPr lang="it-IT" dirty="0"/>
              <a:t> of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for a </a:t>
            </a:r>
            <a:r>
              <a:rPr lang="it-IT" dirty="0" err="1"/>
              <a:t>measure</a:t>
            </a:r>
            <a:r>
              <a:rPr lang="it-IT" dirty="0"/>
              <a:t> must be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objective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are </a:t>
            </a:r>
            <a:r>
              <a:rPr lang="it-IT" dirty="0" err="1"/>
              <a:t>amenable</a:t>
            </a:r>
            <a:r>
              <a:rPr lang="it-IT" dirty="0"/>
              <a:t> to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review</a:t>
            </a:r>
            <a:r>
              <a:rPr lang="it-IT" dirty="0"/>
              <a:t>.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 include, in </a:t>
            </a:r>
            <a:r>
              <a:rPr lang="it-IT" dirty="0" err="1"/>
              <a:t>particular</a:t>
            </a:r>
            <a:r>
              <a:rPr lang="it-IT" dirty="0"/>
              <a:t>, the </a:t>
            </a:r>
            <a:r>
              <a:rPr lang="it-IT" dirty="0" err="1"/>
              <a:t>aim</a:t>
            </a:r>
            <a:r>
              <a:rPr lang="it-IT" dirty="0"/>
              <a:t> and </a:t>
            </a:r>
            <a:r>
              <a:rPr lang="it-IT" dirty="0" err="1"/>
              <a:t>content</a:t>
            </a:r>
            <a:r>
              <a:rPr lang="it-IT" dirty="0"/>
              <a:t> of the </a:t>
            </a:r>
            <a:r>
              <a:rPr lang="it-IT" dirty="0" err="1"/>
              <a:t>measure</a:t>
            </a:r>
            <a:r>
              <a:rPr lang="it-IT" dirty="0"/>
              <a:t>».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0811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5B6209-194B-F747-8E07-27D96EE47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79" y="464024"/>
            <a:ext cx="10616821" cy="5712939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POINT 26 :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the </a:t>
            </a:r>
            <a:r>
              <a:rPr lang="it-IT" dirty="0" err="1"/>
              <a:t>aim</a:t>
            </a:r>
            <a:r>
              <a:rPr lang="it-IT" dirty="0"/>
              <a:t> of the </a:t>
            </a:r>
            <a:r>
              <a:rPr lang="it-IT" dirty="0" err="1"/>
              <a:t>directive</a:t>
            </a:r>
            <a:r>
              <a:rPr lang="it-IT" dirty="0"/>
              <a:t>, the </a:t>
            </a:r>
            <a:r>
              <a:rPr lang="it-IT" dirty="0" err="1"/>
              <a:t>applicant</a:t>
            </a:r>
            <a:r>
              <a:rPr lang="it-IT" dirty="0"/>
              <a:t> </a:t>
            </a:r>
            <a:r>
              <a:rPr lang="it-IT" dirty="0" err="1"/>
              <a:t>argues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represents</a:t>
            </a:r>
            <a:r>
              <a:rPr lang="it-IT" dirty="0"/>
              <a:t> a </a:t>
            </a:r>
            <a:r>
              <a:rPr lang="it-IT" dirty="0" err="1"/>
              <a:t>continuation</a:t>
            </a:r>
            <a:r>
              <a:rPr lang="it-IT" dirty="0"/>
              <a:t> of the Community' </a:t>
            </a:r>
            <a:r>
              <a:rPr lang="it-IT" dirty="0" err="1"/>
              <a:t>s</a:t>
            </a:r>
            <a:r>
              <a:rPr lang="it-IT" dirty="0"/>
              <a:t> </a:t>
            </a:r>
            <a:r>
              <a:rPr lang="it-IT" dirty="0" err="1"/>
              <a:t>earlier</a:t>
            </a:r>
            <a:r>
              <a:rPr lang="it-IT" dirty="0"/>
              <a:t> </a:t>
            </a:r>
            <a:r>
              <a:rPr lang="it-IT" dirty="0" err="1"/>
              <a:t>thinking</a:t>
            </a:r>
            <a:r>
              <a:rPr lang="it-IT" dirty="0"/>
              <a:t> and of a </a:t>
            </a:r>
            <a:r>
              <a:rPr lang="it-IT" dirty="0" err="1"/>
              <a:t>series</a:t>
            </a:r>
            <a:r>
              <a:rPr lang="it-IT" dirty="0"/>
              <a:t> of </a:t>
            </a:r>
            <a:r>
              <a:rPr lang="it-IT" dirty="0" err="1"/>
              <a:t>earlier</a:t>
            </a:r>
            <a:r>
              <a:rPr lang="it-IT" dirty="0"/>
              <a:t> </a:t>
            </a:r>
            <a:r>
              <a:rPr lang="it-IT" dirty="0" err="1"/>
              <a:t>initiatives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Community </a:t>
            </a:r>
            <a:r>
              <a:rPr lang="it-IT" dirty="0" err="1"/>
              <a:t>level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 with the </a:t>
            </a:r>
            <a:r>
              <a:rPr lang="it-IT" dirty="0" err="1"/>
              <a:t>organization</a:t>
            </a:r>
            <a:r>
              <a:rPr lang="it-IT" dirty="0"/>
              <a:t> of </a:t>
            </a:r>
            <a:r>
              <a:rPr lang="it-IT" dirty="0" err="1"/>
              <a:t>working</a:t>
            </a:r>
            <a:r>
              <a:rPr lang="it-IT" dirty="0"/>
              <a:t> time in the </a:t>
            </a:r>
            <a:r>
              <a:rPr lang="it-IT" dirty="0" err="1"/>
              <a:t>interests</a:t>
            </a:r>
            <a:r>
              <a:rPr lang="it-IT" dirty="0"/>
              <a:t> of job </a:t>
            </a:r>
            <a:r>
              <a:rPr lang="it-IT" dirty="0" err="1"/>
              <a:t>creation</a:t>
            </a:r>
            <a:r>
              <a:rPr lang="it-IT" dirty="0"/>
              <a:t> and </a:t>
            </a:r>
            <a:r>
              <a:rPr lang="it-IT" dirty="0" err="1"/>
              <a:t>reduced</a:t>
            </a:r>
            <a:r>
              <a:rPr lang="it-IT" dirty="0"/>
              <a:t> </a:t>
            </a:r>
            <a:r>
              <a:rPr lang="it-IT" dirty="0" err="1"/>
              <a:t>unemployment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reality a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 with the </a:t>
            </a:r>
            <a:r>
              <a:rPr lang="it-IT" dirty="0" err="1"/>
              <a:t>overall</a:t>
            </a:r>
            <a:r>
              <a:rPr lang="it-IT" dirty="0"/>
              <a:t> </a:t>
            </a:r>
            <a:r>
              <a:rPr lang="it-IT" dirty="0" err="1"/>
              <a:t>improvement</a:t>
            </a:r>
            <a:r>
              <a:rPr lang="it-IT" dirty="0"/>
              <a:t> of the living and </a:t>
            </a:r>
            <a:r>
              <a:rPr lang="it-IT" dirty="0" err="1"/>
              <a:t>working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of </a:t>
            </a:r>
            <a:r>
              <a:rPr lang="it-IT" dirty="0" err="1"/>
              <a:t>employees</a:t>
            </a:r>
            <a:r>
              <a:rPr lang="it-IT" dirty="0"/>
              <a:t> and with </a:t>
            </a:r>
            <a:r>
              <a:rPr lang="it-IT" dirty="0" err="1"/>
              <a:t>their</a:t>
            </a:r>
            <a:r>
              <a:rPr lang="it-IT" dirty="0"/>
              <a:t> general </a:t>
            </a:r>
            <a:r>
              <a:rPr lang="it-IT" dirty="0" err="1"/>
              <a:t>protection</a:t>
            </a:r>
            <a:r>
              <a:rPr lang="it-IT" dirty="0"/>
              <a:t>, and </a:t>
            </a:r>
            <a:r>
              <a:rPr lang="it-IT" dirty="0" err="1"/>
              <a:t>is</a:t>
            </a:r>
            <a:r>
              <a:rPr lang="it-IT" dirty="0"/>
              <a:t> so </a:t>
            </a:r>
            <a:r>
              <a:rPr lang="it-IT" dirty="0" err="1"/>
              <a:t>broad</a:t>
            </a:r>
            <a:r>
              <a:rPr lang="it-IT" dirty="0"/>
              <a:t> in </a:t>
            </a:r>
            <a:r>
              <a:rPr lang="it-IT" dirty="0" err="1"/>
              <a:t>its</a:t>
            </a:r>
            <a:r>
              <a:rPr lang="it-IT" dirty="0"/>
              <a:t> scope and </a:t>
            </a:r>
            <a:r>
              <a:rPr lang="it-IT" dirty="0" err="1"/>
              <a:t>coverage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be </a:t>
            </a:r>
            <a:r>
              <a:rPr lang="it-IT" dirty="0" err="1"/>
              <a:t>capable</a:t>
            </a:r>
            <a:r>
              <a:rPr lang="it-IT" dirty="0"/>
              <a:t> of </a:t>
            </a:r>
            <a:r>
              <a:rPr lang="it-IT" dirty="0" err="1"/>
              <a:t>classification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social policy </a:t>
            </a:r>
            <a:r>
              <a:rPr lang="it-IT" dirty="0" err="1"/>
              <a:t>measure</a:t>
            </a:r>
            <a:r>
              <a:rPr lang="it-IT" dirty="0"/>
              <a:t>, for the </a:t>
            </a:r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bases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. </a:t>
            </a:r>
          </a:p>
          <a:p>
            <a:r>
              <a:rPr lang="it-IT" dirty="0"/>
              <a:t>POINT 27 :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be </a:t>
            </a:r>
            <a:r>
              <a:rPr lang="it-IT" dirty="0" err="1"/>
              <a:t>noted</a:t>
            </a:r>
            <a:r>
              <a:rPr lang="it-IT" dirty="0"/>
              <a:t> in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respect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,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sixth</a:t>
            </a:r>
            <a:r>
              <a:rPr lang="it-IT" dirty="0"/>
              <a:t> recital in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preamble</a:t>
            </a:r>
            <a:r>
              <a:rPr lang="it-IT" dirty="0"/>
              <a:t>, 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constitutes</a:t>
            </a:r>
            <a:r>
              <a:rPr lang="it-IT" dirty="0"/>
              <a:t> a </a:t>
            </a:r>
            <a:r>
              <a:rPr lang="it-IT" dirty="0" err="1"/>
              <a:t>practical</a:t>
            </a:r>
            <a:r>
              <a:rPr lang="it-IT" dirty="0"/>
              <a:t> </a:t>
            </a:r>
            <a:r>
              <a:rPr lang="it-IT" dirty="0" err="1"/>
              <a:t>contribution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creating</a:t>
            </a:r>
            <a:r>
              <a:rPr lang="it-IT" dirty="0"/>
              <a:t> the social </a:t>
            </a:r>
            <a:r>
              <a:rPr lang="it-IT" dirty="0" err="1"/>
              <a:t>dimension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market. </a:t>
            </a:r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follow</a:t>
            </a:r>
            <a:r>
              <a:rPr lang="it-IT" dirty="0"/>
              <a:t> from the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falls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scope of Community social policy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properly</a:t>
            </a:r>
            <a:r>
              <a:rPr lang="it-IT" dirty="0"/>
              <a:t> be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Article</a:t>
            </a:r>
            <a:r>
              <a:rPr lang="it-IT" dirty="0"/>
              <a:t> 118a, so long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contributes</a:t>
            </a:r>
            <a:r>
              <a:rPr lang="it-IT" dirty="0"/>
              <a:t> to </a:t>
            </a:r>
            <a:r>
              <a:rPr lang="it-IT" dirty="0" err="1"/>
              <a:t>encouraging</a:t>
            </a:r>
            <a:r>
              <a:rPr lang="it-IT" dirty="0"/>
              <a:t> </a:t>
            </a:r>
            <a:r>
              <a:rPr lang="it-IT" dirty="0" err="1"/>
              <a:t>improvements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the </a:t>
            </a:r>
            <a:r>
              <a:rPr lang="it-IT" dirty="0" err="1"/>
              <a:t>health</a:t>
            </a:r>
            <a:r>
              <a:rPr lang="it-IT" dirty="0"/>
              <a:t> and </a:t>
            </a:r>
            <a:r>
              <a:rPr lang="it-IT" dirty="0" err="1"/>
              <a:t>safety</a:t>
            </a:r>
            <a:r>
              <a:rPr lang="it-IT" dirty="0"/>
              <a:t> of </a:t>
            </a:r>
            <a:r>
              <a:rPr lang="it-IT" dirty="0" err="1"/>
              <a:t>workers</a:t>
            </a:r>
            <a:r>
              <a:rPr lang="it-IT" dirty="0"/>
              <a:t>. </a:t>
            </a:r>
            <a:r>
              <a:rPr lang="it-IT" dirty="0" err="1"/>
              <a:t>Indeed</a:t>
            </a:r>
            <a:r>
              <a:rPr lang="it-IT" dirty="0"/>
              <a:t>, </a:t>
            </a:r>
            <a:r>
              <a:rPr lang="it-IT" dirty="0" err="1"/>
              <a:t>Article</a:t>
            </a:r>
            <a:r>
              <a:rPr lang="it-IT" dirty="0"/>
              <a:t> 118a </a:t>
            </a:r>
            <a:r>
              <a:rPr lang="it-IT" dirty="0" err="1"/>
              <a:t>forms</a:t>
            </a:r>
            <a:r>
              <a:rPr lang="it-IT" dirty="0"/>
              <a:t> part of </a:t>
            </a:r>
            <a:r>
              <a:rPr lang="it-IT" dirty="0" err="1"/>
              <a:t>Chapter</a:t>
            </a:r>
            <a:r>
              <a:rPr lang="it-IT" dirty="0"/>
              <a:t> 1, </a:t>
            </a:r>
            <a:r>
              <a:rPr lang="it-IT" dirty="0" err="1"/>
              <a:t>headed</a:t>
            </a:r>
            <a:r>
              <a:rPr lang="it-IT" dirty="0"/>
              <a:t> "Social </a:t>
            </a:r>
            <a:r>
              <a:rPr lang="it-IT" dirty="0" err="1"/>
              <a:t>Provisions</a:t>
            </a:r>
            <a:r>
              <a:rPr lang="it-IT" dirty="0"/>
              <a:t>", of Title VIII of the </a:t>
            </a:r>
            <a:r>
              <a:rPr lang="it-IT" dirty="0" err="1"/>
              <a:t>Treaty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deals</a:t>
            </a:r>
            <a:r>
              <a:rPr lang="it-IT" dirty="0"/>
              <a:t> in </a:t>
            </a:r>
            <a:r>
              <a:rPr lang="it-IT" dirty="0" err="1"/>
              <a:t>particular</a:t>
            </a:r>
            <a:r>
              <a:rPr lang="it-IT" dirty="0"/>
              <a:t> with "Social Policy". </a:t>
            </a:r>
            <a:r>
              <a:rPr lang="it-IT" dirty="0" err="1"/>
              <a:t>This</a:t>
            </a:r>
            <a:r>
              <a:rPr lang="it-IT" dirty="0"/>
              <a:t> led the Court to conclude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on the Community </a:t>
            </a:r>
            <a:r>
              <a:rPr lang="it-IT" dirty="0" err="1"/>
              <a:t>internal</a:t>
            </a:r>
            <a:r>
              <a:rPr lang="it-IT" dirty="0"/>
              <a:t> legislative </a:t>
            </a:r>
            <a:r>
              <a:rPr lang="it-IT" dirty="0" err="1"/>
              <a:t>competence</a:t>
            </a:r>
            <a:r>
              <a:rPr lang="it-IT" dirty="0"/>
              <a:t> in the area of social policy (Opinion 2/91, </a:t>
            </a:r>
            <a:r>
              <a:rPr lang="it-IT" dirty="0" err="1"/>
              <a:t>cited</a:t>
            </a:r>
            <a:r>
              <a:rPr lang="it-IT" dirty="0"/>
              <a:t> </a:t>
            </a:r>
            <a:r>
              <a:rPr lang="it-IT" dirty="0" err="1"/>
              <a:t>above</a:t>
            </a:r>
            <a:r>
              <a:rPr lang="it-IT" dirty="0"/>
              <a:t>, </a:t>
            </a:r>
            <a:r>
              <a:rPr lang="it-IT" dirty="0" err="1"/>
              <a:t>paragraph</a:t>
            </a:r>
            <a:r>
              <a:rPr lang="it-IT" dirty="0"/>
              <a:t> 17).</a:t>
            </a:r>
            <a:r>
              <a:rPr lang="it-IT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0510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1A4BDE-7631-034E-A380-5C8D40582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84" y="450376"/>
            <a:ext cx="10644116" cy="5726587"/>
          </a:xfrm>
        </p:spPr>
        <p:txBody>
          <a:bodyPr>
            <a:normAutofit fontScale="92500"/>
          </a:bodyPr>
          <a:lstStyle/>
          <a:p>
            <a:pPr algn="just"/>
            <a:r>
              <a:rPr lang="fr-FR" dirty="0"/>
              <a:t>In </a:t>
            </a:r>
            <a:r>
              <a:rPr lang="fr-FR" dirty="0" err="1"/>
              <a:t>principle</a:t>
            </a:r>
            <a:r>
              <a:rPr lang="fr-FR" dirty="0"/>
              <a:t>, the </a:t>
            </a:r>
            <a:r>
              <a:rPr lang="fr-FR" dirty="0" err="1"/>
              <a:t>Treaties</a:t>
            </a:r>
            <a:r>
              <a:rPr lang="fr-FR" dirty="0"/>
              <a:t> </a:t>
            </a:r>
            <a:r>
              <a:rPr lang="fr-FR" dirty="0" err="1"/>
              <a:t>grant</a:t>
            </a:r>
            <a:r>
              <a:rPr lang="fr-FR" dirty="0"/>
              <a:t> </a:t>
            </a:r>
            <a:r>
              <a:rPr lang="fr-FR" dirty="0" err="1"/>
              <a:t>special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 area. </a:t>
            </a:r>
            <a:r>
              <a:rPr lang="fr-FR" dirty="0" err="1"/>
              <a:t>Yet</a:t>
            </a:r>
            <a:r>
              <a:rPr lang="fr-FR" dirty="0"/>
              <a:t> in addition to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thematic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, the Union </a:t>
            </a:r>
            <a:r>
              <a:rPr lang="fr-FR" dirty="0" err="1"/>
              <a:t>legislator</a:t>
            </a:r>
            <a:r>
              <a:rPr lang="fr-FR" dirty="0"/>
              <a:t> </a:t>
            </a:r>
            <a:r>
              <a:rPr lang="fr-FR" dirty="0" err="1"/>
              <a:t>enjoys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: Article 114 and Article 352 TFEU. The former </a:t>
            </a:r>
            <a:r>
              <a:rPr lang="fr-FR" dirty="0" err="1"/>
              <a:t>represents</a:t>
            </a:r>
            <a:r>
              <a:rPr lang="fr-FR" dirty="0"/>
              <a:t> the </a:t>
            </a:r>
            <a:r>
              <a:rPr lang="fr-FR" dirty="0" err="1"/>
              <a:t>Union's</a:t>
            </a:r>
            <a:r>
              <a:rPr lang="fr-FR" dirty="0"/>
              <a:t> “</a:t>
            </a:r>
            <a:r>
              <a:rPr lang="fr-FR" dirty="0" err="1"/>
              <a:t>harmonization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”; the latter </a:t>
            </a:r>
            <a:r>
              <a:rPr lang="fr-FR" dirty="0" err="1"/>
              <a:t>constitutes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“</a:t>
            </a:r>
            <a:r>
              <a:rPr lang="fr-FR" dirty="0" err="1"/>
              <a:t>residual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”. </a:t>
            </a:r>
            <a:r>
              <a:rPr lang="fr-FR" dirty="0" err="1"/>
              <a:t>Both</a:t>
            </a:r>
            <a:r>
              <a:rPr lang="fr-FR" dirty="0"/>
              <a:t> </a:t>
            </a:r>
            <a:r>
              <a:rPr lang="fr-FR" dirty="0" err="1"/>
              <a:t>competences</a:t>
            </a:r>
            <a:r>
              <a:rPr lang="fr-FR" dirty="0"/>
              <a:t> </a:t>
            </a:r>
            <a:r>
              <a:rPr lang="fr-FR" dirty="0" err="1"/>
              <a:t>cut</a:t>
            </a:r>
            <a:r>
              <a:rPr lang="fr-FR" dirty="0"/>
              <a:t> – </a:t>
            </a:r>
            <a:r>
              <a:rPr lang="fr-FR" b="1" dirty="0" err="1"/>
              <a:t>horizontally</a:t>
            </a:r>
            <a:r>
              <a:rPr lang="fr-FR" dirty="0"/>
              <a:t> –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Union's</a:t>
            </a:r>
            <a:r>
              <a:rPr lang="fr-FR" dirty="0"/>
              <a:t> </a:t>
            </a:r>
            <a:r>
              <a:rPr lang="fr-FR" dirty="0" err="1"/>
              <a:t>sectoral</a:t>
            </a:r>
            <a:r>
              <a:rPr lang="fr-FR" dirty="0"/>
              <a:t> </a:t>
            </a:r>
            <a:r>
              <a:rPr lang="fr-FR" dirty="0" err="1"/>
              <a:t>policies</a:t>
            </a:r>
            <a:r>
              <a:rPr lang="fr-FR" dirty="0"/>
              <a:t>, and have </a:t>
            </a:r>
            <a:r>
              <a:rPr lang="fr-FR" dirty="0" err="1"/>
              <a:t>even</a:t>
            </a:r>
            <a:r>
              <a:rPr lang="fr-FR" dirty="0"/>
              <a:t> been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develop</a:t>
            </a:r>
            <a:r>
              <a:rPr lang="fr-FR" dirty="0"/>
              <a:t> </a:t>
            </a:r>
            <a:r>
              <a:rPr lang="fr-FR" dirty="0" err="1"/>
              <a:t>policies</a:t>
            </a:r>
            <a:r>
              <a:rPr lang="fr-FR" dirty="0"/>
              <a:t> not </a:t>
            </a:r>
            <a:r>
              <a:rPr lang="fr-FR" dirty="0" err="1"/>
              <a:t>expressly</a:t>
            </a:r>
            <a:r>
              <a:rPr lang="fr-FR" dirty="0"/>
              <a:t> </a:t>
            </a:r>
            <a:r>
              <a:rPr lang="fr-FR" dirty="0" err="1"/>
              <a:t>mentioned</a:t>
            </a:r>
            <a:r>
              <a:rPr lang="fr-FR" dirty="0"/>
              <a:t> in the </a:t>
            </a:r>
            <a:r>
              <a:rPr lang="fr-FR" dirty="0" err="1"/>
              <a:t>Treaties</a:t>
            </a:r>
            <a:r>
              <a:rPr lang="fr-FR" dirty="0"/>
              <a:t>. </a:t>
            </a:r>
          </a:p>
          <a:p>
            <a:pPr algn="just"/>
            <a:r>
              <a:rPr lang="fr-FR" dirty="0"/>
              <a:t>On the basis of Article 114 TFEU, the </a:t>
            </a:r>
            <a:r>
              <a:rPr lang="fr-FR" dirty="0" err="1"/>
              <a:t>European</a:t>
            </a:r>
            <a:r>
              <a:rPr lang="fr-FR" dirty="0"/>
              <a:t> Union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entitled</a:t>
            </a:r>
            <a:r>
              <a:rPr lang="fr-FR" dirty="0"/>
              <a:t> to </a:t>
            </a:r>
            <a:r>
              <a:rPr lang="fr-FR" dirty="0" err="1"/>
              <a:t>adopt</a:t>
            </a:r>
            <a:r>
              <a:rPr lang="fr-FR" dirty="0"/>
              <a:t> </a:t>
            </a:r>
            <a:r>
              <a:rPr lang="fr-FR" dirty="0" err="1"/>
              <a:t>measures</a:t>
            </a:r>
            <a:r>
              <a:rPr lang="fr-FR" dirty="0"/>
              <a:t> for the approximation of national </a:t>
            </a:r>
            <a:r>
              <a:rPr lang="fr-FR" dirty="0" err="1"/>
              <a:t>laws</a:t>
            </a:r>
            <a:r>
              <a:rPr lang="fr-FR" dirty="0"/>
              <a:t> “</a:t>
            </a:r>
            <a:r>
              <a:rPr lang="fr-FR" dirty="0" err="1"/>
              <a:t>which</a:t>
            </a:r>
            <a:r>
              <a:rPr lang="fr-FR" dirty="0"/>
              <a:t> have as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object</a:t>
            </a:r>
            <a:r>
              <a:rPr lang="fr-FR" dirty="0"/>
              <a:t> the establishment and </a:t>
            </a:r>
            <a:r>
              <a:rPr lang="fr-FR" dirty="0" err="1"/>
              <a:t>functioning</a:t>
            </a:r>
            <a:r>
              <a:rPr lang="fr-FR" dirty="0"/>
              <a:t> of the </a:t>
            </a:r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market</a:t>
            </a:r>
            <a:r>
              <a:rPr lang="fr-FR" dirty="0"/>
              <a:t>”.</a:t>
            </a:r>
          </a:p>
          <a:p>
            <a:pPr algn="just"/>
            <a:r>
              <a:rPr lang="it-IT" dirty="0"/>
              <a:t>«Save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otherwise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,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apply</a:t>
            </a:r>
            <a:r>
              <a:rPr lang="it-IT" dirty="0"/>
              <a:t> for the </a:t>
            </a:r>
            <a:r>
              <a:rPr lang="it-IT" dirty="0" err="1"/>
              <a:t>achievement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set out in </a:t>
            </a:r>
            <a:r>
              <a:rPr lang="it-IT" dirty="0" err="1"/>
              <a:t>Article</a:t>
            </a:r>
            <a:r>
              <a:rPr lang="it-IT" dirty="0"/>
              <a:t> 26».  (1. The Union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adopt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with the </a:t>
            </a:r>
            <a:r>
              <a:rPr lang="it-IT" dirty="0" err="1"/>
              <a:t>aim</a:t>
            </a:r>
            <a:r>
              <a:rPr lang="it-IT" dirty="0"/>
              <a:t> of </a:t>
            </a:r>
            <a:r>
              <a:rPr lang="it-IT" dirty="0" err="1"/>
              <a:t>establishing</a:t>
            </a:r>
            <a:r>
              <a:rPr lang="it-IT" dirty="0"/>
              <a:t> or </a:t>
            </a:r>
            <a:r>
              <a:rPr lang="it-IT" dirty="0" err="1"/>
              <a:t>ensuring</a:t>
            </a:r>
            <a:r>
              <a:rPr lang="it-IT" dirty="0"/>
              <a:t> the </a:t>
            </a:r>
            <a:r>
              <a:rPr lang="it-IT" dirty="0" err="1"/>
              <a:t>functioning</a:t>
            </a:r>
            <a:r>
              <a:rPr lang="it-IT" dirty="0"/>
              <a:t> of the </a:t>
            </a:r>
            <a:r>
              <a:rPr lang="it-IT" dirty="0" err="1"/>
              <a:t>internal</a:t>
            </a:r>
            <a:r>
              <a:rPr lang="it-IT" dirty="0"/>
              <a:t> market,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.)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2443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870025-3278-8641-BB97-F771CE923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797" y="327546"/>
            <a:ext cx="10726003" cy="5849417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Concept of </a:t>
            </a:r>
            <a:r>
              <a:rPr lang="fr-FR" i="1" dirty="0" err="1"/>
              <a:t>harmonizing</a:t>
            </a:r>
            <a:r>
              <a:rPr lang="fr-FR" i="1" dirty="0"/>
              <a:t> / </a:t>
            </a:r>
            <a:r>
              <a:rPr lang="fr-FR" i="1" dirty="0" err="1"/>
              <a:t>harmonization</a:t>
            </a:r>
            <a:r>
              <a:rPr lang="fr-FR" i="1" dirty="0"/>
              <a:t> Article 114 </a:t>
            </a:r>
            <a:r>
              <a:rPr lang="fr-FR" dirty="0" err="1"/>
              <a:t>can’t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create</a:t>
            </a:r>
            <a:r>
              <a:rPr lang="fr-FR" dirty="0"/>
              <a:t> new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rights</a:t>
            </a:r>
            <a:r>
              <a:rPr lang="fr-FR" dirty="0"/>
              <a:t> as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harmonize</a:t>
            </a:r>
            <a:r>
              <a:rPr lang="fr-FR" dirty="0"/>
              <a:t> </a:t>
            </a:r>
            <a:r>
              <a:rPr lang="fr-FR" dirty="0" err="1"/>
              <a:t>existing</a:t>
            </a:r>
            <a:r>
              <a:rPr lang="fr-FR" dirty="0"/>
              <a:t> national </a:t>
            </a:r>
            <a:r>
              <a:rPr lang="fr-FR" dirty="0" err="1"/>
              <a:t>rights</a:t>
            </a:r>
            <a:r>
              <a:rPr lang="fr-FR" dirty="0"/>
              <a:t>.</a:t>
            </a:r>
          </a:p>
          <a:p>
            <a:pPr algn="just"/>
            <a:r>
              <a:rPr lang="fr-FR" dirty="0"/>
              <a:t>Exemple on the adoption of a directive in the </a:t>
            </a:r>
            <a:r>
              <a:rPr lang="fr-FR" dirty="0" err="1"/>
              <a:t>pharmaceutical</a:t>
            </a:r>
            <a:r>
              <a:rPr lang="fr-FR" dirty="0"/>
              <a:t> </a:t>
            </a:r>
            <a:r>
              <a:rPr lang="fr-FR" dirty="0" err="1"/>
              <a:t>sector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aimed</a:t>
            </a:r>
            <a:r>
              <a:rPr lang="fr-FR" dirty="0"/>
              <a:t> “to </a:t>
            </a:r>
            <a:r>
              <a:rPr lang="fr-FR" dirty="0" err="1"/>
              <a:t>prevent</a:t>
            </a:r>
            <a:r>
              <a:rPr lang="fr-FR" dirty="0"/>
              <a:t> the </a:t>
            </a:r>
            <a:r>
              <a:rPr lang="fr-FR" dirty="0" err="1"/>
              <a:t>heterogeneous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of national </a:t>
            </a:r>
            <a:r>
              <a:rPr lang="fr-FR" dirty="0" err="1"/>
              <a:t>laws</a:t>
            </a:r>
            <a:r>
              <a:rPr lang="fr-FR" dirty="0"/>
              <a:t> </a:t>
            </a:r>
            <a:r>
              <a:rPr lang="fr-FR" dirty="0" err="1"/>
              <a:t>leading</a:t>
            </a:r>
            <a:r>
              <a:rPr lang="fr-FR" dirty="0"/>
              <a:t> to </a:t>
            </a:r>
            <a:r>
              <a:rPr lang="fr-FR" dirty="0" err="1"/>
              <a:t>further</a:t>
            </a:r>
            <a:r>
              <a:rPr lang="fr-FR" dirty="0"/>
              <a:t> </a:t>
            </a:r>
            <a:r>
              <a:rPr lang="fr-FR" dirty="0" err="1"/>
              <a:t>disparities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likely</a:t>
            </a:r>
            <a:r>
              <a:rPr lang="fr-FR" dirty="0"/>
              <a:t> to </a:t>
            </a:r>
            <a:r>
              <a:rPr lang="fr-FR" dirty="0" err="1"/>
              <a:t>create</a:t>
            </a:r>
            <a:r>
              <a:rPr lang="fr-FR" dirty="0"/>
              <a:t> obstacles to the free </a:t>
            </a:r>
            <a:r>
              <a:rPr lang="fr-FR" dirty="0" err="1"/>
              <a:t>movement</a:t>
            </a:r>
            <a:r>
              <a:rPr lang="fr-FR" dirty="0"/>
              <a:t> of </a:t>
            </a:r>
            <a:r>
              <a:rPr lang="fr-FR" dirty="0" err="1"/>
              <a:t>medicinal</a:t>
            </a:r>
            <a:r>
              <a:rPr lang="fr-FR" dirty="0"/>
              <a:t> </a:t>
            </a:r>
            <a:r>
              <a:rPr lang="fr-FR" dirty="0" err="1"/>
              <a:t>products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the [Union] and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directly</a:t>
            </a:r>
            <a:r>
              <a:rPr lang="fr-FR" dirty="0"/>
              <a:t> affect the establishment and the </a:t>
            </a:r>
            <a:r>
              <a:rPr lang="fr-FR" dirty="0" err="1"/>
              <a:t>functioning</a:t>
            </a:r>
            <a:r>
              <a:rPr lang="fr-FR" dirty="0"/>
              <a:t> of the </a:t>
            </a:r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market</a:t>
            </a:r>
            <a:r>
              <a:rPr lang="fr-FR" dirty="0"/>
              <a:t>”. </a:t>
            </a:r>
          </a:p>
          <a:p>
            <a:pPr algn="just"/>
            <a:r>
              <a:rPr lang="fr-FR" dirty="0"/>
              <a:t>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legislator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entitled</a:t>
            </a:r>
            <a:r>
              <a:rPr lang="fr-FR" dirty="0"/>
              <a:t> to use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harmonization</a:t>
            </a:r>
            <a:r>
              <a:rPr lang="fr-FR" dirty="0"/>
              <a:t> power to </a:t>
            </a:r>
            <a:r>
              <a:rPr lang="fr-FR" dirty="0" err="1"/>
              <a:t>prevent</a:t>
            </a:r>
            <a:r>
              <a:rPr lang="fr-FR" dirty="0"/>
              <a:t> future obstacles to </a:t>
            </a:r>
            <a:r>
              <a:rPr lang="fr-FR" dirty="0" err="1"/>
              <a:t>trade</a:t>
            </a:r>
            <a:r>
              <a:rPr lang="fr-FR" dirty="0"/>
              <a:t> or a </a:t>
            </a:r>
            <a:r>
              <a:rPr lang="fr-FR" dirty="0" err="1"/>
              <a:t>potential</a:t>
            </a:r>
            <a:r>
              <a:rPr lang="fr-FR" dirty="0"/>
              <a:t> fragmentation of the </a:t>
            </a:r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market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9559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D010F-4BE5-D94C-A68B-7BD22F463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49" y="600501"/>
            <a:ext cx="10739651" cy="5576462"/>
          </a:xfrm>
        </p:spPr>
        <p:txBody>
          <a:bodyPr/>
          <a:lstStyle/>
          <a:p>
            <a:r>
              <a:rPr lang="fr-FR" dirty="0" err="1"/>
              <a:t>Limits</a:t>
            </a:r>
            <a:r>
              <a:rPr lang="fr-FR" dirty="0"/>
              <a:t> on the use of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: </a:t>
            </a:r>
          </a:p>
          <a:p>
            <a:r>
              <a:rPr lang="it-IT" dirty="0"/>
              <a:t>First, the </a:t>
            </a:r>
            <a:r>
              <a:rPr lang="it-IT" dirty="0" err="1"/>
              <a:t>European</a:t>
            </a:r>
            <a:r>
              <a:rPr lang="it-IT" dirty="0"/>
              <a:t> law must </a:t>
            </a:r>
            <a:r>
              <a:rPr lang="it-IT" dirty="0" err="1"/>
              <a:t>harmonize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; </a:t>
            </a:r>
          </a:p>
          <a:p>
            <a:r>
              <a:rPr lang="it-IT" dirty="0"/>
              <a:t>Second, a </a:t>
            </a:r>
            <a:r>
              <a:rPr lang="it-IT" dirty="0" err="1"/>
              <a:t>simple</a:t>
            </a:r>
            <a:r>
              <a:rPr lang="it-IT" dirty="0"/>
              <a:t> </a:t>
            </a:r>
            <a:r>
              <a:rPr lang="it-IT" dirty="0" err="1"/>
              <a:t>disparity</a:t>
            </a:r>
            <a:r>
              <a:rPr lang="it-IT" dirty="0"/>
              <a:t> in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/>
              <a:t>enough</a:t>
            </a:r>
            <a:r>
              <a:rPr lang="it-IT" dirty="0"/>
              <a:t> to trigger the </a:t>
            </a:r>
            <a:r>
              <a:rPr lang="it-IT" dirty="0" err="1"/>
              <a:t>Union's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. The </a:t>
            </a:r>
            <a:r>
              <a:rPr lang="it-IT" dirty="0" err="1"/>
              <a:t>disparity</a:t>
            </a:r>
            <a:r>
              <a:rPr lang="it-IT" dirty="0"/>
              <a:t> must </a:t>
            </a:r>
            <a:r>
              <a:rPr lang="it-IT" dirty="0" err="1"/>
              <a:t>give</a:t>
            </a:r>
            <a:r>
              <a:rPr lang="it-IT" dirty="0"/>
              <a:t> rise to </a:t>
            </a:r>
            <a:r>
              <a:rPr lang="it-IT" dirty="0" err="1"/>
              <a:t>obstacles</a:t>
            </a:r>
            <a:r>
              <a:rPr lang="it-IT" dirty="0"/>
              <a:t> in </a:t>
            </a:r>
            <a:r>
              <a:rPr lang="it-IT" dirty="0" err="1"/>
              <a:t>trade</a:t>
            </a:r>
            <a:r>
              <a:rPr lang="it-IT" dirty="0"/>
              <a:t> or </a:t>
            </a:r>
            <a:r>
              <a:rPr lang="it-IT" dirty="0" err="1"/>
              <a:t>appreciable</a:t>
            </a:r>
            <a:r>
              <a:rPr lang="it-IT" dirty="0"/>
              <a:t> </a:t>
            </a:r>
            <a:r>
              <a:rPr lang="it-IT" dirty="0" err="1"/>
              <a:t>distortions</a:t>
            </a:r>
            <a:r>
              <a:rPr lang="it-IT" dirty="0"/>
              <a:t> in </a:t>
            </a:r>
            <a:r>
              <a:rPr lang="it-IT" dirty="0" err="1"/>
              <a:t>competition</a:t>
            </a:r>
            <a:r>
              <a:rPr lang="it-IT" dirty="0"/>
              <a:t>.</a:t>
            </a:r>
          </a:p>
          <a:p>
            <a:r>
              <a:rPr lang="it-IT" dirty="0"/>
              <a:t>Third, the Union </a:t>
            </a:r>
            <a:r>
              <a:rPr lang="it-IT" dirty="0" err="1"/>
              <a:t>legislation</a:t>
            </a:r>
            <a:r>
              <a:rPr lang="it-IT" dirty="0"/>
              <a:t> must </a:t>
            </a:r>
            <a:r>
              <a:rPr lang="it-IT" dirty="0" err="1"/>
              <a:t>actually</a:t>
            </a:r>
            <a:r>
              <a:rPr lang="it-IT" dirty="0"/>
              <a:t> </a:t>
            </a:r>
            <a:r>
              <a:rPr lang="it-IT" dirty="0" err="1"/>
              <a:t>contribute</a:t>
            </a:r>
            <a:r>
              <a:rPr lang="it-IT" dirty="0"/>
              <a:t> to the </a:t>
            </a:r>
            <a:r>
              <a:rPr lang="it-IT" dirty="0" err="1"/>
              <a:t>elimination</a:t>
            </a:r>
            <a:r>
              <a:rPr lang="it-IT" dirty="0"/>
              <a:t> of </a:t>
            </a:r>
            <a:r>
              <a:rPr lang="it-IT" dirty="0" err="1"/>
              <a:t>obstacles</a:t>
            </a:r>
            <a:r>
              <a:rPr lang="it-IT" dirty="0"/>
              <a:t> to free </a:t>
            </a:r>
            <a:r>
              <a:rPr lang="it-IT" dirty="0" err="1"/>
              <a:t>movement</a:t>
            </a:r>
            <a:r>
              <a:rPr lang="it-IT" dirty="0"/>
              <a:t> or </a:t>
            </a:r>
            <a:r>
              <a:rPr lang="it-IT" dirty="0" err="1"/>
              <a:t>distortions</a:t>
            </a:r>
            <a:r>
              <a:rPr lang="it-IT" dirty="0"/>
              <a:t> of </a:t>
            </a:r>
            <a:r>
              <a:rPr lang="it-IT" dirty="0" err="1"/>
              <a:t>competition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2611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F24E94-AA44-8145-B153-090E2177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Article 352 TFEU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7B81BB-4FA5-4047-80F7-145EB8389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«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 by the Union </a:t>
            </a:r>
            <a:r>
              <a:rPr lang="it-IT" dirty="0" err="1"/>
              <a:t>should</a:t>
            </a:r>
            <a:r>
              <a:rPr lang="it-IT" dirty="0"/>
              <a:t> prove </a:t>
            </a:r>
            <a:r>
              <a:rPr lang="it-IT" dirty="0" err="1"/>
              <a:t>necessary</a:t>
            </a:r>
            <a:r>
              <a:rPr lang="it-IT" dirty="0"/>
              <a:t>,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framework</a:t>
            </a:r>
            <a:r>
              <a:rPr lang="it-IT" dirty="0"/>
              <a:t> of the </a:t>
            </a:r>
            <a:r>
              <a:rPr lang="it-IT" dirty="0" err="1"/>
              <a:t>policies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, to </a:t>
            </a:r>
            <a:r>
              <a:rPr lang="it-IT" dirty="0" err="1"/>
              <a:t>attain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set out in the </a:t>
            </a:r>
            <a:r>
              <a:rPr lang="it-IT" dirty="0" err="1"/>
              <a:t>Treaties</a:t>
            </a:r>
            <a:r>
              <a:rPr lang="it-IT" dirty="0"/>
              <a:t>, and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, the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unanimously</a:t>
            </a:r>
            <a:r>
              <a:rPr lang="it-IT" dirty="0"/>
              <a:t> on a </a:t>
            </a:r>
            <a:r>
              <a:rPr lang="it-IT" dirty="0" err="1"/>
              <a:t>proposal</a:t>
            </a:r>
            <a:r>
              <a:rPr lang="it-IT" dirty="0"/>
              <a:t> from the </a:t>
            </a:r>
            <a:r>
              <a:rPr lang="it-IT" dirty="0" err="1"/>
              <a:t>Commission</a:t>
            </a:r>
            <a:r>
              <a:rPr lang="it-IT" dirty="0"/>
              <a:t> and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obtaining</a:t>
            </a:r>
            <a:r>
              <a:rPr lang="it-IT" dirty="0"/>
              <a:t> the </a:t>
            </a:r>
            <a:r>
              <a:rPr lang="it-IT" dirty="0" err="1"/>
              <a:t>consent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,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adopt</a:t>
            </a:r>
            <a:r>
              <a:rPr lang="it-IT" dirty="0"/>
              <a:t> the appropriate </a:t>
            </a:r>
            <a:r>
              <a:rPr lang="it-IT" dirty="0" err="1"/>
              <a:t>measures</a:t>
            </a:r>
            <a:r>
              <a:rPr lang="it-IT" dirty="0"/>
              <a:t>».</a:t>
            </a:r>
          </a:p>
          <a:p>
            <a:r>
              <a:rPr lang="fr-FR" dirty="0"/>
              <a:t>The </a:t>
            </a:r>
            <a:r>
              <a:rPr lang="fr-FR" dirty="0" err="1"/>
              <a:t>competence</a:t>
            </a:r>
            <a:r>
              <a:rPr lang="fr-FR" dirty="0"/>
              <a:t> </a:t>
            </a:r>
            <a:r>
              <a:rPr lang="fr-FR" dirty="0" err="1"/>
              <a:t>under</a:t>
            </a:r>
            <a:r>
              <a:rPr lang="fr-FR" dirty="0"/>
              <a:t> Article 352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in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ways</a:t>
            </a:r>
            <a:r>
              <a:rPr lang="fr-FR" dirty="0"/>
              <a:t>. First,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employed</a:t>
            </a:r>
            <a:r>
              <a:rPr lang="fr-FR" dirty="0"/>
              <a:t> in a </a:t>
            </a:r>
            <a:r>
              <a:rPr lang="fr-FR" dirty="0" err="1"/>
              <a:t>policy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in </a:t>
            </a:r>
            <a:r>
              <a:rPr lang="fr-FR" dirty="0" err="1"/>
              <a:t>which</a:t>
            </a:r>
            <a:r>
              <a:rPr lang="fr-FR" dirty="0"/>
              <a:t> the Union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a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, but </a:t>
            </a:r>
            <a:r>
              <a:rPr lang="fr-FR" dirty="0" err="1"/>
              <a:t>where</a:t>
            </a:r>
            <a:r>
              <a:rPr lang="fr-FR" dirty="0"/>
              <a:t> the latter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deemed</a:t>
            </a:r>
            <a:r>
              <a:rPr lang="fr-FR" dirty="0"/>
              <a:t> </a:t>
            </a:r>
            <a:r>
              <a:rPr lang="fr-FR" dirty="0" err="1"/>
              <a:t>insufficient</a:t>
            </a:r>
            <a:r>
              <a:rPr lang="fr-FR" dirty="0"/>
              <a:t> to </a:t>
            </a:r>
            <a:r>
              <a:rPr lang="fr-FR" dirty="0" err="1"/>
              <a:t>achieve</a:t>
            </a:r>
            <a:r>
              <a:rPr lang="fr-FR" dirty="0"/>
              <a:t> a </a:t>
            </a:r>
            <a:r>
              <a:rPr lang="fr-FR" dirty="0" err="1"/>
              <a:t>specific</a:t>
            </a:r>
            <a:r>
              <a:rPr lang="fr-FR" dirty="0"/>
              <a:t> objective. Second, the </a:t>
            </a:r>
            <a:r>
              <a:rPr lang="fr-FR" dirty="0" err="1"/>
              <a:t>residual</a:t>
            </a:r>
            <a:r>
              <a:rPr lang="fr-FR" dirty="0"/>
              <a:t> </a:t>
            </a:r>
            <a:r>
              <a:rPr lang="fr-FR" dirty="0" err="1"/>
              <a:t>competence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develop</a:t>
            </a:r>
            <a:r>
              <a:rPr lang="fr-FR" dirty="0"/>
              <a:t> a </a:t>
            </a:r>
            <a:r>
              <a:rPr lang="fr-FR" dirty="0" err="1"/>
              <a:t>policy</a:t>
            </a:r>
            <a:r>
              <a:rPr lang="fr-FR" dirty="0"/>
              <a:t> area </a:t>
            </a:r>
            <a:r>
              <a:rPr lang="fr-FR" dirty="0" err="1"/>
              <a:t>that</a:t>
            </a:r>
            <a:r>
              <a:rPr lang="fr-FR" dirty="0"/>
              <a:t> has no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the </a:t>
            </a:r>
            <a:r>
              <a:rPr lang="fr-FR" dirty="0" err="1"/>
              <a:t>Treaties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2083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7C6AB1-B595-4B49-8995-1F4CECF53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5785"/>
            <a:ext cx="10515600" cy="1294903"/>
          </a:xfrm>
        </p:spPr>
        <p:txBody>
          <a:bodyPr>
            <a:normAutofit/>
          </a:bodyPr>
          <a:lstStyle/>
          <a:p>
            <a:r>
              <a:rPr lang="fr-FR" sz="3200" dirty="0"/>
              <a:t>Exemple on the use of clause in the Union </a:t>
            </a:r>
            <a:r>
              <a:rPr lang="fr-FR" sz="3200" dirty="0" err="1"/>
              <a:t>environmental</a:t>
            </a:r>
            <a:r>
              <a:rPr lang="fr-FR" sz="3200" dirty="0"/>
              <a:t> </a:t>
            </a:r>
            <a:r>
              <a:rPr lang="fr-FR" sz="3200" dirty="0" err="1"/>
              <a:t>policy</a:t>
            </a:r>
            <a:r>
              <a:rPr lang="fr-FR" sz="3200" dirty="0"/>
              <a:t> </a:t>
            </a:r>
            <a:r>
              <a:rPr lang="fr-FR" sz="3200" dirty="0" err="1"/>
              <a:t>prior</a:t>
            </a:r>
            <a:r>
              <a:rPr lang="fr-FR" sz="3200" dirty="0"/>
              <a:t> to the Single </a:t>
            </a:r>
            <a:r>
              <a:rPr lang="fr-FR" sz="3200" dirty="0" err="1"/>
              <a:t>European</a:t>
            </a:r>
            <a:r>
              <a:rPr lang="fr-FR" sz="3200" dirty="0"/>
              <a:t> </a:t>
            </a:r>
            <a:r>
              <a:rPr lang="fr-FR" sz="3200" dirty="0" err="1"/>
              <a:t>Act</a:t>
            </a:r>
            <a:r>
              <a:rPr lang="fr-FR" sz="3200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3DEED-BC85-A046-A3FB-0F6E2A5AF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Indeed</a:t>
            </a:r>
            <a:r>
              <a:rPr lang="it-IT" dirty="0"/>
              <a:t>: </a:t>
            </a:r>
            <a:r>
              <a:rPr lang="it-IT" dirty="0" err="1"/>
              <a:t>stimulated</a:t>
            </a:r>
            <a:r>
              <a:rPr lang="it-IT" dirty="0"/>
              <a:t> by the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enthusiasm</a:t>
            </a:r>
            <a:r>
              <a:rPr lang="it-IT" dirty="0"/>
              <a:t> to “create” </a:t>
            </a:r>
            <a:r>
              <a:rPr lang="it-IT" dirty="0" err="1"/>
              <a:t>such</a:t>
            </a:r>
            <a:r>
              <a:rPr lang="it-IT" dirty="0"/>
              <a:t> a </a:t>
            </a:r>
            <a:r>
              <a:rPr lang="it-IT" dirty="0" err="1"/>
              <a:t>European</a:t>
            </a:r>
            <a:r>
              <a:rPr lang="it-IT" dirty="0"/>
              <a:t> policy </a:t>
            </a:r>
            <a:r>
              <a:rPr lang="it-IT" dirty="0" err="1"/>
              <a:t>after</a:t>
            </a:r>
            <a:r>
              <a:rPr lang="it-IT" dirty="0"/>
              <a:t> the 1972 Paris Summit, the </a:t>
            </a:r>
            <a:r>
              <a:rPr lang="it-IT" dirty="0" err="1"/>
              <a:t>Commission</a:t>
            </a:r>
            <a:r>
              <a:rPr lang="it-IT" dirty="0"/>
              <a:t> and 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a policy </a:t>
            </a:r>
            <a:r>
              <a:rPr lang="it-IT" dirty="0" err="1"/>
              <a:t>without</a:t>
            </a:r>
            <a:r>
              <a:rPr lang="it-IT" dirty="0"/>
              <a:t> a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title</a:t>
            </a:r>
            <a:r>
              <a:rPr lang="it-IT" dirty="0"/>
              <a:t> </a:t>
            </a:r>
            <a:r>
              <a:rPr lang="it-IT" dirty="0" err="1"/>
              <a:t>offered</a:t>
            </a:r>
            <a:r>
              <a:rPr lang="it-IT" dirty="0"/>
              <a:t> by the </a:t>
            </a:r>
            <a:r>
              <a:rPr lang="it-IT" dirty="0" err="1"/>
              <a:t>Treaties</a:t>
            </a:r>
            <a:r>
              <a:rPr lang="it-IT" dirty="0"/>
              <a:t>!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themselves</a:t>
            </a:r>
            <a:r>
              <a:rPr lang="it-IT" dirty="0"/>
              <a:t> </a:t>
            </a:r>
            <a:r>
              <a:rPr lang="it-IT" dirty="0" err="1"/>
              <a:t>here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on the Union </a:t>
            </a:r>
            <a:r>
              <a:rPr lang="it-IT" dirty="0" err="1"/>
              <a:t>institutions</a:t>
            </a:r>
            <a:r>
              <a:rPr lang="it-IT" dirty="0"/>
              <a:t> to </a:t>
            </a:r>
            <a:r>
              <a:rPr lang="it-IT" dirty="0" err="1"/>
              <a:t>make</a:t>
            </a:r>
            <a:r>
              <a:rPr lang="it-IT" dirty="0"/>
              <a:t> the </a:t>
            </a:r>
            <a:r>
              <a:rPr lang="it-IT" dirty="0" err="1"/>
              <a:t>widest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use of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, </a:t>
            </a:r>
            <a:r>
              <a:rPr lang="it-IT" dirty="0" err="1"/>
              <a:t>especially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352.31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favoured</a:t>
            </a:r>
            <a:r>
              <a:rPr lang="it-IT" dirty="0"/>
              <a:t> an </a:t>
            </a:r>
            <a:r>
              <a:rPr lang="it-IT" dirty="0" err="1"/>
              <a:t>extensive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of the </a:t>
            </a:r>
            <a:r>
              <a:rPr lang="it-IT" dirty="0" err="1"/>
              <a:t>provision</a:t>
            </a:r>
            <a:r>
              <a:rPr lang="it-IT" dirty="0"/>
              <a:t> to cause a “small </a:t>
            </a:r>
            <a:r>
              <a:rPr lang="it-IT" dirty="0" err="1"/>
              <a:t>amendment</a:t>
            </a:r>
            <a:r>
              <a:rPr lang="it-IT" dirty="0"/>
              <a:t>” of the </a:t>
            </a:r>
            <a:r>
              <a:rPr lang="it-IT" dirty="0" err="1"/>
              <a:t>Treaties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“</a:t>
            </a:r>
            <a:r>
              <a:rPr lang="it-IT" dirty="0" err="1"/>
              <a:t>indirect</a:t>
            </a:r>
            <a:r>
              <a:rPr lang="it-IT" dirty="0"/>
              <a:t>” </a:t>
            </a:r>
            <a:r>
              <a:rPr lang="it-IT" dirty="0" err="1"/>
              <a:t>development</a:t>
            </a:r>
            <a:r>
              <a:rPr lang="it-IT" dirty="0"/>
              <a:t> of a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in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indeed</a:t>
            </a:r>
            <a:r>
              <a:rPr lang="it-IT" dirty="0"/>
              <a:t> impressive.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025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E4423C-3A42-094A-99F0-54606A71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textual</a:t>
            </a:r>
            <a:r>
              <a:rPr lang="fr-FR" dirty="0"/>
              <a:t> </a:t>
            </a:r>
            <a:r>
              <a:rPr lang="fr-FR" dirty="0" err="1"/>
              <a:t>limits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54EA81-7A1E-6048-9279-D6F5743D7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it-IT" dirty="0"/>
              <a:t>First, “[m]</a:t>
            </a:r>
            <a:r>
              <a:rPr lang="it-IT" dirty="0" err="1"/>
              <a:t>easures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entail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r>
              <a:rPr lang="it-IT" dirty="0"/>
              <a:t> of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’ </a:t>
            </a:r>
            <a:r>
              <a:rPr lang="it-IT" dirty="0" err="1"/>
              <a:t>laws</a:t>
            </a:r>
            <a:r>
              <a:rPr lang="it-IT" dirty="0"/>
              <a:t> or </a:t>
            </a:r>
            <a:r>
              <a:rPr lang="it-IT" dirty="0" err="1"/>
              <a:t>regulations</a:t>
            </a:r>
            <a:r>
              <a:rPr lang="it-IT" dirty="0"/>
              <a:t> in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exclude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harmonization</a:t>
            </a:r>
            <a:r>
              <a:rPr lang="it-IT" dirty="0"/>
              <a:t>”.</a:t>
            </a:r>
            <a:endParaRPr lang="fr-FR" dirty="0"/>
          </a:p>
          <a:p>
            <a:pPr marL="514350" indent="-514350">
              <a:buAutoNum type="arabicParenR"/>
            </a:pPr>
            <a:r>
              <a:rPr lang="it-IT" dirty="0" err="1"/>
              <a:t>Article</a:t>
            </a:r>
            <a:r>
              <a:rPr lang="it-IT" dirty="0"/>
              <a:t> 352 “</a:t>
            </a:r>
            <a:r>
              <a:rPr lang="it-IT" dirty="0" err="1"/>
              <a:t>cannot</a:t>
            </a:r>
            <a:r>
              <a:rPr lang="it-IT" dirty="0"/>
              <a:t> serve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basis</a:t>
            </a:r>
            <a:r>
              <a:rPr lang="it-IT" dirty="0"/>
              <a:t> for </a:t>
            </a:r>
            <a:r>
              <a:rPr lang="it-IT" dirty="0" err="1"/>
              <a:t>attaining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 </a:t>
            </a:r>
            <a:r>
              <a:rPr lang="it-IT" dirty="0" err="1"/>
              <a:t>pertaining</a:t>
            </a:r>
            <a:r>
              <a:rPr lang="it-IT" dirty="0"/>
              <a:t> to the common </a:t>
            </a:r>
            <a:r>
              <a:rPr lang="it-IT" dirty="0" err="1"/>
              <a:t>foreign</a:t>
            </a:r>
            <a:r>
              <a:rPr lang="it-IT" dirty="0"/>
              <a:t> and security policy”. </a:t>
            </a:r>
          </a:p>
          <a:p>
            <a:pPr marL="0" indent="0">
              <a:buNone/>
            </a:pPr>
            <a:r>
              <a:rPr lang="it-IT" dirty="0"/>
              <a:t>Opinion 2/94: </a:t>
            </a:r>
          </a:p>
          <a:p>
            <a:pPr marL="0" indent="0">
              <a:buNone/>
            </a:pPr>
            <a:r>
              <a:rPr lang="it-IT" dirty="0"/>
              <a:t>«</a:t>
            </a:r>
            <a:r>
              <a:rPr lang="it-IT" dirty="0" err="1"/>
              <a:t>Article</a:t>
            </a:r>
            <a:r>
              <a:rPr lang="it-IT" dirty="0"/>
              <a:t> [352]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dirty="0" err="1"/>
              <a:t>fill</a:t>
            </a:r>
            <a:r>
              <a:rPr lang="it-IT" dirty="0"/>
              <a:t> the gap </a:t>
            </a:r>
            <a:r>
              <a:rPr lang="it-IT" dirty="0" err="1"/>
              <a:t>where</a:t>
            </a:r>
            <a:r>
              <a:rPr lang="it-IT" dirty="0"/>
              <a:t> no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confer</a:t>
            </a:r>
            <a:r>
              <a:rPr lang="it-IT" dirty="0"/>
              <a:t> on the [Union] </a:t>
            </a:r>
            <a:r>
              <a:rPr lang="it-IT" dirty="0" err="1"/>
              <a:t>institutions</a:t>
            </a:r>
            <a:r>
              <a:rPr lang="it-IT" dirty="0"/>
              <a:t> express or </a:t>
            </a:r>
            <a:r>
              <a:rPr lang="it-IT" dirty="0" err="1"/>
              <a:t>implied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to </a:t>
            </a:r>
            <a:r>
              <a:rPr lang="it-IT" dirty="0" err="1"/>
              <a:t>act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appear</a:t>
            </a:r>
            <a:r>
              <a:rPr lang="it-IT" dirty="0"/>
              <a:t> none the </a:t>
            </a:r>
            <a:r>
              <a:rPr lang="it-IT" dirty="0" err="1"/>
              <a:t>less</a:t>
            </a:r>
            <a:r>
              <a:rPr lang="it-IT" dirty="0"/>
              <a:t> to be </a:t>
            </a:r>
            <a:r>
              <a:rPr lang="it-IT" dirty="0" err="1"/>
              <a:t>necessary</a:t>
            </a:r>
            <a:r>
              <a:rPr lang="it-IT" dirty="0"/>
              <a:t> to </a:t>
            </a:r>
            <a:r>
              <a:rPr lang="it-IT" dirty="0" err="1"/>
              <a:t>enable</a:t>
            </a:r>
            <a:r>
              <a:rPr lang="it-IT" dirty="0"/>
              <a:t> the [Union] to </a:t>
            </a:r>
            <a:r>
              <a:rPr lang="it-IT" dirty="0" err="1"/>
              <a:t>carry</a:t>
            </a:r>
            <a:r>
              <a:rPr lang="it-IT" dirty="0"/>
              <a:t> out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functions</a:t>
            </a:r>
            <a:r>
              <a:rPr lang="it-IT" dirty="0"/>
              <a:t> with a </a:t>
            </a:r>
            <a:r>
              <a:rPr lang="it-IT" dirty="0" err="1"/>
              <a:t>view</a:t>
            </a:r>
            <a:r>
              <a:rPr lang="it-IT" dirty="0"/>
              <a:t> to </a:t>
            </a:r>
            <a:r>
              <a:rPr lang="it-IT" dirty="0" err="1"/>
              <a:t>attaining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by the </a:t>
            </a:r>
            <a:r>
              <a:rPr lang="it-IT" dirty="0" err="1"/>
              <a:t>Treaty</a:t>
            </a:r>
            <a:r>
              <a:rPr lang="it-IT" dirty="0"/>
              <a:t>.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, </a:t>
            </a:r>
            <a:r>
              <a:rPr lang="it-IT" dirty="0" err="1"/>
              <a:t>being</a:t>
            </a:r>
            <a:r>
              <a:rPr lang="it-IT" dirty="0"/>
              <a:t> an </a:t>
            </a:r>
            <a:r>
              <a:rPr lang="it-IT" dirty="0" err="1"/>
              <a:t>integral</a:t>
            </a:r>
            <a:r>
              <a:rPr lang="it-IT" dirty="0"/>
              <a:t> part of an </a:t>
            </a:r>
            <a:r>
              <a:rPr lang="it-IT" dirty="0" err="1"/>
              <a:t>institutional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conferred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, </a:t>
            </a:r>
            <a:r>
              <a:rPr lang="it-IT" dirty="0" err="1"/>
              <a:t>cannot</a:t>
            </a:r>
            <a:r>
              <a:rPr lang="it-IT" dirty="0"/>
              <a:t> serve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basis</a:t>
            </a:r>
            <a:r>
              <a:rPr lang="it-IT" dirty="0"/>
              <a:t> for </a:t>
            </a:r>
            <a:r>
              <a:rPr lang="it-IT" dirty="0" err="1"/>
              <a:t>widening</a:t>
            </a:r>
            <a:r>
              <a:rPr lang="it-IT" dirty="0"/>
              <a:t> the scope of [Union]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beyond</a:t>
            </a:r>
            <a:r>
              <a:rPr lang="it-IT" dirty="0"/>
              <a:t> the general </a:t>
            </a:r>
            <a:r>
              <a:rPr lang="it-IT" dirty="0" err="1"/>
              <a:t>framework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by the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whole</a:t>
            </a:r>
            <a:r>
              <a:rPr lang="it-IT" dirty="0"/>
              <a:t> and, in </a:t>
            </a:r>
            <a:r>
              <a:rPr lang="it-IT" dirty="0" err="1"/>
              <a:t>particular</a:t>
            </a:r>
            <a:r>
              <a:rPr lang="it-IT" dirty="0"/>
              <a:t>, by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define</a:t>
            </a:r>
            <a:r>
              <a:rPr lang="it-IT" dirty="0"/>
              <a:t> the </a:t>
            </a:r>
            <a:r>
              <a:rPr lang="it-IT" dirty="0" err="1"/>
              <a:t>tasks</a:t>
            </a:r>
            <a:r>
              <a:rPr lang="it-IT" dirty="0"/>
              <a:t> and the </a:t>
            </a:r>
            <a:r>
              <a:rPr lang="it-IT" dirty="0" err="1"/>
              <a:t>activities</a:t>
            </a:r>
            <a:r>
              <a:rPr lang="it-IT" dirty="0"/>
              <a:t> of the [Union]. On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view</a:t>
            </a:r>
            <a:r>
              <a:rPr lang="it-IT" dirty="0"/>
              <a:t>, </a:t>
            </a:r>
            <a:r>
              <a:rPr lang="it-IT" dirty="0" err="1"/>
              <a:t>Article</a:t>
            </a:r>
            <a:r>
              <a:rPr lang="it-IT" dirty="0"/>
              <a:t> [352]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basis</a:t>
            </a:r>
            <a:r>
              <a:rPr lang="it-IT" dirty="0"/>
              <a:t> for the </a:t>
            </a:r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, in </a:t>
            </a:r>
            <a:r>
              <a:rPr lang="it-IT" dirty="0" err="1"/>
              <a:t>substance</a:t>
            </a:r>
            <a:r>
              <a:rPr lang="it-IT" dirty="0"/>
              <a:t>, be to </a:t>
            </a:r>
            <a:r>
              <a:rPr lang="it-IT" dirty="0" err="1"/>
              <a:t>amend</a:t>
            </a:r>
            <a:r>
              <a:rPr lang="it-IT" dirty="0"/>
              <a:t> the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following</a:t>
            </a:r>
            <a:r>
              <a:rPr lang="it-IT" dirty="0"/>
              <a:t> the procedure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for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purpose</a:t>
            </a:r>
            <a:r>
              <a:rPr lang="it-IT" dirty="0"/>
              <a:t>».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902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89F065-6D16-6747-87B5-C67E43B8B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C569CC-7A69-8D4E-8E14-8EE1F28E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How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federal</a:t>
            </a:r>
            <a:r>
              <a:rPr lang="it-IT" dirty="0"/>
              <a:t> </a:t>
            </a:r>
            <a:r>
              <a:rPr lang="it-IT" dirty="0" err="1"/>
              <a:t>thought</a:t>
            </a:r>
            <a:r>
              <a:rPr lang="it-IT" dirty="0"/>
              <a:t> </a:t>
            </a:r>
            <a:r>
              <a:rPr lang="it-IT" dirty="0" err="1"/>
              <a:t>define</a:t>
            </a:r>
            <a:r>
              <a:rPr lang="it-IT" dirty="0"/>
              <a:t> a ‘</a:t>
            </a:r>
            <a:r>
              <a:rPr lang="it-IT" dirty="0" err="1"/>
              <a:t>confederation</a:t>
            </a:r>
            <a:r>
              <a:rPr lang="it-IT" dirty="0"/>
              <a:t>’ or ‘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organisation</a:t>
            </a:r>
            <a:r>
              <a:rPr lang="it-IT" dirty="0"/>
              <a:t>’? An (</a:t>
            </a:r>
            <a:r>
              <a:rPr lang="it-IT" dirty="0" err="1"/>
              <a:t>international</a:t>
            </a:r>
            <a:r>
              <a:rPr lang="it-IT" dirty="0"/>
              <a:t>) Union of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said</a:t>
            </a:r>
            <a:r>
              <a:rPr lang="it-IT" dirty="0"/>
              <a:t> to be </a:t>
            </a:r>
            <a:r>
              <a:rPr lang="it-IT" dirty="0" err="1"/>
              <a:t>formed</a:t>
            </a:r>
            <a:r>
              <a:rPr lang="it-IT" dirty="0"/>
              <a:t> on the </a:t>
            </a:r>
            <a:r>
              <a:rPr lang="it-IT" dirty="0" err="1"/>
              <a:t>basis</a:t>
            </a:r>
            <a:r>
              <a:rPr lang="it-IT" dirty="0"/>
              <a:t> of an </a:t>
            </a:r>
            <a:r>
              <a:rPr lang="it-IT" dirty="0" err="1"/>
              <a:t>ordinary</a:t>
            </a:r>
            <a:r>
              <a:rPr lang="it-IT" dirty="0"/>
              <a:t>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treaty</a:t>
            </a:r>
            <a:r>
              <a:rPr lang="it-IT" dirty="0"/>
              <a:t>.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an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treaty</a:t>
            </a:r>
            <a:r>
              <a:rPr lang="it-IT" dirty="0"/>
              <a:t> the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retained</a:t>
            </a:r>
            <a:r>
              <a:rPr lang="it-IT" dirty="0"/>
              <a:t> </a:t>
            </a:r>
            <a:r>
              <a:rPr lang="it-IT" dirty="0" err="1"/>
              <a:t>sovereignty</a:t>
            </a:r>
            <a:r>
              <a:rPr lang="it-IT" dirty="0"/>
              <a:t> and, </a:t>
            </a:r>
            <a:r>
              <a:rPr lang="it-IT" dirty="0" err="1"/>
              <a:t>therewith</a:t>
            </a:r>
            <a:r>
              <a:rPr lang="it-IT" dirty="0"/>
              <a:t>, the right to </a:t>
            </a:r>
            <a:r>
              <a:rPr lang="it-IT" dirty="0" err="1"/>
              <a:t>nullification</a:t>
            </a:r>
            <a:r>
              <a:rPr lang="it-IT" dirty="0"/>
              <a:t> and </a:t>
            </a:r>
            <a:r>
              <a:rPr lang="it-IT" dirty="0" err="1"/>
              <a:t>secession</a:t>
            </a:r>
            <a:r>
              <a:rPr lang="it-IT" dirty="0"/>
              <a:t>. </a:t>
            </a:r>
            <a:r>
              <a:rPr lang="fr-FR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673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4B2C9-AD16-204D-8CFB-DEB58FBAC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627" y="204716"/>
            <a:ext cx="10603173" cy="59722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limits</a:t>
            </a:r>
            <a:r>
              <a:rPr lang="it-IT" dirty="0"/>
              <a:t> to the </a:t>
            </a: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perspective</a:t>
            </a:r>
            <a:r>
              <a:rPr lang="it-IT" dirty="0"/>
              <a:t> (</a:t>
            </a:r>
            <a:r>
              <a:rPr lang="it-IT" dirty="0" err="1"/>
              <a:t>Lissabon</a:t>
            </a:r>
            <a:r>
              <a:rPr lang="it-IT" dirty="0"/>
              <a:t> </a:t>
            </a:r>
            <a:r>
              <a:rPr lang="it-IT" dirty="0" err="1"/>
              <a:t>Urteil</a:t>
            </a:r>
            <a:r>
              <a:rPr lang="it-IT" dirty="0"/>
              <a:t> </a:t>
            </a:r>
            <a:r>
              <a:rPr lang="it-IT" dirty="0" err="1"/>
              <a:t>judgement</a:t>
            </a:r>
            <a:r>
              <a:rPr lang="it-IT" dirty="0"/>
              <a:t>). </a:t>
            </a:r>
          </a:p>
          <a:p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federal</a:t>
            </a:r>
            <a:r>
              <a:rPr lang="it-IT" dirty="0"/>
              <a:t> state: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limit</a:t>
            </a:r>
            <a:r>
              <a:rPr lang="it-IT" dirty="0"/>
              <a:t> to the </a:t>
            </a:r>
            <a:r>
              <a:rPr lang="it-IT" dirty="0" err="1"/>
              <a:t>integration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point</a:t>
            </a:r>
            <a:r>
              <a:rPr lang="it-IT" dirty="0"/>
              <a:t> of </a:t>
            </a:r>
            <a:r>
              <a:rPr lang="it-IT" dirty="0" err="1"/>
              <a:t>departure</a:t>
            </a:r>
            <a:r>
              <a:rPr lang="it-IT" dirty="0"/>
              <a:t> of the </a:t>
            </a:r>
            <a:r>
              <a:rPr lang="it-IT" dirty="0" err="1"/>
              <a:t>Court’s</a:t>
            </a:r>
            <a:r>
              <a:rPr lang="it-IT" dirty="0"/>
              <a:t>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close</a:t>
            </a:r>
            <a:r>
              <a:rPr lang="it-IT" dirty="0"/>
              <a:t> </a:t>
            </a:r>
            <a:r>
              <a:rPr lang="it-IT" dirty="0" err="1"/>
              <a:t>association</a:t>
            </a:r>
            <a:r>
              <a:rPr lang="it-IT" dirty="0"/>
              <a:t> of </a:t>
            </a:r>
            <a:r>
              <a:rPr lang="it-IT" dirty="0" err="1"/>
              <a:t>sovereign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federal</a:t>
            </a:r>
            <a:r>
              <a:rPr lang="it-IT" dirty="0"/>
              <a:t> State.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of </a:t>
            </a:r>
            <a:r>
              <a:rPr lang="it-IT" dirty="0" err="1"/>
              <a:t>association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the Basic Law </a:t>
            </a:r>
            <a:r>
              <a:rPr lang="it-IT" dirty="0" err="1"/>
              <a:t>allows</a:t>
            </a:r>
            <a:r>
              <a:rPr lang="it-IT" dirty="0"/>
              <a:t> and </a:t>
            </a:r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requires</a:t>
            </a:r>
            <a:r>
              <a:rPr lang="it-IT" dirty="0"/>
              <a:t> Germany to join. A </a:t>
            </a:r>
            <a:r>
              <a:rPr lang="it-IT" dirty="0" err="1"/>
              <a:t>closer</a:t>
            </a:r>
            <a:r>
              <a:rPr lang="it-IT" dirty="0"/>
              <a:t> union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/>
              <a:t>formed</a:t>
            </a:r>
            <a:r>
              <a:rPr lang="it-IT" dirty="0"/>
              <a:t> by </a:t>
            </a:r>
            <a:r>
              <a:rPr lang="it-IT" dirty="0" err="1"/>
              <a:t>relying</a:t>
            </a:r>
            <a:r>
              <a:rPr lang="it-IT" dirty="0"/>
              <a:t> on </a:t>
            </a:r>
            <a:r>
              <a:rPr lang="it-IT" dirty="0" err="1"/>
              <a:t>procedures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by the Basic Law, </a:t>
            </a:r>
            <a:r>
              <a:rPr lang="it-IT" dirty="0" err="1"/>
              <a:t>even</a:t>
            </a:r>
            <a:r>
              <a:rPr lang="it-IT" dirty="0"/>
              <a:t> by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amendment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require</a:t>
            </a:r>
            <a:r>
              <a:rPr lang="it-IT" dirty="0"/>
              <a:t> a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 of (</a:t>
            </a:r>
            <a:r>
              <a:rPr lang="it-IT" dirty="0" err="1"/>
              <a:t>European</a:t>
            </a:r>
            <a:r>
              <a:rPr lang="it-IT" dirty="0"/>
              <a:t>) </a:t>
            </a:r>
            <a:r>
              <a:rPr lang="it-IT" dirty="0" err="1"/>
              <a:t>constitutionmaking</a:t>
            </a:r>
            <a:r>
              <a:rPr lang="it-IT" dirty="0"/>
              <a:t>. The </a:t>
            </a:r>
            <a:r>
              <a:rPr lang="it-IT" dirty="0" err="1"/>
              <a:t>power</a:t>
            </a:r>
            <a:r>
              <a:rPr lang="it-IT" dirty="0"/>
              <a:t> of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amendment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by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principles</a:t>
            </a:r>
            <a:r>
              <a:rPr lang="it-IT" dirty="0"/>
              <a:t> (</a:t>
            </a:r>
            <a:r>
              <a:rPr lang="it-IT" dirty="0" err="1"/>
              <a:t>democracy</a:t>
            </a:r>
            <a:r>
              <a:rPr lang="it-IT" dirty="0"/>
              <a:t>, </a:t>
            </a:r>
            <a:r>
              <a:rPr lang="it-IT" dirty="0" err="1"/>
              <a:t>guarantee</a:t>
            </a:r>
            <a:r>
              <a:rPr lang="it-IT" dirty="0"/>
              <a:t> of human </a:t>
            </a:r>
            <a:r>
              <a:rPr lang="it-IT" dirty="0" err="1"/>
              <a:t>dignity</a:t>
            </a:r>
            <a:r>
              <a:rPr lang="it-IT" dirty="0"/>
              <a:t>, </a:t>
            </a:r>
            <a:r>
              <a:rPr lang="it-IT" dirty="0" err="1"/>
              <a:t>rule</a:t>
            </a:r>
            <a:r>
              <a:rPr lang="it-IT" dirty="0"/>
              <a:t> of law,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 of </a:t>
            </a:r>
            <a:r>
              <a:rPr lang="it-IT" dirty="0" err="1"/>
              <a:t>federalism</a:t>
            </a:r>
            <a:r>
              <a:rPr lang="it-IT" dirty="0"/>
              <a:t>). </a:t>
            </a:r>
          </a:p>
        </p:txBody>
      </p:sp>
    </p:spTree>
    <p:extLst>
      <p:ext uri="{BB962C8B-B14F-4D97-AF65-F5344CB8AC3E}">
        <p14:creationId xmlns:p14="http://schemas.microsoft.com/office/powerpoint/2010/main" val="383327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D308B-3826-2B49-B034-42B219BDA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02EE9A-066E-F148-B0D7-7828FB2FC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Tools </a:t>
            </a:r>
            <a:r>
              <a:rPr lang="it-IT" dirty="0" err="1"/>
              <a:t>provided</a:t>
            </a:r>
            <a:r>
              <a:rPr lang="it-IT" dirty="0"/>
              <a:t> by the Basic Law to </a:t>
            </a:r>
            <a:r>
              <a:rPr lang="it-IT" dirty="0" err="1"/>
              <a:t>grantee</a:t>
            </a:r>
            <a:r>
              <a:rPr lang="it-IT" dirty="0"/>
              <a:t> the </a:t>
            </a:r>
            <a:r>
              <a:rPr lang="it-IT" dirty="0" err="1"/>
              <a:t>existence</a:t>
            </a:r>
            <a:r>
              <a:rPr lang="it-IT" dirty="0"/>
              <a:t> of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: </a:t>
            </a:r>
          </a:p>
          <a:p>
            <a:r>
              <a:rPr lang="it-IT" dirty="0"/>
              <a:t>-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responsibility</a:t>
            </a:r>
            <a:r>
              <a:rPr lang="it-IT" dirty="0"/>
              <a:t> of the </a:t>
            </a:r>
            <a:r>
              <a:rPr lang="it-IT" dirty="0" err="1"/>
              <a:t>Bundestrat</a:t>
            </a:r>
            <a:endParaRPr lang="it-IT" dirty="0"/>
          </a:p>
          <a:p>
            <a:r>
              <a:rPr lang="it-IT" dirty="0"/>
              <a:t>- ultra </a:t>
            </a:r>
            <a:r>
              <a:rPr lang="it-IT" dirty="0" err="1"/>
              <a:t>vires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review</a:t>
            </a:r>
            <a:endParaRPr lang="it-IT" dirty="0"/>
          </a:p>
          <a:p>
            <a:r>
              <a:rPr lang="it-IT" dirty="0"/>
              <a:t>- contro-</a:t>
            </a:r>
            <a:r>
              <a:rPr lang="it-IT" dirty="0" err="1"/>
              <a:t>limits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review</a:t>
            </a:r>
            <a:r>
              <a:rPr lang="it-IT" dirty="0"/>
              <a:t> in case of </a:t>
            </a:r>
            <a:r>
              <a:rPr lang="it-IT" dirty="0" err="1"/>
              <a:t>violation</a:t>
            </a:r>
            <a:r>
              <a:rPr lang="it-IT" dirty="0"/>
              <a:t> of the </a:t>
            </a:r>
            <a:r>
              <a:rPr lang="it-IT" dirty="0" err="1"/>
              <a:t>eternity</a:t>
            </a:r>
            <a:r>
              <a:rPr lang="it-IT" dirty="0"/>
              <a:t> </a:t>
            </a:r>
            <a:r>
              <a:rPr lang="it-IT" dirty="0" err="1"/>
              <a:t>clause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29199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9A8A400-FD04-8743-9E92-40B001F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PRINCIPLE OF CONFERRAL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FC1FF9-0047-D14C-8AE8-6F55E2A1C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/>
              <a:t>Some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limits</a:t>
            </a:r>
            <a:r>
              <a:rPr lang="fr-FR" dirty="0"/>
              <a:t>/ </a:t>
            </a:r>
            <a:r>
              <a:rPr lang="fr-FR" dirty="0" err="1"/>
              <a:t>principles</a:t>
            </a:r>
            <a:r>
              <a:rPr lang="fr-FR" dirty="0"/>
              <a:t> are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it-IT" dirty="0" err="1"/>
              <a:t>entrenched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legislates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“</a:t>
            </a:r>
            <a:r>
              <a:rPr lang="it-IT" dirty="0" err="1"/>
              <a:t>justify</a:t>
            </a:r>
            <a:r>
              <a:rPr lang="it-IT" dirty="0"/>
              <a:t>”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traditionally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to </a:t>
            </a:r>
            <a:r>
              <a:rPr lang="it-IT" dirty="0" err="1"/>
              <a:t>enjoy</a:t>
            </a:r>
            <a:r>
              <a:rPr lang="it-IT" dirty="0"/>
              <a:t> a </a:t>
            </a:r>
            <a:r>
              <a:rPr lang="it-IT" dirty="0" err="1"/>
              <a:t>competence</a:t>
            </a:r>
            <a:r>
              <a:rPr lang="it-IT" dirty="0"/>
              <a:t> to do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things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“</a:t>
            </a:r>
            <a:r>
              <a:rPr lang="it-IT" dirty="0" err="1"/>
              <a:t>omnipotence</a:t>
            </a:r>
            <a:r>
              <a:rPr lang="it-IT" dirty="0"/>
              <a:t>”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seen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inherent</a:t>
            </a:r>
            <a:r>
              <a:rPr lang="it-IT" dirty="0"/>
              <a:t> in the idea of a </a:t>
            </a:r>
            <a:r>
              <a:rPr lang="it-IT" dirty="0" err="1"/>
              <a:t>sovereign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in a</a:t>
            </a:r>
          </a:p>
          <a:p>
            <a:pPr marL="0" indent="0">
              <a:buNone/>
            </a:pPr>
            <a:r>
              <a:rPr lang="it-IT" dirty="0"/>
              <a:t>“</a:t>
            </a:r>
            <a:r>
              <a:rPr lang="it-IT" dirty="0" err="1"/>
              <a:t>sovereign</a:t>
            </a:r>
            <a:r>
              <a:rPr lang="it-IT" dirty="0"/>
              <a:t> state”.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neither</a:t>
            </a:r>
            <a:r>
              <a:rPr lang="it-IT" dirty="0"/>
              <a:t> “</a:t>
            </a:r>
            <a:r>
              <a:rPr lang="it-IT" dirty="0" err="1"/>
              <a:t>sovereign</a:t>
            </a:r>
            <a:r>
              <a:rPr lang="it-IT" dirty="0"/>
              <a:t>” </a:t>
            </a:r>
            <a:r>
              <a:rPr lang="it-IT" dirty="0" err="1"/>
              <a:t>nor</a:t>
            </a:r>
            <a:r>
              <a:rPr lang="it-IT" dirty="0"/>
              <a:t> a “state”.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inherent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. </a:t>
            </a:r>
            <a:r>
              <a:rPr lang="it-IT" dirty="0" err="1"/>
              <a:t>They</a:t>
            </a:r>
            <a:r>
              <a:rPr lang="it-IT" dirty="0"/>
              <a:t> must be </a:t>
            </a:r>
            <a:r>
              <a:rPr lang="it-IT" dirty="0" err="1"/>
              <a:t>conferred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foundational</a:t>
            </a:r>
            <a:r>
              <a:rPr lang="it-IT" dirty="0"/>
              <a:t> charter: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Treaties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the “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”.</a:t>
            </a:r>
          </a:p>
          <a:p>
            <a:pPr marL="0" indent="0">
              <a:buNone/>
            </a:pPr>
            <a:r>
              <a:rPr lang="it-IT" dirty="0"/>
              <a:t>The Union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sovereign</a:t>
            </a:r>
            <a:r>
              <a:rPr lang="it-IT" dirty="0"/>
              <a:t> State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enjoys</a:t>
            </a:r>
            <a:r>
              <a:rPr lang="it-IT" dirty="0"/>
              <a:t> “</a:t>
            </a:r>
            <a:r>
              <a:rPr lang="it-IT" dirty="0" err="1"/>
              <a:t>inherent</a:t>
            </a:r>
            <a:r>
              <a:rPr lang="it-IT" dirty="0"/>
              <a:t>” </a:t>
            </a:r>
            <a:r>
              <a:rPr lang="it-IT" dirty="0" err="1"/>
              <a:t>competences</a:t>
            </a:r>
            <a:r>
              <a:rPr lang="it-IT" dirty="0"/>
              <a:t>. </a:t>
            </a:r>
            <a:r>
              <a:rPr lang="it-IT" dirty="0" err="1"/>
              <a:t>Its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competences</a:t>
            </a:r>
            <a:r>
              <a:rPr lang="it-IT" dirty="0"/>
              <a:t> are “</a:t>
            </a:r>
            <a:r>
              <a:rPr lang="it-IT" dirty="0" err="1"/>
              <a:t>enumerated</a:t>
            </a:r>
            <a:r>
              <a:rPr lang="it-IT" dirty="0"/>
              <a:t>”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“</a:t>
            </a:r>
            <a:r>
              <a:rPr lang="it-IT" dirty="0" err="1"/>
              <a:t>conferred</a:t>
            </a:r>
            <a:r>
              <a:rPr lang="it-IT" dirty="0"/>
              <a:t>” by the</a:t>
            </a:r>
          </a:p>
          <a:p>
            <a:pPr marL="0" indent="0">
              <a:buNone/>
            </a:pP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Treaties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514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84D018-53F4-1249-A8EE-045476F1E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513" y="504967"/>
            <a:ext cx="10521287" cy="5671996"/>
          </a:xfrm>
        </p:spPr>
        <p:txBody>
          <a:bodyPr/>
          <a:lstStyle/>
          <a:p>
            <a:r>
              <a:rPr lang="it-IT" dirty="0"/>
              <a:t>T</a:t>
            </a:r>
            <a:r>
              <a:rPr lang="it-IT" b="1" dirty="0"/>
              <a:t>he </a:t>
            </a:r>
            <a:r>
              <a:rPr lang="it-IT" b="1" dirty="0" err="1"/>
              <a:t>principle</a:t>
            </a:r>
            <a:r>
              <a:rPr lang="it-IT" b="1" dirty="0"/>
              <a:t> of </a:t>
            </a:r>
            <a:r>
              <a:rPr lang="it-IT" b="1" dirty="0" err="1"/>
              <a:t>conferral</a:t>
            </a:r>
            <a:r>
              <a:rPr lang="it-IT" b="1" dirty="0"/>
              <a:t>, art. 5, §1.,2. TEU </a:t>
            </a:r>
            <a:r>
              <a:rPr lang="it-IT" dirty="0"/>
              <a:t>–&gt;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follows</a:t>
            </a:r>
            <a:r>
              <a:rPr lang="it-IT" dirty="0"/>
              <a:t> </a:t>
            </a:r>
            <a:r>
              <a:rPr lang="it-IT" dirty="0" err="1"/>
              <a:t>article</a:t>
            </a:r>
            <a:r>
              <a:rPr lang="it-IT" dirty="0"/>
              <a:t> 3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establishes</a:t>
            </a:r>
            <a:r>
              <a:rPr lang="it-IT" dirty="0"/>
              <a:t> the </a:t>
            </a:r>
            <a:r>
              <a:rPr lang="it-IT" dirty="0" err="1"/>
              <a:t>objectives</a:t>
            </a:r>
            <a:r>
              <a:rPr lang="it-IT" dirty="0"/>
              <a:t>/scope of the </a:t>
            </a:r>
            <a:r>
              <a:rPr lang="it-IT" dirty="0" err="1"/>
              <a:t>integration</a:t>
            </a:r>
            <a:r>
              <a:rPr lang="it-IT" dirty="0"/>
              <a:t>. Art. 5 </a:t>
            </a:r>
            <a:r>
              <a:rPr lang="it-IT" dirty="0" err="1"/>
              <a:t>provides</a:t>
            </a:r>
            <a:r>
              <a:rPr lang="it-IT" dirty="0"/>
              <a:t> for the </a:t>
            </a:r>
            <a:r>
              <a:rPr lang="it-IT" dirty="0" err="1"/>
              <a:t>tools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integration</a:t>
            </a:r>
            <a:r>
              <a:rPr lang="it-IT" dirty="0"/>
              <a:t> (transfert of </a:t>
            </a:r>
            <a:r>
              <a:rPr lang="it-IT" dirty="0" err="1"/>
              <a:t>powers</a:t>
            </a:r>
            <a:r>
              <a:rPr lang="it-IT" dirty="0"/>
              <a:t>). </a:t>
            </a:r>
          </a:p>
          <a:p>
            <a:endParaRPr lang="it-IT" dirty="0"/>
          </a:p>
          <a:p>
            <a:r>
              <a:rPr lang="it-IT" dirty="0"/>
              <a:t>«1. The </a:t>
            </a:r>
            <a:r>
              <a:rPr lang="it-IT" dirty="0" err="1"/>
              <a:t>limits</a:t>
            </a:r>
            <a:r>
              <a:rPr lang="it-IT" dirty="0"/>
              <a:t> of Union </a:t>
            </a:r>
            <a:r>
              <a:rPr lang="it-IT" dirty="0" err="1"/>
              <a:t>competences</a:t>
            </a:r>
            <a:r>
              <a:rPr lang="it-IT" dirty="0"/>
              <a:t> are </a:t>
            </a:r>
            <a:r>
              <a:rPr lang="it-IT" dirty="0" err="1"/>
              <a:t>governed</a:t>
            </a:r>
            <a:r>
              <a:rPr lang="it-IT" dirty="0"/>
              <a:t> by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. The use of Union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governed</a:t>
            </a:r>
            <a:r>
              <a:rPr lang="it-IT" dirty="0"/>
              <a:t> by the </a:t>
            </a:r>
            <a:r>
              <a:rPr lang="it-IT" dirty="0" err="1"/>
              <a:t>principles</a:t>
            </a:r>
            <a:r>
              <a:rPr lang="it-IT" dirty="0"/>
              <a:t> of </a:t>
            </a:r>
            <a:r>
              <a:rPr lang="it-IT" dirty="0" err="1"/>
              <a:t>subsidiarity</a:t>
            </a:r>
            <a:r>
              <a:rPr lang="it-IT" dirty="0"/>
              <a:t> and </a:t>
            </a:r>
            <a:r>
              <a:rPr lang="it-IT" dirty="0" err="1"/>
              <a:t>proportionality</a:t>
            </a:r>
            <a:r>
              <a:rPr lang="it-IT" dirty="0"/>
              <a:t>.</a:t>
            </a:r>
          </a:p>
          <a:p>
            <a:r>
              <a:rPr lang="it-IT" dirty="0"/>
              <a:t>2. Under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, the Union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limits</a:t>
            </a:r>
            <a:r>
              <a:rPr lang="it-IT" dirty="0"/>
              <a:t> of the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 to </a:t>
            </a:r>
            <a:r>
              <a:rPr lang="it-IT" dirty="0" err="1"/>
              <a:t>attain</a:t>
            </a:r>
            <a:r>
              <a:rPr lang="it-IT" dirty="0"/>
              <a:t> the </a:t>
            </a:r>
            <a:r>
              <a:rPr lang="it-IT" dirty="0" err="1"/>
              <a:t>objectives</a:t>
            </a:r>
            <a:r>
              <a:rPr lang="it-IT" dirty="0"/>
              <a:t> set out </a:t>
            </a:r>
            <a:r>
              <a:rPr lang="it-IT" dirty="0" err="1"/>
              <a:t>therein</a:t>
            </a:r>
            <a:r>
              <a:rPr lang="it-IT" dirty="0"/>
              <a:t>.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the Union in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remain</a:t>
            </a:r>
            <a:r>
              <a:rPr lang="it-IT" dirty="0"/>
              <a:t> with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».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234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EAD5D3-7915-0F4C-9975-6A0720D9E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218" y="750627"/>
            <a:ext cx="10548582" cy="5426336"/>
          </a:xfrm>
        </p:spPr>
        <p:txBody>
          <a:bodyPr/>
          <a:lstStyle/>
          <a:p>
            <a:r>
              <a:rPr lang="it-IT" dirty="0"/>
              <a:t>So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/>
              <a:t>legislative </a:t>
            </a:r>
            <a:r>
              <a:rPr lang="it-IT" b="1" dirty="0" err="1"/>
              <a:t>competence</a:t>
            </a:r>
            <a:r>
              <a:rPr lang="it-IT" dirty="0"/>
              <a:t>? The best </a:t>
            </a:r>
            <a:r>
              <a:rPr lang="it-IT" dirty="0" err="1"/>
              <a:t>definition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: a legislative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field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an authority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dirty="0" err="1"/>
              <a:t>legislate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treaties</a:t>
            </a:r>
            <a:r>
              <a:rPr lang="it-IT" dirty="0"/>
              <a:t> enumerate the </a:t>
            </a:r>
            <a:r>
              <a:rPr lang="it-IT" dirty="0" err="1"/>
              <a:t>fields</a:t>
            </a:r>
            <a:r>
              <a:rPr lang="it-IT" dirty="0"/>
              <a:t> // the policy area </a:t>
            </a:r>
            <a:r>
              <a:rPr lang="it-IT" dirty="0" err="1"/>
              <a:t>where</a:t>
            </a:r>
            <a:r>
              <a:rPr lang="it-IT" dirty="0"/>
              <a:t> the Union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and the procedure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followed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legislate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Treaty</a:t>
            </a:r>
            <a:r>
              <a:rPr lang="it-IT" dirty="0"/>
              <a:t> of </a:t>
            </a:r>
            <a:r>
              <a:rPr lang="it-IT" dirty="0" err="1"/>
              <a:t>Lisbon</a:t>
            </a:r>
            <a:r>
              <a:rPr lang="it-IT" dirty="0"/>
              <a:t> </a:t>
            </a:r>
            <a:r>
              <a:rPr lang="it-IT" dirty="0" err="1"/>
              <a:t>clarifies</a:t>
            </a:r>
            <a:r>
              <a:rPr lang="it-IT" dirty="0"/>
              <a:t> the </a:t>
            </a:r>
            <a:r>
              <a:rPr lang="it-IT" dirty="0">
                <a:hlinkClick r:id="rId2"/>
              </a:rPr>
              <a:t>division of competences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EU and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.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</a:t>
            </a:r>
            <a:r>
              <a:rPr lang="it-IT" dirty="0" err="1"/>
              <a:t>divided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3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categories</a:t>
            </a:r>
            <a:r>
              <a:rPr lang="it-IT" dirty="0"/>
              <a:t>:</a:t>
            </a:r>
          </a:p>
          <a:p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; </a:t>
            </a:r>
          </a:p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; and </a:t>
            </a:r>
          </a:p>
          <a:p>
            <a:r>
              <a:rPr lang="it-IT" dirty="0" err="1"/>
              <a:t>Supporting</a:t>
            </a:r>
            <a:r>
              <a:rPr lang="it-IT" dirty="0"/>
              <a:t> and </a:t>
            </a:r>
            <a:r>
              <a:rPr lang="it-IT" dirty="0" err="1"/>
              <a:t>coordinating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546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DF29D-60E2-1F4C-B789-1117E7F3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2A6386-355A-1B4B-B062-E052A112C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of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constitutionally</a:t>
            </a:r>
            <a:r>
              <a:rPr lang="it-IT" dirty="0"/>
              <a:t> </a:t>
            </a:r>
            <a:r>
              <a:rPr lang="it-IT" dirty="0" err="1"/>
              <a:t>pitch</a:t>
            </a:r>
            <a:r>
              <a:rPr lang="it-IT" dirty="0"/>
              <a:t> the relative </a:t>
            </a:r>
            <a:r>
              <a:rPr lang="it-IT" dirty="0" err="1"/>
              <a:t>degree</a:t>
            </a:r>
            <a:r>
              <a:rPr lang="it-IT" dirty="0"/>
              <a:t> of </a:t>
            </a:r>
            <a:r>
              <a:rPr lang="it-IT" dirty="0" err="1"/>
              <a:t>responsibility</a:t>
            </a:r>
            <a:r>
              <a:rPr lang="it-IT" dirty="0"/>
              <a:t> of public </a:t>
            </a:r>
            <a:r>
              <a:rPr lang="it-IT" dirty="0" err="1"/>
              <a:t>authorities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a </a:t>
            </a:r>
            <a:r>
              <a:rPr lang="it-IT" dirty="0" err="1"/>
              <a:t>material</a:t>
            </a:r>
            <a:r>
              <a:rPr lang="it-IT" dirty="0"/>
              <a:t> policy </a:t>
            </a:r>
            <a:r>
              <a:rPr lang="it-IT" dirty="0" err="1"/>
              <a:t>field</a:t>
            </a:r>
            <a:r>
              <a:rPr lang="it-IT" dirty="0"/>
              <a:t>. The </a:t>
            </a:r>
            <a:r>
              <a:rPr lang="it-IT" dirty="0" err="1"/>
              <a:t>respective</a:t>
            </a:r>
            <a:r>
              <a:rPr lang="it-IT" dirty="0"/>
              <a:t> </a:t>
            </a:r>
            <a:r>
              <a:rPr lang="it-IT" dirty="0" err="1"/>
              <a:t>differences</a:t>
            </a:r>
            <a:r>
              <a:rPr lang="it-IT" dirty="0"/>
              <a:t> are of a </a:t>
            </a:r>
            <a:r>
              <a:rPr lang="it-IT" dirty="0" err="1"/>
              <a:t>relational</a:t>
            </a:r>
            <a:r>
              <a:rPr lang="it-IT" dirty="0"/>
              <a:t> </a:t>
            </a:r>
            <a:r>
              <a:rPr lang="it-IT" dirty="0" err="1"/>
              <a:t>kind</a:t>
            </a:r>
            <a:r>
              <a:rPr lang="it-IT" dirty="0"/>
              <a:t>: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“</a:t>
            </a:r>
            <a:r>
              <a:rPr lang="it-IT" dirty="0" err="1"/>
              <a:t>exclude</a:t>
            </a:r>
            <a:r>
              <a:rPr lang="it-IT" dirty="0"/>
              <a:t>” the </a:t>
            </a:r>
            <a:r>
              <a:rPr lang="it-IT" dirty="0" err="1"/>
              <a:t>other</a:t>
            </a:r>
            <a:r>
              <a:rPr lang="it-IT" dirty="0"/>
              <a:t> authority from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policy area, </a:t>
            </a:r>
            <a:r>
              <a:rPr lang="it-IT" dirty="0" err="1"/>
              <a:t>while</a:t>
            </a:r>
            <a:r>
              <a:rPr lang="it-IT" dirty="0"/>
              <a:t> non-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</a:t>
            </a:r>
            <a:r>
              <a:rPr lang="it-IT" dirty="0" err="1"/>
              <a:t>permit</a:t>
            </a:r>
            <a:r>
              <a:rPr lang="it-IT" dirty="0"/>
              <a:t> the co-</a:t>
            </a:r>
            <a:r>
              <a:rPr lang="it-IT" dirty="0" err="1"/>
              <a:t>existence</a:t>
            </a:r>
            <a:r>
              <a:rPr lang="it-IT" dirty="0"/>
              <a:t> of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legislators</a:t>
            </a:r>
            <a:r>
              <a:rPr lang="it-IT" dirty="0"/>
              <a:t>.</a:t>
            </a:r>
          </a:p>
          <a:p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: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governmental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autonomously</a:t>
            </a:r>
            <a:r>
              <a:rPr lang="it-IT" dirty="0"/>
              <a:t>.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</a:t>
            </a:r>
            <a:r>
              <a:rPr lang="it-IT" dirty="0" err="1"/>
              <a:t>thus</a:t>
            </a:r>
            <a:r>
              <a:rPr lang="it-IT" dirty="0"/>
              <a:t> double-</a:t>
            </a:r>
            <a:r>
              <a:rPr lang="it-IT" dirty="0" err="1"/>
              <a:t>edged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. </a:t>
            </a:r>
            <a:r>
              <a:rPr lang="it-IT" dirty="0" err="1"/>
              <a:t>Their</a:t>
            </a:r>
            <a:r>
              <a:rPr lang="it-IT" dirty="0"/>
              <a:t> positive side </a:t>
            </a:r>
            <a:r>
              <a:rPr lang="it-IT" dirty="0" err="1"/>
              <a:t>entitles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authority to </a:t>
            </a:r>
            <a:r>
              <a:rPr lang="it-IT" dirty="0" err="1"/>
              <a:t>act</a:t>
            </a:r>
            <a:r>
              <a:rPr lang="it-IT" dirty="0"/>
              <a:t>,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negative side “</a:t>
            </a:r>
            <a:r>
              <a:rPr lang="it-IT" dirty="0" err="1"/>
              <a:t>excludes</a:t>
            </a:r>
            <a:r>
              <a:rPr lang="it-IT" dirty="0"/>
              <a:t>” </a:t>
            </a:r>
            <a:r>
              <a:rPr lang="it-IT" dirty="0" err="1"/>
              <a:t>anybody</a:t>
            </a:r>
            <a:r>
              <a:rPr lang="it-IT" dirty="0"/>
              <a:t> else from </a:t>
            </a:r>
            <a:r>
              <a:rPr lang="it-IT" dirty="0" err="1"/>
              <a:t>acting</a:t>
            </a:r>
            <a:r>
              <a:rPr lang="it-IT" dirty="0"/>
              <a:t> </a:t>
            </a:r>
            <a:r>
              <a:rPr lang="it-IT" dirty="0" err="1"/>
              <a:t>autonomously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scope. For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,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dirty="0" err="1"/>
              <a:t>competences</a:t>
            </a:r>
            <a:r>
              <a:rPr lang="it-IT" dirty="0"/>
              <a:t> are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areas</a:t>
            </a:r>
            <a:r>
              <a:rPr lang="it-IT" dirty="0"/>
              <a:t> in </a:t>
            </a:r>
            <a:r>
              <a:rPr lang="it-IT" dirty="0" err="1"/>
              <a:t>which</a:t>
            </a:r>
            <a:r>
              <a:rPr lang="it-IT" dirty="0"/>
              <a:t> “</a:t>
            </a:r>
            <a:r>
              <a:rPr lang="it-IT" dirty="0" err="1"/>
              <a:t>only</a:t>
            </a:r>
            <a:r>
              <a:rPr lang="it-IT" dirty="0"/>
              <a:t> the Union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legislate</a:t>
            </a:r>
            <a:r>
              <a:rPr lang="it-IT" dirty="0"/>
              <a:t> and </a:t>
            </a:r>
            <a:r>
              <a:rPr lang="it-IT" dirty="0" err="1"/>
              <a:t>adopt</a:t>
            </a:r>
            <a:r>
              <a:rPr lang="it-IT" dirty="0"/>
              <a:t>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acts</a:t>
            </a:r>
            <a:r>
              <a:rPr lang="it-IT" dirty="0"/>
              <a:t>”.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be </a:t>
            </a:r>
            <a:r>
              <a:rPr lang="it-IT" dirty="0" err="1"/>
              <a:t>enabled</a:t>
            </a:r>
            <a:r>
              <a:rPr lang="it-IT" dirty="0"/>
              <a:t> to </a:t>
            </a:r>
            <a:r>
              <a:rPr lang="it-IT" dirty="0" err="1"/>
              <a:t>act</a:t>
            </a:r>
            <a:r>
              <a:rPr lang="it-IT" dirty="0"/>
              <a:t> “</a:t>
            </a:r>
            <a:r>
              <a:rPr lang="it-IT" dirty="0" err="1"/>
              <a:t>if</a:t>
            </a:r>
            <a:r>
              <a:rPr lang="it-IT" dirty="0"/>
              <a:t> so </a:t>
            </a:r>
            <a:r>
              <a:rPr lang="it-IT" dirty="0" err="1"/>
              <a:t>empowered</a:t>
            </a:r>
            <a:r>
              <a:rPr lang="it-IT" dirty="0"/>
              <a:t> by the Union or for the </a:t>
            </a:r>
            <a:r>
              <a:rPr lang="it-IT" dirty="0" err="1"/>
              <a:t>implementation</a:t>
            </a:r>
            <a:r>
              <a:rPr lang="it-IT" dirty="0"/>
              <a:t> of Union </a:t>
            </a:r>
            <a:r>
              <a:rPr lang="it-IT" dirty="0" err="1"/>
              <a:t>acts</a:t>
            </a:r>
            <a:r>
              <a:rPr lang="it-IT" dirty="0"/>
              <a:t>”.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2780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3702</Words>
  <Application>Microsoft Macintosh PowerPoint</Application>
  <PresentationFormat>Widescreen</PresentationFormat>
  <Paragraphs>123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di Office</vt:lpstr>
      <vt:lpstr>Lesson 2: the nature and the limits to the european integration process</vt:lpstr>
      <vt:lpstr>THE GERAMAN PUBLIC LAW PERSPECTIVE</vt:lpstr>
      <vt:lpstr>Presentazione standard di PowerPoint</vt:lpstr>
      <vt:lpstr>Presentazione standard di PowerPoint</vt:lpstr>
      <vt:lpstr>Presentazione standard di PowerPoint</vt:lpstr>
      <vt:lpstr>THE PRINCIPLE OF CONFERRAL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exercice of competences</vt:lpstr>
      <vt:lpstr>Presentazione standard di PowerPoint</vt:lpstr>
      <vt:lpstr>Presentazione standard di PowerPoint</vt:lpstr>
      <vt:lpstr>The challenges to the division of powers </vt:lpstr>
      <vt:lpstr>Teleological interpretation of treaties provisions</vt:lpstr>
      <vt:lpstr>Exemple: the interpretation of the Working Time Directive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Article 352 TFEU</vt:lpstr>
      <vt:lpstr>Exemple on the use of clause in the Union environmental policy prior to the Single European Act </vt:lpstr>
      <vt:lpstr>Two textual limits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4: the limits to the european integration process</dc:title>
  <dc:creator>Sarah Lattanzi</dc:creator>
  <cp:lastModifiedBy>Sarah Lattanzi</cp:lastModifiedBy>
  <cp:revision>42</cp:revision>
  <dcterms:created xsi:type="dcterms:W3CDTF">2020-10-20T10:57:07Z</dcterms:created>
  <dcterms:modified xsi:type="dcterms:W3CDTF">2024-03-04T12:52:06Z</dcterms:modified>
</cp:coreProperties>
</file>